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715" r:id="rId2"/>
  </p:sldMasterIdLst>
  <p:notesMasterIdLst>
    <p:notesMasterId r:id="rId18"/>
  </p:notesMasterIdLst>
  <p:sldIdLst>
    <p:sldId id="332" r:id="rId3"/>
    <p:sldId id="299" r:id="rId4"/>
    <p:sldId id="323" r:id="rId5"/>
    <p:sldId id="327" r:id="rId6"/>
    <p:sldId id="324" r:id="rId7"/>
    <p:sldId id="328" r:id="rId8"/>
    <p:sldId id="337" r:id="rId9"/>
    <p:sldId id="317" r:id="rId10"/>
    <p:sldId id="319" r:id="rId11"/>
    <p:sldId id="320" r:id="rId12"/>
    <p:sldId id="333" r:id="rId13"/>
    <p:sldId id="334" r:id="rId14"/>
    <p:sldId id="312" r:id="rId15"/>
    <p:sldId id="325" r:id="rId16"/>
    <p:sldId id="326" r:id="rId17"/>
  </p:sldIdLst>
  <p:sldSz cx="9144000" cy="5143500" type="screen16x9"/>
  <p:notesSz cx="7099300" cy="10234613"/>
  <p:defaultTextStyle>
    <a:defPPr>
      <a:defRPr lang="ja-JP"/>
    </a:defPPr>
    <a:lvl1pPr algn="l" rtl="0" fontAlgn="base">
      <a:spcBef>
        <a:spcPct val="0"/>
      </a:spcBef>
      <a:spcAft>
        <a:spcPct val="0"/>
      </a:spcAft>
      <a:defRPr kumimoji="1" sz="2000" kern="1200">
        <a:solidFill>
          <a:schemeClr val="tx1"/>
        </a:solidFill>
        <a:latin typeface="Arial" pitchFamily="34" charset="0"/>
        <a:ea typeface="ＭＳ Ｐゴシック" pitchFamily="50" charset="-128"/>
        <a:cs typeface="+mn-cs"/>
      </a:defRPr>
    </a:lvl1pPr>
    <a:lvl2pPr marL="457142" algn="l" rtl="0" fontAlgn="base">
      <a:spcBef>
        <a:spcPct val="0"/>
      </a:spcBef>
      <a:spcAft>
        <a:spcPct val="0"/>
      </a:spcAft>
      <a:defRPr kumimoji="1" sz="2000" kern="1200">
        <a:solidFill>
          <a:schemeClr val="tx1"/>
        </a:solidFill>
        <a:latin typeface="Arial" pitchFamily="34" charset="0"/>
        <a:ea typeface="ＭＳ Ｐゴシック" pitchFamily="50" charset="-128"/>
        <a:cs typeface="+mn-cs"/>
      </a:defRPr>
    </a:lvl2pPr>
    <a:lvl3pPr marL="914288" algn="l" rtl="0" fontAlgn="base">
      <a:spcBef>
        <a:spcPct val="0"/>
      </a:spcBef>
      <a:spcAft>
        <a:spcPct val="0"/>
      </a:spcAft>
      <a:defRPr kumimoji="1" sz="2000" kern="1200">
        <a:solidFill>
          <a:schemeClr val="tx1"/>
        </a:solidFill>
        <a:latin typeface="Arial" pitchFamily="34" charset="0"/>
        <a:ea typeface="ＭＳ Ｐゴシック" pitchFamily="50" charset="-128"/>
        <a:cs typeface="+mn-cs"/>
      </a:defRPr>
    </a:lvl3pPr>
    <a:lvl4pPr marL="1371430" algn="l" rtl="0" fontAlgn="base">
      <a:spcBef>
        <a:spcPct val="0"/>
      </a:spcBef>
      <a:spcAft>
        <a:spcPct val="0"/>
      </a:spcAft>
      <a:defRPr kumimoji="1" sz="2000" kern="1200">
        <a:solidFill>
          <a:schemeClr val="tx1"/>
        </a:solidFill>
        <a:latin typeface="Arial" pitchFamily="34" charset="0"/>
        <a:ea typeface="ＭＳ Ｐゴシック" pitchFamily="50" charset="-128"/>
        <a:cs typeface="+mn-cs"/>
      </a:defRPr>
    </a:lvl4pPr>
    <a:lvl5pPr marL="1828574" algn="l" rtl="0" fontAlgn="base">
      <a:spcBef>
        <a:spcPct val="0"/>
      </a:spcBef>
      <a:spcAft>
        <a:spcPct val="0"/>
      </a:spcAft>
      <a:defRPr kumimoji="1" sz="2000" kern="1200">
        <a:solidFill>
          <a:schemeClr val="tx1"/>
        </a:solidFill>
        <a:latin typeface="Arial" pitchFamily="34" charset="0"/>
        <a:ea typeface="ＭＳ Ｐゴシック" pitchFamily="50" charset="-128"/>
        <a:cs typeface="+mn-cs"/>
      </a:defRPr>
    </a:lvl5pPr>
    <a:lvl6pPr marL="2285715" algn="l" defTabSz="914288" rtl="0" eaLnBrk="1" latinLnBrk="0" hangingPunct="1">
      <a:defRPr kumimoji="1" sz="2000" kern="1200">
        <a:solidFill>
          <a:schemeClr val="tx1"/>
        </a:solidFill>
        <a:latin typeface="Arial" pitchFamily="34" charset="0"/>
        <a:ea typeface="ＭＳ Ｐゴシック" pitchFamily="50" charset="-128"/>
        <a:cs typeface="+mn-cs"/>
      </a:defRPr>
    </a:lvl6pPr>
    <a:lvl7pPr marL="2742857" algn="l" defTabSz="914288" rtl="0" eaLnBrk="1" latinLnBrk="0" hangingPunct="1">
      <a:defRPr kumimoji="1" sz="2000" kern="1200">
        <a:solidFill>
          <a:schemeClr val="tx1"/>
        </a:solidFill>
        <a:latin typeface="Arial" pitchFamily="34" charset="0"/>
        <a:ea typeface="ＭＳ Ｐゴシック" pitchFamily="50" charset="-128"/>
        <a:cs typeface="+mn-cs"/>
      </a:defRPr>
    </a:lvl7pPr>
    <a:lvl8pPr marL="3200000" algn="l" defTabSz="914288" rtl="0" eaLnBrk="1" latinLnBrk="0" hangingPunct="1">
      <a:defRPr kumimoji="1" sz="2000" kern="1200">
        <a:solidFill>
          <a:schemeClr val="tx1"/>
        </a:solidFill>
        <a:latin typeface="Arial" pitchFamily="34" charset="0"/>
        <a:ea typeface="ＭＳ Ｐゴシック" pitchFamily="50" charset="-128"/>
        <a:cs typeface="+mn-cs"/>
      </a:defRPr>
    </a:lvl8pPr>
    <a:lvl9pPr marL="3657143" algn="l" defTabSz="914288" rtl="0" eaLnBrk="1" latinLnBrk="0" hangingPunct="1">
      <a:defRPr kumimoji="1" sz="2000" kern="1200">
        <a:solidFill>
          <a:schemeClr val="tx1"/>
        </a:solidFill>
        <a:latin typeface="Arial"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imura Takeshi"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4D4D"/>
    <a:srgbClr val="FF0000"/>
    <a:srgbClr val="CC0000"/>
    <a:srgbClr val="FF9900"/>
    <a:srgbClr val="990000"/>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DA37D80-6434-44D0-A028-1B22A696006F}" styleName="淡色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淡色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淡色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D27102A9-8310-4765-A935-A1911B00CA55}" styleName="淡色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0" autoAdjust="0"/>
    <p:restoredTop sz="96429" autoAdjust="0"/>
  </p:normalViewPr>
  <p:slideViewPr>
    <p:cSldViewPr snapToGrid="0">
      <p:cViewPr varScale="1">
        <p:scale>
          <a:sx n="115" d="100"/>
          <a:sy n="115" d="100"/>
        </p:scale>
        <p:origin x="499" y="77"/>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180023" cy="180023"/>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7-11-02T13:25:09.987" idx="1">
    <p:pos x="10" y="10"/>
    <p:text>修正ありです。</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17-11-02T13:21:27.037" idx="2">
    <p:pos x="10" y="10"/>
    <p:text>修正ありです。</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2" y="0"/>
            <a:ext cx="3076364" cy="511731"/>
          </a:xfrm>
          <a:prstGeom prst="rect">
            <a:avLst/>
          </a:prstGeom>
          <a:noFill/>
          <a:ln w="9525">
            <a:noFill/>
            <a:miter lim="800000"/>
            <a:headEnd/>
            <a:tailEnd/>
          </a:ln>
          <a:effectLst/>
        </p:spPr>
        <p:txBody>
          <a:bodyPr vert="horz" wrap="square" lIns="95463" tIns="47732" rIns="95463" bIns="47732" numCol="1" anchor="t" anchorCtr="0" compatLnSpc="1">
            <a:prstTxWarp prst="textNoShape">
              <a:avLst/>
            </a:prstTxWarp>
          </a:bodyPr>
          <a:lstStyle>
            <a:lvl1pPr>
              <a:defRPr sz="1300">
                <a:latin typeface="Arial" pitchFamily="-112" charset="0"/>
                <a:ea typeface="ＭＳ Ｐゴシック" pitchFamily="-112" charset="-128"/>
                <a:cs typeface="ＭＳ Ｐゴシック" pitchFamily="-112" charset="-128"/>
              </a:defRPr>
            </a:lvl1pPr>
          </a:lstStyle>
          <a:p>
            <a:pPr>
              <a:defRPr/>
            </a:pPr>
            <a:endParaRPr lang="en-US" altLang="ja-JP"/>
          </a:p>
        </p:txBody>
      </p:sp>
      <p:sp>
        <p:nvSpPr>
          <p:cNvPr id="21507" name="Rectangle 3"/>
          <p:cNvSpPr>
            <a:spLocks noGrp="1" noChangeArrowheads="1"/>
          </p:cNvSpPr>
          <p:nvPr>
            <p:ph type="dt" idx="1"/>
          </p:nvPr>
        </p:nvSpPr>
        <p:spPr bwMode="auto">
          <a:xfrm>
            <a:off x="4021294" y="0"/>
            <a:ext cx="3076364" cy="511731"/>
          </a:xfrm>
          <a:prstGeom prst="rect">
            <a:avLst/>
          </a:prstGeom>
          <a:noFill/>
          <a:ln w="9525">
            <a:noFill/>
            <a:miter lim="800000"/>
            <a:headEnd/>
            <a:tailEnd/>
          </a:ln>
          <a:effectLst/>
        </p:spPr>
        <p:txBody>
          <a:bodyPr vert="horz" wrap="square" lIns="95463" tIns="47732" rIns="95463" bIns="47732" numCol="1" anchor="t" anchorCtr="0" compatLnSpc="1">
            <a:prstTxWarp prst="textNoShape">
              <a:avLst/>
            </a:prstTxWarp>
          </a:bodyPr>
          <a:lstStyle>
            <a:lvl1pPr algn="r">
              <a:defRPr sz="1300">
                <a:latin typeface="Arial" pitchFamily="-112" charset="0"/>
                <a:ea typeface="ＭＳ Ｐゴシック" pitchFamily="-112" charset="-128"/>
                <a:cs typeface="ＭＳ Ｐゴシック" pitchFamily="-112" charset="-128"/>
              </a:defRPr>
            </a:lvl1pPr>
          </a:lstStyle>
          <a:p>
            <a:pPr>
              <a:defRPr/>
            </a:pPr>
            <a:endParaRPr lang="en-US" altLang="ja-JP"/>
          </a:p>
        </p:txBody>
      </p:sp>
      <p:sp>
        <p:nvSpPr>
          <p:cNvPr id="20484" name="Rectangle 4"/>
          <p:cNvSpPr>
            <a:spLocks noGrp="1" noRot="1" noChangeAspect="1" noChangeArrowheads="1" noTextEdit="1"/>
          </p:cNvSpPr>
          <p:nvPr>
            <p:ph type="sldImg" idx="2"/>
          </p:nvPr>
        </p:nvSpPr>
        <p:spPr bwMode="auto">
          <a:xfrm>
            <a:off x="138113" y="766763"/>
            <a:ext cx="6823075" cy="3838575"/>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1509" name="Rectangle 5"/>
          <p:cNvSpPr>
            <a:spLocks noGrp="1" noChangeArrowheads="1"/>
          </p:cNvSpPr>
          <p:nvPr>
            <p:ph type="body" sz="quarter" idx="3"/>
          </p:nvPr>
        </p:nvSpPr>
        <p:spPr bwMode="auto">
          <a:xfrm>
            <a:off x="709931" y="4861444"/>
            <a:ext cx="5679440" cy="4605576"/>
          </a:xfrm>
          <a:prstGeom prst="rect">
            <a:avLst/>
          </a:prstGeom>
          <a:noFill/>
          <a:ln w="9525">
            <a:noFill/>
            <a:miter lim="800000"/>
            <a:headEnd/>
            <a:tailEnd/>
          </a:ln>
          <a:effectLst/>
        </p:spPr>
        <p:txBody>
          <a:bodyPr vert="horz" wrap="square" lIns="95463" tIns="47732" rIns="95463" bIns="47732" numCol="1" anchor="t" anchorCtr="0" compatLnSpc="1">
            <a:prstTxWarp prst="textNoShape">
              <a:avLst/>
            </a:prstTxWarp>
          </a:bodyPr>
          <a:lstStyle/>
          <a:p>
            <a:pPr lvl="0"/>
            <a:r>
              <a:rPr lang="ja-JP" altLang="en-US" noProof="0"/>
              <a:t>マスタ</a:t>
            </a:r>
            <a:r>
              <a:rPr lang="en-US" altLang="ja-JP" noProof="0"/>
              <a:t> </a:t>
            </a:r>
            <a:r>
              <a:rPr lang="ja-JP" altLang="en-US" noProof="0"/>
              <a:t>テキストの書式設定</a:t>
            </a:r>
            <a:endParaRPr lang="en-US" altLang="ja-JP" noProof="0"/>
          </a:p>
          <a:p>
            <a:pPr lvl="1"/>
            <a:r>
              <a:rPr lang="ja-JP" altLang="en-US" noProof="0"/>
              <a:t>第</a:t>
            </a:r>
            <a:r>
              <a:rPr lang="en-US" altLang="ja-JP" noProof="0"/>
              <a:t> 2 </a:t>
            </a:r>
            <a:r>
              <a:rPr lang="ja-JP" altLang="en-US" noProof="0"/>
              <a:t>レベル</a:t>
            </a:r>
            <a:endParaRPr lang="en-US" altLang="ja-JP" noProof="0"/>
          </a:p>
          <a:p>
            <a:pPr lvl="2"/>
            <a:r>
              <a:rPr lang="ja-JP" altLang="en-US" noProof="0"/>
              <a:t>第</a:t>
            </a:r>
            <a:r>
              <a:rPr lang="en-US" altLang="ja-JP" noProof="0"/>
              <a:t> 3 </a:t>
            </a:r>
            <a:r>
              <a:rPr lang="ja-JP" altLang="en-US" noProof="0"/>
              <a:t>レベル</a:t>
            </a:r>
            <a:endParaRPr lang="en-US" altLang="ja-JP" noProof="0"/>
          </a:p>
          <a:p>
            <a:pPr lvl="3"/>
            <a:r>
              <a:rPr lang="ja-JP" altLang="en-US" noProof="0"/>
              <a:t>第</a:t>
            </a:r>
            <a:r>
              <a:rPr lang="en-US" altLang="ja-JP" noProof="0"/>
              <a:t> 4 </a:t>
            </a:r>
            <a:r>
              <a:rPr lang="ja-JP" altLang="en-US" noProof="0"/>
              <a:t>レベル</a:t>
            </a:r>
            <a:endParaRPr lang="en-US" altLang="ja-JP" noProof="0"/>
          </a:p>
          <a:p>
            <a:pPr lvl="4"/>
            <a:r>
              <a:rPr lang="ja-JP" altLang="en-US" noProof="0"/>
              <a:t>第</a:t>
            </a:r>
            <a:r>
              <a:rPr lang="en-US" altLang="ja-JP" noProof="0"/>
              <a:t> 5 </a:t>
            </a:r>
            <a:r>
              <a:rPr lang="ja-JP" altLang="en-US" noProof="0"/>
              <a:t>レベル</a:t>
            </a:r>
          </a:p>
        </p:txBody>
      </p:sp>
      <p:sp>
        <p:nvSpPr>
          <p:cNvPr id="21510" name="Rectangle 6"/>
          <p:cNvSpPr>
            <a:spLocks noGrp="1" noChangeArrowheads="1"/>
          </p:cNvSpPr>
          <p:nvPr>
            <p:ph type="ftr" sz="quarter" idx="4"/>
          </p:nvPr>
        </p:nvSpPr>
        <p:spPr bwMode="auto">
          <a:xfrm>
            <a:off x="2" y="9721106"/>
            <a:ext cx="3076364" cy="511731"/>
          </a:xfrm>
          <a:prstGeom prst="rect">
            <a:avLst/>
          </a:prstGeom>
          <a:noFill/>
          <a:ln w="9525">
            <a:noFill/>
            <a:miter lim="800000"/>
            <a:headEnd/>
            <a:tailEnd/>
          </a:ln>
          <a:effectLst/>
        </p:spPr>
        <p:txBody>
          <a:bodyPr vert="horz" wrap="square" lIns="95463" tIns="47732" rIns="95463" bIns="47732" numCol="1" anchor="b" anchorCtr="0" compatLnSpc="1">
            <a:prstTxWarp prst="textNoShape">
              <a:avLst/>
            </a:prstTxWarp>
          </a:bodyPr>
          <a:lstStyle>
            <a:lvl1pPr>
              <a:defRPr sz="1300">
                <a:latin typeface="Arial" pitchFamily="-112" charset="0"/>
                <a:ea typeface="ＭＳ Ｐゴシック" pitchFamily="-112" charset="-128"/>
                <a:cs typeface="ＭＳ Ｐゴシック" pitchFamily="-112" charset="-128"/>
              </a:defRPr>
            </a:lvl1pPr>
          </a:lstStyle>
          <a:p>
            <a:pPr>
              <a:defRPr/>
            </a:pPr>
            <a:endParaRPr lang="en-US" altLang="ja-JP"/>
          </a:p>
        </p:txBody>
      </p:sp>
      <p:sp>
        <p:nvSpPr>
          <p:cNvPr id="21511" name="Rectangle 7"/>
          <p:cNvSpPr>
            <a:spLocks noGrp="1" noChangeArrowheads="1"/>
          </p:cNvSpPr>
          <p:nvPr>
            <p:ph type="sldNum" sz="quarter" idx="5"/>
          </p:nvPr>
        </p:nvSpPr>
        <p:spPr bwMode="auto">
          <a:xfrm>
            <a:off x="4021294" y="9721106"/>
            <a:ext cx="3076364" cy="511731"/>
          </a:xfrm>
          <a:prstGeom prst="rect">
            <a:avLst/>
          </a:prstGeom>
          <a:noFill/>
          <a:ln w="9525">
            <a:noFill/>
            <a:miter lim="800000"/>
            <a:headEnd/>
            <a:tailEnd/>
          </a:ln>
          <a:effectLst/>
        </p:spPr>
        <p:txBody>
          <a:bodyPr vert="horz" wrap="square" lIns="95463" tIns="47732" rIns="95463" bIns="47732" numCol="1" anchor="b" anchorCtr="0" compatLnSpc="1">
            <a:prstTxWarp prst="textNoShape">
              <a:avLst/>
            </a:prstTxWarp>
          </a:bodyPr>
          <a:lstStyle>
            <a:lvl1pPr algn="r">
              <a:defRPr sz="1300" smtClean="0"/>
            </a:lvl1pPr>
          </a:lstStyle>
          <a:p>
            <a:pPr>
              <a:defRPr/>
            </a:pPr>
            <a:fld id="{A3316511-F88B-49B4-9E19-F910FE17A7DF}" type="slidenum">
              <a:rPr lang="en-US" altLang="ja-JP"/>
              <a:pPr>
                <a:defRPr/>
              </a:pPr>
              <a:t>‹#›</a:t>
            </a:fld>
            <a:endParaRPr lang="en-US" altLang="ja-JP"/>
          </a:p>
        </p:txBody>
      </p:sp>
    </p:spTree>
    <p:extLst>
      <p:ext uri="{BB962C8B-B14F-4D97-AF65-F5344CB8AC3E}">
        <p14:creationId xmlns:p14="http://schemas.microsoft.com/office/powerpoint/2010/main" val="11046664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pitchFamily="-112" charset="0"/>
        <a:ea typeface="ＭＳ Ｐ明朝" pitchFamily="-112" charset="-128"/>
        <a:cs typeface="ＭＳ Ｐ明朝" pitchFamily="-112" charset="-128"/>
      </a:defRPr>
    </a:lvl1pPr>
    <a:lvl2pPr marL="457142" algn="l" rtl="0" eaLnBrk="0" fontAlgn="base" hangingPunct="0">
      <a:spcBef>
        <a:spcPct val="30000"/>
      </a:spcBef>
      <a:spcAft>
        <a:spcPct val="0"/>
      </a:spcAft>
      <a:defRPr kumimoji="1" sz="1200" kern="1200">
        <a:solidFill>
          <a:schemeClr val="tx1"/>
        </a:solidFill>
        <a:latin typeface="Arial" pitchFamily="-112" charset="0"/>
        <a:ea typeface="ＭＳ Ｐ明朝" pitchFamily="-112" charset="-128"/>
        <a:cs typeface="ＭＳ Ｐ明朝" pitchFamily="-112" charset="-128"/>
      </a:defRPr>
    </a:lvl2pPr>
    <a:lvl3pPr marL="914288" algn="l" rtl="0" eaLnBrk="0" fontAlgn="base" hangingPunct="0">
      <a:spcBef>
        <a:spcPct val="30000"/>
      </a:spcBef>
      <a:spcAft>
        <a:spcPct val="0"/>
      </a:spcAft>
      <a:defRPr kumimoji="1" sz="1200" kern="1200">
        <a:solidFill>
          <a:schemeClr val="tx1"/>
        </a:solidFill>
        <a:latin typeface="Arial" pitchFamily="-112" charset="0"/>
        <a:ea typeface="ＭＳ Ｐ明朝" pitchFamily="-112" charset="-128"/>
        <a:cs typeface="ＭＳ Ｐ明朝" pitchFamily="-112" charset="-128"/>
      </a:defRPr>
    </a:lvl3pPr>
    <a:lvl4pPr marL="1371430" algn="l" rtl="0" eaLnBrk="0" fontAlgn="base" hangingPunct="0">
      <a:spcBef>
        <a:spcPct val="30000"/>
      </a:spcBef>
      <a:spcAft>
        <a:spcPct val="0"/>
      </a:spcAft>
      <a:defRPr kumimoji="1" sz="1200" kern="1200">
        <a:solidFill>
          <a:schemeClr val="tx1"/>
        </a:solidFill>
        <a:latin typeface="Arial" pitchFamily="-112" charset="0"/>
        <a:ea typeface="ＭＳ Ｐ明朝" pitchFamily="-112" charset="-128"/>
        <a:cs typeface="ＭＳ Ｐ明朝" pitchFamily="-112" charset="-128"/>
      </a:defRPr>
    </a:lvl4pPr>
    <a:lvl5pPr marL="1828574" algn="l" rtl="0" eaLnBrk="0" fontAlgn="base" hangingPunct="0">
      <a:spcBef>
        <a:spcPct val="30000"/>
      </a:spcBef>
      <a:spcAft>
        <a:spcPct val="0"/>
      </a:spcAft>
      <a:defRPr kumimoji="1" sz="1200" kern="1200">
        <a:solidFill>
          <a:schemeClr val="tx1"/>
        </a:solidFill>
        <a:latin typeface="Arial" pitchFamily="-112" charset="0"/>
        <a:ea typeface="ＭＳ Ｐ明朝" pitchFamily="-112" charset="-128"/>
        <a:cs typeface="ＭＳ Ｐ明朝" pitchFamily="-112" charset="-128"/>
      </a:defRPr>
    </a:lvl5pPr>
    <a:lvl6pPr marL="2285715" algn="l" defTabSz="457142" rtl="0" eaLnBrk="1" latinLnBrk="0" hangingPunct="1">
      <a:defRPr kumimoji="1" sz="1200" kern="1200">
        <a:solidFill>
          <a:schemeClr val="tx1"/>
        </a:solidFill>
        <a:latin typeface="+mn-lt"/>
        <a:ea typeface="+mn-ea"/>
        <a:cs typeface="+mn-cs"/>
      </a:defRPr>
    </a:lvl6pPr>
    <a:lvl7pPr marL="2742857" algn="l" defTabSz="457142" rtl="0" eaLnBrk="1" latinLnBrk="0" hangingPunct="1">
      <a:defRPr kumimoji="1" sz="1200" kern="1200">
        <a:solidFill>
          <a:schemeClr val="tx1"/>
        </a:solidFill>
        <a:latin typeface="+mn-lt"/>
        <a:ea typeface="+mn-ea"/>
        <a:cs typeface="+mn-cs"/>
      </a:defRPr>
    </a:lvl7pPr>
    <a:lvl8pPr marL="3200000" algn="l" defTabSz="457142" rtl="0" eaLnBrk="1" latinLnBrk="0" hangingPunct="1">
      <a:defRPr kumimoji="1" sz="1200" kern="1200">
        <a:solidFill>
          <a:schemeClr val="tx1"/>
        </a:solidFill>
        <a:latin typeface="+mn-lt"/>
        <a:ea typeface="+mn-ea"/>
        <a:cs typeface="+mn-cs"/>
      </a:defRPr>
    </a:lvl8pPr>
    <a:lvl9pPr marL="3657143" algn="l" defTabSz="457142"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5" name="Rectangle 2"/>
          <p:cNvSpPr>
            <a:spLocks noGrp="1" noChangeArrowheads="1"/>
          </p:cNvSpPr>
          <p:nvPr>
            <p:ph type="title" hasCustomPrompt="1"/>
          </p:nvPr>
        </p:nvSpPr>
        <p:spPr bwMode="auto">
          <a:xfrm>
            <a:off x="0" y="54000"/>
            <a:ext cx="9143999" cy="64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0000" tIns="46800" rIns="90000" bIns="46800" numCol="1" anchor="t" anchorCtr="0" compatLnSpc="1">
            <a:prstTxWarp prst="textNoShape">
              <a:avLst/>
            </a:prstTxWarp>
          </a:bodyPr>
          <a:lstStyle>
            <a:lvl1pPr>
              <a:defRPr sz="3600" b="1">
                <a:solidFill>
                  <a:schemeClr val="tx1"/>
                </a:solidFill>
                <a:latin typeface="Arial" panose="020B0604020202020204" pitchFamily="34" charset="0"/>
                <a:cs typeface="Arial" panose="020B0604020202020204" pitchFamily="34" charset="0"/>
              </a:defRPr>
            </a:lvl1pPr>
          </a:lstStyle>
          <a:p>
            <a:pPr lvl="0"/>
            <a:r>
              <a:rPr lang="en-US" altLang="ja-JP" dirty="0"/>
              <a:t>title</a:t>
            </a:r>
            <a:endParaRPr lang="ja-JP" altLang="en-US" dirty="0"/>
          </a:p>
        </p:txBody>
      </p:sp>
    </p:spTree>
    <p:extLst>
      <p:ext uri="{BB962C8B-B14F-4D97-AF65-F5344CB8AC3E}">
        <p14:creationId xmlns:p14="http://schemas.microsoft.com/office/powerpoint/2010/main" val="3418507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5" name="Rectangle 2"/>
          <p:cNvSpPr>
            <a:spLocks noGrp="1" noChangeArrowheads="1"/>
          </p:cNvSpPr>
          <p:nvPr>
            <p:ph type="title" hasCustomPrompt="1"/>
          </p:nvPr>
        </p:nvSpPr>
        <p:spPr bwMode="auto">
          <a:xfrm>
            <a:off x="0" y="54000"/>
            <a:ext cx="9143999" cy="64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0000" tIns="46800" rIns="90000" bIns="46800" numCol="1" anchor="t" anchorCtr="0" compatLnSpc="1">
            <a:prstTxWarp prst="textNoShape">
              <a:avLst/>
            </a:prstTxWarp>
          </a:bodyPr>
          <a:lstStyle>
            <a:lvl1pPr>
              <a:defRPr sz="3600" b="1">
                <a:solidFill>
                  <a:schemeClr val="tx1"/>
                </a:solidFill>
                <a:latin typeface="Arial" panose="020B0604020202020204" pitchFamily="34" charset="0"/>
                <a:cs typeface="Arial" panose="020B0604020202020204" pitchFamily="34" charset="0"/>
              </a:defRPr>
            </a:lvl1pPr>
          </a:lstStyle>
          <a:p>
            <a:pPr lvl="0"/>
            <a:r>
              <a:rPr lang="en-US" altLang="ja-JP" dirty="0"/>
              <a:t>title</a:t>
            </a:r>
            <a:endParaRPr lang="ja-JP" altLang="en-US" dirty="0"/>
          </a:p>
        </p:txBody>
      </p:sp>
    </p:spTree>
    <p:extLst>
      <p:ext uri="{BB962C8B-B14F-4D97-AF65-F5344CB8AC3E}">
        <p14:creationId xmlns:p14="http://schemas.microsoft.com/office/powerpoint/2010/main" val="18636624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20" descr="White_Left_090907"/>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 y="3"/>
            <a:ext cx="1946275" cy="9271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 name="Picture 21" descr="White_Right_090901"/>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7124700" y="4278318"/>
            <a:ext cx="2019300" cy="8651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14" r:id="rId1"/>
  </p:sldLayoutIdLst>
  <p:txStyles>
    <p:titleStyle>
      <a:lvl1pPr algn="ctr" rtl="0" eaLnBrk="0" fontAlgn="base" hangingPunct="0">
        <a:spcBef>
          <a:spcPct val="0"/>
        </a:spcBef>
        <a:spcAft>
          <a:spcPct val="0"/>
        </a:spcAft>
        <a:defRPr kumimoji="1" sz="4000">
          <a:solidFill>
            <a:schemeClr val="tx2"/>
          </a:solidFill>
          <a:latin typeface="+mj-lt"/>
          <a:ea typeface="+mj-ea"/>
          <a:cs typeface="+mj-cs"/>
        </a:defRPr>
      </a:lvl1pPr>
      <a:lvl2pPr algn="ctr" rtl="0" eaLnBrk="0" fontAlgn="base" hangingPunct="0">
        <a:spcBef>
          <a:spcPct val="0"/>
        </a:spcBef>
        <a:spcAft>
          <a:spcPct val="0"/>
        </a:spcAft>
        <a:defRPr kumimoji="1" sz="4000">
          <a:solidFill>
            <a:schemeClr val="tx2"/>
          </a:solidFill>
          <a:latin typeface="HGP創英角ｺﾞｼｯｸUB" pitchFamily="50" charset="-128"/>
          <a:ea typeface="HGP創英角ｺﾞｼｯｸUB" pitchFamily="50" charset="-128"/>
          <a:cs typeface="HGP創英角ｺﾞｼｯｸUB" pitchFamily="50" charset="-128"/>
        </a:defRPr>
      </a:lvl2pPr>
      <a:lvl3pPr algn="ctr" rtl="0" eaLnBrk="0" fontAlgn="base" hangingPunct="0">
        <a:spcBef>
          <a:spcPct val="0"/>
        </a:spcBef>
        <a:spcAft>
          <a:spcPct val="0"/>
        </a:spcAft>
        <a:defRPr kumimoji="1" sz="4000">
          <a:solidFill>
            <a:schemeClr val="tx2"/>
          </a:solidFill>
          <a:latin typeface="HGP創英角ｺﾞｼｯｸUB" pitchFamily="50" charset="-128"/>
          <a:ea typeface="HGP創英角ｺﾞｼｯｸUB" pitchFamily="50" charset="-128"/>
          <a:cs typeface="HGP創英角ｺﾞｼｯｸUB" pitchFamily="50" charset="-128"/>
        </a:defRPr>
      </a:lvl3pPr>
      <a:lvl4pPr algn="ctr" rtl="0" eaLnBrk="0" fontAlgn="base" hangingPunct="0">
        <a:spcBef>
          <a:spcPct val="0"/>
        </a:spcBef>
        <a:spcAft>
          <a:spcPct val="0"/>
        </a:spcAft>
        <a:defRPr kumimoji="1" sz="4000">
          <a:solidFill>
            <a:schemeClr val="tx2"/>
          </a:solidFill>
          <a:latin typeface="HGP創英角ｺﾞｼｯｸUB" pitchFamily="50" charset="-128"/>
          <a:ea typeface="HGP創英角ｺﾞｼｯｸUB" pitchFamily="50" charset="-128"/>
          <a:cs typeface="HGP創英角ｺﾞｼｯｸUB" pitchFamily="50" charset="-128"/>
        </a:defRPr>
      </a:lvl4pPr>
      <a:lvl5pPr algn="ctr" rtl="0" eaLnBrk="0" fontAlgn="base" hangingPunct="0">
        <a:spcBef>
          <a:spcPct val="0"/>
        </a:spcBef>
        <a:spcAft>
          <a:spcPct val="0"/>
        </a:spcAft>
        <a:defRPr kumimoji="1" sz="4000">
          <a:solidFill>
            <a:schemeClr val="tx2"/>
          </a:solidFill>
          <a:latin typeface="HGP創英角ｺﾞｼｯｸUB" pitchFamily="50" charset="-128"/>
          <a:ea typeface="HGP創英角ｺﾞｼｯｸUB" pitchFamily="50" charset="-128"/>
          <a:cs typeface="HGP創英角ｺﾞｼｯｸUB" pitchFamily="50" charset="-128"/>
        </a:defRPr>
      </a:lvl5pPr>
      <a:lvl6pPr marL="457142" algn="ctr" rtl="0" fontAlgn="base">
        <a:spcBef>
          <a:spcPct val="0"/>
        </a:spcBef>
        <a:spcAft>
          <a:spcPct val="0"/>
        </a:spcAft>
        <a:defRPr kumimoji="1" sz="4000">
          <a:solidFill>
            <a:schemeClr val="tx2"/>
          </a:solidFill>
          <a:latin typeface="HGP創英角ｺﾞｼｯｸUB" pitchFamily="50" charset="-128"/>
          <a:ea typeface="HGP創英角ｺﾞｼｯｸUB" pitchFamily="50" charset="-128"/>
          <a:cs typeface="HGP創英角ｺﾞｼｯｸUB" pitchFamily="50" charset="-128"/>
        </a:defRPr>
      </a:lvl6pPr>
      <a:lvl7pPr marL="914288" algn="ctr" rtl="0" fontAlgn="base">
        <a:spcBef>
          <a:spcPct val="0"/>
        </a:spcBef>
        <a:spcAft>
          <a:spcPct val="0"/>
        </a:spcAft>
        <a:defRPr kumimoji="1" sz="4000">
          <a:solidFill>
            <a:schemeClr val="tx2"/>
          </a:solidFill>
          <a:latin typeface="HGP創英角ｺﾞｼｯｸUB" pitchFamily="50" charset="-128"/>
          <a:ea typeface="HGP創英角ｺﾞｼｯｸUB" pitchFamily="50" charset="-128"/>
          <a:cs typeface="HGP創英角ｺﾞｼｯｸUB" pitchFamily="50" charset="-128"/>
        </a:defRPr>
      </a:lvl7pPr>
      <a:lvl8pPr marL="1371430" algn="ctr" rtl="0" fontAlgn="base">
        <a:spcBef>
          <a:spcPct val="0"/>
        </a:spcBef>
        <a:spcAft>
          <a:spcPct val="0"/>
        </a:spcAft>
        <a:defRPr kumimoji="1" sz="4000">
          <a:solidFill>
            <a:schemeClr val="tx2"/>
          </a:solidFill>
          <a:latin typeface="HGP創英角ｺﾞｼｯｸUB" pitchFamily="50" charset="-128"/>
          <a:ea typeface="HGP創英角ｺﾞｼｯｸUB" pitchFamily="50" charset="-128"/>
          <a:cs typeface="HGP創英角ｺﾞｼｯｸUB" pitchFamily="50" charset="-128"/>
        </a:defRPr>
      </a:lvl8pPr>
      <a:lvl9pPr marL="1828574" algn="ctr" rtl="0" fontAlgn="base">
        <a:spcBef>
          <a:spcPct val="0"/>
        </a:spcBef>
        <a:spcAft>
          <a:spcPct val="0"/>
        </a:spcAft>
        <a:defRPr kumimoji="1" sz="4000">
          <a:solidFill>
            <a:schemeClr val="tx2"/>
          </a:solidFill>
          <a:latin typeface="HGP創英角ｺﾞｼｯｸUB" pitchFamily="50" charset="-128"/>
          <a:ea typeface="HGP創英角ｺﾞｼｯｸUB" pitchFamily="50" charset="-128"/>
          <a:cs typeface="HGP創英角ｺﾞｼｯｸUB" pitchFamily="50" charset="-128"/>
        </a:defRPr>
      </a:lvl9pPr>
    </p:titleStyle>
    <p:bodyStyle>
      <a:lvl1pPr marL="342857" indent="-342857" algn="l" rtl="0" eaLnBrk="0" fontAlgn="base" hangingPunct="0">
        <a:spcBef>
          <a:spcPct val="20000"/>
        </a:spcBef>
        <a:spcAft>
          <a:spcPct val="0"/>
        </a:spcAft>
        <a:buChar char="•"/>
        <a:defRPr kumimoji="1" sz="3200">
          <a:solidFill>
            <a:schemeClr val="tx1"/>
          </a:solidFill>
          <a:latin typeface="+mn-lt"/>
          <a:ea typeface="+mn-ea"/>
          <a:cs typeface="+mn-cs"/>
        </a:defRPr>
      </a:lvl1pPr>
      <a:lvl2pPr marL="742859" indent="-285715" algn="l" rtl="0" eaLnBrk="0" fontAlgn="base" hangingPunct="0">
        <a:spcBef>
          <a:spcPct val="20000"/>
        </a:spcBef>
        <a:spcAft>
          <a:spcPct val="0"/>
        </a:spcAft>
        <a:buChar char="–"/>
        <a:defRPr kumimoji="1" sz="2800">
          <a:solidFill>
            <a:schemeClr val="tx1"/>
          </a:solidFill>
          <a:latin typeface="+mn-lt"/>
          <a:ea typeface="+mn-ea"/>
          <a:cs typeface="+mn-cs"/>
        </a:defRPr>
      </a:lvl2pPr>
      <a:lvl3pPr marL="1142858" indent="-228570" algn="l" rtl="0" eaLnBrk="0" fontAlgn="base" hangingPunct="0">
        <a:spcBef>
          <a:spcPct val="20000"/>
        </a:spcBef>
        <a:spcAft>
          <a:spcPct val="0"/>
        </a:spcAft>
        <a:buChar char="•"/>
        <a:defRPr kumimoji="1" sz="2400">
          <a:solidFill>
            <a:schemeClr val="tx1"/>
          </a:solidFill>
          <a:latin typeface="+mn-lt"/>
          <a:ea typeface="+mn-ea"/>
          <a:cs typeface="+mn-cs"/>
        </a:defRPr>
      </a:lvl3pPr>
      <a:lvl4pPr marL="1600000" indent="-228570" algn="l" rtl="0" eaLnBrk="0" fontAlgn="base" hangingPunct="0">
        <a:spcBef>
          <a:spcPct val="20000"/>
        </a:spcBef>
        <a:spcAft>
          <a:spcPct val="0"/>
        </a:spcAft>
        <a:buChar char="–"/>
        <a:defRPr kumimoji="1" sz="2000">
          <a:solidFill>
            <a:schemeClr val="tx1"/>
          </a:solidFill>
          <a:latin typeface="+mn-lt"/>
          <a:ea typeface="+mn-ea"/>
          <a:cs typeface="+mn-cs"/>
        </a:defRPr>
      </a:lvl4pPr>
      <a:lvl5pPr marL="2057144" indent="-228570" algn="l" rtl="0" eaLnBrk="0" fontAlgn="base" hangingPunct="0">
        <a:spcBef>
          <a:spcPct val="20000"/>
        </a:spcBef>
        <a:spcAft>
          <a:spcPct val="0"/>
        </a:spcAft>
        <a:buChar char="»"/>
        <a:defRPr kumimoji="1" sz="2000">
          <a:solidFill>
            <a:schemeClr val="tx1"/>
          </a:solidFill>
          <a:latin typeface="+mn-lt"/>
          <a:ea typeface="+mn-ea"/>
          <a:cs typeface="+mn-cs"/>
        </a:defRPr>
      </a:lvl5pPr>
      <a:lvl6pPr marL="2514285" indent="-228570" algn="l" rtl="0" fontAlgn="base">
        <a:spcBef>
          <a:spcPct val="20000"/>
        </a:spcBef>
        <a:spcAft>
          <a:spcPct val="0"/>
        </a:spcAft>
        <a:buChar char="»"/>
        <a:defRPr kumimoji="1" sz="2000">
          <a:solidFill>
            <a:schemeClr val="tx1"/>
          </a:solidFill>
          <a:latin typeface="+mn-lt"/>
          <a:ea typeface="+mn-ea"/>
          <a:cs typeface="+mn-cs"/>
        </a:defRPr>
      </a:lvl6pPr>
      <a:lvl7pPr marL="2971430" indent="-228570" algn="l" rtl="0" fontAlgn="base">
        <a:spcBef>
          <a:spcPct val="20000"/>
        </a:spcBef>
        <a:spcAft>
          <a:spcPct val="0"/>
        </a:spcAft>
        <a:buChar char="»"/>
        <a:defRPr kumimoji="1" sz="2000">
          <a:solidFill>
            <a:schemeClr val="tx1"/>
          </a:solidFill>
          <a:latin typeface="+mn-lt"/>
          <a:ea typeface="+mn-ea"/>
          <a:cs typeface="+mn-cs"/>
        </a:defRPr>
      </a:lvl7pPr>
      <a:lvl8pPr marL="3428573" indent="-228570" algn="l" rtl="0" fontAlgn="base">
        <a:spcBef>
          <a:spcPct val="20000"/>
        </a:spcBef>
        <a:spcAft>
          <a:spcPct val="0"/>
        </a:spcAft>
        <a:buChar char="»"/>
        <a:defRPr kumimoji="1" sz="2000">
          <a:solidFill>
            <a:schemeClr val="tx1"/>
          </a:solidFill>
          <a:latin typeface="+mn-lt"/>
          <a:ea typeface="+mn-ea"/>
          <a:cs typeface="+mn-cs"/>
        </a:defRPr>
      </a:lvl8pPr>
      <a:lvl9pPr marL="3885715" indent="-228570" algn="l" rtl="0" fontAlgn="base">
        <a:spcBef>
          <a:spcPct val="20000"/>
        </a:spcBef>
        <a:spcAft>
          <a:spcPct val="0"/>
        </a:spcAft>
        <a:buChar char="»"/>
        <a:defRPr kumimoji="1" sz="2000">
          <a:solidFill>
            <a:schemeClr val="tx1"/>
          </a:solidFill>
          <a:latin typeface="+mn-lt"/>
          <a:ea typeface="+mn-ea"/>
          <a:cs typeface="+mn-cs"/>
        </a:defRPr>
      </a:lvl9pPr>
    </p:bodyStyle>
    <p:otherStyle>
      <a:defPPr>
        <a:defRPr lang="ja-JP"/>
      </a:defPPr>
      <a:lvl1pPr marL="0" algn="l" defTabSz="457142" rtl="0" eaLnBrk="1" latinLnBrk="0" hangingPunct="1">
        <a:defRPr kumimoji="1" sz="1800" kern="1200">
          <a:solidFill>
            <a:schemeClr val="tx1"/>
          </a:solidFill>
          <a:latin typeface="+mn-lt"/>
          <a:ea typeface="+mn-ea"/>
          <a:cs typeface="+mn-cs"/>
        </a:defRPr>
      </a:lvl1pPr>
      <a:lvl2pPr marL="457142" algn="l" defTabSz="457142" rtl="0" eaLnBrk="1" latinLnBrk="0" hangingPunct="1">
        <a:defRPr kumimoji="1" sz="1800" kern="1200">
          <a:solidFill>
            <a:schemeClr val="tx1"/>
          </a:solidFill>
          <a:latin typeface="+mn-lt"/>
          <a:ea typeface="+mn-ea"/>
          <a:cs typeface="+mn-cs"/>
        </a:defRPr>
      </a:lvl2pPr>
      <a:lvl3pPr marL="914288" algn="l" defTabSz="457142" rtl="0" eaLnBrk="1" latinLnBrk="0" hangingPunct="1">
        <a:defRPr kumimoji="1" sz="1800" kern="1200">
          <a:solidFill>
            <a:schemeClr val="tx1"/>
          </a:solidFill>
          <a:latin typeface="+mn-lt"/>
          <a:ea typeface="+mn-ea"/>
          <a:cs typeface="+mn-cs"/>
        </a:defRPr>
      </a:lvl3pPr>
      <a:lvl4pPr marL="1371430" algn="l" defTabSz="457142" rtl="0" eaLnBrk="1" latinLnBrk="0" hangingPunct="1">
        <a:defRPr kumimoji="1" sz="1800" kern="1200">
          <a:solidFill>
            <a:schemeClr val="tx1"/>
          </a:solidFill>
          <a:latin typeface="+mn-lt"/>
          <a:ea typeface="+mn-ea"/>
          <a:cs typeface="+mn-cs"/>
        </a:defRPr>
      </a:lvl4pPr>
      <a:lvl5pPr marL="1828574" algn="l" defTabSz="457142" rtl="0" eaLnBrk="1" latinLnBrk="0" hangingPunct="1">
        <a:defRPr kumimoji="1" sz="1800" kern="1200">
          <a:solidFill>
            <a:schemeClr val="tx1"/>
          </a:solidFill>
          <a:latin typeface="+mn-lt"/>
          <a:ea typeface="+mn-ea"/>
          <a:cs typeface="+mn-cs"/>
        </a:defRPr>
      </a:lvl5pPr>
      <a:lvl6pPr marL="2285715" algn="l" defTabSz="457142" rtl="0" eaLnBrk="1" latinLnBrk="0" hangingPunct="1">
        <a:defRPr kumimoji="1" sz="1800" kern="1200">
          <a:solidFill>
            <a:schemeClr val="tx1"/>
          </a:solidFill>
          <a:latin typeface="+mn-lt"/>
          <a:ea typeface="+mn-ea"/>
          <a:cs typeface="+mn-cs"/>
        </a:defRPr>
      </a:lvl6pPr>
      <a:lvl7pPr marL="2742857" algn="l" defTabSz="457142" rtl="0" eaLnBrk="1" latinLnBrk="0" hangingPunct="1">
        <a:defRPr kumimoji="1" sz="1800" kern="1200">
          <a:solidFill>
            <a:schemeClr val="tx1"/>
          </a:solidFill>
          <a:latin typeface="+mn-lt"/>
          <a:ea typeface="+mn-ea"/>
          <a:cs typeface="+mn-cs"/>
        </a:defRPr>
      </a:lvl7pPr>
      <a:lvl8pPr marL="3200000" algn="l" defTabSz="457142" rtl="0" eaLnBrk="1" latinLnBrk="0" hangingPunct="1">
        <a:defRPr kumimoji="1" sz="1800" kern="1200">
          <a:solidFill>
            <a:schemeClr val="tx1"/>
          </a:solidFill>
          <a:latin typeface="+mn-lt"/>
          <a:ea typeface="+mn-ea"/>
          <a:cs typeface="+mn-cs"/>
        </a:defRPr>
      </a:lvl8pPr>
      <a:lvl9pPr marL="3657143" algn="l" defTabSz="457142"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7" name="Picture 20" descr="White_Left_090907"/>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 y="2"/>
            <a:ext cx="3110066" cy="148146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8" name="Picture 21" descr="White_Right_090901"/>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5947144" y="3773784"/>
            <a:ext cx="3196856" cy="136972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3203041899"/>
      </p:ext>
    </p:extLst>
  </p:cSld>
  <p:clrMap bg1="lt1" tx1="dk1" bg2="lt2" tx2="dk2" accent1="accent1" accent2="accent2" accent3="accent3" accent4="accent4" accent5="accent5" accent6="accent6" hlink="hlink" folHlink="folHlink"/>
  <p:sldLayoutIdLst>
    <p:sldLayoutId id="2147483716" r:id="rId1"/>
  </p:sldLayoutIdLst>
  <p:txStyles>
    <p:titleStyle>
      <a:lvl1pPr algn="ctr" rtl="0" eaLnBrk="0" fontAlgn="base" hangingPunct="0">
        <a:spcBef>
          <a:spcPct val="0"/>
        </a:spcBef>
        <a:spcAft>
          <a:spcPct val="0"/>
        </a:spcAft>
        <a:defRPr kumimoji="1" sz="4000">
          <a:solidFill>
            <a:schemeClr val="tx2"/>
          </a:solidFill>
          <a:latin typeface="+mj-lt"/>
          <a:ea typeface="+mj-ea"/>
          <a:cs typeface="+mj-cs"/>
        </a:defRPr>
      </a:lvl1pPr>
      <a:lvl2pPr algn="ctr" rtl="0" eaLnBrk="0" fontAlgn="base" hangingPunct="0">
        <a:spcBef>
          <a:spcPct val="0"/>
        </a:spcBef>
        <a:spcAft>
          <a:spcPct val="0"/>
        </a:spcAft>
        <a:defRPr kumimoji="1" sz="4000">
          <a:solidFill>
            <a:schemeClr val="tx2"/>
          </a:solidFill>
          <a:latin typeface="HGP創英角ｺﾞｼｯｸUB" pitchFamily="50" charset="-128"/>
          <a:ea typeface="HGP創英角ｺﾞｼｯｸUB" pitchFamily="50" charset="-128"/>
          <a:cs typeface="HGP創英角ｺﾞｼｯｸUB" pitchFamily="50" charset="-128"/>
        </a:defRPr>
      </a:lvl2pPr>
      <a:lvl3pPr algn="ctr" rtl="0" eaLnBrk="0" fontAlgn="base" hangingPunct="0">
        <a:spcBef>
          <a:spcPct val="0"/>
        </a:spcBef>
        <a:spcAft>
          <a:spcPct val="0"/>
        </a:spcAft>
        <a:defRPr kumimoji="1" sz="4000">
          <a:solidFill>
            <a:schemeClr val="tx2"/>
          </a:solidFill>
          <a:latin typeface="HGP創英角ｺﾞｼｯｸUB" pitchFamily="50" charset="-128"/>
          <a:ea typeface="HGP創英角ｺﾞｼｯｸUB" pitchFamily="50" charset="-128"/>
          <a:cs typeface="HGP創英角ｺﾞｼｯｸUB" pitchFamily="50" charset="-128"/>
        </a:defRPr>
      </a:lvl3pPr>
      <a:lvl4pPr algn="ctr" rtl="0" eaLnBrk="0" fontAlgn="base" hangingPunct="0">
        <a:spcBef>
          <a:spcPct val="0"/>
        </a:spcBef>
        <a:spcAft>
          <a:spcPct val="0"/>
        </a:spcAft>
        <a:defRPr kumimoji="1" sz="4000">
          <a:solidFill>
            <a:schemeClr val="tx2"/>
          </a:solidFill>
          <a:latin typeface="HGP創英角ｺﾞｼｯｸUB" pitchFamily="50" charset="-128"/>
          <a:ea typeface="HGP創英角ｺﾞｼｯｸUB" pitchFamily="50" charset="-128"/>
          <a:cs typeface="HGP創英角ｺﾞｼｯｸUB" pitchFamily="50" charset="-128"/>
        </a:defRPr>
      </a:lvl4pPr>
      <a:lvl5pPr algn="ctr" rtl="0" eaLnBrk="0" fontAlgn="base" hangingPunct="0">
        <a:spcBef>
          <a:spcPct val="0"/>
        </a:spcBef>
        <a:spcAft>
          <a:spcPct val="0"/>
        </a:spcAft>
        <a:defRPr kumimoji="1" sz="4000">
          <a:solidFill>
            <a:schemeClr val="tx2"/>
          </a:solidFill>
          <a:latin typeface="HGP創英角ｺﾞｼｯｸUB" pitchFamily="50" charset="-128"/>
          <a:ea typeface="HGP創英角ｺﾞｼｯｸUB" pitchFamily="50" charset="-128"/>
          <a:cs typeface="HGP創英角ｺﾞｼｯｸUB" pitchFamily="50" charset="-128"/>
        </a:defRPr>
      </a:lvl5pPr>
      <a:lvl6pPr marL="457142" algn="ctr" rtl="0" fontAlgn="base">
        <a:spcBef>
          <a:spcPct val="0"/>
        </a:spcBef>
        <a:spcAft>
          <a:spcPct val="0"/>
        </a:spcAft>
        <a:defRPr kumimoji="1" sz="4000">
          <a:solidFill>
            <a:schemeClr val="tx2"/>
          </a:solidFill>
          <a:latin typeface="HGP創英角ｺﾞｼｯｸUB" pitchFamily="50" charset="-128"/>
          <a:ea typeface="HGP創英角ｺﾞｼｯｸUB" pitchFamily="50" charset="-128"/>
          <a:cs typeface="HGP創英角ｺﾞｼｯｸUB" pitchFamily="50" charset="-128"/>
        </a:defRPr>
      </a:lvl6pPr>
      <a:lvl7pPr marL="914288" algn="ctr" rtl="0" fontAlgn="base">
        <a:spcBef>
          <a:spcPct val="0"/>
        </a:spcBef>
        <a:spcAft>
          <a:spcPct val="0"/>
        </a:spcAft>
        <a:defRPr kumimoji="1" sz="4000">
          <a:solidFill>
            <a:schemeClr val="tx2"/>
          </a:solidFill>
          <a:latin typeface="HGP創英角ｺﾞｼｯｸUB" pitchFamily="50" charset="-128"/>
          <a:ea typeface="HGP創英角ｺﾞｼｯｸUB" pitchFamily="50" charset="-128"/>
          <a:cs typeface="HGP創英角ｺﾞｼｯｸUB" pitchFamily="50" charset="-128"/>
        </a:defRPr>
      </a:lvl7pPr>
      <a:lvl8pPr marL="1371430" algn="ctr" rtl="0" fontAlgn="base">
        <a:spcBef>
          <a:spcPct val="0"/>
        </a:spcBef>
        <a:spcAft>
          <a:spcPct val="0"/>
        </a:spcAft>
        <a:defRPr kumimoji="1" sz="4000">
          <a:solidFill>
            <a:schemeClr val="tx2"/>
          </a:solidFill>
          <a:latin typeface="HGP創英角ｺﾞｼｯｸUB" pitchFamily="50" charset="-128"/>
          <a:ea typeface="HGP創英角ｺﾞｼｯｸUB" pitchFamily="50" charset="-128"/>
          <a:cs typeface="HGP創英角ｺﾞｼｯｸUB" pitchFamily="50" charset="-128"/>
        </a:defRPr>
      </a:lvl8pPr>
      <a:lvl9pPr marL="1828574" algn="ctr" rtl="0" fontAlgn="base">
        <a:spcBef>
          <a:spcPct val="0"/>
        </a:spcBef>
        <a:spcAft>
          <a:spcPct val="0"/>
        </a:spcAft>
        <a:defRPr kumimoji="1" sz="4000">
          <a:solidFill>
            <a:schemeClr val="tx2"/>
          </a:solidFill>
          <a:latin typeface="HGP創英角ｺﾞｼｯｸUB" pitchFamily="50" charset="-128"/>
          <a:ea typeface="HGP創英角ｺﾞｼｯｸUB" pitchFamily="50" charset="-128"/>
          <a:cs typeface="HGP創英角ｺﾞｼｯｸUB" pitchFamily="50" charset="-128"/>
        </a:defRPr>
      </a:lvl9pPr>
    </p:titleStyle>
    <p:bodyStyle>
      <a:lvl1pPr marL="342857" indent="-342857" algn="l" rtl="0" eaLnBrk="0" fontAlgn="base" hangingPunct="0">
        <a:spcBef>
          <a:spcPct val="20000"/>
        </a:spcBef>
        <a:spcAft>
          <a:spcPct val="0"/>
        </a:spcAft>
        <a:buChar char="•"/>
        <a:defRPr kumimoji="1" sz="3200">
          <a:solidFill>
            <a:schemeClr val="tx1"/>
          </a:solidFill>
          <a:latin typeface="+mn-lt"/>
          <a:ea typeface="+mn-ea"/>
          <a:cs typeface="+mn-cs"/>
        </a:defRPr>
      </a:lvl1pPr>
      <a:lvl2pPr marL="742859" indent="-285715" algn="l" rtl="0" eaLnBrk="0" fontAlgn="base" hangingPunct="0">
        <a:spcBef>
          <a:spcPct val="20000"/>
        </a:spcBef>
        <a:spcAft>
          <a:spcPct val="0"/>
        </a:spcAft>
        <a:buChar char="–"/>
        <a:defRPr kumimoji="1" sz="2800">
          <a:solidFill>
            <a:schemeClr val="tx1"/>
          </a:solidFill>
          <a:latin typeface="+mn-lt"/>
          <a:ea typeface="+mn-ea"/>
          <a:cs typeface="+mn-cs"/>
        </a:defRPr>
      </a:lvl2pPr>
      <a:lvl3pPr marL="1142858" indent="-228570" algn="l" rtl="0" eaLnBrk="0" fontAlgn="base" hangingPunct="0">
        <a:spcBef>
          <a:spcPct val="20000"/>
        </a:spcBef>
        <a:spcAft>
          <a:spcPct val="0"/>
        </a:spcAft>
        <a:buChar char="•"/>
        <a:defRPr kumimoji="1" sz="2400">
          <a:solidFill>
            <a:schemeClr val="tx1"/>
          </a:solidFill>
          <a:latin typeface="+mn-lt"/>
          <a:ea typeface="+mn-ea"/>
          <a:cs typeface="+mn-cs"/>
        </a:defRPr>
      </a:lvl3pPr>
      <a:lvl4pPr marL="1600000" indent="-228570" algn="l" rtl="0" eaLnBrk="0" fontAlgn="base" hangingPunct="0">
        <a:spcBef>
          <a:spcPct val="20000"/>
        </a:spcBef>
        <a:spcAft>
          <a:spcPct val="0"/>
        </a:spcAft>
        <a:buChar char="–"/>
        <a:defRPr kumimoji="1" sz="2000">
          <a:solidFill>
            <a:schemeClr val="tx1"/>
          </a:solidFill>
          <a:latin typeface="+mn-lt"/>
          <a:ea typeface="+mn-ea"/>
          <a:cs typeface="+mn-cs"/>
        </a:defRPr>
      </a:lvl4pPr>
      <a:lvl5pPr marL="2057144" indent="-228570" algn="l" rtl="0" eaLnBrk="0" fontAlgn="base" hangingPunct="0">
        <a:spcBef>
          <a:spcPct val="20000"/>
        </a:spcBef>
        <a:spcAft>
          <a:spcPct val="0"/>
        </a:spcAft>
        <a:buChar char="»"/>
        <a:defRPr kumimoji="1" sz="2000">
          <a:solidFill>
            <a:schemeClr val="tx1"/>
          </a:solidFill>
          <a:latin typeface="+mn-lt"/>
          <a:ea typeface="+mn-ea"/>
          <a:cs typeface="+mn-cs"/>
        </a:defRPr>
      </a:lvl5pPr>
      <a:lvl6pPr marL="2514285" indent="-228570" algn="l" rtl="0" fontAlgn="base">
        <a:spcBef>
          <a:spcPct val="20000"/>
        </a:spcBef>
        <a:spcAft>
          <a:spcPct val="0"/>
        </a:spcAft>
        <a:buChar char="»"/>
        <a:defRPr kumimoji="1" sz="2000">
          <a:solidFill>
            <a:schemeClr val="tx1"/>
          </a:solidFill>
          <a:latin typeface="+mn-lt"/>
          <a:ea typeface="+mn-ea"/>
          <a:cs typeface="+mn-cs"/>
        </a:defRPr>
      </a:lvl6pPr>
      <a:lvl7pPr marL="2971430" indent="-228570" algn="l" rtl="0" fontAlgn="base">
        <a:spcBef>
          <a:spcPct val="20000"/>
        </a:spcBef>
        <a:spcAft>
          <a:spcPct val="0"/>
        </a:spcAft>
        <a:buChar char="»"/>
        <a:defRPr kumimoji="1" sz="2000">
          <a:solidFill>
            <a:schemeClr val="tx1"/>
          </a:solidFill>
          <a:latin typeface="+mn-lt"/>
          <a:ea typeface="+mn-ea"/>
          <a:cs typeface="+mn-cs"/>
        </a:defRPr>
      </a:lvl7pPr>
      <a:lvl8pPr marL="3428573" indent="-228570" algn="l" rtl="0" fontAlgn="base">
        <a:spcBef>
          <a:spcPct val="20000"/>
        </a:spcBef>
        <a:spcAft>
          <a:spcPct val="0"/>
        </a:spcAft>
        <a:buChar char="»"/>
        <a:defRPr kumimoji="1" sz="2000">
          <a:solidFill>
            <a:schemeClr val="tx1"/>
          </a:solidFill>
          <a:latin typeface="+mn-lt"/>
          <a:ea typeface="+mn-ea"/>
          <a:cs typeface="+mn-cs"/>
        </a:defRPr>
      </a:lvl8pPr>
      <a:lvl9pPr marL="3885715" indent="-228570" algn="l" rtl="0" fontAlgn="base">
        <a:spcBef>
          <a:spcPct val="20000"/>
        </a:spcBef>
        <a:spcAft>
          <a:spcPct val="0"/>
        </a:spcAft>
        <a:buChar char="»"/>
        <a:defRPr kumimoji="1" sz="2000">
          <a:solidFill>
            <a:schemeClr val="tx1"/>
          </a:solidFill>
          <a:latin typeface="+mn-lt"/>
          <a:ea typeface="+mn-ea"/>
          <a:cs typeface="+mn-cs"/>
        </a:defRPr>
      </a:lvl9pPr>
    </p:bodyStyle>
    <p:otherStyle>
      <a:defPPr>
        <a:defRPr lang="ja-JP"/>
      </a:defPPr>
      <a:lvl1pPr marL="0" algn="l" defTabSz="457142" rtl="0" eaLnBrk="1" latinLnBrk="0" hangingPunct="1">
        <a:defRPr kumimoji="1" sz="1800" kern="1200">
          <a:solidFill>
            <a:schemeClr val="tx1"/>
          </a:solidFill>
          <a:latin typeface="+mn-lt"/>
          <a:ea typeface="+mn-ea"/>
          <a:cs typeface="+mn-cs"/>
        </a:defRPr>
      </a:lvl1pPr>
      <a:lvl2pPr marL="457142" algn="l" defTabSz="457142" rtl="0" eaLnBrk="1" latinLnBrk="0" hangingPunct="1">
        <a:defRPr kumimoji="1" sz="1800" kern="1200">
          <a:solidFill>
            <a:schemeClr val="tx1"/>
          </a:solidFill>
          <a:latin typeface="+mn-lt"/>
          <a:ea typeface="+mn-ea"/>
          <a:cs typeface="+mn-cs"/>
        </a:defRPr>
      </a:lvl2pPr>
      <a:lvl3pPr marL="914288" algn="l" defTabSz="457142" rtl="0" eaLnBrk="1" latinLnBrk="0" hangingPunct="1">
        <a:defRPr kumimoji="1" sz="1800" kern="1200">
          <a:solidFill>
            <a:schemeClr val="tx1"/>
          </a:solidFill>
          <a:latin typeface="+mn-lt"/>
          <a:ea typeface="+mn-ea"/>
          <a:cs typeface="+mn-cs"/>
        </a:defRPr>
      </a:lvl3pPr>
      <a:lvl4pPr marL="1371430" algn="l" defTabSz="457142" rtl="0" eaLnBrk="1" latinLnBrk="0" hangingPunct="1">
        <a:defRPr kumimoji="1" sz="1800" kern="1200">
          <a:solidFill>
            <a:schemeClr val="tx1"/>
          </a:solidFill>
          <a:latin typeface="+mn-lt"/>
          <a:ea typeface="+mn-ea"/>
          <a:cs typeface="+mn-cs"/>
        </a:defRPr>
      </a:lvl4pPr>
      <a:lvl5pPr marL="1828574" algn="l" defTabSz="457142" rtl="0" eaLnBrk="1" latinLnBrk="0" hangingPunct="1">
        <a:defRPr kumimoji="1" sz="1800" kern="1200">
          <a:solidFill>
            <a:schemeClr val="tx1"/>
          </a:solidFill>
          <a:latin typeface="+mn-lt"/>
          <a:ea typeface="+mn-ea"/>
          <a:cs typeface="+mn-cs"/>
        </a:defRPr>
      </a:lvl5pPr>
      <a:lvl6pPr marL="2285715" algn="l" defTabSz="457142" rtl="0" eaLnBrk="1" latinLnBrk="0" hangingPunct="1">
        <a:defRPr kumimoji="1" sz="1800" kern="1200">
          <a:solidFill>
            <a:schemeClr val="tx1"/>
          </a:solidFill>
          <a:latin typeface="+mn-lt"/>
          <a:ea typeface="+mn-ea"/>
          <a:cs typeface="+mn-cs"/>
        </a:defRPr>
      </a:lvl6pPr>
      <a:lvl7pPr marL="2742857" algn="l" defTabSz="457142" rtl="0" eaLnBrk="1" latinLnBrk="0" hangingPunct="1">
        <a:defRPr kumimoji="1" sz="1800" kern="1200">
          <a:solidFill>
            <a:schemeClr val="tx1"/>
          </a:solidFill>
          <a:latin typeface="+mn-lt"/>
          <a:ea typeface="+mn-ea"/>
          <a:cs typeface="+mn-cs"/>
        </a:defRPr>
      </a:lvl7pPr>
      <a:lvl8pPr marL="3200000" algn="l" defTabSz="457142" rtl="0" eaLnBrk="1" latinLnBrk="0" hangingPunct="1">
        <a:defRPr kumimoji="1" sz="1800" kern="1200">
          <a:solidFill>
            <a:schemeClr val="tx1"/>
          </a:solidFill>
          <a:latin typeface="+mn-lt"/>
          <a:ea typeface="+mn-ea"/>
          <a:cs typeface="+mn-cs"/>
        </a:defRPr>
      </a:lvl8pPr>
      <a:lvl9pPr marL="3657143" algn="l" defTabSz="457142"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0" y="1158118"/>
            <a:ext cx="9143999" cy="1903598"/>
          </a:xfrm>
          <a:prstGeom prst="rect">
            <a:avLst/>
          </a:prstGeom>
          <a:noFill/>
        </p:spPr>
        <p:txBody>
          <a:bodyPr wrap="square" lIns="180000" tIns="0" rIns="180000" bIns="0" rtlCol="0">
            <a:spAutoFit/>
          </a:bodyPr>
          <a:lstStyle/>
          <a:p>
            <a:pPr algn="ctr">
              <a:lnSpc>
                <a:spcPct val="90000"/>
              </a:lnSpc>
              <a:spcBef>
                <a:spcPts val="0"/>
              </a:spcBef>
              <a:spcAft>
                <a:spcPts val="1200"/>
              </a:spcAft>
            </a:pPr>
            <a:r>
              <a:rPr lang="en-US" altLang="ja-JP" sz="3400" b="1" dirty="0">
                <a:solidFill>
                  <a:prstClr val="black"/>
                </a:solidFill>
              </a:rPr>
              <a:t>Does High-Intensity Pitavastatin Therapy Further Improve Clinical Outcomes?</a:t>
            </a:r>
          </a:p>
          <a:p>
            <a:pPr algn="ctr">
              <a:lnSpc>
                <a:spcPct val="120000"/>
              </a:lnSpc>
            </a:pPr>
            <a:r>
              <a:rPr lang="en-US" altLang="ja-JP" sz="2500" b="1" dirty="0">
                <a:solidFill>
                  <a:prstClr val="black"/>
                </a:solidFill>
              </a:rPr>
              <a:t>The REAL-CAD Study in 13,054 Patients </a:t>
            </a:r>
          </a:p>
          <a:p>
            <a:pPr algn="ctr">
              <a:lnSpc>
                <a:spcPct val="90000"/>
              </a:lnSpc>
              <a:spcAft>
                <a:spcPts val="3600"/>
              </a:spcAft>
            </a:pPr>
            <a:r>
              <a:rPr lang="en-US" altLang="ja-JP" sz="2500" b="1" dirty="0">
                <a:solidFill>
                  <a:prstClr val="black"/>
                </a:solidFill>
              </a:rPr>
              <a:t>With Stable Coronary Artery Disease </a:t>
            </a:r>
          </a:p>
        </p:txBody>
      </p:sp>
      <p:sp>
        <p:nvSpPr>
          <p:cNvPr id="7" name="テキスト ボックス 6"/>
          <p:cNvSpPr txBox="1"/>
          <p:nvPr/>
        </p:nvSpPr>
        <p:spPr>
          <a:xfrm>
            <a:off x="0" y="4736484"/>
            <a:ext cx="9143999" cy="407016"/>
          </a:xfrm>
          <a:prstGeom prst="rect">
            <a:avLst/>
          </a:prstGeom>
          <a:noFill/>
        </p:spPr>
        <p:txBody>
          <a:bodyPr wrap="square" lIns="252000" tIns="0" rIns="252000" bIns="144000" rtlCol="0" anchor="b" anchorCtr="0">
            <a:spAutoFit/>
          </a:bodyPr>
          <a:lstStyle/>
          <a:p>
            <a:r>
              <a:rPr lang="en-US" altLang="ja-JP" sz="1700" dirty="0">
                <a:solidFill>
                  <a:prstClr val="black"/>
                </a:solidFill>
              </a:rPr>
              <a:t>Disclosure: Public Health Research Foundation, Kowa Pharmaceutical Co. Ltd.</a:t>
            </a:r>
          </a:p>
        </p:txBody>
      </p:sp>
      <p:sp>
        <p:nvSpPr>
          <p:cNvPr id="8" name="テキスト ボックス 7"/>
          <p:cNvSpPr txBox="1"/>
          <p:nvPr/>
        </p:nvSpPr>
        <p:spPr>
          <a:xfrm>
            <a:off x="0" y="3267580"/>
            <a:ext cx="9143999" cy="1330108"/>
          </a:xfrm>
          <a:prstGeom prst="rect">
            <a:avLst/>
          </a:prstGeom>
          <a:noFill/>
        </p:spPr>
        <p:txBody>
          <a:bodyPr wrap="square" lIns="180000" tIns="0" rIns="180000" bIns="0" rtlCol="0">
            <a:spAutoFit/>
          </a:bodyPr>
          <a:lstStyle/>
          <a:p>
            <a:pPr algn="ctr">
              <a:lnSpc>
                <a:spcPct val="110000"/>
              </a:lnSpc>
              <a:spcBef>
                <a:spcPts val="0"/>
              </a:spcBef>
              <a:spcAft>
                <a:spcPts val="0"/>
              </a:spcAft>
            </a:pPr>
            <a:r>
              <a:rPr lang="en-US" altLang="ja-JP" sz="1700" b="1" dirty="0">
                <a:solidFill>
                  <a:prstClr val="black"/>
                </a:solidFill>
              </a:rPr>
              <a:t>Takeshi Kimura, Teruo Inoue, Isao Taguchi, Hiroshi Iwata, Satoshi Iimuro, </a:t>
            </a:r>
          </a:p>
          <a:p>
            <a:pPr algn="ctr">
              <a:lnSpc>
                <a:spcPct val="110000"/>
              </a:lnSpc>
              <a:spcBef>
                <a:spcPts val="0"/>
              </a:spcBef>
              <a:spcAft>
                <a:spcPts val="0"/>
              </a:spcAft>
            </a:pPr>
            <a:r>
              <a:rPr lang="en-US" altLang="ja-JP" sz="1700" b="1" dirty="0">
                <a:solidFill>
                  <a:prstClr val="black"/>
                </a:solidFill>
              </a:rPr>
              <a:t>Takafumi Hiro, Yoshihisa Nakagawa, Yukio Ozaki, Yasuo Ohashi, Hiroyuki Daida, Hiroaki Shimokawa, </a:t>
            </a:r>
            <a:r>
              <a:rPr lang="en-US" altLang="ja-JP" sz="1700" b="1" dirty="0" err="1">
                <a:solidFill>
                  <a:prstClr val="black"/>
                </a:solidFill>
              </a:rPr>
              <a:t>Ryozo</a:t>
            </a:r>
            <a:r>
              <a:rPr lang="en-US" altLang="ja-JP" sz="1700" b="1" dirty="0">
                <a:solidFill>
                  <a:prstClr val="black"/>
                </a:solidFill>
              </a:rPr>
              <a:t> Nagai,</a:t>
            </a:r>
          </a:p>
          <a:p>
            <a:pPr algn="ctr">
              <a:lnSpc>
                <a:spcPct val="110000"/>
              </a:lnSpc>
              <a:spcBef>
                <a:spcPts val="800"/>
              </a:spcBef>
              <a:spcAft>
                <a:spcPts val="0"/>
              </a:spcAft>
            </a:pPr>
            <a:r>
              <a:rPr lang="en-US" altLang="ja-JP" b="1" dirty="0">
                <a:solidFill>
                  <a:prstClr val="black"/>
                </a:solidFill>
              </a:rPr>
              <a:t> on behalf of the REAL-CAD Study Investigators</a:t>
            </a:r>
          </a:p>
        </p:txBody>
      </p:sp>
    </p:spTree>
    <p:extLst>
      <p:ext uri="{BB962C8B-B14F-4D97-AF65-F5344CB8AC3E}">
        <p14:creationId xmlns:p14="http://schemas.microsoft.com/office/powerpoint/2010/main" val="29618676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3999" cy="648000"/>
          </a:xfrm>
        </p:spPr>
        <p:txBody>
          <a:bodyPr/>
          <a:lstStyle/>
          <a:p>
            <a:r>
              <a:rPr lang="en-US" altLang="ja-JP" dirty="0">
                <a:ea typeface="ＭＳ Ｐゴシック" pitchFamily="50" charset="-128"/>
              </a:rPr>
              <a:t>Secondary Endpoint</a:t>
            </a:r>
            <a:endParaRPr kumimoji="1" lang="ja-JP" altLang="en-US" dirty="0"/>
          </a:p>
        </p:txBody>
      </p:sp>
      <p:sp>
        <p:nvSpPr>
          <p:cNvPr id="3" name="テキスト ボックス 1"/>
          <p:cNvSpPr txBox="1">
            <a:spLocks noChangeArrowheads="1"/>
          </p:cNvSpPr>
          <p:nvPr/>
        </p:nvSpPr>
        <p:spPr bwMode="auto">
          <a:xfrm>
            <a:off x="0" y="576619"/>
            <a:ext cx="9144000" cy="430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HGPｺﾞｼｯｸE" pitchFamily="50" charset="-128"/>
                <a:ea typeface="HGPｺﾞｼｯｸE" pitchFamily="50" charset="-128"/>
              </a:defRPr>
            </a:lvl1pPr>
            <a:lvl2pPr marL="742950" indent="-285750" eaLnBrk="0" hangingPunct="0">
              <a:spcBef>
                <a:spcPct val="20000"/>
              </a:spcBef>
              <a:buChar char="–"/>
              <a:defRPr kumimoji="1" sz="2800">
                <a:solidFill>
                  <a:schemeClr val="tx1"/>
                </a:solidFill>
                <a:latin typeface="HGPｺﾞｼｯｸE" pitchFamily="50" charset="-128"/>
                <a:ea typeface="HGPｺﾞｼｯｸE" pitchFamily="50" charset="-128"/>
              </a:defRPr>
            </a:lvl2pPr>
            <a:lvl3pPr marL="1143000" indent="-228600" eaLnBrk="0" hangingPunct="0">
              <a:spcBef>
                <a:spcPct val="20000"/>
              </a:spcBef>
              <a:buChar char="•"/>
              <a:defRPr kumimoji="1" sz="2400">
                <a:solidFill>
                  <a:schemeClr val="tx1"/>
                </a:solidFill>
                <a:latin typeface="HGPｺﾞｼｯｸE" pitchFamily="50" charset="-128"/>
                <a:ea typeface="HGPｺﾞｼｯｸE" pitchFamily="50" charset="-128"/>
              </a:defRPr>
            </a:lvl3pPr>
            <a:lvl4pPr marL="1600200" indent="-228600" eaLnBrk="0" hangingPunct="0">
              <a:spcBef>
                <a:spcPct val="20000"/>
              </a:spcBef>
              <a:buChar char="–"/>
              <a:defRPr kumimoji="1" sz="2000">
                <a:solidFill>
                  <a:schemeClr val="tx1"/>
                </a:solidFill>
                <a:latin typeface="HGPｺﾞｼｯｸE" pitchFamily="50" charset="-128"/>
                <a:ea typeface="HGPｺﾞｼｯｸE" pitchFamily="50" charset="-128"/>
              </a:defRPr>
            </a:lvl4pPr>
            <a:lvl5pPr marL="2057400" indent="-228600" eaLnBrk="0" hangingPunct="0">
              <a:spcBef>
                <a:spcPct val="20000"/>
              </a:spcBef>
              <a:buChar char="»"/>
              <a:defRPr kumimoji="1" sz="2000">
                <a:solidFill>
                  <a:schemeClr val="tx1"/>
                </a:solidFill>
                <a:latin typeface="HGPｺﾞｼｯｸE" pitchFamily="50" charset="-128"/>
                <a:ea typeface="HGPｺﾞｼｯｸE" pitchFamily="50" charset="-128"/>
              </a:defRPr>
            </a:lvl5pPr>
            <a:lvl6pPr marL="2514600" indent="-228600" eaLnBrk="0" fontAlgn="base" hangingPunct="0">
              <a:spcBef>
                <a:spcPct val="20000"/>
              </a:spcBef>
              <a:spcAft>
                <a:spcPct val="0"/>
              </a:spcAft>
              <a:buChar char="»"/>
              <a:defRPr kumimoji="1" sz="2000">
                <a:solidFill>
                  <a:schemeClr val="tx1"/>
                </a:solidFill>
                <a:latin typeface="HGPｺﾞｼｯｸE" pitchFamily="50" charset="-128"/>
                <a:ea typeface="HGPｺﾞｼｯｸE" pitchFamily="50" charset="-128"/>
              </a:defRPr>
            </a:lvl6pPr>
            <a:lvl7pPr marL="2971800" indent="-228600" eaLnBrk="0" fontAlgn="base" hangingPunct="0">
              <a:spcBef>
                <a:spcPct val="20000"/>
              </a:spcBef>
              <a:spcAft>
                <a:spcPct val="0"/>
              </a:spcAft>
              <a:buChar char="»"/>
              <a:defRPr kumimoji="1" sz="2000">
                <a:solidFill>
                  <a:schemeClr val="tx1"/>
                </a:solidFill>
                <a:latin typeface="HGPｺﾞｼｯｸE" pitchFamily="50" charset="-128"/>
                <a:ea typeface="HGPｺﾞｼｯｸE" pitchFamily="50" charset="-128"/>
              </a:defRPr>
            </a:lvl7pPr>
            <a:lvl8pPr marL="3429000" indent="-228600" eaLnBrk="0" fontAlgn="base" hangingPunct="0">
              <a:spcBef>
                <a:spcPct val="20000"/>
              </a:spcBef>
              <a:spcAft>
                <a:spcPct val="0"/>
              </a:spcAft>
              <a:buChar char="»"/>
              <a:defRPr kumimoji="1" sz="2000">
                <a:solidFill>
                  <a:schemeClr val="tx1"/>
                </a:solidFill>
                <a:latin typeface="HGPｺﾞｼｯｸE" pitchFamily="50" charset="-128"/>
                <a:ea typeface="HGPｺﾞｼｯｸE" pitchFamily="50" charset="-128"/>
              </a:defRPr>
            </a:lvl8pPr>
            <a:lvl9pPr marL="3886200" indent="-228600" eaLnBrk="0" fontAlgn="base" hangingPunct="0">
              <a:spcBef>
                <a:spcPct val="20000"/>
              </a:spcBef>
              <a:spcAft>
                <a:spcPct val="0"/>
              </a:spcAft>
              <a:buChar char="»"/>
              <a:defRPr kumimoji="1" sz="2000">
                <a:solidFill>
                  <a:schemeClr val="tx1"/>
                </a:solidFill>
                <a:latin typeface="HGPｺﾞｼｯｸE" pitchFamily="50" charset="-128"/>
                <a:ea typeface="HGPｺﾞｼｯｸE" pitchFamily="50" charset="-128"/>
              </a:defRPr>
            </a:lvl9pPr>
          </a:lstStyle>
          <a:p>
            <a:pPr algn="ctr" eaLnBrk="1" fontAlgn="ctr" hangingPunct="1">
              <a:spcBef>
                <a:spcPct val="0"/>
              </a:spcBef>
              <a:buFontTx/>
              <a:buNone/>
            </a:pPr>
            <a:r>
              <a:rPr lang="en-US" altLang="ja-JP" sz="2200" b="1" dirty="0">
                <a:latin typeface="Arial" panose="020B0604020202020204" pitchFamily="34" charset="0"/>
                <a:ea typeface="ＭＳ Ｐゴシック" pitchFamily="50" charset="-128"/>
                <a:cs typeface="Arial" panose="020B0604020202020204" pitchFamily="34" charset="0"/>
              </a:rPr>
              <a:t>Primary Endpoint plus Coronary Revascularization*</a:t>
            </a:r>
          </a:p>
        </p:txBody>
      </p:sp>
      <p:sp>
        <p:nvSpPr>
          <p:cNvPr id="4" name="Rectangle 102"/>
          <p:cNvSpPr>
            <a:spLocks noChangeArrowheads="1"/>
          </p:cNvSpPr>
          <p:nvPr/>
        </p:nvSpPr>
        <p:spPr bwMode="auto">
          <a:xfrm>
            <a:off x="4565650" y="2302997"/>
            <a:ext cx="1670329"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kumimoji="0" lang="en-US" altLang="ja-JP" sz="1700" dirty="0">
                <a:solidFill>
                  <a:srgbClr val="000000"/>
                </a:solidFill>
              </a:rPr>
              <a:t>log-rank P=0.002</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5" name="Rectangle 111"/>
          <p:cNvSpPr>
            <a:spLocks noChangeArrowheads="1"/>
          </p:cNvSpPr>
          <p:nvPr/>
        </p:nvSpPr>
        <p:spPr bwMode="auto">
          <a:xfrm>
            <a:off x="5472113" y="2605910"/>
            <a:ext cx="414338" cy="306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dirty="0">
                <a:ln>
                  <a:noFill/>
                </a:ln>
                <a:solidFill>
                  <a:srgbClr val="000000"/>
                </a:solidFill>
                <a:effectLst/>
                <a:latin typeface="Arial" panose="020B0604020202020204" pitchFamily="34" charset="0"/>
              </a:rPr>
              <a:t>8.0</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6" name="Rectangle 112"/>
          <p:cNvSpPr>
            <a:spLocks noChangeArrowheads="1"/>
          </p:cNvSpPr>
          <p:nvPr/>
        </p:nvSpPr>
        <p:spPr bwMode="auto">
          <a:xfrm>
            <a:off x="6642100" y="2204264"/>
            <a:ext cx="542925" cy="306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dirty="0">
                <a:ln>
                  <a:noFill/>
                </a:ln>
                <a:solidFill>
                  <a:srgbClr val="000000"/>
                </a:solidFill>
                <a:effectLst/>
                <a:latin typeface="Arial" panose="020B0604020202020204" pitchFamily="34" charset="0"/>
              </a:rPr>
              <a:t>10.4</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7" name="Rectangle 113"/>
          <p:cNvSpPr>
            <a:spLocks noChangeArrowheads="1"/>
          </p:cNvSpPr>
          <p:nvPr/>
        </p:nvSpPr>
        <p:spPr bwMode="auto">
          <a:xfrm>
            <a:off x="2987675" y="3443288"/>
            <a:ext cx="414338" cy="306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dirty="0">
                <a:ln>
                  <a:noFill/>
                </a:ln>
                <a:solidFill>
                  <a:srgbClr val="000000"/>
                </a:solidFill>
                <a:effectLst/>
                <a:latin typeface="Arial" panose="020B0604020202020204" pitchFamily="34" charset="0"/>
              </a:rPr>
              <a:t>2.8</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8" name="Rectangle 114"/>
          <p:cNvSpPr>
            <a:spLocks noChangeArrowheads="1"/>
          </p:cNvSpPr>
          <p:nvPr/>
        </p:nvSpPr>
        <p:spPr bwMode="auto">
          <a:xfrm>
            <a:off x="2987675" y="3843338"/>
            <a:ext cx="414338" cy="306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latin typeface="Arial" panose="020B0604020202020204" pitchFamily="34" charset="0"/>
              </a:rPr>
              <a:t>2.5</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9" name="Rectangle 115"/>
          <p:cNvSpPr>
            <a:spLocks noChangeArrowheads="1"/>
          </p:cNvSpPr>
          <p:nvPr/>
        </p:nvSpPr>
        <p:spPr bwMode="auto">
          <a:xfrm>
            <a:off x="5472113" y="3243263"/>
            <a:ext cx="414338" cy="306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latin typeface="Arial" panose="020B0604020202020204" pitchFamily="34" charset="0"/>
              </a:rPr>
              <a:t>6.7</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0" name="Rectangle 116"/>
          <p:cNvSpPr>
            <a:spLocks noChangeArrowheads="1"/>
          </p:cNvSpPr>
          <p:nvPr/>
        </p:nvSpPr>
        <p:spPr bwMode="auto">
          <a:xfrm>
            <a:off x="4222750" y="3522663"/>
            <a:ext cx="414338" cy="306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latin typeface="Arial" panose="020B0604020202020204" pitchFamily="34" charset="0"/>
              </a:rPr>
              <a:t>4.7</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1" name="Rectangle 117"/>
          <p:cNvSpPr>
            <a:spLocks noChangeArrowheads="1"/>
          </p:cNvSpPr>
          <p:nvPr/>
        </p:nvSpPr>
        <p:spPr bwMode="auto">
          <a:xfrm>
            <a:off x="4222750" y="2979738"/>
            <a:ext cx="414338" cy="306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latin typeface="Arial" panose="020B0604020202020204" pitchFamily="34" charset="0"/>
              </a:rPr>
              <a:t>5.8</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2" name="Rectangle 118"/>
          <p:cNvSpPr>
            <a:spLocks noChangeArrowheads="1"/>
          </p:cNvSpPr>
          <p:nvPr/>
        </p:nvSpPr>
        <p:spPr bwMode="auto">
          <a:xfrm>
            <a:off x="6699250" y="2943225"/>
            <a:ext cx="414338" cy="306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latin typeface="Arial" panose="020B0604020202020204" pitchFamily="34" charset="0"/>
              </a:rPr>
              <a:t>8.5</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3" name="Line 119"/>
          <p:cNvSpPr>
            <a:spLocks noChangeShapeType="1"/>
          </p:cNvSpPr>
          <p:nvPr/>
        </p:nvSpPr>
        <p:spPr bwMode="auto">
          <a:xfrm>
            <a:off x="1844675" y="4179888"/>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4" name="Line 120"/>
          <p:cNvSpPr>
            <a:spLocks noChangeShapeType="1"/>
          </p:cNvSpPr>
          <p:nvPr/>
        </p:nvSpPr>
        <p:spPr bwMode="auto">
          <a:xfrm>
            <a:off x="1844675" y="3251200"/>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5" name="Line 121"/>
          <p:cNvSpPr>
            <a:spLocks noChangeShapeType="1"/>
          </p:cNvSpPr>
          <p:nvPr/>
        </p:nvSpPr>
        <p:spPr bwMode="auto">
          <a:xfrm>
            <a:off x="1844675" y="3557588"/>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6" name="Line 122"/>
          <p:cNvSpPr>
            <a:spLocks noChangeShapeType="1"/>
          </p:cNvSpPr>
          <p:nvPr/>
        </p:nvSpPr>
        <p:spPr bwMode="auto">
          <a:xfrm>
            <a:off x="1844675" y="3865563"/>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7" name="Line 123"/>
          <p:cNvSpPr>
            <a:spLocks noChangeShapeType="1"/>
          </p:cNvSpPr>
          <p:nvPr/>
        </p:nvSpPr>
        <p:spPr bwMode="auto">
          <a:xfrm>
            <a:off x="1844675" y="1079500"/>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Line 124"/>
          <p:cNvSpPr>
            <a:spLocks noChangeShapeType="1"/>
          </p:cNvSpPr>
          <p:nvPr/>
        </p:nvSpPr>
        <p:spPr bwMode="auto">
          <a:xfrm>
            <a:off x="1844675" y="1385888"/>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Line 125"/>
          <p:cNvSpPr>
            <a:spLocks noChangeShapeType="1"/>
          </p:cNvSpPr>
          <p:nvPr/>
        </p:nvSpPr>
        <p:spPr bwMode="auto">
          <a:xfrm>
            <a:off x="1844675" y="1700213"/>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Line 126"/>
          <p:cNvSpPr>
            <a:spLocks noChangeShapeType="1"/>
          </p:cNvSpPr>
          <p:nvPr/>
        </p:nvSpPr>
        <p:spPr bwMode="auto">
          <a:xfrm>
            <a:off x="1844675" y="2008188"/>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Line 127"/>
          <p:cNvSpPr>
            <a:spLocks noChangeShapeType="1"/>
          </p:cNvSpPr>
          <p:nvPr/>
        </p:nvSpPr>
        <p:spPr bwMode="auto">
          <a:xfrm>
            <a:off x="1844675" y="2314575"/>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Line 128"/>
          <p:cNvSpPr>
            <a:spLocks noChangeShapeType="1"/>
          </p:cNvSpPr>
          <p:nvPr/>
        </p:nvSpPr>
        <p:spPr bwMode="auto">
          <a:xfrm>
            <a:off x="1844675" y="2628900"/>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Line 129"/>
          <p:cNvSpPr>
            <a:spLocks noChangeShapeType="1"/>
          </p:cNvSpPr>
          <p:nvPr/>
        </p:nvSpPr>
        <p:spPr bwMode="auto">
          <a:xfrm>
            <a:off x="1844675" y="2936875"/>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Line 130"/>
          <p:cNvSpPr>
            <a:spLocks noChangeShapeType="1"/>
          </p:cNvSpPr>
          <p:nvPr/>
        </p:nvSpPr>
        <p:spPr bwMode="auto">
          <a:xfrm>
            <a:off x="1895475" y="4179888"/>
            <a:ext cx="0" cy="4286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Line 131"/>
          <p:cNvSpPr>
            <a:spLocks noChangeShapeType="1"/>
          </p:cNvSpPr>
          <p:nvPr/>
        </p:nvSpPr>
        <p:spPr bwMode="auto">
          <a:xfrm>
            <a:off x="3144838" y="4179888"/>
            <a:ext cx="0" cy="4286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Line 132"/>
          <p:cNvSpPr>
            <a:spLocks noChangeShapeType="1"/>
          </p:cNvSpPr>
          <p:nvPr/>
        </p:nvSpPr>
        <p:spPr bwMode="auto">
          <a:xfrm>
            <a:off x="4379913" y="4179888"/>
            <a:ext cx="0" cy="4286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Line 133"/>
          <p:cNvSpPr>
            <a:spLocks noChangeShapeType="1"/>
          </p:cNvSpPr>
          <p:nvPr/>
        </p:nvSpPr>
        <p:spPr bwMode="auto">
          <a:xfrm>
            <a:off x="5621338" y="4179888"/>
            <a:ext cx="0" cy="4286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Line 134"/>
          <p:cNvSpPr>
            <a:spLocks noChangeShapeType="1"/>
          </p:cNvSpPr>
          <p:nvPr/>
        </p:nvSpPr>
        <p:spPr bwMode="auto">
          <a:xfrm>
            <a:off x="6856413" y="4179888"/>
            <a:ext cx="0" cy="4286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Line 135"/>
          <p:cNvSpPr>
            <a:spLocks noChangeShapeType="1"/>
          </p:cNvSpPr>
          <p:nvPr/>
        </p:nvSpPr>
        <p:spPr bwMode="auto">
          <a:xfrm>
            <a:off x="8105775" y="4179888"/>
            <a:ext cx="0" cy="4286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Rectangle 136"/>
          <p:cNvSpPr>
            <a:spLocks noChangeArrowheads="1"/>
          </p:cNvSpPr>
          <p:nvPr/>
        </p:nvSpPr>
        <p:spPr bwMode="auto">
          <a:xfrm>
            <a:off x="1566863" y="944563"/>
            <a:ext cx="26311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a:ln>
                  <a:noFill/>
                </a:ln>
                <a:solidFill>
                  <a:srgbClr val="000000"/>
                </a:solidFill>
                <a:effectLst/>
                <a:latin typeface="Arial Bold" panose="020B0704020202020204" pitchFamily="34" charset="0"/>
              </a:rPr>
              <a:t>20</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31" name="Rectangle 137"/>
          <p:cNvSpPr>
            <a:spLocks noChangeArrowheads="1"/>
          </p:cNvSpPr>
          <p:nvPr/>
        </p:nvSpPr>
        <p:spPr bwMode="auto">
          <a:xfrm>
            <a:off x="1558925" y="1258888"/>
            <a:ext cx="363538" cy="31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a:ln>
                  <a:noFill/>
                </a:ln>
                <a:solidFill>
                  <a:srgbClr val="000000"/>
                </a:solidFill>
                <a:effectLst/>
                <a:latin typeface="Arial Bold" panose="020B0704020202020204" pitchFamily="34" charset="0"/>
              </a:rPr>
              <a:t>18</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32" name="Rectangle 138"/>
          <p:cNvSpPr>
            <a:spLocks noChangeArrowheads="1"/>
          </p:cNvSpPr>
          <p:nvPr/>
        </p:nvSpPr>
        <p:spPr bwMode="auto">
          <a:xfrm>
            <a:off x="1558925" y="1571625"/>
            <a:ext cx="363538" cy="31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dirty="0">
                <a:ln>
                  <a:noFill/>
                </a:ln>
                <a:solidFill>
                  <a:srgbClr val="000000"/>
                </a:solidFill>
                <a:effectLst/>
                <a:latin typeface="Arial Bold" panose="020B0704020202020204" pitchFamily="34" charset="0"/>
              </a:rPr>
              <a:t>16</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33" name="Rectangle 139"/>
          <p:cNvSpPr>
            <a:spLocks noChangeArrowheads="1"/>
          </p:cNvSpPr>
          <p:nvPr/>
        </p:nvSpPr>
        <p:spPr bwMode="auto">
          <a:xfrm>
            <a:off x="1558925" y="1879028"/>
            <a:ext cx="363538" cy="31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dirty="0">
                <a:ln>
                  <a:noFill/>
                </a:ln>
                <a:solidFill>
                  <a:srgbClr val="000000"/>
                </a:solidFill>
                <a:effectLst/>
                <a:latin typeface="Arial Bold" panose="020B0704020202020204" pitchFamily="34" charset="0"/>
              </a:rPr>
              <a:t>14</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34" name="Rectangle 140"/>
          <p:cNvSpPr>
            <a:spLocks noChangeArrowheads="1"/>
          </p:cNvSpPr>
          <p:nvPr/>
        </p:nvSpPr>
        <p:spPr bwMode="auto">
          <a:xfrm>
            <a:off x="1558925" y="2187575"/>
            <a:ext cx="363538" cy="31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a:ln>
                  <a:noFill/>
                </a:ln>
                <a:solidFill>
                  <a:srgbClr val="000000"/>
                </a:solidFill>
                <a:effectLst/>
                <a:latin typeface="Arial Bold" panose="020B0704020202020204" pitchFamily="34" charset="0"/>
              </a:rPr>
              <a:t>12</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35" name="Rectangle 141"/>
          <p:cNvSpPr>
            <a:spLocks noChangeArrowheads="1"/>
          </p:cNvSpPr>
          <p:nvPr/>
        </p:nvSpPr>
        <p:spPr bwMode="auto">
          <a:xfrm>
            <a:off x="1681163" y="2816225"/>
            <a:ext cx="234950" cy="31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a:ln>
                  <a:noFill/>
                </a:ln>
                <a:solidFill>
                  <a:srgbClr val="000000"/>
                </a:solidFill>
                <a:effectLst/>
                <a:latin typeface="Arial Bold" panose="020B0704020202020204" pitchFamily="34" charset="0"/>
              </a:rPr>
              <a:t>8</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36" name="Rectangle 142"/>
          <p:cNvSpPr>
            <a:spLocks noChangeArrowheads="1"/>
          </p:cNvSpPr>
          <p:nvPr/>
        </p:nvSpPr>
        <p:spPr bwMode="auto">
          <a:xfrm>
            <a:off x="1681163" y="3122612"/>
            <a:ext cx="234950" cy="31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dirty="0">
                <a:ln>
                  <a:noFill/>
                </a:ln>
                <a:solidFill>
                  <a:srgbClr val="000000"/>
                </a:solidFill>
                <a:effectLst/>
                <a:latin typeface="Arial Bold" panose="020B0704020202020204" pitchFamily="34" charset="0"/>
              </a:rPr>
              <a:t>6</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37" name="Rectangle 143"/>
          <p:cNvSpPr>
            <a:spLocks noChangeArrowheads="1"/>
          </p:cNvSpPr>
          <p:nvPr/>
        </p:nvSpPr>
        <p:spPr bwMode="auto">
          <a:xfrm>
            <a:off x="1681163" y="3430588"/>
            <a:ext cx="234950" cy="31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a:ln>
                  <a:noFill/>
                </a:ln>
                <a:solidFill>
                  <a:srgbClr val="000000"/>
                </a:solidFill>
                <a:effectLst/>
                <a:latin typeface="Arial Bold" panose="020B0704020202020204" pitchFamily="34" charset="0"/>
              </a:rPr>
              <a:t>4</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38" name="Rectangle 144"/>
          <p:cNvSpPr>
            <a:spLocks noChangeArrowheads="1"/>
          </p:cNvSpPr>
          <p:nvPr/>
        </p:nvSpPr>
        <p:spPr bwMode="auto">
          <a:xfrm>
            <a:off x="1681163" y="3736975"/>
            <a:ext cx="234950" cy="31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a:ln>
                  <a:noFill/>
                </a:ln>
                <a:solidFill>
                  <a:srgbClr val="000000"/>
                </a:solidFill>
                <a:effectLst/>
                <a:latin typeface="Arial Bold" panose="020B0704020202020204" pitchFamily="34" charset="0"/>
              </a:rPr>
              <a:t>2</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39" name="Rectangle 145"/>
          <p:cNvSpPr>
            <a:spLocks noChangeArrowheads="1"/>
          </p:cNvSpPr>
          <p:nvPr/>
        </p:nvSpPr>
        <p:spPr bwMode="auto">
          <a:xfrm>
            <a:off x="1558925" y="2487613"/>
            <a:ext cx="363538" cy="31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a:ln>
                  <a:noFill/>
                </a:ln>
                <a:solidFill>
                  <a:srgbClr val="000000"/>
                </a:solidFill>
                <a:effectLst/>
                <a:latin typeface="Arial Bold" panose="020B0704020202020204" pitchFamily="34" charset="0"/>
              </a:rPr>
              <a:t>10</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40" name="Rectangle 146"/>
          <p:cNvSpPr>
            <a:spLocks noChangeArrowheads="1"/>
          </p:cNvSpPr>
          <p:nvPr/>
        </p:nvSpPr>
        <p:spPr bwMode="auto">
          <a:xfrm>
            <a:off x="1681163" y="4044950"/>
            <a:ext cx="234950" cy="31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a:ln>
                  <a:noFill/>
                </a:ln>
                <a:solidFill>
                  <a:srgbClr val="000000"/>
                </a:solidFill>
                <a:effectLst/>
                <a:latin typeface="Arial Bold" panose="020B0704020202020204" pitchFamily="34" charset="0"/>
              </a:rPr>
              <a:t>0</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41" name="Freeform 147"/>
          <p:cNvSpPr>
            <a:spLocks/>
          </p:cNvSpPr>
          <p:nvPr/>
        </p:nvSpPr>
        <p:spPr bwMode="auto">
          <a:xfrm>
            <a:off x="1895475" y="2136775"/>
            <a:ext cx="6210300" cy="2043113"/>
          </a:xfrm>
          <a:custGeom>
            <a:avLst/>
            <a:gdLst>
              <a:gd name="T0" fmla="*/ 54 w 3912"/>
              <a:gd name="T1" fmla="*/ 1269 h 1287"/>
              <a:gd name="T2" fmla="*/ 130 w 3912"/>
              <a:gd name="T3" fmla="*/ 1251 h 1287"/>
              <a:gd name="T4" fmla="*/ 198 w 3912"/>
              <a:gd name="T5" fmla="*/ 1228 h 1287"/>
              <a:gd name="T6" fmla="*/ 247 w 3912"/>
              <a:gd name="T7" fmla="*/ 1206 h 1287"/>
              <a:gd name="T8" fmla="*/ 301 w 3912"/>
              <a:gd name="T9" fmla="*/ 1183 h 1287"/>
              <a:gd name="T10" fmla="*/ 350 w 3912"/>
              <a:gd name="T11" fmla="*/ 1152 h 1287"/>
              <a:gd name="T12" fmla="*/ 413 w 3912"/>
              <a:gd name="T13" fmla="*/ 1138 h 1287"/>
              <a:gd name="T14" fmla="*/ 494 w 3912"/>
              <a:gd name="T15" fmla="*/ 1120 h 1287"/>
              <a:gd name="T16" fmla="*/ 553 w 3912"/>
              <a:gd name="T17" fmla="*/ 1098 h 1287"/>
              <a:gd name="T18" fmla="*/ 634 w 3912"/>
              <a:gd name="T19" fmla="*/ 1071 h 1287"/>
              <a:gd name="T20" fmla="*/ 710 w 3912"/>
              <a:gd name="T21" fmla="*/ 1048 h 1287"/>
              <a:gd name="T22" fmla="*/ 760 w 3912"/>
              <a:gd name="T23" fmla="*/ 1021 h 1287"/>
              <a:gd name="T24" fmla="*/ 841 w 3912"/>
              <a:gd name="T25" fmla="*/ 1003 h 1287"/>
              <a:gd name="T26" fmla="*/ 904 w 3912"/>
              <a:gd name="T27" fmla="*/ 981 h 1287"/>
              <a:gd name="T28" fmla="*/ 953 w 3912"/>
              <a:gd name="T29" fmla="*/ 954 h 1287"/>
              <a:gd name="T30" fmla="*/ 1002 w 3912"/>
              <a:gd name="T31" fmla="*/ 931 h 1287"/>
              <a:gd name="T32" fmla="*/ 1065 w 3912"/>
              <a:gd name="T33" fmla="*/ 904 h 1287"/>
              <a:gd name="T34" fmla="*/ 1119 w 3912"/>
              <a:gd name="T35" fmla="*/ 882 h 1287"/>
              <a:gd name="T36" fmla="*/ 1182 w 3912"/>
              <a:gd name="T37" fmla="*/ 859 h 1287"/>
              <a:gd name="T38" fmla="*/ 1259 w 3912"/>
              <a:gd name="T39" fmla="*/ 846 h 1287"/>
              <a:gd name="T40" fmla="*/ 1317 w 3912"/>
              <a:gd name="T41" fmla="*/ 823 h 1287"/>
              <a:gd name="T42" fmla="*/ 1380 w 3912"/>
              <a:gd name="T43" fmla="*/ 801 h 1287"/>
              <a:gd name="T44" fmla="*/ 1425 w 3912"/>
              <a:gd name="T45" fmla="*/ 774 h 1287"/>
              <a:gd name="T46" fmla="*/ 1475 w 3912"/>
              <a:gd name="T47" fmla="*/ 747 h 1287"/>
              <a:gd name="T48" fmla="*/ 1533 w 3912"/>
              <a:gd name="T49" fmla="*/ 733 h 1287"/>
              <a:gd name="T50" fmla="*/ 1596 w 3912"/>
              <a:gd name="T51" fmla="*/ 715 h 1287"/>
              <a:gd name="T52" fmla="*/ 1655 w 3912"/>
              <a:gd name="T53" fmla="*/ 697 h 1287"/>
              <a:gd name="T54" fmla="*/ 1722 w 3912"/>
              <a:gd name="T55" fmla="*/ 675 h 1287"/>
              <a:gd name="T56" fmla="*/ 1803 w 3912"/>
              <a:gd name="T57" fmla="*/ 657 h 1287"/>
              <a:gd name="T58" fmla="*/ 1875 w 3912"/>
              <a:gd name="T59" fmla="*/ 639 h 1287"/>
              <a:gd name="T60" fmla="*/ 1933 w 3912"/>
              <a:gd name="T61" fmla="*/ 621 h 1287"/>
              <a:gd name="T62" fmla="*/ 1992 w 3912"/>
              <a:gd name="T63" fmla="*/ 594 h 1287"/>
              <a:gd name="T64" fmla="*/ 2068 w 3912"/>
              <a:gd name="T65" fmla="*/ 576 h 1287"/>
              <a:gd name="T66" fmla="*/ 2145 w 3912"/>
              <a:gd name="T67" fmla="*/ 567 h 1287"/>
              <a:gd name="T68" fmla="*/ 2199 w 3912"/>
              <a:gd name="T69" fmla="*/ 540 h 1287"/>
              <a:gd name="T70" fmla="*/ 2257 w 3912"/>
              <a:gd name="T71" fmla="*/ 526 h 1287"/>
              <a:gd name="T72" fmla="*/ 2311 w 3912"/>
              <a:gd name="T73" fmla="*/ 508 h 1287"/>
              <a:gd name="T74" fmla="*/ 2383 w 3912"/>
              <a:gd name="T75" fmla="*/ 504 h 1287"/>
              <a:gd name="T76" fmla="*/ 2437 w 3912"/>
              <a:gd name="T77" fmla="*/ 477 h 1287"/>
              <a:gd name="T78" fmla="*/ 2495 w 3912"/>
              <a:gd name="T79" fmla="*/ 468 h 1287"/>
              <a:gd name="T80" fmla="*/ 2563 w 3912"/>
              <a:gd name="T81" fmla="*/ 450 h 1287"/>
              <a:gd name="T82" fmla="*/ 2617 w 3912"/>
              <a:gd name="T83" fmla="*/ 432 h 1287"/>
              <a:gd name="T84" fmla="*/ 2675 w 3912"/>
              <a:gd name="T85" fmla="*/ 409 h 1287"/>
              <a:gd name="T86" fmla="*/ 2743 w 3912"/>
              <a:gd name="T87" fmla="*/ 391 h 1287"/>
              <a:gd name="T88" fmla="*/ 2792 w 3912"/>
              <a:gd name="T89" fmla="*/ 369 h 1287"/>
              <a:gd name="T90" fmla="*/ 2855 w 3912"/>
              <a:gd name="T91" fmla="*/ 351 h 1287"/>
              <a:gd name="T92" fmla="*/ 2914 w 3912"/>
              <a:gd name="T93" fmla="*/ 333 h 1287"/>
              <a:gd name="T94" fmla="*/ 2968 w 3912"/>
              <a:gd name="T95" fmla="*/ 315 h 1287"/>
              <a:gd name="T96" fmla="*/ 3031 w 3912"/>
              <a:gd name="T97" fmla="*/ 301 h 1287"/>
              <a:gd name="T98" fmla="*/ 3085 w 3912"/>
              <a:gd name="T99" fmla="*/ 279 h 1287"/>
              <a:gd name="T100" fmla="*/ 3152 w 3912"/>
              <a:gd name="T101" fmla="*/ 270 h 1287"/>
              <a:gd name="T102" fmla="*/ 3215 w 3912"/>
              <a:gd name="T103" fmla="*/ 256 h 1287"/>
              <a:gd name="T104" fmla="*/ 3273 w 3912"/>
              <a:gd name="T105" fmla="*/ 229 h 1287"/>
              <a:gd name="T106" fmla="*/ 3332 w 3912"/>
              <a:gd name="T107" fmla="*/ 211 h 1287"/>
              <a:gd name="T108" fmla="*/ 3399 w 3912"/>
              <a:gd name="T109" fmla="*/ 193 h 1287"/>
              <a:gd name="T110" fmla="*/ 3467 w 3912"/>
              <a:gd name="T111" fmla="*/ 184 h 1287"/>
              <a:gd name="T112" fmla="*/ 3530 w 3912"/>
              <a:gd name="T113" fmla="*/ 157 h 1287"/>
              <a:gd name="T114" fmla="*/ 3597 w 3912"/>
              <a:gd name="T115" fmla="*/ 139 h 1287"/>
              <a:gd name="T116" fmla="*/ 3669 w 3912"/>
              <a:gd name="T117" fmla="*/ 126 h 1287"/>
              <a:gd name="T118" fmla="*/ 3732 w 3912"/>
              <a:gd name="T119" fmla="*/ 90 h 1287"/>
              <a:gd name="T120" fmla="*/ 3800 w 3912"/>
              <a:gd name="T121" fmla="*/ 63 h 1287"/>
              <a:gd name="T122" fmla="*/ 3862 w 3912"/>
              <a:gd name="T123" fmla="*/ 22 h 1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3912" h="1287">
                <a:moveTo>
                  <a:pt x="0" y="1287"/>
                </a:moveTo>
                <a:lnTo>
                  <a:pt x="0" y="1287"/>
                </a:lnTo>
                <a:lnTo>
                  <a:pt x="0" y="1282"/>
                </a:lnTo>
                <a:lnTo>
                  <a:pt x="9" y="1282"/>
                </a:lnTo>
                <a:lnTo>
                  <a:pt x="9" y="1282"/>
                </a:lnTo>
                <a:lnTo>
                  <a:pt x="9" y="1282"/>
                </a:lnTo>
                <a:lnTo>
                  <a:pt x="13" y="1278"/>
                </a:lnTo>
                <a:lnTo>
                  <a:pt x="13" y="1278"/>
                </a:lnTo>
                <a:lnTo>
                  <a:pt x="18" y="1278"/>
                </a:lnTo>
                <a:lnTo>
                  <a:pt x="18" y="1273"/>
                </a:lnTo>
                <a:lnTo>
                  <a:pt x="18" y="1273"/>
                </a:lnTo>
                <a:lnTo>
                  <a:pt x="22" y="1273"/>
                </a:lnTo>
                <a:lnTo>
                  <a:pt x="22" y="1273"/>
                </a:lnTo>
                <a:lnTo>
                  <a:pt x="27" y="1273"/>
                </a:lnTo>
                <a:lnTo>
                  <a:pt x="27" y="1273"/>
                </a:lnTo>
                <a:lnTo>
                  <a:pt x="31" y="1273"/>
                </a:lnTo>
                <a:lnTo>
                  <a:pt x="36" y="1273"/>
                </a:lnTo>
                <a:lnTo>
                  <a:pt x="40" y="1273"/>
                </a:lnTo>
                <a:lnTo>
                  <a:pt x="40" y="1269"/>
                </a:lnTo>
                <a:lnTo>
                  <a:pt x="45" y="1269"/>
                </a:lnTo>
                <a:lnTo>
                  <a:pt x="45" y="1269"/>
                </a:lnTo>
                <a:lnTo>
                  <a:pt x="49" y="1269"/>
                </a:lnTo>
                <a:lnTo>
                  <a:pt x="49" y="1269"/>
                </a:lnTo>
                <a:lnTo>
                  <a:pt x="54" y="1269"/>
                </a:lnTo>
                <a:lnTo>
                  <a:pt x="54" y="1269"/>
                </a:lnTo>
                <a:lnTo>
                  <a:pt x="54" y="1264"/>
                </a:lnTo>
                <a:lnTo>
                  <a:pt x="58" y="1264"/>
                </a:lnTo>
                <a:lnTo>
                  <a:pt x="58" y="1264"/>
                </a:lnTo>
                <a:lnTo>
                  <a:pt x="63" y="1264"/>
                </a:lnTo>
                <a:lnTo>
                  <a:pt x="63" y="1264"/>
                </a:lnTo>
                <a:lnTo>
                  <a:pt x="63" y="1264"/>
                </a:lnTo>
                <a:lnTo>
                  <a:pt x="63" y="1260"/>
                </a:lnTo>
                <a:lnTo>
                  <a:pt x="67" y="1260"/>
                </a:lnTo>
                <a:lnTo>
                  <a:pt x="76" y="1260"/>
                </a:lnTo>
                <a:lnTo>
                  <a:pt x="76" y="1260"/>
                </a:lnTo>
                <a:lnTo>
                  <a:pt x="85" y="1260"/>
                </a:lnTo>
                <a:lnTo>
                  <a:pt x="90" y="1260"/>
                </a:lnTo>
                <a:lnTo>
                  <a:pt x="90" y="1260"/>
                </a:lnTo>
                <a:lnTo>
                  <a:pt x="94" y="1260"/>
                </a:lnTo>
                <a:lnTo>
                  <a:pt x="99" y="1260"/>
                </a:lnTo>
                <a:lnTo>
                  <a:pt x="103" y="1260"/>
                </a:lnTo>
                <a:lnTo>
                  <a:pt x="103" y="1255"/>
                </a:lnTo>
                <a:lnTo>
                  <a:pt x="103" y="1255"/>
                </a:lnTo>
                <a:lnTo>
                  <a:pt x="108" y="1255"/>
                </a:lnTo>
                <a:lnTo>
                  <a:pt x="117" y="1255"/>
                </a:lnTo>
                <a:lnTo>
                  <a:pt x="117" y="1255"/>
                </a:lnTo>
                <a:lnTo>
                  <a:pt x="121" y="1255"/>
                </a:lnTo>
                <a:lnTo>
                  <a:pt x="121" y="1255"/>
                </a:lnTo>
                <a:lnTo>
                  <a:pt x="130" y="1255"/>
                </a:lnTo>
                <a:lnTo>
                  <a:pt x="130" y="1251"/>
                </a:lnTo>
                <a:lnTo>
                  <a:pt x="135" y="1251"/>
                </a:lnTo>
                <a:lnTo>
                  <a:pt x="148" y="1251"/>
                </a:lnTo>
                <a:lnTo>
                  <a:pt x="153" y="1251"/>
                </a:lnTo>
                <a:lnTo>
                  <a:pt x="153" y="1251"/>
                </a:lnTo>
                <a:lnTo>
                  <a:pt x="157" y="1251"/>
                </a:lnTo>
                <a:lnTo>
                  <a:pt x="157" y="1246"/>
                </a:lnTo>
                <a:lnTo>
                  <a:pt x="162" y="1246"/>
                </a:lnTo>
                <a:lnTo>
                  <a:pt x="162" y="1246"/>
                </a:lnTo>
                <a:lnTo>
                  <a:pt x="166" y="1246"/>
                </a:lnTo>
                <a:lnTo>
                  <a:pt x="166" y="1242"/>
                </a:lnTo>
                <a:lnTo>
                  <a:pt x="166" y="1242"/>
                </a:lnTo>
                <a:lnTo>
                  <a:pt x="166" y="1242"/>
                </a:lnTo>
                <a:lnTo>
                  <a:pt x="171" y="1242"/>
                </a:lnTo>
                <a:lnTo>
                  <a:pt x="171" y="1237"/>
                </a:lnTo>
                <a:lnTo>
                  <a:pt x="175" y="1237"/>
                </a:lnTo>
                <a:lnTo>
                  <a:pt x="175" y="1237"/>
                </a:lnTo>
                <a:lnTo>
                  <a:pt x="175" y="1233"/>
                </a:lnTo>
                <a:lnTo>
                  <a:pt x="180" y="1233"/>
                </a:lnTo>
                <a:lnTo>
                  <a:pt x="184" y="1233"/>
                </a:lnTo>
                <a:lnTo>
                  <a:pt x="184" y="1233"/>
                </a:lnTo>
                <a:lnTo>
                  <a:pt x="189" y="1233"/>
                </a:lnTo>
                <a:lnTo>
                  <a:pt x="189" y="1228"/>
                </a:lnTo>
                <a:lnTo>
                  <a:pt x="193" y="1228"/>
                </a:lnTo>
                <a:lnTo>
                  <a:pt x="193" y="1228"/>
                </a:lnTo>
                <a:lnTo>
                  <a:pt x="198" y="1228"/>
                </a:lnTo>
                <a:lnTo>
                  <a:pt x="198" y="1228"/>
                </a:lnTo>
                <a:lnTo>
                  <a:pt x="198" y="1228"/>
                </a:lnTo>
                <a:lnTo>
                  <a:pt x="198" y="1224"/>
                </a:lnTo>
                <a:lnTo>
                  <a:pt x="202" y="1224"/>
                </a:lnTo>
                <a:lnTo>
                  <a:pt x="202" y="1224"/>
                </a:lnTo>
                <a:lnTo>
                  <a:pt x="202" y="1224"/>
                </a:lnTo>
                <a:lnTo>
                  <a:pt x="207" y="1224"/>
                </a:lnTo>
                <a:lnTo>
                  <a:pt x="211" y="1224"/>
                </a:lnTo>
                <a:lnTo>
                  <a:pt x="211" y="1219"/>
                </a:lnTo>
                <a:lnTo>
                  <a:pt x="211" y="1219"/>
                </a:lnTo>
                <a:lnTo>
                  <a:pt x="220" y="1219"/>
                </a:lnTo>
                <a:lnTo>
                  <a:pt x="220" y="1219"/>
                </a:lnTo>
                <a:lnTo>
                  <a:pt x="225" y="1219"/>
                </a:lnTo>
                <a:lnTo>
                  <a:pt x="225" y="1215"/>
                </a:lnTo>
                <a:lnTo>
                  <a:pt x="225" y="1215"/>
                </a:lnTo>
                <a:lnTo>
                  <a:pt x="234" y="1215"/>
                </a:lnTo>
                <a:lnTo>
                  <a:pt x="234" y="1215"/>
                </a:lnTo>
                <a:lnTo>
                  <a:pt x="238" y="1215"/>
                </a:lnTo>
                <a:lnTo>
                  <a:pt x="238" y="1210"/>
                </a:lnTo>
                <a:lnTo>
                  <a:pt x="243" y="1210"/>
                </a:lnTo>
                <a:lnTo>
                  <a:pt x="243" y="1210"/>
                </a:lnTo>
                <a:lnTo>
                  <a:pt x="243" y="1210"/>
                </a:lnTo>
                <a:lnTo>
                  <a:pt x="243" y="1206"/>
                </a:lnTo>
                <a:lnTo>
                  <a:pt x="243" y="1206"/>
                </a:lnTo>
                <a:lnTo>
                  <a:pt x="247" y="1206"/>
                </a:lnTo>
                <a:lnTo>
                  <a:pt x="247" y="1201"/>
                </a:lnTo>
                <a:lnTo>
                  <a:pt x="252" y="1201"/>
                </a:lnTo>
                <a:lnTo>
                  <a:pt x="252" y="1201"/>
                </a:lnTo>
                <a:lnTo>
                  <a:pt x="252" y="1201"/>
                </a:lnTo>
                <a:lnTo>
                  <a:pt x="252" y="1197"/>
                </a:lnTo>
                <a:lnTo>
                  <a:pt x="256" y="1197"/>
                </a:lnTo>
                <a:lnTo>
                  <a:pt x="256" y="1192"/>
                </a:lnTo>
                <a:lnTo>
                  <a:pt x="265" y="1192"/>
                </a:lnTo>
                <a:lnTo>
                  <a:pt x="269" y="1192"/>
                </a:lnTo>
                <a:lnTo>
                  <a:pt x="269" y="1192"/>
                </a:lnTo>
                <a:lnTo>
                  <a:pt x="269" y="1192"/>
                </a:lnTo>
                <a:lnTo>
                  <a:pt x="274" y="1188"/>
                </a:lnTo>
                <a:lnTo>
                  <a:pt x="278" y="1188"/>
                </a:lnTo>
                <a:lnTo>
                  <a:pt x="278" y="1188"/>
                </a:lnTo>
                <a:lnTo>
                  <a:pt x="283" y="1188"/>
                </a:lnTo>
                <a:lnTo>
                  <a:pt x="283" y="1188"/>
                </a:lnTo>
                <a:lnTo>
                  <a:pt x="287" y="1188"/>
                </a:lnTo>
                <a:lnTo>
                  <a:pt x="287" y="1188"/>
                </a:lnTo>
                <a:lnTo>
                  <a:pt x="287" y="1183"/>
                </a:lnTo>
                <a:lnTo>
                  <a:pt x="292" y="1183"/>
                </a:lnTo>
                <a:lnTo>
                  <a:pt x="292" y="1183"/>
                </a:lnTo>
                <a:lnTo>
                  <a:pt x="292" y="1183"/>
                </a:lnTo>
                <a:lnTo>
                  <a:pt x="296" y="1183"/>
                </a:lnTo>
                <a:lnTo>
                  <a:pt x="296" y="1183"/>
                </a:lnTo>
                <a:lnTo>
                  <a:pt x="301" y="1183"/>
                </a:lnTo>
                <a:lnTo>
                  <a:pt x="301" y="1179"/>
                </a:lnTo>
                <a:lnTo>
                  <a:pt x="310" y="1179"/>
                </a:lnTo>
                <a:lnTo>
                  <a:pt x="310" y="1179"/>
                </a:lnTo>
                <a:lnTo>
                  <a:pt x="314" y="1179"/>
                </a:lnTo>
                <a:lnTo>
                  <a:pt x="314" y="1174"/>
                </a:lnTo>
                <a:lnTo>
                  <a:pt x="319" y="1174"/>
                </a:lnTo>
                <a:lnTo>
                  <a:pt x="323" y="1174"/>
                </a:lnTo>
                <a:lnTo>
                  <a:pt x="323" y="1174"/>
                </a:lnTo>
                <a:lnTo>
                  <a:pt x="323" y="1174"/>
                </a:lnTo>
                <a:lnTo>
                  <a:pt x="328" y="1170"/>
                </a:lnTo>
                <a:lnTo>
                  <a:pt x="328" y="1170"/>
                </a:lnTo>
                <a:lnTo>
                  <a:pt x="332" y="1170"/>
                </a:lnTo>
                <a:lnTo>
                  <a:pt x="332" y="1165"/>
                </a:lnTo>
                <a:lnTo>
                  <a:pt x="332" y="1165"/>
                </a:lnTo>
                <a:lnTo>
                  <a:pt x="332" y="1165"/>
                </a:lnTo>
                <a:lnTo>
                  <a:pt x="332" y="1161"/>
                </a:lnTo>
                <a:lnTo>
                  <a:pt x="337" y="1161"/>
                </a:lnTo>
                <a:lnTo>
                  <a:pt x="337" y="1161"/>
                </a:lnTo>
                <a:lnTo>
                  <a:pt x="337" y="1161"/>
                </a:lnTo>
                <a:lnTo>
                  <a:pt x="341" y="1161"/>
                </a:lnTo>
                <a:lnTo>
                  <a:pt x="341" y="1156"/>
                </a:lnTo>
                <a:lnTo>
                  <a:pt x="346" y="1156"/>
                </a:lnTo>
                <a:lnTo>
                  <a:pt x="346" y="1156"/>
                </a:lnTo>
                <a:lnTo>
                  <a:pt x="350" y="1156"/>
                </a:lnTo>
                <a:lnTo>
                  <a:pt x="350" y="1152"/>
                </a:lnTo>
                <a:lnTo>
                  <a:pt x="350" y="1152"/>
                </a:lnTo>
                <a:lnTo>
                  <a:pt x="350" y="1152"/>
                </a:lnTo>
                <a:lnTo>
                  <a:pt x="355" y="1152"/>
                </a:lnTo>
                <a:lnTo>
                  <a:pt x="355" y="1147"/>
                </a:lnTo>
                <a:lnTo>
                  <a:pt x="359" y="1147"/>
                </a:lnTo>
                <a:lnTo>
                  <a:pt x="359" y="1147"/>
                </a:lnTo>
                <a:lnTo>
                  <a:pt x="359" y="1147"/>
                </a:lnTo>
                <a:lnTo>
                  <a:pt x="373" y="1147"/>
                </a:lnTo>
                <a:lnTo>
                  <a:pt x="377" y="1147"/>
                </a:lnTo>
                <a:lnTo>
                  <a:pt x="377" y="1143"/>
                </a:lnTo>
                <a:lnTo>
                  <a:pt x="377" y="1143"/>
                </a:lnTo>
                <a:lnTo>
                  <a:pt x="377" y="1143"/>
                </a:lnTo>
                <a:lnTo>
                  <a:pt x="382" y="1143"/>
                </a:lnTo>
                <a:lnTo>
                  <a:pt x="386" y="1143"/>
                </a:lnTo>
                <a:lnTo>
                  <a:pt x="386" y="1143"/>
                </a:lnTo>
                <a:lnTo>
                  <a:pt x="391" y="1143"/>
                </a:lnTo>
                <a:lnTo>
                  <a:pt x="391" y="1143"/>
                </a:lnTo>
                <a:lnTo>
                  <a:pt x="395" y="1143"/>
                </a:lnTo>
                <a:lnTo>
                  <a:pt x="395" y="1143"/>
                </a:lnTo>
                <a:lnTo>
                  <a:pt x="400" y="1143"/>
                </a:lnTo>
                <a:lnTo>
                  <a:pt x="404" y="1143"/>
                </a:lnTo>
                <a:lnTo>
                  <a:pt x="404" y="1143"/>
                </a:lnTo>
                <a:lnTo>
                  <a:pt x="409" y="1143"/>
                </a:lnTo>
                <a:lnTo>
                  <a:pt x="409" y="1138"/>
                </a:lnTo>
                <a:lnTo>
                  <a:pt x="413" y="1138"/>
                </a:lnTo>
                <a:lnTo>
                  <a:pt x="418" y="1138"/>
                </a:lnTo>
                <a:lnTo>
                  <a:pt x="418" y="1134"/>
                </a:lnTo>
                <a:lnTo>
                  <a:pt x="418" y="1134"/>
                </a:lnTo>
                <a:lnTo>
                  <a:pt x="418" y="1134"/>
                </a:lnTo>
                <a:lnTo>
                  <a:pt x="422" y="1134"/>
                </a:lnTo>
                <a:lnTo>
                  <a:pt x="422" y="1134"/>
                </a:lnTo>
                <a:lnTo>
                  <a:pt x="427" y="1134"/>
                </a:lnTo>
                <a:lnTo>
                  <a:pt x="436" y="1134"/>
                </a:lnTo>
                <a:lnTo>
                  <a:pt x="436" y="1129"/>
                </a:lnTo>
                <a:lnTo>
                  <a:pt x="449" y="1129"/>
                </a:lnTo>
                <a:lnTo>
                  <a:pt x="449" y="1129"/>
                </a:lnTo>
                <a:lnTo>
                  <a:pt x="449" y="1129"/>
                </a:lnTo>
                <a:lnTo>
                  <a:pt x="458" y="1129"/>
                </a:lnTo>
                <a:lnTo>
                  <a:pt x="458" y="1125"/>
                </a:lnTo>
                <a:lnTo>
                  <a:pt x="463" y="1125"/>
                </a:lnTo>
                <a:lnTo>
                  <a:pt x="463" y="1125"/>
                </a:lnTo>
                <a:lnTo>
                  <a:pt x="463" y="1125"/>
                </a:lnTo>
                <a:lnTo>
                  <a:pt x="463" y="1120"/>
                </a:lnTo>
                <a:lnTo>
                  <a:pt x="463" y="1120"/>
                </a:lnTo>
                <a:lnTo>
                  <a:pt x="476" y="1120"/>
                </a:lnTo>
                <a:lnTo>
                  <a:pt x="476" y="1120"/>
                </a:lnTo>
                <a:lnTo>
                  <a:pt x="481" y="1120"/>
                </a:lnTo>
                <a:lnTo>
                  <a:pt x="485" y="1120"/>
                </a:lnTo>
                <a:lnTo>
                  <a:pt x="485" y="1120"/>
                </a:lnTo>
                <a:lnTo>
                  <a:pt x="494" y="1120"/>
                </a:lnTo>
                <a:lnTo>
                  <a:pt x="494" y="1120"/>
                </a:lnTo>
                <a:lnTo>
                  <a:pt x="494" y="1116"/>
                </a:lnTo>
                <a:lnTo>
                  <a:pt x="499" y="1116"/>
                </a:lnTo>
                <a:lnTo>
                  <a:pt x="508" y="1116"/>
                </a:lnTo>
                <a:lnTo>
                  <a:pt x="512" y="1116"/>
                </a:lnTo>
                <a:lnTo>
                  <a:pt x="517" y="1116"/>
                </a:lnTo>
                <a:lnTo>
                  <a:pt x="521" y="1116"/>
                </a:lnTo>
                <a:lnTo>
                  <a:pt x="521" y="1111"/>
                </a:lnTo>
                <a:lnTo>
                  <a:pt x="521" y="1111"/>
                </a:lnTo>
                <a:lnTo>
                  <a:pt x="526" y="1111"/>
                </a:lnTo>
                <a:lnTo>
                  <a:pt x="526" y="1107"/>
                </a:lnTo>
                <a:lnTo>
                  <a:pt x="526" y="1107"/>
                </a:lnTo>
                <a:lnTo>
                  <a:pt x="535" y="1107"/>
                </a:lnTo>
                <a:lnTo>
                  <a:pt x="535" y="1107"/>
                </a:lnTo>
                <a:lnTo>
                  <a:pt x="535" y="1107"/>
                </a:lnTo>
                <a:lnTo>
                  <a:pt x="539" y="1107"/>
                </a:lnTo>
                <a:lnTo>
                  <a:pt x="539" y="1102"/>
                </a:lnTo>
                <a:lnTo>
                  <a:pt x="539" y="1102"/>
                </a:lnTo>
                <a:lnTo>
                  <a:pt x="539" y="1102"/>
                </a:lnTo>
                <a:lnTo>
                  <a:pt x="544" y="1102"/>
                </a:lnTo>
                <a:lnTo>
                  <a:pt x="548" y="1102"/>
                </a:lnTo>
                <a:lnTo>
                  <a:pt x="548" y="1098"/>
                </a:lnTo>
                <a:lnTo>
                  <a:pt x="553" y="1098"/>
                </a:lnTo>
                <a:lnTo>
                  <a:pt x="553" y="1098"/>
                </a:lnTo>
                <a:lnTo>
                  <a:pt x="553" y="1098"/>
                </a:lnTo>
                <a:lnTo>
                  <a:pt x="557" y="1098"/>
                </a:lnTo>
                <a:lnTo>
                  <a:pt x="557" y="1098"/>
                </a:lnTo>
                <a:lnTo>
                  <a:pt x="557" y="1089"/>
                </a:lnTo>
                <a:lnTo>
                  <a:pt x="562" y="1089"/>
                </a:lnTo>
                <a:lnTo>
                  <a:pt x="562" y="1089"/>
                </a:lnTo>
                <a:lnTo>
                  <a:pt x="566" y="1089"/>
                </a:lnTo>
                <a:lnTo>
                  <a:pt x="566" y="1089"/>
                </a:lnTo>
                <a:lnTo>
                  <a:pt x="571" y="1084"/>
                </a:lnTo>
                <a:lnTo>
                  <a:pt x="571" y="1084"/>
                </a:lnTo>
                <a:lnTo>
                  <a:pt x="575" y="1084"/>
                </a:lnTo>
                <a:lnTo>
                  <a:pt x="575" y="1080"/>
                </a:lnTo>
                <a:lnTo>
                  <a:pt x="580" y="1080"/>
                </a:lnTo>
                <a:lnTo>
                  <a:pt x="584" y="1080"/>
                </a:lnTo>
                <a:lnTo>
                  <a:pt x="584" y="1075"/>
                </a:lnTo>
                <a:lnTo>
                  <a:pt x="593" y="1075"/>
                </a:lnTo>
                <a:lnTo>
                  <a:pt x="593" y="1075"/>
                </a:lnTo>
                <a:lnTo>
                  <a:pt x="598" y="1075"/>
                </a:lnTo>
                <a:lnTo>
                  <a:pt x="598" y="1075"/>
                </a:lnTo>
                <a:lnTo>
                  <a:pt x="598" y="1075"/>
                </a:lnTo>
                <a:lnTo>
                  <a:pt x="602" y="1075"/>
                </a:lnTo>
                <a:lnTo>
                  <a:pt x="602" y="1071"/>
                </a:lnTo>
                <a:lnTo>
                  <a:pt x="602" y="1071"/>
                </a:lnTo>
                <a:lnTo>
                  <a:pt x="602" y="1071"/>
                </a:lnTo>
                <a:lnTo>
                  <a:pt x="629" y="1071"/>
                </a:lnTo>
                <a:lnTo>
                  <a:pt x="634" y="1071"/>
                </a:lnTo>
                <a:lnTo>
                  <a:pt x="634" y="1066"/>
                </a:lnTo>
                <a:lnTo>
                  <a:pt x="634" y="1066"/>
                </a:lnTo>
                <a:lnTo>
                  <a:pt x="647" y="1066"/>
                </a:lnTo>
                <a:lnTo>
                  <a:pt x="647" y="1066"/>
                </a:lnTo>
                <a:lnTo>
                  <a:pt x="647" y="1066"/>
                </a:lnTo>
                <a:lnTo>
                  <a:pt x="647" y="1066"/>
                </a:lnTo>
                <a:lnTo>
                  <a:pt x="652" y="1066"/>
                </a:lnTo>
                <a:lnTo>
                  <a:pt x="652" y="1062"/>
                </a:lnTo>
                <a:lnTo>
                  <a:pt x="652" y="1062"/>
                </a:lnTo>
                <a:lnTo>
                  <a:pt x="656" y="1062"/>
                </a:lnTo>
                <a:lnTo>
                  <a:pt x="656" y="1062"/>
                </a:lnTo>
                <a:lnTo>
                  <a:pt x="656" y="1057"/>
                </a:lnTo>
                <a:lnTo>
                  <a:pt x="670" y="1057"/>
                </a:lnTo>
                <a:lnTo>
                  <a:pt x="674" y="1057"/>
                </a:lnTo>
                <a:lnTo>
                  <a:pt x="674" y="1057"/>
                </a:lnTo>
                <a:lnTo>
                  <a:pt x="688" y="1057"/>
                </a:lnTo>
                <a:lnTo>
                  <a:pt x="688" y="1057"/>
                </a:lnTo>
                <a:lnTo>
                  <a:pt x="692" y="1057"/>
                </a:lnTo>
                <a:lnTo>
                  <a:pt x="692" y="1053"/>
                </a:lnTo>
                <a:lnTo>
                  <a:pt x="697" y="1053"/>
                </a:lnTo>
                <a:lnTo>
                  <a:pt x="701" y="1053"/>
                </a:lnTo>
                <a:lnTo>
                  <a:pt x="701" y="1053"/>
                </a:lnTo>
                <a:lnTo>
                  <a:pt x="701" y="1048"/>
                </a:lnTo>
                <a:lnTo>
                  <a:pt x="706" y="1048"/>
                </a:lnTo>
                <a:lnTo>
                  <a:pt x="710" y="1048"/>
                </a:lnTo>
                <a:lnTo>
                  <a:pt x="710" y="1044"/>
                </a:lnTo>
                <a:lnTo>
                  <a:pt x="715" y="1044"/>
                </a:lnTo>
                <a:lnTo>
                  <a:pt x="715" y="1044"/>
                </a:lnTo>
                <a:lnTo>
                  <a:pt x="719" y="1044"/>
                </a:lnTo>
                <a:lnTo>
                  <a:pt x="724" y="1044"/>
                </a:lnTo>
                <a:lnTo>
                  <a:pt x="724" y="1039"/>
                </a:lnTo>
                <a:lnTo>
                  <a:pt x="724" y="1039"/>
                </a:lnTo>
                <a:lnTo>
                  <a:pt x="724" y="1039"/>
                </a:lnTo>
                <a:lnTo>
                  <a:pt x="728" y="1039"/>
                </a:lnTo>
                <a:lnTo>
                  <a:pt x="728" y="1035"/>
                </a:lnTo>
                <a:lnTo>
                  <a:pt x="728" y="1035"/>
                </a:lnTo>
                <a:lnTo>
                  <a:pt x="733" y="1035"/>
                </a:lnTo>
                <a:lnTo>
                  <a:pt x="737" y="1035"/>
                </a:lnTo>
                <a:lnTo>
                  <a:pt x="737" y="1035"/>
                </a:lnTo>
                <a:lnTo>
                  <a:pt x="742" y="1035"/>
                </a:lnTo>
                <a:lnTo>
                  <a:pt x="742" y="1035"/>
                </a:lnTo>
                <a:lnTo>
                  <a:pt x="746" y="1035"/>
                </a:lnTo>
                <a:lnTo>
                  <a:pt x="746" y="1035"/>
                </a:lnTo>
                <a:lnTo>
                  <a:pt x="746" y="1026"/>
                </a:lnTo>
                <a:lnTo>
                  <a:pt x="755" y="1026"/>
                </a:lnTo>
                <a:lnTo>
                  <a:pt x="755" y="1026"/>
                </a:lnTo>
                <a:lnTo>
                  <a:pt x="755" y="1026"/>
                </a:lnTo>
                <a:lnTo>
                  <a:pt x="760" y="1026"/>
                </a:lnTo>
                <a:lnTo>
                  <a:pt x="760" y="1026"/>
                </a:lnTo>
                <a:lnTo>
                  <a:pt x="760" y="1021"/>
                </a:lnTo>
                <a:lnTo>
                  <a:pt x="764" y="1021"/>
                </a:lnTo>
                <a:lnTo>
                  <a:pt x="764" y="1021"/>
                </a:lnTo>
                <a:lnTo>
                  <a:pt x="769" y="1021"/>
                </a:lnTo>
                <a:lnTo>
                  <a:pt x="769" y="1017"/>
                </a:lnTo>
                <a:lnTo>
                  <a:pt x="769" y="1017"/>
                </a:lnTo>
                <a:lnTo>
                  <a:pt x="769" y="1012"/>
                </a:lnTo>
                <a:lnTo>
                  <a:pt x="773" y="1012"/>
                </a:lnTo>
                <a:lnTo>
                  <a:pt x="778" y="1012"/>
                </a:lnTo>
                <a:lnTo>
                  <a:pt x="778" y="1012"/>
                </a:lnTo>
                <a:lnTo>
                  <a:pt x="782" y="1012"/>
                </a:lnTo>
                <a:lnTo>
                  <a:pt x="782" y="1012"/>
                </a:lnTo>
                <a:lnTo>
                  <a:pt x="791" y="1012"/>
                </a:lnTo>
                <a:lnTo>
                  <a:pt x="791" y="1012"/>
                </a:lnTo>
                <a:lnTo>
                  <a:pt x="796" y="1012"/>
                </a:lnTo>
                <a:lnTo>
                  <a:pt x="805" y="1012"/>
                </a:lnTo>
                <a:lnTo>
                  <a:pt x="809" y="1012"/>
                </a:lnTo>
                <a:lnTo>
                  <a:pt x="818" y="1012"/>
                </a:lnTo>
                <a:lnTo>
                  <a:pt x="818" y="1012"/>
                </a:lnTo>
                <a:lnTo>
                  <a:pt x="823" y="1012"/>
                </a:lnTo>
                <a:lnTo>
                  <a:pt x="823" y="1012"/>
                </a:lnTo>
                <a:lnTo>
                  <a:pt x="827" y="1012"/>
                </a:lnTo>
                <a:lnTo>
                  <a:pt x="832" y="1012"/>
                </a:lnTo>
                <a:lnTo>
                  <a:pt x="836" y="1012"/>
                </a:lnTo>
                <a:lnTo>
                  <a:pt x="836" y="1008"/>
                </a:lnTo>
                <a:lnTo>
                  <a:pt x="841" y="1003"/>
                </a:lnTo>
                <a:lnTo>
                  <a:pt x="841" y="1003"/>
                </a:lnTo>
                <a:lnTo>
                  <a:pt x="841" y="999"/>
                </a:lnTo>
                <a:lnTo>
                  <a:pt x="845" y="999"/>
                </a:lnTo>
                <a:lnTo>
                  <a:pt x="850" y="999"/>
                </a:lnTo>
                <a:lnTo>
                  <a:pt x="850" y="999"/>
                </a:lnTo>
                <a:lnTo>
                  <a:pt x="854" y="999"/>
                </a:lnTo>
                <a:lnTo>
                  <a:pt x="859" y="999"/>
                </a:lnTo>
                <a:lnTo>
                  <a:pt x="859" y="999"/>
                </a:lnTo>
                <a:lnTo>
                  <a:pt x="863" y="999"/>
                </a:lnTo>
                <a:lnTo>
                  <a:pt x="868" y="999"/>
                </a:lnTo>
                <a:lnTo>
                  <a:pt x="868" y="994"/>
                </a:lnTo>
                <a:lnTo>
                  <a:pt x="872" y="994"/>
                </a:lnTo>
                <a:lnTo>
                  <a:pt x="872" y="994"/>
                </a:lnTo>
                <a:lnTo>
                  <a:pt x="872" y="990"/>
                </a:lnTo>
                <a:lnTo>
                  <a:pt x="877" y="990"/>
                </a:lnTo>
                <a:lnTo>
                  <a:pt x="881" y="990"/>
                </a:lnTo>
                <a:lnTo>
                  <a:pt x="881" y="990"/>
                </a:lnTo>
                <a:lnTo>
                  <a:pt x="881" y="985"/>
                </a:lnTo>
                <a:lnTo>
                  <a:pt x="886" y="985"/>
                </a:lnTo>
                <a:lnTo>
                  <a:pt x="890" y="985"/>
                </a:lnTo>
                <a:lnTo>
                  <a:pt x="895" y="985"/>
                </a:lnTo>
                <a:lnTo>
                  <a:pt x="895" y="981"/>
                </a:lnTo>
                <a:lnTo>
                  <a:pt x="899" y="981"/>
                </a:lnTo>
                <a:lnTo>
                  <a:pt x="904" y="981"/>
                </a:lnTo>
                <a:lnTo>
                  <a:pt x="904" y="981"/>
                </a:lnTo>
                <a:lnTo>
                  <a:pt x="904" y="981"/>
                </a:lnTo>
                <a:lnTo>
                  <a:pt x="908" y="981"/>
                </a:lnTo>
                <a:lnTo>
                  <a:pt x="913" y="981"/>
                </a:lnTo>
                <a:lnTo>
                  <a:pt x="913" y="976"/>
                </a:lnTo>
                <a:lnTo>
                  <a:pt x="913" y="972"/>
                </a:lnTo>
                <a:lnTo>
                  <a:pt x="913" y="972"/>
                </a:lnTo>
                <a:lnTo>
                  <a:pt x="913" y="972"/>
                </a:lnTo>
                <a:lnTo>
                  <a:pt x="917" y="972"/>
                </a:lnTo>
                <a:lnTo>
                  <a:pt x="922" y="967"/>
                </a:lnTo>
                <a:lnTo>
                  <a:pt x="922" y="967"/>
                </a:lnTo>
                <a:lnTo>
                  <a:pt x="922" y="967"/>
                </a:lnTo>
                <a:lnTo>
                  <a:pt x="926" y="967"/>
                </a:lnTo>
                <a:lnTo>
                  <a:pt x="931" y="967"/>
                </a:lnTo>
                <a:lnTo>
                  <a:pt x="931" y="967"/>
                </a:lnTo>
                <a:lnTo>
                  <a:pt x="931" y="967"/>
                </a:lnTo>
                <a:lnTo>
                  <a:pt x="935" y="967"/>
                </a:lnTo>
                <a:lnTo>
                  <a:pt x="940" y="967"/>
                </a:lnTo>
                <a:lnTo>
                  <a:pt x="940" y="963"/>
                </a:lnTo>
                <a:lnTo>
                  <a:pt x="944" y="963"/>
                </a:lnTo>
                <a:lnTo>
                  <a:pt x="944" y="958"/>
                </a:lnTo>
                <a:lnTo>
                  <a:pt x="944" y="958"/>
                </a:lnTo>
                <a:lnTo>
                  <a:pt x="949" y="958"/>
                </a:lnTo>
                <a:lnTo>
                  <a:pt x="949" y="958"/>
                </a:lnTo>
                <a:lnTo>
                  <a:pt x="953" y="958"/>
                </a:lnTo>
                <a:lnTo>
                  <a:pt x="953" y="954"/>
                </a:lnTo>
                <a:lnTo>
                  <a:pt x="958" y="954"/>
                </a:lnTo>
                <a:lnTo>
                  <a:pt x="958" y="954"/>
                </a:lnTo>
                <a:lnTo>
                  <a:pt x="958" y="954"/>
                </a:lnTo>
                <a:lnTo>
                  <a:pt x="958" y="954"/>
                </a:lnTo>
                <a:lnTo>
                  <a:pt x="962" y="954"/>
                </a:lnTo>
                <a:lnTo>
                  <a:pt x="962" y="949"/>
                </a:lnTo>
                <a:lnTo>
                  <a:pt x="971" y="949"/>
                </a:lnTo>
                <a:lnTo>
                  <a:pt x="971" y="945"/>
                </a:lnTo>
                <a:lnTo>
                  <a:pt x="976" y="945"/>
                </a:lnTo>
                <a:lnTo>
                  <a:pt x="976" y="945"/>
                </a:lnTo>
                <a:lnTo>
                  <a:pt x="976" y="945"/>
                </a:lnTo>
                <a:lnTo>
                  <a:pt x="980" y="945"/>
                </a:lnTo>
                <a:lnTo>
                  <a:pt x="980" y="940"/>
                </a:lnTo>
                <a:lnTo>
                  <a:pt x="984" y="940"/>
                </a:lnTo>
                <a:lnTo>
                  <a:pt x="984" y="940"/>
                </a:lnTo>
                <a:lnTo>
                  <a:pt x="984" y="940"/>
                </a:lnTo>
                <a:lnTo>
                  <a:pt x="984" y="940"/>
                </a:lnTo>
                <a:lnTo>
                  <a:pt x="989" y="936"/>
                </a:lnTo>
                <a:lnTo>
                  <a:pt x="989" y="936"/>
                </a:lnTo>
                <a:lnTo>
                  <a:pt x="993" y="936"/>
                </a:lnTo>
                <a:lnTo>
                  <a:pt x="993" y="936"/>
                </a:lnTo>
                <a:lnTo>
                  <a:pt x="1002" y="936"/>
                </a:lnTo>
                <a:lnTo>
                  <a:pt x="1002" y="931"/>
                </a:lnTo>
                <a:lnTo>
                  <a:pt x="1002" y="931"/>
                </a:lnTo>
                <a:lnTo>
                  <a:pt x="1002" y="931"/>
                </a:lnTo>
                <a:lnTo>
                  <a:pt x="1007" y="931"/>
                </a:lnTo>
                <a:lnTo>
                  <a:pt x="1007" y="927"/>
                </a:lnTo>
                <a:lnTo>
                  <a:pt x="1016" y="927"/>
                </a:lnTo>
                <a:lnTo>
                  <a:pt x="1016" y="922"/>
                </a:lnTo>
                <a:lnTo>
                  <a:pt x="1016" y="922"/>
                </a:lnTo>
                <a:lnTo>
                  <a:pt x="1020" y="922"/>
                </a:lnTo>
                <a:lnTo>
                  <a:pt x="1020" y="922"/>
                </a:lnTo>
                <a:lnTo>
                  <a:pt x="1020" y="922"/>
                </a:lnTo>
                <a:lnTo>
                  <a:pt x="1025" y="922"/>
                </a:lnTo>
                <a:lnTo>
                  <a:pt x="1025" y="918"/>
                </a:lnTo>
                <a:lnTo>
                  <a:pt x="1029" y="918"/>
                </a:lnTo>
                <a:lnTo>
                  <a:pt x="1034" y="918"/>
                </a:lnTo>
                <a:lnTo>
                  <a:pt x="1038" y="918"/>
                </a:lnTo>
                <a:lnTo>
                  <a:pt x="1038" y="913"/>
                </a:lnTo>
                <a:lnTo>
                  <a:pt x="1047" y="913"/>
                </a:lnTo>
                <a:lnTo>
                  <a:pt x="1047" y="913"/>
                </a:lnTo>
                <a:lnTo>
                  <a:pt x="1047" y="909"/>
                </a:lnTo>
                <a:lnTo>
                  <a:pt x="1047" y="909"/>
                </a:lnTo>
                <a:lnTo>
                  <a:pt x="1047" y="909"/>
                </a:lnTo>
                <a:lnTo>
                  <a:pt x="1052" y="909"/>
                </a:lnTo>
                <a:lnTo>
                  <a:pt x="1052" y="904"/>
                </a:lnTo>
                <a:lnTo>
                  <a:pt x="1052" y="904"/>
                </a:lnTo>
                <a:lnTo>
                  <a:pt x="1056" y="904"/>
                </a:lnTo>
                <a:lnTo>
                  <a:pt x="1056" y="904"/>
                </a:lnTo>
                <a:lnTo>
                  <a:pt x="1065" y="904"/>
                </a:lnTo>
                <a:lnTo>
                  <a:pt x="1070" y="904"/>
                </a:lnTo>
                <a:lnTo>
                  <a:pt x="1070" y="900"/>
                </a:lnTo>
                <a:lnTo>
                  <a:pt x="1074" y="900"/>
                </a:lnTo>
                <a:lnTo>
                  <a:pt x="1079" y="900"/>
                </a:lnTo>
                <a:lnTo>
                  <a:pt x="1083" y="900"/>
                </a:lnTo>
                <a:lnTo>
                  <a:pt x="1088" y="900"/>
                </a:lnTo>
                <a:lnTo>
                  <a:pt x="1088" y="900"/>
                </a:lnTo>
                <a:lnTo>
                  <a:pt x="1092" y="900"/>
                </a:lnTo>
                <a:lnTo>
                  <a:pt x="1092" y="895"/>
                </a:lnTo>
                <a:lnTo>
                  <a:pt x="1092" y="895"/>
                </a:lnTo>
                <a:lnTo>
                  <a:pt x="1097" y="895"/>
                </a:lnTo>
                <a:lnTo>
                  <a:pt x="1097" y="891"/>
                </a:lnTo>
                <a:lnTo>
                  <a:pt x="1101" y="891"/>
                </a:lnTo>
                <a:lnTo>
                  <a:pt x="1101" y="891"/>
                </a:lnTo>
                <a:lnTo>
                  <a:pt x="1101" y="891"/>
                </a:lnTo>
                <a:lnTo>
                  <a:pt x="1101" y="886"/>
                </a:lnTo>
                <a:lnTo>
                  <a:pt x="1106" y="886"/>
                </a:lnTo>
                <a:lnTo>
                  <a:pt x="1106" y="886"/>
                </a:lnTo>
                <a:lnTo>
                  <a:pt x="1110" y="886"/>
                </a:lnTo>
                <a:lnTo>
                  <a:pt x="1110" y="886"/>
                </a:lnTo>
                <a:lnTo>
                  <a:pt x="1110" y="882"/>
                </a:lnTo>
                <a:lnTo>
                  <a:pt x="1115" y="882"/>
                </a:lnTo>
                <a:lnTo>
                  <a:pt x="1115" y="882"/>
                </a:lnTo>
                <a:lnTo>
                  <a:pt x="1115" y="882"/>
                </a:lnTo>
                <a:lnTo>
                  <a:pt x="1119" y="882"/>
                </a:lnTo>
                <a:lnTo>
                  <a:pt x="1119" y="877"/>
                </a:lnTo>
                <a:lnTo>
                  <a:pt x="1124" y="877"/>
                </a:lnTo>
                <a:lnTo>
                  <a:pt x="1128" y="877"/>
                </a:lnTo>
                <a:lnTo>
                  <a:pt x="1128" y="877"/>
                </a:lnTo>
                <a:lnTo>
                  <a:pt x="1133" y="877"/>
                </a:lnTo>
                <a:lnTo>
                  <a:pt x="1137" y="877"/>
                </a:lnTo>
                <a:lnTo>
                  <a:pt x="1142" y="877"/>
                </a:lnTo>
                <a:lnTo>
                  <a:pt x="1142" y="873"/>
                </a:lnTo>
                <a:lnTo>
                  <a:pt x="1146" y="873"/>
                </a:lnTo>
                <a:lnTo>
                  <a:pt x="1146" y="873"/>
                </a:lnTo>
                <a:lnTo>
                  <a:pt x="1151" y="873"/>
                </a:lnTo>
                <a:lnTo>
                  <a:pt x="1151" y="868"/>
                </a:lnTo>
                <a:lnTo>
                  <a:pt x="1155" y="868"/>
                </a:lnTo>
                <a:lnTo>
                  <a:pt x="1155" y="868"/>
                </a:lnTo>
                <a:lnTo>
                  <a:pt x="1160" y="868"/>
                </a:lnTo>
                <a:lnTo>
                  <a:pt x="1160" y="868"/>
                </a:lnTo>
                <a:lnTo>
                  <a:pt x="1164" y="868"/>
                </a:lnTo>
                <a:lnTo>
                  <a:pt x="1164" y="868"/>
                </a:lnTo>
                <a:lnTo>
                  <a:pt x="1169" y="868"/>
                </a:lnTo>
                <a:lnTo>
                  <a:pt x="1178" y="868"/>
                </a:lnTo>
                <a:lnTo>
                  <a:pt x="1178" y="864"/>
                </a:lnTo>
                <a:lnTo>
                  <a:pt x="1178" y="864"/>
                </a:lnTo>
                <a:lnTo>
                  <a:pt x="1178" y="864"/>
                </a:lnTo>
                <a:lnTo>
                  <a:pt x="1182" y="864"/>
                </a:lnTo>
                <a:lnTo>
                  <a:pt x="1182" y="859"/>
                </a:lnTo>
                <a:lnTo>
                  <a:pt x="1182" y="859"/>
                </a:lnTo>
                <a:lnTo>
                  <a:pt x="1182" y="859"/>
                </a:lnTo>
                <a:lnTo>
                  <a:pt x="1187" y="859"/>
                </a:lnTo>
                <a:lnTo>
                  <a:pt x="1187" y="859"/>
                </a:lnTo>
                <a:lnTo>
                  <a:pt x="1191" y="859"/>
                </a:lnTo>
                <a:lnTo>
                  <a:pt x="1191" y="855"/>
                </a:lnTo>
                <a:lnTo>
                  <a:pt x="1191" y="855"/>
                </a:lnTo>
                <a:lnTo>
                  <a:pt x="1196" y="855"/>
                </a:lnTo>
                <a:lnTo>
                  <a:pt x="1200" y="855"/>
                </a:lnTo>
                <a:lnTo>
                  <a:pt x="1205" y="855"/>
                </a:lnTo>
                <a:lnTo>
                  <a:pt x="1205" y="855"/>
                </a:lnTo>
                <a:lnTo>
                  <a:pt x="1205" y="855"/>
                </a:lnTo>
                <a:lnTo>
                  <a:pt x="1209" y="855"/>
                </a:lnTo>
                <a:lnTo>
                  <a:pt x="1214" y="855"/>
                </a:lnTo>
                <a:lnTo>
                  <a:pt x="1218" y="855"/>
                </a:lnTo>
                <a:lnTo>
                  <a:pt x="1218" y="850"/>
                </a:lnTo>
                <a:lnTo>
                  <a:pt x="1227" y="850"/>
                </a:lnTo>
                <a:lnTo>
                  <a:pt x="1232" y="850"/>
                </a:lnTo>
                <a:lnTo>
                  <a:pt x="1232" y="850"/>
                </a:lnTo>
                <a:lnTo>
                  <a:pt x="1236" y="850"/>
                </a:lnTo>
                <a:lnTo>
                  <a:pt x="1236" y="846"/>
                </a:lnTo>
                <a:lnTo>
                  <a:pt x="1241" y="846"/>
                </a:lnTo>
                <a:lnTo>
                  <a:pt x="1245" y="846"/>
                </a:lnTo>
                <a:lnTo>
                  <a:pt x="1245" y="846"/>
                </a:lnTo>
                <a:lnTo>
                  <a:pt x="1259" y="846"/>
                </a:lnTo>
                <a:lnTo>
                  <a:pt x="1259" y="841"/>
                </a:lnTo>
                <a:lnTo>
                  <a:pt x="1263" y="841"/>
                </a:lnTo>
                <a:lnTo>
                  <a:pt x="1263" y="841"/>
                </a:lnTo>
                <a:lnTo>
                  <a:pt x="1268" y="841"/>
                </a:lnTo>
                <a:lnTo>
                  <a:pt x="1268" y="837"/>
                </a:lnTo>
                <a:lnTo>
                  <a:pt x="1272" y="837"/>
                </a:lnTo>
                <a:lnTo>
                  <a:pt x="1272" y="837"/>
                </a:lnTo>
                <a:lnTo>
                  <a:pt x="1277" y="837"/>
                </a:lnTo>
                <a:lnTo>
                  <a:pt x="1277" y="837"/>
                </a:lnTo>
                <a:lnTo>
                  <a:pt x="1281" y="837"/>
                </a:lnTo>
                <a:lnTo>
                  <a:pt x="1281" y="837"/>
                </a:lnTo>
                <a:lnTo>
                  <a:pt x="1281" y="832"/>
                </a:lnTo>
                <a:lnTo>
                  <a:pt x="1286" y="832"/>
                </a:lnTo>
                <a:lnTo>
                  <a:pt x="1286" y="832"/>
                </a:lnTo>
                <a:lnTo>
                  <a:pt x="1290" y="832"/>
                </a:lnTo>
                <a:lnTo>
                  <a:pt x="1290" y="832"/>
                </a:lnTo>
                <a:lnTo>
                  <a:pt x="1295" y="832"/>
                </a:lnTo>
                <a:lnTo>
                  <a:pt x="1299" y="832"/>
                </a:lnTo>
                <a:lnTo>
                  <a:pt x="1299" y="828"/>
                </a:lnTo>
                <a:lnTo>
                  <a:pt x="1304" y="828"/>
                </a:lnTo>
                <a:lnTo>
                  <a:pt x="1313" y="828"/>
                </a:lnTo>
                <a:lnTo>
                  <a:pt x="1313" y="828"/>
                </a:lnTo>
                <a:lnTo>
                  <a:pt x="1317" y="828"/>
                </a:lnTo>
                <a:lnTo>
                  <a:pt x="1317" y="823"/>
                </a:lnTo>
                <a:lnTo>
                  <a:pt x="1317" y="823"/>
                </a:lnTo>
                <a:lnTo>
                  <a:pt x="1317" y="823"/>
                </a:lnTo>
                <a:lnTo>
                  <a:pt x="1317" y="823"/>
                </a:lnTo>
                <a:lnTo>
                  <a:pt x="1322" y="823"/>
                </a:lnTo>
                <a:lnTo>
                  <a:pt x="1322" y="819"/>
                </a:lnTo>
                <a:lnTo>
                  <a:pt x="1331" y="819"/>
                </a:lnTo>
                <a:lnTo>
                  <a:pt x="1331" y="819"/>
                </a:lnTo>
                <a:lnTo>
                  <a:pt x="1335" y="819"/>
                </a:lnTo>
                <a:lnTo>
                  <a:pt x="1335" y="814"/>
                </a:lnTo>
                <a:lnTo>
                  <a:pt x="1340" y="814"/>
                </a:lnTo>
                <a:lnTo>
                  <a:pt x="1340" y="814"/>
                </a:lnTo>
                <a:lnTo>
                  <a:pt x="1344" y="814"/>
                </a:lnTo>
                <a:lnTo>
                  <a:pt x="1344" y="810"/>
                </a:lnTo>
                <a:lnTo>
                  <a:pt x="1349" y="810"/>
                </a:lnTo>
                <a:lnTo>
                  <a:pt x="1353" y="810"/>
                </a:lnTo>
                <a:lnTo>
                  <a:pt x="1353" y="810"/>
                </a:lnTo>
                <a:lnTo>
                  <a:pt x="1362" y="810"/>
                </a:lnTo>
                <a:lnTo>
                  <a:pt x="1362" y="810"/>
                </a:lnTo>
                <a:lnTo>
                  <a:pt x="1362" y="805"/>
                </a:lnTo>
                <a:lnTo>
                  <a:pt x="1362" y="805"/>
                </a:lnTo>
                <a:lnTo>
                  <a:pt x="1362" y="805"/>
                </a:lnTo>
                <a:lnTo>
                  <a:pt x="1367" y="805"/>
                </a:lnTo>
                <a:lnTo>
                  <a:pt x="1367" y="801"/>
                </a:lnTo>
                <a:lnTo>
                  <a:pt x="1376" y="801"/>
                </a:lnTo>
                <a:lnTo>
                  <a:pt x="1376" y="801"/>
                </a:lnTo>
                <a:lnTo>
                  <a:pt x="1380" y="801"/>
                </a:lnTo>
                <a:lnTo>
                  <a:pt x="1380" y="796"/>
                </a:lnTo>
                <a:lnTo>
                  <a:pt x="1385" y="796"/>
                </a:lnTo>
                <a:lnTo>
                  <a:pt x="1389" y="796"/>
                </a:lnTo>
                <a:lnTo>
                  <a:pt x="1389" y="792"/>
                </a:lnTo>
                <a:lnTo>
                  <a:pt x="1394" y="792"/>
                </a:lnTo>
                <a:lnTo>
                  <a:pt x="1394" y="792"/>
                </a:lnTo>
                <a:lnTo>
                  <a:pt x="1394" y="792"/>
                </a:lnTo>
                <a:lnTo>
                  <a:pt x="1398" y="792"/>
                </a:lnTo>
                <a:lnTo>
                  <a:pt x="1398" y="792"/>
                </a:lnTo>
                <a:lnTo>
                  <a:pt x="1398" y="787"/>
                </a:lnTo>
                <a:lnTo>
                  <a:pt x="1403" y="787"/>
                </a:lnTo>
                <a:lnTo>
                  <a:pt x="1403" y="787"/>
                </a:lnTo>
                <a:lnTo>
                  <a:pt x="1403" y="787"/>
                </a:lnTo>
                <a:lnTo>
                  <a:pt x="1403" y="787"/>
                </a:lnTo>
                <a:lnTo>
                  <a:pt x="1407" y="783"/>
                </a:lnTo>
                <a:lnTo>
                  <a:pt x="1407" y="783"/>
                </a:lnTo>
                <a:lnTo>
                  <a:pt x="1407" y="778"/>
                </a:lnTo>
                <a:lnTo>
                  <a:pt x="1407" y="778"/>
                </a:lnTo>
                <a:lnTo>
                  <a:pt x="1407" y="778"/>
                </a:lnTo>
                <a:lnTo>
                  <a:pt x="1412" y="778"/>
                </a:lnTo>
                <a:lnTo>
                  <a:pt x="1416" y="778"/>
                </a:lnTo>
                <a:lnTo>
                  <a:pt x="1421" y="778"/>
                </a:lnTo>
                <a:lnTo>
                  <a:pt x="1421" y="778"/>
                </a:lnTo>
                <a:lnTo>
                  <a:pt x="1421" y="774"/>
                </a:lnTo>
                <a:lnTo>
                  <a:pt x="1425" y="774"/>
                </a:lnTo>
                <a:lnTo>
                  <a:pt x="1430" y="774"/>
                </a:lnTo>
                <a:lnTo>
                  <a:pt x="1434" y="774"/>
                </a:lnTo>
                <a:lnTo>
                  <a:pt x="1439" y="774"/>
                </a:lnTo>
                <a:lnTo>
                  <a:pt x="1439" y="774"/>
                </a:lnTo>
                <a:lnTo>
                  <a:pt x="1439" y="774"/>
                </a:lnTo>
                <a:lnTo>
                  <a:pt x="1443" y="769"/>
                </a:lnTo>
                <a:lnTo>
                  <a:pt x="1443" y="769"/>
                </a:lnTo>
                <a:lnTo>
                  <a:pt x="1448" y="769"/>
                </a:lnTo>
                <a:lnTo>
                  <a:pt x="1452" y="765"/>
                </a:lnTo>
                <a:lnTo>
                  <a:pt x="1452" y="765"/>
                </a:lnTo>
                <a:lnTo>
                  <a:pt x="1452" y="765"/>
                </a:lnTo>
                <a:lnTo>
                  <a:pt x="1452" y="765"/>
                </a:lnTo>
                <a:lnTo>
                  <a:pt x="1457" y="760"/>
                </a:lnTo>
                <a:lnTo>
                  <a:pt x="1461" y="760"/>
                </a:lnTo>
                <a:lnTo>
                  <a:pt x="1461" y="760"/>
                </a:lnTo>
                <a:lnTo>
                  <a:pt x="1461" y="760"/>
                </a:lnTo>
                <a:lnTo>
                  <a:pt x="1466" y="760"/>
                </a:lnTo>
                <a:lnTo>
                  <a:pt x="1466" y="756"/>
                </a:lnTo>
                <a:lnTo>
                  <a:pt x="1470" y="756"/>
                </a:lnTo>
                <a:lnTo>
                  <a:pt x="1470" y="756"/>
                </a:lnTo>
                <a:lnTo>
                  <a:pt x="1470" y="751"/>
                </a:lnTo>
                <a:lnTo>
                  <a:pt x="1475" y="751"/>
                </a:lnTo>
                <a:lnTo>
                  <a:pt x="1475" y="751"/>
                </a:lnTo>
                <a:lnTo>
                  <a:pt x="1475" y="751"/>
                </a:lnTo>
                <a:lnTo>
                  <a:pt x="1475" y="747"/>
                </a:lnTo>
                <a:lnTo>
                  <a:pt x="1479" y="747"/>
                </a:lnTo>
                <a:lnTo>
                  <a:pt x="1484" y="747"/>
                </a:lnTo>
                <a:lnTo>
                  <a:pt x="1484" y="747"/>
                </a:lnTo>
                <a:lnTo>
                  <a:pt x="1484" y="747"/>
                </a:lnTo>
                <a:lnTo>
                  <a:pt x="1488" y="747"/>
                </a:lnTo>
                <a:lnTo>
                  <a:pt x="1493" y="747"/>
                </a:lnTo>
                <a:lnTo>
                  <a:pt x="1493" y="742"/>
                </a:lnTo>
                <a:lnTo>
                  <a:pt x="1497" y="742"/>
                </a:lnTo>
                <a:lnTo>
                  <a:pt x="1497" y="742"/>
                </a:lnTo>
                <a:lnTo>
                  <a:pt x="1497" y="742"/>
                </a:lnTo>
                <a:lnTo>
                  <a:pt x="1497" y="742"/>
                </a:lnTo>
                <a:lnTo>
                  <a:pt x="1497" y="742"/>
                </a:lnTo>
                <a:lnTo>
                  <a:pt x="1502" y="742"/>
                </a:lnTo>
                <a:lnTo>
                  <a:pt x="1502" y="738"/>
                </a:lnTo>
                <a:lnTo>
                  <a:pt x="1506" y="738"/>
                </a:lnTo>
                <a:lnTo>
                  <a:pt x="1511" y="738"/>
                </a:lnTo>
                <a:lnTo>
                  <a:pt x="1511" y="738"/>
                </a:lnTo>
                <a:lnTo>
                  <a:pt x="1515" y="738"/>
                </a:lnTo>
                <a:lnTo>
                  <a:pt x="1524" y="738"/>
                </a:lnTo>
                <a:lnTo>
                  <a:pt x="1529" y="738"/>
                </a:lnTo>
                <a:lnTo>
                  <a:pt x="1529" y="738"/>
                </a:lnTo>
                <a:lnTo>
                  <a:pt x="1529" y="738"/>
                </a:lnTo>
                <a:lnTo>
                  <a:pt x="1533" y="733"/>
                </a:lnTo>
                <a:lnTo>
                  <a:pt x="1533" y="733"/>
                </a:lnTo>
                <a:lnTo>
                  <a:pt x="1533" y="733"/>
                </a:lnTo>
                <a:lnTo>
                  <a:pt x="1542" y="733"/>
                </a:lnTo>
                <a:lnTo>
                  <a:pt x="1542" y="733"/>
                </a:lnTo>
                <a:lnTo>
                  <a:pt x="1547" y="733"/>
                </a:lnTo>
                <a:lnTo>
                  <a:pt x="1547" y="733"/>
                </a:lnTo>
                <a:lnTo>
                  <a:pt x="1551" y="733"/>
                </a:lnTo>
                <a:lnTo>
                  <a:pt x="1556" y="733"/>
                </a:lnTo>
                <a:lnTo>
                  <a:pt x="1556" y="733"/>
                </a:lnTo>
                <a:lnTo>
                  <a:pt x="1560" y="733"/>
                </a:lnTo>
                <a:lnTo>
                  <a:pt x="1560" y="729"/>
                </a:lnTo>
                <a:lnTo>
                  <a:pt x="1560" y="724"/>
                </a:lnTo>
                <a:lnTo>
                  <a:pt x="1565" y="724"/>
                </a:lnTo>
                <a:lnTo>
                  <a:pt x="1565" y="724"/>
                </a:lnTo>
                <a:lnTo>
                  <a:pt x="1569" y="724"/>
                </a:lnTo>
                <a:lnTo>
                  <a:pt x="1569" y="724"/>
                </a:lnTo>
                <a:lnTo>
                  <a:pt x="1574" y="724"/>
                </a:lnTo>
                <a:lnTo>
                  <a:pt x="1574" y="724"/>
                </a:lnTo>
                <a:lnTo>
                  <a:pt x="1578" y="720"/>
                </a:lnTo>
                <a:lnTo>
                  <a:pt x="1583" y="720"/>
                </a:lnTo>
                <a:lnTo>
                  <a:pt x="1583" y="715"/>
                </a:lnTo>
                <a:lnTo>
                  <a:pt x="1583" y="715"/>
                </a:lnTo>
                <a:lnTo>
                  <a:pt x="1583" y="715"/>
                </a:lnTo>
                <a:lnTo>
                  <a:pt x="1587" y="715"/>
                </a:lnTo>
                <a:lnTo>
                  <a:pt x="1587" y="715"/>
                </a:lnTo>
                <a:lnTo>
                  <a:pt x="1596" y="715"/>
                </a:lnTo>
                <a:lnTo>
                  <a:pt x="1596" y="715"/>
                </a:lnTo>
                <a:lnTo>
                  <a:pt x="1601" y="715"/>
                </a:lnTo>
                <a:lnTo>
                  <a:pt x="1601" y="715"/>
                </a:lnTo>
                <a:lnTo>
                  <a:pt x="1605" y="715"/>
                </a:lnTo>
                <a:lnTo>
                  <a:pt x="1614" y="715"/>
                </a:lnTo>
                <a:lnTo>
                  <a:pt x="1614" y="711"/>
                </a:lnTo>
                <a:lnTo>
                  <a:pt x="1619" y="711"/>
                </a:lnTo>
                <a:lnTo>
                  <a:pt x="1619" y="711"/>
                </a:lnTo>
                <a:lnTo>
                  <a:pt x="1619" y="711"/>
                </a:lnTo>
                <a:lnTo>
                  <a:pt x="1623" y="706"/>
                </a:lnTo>
                <a:lnTo>
                  <a:pt x="1623" y="706"/>
                </a:lnTo>
                <a:lnTo>
                  <a:pt x="1623" y="706"/>
                </a:lnTo>
                <a:lnTo>
                  <a:pt x="1628" y="706"/>
                </a:lnTo>
                <a:lnTo>
                  <a:pt x="1628" y="706"/>
                </a:lnTo>
                <a:lnTo>
                  <a:pt x="1628" y="706"/>
                </a:lnTo>
                <a:lnTo>
                  <a:pt x="1628" y="702"/>
                </a:lnTo>
                <a:lnTo>
                  <a:pt x="1632" y="702"/>
                </a:lnTo>
                <a:lnTo>
                  <a:pt x="1632" y="702"/>
                </a:lnTo>
                <a:lnTo>
                  <a:pt x="1632" y="702"/>
                </a:lnTo>
                <a:lnTo>
                  <a:pt x="1637" y="697"/>
                </a:lnTo>
                <a:lnTo>
                  <a:pt x="1641" y="697"/>
                </a:lnTo>
                <a:lnTo>
                  <a:pt x="1646" y="697"/>
                </a:lnTo>
                <a:lnTo>
                  <a:pt x="1650" y="697"/>
                </a:lnTo>
                <a:lnTo>
                  <a:pt x="1655" y="697"/>
                </a:lnTo>
                <a:lnTo>
                  <a:pt x="1655" y="697"/>
                </a:lnTo>
                <a:lnTo>
                  <a:pt x="1655" y="697"/>
                </a:lnTo>
                <a:lnTo>
                  <a:pt x="1659" y="693"/>
                </a:lnTo>
                <a:lnTo>
                  <a:pt x="1659" y="693"/>
                </a:lnTo>
                <a:lnTo>
                  <a:pt x="1659" y="688"/>
                </a:lnTo>
                <a:lnTo>
                  <a:pt x="1664" y="688"/>
                </a:lnTo>
                <a:lnTo>
                  <a:pt x="1664" y="688"/>
                </a:lnTo>
                <a:lnTo>
                  <a:pt x="1664" y="688"/>
                </a:lnTo>
                <a:lnTo>
                  <a:pt x="1668" y="688"/>
                </a:lnTo>
                <a:lnTo>
                  <a:pt x="1668" y="688"/>
                </a:lnTo>
                <a:lnTo>
                  <a:pt x="1673" y="688"/>
                </a:lnTo>
                <a:lnTo>
                  <a:pt x="1673" y="688"/>
                </a:lnTo>
                <a:lnTo>
                  <a:pt x="1677" y="688"/>
                </a:lnTo>
                <a:lnTo>
                  <a:pt x="1686" y="688"/>
                </a:lnTo>
                <a:lnTo>
                  <a:pt x="1686" y="684"/>
                </a:lnTo>
                <a:lnTo>
                  <a:pt x="1691" y="684"/>
                </a:lnTo>
                <a:lnTo>
                  <a:pt x="1691" y="684"/>
                </a:lnTo>
                <a:lnTo>
                  <a:pt x="1695" y="684"/>
                </a:lnTo>
                <a:lnTo>
                  <a:pt x="1695" y="679"/>
                </a:lnTo>
                <a:lnTo>
                  <a:pt x="1704" y="679"/>
                </a:lnTo>
                <a:lnTo>
                  <a:pt x="1704" y="679"/>
                </a:lnTo>
                <a:lnTo>
                  <a:pt x="1708" y="679"/>
                </a:lnTo>
                <a:lnTo>
                  <a:pt x="1708" y="679"/>
                </a:lnTo>
                <a:lnTo>
                  <a:pt x="1717" y="679"/>
                </a:lnTo>
                <a:lnTo>
                  <a:pt x="1717" y="675"/>
                </a:lnTo>
                <a:lnTo>
                  <a:pt x="1717" y="675"/>
                </a:lnTo>
                <a:lnTo>
                  <a:pt x="1722" y="675"/>
                </a:lnTo>
                <a:lnTo>
                  <a:pt x="1731" y="675"/>
                </a:lnTo>
                <a:lnTo>
                  <a:pt x="1735" y="675"/>
                </a:lnTo>
                <a:lnTo>
                  <a:pt x="1735" y="675"/>
                </a:lnTo>
                <a:lnTo>
                  <a:pt x="1740" y="675"/>
                </a:lnTo>
                <a:lnTo>
                  <a:pt x="1753" y="675"/>
                </a:lnTo>
                <a:lnTo>
                  <a:pt x="1753" y="670"/>
                </a:lnTo>
                <a:lnTo>
                  <a:pt x="1753" y="670"/>
                </a:lnTo>
                <a:lnTo>
                  <a:pt x="1762" y="670"/>
                </a:lnTo>
                <a:lnTo>
                  <a:pt x="1762" y="670"/>
                </a:lnTo>
                <a:lnTo>
                  <a:pt x="1767" y="670"/>
                </a:lnTo>
                <a:lnTo>
                  <a:pt x="1767" y="666"/>
                </a:lnTo>
                <a:lnTo>
                  <a:pt x="1771" y="666"/>
                </a:lnTo>
                <a:lnTo>
                  <a:pt x="1771" y="666"/>
                </a:lnTo>
                <a:lnTo>
                  <a:pt x="1776" y="666"/>
                </a:lnTo>
                <a:lnTo>
                  <a:pt x="1776" y="661"/>
                </a:lnTo>
                <a:lnTo>
                  <a:pt x="1776" y="661"/>
                </a:lnTo>
                <a:lnTo>
                  <a:pt x="1780" y="661"/>
                </a:lnTo>
                <a:lnTo>
                  <a:pt x="1785" y="661"/>
                </a:lnTo>
                <a:lnTo>
                  <a:pt x="1785" y="661"/>
                </a:lnTo>
                <a:lnTo>
                  <a:pt x="1789" y="661"/>
                </a:lnTo>
                <a:lnTo>
                  <a:pt x="1789" y="657"/>
                </a:lnTo>
                <a:lnTo>
                  <a:pt x="1794" y="657"/>
                </a:lnTo>
                <a:lnTo>
                  <a:pt x="1794" y="657"/>
                </a:lnTo>
                <a:lnTo>
                  <a:pt x="1798" y="657"/>
                </a:lnTo>
                <a:lnTo>
                  <a:pt x="1803" y="657"/>
                </a:lnTo>
                <a:lnTo>
                  <a:pt x="1803" y="657"/>
                </a:lnTo>
                <a:lnTo>
                  <a:pt x="1807" y="657"/>
                </a:lnTo>
                <a:lnTo>
                  <a:pt x="1807" y="652"/>
                </a:lnTo>
                <a:lnTo>
                  <a:pt x="1816" y="652"/>
                </a:lnTo>
                <a:lnTo>
                  <a:pt x="1821" y="652"/>
                </a:lnTo>
                <a:lnTo>
                  <a:pt x="1821" y="652"/>
                </a:lnTo>
                <a:lnTo>
                  <a:pt x="1825" y="652"/>
                </a:lnTo>
                <a:lnTo>
                  <a:pt x="1825" y="652"/>
                </a:lnTo>
                <a:lnTo>
                  <a:pt x="1830" y="652"/>
                </a:lnTo>
                <a:lnTo>
                  <a:pt x="1830" y="648"/>
                </a:lnTo>
                <a:lnTo>
                  <a:pt x="1839" y="648"/>
                </a:lnTo>
                <a:lnTo>
                  <a:pt x="1843" y="648"/>
                </a:lnTo>
                <a:lnTo>
                  <a:pt x="1843" y="648"/>
                </a:lnTo>
                <a:lnTo>
                  <a:pt x="1848" y="648"/>
                </a:lnTo>
                <a:lnTo>
                  <a:pt x="1848" y="648"/>
                </a:lnTo>
                <a:lnTo>
                  <a:pt x="1852" y="648"/>
                </a:lnTo>
                <a:lnTo>
                  <a:pt x="1852" y="648"/>
                </a:lnTo>
                <a:lnTo>
                  <a:pt x="1857" y="648"/>
                </a:lnTo>
                <a:lnTo>
                  <a:pt x="1857" y="643"/>
                </a:lnTo>
                <a:lnTo>
                  <a:pt x="1861" y="643"/>
                </a:lnTo>
                <a:lnTo>
                  <a:pt x="1861" y="643"/>
                </a:lnTo>
                <a:lnTo>
                  <a:pt x="1861" y="643"/>
                </a:lnTo>
                <a:lnTo>
                  <a:pt x="1866" y="643"/>
                </a:lnTo>
                <a:lnTo>
                  <a:pt x="1866" y="639"/>
                </a:lnTo>
                <a:lnTo>
                  <a:pt x="1875" y="639"/>
                </a:lnTo>
                <a:lnTo>
                  <a:pt x="1875" y="639"/>
                </a:lnTo>
                <a:lnTo>
                  <a:pt x="1875" y="639"/>
                </a:lnTo>
                <a:lnTo>
                  <a:pt x="1875" y="634"/>
                </a:lnTo>
                <a:lnTo>
                  <a:pt x="1879" y="634"/>
                </a:lnTo>
                <a:lnTo>
                  <a:pt x="1879" y="630"/>
                </a:lnTo>
                <a:lnTo>
                  <a:pt x="1888" y="630"/>
                </a:lnTo>
                <a:lnTo>
                  <a:pt x="1888" y="630"/>
                </a:lnTo>
                <a:lnTo>
                  <a:pt x="1893" y="630"/>
                </a:lnTo>
                <a:lnTo>
                  <a:pt x="1893" y="630"/>
                </a:lnTo>
                <a:lnTo>
                  <a:pt x="1893" y="630"/>
                </a:lnTo>
                <a:lnTo>
                  <a:pt x="1897" y="630"/>
                </a:lnTo>
                <a:lnTo>
                  <a:pt x="1897" y="625"/>
                </a:lnTo>
                <a:lnTo>
                  <a:pt x="1897" y="625"/>
                </a:lnTo>
                <a:lnTo>
                  <a:pt x="1902" y="625"/>
                </a:lnTo>
                <a:lnTo>
                  <a:pt x="1902" y="625"/>
                </a:lnTo>
                <a:lnTo>
                  <a:pt x="1906" y="625"/>
                </a:lnTo>
                <a:lnTo>
                  <a:pt x="1906" y="621"/>
                </a:lnTo>
                <a:lnTo>
                  <a:pt x="1906" y="621"/>
                </a:lnTo>
                <a:lnTo>
                  <a:pt x="1915" y="621"/>
                </a:lnTo>
                <a:lnTo>
                  <a:pt x="1915" y="621"/>
                </a:lnTo>
                <a:lnTo>
                  <a:pt x="1920" y="621"/>
                </a:lnTo>
                <a:lnTo>
                  <a:pt x="1924" y="621"/>
                </a:lnTo>
                <a:lnTo>
                  <a:pt x="1929" y="621"/>
                </a:lnTo>
                <a:lnTo>
                  <a:pt x="1929" y="621"/>
                </a:lnTo>
                <a:lnTo>
                  <a:pt x="1933" y="621"/>
                </a:lnTo>
                <a:lnTo>
                  <a:pt x="1933" y="616"/>
                </a:lnTo>
                <a:lnTo>
                  <a:pt x="1938" y="616"/>
                </a:lnTo>
                <a:lnTo>
                  <a:pt x="1938" y="616"/>
                </a:lnTo>
                <a:lnTo>
                  <a:pt x="1942" y="616"/>
                </a:lnTo>
                <a:lnTo>
                  <a:pt x="1942" y="612"/>
                </a:lnTo>
                <a:lnTo>
                  <a:pt x="1947" y="612"/>
                </a:lnTo>
                <a:lnTo>
                  <a:pt x="1951" y="612"/>
                </a:lnTo>
                <a:lnTo>
                  <a:pt x="1951" y="612"/>
                </a:lnTo>
                <a:lnTo>
                  <a:pt x="1951" y="612"/>
                </a:lnTo>
                <a:lnTo>
                  <a:pt x="1951" y="607"/>
                </a:lnTo>
                <a:lnTo>
                  <a:pt x="1956" y="607"/>
                </a:lnTo>
                <a:lnTo>
                  <a:pt x="1965" y="607"/>
                </a:lnTo>
                <a:lnTo>
                  <a:pt x="1965" y="607"/>
                </a:lnTo>
                <a:lnTo>
                  <a:pt x="1965" y="607"/>
                </a:lnTo>
                <a:lnTo>
                  <a:pt x="1969" y="607"/>
                </a:lnTo>
                <a:lnTo>
                  <a:pt x="1969" y="603"/>
                </a:lnTo>
                <a:lnTo>
                  <a:pt x="1974" y="603"/>
                </a:lnTo>
                <a:lnTo>
                  <a:pt x="1978" y="603"/>
                </a:lnTo>
                <a:lnTo>
                  <a:pt x="1978" y="598"/>
                </a:lnTo>
                <a:lnTo>
                  <a:pt x="1983" y="598"/>
                </a:lnTo>
                <a:lnTo>
                  <a:pt x="1983" y="598"/>
                </a:lnTo>
                <a:lnTo>
                  <a:pt x="1987" y="598"/>
                </a:lnTo>
                <a:lnTo>
                  <a:pt x="1987" y="594"/>
                </a:lnTo>
                <a:lnTo>
                  <a:pt x="1987" y="594"/>
                </a:lnTo>
                <a:lnTo>
                  <a:pt x="1992" y="594"/>
                </a:lnTo>
                <a:lnTo>
                  <a:pt x="1996" y="594"/>
                </a:lnTo>
                <a:lnTo>
                  <a:pt x="1996" y="589"/>
                </a:lnTo>
                <a:lnTo>
                  <a:pt x="2005" y="589"/>
                </a:lnTo>
                <a:lnTo>
                  <a:pt x="2005" y="589"/>
                </a:lnTo>
                <a:lnTo>
                  <a:pt x="2010" y="589"/>
                </a:lnTo>
                <a:lnTo>
                  <a:pt x="2010" y="589"/>
                </a:lnTo>
                <a:lnTo>
                  <a:pt x="2010" y="589"/>
                </a:lnTo>
                <a:lnTo>
                  <a:pt x="2019" y="589"/>
                </a:lnTo>
                <a:lnTo>
                  <a:pt x="2019" y="585"/>
                </a:lnTo>
                <a:lnTo>
                  <a:pt x="2023" y="585"/>
                </a:lnTo>
                <a:lnTo>
                  <a:pt x="2023" y="585"/>
                </a:lnTo>
                <a:lnTo>
                  <a:pt x="2028" y="585"/>
                </a:lnTo>
                <a:lnTo>
                  <a:pt x="2028" y="580"/>
                </a:lnTo>
                <a:lnTo>
                  <a:pt x="2037" y="580"/>
                </a:lnTo>
                <a:lnTo>
                  <a:pt x="2037" y="580"/>
                </a:lnTo>
                <a:lnTo>
                  <a:pt x="2037" y="580"/>
                </a:lnTo>
                <a:lnTo>
                  <a:pt x="2041" y="580"/>
                </a:lnTo>
                <a:lnTo>
                  <a:pt x="2046" y="580"/>
                </a:lnTo>
                <a:lnTo>
                  <a:pt x="2050" y="580"/>
                </a:lnTo>
                <a:lnTo>
                  <a:pt x="2055" y="580"/>
                </a:lnTo>
                <a:lnTo>
                  <a:pt x="2055" y="580"/>
                </a:lnTo>
                <a:lnTo>
                  <a:pt x="2055" y="576"/>
                </a:lnTo>
                <a:lnTo>
                  <a:pt x="2059" y="576"/>
                </a:lnTo>
                <a:lnTo>
                  <a:pt x="2064" y="576"/>
                </a:lnTo>
                <a:lnTo>
                  <a:pt x="2068" y="576"/>
                </a:lnTo>
                <a:lnTo>
                  <a:pt x="2073" y="576"/>
                </a:lnTo>
                <a:lnTo>
                  <a:pt x="2082" y="576"/>
                </a:lnTo>
                <a:lnTo>
                  <a:pt x="2082" y="576"/>
                </a:lnTo>
                <a:lnTo>
                  <a:pt x="2082" y="576"/>
                </a:lnTo>
                <a:lnTo>
                  <a:pt x="2091" y="576"/>
                </a:lnTo>
                <a:lnTo>
                  <a:pt x="2091" y="571"/>
                </a:lnTo>
                <a:lnTo>
                  <a:pt x="2091" y="571"/>
                </a:lnTo>
                <a:lnTo>
                  <a:pt x="2091" y="571"/>
                </a:lnTo>
                <a:lnTo>
                  <a:pt x="2095" y="571"/>
                </a:lnTo>
                <a:lnTo>
                  <a:pt x="2100" y="571"/>
                </a:lnTo>
                <a:lnTo>
                  <a:pt x="2109" y="571"/>
                </a:lnTo>
                <a:lnTo>
                  <a:pt x="2109" y="571"/>
                </a:lnTo>
                <a:lnTo>
                  <a:pt x="2113" y="567"/>
                </a:lnTo>
                <a:lnTo>
                  <a:pt x="2113" y="567"/>
                </a:lnTo>
                <a:lnTo>
                  <a:pt x="2118" y="567"/>
                </a:lnTo>
                <a:lnTo>
                  <a:pt x="2122" y="567"/>
                </a:lnTo>
                <a:lnTo>
                  <a:pt x="2122" y="567"/>
                </a:lnTo>
                <a:lnTo>
                  <a:pt x="2122" y="567"/>
                </a:lnTo>
                <a:lnTo>
                  <a:pt x="2127" y="567"/>
                </a:lnTo>
                <a:lnTo>
                  <a:pt x="2131" y="567"/>
                </a:lnTo>
                <a:lnTo>
                  <a:pt x="2136" y="567"/>
                </a:lnTo>
                <a:lnTo>
                  <a:pt x="2140" y="567"/>
                </a:lnTo>
                <a:lnTo>
                  <a:pt x="2140" y="567"/>
                </a:lnTo>
                <a:lnTo>
                  <a:pt x="2145" y="567"/>
                </a:lnTo>
                <a:lnTo>
                  <a:pt x="2145" y="567"/>
                </a:lnTo>
                <a:lnTo>
                  <a:pt x="2145" y="562"/>
                </a:lnTo>
                <a:lnTo>
                  <a:pt x="2149" y="562"/>
                </a:lnTo>
                <a:lnTo>
                  <a:pt x="2149" y="562"/>
                </a:lnTo>
                <a:lnTo>
                  <a:pt x="2158" y="562"/>
                </a:lnTo>
                <a:lnTo>
                  <a:pt x="2158" y="562"/>
                </a:lnTo>
                <a:lnTo>
                  <a:pt x="2163" y="562"/>
                </a:lnTo>
                <a:lnTo>
                  <a:pt x="2167" y="562"/>
                </a:lnTo>
                <a:lnTo>
                  <a:pt x="2172" y="562"/>
                </a:lnTo>
                <a:lnTo>
                  <a:pt x="2172" y="558"/>
                </a:lnTo>
                <a:lnTo>
                  <a:pt x="2172" y="558"/>
                </a:lnTo>
                <a:lnTo>
                  <a:pt x="2176" y="558"/>
                </a:lnTo>
                <a:lnTo>
                  <a:pt x="2176" y="553"/>
                </a:lnTo>
                <a:lnTo>
                  <a:pt x="2176" y="553"/>
                </a:lnTo>
                <a:lnTo>
                  <a:pt x="2176" y="549"/>
                </a:lnTo>
                <a:lnTo>
                  <a:pt x="2181" y="549"/>
                </a:lnTo>
                <a:lnTo>
                  <a:pt x="2181" y="549"/>
                </a:lnTo>
                <a:lnTo>
                  <a:pt x="2185" y="549"/>
                </a:lnTo>
                <a:lnTo>
                  <a:pt x="2190" y="549"/>
                </a:lnTo>
                <a:lnTo>
                  <a:pt x="2190" y="544"/>
                </a:lnTo>
                <a:lnTo>
                  <a:pt x="2190" y="544"/>
                </a:lnTo>
                <a:lnTo>
                  <a:pt x="2190" y="540"/>
                </a:lnTo>
                <a:lnTo>
                  <a:pt x="2194" y="540"/>
                </a:lnTo>
                <a:lnTo>
                  <a:pt x="2194" y="540"/>
                </a:lnTo>
                <a:lnTo>
                  <a:pt x="2199" y="540"/>
                </a:lnTo>
                <a:lnTo>
                  <a:pt x="2199" y="540"/>
                </a:lnTo>
                <a:lnTo>
                  <a:pt x="2203" y="535"/>
                </a:lnTo>
                <a:lnTo>
                  <a:pt x="2203" y="535"/>
                </a:lnTo>
                <a:lnTo>
                  <a:pt x="2208" y="535"/>
                </a:lnTo>
                <a:lnTo>
                  <a:pt x="2212" y="535"/>
                </a:lnTo>
                <a:lnTo>
                  <a:pt x="2212" y="535"/>
                </a:lnTo>
                <a:lnTo>
                  <a:pt x="2212" y="535"/>
                </a:lnTo>
                <a:lnTo>
                  <a:pt x="2217" y="531"/>
                </a:lnTo>
                <a:lnTo>
                  <a:pt x="2217" y="531"/>
                </a:lnTo>
                <a:lnTo>
                  <a:pt x="2221" y="531"/>
                </a:lnTo>
                <a:lnTo>
                  <a:pt x="2226" y="531"/>
                </a:lnTo>
                <a:lnTo>
                  <a:pt x="2226" y="531"/>
                </a:lnTo>
                <a:lnTo>
                  <a:pt x="2226" y="531"/>
                </a:lnTo>
                <a:lnTo>
                  <a:pt x="2230" y="531"/>
                </a:lnTo>
                <a:lnTo>
                  <a:pt x="2235" y="531"/>
                </a:lnTo>
                <a:lnTo>
                  <a:pt x="2235" y="531"/>
                </a:lnTo>
                <a:lnTo>
                  <a:pt x="2235" y="531"/>
                </a:lnTo>
                <a:lnTo>
                  <a:pt x="2239" y="531"/>
                </a:lnTo>
                <a:lnTo>
                  <a:pt x="2244" y="531"/>
                </a:lnTo>
                <a:lnTo>
                  <a:pt x="2244" y="526"/>
                </a:lnTo>
                <a:lnTo>
                  <a:pt x="2244" y="526"/>
                </a:lnTo>
                <a:lnTo>
                  <a:pt x="2244" y="526"/>
                </a:lnTo>
                <a:lnTo>
                  <a:pt x="2248" y="526"/>
                </a:lnTo>
                <a:lnTo>
                  <a:pt x="2253" y="526"/>
                </a:lnTo>
                <a:lnTo>
                  <a:pt x="2257" y="526"/>
                </a:lnTo>
                <a:lnTo>
                  <a:pt x="2257" y="526"/>
                </a:lnTo>
                <a:lnTo>
                  <a:pt x="2257" y="526"/>
                </a:lnTo>
                <a:lnTo>
                  <a:pt x="2262" y="526"/>
                </a:lnTo>
                <a:lnTo>
                  <a:pt x="2266" y="526"/>
                </a:lnTo>
                <a:lnTo>
                  <a:pt x="2271" y="526"/>
                </a:lnTo>
                <a:lnTo>
                  <a:pt x="2271" y="526"/>
                </a:lnTo>
                <a:lnTo>
                  <a:pt x="2271" y="522"/>
                </a:lnTo>
                <a:lnTo>
                  <a:pt x="2275" y="522"/>
                </a:lnTo>
                <a:lnTo>
                  <a:pt x="2280" y="522"/>
                </a:lnTo>
                <a:lnTo>
                  <a:pt x="2280" y="522"/>
                </a:lnTo>
                <a:lnTo>
                  <a:pt x="2280" y="522"/>
                </a:lnTo>
                <a:lnTo>
                  <a:pt x="2280" y="517"/>
                </a:lnTo>
                <a:lnTo>
                  <a:pt x="2284" y="517"/>
                </a:lnTo>
                <a:lnTo>
                  <a:pt x="2289" y="517"/>
                </a:lnTo>
                <a:lnTo>
                  <a:pt x="2289" y="517"/>
                </a:lnTo>
                <a:lnTo>
                  <a:pt x="2289" y="513"/>
                </a:lnTo>
                <a:lnTo>
                  <a:pt x="2293" y="513"/>
                </a:lnTo>
                <a:lnTo>
                  <a:pt x="2298" y="513"/>
                </a:lnTo>
                <a:lnTo>
                  <a:pt x="2298" y="513"/>
                </a:lnTo>
                <a:lnTo>
                  <a:pt x="2302" y="513"/>
                </a:lnTo>
                <a:lnTo>
                  <a:pt x="2302" y="508"/>
                </a:lnTo>
                <a:lnTo>
                  <a:pt x="2302" y="508"/>
                </a:lnTo>
                <a:lnTo>
                  <a:pt x="2302" y="508"/>
                </a:lnTo>
                <a:lnTo>
                  <a:pt x="2302" y="508"/>
                </a:lnTo>
                <a:lnTo>
                  <a:pt x="2307" y="508"/>
                </a:lnTo>
                <a:lnTo>
                  <a:pt x="2311" y="508"/>
                </a:lnTo>
                <a:lnTo>
                  <a:pt x="2316" y="508"/>
                </a:lnTo>
                <a:lnTo>
                  <a:pt x="2316" y="508"/>
                </a:lnTo>
                <a:lnTo>
                  <a:pt x="2320" y="508"/>
                </a:lnTo>
                <a:lnTo>
                  <a:pt x="2325" y="508"/>
                </a:lnTo>
                <a:lnTo>
                  <a:pt x="2325" y="508"/>
                </a:lnTo>
                <a:lnTo>
                  <a:pt x="2329" y="508"/>
                </a:lnTo>
                <a:lnTo>
                  <a:pt x="2334" y="508"/>
                </a:lnTo>
                <a:lnTo>
                  <a:pt x="2334" y="508"/>
                </a:lnTo>
                <a:lnTo>
                  <a:pt x="2338" y="508"/>
                </a:lnTo>
                <a:lnTo>
                  <a:pt x="2343" y="508"/>
                </a:lnTo>
                <a:lnTo>
                  <a:pt x="2347" y="508"/>
                </a:lnTo>
                <a:lnTo>
                  <a:pt x="2347" y="508"/>
                </a:lnTo>
                <a:lnTo>
                  <a:pt x="2347" y="508"/>
                </a:lnTo>
                <a:lnTo>
                  <a:pt x="2352" y="508"/>
                </a:lnTo>
                <a:lnTo>
                  <a:pt x="2356" y="508"/>
                </a:lnTo>
                <a:lnTo>
                  <a:pt x="2361" y="508"/>
                </a:lnTo>
                <a:lnTo>
                  <a:pt x="2361" y="508"/>
                </a:lnTo>
                <a:lnTo>
                  <a:pt x="2365" y="508"/>
                </a:lnTo>
                <a:lnTo>
                  <a:pt x="2365" y="504"/>
                </a:lnTo>
                <a:lnTo>
                  <a:pt x="2370" y="504"/>
                </a:lnTo>
                <a:lnTo>
                  <a:pt x="2370" y="504"/>
                </a:lnTo>
                <a:lnTo>
                  <a:pt x="2374" y="504"/>
                </a:lnTo>
                <a:lnTo>
                  <a:pt x="2374" y="504"/>
                </a:lnTo>
                <a:lnTo>
                  <a:pt x="2379" y="504"/>
                </a:lnTo>
                <a:lnTo>
                  <a:pt x="2383" y="504"/>
                </a:lnTo>
                <a:lnTo>
                  <a:pt x="2383" y="504"/>
                </a:lnTo>
                <a:lnTo>
                  <a:pt x="2388" y="504"/>
                </a:lnTo>
                <a:lnTo>
                  <a:pt x="2388" y="499"/>
                </a:lnTo>
                <a:lnTo>
                  <a:pt x="2392" y="499"/>
                </a:lnTo>
                <a:lnTo>
                  <a:pt x="2392" y="499"/>
                </a:lnTo>
                <a:lnTo>
                  <a:pt x="2397" y="499"/>
                </a:lnTo>
                <a:lnTo>
                  <a:pt x="2397" y="499"/>
                </a:lnTo>
                <a:lnTo>
                  <a:pt x="2401" y="499"/>
                </a:lnTo>
                <a:lnTo>
                  <a:pt x="2401" y="495"/>
                </a:lnTo>
                <a:lnTo>
                  <a:pt x="2406" y="495"/>
                </a:lnTo>
                <a:lnTo>
                  <a:pt x="2406" y="495"/>
                </a:lnTo>
                <a:lnTo>
                  <a:pt x="2406" y="495"/>
                </a:lnTo>
                <a:lnTo>
                  <a:pt x="2410" y="490"/>
                </a:lnTo>
                <a:lnTo>
                  <a:pt x="2410" y="490"/>
                </a:lnTo>
                <a:lnTo>
                  <a:pt x="2410" y="481"/>
                </a:lnTo>
                <a:lnTo>
                  <a:pt x="2415" y="481"/>
                </a:lnTo>
                <a:lnTo>
                  <a:pt x="2415" y="481"/>
                </a:lnTo>
                <a:lnTo>
                  <a:pt x="2419" y="481"/>
                </a:lnTo>
                <a:lnTo>
                  <a:pt x="2423" y="481"/>
                </a:lnTo>
                <a:lnTo>
                  <a:pt x="2423" y="481"/>
                </a:lnTo>
                <a:lnTo>
                  <a:pt x="2428" y="481"/>
                </a:lnTo>
                <a:lnTo>
                  <a:pt x="2428" y="481"/>
                </a:lnTo>
                <a:lnTo>
                  <a:pt x="2432" y="481"/>
                </a:lnTo>
                <a:lnTo>
                  <a:pt x="2432" y="477"/>
                </a:lnTo>
                <a:lnTo>
                  <a:pt x="2437" y="477"/>
                </a:lnTo>
                <a:lnTo>
                  <a:pt x="2437" y="477"/>
                </a:lnTo>
                <a:lnTo>
                  <a:pt x="2441" y="477"/>
                </a:lnTo>
                <a:lnTo>
                  <a:pt x="2441" y="477"/>
                </a:lnTo>
                <a:lnTo>
                  <a:pt x="2441" y="477"/>
                </a:lnTo>
                <a:lnTo>
                  <a:pt x="2446" y="477"/>
                </a:lnTo>
                <a:lnTo>
                  <a:pt x="2450" y="477"/>
                </a:lnTo>
                <a:lnTo>
                  <a:pt x="2450" y="477"/>
                </a:lnTo>
                <a:lnTo>
                  <a:pt x="2455" y="477"/>
                </a:lnTo>
                <a:lnTo>
                  <a:pt x="2459" y="477"/>
                </a:lnTo>
                <a:lnTo>
                  <a:pt x="2459" y="477"/>
                </a:lnTo>
                <a:lnTo>
                  <a:pt x="2464" y="477"/>
                </a:lnTo>
                <a:lnTo>
                  <a:pt x="2464" y="472"/>
                </a:lnTo>
                <a:lnTo>
                  <a:pt x="2468" y="472"/>
                </a:lnTo>
                <a:lnTo>
                  <a:pt x="2468" y="472"/>
                </a:lnTo>
                <a:lnTo>
                  <a:pt x="2473" y="472"/>
                </a:lnTo>
                <a:lnTo>
                  <a:pt x="2473" y="468"/>
                </a:lnTo>
                <a:lnTo>
                  <a:pt x="2473" y="468"/>
                </a:lnTo>
                <a:lnTo>
                  <a:pt x="2477" y="468"/>
                </a:lnTo>
                <a:lnTo>
                  <a:pt x="2477" y="468"/>
                </a:lnTo>
                <a:lnTo>
                  <a:pt x="2482" y="468"/>
                </a:lnTo>
                <a:lnTo>
                  <a:pt x="2482" y="468"/>
                </a:lnTo>
                <a:lnTo>
                  <a:pt x="2486" y="468"/>
                </a:lnTo>
                <a:lnTo>
                  <a:pt x="2486" y="468"/>
                </a:lnTo>
                <a:lnTo>
                  <a:pt x="2491" y="468"/>
                </a:lnTo>
                <a:lnTo>
                  <a:pt x="2495" y="468"/>
                </a:lnTo>
                <a:lnTo>
                  <a:pt x="2495" y="468"/>
                </a:lnTo>
                <a:lnTo>
                  <a:pt x="2500" y="468"/>
                </a:lnTo>
                <a:lnTo>
                  <a:pt x="2500" y="463"/>
                </a:lnTo>
                <a:lnTo>
                  <a:pt x="2504" y="463"/>
                </a:lnTo>
                <a:lnTo>
                  <a:pt x="2504" y="463"/>
                </a:lnTo>
                <a:lnTo>
                  <a:pt x="2509" y="463"/>
                </a:lnTo>
                <a:lnTo>
                  <a:pt x="2509" y="459"/>
                </a:lnTo>
                <a:lnTo>
                  <a:pt x="2509" y="459"/>
                </a:lnTo>
                <a:lnTo>
                  <a:pt x="2518" y="459"/>
                </a:lnTo>
                <a:lnTo>
                  <a:pt x="2518" y="459"/>
                </a:lnTo>
                <a:lnTo>
                  <a:pt x="2518" y="459"/>
                </a:lnTo>
                <a:lnTo>
                  <a:pt x="2522" y="454"/>
                </a:lnTo>
                <a:lnTo>
                  <a:pt x="2522" y="454"/>
                </a:lnTo>
                <a:lnTo>
                  <a:pt x="2527" y="454"/>
                </a:lnTo>
                <a:lnTo>
                  <a:pt x="2531" y="454"/>
                </a:lnTo>
                <a:lnTo>
                  <a:pt x="2531" y="454"/>
                </a:lnTo>
                <a:lnTo>
                  <a:pt x="2536" y="454"/>
                </a:lnTo>
                <a:lnTo>
                  <a:pt x="2540" y="454"/>
                </a:lnTo>
                <a:lnTo>
                  <a:pt x="2545" y="454"/>
                </a:lnTo>
                <a:lnTo>
                  <a:pt x="2549" y="454"/>
                </a:lnTo>
                <a:lnTo>
                  <a:pt x="2554" y="454"/>
                </a:lnTo>
                <a:lnTo>
                  <a:pt x="2558" y="454"/>
                </a:lnTo>
                <a:lnTo>
                  <a:pt x="2558" y="454"/>
                </a:lnTo>
                <a:lnTo>
                  <a:pt x="2563" y="454"/>
                </a:lnTo>
                <a:lnTo>
                  <a:pt x="2563" y="450"/>
                </a:lnTo>
                <a:lnTo>
                  <a:pt x="2563" y="450"/>
                </a:lnTo>
                <a:lnTo>
                  <a:pt x="2567" y="450"/>
                </a:lnTo>
                <a:lnTo>
                  <a:pt x="2572" y="450"/>
                </a:lnTo>
                <a:lnTo>
                  <a:pt x="2572" y="450"/>
                </a:lnTo>
                <a:lnTo>
                  <a:pt x="2572" y="450"/>
                </a:lnTo>
                <a:lnTo>
                  <a:pt x="2576" y="450"/>
                </a:lnTo>
                <a:lnTo>
                  <a:pt x="2576" y="450"/>
                </a:lnTo>
                <a:lnTo>
                  <a:pt x="2581" y="445"/>
                </a:lnTo>
                <a:lnTo>
                  <a:pt x="2581" y="445"/>
                </a:lnTo>
                <a:lnTo>
                  <a:pt x="2585" y="445"/>
                </a:lnTo>
                <a:lnTo>
                  <a:pt x="2590" y="445"/>
                </a:lnTo>
                <a:lnTo>
                  <a:pt x="2590" y="441"/>
                </a:lnTo>
                <a:lnTo>
                  <a:pt x="2594" y="441"/>
                </a:lnTo>
                <a:lnTo>
                  <a:pt x="2599" y="441"/>
                </a:lnTo>
                <a:lnTo>
                  <a:pt x="2599" y="441"/>
                </a:lnTo>
                <a:lnTo>
                  <a:pt x="2599" y="441"/>
                </a:lnTo>
                <a:lnTo>
                  <a:pt x="2603" y="441"/>
                </a:lnTo>
                <a:lnTo>
                  <a:pt x="2608" y="441"/>
                </a:lnTo>
                <a:lnTo>
                  <a:pt x="2608" y="441"/>
                </a:lnTo>
                <a:lnTo>
                  <a:pt x="2612" y="436"/>
                </a:lnTo>
                <a:lnTo>
                  <a:pt x="2612" y="436"/>
                </a:lnTo>
                <a:lnTo>
                  <a:pt x="2612" y="436"/>
                </a:lnTo>
                <a:lnTo>
                  <a:pt x="2617" y="436"/>
                </a:lnTo>
                <a:lnTo>
                  <a:pt x="2617" y="436"/>
                </a:lnTo>
                <a:lnTo>
                  <a:pt x="2617" y="432"/>
                </a:lnTo>
                <a:lnTo>
                  <a:pt x="2621" y="432"/>
                </a:lnTo>
                <a:lnTo>
                  <a:pt x="2621" y="427"/>
                </a:lnTo>
                <a:lnTo>
                  <a:pt x="2621" y="427"/>
                </a:lnTo>
                <a:lnTo>
                  <a:pt x="2626" y="423"/>
                </a:lnTo>
                <a:lnTo>
                  <a:pt x="2630" y="423"/>
                </a:lnTo>
                <a:lnTo>
                  <a:pt x="2630" y="423"/>
                </a:lnTo>
                <a:lnTo>
                  <a:pt x="2635" y="423"/>
                </a:lnTo>
                <a:lnTo>
                  <a:pt x="2639" y="423"/>
                </a:lnTo>
                <a:lnTo>
                  <a:pt x="2639" y="423"/>
                </a:lnTo>
                <a:lnTo>
                  <a:pt x="2644" y="423"/>
                </a:lnTo>
                <a:lnTo>
                  <a:pt x="2644" y="418"/>
                </a:lnTo>
                <a:lnTo>
                  <a:pt x="2644" y="418"/>
                </a:lnTo>
                <a:lnTo>
                  <a:pt x="2644" y="418"/>
                </a:lnTo>
                <a:lnTo>
                  <a:pt x="2648" y="418"/>
                </a:lnTo>
                <a:lnTo>
                  <a:pt x="2653" y="418"/>
                </a:lnTo>
                <a:lnTo>
                  <a:pt x="2653" y="418"/>
                </a:lnTo>
                <a:lnTo>
                  <a:pt x="2653" y="414"/>
                </a:lnTo>
                <a:lnTo>
                  <a:pt x="2657" y="414"/>
                </a:lnTo>
                <a:lnTo>
                  <a:pt x="2657" y="409"/>
                </a:lnTo>
                <a:lnTo>
                  <a:pt x="2657" y="409"/>
                </a:lnTo>
                <a:lnTo>
                  <a:pt x="2662" y="409"/>
                </a:lnTo>
                <a:lnTo>
                  <a:pt x="2666" y="409"/>
                </a:lnTo>
                <a:lnTo>
                  <a:pt x="2666" y="409"/>
                </a:lnTo>
                <a:lnTo>
                  <a:pt x="2671" y="409"/>
                </a:lnTo>
                <a:lnTo>
                  <a:pt x="2675" y="409"/>
                </a:lnTo>
                <a:lnTo>
                  <a:pt x="2684" y="409"/>
                </a:lnTo>
                <a:lnTo>
                  <a:pt x="2689" y="409"/>
                </a:lnTo>
                <a:lnTo>
                  <a:pt x="2689" y="409"/>
                </a:lnTo>
                <a:lnTo>
                  <a:pt x="2693" y="409"/>
                </a:lnTo>
                <a:lnTo>
                  <a:pt x="2693" y="409"/>
                </a:lnTo>
                <a:lnTo>
                  <a:pt x="2698" y="409"/>
                </a:lnTo>
                <a:lnTo>
                  <a:pt x="2698" y="405"/>
                </a:lnTo>
                <a:lnTo>
                  <a:pt x="2698" y="405"/>
                </a:lnTo>
                <a:lnTo>
                  <a:pt x="2702" y="405"/>
                </a:lnTo>
                <a:lnTo>
                  <a:pt x="2702" y="400"/>
                </a:lnTo>
                <a:lnTo>
                  <a:pt x="2702" y="400"/>
                </a:lnTo>
                <a:lnTo>
                  <a:pt x="2702" y="400"/>
                </a:lnTo>
                <a:lnTo>
                  <a:pt x="2707" y="396"/>
                </a:lnTo>
                <a:lnTo>
                  <a:pt x="2711" y="396"/>
                </a:lnTo>
                <a:lnTo>
                  <a:pt x="2711" y="396"/>
                </a:lnTo>
                <a:lnTo>
                  <a:pt x="2711" y="396"/>
                </a:lnTo>
                <a:lnTo>
                  <a:pt x="2716" y="396"/>
                </a:lnTo>
                <a:lnTo>
                  <a:pt x="2720" y="396"/>
                </a:lnTo>
                <a:lnTo>
                  <a:pt x="2725" y="396"/>
                </a:lnTo>
                <a:lnTo>
                  <a:pt x="2729" y="396"/>
                </a:lnTo>
                <a:lnTo>
                  <a:pt x="2734" y="396"/>
                </a:lnTo>
                <a:lnTo>
                  <a:pt x="2734" y="396"/>
                </a:lnTo>
                <a:lnTo>
                  <a:pt x="2738" y="396"/>
                </a:lnTo>
                <a:lnTo>
                  <a:pt x="2743" y="396"/>
                </a:lnTo>
                <a:lnTo>
                  <a:pt x="2743" y="391"/>
                </a:lnTo>
                <a:lnTo>
                  <a:pt x="2743" y="391"/>
                </a:lnTo>
                <a:lnTo>
                  <a:pt x="2743" y="387"/>
                </a:lnTo>
                <a:lnTo>
                  <a:pt x="2747" y="387"/>
                </a:lnTo>
                <a:lnTo>
                  <a:pt x="2747" y="387"/>
                </a:lnTo>
                <a:lnTo>
                  <a:pt x="2747" y="387"/>
                </a:lnTo>
                <a:lnTo>
                  <a:pt x="2752" y="387"/>
                </a:lnTo>
                <a:lnTo>
                  <a:pt x="2756" y="387"/>
                </a:lnTo>
                <a:lnTo>
                  <a:pt x="2756" y="387"/>
                </a:lnTo>
                <a:lnTo>
                  <a:pt x="2756" y="382"/>
                </a:lnTo>
                <a:lnTo>
                  <a:pt x="2761" y="382"/>
                </a:lnTo>
                <a:lnTo>
                  <a:pt x="2765" y="382"/>
                </a:lnTo>
                <a:lnTo>
                  <a:pt x="2770" y="382"/>
                </a:lnTo>
                <a:lnTo>
                  <a:pt x="2770" y="382"/>
                </a:lnTo>
                <a:lnTo>
                  <a:pt x="2774" y="382"/>
                </a:lnTo>
                <a:lnTo>
                  <a:pt x="2774" y="382"/>
                </a:lnTo>
                <a:lnTo>
                  <a:pt x="2779" y="382"/>
                </a:lnTo>
                <a:lnTo>
                  <a:pt x="2779" y="378"/>
                </a:lnTo>
                <a:lnTo>
                  <a:pt x="2779" y="378"/>
                </a:lnTo>
                <a:lnTo>
                  <a:pt x="2779" y="373"/>
                </a:lnTo>
                <a:lnTo>
                  <a:pt x="2783" y="373"/>
                </a:lnTo>
                <a:lnTo>
                  <a:pt x="2783" y="369"/>
                </a:lnTo>
                <a:lnTo>
                  <a:pt x="2788" y="369"/>
                </a:lnTo>
                <a:lnTo>
                  <a:pt x="2788" y="369"/>
                </a:lnTo>
                <a:lnTo>
                  <a:pt x="2792" y="369"/>
                </a:lnTo>
                <a:lnTo>
                  <a:pt x="2792" y="369"/>
                </a:lnTo>
                <a:lnTo>
                  <a:pt x="2792" y="369"/>
                </a:lnTo>
                <a:lnTo>
                  <a:pt x="2797" y="369"/>
                </a:lnTo>
                <a:lnTo>
                  <a:pt x="2801" y="369"/>
                </a:lnTo>
                <a:lnTo>
                  <a:pt x="2801" y="364"/>
                </a:lnTo>
                <a:lnTo>
                  <a:pt x="2801" y="364"/>
                </a:lnTo>
                <a:lnTo>
                  <a:pt x="2806" y="364"/>
                </a:lnTo>
                <a:lnTo>
                  <a:pt x="2810" y="364"/>
                </a:lnTo>
                <a:lnTo>
                  <a:pt x="2810" y="364"/>
                </a:lnTo>
                <a:lnTo>
                  <a:pt x="2815" y="364"/>
                </a:lnTo>
                <a:lnTo>
                  <a:pt x="2815" y="360"/>
                </a:lnTo>
                <a:lnTo>
                  <a:pt x="2819" y="360"/>
                </a:lnTo>
                <a:lnTo>
                  <a:pt x="2819" y="360"/>
                </a:lnTo>
                <a:lnTo>
                  <a:pt x="2824" y="360"/>
                </a:lnTo>
                <a:lnTo>
                  <a:pt x="2824" y="355"/>
                </a:lnTo>
                <a:lnTo>
                  <a:pt x="2828" y="355"/>
                </a:lnTo>
                <a:lnTo>
                  <a:pt x="2833" y="355"/>
                </a:lnTo>
                <a:lnTo>
                  <a:pt x="2833" y="355"/>
                </a:lnTo>
                <a:lnTo>
                  <a:pt x="2833" y="351"/>
                </a:lnTo>
                <a:lnTo>
                  <a:pt x="2837" y="351"/>
                </a:lnTo>
                <a:lnTo>
                  <a:pt x="2842" y="351"/>
                </a:lnTo>
                <a:lnTo>
                  <a:pt x="2842" y="351"/>
                </a:lnTo>
                <a:lnTo>
                  <a:pt x="2846" y="351"/>
                </a:lnTo>
                <a:lnTo>
                  <a:pt x="2851" y="351"/>
                </a:lnTo>
                <a:lnTo>
                  <a:pt x="2851" y="351"/>
                </a:lnTo>
                <a:lnTo>
                  <a:pt x="2855" y="351"/>
                </a:lnTo>
                <a:lnTo>
                  <a:pt x="2860" y="351"/>
                </a:lnTo>
                <a:lnTo>
                  <a:pt x="2860" y="351"/>
                </a:lnTo>
                <a:lnTo>
                  <a:pt x="2860" y="351"/>
                </a:lnTo>
                <a:lnTo>
                  <a:pt x="2864" y="351"/>
                </a:lnTo>
                <a:lnTo>
                  <a:pt x="2869" y="351"/>
                </a:lnTo>
                <a:lnTo>
                  <a:pt x="2869" y="346"/>
                </a:lnTo>
                <a:lnTo>
                  <a:pt x="2869" y="346"/>
                </a:lnTo>
                <a:lnTo>
                  <a:pt x="2873" y="346"/>
                </a:lnTo>
                <a:lnTo>
                  <a:pt x="2873" y="346"/>
                </a:lnTo>
                <a:lnTo>
                  <a:pt x="2878" y="346"/>
                </a:lnTo>
                <a:lnTo>
                  <a:pt x="2878" y="342"/>
                </a:lnTo>
                <a:lnTo>
                  <a:pt x="2882" y="342"/>
                </a:lnTo>
                <a:lnTo>
                  <a:pt x="2882" y="342"/>
                </a:lnTo>
                <a:lnTo>
                  <a:pt x="2882" y="342"/>
                </a:lnTo>
                <a:lnTo>
                  <a:pt x="2887" y="342"/>
                </a:lnTo>
                <a:lnTo>
                  <a:pt x="2887" y="342"/>
                </a:lnTo>
                <a:lnTo>
                  <a:pt x="2891" y="342"/>
                </a:lnTo>
                <a:lnTo>
                  <a:pt x="2891" y="333"/>
                </a:lnTo>
                <a:lnTo>
                  <a:pt x="2896" y="333"/>
                </a:lnTo>
                <a:lnTo>
                  <a:pt x="2896" y="333"/>
                </a:lnTo>
                <a:lnTo>
                  <a:pt x="2900" y="333"/>
                </a:lnTo>
                <a:lnTo>
                  <a:pt x="2905" y="333"/>
                </a:lnTo>
                <a:lnTo>
                  <a:pt x="2909" y="333"/>
                </a:lnTo>
                <a:lnTo>
                  <a:pt x="2909" y="333"/>
                </a:lnTo>
                <a:lnTo>
                  <a:pt x="2914" y="333"/>
                </a:lnTo>
                <a:lnTo>
                  <a:pt x="2914" y="333"/>
                </a:lnTo>
                <a:lnTo>
                  <a:pt x="2918" y="328"/>
                </a:lnTo>
                <a:lnTo>
                  <a:pt x="2918" y="328"/>
                </a:lnTo>
                <a:lnTo>
                  <a:pt x="2923" y="328"/>
                </a:lnTo>
                <a:lnTo>
                  <a:pt x="2927" y="328"/>
                </a:lnTo>
                <a:lnTo>
                  <a:pt x="2927" y="328"/>
                </a:lnTo>
                <a:lnTo>
                  <a:pt x="2927" y="328"/>
                </a:lnTo>
                <a:lnTo>
                  <a:pt x="2932" y="328"/>
                </a:lnTo>
                <a:lnTo>
                  <a:pt x="2932" y="328"/>
                </a:lnTo>
                <a:lnTo>
                  <a:pt x="2936" y="328"/>
                </a:lnTo>
                <a:lnTo>
                  <a:pt x="2941" y="328"/>
                </a:lnTo>
                <a:lnTo>
                  <a:pt x="2941" y="328"/>
                </a:lnTo>
                <a:lnTo>
                  <a:pt x="2941" y="324"/>
                </a:lnTo>
                <a:lnTo>
                  <a:pt x="2945" y="324"/>
                </a:lnTo>
                <a:lnTo>
                  <a:pt x="2950" y="324"/>
                </a:lnTo>
                <a:lnTo>
                  <a:pt x="2950" y="324"/>
                </a:lnTo>
                <a:lnTo>
                  <a:pt x="2950" y="319"/>
                </a:lnTo>
                <a:lnTo>
                  <a:pt x="2954" y="319"/>
                </a:lnTo>
                <a:lnTo>
                  <a:pt x="2954" y="319"/>
                </a:lnTo>
                <a:lnTo>
                  <a:pt x="2959" y="319"/>
                </a:lnTo>
                <a:lnTo>
                  <a:pt x="2959" y="319"/>
                </a:lnTo>
                <a:lnTo>
                  <a:pt x="2959" y="315"/>
                </a:lnTo>
                <a:lnTo>
                  <a:pt x="2963" y="315"/>
                </a:lnTo>
                <a:lnTo>
                  <a:pt x="2963" y="315"/>
                </a:lnTo>
                <a:lnTo>
                  <a:pt x="2968" y="315"/>
                </a:lnTo>
                <a:lnTo>
                  <a:pt x="2972" y="315"/>
                </a:lnTo>
                <a:lnTo>
                  <a:pt x="2972" y="315"/>
                </a:lnTo>
                <a:lnTo>
                  <a:pt x="2977" y="315"/>
                </a:lnTo>
                <a:lnTo>
                  <a:pt x="2981" y="315"/>
                </a:lnTo>
                <a:lnTo>
                  <a:pt x="2986" y="315"/>
                </a:lnTo>
                <a:lnTo>
                  <a:pt x="2986" y="315"/>
                </a:lnTo>
                <a:lnTo>
                  <a:pt x="2990" y="315"/>
                </a:lnTo>
                <a:lnTo>
                  <a:pt x="2990" y="310"/>
                </a:lnTo>
                <a:lnTo>
                  <a:pt x="2995" y="310"/>
                </a:lnTo>
                <a:lnTo>
                  <a:pt x="2995" y="310"/>
                </a:lnTo>
                <a:lnTo>
                  <a:pt x="2999" y="310"/>
                </a:lnTo>
                <a:lnTo>
                  <a:pt x="3004" y="310"/>
                </a:lnTo>
                <a:lnTo>
                  <a:pt x="3004" y="310"/>
                </a:lnTo>
                <a:lnTo>
                  <a:pt x="3008" y="306"/>
                </a:lnTo>
                <a:lnTo>
                  <a:pt x="3008" y="306"/>
                </a:lnTo>
                <a:lnTo>
                  <a:pt x="3013" y="306"/>
                </a:lnTo>
                <a:lnTo>
                  <a:pt x="3017" y="306"/>
                </a:lnTo>
                <a:lnTo>
                  <a:pt x="3017" y="306"/>
                </a:lnTo>
                <a:lnTo>
                  <a:pt x="3022" y="306"/>
                </a:lnTo>
                <a:lnTo>
                  <a:pt x="3022" y="306"/>
                </a:lnTo>
                <a:lnTo>
                  <a:pt x="3022" y="306"/>
                </a:lnTo>
                <a:lnTo>
                  <a:pt x="3022" y="301"/>
                </a:lnTo>
                <a:lnTo>
                  <a:pt x="3026" y="301"/>
                </a:lnTo>
                <a:lnTo>
                  <a:pt x="3031" y="301"/>
                </a:lnTo>
                <a:lnTo>
                  <a:pt x="3031" y="301"/>
                </a:lnTo>
                <a:lnTo>
                  <a:pt x="3031" y="297"/>
                </a:lnTo>
                <a:lnTo>
                  <a:pt x="3035" y="297"/>
                </a:lnTo>
                <a:lnTo>
                  <a:pt x="3035" y="297"/>
                </a:lnTo>
                <a:lnTo>
                  <a:pt x="3040" y="297"/>
                </a:lnTo>
                <a:lnTo>
                  <a:pt x="3040" y="297"/>
                </a:lnTo>
                <a:lnTo>
                  <a:pt x="3040" y="292"/>
                </a:lnTo>
                <a:lnTo>
                  <a:pt x="3044" y="292"/>
                </a:lnTo>
                <a:lnTo>
                  <a:pt x="3049" y="292"/>
                </a:lnTo>
                <a:lnTo>
                  <a:pt x="3049" y="288"/>
                </a:lnTo>
                <a:lnTo>
                  <a:pt x="3049" y="288"/>
                </a:lnTo>
                <a:lnTo>
                  <a:pt x="3053" y="288"/>
                </a:lnTo>
                <a:lnTo>
                  <a:pt x="3053" y="288"/>
                </a:lnTo>
                <a:lnTo>
                  <a:pt x="3058" y="288"/>
                </a:lnTo>
                <a:lnTo>
                  <a:pt x="3062" y="288"/>
                </a:lnTo>
                <a:lnTo>
                  <a:pt x="3062" y="283"/>
                </a:lnTo>
                <a:lnTo>
                  <a:pt x="3062" y="283"/>
                </a:lnTo>
                <a:lnTo>
                  <a:pt x="3067" y="283"/>
                </a:lnTo>
                <a:lnTo>
                  <a:pt x="3067" y="279"/>
                </a:lnTo>
                <a:lnTo>
                  <a:pt x="3067" y="279"/>
                </a:lnTo>
                <a:lnTo>
                  <a:pt x="3071" y="279"/>
                </a:lnTo>
                <a:lnTo>
                  <a:pt x="3071" y="279"/>
                </a:lnTo>
                <a:lnTo>
                  <a:pt x="3076" y="279"/>
                </a:lnTo>
                <a:lnTo>
                  <a:pt x="3076" y="279"/>
                </a:lnTo>
                <a:lnTo>
                  <a:pt x="3080" y="279"/>
                </a:lnTo>
                <a:lnTo>
                  <a:pt x="3085" y="279"/>
                </a:lnTo>
                <a:lnTo>
                  <a:pt x="3085" y="279"/>
                </a:lnTo>
                <a:lnTo>
                  <a:pt x="3089" y="279"/>
                </a:lnTo>
                <a:lnTo>
                  <a:pt x="3094" y="279"/>
                </a:lnTo>
                <a:lnTo>
                  <a:pt x="3094" y="274"/>
                </a:lnTo>
                <a:lnTo>
                  <a:pt x="3098" y="274"/>
                </a:lnTo>
                <a:lnTo>
                  <a:pt x="3098" y="274"/>
                </a:lnTo>
                <a:lnTo>
                  <a:pt x="3103" y="274"/>
                </a:lnTo>
                <a:lnTo>
                  <a:pt x="3107" y="274"/>
                </a:lnTo>
                <a:lnTo>
                  <a:pt x="3107" y="274"/>
                </a:lnTo>
                <a:lnTo>
                  <a:pt x="3112" y="274"/>
                </a:lnTo>
                <a:lnTo>
                  <a:pt x="3112" y="274"/>
                </a:lnTo>
                <a:lnTo>
                  <a:pt x="3116" y="274"/>
                </a:lnTo>
                <a:lnTo>
                  <a:pt x="3116" y="270"/>
                </a:lnTo>
                <a:lnTo>
                  <a:pt x="3121" y="270"/>
                </a:lnTo>
                <a:lnTo>
                  <a:pt x="3121" y="270"/>
                </a:lnTo>
                <a:lnTo>
                  <a:pt x="3125" y="270"/>
                </a:lnTo>
                <a:lnTo>
                  <a:pt x="3130" y="270"/>
                </a:lnTo>
                <a:lnTo>
                  <a:pt x="3130" y="270"/>
                </a:lnTo>
                <a:lnTo>
                  <a:pt x="3134" y="270"/>
                </a:lnTo>
                <a:lnTo>
                  <a:pt x="3139" y="270"/>
                </a:lnTo>
                <a:lnTo>
                  <a:pt x="3143" y="270"/>
                </a:lnTo>
                <a:lnTo>
                  <a:pt x="3143" y="270"/>
                </a:lnTo>
                <a:lnTo>
                  <a:pt x="3147" y="270"/>
                </a:lnTo>
                <a:lnTo>
                  <a:pt x="3147" y="270"/>
                </a:lnTo>
                <a:lnTo>
                  <a:pt x="3152" y="270"/>
                </a:lnTo>
                <a:lnTo>
                  <a:pt x="3152" y="270"/>
                </a:lnTo>
                <a:lnTo>
                  <a:pt x="3156" y="270"/>
                </a:lnTo>
                <a:lnTo>
                  <a:pt x="3156" y="270"/>
                </a:lnTo>
                <a:lnTo>
                  <a:pt x="3156" y="265"/>
                </a:lnTo>
                <a:lnTo>
                  <a:pt x="3161" y="265"/>
                </a:lnTo>
                <a:lnTo>
                  <a:pt x="3165" y="265"/>
                </a:lnTo>
                <a:lnTo>
                  <a:pt x="3165" y="265"/>
                </a:lnTo>
                <a:lnTo>
                  <a:pt x="3170" y="265"/>
                </a:lnTo>
                <a:lnTo>
                  <a:pt x="3174" y="265"/>
                </a:lnTo>
                <a:lnTo>
                  <a:pt x="3179" y="265"/>
                </a:lnTo>
                <a:lnTo>
                  <a:pt x="3179" y="265"/>
                </a:lnTo>
                <a:lnTo>
                  <a:pt x="3183" y="265"/>
                </a:lnTo>
                <a:lnTo>
                  <a:pt x="3188" y="265"/>
                </a:lnTo>
                <a:lnTo>
                  <a:pt x="3188" y="265"/>
                </a:lnTo>
                <a:lnTo>
                  <a:pt x="3192" y="265"/>
                </a:lnTo>
                <a:lnTo>
                  <a:pt x="3197" y="265"/>
                </a:lnTo>
                <a:lnTo>
                  <a:pt x="3197" y="261"/>
                </a:lnTo>
                <a:lnTo>
                  <a:pt x="3197" y="261"/>
                </a:lnTo>
                <a:lnTo>
                  <a:pt x="3197" y="256"/>
                </a:lnTo>
                <a:lnTo>
                  <a:pt x="3201" y="256"/>
                </a:lnTo>
                <a:lnTo>
                  <a:pt x="3201" y="256"/>
                </a:lnTo>
                <a:lnTo>
                  <a:pt x="3206" y="256"/>
                </a:lnTo>
                <a:lnTo>
                  <a:pt x="3210" y="256"/>
                </a:lnTo>
                <a:lnTo>
                  <a:pt x="3210" y="256"/>
                </a:lnTo>
                <a:lnTo>
                  <a:pt x="3215" y="256"/>
                </a:lnTo>
                <a:lnTo>
                  <a:pt x="3219" y="256"/>
                </a:lnTo>
                <a:lnTo>
                  <a:pt x="3219" y="252"/>
                </a:lnTo>
                <a:lnTo>
                  <a:pt x="3224" y="252"/>
                </a:lnTo>
                <a:lnTo>
                  <a:pt x="3224" y="252"/>
                </a:lnTo>
                <a:lnTo>
                  <a:pt x="3224" y="252"/>
                </a:lnTo>
                <a:lnTo>
                  <a:pt x="3228" y="252"/>
                </a:lnTo>
                <a:lnTo>
                  <a:pt x="3228" y="247"/>
                </a:lnTo>
                <a:lnTo>
                  <a:pt x="3233" y="247"/>
                </a:lnTo>
                <a:lnTo>
                  <a:pt x="3233" y="243"/>
                </a:lnTo>
                <a:lnTo>
                  <a:pt x="3233" y="243"/>
                </a:lnTo>
                <a:lnTo>
                  <a:pt x="3237" y="243"/>
                </a:lnTo>
                <a:lnTo>
                  <a:pt x="3237" y="238"/>
                </a:lnTo>
                <a:lnTo>
                  <a:pt x="3242" y="238"/>
                </a:lnTo>
                <a:lnTo>
                  <a:pt x="3242" y="234"/>
                </a:lnTo>
                <a:lnTo>
                  <a:pt x="3242" y="234"/>
                </a:lnTo>
                <a:lnTo>
                  <a:pt x="3246" y="234"/>
                </a:lnTo>
                <a:lnTo>
                  <a:pt x="3246" y="234"/>
                </a:lnTo>
                <a:lnTo>
                  <a:pt x="3251" y="234"/>
                </a:lnTo>
                <a:lnTo>
                  <a:pt x="3255" y="234"/>
                </a:lnTo>
                <a:lnTo>
                  <a:pt x="3260" y="234"/>
                </a:lnTo>
                <a:lnTo>
                  <a:pt x="3264" y="234"/>
                </a:lnTo>
                <a:lnTo>
                  <a:pt x="3264" y="229"/>
                </a:lnTo>
                <a:lnTo>
                  <a:pt x="3269" y="229"/>
                </a:lnTo>
                <a:lnTo>
                  <a:pt x="3269" y="229"/>
                </a:lnTo>
                <a:lnTo>
                  <a:pt x="3273" y="229"/>
                </a:lnTo>
                <a:lnTo>
                  <a:pt x="3278" y="229"/>
                </a:lnTo>
                <a:lnTo>
                  <a:pt x="3278" y="229"/>
                </a:lnTo>
                <a:lnTo>
                  <a:pt x="3278" y="225"/>
                </a:lnTo>
                <a:lnTo>
                  <a:pt x="3282" y="225"/>
                </a:lnTo>
                <a:lnTo>
                  <a:pt x="3282" y="225"/>
                </a:lnTo>
                <a:lnTo>
                  <a:pt x="3287" y="225"/>
                </a:lnTo>
                <a:lnTo>
                  <a:pt x="3287" y="220"/>
                </a:lnTo>
                <a:lnTo>
                  <a:pt x="3287" y="220"/>
                </a:lnTo>
                <a:lnTo>
                  <a:pt x="3287" y="216"/>
                </a:lnTo>
                <a:lnTo>
                  <a:pt x="3291" y="216"/>
                </a:lnTo>
                <a:lnTo>
                  <a:pt x="3291" y="216"/>
                </a:lnTo>
                <a:lnTo>
                  <a:pt x="3296" y="211"/>
                </a:lnTo>
                <a:lnTo>
                  <a:pt x="3296" y="211"/>
                </a:lnTo>
                <a:lnTo>
                  <a:pt x="3300" y="211"/>
                </a:lnTo>
                <a:lnTo>
                  <a:pt x="3300" y="211"/>
                </a:lnTo>
                <a:lnTo>
                  <a:pt x="3305" y="211"/>
                </a:lnTo>
                <a:lnTo>
                  <a:pt x="3309" y="211"/>
                </a:lnTo>
                <a:lnTo>
                  <a:pt x="3314" y="211"/>
                </a:lnTo>
                <a:lnTo>
                  <a:pt x="3314" y="211"/>
                </a:lnTo>
                <a:lnTo>
                  <a:pt x="3318" y="211"/>
                </a:lnTo>
                <a:lnTo>
                  <a:pt x="3323" y="211"/>
                </a:lnTo>
                <a:lnTo>
                  <a:pt x="3323" y="211"/>
                </a:lnTo>
                <a:lnTo>
                  <a:pt x="3327" y="211"/>
                </a:lnTo>
                <a:lnTo>
                  <a:pt x="3332" y="211"/>
                </a:lnTo>
                <a:lnTo>
                  <a:pt x="3332" y="211"/>
                </a:lnTo>
                <a:lnTo>
                  <a:pt x="3336" y="211"/>
                </a:lnTo>
                <a:lnTo>
                  <a:pt x="3336" y="211"/>
                </a:lnTo>
                <a:lnTo>
                  <a:pt x="3341" y="211"/>
                </a:lnTo>
                <a:lnTo>
                  <a:pt x="3345" y="211"/>
                </a:lnTo>
                <a:lnTo>
                  <a:pt x="3350" y="211"/>
                </a:lnTo>
                <a:lnTo>
                  <a:pt x="3354" y="211"/>
                </a:lnTo>
                <a:lnTo>
                  <a:pt x="3354" y="207"/>
                </a:lnTo>
                <a:lnTo>
                  <a:pt x="3359" y="207"/>
                </a:lnTo>
                <a:lnTo>
                  <a:pt x="3359" y="207"/>
                </a:lnTo>
                <a:lnTo>
                  <a:pt x="3363" y="207"/>
                </a:lnTo>
                <a:lnTo>
                  <a:pt x="3368" y="207"/>
                </a:lnTo>
                <a:lnTo>
                  <a:pt x="3368" y="207"/>
                </a:lnTo>
                <a:lnTo>
                  <a:pt x="3368" y="202"/>
                </a:lnTo>
                <a:lnTo>
                  <a:pt x="3372" y="202"/>
                </a:lnTo>
                <a:lnTo>
                  <a:pt x="3377" y="202"/>
                </a:lnTo>
                <a:lnTo>
                  <a:pt x="3377" y="202"/>
                </a:lnTo>
                <a:lnTo>
                  <a:pt x="3381" y="202"/>
                </a:lnTo>
                <a:lnTo>
                  <a:pt x="3381" y="202"/>
                </a:lnTo>
                <a:lnTo>
                  <a:pt x="3386" y="202"/>
                </a:lnTo>
                <a:lnTo>
                  <a:pt x="3390" y="202"/>
                </a:lnTo>
                <a:lnTo>
                  <a:pt x="3390" y="198"/>
                </a:lnTo>
                <a:lnTo>
                  <a:pt x="3395" y="198"/>
                </a:lnTo>
                <a:lnTo>
                  <a:pt x="3395" y="193"/>
                </a:lnTo>
                <a:lnTo>
                  <a:pt x="3395" y="193"/>
                </a:lnTo>
                <a:lnTo>
                  <a:pt x="3399" y="193"/>
                </a:lnTo>
                <a:lnTo>
                  <a:pt x="3404" y="193"/>
                </a:lnTo>
                <a:lnTo>
                  <a:pt x="3404" y="193"/>
                </a:lnTo>
                <a:lnTo>
                  <a:pt x="3408" y="193"/>
                </a:lnTo>
                <a:lnTo>
                  <a:pt x="3413" y="193"/>
                </a:lnTo>
                <a:lnTo>
                  <a:pt x="3413" y="193"/>
                </a:lnTo>
                <a:lnTo>
                  <a:pt x="3417" y="193"/>
                </a:lnTo>
                <a:lnTo>
                  <a:pt x="3422" y="193"/>
                </a:lnTo>
                <a:lnTo>
                  <a:pt x="3422" y="189"/>
                </a:lnTo>
                <a:lnTo>
                  <a:pt x="3422" y="184"/>
                </a:lnTo>
                <a:lnTo>
                  <a:pt x="3422" y="184"/>
                </a:lnTo>
                <a:lnTo>
                  <a:pt x="3426" y="184"/>
                </a:lnTo>
                <a:lnTo>
                  <a:pt x="3426" y="184"/>
                </a:lnTo>
                <a:lnTo>
                  <a:pt x="3431" y="184"/>
                </a:lnTo>
                <a:lnTo>
                  <a:pt x="3435" y="184"/>
                </a:lnTo>
                <a:lnTo>
                  <a:pt x="3440" y="184"/>
                </a:lnTo>
                <a:lnTo>
                  <a:pt x="3440" y="184"/>
                </a:lnTo>
                <a:lnTo>
                  <a:pt x="3444" y="184"/>
                </a:lnTo>
                <a:lnTo>
                  <a:pt x="3449" y="184"/>
                </a:lnTo>
                <a:lnTo>
                  <a:pt x="3449" y="184"/>
                </a:lnTo>
                <a:lnTo>
                  <a:pt x="3453" y="184"/>
                </a:lnTo>
                <a:lnTo>
                  <a:pt x="3458" y="184"/>
                </a:lnTo>
                <a:lnTo>
                  <a:pt x="3462" y="184"/>
                </a:lnTo>
                <a:lnTo>
                  <a:pt x="3462" y="184"/>
                </a:lnTo>
                <a:lnTo>
                  <a:pt x="3467" y="184"/>
                </a:lnTo>
                <a:lnTo>
                  <a:pt x="3467" y="184"/>
                </a:lnTo>
                <a:lnTo>
                  <a:pt x="3471" y="184"/>
                </a:lnTo>
                <a:lnTo>
                  <a:pt x="3471" y="184"/>
                </a:lnTo>
                <a:lnTo>
                  <a:pt x="3476" y="184"/>
                </a:lnTo>
                <a:lnTo>
                  <a:pt x="3480" y="184"/>
                </a:lnTo>
                <a:lnTo>
                  <a:pt x="3485" y="184"/>
                </a:lnTo>
                <a:lnTo>
                  <a:pt x="3485" y="184"/>
                </a:lnTo>
                <a:lnTo>
                  <a:pt x="3489" y="184"/>
                </a:lnTo>
                <a:lnTo>
                  <a:pt x="3489" y="175"/>
                </a:lnTo>
                <a:lnTo>
                  <a:pt x="3494" y="175"/>
                </a:lnTo>
                <a:lnTo>
                  <a:pt x="3494" y="175"/>
                </a:lnTo>
                <a:lnTo>
                  <a:pt x="3498" y="166"/>
                </a:lnTo>
                <a:lnTo>
                  <a:pt x="3498" y="166"/>
                </a:lnTo>
                <a:lnTo>
                  <a:pt x="3498" y="162"/>
                </a:lnTo>
                <a:lnTo>
                  <a:pt x="3503" y="162"/>
                </a:lnTo>
                <a:lnTo>
                  <a:pt x="3507" y="162"/>
                </a:lnTo>
                <a:lnTo>
                  <a:pt x="3507" y="157"/>
                </a:lnTo>
                <a:lnTo>
                  <a:pt x="3507" y="157"/>
                </a:lnTo>
                <a:lnTo>
                  <a:pt x="3512" y="157"/>
                </a:lnTo>
                <a:lnTo>
                  <a:pt x="3512" y="157"/>
                </a:lnTo>
                <a:lnTo>
                  <a:pt x="3516" y="157"/>
                </a:lnTo>
                <a:lnTo>
                  <a:pt x="3521" y="157"/>
                </a:lnTo>
                <a:lnTo>
                  <a:pt x="3521" y="157"/>
                </a:lnTo>
                <a:lnTo>
                  <a:pt x="3525" y="157"/>
                </a:lnTo>
                <a:lnTo>
                  <a:pt x="3530" y="157"/>
                </a:lnTo>
                <a:lnTo>
                  <a:pt x="3530" y="157"/>
                </a:lnTo>
                <a:lnTo>
                  <a:pt x="3534" y="157"/>
                </a:lnTo>
                <a:lnTo>
                  <a:pt x="3539" y="157"/>
                </a:lnTo>
                <a:lnTo>
                  <a:pt x="3539" y="157"/>
                </a:lnTo>
                <a:lnTo>
                  <a:pt x="3543" y="157"/>
                </a:lnTo>
                <a:lnTo>
                  <a:pt x="3548" y="157"/>
                </a:lnTo>
                <a:lnTo>
                  <a:pt x="3552" y="157"/>
                </a:lnTo>
                <a:lnTo>
                  <a:pt x="3552" y="157"/>
                </a:lnTo>
                <a:lnTo>
                  <a:pt x="3557" y="157"/>
                </a:lnTo>
                <a:lnTo>
                  <a:pt x="3557" y="157"/>
                </a:lnTo>
                <a:lnTo>
                  <a:pt x="3557" y="153"/>
                </a:lnTo>
                <a:lnTo>
                  <a:pt x="3561" y="153"/>
                </a:lnTo>
                <a:lnTo>
                  <a:pt x="3561" y="148"/>
                </a:lnTo>
                <a:lnTo>
                  <a:pt x="3561" y="139"/>
                </a:lnTo>
                <a:lnTo>
                  <a:pt x="3566" y="139"/>
                </a:lnTo>
                <a:lnTo>
                  <a:pt x="3566" y="139"/>
                </a:lnTo>
                <a:lnTo>
                  <a:pt x="3570" y="139"/>
                </a:lnTo>
                <a:lnTo>
                  <a:pt x="3575" y="139"/>
                </a:lnTo>
                <a:lnTo>
                  <a:pt x="3575" y="139"/>
                </a:lnTo>
                <a:lnTo>
                  <a:pt x="3579" y="139"/>
                </a:lnTo>
                <a:lnTo>
                  <a:pt x="3584" y="139"/>
                </a:lnTo>
                <a:lnTo>
                  <a:pt x="3584" y="139"/>
                </a:lnTo>
                <a:lnTo>
                  <a:pt x="3588" y="139"/>
                </a:lnTo>
                <a:lnTo>
                  <a:pt x="3593" y="139"/>
                </a:lnTo>
                <a:lnTo>
                  <a:pt x="3597" y="139"/>
                </a:lnTo>
                <a:lnTo>
                  <a:pt x="3597" y="139"/>
                </a:lnTo>
                <a:lnTo>
                  <a:pt x="3602" y="139"/>
                </a:lnTo>
                <a:lnTo>
                  <a:pt x="3602" y="135"/>
                </a:lnTo>
                <a:lnTo>
                  <a:pt x="3602" y="135"/>
                </a:lnTo>
                <a:lnTo>
                  <a:pt x="3606" y="135"/>
                </a:lnTo>
                <a:lnTo>
                  <a:pt x="3611" y="135"/>
                </a:lnTo>
                <a:lnTo>
                  <a:pt x="3611" y="135"/>
                </a:lnTo>
                <a:lnTo>
                  <a:pt x="3615" y="135"/>
                </a:lnTo>
                <a:lnTo>
                  <a:pt x="3620" y="135"/>
                </a:lnTo>
                <a:lnTo>
                  <a:pt x="3620" y="135"/>
                </a:lnTo>
                <a:lnTo>
                  <a:pt x="3624" y="135"/>
                </a:lnTo>
                <a:lnTo>
                  <a:pt x="3629" y="135"/>
                </a:lnTo>
                <a:lnTo>
                  <a:pt x="3629" y="135"/>
                </a:lnTo>
                <a:lnTo>
                  <a:pt x="3633" y="135"/>
                </a:lnTo>
                <a:lnTo>
                  <a:pt x="3638" y="135"/>
                </a:lnTo>
                <a:lnTo>
                  <a:pt x="3642" y="135"/>
                </a:lnTo>
                <a:lnTo>
                  <a:pt x="3642" y="135"/>
                </a:lnTo>
                <a:lnTo>
                  <a:pt x="3647" y="135"/>
                </a:lnTo>
                <a:lnTo>
                  <a:pt x="3647" y="135"/>
                </a:lnTo>
                <a:lnTo>
                  <a:pt x="3651" y="135"/>
                </a:lnTo>
                <a:lnTo>
                  <a:pt x="3656" y="135"/>
                </a:lnTo>
                <a:lnTo>
                  <a:pt x="3656" y="135"/>
                </a:lnTo>
                <a:lnTo>
                  <a:pt x="3660" y="135"/>
                </a:lnTo>
                <a:lnTo>
                  <a:pt x="3665" y="135"/>
                </a:lnTo>
                <a:lnTo>
                  <a:pt x="3665" y="135"/>
                </a:lnTo>
                <a:lnTo>
                  <a:pt x="3669" y="126"/>
                </a:lnTo>
                <a:lnTo>
                  <a:pt x="3669" y="126"/>
                </a:lnTo>
                <a:lnTo>
                  <a:pt x="3674" y="126"/>
                </a:lnTo>
                <a:lnTo>
                  <a:pt x="3678" y="126"/>
                </a:lnTo>
                <a:lnTo>
                  <a:pt x="3678" y="121"/>
                </a:lnTo>
                <a:lnTo>
                  <a:pt x="3678" y="121"/>
                </a:lnTo>
                <a:lnTo>
                  <a:pt x="3683" y="121"/>
                </a:lnTo>
                <a:lnTo>
                  <a:pt x="3687" y="121"/>
                </a:lnTo>
                <a:lnTo>
                  <a:pt x="3687" y="121"/>
                </a:lnTo>
                <a:lnTo>
                  <a:pt x="3692" y="121"/>
                </a:lnTo>
                <a:lnTo>
                  <a:pt x="3692" y="121"/>
                </a:lnTo>
                <a:lnTo>
                  <a:pt x="3692" y="112"/>
                </a:lnTo>
                <a:lnTo>
                  <a:pt x="3696" y="112"/>
                </a:lnTo>
                <a:lnTo>
                  <a:pt x="3701" y="112"/>
                </a:lnTo>
                <a:lnTo>
                  <a:pt x="3701" y="112"/>
                </a:lnTo>
                <a:lnTo>
                  <a:pt x="3705" y="108"/>
                </a:lnTo>
                <a:lnTo>
                  <a:pt x="3710" y="108"/>
                </a:lnTo>
                <a:lnTo>
                  <a:pt x="3710" y="108"/>
                </a:lnTo>
                <a:lnTo>
                  <a:pt x="3714" y="108"/>
                </a:lnTo>
                <a:lnTo>
                  <a:pt x="3719" y="108"/>
                </a:lnTo>
                <a:lnTo>
                  <a:pt x="3719" y="99"/>
                </a:lnTo>
                <a:lnTo>
                  <a:pt x="3723" y="99"/>
                </a:lnTo>
                <a:lnTo>
                  <a:pt x="3723" y="99"/>
                </a:lnTo>
                <a:lnTo>
                  <a:pt x="3728" y="99"/>
                </a:lnTo>
                <a:lnTo>
                  <a:pt x="3732" y="99"/>
                </a:lnTo>
                <a:lnTo>
                  <a:pt x="3732" y="90"/>
                </a:lnTo>
                <a:lnTo>
                  <a:pt x="3732" y="90"/>
                </a:lnTo>
                <a:lnTo>
                  <a:pt x="3737" y="90"/>
                </a:lnTo>
                <a:lnTo>
                  <a:pt x="3737" y="90"/>
                </a:lnTo>
                <a:lnTo>
                  <a:pt x="3741" y="90"/>
                </a:lnTo>
                <a:lnTo>
                  <a:pt x="3746" y="90"/>
                </a:lnTo>
                <a:lnTo>
                  <a:pt x="3746" y="90"/>
                </a:lnTo>
                <a:lnTo>
                  <a:pt x="3750" y="81"/>
                </a:lnTo>
                <a:lnTo>
                  <a:pt x="3750" y="81"/>
                </a:lnTo>
                <a:lnTo>
                  <a:pt x="3755" y="81"/>
                </a:lnTo>
                <a:lnTo>
                  <a:pt x="3755" y="81"/>
                </a:lnTo>
                <a:lnTo>
                  <a:pt x="3764" y="81"/>
                </a:lnTo>
                <a:lnTo>
                  <a:pt x="3768" y="81"/>
                </a:lnTo>
                <a:lnTo>
                  <a:pt x="3768" y="81"/>
                </a:lnTo>
                <a:lnTo>
                  <a:pt x="3773" y="81"/>
                </a:lnTo>
                <a:lnTo>
                  <a:pt x="3773" y="72"/>
                </a:lnTo>
                <a:lnTo>
                  <a:pt x="3777" y="72"/>
                </a:lnTo>
                <a:lnTo>
                  <a:pt x="3777" y="72"/>
                </a:lnTo>
                <a:lnTo>
                  <a:pt x="3782" y="63"/>
                </a:lnTo>
                <a:lnTo>
                  <a:pt x="3782" y="63"/>
                </a:lnTo>
                <a:lnTo>
                  <a:pt x="3782" y="63"/>
                </a:lnTo>
                <a:lnTo>
                  <a:pt x="3786" y="63"/>
                </a:lnTo>
                <a:lnTo>
                  <a:pt x="3791" y="63"/>
                </a:lnTo>
                <a:lnTo>
                  <a:pt x="3791" y="63"/>
                </a:lnTo>
                <a:lnTo>
                  <a:pt x="3795" y="63"/>
                </a:lnTo>
                <a:lnTo>
                  <a:pt x="3800" y="63"/>
                </a:lnTo>
                <a:lnTo>
                  <a:pt x="3800" y="63"/>
                </a:lnTo>
                <a:lnTo>
                  <a:pt x="3804" y="63"/>
                </a:lnTo>
                <a:lnTo>
                  <a:pt x="3809" y="63"/>
                </a:lnTo>
                <a:lnTo>
                  <a:pt x="3813" y="63"/>
                </a:lnTo>
                <a:lnTo>
                  <a:pt x="3813" y="63"/>
                </a:lnTo>
                <a:lnTo>
                  <a:pt x="3813" y="54"/>
                </a:lnTo>
                <a:lnTo>
                  <a:pt x="3818" y="54"/>
                </a:lnTo>
                <a:lnTo>
                  <a:pt x="3818" y="45"/>
                </a:lnTo>
                <a:lnTo>
                  <a:pt x="3822" y="45"/>
                </a:lnTo>
                <a:lnTo>
                  <a:pt x="3822" y="45"/>
                </a:lnTo>
                <a:lnTo>
                  <a:pt x="3827" y="45"/>
                </a:lnTo>
                <a:lnTo>
                  <a:pt x="3827" y="45"/>
                </a:lnTo>
                <a:lnTo>
                  <a:pt x="3831" y="45"/>
                </a:lnTo>
                <a:lnTo>
                  <a:pt x="3836" y="45"/>
                </a:lnTo>
                <a:lnTo>
                  <a:pt x="3836" y="45"/>
                </a:lnTo>
                <a:lnTo>
                  <a:pt x="3840" y="45"/>
                </a:lnTo>
                <a:lnTo>
                  <a:pt x="3845" y="45"/>
                </a:lnTo>
                <a:lnTo>
                  <a:pt x="3849" y="45"/>
                </a:lnTo>
                <a:lnTo>
                  <a:pt x="3849" y="45"/>
                </a:lnTo>
                <a:lnTo>
                  <a:pt x="3849" y="36"/>
                </a:lnTo>
                <a:lnTo>
                  <a:pt x="3854" y="36"/>
                </a:lnTo>
                <a:lnTo>
                  <a:pt x="3854" y="22"/>
                </a:lnTo>
                <a:lnTo>
                  <a:pt x="3858" y="22"/>
                </a:lnTo>
                <a:lnTo>
                  <a:pt x="3858" y="22"/>
                </a:lnTo>
                <a:lnTo>
                  <a:pt x="3862" y="22"/>
                </a:lnTo>
                <a:lnTo>
                  <a:pt x="3867" y="22"/>
                </a:lnTo>
                <a:lnTo>
                  <a:pt x="3867" y="22"/>
                </a:lnTo>
                <a:lnTo>
                  <a:pt x="3871" y="22"/>
                </a:lnTo>
                <a:lnTo>
                  <a:pt x="3871" y="22"/>
                </a:lnTo>
                <a:lnTo>
                  <a:pt x="3871" y="9"/>
                </a:lnTo>
                <a:lnTo>
                  <a:pt x="3876" y="9"/>
                </a:lnTo>
                <a:lnTo>
                  <a:pt x="3880" y="9"/>
                </a:lnTo>
                <a:lnTo>
                  <a:pt x="3880" y="0"/>
                </a:lnTo>
                <a:lnTo>
                  <a:pt x="3880" y="0"/>
                </a:lnTo>
                <a:lnTo>
                  <a:pt x="3885" y="0"/>
                </a:lnTo>
                <a:lnTo>
                  <a:pt x="3889" y="0"/>
                </a:lnTo>
                <a:lnTo>
                  <a:pt x="3894" y="0"/>
                </a:lnTo>
                <a:lnTo>
                  <a:pt x="3894" y="0"/>
                </a:lnTo>
                <a:lnTo>
                  <a:pt x="3898" y="0"/>
                </a:lnTo>
                <a:lnTo>
                  <a:pt x="3903" y="0"/>
                </a:lnTo>
                <a:lnTo>
                  <a:pt x="3903" y="0"/>
                </a:lnTo>
                <a:lnTo>
                  <a:pt x="3907" y="0"/>
                </a:lnTo>
                <a:lnTo>
                  <a:pt x="3912" y="0"/>
                </a:lnTo>
              </a:path>
            </a:pathLst>
          </a:custGeom>
          <a:noFill/>
          <a:ln w="20638"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148"/>
          <p:cNvSpPr>
            <a:spLocks/>
          </p:cNvSpPr>
          <p:nvPr/>
        </p:nvSpPr>
        <p:spPr bwMode="auto">
          <a:xfrm>
            <a:off x="1895475" y="2522538"/>
            <a:ext cx="6210300" cy="1657350"/>
          </a:xfrm>
          <a:custGeom>
            <a:avLst/>
            <a:gdLst>
              <a:gd name="T0" fmla="*/ 54 w 3912"/>
              <a:gd name="T1" fmla="*/ 1030 h 1044"/>
              <a:gd name="T2" fmla="*/ 112 w 3912"/>
              <a:gd name="T3" fmla="*/ 1012 h 1044"/>
              <a:gd name="T4" fmla="*/ 166 w 3912"/>
              <a:gd name="T5" fmla="*/ 999 h 1044"/>
              <a:gd name="T6" fmla="*/ 234 w 3912"/>
              <a:gd name="T7" fmla="*/ 985 h 1044"/>
              <a:gd name="T8" fmla="*/ 296 w 3912"/>
              <a:gd name="T9" fmla="*/ 958 h 1044"/>
              <a:gd name="T10" fmla="*/ 346 w 3912"/>
              <a:gd name="T11" fmla="*/ 936 h 1044"/>
              <a:gd name="T12" fmla="*/ 386 w 3912"/>
              <a:gd name="T13" fmla="*/ 909 h 1044"/>
              <a:gd name="T14" fmla="*/ 449 w 3912"/>
              <a:gd name="T15" fmla="*/ 891 h 1044"/>
              <a:gd name="T16" fmla="*/ 517 w 3912"/>
              <a:gd name="T17" fmla="*/ 877 h 1044"/>
              <a:gd name="T18" fmla="*/ 589 w 3912"/>
              <a:gd name="T19" fmla="*/ 859 h 1044"/>
              <a:gd name="T20" fmla="*/ 656 w 3912"/>
              <a:gd name="T21" fmla="*/ 846 h 1044"/>
              <a:gd name="T22" fmla="*/ 719 w 3912"/>
              <a:gd name="T23" fmla="*/ 823 h 1044"/>
              <a:gd name="T24" fmla="*/ 778 w 3912"/>
              <a:gd name="T25" fmla="*/ 805 h 1044"/>
              <a:gd name="T26" fmla="*/ 827 w 3912"/>
              <a:gd name="T27" fmla="*/ 787 h 1044"/>
              <a:gd name="T28" fmla="*/ 886 w 3912"/>
              <a:gd name="T29" fmla="*/ 769 h 1044"/>
              <a:gd name="T30" fmla="*/ 949 w 3912"/>
              <a:gd name="T31" fmla="*/ 747 h 1044"/>
              <a:gd name="T32" fmla="*/ 1038 w 3912"/>
              <a:gd name="T33" fmla="*/ 733 h 1044"/>
              <a:gd name="T34" fmla="*/ 1106 w 3912"/>
              <a:gd name="T35" fmla="*/ 715 h 1044"/>
              <a:gd name="T36" fmla="*/ 1173 w 3912"/>
              <a:gd name="T37" fmla="*/ 697 h 1044"/>
              <a:gd name="T38" fmla="*/ 1250 w 3912"/>
              <a:gd name="T39" fmla="*/ 679 h 1044"/>
              <a:gd name="T40" fmla="*/ 1326 w 3912"/>
              <a:gd name="T41" fmla="*/ 661 h 1044"/>
              <a:gd name="T42" fmla="*/ 1398 w 3912"/>
              <a:gd name="T43" fmla="*/ 639 h 1044"/>
              <a:gd name="T44" fmla="*/ 1461 w 3912"/>
              <a:gd name="T45" fmla="*/ 621 h 1044"/>
              <a:gd name="T46" fmla="*/ 1520 w 3912"/>
              <a:gd name="T47" fmla="*/ 603 h 1044"/>
              <a:gd name="T48" fmla="*/ 1565 w 3912"/>
              <a:gd name="T49" fmla="*/ 585 h 1044"/>
              <a:gd name="T50" fmla="*/ 1619 w 3912"/>
              <a:gd name="T51" fmla="*/ 567 h 1044"/>
              <a:gd name="T52" fmla="*/ 1677 w 3912"/>
              <a:gd name="T53" fmla="*/ 544 h 1044"/>
              <a:gd name="T54" fmla="*/ 1731 w 3912"/>
              <a:gd name="T55" fmla="*/ 526 h 1044"/>
              <a:gd name="T56" fmla="*/ 1807 w 3912"/>
              <a:gd name="T57" fmla="*/ 508 h 1044"/>
              <a:gd name="T58" fmla="*/ 1870 w 3912"/>
              <a:gd name="T59" fmla="*/ 495 h 1044"/>
              <a:gd name="T60" fmla="*/ 1947 w 3912"/>
              <a:gd name="T61" fmla="*/ 481 h 1044"/>
              <a:gd name="T62" fmla="*/ 2028 w 3912"/>
              <a:gd name="T63" fmla="*/ 463 h 1044"/>
              <a:gd name="T64" fmla="*/ 2100 w 3912"/>
              <a:gd name="T65" fmla="*/ 454 h 1044"/>
              <a:gd name="T66" fmla="*/ 2145 w 3912"/>
              <a:gd name="T67" fmla="*/ 432 h 1044"/>
              <a:gd name="T68" fmla="*/ 2199 w 3912"/>
              <a:gd name="T69" fmla="*/ 423 h 1044"/>
              <a:gd name="T70" fmla="*/ 2253 w 3912"/>
              <a:gd name="T71" fmla="*/ 409 h 1044"/>
              <a:gd name="T72" fmla="*/ 2316 w 3912"/>
              <a:gd name="T73" fmla="*/ 400 h 1044"/>
              <a:gd name="T74" fmla="*/ 2365 w 3912"/>
              <a:gd name="T75" fmla="*/ 387 h 1044"/>
              <a:gd name="T76" fmla="*/ 2415 w 3912"/>
              <a:gd name="T77" fmla="*/ 369 h 1044"/>
              <a:gd name="T78" fmla="*/ 2459 w 3912"/>
              <a:gd name="T79" fmla="*/ 346 h 1044"/>
              <a:gd name="T80" fmla="*/ 2527 w 3912"/>
              <a:gd name="T81" fmla="*/ 337 h 1044"/>
              <a:gd name="T82" fmla="*/ 2594 w 3912"/>
              <a:gd name="T83" fmla="*/ 319 h 1044"/>
              <a:gd name="T84" fmla="*/ 2657 w 3912"/>
              <a:gd name="T85" fmla="*/ 310 h 1044"/>
              <a:gd name="T86" fmla="*/ 2711 w 3912"/>
              <a:gd name="T87" fmla="*/ 297 h 1044"/>
              <a:gd name="T88" fmla="*/ 2788 w 3912"/>
              <a:gd name="T89" fmla="*/ 292 h 1044"/>
              <a:gd name="T90" fmla="*/ 2842 w 3912"/>
              <a:gd name="T91" fmla="*/ 274 h 1044"/>
              <a:gd name="T92" fmla="*/ 2896 w 3912"/>
              <a:gd name="T93" fmla="*/ 261 h 1044"/>
              <a:gd name="T94" fmla="*/ 2959 w 3912"/>
              <a:gd name="T95" fmla="*/ 247 h 1044"/>
              <a:gd name="T96" fmla="*/ 3017 w 3912"/>
              <a:gd name="T97" fmla="*/ 238 h 1044"/>
              <a:gd name="T98" fmla="*/ 3076 w 3912"/>
              <a:gd name="T99" fmla="*/ 229 h 1044"/>
              <a:gd name="T100" fmla="*/ 3134 w 3912"/>
              <a:gd name="T101" fmla="*/ 211 h 1044"/>
              <a:gd name="T102" fmla="*/ 3192 w 3912"/>
              <a:gd name="T103" fmla="*/ 193 h 1044"/>
              <a:gd name="T104" fmla="*/ 3246 w 3912"/>
              <a:gd name="T105" fmla="*/ 175 h 1044"/>
              <a:gd name="T106" fmla="*/ 3309 w 3912"/>
              <a:gd name="T107" fmla="*/ 157 h 1044"/>
              <a:gd name="T108" fmla="*/ 3363 w 3912"/>
              <a:gd name="T109" fmla="*/ 135 h 1044"/>
              <a:gd name="T110" fmla="*/ 3422 w 3912"/>
              <a:gd name="T111" fmla="*/ 117 h 1044"/>
              <a:gd name="T112" fmla="*/ 3480 w 3912"/>
              <a:gd name="T113" fmla="*/ 103 h 1044"/>
              <a:gd name="T114" fmla="*/ 3539 w 3912"/>
              <a:gd name="T115" fmla="*/ 85 h 1044"/>
              <a:gd name="T116" fmla="*/ 3602 w 3912"/>
              <a:gd name="T117" fmla="*/ 63 h 1044"/>
              <a:gd name="T118" fmla="*/ 3669 w 3912"/>
              <a:gd name="T119" fmla="*/ 40 h 1044"/>
              <a:gd name="T120" fmla="*/ 3737 w 3912"/>
              <a:gd name="T121" fmla="*/ 36 h 1044"/>
              <a:gd name="T122" fmla="*/ 3809 w 3912"/>
              <a:gd name="T123" fmla="*/ 27 h 1044"/>
              <a:gd name="T124" fmla="*/ 3871 w 3912"/>
              <a:gd name="T125" fmla="*/ 13 h 10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912" h="1044">
                <a:moveTo>
                  <a:pt x="0" y="1044"/>
                </a:moveTo>
                <a:lnTo>
                  <a:pt x="0" y="1044"/>
                </a:lnTo>
                <a:lnTo>
                  <a:pt x="0" y="1039"/>
                </a:lnTo>
                <a:lnTo>
                  <a:pt x="4" y="1039"/>
                </a:lnTo>
                <a:lnTo>
                  <a:pt x="9" y="1039"/>
                </a:lnTo>
                <a:lnTo>
                  <a:pt x="9" y="1039"/>
                </a:lnTo>
                <a:lnTo>
                  <a:pt x="13" y="1039"/>
                </a:lnTo>
                <a:lnTo>
                  <a:pt x="13" y="1039"/>
                </a:lnTo>
                <a:lnTo>
                  <a:pt x="18" y="1039"/>
                </a:lnTo>
                <a:lnTo>
                  <a:pt x="22" y="1039"/>
                </a:lnTo>
                <a:lnTo>
                  <a:pt x="22" y="1039"/>
                </a:lnTo>
                <a:lnTo>
                  <a:pt x="27" y="1039"/>
                </a:lnTo>
                <a:lnTo>
                  <a:pt x="27" y="1035"/>
                </a:lnTo>
                <a:lnTo>
                  <a:pt x="31" y="1035"/>
                </a:lnTo>
                <a:lnTo>
                  <a:pt x="31" y="1035"/>
                </a:lnTo>
                <a:lnTo>
                  <a:pt x="36" y="1030"/>
                </a:lnTo>
                <a:lnTo>
                  <a:pt x="36" y="1030"/>
                </a:lnTo>
                <a:lnTo>
                  <a:pt x="40" y="1030"/>
                </a:lnTo>
                <a:lnTo>
                  <a:pt x="40" y="1030"/>
                </a:lnTo>
                <a:lnTo>
                  <a:pt x="45" y="1030"/>
                </a:lnTo>
                <a:lnTo>
                  <a:pt x="49" y="1030"/>
                </a:lnTo>
                <a:lnTo>
                  <a:pt x="49" y="1030"/>
                </a:lnTo>
                <a:lnTo>
                  <a:pt x="54" y="1030"/>
                </a:lnTo>
                <a:lnTo>
                  <a:pt x="58" y="1030"/>
                </a:lnTo>
                <a:lnTo>
                  <a:pt x="63" y="1030"/>
                </a:lnTo>
                <a:lnTo>
                  <a:pt x="63" y="1030"/>
                </a:lnTo>
                <a:lnTo>
                  <a:pt x="63" y="1026"/>
                </a:lnTo>
                <a:lnTo>
                  <a:pt x="63" y="1026"/>
                </a:lnTo>
                <a:lnTo>
                  <a:pt x="67" y="1026"/>
                </a:lnTo>
                <a:lnTo>
                  <a:pt x="72" y="1026"/>
                </a:lnTo>
                <a:lnTo>
                  <a:pt x="76" y="1026"/>
                </a:lnTo>
                <a:lnTo>
                  <a:pt x="85" y="1026"/>
                </a:lnTo>
                <a:lnTo>
                  <a:pt x="85" y="1021"/>
                </a:lnTo>
                <a:lnTo>
                  <a:pt x="85" y="1021"/>
                </a:lnTo>
                <a:lnTo>
                  <a:pt x="90" y="1021"/>
                </a:lnTo>
                <a:lnTo>
                  <a:pt x="90" y="1021"/>
                </a:lnTo>
                <a:lnTo>
                  <a:pt x="90" y="1021"/>
                </a:lnTo>
                <a:lnTo>
                  <a:pt x="94" y="1021"/>
                </a:lnTo>
                <a:lnTo>
                  <a:pt x="94" y="1017"/>
                </a:lnTo>
                <a:lnTo>
                  <a:pt x="99" y="1017"/>
                </a:lnTo>
                <a:lnTo>
                  <a:pt x="99" y="1017"/>
                </a:lnTo>
                <a:lnTo>
                  <a:pt x="103" y="1017"/>
                </a:lnTo>
                <a:lnTo>
                  <a:pt x="103" y="1012"/>
                </a:lnTo>
                <a:lnTo>
                  <a:pt x="108" y="1012"/>
                </a:lnTo>
                <a:lnTo>
                  <a:pt x="108" y="1012"/>
                </a:lnTo>
                <a:lnTo>
                  <a:pt x="112" y="1012"/>
                </a:lnTo>
                <a:lnTo>
                  <a:pt x="117" y="1012"/>
                </a:lnTo>
                <a:lnTo>
                  <a:pt x="117" y="1008"/>
                </a:lnTo>
                <a:lnTo>
                  <a:pt x="121" y="1008"/>
                </a:lnTo>
                <a:lnTo>
                  <a:pt x="121" y="1008"/>
                </a:lnTo>
                <a:lnTo>
                  <a:pt x="130" y="1008"/>
                </a:lnTo>
                <a:lnTo>
                  <a:pt x="135" y="1008"/>
                </a:lnTo>
                <a:lnTo>
                  <a:pt x="135" y="1008"/>
                </a:lnTo>
                <a:lnTo>
                  <a:pt x="135" y="1008"/>
                </a:lnTo>
                <a:lnTo>
                  <a:pt x="139" y="1008"/>
                </a:lnTo>
                <a:lnTo>
                  <a:pt x="139" y="1003"/>
                </a:lnTo>
                <a:lnTo>
                  <a:pt x="148" y="1003"/>
                </a:lnTo>
                <a:lnTo>
                  <a:pt x="148" y="1003"/>
                </a:lnTo>
                <a:lnTo>
                  <a:pt x="148" y="1003"/>
                </a:lnTo>
                <a:lnTo>
                  <a:pt x="153" y="1003"/>
                </a:lnTo>
                <a:lnTo>
                  <a:pt x="153" y="1003"/>
                </a:lnTo>
                <a:lnTo>
                  <a:pt x="153" y="1003"/>
                </a:lnTo>
                <a:lnTo>
                  <a:pt x="157" y="1003"/>
                </a:lnTo>
                <a:lnTo>
                  <a:pt x="157" y="999"/>
                </a:lnTo>
                <a:lnTo>
                  <a:pt x="157" y="999"/>
                </a:lnTo>
                <a:lnTo>
                  <a:pt x="162" y="999"/>
                </a:lnTo>
                <a:lnTo>
                  <a:pt x="162" y="999"/>
                </a:lnTo>
                <a:lnTo>
                  <a:pt x="166" y="999"/>
                </a:lnTo>
                <a:lnTo>
                  <a:pt x="166" y="999"/>
                </a:lnTo>
                <a:lnTo>
                  <a:pt x="166" y="999"/>
                </a:lnTo>
                <a:lnTo>
                  <a:pt x="175" y="999"/>
                </a:lnTo>
                <a:lnTo>
                  <a:pt x="180" y="999"/>
                </a:lnTo>
                <a:lnTo>
                  <a:pt x="184" y="999"/>
                </a:lnTo>
                <a:lnTo>
                  <a:pt x="184" y="994"/>
                </a:lnTo>
                <a:lnTo>
                  <a:pt x="189" y="994"/>
                </a:lnTo>
                <a:lnTo>
                  <a:pt x="189" y="994"/>
                </a:lnTo>
                <a:lnTo>
                  <a:pt x="193" y="994"/>
                </a:lnTo>
                <a:lnTo>
                  <a:pt x="193" y="990"/>
                </a:lnTo>
                <a:lnTo>
                  <a:pt x="198" y="990"/>
                </a:lnTo>
                <a:lnTo>
                  <a:pt x="198" y="990"/>
                </a:lnTo>
                <a:lnTo>
                  <a:pt x="202" y="990"/>
                </a:lnTo>
                <a:lnTo>
                  <a:pt x="202" y="990"/>
                </a:lnTo>
                <a:lnTo>
                  <a:pt x="202" y="990"/>
                </a:lnTo>
                <a:lnTo>
                  <a:pt x="207" y="990"/>
                </a:lnTo>
                <a:lnTo>
                  <a:pt x="207" y="990"/>
                </a:lnTo>
                <a:lnTo>
                  <a:pt x="211" y="990"/>
                </a:lnTo>
                <a:lnTo>
                  <a:pt x="211" y="985"/>
                </a:lnTo>
                <a:lnTo>
                  <a:pt x="220" y="985"/>
                </a:lnTo>
                <a:lnTo>
                  <a:pt x="225" y="985"/>
                </a:lnTo>
                <a:lnTo>
                  <a:pt x="225" y="985"/>
                </a:lnTo>
                <a:lnTo>
                  <a:pt x="229" y="985"/>
                </a:lnTo>
                <a:lnTo>
                  <a:pt x="234" y="985"/>
                </a:lnTo>
                <a:lnTo>
                  <a:pt x="234" y="985"/>
                </a:lnTo>
                <a:lnTo>
                  <a:pt x="243" y="985"/>
                </a:lnTo>
                <a:lnTo>
                  <a:pt x="243" y="985"/>
                </a:lnTo>
                <a:lnTo>
                  <a:pt x="243" y="981"/>
                </a:lnTo>
                <a:lnTo>
                  <a:pt x="247" y="981"/>
                </a:lnTo>
                <a:lnTo>
                  <a:pt x="252" y="981"/>
                </a:lnTo>
                <a:lnTo>
                  <a:pt x="256" y="981"/>
                </a:lnTo>
                <a:lnTo>
                  <a:pt x="256" y="976"/>
                </a:lnTo>
                <a:lnTo>
                  <a:pt x="261" y="976"/>
                </a:lnTo>
                <a:lnTo>
                  <a:pt x="261" y="972"/>
                </a:lnTo>
                <a:lnTo>
                  <a:pt x="265" y="972"/>
                </a:lnTo>
                <a:lnTo>
                  <a:pt x="265" y="972"/>
                </a:lnTo>
                <a:lnTo>
                  <a:pt x="269" y="972"/>
                </a:lnTo>
                <a:lnTo>
                  <a:pt x="269" y="967"/>
                </a:lnTo>
                <a:lnTo>
                  <a:pt x="274" y="967"/>
                </a:lnTo>
                <a:lnTo>
                  <a:pt x="274" y="967"/>
                </a:lnTo>
                <a:lnTo>
                  <a:pt x="283" y="967"/>
                </a:lnTo>
                <a:lnTo>
                  <a:pt x="283" y="963"/>
                </a:lnTo>
                <a:lnTo>
                  <a:pt x="287" y="963"/>
                </a:lnTo>
                <a:lnTo>
                  <a:pt x="287" y="963"/>
                </a:lnTo>
                <a:lnTo>
                  <a:pt x="287" y="963"/>
                </a:lnTo>
                <a:lnTo>
                  <a:pt x="287" y="958"/>
                </a:lnTo>
                <a:lnTo>
                  <a:pt x="296" y="958"/>
                </a:lnTo>
                <a:lnTo>
                  <a:pt x="301" y="958"/>
                </a:lnTo>
                <a:lnTo>
                  <a:pt x="305" y="958"/>
                </a:lnTo>
                <a:lnTo>
                  <a:pt x="305" y="958"/>
                </a:lnTo>
                <a:lnTo>
                  <a:pt x="310" y="958"/>
                </a:lnTo>
                <a:lnTo>
                  <a:pt x="310" y="954"/>
                </a:lnTo>
                <a:lnTo>
                  <a:pt x="314" y="954"/>
                </a:lnTo>
                <a:lnTo>
                  <a:pt x="314" y="949"/>
                </a:lnTo>
                <a:lnTo>
                  <a:pt x="314" y="949"/>
                </a:lnTo>
                <a:lnTo>
                  <a:pt x="319" y="949"/>
                </a:lnTo>
                <a:lnTo>
                  <a:pt x="319" y="949"/>
                </a:lnTo>
                <a:lnTo>
                  <a:pt x="323" y="949"/>
                </a:lnTo>
                <a:lnTo>
                  <a:pt x="328" y="949"/>
                </a:lnTo>
                <a:lnTo>
                  <a:pt x="328" y="949"/>
                </a:lnTo>
                <a:lnTo>
                  <a:pt x="328" y="949"/>
                </a:lnTo>
                <a:lnTo>
                  <a:pt x="332" y="945"/>
                </a:lnTo>
                <a:lnTo>
                  <a:pt x="332" y="945"/>
                </a:lnTo>
                <a:lnTo>
                  <a:pt x="332" y="945"/>
                </a:lnTo>
                <a:lnTo>
                  <a:pt x="337" y="945"/>
                </a:lnTo>
                <a:lnTo>
                  <a:pt x="337" y="945"/>
                </a:lnTo>
                <a:lnTo>
                  <a:pt x="341" y="940"/>
                </a:lnTo>
                <a:lnTo>
                  <a:pt x="341" y="940"/>
                </a:lnTo>
                <a:lnTo>
                  <a:pt x="341" y="936"/>
                </a:lnTo>
                <a:lnTo>
                  <a:pt x="346" y="936"/>
                </a:lnTo>
                <a:lnTo>
                  <a:pt x="346" y="936"/>
                </a:lnTo>
                <a:lnTo>
                  <a:pt x="350" y="936"/>
                </a:lnTo>
                <a:lnTo>
                  <a:pt x="350" y="936"/>
                </a:lnTo>
                <a:lnTo>
                  <a:pt x="350" y="936"/>
                </a:lnTo>
                <a:lnTo>
                  <a:pt x="350" y="931"/>
                </a:lnTo>
                <a:lnTo>
                  <a:pt x="359" y="931"/>
                </a:lnTo>
                <a:lnTo>
                  <a:pt x="359" y="931"/>
                </a:lnTo>
                <a:lnTo>
                  <a:pt x="359" y="927"/>
                </a:lnTo>
                <a:lnTo>
                  <a:pt x="364" y="927"/>
                </a:lnTo>
                <a:lnTo>
                  <a:pt x="368" y="927"/>
                </a:lnTo>
                <a:lnTo>
                  <a:pt x="368" y="927"/>
                </a:lnTo>
                <a:lnTo>
                  <a:pt x="373" y="927"/>
                </a:lnTo>
                <a:lnTo>
                  <a:pt x="373" y="927"/>
                </a:lnTo>
                <a:lnTo>
                  <a:pt x="377" y="927"/>
                </a:lnTo>
                <a:lnTo>
                  <a:pt x="377" y="922"/>
                </a:lnTo>
                <a:lnTo>
                  <a:pt x="377" y="918"/>
                </a:lnTo>
                <a:lnTo>
                  <a:pt x="377" y="918"/>
                </a:lnTo>
                <a:lnTo>
                  <a:pt x="382" y="918"/>
                </a:lnTo>
                <a:lnTo>
                  <a:pt x="382" y="918"/>
                </a:lnTo>
                <a:lnTo>
                  <a:pt x="382" y="918"/>
                </a:lnTo>
                <a:lnTo>
                  <a:pt x="386" y="913"/>
                </a:lnTo>
                <a:lnTo>
                  <a:pt x="386" y="913"/>
                </a:lnTo>
                <a:lnTo>
                  <a:pt x="386" y="909"/>
                </a:lnTo>
                <a:lnTo>
                  <a:pt x="391" y="909"/>
                </a:lnTo>
                <a:lnTo>
                  <a:pt x="391" y="909"/>
                </a:lnTo>
                <a:lnTo>
                  <a:pt x="391" y="904"/>
                </a:lnTo>
                <a:lnTo>
                  <a:pt x="395" y="904"/>
                </a:lnTo>
                <a:lnTo>
                  <a:pt x="400" y="904"/>
                </a:lnTo>
                <a:lnTo>
                  <a:pt x="404" y="904"/>
                </a:lnTo>
                <a:lnTo>
                  <a:pt x="409" y="904"/>
                </a:lnTo>
                <a:lnTo>
                  <a:pt x="409" y="904"/>
                </a:lnTo>
                <a:lnTo>
                  <a:pt x="413" y="904"/>
                </a:lnTo>
                <a:lnTo>
                  <a:pt x="418" y="904"/>
                </a:lnTo>
                <a:lnTo>
                  <a:pt x="418" y="900"/>
                </a:lnTo>
                <a:lnTo>
                  <a:pt x="422" y="900"/>
                </a:lnTo>
                <a:lnTo>
                  <a:pt x="422" y="900"/>
                </a:lnTo>
                <a:lnTo>
                  <a:pt x="422" y="900"/>
                </a:lnTo>
                <a:lnTo>
                  <a:pt x="422" y="895"/>
                </a:lnTo>
                <a:lnTo>
                  <a:pt x="427" y="895"/>
                </a:lnTo>
                <a:lnTo>
                  <a:pt x="427" y="895"/>
                </a:lnTo>
                <a:lnTo>
                  <a:pt x="436" y="895"/>
                </a:lnTo>
                <a:lnTo>
                  <a:pt x="436" y="891"/>
                </a:lnTo>
                <a:lnTo>
                  <a:pt x="445" y="891"/>
                </a:lnTo>
                <a:lnTo>
                  <a:pt x="449" y="891"/>
                </a:lnTo>
                <a:lnTo>
                  <a:pt x="449" y="891"/>
                </a:lnTo>
                <a:lnTo>
                  <a:pt x="449" y="891"/>
                </a:lnTo>
                <a:lnTo>
                  <a:pt x="458" y="891"/>
                </a:lnTo>
                <a:lnTo>
                  <a:pt x="458" y="886"/>
                </a:lnTo>
                <a:lnTo>
                  <a:pt x="463" y="886"/>
                </a:lnTo>
                <a:lnTo>
                  <a:pt x="463" y="886"/>
                </a:lnTo>
                <a:lnTo>
                  <a:pt x="463" y="886"/>
                </a:lnTo>
                <a:lnTo>
                  <a:pt x="472" y="886"/>
                </a:lnTo>
                <a:lnTo>
                  <a:pt x="472" y="886"/>
                </a:lnTo>
                <a:lnTo>
                  <a:pt x="476" y="886"/>
                </a:lnTo>
                <a:lnTo>
                  <a:pt x="476" y="886"/>
                </a:lnTo>
                <a:lnTo>
                  <a:pt x="481" y="886"/>
                </a:lnTo>
                <a:lnTo>
                  <a:pt x="481" y="882"/>
                </a:lnTo>
                <a:lnTo>
                  <a:pt x="485" y="882"/>
                </a:lnTo>
                <a:lnTo>
                  <a:pt x="485" y="882"/>
                </a:lnTo>
                <a:lnTo>
                  <a:pt x="490" y="882"/>
                </a:lnTo>
                <a:lnTo>
                  <a:pt x="494" y="882"/>
                </a:lnTo>
                <a:lnTo>
                  <a:pt x="499" y="882"/>
                </a:lnTo>
                <a:lnTo>
                  <a:pt x="499" y="882"/>
                </a:lnTo>
                <a:lnTo>
                  <a:pt x="508" y="882"/>
                </a:lnTo>
                <a:lnTo>
                  <a:pt x="508" y="877"/>
                </a:lnTo>
                <a:lnTo>
                  <a:pt x="512" y="877"/>
                </a:lnTo>
                <a:lnTo>
                  <a:pt x="512" y="877"/>
                </a:lnTo>
                <a:lnTo>
                  <a:pt x="512" y="877"/>
                </a:lnTo>
                <a:lnTo>
                  <a:pt x="517" y="877"/>
                </a:lnTo>
                <a:lnTo>
                  <a:pt x="517" y="873"/>
                </a:lnTo>
                <a:lnTo>
                  <a:pt x="526" y="873"/>
                </a:lnTo>
                <a:lnTo>
                  <a:pt x="526" y="873"/>
                </a:lnTo>
                <a:lnTo>
                  <a:pt x="530" y="873"/>
                </a:lnTo>
                <a:lnTo>
                  <a:pt x="530" y="868"/>
                </a:lnTo>
                <a:lnTo>
                  <a:pt x="539" y="868"/>
                </a:lnTo>
                <a:lnTo>
                  <a:pt x="539" y="868"/>
                </a:lnTo>
                <a:lnTo>
                  <a:pt x="539" y="868"/>
                </a:lnTo>
                <a:lnTo>
                  <a:pt x="544" y="868"/>
                </a:lnTo>
                <a:lnTo>
                  <a:pt x="544" y="868"/>
                </a:lnTo>
                <a:lnTo>
                  <a:pt x="553" y="868"/>
                </a:lnTo>
                <a:lnTo>
                  <a:pt x="553" y="864"/>
                </a:lnTo>
                <a:lnTo>
                  <a:pt x="553" y="864"/>
                </a:lnTo>
                <a:lnTo>
                  <a:pt x="553" y="864"/>
                </a:lnTo>
                <a:lnTo>
                  <a:pt x="557" y="864"/>
                </a:lnTo>
                <a:lnTo>
                  <a:pt x="562" y="864"/>
                </a:lnTo>
                <a:lnTo>
                  <a:pt x="571" y="864"/>
                </a:lnTo>
                <a:lnTo>
                  <a:pt x="575" y="864"/>
                </a:lnTo>
                <a:lnTo>
                  <a:pt x="575" y="864"/>
                </a:lnTo>
                <a:lnTo>
                  <a:pt x="584" y="864"/>
                </a:lnTo>
                <a:lnTo>
                  <a:pt x="584" y="864"/>
                </a:lnTo>
                <a:lnTo>
                  <a:pt x="584" y="859"/>
                </a:lnTo>
                <a:lnTo>
                  <a:pt x="589" y="859"/>
                </a:lnTo>
                <a:lnTo>
                  <a:pt x="589" y="859"/>
                </a:lnTo>
                <a:lnTo>
                  <a:pt x="593" y="859"/>
                </a:lnTo>
                <a:lnTo>
                  <a:pt x="598" y="859"/>
                </a:lnTo>
                <a:lnTo>
                  <a:pt x="598" y="855"/>
                </a:lnTo>
                <a:lnTo>
                  <a:pt x="598" y="855"/>
                </a:lnTo>
                <a:lnTo>
                  <a:pt x="598" y="855"/>
                </a:lnTo>
                <a:lnTo>
                  <a:pt x="602" y="855"/>
                </a:lnTo>
                <a:lnTo>
                  <a:pt x="602" y="855"/>
                </a:lnTo>
                <a:lnTo>
                  <a:pt x="616" y="855"/>
                </a:lnTo>
                <a:lnTo>
                  <a:pt x="625" y="855"/>
                </a:lnTo>
                <a:lnTo>
                  <a:pt x="625" y="855"/>
                </a:lnTo>
                <a:lnTo>
                  <a:pt x="625" y="850"/>
                </a:lnTo>
                <a:lnTo>
                  <a:pt x="629" y="850"/>
                </a:lnTo>
                <a:lnTo>
                  <a:pt x="634" y="850"/>
                </a:lnTo>
                <a:lnTo>
                  <a:pt x="634" y="850"/>
                </a:lnTo>
                <a:lnTo>
                  <a:pt x="638" y="850"/>
                </a:lnTo>
                <a:lnTo>
                  <a:pt x="647" y="850"/>
                </a:lnTo>
                <a:lnTo>
                  <a:pt x="647" y="850"/>
                </a:lnTo>
                <a:lnTo>
                  <a:pt x="647" y="850"/>
                </a:lnTo>
                <a:lnTo>
                  <a:pt x="652" y="850"/>
                </a:lnTo>
                <a:lnTo>
                  <a:pt x="652" y="846"/>
                </a:lnTo>
                <a:lnTo>
                  <a:pt x="652" y="846"/>
                </a:lnTo>
                <a:lnTo>
                  <a:pt x="656" y="846"/>
                </a:lnTo>
                <a:lnTo>
                  <a:pt x="656" y="841"/>
                </a:lnTo>
                <a:lnTo>
                  <a:pt x="656" y="841"/>
                </a:lnTo>
                <a:lnTo>
                  <a:pt x="656" y="841"/>
                </a:lnTo>
                <a:lnTo>
                  <a:pt x="661" y="837"/>
                </a:lnTo>
                <a:lnTo>
                  <a:pt x="661" y="837"/>
                </a:lnTo>
                <a:lnTo>
                  <a:pt x="665" y="837"/>
                </a:lnTo>
                <a:lnTo>
                  <a:pt x="674" y="837"/>
                </a:lnTo>
                <a:lnTo>
                  <a:pt x="679" y="837"/>
                </a:lnTo>
                <a:lnTo>
                  <a:pt x="688" y="837"/>
                </a:lnTo>
                <a:lnTo>
                  <a:pt x="688" y="837"/>
                </a:lnTo>
                <a:lnTo>
                  <a:pt x="697" y="837"/>
                </a:lnTo>
                <a:lnTo>
                  <a:pt x="697" y="837"/>
                </a:lnTo>
                <a:lnTo>
                  <a:pt x="701" y="837"/>
                </a:lnTo>
                <a:lnTo>
                  <a:pt x="701" y="832"/>
                </a:lnTo>
                <a:lnTo>
                  <a:pt x="701" y="832"/>
                </a:lnTo>
                <a:lnTo>
                  <a:pt x="701" y="828"/>
                </a:lnTo>
                <a:lnTo>
                  <a:pt x="710" y="828"/>
                </a:lnTo>
                <a:lnTo>
                  <a:pt x="710" y="828"/>
                </a:lnTo>
                <a:lnTo>
                  <a:pt x="710" y="828"/>
                </a:lnTo>
                <a:lnTo>
                  <a:pt x="715" y="823"/>
                </a:lnTo>
                <a:lnTo>
                  <a:pt x="715" y="823"/>
                </a:lnTo>
                <a:lnTo>
                  <a:pt x="719" y="823"/>
                </a:lnTo>
                <a:lnTo>
                  <a:pt x="719" y="823"/>
                </a:lnTo>
                <a:lnTo>
                  <a:pt x="724" y="823"/>
                </a:lnTo>
                <a:lnTo>
                  <a:pt x="724" y="823"/>
                </a:lnTo>
                <a:lnTo>
                  <a:pt x="728" y="823"/>
                </a:lnTo>
                <a:lnTo>
                  <a:pt x="728" y="819"/>
                </a:lnTo>
                <a:lnTo>
                  <a:pt x="733" y="819"/>
                </a:lnTo>
                <a:lnTo>
                  <a:pt x="733" y="819"/>
                </a:lnTo>
                <a:lnTo>
                  <a:pt x="733" y="819"/>
                </a:lnTo>
                <a:lnTo>
                  <a:pt x="737" y="819"/>
                </a:lnTo>
                <a:lnTo>
                  <a:pt x="737" y="814"/>
                </a:lnTo>
                <a:lnTo>
                  <a:pt x="737" y="814"/>
                </a:lnTo>
                <a:lnTo>
                  <a:pt x="746" y="814"/>
                </a:lnTo>
                <a:lnTo>
                  <a:pt x="746" y="814"/>
                </a:lnTo>
                <a:lnTo>
                  <a:pt x="751" y="814"/>
                </a:lnTo>
                <a:lnTo>
                  <a:pt x="751" y="814"/>
                </a:lnTo>
                <a:lnTo>
                  <a:pt x="751" y="814"/>
                </a:lnTo>
                <a:lnTo>
                  <a:pt x="755" y="814"/>
                </a:lnTo>
                <a:lnTo>
                  <a:pt x="760" y="814"/>
                </a:lnTo>
                <a:lnTo>
                  <a:pt x="764" y="814"/>
                </a:lnTo>
                <a:lnTo>
                  <a:pt x="764" y="810"/>
                </a:lnTo>
                <a:lnTo>
                  <a:pt x="764" y="810"/>
                </a:lnTo>
                <a:lnTo>
                  <a:pt x="773" y="810"/>
                </a:lnTo>
                <a:lnTo>
                  <a:pt x="773" y="805"/>
                </a:lnTo>
                <a:lnTo>
                  <a:pt x="778" y="805"/>
                </a:lnTo>
                <a:lnTo>
                  <a:pt x="778" y="805"/>
                </a:lnTo>
                <a:lnTo>
                  <a:pt x="778" y="805"/>
                </a:lnTo>
                <a:lnTo>
                  <a:pt x="778" y="801"/>
                </a:lnTo>
                <a:lnTo>
                  <a:pt x="782" y="801"/>
                </a:lnTo>
                <a:lnTo>
                  <a:pt x="782" y="801"/>
                </a:lnTo>
                <a:lnTo>
                  <a:pt x="782" y="801"/>
                </a:lnTo>
                <a:lnTo>
                  <a:pt x="791" y="801"/>
                </a:lnTo>
                <a:lnTo>
                  <a:pt x="791" y="801"/>
                </a:lnTo>
                <a:lnTo>
                  <a:pt x="796" y="801"/>
                </a:lnTo>
                <a:lnTo>
                  <a:pt x="796" y="796"/>
                </a:lnTo>
                <a:lnTo>
                  <a:pt x="800" y="796"/>
                </a:lnTo>
                <a:lnTo>
                  <a:pt x="800" y="796"/>
                </a:lnTo>
                <a:lnTo>
                  <a:pt x="805" y="796"/>
                </a:lnTo>
                <a:lnTo>
                  <a:pt x="809" y="796"/>
                </a:lnTo>
                <a:lnTo>
                  <a:pt x="809" y="792"/>
                </a:lnTo>
                <a:lnTo>
                  <a:pt x="818" y="792"/>
                </a:lnTo>
                <a:lnTo>
                  <a:pt x="818" y="792"/>
                </a:lnTo>
                <a:lnTo>
                  <a:pt x="818" y="792"/>
                </a:lnTo>
                <a:lnTo>
                  <a:pt x="823" y="792"/>
                </a:lnTo>
                <a:lnTo>
                  <a:pt x="823" y="792"/>
                </a:lnTo>
                <a:lnTo>
                  <a:pt x="823" y="792"/>
                </a:lnTo>
                <a:lnTo>
                  <a:pt x="823" y="787"/>
                </a:lnTo>
                <a:lnTo>
                  <a:pt x="827" y="787"/>
                </a:lnTo>
                <a:lnTo>
                  <a:pt x="827" y="787"/>
                </a:lnTo>
                <a:lnTo>
                  <a:pt x="827" y="787"/>
                </a:lnTo>
                <a:lnTo>
                  <a:pt x="827" y="783"/>
                </a:lnTo>
                <a:lnTo>
                  <a:pt x="832" y="783"/>
                </a:lnTo>
                <a:lnTo>
                  <a:pt x="832" y="783"/>
                </a:lnTo>
                <a:lnTo>
                  <a:pt x="836" y="783"/>
                </a:lnTo>
                <a:lnTo>
                  <a:pt x="836" y="778"/>
                </a:lnTo>
                <a:lnTo>
                  <a:pt x="841" y="778"/>
                </a:lnTo>
                <a:lnTo>
                  <a:pt x="841" y="778"/>
                </a:lnTo>
                <a:lnTo>
                  <a:pt x="841" y="778"/>
                </a:lnTo>
                <a:lnTo>
                  <a:pt x="845" y="778"/>
                </a:lnTo>
                <a:lnTo>
                  <a:pt x="845" y="774"/>
                </a:lnTo>
                <a:lnTo>
                  <a:pt x="850" y="774"/>
                </a:lnTo>
                <a:lnTo>
                  <a:pt x="850" y="774"/>
                </a:lnTo>
                <a:lnTo>
                  <a:pt x="854" y="774"/>
                </a:lnTo>
                <a:lnTo>
                  <a:pt x="854" y="769"/>
                </a:lnTo>
                <a:lnTo>
                  <a:pt x="863" y="769"/>
                </a:lnTo>
                <a:lnTo>
                  <a:pt x="868" y="769"/>
                </a:lnTo>
                <a:lnTo>
                  <a:pt x="868" y="769"/>
                </a:lnTo>
                <a:lnTo>
                  <a:pt x="872" y="769"/>
                </a:lnTo>
                <a:lnTo>
                  <a:pt x="872" y="769"/>
                </a:lnTo>
                <a:lnTo>
                  <a:pt x="877" y="769"/>
                </a:lnTo>
                <a:lnTo>
                  <a:pt x="886" y="769"/>
                </a:lnTo>
                <a:lnTo>
                  <a:pt x="899" y="769"/>
                </a:lnTo>
                <a:lnTo>
                  <a:pt x="904" y="769"/>
                </a:lnTo>
                <a:lnTo>
                  <a:pt x="904" y="769"/>
                </a:lnTo>
                <a:lnTo>
                  <a:pt x="904" y="765"/>
                </a:lnTo>
                <a:lnTo>
                  <a:pt x="913" y="765"/>
                </a:lnTo>
                <a:lnTo>
                  <a:pt x="913" y="765"/>
                </a:lnTo>
                <a:lnTo>
                  <a:pt x="917" y="765"/>
                </a:lnTo>
                <a:lnTo>
                  <a:pt x="917" y="760"/>
                </a:lnTo>
                <a:lnTo>
                  <a:pt x="917" y="760"/>
                </a:lnTo>
                <a:lnTo>
                  <a:pt x="922" y="760"/>
                </a:lnTo>
                <a:lnTo>
                  <a:pt x="922" y="760"/>
                </a:lnTo>
                <a:lnTo>
                  <a:pt x="926" y="760"/>
                </a:lnTo>
                <a:lnTo>
                  <a:pt x="926" y="756"/>
                </a:lnTo>
                <a:lnTo>
                  <a:pt x="931" y="756"/>
                </a:lnTo>
                <a:lnTo>
                  <a:pt x="931" y="756"/>
                </a:lnTo>
                <a:lnTo>
                  <a:pt x="931" y="756"/>
                </a:lnTo>
                <a:lnTo>
                  <a:pt x="935" y="756"/>
                </a:lnTo>
                <a:lnTo>
                  <a:pt x="935" y="751"/>
                </a:lnTo>
                <a:lnTo>
                  <a:pt x="940" y="751"/>
                </a:lnTo>
                <a:lnTo>
                  <a:pt x="944" y="751"/>
                </a:lnTo>
                <a:lnTo>
                  <a:pt x="944" y="751"/>
                </a:lnTo>
                <a:lnTo>
                  <a:pt x="949" y="751"/>
                </a:lnTo>
                <a:lnTo>
                  <a:pt x="949" y="747"/>
                </a:lnTo>
                <a:lnTo>
                  <a:pt x="953" y="747"/>
                </a:lnTo>
                <a:lnTo>
                  <a:pt x="953" y="747"/>
                </a:lnTo>
                <a:lnTo>
                  <a:pt x="958" y="747"/>
                </a:lnTo>
                <a:lnTo>
                  <a:pt x="962" y="747"/>
                </a:lnTo>
                <a:lnTo>
                  <a:pt x="962" y="742"/>
                </a:lnTo>
                <a:lnTo>
                  <a:pt x="962" y="742"/>
                </a:lnTo>
                <a:lnTo>
                  <a:pt x="976" y="742"/>
                </a:lnTo>
                <a:lnTo>
                  <a:pt x="980" y="742"/>
                </a:lnTo>
                <a:lnTo>
                  <a:pt x="980" y="742"/>
                </a:lnTo>
                <a:lnTo>
                  <a:pt x="984" y="742"/>
                </a:lnTo>
                <a:lnTo>
                  <a:pt x="984" y="742"/>
                </a:lnTo>
                <a:lnTo>
                  <a:pt x="989" y="742"/>
                </a:lnTo>
                <a:lnTo>
                  <a:pt x="989" y="738"/>
                </a:lnTo>
                <a:lnTo>
                  <a:pt x="998" y="738"/>
                </a:lnTo>
                <a:lnTo>
                  <a:pt x="998" y="738"/>
                </a:lnTo>
                <a:lnTo>
                  <a:pt x="1002" y="738"/>
                </a:lnTo>
                <a:lnTo>
                  <a:pt x="1007" y="738"/>
                </a:lnTo>
                <a:lnTo>
                  <a:pt x="1020" y="738"/>
                </a:lnTo>
                <a:lnTo>
                  <a:pt x="1020" y="733"/>
                </a:lnTo>
                <a:lnTo>
                  <a:pt x="1025" y="733"/>
                </a:lnTo>
                <a:lnTo>
                  <a:pt x="1034" y="733"/>
                </a:lnTo>
                <a:lnTo>
                  <a:pt x="1038" y="733"/>
                </a:lnTo>
                <a:lnTo>
                  <a:pt x="1038" y="733"/>
                </a:lnTo>
                <a:lnTo>
                  <a:pt x="1047" y="733"/>
                </a:lnTo>
                <a:lnTo>
                  <a:pt x="1047" y="733"/>
                </a:lnTo>
                <a:lnTo>
                  <a:pt x="1047" y="733"/>
                </a:lnTo>
                <a:lnTo>
                  <a:pt x="1047" y="729"/>
                </a:lnTo>
                <a:lnTo>
                  <a:pt x="1052" y="729"/>
                </a:lnTo>
                <a:lnTo>
                  <a:pt x="1052" y="729"/>
                </a:lnTo>
                <a:lnTo>
                  <a:pt x="1061" y="729"/>
                </a:lnTo>
                <a:lnTo>
                  <a:pt x="1065" y="729"/>
                </a:lnTo>
                <a:lnTo>
                  <a:pt x="1070" y="729"/>
                </a:lnTo>
                <a:lnTo>
                  <a:pt x="1070" y="724"/>
                </a:lnTo>
                <a:lnTo>
                  <a:pt x="1074" y="724"/>
                </a:lnTo>
                <a:lnTo>
                  <a:pt x="1074" y="724"/>
                </a:lnTo>
                <a:lnTo>
                  <a:pt x="1079" y="724"/>
                </a:lnTo>
                <a:lnTo>
                  <a:pt x="1079" y="724"/>
                </a:lnTo>
                <a:lnTo>
                  <a:pt x="1079" y="720"/>
                </a:lnTo>
                <a:lnTo>
                  <a:pt x="1083" y="720"/>
                </a:lnTo>
                <a:lnTo>
                  <a:pt x="1088" y="720"/>
                </a:lnTo>
                <a:lnTo>
                  <a:pt x="1088" y="720"/>
                </a:lnTo>
                <a:lnTo>
                  <a:pt x="1097" y="720"/>
                </a:lnTo>
                <a:lnTo>
                  <a:pt x="1101" y="720"/>
                </a:lnTo>
                <a:lnTo>
                  <a:pt x="1101" y="720"/>
                </a:lnTo>
                <a:lnTo>
                  <a:pt x="1106" y="720"/>
                </a:lnTo>
                <a:lnTo>
                  <a:pt x="1106" y="715"/>
                </a:lnTo>
                <a:lnTo>
                  <a:pt x="1110" y="715"/>
                </a:lnTo>
                <a:lnTo>
                  <a:pt x="1110" y="715"/>
                </a:lnTo>
                <a:lnTo>
                  <a:pt x="1110" y="715"/>
                </a:lnTo>
                <a:lnTo>
                  <a:pt x="1115" y="715"/>
                </a:lnTo>
                <a:lnTo>
                  <a:pt x="1115" y="711"/>
                </a:lnTo>
                <a:lnTo>
                  <a:pt x="1119" y="711"/>
                </a:lnTo>
                <a:lnTo>
                  <a:pt x="1119" y="711"/>
                </a:lnTo>
                <a:lnTo>
                  <a:pt x="1119" y="711"/>
                </a:lnTo>
                <a:lnTo>
                  <a:pt x="1124" y="711"/>
                </a:lnTo>
                <a:lnTo>
                  <a:pt x="1128" y="711"/>
                </a:lnTo>
                <a:lnTo>
                  <a:pt x="1137" y="711"/>
                </a:lnTo>
                <a:lnTo>
                  <a:pt x="1137" y="706"/>
                </a:lnTo>
                <a:lnTo>
                  <a:pt x="1137" y="706"/>
                </a:lnTo>
                <a:lnTo>
                  <a:pt x="1142" y="706"/>
                </a:lnTo>
                <a:lnTo>
                  <a:pt x="1142" y="702"/>
                </a:lnTo>
                <a:lnTo>
                  <a:pt x="1146" y="702"/>
                </a:lnTo>
                <a:lnTo>
                  <a:pt x="1151" y="702"/>
                </a:lnTo>
                <a:lnTo>
                  <a:pt x="1151" y="702"/>
                </a:lnTo>
                <a:lnTo>
                  <a:pt x="1155" y="702"/>
                </a:lnTo>
                <a:lnTo>
                  <a:pt x="1155" y="702"/>
                </a:lnTo>
                <a:lnTo>
                  <a:pt x="1155" y="697"/>
                </a:lnTo>
                <a:lnTo>
                  <a:pt x="1160" y="697"/>
                </a:lnTo>
                <a:lnTo>
                  <a:pt x="1173" y="697"/>
                </a:lnTo>
                <a:lnTo>
                  <a:pt x="1182" y="697"/>
                </a:lnTo>
                <a:lnTo>
                  <a:pt x="1182" y="693"/>
                </a:lnTo>
                <a:lnTo>
                  <a:pt x="1187" y="693"/>
                </a:lnTo>
                <a:lnTo>
                  <a:pt x="1200" y="693"/>
                </a:lnTo>
                <a:lnTo>
                  <a:pt x="1200" y="693"/>
                </a:lnTo>
                <a:lnTo>
                  <a:pt x="1205" y="693"/>
                </a:lnTo>
                <a:lnTo>
                  <a:pt x="1209" y="693"/>
                </a:lnTo>
                <a:lnTo>
                  <a:pt x="1214" y="693"/>
                </a:lnTo>
                <a:lnTo>
                  <a:pt x="1214" y="693"/>
                </a:lnTo>
                <a:lnTo>
                  <a:pt x="1214" y="688"/>
                </a:lnTo>
                <a:lnTo>
                  <a:pt x="1218" y="688"/>
                </a:lnTo>
                <a:lnTo>
                  <a:pt x="1218" y="688"/>
                </a:lnTo>
                <a:lnTo>
                  <a:pt x="1227" y="688"/>
                </a:lnTo>
                <a:lnTo>
                  <a:pt x="1232" y="688"/>
                </a:lnTo>
                <a:lnTo>
                  <a:pt x="1232" y="684"/>
                </a:lnTo>
                <a:lnTo>
                  <a:pt x="1236" y="684"/>
                </a:lnTo>
                <a:lnTo>
                  <a:pt x="1236" y="679"/>
                </a:lnTo>
                <a:lnTo>
                  <a:pt x="1241" y="679"/>
                </a:lnTo>
                <a:lnTo>
                  <a:pt x="1241" y="679"/>
                </a:lnTo>
                <a:lnTo>
                  <a:pt x="1245" y="679"/>
                </a:lnTo>
                <a:lnTo>
                  <a:pt x="1245" y="679"/>
                </a:lnTo>
                <a:lnTo>
                  <a:pt x="1250" y="679"/>
                </a:lnTo>
                <a:lnTo>
                  <a:pt x="1250" y="679"/>
                </a:lnTo>
                <a:lnTo>
                  <a:pt x="1250" y="675"/>
                </a:lnTo>
                <a:lnTo>
                  <a:pt x="1254" y="675"/>
                </a:lnTo>
                <a:lnTo>
                  <a:pt x="1254" y="675"/>
                </a:lnTo>
                <a:lnTo>
                  <a:pt x="1259" y="675"/>
                </a:lnTo>
                <a:lnTo>
                  <a:pt x="1259" y="675"/>
                </a:lnTo>
                <a:lnTo>
                  <a:pt x="1263" y="675"/>
                </a:lnTo>
                <a:lnTo>
                  <a:pt x="1268" y="675"/>
                </a:lnTo>
                <a:lnTo>
                  <a:pt x="1286" y="675"/>
                </a:lnTo>
                <a:lnTo>
                  <a:pt x="1290" y="675"/>
                </a:lnTo>
                <a:lnTo>
                  <a:pt x="1295" y="675"/>
                </a:lnTo>
                <a:lnTo>
                  <a:pt x="1295" y="675"/>
                </a:lnTo>
                <a:lnTo>
                  <a:pt x="1295" y="670"/>
                </a:lnTo>
                <a:lnTo>
                  <a:pt x="1299" y="670"/>
                </a:lnTo>
                <a:lnTo>
                  <a:pt x="1299" y="670"/>
                </a:lnTo>
                <a:lnTo>
                  <a:pt x="1304" y="670"/>
                </a:lnTo>
                <a:lnTo>
                  <a:pt x="1304" y="666"/>
                </a:lnTo>
                <a:lnTo>
                  <a:pt x="1308" y="666"/>
                </a:lnTo>
                <a:lnTo>
                  <a:pt x="1313" y="666"/>
                </a:lnTo>
                <a:lnTo>
                  <a:pt x="1317" y="661"/>
                </a:lnTo>
                <a:lnTo>
                  <a:pt x="1317" y="661"/>
                </a:lnTo>
                <a:lnTo>
                  <a:pt x="1322" y="661"/>
                </a:lnTo>
                <a:lnTo>
                  <a:pt x="1322" y="661"/>
                </a:lnTo>
                <a:lnTo>
                  <a:pt x="1326" y="661"/>
                </a:lnTo>
                <a:lnTo>
                  <a:pt x="1326" y="661"/>
                </a:lnTo>
                <a:lnTo>
                  <a:pt x="1326" y="661"/>
                </a:lnTo>
                <a:lnTo>
                  <a:pt x="1331" y="657"/>
                </a:lnTo>
                <a:lnTo>
                  <a:pt x="1331" y="657"/>
                </a:lnTo>
                <a:lnTo>
                  <a:pt x="1331" y="657"/>
                </a:lnTo>
                <a:lnTo>
                  <a:pt x="1335" y="657"/>
                </a:lnTo>
                <a:lnTo>
                  <a:pt x="1340" y="657"/>
                </a:lnTo>
                <a:lnTo>
                  <a:pt x="1340" y="652"/>
                </a:lnTo>
                <a:lnTo>
                  <a:pt x="1344" y="652"/>
                </a:lnTo>
                <a:lnTo>
                  <a:pt x="1344" y="652"/>
                </a:lnTo>
                <a:lnTo>
                  <a:pt x="1344" y="652"/>
                </a:lnTo>
                <a:lnTo>
                  <a:pt x="1353" y="652"/>
                </a:lnTo>
                <a:lnTo>
                  <a:pt x="1353" y="648"/>
                </a:lnTo>
                <a:lnTo>
                  <a:pt x="1362" y="648"/>
                </a:lnTo>
                <a:lnTo>
                  <a:pt x="1362" y="648"/>
                </a:lnTo>
                <a:lnTo>
                  <a:pt x="1367" y="648"/>
                </a:lnTo>
                <a:lnTo>
                  <a:pt x="1380" y="648"/>
                </a:lnTo>
                <a:lnTo>
                  <a:pt x="1380" y="648"/>
                </a:lnTo>
                <a:lnTo>
                  <a:pt x="1385" y="648"/>
                </a:lnTo>
                <a:lnTo>
                  <a:pt x="1385" y="643"/>
                </a:lnTo>
                <a:lnTo>
                  <a:pt x="1394" y="643"/>
                </a:lnTo>
                <a:lnTo>
                  <a:pt x="1394" y="643"/>
                </a:lnTo>
                <a:lnTo>
                  <a:pt x="1398" y="639"/>
                </a:lnTo>
                <a:lnTo>
                  <a:pt x="1398" y="639"/>
                </a:lnTo>
                <a:lnTo>
                  <a:pt x="1407" y="639"/>
                </a:lnTo>
                <a:lnTo>
                  <a:pt x="1407" y="639"/>
                </a:lnTo>
                <a:lnTo>
                  <a:pt x="1407" y="639"/>
                </a:lnTo>
                <a:lnTo>
                  <a:pt x="1407" y="639"/>
                </a:lnTo>
                <a:lnTo>
                  <a:pt x="1407" y="634"/>
                </a:lnTo>
                <a:lnTo>
                  <a:pt x="1412" y="634"/>
                </a:lnTo>
                <a:lnTo>
                  <a:pt x="1412" y="634"/>
                </a:lnTo>
                <a:lnTo>
                  <a:pt x="1425" y="634"/>
                </a:lnTo>
                <a:lnTo>
                  <a:pt x="1425" y="630"/>
                </a:lnTo>
                <a:lnTo>
                  <a:pt x="1425" y="630"/>
                </a:lnTo>
                <a:lnTo>
                  <a:pt x="1430" y="630"/>
                </a:lnTo>
                <a:lnTo>
                  <a:pt x="1434" y="630"/>
                </a:lnTo>
                <a:lnTo>
                  <a:pt x="1434" y="625"/>
                </a:lnTo>
                <a:lnTo>
                  <a:pt x="1434" y="625"/>
                </a:lnTo>
                <a:lnTo>
                  <a:pt x="1448" y="625"/>
                </a:lnTo>
                <a:lnTo>
                  <a:pt x="1452" y="621"/>
                </a:lnTo>
                <a:lnTo>
                  <a:pt x="1452" y="621"/>
                </a:lnTo>
                <a:lnTo>
                  <a:pt x="1452" y="621"/>
                </a:lnTo>
                <a:lnTo>
                  <a:pt x="1452" y="621"/>
                </a:lnTo>
                <a:lnTo>
                  <a:pt x="1457" y="621"/>
                </a:lnTo>
                <a:lnTo>
                  <a:pt x="1457" y="621"/>
                </a:lnTo>
                <a:lnTo>
                  <a:pt x="1461" y="621"/>
                </a:lnTo>
                <a:lnTo>
                  <a:pt x="1461" y="621"/>
                </a:lnTo>
                <a:lnTo>
                  <a:pt x="1461" y="616"/>
                </a:lnTo>
                <a:lnTo>
                  <a:pt x="1470" y="616"/>
                </a:lnTo>
                <a:lnTo>
                  <a:pt x="1475" y="616"/>
                </a:lnTo>
                <a:lnTo>
                  <a:pt x="1475" y="612"/>
                </a:lnTo>
                <a:lnTo>
                  <a:pt x="1479" y="612"/>
                </a:lnTo>
                <a:lnTo>
                  <a:pt x="1479" y="612"/>
                </a:lnTo>
                <a:lnTo>
                  <a:pt x="1484" y="612"/>
                </a:lnTo>
                <a:lnTo>
                  <a:pt x="1484" y="612"/>
                </a:lnTo>
                <a:lnTo>
                  <a:pt x="1484" y="612"/>
                </a:lnTo>
                <a:lnTo>
                  <a:pt x="1484" y="607"/>
                </a:lnTo>
                <a:lnTo>
                  <a:pt x="1493" y="607"/>
                </a:lnTo>
                <a:lnTo>
                  <a:pt x="1497" y="607"/>
                </a:lnTo>
                <a:lnTo>
                  <a:pt x="1497" y="603"/>
                </a:lnTo>
                <a:lnTo>
                  <a:pt x="1497" y="603"/>
                </a:lnTo>
                <a:lnTo>
                  <a:pt x="1497" y="603"/>
                </a:lnTo>
                <a:lnTo>
                  <a:pt x="1502" y="603"/>
                </a:lnTo>
                <a:lnTo>
                  <a:pt x="1506" y="603"/>
                </a:lnTo>
                <a:lnTo>
                  <a:pt x="1506" y="603"/>
                </a:lnTo>
                <a:lnTo>
                  <a:pt x="1515" y="603"/>
                </a:lnTo>
                <a:lnTo>
                  <a:pt x="1515" y="603"/>
                </a:lnTo>
                <a:lnTo>
                  <a:pt x="1520" y="603"/>
                </a:lnTo>
                <a:lnTo>
                  <a:pt x="1520" y="603"/>
                </a:lnTo>
                <a:lnTo>
                  <a:pt x="1524" y="603"/>
                </a:lnTo>
                <a:lnTo>
                  <a:pt x="1529" y="603"/>
                </a:lnTo>
                <a:lnTo>
                  <a:pt x="1529" y="603"/>
                </a:lnTo>
                <a:lnTo>
                  <a:pt x="1533" y="598"/>
                </a:lnTo>
                <a:lnTo>
                  <a:pt x="1533" y="598"/>
                </a:lnTo>
                <a:lnTo>
                  <a:pt x="1538" y="598"/>
                </a:lnTo>
                <a:lnTo>
                  <a:pt x="1538" y="598"/>
                </a:lnTo>
                <a:lnTo>
                  <a:pt x="1538" y="598"/>
                </a:lnTo>
                <a:lnTo>
                  <a:pt x="1542" y="598"/>
                </a:lnTo>
                <a:lnTo>
                  <a:pt x="1542" y="598"/>
                </a:lnTo>
                <a:lnTo>
                  <a:pt x="1547" y="594"/>
                </a:lnTo>
                <a:lnTo>
                  <a:pt x="1547" y="594"/>
                </a:lnTo>
                <a:lnTo>
                  <a:pt x="1547" y="594"/>
                </a:lnTo>
                <a:lnTo>
                  <a:pt x="1551" y="594"/>
                </a:lnTo>
                <a:lnTo>
                  <a:pt x="1551" y="589"/>
                </a:lnTo>
                <a:lnTo>
                  <a:pt x="1551" y="589"/>
                </a:lnTo>
                <a:lnTo>
                  <a:pt x="1556" y="589"/>
                </a:lnTo>
                <a:lnTo>
                  <a:pt x="1556" y="589"/>
                </a:lnTo>
                <a:lnTo>
                  <a:pt x="1556" y="585"/>
                </a:lnTo>
                <a:lnTo>
                  <a:pt x="1560" y="585"/>
                </a:lnTo>
                <a:lnTo>
                  <a:pt x="1560" y="585"/>
                </a:lnTo>
                <a:lnTo>
                  <a:pt x="1565" y="585"/>
                </a:lnTo>
                <a:lnTo>
                  <a:pt x="1565" y="585"/>
                </a:lnTo>
                <a:lnTo>
                  <a:pt x="1565" y="580"/>
                </a:lnTo>
                <a:lnTo>
                  <a:pt x="1569" y="580"/>
                </a:lnTo>
                <a:lnTo>
                  <a:pt x="1574" y="580"/>
                </a:lnTo>
                <a:lnTo>
                  <a:pt x="1574" y="580"/>
                </a:lnTo>
                <a:lnTo>
                  <a:pt x="1574" y="580"/>
                </a:lnTo>
                <a:lnTo>
                  <a:pt x="1578" y="576"/>
                </a:lnTo>
                <a:lnTo>
                  <a:pt x="1578" y="576"/>
                </a:lnTo>
                <a:lnTo>
                  <a:pt x="1583" y="576"/>
                </a:lnTo>
                <a:lnTo>
                  <a:pt x="1583" y="576"/>
                </a:lnTo>
                <a:lnTo>
                  <a:pt x="1583" y="576"/>
                </a:lnTo>
                <a:lnTo>
                  <a:pt x="1587" y="576"/>
                </a:lnTo>
                <a:lnTo>
                  <a:pt x="1596" y="576"/>
                </a:lnTo>
                <a:lnTo>
                  <a:pt x="1596" y="576"/>
                </a:lnTo>
                <a:lnTo>
                  <a:pt x="1605" y="576"/>
                </a:lnTo>
                <a:lnTo>
                  <a:pt x="1605" y="571"/>
                </a:lnTo>
                <a:lnTo>
                  <a:pt x="1605" y="571"/>
                </a:lnTo>
                <a:lnTo>
                  <a:pt x="1610" y="571"/>
                </a:lnTo>
                <a:lnTo>
                  <a:pt x="1610" y="571"/>
                </a:lnTo>
                <a:lnTo>
                  <a:pt x="1610" y="567"/>
                </a:lnTo>
                <a:lnTo>
                  <a:pt x="1614" y="567"/>
                </a:lnTo>
                <a:lnTo>
                  <a:pt x="1614" y="567"/>
                </a:lnTo>
                <a:lnTo>
                  <a:pt x="1619" y="567"/>
                </a:lnTo>
                <a:lnTo>
                  <a:pt x="1619" y="567"/>
                </a:lnTo>
                <a:lnTo>
                  <a:pt x="1619" y="562"/>
                </a:lnTo>
                <a:lnTo>
                  <a:pt x="1628" y="562"/>
                </a:lnTo>
                <a:lnTo>
                  <a:pt x="1628" y="562"/>
                </a:lnTo>
                <a:lnTo>
                  <a:pt x="1628" y="558"/>
                </a:lnTo>
                <a:lnTo>
                  <a:pt x="1632" y="558"/>
                </a:lnTo>
                <a:lnTo>
                  <a:pt x="1637" y="558"/>
                </a:lnTo>
                <a:lnTo>
                  <a:pt x="1637" y="558"/>
                </a:lnTo>
                <a:lnTo>
                  <a:pt x="1641" y="558"/>
                </a:lnTo>
                <a:lnTo>
                  <a:pt x="1646" y="558"/>
                </a:lnTo>
                <a:lnTo>
                  <a:pt x="1646" y="558"/>
                </a:lnTo>
                <a:lnTo>
                  <a:pt x="1650" y="558"/>
                </a:lnTo>
                <a:lnTo>
                  <a:pt x="1650" y="553"/>
                </a:lnTo>
                <a:lnTo>
                  <a:pt x="1655" y="553"/>
                </a:lnTo>
                <a:lnTo>
                  <a:pt x="1655" y="553"/>
                </a:lnTo>
                <a:lnTo>
                  <a:pt x="1664" y="553"/>
                </a:lnTo>
                <a:lnTo>
                  <a:pt x="1664" y="553"/>
                </a:lnTo>
                <a:lnTo>
                  <a:pt x="1664" y="553"/>
                </a:lnTo>
                <a:lnTo>
                  <a:pt x="1668" y="549"/>
                </a:lnTo>
                <a:lnTo>
                  <a:pt x="1673" y="549"/>
                </a:lnTo>
                <a:lnTo>
                  <a:pt x="1673" y="549"/>
                </a:lnTo>
                <a:lnTo>
                  <a:pt x="1677" y="549"/>
                </a:lnTo>
                <a:lnTo>
                  <a:pt x="1677" y="544"/>
                </a:lnTo>
                <a:lnTo>
                  <a:pt x="1677" y="544"/>
                </a:lnTo>
                <a:lnTo>
                  <a:pt x="1677" y="544"/>
                </a:lnTo>
                <a:lnTo>
                  <a:pt x="1682" y="544"/>
                </a:lnTo>
                <a:lnTo>
                  <a:pt x="1682" y="540"/>
                </a:lnTo>
                <a:lnTo>
                  <a:pt x="1686" y="540"/>
                </a:lnTo>
                <a:lnTo>
                  <a:pt x="1691" y="540"/>
                </a:lnTo>
                <a:lnTo>
                  <a:pt x="1691" y="540"/>
                </a:lnTo>
                <a:lnTo>
                  <a:pt x="1691" y="540"/>
                </a:lnTo>
                <a:lnTo>
                  <a:pt x="1695" y="540"/>
                </a:lnTo>
                <a:lnTo>
                  <a:pt x="1695" y="535"/>
                </a:lnTo>
                <a:lnTo>
                  <a:pt x="1700" y="535"/>
                </a:lnTo>
                <a:lnTo>
                  <a:pt x="1700" y="535"/>
                </a:lnTo>
                <a:lnTo>
                  <a:pt x="1704" y="535"/>
                </a:lnTo>
                <a:lnTo>
                  <a:pt x="1704" y="535"/>
                </a:lnTo>
                <a:lnTo>
                  <a:pt x="1708" y="535"/>
                </a:lnTo>
                <a:lnTo>
                  <a:pt x="1717" y="535"/>
                </a:lnTo>
                <a:lnTo>
                  <a:pt x="1717" y="531"/>
                </a:lnTo>
                <a:lnTo>
                  <a:pt x="1722" y="531"/>
                </a:lnTo>
                <a:lnTo>
                  <a:pt x="1726" y="531"/>
                </a:lnTo>
                <a:lnTo>
                  <a:pt x="1726" y="531"/>
                </a:lnTo>
                <a:lnTo>
                  <a:pt x="1726" y="531"/>
                </a:lnTo>
                <a:lnTo>
                  <a:pt x="1726" y="526"/>
                </a:lnTo>
                <a:lnTo>
                  <a:pt x="1731" y="526"/>
                </a:lnTo>
                <a:lnTo>
                  <a:pt x="1731" y="526"/>
                </a:lnTo>
                <a:lnTo>
                  <a:pt x="1735" y="526"/>
                </a:lnTo>
                <a:lnTo>
                  <a:pt x="1740" y="526"/>
                </a:lnTo>
                <a:lnTo>
                  <a:pt x="1740" y="526"/>
                </a:lnTo>
                <a:lnTo>
                  <a:pt x="1753" y="526"/>
                </a:lnTo>
                <a:lnTo>
                  <a:pt x="1753" y="522"/>
                </a:lnTo>
                <a:lnTo>
                  <a:pt x="1758" y="522"/>
                </a:lnTo>
                <a:lnTo>
                  <a:pt x="1758" y="522"/>
                </a:lnTo>
                <a:lnTo>
                  <a:pt x="1762" y="522"/>
                </a:lnTo>
                <a:lnTo>
                  <a:pt x="1767" y="522"/>
                </a:lnTo>
                <a:lnTo>
                  <a:pt x="1771" y="522"/>
                </a:lnTo>
                <a:lnTo>
                  <a:pt x="1771" y="522"/>
                </a:lnTo>
                <a:lnTo>
                  <a:pt x="1771" y="517"/>
                </a:lnTo>
                <a:lnTo>
                  <a:pt x="1776" y="517"/>
                </a:lnTo>
                <a:lnTo>
                  <a:pt x="1776" y="513"/>
                </a:lnTo>
                <a:lnTo>
                  <a:pt x="1789" y="513"/>
                </a:lnTo>
                <a:lnTo>
                  <a:pt x="1789" y="513"/>
                </a:lnTo>
                <a:lnTo>
                  <a:pt x="1794" y="513"/>
                </a:lnTo>
                <a:lnTo>
                  <a:pt x="1794" y="513"/>
                </a:lnTo>
                <a:lnTo>
                  <a:pt x="1798" y="513"/>
                </a:lnTo>
                <a:lnTo>
                  <a:pt x="1803" y="513"/>
                </a:lnTo>
                <a:lnTo>
                  <a:pt x="1803" y="508"/>
                </a:lnTo>
                <a:lnTo>
                  <a:pt x="1807" y="508"/>
                </a:lnTo>
                <a:lnTo>
                  <a:pt x="1807" y="508"/>
                </a:lnTo>
                <a:lnTo>
                  <a:pt x="1807" y="504"/>
                </a:lnTo>
                <a:lnTo>
                  <a:pt x="1807" y="504"/>
                </a:lnTo>
                <a:lnTo>
                  <a:pt x="1812" y="504"/>
                </a:lnTo>
                <a:lnTo>
                  <a:pt x="1816" y="504"/>
                </a:lnTo>
                <a:lnTo>
                  <a:pt x="1816" y="504"/>
                </a:lnTo>
                <a:lnTo>
                  <a:pt x="1821" y="504"/>
                </a:lnTo>
                <a:lnTo>
                  <a:pt x="1825" y="504"/>
                </a:lnTo>
                <a:lnTo>
                  <a:pt x="1825" y="504"/>
                </a:lnTo>
                <a:lnTo>
                  <a:pt x="1830" y="504"/>
                </a:lnTo>
                <a:lnTo>
                  <a:pt x="1830" y="499"/>
                </a:lnTo>
                <a:lnTo>
                  <a:pt x="1834" y="499"/>
                </a:lnTo>
                <a:lnTo>
                  <a:pt x="1839" y="499"/>
                </a:lnTo>
                <a:lnTo>
                  <a:pt x="1839" y="499"/>
                </a:lnTo>
                <a:lnTo>
                  <a:pt x="1843" y="499"/>
                </a:lnTo>
                <a:lnTo>
                  <a:pt x="1843" y="495"/>
                </a:lnTo>
                <a:lnTo>
                  <a:pt x="1848" y="495"/>
                </a:lnTo>
                <a:lnTo>
                  <a:pt x="1852" y="495"/>
                </a:lnTo>
                <a:lnTo>
                  <a:pt x="1852" y="495"/>
                </a:lnTo>
                <a:lnTo>
                  <a:pt x="1857" y="495"/>
                </a:lnTo>
                <a:lnTo>
                  <a:pt x="1861" y="495"/>
                </a:lnTo>
                <a:lnTo>
                  <a:pt x="1866" y="495"/>
                </a:lnTo>
                <a:lnTo>
                  <a:pt x="1866" y="495"/>
                </a:lnTo>
                <a:lnTo>
                  <a:pt x="1870" y="495"/>
                </a:lnTo>
                <a:lnTo>
                  <a:pt x="1875" y="495"/>
                </a:lnTo>
                <a:lnTo>
                  <a:pt x="1875" y="490"/>
                </a:lnTo>
                <a:lnTo>
                  <a:pt x="1875" y="490"/>
                </a:lnTo>
                <a:lnTo>
                  <a:pt x="1875" y="490"/>
                </a:lnTo>
                <a:lnTo>
                  <a:pt x="1879" y="490"/>
                </a:lnTo>
                <a:lnTo>
                  <a:pt x="1879" y="486"/>
                </a:lnTo>
                <a:lnTo>
                  <a:pt x="1884" y="486"/>
                </a:lnTo>
                <a:lnTo>
                  <a:pt x="1888" y="486"/>
                </a:lnTo>
                <a:lnTo>
                  <a:pt x="1897" y="486"/>
                </a:lnTo>
                <a:lnTo>
                  <a:pt x="1902" y="486"/>
                </a:lnTo>
                <a:lnTo>
                  <a:pt x="1902" y="486"/>
                </a:lnTo>
                <a:lnTo>
                  <a:pt x="1906" y="486"/>
                </a:lnTo>
                <a:lnTo>
                  <a:pt x="1906" y="481"/>
                </a:lnTo>
                <a:lnTo>
                  <a:pt x="1906" y="481"/>
                </a:lnTo>
                <a:lnTo>
                  <a:pt x="1911" y="481"/>
                </a:lnTo>
                <a:lnTo>
                  <a:pt x="1911" y="481"/>
                </a:lnTo>
                <a:lnTo>
                  <a:pt x="1920" y="481"/>
                </a:lnTo>
                <a:lnTo>
                  <a:pt x="1929" y="481"/>
                </a:lnTo>
                <a:lnTo>
                  <a:pt x="1933" y="481"/>
                </a:lnTo>
                <a:lnTo>
                  <a:pt x="1933" y="481"/>
                </a:lnTo>
                <a:lnTo>
                  <a:pt x="1938" y="481"/>
                </a:lnTo>
                <a:lnTo>
                  <a:pt x="1942" y="481"/>
                </a:lnTo>
                <a:lnTo>
                  <a:pt x="1947" y="481"/>
                </a:lnTo>
                <a:lnTo>
                  <a:pt x="1947" y="477"/>
                </a:lnTo>
                <a:lnTo>
                  <a:pt x="1951" y="477"/>
                </a:lnTo>
                <a:lnTo>
                  <a:pt x="1951" y="477"/>
                </a:lnTo>
                <a:lnTo>
                  <a:pt x="1951" y="477"/>
                </a:lnTo>
                <a:lnTo>
                  <a:pt x="1951" y="472"/>
                </a:lnTo>
                <a:lnTo>
                  <a:pt x="1956" y="472"/>
                </a:lnTo>
                <a:lnTo>
                  <a:pt x="1956" y="472"/>
                </a:lnTo>
                <a:lnTo>
                  <a:pt x="1960" y="472"/>
                </a:lnTo>
                <a:lnTo>
                  <a:pt x="1978" y="472"/>
                </a:lnTo>
                <a:lnTo>
                  <a:pt x="1983" y="472"/>
                </a:lnTo>
                <a:lnTo>
                  <a:pt x="1983" y="472"/>
                </a:lnTo>
                <a:lnTo>
                  <a:pt x="1983" y="472"/>
                </a:lnTo>
                <a:lnTo>
                  <a:pt x="1987" y="472"/>
                </a:lnTo>
                <a:lnTo>
                  <a:pt x="1987" y="468"/>
                </a:lnTo>
                <a:lnTo>
                  <a:pt x="1992" y="468"/>
                </a:lnTo>
                <a:lnTo>
                  <a:pt x="1996" y="468"/>
                </a:lnTo>
                <a:lnTo>
                  <a:pt x="2005" y="468"/>
                </a:lnTo>
                <a:lnTo>
                  <a:pt x="2005" y="468"/>
                </a:lnTo>
                <a:lnTo>
                  <a:pt x="2010" y="468"/>
                </a:lnTo>
                <a:lnTo>
                  <a:pt x="2014" y="468"/>
                </a:lnTo>
                <a:lnTo>
                  <a:pt x="2023" y="468"/>
                </a:lnTo>
                <a:lnTo>
                  <a:pt x="2023" y="463"/>
                </a:lnTo>
                <a:lnTo>
                  <a:pt x="2028" y="463"/>
                </a:lnTo>
                <a:lnTo>
                  <a:pt x="2032" y="463"/>
                </a:lnTo>
                <a:lnTo>
                  <a:pt x="2032" y="463"/>
                </a:lnTo>
                <a:lnTo>
                  <a:pt x="2032" y="459"/>
                </a:lnTo>
                <a:lnTo>
                  <a:pt x="2032" y="459"/>
                </a:lnTo>
                <a:lnTo>
                  <a:pt x="2046" y="459"/>
                </a:lnTo>
                <a:lnTo>
                  <a:pt x="2046" y="459"/>
                </a:lnTo>
                <a:lnTo>
                  <a:pt x="2050" y="459"/>
                </a:lnTo>
                <a:lnTo>
                  <a:pt x="2055" y="459"/>
                </a:lnTo>
                <a:lnTo>
                  <a:pt x="2055" y="459"/>
                </a:lnTo>
                <a:lnTo>
                  <a:pt x="2059" y="459"/>
                </a:lnTo>
                <a:lnTo>
                  <a:pt x="2059" y="459"/>
                </a:lnTo>
                <a:lnTo>
                  <a:pt x="2064" y="459"/>
                </a:lnTo>
                <a:lnTo>
                  <a:pt x="2068" y="459"/>
                </a:lnTo>
                <a:lnTo>
                  <a:pt x="2077" y="459"/>
                </a:lnTo>
                <a:lnTo>
                  <a:pt x="2077" y="454"/>
                </a:lnTo>
                <a:lnTo>
                  <a:pt x="2082" y="454"/>
                </a:lnTo>
                <a:lnTo>
                  <a:pt x="2082" y="454"/>
                </a:lnTo>
                <a:lnTo>
                  <a:pt x="2086" y="454"/>
                </a:lnTo>
                <a:lnTo>
                  <a:pt x="2086" y="454"/>
                </a:lnTo>
                <a:lnTo>
                  <a:pt x="2091" y="454"/>
                </a:lnTo>
                <a:lnTo>
                  <a:pt x="2095" y="454"/>
                </a:lnTo>
                <a:lnTo>
                  <a:pt x="2100" y="454"/>
                </a:lnTo>
                <a:lnTo>
                  <a:pt x="2100" y="454"/>
                </a:lnTo>
                <a:lnTo>
                  <a:pt x="2100" y="450"/>
                </a:lnTo>
                <a:lnTo>
                  <a:pt x="2104" y="450"/>
                </a:lnTo>
                <a:lnTo>
                  <a:pt x="2104" y="450"/>
                </a:lnTo>
                <a:lnTo>
                  <a:pt x="2104" y="450"/>
                </a:lnTo>
                <a:lnTo>
                  <a:pt x="2109" y="450"/>
                </a:lnTo>
                <a:lnTo>
                  <a:pt x="2109" y="445"/>
                </a:lnTo>
                <a:lnTo>
                  <a:pt x="2113" y="445"/>
                </a:lnTo>
                <a:lnTo>
                  <a:pt x="2113" y="445"/>
                </a:lnTo>
                <a:lnTo>
                  <a:pt x="2113" y="445"/>
                </a:lnTo>
                <a:lnTo>
                  <a:pt x="2122" y="445"/>
                </a:lnTo>
                <a:lnTo>
                  <a:pt x="2122" y="445"/>
                </a:lnTo>
                <a:lnTo>
                  <a:pt x="2127" y="445"/>
                </a:lnTo>
                <a:lnTo>
                  <a:pt x="2127" y="441"/>
                </a:lnTo>
                <a:lnTo>
                  <a:pt x="2131" y="441"/>
                </a:lnTo>
                <a:lnTo>
                  <a:pt x="2131" y="441"/>
                </a:lnTo>
                <a:lnTo>
                  <a:pt x="2136" y="436"/>
                </a:lnTo>
                <a:lnTo>
                  <a:pt x="2136" y="436"/>
                </a:lnTo>
                <a:lnTo>
                  <a:pt x="2140" y="436"/>
                </a:lnTo>
                <a:lnTo>
                  <a:pt x="2140" y="436"/>
                </a:lnTo>
                <a:lnTo>
                  <a:pt x="2140" y="436"/>
                </a:lnTo>
                <a:lnTo>
                  <a:pt x="2145" y="436"/>
                </a:lnTo>
                <a:lnTo>
                  <a:pt x="2145" y="436"/>
                </a:lnTo>
                <a:lnTo>
                  <a:pt x="2145" y="432"/>
                </a:lnTo>
                <a:lnTo>
                  <a:pt x="2149" y="432"/>
                </a:lnTo>
                <a:lnTo>
                  <a:pt x="2149" y="432"/>
                </a:lnTo>
                <a:lnTo>
                  <a:pt x="2154" y="432"/>
                </a:lnTo>
                <a:lnTo>
                  <a:pt x="2154" y="432"/>
                </a:lnTo>
                <a:lnTo>
                  <a:pt x="2158" y="432"/>
                </a:lnTo>
                <a:lnTo>
                  <a:pt x="2163" y="432"/>
                </a:lnTo>
                <a:lnTo>
                  <a:pt x="2163" y="432"/>
                </a:lnTo>
                <a:lnTo>
                  <a:pt x="2167" y="432"/>
                </a:lnTo>
                <a:lnTo>
                  <a:pt x="2167" y="432"/>
                </a:lnTo>
                <a:lnTo>
                  <a:pt x="2167" y="427"/>
                </a:lnTo>
                <a:lnTo>
                  <a:pt x="2172" y="427"/>
                </a:lnTo>
                <a:lnTo>
                  <a:pt x="2172" y="427"/>
                </a:lnTo>
                <a:lnTo>
                  <a:pt x="2176" y="427"/>
                </a:lnTo>
                <a:lnTo>
                  <a:pt x="2181" y="423"/>
                </a:lnTo>
                <a:lnTo>
                  <a:pt x="2181" y="423"/>
                </a:lnTo>
                <a:lnTo>
                  <a:pt x="2185" y="423"/>
                </a:lnTo>
                <a:lnTo>
                  <a:pt x="2185" y="423"/>
                </a:lnTo>
                <a:lnTo>
                  <a:pt x="2190" y="423"/>
                </a:lnTo>
                <a:lnTo>
                  <a:pt x="2190" y="423"/>
                </a:lnTo>
                <a:lnTo>
                  <a:pt x="2190" y="423"/>
                </a:lnTo>
                <a:lnTo>
                  <a:pt x="2194" y="423"/>
                </a:lnTo>
                <a:lnTo>
                  <a:pt x="2199" y="423"/>
                </a:lnTo>
                <a:lnTo>
                  <a:pt x="2199" y="423"/>
                </a:lnTo>
                <a:lnTo>
                  <a:pt x="2203" y="423"/>
                </a:lnTo>
                <a:lnTo>
                  <a:pt x="2203" y="418"/>
                </a:lnTo>
                <a:lnTo>
                  <a:pt x="2208" y="418"/>
                </a:lnTo>
                <a:lnTo>
                  <a:pt x="2212" y="418"/>
                </a:lnTo>
                <a:lnTo>
                  <a:pt x="2212" y="418"/>
                </a:lnTo>
                <a:lnTo>
                  <a:pt x="2212" y="418"/>
                </a:lnTo>
                <a:lnTo>
                  <a:pt x="2217" y="418"/>
                </a:lnTo>
                <a:lnTo>
                  <a:pt x="2217" y="418"/>
                </a:lnTo>
                <a:lnTo>
                  <a:pt x="2221" y="418"/>
                </a:lnTo>
                <a:lnTo>
                  <a:pt x="2221" y="414"/>
                </a:lnTo>
                <a:lnTo>
                  <a:pt x="2226" y="414"/>
                </a:lnTo>
                <a:lnTo>
                  <a:pt x="2230" y="414"/>
                </a:lnTo>
                <a:lnTo>
                  <a:pt x="2230" y="414"/>
                </a:lnTo>
                <a:lnTo>
                  <a:pt x="2235" y="414"/>
                </a:lnTo>
                <a:lnTo>
                  <a:pt x="2235" y="414"/>
                </a:lnTo>
                <a:lnTo>
                  <a:pt x="2239" y="414"/>
                </a:lnTo>
                <a:lnTo>
                  <a:pt x="2244" y="414"/>
                </a:lnTo>
                <a:lnTo>
                  <a:pt x="2244" y="414"/>
                </a:lnTo>
                <a:lnTo>
                  <a:pt x="2244" y="409"/>
                </a:lnTo>
                <a:lnTo>
                  <a:pt x="2248" y="409"/>
                </a:lnTo>
                <a:lnTo>
                  <a:pt x="2248" y="409"/>
                </a:lnTo>
                <a:lnTo>
                  <a:pt x="2253" y="409"/>
                </a:lnTo>
                <a:lnTo>
                  <a:pt x="2253" y="409"/>
                </a:lnTo>
                <a:lnTo>
                  <a:pt x="2257" y="409"/>
                </a:lnTo>
                <a:lnTo>
                  <a:pt x="2257" y="409"/>
                </a:lnTo>
                <a:lnTo>
                  <a:pt x="2257" y="409"/>
                </a:lnTo>
                <a:lnTo>
                  <a:pt x="2262" y="409"/>
                </a:lnTo>
                <a:lnTo>
                  <a:pt x="2266" y="409"/>
                </a:lnTo>
                <a:lnTo>
                  <a:pt x="2271" y="409"/>
                </a:lnTo>
                <a:lnTo>
                  <a:pt x="2275" y="409"/>
                </a:lnTo>
                <a:lnTo>
                  <a:pt x="2280" y="409"/>
                </a:lnTo>
                <a:lnTo>
                  <a:pt x="2280" y="409"/>
                </a:lnTo>
                <a:lnTo>
                  <a:pt x="2284" y="409"/>
                </a:lnTo>
                <a:lnTo>
                  <a:pt x="2289" y="409"/>
                </a:lnTo>
                <a:lnTo>
                  <a:pt x="2289" y="409"/>
                </a:lnTo>
                <a:lnTo>
                  <a:pt x="2293" y="409"/>
                </a:lnTo>
                <a:lnTo>
                  <a:pt x="2298" y="409"/>
                </a:lnTo>
                <a:lnTo>
                  <a:pt x="2302" y="409"/>
                </a:lnTo>
                <a:lnTo>
                  <a:pt x="2302" y="409"/>
                </a:lnTo>
                <a:lnTo>
                  <a:pt x="2302" y="405"/>
                </a:lnTo>
                <a:lnTo>
                  <a:pt x="2302" y="405"/>
                </a:lnTo>
                <a:lnTo>
                  <a:pt x="2307" y="405"/>
                </a:lnTo>
                <a:lnTo>
                  <a:pt x="2307" y="405"/>
                </a:lnTo>
                <a:lnTo>
                  <a:pt x="2311" y="405"/>
                </a:lnTo>
                <a:lnTo>
                  <a:pt x="2311" y="400"/>
                </a:lnTo>
                <a:lnTo>
                  <a:pt x="2316" y="400"/>
                </a:lnTo>
                <a:lnTo>
                  <a:pt x="2316" y="400"/>
                </a:lnTo>
                <a:lnTo>
                  <a:pt x="2320" y="400"/>
                </a:lnTo>
                <a:lnTo>
                  <a:pt x="2320" y="400"/>
                </a:lnTo>
                <a:lnTo>
                  <a:pt x="2325" y="400"/>
                </a:lnTo>
                <a:lnTo>
                  <a:pt x="2325" y="400"/>
                </a:lnTo>
                <a:lnTo>
                  <a:pt x="2329" y="400"/>
                </a:lnTo>
                <a:lnTo>
                  <a:pt x="2329" y="396"/>
                </a:lnTo>
                <a:lnTo>
                  <a:pt x="2334" y="396"/>
                </a:lnTo>
                <a:lnTo>
                  <a:pt x="2334" y="396"/>
                </a:lnTo>
                <a:lnTo>
                  <a:pt x="2338" y="396"/>
                </a:lnTo>
                <a:lnTo>
                  <a:pt x="2343" y="396"/>
                </a:lnTo>
                <a:lnTo>
                  <a:pt x="2347" y="396"/>
                </a:lnTo>
                <a:lnTo>
                  <a:pt x="2347" y="391"/>
                </a:lnTo>
                <a:lnTo>
                  <a:pt x="2347" y="391"/>
                </a:lnTo>
                <a:lnTo>
                  <a:pt x="2347" y="391"/>
                </a:lnTo>
                <a:lnTo>
                  <a:pt x="2347" y="391"/>
                </a:lnTo>
                <a:lnTo>
                  <a:pt x="2352" y="391"/>
                </a:lnTo>
                <a:lnTo>
                  <a:pt x="2356" y="391"/>
                </a:lnTo>
                <a:lnTo>
                  <a:pt x="2361" y="391"/>
                </a:lnTo>
                <a:lnTo>
                  <a:pt x="2361" y="391"/>
                </a:lnTo>
                <a:lnTo>
                  <a:pt x="2361" y="387"/>
                </a:lnTo>
                <a:lnTo>
                  <a:pt x="2365" y="387"/>
                </a:lnTo>
                <a:lnTo>
                  <a:pt x="2365" y="387"/>
                </a:lnTo>
                <a:lnTo>
                  <a:pt x="2370" y="387"/>
                </a:lnTo>
                <a:lnTo>
                  <a:pt x="2370" y="387"/>
                </a:lnTo>
                <a:lnTo>
                  <a:pt x="2374" y="382"/>
                </a:lnTo>
                <a:lnTo>
                  <a:pt x="2374" y="382"/>
                </a:lnTo>
                <a:lnTo>
                  <a:pt x="2379" y="382"/>
                </a:lnTo>
                <a:lnTo>
                  <a:pt x="2379" y="378"/>
                </a:lnTo>
                <a:lnTo>
                  <a:pt x="2383" y="378"/>
                </a:lnTo>
                <a:lnTo>
                  <a:pt x="2383" y="378"/>
                </a:lnTo>
                <a:lnTo>
                  <a:pt x="2383" y="378"/>
                </a:lnTo>
                <a:lnTo>
                  <a:pt x="2388" y="378"/>
                </a:lnTo>
                <a:lnTo>
                  <a:pt x="2392" y="378"/>
                </a:lnTo>
                <a:lnTo>
                  <a:pt x="2392" y="373"/>
                </a:lnTo>
                <a:lnTo>
                  <a:pt x="2392" y="373"/>
                </a:lnTo>
                <a:lnTo>
                  <a:pt x="2392" y="373"/>
                </a:lnTo>
                <a:lnTo>
                  <a:pt x="2397" y="373"/>
                </a:lnTo>
                <a:lnTo>
                  <a:pt x="2397" y="373"/>
                </a:lnTo>
                <a:lnTo>
                  <a:pt x="2401" y="373"/>
                </a:lnTo>
                <a:lnTo>
                  <a:pt x="2401" y="369"/>
                </a:lnTo>
                <a:lnTo>
                  <a:pt x="2406" y="369"/>
                </a:lnTo>
                <a:lnTo>
                  <a:pt x="2406" y="369"/>
                </a:lnTo>
                <a:lnTo>
                  <a:pt x="2410" y="369"/>
                </a:lnTo>
                <a:lnTo>
                  <a:pt x="2415" y="369"/>
                </a:lnTo>
                <a:lnTo>
                  <a:pt x="2415" y="369"/>
                </a:lnTo>
                <a:lnTo>
                  <a:pt x="2419" y="369"/>
                </a:lnTo>
                <a:lnTo>
                  <a:pt x="2419" y="364"/>
                </a:lnTo>
                <a:lnTo>
                  <a:pt x="2423" y="364"/>
                </a:lnTo>
                <a:lnTo>
                  <a:pt x="2423" y="360"/>
                </a:lnTo>
                <a:lnTo>
                  <a:pt x="2428" y="360"/>
                </a:lnTo>
                <a:lnTo>
                  <a:pt x="2428" y="355"/>
                </a:lnTo>
                <a:lnTo>
                  <a:pt x="2428" y="355"/>
                </a:lnTo>
                <a:lnTo>
                  <a:pt x="2428" y="355"/>
                </a:lnTo>
                <a:lnTo>
                  <a:pt x="2432" y="355"/>
                </a:lnTo>
                <a:lnTo>
                  <a:pt x="2437" y="355"/>
                </a:lnTo>
                <a:lnTo>
                  <a:pt x="2437" y="351"/>
                </a:lnTo>
                <a:lnTo>
                  <a:pt x="2437" y="351"/>
                </a:lnTo>
                <a:lnTo>
                  <a:pt x="2441" y="351"/>
                </a:lnTo>
                <a:lnTo>
                  <a:pt x="2441" y="351"/>
                </a:lnTo>
                <a:lnTo>
                  <a:pt x="2441" y="351"/>
                </a:lnTo>
                <a:lnTo>
                  <a:pt x="2446" y="351"/>
                </a:lnTo>
                <a:lnTo>
                  <a:pt x="2446" y="346"/>
                </a:lnTo>
                <a:lnTo>
                  <a:pt x="2450" y="346"/>
                </a:lnTo>
                <a:lnTo>
                  <a:pt x="2450" y="346"/>
                </a:lnTo>
                <a:lnTo>
                  <a:pt x="2455" y="346"/>
                </a:lnTo>
                <a:lnTo>
                  <a:pt x="2459" y="346"/>
                </a:lnTo>
                <a:lnTo>
                  <a:pt x="2459" y="346"/>
                </a:lnTo>
                <a:lnTo>
                  <a:pt x="2459" y="346"/>
                </a:lnTo>
                <a:lnTo>
                  <a:pt x="2464" y="342"/>
                </a:lnTo>
                <a:lnTo>
                  <a:pt x="2464" y="342"/>
                </a:lnTo>
                <a:lnTo>
                  <a:pt x="2468" y="342"/>
                </a:lnTo>
                <a:lnTo>
                  <a:pt x="2468" y="342"/>
                </a:lnTo>
                <a:lnTo>
                  <a:pt x="2473" y="342"/>
                </a:lnTo>
                <a:lnTo>
                  <a:pt x="2473" y="342"/>
                </a:lnTo>
                <a:lnTo>
                  <a:pt x="2477" y="342"/>
                </a:lnTo>
                <a:lnTo>
                  <a:pt x="2482" y="342"/>
                </a:lnTo>
                <a:lnTo>
                  <a:pt x="2482" y="342"/>
                </a:lnTo>
                <a:lnTo>
                  <a:pt x="2486" y="342"/>
                </a:lnTo>
                <a:lnTo>
                  <a:pt x="2486" y="342"/>
                </a:lnTo>
                <a:lnTo>
                  <a:pt x="2491" y="342"/>
                </a:lnTo>
                <a:lnTo>
                  <a:pt x="2495" y="342"/>
                </a:lnTo>
                <a:lnTo>
                  <a:pt x="2495" y="337"/>
                </a:lnTo>
                <a:lnTo>
                  <a:pt x="2504" y="337"/>
                </a:lnTo>
                <a:lnTo>
                  <a:pt x="2504" y="337"/>
                </a:lnTo>
                <a:lnTo>
                  <a:pt x="2513" y="337"/>
                </a:lnTo>
                <a:lnTo>
                  <a:pt x="2518" y="337"/>
                </a:lnTo>
                <a:lnTo>
                  <a:pt x="2518" y="337"/>
                </a:lnTo>
                <a:lnTo>
                  <a:pt x="2522" y="337"/>
                </a:lnTo>
                <a:lnTo>
                  <a:pt x="2522" y="337"/>
                </a:lnTo>
                <a:lnTo>
                  <a:pt x="2527" y="337"/>
                </a:lnTo>
                <a:lnTo>
                  <a:pt x="2527" y="337"/>
                </a:lnTo>
                <a:lnTo>
                  <a:pt x="2531" y="337"/>
                </a:lnTo>
                <a:lnTo>
                  <a:pt x="2540" y="337"/>
                </a:lnTo>
                <a:lnTo>
                  <a:pt x="2540" y="337"/>
                </a:lnTo>
                <a:lnTo>
                  <a:pt x="2545" y="337"/>
                </a:lnTo>
                <a:lnTo>
                  <a:pt x="2549" y="337"/>
                </a:lnTo>
                <a:lnTo>
                  <a:pt x="2554" y="337"/>
                </a:lnTo>
                <a:lnTo>
                  <a:pt x="2558" y="337"/>
                </a:lnTo>
                <a:lnTo>
                  <a:pt x="2558" y="333"/>
                </a:lnTo>
                <a:lnTo>
                  <a:pt x="2563" y="333"/>
                </a:lnTo>
                <a:lnTo>
                  <a:pt x="2563" y="333"/>
                </a:lnTo>
                <a:lnTo>
                  <a:pt x="2563" y="333"/>
                </a:lnTo>
                <a:lnTo>
                  <a:pt x="2563" y="328"/>
                </a:lnTo>
                <a:lnTo>
                  <a:pt x="2567" y="328"/>
                </a:lnTo>
                <a:lnTo>
                  <a:pt x="2567" y="324"/>
                </a:lnTo>
                <a:lnTo>
                  <a:pt x="2572" y="324"/>
                </a:lnTo>
                <a:lnTo>
                  <a:pt x="2572" y="324"/>
                </a:lnTo>
                <a:lnTo>
                  <a:pt x="2576" y="324"/>
                </a:lnTo>
                <a:lnTo>
                  <a:pt x="2576" y="324"/>
                </a:lnTo>
                <a:lnTo>
                  <a:pt x="2581" y="324"/>
                </a:lnTo>
                <a:lnTo>
                  <a:pt x="2585" y="324"/>
                </a:lnTo>
                <a:lnTo>
                  <a:pt x="2590" y="324"/>
                </a:lnTo>
                <a:lnTo>
                  <a:pt x="2590" y="319"/>
                </a:lnTo>
                <a:lnTo>
                  <a:pt x="2594" y="319"/>
                </a:lnTo>
                <a:lnTo>
                  <a:pt x="2599" y="319"/>
                </a:lnTo>
                <a:lnTo>
                  <a:pt x="2599" y="319"/>
                </a:lnTo>
                <a:lnTo>
                  <a:pt x="2603" y="319"/>
                </a:lnTo>
                <a:lnTo>
                  <a:pt x="2608" y="319"/>
                </a:lnTo>
                <a:lnTo>
                  <a:pt x="2608" y="319"/>
                </a:lnTo>
                <a:lnTo>
                  <a:pt x="2608" y="319"/>
                </a:lnTo>
                <a:lnTo>
                  <a:pt x="2612" y="319"/>
                </a:lnTo>
                <a:lnTo>
                  <a:pt x="2612" y="315"/>
                </a:lnTo>
                <a:lnTo>
                  <a:pt x="2617" y="315"/>
                </a:lnTo>
                <a:lnTo>
                  <a:pt x="2617" y="315"/>
                </a:lnTo>
                <a:lnTo>
                  <a:pt x="2621" y="315"/>
                </a:lnTo>
                <a:lnTo>
                  <a:pt x="2621" y="315"/>
                </a:lnTo>
                <a:lnTo>
                  <a:pt x="2621" y="315"/>
                </a:lnTo>
                <a:lnTo>
                  <a:pt x="2626" y="315"/>
                </a:lnTo>
                <a:lnTo>
                  <a:pt x="2630" y="315"/>
                </a:lnTo>
                <a:lnTo>
                  <a:pt x="2630" y="310"/>
                </a:lnTo>
                <a:lnTo>
                  <a:pt x="2630" y="310"/>
                </a:lnTo>
                <a:lnTo>
                  <a:pt x="2639" y="310"/>
                </a:lnTo>
                <a:lnTo>
                  <a:pt x="2644" y="310"/>
                </a:lnTo>
                <a:lnTo>
                  <a:pt x="2644" y="310"/>
                </a:lnTo>
                <a:lnTo>
                  <a:pt x="2648" y="310"/>
                </a:lnTo>
                <a:lnTo>
                  <a:pt x="2653" y="310"/>
                </a:lnTo>
                <a:lnTo>
                  <a:pt x="2657" y="310"/>
                </a:lnTo>
                <a:lnTo>
                  <a:pt x="2657" y="310"/>
                </a:lnTo>
                <a:lnTo>
                  <a:pt x="2662" y="310"/>
                </a:lnTo>
                <a:lnTo>
                  <a:pt x="2662" y="306"/>
                </a:lnTo>
                <a:lnTo>
                  <a:pt x="2666" y="306"/>
                </a:lnTo>
                <a:lnTo>
                  <a:pt x="2666" y="306"/>
                </a:lnTo>
                <a:lnTo>
                  <a:pt x="2666" y="301"/>
                </a:lnTo>
                <a:lnTo>
                  <a:pt x="2671" y="301"/>
                </a:lnTo>
                <a:lnTo>
                  <a:pt x="2675" y="301"/>
                </a:lnTo>
                <a:lnTo>
                  <a:pt x="2675" y="301"/>
                </a:lnTo>
                <a:lnTo>
                  <a:pt x="2680" y="301"/>
                </a:lnTo>
                <a:lnTo>
                  <a:pt x="2680" y="301"/>
                </a:lnTo>
                <a:lnTo>
                  <a:pt x="2684" y="301"/>
                </a:lnTo>
                <a:lnTo>
                  <a:pt x="2684" y="297"/>
                </a:lnTo>
                <a:lnTo>
                  <a:pt x="2689" y="297"/>
                </a:lnTo>
                <a:lnTo>
                  <a:pt x="2689" y="297"/>
                </a:lnTo>
                <a:lnTo>
                  <a:pt x="2693" y="297"/>
                </a:lnTo>
                <a:lnTo>
                  <a:pt x="2693" y="297"/>
                </a:lnTo>
                <a:lnTo>
                  <a:pt x="2698" y="297"/>
                </a:lnTo>
                <a:lnTo>
                  <a:pt x="2698" y="297"/>
                </a:lnTo>
                <a:lnTo>
                  <a:pt x="2702" y="297"/>
                </a:lnTo>
                <a:lnTo>
                  <a:pt x="2707" y="297"/>
                </a:lnTo>
                <a:lnTo>
                  <a:pt x="2707" y="297"/>
                </a:lnTo>
                <a:lnTo>
                  <a:pt x="2711" y="297"/>
                </a:lnTo>
                <a:lnTo>
                  <a:pt x="2711" y="297"/>
                </a:lnTo>
                <a:lnTo>
                  <a:pt x="2720" y="297"/>
                </a:lnTo>
                <a:lnTo>
                  <a:pt x="2725" y="297"/>
                </a:lnTo>
                <a:lnTo>
                  <a:pt x="2729" y="297"/>
                </a:lnTo>
                <a:lnTo>
                  <a:pt x="2734" y="297"/>
                </a:lnTo>
                <a:lnTo>
                  <a:pt x="2734" y="297"/>
                </a:lnTo>
                <a:lnTo>
                  <a:pt x="2743" y="297"/>
                </a:lnTo>
                <a:lnTo>
                  <a:pt x="2743" y="297"/>
                </a:lnTo>
                <a:lnTo>
                  <a:pt x="2747" y="297"/>
                </a:lnTo>
                <a:lnTo>
                  <a:pt x="2747" y="297"/>
                </a:lnTo>
                <a:lnTo>
                  <a:pt x="2752" y="297"/>
                </a:lnTo>
                <a:lnTo>
                  <a:pt x="2756" y="297"/>
                </a:lnTo>
                <a:lnTo>
                  <a:pt x="2761" y="292"/>
                </a:lnTo>
                <a:lnTo>
                  <a:pt x="2761" y="292"/>
                </a:lnTo>
                <a:lnTo>
                  <a:pt x="2765" y="292"/>
                </a:lnTo>
                <a:lnTo>
                  <a:pt x="2770" y="292"/>
                </a:lnTo>
                <a:lnTo>
                  <a:pt x="2774" y="292"/>
                </a:lnTo>
                <a:lnTo>
                  <a:pt x="2779" y="292"/>
                </a:lnTo>
                <a:lnTo>
                  <a:pt x="2779" y="292"/>
                </a:lnTo>
                <a:lnTo>
                  <a:pt x="2783" y="292"/>
                </a:lnTo>
                <a:lnTo>
                  <a:pt x="2788" y="292"/>
                </a:lnTo>
                <a:lnTo>
                  <a:pt x="2788" y="292"/>
                </a:lnTo>
                <a:lnTo>
                  <a:pt x="2788" y="292"/>
                </a:lnTo>
                <a:lnTo>
                  <a:pt x="2792" y="292"/>
                </a:lnTo>
                <a:lnTo>
                  <a:pt x="2792" y="292"/>
                </a:lnTo>
                <a:lnTo>
                  <a:pt x="2797" y="292"/>
                </a:lnTo>
                <a:lnTo>
                  <a:pt x="2797" y="288"/>
                </a:lnTo>
                <a:lnTo>
                  <a:pt x="2801" y="288"/>
                </a:lnTo>
                <a:lnTo>
                  <a:pt x="2801" y="288"/>
                </a:lnTo>
                <a:lnTo>
                  <a:pt x="2806" y="288"/>
                </a:lnTo>
                <a:lnTo>
                  <a:pt x="2806" y="283"/>
                </a:lnTo>
                <a:lnTo>
                  <a:pt x="2810" y="283"/>
                </a:lnTo>
                <a:lnTo>
                  <a:pt x="2810" y="283"/>
                </a:lnTo>
                <a:lnTo>
                  <a:pt x="2815" y="283"/>
                </a:lnTo>
                <a:lnTo>
                  <a:pt x="2815" y="283"/>
                </a:lnTo>
                <a:lnTo>
                  <a:pt x="2819" y="283"/>
                </a:lnTo>
                <a:lnTo>
                  <a:pt x="2824" y="283"/>
                </a:lnTo>
                <a:lnTo>
                  <a:pt x="2824" y="279"/>
                </a:lnTo>
                <a:lnTo>
                  <a:pt x="2828" y="279"/>
                </a:lnTo>
                <a:lnTo>
                  <a:pt x="2828" y="279"/>
                </a:lnTo>
                <a:lnTo>
                  <a:pt x="2828" y="279"/>
                </a:lnTo>
                <a:lnTo>
                  <a:pt x="2833" y="279"/>
                </a:lnTo>
                <a:lnTo>
                  <a:pt x="2833" y="274"/>
                </a:lnTo>
                <a:lnTo>
                  <a:pt x="2833" y="274"/>
                </a:lnTo>
                <a:lnTo>
                  <a:pt x="2837" y="274"/>
                </a:lnTo>
                <a:lnTo>
                  <a:pt x="2842" y="274"/>
                </a:lnTo>
                <a:lnTo>
                  <a:pt x="2842" y="274"/>
                </a:lnTo>
                <a:lnTo>
                  <a:pt x="2846" y="274"/>
                </a:lnTo>
                <a:lnTo>
                  <a:pt x="2846" y="270"/>
                </a:lnTo>
                <a:lnTo>
                  <a:pt x="2851" y="270"/>
                </a:lnTo>
                <a:lnTo>
                  <a:pt x="2851" y="270"/>
                </a:lnTo>
                <a:lnTo>
                  <a:pt x="2851" y="270"/>
                </a:lnTo>
                <a:lnTo>
                  <a:pt x="2855" y="270"/>
                </a:lnTo>
                <a:lnTo>
                  <a:pt x="2855" y="265"/>
                </a:lnTo>
                <a:lnTo>
                  <a:pt x="2860" y="265"/>
                </a:lnTo>
                <a:lnTo>
                  <a:pt x="2860" y="265"/>
                </a:lnTo>
                <a:lnTo>
                  <a:pt x="2860" y="265"/>
                </a:lnTo>
                <a:lnTo>
                  <a:pt x="2864" y="265"/>
                </a:lnTo>
                <a:lnTo>
                  <a:pt x="2869" y="265"/>
                </a:lnTo>
                <a:lnTo>
                  <a:pt x="2869" y="265"/>
                </a:lnTo>
                <a:lnTo>
                  <a:pt x="2873" y="265"/>
                </a:lnTo>
                <a:lnTo>
                  <a:pt x="2878" y="265"/>
                </a:lnTo>
                <a:lnTo>
                  <a:pt x="2882" y="265"/>
                </a:lnTo>
                <a:lnTo>
                  <a:pt x="2882" y="265"/>
                </a:lnTo>
                <a:lnTo>
                  <a:pt x="2887" y="265"/>
                </a:lnTo>
                <a:lnTo>
                  <a:pt x="2887" y="265"/>
                </a:lnTo>
                <a:lnTo>
                  <a:pt x="2887" y="261"/>
                </a:lnTo>
                <a:lnTo>
                  <a:pt x="2891" y="261"/>
                </a:lnTo>
                <a:lnTo>
                  <a:pt x="2896" y="261"/>
                </a:lnTo>
                <a:lnTo>
                  <a:pt x="2896" y="261"/>
                </a:lnTo>
                <a:lnTo>
                  <a:pt x="2900" y="261"/>
                </a:lnTo>
                <a:lnTo>
                  <a:pt x="2905" y="261"/>
                </a:lnTo>
                <a:lnTo>
                  <a:pt x="2905" y="261"/>
                </a:lnTo>
                <a:lnTo>
                  <a:pt x="2909" y="261"/>
                </a:lnTo>
                <a:lnTo>
                  <a:pt x="2914" y="261"/>
                </a:lnTo>
                <a:lnTo>
                  <a:pt x="2914" y="261"/>
                </a:lnTo>
                <a:lnTo>
                  <a:pt x="2918" y="261"/>
                </a:lnTo>
                <a:lnTo>
                  <a:pt x="2923" y="261"/>
                </a:lnTo>
                <a:lnTo>
                  <a:pt x="2927" y="261"/>
                </a:lnTo>
                <a:lnTo>
                  <a:pt x="2927" y="261"/>
                </a:lnTo>
                <a:lnTo>
                  <a:pt x="2927" y="256"/>
                </a:lnTo>
                <a:lnTo>
                  <a:pt x="2932" y="256"/>
                </a:lnTo>
                <a:lnTo>
                  <a:pt x="2932" y="256"/>
                </a:lnTo>
                <a:lnTo>
                  <a:pt x="2932" y="256"/>
                </a:lnTo>
                <a:lnTo>
                  <a:pt x="2936" y="256"/>
                </a:lnTo>
                <a:lnTo>
                  <a:pt x="2941" y="256"/>
                </a:lnTo>
                <a:lnTo>
                  <a:pt x="2941" y="256"/>
                </a:lnTo>
                <a:lnTo>
                  <a:pt x="2945" y="256"/>
                </a:lnTo>
                <a:lnTo>
                  <a:pt x="2950" y="256"/>
                </a:lnTo>
                <a:lnTo>
                  <a:pt x="2954" y="247"/>
                </a:lnTo>
                <a:lnTo>
                  <a:pt x="2954" y="247"/>
                </a:lnTo>
                <a:lnTo>
                  <a:pt x="2959" y="247"/>
                </a:lnTo>
                <a:lnTo>
                  <a:pt x="2959" y="247"/>
                </a:lnTo>
                <a:lnTo>
                  <a:pt x="2963" y="247"/>
                </a:lnTo>
                <a:lnTo>
                  <a:pt x="2968" y="247"/>
                </a:lnTo>
                <a:lnTo>
                  <a:pt x="2972" y="247"/>
                </a:lnTo>
                <a:lnTo>
                  <a:pt x="2972" y="247"/>
                </a:lnTo>
                <a:lnTo>
                  <a:pt x="2972" y="247"/>
                </a:lnTo>
                <a:lnTo>
                  <a:pt x="2977" y="247"/>
                </a:lnTo>
                <a:lnTo>
                  <a:pt x="2977" y="247"/>
                </a:lnTo>
                <a:lnTo>
                  <a:pt x="2981" y="247"/>
                </a:lnTo>
                <a:lnTo>
                  <a:pt x="2981" y="243"/>
                </a:lnTo>
                <a:lnTo>
                  <a:pt x="2986" y="243"/>
                </a:lnTo>
                <a:lnTo>
                  <a:pt x="2986" y="243"/>
                </a:lnTo>
                <a:lnTo>
                  <a:pt x="2990" y="243"/>
                </a:lnTo>
                <a:lnTo>
                  <a:pt x="2995" y="243"/>
                </a:lnTo>
                <a:lnTo>
                  <a:pt x="2999" y="243"/>
                </a:lnTo>
                <a:lnTo>
                  <a:pt x="2999" y="243"/>
                </a:lnTo>
                <a:lnTo>
                  <a:pt x="3004" y="243"/>
                </a:lnTo>
                <a:lnTo>
                  <a:pt x="3004" y="243"/>
                </a:lnTo>
                <a:lnTo>
                  <a:pt x="3004" y="243"/>
                </a:lnTo>
                <a:lnTo>
                  <a:pt x="3008" y="243"/>
                </a:lnTo>
                <a:lnTo>
                  <a:pt x="3013" y="243"/>
                </a:lnTo>
                <a:lnTo>
                  <a:pt x="3017" y="243"/>
                </a:lnTo>
                <a:lnTo>
                  <a:pt x="3017" y="238"/>
                </a:lnTo>
                <a:lnTo>
                  <a:pt x="3017" y="238"/>
                </a:lnTo>
                <a:lnTo>
                  <a:pt x="3022" y="238"/>
                </a:lnTo>
                <a:lnTo>
                  <a:pt x="3022" y="238"/>
                </a:lnTo>
                <a:lnTo>
                  <a:pt x="3026" y="238"/>
                </a:lnTo>
                <a:lnTo>
                  <a:pt x="3031" y="238"/>
                </a:lnTo>
                <a:lnTo>
                  <a:pt x="3031" y="238"/>
                </a:lnTo>
                <a:lnTo>
                  <a:pt x="3035" y="238"/>
                </a:lnTo>
                <a:lnTo>
                  <a:pt x="3040" y="238"/>
                </a:lnTo>
                <a:lnTo>
                  <a:pt x="3040" y="238"/>
                </a:lnTo>
                <a:lnTo>
                  <a:pt x="3044" y="238"/>
                </a:lnTo>
                <a:lnTo>
                  <a:pt x="3049" y="238"/>
                </a:lnTo>
                <a:lnTo>
                  <a:pt x="3049" y="234"/>
                </a:lnTo>
                <a:lnTo>
                  <a:pt x="3053" y="234"/>
                </a:lnTo>
                <a:lnTo>
                  <a:pt x="3053" y="234"/>
                </a:lnTo>
                <a:lnTo>
                  <a:pt x="3058" y="234"/>
                </a:lnTo>
                <a:lnTo>
                  <a:pt x="3058" y="229"/>
                </a:lnTo>
                <a:lnTo>
                  <a:pt x="3062" y="229"/>
                </a:lnTo>
                <a:lnTo>
                  <a:pt x="3062" y="229"/>
                </a:lnTo>
                <a:lnTo>
                  <a:pt x="3067" y="229"/>
                </a:lnTo>
                <a:lnTo>
                  <a:pt x="3067" y="229"/>
                </a:lnTo>
                <a:lnTo>
                  <a:pt x="3071" y="229"/>
                </a:lnTo>
                <a:lnTo>
                  <a:pt x="3076" y="229"/>
                </a:lnTo>
                <a:lnTo>
                  <a:pt x="3076" y="229"/>
                </a:lnTo>
                <a:lnTo>
                  <a:pt x="3080" y="229"/>
                </a:lnTo>
                <a:lnTo>
                  <a:pt x="3085" y="229"/>
                </a:lnTo>
                <a:lnTo>
                  <a:pt x="3085" y="229"/>
                </a:lnTo>
                <a:lnTo>
                  <a:pt x="3089" y="229"/>
                </a:lnTo>
                <a:lnTo>
                  <a:pt x="3094" y="229"/>
                </a:lnTo>
                <a:lnTo>
                  <a:pt x="3094" y="225"/>
                </a:lnTo>
                <a:lnTo>
                  <a:pt x="3098" y="225"/>
                </a:lnTo>
                <a:lnTo>
                  <a:pt x="3098" y="225"/>
                </a:lnTo>
                <a:lnTo>
                  <a:pt x="3103" y="225"/>
                </a:lnTo>
                <a:lnTo>
                  <a:pt x="3103" y="220"/>
                </a:lnTo>
                <a:lnTo>
                  <a:pt x="3107" y="220"/>
                </a:lnTo>
                <a:lnTo>
                  <a:pt x="3107" y="220"/>
                </a:lnTo>
                <a:lnTo>
                  <a:pt x="3112" y="220"/>
                </a:lnTo>
                <a:lnTo>
                  <a:pt x="3112" y="220"/>
                </a:lnTo>
                <a:lnTo>
                  <a:pt x="3112" y="220"/>
                </a:lnTo>
                <a:lnTo>
                  <a:pt x="3116" y="220"/>
                </a:lnTo>
                <a:lnTo>
                  <a:pt x="3121" y="220"/>
                </a:lnTo>
                <a:lnTo>
                  <a:pt x="3121" y="220"/>
                </a:lnTo>
                <a:lnTo>
                  <a:pt x="3125" y="220"/>
                </a:lnTo>
                <a:lnTo>
                  <a:pt x="3130" y="220"/>
                </a:lnTo>
                <a:lnTo>
                  <a:pt x="3130" y="220"/>
                </a:lnTo>
                <a:lnTo>
                  <a:pt x="3134" y="220"/>
                </a:lnTo>
                <a:lnTo>
                  <a:pt x="3134" y="211"/>
                </a:lnTo>
                <a:lnTo>
                  <a:pt x="3139" y="211"/>
                </a:lnTo>
                <a:lnTo>
                  <a:pt x="3143" y="211"/>
                </a:lnTo>
                <a:lnTo>
                  <a:pt x="3143" y="211"/>
                </a:lnTo>
                <a:lnTo>
                  <a:pt x="3147" y="211"/>
                </a:lnTo>
                <a:lnTo>
                  <a:pt x="3152" y="211"/>
                </a:lnTo>
                <a:lnTo>
                  <a:pt x="3152" y="211"/>
                </a:lnTo>
                <a:lnTo>
                  <a:pt x="3156" y="211"/>
                </a:lnTo>
                <a:lnTo>
                  <a:pt x="3156" y="211"/>
                </a:lnTo>
                <a:lnTo>
                  <a:pt x="3161" y="211"/>
                </a:lnTo>
                <a:lnTo>
                  <a:pt x="3161" y="207"/>
                </a:lnTo>
                <a:lnTo>
                  <a:pt x="3165" y="207"/>
                </a:lnTo>
                <a:lnTo>
                  <a:pt x="3165" y="207"/>
                </a:lnTo>
                <a:lnTo>
                  <a:pt x="3170" y="207"/>
                </a:lnTo>
                <a:lnTo>
                  <a:pt x="3174" y="207"/>
                </a:lnTo>
                <a:lnTo>
                  <a:pt x="3174" y="202"/>
                </a:lnTo>
                <a:lnTo>
                  <a:pt x="3174" y="202"/>
                </a:lnTo>
                <a:lnTo>
                  <a:pt x="3179" y="202"/>
                </a:lnTo>
                <a:lnTo>
                  <a:pt x="3179" y="198"/>
                </a:lnTo>
                <a:lnTo>
                  <a:pt x="3179" y="198"/>
                </a:lnTo>
                <a:lnTo>
                  <a:pt x="3183" y="198"/>
                </a:lnTo>
                <a:lnTo>
                  <a:pt x="3188" y="198"/>
                </a:lnTo>
                <a:lnTo>
                  <a:pt x="3188" y="193"/>
                </a:lnTo>
                <a:lnTo>
                  <a:pt x="3192" y="193"/>
                </a:lnTo>
                <a:lnTo>
                  <a:pt x="3197" y="193"/>
                </a:lnTo>
                <a:lnTo>
                  <a:pt x="3197" y="193"/>
                </a:lnTo>
                <a:lnTo>
                  <a:pt x="3201" y="193"/>
                </a:lnTo>
                <a:lnTo>
                  <a:pt x="3201" y="193"/>
                </a:lnTo>
                <a:lnTo>
                  <a:pt x="3206" y="189"/>
                </a:lnTo>
                <a:lnTo>
                  <a:pt x="3206" y="189"/>
                </a:lnTo>
                <a:lnTo>
                  <a:pt x="3210" y="189"/>
                </a:lnTo>
                <a:lnTo>
                  <a:pt x="3210" y="189"/>
                </a:lnTo>
                <a:lnTo>
                  <a:pt x="3215" y="189"/>
                </a:lnTo>
                <a:lnTo>
                  <a:pt x="3219" y="189"/>
                </a:lnTo>
                <a:lnTo>
                  <a:pt x="3224" y="189"/>
                </a:lnTo>
                <a:lnTo>
                  <a:pt x="3224" y="189"/>
                </a:lnTo>
                <a:lnTo>
                  <a:pt x="3228" y="189"/>
                </a:lnTo>
                <a:lnTo>
                  <a:pt x="3228" y="184"/>
                </a:lnTo>
                <a:lnTo>
                  <a:pt x="3233" y="184"/>
                </a:lnTo>
                <a:lnTo>
                  <a:pt x="3233" y="184"/>
                </a:lnTo>
                <a:lnTo>
                  <a:pt x="3237" y="184"/>
                </a:lnTo>
                <a:lnTo>
                  <a:pt x="3242" y="184"/>
                </a:lnTo>
                <a:lnTo>
                  <a:pt x="3242" y="184"/>
                </a:lnTo>
                <a:lnTo>
                  <a:pt x="3242" y="180"/>
                </a:lnTo>
                <a:lnTo>
                  <a:pt x="3246" y="180"/>
                </a:lnTo>
                <a:lnTo>
                  <a:pt x="3246" y="180"/>
                </a:lnTo>
                <a:lnTo>
                  <a:pt x="3246" y="175"/>
                </a:lnTo>
                <a:lnTo>
                  <a:pt x="3251" y="171"/>
                </a:lnTo>
                <a:lnTo>
                  <a:pt x="3251" y="171"/>
                </a:lnTo>
                <a:lnTo>
                  <a:pt x="3255" y="171"/>
                </a:lnTo>
                <a:lnTo>
                  <a:pt x="3255" y="171"/>
                </a:lnTo>
                <a:lnTo>
                  <a:pt x="3260" y="171"/>
                </a:lnTo>
                <a:lnTo>
                  <a:pt x="3264" y="171"/>
                </a:lnTo>
                <a:lnTo>
                  <a:pt x="3269" y="171"/>
                </a:lnTo>
                <a:lnTo>
                  <a:pt x="3269" y="171"/>
                </a:lnTo>
                <a:lnTo>
                  <a:pt x="3273" y="171"/>
                </a:lnTo>
                <a:lnTo>
                  <a:pt x="3278" y="171"/>
                </a:lnTo>
                <a:lnTo>
                  <a:pt x="3278" y="166"/>
                </a:lnTo>
                <a:lnTo>
                  <a:pt x="3278" y="166"/>
                </a:lnTo>
                <a:lnTo>
                  <a:pt x="3282" y="166"/>
                </a:lnTo>
                <a:lnTo>
                  <a:pt x="3287" y="166"/>
                </a:lnTo>
                <a:lnTo>
                  <a:pt x="3287" y="166"/>
                </a:lnTo>
                <a:lnTo>
                  <a:pt x="3287" y="162"/>
                </a:lnTo>
                <a:lnTo>
                  <a:pt x="3291" y="162"/>
                </a:lnTo>
                <a:lnTo>
                  <a:pt x="3291" y="162"/>
                </a:lnTo>
                <a:lnTo>
                  <a:pt x="3291" y="157"/>
                </a:lnTo>
                <a:lnTo>
                  <a:pt x="3296" y="157"/>
                </a:lnTo>
                <a:lnTo>
                  <a:pt x="3300" y="157"/>
                </a:lnTo>
                <a:lnTo>
                  <a:pt x="3305" y="157"/>
                </a:lnTo>
                <a:lnTo>
                  <a:pt x="3309" y="157"/>
                </a:lnTo>
                <a:lnTo>
                  <a:pt x="3314" y="157"/>
                </a:lnTo>
                <a:lnTo>
                  <a:pt x="3314" y="157"/>
                </a:lnTo>
                <a:lnTo>
                  <a:pt x="3314" y="153"/>
                </a:lnTo>
                <a:lnTo>
                  <a:pt x="3318" y="153"/>
                </a:lnTo>
                <a:lnTo>
                  <a:pt x="3323" y="153"/>
                </a:lnTo>
                <a:lnTo>
                  <a:pt x="3323" y="148"/>
                </a:lnTo>
                <a:lnTo>
                  <a:pt x="3323" y="148"/>
                </a:lnTo>
                <a:lnTo>
                  <a:pt x="3327" y="148"/>
                </a:lnTo>
                <a:lnTo>
                  <a:pt x="3332" y="148"/>
                </a:lnTo>
                <a:lnTo>
                  <a:pt x="3332" y="148"/>
                </a:lnTo>
                <a:lnTo>
                  <a:pt x="3332" y="144"/>
                </a:lnTo>
                <a:lnTo>
                  <a:pt x="3336" y="144"/>
                </a:lnTo>
                <a:lnTo>
                  <a:pt x="3336" y="144"/>
                </a:lnTo>
                <a:lnTo>
                  <a:pt x="3341" y="144"/>
                </a:lnTo>
                <a:lnTo>
                  <a:pt x="3345" y="144"/>
                </a:lnTo>
                <a:lnTo>
                  <a:pt x="3350" y="144"/>
                </a:lnTo>
                <a:lnTo>
                  <a:pt x="3350" y="139"/>
                </a:lnTo>
                <a:lnTo>
                  <a:pt x="3350" y="139"/>
                </a:lnTo>
                <a:lnTo>
                  <a:pt x="3354" y="139"/>
                </a:lnTo>
                <a:lnTo>
                  <a:pt x="3354" y="135"/>
                </a:lnTo>
                <a:lnTo>
                  <a:pt x="3359" y="135"/>
                </a:lnTo>
                <a:lnTo>
                  <a:pt x="3359" y="135"/>
                </a:lnTo>
                <a:lnTo>
                  <a:pt x="3363" y="135"/>
                </a:lnTo>
                <a:lnTo>
                  <a:pt x="3368" y="135"/>
                </a:lnTo>
                <a:lnTo>
                  <a:pt x="3368" y="135"/>
                </a:lnTo>
                <a:lnTo>
                  <a:pt x="3372" y="135"/>
                </a:lnTo>
                <a:lnTo>
                  <a:pt x="3377" y="135"/>
                </a:lnTo>
                <a:lnTo>
                  <a:pt x="3377" y="130"/>
                </a:lnTo>
                <a:lnTo>
                  <a:pt x="3377" y="130"/>
                </a:lnTo>
                <a:lnTo>
                  <a:pt x="3381" y="130"/>
                </a:lnTo>
                <a:lnTo>
                  <a:pt x="3381" y="130"/>
                </a:lnTo>
                <a:lnTo>
                  <a:pt x="3386" y="130"/>
                </a:lnTo>
                <a:lnTo>
                  <a:pt x="3390" y="130"/>
                </a:lnTo>
                <a:lnTo>
                  <a:pt x="3395" y="130"/>
                </a:lnTo>
                <a:lnTo>
                  <a:pt x="3395" y="130"/>
                </a:lnTo>
                <a:lnTo>
                  <a:pt x="3399" y="130"/>
                </a:lnTo>
                <a:lnTo>
                  <a:pt x="3399" y="126"/>
                </a:lnTo>
                <a:lnTo>
                  <a:pt x="3404" y="126"/>
                </a:lnTo>
                <a:lnTo>
                  <a:pt x="3404" y="126"/>
                </a:lnTo>
                <a:lnTo>
                  <a:pt x="3408" y="126"/>
                </a:lnTo>
                <a:lnTo>
                  <a:pt x="3408" y="121"/>
                </a:lnTo>
                <a:lnTo>
                  <a:pt x="3413" y="121"/>
                </a:lnTo>
                <a:lnTo>
                  <a:pt x="3413" y="117"/>
                </a:lnTo>
                <a:lnTo>
                  <a:pt x="3413" y="117"/>
                </a:lnTo>
                <a:lnTo>
                  <a:pt x="3417" y="117"/>
                </a:lnTo>
                <a:lnTo>
                  <a:pt x="3422" y="117"/>
                </a:lnTo>
                <a:lnTo>
                  <a:pt x="3422" y="112"/>
                </a:lnTo>
                <a:lnTo>
                  <a:pt x="3422" y="112"/>
                </a:lnTo>
                <a:lnTo>
                  <a:pt x="3426" y="112"/>
                </a:lnTo>
                <a:lnTo>
                  <a:pt x="3426" y="112"/>
                </a:lnTo>
                <a:lnTo>
                  <a:pt x="3431" y="112"/>
                </a:lnTo>
                <a:lnTo>
                  <a:pt x="3435" y="112"/>
                </a:lnTo>
                <a:lnTo>
                  <a:pt x="3440" y="112"/>
                </a:lnTo>
                <a:lnTo>
                  <a:pt x="3440" y="112"/>
                </a:lnTo>
                <a:lnTo>
                  <a:pt x="3444" y="112"/>
                </a:lnTo>
                <a:lnTo>
                  <a:pt x="3444" y="108"/>
                </a:lnTo>
                <a:lnTo>
                  <a:pt x="3449" y="108"/>
                </a:lnTo>
                <a:lnTo>
                  <a:pt x="3449" y="103"/>
                </a:lnTo>
                <a:lnTo>
                  <a:pt x="3449" y="103"/>
                </a:lnTo>
                <a:lnTo>
                  <a:pt x="3453" y="103"/>
                </a:lnTo>
                <a:lnTo>
                  <a:pt x="3458" y="103"/>
                </a:lnTo>
                <a:lnTo>
                  <a:pt x="3458" y="103"/>
                </a:lnTo>
                <a:lnTo>
                  <a:pt x="3462" y="103"/>
                </a:lnTo>
                <a:lnTo>
                  <a:pt x="3467" y="103"/>
                </a:lnTo>
                <a:lnTo>
                  <a:pt x="3467" y="103"/>
                </a:lnTo>
                <a:lnTo>
                  <a:pt x="3471" y="103"/>
                </a:lnTo>
                <a:lnTo>
                  <a:pt x="3471" y="103"/>
                </a:lnTo>
                <a:lnTo>
                  <a:pt x="3476" y="103"/>
                </a:lnTo>
                <a:lnTo>
                  <a:pt x="3480" y="103"/>
                </a:lnTo>
                <a:lnTo>
                  <a:pt x="3485" y="103"/>
                </a:lnTo>
                <a:lnTo>
                  <a:pt x="3485" y="103"/>
                </a:lnTo>
                <a:lnTo>
                  <a:pt x="3489" y="103"/>
                </a:lnTo>
                <a:lnTo>
                  <a:pt x="3494" y="103"/>
                </a:lnTo>
                <a:lnTo>
                  <a:pt x="3494" y="103"/>
                </a:lnTo>
                <a:lnTo>
                  <a:pt x="3494" y="99"/>
                </a:lnTo>
                <a:lnTo>
                  <a:pt x="3498" y="99"/>
                </a:lnTo>
                <a:lnTo>
                  <a:pt x="3503" y="99"/>
                </a:lnTo>
                <a:lnTo>
                  <a:pt x="3503" y="90"/>
                </a:lnTo>
                <a:lnTo>
                  <a:pt x="3507" y="90"/>
                </a:lnTo>
                <a:lnTo>
                  <a:pt x="3507" y="90"/>
                </a:lnTo>
                <a:lnTo>
                  <a:pt x="3512" y="90"/>
                </a:lnTo>
                <a:lnTo>
                  <a:pt x="3512" y="85"/>
                </a:lnTo>
                <a:lnTo>
                  <a:pt x="3512" y="85"/>
                </a:lnTo>
                <a:lnTo>
                  <a:pt x="3516" y="85"/>
                </a:lnTo>
                <a:lnTo>
                  <a:pt x="3521" y="85"/>
                </a:lnTo>
                <a:lnTo>
                  <a:pt x="3521" y="85"/>
                </a:lnTo>
                <a:lnTo>
                  <a:pt x="3525" y="85"/>
                </a:lnTo>
                <a:lnTo>
                  <a:pt x="3530" y="85"/>
                </a:lnTo>
                <a:lnTo>
                  <a:pt x="3534" y="85"/>
                </a:lnTo>
                <a:lnTo>
                  <a:pt x="3534" y="85"/>
                </a:lnTo>
                <a:lnTo>
                  <a:pt x="3539" y="85"/>
                </a:lnTo>
                <a:lnTo>
                  <a:pt x="3539" y="85"/>
                </a:lnTo>
                <a:lnTo>
                  <a:pt x="3543" y="85"/>
                </a:lnTo>
                <a:lnTo>
                  <a:pt x="3548" y="85"/>
                </a:lnTo>
                <a:lnTo>
                  <a:pt x="3552" y="85"/>
                </a:lnTo>
                <a:lnTo>
                  <a:pt x="3552" y="85"/>
                </a:lnTo>
                <a:lnTo>
                  <a:pt x="3557" y="85"/>
                </a:lnTo>
                <a:lnTo>
                  <a:pt x="3557" y="76"/>
                </a:lnTo>
                <a:lnTo>
                  <a:pt x="3557" y="76"/>
                </a:lnTo>
                <a:lnTo>
                  <a:pt x="3561" y="76"/>
                </a:lnTo>
                <a:lnTo>
                  <a:pt x="3561" y="67"/>
                </a:lnTo>
                <a:lnTo>
                  <a:pt x="3566" y="67"/>
                </a:lnTo>
                <a:lnTo>
                  <a:pt x="3566" y="67"/>
                </a:lnTo>
                <a:lnTo>
                  <a:pt x="3570" y="67"/>
                </a:lnTo>
                <a:lnTo>
                  <a:pt x="3570" y="63"/>
                </a:lnTo>
                <a:lnTo>
                  <a:pt x="3575" y="63"/>
                </a:lnTo>
                <a:lnTo>
                  <a:pt x="3575" y="63"/>
                </a:lnTo>
                <a:lnTo>
                  <a:pt x="3584" y="63"/>
                </a:lnTo>
                <a:lnTo>
                  <a:pt x="3584" y="63"/>
                </a:lnTo>
                <a:lnTo>
                  <a:pt x="3588" y="63"/>
                </a:lnTo>
                <a:lnTo>
                  <a:pt x="3593" y="63"/>
                </a:lnTo>
                <a:lnTo>
                  <a:pt x="3597" y="63"/>
                </a:lnTo>
                <a:lnTo>
                  <a:pt x="3597" y="63"/>
                </a:lnTo>
                <a:lnTo>
                  <a:pt x="3602" y="63"/>
                </a:lnTo>
                <a:lnTo>
                  <a:pt x="3602" y="63"/>
                </a:lnTo>
                <a:lnTo>
                  <a:pt x="3606" y="63"/>
                </a:lnTo>
                <a:lnTo>
                  <a:pt x="3606" y="58"/>
                </a:lnTo>
                <a:lnTo>
                  <a:pt x="3611" y="58"/>
                </a:lnTo>
                <a:lnTo>
                  <a:pt x="3615" y="58"/>
                </a:lnTo>
                <a:lnTo>
                  <a:pt x="3620" y="58"/>
                </a:lnTo>
                <a:lnTo>
                  <a:pt x="3620" y="58"/>
                </a:lnTo>
                <a:lnTo>
                  <a:pt x="3624" y="58"/>
                </a:lnTo>
                <a:lnTo>
                  <a:pt x="3629" y="58"/>
                </a:lnTo>
                <a:lnTo>
                  <a:pt x="3629" y="58"/>
                </a:lnTo>
                <a:lnTo>
                  <a:pt x="3633" y="58"/>
                </a:lnTo>
                <a:lnTo>
                  <a:pt x="3638" y="58"/>
                </a:lnTo>
                <a:lnTo>
                  <a:pt x="3638" y="49"/>
                </a:lnTo>
                <a:lnTo>
                  <a:pt x="3642" y="49"/>
                </a:lnTo>
                <a:lnTo>
                  <a:pt x="3642" y="49"/>
                </a:lnTo>
                <a:lnTo>
                  <a:pt x="3647" y="49"/>
                </a:lnTo>
                <a:lnTo>
                  <a:pt x="3647" y="49"/>
                </a:lnTo>
                <a:lnTo>
                  <a:pt x="3651" y="49"/>
                </a:lnTo>
                <a:lnTo>
                  <a:pt x="3651" y="40"/>
                </a:lnTo>
                <a:lnTo>
                  <a:pt x="3656" y="40"/>
                </a:lnTo>
                <a:lnTo>
                  <a:pt x="3656" y="40"/>
                </a:lnTo>
                <a:lnTo>
                  <a:pt x="3665" y="40"/>
                </a:lnTo>
                <a:lnTo>
                  <a:pt x="3665" y="40"/>
                </a:lnTo>
                <a:lnTo>
                  <a:pt x="3669" y="40"/>
                </a:lnTo>
                <a:lnTo>
                  <a:pt x="3669" y="36"/>
                </a:lnTo>
                <a:lnTo>
                  <a:pt x="3674" y="36"/>
                </a:lnTo>
                <a:lnTo>
                  <a:pt x="3678" y="36"/>
                </a:lnTo>
                <a:lnTo>
                  <a:pt x="3678" y="36"/>
                </a:lnTo>
                <a:lnTo>
                  <a:pt x="3683" y="36"/>
                </a:lnTo>
                <a:lnTo>
                  <a:pt x="3687" y="36"/>
                </a:lnTo>
                <a:lnTo>
                  <a:pt x="3687" y="36"/>
                </a:lnTo>
                <a:lnTo>
                  <a:pt x="3692" y="36"/>
                </a:lnTo>
                <a:lnTo>
                  <a:pt x="3692" y="36"/>
                </a:lnTo>
                <a:lnTo>
                  <a:pt x="3696" y="36"/>
                </a:lnTo>
                <a:lnTo>
                  <a:pt x="3701" y="36"/>
                </a:lnTo>
                <a:lnTo>
                  <a:pt x="3701" y="36"/>
                </a:lnTo>
                <a:lnTo>
                  <a:pt x="3705" y="36"/>
                </a:lnTo>
                <a:lnTo>
                  <a:pt x="3710" y="36"/>
                </a:lnTo>
                <a:lnTo>
                  <a:pt x="3710" y="36"/>
                </a:lnTo>
                <a:lnTo>
                  <a:pt x="3714" y="36"/>
                </a:lnTo>
                <a:lnTo>
                  <a:pt x="3719" y="36"/>
                </a:lnTo>
                <a:lnTo>
                  <a:pt x="3723" y="36"/>
                </a:lnTo>
                <a:lnTo>
                  <a:pt x="3723" y="36"/>
                </a:lnTo>
                <a:lnTo>
                  <a:pt x="3728" y="36"/>
                </a:lnTo>
                <a:lnTo>
                  <a:pt x="3732" y="36"/>
                </a:lnTo>
                <a:lnTo>
                  <a:pt x="3737" y="36"/>
                </a:lnTo>
                <a:lnTo>
                  <a:pt x="3737" y="36"/>
                </a:lnTo>
                <a:lnTo>
                  <a:pt x="3741" y="36"/>
                </a:lnTo>
                <a:lnTo>
                  <a:pt x="3746" y="36"/>
                </a:lnTo>
                <a:lnTo>
                  <a:pt x="3746" y="36"/>
                </a:lnTo>
                <a:lnTo>
                  <a:pt x="3750" y="36"/>
                </a:lnTo>
                <a:lnTo>
                  <a:pt x="3755" y="36"/>
                </a:lnTo>
                <a:lnTo>
                  <a:pt x="3755" y="36"/>
                </a:lnTo>
                <a:lnTo>
                  <a:pt x="3759" y="36"/>
                </a:lnTo>
                <a:lnTo>
                  <a:pt x="3764" y="36"/>
                </a:lnTo>
                <a:lnTo>
                  <a:pt x="3768" y="36"/>
                </a:lnTo>
                <a:lnTo>
                  <a:pt x="3768" y="36"/>
                </a:lnTo>
                <a:lnTo>
                  <a:pt x="3773" y="36"/>
                </a:lnTo>
                <a:lnTo>
                  <a:pt x="3777" y="36"/>
                </a:lnTo>
                <a:lnTo>
                  <a:pt x="3782" y="36"/>
                </a:lnTo>
                <a:lnTo>
                  <a:pt x="3782" y="36"/>
                </a:lnTo>
                <a:lnTo>
                  <a:pt x="3782" y="27"/>
                </a:lnTo>
                <a:lnTo>
                  <a:pt x="3786" y="27"/>
                </a:lnTo>
                <a:lnTo>
                  <a:pt x="3791" y="27"/>
                </a:lnTo>
                <a:lnTo>
                  <a:pt x="3791" y="27"/>
                </a:lnTo>
                <a:lnTo>
                  <a:pt x="3795" y="27"/>
                </a:lnTo>
                <a:lnTo>
                  <a:pt x="3800" y="27"/>
                </a:lnTo>
                <a:lnTo>
                  <a:pt x="3800" y="27"/>
                </a:lnTo>
                <a:lnTo>
                  <a:pt x="3804" y="27"/>
                </a:lnTo>
                <a:lnTo>
                  <a:pt x="3809" y="27"/>
                </a:lnTo>
                <a:lnTo>
                  <a:pt x="3813" y="27"/>
                </a:lnTo>
                <a:lnTo>
                  <a:pt x="3813" y="27"/>
                </a:lnTo>
                <a:lnTo>
                  <a:pt x="3818" y="27"/>
                </a:lnTo>
                <a:lnTo>
                  <a:pt x="3822" y="27"/>
                </a:lnTo>
                <a:lnTo>
                  <a:pt x="3822" y="27"/>
                </a:lnTo>
                <a:lnTo>
                  <a:pt x="3827" y="27"/>
                </a:lnTo>
                <a:lnTo>
                  <a:pt x="3827" y="27"/>
                </a:lnTo>
                <a:lnTo>
                  <a:pt x="3831" y="27"/>
                </a:lnTo>
                <a:lnTo>
                  <a:pt x="3836" y="27"/>
                </a:lnTo>
                <a:lnTo>
                  <a:pt x="3836" y="27"/>
                </a:lnTo>
                <a:lnTo>
                  <a:pt x="3840" y="27"/>
                </a:lnTo>
                <a:lnTo>
                  <a:pt x="3845" y="27"/>
                </a:lnTo>
                <a:lnTo>
                  <a:pt x="3849" y="27"/>
                </a:lnTo>
                <a:lnTo>
                  <a:pt x="3849" y="27"/>
                </a:lnTo>
                <a:lnTo>
                  <a:pt x="3854" y="27"/>
                </a:lnTo>
                <a:lnTo>
                  <a:pt x="3858" y="27"/>
                </a:lnTo>
                <a:lnTo>
                  <a:pt x="3858" y="27"/>
                </a:lnTo>
                <a:lnTo>
                  <a:pt x="3858" y="13"/>
                </a:lnTo>
                <a:lnTo>
                  <a:pt x="3862" y="13"/>
                </a:lnTo>
                <a:lnTo>
                  <a:pt x="3867" y="13"/>
                </a:lnTo>
                <a:lnTo>
                  <a:pt x="3867" y="13"/>
                </a:lnTo>
                <a:lnTo>
                  <a:pt x="3871" y="13"/>
                </a:lnTo>
                <a:lnTo>
                  <a:pt x="3871" y="13"/>
                </a:lnTo>
                <a:lnTo>
                  <a:pt x="3876" y="13"/>
                </a:lnTo>
                <a:lnTo>
                  <a:pt x="3880" y="13"/>
                </a:lnTo>
                <a:lnTo>
                  <a:pt x="3880" y="13"/>
                </a:lnTo>
                <a:lnTo>
                  <a:pt x="3885" y="13"/>
                </a:lnTo>
                <a:lnTo>
                  <a:pt x="3889" y="13"/>
                </a:lnTo>
                <a:lnTo>
                  <a:pt x="3889" y="0"/>
                </a:lnTo>
                <a:lnTo>
                  <a:pt x="3894" y="0"/>
                </a:lnTo>
                <a:lnTo>
                  <a:pt x="3894" y="0"/>
                </a:lnTo>
                <a:lnTo>
                  <a:pt x="3898" y="0"/>
                </a:lnTo>
                <a:lnTo>
                  <a:pt x="3903" y="0"/>
                </a:lnTo>
                <a:lnTo>
                  <a:pt x="3903" y="0"/>
                </a:lnTo>
                <a:lnTo>
                  <a:pt x="3907" y="0"/>
                </a:lnTo>
                <a:lnTo>
                  <a:pt x="3912" y="0"/>
                </a:lnTo>
              </a:path>
            </a:pathLst>
          </a:custGeom>
          <a:noFill/>
          <a:ln w="20638"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149"/>
          <p:cNvSpPr>
            <a:spLocks noEditPoints="1"/>
          </p:cNvSpPr>
          <p:nvPr/>
        </p:nvSpPr>
        <p:spPr bwMode="auto">
          <a:xfrm>
            <a:off x="1895475" y="1079500"/>
            <a:ext cx="6453188" cy="3100388"/>
          </a:xfrm>
          <a:custGeom>
            <a:avLst/>
            <a:gdLst>
              <a:gd name="T0" fmla="*/ 4065 w 4065"/>
              <a:gd name="T1" fmla="*/ 1953 h 1953"/>
              <a:gd name="T2" fmla="*/ 0 w 4065"/>
              <a:gd name="T3" fmla="*/ 1953 h 1953"/>
              <a:gd name="T4" fmla="*/ 0 w 4065"/>
              <a:gd name="T5" fmla="*/ 1953 h 1953"/>
              <a:gd name="T6" fmla="*/ 0 w 4065"/>
              <a:gd name="T7" fmla="*/ 0 h 1953"/>
            </a:gdLst>
            <a:ahLst/>
            <a:cxnLst>
              <a:cxn ang="0">
                <a:pos x="T0" y="T1"/>
              </a:cxn>
              <a:cxn ang="0">
                <a:pos x="T2" y="T3"/>
              </a:cxn>
              <a:cxn ang="0">
                <a:pos x="T4" y="T5"/>
              </a:cxn>
              <a:cxn ang="0">
                <a:pos x="T6" y="T7"/>
              </a:cxn>
            </a:cxnLst>
            <a:rect l="0" t="0" r="r" b="b"/>
            <a:pathLst>
              <a:path w="4065" h="1953">
                <a:moveTo>
                  <a:pt x="4065" y="1953"/>
                </a:moveTo>
                <a:lnTo>
                  <a:pt x="0" y="1953"/>
                </a:lnTo>
                <a:moveTo>
                  <a:pt x="0" y="1953"/>
                </a:moveTo>
                <a:lnTo>
                  <a:pt x="0" y="0"/>
                </a:lnTo>
              </a:path>
            </a:pathLst>
          </a:custGeom>
          <a:noFill/>
          <a:ln w="9525" cap="sq">
            <a:solidFill>
              <a:srgbClr val="000000"/>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Rectangle 160"/>
          <p:cNvSpPr>
            <a:spLocks noChangeArrowheads="1"/>
          </p:cNvSpPr>
          <p:nvPr/>
        </p:nvSpPr>
        <p:spPr bwMode="auto">
          <a:xfrm>
            <a:off x="2859088" y="4565650"/>
            <a:ext cx="669925" cy="306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latin typeface="Arial" panose="020B0604020202020204" pitchFamily="34" charset="0"/>
              </a:rPr>
              <a:t>5,660</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45" name="Rectangle 161"/>
          <p:cNvSpPr>
            <a:spLocks noChangeArrowheads="1"/>
          </p:cNvSpPr>
          <p:nvPr/>
        </p:nvSpPr>
        <p:spPr bwMode="auto">
          <a:xfrm>
            <a:off x="2859088" y="4779963"/>
            <a:ext cx="669925" cy="306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latin typeface="Arial" panose="020B0604020202020204" pitchFamily="34" charset="0"/>
              </a:rPr>
              <a:t>5,556</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46" name="Rectangle 162"/>
          <p:cNvSpPr>
            <a:spLocks noChangeArrowheads="1"/>
          </p:cNvSpPr>
          <p:nvPr/>
        </p:nvSpPr>
        <p:spPr bwMode="auto">
          <a:xfrm>
            <a:off x="4094163" y="4565650"/>
            <a:ext cx="669925" cy="306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latin typeface="Arial" panose="020B0604020202020204" pitchFamily="34" charset="0"/>
              </a:rPr>
              <a:t>5,166</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47" name="Rectangle 163"/>
          <p:cNvSpPr>
            <a:spLocks noChangeArrowheads="1"/>
          </p:cNvSpPr>
          <p:nvPr/>
        </p:nvSpPr>
        <p:spPr bwMode="auto">
          <a:xfrm>
            <a:off x="4094163" y="4779963"/>
            <a:ext cx="669925" cy="306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latin typeface="Arial" panose="020B0604020202020204" pitchFamily="34" charset="0"/>
              </a:rPr>
              <a:t>5,131</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48" name="Rectangle 164"/>
          <p:cNvSpPr>
            <a:spLocks noChangeArrowheads="1"/>
          </p:cNvSpPr>
          <p:nvPr/>
        </p:nvSpPr>
        <p:spPr bwMode="auto">
          <a:xfrm>
            <a:off x="5357813" y="4565650"/>
            <a:ext cx="669925" cy="306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latin typeface="Arial" panose="020B0604020202020204" pitchFamily="34" charset="0"/>
              </a:rPr>
              <a:t>4,327</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49" name="Rectangle 165"/>
          <p:cNvSpPr>
            <a:spLocks noChangeArrowheads="1"/>
          </p:cNvSpPr>
          <p:nvPr/>
        </p:nvSpPr>
        <p:spPr bwMode="auto">
          <a:xfrm>
            <a:off x="5357813" y="4779963"/>
            <a:ext cx="669925" cy="306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latin typeface="Arial" panose="020B0604020202020204" pitchFamily="34" charset="0"/>
              </a:rPr>
              <a:t>4,277</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50" name="Rectangle 166"/>
          <p:cNvSpPr>
            <a:spLocks noChangeArrowheads="1"/>
          </p:cNvSpPr>
          <p:nvPr/>
        </p:nvSpPr>
        <p:spPr bwMode="auto">
          <a:xfrm>
            <a:off x="6621463" y="4565650"/>
            <a:ext cx="669925" cy="306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latin typeface="Arial" panose="020B0604020202020204" pitchFamily="34" charset="0"/>
              </a:rPr>
              <a:t>2,627</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51" name="Rectangle 167"/>
          <p:cNvSpPr>
            <a:spLocks noChangeArrowheads="1"/>
          </p:cNvSpPr>
          <p:nvPr/>
        </p:nvSpPr>
        <p:spPr bwMode="auto">
          <a:xfrm>
            <a:off x="6621463" y="4779963"/>
            <a:ext cx="669925" cy="306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latin typeface="Arial" panose="020B0604020202020204" pitchFamily="34" charset="0"/>
              </a:rPr>
              <a:t>2,617</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52" name="Rectangle 168"/>
          <p:cNvSpPr>
            <a:spLocks noChangeArrowheads="1"/>
          </p:cNvSpPr>
          <p:nvPr/>
        </p:nvSpPr>
        <p:spPr bwMode="auto">
          <a:xfrm>
            <a:off x="7934325" y="4565650"/>
            <a:ext cx="477838" cy="306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latin typeface="Arial" panose="020B0604020202020204" pitchFamily="34" charset="0"/>
              </a:rPr>
              <a:t>561</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53" name="Rectangle 169"/>
          <p:cNvSpPr>
            <a:spLocks noChangeArrowheads="1"/>
          </p:cNvSpPr>
          <p:nvPr/>
        </p:nvSpPr>
        <p:spPr bwMode="auto">
          <a:xfrm>
            <a:off x="7934325" y="4779963"/>
            <a:ext cx="477838" cy="3063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latin typeface="Arial" panose="020B0604020202020204" pitchFamily="34" charset="0"/>
              </a:rPr>
              <a:t>588</a:t>
            </a: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54" name="Rectangle 27"/>
          <p:cNvSpPr>
            <a:spLocks noChangeArrowheads="1"/>
          </p:cNvSpPr>
          <p:nvPr/>
        </p:nvSpPr>
        <p:spPr bwMode="auto">
          <a:xfrm rot="16200000">
            <a:off x="-80677" y="2486147"/>
            <a:ext cx="2731517"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800" b="1" i="0" u="none" strike="noStrike" cap="none" normalizeH="0" baseline="0" dirty="0">
                <a:ln>
                  <a:noFill/>
                </a:ln>
                <a:solidFill>
                  <a:srgbClr val="000000"/>
                </a:solidFill>
                <a:effectLst/>
                <a:cs typeface="Arial" panose="020B0604020202020204" pitchFamily="34" charset="0"/>
              </a:rPr>
              <a:t>Cumulative incidence</a:t>
            </a:r>
            <a:r>
              <a:rPr kumimoji="0" lang="en-US" altLang="ja-JP" sz="1800" i="0" u="none" strike="noStrike" cap="none" normalizeH="0" baseline="0" dirty="0">
                <a:ln>
                  <a:noFill/>
                </a:ln>
                <a:solidFill>
                  <a:srgbClr val="000000"/>
                </a:solidFill>
                <a:effectLst/>
                <a:cs typeface="Arial" panose="020B0604020202020204" pitchFamily="34" charset="0"/>
              </a:rPr>
              <a:t>(</a:t>
            </a:r>
            <a:r>
              <a:rPr kumimoji="0" lang="en-US" altLang="ja-JP" sz="1800" b="1" i="0" u="none" strike="noStrike" cap="none" normalizeH="0" baseline="0" dirty="0">
                <a:ln>
                  <a:noFill/>
                </a:ln>
                <a:solidFill>
                  <a:srgbClr val="000000"/>
                </a:solidFill>
                <a:effectLst/>
                <a:cs typeface="Arial" panose="020B0604020202020204" pitchFamily="34" charset="0"/>
              </a:rPr>
              <a:t>%</a:t>
            </a:r>
            <a:r>
              <a:rPr kumimoji="0" lang="en-US" altLang="ja-JP" sz="1800" i="0" u="none" strike="noStrike" cap="none" normalizeH="0" baseline="0" dirty="0">
                <a:ln>
                  <a:noFill/>
                </a:ln>
                <a:solidFill>
                  <a:srgbClr val="000000"/>
                </a:solidFill>
                <a:effectLst/>
                <a:cs typeface="Arial" panose="020B0604020202020204" pitchFamily="34" charset="0"/>
              </a:rPr>
              <a:t>)</a:t>
            </a:r>
            <a:endParaRPr kumimoji="0" lang="ja-JP" altLang="ja-JP" sz="1800" i="0" u="none" strike="noStrike" cap="none" normalizeH="0" baseline="0" dirty="0">
              <a:ln>
                <a:noFill/>
              </a:ln>
              <a:solidFill>
                <a:schemeClr val="tx1"/>
              </a:solidFill>
              <a:effectLst/>
              <a:cs typeface="Arial" panose="020B0604020202020204" pitchFamily="34" charset="0"/>
            </a:endParaRPr>
          </a:p>
        </p:txBody>
      </p:sp>
      <p:sp>
        <p:nvSpPr>
          <p:cNvPr id="55" name="Rectangle 11"/>
          <p:cNvSpPr>
            <a:spLocks noChangeArrowheads="1"/>
          </p:cNvSpPr>
          <p:nvPr/>
        </p:nvSpPr>
        <p:spPr bwMode="auto">
          <a:xfrm>
            <a:off x="999929" y="4565650"/>
            <a:ext cx="44723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dirty="0">
                <a:ln>
                  <a:noFill/>
                </a:ln>
                <a:solidFill>
                  <a:srgbClr val="000000"/>
                </a:solidFill>
                <a:effectLst/>
                <a:cs typeface="Arial" panose="020B0604020202020204" pitchFamily="34" charset="0"/>
              </a:rPr>
              <a:t>1</a:t>
            </a:r>
            <a:r>
              <a:rPr kumimoji="0" lang="en-US" altLang="ja-JP" sz="1700" b="0" i="0" u="none" strike="noStrike" cap="none" spc="-300" normalizeH="0" baseline="0" dirty="0">
                <a:ln>
                  <a:noFill/>
                </a:ln>
                <a:solidFill>
                  <a:srgbClr val="000000"/>
                </a:solidFill>
                <a:effectLst/>
                <a:cs typeface="Arial" panose="020B0604020202020204" pitchFamily="34" charset="0"/>
              </a:rPr>
              <a:t> </a:t>
            </a:r>
            <a:r>
              <a:rPr kumimoji="0" lang="ja-JP" altLang="ja-JP" sz="1700" b="0" i="0" u="none" strike="noStrike" cap="none" normalizeH="0" baseline="0" dirty="0">
                <a:ln>
                  <a:noFill/>
                </a:ln>
                <a:solidFill>
                  <a:srgbClr val="000000"/>
                </a:solidFill>
                <a:effectLst/>
                <a:cs typeface="Arial" panose="020B0604020202020204" pitchFamily="34" charset="0"/>
              </a:rPr>
              <a:t>mg</a:t>
            </a:r>
            <a:endParaRPr kumimoji="0" lang="ja-JP" altLang="ja-JP" sz="1700" b="0" i="0" u="none" strike="noStrike" cap="none" normalizeH="0" baseline="0" dirty="0">
              <a:ln>
                <a:noFill/>
              </a:ln>
              <a:solidFill>
                <a:schemeClr val="tx1"/>
              </a:solidFill>
              <a:effectLst/>
              <a:cs typeface="Arial" panose="020B0604020202020204" pitchFamily="34" charset="0"/>
            </a:endParaRPr>
          </a:p>
        </p:txBody>
      </p:sp>
      <p:sp>
        <p:nvSpPr>
          <p:cNvPr id="56" name="Rectangle 12"/>
          <p:cNvSpPr>
            <a:spLocks noChangeArrowheads="1"/>
          </p:cNvSpPr>
          <p:nvPr/>
        </p:nvSpPr>
        <p:spPr bwMode="auto">
          <a:xfrm>
            <a:off x="999929" y="4779963"/>
            <a:ext cx="44723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kumimoji="0" lang="ja-JP" altLang="ja-JP" sz="1700" b="0" i="0" u="none" strike="noStrike" cap="none" normalizeH="0" baseline="0" dirty="0">
                <a:ln>
                  <a:noFill/>
                </a:ln>
                <a:solidFill>
                  <a:srgbClr val="000000"/>
                </a:solidFill>
                <a:effectLst/>
                <a:cs typeface="Arial" panose="020B0604020202020204" pitchFamily="34" charset="0"/>
              </a:rPr>
              <a:t>4</a:t>
            </a:r>
            <a:r>
              <a:rPr kumimoji="0" lang="en-US" altLang="ja-JP" sz="1700" spc="-300" dirty="0">
                <a:solidFill>
                  <a:srgbClr val="000000"/>
                </a:solidFill>
                <a:cs typeface="Arial" panose="020B0604020202020204" pitchFamily="34" charset="0"/>
              </a:rPr>
              <a:t> </a:t>
            </a:r>
            <a:r>
              <a:rPr kumimoji="0" lang="ja-JP" altLang="ja-JP" sz="1700" b="0" i="0" u="none" strike="noStrike" cap="none" normalizeH="0" baseline="0" dirty="0">
                <a:ln>
                  <a:noFill/>
                </a:ln>
                <a:solidFill>
                  <a:srgbClr val="000000"/>
                </a:solidFill>
                <a:effectLst/>
                <a:cs typeface="Arial" panose="020B0604020202020204" pitchFamily="34" charset="0"/>
              </a:rPr>
              <a:t>mg</a:t>
            </a:r>
            <a:endParaRPr kumimoji="0" lang="ja-JP" altLang="ja-JP" sz="1700" b="0" i="0" u="none" strike="noStrike" cap="none" normalizeH="0" baseline="0" dirty="0">
              <a:ln>
                <a:noFill/>
              </a:ln>
              <a:solidFill>
                <a:schemeClr val="tx1"/>
              </a:solidFill>
              <a:effectLst/>
              <a:cs typeface="Arial" panose="020B0604020202020204" pitchFamily="34" charset="0"/>
            </a:endParaRPr>
          </a:p>
        </p:txBody>
      </p:sp>
      <p:sp>
        <p:nvSpPr>
          <p:cNvPr id="57" name="Rectangle 26"/>
          <p:cNvSpPr>
            <a:spLocks noChangeArrowheads="1"/>
          </p:cNvSpPr>
          <p:nvPr/>
        </p:nvSpPr>
        <p:spPr bwMode="auto">
          <a:xfrm>
            <a:off x="366183" y="4294188"/>
            <a:ext cx="982641"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dirty="0">
                <a:ln>
                  <a:noFill/>
                </a:ln>
                <a:solidFill>
                  <a:srgbClr val="000000"/>
                </a:solidFill>
                <a:effectLst/>
                <a:cs typeface="Arial" panose="020B0604020202020204" pitchFamily="34" charset="0"/>
              </a:rPr>
              <a:t>No. at </a:t>
            </a:r>
            <a:r>
              <a:rPr kumimoji="0" lang="en-US" altLang="ja-JP" sz="1700" b="0" i="0" u="none" strike="noStrike" cap="none" normalizeH="0" baseline="0" dirty="0">
                <a:ln>
                  <a:noFill/>
                </a:ln>
                <a:solidFill>
                  <a:srgbClr val="000000"/>
                </a:solidFill>
                <a:effectLst/>
                <a:cs typeface="Arial" panose="020B0604020202020204" pitchFamily="34" charset="0"/>
              </a:rPr>
              <a:t>r</a:t>
            </a:r>
            <a:r>
              <a:rPr kumimoji="0" lang="ja-JP" altLang="ja-JP" sz="1700" b="0" i="0" u="none" strike="noStrike" cap="none" normalizeH="0" baseline="0" dirty="0">
                <a:ln>
                  <a:noFill/>
                </a:ln>
                <a:solidFill>
                  <a:srgbClr val="000000"/>
                </a:solidFill>
                <a:effectLst/>
                <a:cs typeface="Arial" panose="020B0604020202020204" pitchFamily="34" charset="0"/>
              </a:rPr>
              <a:t>isk</a:t>
            </a:r>
            <a:endParaRPr kumimoji="0" lang="ja-JP" altLang="ja-JP" sz="1700" b="0" i="0" u="none" strike="noStrike" cap="none" normalizeH="0" baseline="0" dirty="0">
              <a:ln>
                <a:noFill/>
              </a:ln>
              <a:solidFill>
                <a:schemeClr val="tx1"/>
              </a:solidFill>
              <a:effectLst/>
              <a:cs typeface="Arial" panose="020B0604020202020204" pitchFamily="34" charset="0"/>
            </a:endParaRPr>
          </a:p>
        </p:txBody>
      </p:sp>
      <p:sp>
        <p:nvSpPr>
          <p:cNvPr id="58" name="Rectangle 60"/>
          <p:cNvSpPr>
            <a:spLocks noChangeArrowheads="1"/>
          </p:cNvSpPr>
          <p:nvPr/>
        </p:nvSpPr>
        <p:spPr bwMode="auto">
          <a:xfrm>
            <a:off x="1830388" y="4216400"/>
            <a:ext cx="12182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dirty="0">
                <a:ln>
                  <a:noFill/>
                </a:ln>
                <a:solidFill>
                  <a:srgbClr val="000000"/>
                </a:solidFill>
                <a:effectLst/>
                <a:cs typeface="Arial" panose="020B0604020202020204" pitchFamily="34" charset="0"/>
              </a:rPr>
              <a:t>0</a:t>
            </a:r>
            <a:endParaRPr kumimoji="0" lang="ja-JP" altLang="ja-JP" sz="1800" b="1" i="0" u="none" strike="noStrike" cap="none" normalizeH="0" baseline="0" dirty="0">
              <a:ln>
                <a:noFill/>
              </a:ln>
              <a:solidFill>
                <a:schemeClr val="tx1"/>
              </a:solidFill>
              <a:effectLst/>
              <a:cs typeface="Arial" panose="020B0604020202020204" pitchFamily="34" charset="0"/>
            </a:endParaRPr>
          </a:p>
        </p:txBody>
      </p:sp>
      <p:sp>
        <p:nvSpPr>
          <p:cNvPr id="59" name="Rectangle 61"/>
          <p:cNvSpPr>
            <a:spLocks noChangeArrowheads="1"/>
          </p:cNvSpPr>
          <p:nvPr/>
        </p:nvSpPr>
        <p:spPr bwMode="auto">
          <a:xfrm>
            <a:off x="3079750" y="4216400"/>
            <a:ext cx="12182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a:ln>
                  <a:noFill/>
                </a:ln>
                <a:solidFill>
                  <a:srgbClr val="000000"/>
                </a:solidFill>
                <a:effectLst/>
                <a:cs typeface="Arial" panose="020B0604020202020204" pitchFamily="34" charset="0"/>
              </a:rPr>
              <a:t>1</a:t>
            </a:r>
            <a:endParaRPr kumimoji="0" lang="ja-JP" altLang="ja-JP" sz="1800" b="1" i="0" u="none" strike="noStrike" cap="none" normalizeH="0" baseline="0">
              <a:ln>
                <a:noFill/>
              </a:ln>
              <a:solidFill>
                <a:schemeClr val="tx1"/>
              </a:solidFill>
              <a:effectLst/>
              <a:cs typeface="Arial" panose="020B0604020202020204" pitchFamily="34" charset="0"/>
            </a:endParaRPr>
          </a:p>
        </p:txBody>
      </p:sp>
      <p:sp>
        <p:nvSpPr>
          <p:cNvPr id="60" name="Rectangle 62"/>
          <p:cNvSpPr>
            <a:spLocks noChangeArrowheads="1"/>
          </p:cNvSpPr>
          <p:nvPr/>
        </p:nvSpPr>
        <p:spPr bwMode="auto">
          <a:xfrm>
            <a:off x="4314825" y="4216400"/>
            <a:ext cx="12182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a:ln>
                  <a:noFill/>
                </a:ln>
                <a:solidFill>
                  <a:srgbClr val="000000"/>
                </a:solidFill>
                <a:effectLst/>
                <a:cs typeface="Arial" panose="020B0604020202020204" pitchFamily="34" charset="0"/>
              </a:rPr>
              <a:t>2</a:t>
            </a:r>
            <a:endParaRPr kumimoji="0" lang="ja-JP" altLang="ja-JP" sz="1800" b="1" i="0" u="none" strike="noStrike" cap="none" normalizeH="0" baseline="0">
              <a:ln>
                <a:noFill/>
              </a:ln>
              <a:solidFill>
                <a:schemeClr val="tx1"/>
              </a:solidFill>
              <a:effectLst/>
              <a:cs typeface="Arial" panose="020B0604020202020204" pitchFamily="34" charset="0"/>
            </a:endParaRPr>
          </a:p>
        </p:txBody>
      </p:sp>
      <p:sp>
        <p:nvSpPr>
          <p:cNvPr id="61" name="Rectangle 63"/>
          <p:cNvSpPr>
            <a:spLocks noChangeArrowheads="1"/>
          </p:cNvSpPr>
          <p:nvPr/>
        </p:nvSpPr>
        <p:spPr bwMode="auto">
          <a:xfrm>
            <a:off x="5557838" y="4216400"/>
            <a:ext cx="12182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a:ln>
                  <a:noFill/>
                </a:ln>
                <a:solidFill>
                  <a:srgbClr val="000000"/>
                </a:solidFill>
                <a:effectLst/>
                <a:cs typeface="Arial" panose="020B0604020202020204" pitchFamily="34" charset="0"/>
              </a:rPr>
              <a:t>3</a:t>
            </a:r>
            <a:endParaRPr kumimoji="0" lang="ja-JP" altLang="ja-JP" sz="1800" b="1" i="0" u="none" strike="noStrike" cap="none" normalizeH="0" baseline="0">
              <a:ln>
                <a:noFill/>
              </a:ln>
              <a:solidFill>
                <a:schemeClr val="tx1"/>
              </a:solidFill>
              <a:effectLst/>
              <a:cs typeface="Arial" panose="020B0604020202020204" pitchFamily="34" charset="0"/>
            </a:endParaRPr>
          </a:p>
        </p:txBody>
      </p:sp>
      <p:sp>
        <p:nvSpPr>
          <p:cNvPr id="62" name="Rectangle 64"/>
          <p:cNvSpPr>
            <a:spLocks noChangeArrowheads="1"/>
          </p:cNvSpPr>
          <p:nvPr/>
        </p:nvSpPr>
        <p:spPr bwMode="auto">
          <a:xfrm>
            <a:off x="6792913" y="4216400"/>
            <a:ext cx="12182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a:ln>
                  <a:noFill/>
                </a:ln>
                <a:solidFill>
                  <a:srgbClr val="000000"/>
                </a:solidFill>
                <a:effectLst/>
                <a:cs typeface="Arial" panose="020B0604020202020204" pitchFamily="34" charset="0"/>
              </a:rPr>
              <a:t>4</a:t>
            </a:r>
            <a:endParaRPr kumimoji="0" lang="ja-JP" altLang="ja-JP" sz="1800" b="1" i="0" u="none" strike="noStrike" cap="none" normalizeH="0" baseline="0">
              <a:ln>
                <a:noFill/>
              </a:ln>
              <a:solidFill>
                <a:schemeClr val="tx1"/>
              </a:solidFill>
              <a:effectLst/>
              <a:cs typeface="Arial" panose="020B0604020202020204" pitchFamily="34" charset="0"/>
            </a:endParaRPr>
          </a:p>
        </p:txBody>
      </p:sp>
      <p:sp>
        <p:nvSpPr>
          <p:cNvPr id="63" name="Rectangle 65"/>
          <p:cNvSpPr>
            <a:spLocks noChangeArrowheads="1"/>
          </p:cNvSpPr>
          <p:nvPr/>
        </p:nvSpPr>
        <p:spPr bwMode="auto">
          <a:xfrm>
            <a:off x="8040688" y="4216400"/>
            <a:ext cx="12182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a:ln>
                  <a:noFill/>
                </a:ln>
                <a:solidFill>
                  <a:srgbClr val="000000"/>
                </a:solidFill>
                <a:effectLst/>
                <a:cs typeface="Arial" panose="020B0604020202020204" pitchFamily="34" charset="0"/>
              </a:rPr>
              <a:t>5</a:t>
            </a:r>
            <a:endParaRPr kumimoji="0" lang="ja-JP" altLang="ja-JP" sz="1800" b="1" i="0" u="none" strike="noStrike" cap="none" normalizeH="0" baseline="0">
              <a:ln>
                <a:noFill/>
              </a:ln>
              <a:solidFill>
                <a:schemeClr val="tx1"/>
              </a:solidFill>
              <a:effectLst/>
              <a:cs typeface="Arial" panose="020B0604020202020204" pitchFamily="34" charset="0"/>
            </a:endParaRPr>
          </a:p>
        </p:txBody>
      </p:sp>
      <p:sp>
        <p:nvSpPr>
          <p:cNvPr id="64" name="Rectangle 13"/>
          <p:cNvSpPr>
            <a:spLocks noChangeArrowheads="1"/>
          </p:cNvSpPr>
          <p:nvPr/>
        </p:nvSpPr>
        <p:spPr bwMode="auto">
          <a:xfrm>
            <a:off x="1611314" y="4565650"/>
            <a:ext cx="548227"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dirty="0">
                <a:ln>
                  <a:noFill/>
                </a:ln>
                <a:solidFill>
                  <a:srgbClr val="000000"/>
                </a:solidFill>
                <a:effectLst/>
                <a:cs typeface="Arial" panose="020B0604020202020204" pitchFamily="34" charset="0"/>
              </a:rPr>
              <a:t>6,214</a:t>
            </a:r>
            <a:endParaRPr kumimoji="0" lang="ja-JP" altLang="ja-JP" sz="1800" b="0" i="0" u="none" strike="noStrike" cap="none" normalizeH="0" baseline="0" dirty="0">
              <a:ln>
                <a:noFill/>
              </a:ln>
              <a:solidFill>
                <a:schemeClr val="tx1"/>
              </a:solidFill>
              <a:effectLst/>
              <a:cs typeface="Arial" panose="020B0604020202020204" pitchFamily="34" charset="0"/>
            </a:endParaRPr>
          </a:p>
        </p:txBody>
      </p:sp>
      <p:sp>
        <p:nvSpPr>
          <p:cNvPr id="65" name="Rectangle 14"/>
          <p:cNvSpPr>
            <a:spLocks noChangeArrowheads="1"/>
          </p:cNvSpPr>
          <p:nvPr/>
        </p:nvSpPr>
        <p:spPr bwMode="auto">
          <a:xfrm>
            <a:off x="1611314" y="4779963"/>
            <a:ext cx="548227"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dirty="0">
                <a:ln>
                  <a:noFill/>
                </a:ln>
                <a:solidFill>
                  <a:srgbClr val="000000"/>
                </a:solidFill>
                <a:effectLst/>
                <a:cs typeface="Arial" panose="020B0604020202020204" pitchFamily="34" charset="0"/>
              </a:rPr>
              <a:t>6,199</a:t>
            </a:r>
            <a:endParaRPr kumimoji="0" lang="ja-JP" altLang="ja-JP" sz="1800" b="0" i="0" u="none" strike="noStrike" cap="none" normalizeH="0" baseline="0" dirty="0">
              <a:ln>
                <a:noFill/>
              </a:ln>
              <a:solidFill>
                <a:schemeClr val="tx1"/>
              </a:solidFill>
              <a:effectLst/>
              <a:cs typeface="Arial" panose="020B0604020202020204" pitchFamily="34" charset="0"/>
            </a:endParaRPr>
          </a:p>
        </p:txBody>
      </p:sp>
      <p:sp>
        <p:nvSpPr>
          <p:cNvPr id="66" name="Rectangle 18"/>
          <p:cNvSpPr>
            <a:spLocks noChangeArrowheads="1"/>
          </p:cNvSpPr>
          <p:nvPr/>
        </p:nvSpPr>
        <p:spPr bwMode="auto">
          <a:xfrm>
            <a:off x="4686300" y="4337050"/>
            <a:ext cx="615618"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800" b="1" i="0" u="none" strike="noStrike" cap="none" normalizeH="0" baseline="0">
                <a:ln>
                  <a:noFill/>
                </a:ln>
                <a:solidFill>
                  <a:srgbClr val="000000"/>
                </a:solidFill>
                <a:effectLst/>
                <a:cs typeface="Arial" panose="020B0604020202020204" pitchFamily="34" charset="0"/>
              </a:rPr>
              <a:t>Years</a:t>
            </a:r>
            <a:endParaRPr kumimoji="0" lang="ja-JP" altLang="ja-JP" sz="1800" b="1" i="0" u="none" strike="noStrike" cap="none" normalizeH="0" baseline="0">
              <a:ln>
                <a:noFill/>
              </a:ln>
              <a:solidFill>
                <a:schemeClr val="tx1"/>
              </a:solidFill>
              <a:effectLst/>
              <a:cs typeface="Arial" panose="020B0604020202020204" pitchFamily="34" charset="0"/>
            </a:endParaRPr>
          </a:p>
        </p:txBody>
      </p:sp>
      <p:sp>
        <p:nvSpPr>
          <p:cNvPr id="67" name="Rectangle 66"/>
          <p:cNvSpPr>
            <a:spLocks noChangeArrowheads="1"/>
          </p:cNvSpPr>
          <p:nvPr/>
        </p:nvSpPr>
        <p:spPr bwMode="auto">
          <a:xfrm>
            <a:off x="2087563" y="1832458"/>
            <a:ext cx="198451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lang="en-US" altLang="ja-JP" sz="1700" b="1" dirty="0">
                <a:cs typeface="Arial" panose="020B0604020202020204" pitchFamily="34" charset="0"/>
              </a:rPr>
              <a:t>NNT for 5 years=41</a:t>
            </a:r>
            <a:endParaRPr kumimoji="0" lang="ja-JP" altLang="ja-JP" sz="1700" b="1" dirty="0">
              <a:ea typeface="HGｺﾞｼｯｸE" panose="020B0909000000000000" pitchFamily="49" charset="-128"/>
              <a:cs typeface="Arial" panose="020B0604020202020204" pitchFamily="34" charset="0"/>
            </a:endParaRPr>
          </a:p>
        </p:txBody>
      </p:sp>
      <p:sp>
        <p:nvSpPr>
          <p:cNvPr id="68" name="Rectangle 68"/>
          <p:cNvSpPr>
            <a:spLocks noChangeArrowheads="1"/>
          </p:cNvSpPr>
          <p:nvPr/>
        </p:nvSpPr>
        <p:spPr bwMode="auto">
          <a:xfrm>
            <a:off x="2087563" y="1472695"/>
            <a:ext cx="6052939"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lang="en-US" altLang="ja-JP" sz="1700" dirty="0">
                <a:cs typeface="Arial" panose="020B0604020202020204" pitchFamily="34" charset="0"/>
              </a:rPr>
              <a:t>No. of patients with event: 4</a:t>
            </a:r>
            <a:r>
              <a:rPr lang="en-US" altLang="ja-JP" sz="1700" spc="-300" dirty="0">
                <a:cs typeface="Arial" panose="020B0604020202020204" pitchFamily="34" charset="0"/>
              </a:rPr>
              <a:t> </a:t>
            </a:r>
            <a:r>
              <a:rPr lang="en-US" altLang="ja-JP" sz="1700" dirty="0">
                <a:cs typeface="Arial" panose="020B0604020202020204" pitchFamily="34" charset="0"/>
              </a:rPr>
              <a:t>mg 489 (7.9%), 1</a:t>
            </a:r>
            <a:r>
              <a:rPr lang="en-US" altLang="ja-JP" sz="1700" spc="-300" dirty="0">
                <a:cs typeface="Arial" panose="020B0604020202020204" pitchFamily="34" charset="0"/>
              </a:rPr>
              <a:t> </a:t>
            </a:r>
            <a:r>
              <a:rPr lang="en-US" altLang="ja-JP" sz="1700" dirty="0">
                <a:cs typeface="Arial" panose="020B0604020202020204" pitchFamily="34" charset="0"/>
              </a:rPr>
              <a:t>mg  600 (9.7%)</a:t>
            </a:r>
            <a:endParaRPr kumimoji="0" lang="ja-JP" altLang="ja-JP" sz="1700" dirty="0">
              <a:ea typeface="HGｺﾞｼｯｸE" panose="020B0909000000000000" pitchFamily="49" charset="-128"/>
              <a:cs typeface="Arial" panose="020B0604020202020204" pitchFamily="34" charset="0"/>
            </a:endParaRPr>
          </a:p>
        </p:txBody>
      </p:sp>
      <p:sp>
        <p:nvSpPr>
          <p:cNvPr id="69" name="Rectangle 69"/>
          <p:cNvSpPr>
            <a:spLocks noChangeArrowheads="1"/>
          </p:cNvSpPr>
          <p:nvPr/>
        </p:nvSpPr>
        <p:spPr bwMode="auto">
          <a:xfrm>
            <a:off x="2087563" y="1093283"/>
            <a:ext cx="5224187" cy="3231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lang="it-IT" altLang="ja-JP" sz="2100" b="1" dirty="0">
                <a:cs typeface="Arial" panose="020B0604020202020204" pitchFamily="34" charset="0"/>
              </a:rPr>
              <a:t>HR 0.83</a:t>
            </a:r>
            <a:r>
              <a:rPr lang="it-IT" altLang="ja-JP" sz="2100" b="1" spc="-150" dirty="0">
                <a:cs typeface="Arial" panose="020B0604020202020204" pitchFamily="34" charset="0"/>
              </a:rPr>
              <a:t> </a:t>
            </a:r>
            <a:r>
              <a:rPr lang="it-IT" altLang="ja-JP" sz="2100" b="1" dirty="0">
                <a:cs typeface="Arial" panose="020B0604020202020204" pitchFamily="34" charset="0"/>
              </a:rPr>
              <a:t>(95% CI, 0.73-0.93), Cox P=0.002</a:t>
            </a:r>
          </a:p>
        </p:txBody>
      </p:sp>
      <p:grpSp>
        <p:nvGrpSpPr>
          <p:cNvPr id="70" name="グループ化 69"/>
          <p:cNvGrpSpPr/>
          <p:nvPr/>
        </p:nvGrpSpPr>
        <p:grpSpPr>
          <a:xfrm>
            <a:off x="6455533" y="3905363"/>
            <a:ext cx="2475952" cy="246221"/>
            <a:chOff x="4971157" y="3905363"/>
            <a:chExt cx="2475952" cy="246221"/>
          </a:xfrm>
        </p:grpSpPr>
        <p:sp>
          <p:nvSpPr>
            <p:cNvPr id="71" name="Rectangle 105"/>
            <p:cNvSpPr>
              <a:spLocks noChangeArrowheads="1"/>
            </p:cNvSpPr>
            <p:nvPr/>
          </p:nvSpPr>
          <p:spPr bwMode="auto">
            <a:xfrm>
              <a:off x="5068253" y="3922713"/>
              <a:ext cx="2378856" cy="1384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900" b="0" i="0" u="none" strike="noStrike" cap="none" normalizeH="0" baseline="0" dirty="0">
                  <a:ln>
                    <a:noFill/>
                  </a:ln>
                  <a:solidFill>
                    <a:srgbClr val="000000"/>
                  </a:solidFill>
                  <a:effectLst/>
                  <a:cs typeface="Arial" panose="020B0604020202020204" pitchFamily="34" charset="0"/>
                </a:rPr>
                <a:t>: </a:t>
              </a:r>
              <a:r>
                <a:rPr kumimoji="0" lang="ja-JP" altLang="ja-JP" sz="900" b="0" i="0" u="none" strike="noStrike" cap="none" normalizeH="0" baseline="0" dirty="0">
                  <a:ln>
                    <a:noFill/>
                  </a:ln>
                  <a:solidFill>
                    <a:srgbClr val="000000"/>
                  </a:solidFill>
                  <a:effectLst/>
                  <a:cs typeface="Arial" panose="020B0604020202020204" pitchFamily="34" charset="0"/>
                </a:rPr>
                <a:t>Excluding TLR for lesions treated at prior PCI</a:t>
              </a:r>
              <a:endParaRPr kumimoji="0" lang="ja-JP" altLang="ja-JP" sz="1800" b="0" i="0" u="none" strike="noStrike" cap="none" normalizeH="0" baseline="0" dirty="0">
                <a:ln>
                  <a:noFill/>
                </a:ln>
                <a:solidFill>
                  <a:schemeClr val="tx1"/>
                </a:solidFill>
                <a:effectLst/>
                <a:cs typeface="Arial" panose="020B0604020202020204" pitchFamily="34" charset="0"/>
              </a:endParaRPr>
            </a:p>
          </p:txBody>
        </p:sp>
        <p:sp>
          <p:nvSpPr>
            <p:cNvPr id="72" name="Rectangle 105"/>
            <p:cNvSpPr>
              <a:spLocks noChangeArrowheads="1"/>
            </p:cNvSpPr>
            <p:nvPr/>
          </p:nvSpPr>
          <p:spPr bwMode="auto">
            <a:xfrm>
              <a:off x="4971157" y="3905363"/>
              <a:ext cx="132397" cy="24622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600" b="0" i="0" u="none" strike="noStrike" cap="none" normalizeH="0" baseline="0" dirty="0">
                  <a:ln>
                    <a:noFill/>
                  </a:ln>
                  <a:solidFill>
                    <a:srgbClr val="000000"/>
                  </a:solidFill>
                  <a:effectLst/>
                  <a:cs typeface="Arial" panose="020B0604020202020204" pitchFamily="34" charset="0"/>
                </a:rPr>
                <a:t>*</a:t>
              </a:r>
              <a:endParaRPr kumimoji="0" lang="ja-JP" altLang="ja-JP" sz="1600" b="0" i="0" u="none" strike="noStrike" cap="none" normalizeH="0" baseline="0" dirty="0">
                <a:ln>
                  <a:noFill/>
                </a:ln>
                <a:solidFill>
                  <a:schemeClr val="tx1"/>
                </a:solidFill>
                <a:effectLst/>
                <a:cs typeface="Arial" panose="020B0604020202020204" pitchFamily="34" charset="0"/>
              </a:endParaRPr>
            </a:p>
          </p:txBody>
        </p:sp>
      </p:grpSp>
      <p:sp>
        <p:nvSpPr>
          <p:cNvPr id="73" name="Rectangle 107"/>
          <p:cNvSpPr>
            <a:spLocks noChangeArrowheads="1"/>
          </p:cNvSpPr>
          <p:nvPr/>
        </p:nvSpPr>
        <p:spPr bwMode="auto">
          <a:xfrm>
            <a:off x="2479675" y="2323827"/>
            <a:ext cx="1676741"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lang="en-US" altLang="ja-JP" sz="1700" dirty="0" err="1">
                <a:cs typeface="Arial" panose="020B0604020202020204" pitchFamily="34" charset="0"/>
              </a:rPr>
              <a:t>Pitavastatin</a:t>
            </a:r>
            <a:r>
              <a:rPr lang="en-US" altLang="ja-JP" sz="1700" dirty="0">
                <a:cs typeface="Arial" panose="020B0604020202020204" pitchFamily="34" charset="0"/>
              </a:rPr>
              <a:t> 1</a:t>
            </a:r>
            <a:r>
              <a:rPr lang="en-US" altLang="ja-JP" sz="1700" spc="-300" dirty="0">
                <a:cs typeface="Arial" panose="020B0604020202020204" pitchFamily="34" charset="0"/>
              </a:rPr>
              <a:t> </a:t>
            </a:r>
            <a:r>
              <a:rPr lang="en-US" altLang="ja-JP" sz="1700" dirty="0">
                <a:cs typeface="Arial" panose="020B0604020202020204" pitchFamily="34" charset="0"/>
              </a:rPr>
              <a:t>mg</a:t>
            </a:r>
            <a:endParaRPr kumimoji="0" lang="ja-JP" altLang="ja-JP" sz="1800" b="0" i="0" u="none" strike="noStrike" cap="none" normalizeH="0" baseline="0" dirty="0">
              <a:ln>
                <a:noFill/>
              </a:ln>
              <a:solidFill>
                <a:schemeClr val="tx1"/>
              </a:solidFill>
              <a:effectLst/>
              <a:cs typeface="Arial" panose="020B0604020202020204" pitchFamily="34" charset="0"/>
            </a:endParaRPr>
          </a:p>
        </p:txBody>
      </p:sp>
      <p:sp>
        <p:nvSpPr>
          <p:cNvPr id="74" name="Rectangle 108"/>
          <p:cNvSpPr>
            <a:spLocks noChangeArrowheads="1"/>
          </p:cNvSpPr>
          <p:nvPr/>
        </p:nvSpPr>
        <p:spPr bwMode="auto">
          <a:xfrm>
            <a:off x="2479675" y="2621333"/>
            <a:ext cx="1676741"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lang="en-US" altLang="ja-JP" sz="1700" dirty="0" err="1">
                <a:cs typeface="Arial" panose="020B0604020202020204" pitchFamily="34" charset="0"/>
              </a:rPr>
              <a:t>Pitavastatin</a:t>
            </a:r>
            <a:r>
              <a:rPr lang="en-US" altLang="ja-JP" sz="1700" dirty="0">
                <a:cs typeface="Arial" panose="020B0604020202020204" pitchFamily="34" charset="0"/>
              </a:rPr>
              <a:t> 4</a:t>
            </a:r>
            <a:r>
              <a:rPr lang="en-US" altLang="ja-JP" sz="1700" spc="-300" dirty="0">
                <a:cs typeface="Arial" panose="020B0604020202020204" pitchFamily="34" charset="0"/>
              </a:rPr>
              <a:t> </a:t>
            </a:r>
            <a:r>
              <a:rPr lang="en-US" altLang="ja-JP" sz="1700" dirty="0">
                <a:cs typeface="Arial" panose="020B0604020202020204" pitchFamily="34" charset="0"/>
              </a:rPr>
              <a:t>mg</a:t>
            </a:r>
            <a:endParaRPr kumimoji="0" lang="ja-JP" altLang="ja-JP" sz="1800" dirty="0">
              <a:cs typeface="Arial" panose="020B0604020202020204" pitchFamily="34" charset="0"/>
            </a:endParaRPr>
          </a:p>
        </p:txBody>
      </p:sp>
      <p:sp>
        <p:nvSpPr>
          <p:cNvPr id="75" name="Line 109"/>
          <p:cNvSpPr>
            <a:spLocks noChangeShapeType="1"/>
          </p:cNvSpPr>
          <p:nvPr/>
        </p:nvSpPr>
        <p:spPr bwMode="auto">
          <a:xfrm>
            <a:off x="2101850" y="2452415"/>
            <a:ext cx="342900" cy="0"/>
          </a:xfrm>
          <a:prstGeom prst="line">
            <a:avLst/>
          </a:prstGeom>
          <a:noFill/>
          <a:ln w="20638"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cs typeface="Arial" panose="020B0604020202020204" pitchFamily="34" charset="0"/>
            </a:endParaRPr>
          </a:p>
        </p:txBody>
      </p:sp>
      <p:sp>
        <p:nvSpPr>
          <p:cNvPr id="76" name="Line 110"/>
          <p:cNvSpPr>
            <a:spLocks noChangeShapeType="1"/>
          </p:cNvSpPr>
          <p:nvPr/>
        </p:nvSpPr>
        <p:spPr bwMode="auto">
          <a:xfrm flipH="1">
            <a:off x="2101850" y="2741983"/>
            <a:ext cx="342900" cy="0"/>
          </a:xfrm>
          <a:prstGeom prst="line">
            <a:avLst/>
          </a:prstGeom>
          <a:noFill/>
          <a:ln w="20638"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cs typeface="Arial" panose="020B0604020202020204" pitchFamily="34" charset="0"/>
            </a:endParaRPr>
          </a:p>
        </p:txBody>
      </p:sp>
    </p:spTree>
    <p:extLst>
      <p:ext uri="{BB962C8B-B14F-4D97-AF65-F5344CB8AC3E}">
        <p14:creationId xmlns:p14="http://schemas.microsoft.com/office/powerpoint/2010/main" val="2228432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a:t>Other Seconda</a:t>
            </a:r>
            <a:r>
              <a:rPr lang="en-US" altLang="ja-JP" spc="100"/>
              <a:t>r</a:t>
            </a:r>
            <a:r>
              <a:rPr lang="en-US" altLang="ja-JP"/>
              <a:t>y Endpoints</a:t>
            </a:r>
            <a:endParaRPr kumimoji="1" lang="ja-JP" altLang="en-US" dirty="0"/>
          </a:p>
        </p:txBody>
      </p:sp>
      <p:sp>
        <p:nvSpPr>
          <p:cNvPr id="3" name="正方形/長方形 2"/>
          <p:cNvSpPr/>
          <p:nvPr/>
        </p:nvSpPr>
        <p:spPr>
          <a:xfrm>
            <a:off x="543375" y="1199580"/>
            <a:ext cx="751809" cy="184666"/>
          </a:xfrm>
          <a:prstGeom prst="rect">
            <a:avLst/>
          </a:prstGeom>
        </p:spPr>
        <p:txBody>
          <a:bodyPr wrap="none" lIns="0" tIns="0" rIns="0" bIns="0">
            <a:spAutoFit/>
          </a:bodyPr>
          <a:lstStyle/>
          <a:p>
            <a:r>
              <a:rPr lang="en-US" altLang="ja-JP" sz="1200" b="1">
                <a:solidFill>
                  <a:prstClr val="black"/>
                </a:solidFill>
              </a:rPr>
              <a:t>Outcomes</a:t>
            </a:r>
            <a:endParaRPr lang="ja-JP" altLang="ja-JP" sz="1200" b="1">
              <a:solidFill>
                <a:prstClr val="black"/>
              </a:solidFill>
            </a:endParaRPr>
          </a:p>
        </p:txBody>
      </p:sp>
      <p:sp>
        <p:nvSpPr>
          <p:cNvPr id="27" name="正方形/長方形 26"/>
          <p:cNvSpPr/>
          <p:nvPr/>
        </p:nvSpPr>
        <p:spPr>
          <a:xfrm>
            <a:off x="3405287" y="1051847"/>
            <a:ext cx="670055" cy="332399"/>
          </a:xfrm>
          <a:prstGeom prst="rect">
            <a:avLst/>
          </a:prstGeom>
        </p:spPr>
        <p:txBody>
          <a:bodyPr wrap="none" lIns="0" tIns="0" rIns="0" bIns="0">
            <a:spAutoFit/>
          </a:bodyPr>
          <a:lstStyle/>
          <a:p>
            <a:pPr algn="ctr">
              <a:lnSpc>
                <a:spcPct val="90000"/>
              </a:lnSpc>
            </a:pPr>
            <a:r>
              <a:rPr lang="en-US" altLang="ja-JP" sz="1200" b="1" spc="200">
                <a:solidFill>
                  <a:prstClr val="black"/>
                </a:solidFill>
              </a:rPr>
              <a:t>1</a:t>
            </a:r>
            <a:r>
              <a:rPr lang="en-US" altLang="ja-JP" sz="1200" b="1">
                <a:solidFill>
                  <a:prstClr val="black"/>
                </a:solidFill>
              </a:rPr>
              <a:t>mg</a:t>
            </a:r>
          </a:p>
          <a:p>
            <a:pPr algn="ctr">
              <a:lnSpc>
                <a:spcPct val="90000"/>
              </a:lnSpc>
            </a:pPr>
            <a:r>
              <a:rPr lang="en-US" altLang="ja-JP" sz="1200" b="1">
                <a:solidFill>
                  <a:prstClr val="black"/>
                </a:solidFill>
              </a:rPr>
              <a:t>(n=6,214)</a:t>
            </a:r>
          </a:p>
        </p:txBody>
      </p:sp>
      <p:sp>
        <p:nvSpPr>
          <p:cNvPr id="28" name="正方形/長方形 27"/>
          <p:cNvSpPr/>
          <p:nvPr/>
        </p:nvSpPr>
        <p:spPr>
          <a:xfrm>
            <a:off x="543375" y="1420115"/>
            <a:ext cx="2797241" cy="3167021"/>
          </a:xfrm>
          <a:prstGeom prst="rect">
            <a:avLst/>
          </a:prstGeom>
        </p:spPr>
        <p:txBody>
          <a:bodyPr wrap="none" lIns="0" tIns="0" rIns="0" bIns="0">
            <a:spAutoFit/>
          </a:bodyPr>
          <a:lstStyle/>
          <a:p>
            <a:pPr>
              <a:lnSpc>
                <a:spcPts val="2600"/>
              </a:lnSpc>
            </a:pPr>
            <a:r>
              <a:rPr lang="en-US" altLang="ja-JP" sz="1200" b="1" dirty="0">
                <a:solidFill>
                  <a:prstClr val="black"/>
                </a:solidFill>
              </a:rPr>
              <a:t>Death from any cause</a:t>
            </a:r>
          </a:p>
          <a:p>
            <a:pPr>
              <a:lnSpc>
                <a:spcPts val="2600"/>
              </a:lnSpc>
            </a:pPr>
            <a:r>
              <a:rPr lang="en-US" altLang="ja-JP" sz="1200" b="1" dirty="0">
                <a:solidFill>
                  <a:prstClr val="black"/>
                </a:solidFill>
              </a:rPr>
              <a:t>CV death</a:t>
            </a:r>
          </a:p>
          <a:p>
            <a:pPr>
              <a:lnSpc>
                <a:spcPts val="2600"/>
              </a:lnSpc>
            </a:pPr>
            <a:r>
              <a:rPr lang="en-US" altLang="ja-JP" sz="1200" b="1" spc="100" dirty="0">
                <a:solidFill>
                  <a:prstClr val="black"/>
                </a:solidFill>
              </a:rPr>
              <a:t>MI</a:t>
            </a:r>
          </a:p>
          <a:p>
            <a:pPr>
              <a:lnSpc>
                <a:spcPts val="2600"/>
              </a:lnSpc>
            </a:pPr>
            <a:r>
              <a:rPr lang="en-US" altLang="ja-JP" sz="1200" b="1" dirty="0">
                <a:solidFill>
                  <a:prstClr val="black"/>
                </a:solidFill>
              </a:rPr>
              <a:t>Ischemic stroke</a:t>
            </a:r>
          </a:p>
          <a:p>
            <a:pPr>
              <a:lnSpc>
                <a:spcPts val="2600"/>
              </a:lnSpc>
            </a:pPr>
            <a:r>
              <a:rPr lang="en-US" altLang="ja-JP" sz="1200" b="1" dirty="0">
                <a:solidFill>
                  <a:prstClr val="black"/>
                </a:solidFill>
              </a:rPr>
              <a:t>Hemorrhagic stroke</a:t>
            </a:r>
          </a:p>
          <a:p>
            <a:pPr>
              <a:lnSpc>
                <a:spcPts val="2600"/>
              </a:lnSpc>
            </a:pPr>
            <a:r>
              <a:rPr lang="en-US" altLang="ja-JP" sz="1200" b="1" dirty="0">
                <a:solidFill>
                  <a:prstClr val="black"/>
                </a:solidFill>
              </a:rPr>
              <a:t>Unstable angina requiring emergency </a:t>
            </a:r>
          </a:p>
          <a:p>
            <a:pPr>
              <a:lnSpc>
                <a:spcPct val="90000"/>
              </a:lnSpc>
            </a:pPr>
            <a:r>
              <a:rPr lang="en-US" altLang="ja-JP" sz="1200" b="1" dirty="0">
                <a:solidFill>
                  <a:prstClr val="black"/>
                </a:solidFill>
              </a:rPr>
              <a:t>hospitalization</a:t>
            </a:r>
          </a:p>
          <a:p>
            <a:pPr>
              <a:lnSpc>
                <a:spcPts val="2600"/>
              </a:lnSpc>
            </a:pPr>
            <a:r>
              <a:rPr lang="en-US" altLang="ja-JP" sz="1200" b="1" dirty="0">
                <a:solidFill>
                  <a:prstClr val="black"/>
                </a:solidFill>
              </a:rPr>
              <a:t>Coronary revascularization (All)</a:t>
            </a:r>
          </a:p>
          <a:p>
            <a:pPr>
              <a:lnSpc>
                <a:spcPts val="2600"/>
              </a:lnSpc>
            </a:pPr>
            <a:r>
              <a:rPr lang="en-US" altLang="ja-JP" sz="1200" b="1" dirty="0">
                <a:solidFill>
                  <a:prstClr val="black"/>
                </a:solidFill>
              </a:rPr>
              <a:t>Coronary revascularization (non-TLR)</a:t>
            </a:r>
          </a:p>
          <a:p>
            <a:pPr>
              <a:lnSpc>
                <a:spcPts val="2600"/>
              </a:lnSpc>
            </a:pPr>
            <a:r>
              <a:rPr lang="en-US" altLang="ja-JP" sz="1200" b="1" dirty="0">
                <a:solidFill>
                  <a:prstClr val="black"/>
                </a:solidFill>
              </a:rPr>
              <a:t>Coronary revascularization (TLR)</a:t>
            </a:r>
          </a:p>
        </p:txBody>
      </p:sp>
      <p:sp>
        <p:nvSpPr>
          <p:cNvPr id="30" name="正方形/長方形 29"/>
          <p:cNvSpPr/>
          <p:nvPr/>
        </p:nvSpPr>
        <p:spPr>
          <a:xfrm>
            <a:off x="3088248" y="782045"/>
            <a:ext cx="2149627" cy="184666"/>
          </a:xfrm>
          <a:prstGeom prst="rect">
            <a:avLst/>
          </a:prstGeom>
        </p:spPr>
        <p:txBody>
          <a:bodyPr wrap="none" lIns="0" tIns="0" rIns="0" bIns="0">
            <a:spAutoFit/>
          </a:bodyPr>
          <a:lstStyle/>
          <a:p>
            <a:pPr algn="ctr"/>
            <a:r>
              <a:rPr lang="en-US" altLang="ja-JP" sz="1200" b="1">
                <a:solidFill>
                  <a:prstClr val="black"/>
                </a:solidFill>
              </a:rPr>
              <a:t>No. of patients with event (%)</a:t>
            </a:r>
            <a:endParaRPr lang="ja-JP" altLang="ja-JP" sz="1200" b="1">
              <a:solidFill>
                <a:prstClr val="black"/>
              </a:solidFill>
            </a:endParaRPr>
          </a:p>
        </p:txBody>
      </p:sp>
      <p:sp>
        <p:nvSpPr>
          <p:cNvPr id="31" name="正方形/長方形 30"/>
          <p:cNvSpPr/>
          <p:nvPr/>
        </p:nvSpPr>
        <p:spPr>
          <a:xfrm>
            <a:off x="4280011" y="1051847"/>
            <a:ext cx="670055" cy="332399"/>
          </a:xfrm>
          <a:prstGeom prst="rect">
            <a:avLst/>
          </a:prstGeom>
        </p:spPr>
        <p:txBody>
          <a:bodyPr wrap="none" lIns="0" tIns="0" rIns="0" bIns="0">
            <a:spAutoFit/>
          </a:bodyPr>
          <a:lstStyle/>
          <a:p>
            <a:pPr algn="ctr">
              <a:lnSpc>
                <a:spcPct val="90000"/>
              </a:lnSpc>
            </a:pPr>
            <a:r>
              <a:rPr lang="en-US" altLang="ja-JP" sz="1200" b="1" spc="200">
                <a:solidFill>
                  <a:prstClr val="black"/>
                </a:solidFill>
              </a:rPr>
              <a:t>4</a:t>
            </a:r>
            <a:r>
              <a:rPr lang="en-US" altLang="ja-JP" sz="1200" b="1">
                <a:solidFill>
                  <a:prstClr val="black"/>
                </a:solidFill>
              </a:rPr>
              <a:t>mg</a:t>
            </a:r>
          </a:p>
          <a:p>
            <a:pPr algn="ctr">
              <a:lnSpc>
                <a:spcPct val="90000"/>
              </a:lnSpc>
            </a:pPr>
            <a:r>
              <a:rPr lang="en-US" altLang="ja-JP" sz="1200" b="1">
                <a:solidFill>
                  <a:prstClr val="black"/>
                </a:solidFill>
              </a:rPr>
              <a:t>(n=6,199)</a:t>
            </a:r>
          </a:p>
        </p:txBody>
      </p:sp>
      <p:sp>
        <p:nvSpPr>
          <p:cNvPr id="32" name="正方形/長方形 31"/>
          <p:cNvSpPr/>
          <p:nvPr/>
        </p:nvSpPr>
        <p:spPr>
          <a:xfrm>
            <a:off x="3434771" y="1420115"/>
            <a:ext cx="734175" cy="3127075"/>
          </a:xfrm>
          <a:prstGeom prst="rect">
            <a:avLst/>
          </a:prstGeom>
        </p:spPr>
        <p:txBody>
          <a:bodyPr wrap="none" lIns="0" tIns="0" rIns="0" bIns="0">
            <a:spAutoFit/>
          </a:bodyPr>
          <a:lstStyle/>
          <a:p>
            <a:pPr>
              <a:lnSpc>
                <a:spcPts val="2600"/>
              </a:lnSpc>
            </a:pPr>
            <a:r>
              <a:rPr lang="en-US" altLang="ja-JP" sz="1250">
                <a:solidFill>
                  <a:prstClr val="black"/>
                </a:solidFill>
              </a:rPr>
              <a:t>260 (4.2)</a:t>
            </a:r>
            <a:endParaRPr lang="ja-JP" altLang="ja-JP" sz="1250">
              <a:solidFill>
                <a:prstClr val="black"/>
              </a:solidFill>
            </a:endParaRPr>
          </a:p>
          <a:p>
            <a:pPr>
              <a:lnSpc>
                <a:spcPts val="2600"/>
              </a:lnSpc>
            </a:pPr>
            <a:r>
              <a:rPr lang="en-US" altLang="ja-JP" sz="1250">
                <a:solidFill>
                  <a:prstClr val="black"/>
                </a:solidFill>
              </a:rPr>
              <a:t>112 (1.8)</a:t>
            </a:r>
            <a:endParaRPr lang="ja-JP" altLang="ja-JP" sz="1250">
              <a:solidFill>
                <a:prstClr val="black"/>
              </a:solidFill>
            </a:endParaRPr>
          </a:p>
          <a:p>
            <a:pPr>
              <a:lnSpc>
                <a:spcPts val="2600"/>
              </a:lnSpc>
            </a:pPr>
            <a:r>
              <a:rPr lang="en-US" altLang="ja-JP" sz="1250">
                <a:solidFill>
                  <a:prstClr val="black"/>
                </a:solidFill>
              </a:rPr>
              <a:t>  72 (1.2)</a:t>
            </a:r>
            <a:endParaRPr lang="ja-JP" altLang="ja-JP" sz="1250">
              <a:solidFill>
                <a:prstClr val="black"/>
              </a:solidFill>
            </a:endParaRPr>
          </a:p>
          <a:p>
            <a:pPr>
              <a:lnSpc>
                <a:spcPts val="2600"/>
              </a:lnSpc>
            </a:pPr>
            <a:r>
              <a:rPr lang="en-US" altLang="ja-JP" sz="1250">
                <a:solidFill>
                  <a:prstClr val="black"/>
                </a:solidFill>
              </a:rPr>
              <a:t>  83 (1.3)</a:t>
            </a:r>
            <a:endParaRPr lang="ja-JP" altLang="ja-JP" sz="1250">
              <a:solidFill>
                <a:prstClr val="black"/>
              </a:solidFill>
            </a:endParaRPr>
          </a:p>
          <a:p>
            <a:pPr>
              <a:lnSpc>
                <a:spcPts val="2600"/>
              </a:lnSpc>
            </a:pPr>
            <a:r>
              <a:rPr lang="en-US" altLang="ja-JP" sz="1250">
                <a:solidFill>
                  <a:prstClr val="black"/>
                </a:solidFill>
              </a:rPr>
              <a:t>  30 (0.5)</a:t>
            </a:r>
            <a:endParaRPr lang="ja-JP" altLang="ja-JP" sz="1250">
              <a:solidFill>
                <a:prstClr val="black"/>
              </a:solidFill>
            </a:endParaRPr>
          </a:p>
          <a:p>
            <a:pPr>
              <a:lnSpc>
                <a:spcPts val="2600"/>
              </a:lnSpc>
            </a:pPr>
            <a:r>
              <a:rPr lang="en-US" altLang="ja-JP" sz="1250">
                <a:solidFill>
                  <a:prstClr val="black"/>
                </a:solidFill>
              </a:rPr>
              <a:t>  90 (1.4)</a:t>
            </a:r>
            <a:endParaRPr lang="ja-JP" altLang="ja-JP" sz="1250">
              <a:solidFill>
                <a:prstClr val="black"/>
              </a:solidFill>
            </a:endParaRPr>
          </a:p>
          <a:p>
            <a:pPr>
              <a:lnSpc>
                <a:spcPct val="90000"/>
              </a:lnSpc>
            </a:pPr>
            <a:r>
              <a:rPr lang="en-US" altLang="ja-JP" sz="1250">
                <a:solidFill>
                  <a:prstClr val="black"/>
                </a:solidFill>
              </a:rPr>
              <a:t> </a:t>
            </a:r>
            <a:endParaRPr lang="ja-JP" altLang="ja-JP" sz="1250">
              <a:solidFill>
                <a:prstClr val="black"/>
              </a:solidFill>
            </a:endParaRPr>
          </a:p>
          <a:p>
            <a:pPr>
              <a:lnSpc>
                <a:spcPts val="2600"/>
              </a:lnSpc>
            </a:pPr>
            <a:r>
              <a:rPr lang="en-US" altLang="ja-JP" sz="1250">
                <a:solidFill>
                  <a:prstClr val="black"/>
                </a:solidFill>
              </a:rPr>
              <a:t>626 (10.1)</a:t>
            </a:r>
            <a:endParaRPr lang="ja-JP" altLang="ja-JP" sz="1250">
              <a:solidFill>
                <a:prstClr val="black"/>
              </a:solidFill>
            </a:endParaRPr>
          </a:p>
          <a:p>
            <a:pPr>
              <a:lnSpc>
                <a:spcPts val="2600"/>
              </a:lnSpc>
            </a:pPr>
            <a:r>
              <a:rPr lang="en-US" altLang="ja-JP" sz="1250">
                <a:solidFill>
                  <a:prstClr val="black"/>
                </a:solidFill>
              </a:rPr>
              <a:t>356 (5.7)</a:t>
            </a:r>
            <a:endParaRPr lang="ja-JP" altLang="ja-JP" sz="1250">
              <a:solidFill>
                <a:prstClr val="black"/>
              </a:solidFill>
            </a:endParaRPr>
          </a:p>
          <a:p>
            <a:pPr>
              <a:lnSpc>
                <a:spcPts val="2600"/>
              </a:lnSpc>
            </a:pPr>
            <a:r>
              <a:rPr lang="en-US" altLang="ja-JP" sz="1250">
                <a:solidFill>
                  <a:prstClr val="black"/>
                </a:solidFill>
              </a:rPr>
              <a:t>319 (5.1)</a:t>
            </a:r>
            <a:endParaRPr lang="ja-JP" altLang="ja-JP" sz="1250">
              <a:solidFill>
                <a:prstClr val="black"/>
              </a:solidFill>
            </a:endParaRPr>
          </a:p>
        </p:txBody>
      </p:sp>
      <p:sp>
        <p:nvSpPr>
          <p:cNvPr id="33" name="正方形/長方形 32"/>
          <p:cNvSpPr/>
          <p:nvPr/>
        </p:nvSpPr>
        <p:spPr>
          <a:xfrm>
            <a:off x="4310183" y="1420115"/>
            <a:ext cx="644407" cy="3127075"/>
          </a:xfrm>
          <a:prstGeom prst="rect">
            <a:avLst/>
          </a:prstGeom>
        </p:spPr>
        <p:txBody>
          <a:bodyPr wrap="none" lIns="0" tIns="0" rIns="0" bIns="0">
            <a:spAutoFit/>
          </a:bodyPr>
          <a:lstStyle/>
          <a:p>
            <a:pPr>
              <a:lnSpc>
                <a:spcPts val="2600"/>
              </a:lnSpc>
            </a:pPr>
            <a:r>
              <a:rPr lang="en-US" altLang="ja-JP" sz="1250">
                <a:solidFill>
                  <a:prstClr val="black"/>
                </a:solidFill>
              </a:rPr>
              <a:t>207 (3.3)</a:t>
            </a:r>
          </a:p>
          <a:p>
            <a:pPr>
              <a:lnSpc>
                <a:spcPts val="2600"/>
              </a:lnSpc>
            </a:pPr>
            <a:r>
              <a:rPr lang="en-US" altLang="ja-JP" sz="1250">
                <a:solidFill>
                  <a:prstClr val="black"/>
                </a:solidFill>
              </a:rPr>
              <a:t>  86 (1.4)</a:t>
            </a:r>
          </a:p>
          <a:p>
            <a:pPr>
              <a:lnSpc>
                <a:spcPts val="2600"/>
              </a:lnSpc>
            </a:pPr>
            <a:r>
              <a:rPr lang="en-US" altLang="ja-JP" sz="1250">
                <a:solidFill>
                  <a:prstClr val="black"/>
                </a:solidFill>
              </a:rPr>
              <a:t>  40 (0.6)</a:t>
            </a:r>
          </a:p>
          <a:p>
            <a:pPr>
              <a:lnSpc>
                <a:spcPts val="2600"/>
              </a:lnSpc>
            </a:pPr>
            <a:r>
              <a:rPr lang="en-US" altLang="ja-JP" sz="1250">
                <a:solidFill>
                  <a:prstClr val="black"/>
                </a:solidFill>
              </a:rPr>
              <a:t>  84 (1.4)</a:t>
            </a:r>
          </a:p>
          <a:p>
            <a:pPr>
              <a:lnSpc>
                <a:spcPts val="2600"/>
              </a:lnSpc>
            </a:pPr>
            <a:r>
              <a:rPr lang="en-US" altLang="ja-JP" sz="1250">
                <a:solidFill>
                  <a:prstClr val="black"/>
                </a:solidFill>
              </a:rPr>
              <a:t>  43 (0.7)</a:t>
            </a:r>
          </a:p>
          <a:p>
            <a:pPr>
              <a:lnSpc>
                <a:spcPts val="2600"/>
              </a:lnSpc>
            </a:pPr>
            <a:r>
              <a:rPr lang="en-US" altLang="ja-JP" sz="1250">
                <a:solidFill>
                  <a:prstClr val="black"/>
                </a:solidFill>
              </a:rPr>
              <a:t>  76 (1.2)</a:t>
            </a:r>
          </a:p>
          <a:p>
            <a:pPr>
              <a:lnSpc>
                <a:spcPct val="90000"/>
              </a:lnSpc>
            </a:pPr>
            <a:endParaRPr lang="en-US" altLang="ja-JP" sz="1250">
              <a:solidFill>
                <a:prstClr val="black"/>
              </a:solidFill>
            </a:endParaRPr>
          </a:p>
          <a:p>
            <a:pPr>
              <a:lnSpc>
                <a:spcPts val="2600"/>
              </a:lnSpc>
            </a:pPr>
            <a:r>
              <a:rPr lang="en-US" altLang="ja-JP" sz="1250">
                <a:solidFill>
                  <a:prstClr val="black"/>
                </a:solidFill>
              </a:rPr>
              <a:t>529 (8.5)</a:t>
            </a:r>
          </a:p>
          <a:p>
            <a:pPr>
              <a:lnSpc>
                <a:spcPts val="2600"/>
              </a:lnSpc>
            </a:pPr>
            <a:r>
              <a:rPr lang="en-US" altLang="ja-JP" sz="1250">
                <a:solidFill>
                  <a:prstClr val="black"/>
                </a:solidFill>
              </a:rPr>
              <a:t>277 (4.5)</a:t>
            </a:r>
          </a:p>
          <a:p>
            <a:pPr>
              <a:lnSpc>
                <a:spcPts val="2600"/>
              </a:lnSpc>
            </a:pPr>
            <a:r>
              <a:rPr lang="en-US" altLang="ja-JP" sz="1250">
                <a:solidFill>
                  <a:prstClr val="black"/>
                </a:solidFill>
              </a:rPr>
              <a:t>276 (4.5)</a:t>
            </a:r>
          </a:p>
        </p:txBody>
      </p:sp>
      <p:sp>
        <p:nvSpPr>
          <p:cNvPr id="34" name="正方形/長方形 33"/>
          <p:cNvSpPr/>
          <p:nvPr/>
        </p:nvSpPr>
        <p:spPr>
          <a:xfrm>
            <a:off x="5421911" y="1199580"/>
            <a:ext cx="827151" cy="184666"/>
          </a:xfrm>
          <a:prstGeom prst="rect">
            <a:avLst/>
          </a:prstGeom>
        </p:spPr>
        <p:txBody>
          <a:bodyPr wrap="none" lIns="0" tIns="0" rIns="0" bIns="0">
            <a:spAutoFit/>
          </a:bodyPr>
          <a:lstStyle/>
          <a:p>
            <a:pPr algn="ctr"/>
            <a:r>
              <a:rPr lang="en-US" altLang="ja-JP" sz="1200" b="1">
                <a:solidFill>
                  <a:prstClr val="black"/>
                </a:solidFill>
              </a:rPr>
              <a:t>HR(95% CI)</a:t>
            </a:r>
          </a:p>
        </p:txBody>
      </p:sp>
      <p:sp>
        <p:nvSpPr>
          <p:cNvPr id="35" name="正方形/長方形 34"/>
          <p:cNvSpPr/>
          <p:nvPr/>
        </p:nvSpPr>
        <p:spPr>
          <a:xfrm>
            <a:off x="8076170" y="1199580"/>
            <a:ext cx="545022" cy="184666"/>
          </a:xfrm>
          <a:prstGeom prst="rect">
            <a:avLst/>
          </a:prstGeom>
        </p:spPr>
        <p:txBody>
          <a:bodyPr wrap="none" lIns="0" tIns="0" rIns="0" bIns="0">
            <a:spAutoFit/>
          </a:bodyPr>
          <a:lstStyle/>
          <a:p>
            <a:pPr algn="ctr"/>
            <a:r>
              <a:rPr lang="en-US" altLang="ja-JP" sz="1200" b="1">
                <a:solidFill>
                  <a:prstClr val="black"/>
                </a:solidFill>
              </a:rPr>
              <a:t>P Value</a:t>
            </a:r>
          </a:p>
        </p:txBody>
      </p:sp>
      <p:sp>
        <p:nvSpPr>
          <p:cNvPr id="36" name="正方形/長方形 35"/>
          <p:cNvSpPr/>
          <p:nvPr/>
        </p:nvSpPr>
        <p:spPr>
          <a:xfrm>
            <a:off x="6909524" y="1420115"/>
            <a:ext cx="1146148" cy="3127075"/>
          </a:xfrm>
          <a:prstGeom prst="rect">
            <a:avLst/>
          </a:prstGeom>
        </p:spPr>
        <p:txBody>
          <a:bodyPr wrap="none" lIns="0" tIns="0" rIns="0" bIns="0">
            <a:spAutoFit/>
          </a:bodyPr>
          <a:lstStyle/>
          <a:p>
            <a:pPr>
              <a:lnSpc>
                <a:spcPts val="2600"/>
              </a:lnSpc>
            </a:pPr>
            <a:r>
              <a:rPr lang="en-US" altLang="ja-JP" sz="1250">
                <a:solidFill>
                  <a:prstClr val="black"/>
                </a:solidFill>
              </a:rPr>
              <a:t>0.81 (0.68-0.98)</a:t>
            </a:r>
          </a:p>
          <a:p>
            <a:pPr>
              <a:lnSpc>
                <a:spcPts val="2600"/>
              </a:lnSpc>
            </a:pPr>
            <a:r>
              <a:rPr lang="en-US" altLang="ja-JP" sz="1250">
                <a:solidFill>
                  <a:prstClr val="black"/>
                </a:solidFill>
              </a:rPr>
              <a:t>0.78 (0.59-1.04)</a:t>
            </a:r>
          </a:p>
          <a:p>
            <a:pPr>
              <a:lnSpc>
                <a:spcPts val="2600"/>
              </a:lnSpc>
            </a:pPr>
            <a:r>
              <a:rPr lang="en-US" altLang="ja-JP" sz="1250">
                <a:solidFill>
                  <a:prstClr val="black"/>
                </a:solidFill>
              </a:rPr>
              <a:t>0.57 (0.38-0.83)</a:t>
            </a:r>
          </a:p>
          <a:p>
            <a:pPr>
              <a:lnSpc>
                <a:spcPts val="2600"/>
              </a:lnSpc>
            </a:pPr>
            <a:r>
              <a:rPr lang="en-US" altLang="ja-JP" sz="1250">
                <a:solidFill>
                  <a:prstClr val="black"/>
                </a:solidFill>
              </a:rPr>
              <a:t>1.03 (0.76-1.40)</a:t>
            </a:r>
          </a:p>
          <a:p>
            <a:pPr>
              <a:lnSpc>
                <a:spcPts val="2600"/>
              </a:lnSpc>
            </a:pPr>
            <a:r>
              <a:rPr lang="en-US" altLang="ja-JP" sz="1250">
                <a:solidFill>
                  <a:prstClr val="black"/>
                </a:solidFill>
              </a:rPr>
              <a:t>1.46 (0.92-2.33)</a:t>
            </a:r>
          </a:p>
          <a:p>
            <a:pPr>
              <a:lnSpc>
                <a:spcPts val="2600"/>
              </a:lnSpc>
            </a:pPr>
            <a:r>
              <a:rPr lang="en-US" altLang="ja-JP" sz="1250">
                <a:solidFill>
                  <a:prstClr val="black"/>
                </a:solidFill>
              </a:rPr>
              <a:t>0.86 (0.63-1.17)</a:t>
            </a:r>
          </a:p>
          <a:p>
            <a:pPr>
              <a:lnSpc>
                <a:spcPct val="90000"/>
              </a:lnSpc>
            </a:pPr>
            <a:endParaRPr lang="en-US" altLang="ja-JP" sz="1250">
              <a:solidFill>
                <a:prstClr val="black"/>
              </a:solidFill>
            </a:endParaRPr>
          </a:p>
          <a:p>
            <a:pPr>
              <a:lnSpc>
                <a:spcPts val="2600"/>
              </a:lnSpc>
            </a:pPr>
            <a:r>
              <a:rPr lang="en-US" altLang="ja-JP" sz="1250">
                <a:solidFill>
                  <a:prstClr val="black"/>
                </a:solidFill>
              </a:rPr>
              <a:t>0.86 (0.76-0.96)</a:t>
            </a:r>
          </a:p>
          <a:p>
            <a:pPr>
              <a:lnSpc>
                <a:spcPts val="2600"/>
              </a:lnSpc>
            </a:pPr>
            <a:r>
              <a:rPr lang="en-US" altLang="ja-JP" sz="1250">
                <a:solidFill>
                  <a:prstClr val="black"/>
                </a:solidFill>
              </a:rPr>
              <a:t>0.79 (0.68-0.92)</a:t>
            </a:r>
          </a:p>
          <a:p>
            <a:pPr>
              <a:lnSpc>
                <a:spcPts val="2600"/>
              </a:lnSpc>
            </a:pPr>
            <a:r>
              <a:rPr lang="en-US" altLang="ja-JP" sz="1250">
                <a:solidFill>
                  <a:prstClr val="black"/>
                </a:solidFill>
              </a:rPr>
              <a:t>0.88 (0.75-1.03)</a:t>
            </a:r>
          </a:p>
        </p:txBody>
      </p:sp>
      <p:sp>
        <p:nvSpPr>
          <p:cNvPr id="37" name="正方形/長方形 36"/>
          <p:cNvSpPr/>
          <p:nvPr/>
        </p:nvSpPr>
        <p:spPr>
          <a:xfrm>
            <a:off x="8192084" y="1420115"/>
            <a:ext cx="403957" cy="3127075"/>
          </a:xfrm>
          <a:prstGeom prst="rect">
            <a:avLst/>
          </a:prstGeom>
        </p:spPr>
        <p:txBody>
          <a:bodyPr wrap="none" lIns="0" tIns="0" rIns="0" bIns="0">
            <a:spAutoFit/>
          </a:bodyPr>
          <a:lstStyle/>
          <a:p>
            <a:pPr>
              <a:lnSpc>
                <a:spcPts val="2600"/>
              </a:lnSpc>
            </a:pPr>
            <a:r>
              <a:rPr lang="en-US" altLang="ja-JP" sz="1250">
                <a:solidFill>
                  <a:prstClr val="black"/>
                </a:solidFill>
              </a:rPr>
              <a:t>0.03</a:t>
            </a:r>
          </a:p>
          <a:p>
            <a:pPr>
              <a:lnSpc>
                <a:spcPts val="2600"/>
              </a:lnSpc>
            </a:pPr>
            <a:r>
              <a:rPr lang="en-US" altLang="ja-JP" sz="1250">
                <a:solidFill>
                  <a:prstClr val="black"/>
                </a:solidFill>
              </a:rPr>
              <a:t>0.09</a:t>
            </a:r>
          </a:p>
          <a:p>
            <a:pPr>
              <a:lnSpc>
                <a:spcPts val="2600"/>
              </a:lnSpc>
            </a:pPr>
            <a:r>
              <a:rPr lang="en-US" altLang="ja-JP" sz="1250">
                <a:solidFill>
                  <a:prstClr val="black"/>
                </a:solidFill>
              </a:rPr>
              <a:t>0.004</a:t>
            </a:r>
          </a:p>
          <a:p>
            <a:pPr>
              <a:lnSpc>
                <a:spcPts val="2600"/>
              </a:lnSpc>
            </a:pPr>
            <a:r>
              <a:rPr lang="en-US" altLang="ja-JP" sz="1250">
                <a:solidFill>
                  <a:prstClr val="black"/>
                </a:solidFill>
              </a:rPr>
              <a:t>0.84</a:t>
            </a:r>
          </a:p>
          <a:p>
            <a:pPr>
              <a:lnSpc>
                <a:spcPts val="2600"/>
              </a:lnSpc>
            </a:pPr>
            <a:r>
              <a:rPr lang="en-US" altLang="ja-JP" sz="1250">
                <a:solidFill>
                  <a:prstClr val="black"/>
                </a:solidFill>
              </a:rPr>
              <a:t>0.11</a:t>
            </a:r>
          </a:p>
          <a:p>
            <a:pPr>
              <a:lnSpc>
                <a:spcPts val="2600"/>
              </a:lnSpc>
            </a:pPr>
            <a:r>
              <a:rPr lang="en-US" altLang="ja-JP" sz="1250">
                <a:solidFill>
                  <a:prstClr val="black"/>
                </a:solidFill>
              </a:rPr>
              <a:t>0.34</a:t>
            </a:r>
          </a:p>
          <a:p>
            <a:pPr>
              <a:lnSpc>
                <a:spcPct val="90000"/>
              </a:lnSpc>
            </a:pPr>
            <a:endParaRPr lang="en-US" altLang="ja-JP" sz="1250">
              <a:solidFill>
                <a:prstClr val="black"/>
              </a:solidFill>
            </a:endParaRPr>
          </a:p>
          <a:p>
            <a:pPr>
              <a:lnSpc>
                <a:spcPts val="2600"/>
              </a:lnSpc>
            </a:pPr>
            <a:r>
              <a:rPr lang="en-US" altLang="ja-JP" sz="1250">
                <a:solidFill>
                  <a:prstClr val="black"/>
                </a:solidFill>
              </a:rPr>
              <a:t>0.008</a:t>
            </a:r>
          </a:p>
          <a:p>
            <a:pPr>
              <a:lnSpc>
                <a:spcPts val="2600"/>
              </a:lnSpc>
            </a:pPr>
            <a:r>
              <a:rPr lang="en-US" altLang="ja-JP" sz="1250">
                <a:solidFill>
                  <a:prstClr val="black"/>
                </a:solidFill>
              </a:rPr>
              <a:t>0.003</a:t>
            </a:r>
          </a:p>
          <a:p>
            <a:pPr>
              <a:lnSpc>
                <a:spcPts val="2600"/>
              </a:lnSpc>
            </a:pPr>
            <a:r>
              <a:rPr lang="en-US" altLang="ja-JP" sz="1250">
                <a:solidFill>
                  <a:prstClr val="black"/>
                </a:solidFill>
              </a:rPr>
              <a:t>0.12</a:t>
            </a:r>
          </a:p>
        </p:txBody>
      </p:sp>
      <p:sp>
        <p:nvSpPr>
          <p:cNvPr id="42" name="正方形/長方形 41"/>
          <p:cNvSpPr/>
          <p:nvPr/>
        </p:nvSpPr>
        <p:spPr>
          <a:xfrm>
            <a:off x="5582013" y="4752975"/>
            <a:ext cx="84960" cy="184666"/>
          </a:xfrm>
          <a:prstGeom prst="rect">
            <a:avLst/>
          </a:prstGeom>
        </p:spPr>
        <p:txBody>
          <a:bodyPr wrap="none" lIns="0" tIns="0" rIns="0" bIns="0">
            <a:spAutoFit/>
          </a:bodyPr>
          <a:lstStyle/>
          <a:p>
            <a:r>
              <a:rPr lang="en-US" altLang="ja-JP" sz="1200">
                <a:solidFill>
                  <a:prstClr val="black"/>
                </a:solidFill>
              </a:rPr>
              <a:t>1</a:t>
            </a:r>
            <a:endParaRPr lang="ja-JP" altLang="ja-JP" sz="1200">
              <a:solidFill>
                <a:prstClr val="black"/>
              </a:solidFill>
            </a:endParaRPr>
          </a:p>
        </p:txBody>
      </p:sp>
      <p:cxnSp>
        <p:nvCxnSpPr>
          <p:cNvPr id="29" name="直線コネクタ 28"/>
          <p:cNvCxnSpPr/>
          <p:nvPr/>
        </p:nvCxnSpPr>
        <p:spPr>
          <a:xfrm>
            <a:off x="3032267" y="1006186"/>
            <a:ext cx="2247940" cy="0"/>
          </a:xfrm>
          <a:prstGeom prst="line">
            <a:avLst/>
          </a:prstGeom>
          <a:ln w="9525">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05" name="Freeform 29"/>
          <p:cNvSpPr>
            <a:spLocks/>
          </p:cNvSpPr>
          <p:nvPr/>
        </p:nvSpPr>
        <p:spPr bwMode="auto">
          <a:xfrm>
            <a:off x="4723480" y="4762500"/>
            <a:ext cx="85725" cy="66675"/>
          </a:xfrm>
          <a:custGeom>
            <a:avLst/>
            <a:gdLst>
              <a:gd name="T0" fmla="*/ 54 w 54"/>
              <a:gd name="T1" fmla="*/ 0 h 42"/>
              <a:gd name="T2" fmla="*/ 0 w 54"/>
              <a:gd name="T3" fmla="*/ 18 h 42"/>
              <a:gd name="T4" fmla="*/ 54 w 54"/>
              <a:gd name="T5" fmla="*/ 42 h 42"/>
              <a:gd name="T6" fmla="*/ 54 w 54"/>
              <a:gd name="T7" fmla="*/ 0 h 42"/>
            </a:gdLst>
            <a:ahLst/>
            <a:cxnLst>
              <a:cxn ang="0">
                <a:pos x="T0" y="T1"/>
              </a:cxn>
              <a:cxn ang="0">
                <a:pos x="T2" y="T3"/>
              </a:cxn>
              <a:cxn ang="0">
                <a:pos x="T4" y="T5"/>
              </a:cxn>
              <a:cxn ang="0">
                <a:pos x="T6" y="T7"/>
              </a:cxn>
            </a:cxnLst>
            <a:rect l="0" t="0" r="r" b="b"/>
            <a:pathLst>
              <a:path w="54" h="42">
                <a:moveTo>
                  <a:pt x="54" y="0"/>
                </a:moveTo>
                <a:lnTo>
                  <a:pt x="0" y="18"/>
                </a:lnTo>
                <a:lnTo>
                  <a:pt x="54" y="42"/>
                </a:lnTo>
                <a:lnTo>
                  <a:pt x="54" y="0"/>
                </a:lnTo>
              </a:path>
            </a:pathLst>
          </a:cu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106" name="Line 30"/>
          <p:cNvSpPr>
            <a:spLocks noChangeShapeType="1"/>
          </p:cNvSpPr>
          <p:nvPr/>
        </p:nvSpPr>
        <p:spPr bwMode="auto">
          <a:xfrm>
            <a:off x="5716810" y="4791075"/>
            <a:ext cx="646113"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107" name="Freeform 31"/>
          <p:cNvSpPr>
            <a:spLocks/>
          </p:cNvSpPr>
          <p:nvPr/>
        </p:nvSpPr>
        <p:spPr bwMode="auto">
          <a:xfrm>
            <a:off x="6343873" y="4762500"/>
            <a:ext cx="85725" cy="66675"/>
          </a:xfrm>
          <a:custGeom>
            <a:avLst/>
            <a:gdLst>
              <a:gd name="T0" fmla="*/ 0 w 54"/>
              <a:gd name="T1" fmla="*/ 0 h 42"/>
              <a:gd name="T2" fmla="*/ 54 w 54"/>
              <a:gd name="T3" fmla="*/ 18 h 42"/>
              <a:gd name="T4" fmla="*/ 0 w 54"/>
              <a:gd name="T5" fmla="*/ 42 h 42"/>
              <a:gd name="T6" fmla="*/ 0 w 54"/>
              <a:gd name="T7" fmla="*/ 0 h 42"/>
            </a:gdLst>
            <a:ahLst/>
            <a:cxnLst>
              <a:cxn ang="0">
                <a:pos x="T0" y="T1"/>
              </a:cxn>
              <a:cxn ang="0">
                <a:pos x="T2" y="T3"/>
              </a:cxn>
              <a:cxn ang="0">
                <a:pos x="T4" y="T5"/>
              </a:cxn>
              <a:cxn ang="0">
                <a:pos x="T6" y="T7"/>
              </a:cxn>
            </a:cxnLst>
            <a:rect l="0" t="0" r="r" b="b"/>
            <a:pathLst>
              <a:path w="54" h="42">
                <a:moveTo>
                  <a:pt x="0" y="0"/>
                </a:moveTo>
                <a:lnTo>
                  <a:pt x="54" y="18"/>
                </a:lnTo>
                <a:lnTo>
                  <a:pt x="0" y="42"/>
                </a:lnTo>
                <a:lnTo>
                  <a:pt x="0"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108" name="Freeform 32"/>
          <p:cNvSpPr>
            <a:spLocks/>
          </p:cNvSpPr>
          <p:nvPr/>
        </p:nvSpPr>
        <p:spPr bwMode="auto">
          <a:xfrm>
            <a:off x="6316663" y="4762500"/>
            <a:ext cx="85725" cy="66675"/>
          </a:xfrm>
          <a:custGeom>
            <a:avLst/>
            <a:gdLst>
              <a:gd name="T0" fmla="*/ 0 w 54"/>
              <a:gd name="T1" fmla="*/ 0 h 42"/>
              <a:gd name="T2" fmla="*/ 54 w 54"/>
              <a:gd name="T3" fmla="*/ 18 h 42"/>
              <a:gd name="T4" fmla="*/ 0 w 54"/>
              <a:gd name="T5" fmla="*/ 42 h 42"/>
              <a:gd name="T6" fmla="*/ 0 w 54"/>
              <a:gd name="T7" fmla="*/ 0 h 42"/>
            </a:gdLst>
            <a:ahLst/>
            <a:cxnLst>
              <a:cxn ang="0">
                <a:pos x="T0" y="T1"/>
              </a:cxn>
              <a:cxn ang="0">
                <a:pos x="T2" y="T3"/>
              </a:cxn>
              <a:cxn ang="0">
                <a:pos x="T4" y="T5"/>
              </a:cxn>
              <a:cxn ang="0">
                <a:pos x="T6" y="T7"/>
              </a:cxn>
            </a:cxnLst>
            <a:rect l="0" t="0" r="r" b="b"/>
            <a:pathLst>
              <a:path w="54" h="42">
                <a:moveTo>
                  <a:pt x="0" y="0"/>
                </a:moveTo>
                <a:lnTo>
                  <a:pt x="54" y="18"/>
                </a:lnTo>
                <a:lnTo>
                  <a:pt x="0" y="42"/>
                </a:lnTo>
                <a:lnTo>
                  <a:pt x="0" y="0"/>
                </a:lnTo>
              </a:path>
            </a:pathLst>
          </a:cu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111" name="正方形/長方形 110"/>
          <p:cNvSpPr/>
          <p:nvPr/>
        </p:nvSpPr>
        <p:spPr>
          <a:xfrm>
            <a:off x="4617255" y="4791405"/>
            <a:ext cx="1010213" cy="276999"/>
          </a:xfrm>
          <a:prstGeom prst="rect">
            <a:avLst/>
          </a:prstGeom>
        </p:spPr>
        <p:txBody>
          <a:bodyPr wrap="none">
            <a:spAutoFit/>
          </a:bodyPr>
          <a:lstStyle/>
          <a:p>
            <a:r>
              <a:rPr lang="en-US" altLang="ja-JP" sz="1200" b="1">
                <a:solidFill>
                  <a:prstClr val="black"/>
                </a:solidFill>
              </a:rPr>
              <a:t>4</a:t>
            </a:r>
            <a:r>
              <a:rPr lang="en-US" altLang="ja-JP" sz="1200" spc="-150">
                <a:solidFill>
                  <a:prstClr val="black"/>
                </a:solidFill>
              </a:rPr>
              <a:t> </a:t>
            </a:r>
            <a:r>
              <a:rPr lang="en-US" altLang="ja-JP" sz="1200" b="1">
                <a:solidFill>
                  <a:prstClr val="black"/>
                </a:solidFill>
              </a:rPr>
              <a:t>mg Better</a:t>
            </a:r>
            <a:endParaRPr lang="ja-JP" altLang="ja-JP" sz="1200" b="1">
              <a:solidFill>
                <a:prstClr val="black"/>
              </a:solidFill>
            </a:endParaRPr>
          </a:p>
        </p:txBody>
      </p:sp>
      <p:sp>
        <p:nvSpPr>
          <p:cNvPr id="112" name="正方形/長方形 111"/>
          <p:cNvSpPr/>
          <p:nvPr/>
        </p:nvSpPr>
        <p:spPr>
          <a:xfrm>
            <a:off x="5631687" y="4791405"/>
            <a:ext cx="1010213" cy="276999"/>
          </a:xfrm>
          <a:prstGeom prst="rect">
            <a:avLst/>
          </a:prstGeom>
        </p:spPr>
        <p:txBody>
          <a:bodyPr wrap="none">
            <a:spAutoFit/>
          </a:bodyPr>
          <a:lstStyle/>
          <a:p>
            <a:r>
              <a:rPr lang="en-US" altLang="ja-JP" sz="1200" b="1">
                <a:solidFill>
                  <a:prstClr val="black"/>
                </a:solidFill>
              </a:rPr>
              <a:t>1</a:t>
            </a:r>
            <a:r>
              <a:rPr lang="en-US" altLang="ja-JP" sz="1200" spc="-150">
                <a:solidFill>
                  <a:prstClr val="black"/>
                </a:solidFill>
              </a:rPr>
              <a:t> </a:t>
            </a:r>
            <a:r>
              <a:rPr lang="en-US" altLang="ja-JP" sz="1200" b="1">
                <a:solidFill>
                  <a:prstClr val="black"/>
                </a:solidFill>
              </a:rPr>
              <a:t>mg Better</a:t>
            </a:r>
            <a:endParaRPr lang="ja-JP" altLang="ja-JP" sz="1200" b="1">
              <a:solidFill>
                <a:prstClr val="black"/>
              </a:solidFill>
            </a:endParaRPr>
          </a:p>
        </p:txBody>
      </p:sp>
      <p:sp>
        <p:nvSpPr>
          <p:cNvPr id="4" name="正方形/長方形 3"/>
          <p:cNvSpPr/>
          <p:nvPr/>
        </p:nvSpPr>
        <p:spPr>
          <a:xfrm>
            <a:off x="4679306" y="2371695"/>
            <a:ext cx="206567" cy="400110"/>
          </a:xfrm>
          <a:prstGeom prst="rect">
            <a:avLst/>
          </a:prstGeom>
        </p:spPr>
        <p:txBody>
          <a:bodyPr wrap="none">
            <a:spAutoFit/>
          </a:bodyPr>
          <a:lstStyle/>
          <a:p>
            <a:r>
              <a:rPr lang="en-US" altLang="ja-JP" spc="-150">
                <a:solidFill>
                  <a:prstClr val="black"/>
                </a:solidFill>
              </a:rPr>
              <a:t> </a:t>
            </a:r>
            <a:endParaRPr lang="ja-JP" altLang="en-US">
              <a:solidFill>
                <a:prstClr val="black"/>
              </a:solidFill>
            </a:endParaRPr>
          </a:p>
        </p:txBody>
      </p:sp>
      <p:sp>
        <p:nvSpPr>
          <p:cNvPr id="51" name="Line 30"/>
          <p:cNvSpPr>
            <a:spLocks noChangeShapeType="1"/>
          </p:cNvSpPr>
          <p:nvPr/>
        </p:nvSpPr>
        <p:spPr bwMode="auto">
          <a:xfrm rot="10800000">
            <a:off x="4900765" y="4791074"/>
            <a:ext cx="646113"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52" name="Freeform 31"/>
          <p:cNvSpPr>
            <a:spLocks/>
          </p:cNvSpPr>
          <p:nvPr/>
        </p:nvSpPr>
        <p:spPr bwMode="auto">
          <a:xfrm rot="10800000">
            <a:off x="4834090" y="4762499"/>
            <a:ext cx="85725" cy="66675"/>
          </a:xfrm>
          <a:custGeom>
            <a:avLst/>
            <a:gdLst>
              <a:gd name="T0" fmla="*/ 0 w 54"/>
              <a:gd name="T1" fmla="*/ 0 h 42"/>
              <a:gd name="T2" fmla="*/ 54 w 54"/>
              <a:gd name="T3" fmla="*/ 18 h 42"/>
              <a:gd name="T4" fmla="*/ 0 w 54"/>
              <a:gd name="T5" fmla="*/ 42 h 42"/>
              <a:gd name="T6" fmla="*/ 0 w 54"/>
              <a:gd name="T7" fmla="*/ 0 h 42"/>
            </a:gdLst>
            <a:ahLst/>
            <a:cxnLst>
              <a:cxn ang="0">
                <a:pos x="T0" y="T1"/>
              </a:cxn>
              <a:cxn ang="0">
                <a:pos x="T2" y="T3"/>
              </a:cxn>
              <a:cxn ang="0">
                <a:pos x="T4" y="T5"/>
              </a:cxn>
              <a:cxn ang="0">
                <a:pos x="T6" y="T7"/>
              </a:cxn>
            </a:cxnLst>
            <a:rect l="0" t="0" r="r" b="b"/>
            <a:pathLst>
              <a:path w="54" h="42">
                <a:moveTo>
                  <a:pt x="0" y="0"/>
                </a:moveTo>
                <a:lnTo>
                  <a:pt x="54" y="18"/>
                </a:lnTo>
                <a:lnTo>
                  <a:pt x="0" y="42"/>
                </a:lnTo>
                <a:lnTo>
                  <a:pt x="0"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75" name="Line 5"/>
          <p:cNvSpPr>
            <a:spLocks noChangeShapeType="1"/>
          </p:cNvSpPr>
          <p:nvPr/>
        </p:nvSpPr>
        <p:spPr bwMode="auto">
          <a:xfrm>
            <a:off x="434975" y="1428750"/>
            <a:ext cx="82804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76" name="Line 6"/>
          <p:cNvSpPr>
            <a:spLocks noChangeShapeType="1"/>
          </p:cNvSpPr>
          <p:nvPr/>
        </p:nvSpPr>
        <p:spPr bwMode="auto">
          <a:xfrm>
            <a:off x="4737100" y="4695825"/>
            <a:ext cx="1770063" cy="0"/>
          </a:xfrm>
          <a:prstGeom prst="line">
            <a:avLst/>
          </a:prstGeom>
          <a:noFill/>
          <a:ln w="9525" cap="sq">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77" name="Freeform 7"/>
          <p:cNvSpPr>
            <a:spLocks noEditPoints="1"/>
          </p:cNvSpPr>
          <p:nvPr/>
        </p:nvSpPr>
        <p:spPr bwMode="auto">
          <a:xfrm>
            <a:off x="4737100" y="4695825"/>
            <a:ext cx="1770063" cy="66675"/>
          </a:xfrm>
          <a:custGeom>
            <a:avLst/>
            <a:gdLst>
              <a:gd name="T0" fmla="*/ 1115 w 1115"/>
              <a:gd name="T1" fmla="*/ 0 h 42"/>
              <a:gd name="T2" fmla="*/ 1115 w 1115"/>
              <a:gd name="T3" fmla="*/ 42 h 42"/>
              <a:gd name="T4" fmla="*/ 558 w 1115"/>
              <a:gd name="T5" fmla="*/ 0 h 42"/>
              <a:gd name="T6" fmla="*/ 558 w 1115"/>
              <a:gd name="T7" fmla="*/ 42 h 42"/>
              <a:gd name="T8" fmla="*/ 0 w 1115"/>
              <a:gd name="T9" fmla="*/ 0 h 42"/>
              <a:gd name="T10" fmla="*/ 0 w 1115"/>
              <a:gd name="T11" fmla="*/ 42 h 42"/>
            </a:gdLst>
            <a:ahLst/>
            <a:cxnLst>
              <a:cxn ang="0">
                <a:pos x="T0" y="T1"/>
              </a:cxn>
              <a:cxn ang="0">
                <a:pos x="T2" y="T3"/>
              </a:cxn>
              <a:cxn ang="0">
                <a:pos x="T4" y="T5"/>
              </a:cxn>
              <a:cxn ang="0">
                <a:pos x="T6" y="T7"/>
              </a:cxn>
              <a:cxn ang="0">
                <a:pos x="T8" y="T9"/>
              </a:cxn>
              <a:cxn ang="0">
                <a:pos x="T10" y="T11"/>
              </a:cxn>
            </a:cxnLst>
            <a:rect l="0" t="0" r="r" b="b"/>
            <a:pathLst>
              <a:path w="1115" h="42">
                <a:moveTo>
                  <a:pt x="1115" y="0"/>
                </a:moveTo>
                <a:lnTo>
                  <a:pt x="1115" y="42"/>
                </a:lnTo>
                <a:moveTo>
                  <a:pt x="558" y="0"/>
                </a:moveTo>
                <a:lnTo>
                  <a:pt x="558" y="42"/>
                </a:lnTo>
                <a:moveTo>
                  <a:pt x="0" y="0"/>
                </a:moveTo>
                <a:lnTo>
                  <a:pt x="0" y="42"/>
                </a:lnTo>
              </a:path>
            </a:pathLst>
          </a:custGeom>
          <a:noFill/>
          <a:ln w="9525"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78" name="Freeform 8"/>
          <p:cNvSpPr>
            <a:spLocks noEditPoints="1"/>
          </p:cNvSpPr>
          <p:nvPr/>
        </p:nvSpPr>
        <p:spPr bwMode="auto">
          <a:xfrm>
            <a:off x="5260975" y="1914525"/>
            <a:ext cx="400050" cy="57150"/>
          </a:xfrm>
          <a:custGeom>
            <a:avLst/>
            <a:gdLst>
              <a:gd name="T0" fmla="*/ 252 w 252"/>
              <a:gd name="T1" fmla="*/ 0 h 36"/>
              <a:gd name="T2" fmla="*/ 252 w 252"/>
              <a:gd name="T3" fmla="*/ 36 h 36"/>
              <a:gd name="T4" fmla="*/ 0 w 252"/>
              <a:gd name="T5" fmla="*/ 0 h 36"/>
              <a:gd name="T6" fmla="*/ 0 w 252"/>
              <a:gd name="T7" fmla="*/ 36 h 36"/>
              <a:gd name="T8" fmla="*/ 126 w 252"/>
              <a:gd name="T9" fmla="*/ 18 h 36"/>
              <a:gd name="T10" fmla="*/ 252 w 252"/>
              <a:gd name="T11" fmla="*/ 18 h 36"/>
              <a:gd name="T12" fmla="*/ 126 w 252"/>
              <a:gd name="T13" fmla="*/ 18 h 36"/>
              <a:gd name="T14" fmla="*/ 0 w 252"/>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2" h="36">
                <a:moveTo>
                  <a:pt x="252" y="0"/>
                </a:moveTo>
                <a:lnTo>
                  <a:pt x="252" y="36"/>
                </a:lnTo>
                <a:moveTo>
                  <a:pt x="0" y="0"/>
                </a:moveTo>
                <a:lnTo>
                  <a:pt x="0" y="36"/>
                </a:lnTo>
                <a:moveTo>
                  <a:pt x="126" y="18"/>
                </a:moveTo>
                <a:lnTo>
                  <a:pt x="252" y="18"/>
                </a:lnTo>
                <a:moveTo>
                  <a:pt x="126" y="18"/>
                </a:moveTo>
                <a:lnTo>
                  <a:pt x="0"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79" name="Freeform 9"/>
          <p:cNvSpPr>
            <a:spLocks noEditPoints="1"/>
          </p:cNvSpPr>
          <p:nvPr/>
        </p:nvSpPr>
        <p:spPr bwMode="auto">
          <a:xfrm>
            <a:off x="5070475" y="2247900"/>
            <a:ext cx="400050" cy="47625"/>
          </a:xfrm>
          <a:custGeom>
            <a:avLst/>
            <a:gdLst>
              <a:gd name="T0" fmla="*/ 252 w 252"/>
              <a:gd name="T1" fmla="*/ 0 h 30"/>
              <a:gd name="T2" fmla="*/ 252 w 252"/>
              <a:gd name="T3" fmla="*/ 30 h 30"/>
              <a:gd name="T4" fmla="*/ 0 w 252"/>
              <a:gd name="T5" fmla="*/ 0 h 30"/>
              <a:gd name="T6" fmla="*/ 0 w 252"/>
              <a:gd name="T7" fmla="*/ 30 h 30"/>
              <a:gd name="T8" fmla="*/ 240 w 252"/>
              <a:gd name="T9" fmla="*/ 12 h 30"/>
              <a:gd name="T10" fmla="*/ 252 w 252"/>
              <a:gd name="T11" fmla="*/ 12 h 30"/>
              <a:gd name="T12" fmla="*/ 240 w 252"/>
              <a:gd name="T13" fmla="*/ 12 h 30"/>
              <a:gd name="T14" fmla="*/ 0 w 252"/>
              <a:gd name="T15" fmla="*/ 12 h 3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2" h="30">
                <a:moveTo>
                  <a:pt x="252" y="0"/>
                </a:moveTo>
                <a:lnTo>
                  <a:pt x="252" y="30"/>
                </a:lnTo>
                <a:moveTo>
                  <a:pt x="0" y="0"/>
                </a:moveTo>
                <a:lnTo>
                  <a:pt x="0" y="30"/>
                </a:lnTo>
                <a:moveTo>
                  <a:pt x="240" y="12"/>
                </a:moveTo>
                <a:lnTo>
                  <a:pt x="252" y="12"/>
                </a:lnTo>
                <a:moveTo>
                  <a:pt x="240" y="12"/>
                </a:moveTo>
                <a:lnTo>
                  <a:pt x="0" y="12"/>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80" name="Freeform 10"/>
          <p:cNvSpPr>
            <a:spLocks noEditPoints="1"/>
          </p:cNvSpPr>
          <p:nvPr/>
        </p:nvSpPr>
        <p:spPr bwMode="auto">
          <a:xfrm>
            <a:off x="5413375" y="2571750"/>
            <a:ext cx="560388" cy="57150"/>
          </a:xfrm>
          <a:custGeom>
            <a:avLst/>
            <a:gdLst>
              <a:gd name="T0" fmla="*/ 353 w 353"/>
              <a:gd name="T1" fmla="*/ 0 h 36"/>
              <a:gd name="T2" fmla="*/ 353 w 353"/>
              <a:gd name="T3" fmla="*/ 36 h 36"/>
              <a:gd name="T4" fmla="*/ 0 w 353"/>
              <a:gd name="T5" fmla="*/ 0 h 36"/>
              <a:gd name="T6" fmla="*/ 0 w 353"/>
              <a:gd name="T7" fmla="*/ 36 h 36"/>
              <a:gd name="T8" fmla="*/ 60 w 353"/>
              <a:gd name="T9" fmla="*/ 18 h 36"/>
              <a:gd name="T10" fmla="*/ 353 w 353"/>
              <a:gd name="T11" fmla="*/ 18 h 36"/>
              <a:gd name="T12" fmla="*/ 60 w 353"/>
              <a:gd name="T13" fmla="*/ 18 h 36"/>
              <a:gd name="T14" fmla="*/ 0 w 353"/>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3" h="36">
                <a:moveTo>
                  <a:pt x="353" y="0"/>
                </a:moveTo>
                <a:lnTo>
                  <a:pt x="353" y="36"/>
                </a:lnTo>
                <a:moveTo>
                  <a:pt x="0" y="0"/>
                </a:moveTo>
                <a:lnTo>
                  <a:pt x="0" y="36"/>
                </a:lnTo>
                <a:moveTo>
                  <a:pt x="60" y="18"/>
                </a:moveTo>
                <a:lnTo>
                  <a:pt x="353" y="18"/>
                </a:lnTo>
                <a:moveTo>
                  <a:pt x="60" y="18"/>
                </a:moveTo>
                <a:lnTo>
                  <a:pt x="0"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95" name="Freeform 14"/>
          <p:cNvSpPr>
            <a:spLocks noEditPoints="1"/>
          </p:cNvSpPr>
          <p:nvPr/>
        </p:nvSpPr>
        <p:spPr bwMode="auto">
          <a:xfrm>
            <a:off x="5403850" y="4391025"/>
            <a:ext cx="247650" cy="57150"/>
          </a:xfrm>
          <a:custGeom>
            <a:avLst/>
            <a:gdLst>
              <a:gd name="T0" fmla="*/ 156 w 156"/>
              <a:gd name="T1" fmla="*/ 0 h 36"/>
              <a:gd name="T2" fmla="*/ 156 w 156"/>
              <a:gd name="T3" fmla="*/ 36 h 36"/>
              <a:gd name="T4" fmla="*/ 0 w 156"/>
              <a:gd name="T5" fmla="*/ 0 h 36"/>
              <a:gd name="T6" fmla="*/ 0 w 156"/>
              <a:gd name="T7" fmla="*/ 36 h 36"/>
              <a:gd name="T8" fmla="*/ 24 w 156"/>
              <a:gd name="T9" fmla="*/ 18 h 36"/>
              <a:gd name="T10" fmla="*/ 156 w 156"/>
              <a:gd name="T11" fmla="*/ 18 h 36"/>
              <a:gd name="T12" fmla="*/ 24 w 156"/>
              <a:gd name="T13" fmla="*/ 18 h 36"/>
              <a:gd name="T14" fmla="*/ 0 w 156"/>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6" h="36">
                <a:moveTo>
                  <a:pt x="156" y="0"/>
                </a:moveTo>
                <a:lnTo>
                  <a:pt x="156" y="36"/>
                </a:lnTo>
                <a:moveTo>
                  <a:pt x="0" y="0"/>
                </a:moveTo>
                <a:lnTo>
                  <a:pt x="0" y="36"/>
                </a:lnTo>
                <a:moveTo>
                  <a:pt x="24" y="18"/>
                </a:moveTo>
                <a:lnTo>
                  <a:pt x="156" y="18"/>
                </a:lnTo>
                <a:moveTo>
                  <a:pt x="24" y="18"/>
                </a:moveTo>
                <a:lnTo>
                  <a:pt x="0"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97" name="Freeform 15"/>
          <p:cNvSpPr>
            <a:spLocks noEditPoints="1"/>
          </p:cNvSpPr>
          <p:nvPr/>
        </p:nvSpPr>
        <p:spPr bwMode="auto">
          <a:xfrm>
            <a:off x="5337175" y="1581150"/>
            <a:ext cx="266700" cy="57150"/>
          </a:xfrm>
          <a:custGeom>
            <a:avLst/>
            <a:gdLst>
              <a:gd name="T0" fmla="*/ 168 w 168"/>
              <a:gd name="T1" fmla="*/ 0 h 36"/>
              <a:gd name="T2" fmla="*/ 168 w 168"/>
              <a:gd name="T3" fmla="*/ 36 h 36"/>
              <a:gd name="T4" fmla="*/ 0 w 168"/>
              <a:gd name="T5" fmla="*/ 0 h 36"/>
              <a:gd name="T6" fmla="*/ 0 w 168"/>
              <a:gd name="T7" fmla="*/ 36 h 36"/>
              <a:gd name="T8" fmla="*/ 102 w 168"/>
              <a:gd name="T9" fmla="*/ 18 h 36"/>
              <a:gd name="T10" fmla="*/ 168 w 168"/>
              <a:gd name="T11" fmla="*/ 18 h 36"/>
              <a:gd name="T12" fmla="*/ 102 w 168"/>
              <a:gd name="T13" fmla="*/ 18 h 36"/>
              <a:gd name="T14" fmla="*/ 0 w 168"/>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8" h="36">
                <a:moveTo>
                  <a:pt x="168" y="0"/>
                </a:moveTo>
                <a:lnTo>
                  <a:pt x="168" y="36"/>
                </a:lnTo>
                <a:moveTo>
                  <a:pt x="0" y="0"/>
                </a:moveTo>
                <a:lnTo>
                  <a:pt x="0" y="36"/>
                </a:lnTo>
                <a:moveTo>
                  <a:pt x="102" y="18"/>
                </a:moveTo>
                <a:lnTo>
                  <a:pt x="168" y="18"/>
                </a:lnTo>
                <a:moveTo>
                  <a:pt x="102" y="18"/>
                </a:moveTo>
                <a:lnTo>
                  <a:pt x="0"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109" name="Freeform 20"/>
          <p:cNvSpPr>
            <a:spLocks noEditPoints="1"/>
          </p:cNvSpPr>
          <p:nvPr/>
        </p:nvSpPr>
        <p:spPr bwMode="auto">
          <a:xfrm>
            <a:off x="5556250" y="2905125"/>
            <a:ext cx="1246188" cy="57150"/>
          </a:xfrm>
          <a:custGeom>
            <a:avLst/>
            <a:gdLst>
              <a:gd name="T0" fmla="*/ 785 w 785"/>
              <a:gd name="T1" fmla="*/ 0 h 36"/>
              <a:gd name="T2" fmla="*/ 785 w 785"/>
              <a:gd name="T3" fmla="*/ 36 h 36"/>
              <a:gd name="T4" fmla="*/ 0 w 785"/>
              <a:gd name="T5" fmla="*/ 0 h 36"/>
              <a:gd name="T6" fmla="*/ 0 w 785"/>
              <a:gd name="T7" fmla="*/ 36 h 36"/>
              <a:gd name="T8" fmla="*/ 66 w 785"/>
              <a:gd name="T9" fmla="*/ 18 h 36"/>
              <a:gd name="T10" fmla="*/ 785 w 785"/>
              <a:gd name="T11" fmla="*/ 18 h 36"/>
              <a:gd name="T12" fmla="*/ 66 w 785"/>
              <a:gd name="T13" fmla="*/ 18 h 36"/>
              <a:gd name="T14" fmla="*/ 0 w 785"/>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85" h="36">
                <a:moveTo>
                  <a:pt x="785" y="0"/>
                </a:moveTo>
                <a:lnTo>
                  <a:pt x="785" y="36"/>
                </a:lnTo>
                <a:moveTo>
                  <a:pt x="0" y="0"/>
                </a:moveTo>
                <a:lnTo>
                  <a:pt x="0" y="36"/>
                </a:lnTo>
                <a:moveTo>
                  <a:pt x="66" y="18"/>
                </a:moveTo>
                <a:lnTo>
                  <a:pt x="785" y="18"/>
                </a:lnTo>
                <a:moveTo>
                  <a:pt x="66" y="18"/>
                </a:moveTo>
                <a:lnTo>
                  <a:pt x="0"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117" name="Line 26"/>
          <p:cNvSpPr>
            <a:spLocks noChangeShapeType="1"/>
          </p:cNvSpPr>
          <p:nvPr/>
        </p:nvSpPr>
        <p:spPr bwMode="auto">
          <a:xfrm>
            <a:off x="5622925" y="1428750"/>
            <a:ext cx="0" cy="3267075"/>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136" name="正方形/長方形 135"/>
          <p:cNvSpPr/>
          <p:nvPr/>
        </p:nvSpPr>
        <p:spPr>
          <a:xfrm rot="2700000">
            <a:off x="5420236" y="1573723"/>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prstClr val="white"/>
              </a:solidFill>
            </a:endParaRPr>
          </a:p>
        </p:txBody>
      </p:sp>
      <p:sp>
        <p:nvSpPr>
          <p:cNvPr id="137" name="正方形/長方形 136"/>
          <p:cNvSpPr/>
          <p:nvPr/>
        </p:nvSpPr>
        <p:spPr>
          <a:xfrm rot="2700000">
            <a:off x="5391662" y="1907100"/>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prstClr val="white"/>
              </a:solidFill>
            </a:endParaRPr>
          </a:p>
        </p:txBody>
      </p:sp>
      <p:sp>
        <p:nvSpPr>
          <p:cNvPr id="138" name="正方形/長方形 137"/>
          <p:cNvSpPr/>
          <p:nvPr/>
        </p:nvSpPr>
        <p:spPr>
          <a:xfrm rot="2700000">
            <a:off x="5205924" y="2234237"/>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prstClr val="white"/>
              </a:solidFill>
            </a:endParaRPr>
          </a:p>
        </p:txBody>
      </p:sp>
      <p:sp>
        <p:nvSpPr>
          <p:cNvPr id="139" name="正方形/長方形 138"/>
          <p:cNvSpPr/>
          <p:nvPr/>
        </p:nvSpPr>
        <p:spPr>
          <a:xfrm rot="2700000">
            <a:off x="5615500" y="2564324"/>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prstClr val="white"/>
              </a:solidFill>
            </a:endParaRPr>
          </a:p>
        </p:txBody>
      </p:sp>
      <p:sp>
        <p:nvSpPr>
          <p:cNvPr id="140" name="正方形/長方形 139"/>
          <p:cNvSpPr/>
          <p:nvPr/>
        </p:nvSpPr>
        <p:spPr>
          <a:xfrm rot="2700000">
            <a:off x="5994912" y="2897699"/>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prstClr val="white"/>
              </a:solidFill>
            </a:endParaRPr>
          </a:p>
        </p:txBody>
      </p:sp>
      <p:sp>
        <p:nvSpPr>
          <p:cNvPr id="141" name="正方形/長方形 140"/>
          <p:cNvSpPr/>
          <p:nvPr/>
        </p:nvSpPr>
        <p:spPr>
          <a:xfrm rot="2700000">
            <a:off x="5461553" y="3222455"/>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prstClr val="white"/>
              </a:solidFill>
            </a:endParaRPr>
          </a:p>
        </p:txBody>
      </p:sp>
      <p:sp>
        <p:nvSpPr>
          <p:cNvPr id="142" name="正方形/長方形 141"/>
          <p:cNvSpPr/>
          <p:nvPr/>
        </p:nvSpPr>
        <p:spPr>
          <a:xfrm rot="2700000">
            <a:off x="5461554" y="3723089"/>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prstClr val="white"/>
              </a:solidFill>
            </a:endParaRPr>
          </a:p>
        </p:txBody>
      </p:sp>
      <p:sp>
        <p:nvSpPr>
          <p:cNvPr id="143" name="正方形/長方形 142"/>
          <p:cNvSpPr/>
          <p:nvPr/>
        </p:nvSpPr>
        <p:spPr>
          <a:xfrm rot="2700000">
            <a:off x="5397148" y="4050797"/>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prstClr val="white"/>
              </a:solidFill>
            </a:endParaRPr>
          </a:p>
        </p:txBody>
      </p:sp>
      <p:sp>
        <p:nvSpPr>
          <p:cNvPr id="144" name="正方形/長方形 143"/>
          <p:cNvSpPr/>
          <p:nvPr/>
        </p:nvSpPr>
        <p:spPr>
          <a:xfrm rot="2700000">
            <a:off x="5482150" y="4383600"/>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prstClr val="white"/>
              </a:solidFill>
            </a:endParaRPr>
          </a:p>
        </p:txBody>
      </p:sp>
      <p:sp>
        <p:nvSpPr>
          <p:cNvPr id="49" name="Freeform 10"/>
          <p:cNvSpPr>
            <a:spLocks noEditPoints="1"/>
          </p:cNvSpPr>
          <p:nvPr/>
        </p:nvSpPr>
        <p:spPr bwMode="auto">
          <a:xfrm>
            <a:off x="5289325" y="3227863"/>
            <a:ext cx="486000" cy="57150"/>
          </a:xfrm>
          <a:custGeom>
            <a:avLst/>
            <a:gdLst>
              <a:gd name="T0" fmla="*/ 353 w 353"/>
              <a:gd name="T1" fmla="*/ 0 h 36"/>
              <a:gd name="T2" fmla="*/ 353 w 353"/>
              <a:gd name="T3" fmla="*/ 36 h 36"/>
              <a:gd name="T4" fmla="*/ 0 w 353"/>
              <a:gd name="T5" fmla="*/ 0 h 36"/>
              <a:gd name="T6" fmla="*/ 0 w 353"/>
              <a:gd name="T7" fmla="*/ 36 h 36"/>
              <a:gd name="T8" fmla="*/ 60 w 353"/>
              <a:gd name="T9" fmla="*/ 18 h 36"/>
              <a:gd name="T10" fmla="*/ 353 w 353"/>
              <a:gd name="T11" fmla="*/ 18 h 36"/>
              <a:gd name="T12" fmla="*/ 60 w 353"/>
              <a:gd name="T13" fmla="*/ 18 h 36"/>
              <a:gd name="T14" fmla="*/ 0 w 353"/>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3" h="36">
                <a:moveTo>
                  <a:pt x="353" y="0"/>
                </a:moveTo>
                <a:lnTo>
                  <a:pt x="353" y="36"/>
                </a:lnTo>
                <a:moveTo>
                  <a:pt x="0" y="0"/>
                </a:moveTo>
                <a:lnTo>
                  <a:pt x="0" y="36"/>
                </a:lnTo>
                <a:moveTo>
                  <a:pt x="60" y="18"/>
                </a:moveTo>
                <a:lnTo>
                  <a:pt x="353" y="18"/>
                </a:lnTo>
                <a:moveTo>
                  <a:pt x="60" y="18"/>
                </a:moveTo>
                <a:lnTo>
                  <a:pt x="0"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53" name="Freeform 10"/>
          <p:cNvSpPr>
            <a:spLocks noEditPoints="1"/>
          </p:cNvSpPr>
          <p:nvPr/>
        </p:nvSpPr>
        <p:spPr bwMode="auto">
          <a:xfrm>
            <a:off x="5412700" y="3729037"/>
            <a:ext cx="172800" cy="57150"/>
          </a:xfrm>
          <a:custGeom>
            <a:avLst/>
            <a:gdLst>
              <a:gd name="T0" fmla="*/ 353 w 353"/>
              <a:gd name="T1" fmla="*/ 0 h 36"/>
              <a:gd name="T2" fmla="*/ 353 w 353"/>
              <a:gd name="T3" fmla="*/ 36 h 36"/>
              <a:gd name="T4" fmla="*/ 0 w 353"/>
              <a:gd name="T5" fmla="*/ 0 h 36"/>
              <a:gd name="T6" fmla="*/ 0 w 353"/>
              <a:gd name="T7" fmla="*/ 36 h 36"/>
              <a:gd name="T8" fmla="*/ 60 w 353"/>
              <a:gd name="T9" fmla="*/ 18 h 36"/>
              <a:gd name="T10" fmla="*/ 353 w 353"/>
              <a:gd name="T11" fmla="*/ 18 h 36"/>
              <a:gd name="T12" fmla="*/ 60 w 353"/>
              <a:gd name="T13" fmla="*/ 18 h 36"/>
              <a:gd name="T14" fmla="*/ 0 w 353"/>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3" h="36">
                <a:moveTo>
                  <a:pt x="353" y="0"/>
                </a:moveTo>
                <a:lnTo>
                  <a:pt x="353" y="36"/>
                </a:lnTo>
                <a:moveTo>
                  <a:pt x="0" y="0"/>
                </a:moveTo>
                <a:lnTo>
                  <a:pt x="0" y="36"/>
                </a:lnTo>
                <a:moveTo>
                  <a:pt x="60" y="18"/>
                </a:moveTo>
                <a:lnTo>
                  <a:pt x="353" y="18"/>
                </a:lnTo>
                <a:moveTo>
                  <a:pt x="60" y="18"/>
                </a:moveTo>
                <a:lnTo>
                  <a:pt x="0"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55" name="Freeform 10"/>
          <p:cNvSpPr>
            <a:spLocks noEditPoints="1"/>
          </p:cNvSpPr>
          <p:nvPr/>
        </p:nvSpPr>
        <p:spPr bwMode="auto">
          <a:xfrm>
            <a:off x="5337175" y="4057650"/>
            <a:ext cx="219600" cy="57150"/>
          </a:xfrm>
          <a:custGeom>
            <a:avLst/>
            <a:gdLst>
              <a:gd name="T0" fmla="*/ 353 w 353"/>
              <a:gd name="T1" fmla="*/ 0 h 36"/>
              <a:gd name="T2" fmla="*/ 353 w 353"/>
              <a:gd name="T3" fmla="*/ 36 h 36"/>
              <a:gd name="T4" fmla="*/ 0 w 353"/>
              <a:gd name="T5" fmla="*/ 0 h 36"/>
              <a:gd name="T6" fmla="*/ 0 w 353"/>
              <a:gd name="T7" fmla="*/ 36 h 36"/>
              <a:gd name="T8" fmla="*/ 60 w 353"/>
              <a:gd name="T9" fmla="*/ 18 h 36"/>
              <a:gd name="T10" fmla="*/ 353 w 353"/>
              <a:gd name="T11" fmla="*/ 18 h 36"/>
              <a:gd name="T12" fmla="*/ 60 w 353"/>
              <a:gd name="T13" fmla="*/ 18 h 36"/>
              <a:gd name="T14" fmla="*/ 0 w 353"/>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53" h="36">
                <a:moveTo>
                  <a:pt x="353" y="0"/>
                </a:moveTo>
                <a:lnTo>
                  <a:pt x="353" y="36"/>
                </a:lnTo>
                <a:moveTo>
                  <a:pt x="0" y="0"/>
                </a:moveTo>
                <a:lnTo>
                  <a:pt x="0" y="36"/>
                </a:lnTo>
                <a:moveTo>
                  <a:pt x="60" y="18"/>
                </a:moveTo>
                <a:lnTo>
                  <a:pt x="353" y="18"/>
                </a:lnTo>
                <a:moveTo>
                  <a:pt x="60" y="18"/>
                </a:moveTo>
                <a:lnTo>
                  <a:pt x="0"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5" name="円/楕円 4"/>
          <p:cNvSpPr/>
          <p:nvPr/>
        </p:nvSpPr>
        <p:spPr>
          <a:xfrm>
            <a:off x="419100" y="1397000"/>
            <a:ext cx="1892300" cy="457200"/>
          </a:xfrm>
          <a:prstGeom prst="ellipse">
            <a:avLst/>
          </a:prstGeom>
          <a:noFill/>
          <a:ln>
            <a:solidFill>
              <a:srgbClr val="0000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 name="円/楕円 5"/>
          <p:cNvSpPr/>
          <p:nvPr/>
        </p:nvSpPr>
        <p:spPr>
          <a:xfrm>
            <a:off x="406400" y="2070100"/>
            <a:ext cx="546100" cy="419100"/>
          </a:xfrm>
          <a:prstGeom prst="ellipse">
            <a:avLst/>
          </a:prstGeom>
          <a:noFill/>
          <a:ln>
            <a:solidFill>
              <a:srgbClr val="0000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279400" y="3530600"/>
            <a:ext cx="2959100" cy="469900"/>
          </a:xfrm>
          <a:prstGeom prst="ellipse">
            <a:avLst/>
          </a:prstGeom>
          <a:noFill/>
          <a:ln>
            <a:solidFill>
              <a:srgbClr val="0000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703009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Subgroup Analyses</a:t>
            </a:r>
            <a:endParaRPr kumimoji="1" lang="ja-JP" altLang="en-US" dirty="0"/>
          </a:p>
        </p:txBody>
      </p:sp>
      <p:sp>
        <p:nvSpPr>
          <p:cNvPr id="5" name="Line 5"/>
          <p:cNvSpPr>
            <a:spLocks noChangeShapeType="1"/>
          </p:cNvSpPr>
          <p:nvPr/>
        </p:nvSpPr>
        <p:spPr bwMode="auto">
          <a:xfrm>
            <a:off x="5891213" y="1455254"/>
            <a:ext cx="0" cy="3257550"/>
          </a:xfrm>
          <a:prstGeom prst="line">
            <a:avLst/>
          </a:prstGeom>
          <a:noFill/>
          <a:ln w="9525" cap="flat">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6" name="Line 6"/>
          <p:cNvSpPr>
            <a:spLocks noChangeShapeType="1"/>
          </p:cNvSpPr>
          <p:nvPr/>
        </p:nvSpPr>
        <p:spPr bwMode="auto">
          <a:xfrm>
            <a:off x="4130675" y="4712804"/>
            <a:ext cx="3513138" cy="0"/>
          </a:xfrm>
          <a:prstGeom prst="line">
            <a:avLst/>
          </a:prstGeom>
          <a:noFill/>
          <a:ln w="9525" cap="sq">
            <a:solidFill>
              <a:srgbClr val="000000"/>
            </a:solidFill>
            <a:prstDash val="solid"/>
            <a:round/>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7" name="Freeform 7"/>
          <p:cNvSpPr>
            <a:spLocks noEditPoints="1"/>
          </p:cNvSpPr>
          <p:nvPr/>
        </p:nvSpPr>
        <p:spPr bwMode="auto">
          <a:xfrm>
            <a:off x="4130675" y="4712804"/>
            <a:ext cx="3513138" cy="57150"/>
          </a:xfrm>
          <a:custGeom>
            <a:avLst/>
            <a:gdLst>
              <a:gd name="T0" fmla="*/ 2213 w 2213"/>
              <a:gd name="T1" fmla="*/ 0 h 36"/>
              <a:gd name="T2" fmla="*/ 2213 w 2213"/>
              <a:gd name="T3" fmla="*/ 36 h 36"/>
              <a:gd name="T4" fmla="*/ 1109 w 2213"/>
              <a:gd name="T5" fmla="*/ 0 h 36"/>
              <a:gd name="T6" fmla="*/ 1109 w 2213"/>
              <a:gd name="T7" fmla="*/ 36 h 36"/>
              <a:gd name="T8" fmla="*/ 0 w 2213"/>
              <a:gd name="T9" fmla="*/ 0 h 36"/>
              <a:gd name="T10" fmla="*/ 0 w 2213"/>
              <a:gd name="T11" fmla="*/ 36 h 36"/>
            </a:gdLst>
            <a:ahLst/>
            <a:cxnLst>
              <a:cxn ang="0">
                <a:pos x="T0" y="T1"/>
              </a:cxn>
              <a:cxn ang="0">
                <a:pos x="T2" y="T3"/>
              </a:cxn>
              <a:cxn ang="0">
                <a:pos x="T4" y="T5"/>
              </a:cxn>
              <a:cxn ang="0">
                <a:pos x="T6" y="T7"/>
              </a:cxn>
              <a:cxn ang="0">
                <a:pos x="T8" y="T9"/>
              </a:cxn>
              <a:cxn ang="0">
                <a:pos x="T10" y="T11"/>
              </a:cxn>
            </a:cxnLst>
            <a:rect l="0" t="0" r="r" b="b"/>
            <a:pathLst>
              <a:path w="2213" h="36">
                <a:moveTo>
                  <a:pt x="2213" y="0"/>
                </a:moveTo>
                <a:lnTo>
                  <a:pt x="2213" y="36"/>
                </a:lnTo>
                <a:moveTo>
                  <a:pt x="1109" y="0"/>
                </a:moveTo>
                <a:lnTo>
                  <a:pt x="1109" y="36"/>
                </a:lnTo>
                <a:moveTo>
                  <a:pt x="0" y="0"/>
                </a:moveTo>
                <a:lnTo>
                  <a:pt x="0" y="36"/>
                </a:lnTo>
              </a:path>
            </a:pathLst>
          </a:custGeom>
          <a:noFill/>
          <a:ln w="9525"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8" name="Freeform 8"/>
          <p:cNvSpPr>
            <a:spLocks noEditPoints="1"/>
          </p:cNvSpPr>
          <p:nvPr/>
        </p:nvSpPr>
        <p:spPr bwMode="auto">
          <a:xfrm>
            <a:off x="5349875" y="1569554"/>
            <a:ext cx="455613" cy="57150"/>
          </a:xfrm>
          <a:custGeom>
            <a:avLst/>
            <a:gdLst>
              <a:gd name="T0" fmla="*/ 287 w 287"/>
              <a:gd name="T1" fmla="*/ 0 h 36"/>
              <a:gd name="T2" fmla="*/ 287 w 287"/>
              <a:gd name="T3" fmla="*/ 36 h 36"/>
              <a:gd name="T4" fmla="*/ 0 w 287"/>
              <a:gd name="T5" fmla="*/ 0 h 36"/>
              <a:gd name="T6" fmla="*/ 0 w 287"/>
              <a:gd name="T7" fmla="*/ 36 h 36"/>
              <a:gd name="T8" fmla="*/ 132 w 287"/>
              <a:gd name="T9" fmla="*/ 18 h 36"/>
              <a:gd name="T10" fmla="*/ 287 w 287"/>
              <a:gd name="T11" fmla="*/ 18 h 36"/>
              <a:gd name="T12" fmla="*/ 132 w 287"/>
              <a:gd name="T13" fmla="*/ 18 h 36"/>
              <a:gd name="T14" fmla="*/ 0 w 287"/>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87" h="36">
                <a:moveTo>
                  <a:pt x="287" y="0"/>
                </a:moveTo>
                <a:lnTo>
                  <a:pt x="287" y="36"/>
                </a:lnTo>
                <a:moveTo>
                  <a:pt x="0" y="0"/>
                </a:moveTo>
                <a:lnTo>
                  <a:pt x="0" y="36"/>
                </a:lnTo>
                <a:moveTo>
                  <a:pt x="132" y="18"/>
                </a:moveTo>
                <a:lnTo>
                  <a:pt x="287" y="18"/>
                </a:lnTo>
                <a:moveTo>
                  <a:pt x="132" y="18"/>
                </a:moveTo>
                <a:lnTo>
                  <a:pt x="0"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 name="Freeform 9"/>
          <p:cNvSpPr>
            <a:spLocks noEditPoints="1"/>
          </p:cNvSpPr>
          <p:nvPr/>
        </p:nvSpPr>
        <p:spPr bwMode="auto">
          <a:xfrm>
            <a:off x="4997450" y="1803537"/>
            <a:ext cx="733425" cy="57150"/>
          </a:xfrm>
          <a:custGeom>
            <a:avLst/>
            <a:gdLst>
              <a:gd name="T0" fmla="*/ 462 w 462"/>
              <a:gd name="T1" fmla="*/ 0 h 36"/>
              <a:gd name="T2" fmla="*/ 462 w 462"/>
              <a:gd name="T3" fmla="*/ 36 h 36"/>
              <a:gd name="T4" fmla="*/ 0 w 462"/>
              <a:gd name="T5" fmla="*/ 0 h 36"/>
              <a:gd name="T6" fmla="*/ 0 w 462"/>
              <a:gd name="T7" fmla="*/ 36 h 36"/>
              <a:gd name="T8" fmla="*/ 414 w 462"/>
              <a:gd name="T9" fmla="*/ 18 h 36"/>
              <a:gd name="T10" fmla="*/ 462 w 462"/>
              <a:gd name="T11" fmla="*/ 18 h 36"/>
              <a:gd name="T12" fmla="*/ 414 w 462"/>
              <a:gd name="T13" fmla="*/ 18 h 36"/>
              <a:gd name="T14" fmla="*/ 0 w 462"/>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62" h="36">
                <a:moveTo>
                  <a:pt x="462" y="0"/>
                </a:moveTo>
                <a:lnTo>
                  <a:pt x="462" y="36"/>
                </a:lnTo>
                <a:moveTo>
                  <a:pt x="0" y="0"/>
                </a:moveTo>
                <a:lnTo>
                  <a:pt x="0" y="36"/>
                </a:lnTo>
                <a:moveTo>
                  <a:pt x="414" y="18"/>
                </a:moveTo>
                <a:lnTo>
                  <a:pt x="462" y="18"/>
                </a:lnTo>
                <a:moveTo>
                  <a:pt x="414" y="18"/>
                </a:moveTo>
                <a:lnTo>
                  <a:pt x="0"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 name="Freeform 10"/>
          <p:cNvSpPr>
            <a:spLocks noEditPoints="1"/>
          </p:cNvSpPr>
          <p:nvPr/>
        </p:nvSpPr>
        <p:spPr bwMode="auto">
          <a:xfrm>
            <a:off x="5397500" y="1965462"/>
            <a:ext cx="608013" cy="57150"/>
          </a:xfrm>
          <a:custGeom>
            <a:avLst/>
            <a:gdLst>
              <a:gd name="T0" fmla="*/ 0 w 383"/>
              <a:gd name="T1" fmla="*/ 0 h 36"/>
              <a:gd name="T2" fmla="*/ 0 w 383"/>
              <a:gd name="T3" fmla="*/ 36 h 36"/>
              <a:gd name="T4" fmla="*/ 383 w 383"/>
              <a:gd name="T5" fmla="*/ 0 h 36"/>
              <a:gd name="T6" fmla="*/ 383 w 383"/>
              <a:gd name="T7" fmla="*/ 36 h 36"/>
              <a:gd name="T8" fmla="*/ 347 w 383"/>
              <a:gd name="T9" fmla="*/ 18 h 36"/>
              <a:gd name="T10" fmla="*/ 0 w 383"/>
              <a:gd name="T11" fmla="*/ 18 h 36"/>
              <a:gd name="T12" fmla="*/ 347 w 383"/>
              <a:gd name="T13" fmla="*/ 18 h 36"/>
              <a:gd name="T14" fmla="*/ 383 w 383"/>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3" h="36">
                <a:moveTo>
                  <a:pt x="0" y="0"/>
                </a:moveTo>
                <a:lnTo>
                  <a:pt x="0" y="36"/>
                </a:lnTo>
                <a:moveTo>
                  <a:pt x="383" y="0"/>
                </a:moveTo>
                <a:lnTo>
                  <a:pt x="383" y="36"/>
                </a:lnTo>
                <a:moveTo>
                  <a:pt x="347" y="18"/>
                </a:moveTo>
                <a:lnTo>
                  <a:pt x="0" y="18"/>
                </a:lnTo>
                <a:moveTo>
                  <a:pt x="347" y="18"/>
                </a:moveTo>
                <a:lnTo>
                  <a:pt x="383"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 name="Freeform 12"/>
          <p:cNvSpPr>
            <a:spLocks noEditPoints="1"/>
          </p:cNvSpPr>
          <p:nvPr/>
        </p:nvSpPr>
        <p:spPr bwMode="auto">
          <a:xfrm>
            <a:off x="5330825" y="2175012"/>
            <a:ext cx="493713" cy="57150"/>
          </a:xfrm>
          <a:custGeom>
            <a:avLst/>
            <a:gdLst>
              <a:gd name="T0" fmla="*/ 0 w 311"/>
              <a:gd name="T1" fmla="*/ 0 h 36"/>
              <a:gd name="T2" fmla="*/ 0 w 311"/>
              <a:gd name="T3" fmla="*/ 36 h 36"/>
              <a:gd name="T4" fmla="*/ 305 w 311"/>
              <a:gd name="T5" fmla="*/ 0 h 36"/>
              <a:gd name="T6" fmla="*/ 305 w 311"/>
              <a:gd name="T7" fmla="*/ 36 h 36"/>
              <a:gd name="T8" fmla="*/ 311 w 311"/>
              <a:gd name="T9" fmla="*/ 18 h 36"/>
              <a:gd name="T10" fmla="*/ 0 w 311"/>
              <a:gd name="T11" fmla="*/ 18 h 36"/>
              <a:gd name="T12" fmla="*/ 311 w 311"/>
              <a:gd name="T13" fmla="*/ 18 h 36"/>
              <a:gd name="T14" fmla="*/ 305 w 311"/>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1" h="36">
                <a:moveTo>
                  <a:pt x="0" y="0"/>
                </a:moveTo>
                <a:lnTo>
                  <a:pt x="0" y="36"/>
                </a:lnTo>
                <a:moveTo>
                  <a:pt x="305" y="0"/>
                </a:moveTo>
                <a:lnTo>
                  <a:pt x="305" y="36"/>
                </a:lnTo>
                <a:moveTo>
                  <a:pt x="311" y="18"/>
                </a:moveTo>
                <a:lnTo>
                  <a:pt x="0" y="18"/>
                </a:lnTo>
                <a:moveTo>
                  <a:pt x="311" y="18"/>
                </a:moveTo>
                <a:lnTo>
                  <a:pt x="305"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 name="Freeform 13"/>
          <p:cNvSpPr>
            <a:spLocks noEditPoints="1"/>
          </p:cNvSpPr>
          <p:nvPr/>
        </p:nvSpPr>
        <p:spPr bwMode="auto">
          <a:xfrm>
            <a:off x="5349875" y="2698887"/>
            <a:ext cx="665163" cy="57150"/>
          </a:xfrm>
          <a:custGeom>
            <a:avLst/>
            <a:gdLst>
              <a:gd name="T0" fmla="*/ 419 w 419"/>
              <a:gd name="T1" fmla="*/ 0 h 36"/>
              <a:gd name="T2" fmla="*/ 419 w 419"/>
              <a:gd name="T3" fmla="*/ 36 h 36"/>
              <a:gd name="T4" fmla="*/ 0 w 419"/>
              <a:gd name="T5" fmla="*/ 0 h 36"/>
              <a:gd name="T6" fmla="*/ 0 w 419"/>
              <a:gd name="T7" fmla="*/ 36 h 36"/>
              <a:gd name="T8" fmla="*/ 186 w 419"/>
              <a:gd name="T9" fmla="*/ 18 h 36"/>
              <a:gd name="T10" fmla="*/ 419 w 419"/>
              <a:gd name="T11" fmla="*/ 18 h 36"/>
              <a:gd name="T12" fmla="*/ 186 w 419"/>
              <a:gd name="T13" fmla="*/ 18 h 36"/>
              <a:gd name="T14" fmla="*/ 0 w 419"/>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9" h="36">
                <a:moveTo>
                  <a:pt x="419" y="0"/>
                </a:moveTo>
                <a:lnTo>
                  <a:pt x="419" y="36"/>
                </a:lnTo>
                <a:moveTo>
                  <a:pt x="0" y="0"/>
                </a:moveTo>
                <a:lnTo>
                  <a:pt x="0" y="36"/>
                </a:lnTo>
                <a:moveTo>
                  <a:pt x="186" y="18"/>
                </a:moveTo>
                <a:lnTo>
                  <a:pt x="419" y="18"/>
                </a:lnTo>
                <a:moveTo>
                  <a:pt x="186" y="18"/>
                </a:moveTo>
                <a:lnTo>
                  <a:pt x="0"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5" name="Freeform 15"/>
          <p:cNvSpPr>
            <a:spLocks noEditPoints="1"/>
          </p:cNvSpPr>
          <p:nvPr/>
        </p:nvSpPr>
        <p:spPr bwMode="auto">
          <a:xfrm>
            <a:off x="5292725" y="2908437"/>
            <a:ext cx="598488" cy="57150"/>
          </a:xfrm>
          <a:custGeom>
            <a:avLst/>
            <a:gdLst>
              <a:gd name="T0" fmla="*/ 377 w 377"/>
              <a:gd name="T1" fmla="*/ 0 h 36"/>
              <a:gd name="T2" fmla="*/ 377 w 377"/>
              <a:gd name="T3" fmla="*/ 36 h 36"/>
              <a:gd name="T4" fmla="*/ 0 w 377"/>
              <a:gd name="T5" fmla="*/ 0 h 36"/>
              <a:gd name="T6" fmla="*/ 0 w 377"/>
              <a:gd name="T7" fmla="*/ 36 h 36"/>
              <a:gd name="T8" fmla="*/ 180 w 377"/>
              <a:gd name="T9" fmla="*/ 18 h 36"/>
              <a:gd name="T10" fmla="*/ 377 w 377"/>
              <a:gd name="T11" fmla="*/ 18 h 36"/>
              <a:gd name="T12" fmla="*/ 180 w 377"/>
              <a:gd name="T13" fmla="*/ 18 h 36"/>
              <a:gd name="T14" fmla="*/ 0 w 377"/>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77" h="36">
                <a:moveTo>
                  <a:pt x="377" y="0"/>
                </a:moveTo>
                <a:lnTo>
                  <a:pt x="377" y="36"/>
                </a:lnTo>
                <a:moveTo>
                  <a:pt x="0" y="0"/>
                </a:moveTo>
                <a:lnTo>
                  <a:pt x="0" y="36"/>
                </a:lnTo>
                <a:moveTo>
                  <a:pt x="180" y="18"/>
                </a:moveTo>
                <a:lnTo>
                  <a:pt x="377" y="18"/>
                </a:lnTo>
                <a:moveTo>
                  <a:pt x="180" y="18"/>
                </a:moveTo>
                <a:lnTo>
                  <a:pt x="0"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6" name="Freeform 16"/>
          <p:cNvSpPr>
            <a:spLocks noEditPoints="1"/>
          </p:cNvSpPr>
          <p:nvPr/>
        </p:nvSpPr>
        <p:spPr bwMode="auto">
          <a:xfrm>
            <a:off x="5245100" y="3070362"/>
            <a:ext cx="731838" cy="57150"/>
          </a:xfrm>
          <a:custGeom>
            <a:avLst/>
            <a:gdLst>
              <a:gd name="T0" fmla="*/ 461 w 461"/>
              <a:gd name="T1" fmla="*/ 0 h 36"/>
              <a:gd name="T2" fmla="*/ 461 w 461"/>
              <a:gd name="T3" fmla="*/ 36 h 36"/>
              <a:gd name="T4" fmla="*/ 0 w 461"/>
              <a:gd name="T5" fmla="*/ 0 h 36"/>
              <a:gd name="T6" fmla="*/ 0 w 461"/>
              <a:gd name="T7" fmla="*/ 36 h 36"/>
              <a:gd name="T8" fmla="*/ 198 w 461"/>
              <a:gd name="T9" fmla="*/ 18 h 36"/>
              <a:gd name="T10" fmla="*/ 461 w 461"/>
              <a:gd name="T11" fmla="*/ 18 h 36"/>
              <a:gd name="T12" fmla="*/ 198 w 461"/>
              <a:gd name="T13" fmla="*/ 18 h 36"/>
              <a:gd name="T14" fmla="*/ 0 w 461"/>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61" h="36">
                <a:moveTo>
                  <a:pt x="461" y="0"/>
                </a:moveTo>
                <a:lnTo>
                  <a:pt x="461" y="36"/>
                </a:lnTo>
                <a:moveTo>
                  <a:pt x="0" y="0"/>
                </a:moveTo>
                <a:lnTo>
                  <a:pt x="0" y="36"/>
                </a:lnTo>
                <a:moveTo>
                  <a:pt x="198" y="18"/>
                </a:moveTo>
                <a:lnTo>
                  <a:pt x="461" y="18"/>
                </a:lnTo>
                <a:moveTo>
                  <a:pt x="198" y="18"/>
                </a:moveTo>
                <a:lnTo>
                  <a:pt x="0"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7" name="Freeform 17"/>
          <p:cNvSpPr>
            <a:spLocks noEditPoints="1"/>
          </p:cNvSpPr>
          <p:nvPr/>
        </p:nvSpPr>
        <p:spPr bwMode="auto">
          <a:xfrm>
            <a:off x="5207000" y="3279912"/>
            <a:ext cx="542925" cy="57150"/>
          </a:xfrm>
          <a:custGeom>
            <a:avLst/>
            <a:gdLst>
              <a:gd name="T0" fmla="*/ 342 w 342"/>
              <a:gd name="T1" fmla="*/ 0 h 36"/>
              <a:gd name="T2" fmla="*/ 342 w 342"/>
              <a:gd name="T3" fmla="*/ 36 h 36"/>
              <a:gd name="T4" fmla="*/ 0 w 342"/>
              <a:gd name="T5" fmla="*/ 0 h 36"/>
              <a:gd name="T6" fmla="*/ 0 w 342"/>
              <a:gd name="T7" fmla="*/ 36 h 36"/>
              <a:gd name="T8" fmla="*/ 306 w 342"/>
              <a:gd name="T9" fmla="*/ 18 h 36"/>
              <a:gd name="T10" fmla="*/ 342 w 342"/>
              <a:gd name="T11" fmla="*/ 18 h 36"/>
              <a:gd name="T12" fmla="*/ 306 w 342"/>
              <a:gd name="T13" fmla="*/ 18 h 36"/>
              <a:gd name="T14" fmla="*/ 0 w 342"/>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2" h="36">
                <a:moveTo>
                  <a:pt x="342" y="0"/>
                </a:moveTo>
                <a:lnTo>
                  <a:pt x="342" y="36"/>
                </a:lnTo>
                <a:moveTo>
                  <a:pt x="0" y="0"/>
                </a:moveTo>
                <a:lnTo>
                  <a:pt x="0" y="36"/>
                </a:lnTo>
                <a:moveTo>
                  <a:pt x="306" y="18"/>
                </a:moveTo>
                <a:lnTo>
                  <a:pt x="342" y="18"/>
                </a:lnTo>
                <a:moveTo>
                  <a:pt x="306" y="18"/>
                </a:moveTo>
                <a:lnTo>
                  <a:pt x="0"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20"/>
          <p:cNvSpPr>
            <a:spLocks noEditPoints="1"/>
          </p:cNvSpPr>
          <p:nvPr/>
        </p:nvSpPr>
        <p:spPr bwMode="auto">
          <a:xfrm>
            <a:off x="5330825" y="3803787"/>
            <a:ext cx="541338" cy="57150"/>
          </a:xfrm>
          <a:custGeom>
            <a:avLst/>
            <a:gdLst>
              <a:gd name="T0" fmla="*/ 341 w 341"/>
              <a:gd name="T1" fmla="*/ 0 h 36"/>
              <a:gd name="T2" fmla="*/ 341 w 341"/>
              <a:gd name="T3" fmla="*/ 36 h 36"/>
              <a:gd name="T4" fmla="*/ 0 w 341"/>
              <a:gd name="T5" fmla="*/ 0 h 36"/>
              <a:gd name="T6" fmla="*/ 0 w 341"/>
              <a:gd name="T7" fmla="*/ 36 h 36"/>
              <a:gd name="T8" fmla="*/ 162 w 341"/>
              <a:gd name="T9" fmla="*/ 18 h 36"/>
              <a:gd name="T10" fmla="*/ 341 w 341"/>
              <a:gd name="T11" fmla="*/ 18 h 36"/>
              <a:gd name="T12" fmla="*/ 162 w 341"/>
              <a:gd name="T13" fmla="*/ 18 h 36"/>
              <a:gd name="T14" fmla="*/ 0 w 341"/>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1" h="36">
                <a:moveTo>
                  <a:pt x="341" y="0"/>
                </a:moveTo>
                <a:lnTo>
                  <a:pt x="341" y="36"/>
                </a:lnTo>
                <a:moveTo>
                  <a:pt x="0" y="0"/>
                </a:moveTo>
                <a:lnTo>
                  <a:pt x="0" y="36"/>
                </a:lnTo>
                <a:moveTo>
                  <a:pt x="162" y="18"/>
                </a:moveTo>
                <a:lnTo>
                  <a:pt x="341" y="18"/>
                </a:lnTo>
                <a:moveTo>
                  <a:pt x="162" y="18"/>
                </a:moveTo>
                <a:lnTo>
                  <a:pt x="0"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21"/>
          <p:cNvSpPr>
            <a:spLocks noEditPoints="1"/>
          </p:cNvSpPr>
          <p:nvPr/>
        </p:nvSpPr>
        <p:spPr bwMode="auto">
          <a:xfrm>
            <a:off x="5359400" y="4013337"/>
            <a:ext cx="636588" cy="57150"/>
          </a:xfrm>
          <a:custGeom>
            <a:avLst/>
            <a:gdLst>
              <a:gd name="T0" fmla="*/ 401 w 401"/>
              <a:gd name="T1" fmla="*/ 0 h 36"/>
              <a:gd name="T2" fmla="*/ 401 w 401"/>
              <a:gd name="T3" fmla="*/ 36 h 36"/>
              <a:gd name="T4" fmla="*/ 0 w 401"/>
              <a:gd name="T5" fmla="*/ 0 h 36"/>
              <a:gd name="T6" fmla="*/ 0 w 401"/>
              <a:gd name="T7" fmla="*/ 36 h 36"/>
              <a:gd name="T8" fmla="*/ 60 w 401"/>
              <a:gd name="T9" fmla="*/ 18 h 36"/>
              <a:gd name="T10" fmla="*/ 401 w 401"/>
              <a:gd name="T11" fmla="*/ 18 h 36"/>
              <a:gd name="T12" fmla="*/ 60 w 401"/>
              <a:gd name="T13" fmla="*/ 18 h 36"/>
              <a:gd name="T14" fmla="*/ 0 w 401"/>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01" h="36">
                <a:moveTo>
                  <a:pt x="401" y="0"/>
                </a:moveTo>
                <a:lnTo>
                  <a:pt x="401" y="36"/>
                </a:lnTo>
                <a:moveTo>
                  <a:pt x="0" y="0"/>
                </a:moveTo>
                <a:lnTo>
                  <a:pt x="0" y="36"/>
                </a:lnTo>
                <a:moveTo>
                  <a:pt x="60" y="18"/>
                </a:moveTo>
                <a:lnTo>
                  <a:pt x="401" y="18"/>
                </a:lnTo>
                <a:moveTo>
                  <a:pt x="60" y="18"/>
                </a:moveTo>
                <a:lnTo>
                  <a:pt x="0"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22"/>
          <p:cNvSpPr>
            <a:spLocks noEditPoints="1"/>
          </p:cNvSpPr>
          <p:nvPr/>
        </p:nvSpPr>
        <p:spPr bwMode="auto">
          <a:xfrm>
            <a:off x="5121275" y="4175262"/>
            <a:ext cx="693738" cy="57150"/>
          </a:xfrm>
          <a:custGeom>
            <a:avLst/>
            <a:gdLst>
              <a:gd name="T0" fmla="*/ 437 w 437"/>
              <a:gd name="T1" fmla="*/ 0 h 36"/>
              <a:gd name="T2" fmla="*/ 437 w 437"/>
              <a:gd name="T3" fmla="*/ 36 h 36"/>
              <a:gd name="T4" fmla="*/ 0 w 437"/>
              <a:gd name="T5" fmla="*/ 0 h 36"/>
              <a:gd name="T6" fmla="*/ 0 w 437"/>
              <a:gd name="T7" fmla="*/ 36 h 36"/>
              <a:gd name="T8" fmla="*/ 330 w 437"/>
              <a:gd name="T9" fmla="*/ 18 h 36"/>
              <a:gd name="T10" fmla="*/ 437 w 437"/>
              <a:gd name="T11" fmla="*/ 18 h 36"/>
              <a:gd name="T12" fmla="*/ 330 w 437"/>
              <a:gd name="T13" fmla="*/ 18 h 36"/>
              <a:gd name="T14" fmla="*/ 0 w 437"/>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37" h="36">
                <a:moveTo>
                  <a:pt x="437" y="0"/>
                </a:moveTo>
                <a:lnTo>
                  <a:pt x="437" y="36"/>
                </a:lnTo>
                <a:moveTo>
                  <a:pt x="0" y="0"/>
                </a:moveTo>
                <a:lnTo>
                  <a:pt x="0" y="36"/>
                </a:lnTo>
                <a:moveTo>
                  <a:pt x="330" y="18"/>
                </a:moveTo>
                <a:lnTo>
                  <a:pt x="437" y="18"/>
                </a:lnTo>
                <a:moveTo>
                  <a:pt x="330" y="18"/>
                </a:moveTo>
                <a:lnTo>
                  <a:pt x="0"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23"/>
          <p:cNvSpPr>
            <a:spLocks noEditPoints="1"/>
          </p:cNvSpPr>
          <p:nvPr/>
        </p:nvSpPr>
        <p:spPr bwMode="auto">
          <a:xfrm>
            <a:off x="5359400" y="4384812"/>
            <a:ext cx="655638" cy="57150"/>
          </a:xfrm>
          <a:custGeom>
            <a:avLst/>
            <a:gdLst>
              <a:gd name="T0" fmla="*/ 413 w 413"/>
              <a:gd name="T1" fmla="*/ 0 h 36"/>
              <a:gd name="T2" fmla="*/ 413 w 413"/>
              <a:gd name="T3" fmla="*/ 36 h 36"/>
              <a:gd name="T4" fmla="*/ 0 w 413"/>
              <a:gd name="T5" fmla="*/ 0 h 36"/>
              <a:gd name="T6" fmla="*/ 0 w 413"/>
              <a:gd name="T7" fmla="*/ 36 h 36"/>
              <a:gd name="T8" fmla="*/ 90 w 413"/>
              <a:gd name="T9" fmla="*/ 18 h 36"/>
              <a:gd name="T10" fmla="*/ 413 w 413"/>
              <a:gd name="T11" fmla="*/ 18 h 36"/>
              <a:gd name="T12" fmla="*/ 90 w 413"/>
              <a:gd name="T13" fmla="*/ 18 h 36"/>
              <a:gd name="T14" fmla="*/ 0 w 413"/>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13" h="36">
                <a:moveTo>
                  <a:pt x="413" y="0"/>
                </a:moveTo>
                <a:lnTo>
                  <a:pt x="413" y="36"/>
                </a:lnTo>
                <a:moveTo>
                  <a:pt x="0" y="0"/>
                </a:moveTo>
                <a:lnTo>
                  <a:pt x="0" y="36"/>
                </a:lnTo>
                <a:moveTo>
                  <a:pt x="90" y="18"/>
                </a:moveTo>
                <a:lnTo>
                  <a:pt x="413" y="18"/>
                </a:lnTo>
                <a:moveTo>
                  <a:pt x="90" y="18"/>
                </a:moveTo>
                <a:lnTo>
                  <a:pt x="0"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24"/>
          <p:cNvSpPr>
            <a:spLocks noEditPoints="1"/>
          </p:cNvSpPr>
          <p:nvPr/>
        </p:nvSpPr>
        <p:spPr bwMode="auto">
          <a:xfrm>
            <a:off x="5187950" y="4537212"/>
            <a:ext cx="703263" cy="57150"/>
          </a:xfrm>
          <a:custGeom>
            <a:avLst/>
            <a:gdLst>
              <a:gd name="T0" fmla="*/ 443 w 443"/>
              <a:gd name="T1" fmla="*/ 0 h 36"/>
              <a:gd name="T2" fmla="*/ 443 w 443"/>
              <a:gd name="T3" fmla="*/ 36 h 36"/>
              <a:gd name="T4" fmla="*/ 0 w 443"/>
              <a:gd name="T5" fmla="*/ 0 h 36"/>
              <a:gd name="T6" fmla="*/ 0 w 443"/>
              <a:gd name="T7" fmla="*/ 36 h 36"/>
              <a:gd name="T8" fmla="*/ 306 w 443"/>
              <a:gd name="T9" fmla="*/ 18 h 36"/>
              <a:gd name="T10" fmla="*/ 443 w 443"/>
              <a:gd name="T11" fmla="*/ 18 h 36"/>
              <a:gd name="T12" fmla="*/ 306 w 443"/>
              <a:gd name="T13" fmla="*/ 18 h 36"/>
              <a:gd name="T14" fmla="*/ 0 w 443"/>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3" h="36">
                <a:moveTo>
                  <a:pt x="443" y="0"/>
                </a:moveTo>
                <a:lnTo>
                  <a:pt x="443" y="36"/>
                </a:lnTo>
                <a:moveTo>
                  <a:pt x="0" y="0"/>
                </a:moveTo>
                <a:lnTo>
                  <a:pt x="0" y="36"/>
                </a:lnTo>
                <a:moveTo>
                  <a:pt x="306" y="18"/>
                </a:moveTo>
                <a:lnTo>
                  <a:pt x="443" y="18"/>
                </a:lnTo>
                <a:moveTo>
                  <a:pt x="306" y="18"/>
                </a:moveTo>
                <a:lnTo>
                  <a:pt x="0"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Line 42"/>
          <p:cNvSpPr>
            <a:spLocks noChangeShapeType="1"/>
          </p:cNvSpPr>
          <p:nvPr/>
        </p:nvSpPr>
        <p:spPr bwMode="auto">
          <a:xfrm>
            <a:off x="6091238" y="4808054"/>
            <a:ext cx="108585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43"/>
          <p:cNvSpPr>
            <a:spLocks/>
          </p:cNvSpPr>
          <p:nvPr/>
        </p:nvSpPr>
        <p:spPr bwMode="auto">
          <a:xfrm>
            <a:off x="7091363" y="4779479"/>
            <a:ext cx="85725" cy="66675"/>
          </a:xfrm>
          <a:custGeom>
            <a:avLst/>
            <a:gdLst>
              <a:gd name="T0" fmla="*/ 0 w 54"/>
              <a:gd name="T1" fmla="*/ 42 h 42"/>
              <a:gd name="T2" fmla="*/ 54 w 54"/>
              <a:gd name="T3" fmla="*/ 18 h 42"/>
              <a:gd name="T4" fmla="*/ 0 w 54"/>
              <a:gd name="T5" fmla="*/ 0 h 42"/>
              <a:gd name="T6" fmla="*/ 0 w 54"/>
              <a:gd name="T7" fmla="*/ 42 h 42"/>
            </a:gdLst>
            <a:ahLst/>
            <a:cxnLst>
              <a:cxn ang="0">
                <a:pos x="T0" y="T1"/>
              </a:cxn>
              <a:cxn ang="0">
                <a:pos x="T2" y="T3"/>
              </a:cxn>
              <a:cxn ang="0">
                <a:pos x="T4" y="T5"/>
              </a:cxn>
              <a:cxn ang="0">
                <a:pos x="T6" y="T7"/>
              </a:cxn>
            </a:cxnLst>
            <a:rect l="0" t="0" r="r" b="b"/>
            <a:pathLst>
              <a:path w="54" h="42">
                <a:moveTo>
                  <a:pt x="0" y="42"/>
                </a:moveTo>
                <a:lnTo>
                  <a:pt x="54" y="18"/>
                </a:lnTo>
                <a:lnTo>
                  <a:pt x="0" y="0"/>
                </a:lnTo>
                <a:lnTo>
                  <a:pt x="0" y="42"/>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44"/>
          <p:cNvSpPr>
            <a:spLocks/>
          </p:cNvSpPr>
          <p:nvPr/>
        </p:nvSpPr>
        <p:spPr bwMode="auto">
          <a:xfrm>
            <a:off x="7091363" y="4779479"/>
            <a:ext cx="85725" cy="66675"/>
          </a:xfrm>
          <a:custGeom>
            <a:avLst/>
            <a:gdLst>
              <a:gd name="T0" fmla="*/ 0 w 54"/>
              <a:gd name="T1" fmla="*/ 42 h 42"/>
              <a:gd name="T2" fmla="*/ 54 w 54"/>
              <a:gd name="T3" fmla="*/ 18 h 42"/>
              <a:gd name="T4" fmla="*/ 0 w 54"/>
              <a:gd name="T5" fmla="*/ 0 h 42"/>
              <a:gd name="T6" fmla="*/ 0 w 54"/>
              <a:gd name="T7" fmla="*/ 42 h 42"/>
            </a:gdLst>
            <a:ahLst/>
            <a:cxnLst>
              <a:cxn ang="0">
                <a:pos x="T0" y="T1"/>
              </a:cxn>
              <a:cxn ang="0">
                <a:pos x="T2" y="T3"/>
              </a:cxn>
              <a:cxn ang="0">
                <a:pos x="T4" y="T5"/>
              </a:cxn>
              <a:cxn ang="0">
                <a:pos x="T6" y="T7"/>
              </a:cxn>
            </a:cxnLst>
            <a:rect l="0" t="0" r="r" b="b"/>
            <a:pathLst>
              <a:path w="54" h="42">
                <a:moveTo>
                  <a:pt x="0" y="42"/>
                </a:moveTo>
                <a:lnTo>
                  <a:pt x="54" y="18"/>
                </a:lnTo>
                <a:lnTo>
                  <a:pt x="0" y="0"/>
                </a:lnTo>
                <a:lnTo>
                  <a:pt x="0" y="42"/>
                </a:lnTo>
              </a:path>
            </a:pathLst>
          </a:cu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Line 45"/>
          <p:cNvSpPr>
            <a:spLocks noChangeShapeType="1"/>
          </p:cNvSpPr>
          <p:nvPr/>
        </p:nvSpPr>
        <p:spPr bwMode="auto">
          <a:xfrm flipH="1">
            <a:off x="4606925" y="4808054"/>
            <a:ext cx="108585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46"/>
          <p:cNvSpPr>
            <a:spLocks/>
          </p:cNvSpPr>
          <p:nvPr/>
        </p:nvSpPr>
        <p:spPr bwMode="auto">
          <a:xfrm>
            <a:off x="4540250" y="4779479"/>
            <a:ext cx="76200" cy="66675"/>
          </a:xfrm>
          <a:custGeom>
            <a:avLst/>
            <a:gdLst>
              <a:gd name="T0" fmla="*/ 48 w 48"/>
              <a:gd name="T1" fmla="*/ 0 h 42"/>
              <a:gd name="T2" fmla="*/ 0 w 48"/>
              <a:gd name="T3" fmla="*/ 18 h 42"/>
              <a:gd name="T4" fmla="*/ 48 w 48"/>
              <a:gd name="T5" fmla="*/ 42 h 42"/>
              <a:gd name="T6" fmla="*/ 48 w 48"/>
              <a:gd name="T7" fmla="*/ 0 h 42"/>
            </a:gdLst>
            <a:ahLst/>
            <a:cxnLst>
              <a:cxn ang="0">
                <a:pos x="T0" y="T1"/>
              </a:cxn>
              <a:cxn ang="0">
                <a:pos x="T2" y="T3"/>
              </a:cxn>
              <a:cxn ang="0">
                <a:pos x="T4" y="T5"/>
              </a:cxn>
              <a:cxn ang="0">
                <a:pos x="T6" y="T7"/>
              </a:cxn>
            </a:cxnLst>
            <a:rect l="0" t="0" r="r" b="b"/>
            <a:pathLst>
              <a:path w="48" h="42">
                <a:moveTo>
                  <a:pt x="48" y="0"/>
                </a:moveTo>
                <a:lnTo>
                  <a:pt x="0" y="18"/>
                </a:lnTo>
                <a:lnTo>
                  <a:pt x="48" y="42"/>
                </a:lnTo>
                <a:lnTo>
                  <a:pt x="48" y="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47"/>
          <p:cNvSpPr>
            <a:spLocks/>
          </p:cNvSpPr>
          <p:nvPr/>
        </p:nvSpPr>
        <p:spPr bwMode="auto">
          <a:xfrm>
            <a:off x="4540250" y="4779479"/>
            <a:ext cx="76200" cy="66675"/>
          </a:xfrm>
          <a:custGeom>
            <a:avLst/>
            <a:gdLst>
              <a:gd name="T0" fmla="*/ 48 w 48"/>
              <a:gd name="T1" fmla="*/ 0 h 42"/>
              <a:gd name="T2" fmla="*/ 0 w 48"/>
              <a:gd name="T3" fmla="*/ 18 h 42"/>
              <a:gd name="T4" fmla="*/ 48 w 48"/>
              <a:gd name="T5" fmla="*/ 42 h 42"/>
              <a:gd name="T6" fmla="*/ 48 w 48"/>
              <a:gd name="T7" fmla="*/ 0 h 42"/>
            </a:gdLst>
            <a:ahLst/>
            <a:cxnLst>
              <a:cxn ang="0">
                <a:pos x="T0" y="T1"/>
              </a:cxn>
              <a:cxn ang="0">
                <a:pos x="T2" y="T3"/>
              </a:cxn>
              <a:cxn ang="0">
                <a:pos x="T4" y="T5"/>
              </a:cxn>
              <a:cxn ang="0">
                <a:pos x="T6" y="T7"/>
              </a:cxn>
            </a:cxnLst>
            <a:rect l="0" t="0" r="r" b="b"/>
            <a:pathLst>
              <a:path w="48" h="42">
                <a:moveTo>
                  <a:pt x="48" y="0"/>
                </a:moveTo>
                <a:lnTo>
                  <a:pt x="0" y="18"/>
                </a:lnTo>
                <a:lnTo>
                  <a:pt x="48" y="42"/>
                </a:lnTo>
                <a:lnTo>
                  <a:pt x="48" y="0"/>
                </a:lnTo>
              </a:path>
            </a:pathLst>
          </a:cu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Line 48"/>
          <p:cNvSpPr>
            <a:spLocks noChangeShapeType="1"/>
          </p:cNvSpPr>
          <p:nvPr/>
        </p:nvSpPr>
        <p:spPr bwMode="auto">
          <a:xfrm>
            <a:off x="428625" y="1455254"/>
            <a:ext cx="82804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 name="正方形/長方形 2"/>
          <p:cNvSpPr/>
          <p:nvPr/>
        </p:nvSpPr>
        <p:spPr>
          <a:xfrm>
            <a:off x="463000" y="636444"/>
            <a:ext cx="6296917" cy="769441"/>
          </a:xfrm>
          <a:prstGeom prst="rect">
            <a:avLst/>
          </a:prstGeom>
        </p:spPr>
        <p:txBody>
          <a:bodyPr wrap="none">
            <a:spAutoFit/>
          </a:bodyPr>
          <a:lstStyle/>
          <a:p>
            <a:r>
              <a:rPr lang="en-US" altLang="ja-JP" sz="2200" b="1"/>
              <a:t>Primary Endpoint </a:t>
            </a:r>
            <a:r>
              <a:rPr lang="en-US" altLang="ja-JP" sz="1800"/>
              <a:t>(CV death/</a:t>
            </a:r>
            <a:r>
              <a:rPr lang="en-US" altLang="ja-JP" sz="1800" spc="-200"/>
              <a:t> </a:t>
            </a:r>
            <a:r>
              <a:rPr lang="en-US" altLang="ja-JP" sz="1800"/>
              <a:t>MI/</a:t>
            </a:r>
            <a:r>
              <a:rPr lang="en-US" altLang="ja-JP" sz="1800" spc="-200"/>
              <a:t> </a:t>
            </a:r>
            <a:r>
              <a:rPr lang="en-US" altLang="ja-JP" sz="1800"/>
              <a:t>Ischemic stroke/</a:t>
            </a:r>
            <a:r>
              <a:rPr lang="en-US" altLang="ja-JP" sz="1800" spc="-200"/>
              <a:t> </a:t>
            </a:r>
            <a:r>
              <a:rPr lang="en-US" altLang="ja-JP" sz="1800"/>
              <a:t>UA)</a:t>
            </a:r>
            <a:endParaRPr lang="ja-JP" altLang="ja-JP" sz="1800"/>
          </a:p>
          <a:p>
            <a:endParaRPr lang="ja-JP" altLang="ja-JP" sz="2200" b="1"/>
          </a:p>
        </p:txBody>
      </p:sp>
      <p:sp>
        <p:nvSpPr>
          <p:cNvPr id="4" name="正方形/長方形 3"/>
          <p:cNvSpPr/>
          <p:nvPr/>
        </p:nvSpPr>
        <p:spPr>
          <a:xfrm>
            <a:off x="463000" y="1178255"/>
            <a:ext cx="914033" cy="276999"/>
          </a:xfrm>
          <a:prstGeom prst="rect">
            <a:avLst/>
          </a:prstGeom>
        </p:spPr>
        <p:txBody>
          <a:bodyPr wrap="none">
            <a:spAutoFit/>
          </a:bodyPr>
          <a:lstStyle/>
          <a:p>
            <a:r>
              <a:rPr lang="en-US" altLang="ja-JP" sz="1200" b="1"/>
              <a:t>Subgroup</a:t>
            </a:r>
            <a:endParaRPr lang="ja-JP" altLang="ja-JP" sz="1200" b="1"/>
          </a:p>
        </p:txBody>
      </p:sp>
      <p:sp>
        <p:nvSpPr>
          <p:cNvPr id="51" name="正方形/長方形 50"/>
          <p:cNvSpPr/>
          <p:nvPr/>
        </p:nvSpPr>
        <p:spPr>
          <a:xfrm>
            <a:off x="2635558" y="1030522"/>
            <a:ext cx="782587" cy="424732"/>
          </a:xfrm>
          <a:prstGeom prst="rect">
            <a:avLst/>
          </a:prstGeom>
        </p:spPr>
        <p:txBody>
          <a:bodyPr wrap="none">
            <a:spAutoFit/>
          </a:bodyPr>
          <a:lstStyle/>
          <a:p>
            <a:pPr algn="ctr">
              <a:lnSpc>
                <a:spcPct val="90000"/>
              </a:lnSpc>
            </a:pPr>
            <a:r>
              <a:rPr lang="en-US" altLang="ja-JP" sz="1200" b="1"/>
              <a:t>No. of </a:t>
            </a:r>
          </a:p>
          <a:p>
            <a:pPr algn="ctr">
              <a:lnSpc>
                <a:spcPct val="90000"/>
              </a:lnSpc>
            </a:pPr>
            <a:r>
              <a:rPr lang="en-US" altLang="ja-JP" sz="1200" b="1"/>
              <a:t>patients</a:t>
            </a:r>
          </a:p>
        </p:txBody>
      </p:sp>
      <p:sp>
        <p:nvSpPr>
          <p:cNvPr id="52" name="正方形/長方形 51"/>
          <p:cNvSpPr/>
          <p:nvPr/>
        </p:nvSpPr>
        <p:spPr>
          <a:xfrm>
            <a:off x="3625796" y="992393"/>
            <a:ext cx="1208985" cy="276999"/>
          </a:xfrm>
          <a:prstGeom prst="rect">
            <a:avLst/>
          </a:prstGeom>
        </p:spPr>
        <p:txBody>
          <a:bodyPr wrap="none">
            <a:spAutoFit/>
          </a:bodyPr>
          <a:lstStyle/>
          <a:p>
            <a:pPr algn="ctr"/>
            <a:r>
              <a:rPr lang="en-US" altLang="ja-JP" sz="1200" b="1"/>
              <a:t>Event rate (%)</a:t>
            </a:r>
            <a:endParaRPr lang="ja-JP" altLang="ja-JP" sz="1200" b="1"/>
          </a:p>
        </p:txBody>
      </p:sp>
      <p:sp>
        <p:nvSpPr>
          <p:cNvPr id="53" name="正方形/長方形 52"/>
          <p:cNvSpPr/>
          <p:nvPr/>
        </p:nvSpPr>
        <p:spPr>
          <a:xfrm>
            <a:off x="3583145" y="1178255"/>
            <a:ext cx="524503" cy="276999"/>
          </a:xfrm>
          <a:prstGeom prst="rect">
            <a:avLst/>
          </a:prstGeom>
        </p:spPr>
        <p:txBody>
          <a:bodyPr wrap="none">
            <a:spAutoFit/>
          </a:bodyPr>
          <a:lstStyle/>
          <a:p>
            <a:r>
              <a:rPr lang="en-US" altLang="ja-JP" sz="1200" b="1"/>
              <a:t>1</a:t>
            </a:r>
            <a:r>
              <a:rPr lang="en-US" altLang="ja-JP" sz="1200" spc="-150"/>
              <a:t> </a:t>
            </a:r>
            <a:r>
              <a:rPr lang="en-US" altLang="ja-JP" sz="1200" b="1"/>
              <a:t>mg</a:t>
            </a:r>
            <a:endParaRPr lang="ja-JP" altLang="ja-JP" sz="1200" b="1"/>
          </a:p>
        </p:txBody>
      </p:sp>
      <p:sp>
        <p:nvSpPr>
          <p:cNvPr id="55" name="正方形/長方形 54"/>
          <p:cNvSpPr/>
          <p:nvPr/>
        </p:nvSpPr>
        <p:spPr>
          <a:xfrm>
            <a:off x="5362050" y="1178255"/>
            <a:ext cx="1055097" cy="276999"/>
          </a:xfrm>
          <a:prstGeom prst="rect">
            <a:avLst/>
          </a:prstGeom>
        </p:spPr>
        <p:txBody>
          <a:bodyPr wrap="none">
            <a:spAutoFit/>
          </a:bodyPr>
          <a:lstStyle/>
          <a:p>
            <a:pPr algn="ctr"/>
            <a:r>
              <a:rPr lang="en-US" altLang="ja-JP" sz="1200" b="1"/>
              <a:t>HR (95% CI)</a:t>
            </a:r>
            <a:endParaRPr lang="ja-JP" altLang="ja-JP" sz="1200" b="1"/>
          </a:p>
        </p:txBody>
      </p:sp>
      <p:sp>
        <p:nvSpPr>
          <p:cNvPr id="56" name="正方形/長方形 55"/>
          <p:cNvSpPr/>
          <p:nvPr/>
        </p:nvSpPr>
        <p:spPr>
          <a:xfrm>
            <a:off x="7698813" y="1030522"/>
            <a:ext cx="971741" cy="424732"/>
          </a:xfrm>
          <a:prstGeom prst="rect">
            <a:avLst/>
          </a:prstGeom>
        </p:spPr>
        <p:txBody>
          <a:bodyPr wrap="none">
            <a:spAutoFit/>
          </a:bodyPr>
          <a:lstStyle/>
          <a:p>
            <a:pPr algn="ctr">
              <a:lnSpc>
                <a:spcPct val="90000"/>
              </a:lnSpc>
            </a:pPr>
            <a:r>
              <a:rPr lang="en-US" altLang="ja-JP" sz="1200" b="1"/>
              <a:t>P value for</a:t>
            </a:r>
          </a:p>
          <a:p>
            <a:pPr algn="ctr">
              <a:lnSpc>
                <a:spcPct val="90000"/>
              </a:lnSpc>
            </a:pPr>
            <a:r>
              <a:rPr lang="en-US" altLang="ja-JP" sz="1200" b="1"/>
              <a:t>interaction</a:t>
            </a:r>
          </a:p>
        </p:txBody>
      </p:sp>
      <p:sp>
        <p:nvSpPr>
          <p:cNvPr id="57" name="正方形/長方形 56"/>
          <p:cNvSpPr/>
          <p:nvPr/>
        </p:nvSpPr>
        <p:spPr>
          <a:xfrm>
            <a:off x="463000" y="1465354"/>
            <a:ext cx="772969" cy="3272691"/>
          </a:xfrm>
          <a:prstGeom prst="rect">
            <a:avLst/>
          </a:prstGeom>
        </p:spPr>
        <p:txBody>
          <a:bodyPr wrap="none">
            <a:spAutoFit/>
          </a:bodyPr>
          <a:lstStyle/>
          <a:p>
            <a:pPr>
              <a:lnSpc>
                <a:spcPts val="1340"/>
              </a:lnSpc>
              <a:spcAft>
                <a:spcPts val="600"/>
              </a:spcAft>
            </a:pPr>
            <a:r>
              <a:rPr lang="en-US" altLang="ja-JP" sz="1100" b="1"/>
              <a:t>Overall</a:t>
            </a:r>
          </a:p>
          <a:p>
            <a:pPr>
              <a:lnSpc>
                <a:spcPts val="1340"/>
              </a:lnSpc>
              <a:spcAft>
                <a:spcPts val="300"/>
              </a:spcAft>
            </a:pPr>
            <a:r>
              <a:rPr lang="en-US" altLang="ja-JP" sz="1100" b="1"/>
              <a:t>Age</a:t>
            </a:r>
            <a:br>
              <a:rPr lang="en-US" altLang="ja-JP" sz="1100" b="1"/>
            </a:br>
            <a:endParaRPr lang="en-US" altLang="ja-JP" sz="1100" b="1"/>
          </a:p>
          <a:p>
            <a:pPr>
              <a:lnSpc>
                <a:spcPts val="1340"/>
              </a:lnSpc>
              <a:spcAft>
                <a:spcPts val="300"/>
              </a:spcAft>
            </a:pPr>
            <a:r>
              <a:rPr lang="en-US" altLang="ja-JP" sz="1100" b="1"/>
              <a:t>Sex</a:t>
            </a:r>
            <a:br>
              <a:rPr lang="en-US" altLang="ja-JP" sz="1100" b="1"/>
            </a:br>
            <a:endParaRPr lang="en-US" altLang="ja-JP" sz="1100" b="1"/>
          </a:p>
          <a:p>
            <a:pPr>
              <a:lnSpc>
                <a:spcPts val="1340"/>
              </a:lnSpc>
              <a:spcAft>
                <a:spcPts val="300"/>
              </a:spcAft>
            </a:pPr>
            <a:r>
              <a:rPr lang="en-US" altLang="ja-JP" sz="1100" b="1"/>
              <a:t>Diabetes</a:t>
            </a:r>
            <a:br>
              <a:rPr lang="en-US" altLang="ja-JP" sz="1100" b="1"/>
            </a:br>
            <a:endParaRPr lang="en-US" altLang="ja-JP" sz="1100" b="1"/>
          </a:p>
          <a:p>
            <a:pPr>
              <a:lnSpc>
                <a:spcPts val="1340"/>
              </a:lnSpc>
              <a:spcAft>
                <a:spcPts val="300"/>
              </a:spcAft>
            </a:pPr>
            <a:r>
              <a:rPr lang="en-US" altLang="ja-JP" sz="1100" b="1"/>
              <a:t>LDL-C</a:t>
            </a:r>
            <a:br>
              <a:rPr lang="en-US" altLang="ja-JP" sz="1100" b="1"/>
            </a:br>
            <a:endParaRPr lang="en-US" altLang="ja-JP" sz="1100" b="1"/>
          </a:p>
          <a:p>
            <a:pPr>
              <a:lnSpc>
                <a:spcPts val="1340"/>
              </a:lnSpc>
              <a:spcAft>
                <a:spcPts val="300"/>
              </a:spcAft>
            </a:pPr>
            <a:r>
              <a:rPr lang="en-US" altLang="ja-JP" sz="1100" b="1"/>
              <a:t>hs-CRP</a:t>
            </a:r>
            <a:br>
              <a:rPr lang="en-US" altLang="ja-JP" sz="1100" b="1"/>
            </a:br>
            <a:endParaRPr lang="en-US" altLang="ja-JP" sz="1100" b="1"/>
          </a:p>
          <a:p>
            <a:pPr>
              <a:lnSpc>
                <a:spcPts val="1340"/>
              </a:lnSpc>
              <a:spcAft>
                <a:spcPts val="300"/>
              </a:spcAft>
            </a:pPr>
            <a:r>
              <a:rPr lang="en-US" altLang="ja-JP" sz="1100" b="1"/>
              <a:t>HDL-C</a:t>
            </a:r>
            <a:br>
              <a:rPr lang="en-US" altLang="ja-JP" sz="1100" b="1"/>
            </a:br>
            <a:endParaRPr lang="en-US" altLang="ja-JP" sz="1100" b="1"/>
          </a:p>
          <a:p>
            <a:pPr>
              <a:lnSpc>
                <a:spcPts val="1340"/>
              </a:lnSpc>
              <a:spcAft>
                <a:spcPts val="300"/>
              </a:spcAft>
            </a:pPr>
            <a:r>
              <a:rPr lang="en-US" altLang="ja-JP" sz="1100" b="1"/>
              <a:t>TG</a:t>
            </a:r>
            <a:br>
              <a:rPr lang="en-US" altLang="ja-JP" sz="1100" b="1"/>
            </a:br>
            <a:endParaRPr lang="en-US" altLang="ja-JP" sz="1100" b="1"/>
          </a:p>
          <a:p>
            <a:pPr>
              <a:lnSpc>
                <a:spcPts val="1340"/>
              </a:lnSpc>
            </a:pPr>
            <a:r>
              <a:rPr lang="en-US" altLang="ja-JP" sz="1100" b="1"/>
              <a:t>BMI</a:t>
            </a:r>
          </a:p>
          <a:p>
            <a:pPr>
              <a:lnSpc>
                <a:spcPts val="1340"/>
              </a:lnSpc>
            </a:pPr>
            <a:endParaRPr lang="en-US" altLang="ja-JP" sz="1100" b="1"/>
          </a:p>
        </p:txBody>
      </p:sp>
      <p:sp>
        <p:nvSpPr>
          <p:cNvPr id="58" name="正方形/長方形 57"/>
          <p:cNvSpPr/>
          <p:nvPr/>
        </p:nvSpPr>
        <p:spPr>
          <a:xfrm>
            <a:off x="1673036" y="1465354"/>
            <a:ext cx="938077" cy="3275256"/>
          </a:xfrm>
          <a:prstGeom prst="rect">
            <a:avLst/>
          </a:prstGeom>
        </p:spPr>
        <p:txBody>
          <a:bodyPr wrap="none">
            <a:spAutoFit/>
          </a:bodyPr>
          <a:lstStyle/>
          <a:p>
            <a:pPr>
              <a:spcAft>
                <a:spcPts val="600"/>
              </a:spcAft>
            </a:pPr>
            <a:endParaRPr lang="en-US" altLang="ja-JP" sz="1100"/>
          </a:p>
          <a:p>
            <a:pPr>
              <a:lnSpc>
                <a:spcPts val="1340"/>
              </a:lnSpc>
              <a:spcAft>
                <a:spcPts val="300"/>
              </a:spcAft>
            </a:pPr>
            <a:r>
              <a:rPr lang="en-US" altLang="ja-JP" sz="1100"/>
              <a:t>&lt;</a:t>
            </a:r>
            <a:r>
              <a:rPr lang="en-US" altLang="ja-JP" sz="1100" spc="-150"/>
              <a:t> </a:t>
            </a:r>
            <a:r>
              <a:rPr lang="en-US" altLang="ja-JP" sz="1100"/>
              <a:t>65</a:t>
            </a:r>
            <a:br>
              <a:rPr lang="en-US" altLang="ja-JP" sz="1100"/>
            </a:br>
            <a:r>
              <a:rPr lang="en-US" altLang="ja-JP" sz="1100"/>
              <a:t>≥</a:t>
            </a:r>
            <a:r>
              <a:rPr lang="en-US" altLang="ja-JP" sz="1100" spc="-150"/>
              <a:t> </a:t>
            </a:r>
            <a:r>
              <a:rPr lang="en-US" altLang="ja-JP" sz="1100"/>
              <a:t>65</a:t>
            </a:r>
          </a:p>
          <a:p>
            <a:pPr>
              <a:lnSpc>
                <a:spcPts val="1340"/>
              </a:lnSpc>
              <a:spcAft>
                <a:spcPts val="300"/>
              </a:spcAft>
            </a:pPr>
            <a:r>
              <a:rPr lang="en-US" altLang="ja-JP" sz="1100"/>
              <a:t>Male</a:t>
            </a:r>
            <a:br>
              <a:rPr lang="en-US" altLang="ja-JP" sz="1100"/>
            </a:br>
            <a:r>
              <a:rPr lang="en-US" altLang="ja-JP" sz="1100"/>
              <a:t>Female</a:t>
            </a:r>
          </a:p>
          <a:p>
            <a:pPr>
              <a:lnSpc>
                <a:spcPts val="1340"/>
              </a:lnSpc>
              <a:spcAft>
                <a:spcPts val="300"/>
              </a:spcAft>
            </a:pPr>
            <a:r>
              <a:rPr lang="en-US" altLang="ja-JP" sz="1100"/>
              <a:t>Yes</a:t>
            </a:r>
            <a:br>
              <a:rPr lang="en-US" altLang="ja-JP" sz="1100"/>
            </a:br>
            <a:r>
              <a:rPr lang="en-US" altLang="ja-JP" sz="1100"/>
              <a:t>No</a:t>
            </a:r>
          </a:p>
          <a:p>
            <a:pPr>
              <a:lnSpc>
                <a:spcPts val="1340"/>
              </a:lnSpc>
              <a:spcAft>
                <a:spcPts val="300"/>
              </a:spcAft>
            </a:pPr>
            <a:r>
              <a:rPr lang="en-US" altLang="ja-JP" sz="1100"/>
              <a:t>&lt;</a:t>
            </a:r>
            <a:r>
              <a:rPr lang="en-US" altLang="ja-JP" sz="1100" spc="-150"/>
              <a:t> </a:t>
            </a:r>
            <a:r>
              <a:rPr lang="en-US" altLang="ja-JP" sz="1100"/>
              <a:t>95</a:t>
            </a:r>
            <a:r>
              <a:rPr lang="en-US" altLang="ja-JP" sz="1100" spc="-150"/>
              <a:t> </a:t>
            </a:r>
            <a:r>
              <a:rPr lang="en-US" altLang="ja-JP" sz="1100"/>
              <a:t>mg/dL</a:t>
            </a:r>
            <a:br>
              <a:rPr lang="en-US" altLang="ja-JP" sz="1100"/>
            </a:br>
            <a:r>
              <a:rPr lang="en-US" altLang="ja-JP" sz="1100"/>
              <a:t>≥</a:t>
            </a:r>
            <a:r>
              <a:rPr lang="en-US" altLang="ja-JP" sz="1100" spc="-150"/>
              <a:t> </a:t>
            </a:r>
            <a:r>
              <a:rPr lang="en-US" altLang="ja-JP" sz="1100"/>
              <a:t>95</a:t>
            </a:r>
            <a:r>
              <a:rPr lang="en-US" altLang="ja-JP" sz="1100" spc="-150"/>
              <a:t> </a:t>
            </a:r>
            <a:r>
              <a:rPr lang="en-US" altLang="ja-JP" sz="1100"/>
              <a:t>mg/dL</a:t>
            </a:r>
          </a:p>
          <a:p>
            <a:pPr>
              <a:lnSpc>
                <a:spcPts val="1340"/>
              </a:lnSpc>
              <a:spcAft>
                <a:spcPts val="300"/>
              </a:spcAft>
            </a:pPr>
            <a:r>
              <a:rPr lang="en-US" altLang="ja-JP" sz="1100"/>
              <a:t>&lt;</a:t>
            </a:r>
            <a:r>
              <a:rPr lang="en-US" altLang="ja-JP" sz="1100" spc="-150"/>
              <a:t> </a:t>
            </a:r>
            <a:r>
              <a:rPr lang="en-US" altLang="ja-JP" sz="1100"/>
              <a:t>1</a:t>
            </a:r>
            <a:r>
              <a:rPr lang="en-US" altLang="ja-JP" sz="1100" spc="-150"/>
              <a:t> </a:t>
            </a:r>
            <a:r>
              <a:rPr lang="en-US" altLang="ja-JP" sz="1100"/>
              <a:t>mg/L</a:t>
            </a:r>
            <a:br>
              <a:rPr lang="en-US" altLang="ja-JP" sz="1100"/>
            </a:br>
            <a:r>
              <a:rPr lang="en-US" altLang="ja-JP" sz="1100"/>
              <a:t>≥</a:t>
            </a:r>
            <a:r>
              <a:rPr lang="en-US" altLang="ja-JP" sz="1100" spc="-150"/>
              <a:t> </a:t>
            </a:r>
            <a:r>
              <a:rPr lang="en-US" altLang="ja-JP" sz="1100"/>
              <a:t>1</a:t>
            </a:r>
            <a:r>
              <a:rPr lang="en-US" altLang="ja-JP" sz="1100" spc="-150"/>
              <a:t> </a:t>
            </a:r>
            <a:r>
              <a:rPr lang="en-US" altLang="ja-JP" sz="1100"/>
              <a:t>mg/L</a:t>
            </a:r>
          </a:p>
          <a:p>
            <a:pPr>
              <a:lnSpc>
                <a:spcPts val="1340"/>
              </a:lnSpc>
              <a:spcAft>
                <a:spcPts val="300"/>
              </a:spcAft>
            </a:pPr>
            <a:r>
              <a:rPr lang="en-US" altLang="ja-JP" sz="1100"/>
              <a:t>≤</a:t>
            </a:r>
            <a:r>
              <a:rPr lang="en-US" altLang="ja-JP" sz="1100" spc="-150"/>
              <a:t> </a:t>
            </a:r>
            <a:r>
              <a:rPr lang="en-US" altLang="ja-JP" sz="1100"/>
              <a:t>40</a:t>
            </a:r>
            <a:r>
              <a:rPr lang="en-US" altLang="ja-JP" sz="1100" spc="-150"/>
              <a:t> </a:t>
            </a:r>
            <a:r>
              <a:rPr lang="en-US" altLang="ja-JP" sz="1100"/>
              <a:t>mg/dL</a:t>
            </a:r>
            <a:br>
              <a:rPr lang="en-US" altLang="ja-JP" sz="1100"/>
            </a:br>
            <a:r>
              <a:rPr lang="en-US" altLang="ja-JP" sz="1100"/>
              <a:t>&gt;</a:t>
            </a:r>
            <a:r>
              <a:rPr lang="en-US" altLang="ja-JP" sz="1100" spc="-150"/>
              <a:t> </a:t>
            </a:r>
            <a:r>
              <a:rPr lang="en-US" altLang="ja-JP" sz="1100"/>
              <a:t>40</a:t>
            </a:r>
            <a:r>
              <a:rPr lang="en-US" altLang="ja-JP" sz="1100" spc="-150"/>
              <a:t> </a:t>
            </a:r>
            <a:r>
              <a:rPr lang="en-US" altLang="ja-JP" sz="1100"/>
              <a:t>mg/dL</a:t>
            </a:r>
          </a:p>
          <a:p>
            <a:pPr>
              <a:lnSpc>
                <a:spcPts val="1340"/>
              </a:lnSpc>
              <a:spcAft>
                <a:spcPts val="300"/>
              </a:spcAft>
            </a:pPr>
            <a:r>
              <a:rPr lang="en-US" altLang="ja-JP" sz="1100"/>
              <a:t>&lt;</a:t>
            </a:r>
            <a:r>
              <a:rPr lang="en-US" altLang="ja-JP" sz="1100" spc="-150"/>
              <a:t> </a:t>
            </a:r>
            <a:r>
              <a:rPr lang="en-US" altLang="ja-JP" sz="1100"/>
              <a:t>150</a:t>
            </a:r>
            <a:r>
              <a:rPr lang="en-US" altLang="ja-JP" sz="1100" spc="-150"/>
              <a:t> </a:t>
            </a:r>
            <a:r>
              <a:rPr lang="en-US" altLang="ja-JP" sz="1100"/>
              <a:t>mg/dL</a:t>
            </a:r>
            <a:br>
              <a:rPr lang="en-US" altLang="ja-JP" sz="1100"/>
            </a:br>
            <a:r>
              <a:rPr lang="en-US" altLang="ja-JP" sz="1100"/>
              <a:t>≥</a:t>
            </a:r>
            <a:r>
              <a:rPr lang="en-US" altLang="ja-JP" sz="1100" spc="-150"/>
              <a:t> </a:t>
            </a:r>
            <a:r>
              <a:rPr lang="en-US" altLang="ja-JP" sz="1100"/>
              <a:t>150</a:t>
            </a:r>
            <a:r>
              <a:rPr lang="en-US" altLang="ja-JP" sz="1100" spc="-150"/>
              <a:t> </a:t>
            </a:r>
            <a:r>
              <a:rPr lang="en-US" altLang="ja-JP" sz="1100"/>
              <a:t>mg/dL</a:t>
            </a:r>
          </a:p>
          <a:p>
            <a:pPr>
              <a:lnSpc>
                <a:spcPts val="1340"/>
              </a:lnSpc>
              <a:spcAft>
                <a:spcPts val="300"/>
              </a:spcAft>
            </a:pPr>
            <a:r>
              <a:rPr lang="en-US" altLang="ja-JP" sz="1100"/>
              <a:t>&lt;</a:t>
            </a:r>
            <a:r>
              <a:rPr lang="en-US" altLang="ja-JP" sz="1100" spc="-150"/>
              <a:t> </a:t>
            </a:r>
            <a:r>
              <a:rPr lang="en-US" altLang="ja-JP" sz="1100"/>
              <a:t>25</a:t>
            </a:r>
            <a:br>
              <a:rPr lang="en-US" altLang="ja-JP" sz="1100"/>
            </a:br>
            <a:r>
              <a:rPr lang="en-US" altLang="ja-JP" sz="1100"/>
              <a:t>≥</a:t>
            </a:r>
            <a:r>
              <a:rPr lang="en-US" altLang="ja-JP" sz="1100" spc="-150"/>
              <a:t> </a:t>
            </a:r>
            <a:r>
              <a:rPr lang="en-US" altLang="ja-JP" sz="1100"/>
              <a:t>25</a:t>
            </a:r>
          </a:p>
        </p:txBody>
      </p:sp>
      <p:sp>
        <p:nvSpPr>
          <p:cNvPr id="59" name="正方形/長方形 58"/>
          <p:cNvSpPr/>
          <p:nvPr/>
        </p:nvSpPr>
        <p:spPr>
          <a:xfrm>
            <a:off x="2724097" y="1465354"/>
            <a:ext cx="615873" cy="3272691"/>
          </a:xfrm>
          <a:prstGeom prst="rect">
            <a:avLst/>
          </a:prstGeom>
        </p:spPr>
        <p:txBody>
          <a:bodyPr wrap="none">
            <a:spAutoFit/>
          </a:bodyPr>
          <a:lstStyle/>
          <a:p>
            <a:pPr algn="r">
              <a:lnSpc>
                <a:spcPts val="1340"/>
              </a:lnSpc>
              <a:spcAft>
                <a:spcPts val="600"/>
              </a:spcAft>
            </a:pPr>
            <a:r>
              <a:rPr lang="en-US" altLang="ja-JP" sz="1100" dirty="0"/>
              <a:t>12,413</a:t>
            </a:r>
          </a:p>
          <a:p>
            <a:pPr algn="r">
              <a:lnSpc>
                <a:spcPts val="1340"/>
              </a:lnSpc>
              <a:spcAft>
                <a:spcPts val="300"/>
              </a:spcAft>
            </a:pPr>
            <a:r>
              <a:rPr lang="en-US" altLang="ja-JP" sz="1100" dirty="0"/>
              <a:t>4,009</a:t>
            </a:r>
            <a:br>
              <a:rPr lang="en-US" altLang="ja-JP" sz="1100" dirty="0"/>
            </a:br>
            <a:r>
              <a:rPr lang="en-US" altLang="ja-JP" sz="1100" dirty="0"/>
              <a:t>8,404</a:t>
            </a:r>
          </a:p>
          <a:p>
            <a:pPr algn="r">
              <a:lnSpc>
                <a:spcPts val="1340"/>
              </a:lnSpc>
              <a:spcAft>
                <a:spcPts val="300"/>
              </a:spcAft>
            </a:pPr>
            <a:r>
              <a:rPr lang="en-US" altLang="ja-JP" sz="1100" dirty="0"/>
              <a:t>10,253</a:t>
            </a:r>
            <a:br>
              <a:rPr lang="en-US" altLang="ja-JP" sz="1100" dirty="0"/>
            </a:br>
            <a:r>
              <a:rPr lang="en-US" altLang="ja-JP" sz="1100" dirty="0"/>
              <a:t>2,160</a:t>
            </a:r>
          </a:p>
          <a:p>
            <a:pPr algn="r">
              <a:lnSpc>
                <a:spcPts val="1340"/>
              </a:lnSpc>
              <a:spcAft>
                <a:spcPts val="300"/>
              </a:spcAft>
            </a:pPr>
            <a:r>
              <a:rPr lang="en-US" altLang="ja-JP" sz="1100" dirty="0"/>
              <a:t>4,978</a:t>
            </a:r>
            <a:br>
              <a:rPr lang="en-US" altLang="ja-JP" sz="1100" dirty="0"/>
            </a:br>
            <a:r>
              <a:rPr lang="en-US" altLang="ja-JP" sz="1100" dirty="0"/>
              <a:t>7,435</a:t>
            </a:r>
          </a:p>
          <a:p>
            <a:pPr algn="r">
              <a:lnSpc>
                <a:spcPts val="1340"/>
              </a:lnSpc>
              <a:spcAft>
                <a:spcPts val="300"/>
              </a:spcAft>
            </a:pPr>
            <a:r>
              <a:rPr lang="en-US" altLang="ja-JP" sz="1100" dirty="0"/>
              <a:t>7,865</a:t>
            </a:r>
            <a:br>
              <a:rPr lang="en-US" altLang="ja-JP" sz="1100" dirty="0"/>
            </a:br>
            <a:r>
              <a:rPr lang="en-US" altLang="ja-JP" sz="1100" dirty="0"/>
              <a:t>4,548</a:t>
            </a:r>
          </a:p>
          <a:p>
            <a:pPr algn="r">
              <a:lnSpc>
                <a:spcPts val="1340"/>
              </a:lnSpc>
              <a:spcAft>
                <a:spcPts val="300"/>
              </a:spcAft>
            </a:pPr>
            <a:r>
              <a:rPr lang="en-US" altLang="ja-JP" sz="1100" dirty="0"/>
              <a:t>8,510</a:t>
            </a:r>
            <a:br>
              <a:rPr lang="en-US" altLang="ja-JP" sz="1100" dirty="0"/>
            </a:br>
            <a:r>
              <a:rPr lang="en-US" altLang="ja-JP" sz="1100" dirty="0"/>
              <a:t>3,516</a:t>
            </a:r>
          </a:p>
          <a:p>
            <a:pPr algn="r">
              <a:lnSpc>
                <a:spcPts val="1340"/>
              </a:lnSpc>
              <a:spcAft>
                <a:spcPts val="300"/>
              </a:spcAft>
            </a:pPr>
            <a:r>
              <a:rPr lang="en-US" altLang="ja-JP" sz="1100" dirty="0"/>
              <a:t>2,607</a:t>
            </a:r>
            <a:br>
              <a:rPr lang="en-US" altLang="ja-JP" sz="1100" dirty="0"/>
            </a:br>
            <a:r>
              <a:rPr lang="en-US" altLang="ja-JP" sz="1100" dirty="0"/>
              <a:t>9,803</a:t>
            </a:r>
          </a:p>
          <a:p>
            <a:pPr algn="r">
              <a:lnSpc>
                <a:spcPts val="1340"/>
              </a:lnSpc>
              <a:spcAft>
                <a:spcPts val="300"/>
              </a:spcAft>
            </a:pPr>
            <a:r>
              <a:rPr lang="en-US" altLang="ja-JP" sz="1100" dirty="0"/>
              <a:t>8,045</a:t>
            </a:r>
            <a:br>
              <a:rPr lang="en-US" altLang="ja-JP" sz="1100" dirty="0"/>
            </a:br>
            <a:r>
              <a:rPr lang="en-US" altLang="ja-JP" sz="1100" dirty="0"/>
              <a:t>4,358</a:t>
            </a:r>
          </a:p>
          <a:p>
            <a:pPr algn="r">
              <a:lnSpc>
                <a:spcPts val="1340"/>
              </a:lnSpc>
              <a:spcAft>
                <a:spcPts val="300"/>
              </a:spcAft>
            </a:pPr>
            <a:r>
              <a:rPr lang="en-US" altLang="ja-JP" sz="1100" dirty="0"/>
              <a:t>6,693</a:t>
            </a:r>
            <a:br>
              <a:rPr lang="en-US" altLang="ja-JP" sz="1100" dirty="0"/>
            </a:br>
            <a:r>
              <a:rPr lang="en-US" altLang="ja-JP" sz="1100" dirty="0"/>
              <a:t>4,788</a:t>
            </a:r>
          </a:p>
        </p:txBody>
      </p:sp>
      <p:sp>
        <p:nvSpPr>
          <p:cNvPr id="60" name="正方形/長方形 59"/>
          <p:cNvSpPr/>
          <p:nvPr/>
        </p:nvSpPr>
        <p:spPr>
          <a:xfrm>
            <a:off x="3665366" y="1465354"/>
            <a:ext cx="380232" cy="3272691"/>
          </a:xfrm>
          <a:prstGeom prst="rect">
            <a:avLst/>
          </a:prstGeom>
        </p:spPr>
        <p:txBody>
          <a:bodyPr wrap="none">
            <a:spAutoFit/>
          </a:bodyPr>
          <a:lstStyle/>
          <a:p>
            <a:pPr algn="r">
              <a:lnSpc>
                <a:spcPts val="1340"/>
              </a:lnSpc>
              <a:spcAft>
                <a:spcPts val="600"/>
              </a:spcAft>
            </a:pPr>
            <a:r>
              <a:rPr lang="en-US" altLang="ja-JP" sz="1100"/>
              <a:t>5.4</a:t>
            </a:r>
          </a:p>
          <a:p>
            <a:pPr algn="r">
              <a:lnSpc>
                <a:spcPts val="1340"/>
              </a:lnSpc>
              <a:spcAft>
                <a:spcPts val="300"/>
              </a:spcAft>
            </a:pPr>
            <a:r>
              <a:rPr lang="en-US" altLang="ja-JP" sz="1100"/>
              <a:t>5.0</a:t>
            </a:r>
            <a:br>
              <a:rPr lang="en-US" altLang="ja-JP" sz="1100"/>
            </a:br>
            <a:r>
              <a:rPr lang="en-US" altLang="ja-JP" sz="1100"/>
              <a:t>5.6</a:t>
            </a:r>
          </a:p>
          <a:p>
            <a:pPr algn="r">
              <a:lnSpc>
                <a:spcPts val="1340"/>
              </a:lnSpc>
              <a:spcAft>
                <a:spcPts val="300"/>
              </a:spcAft>
            </a:pPr>
            <a:r>
              <a:rPr lang="en-US" altLang="ja-JP" sz="1100"/>
              <a:t>5.7</a:t>
            </a:r>
            <a:br>
              <a:rPr lang="en-US" altLang="ja-JP" sz="1100"/>
            </a:br>
            <a:r>
              <a:rPr lang="en-US" altLang="ja-JP" sz="1100"/>
              <a:t>3.8</a:t>
            </a:r>
          </a:p>
          <a:p>
            <a:pPr algn="r">
              <a:lnSpc>
                <a:spcPts val="1340"/>
              </a:lnSpc>
              <a:spcAft>
                <a:spcPts val="300"/>
              </a:spcAft>
            </a:pPr>
            <a:r>
              <a:rPr lang="en-US" altLang="ja-JP" sz="1100"/>
              <a:t>6.5</a:t>
            </a:r>
            <a:br>
              <a:rPr lang="en-US" altLang="ja-JP" sz="1100"/>
            </a:br>
            <a:r>
              <a:rPr lang="en-US" altLang="ja-JP" sz="1100"/>
              <a:t>4.6</a:t>
            </a:r>
          </a:p>
          <a:p>
            <a:pPr algn="r">
              <a:lnSpc>
                <a:spcPts val="1340"/>
              </a:lnSpc>
              <a:spcAft>
                <a:spcPts val="300"/>
              </a:spcAft>
            </a:pPr>
            <a:r>
              <a:rPr lang="en-US" altLang="ja-JP" sz="1100"/>
              <a:t>5.0</a:t>
            </a:r>
            <a:br>
              <a:rPr lang="en-US" altLang="ja-JP" sz="1100"/>
            </a:br>
            <a:r>
              <a:rPr lang="en-US" altLang="ja-JP" sz="1100"/>
              <a:t>5.9</a:t>
            </a:r>
          </a:p>
          <a:p>
            <a:pPr algn="r">
              <a:lnSpc>
                <a:spcPts val="1340"/>
              </a:lnSpc>
              <a:spcAft>
                <a:spcPts val="300"/>
              </a:spcAft>
            </a:pPr>
            <a:r>
              <a:rPr lang="en-US" altLang="ja-JP" sz="1100"/>
              <a:t>4.9</a:t>
            </a:r>
            <a:br>
              <a:rPr lang="en-US" altLang="ja-JP" sz="1100"/>
            </a:br>
            <a:r>
              <a:rPr lang="en-US" altLang="ja-JP" sz="1100"/>
              <a:t>6.7</a:t>
            </a:r>
          </a:p>
          <a:p>
            <a:pPr algn="r">
              <a:lnSpc>
                <a:spcPts val="1340"/>
              </a:lnSpc>
              <a:spcAft>
                <a:spcPts val="300"/>
              </a:spcAft>
            </a:pPr>
            <a:r>
              <a:rPr lang="en-US" altLang="ja-JP" sz="1100"/>
              <a:t>6.5</a:t>
            </a:r>
            <a:br>
              <a:rPr lang="en-US" altLang="ja-JP" sz="1100"/>
            </a:br>
            <a:r>
              <a:rPr lang="en-US" altLang="ja-JP" sz="1100"/>
              <a:t>5.1</a:t>
            </a:r>
          </a:p>
          <a:p>
            <a:pPr algn="r">
              <a:lnSpc>
                <a:spcPts val="1340"/>
              </a:lnSpc>
              <a:spcAft>
                <a:spcPts val="300"/>
              </a:spcAft>
            </a:pPr>
            <a:r>
              <a:rPr lang="en-US" altLang="ja-JP" sz="1100"/>
              <a:t>5.1</a:t>
            </a:r>
            <a:br>
              <a:rPr lang="en-US" altLang="ja-JP" sz="1100"/>
            </a:br>
            <a:r>
              <a:rPr lang="en-US" altLang="ja-JP" sz="1100"/>
              <a:t>5.9</a:t>
            </a:r>
          </a:p>
          <a:p>
            <a:pPr algn="r">
              <a:lnSpc>
                <a:spcPts val="1340"/>
              </a:lnSpc>
              <a:spcAft>
                <a:spcPts val="300"/>
              </a:spcAft>
            </a:pPr>
            <a:r>
              <a:rPr lang="en-US" altLang="ja-JP" sz="1100"/>
              <a:t>5.3</a:t>
            </a:r>
            <a:br>
              <a:rPr lang="en-US" altLang="ja-JP" sz="1100"/>
            </a:br>
            <a:r>
              <a:rPr lang="en-US" altLang="ja-JP" sz="1100"/>
              <a:t>5.7</a:t>
            </a:r>
          </a:p>
        </p:txBody>
      </p:sp>
      <p:sp>
        <p:nvSpPr>
          <p:cNvPr id="61" name="正方形/長方形 60"/>
          <p:cNvSpPr/>
          <p:nvPr/>
        </p:nvSpPr>
        <p:spPr>
          <a:xfrm>
            <a:off x="4403381" y="1465354"/>
            <a:ext cx="380232" cy="3272691"/>
          </a:xfrm>
          <a:prstGeom prst="rect">
            <a:avLst/>
          </a:prstGeom>
        </p:spPr>
        <p:txBody>
          <a:bodyPr wrap="none">
            <a:spAutoFit/>
          </a:bodyPr>
          <a:lstStyle/>
          <a:p>
            <a:pPr algn="r">
              <a:lnSpc>
                <a:spcPts val="1340"/>
              </a:lnSpc>
              <a:spcAft>
                <a:spcPts val="600"/>
              </a:spcAft>
            </a:pPr>
            <a:r>
              <a:rPr lang="en-US" altLang="ja-JP" sz="1100"/>
              <a:t>4.3</a:t>
            </a:r>
          </a:p>
          <a:p>
            <a:pPr algn="r">
              <a:lnSpc>
                <a:spcPts val="1340"/>
              </a:lnSpc>
              <a:spcAft>
                <a:spcPts val="300"/>
              </a:spcAft>
            </a:pPr>
            <a:r>
              <a:rPr lang="en-US" altLang="ja-JP" sz="1100"/>
              <a:t>3.3</a:t>
            </a:r>
            <a:br>
              <a:rPr lang="en-US" altLang="ja-JP" sz="1100"/>
            </a:br>
            <a:r>
              <a:rPr lang="en-US" altLang="ja-JP" sz="1100"/>
              <a:t>4.8</a:t>
            </a:r>
          </a:p>
          <a:p>
            <a:pPr algn="r">
              <a:lnSpc>
                <a:spcPts val="1340"/>
              </a:lnSpc>
              <a:spcAft>
                <a:spcPts val="300"/>
              </a:spcAft>
            </a:pPr>
            <a:r>
              <a:rPr lang="en-US" altLang="ja-JP" sz="1100"/>
              <a:t>4.6</a:t>
            </a:r>
            <a:br>
              <a:rPr lang="en-US" altLang="ja-JP" sz="1100"/>
            </a:br>
            <a:r>
              <a:rPr lang="en-US" altLang="ja-JP" sz="1100"/>
              <a:t>3.0</a:t>
            </a:r>
          </a:p>
          <a:p>
            <a:pPr algn="r">
              <a:lnSpc>
                <a:spcPts val="1340"/>
              </a:lnSpc>
              <a:spcAft>
                <a:spcPts val="300"/>
              </a:spcAft>
            </a:pPr>
            <a:r>
              <a:rPr lang="en-US" altLang="ja-JP" sz="1100"/>
              <a:t>4.8</a:t>
            </a:r>
            <a:br>
              <a:rPr lang="en-US" altLang="ja-JP" sz="1100"/>
            </a:br>
            <a:r>
              <a:rPr lang="en-US" altLang="ja-JP" sz="1100"/>
              <a:t>4.0</a:t>
            </a:r>
          </a:p>
          <a:p>
            <a:pPr algn="r">
              <a:lnSpc>
                <a:spcPts val="1340"/>
              </a:lnSpc>
              <a:spcAft>
                <a:spcPts val="300"/>
              </a:spcAft>
            </a:pPr>
            <a:r>
              <a:rPr lang="en-US" altLang="ja-JP" sz="1100"/>
              <a:t>4.0</a:t>
            </a:r>
            <a:br>
              <a:rPr lang="en-US" altLang="ja-JP" sz="1100"/>
            </a:br>
            <a:r>
              <a:rPr lang="en-US" altLang="ja-JP" sz="1100"/>
              <a:t>4.8</a:t>
            </a:r>
          </a:p>
          <a:p>
            <a:pPr algn="r">
              <a:lnSpc>
                <a:spcPts val="1340"/>
              </a:lnSpc>
              <a:spcAft>
                <a:spcPts val="300"/>
              </a:spcAft>
            </a:pPr>
            <a:r>
              <a:rPr lang="en-US" altLang="ja-JP" sz="1100"/>
              <a:t>3.6</a:t>
            </a:r>
            <a:br>
              <a:rPr lang="en-US" altLang="ja-JP" sz="1100"/>
            </a:br>
            <a:r>
              <a:rPr lang="en-US" altLang="ja-JP" sz="1100"/>
              <a:t>6.0</a:t>
            </a:r>
          </a:p>
          <a:p>
            <a:pPr algn="r">
              <a:lnSpc>
                <a:spcPts val="1340"/>
              </a:lnSpc>
              <a:spcAft>
                <a:spcPts val="300"/>
              </a:spcAft>
            </a:pPr>
            <a:r>
              <a:rPr lang="en-US" altLang="ja-JP" sz="1100"/>
              <a:t>5.0</a:t>
            </a:r>
            <a:br>
              <a:rPr lang="en-US" altLang="ja-JP" sz="1100"/>
            </a:br>
            <a:r>
              <a:rPr lang="en-US" altLang="ja-JP" sz="1100"/>
              <a:t>4.1</a:t>
            </a:r>
          </a:p>
          <a:p>
            <a:pPr algn="r">
              <a:lnSpc>
                <a:spcPts val="1340"/>
              </a:lnSpc>
              <a:spcAft>
                <a:spcPts val="300"/>
              </a:spcAft>
            </a:pPr>
            <a:r>
              <a:rPr lang="en-US" altLang="ja-JP" sz="1100"/>
              <a:t>4.3</a:t>
            </a:r>
            <a:br>
              <a:rPr lang="en-US" altLang="ja-JP" sz="1100"/>
            </a:br>
            <a:r>
              <a:rPr lang="en-US" altLang="ja-JP" sz="1100"/>
              <a:t>4.2</a:t>
            </a:r>
          </a:p>
          <a:p>
            <a:pPr algn="r">
              <a:lnSpc>
                <a:spcPts val="1340"/>
              </a:lnSpc>
              <a:spcAft>
                <a:spcPts val="300"/>
              </a:spcAft>
            </a:pPr>
            <a:r>
              <a:rPr lang="en-US" altLang="ja-JP" sz="1100"/>
              <a:t>4.5</a:t>
            </a:r>
            <a:br>
              <a:rPr lang="en-US" altLang="ja-JP" sz="1100"/>
            </a:br>
            <a:r>
              <a:rPr lang="en-US" altLang="ja-JP" sz="1100"/>
              <a:t>4.4</a:t>
            </a:r>
          </a:p>
        </p:txBody>
      </p:sp>
      <p:sp>
        <p:nvSpPr>
          <p:cNvPr id="62" name="正方形/長方形 61"/>
          <p:cNvSpPr/>
          <p:nvPr/>
        </p:nvSpPr>
        <p:spPr>
          <a:xfrm>
            <a:off x="6584350" y="1465354"/>
            <a:ext cx="1178528" cy="3272691"/>
          </a:xfrm>
          <a:prstGeom prst="rect">
            <a:avLst/>
          </a:prstGeom>
        </p:spPr>
        <p:txBody>
          <a:bodyPr wrap="none">
            <a:spAutoFit/>
          </a:bodyPr>
          <a:lstStyle/>
          <a:p>
            <a:pPr algn="r">
              <a:lnSpc>
                <a:spcPts val="1340"/>
              </a:lnSpc>
              <a:spcAft>
                <a:spcPts val="600"/>
              </a:spcAft>
            </a:pPr>
            <a:r>
              <a:rPr lang="en-US" altLang="ja-JP" sz="1100"/>
              <a:t>0.81</a:t>
            </a:r>
            <a:r>
              <a:rPr lang="en-US" altLang="ja-JP" sz="1100" spc="-50"/>
              <a:t> </a:t>
            </a:r>
            <a:r>
              <a:rPr lang="en-US" altLang="ja-JP" sz="1100"/>
              <a:t>(0.69-0.95)</a:t>
            </a:r>
          </a:p>
          <a:p>
            <a:pPr algn="r">
              <a:lnSpc>
                <a:spcPts val="1340"/>
              </a:lnSpc>
              <a:spcAft>
                <a:spcPts val="300"/>
              </a:spcAft>
            </a:pPr>
            <a:r>
              <a:rPr lang="en-US" altLang="ja-JP" sz="1100"/>
              <a:t>0.67</a:t>
            </a:r>
            <a:r>
              <a:rPr lang="en-US" altLang="ja-JP" sz="1100" spc="-50"/>
              <a:t> </a:t>
            </a:r>
            <a:r>
              <a:rPr lang="en-US" altLang="ja-JP" sz="1100"/>
              <a:t>(0.49-0.91)</a:t>
            </a:r>
            <a:br>
              <a:rPr lang="en-US" altLang="ja-JP" sz="1100"/>
            </a:br>
            <a:r>
              <a:rPr lang="en-US" altLang="ja-JP" sz="1100"/>
              <a:t>0.87</a:t>
            </a:r>
            <a:r>
              <a:rPr lang="en-US" altLang="ja-JP" sz="1100" spc="-50"/>
              <a:t> </a:t>
            </a:r>
            <a:r>
              <a:rPr lang="en-US" altLang="ja-JP" sz="1100"/>
              <a:t>(0.72-1.05)</a:t>
            </a:r>
          </a:p>
          <a:p>
            <a:pPr algn="r">
              <a:lnSpc>
                <a:spcPts val="1340"/>
              </a:lnSpc>
              <a:spcAft>
                <a:spcPts val="300"/>
              </a:spcAft>
            </a:pPr>
            <a:r>
              <a:rPr lang="en-US" altLang="ja-JP" sz="1100"/>
              <a:t>0.81</a:t>
            </a:r>
            <a:r>
              <a:rPr lang="en-US" altLang="ja-JP" sz="1100" spc="-50"/>
              <a:t> </a:t>
            </a:r>
            <a:r>
              <a:rPr lang="en-US" altLang="ja-JP" sz="1100"/>
              <a:t>(0.68-0.96)</a:t>
            </a:r>
            <a:br>
              <a:rPr lang="en-US" altLang="ja-JP" sz="1100"/>
            </a:br>
            <a:r>
              <a:rPr lang="en-US" altLang="ja-JP" sz="1100"/>
              <a:t>0.81</a:t>
            </a:r>
            <a:r>
              <a:rPr lang="en-US" altLang="ja-JP" sz="1100" spc="-50"/>
              <a:t> </a:t>
            </a:r>
            <a:r>
              <a:rPr lang="en-US" altLang="ja-JP" sz="1100"/>
              <a:t>(0.51-1.28)</a:t>
            </a:r>
          </a:p>
          <a:p>
            <a:pPr algn="r">
              <a:lnSpc>
                <a:spcPts val="1340"/>
              </a:lnSpc>
              <a:spcAft>
                <a:spcPts val="300"/>
              </a:spcAft>
            </a:pPr>
            <a:r>
              <a:rPr lang="en-US" altLang="ja-JP" sz="1100"/>
              <a:t>0.75</a:t>
            </a:r>
            <a:r>
              <a:rPr lang="en-US" altLang="ja-JP" sz="1100" spc="-50"/>
              <a:t> </a:t>
            </a:r>
            <a:r>
              <a:rPr lang="en-US" altLang="ja-JP" sz="1100"/>
              <a:t>(0.59-0.95)</a:t>
            </a:r>
            <a:br>
              <a:rPr lang="en-US" altLang="ja-JP" sz="1100"/>
            </a:br>
            <a:r>
              <a:rPr lang="en-US" altLang="ja-JP" sz="1100"/>
              <a:t>0.86</a:t>
            </a:r>
            <a:r>
              <a:rPr lang="en-US" altLang="ja-JP" sz="1100" spc="-50"/>
              <a:t> </a:t>
            </a:r>
            <a:r>
              <a:rPr lang="en-US" altLang="ja-JP" sz="1100"/>
              <a:t>(0.69-1.08)</a:t>
            </a:r>
          </a:p>
          <a:p>
            <a:pPr algn="r">
              <a:lnSpc>
                <a:spcPts val="1340"/>
              </a:lnSpc>
              <a:spcAft>
                <a:spcPts val="300"/>
              </a:spcAft>
            </a:pPr>
            <a:r>
              <a:rPr lang="en-US" altLang="ja-JP" sz="1100"/>
              <a:t>0.81</a:t>
            </a:r>
            <a:r>
              <a:rPr lang="en-US" altLang="ja-JP" sz="1100" spc="-50"/>
              <a:t> </a:t>
            </a:r>
            <a:r>
              <a:rPr lang="en-US" altLang="ja-JP" sz="1100"/>
              <a:t>(0.66-1.00)</a:t>
            </a:r>
            <a:br>
              <a:rPr lang="en-US" altLang="ja-JP" sz="1100"/>
            </a:br>
            <a:r>
              <a:rPr lang="en-US" altLang="ja-JP" sz="1100"/>
              <a:t>0.81</a:t>
            </a:r>
            <a:r>
              <a:rPr lang="en-US" altLang="ja-JP" sz="1100" spc="-50"/>
              <a:t> </a:t>
            </a:r>
            <a:r>
              <a:rPr lang="en-US" altLang="ja-JP" sz="1100"/>
              <a:t>(0.63-1.05)</a:t>
            </a:r>
          </a:p>
          <a:p>
            <a:pPr algn="r">
              <a:lnSpc>
                <a:spcPts val="1340"/>
              </a:lnSpc>
              <a:spcAft>
                <a:spcPts val="300"/>
              </a:spcAft>
            </a:pPr>
            <a:r>
              <a:rPr lang="en-US" altLang="ja-JP" sz="1100"/>
              <a:t>0.75</a:t>
            </a:r>
            <a:r>
              <a:rPr lang="en-US" altLang="ja-JP" sz="1100" spc="-50"/>
              <a:t> </a:t>
            </a:r>
            <a:r>
              <a:rPr lang="en-US" altLang="ja-JP" sz="1100"/>
              <a:t>(0.61-0.92)</a:t>
            </a:r>
            <a:br>
              <a:rPr lang="en-US" altLang="ja-JP" sz="1100"/>
            </a:br>
            <a:r>
              <a:rPr lang="en-US" altLang="ja-JP" sz="1100"/>
              <a:t>0.89</a:t>
            </a:r>
            <a:r>
              <a:rPr lang="en-US" altLang="ja-JP" sz="1100" spc="-50"/>
              <a:t> </a:t>
            </a:r>
            <a:r>
              <a:rPr lang="en-US" altLang="ja-JP" sz="1100"/>
              <a:t>(0.68-1.16)</a:t>
            </a:r>
          </a:p>
          <a:p>
            <a:pPr algn="r">
              <a:lnSpc>
                <a:spcPts val="1340"/>
              </a:lnSpc>
              <a:spcAft>
                <a:spcPts val="300"/>
              </a:spcAft>
            </a:pPr>
            <a:r>
              <a:rPr lang="en-US" altLang="ja-JP" sz="1100"/>
              <a:t>0.78</a:t>
            </a:r>
            <a:r>
              <a:rPr lang="en-US" altLang="ja-JP" sz="1100" spc="-50"/>
              <a:t> </a:t>
            </a:r>
            <a:r>
              <a:rPr lang="en-US" altLang="ja-JP" sz="1100"/>
              <a:t>(0.56-1.08)</a:t>
            </a:r>
            <a:br>
              <a:rPr lang="en-US" altLang="ja-JP" sz="1100"/>
            </a:br>
            <a:r>
              <a:rPr lang="en-US" altLang="ja-JP" sz="1100"/>
              <a:t>0.82</a:t>
            </a:r>
            <a:r>
              <a:rPr lang="en-US" altLang="ja-JP" sz="1100" spc="-50"/>
              <a:t> </a:t>
            </a:r>
            <a:r>
              <a:rPr lang="en-US" altLang="ja-JP" sz="1100"/>
              <a:t>(0.68-0.99)</a:t>
            </a:r>
          </a:p>
          <a:p>
            <a:pPr algn="r">
              <a:lnSpc>
                <a:spcPts val="1340"/>
              </a:lnSpc>
              <a:spcAft>
                <a:spcPts val="300"/>
              </a:spcAft>
            </a:pPr>
            <a:r>
              <a:rPr lang="en-US" altLang="ja-JP" sz="1100"/>
              <a:t>0.86</a:t>
            </a:r>
            <a:r>
              <a:rPr lang="en-US" altLang="ja-JP" sz="1100" spc="-50"/>
              <a:t> </a:t>
            </a:r>
            <a:r>
              <a:rPr lang="en-US" altLang="ja-JP" sz="1100"/>
              <a:t>(0.70-1.06)</a:t>
            </a:r>
            <a:br>
              <a:rPr lang="en-US" altLang="ja-JP" sz="1100"/>
            </a:br>
            <a:r>
              <a:rPr lang="en-US" altLang="ja-JP" sz="1100"/>
              <a:t>0.73</a:t>
            </a:r>
            <a:r>
              <a:rPr lang="en-US" altLang="ja-JP" sz="1100" spc="-50"/>
              <a:t> </a:t>
            </a:r>
            <a:r>
              <a:rPr lang="en-US" altLang="ja-JP" sz="1100"/>
              <a:t>(0.56-0.96)</a:t>
            </a:r>
          </a:p>
          <a:p>
            <a:pPr algn="r">
              <a:lnSpc>
                <a:spcPts val="1340"/>
              </a:lnSpc>
              <a:spcAft>
                <a:spcPts val="300"/>
              </a:spcAft>
            </a:pPr>
            <a:r>
              <a:rPr lang="en-US" altLang="ja-JP" sz="1100"/>
              <a:t>0.87</a:t>
            </a:r>
            <a:r>
              <a:rPr lang="en-US" altLang="ja-JP" sz="1100" spc="-50"/>
              <a:t> </a:t>
            </a:r>
            <a:r>
              <a:rPr lang="en-US" altLang="ja-JP" sz="1100"/>
              <a:t>(0.70-1.07)</a:t>
            </a:r>
            <a:br>
              <a:rPr lang="en-US" altLang="ja-JP" sz="1100"/>
            </a:br>
            <a:r>
              <a:rPr lang="en-US" altLang="ja-JP" sz="1100"/>
              <a:t>0.78</a:t>
            </a:r>
            <a:r>
              <a:rPr lang="en-US" altLang="ja-JP" sz="1100" spc="-50"/>
              <a:t> </a:t>
            </a:r>
            <a:r>
              <a:rPr lang="en-US" altLang="ja-JP" sz="1100"/>
              <a:t>(0.60-1.00)</a:t>
            </a:r>
          </a:p>
        </p:txBody>
      </p:sp>
      <p:sp>
        <p:nvSpPr>
          <p:cNvPr id="63" name="正方形/長方形 62"/>
          <p:cNvSpPr/>
          <p:nvPr/>
        </p:nvSpPr>
        <p:spPr>
          <a:xfrm>
            <a:off x="7967283" y="1465354"/>
            <a:ext cx="458844" cy="3311163"/>
          </a:xfrm>
          <a:prstGeom prst="rect">
            <a:avLst/>
          </a:prstGeom>
        </p:spPr>
        <p:txBody>
          <a:bodyPr wrap="none">
            <a:spAutoFit/>
          </a:bodyPr>
          <a:lstStyle/>
          <a:p>
            <a:pPr algn="r">
              <a:lnSpc>
                <a:spcPts val="1340"/>
              </a:lnSpc>
              <a:spcAft>
                <a:spcPts val="600"/>
              </a:spcAft>
            </a:pPr>
            <a:endParaRPr lang="en-US" altLang="ja-JP" sz="1100"/>
          </a:p>
          <a:p>
            <a:pPr algn="r">
              <a:lnSpc>
                <a:spcPts val="1340"/>
              </a:lnSpc>
              <a:spcAft>
                <a:spcPts val="300"/>
              </a:spcAft>
            </a:pPr>
            <a:r>
              <a:rPr lang="en-US" altLang="ja-JP" sz="1100"/>
              <a:t>0.16</a:t>
            </a:r>
            <a:br>
              <a:rPr lang="en-US" altLang="ja-JP" sz="1100"/>
            </a:br>
            <a:endParaRPr lang="en-US" altLang="ja-JP" sz="1100"/>
          </a:p>
          <a:p>
            <a:pPr algn="r">
              <a:lnSpc>
                <a:spcPts val="1340"/>
              </a:lnSpc>
              <a:spcAft>
                <a:spcPts val="300"/>
              </a:spcAft>
            </a:pPr>
            <a:r>
              <a:rPr lang="en-US" altLang="ja-JP" sz="1100"/>
              <a:t>0.99</a:t>
            </a:r>
            <a:br>
              <a:rPr lang="en-US" altLang="ja-JP" sz="1100"/>
            </a:br>
            <a:endParaRPr lang="en-US" altLang="ja-JP" sz="1100"/>
          </a:p>
          <a:p>
            <a:pPr algn="r">
              <a:lnSpc>
                <a:spcPts val="1340"/>
              </a:lnSpc>
              <a:spcAft>
                <a:spcPts val="300"/>
              </a:spcAft>
            </a:pPr>
            <a:r>
              <a:rPr lang="en-US" altLang="ja-JP" sz="1100"/>
              <a:t>0.39</a:t>
            </a:r>
            <a:br>
              <a:rPr lang="en-US" altLang="ja-JP" sz="1100"/>
            </a:br>
            <a:endParaRPr lang="en-US" altLang="ja-JP" sz="1100"/>
          </a:p>
          <a:p>
            <a:pPr algn="r">
              <a:lnSpc>
                <a:spcPts val="1340"/>
              </a:lnSpc>
              <a:spcAft>
                <a:spcPts val="300"/>
              </a:spcAft>
            </a:pPr>
            <a:r>
              <a:rPr lang="en-US" altLang="ja-JP" sz="1100"/>
              <a:t>0.97</a:t>
            </a:r>
            <a:br>
              <a:rPr lang="en-US" altLang="ja-JP" sz="1100"/>
            </a:br>
            <a:endParaRPr lang="en-US" altLang="ja-JP" sz="1100"/>
          </a:p>
          <a:p>
            <a:pPr algn="r">
              <a:lnSpc>
                <a:spcPts val="1340"/>
              </a:lnSpc>
              <a:spcAft>
                <a:spcPts val="300"/>
              </a:spcAft>
            </a:pPr>
            <a:r>
              <a:rPr lang="en-US" altLang="ja-JP" sz="1100"/>
              <a:t>0.32</a:t>
            </a:r>
            <a:br>
              <a:rPr lang="en-US" altLang="ja-JP" sz="1100"/>
            </a:br>
            <a:endParaRPr lang="en-US" altLang="ja-JP" sz="1100"/>
          </a:p>
          <a:p>
            <a:pPr algn="r">
              <a:lnSpc>
                <a:spcPts val="1340"/>
              </a:lnSpc>
              <a:spcAft>
                <a:spcPts val="300"/>
              </a:spcAft>
            </a:pPr>
            <a:r>
              <a:rPr lang="en-US" altLang="ja-JP" sz="1100"/>
              <a:t>0.78</a:t>
            </a:r>
            <a:br>
              <a:rPr lang="en-US" altLang="ja-JP" sz="1100"/>
            </a:br>
            <a:endParaRPr lang="en-US" altLang="ja-JP" sz="1100"/>
          </a:p>
          <a:p>
            <a:pPr algn="r">
              <a:lnSpc>
                <a:spcPts val="1340"/>
              </a:lnSpc>
              <a:spcAft>
                <a:spcPts val="300"/>
              </a:spcAft>
            </a:pPr>
            <a:r>
              <a:rPr lang="en-US" altLang="ja-JP" sz="1100"/>
              <a:t>0.34</a:t>
            </a:r>
            <a:br>
              <a:rPr lang="en-US" altLang="ja-JP" sz="1100"/>
            </a:br>
            <a:endParaRPr lang="en-US" altLang="ja-JP" sz="1100"/>
          </a:p>
          <a:p>
            <a:pPr algn="r">
              <a:lnSpc>
                <a:spcPts val="1340"/>
              </a:lnSpc>
              <a:spcAft>
                <a:spcPts val="300"/>
              </a:spcAft>
            </a:pPr>
            <a:r>
              <a:rPr lang="en-US" altLang="ja-JP" sz="1100"/>
              <a:t>0.53</a:t>
            </a:r>
          </a:p>
          <a:p>
            <a:pPr algn="r">
              <a:lnSpc>
                <a:spcPts val="1340"/>
              </a:lnSpc>
              <a:spcAft>
                <a:spcPts val="300"/>
              </a:spcAft>
            </a:pPr>
            <a:endParaRPr lang="en-US" altLang="ja-JP" sz="1100"/>
          </a:p>
        </p:txBody>
      </p:sp>
      <p:sp>
        <p:nvSpPr>
          <p:cNvPr id="67" name="正方形/長方形 66"/>
          <p:cNvSpPr/>
          <p:nvPr/>
        </p:nvSpPr>
        <p:spPr>
          <a:xfrm>
            <a:off x="5754785" y="4721555"/>
            <a:ext cx="269626" cy="276999"/>
          </a:xfrm>
          <a:prstGeom prst="rect">
            <a:avLst/>
          </a:prstGeom>
        </p:spPr>
        <p:txBody>
          <a:bodyPr wrap="none">
            <a:spAutoFit/>
          </a:bodyPr>
          <a:lstStyle/>
          <a:p>
            <a:r>
              <a:rPr lang="en-US" altLang="ja-JP" sz="1200"/>
              <a:t>1</a:t>
            </a:r>
            <a:endParaRPr lang="ja-JP" altLang="ja-JP" sz="1200"/>
          </a:p>
        </p:txBody>
      </p:sp>
      <p:sp>
        <p:nvSpPr>
          <p:cNvPr id="87" name="正方形/長方形 86"/>
          <p:cNvSpPr/>
          <p:nvPr/>
        </p:nvSpPr>
        <p:spPr>
          <a:xfrm rot="2700000">
            <a:off x="5520137" y="1562129"/>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8" name="正方形/長方形 87"/>
          <p:cNvSpPr/>
          <p:nvPr/>
        </p:nvSpPr>
        <p:spPr>
          <a:xfrm rot="2700000">
            <a:off x="5275138" y="1796112"/>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9" name="正方形/長方形 88"/>
          <p:cNvSpPr/>
          <p:nvPr/>
        </p:nvSpPr>
        <p:spPr>
          <a:xfrm rot="2700000">
            <a:off x="5628200" y="1958037"/>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0" name="正方形/長方形 89"/>
          <p:cNvSpPr/>
          <p:nvPr/>
        </p:nvSpPr>
        <p:spPr>
          <a:xfrm rot="2700000">
            <a:off x="5520136" y="2167587"/>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1" name="正方形/長方形 90"/>
          <p:cNvSpPr/>
          <p:nvPr/>
        </p:nvSpPr>
        <p:spPr>
          <a:xfrm rot="2700000">
            <a:off x="5514582" y="2323274"/>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2" name="正方形/長方形 91"/>
          <p:cNvSpPr/>
          <p:nvPr/>
        </p:nvSpPr>
        <p:spPr>
          <a:xfrm rot="2700000">
            <a:off x="5413886" y="2535776"/>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3" name="正方形/長方形 92"/>
          <p:cNvSpPr/>
          <p:nvPr/>
        </p:nvSpPr>
        <p:spPr>
          <a:xfrm rot="2700000">
            <a:off x="5609832" y="2690865"/>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4" name="正方形/長方形 93"/>
          <p:cNvSpPr/>
          <p:nvPr/>
        </p:nvSpPr>
        <p:spPr>
          <a:xfrm rot="2700000">
            <a:off x="5520136" y="2901011"/>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5" name="正方形/長方形 94"/>
          <p:cNvSpPr/>
          <p:nvPr/>
        </p:nvSpPr>
        <p:spPr>
          <a:xfrm rot="2700000">
            <a:off x="5520137" y="3063576"/>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6" name="正方形/長方形 95"/>
          <p:cNvSpPr/>
          <p:nvPr/>
        </p:nvSpPr>
        <p:spPr>
          <a:xfrm rot="2700000">
            <a:off x="5414113" y="3272486"/>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7" name="正方形/長方形 96"/>
          <p:cNvSpPr/>
          <p:nvPr/>
        </p:nvSpPr>
        <p:spPr>
          <a:xfrm rot="2700000">
            <a:off x="5661648" y="3426783"/>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8" name="正方形/長方形 97"/>
          <p:cNvSpPr/>
          <p:nvPr/>
        </p:nvSpPr>
        <p:spPr>
          <a:xfrm rot="2700000">
            <a:off x="5467864" y="3637724"/>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9" name="正方形/長方形 98"/>
          <p:cNvSpPr/>
          <p:nvPr/>
        </p:nvSpPr>
        <p:spPr>
          <a:xfrm rot="2700000">
            <a:off x="5538963" y="3796361"/>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0" name="正方形/長方形 99"/>
          <p:cNvSpPr/>
          <p:nvPr/>
        </p:nvSpPr>
        <p:spPr>
          <a:xfrm rot="2700000">
            <a:off x="5609831" y="4005911"/>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1" name="正方形/長方形 100"/>
          <p:cNvSpPr/>
          <p:nvPr/>
        </p:nvSpPr>
        <p:spPr>
          <a:xfrm rot="2700000">
            <a:off x="5378855" y="4166331"/>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2" name="正方形/長方形 101"/>
          <p:cNvSpPr/>
          <p:nvPr/>
        </p:nvSpPr>
        <p:spPr>
          <a:xfrm rot="2700000">
            <a:off x="5626448" y="4377386"/>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3" name="正方形/長方形 102"/>
          <p:cNvSpPr/>
          <p:nvPr/>
        </p:nvSpPr>
        <p:spPr>
          <a:xfrm rot="2700000">
            <a:off x="5468268" y="4534549"/>
            <a:ext cx="72000" cy="720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9" name="正方形/長方形 68"/>
          <p:cNvSpPr/>
          <p:nvPr/>
        </p:nvSpPr>
        <p:spPr>
          <a:xfrm>
            <a:off x="4335494" y="1178255"/>
            <a:ext cx="524503" cy="276999"/>
          </a:xfrm>
          <a:prstGeom prst="rect">
            <a:avLst/>
          </a:prstGeom>
        </p:spPr>
        <p:txBody>
          <a:bodyPr wrap="none">
            <a:spAutoFit/>
          </a:bodyPr>
          <a:lstStyle/>
          <a:p>
            <a:r>
              <a:rPr lang="en-US" altLang="ja-JP" sz="1200" b="1">
                <a:solidFill>
                  <a:prstClr val="black"/>
                </a:solidFill>
              </a:rPr>
              <a:t>4</a:t>
            </a:r>
            <a:r>
              <a:rPr lang="en-US" altLang="ja-JP" sz="1200" spc="-150"/>
              <a:t> </a:t>
            </a:r>
            <a:r>
              <a:rPr lang="en-US" altLang="ja-JP" sz="1200" b="1">
                <a:solidFill>
                  <a:prstClr val="black"/>
                </a:solidFill>
              </a:rPr>
              <a:t>mg</a:t>
            </a:r>
            <a:endParaRPr lang="ja-JP" altLang="ja-JP" sz="1200" b="1">
              <a:solidFill>
                <a:prstClr val="black"/>
              </a:solidFill>
            </a:endParaRPr>
          </a:p>
        </p:txBody>
      </p:sp>
      <p:sp>
        <p:nvSpPr>
          <p:cNvPr id="70" name="正方形/長方形 69"/>
          <p:cNvSpPr/>
          <p:nvPr/>
        </p:nvSpPr>
        <p:spPr>
          <a:xfrm>
            <a:off x="4639410" y="4791405"/>
            <a:ext cx="1010213" cy="276999"/>
          </a:xfrm>
          <a:prstGeom prst="rect">
            <a:avLst/>
          </a:prstGeom>
        </p:spPr>
        <p:txBody>
          <a:bodyPr wrap="none">
            <a:spAutoFit/>
          </a:bodyPr>
          <a:lstStyle/>
          <a:p>
            <a:r>
              <a:rPr lang="en-US" altLang="ja-JP" sz="1200" b="1">
                <a:solidFill>
                  <a:prstClr val="black"/>
                </a:solidFill>
              </a:rPr>
              <a:t>4</a:t>
            </a:r>
            <a:r>
              <a:rPr lang="en-US" altLang="ja-JP" sz="1200" spc="-150"/>
              <a:t> </a:t>
            </a:r>
            <a:r>
              <a:rPr lang="en-US" altLang="ja-JP" sz="1200" b="1">
                <a:solidFill>
                  <a:prstClr val="black"/>
                </a:solidFill>
              </a:rPr>
              <a:t>mg Better</a:t>
            </a:r>
            <a:endParaRPr lang="ja-JP" altLang="ja-JP" sz="1200" b="1">
              <a:solidFill>
                <a:prstClr val="black"/>
              </a:solidFill>
            </a:endParaRPr>
          </a:p>
        </p:txBody>
      </p:sp>
      <p:sp>
        <p:nvSpPr>
          <p:cNvPr id="71" name="正方形/長方形 70"/>
          <p:cNvSpPr/>
          <p:nvPr/>
        </p:nvSpPr>
        <p:spPr>
          <a:xfrm>
            <a:off x="6114575" y="4791405"/>
            <a:ext cx="1010213" cy="276999"/>
          </a:xfrm>
          <a:prstGeom prst="rect">
            <a:avLst/>
          </a:prstGeom>
        </p:spPr>
        <p:txBody>
          <a:bodyPr wrap="none">
            <a:spAutoFit/>
          </a:bodyPr>
          <a:lstStyle/>
          <a:p>
            <a:r>
              <a:rPr lang="en-US" altLang="ja-JP" sz="1200" b="1">
                <a:solidFill>
                  <a:prstClr val="black"/>
                </a:solidFill>
              </a:rPr>
              <a:t>1</a:t>
            </a:r>
            <a:r>
              <a:rPr lang="en-US" altLang="ja-JP" sz="1200" spc="-150"/>
              <a:t> </a:t>
            </a:r>
            <a:r>
              <a:rPr lang="en-US" altLang="ja-JP" sz="1200" b="1">
                <a:solidFill>
                  <a:prstClr val="black"/>
                </a:solidFill>
              </a:rPr>
              <a:t>mg Better</a:t>
            </a:r>
            <a:endParaRPr lang="ja-JP" altLang="ja-JP" sz="1200" b="1">
              <a:solidFill>
                <a:prstClr val="black"/>
              </a:solidFill>
            </a:endParaRPr>
          </a:p>
        </p:txBody>
      </p:sp>
      <p:sp>
        <p:nvSpPr>
          <p:cNvPr id="72" name="Freeform 10"/>
          <p:cNvSpPr>
            <a:spLocks noEditPoints="1"/>
          </p:cNvSpPr>
          <p:nvPr/>
        </p:nvSpPr>
        <p:spPr bwMode="auto">
          <a:xfrm>
            <a:off x="5024663" y="2330699"/>
            <a:ext cx="1342800" cy="57150"/>
          </a:xfrm>
          <a:custGeom>
            <a:avLst/>
            <a:gdLst>
              <a:gd name="T0" fmla="*/ 0 w 383"/>
              <a:gd name="T1" fmla="*/ 0 h 36"/>
              <a:gd name="T2" fmla="*/ 0 w 383"/>
              <a:gd name="T3" fmla="*/ 36 h 36"/>
              <a:gd name="T4" fmla="*/ 383 w 383"/>
              <a:gd name="T5" fmla="*/ 0 h 36"/>
              <a:gd name="T6" fmla="*/ 383 w 383"/>
              <a:gd name="T7" fmla="*/ 36 h 36"/>
              <a:gd name="T8" fmla="*/ 347 w 383"/>
              <a:gd name="T9" fmla="*/ 18 h 36"/>
              <a:gd name="T10" fmla="*/ 0 w 383"/>
              <a:gd name="T11" fmla="*/ 18 h 36"/>
              <a:gd name="T12" fmla="*/ 347 w 383"/>
              <a:gd name="T13" fmla="*/ 18 h 36"/>
              <a:gd name="T14" fmla="*/ 383 w 383"/>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3" h="36">
                <a:moveTo>
                  <a:pt x="0" y="0"/>
                </a:moveTo>
                <a:lnTo>
                  <a:pt x="0" y="36"/>
                </a:lnTo>
                <a:moveTo>
                  <a:pt x="383" y="0"/>
                </a:moveTo>
                <a:lnTo>
                  <a:pt x="383" y="36"/>
                </a:lnTo>
                <a:moveTo>
                  <a:pt x="347" y="18"/>
                </a:moveTo>
                <a:lnTo>
                  <a:pt x="0" y="18"/>
                </a:lnTo>
                <a:moveTo>
                  <a:pt x="347" y="18"/>
                </a:moveTo>
                <a:lnTo>
                  <a:pt x="383"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10"/>
          <p:cNvSpPr>
            <a:spLocks noEditPoints="1"/>
          </p:cNvSpPr>
          <p:nvPr/>
        </p:nvSpPr>
        <p:spPr bwMode="auto">
          <a:xfrm>
            <a:off x="5168288" y="2541724"/>
            <a:ext cx="637200" cy="57150"/>
          </a:xfrm>
          <a:custGeom>
            <a:avLst/>
            <a:gdLst>
              <a:gd name="T0" fmla="*/ 0 w 383"/>
              <a:gd name="T1" fmla="*/ 0 h 36"/>
              <a:gd name="T2" fmla="*/ 0 w 383"/>
              <a:gd name="T3" fmla="*/ 36 h 36"/>
              <a:gd name="T4" fmla="*/ 383 w 383"/>
              <a:gd name="T5" fmla="*/ 0 h 36"/>
              <a:gd name="T6" fmla="*/ 383 w 383"/>
              <a:gd name="T7" fmla="*/ 36 h 36"/>
              <a:gd name="T8" fmla="*/ 347 w 383"/>
              <a:gd name="T9" fmla="*/ 18 h 36"/>
              <a:gd name="T10" fmla="*/ 0 w 383"/>
              <a:gd name="T11" fmla="*/ 18 h 36"/>
              <a:gd name="T12" fmla="*/ 347 w 383"/>
              <a:gd name="T13" fmla="*/ 18 h 36"/>
              <a:gd name="T14" fmla="*/ 383 w 383"/>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3" h="36">
                <a:moveTo>
                  <a:pt x="0" y="0"/>
                </a:moveTo>
                <a:lnTo>
                  <a:pt x="0" y="36"/>
                </a:lnTo>
                <a:moveTo>
                  <a:pt x="383" y="0"/>
                </a:moveTo>
                <a:lnTo>
                  <a:pt x="383" y="36"/>
                </a:lnTo>
                <a:moveTo>
                  <a:pt x="347" y="18"/>
                </a:moveTo>
                <a:lnTo>
                  <a:pt x="0" y="18"/>
                </a:lnTo>
                <a:moveTo>
                  <a:pt x="347" y="18"/>
                </a:moveTo>
                <a:lnTo>
                  <a:pt x="383"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10"/>
          <p:cNvSpPr>
            <a:spLocks noEditPoints="1"/>
          </p:cNvSpPr>
          <p:nvPr/>
        </p:nvSpPr>
        <p:spPr bwMode="auto">
          <a:xfrm>
            <a:off x="5332325" y="3432312"/>
            <a:ext cx="835200" cy="57150"/>
          </a:xfrm>
          <a:custGeom>
            <a:avLst/>
            <a:gdLst>
              <a:gd name="T0" fmla="*/ 0 w 383"/>
              <a:gd name="T1" fmla="*/ 0 h 36"/>
              <a:gd name="T2" fmla="*/ 0 w 383"/>
              <a:gd name="T3" fmla="*/ 36 h 36"/>
              <a:gd name="T4" fmla="*/ 383 w 383"/>
              <a:gd name="T5" fmla="*/ 0 h 36"/>
              <a:gd name="T6" fmla="*/ 383 w 383"/>
              <a:gd name="T7" fmla="*/ 36 h 36"/>
              <a:gd name="T8" fmla="*/ 347 w 383"/>
              <a:gd name="T9" fmla="*/ 18 h 36"/>
              <a:gd name="T10" fmla="*/ 0 w 383"/>
              <a:gd name="T11" fmla="*/ 18 h 36"/>
              <a:gd name="T12" fmla="*/ 347 w 383"/>
              <a:gd name="T13" fmla="*/ 18 h 36"/>
              <a:gd name="T14" fmla="*/ 383 w 383"/>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3" h="36">
                <a:moveTo>
                  <a:pt x="0" y="0"/>
                </a:moveTo>
                <a:lnTo>
                  <a:pt x="0" y="36"/>
                </a:lnTo>
                <a:moveTo>
                  <a:pt x="383" y="0"/>
                </a:moveTo>
                <a:lnTo>
                  <a:pt x="383" y="36"/>
                </a:lnTo>
                <a:moveTo>
                  <a:pt x="347" y="18"/>
                </a:moveTo>
                <a:lnTo>
                  <a:pt x="0" y="18"/>
                </a:lnTo>
                <a:moveTo>
                  <a:pt x="347" y="18"/>
                </a:moveTo>
                <a:lnTo>
                  <a:pt x="383"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10"/>
          <p:cNvSpPr>
            <a:spLocks noEditPoints="1"/>
          </p:cNvSpPr>
          <p:nvPr/>
        </p:nvSpPr>
        <p:spPr bwMode="auto">
          <a:xfrm>
            <a:off x="5119688" y="3645037"/>
            <a:ext cx="914400" cy="57150"/>
          </a:xfrm>
          <a:custGeom>
            <a:avLst/>
            <a:gdLst>
              <a:gd name="T0" fmla="*/ 0 w 383"/>
              <a:gd name="T1" fmla="*/ 0 h 36"/>
              <a:gd name="T2" fmla="*/ 0 w 383"/>
              <a:gd name="T3" fmla="*/ 36 h 36"/>
              <a:gd name="T4" fmla="*/ 383 w 383"/>
              <a:gd name="T5" fmla="*/ 0 h 36"/>
              <a:gd name="T6" fmla="*/ 383 w 383"/>
              <a:gd name="T7" fmla="*/ 36 h 36"/>
              <a:gd name="T8" fmla="*/ 347 w 383"/>
              <a:gd name="T9" fmla="*/ 18 h 36"/>
              <a:gd name="T10" fmla="*/ 0 w 383"/>
              <a:gd name="T11" fmla="*/ 18 h 36"/>
              <a:gd name="T12" fmla="*/ 347 w 383"/>
              <a:gd name="T13" fmla="*/ 18 h 36"/>
              <a:gd name="T14" fmla="*/ 383 w 383"/>
              <a:gd name="T15" fmla="*/ 18 h 3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3" h="36">
                <a:moveTo>
                  <a:pt x="0" y="0"/>
                </a:moveTo>
                <a:lnTo>
                  <a:pt x="0" y="36"/>
                </a:lnTo>
                <a:moveTo>
                  <a:pt x="383" y="0"/>
                </a:moveTo>
                <a:lnTo>
                  <a:pt x="383" y="36"/>
                </a:lnTo>
                <a:moveTo>
                  <a:pt x="347" y="18"/>
                </a:moveTo>
                <a:lnTo>
                  <a:pt x="0" y="18"/>
                </a:lnTo>
                <a:moveTo>
                  <a:pt x="347" y="18"/>
                </a:moveTo>
                <a:lnTo>
                  <a:pt x="383" y="18"/>
                </a:lnTo>
              </a:path>
            </a:pathLst>
          </a:custGeom>
          <a:noFill/>
          <a:ln w="19050" cap="flat">
            <a:solidFill>
              <a:srgbClr val="000000"/>
            </a:solidFill>
            <a:prstDash val="solid"/>
            <a:round/>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 name="円/楕円 10"/>
          <p:cNvSpPr/>
          <p:nvPr/>
        </p:nvSpPr>
        <p:spPr>
          <a:xfrm>
            <a:off x="279400" y="2794000"/>
            <a:ext cx="2616200" cy="469900"/>
          </a:xfrm>
          <a:prstGeom prst="ellipse">
            <a:avLst/>
          </a:prstGeom>
          <a:noFill/>
          <a:ln>
            <a:solidFill>
              <a:srgbClr val="0000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4" name="円/楕円 13"/>
          <p:cNvSpPr/>
          <p:nvPr/>
        </p:nvSpPr>
        <p:spPr>
          <a:xfrm>
            <a:off x="4978400" y="2781300"/>
            <a:ext cx="1244600" cy="444500"/>
          </a:xfrm>
          <a:prstGeom prst="ellipse">
            <a:avLst/>
          </a:prstGeom>
          <a:noFill/>
          <a:ln>
            <a:solidFill>
              <a:srgbClr val="0000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423187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Safety Outcomes</a:t>
            </a:r>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3202981524"/>
              </p:ext>
            </p:extLst>
          </p:nvPr>
        </p:nvGraphicFramePr>
        <p:xfrm>
          <a:off x="360005" y="798400"/>
          <a:ext cx="8424007" cy="4257690"/>
        </p:xfrm>
        <a:graphic>
          <a:graphicData uri="http://schemas.openxmlformats.org/drawingml/2006/table">
            <a:tbl>
              <a:tblPr firstRow="1" bandRow="1">
                <a:tableStyleId>{5C22544A-7EE6-4342-B048-85BDC9FD1C3A}</a:tableStyleId>
              </a:tblPr>
              <a:tblGrid>
                <a:gridCol w="3967737">
                  <a:extLst>
                    <a:ext uri="{9D8B030D-6E8A-4147-A177-3AD203B41FA5}">
                      <a16:colId xmlns:a16="http://schemas.microsoft.com/office/drawing/2014/main" val="20000"/>
                    </a:ext>
                  </a:extLst>
                </a:gridCol>
                <a:gridCol w="1784959">
                  <a:extLst>
                    <a:ext uri="{9D8B030D-6E8A-4147-A177-3AD203B41FA5}">
                      <a16:colId xmlns:a16="http://schemas.microsoft.com/office/drawing/2014/main" val="20001"/>
                    </a:ext>
                  </a:extLst>
                </a:gridCol>
                <a:gridCol w="1784959">
                  <a:extLst>
                    <a:ext uri="{9D8B030D-6E8A-4147-A177-3AD203B41FA5}">
                      <a16:colId xmlns:a16="http://schemas.microsoft.com/office/drawing/2014/main" val="20002"/>
                    </a:ext>
                  </a:extLst>
                </a:gridCol>
                <a:gridCol w="886352">
                  <a:extLst>
                    <a:ext uri="{9D8B030D-6E8A-4147-A177-3AD203B41FA5}">
                      <a16:colId xmlns:a16="http://schemas.microsoft.com/office/drawing/2014/main" val="20003"/>
                    </a:ext>
                  </a:extLst>
                </a:gridCol>
              </a:tblGrid>
              <a:tr h="513960">
                <a:tc>
                  <a:txBody>
                    <a:bodyPr/>
                    <a:lstStyle/>
                    <a:p>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Event</a:t>
                      </a:r>
                    </a:p>
                  </a:txBody>
                  <a:tcPr marL="108000" marR="0" marT="108000" marB="108000">
                    <a:lnL w="12700" cmpd="sng">
                      <a:noFill/>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550" dirty="0">
                          <a:solidFill>
                            <a:schemeClr val="tx1"/>
                          </a:solidFill>
                          <a:latin typeface="Arial" panose="020B0604020202020204" pitchFamily="34" charset="0"/>
                          <a:ea typeface="Arial Unicode MS" panose="020B0604020202020204" pitchFamily="50" charset="-128"/>
                          <a:cs typeface="Arial" panose="020B0604020202020204" pitchFamily="34" charset="0"/>
                        </a:rPr>
                        <a:t>Pitavastati</a:t>
                      </a:r>
                      <a:r>
                        <a:rPr kumimoji="1" lang="en-US" altLang="ja-JP" sz="1550" spc="-100" baseline="0" dirty="0">
                          <a:solidFill>
                            <a:schemeClr val="tx1"/>
                          </a:solidFill>
                          <a:latin typeface="Arial" panose="020B0604020202020204" pitchFamily="34" charset="0"/>
                          <a:ea typeface="Arial Unicode MS" panose="020B0604020202020204" pitchFamily="50" charset="-128"/>
                          <a:cs typeface="Arial" panose="020B0604020202020204" pitchFamily="34" charset="0"/>
                        </a:rPr>
                        <a:t>n 1 </a:t>
                      </a:r>
                      <a:r>
                        <a:rPr kumimoji="1" lang="en-US" altLang="ja-JP" sz="1550" dirty="0">
                          <a:solidFill>
                            <a:schemeClr val="tx1"/>
                          </a:solidFill>
                          <a:latin typeface="Arial" panose="020B0604020202020204" pitchFamily="34" charset="0"/>
                          <a:ea typeface="Arial Unicode MS" panose="020B0604020202020204" pitchFamily="50" charset="-128"/>
                          <a:cs typeface="Arial" panose="020B0604020202020204" pitchFamily="34" charset="0"/>
                        </a:rPr>
                        <a:t>mg</a:t>
                      </a:r>
                    </a:p>
                    <a:p>
                      <a:pPr algn="ctr"/>
                      <a:r>
                        <a:rPr kumimoji="1" lang="en-US" altLang="ja-JP" sz="1550" dirty="0">
                          <a:solidFill>
                            <a:schemeClr val="tx1"/>
                          </a:solidFill>
                          <a:latin typeface="Arial" panose="020B0604020202020204" pitchFamily="34" charset="0"/>
                          <a:ea typeface="Arial Unicode MS" panose="020B0604020202020204" pitchFamily="50" charset="-128"/>
                          <a:cs typeface="Arial" panose="020B0604020202020204" pitchFamily="34" charset="0"/>
                        </a:rPr>
                        <a:t> (N=6,428)</a:t>
                      </a:r>
                      <a:endParaRPr kumimoji="1" lang="ja-JP" altLang="en-US" sz="15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0" marR="0" marT="108000" marB="108000">
                    <a:lnL w="9525"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550" dirty="0">
                          <a:solidFill>
                            <a:schemeClr val="tx1"/>
                          </a:solidFill>
                          <a:latin typeface="Arial" panose="020B0604020202020204" pitchFamily="34" charset="0"/>
                          <a:ea typeface="Arial Unicode MS" panose="020B0604020202020204" pitchFamily="50" charset="-128"/>
                          <a:cs typeface="Arial" panose="020B0604020202020204" pitchFamily="34" charset="0"/>
                        </a:rPr>
                        <a:t>Pitavastati</a:t>
                      </a:r>
                      <a:r>
                        <a:rPr kumimoji="1" lang="en-US" altLang="ja-JP" sz="1550" spc="-100" baseline="0" dirty="0">
                          <a:solidFill>
                            <a:schemeClr val="tx1"/>
                          </a:solidFill>
                          <a:latin typeface="Arial" panose="020B0604020202020204" pitchFamily="34" charset="0"/>
                          <a:ea typeface="Arial Unicode MS" panose="020B0604020202020204" pitchFamily="50" charset="-128"/>
                          <a:cs typeface="Arial" panose="020B0604020202020204" pitchFamily="34" charset="0"/>
                        </a:rPr>
                        <a:t>n </a:t>
                      </a:r>
                      <a:r>
                        <a:rPr kumimoji="1" lang="en-US" altLang="ja-JP" sz="1550" spc="-50" baseline="0" dirty="0">
                          <a:solidFill>
                            <a:schemeClr val="tx1"/>
                          </a:solidFill>
                          <a:latin typeface="Arial" panose="020B0604020202020204" pitchFamily="34" charset="0"/>
                          <a:ea typeface="Arial Unicode MS" panose="020B0604020202020204" pitchFamily="50" charset="-128"/>
                          <a:cs typeface="Arial" panose="020B0604020202020204" pitchFamily="34" charset="0"/>
                        </a:rPr>
                        <a:t>4 </a:t>
                      </a:r>
                      <a:r>
                        <a:rPr kumimoji="1" lang="en-US" altLang="ja-JP" sz="1550" dirty="0">
                          <a:solidFill>
                            <a:schemeClr val="tx1"/>
                          </a:solidFill>
                          <a:latin typeface="Arial" panose="020B0604020202020204" pitchFamily="34" charset="0"/>
                          <a:ea typeface="Arial Unicode MS" panose="020B0604020202020204" pitchFamily="50" charset="-128"/>
                          <a:cs typeface="Arial" panose="020B0604020202020204" pitchFamily="34" charset="0"/>
                        </a:rPr>
                        <a:t>mg (N=6,390)</a:t>
                      </a:r>
                      <a:endParaRPr kumimoji="1" lang="ja-JP" altLang="en-US" sz="15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0" marR="0" marT="108000" marB="108000">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550" dirty="0">
                          <a:solidFill>
                            <a:schemeClr val="tx1"/>
                          </a:solidFill>
                          <a:latin typeface="Arial" panose="020B0604020202020204" pitchFamily="34" charset="0"/>
                          <a:ea typeface="Arial Unicode MS" panose="020B0604020202020204" pitchFamily="50" charset="-128"/>
                          <a:cs typeface="Arial" panose="020B0604020202020204" pitchFamily="34" charset="0"/>
                        </a:rPr>
                        <a:t>P value</a:t>
                      </a:r>
                      <a:endParaRPr kumimoji="1" lang="ja-JP" altLang="en-US" sz="15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0" marR="0" marT="108000" marB="108000">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78580">
                <a:tc>
                  <a:txBody>
                    <a:bodyPr/>
                    <a:lstStyle/>
                    <a:p>
                      <a:r>
                        <a:rPr kumimoji="1" lang="en-US" altLang="ja-JP" sz="1750" dirty="0">
                          <a:solidFill>
                            <a:schemeClr val="tx1"/>
                          </a:solidFill>
                          <a:latin typeface="+mn-lt"/>
                          <a:ea typeface="Arial Unicode MS" panose="020B0604020202020204" pitchFamily="50" charset="-128"/>
                          <a:cs typeface="Arial" panose="020B0604020202020204" pitchFamily="34" charset="0"/>
                        </a:rPr>
                        <a:t>Adverse event</a:t>
                      </a:r>
                      <a:r>
                        <a:rPr kumimoji="1" lang="en-US" altLang="ja-JP" sz="1750" spc="300" dirty="0">
                          <a:solidFill>
                            <a:schemeClr val="tx1"/>
                          </a:solidFill>
                          <a:latin typeface="+mn-lt"/>
                          <a:ea typeface="Arial Unicode MS" panose="020B0604020202020204" pitchFamily="50" charset="-128"/>
                          <a:cs typeface="Arial" panose="020B0604020202020204" pitchFamily="34" charset="0"/>
                        </a:rPr>
                        <a:t>s—</a:t>
                      </a:r>
                      <a:r>
                        <a:rPr kumimoji="1" lang="en-US" altLang="ja-JP" sz="1750" dirty="0">
                          <a:solidFill>
                            <a:schemeClr val="tx1"/>
                          </a:solidFill>
                          <a:latin typeface="+mn-lt"/>
                          <a:ea typeface="Arial Unicode MS" panose="020B0604020202020204" pitchFamily="50" charset="-128"/>
                          <a:cs typeface="Arial" panose="020B0604020202020204" pitchFamily="34" charset="0"/>
                        </a:rPr>
                        <a:t>N (%)</a:t>
                      </a:r>
                      <a:endParaRPr kumimoji="1" lang="ja-JP" altLang="en-US" sz="1750" dirty="0">
                        <a:solidFill>
                          <a:schemeClr val="tx1"/>
                        </a:solidFill>
                        <a:latin typeface="+mn-lt"/>
                        <a:ea typeface="Arial Unicode MS" panose="020B0604020202020204" pitchFamily="50" charset="-128"/>
                        <a:cs typeface="Arial" panose="020B0604020202020204" pitchFamily="34" charset="0"/>
                      </a:endParaRPr>
                    </a:p>
                  </a:txBody>
                  <a:tcPr marL="108000" marR="0" marT="72000" marB="72000">
                    <a:lnL w="12700" cmpd="sng">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F0EBEB"/>
                    </a:solidFill>
                  </a:tcPr>
                </a:tc>
                <a:tc>
                  <a:txBody>
                    <a:bodyPr/>
                    <a:lstStyle/>
                    <a:p>
                      <a:endParaRPr kumimoji="1" lang="ja-JP" altLang="en-US" sz="1750" dirty="0">
                        <a:solidFill>
                          <a:schemeClr val="tx1"/>
                        </a:solidFill>
                        <a:latin typeface="+mn-lt"/>
                        <a:ea typeface="Arial Unicode MS" panose="020B0604020202020204" pitchFamily="50" charset="-128"/>
                        <a:cs typeface="Arial" panose="020B0604020202020204" pitchFamily="34" charset="0"/>
                      </a:endParaRPr>
                    </a:p>
                  </a:txBody>
                  <a:tcPr marL="180000" marR="0" marT="72000" marB="72000">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F0EBEB"/>
                    </a:solidFill>
                  </a:tcPr>
                </a:tc>
                <a:tc>
                  <a:txBody>
                    <a:bodyPr/>
                    <a:lstStyle/>
                    <a:p>
                      <a:endParaRPr lang="ja-JP" altLang="en-US" sz="1750" dirty="0">
                        <a:latin typeface="+mn-lt"/>
                      </a:endParaRPr>
                    </a:p>
                  </a:txBody>
                  <a:tcPr marT="72000" marB="72000">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F0EBEB"/>
                    </a:solidFill>
                  </a:tcPr>
                </a:tc>
                <a:tc>
                  <a:txBody>
                    <a:bodyPr/>
                    <a:lstStyle/>
                    <a:p>
                      <a:endParaRPr lang="ja-JP" altLang="en-US" sz="1750" dirty="0">
                        <a:latin typeface="+mn-lt"/>
                      </a:endParaRPr>
                    </a:p>
                  </a:txBody>
                  <a:tcPr marT="72000" marB="72000">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F0EBEB"/>
                    </a:solidFill>
                  </a:tcPr>
                </a:tc>
                <a:extLst>
                  <a:ext uri="{0D108BD9-81ED-4DB2-BD59-A6C34878D82A}">
                    <a16:rowId xmlns:a16="http://schemas.microsoft.com/office/drawing/2014/main" val="10001"/>
                  </a:ext>
                </a:extLst>
              </a:tr>
              <a:tr h="228180">
                <a:tc>
                  <a:txBody>
                    <a:bodyPr/>
                    <a:lstStyle/>
                    <a:p>
                      <a:pPr marL="180000"/>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Rhabdomyolysis</a:t>
                      </a:r>
                      <a:endParaRPr kumimoji="1" lang="ja-JP" altLang="en-US" sz="17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108000" marR="0" marT="72000" marB="72000">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1 (0.0)</a:t>
                      </a:r>
                      <a:endParaRPr kumimoji="1" lang="ja-JP" altLang="en-US" sz="17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72000" marB="72000">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2 (0.0)</a:t>
                      </a:r>
                      <a:endParaRPr kumimoji="1" lang="ja-JP" altLang="en-US" sz="17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72000" marB="7200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0.62</a:t>
                      </a:r>
                      <a:endParaRPr kumimoji="1" lang="ja-JP" altLang="en-US" sz="17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72000" marB="7200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28180">
                <a:tc>
                  <a:txBody>
                    <a:bodyPr/>
                    <a:lstStyle/>
                    <a:p>
                      <a:pPr marL="180000"/>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Muscle-complaints</a:t>
                      </a:r>
                      <a:endParaRPr kumimoji="1" lang="ja-JP" altLang="en-US" sz="1750" baseline="3000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108000" marR="0" marT="72000" marB="72000">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F0EBEB"/>
                    </a:solidFill>
                  </a:tcPr>
                </a:tc>
                <a:tc>
                  <a:txBody>
                    <a:bodyPr/>
                    <a:lstStyle/>
                    <a:p>
                      <a:pPr algn="ctr"/>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45 (0.7)</a:t>
                      </a:r>
                      <a:endParaRPr kumimoji="1" lang="ja-JP" altLang="en-US" sz="17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72000" marB="72000">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F0EBEB"/>
                    </a:solidFill>
                  </a:tcPr>
                </a:tc>
                <a:tc>
                  <a:txBody>
                    <a:bodyPr/>
                    <a:lstStyle/>
                    <a:p>
                      <a:pPr algn="ctr"/>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121 (1.9)</a:t>
                      </a:r>
                      <a:endParaRPr kumimoji="1" lang="ja-JP" altLang="en-US" sz="17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72000" marB="7200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0EBEB"/>
                    </a:solidFill>
                  </a:tcPr>
                </a:tc>
                <a:tc>
                  <a:txBody>
                    <a:bodyPr/>
                    <a:lstStyle/>
                    <a:p>
                      <a:pPr algn="ctr"/>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&lt;0.001</a:t>
                      </a:r>
                      <a:endParaRPr kumimoji="1" lang="ja-JP" altLang="en-US" sz="17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72000" marB="7200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0EBEB"/>
                    </a:solidFill>
                  </a:tcPr>
                </a:tc>
                <a:extLst>
                  <a:ext uri="{0D108BD9-81ED-4DB2-BD59-A6C34878D82A}">
                    <a16:rowId xmlns:a16="http://schemas.microsoft.com/office/drawing/2014/main" val="10003"/>
                  </a:ext>
                </a:extLst>
              </a:tr>
              <a:tr h="228180">
                <a:tc>
                  <a:txBody>
                    <a:bodyPr/>
                    <a:lstStyle/>
                    <a:p>
                      <a:pPr marL="180000"/>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New onset of diabetes mellitus</a:t>
                      </a:r>
                      <a:endParaRPr kumimoji="1" lang="ja-JP" altLang="en-US" sz="17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108000" marR="0" marT="72000" marB="72000">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279 (4.3)</a:t>
                      </a:r>
                      <a:endParaRPr kumimoji="1" lang="ja-JP" altLang="en-US" sz="17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72000" marB="72000">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285 (4.5)</a:t>
                      </a:r>
                      <a:endParaRPr kumimoji="1" lang="ja-JP" altLang="en-US" sz="17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72000" marB="7200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0.76</a:t>
                      </a:r>
                      <a:endParaRPr kumimoji="1" lang="ja-JP" altLang="en-US" sz="17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72000" marB="7200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28180">
                <a:tc gridSpan="2">
                  <a:txBody>
                    <a:bodyPr/>
                    <a:lstStyle/>
                    <a:p>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Laboratory test abnormalitie</a:t>
                      </a:r>
                      <a:r>
                        <a:rPr kumimoji="1" lang="en-US" altLang="ja-JP" sz="1750" spc="300" dirty="0">
                          <a:solidFill>
                            <a:schemeClr val="tx1"/>
                          </a:solidFill>
                          <a:latin typeface="Arial" panose="020B0604020202020204" pitchFamily="34" charset="0"/>
                          <a:ea typeface="Arial Unicode MS" panose="020B0604020202020204" pitchFamily="50" charset="-128"/>
                          <a:cs typeface="Arial" panose="020B0604020202020204" pitchFamily="34" charset="0"/>
                        </a:rPr>
                        <a:t>s—</a:t>
                      </a:r>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N (%)</a:t>
                      </a:r>
                      <a:endParaRPr kumimoji="1" lang="ja-JP" altLang="en-US" sz="17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108000" marR="0" marT="72000" marB="72000">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F0EBEB"/>
                    </a:solidFill>
                  </a:tcPr>
                </a:tc>
                <a:tc hMerge="1">
                  <a:txBody>
                    <a:bodyPr/>
                    <a:lstStyle/>
                    <a:p>
                      <a:endParaRPr kumimoji="1" lang="ja-JP" altLang="en-US" sz="17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180000" marR="0" marT="72000" marB="72000">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F0EBEB"/>
                    </a:solidFill>
                  </a:tcPr>
                </a:tc>
                <a:tc>
                  <a:txBody>
                    <a:bodyPr/>
                    <a:lstStyle/>
                    <a:p>
                      <a:endParaRPr lang="ja-JP" altLang="en-US" sz="1750" dirty="0"/>
                    </a:p>
                  </a:txBody>
                  <a:tcPr marT="72000" marB="7200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0EBEB"/>
                    </a:solidFill>
                  </a:tcPr>
                </a:tc>
                <a:tc>
                  <a:txBody>
                    <a:bodyPr/>
                    <a:lstStyle/>
                    <a:p>
                      <a:endParaRPr lang="ja-JP" altLang="en-US" sz="1750" dirty="0"/>
                    </a:p>
                  </a:txBody>
                  <a:tcPr marT="72000" marB="7200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0EBEB"/>
                    </a:solidFill>
                  </a:tcPr>
                </a:tc>
                <a:extLst>
                  <a:ext uri="{0D108BD9-81ED-4DB2-BD59-A6C34878D82A}">
                    <a16:rowId xmlns:a16="http://schemas.microsoft.com/office/drawing/2014/main" val="10005"/>
                  </a:ext>
                </a:extLst>
              </a:tr>
              <a:tr h="228180">
                <a:tc>
                  <a:txBody>
                    <a:bodyPr/>
                    <a:lstStyle/>
                    <a:p>
                      <a:pPr marL="180000"/>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Elevation of ALT, AST, or both ≥3ULN</a:t>
                      </a:r>
                      <a:endParaRPr kumimoji="1" lang="ja-JP" altLang="en-US" sz="17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108000" marR="0" marT="72000" marB="72000">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174 (2.7)</a:t>
                      </a:r>
                      <a:endParaRPr kumimoji="1" lang="ja-JP" altLang="en-US" sz="17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72000" marB="72000">
                    <a:lnL w="12700" cap="flat" cmpd="sng" algn="ctr">
                      <a:noFill/>
                      <a:prstDash val="solid"/>
                      <a:round/>
                      <a:headEnd type="none" w="med" len="med"/>
                      <a:tailEnd type="none" w="med" len="med"/>
                    </a:lnL>
                    <a:lnR w="952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187(2.9)</a:t>
                      </a:r>
                      <a:endParaRPr kumimoji="1" lang="ja-JP" altLang="en-US" sz="17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72000" marB="7200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0.46</a:t>
                      </a:r>
                      <a:endParaRPr kumimoji="1" lang="ja-JP" altLang="en-US" sz="17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72000" marB="7200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228180">
                <a:tc>
                  <a:txBody>
                    <a:bodyPr/>
                    <a:lstStyle/>
                    <a:p>
                      <a:pPr marL="180000"/>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Elevation of CK ≥5ULN</a:t>
                      </a:r>
                      <a:endParaRPr kumimoji="1" lang="ja-JP" altLang="en-US" sz="17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108000" marR="0" marT="72000" marB="108000">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F0EBEB"/>
                    </a:solidFill>
                  </a:tcPr>
                </a:tc>
                <a:tc>
                  <a:txBody>
                    <a:bodyPr/>
                    <a:lstStyle/>
                    <a:p>
                      <a:pPr algn="ctr"/>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40 (0.6)</a:t>
                      </a:r>
                      <a:endParaRPr kumimoji="1" lang="ja-JP" altLang="en-US" sz="17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72000" marB="108000">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F0EBEB"/>
                    </a:solidFill>
                  </a:tcPr>
                </a:tc>
                <a:tc>
                  <a:txBody>
                    <a:bodyPr/>
                    <a:lstStyle/>
                    <a:p>
                      <a:pPr algn="ctr"/>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42 (0.7)</a:t>
                      </a:r>
                      <a:endParaRPr kumimoji="1" lang="ja-JP" altLang="en-US" sz="17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72000" marB="10800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0EBEB"/>
                    </a:solidFill>
                  </a:tcPr>
                </a:tc>
                <a:tc>
                  <a:txBody>
                    <a:bodyPr/>
                    <a:lstStyle/>
                    <a:p>
                      <a:pPr algn="ctr"/>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0.83</a:t>
                      </a:r>
                      <a:endParaRPr kumimoji="1" lang="ja-JP" altLang="en-US" sz="17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72000" marB="10800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0EBEB"/>
                    </a:solidFill>
                  </a:tcPr>
                </a:tc>
                <a:extLst>
                  <a:ext uri="{0D108BD9-81ED-4DB2-BD59-A6C34878D82A}">
                    <a16:rowId xmlns:a16="http://schemas.microsoft.com/office/drawing/2014/main" val="10007"/>
                  </a:ext>
                </a:extLst>
              </a:tr>
              <a:tr h="228180">
                <a:tc>
                  <a:txBody>
                    <a:bodyPr/>
                    <a:lstStyle/>
                    <a:p>
                      <a:pPr marL="0" marR="0" indent="0" algn="l" defTabSz="457142" rtl="0" eaLnBrk="1" fontAlgn="auto" latinLnBrk="0" hangingPunct="1">
                        <a:lnSpc>
                          <a:spcPct val="100000"/>
                        </a:lnSpc>
                        <a:spcBef>
                          <a:spcPts val="0"/>
                        </a:spcBef>
                        <a:spcAft>
                          <a:spcPts val="0"/>
                        </a:spcAft>
                        <a:buClrTx/>
                        <a:buSzTx/>
                        <a:buFontTx/>
                        <a:buNone/>
                        <a:tabLst/>
                        <a:defRPr/>
                      </a:pPr>
                      <a:r>
                        <a:rPr kumimoji="1" lang="en-US" altLang="ja-JP" sz="1750" spc="0" dirty="0">
                          <a:solidFill>
                            <a:schemeClr val="tx1"/>
                          </a:solidFill>
                          <a:latin typeface="+mn-lt"/>
                          <a:ea typeface="Arial Unicode MS" panose="020B0604020202020204" pitchFamily="50" charset="-128"/>
                          <a:cs typeface="Arial" panose="020B0604020202020204" pitchFamily="34" charset="0"/>
                        </a:rPr>
                        <a:t>Study</a:t>
                      </a:r>
                      <a:r>
                        <a:rPr kumimoji="1" lang="en-US" altLang="ja-JP" sz="1750" spc="0" baseline="0" dirty="0">
                          <a:solidFill>
                            <a:schemeClr val="tx1"/>
                          </a:solidFill>
                          <a:latin typeface="+mn-lt"/>
                          <a:ea typeface="Arial Unicode MS" panose="020B0604020202020204" pitchFamily="50" charset="-128"/>
                          <a:cs typeface="Arial" panose="020B0604020202020204" pitchFamily="34" charset="0"/>
                        </a:rPr>
                        <a:t> drug discontinuation</a:t>
                      </a:r>
                      <a:r>
                        <a:rPr kumimoji="1" lang="en-US" altLang="ja-JP" sz="1750" spc="300" dirty="0">
                          <a:solidFill>
                            <a:schemeClr val="tx1"/>
                          </a:solidFill>
                          <a:latin typeface="Arial" panose="020B0604020202020204" pitchFamily="34" charset="0"/>
                          <a:ea typeface="Arial Unicode MS" panose="020B0604020202020204" pitchFamily="50" charset="-128"/>
                          <a:cs typeface="Arial" panose="020B0604020202020204" pitchFamily="34" charset="0"/>
                        </a:rPr>
                        <a:t>—</a:t>
                      </a:r>
                      <a:r>
                        <a:rPr kumimoji="1" lang="en-US" altLang="ja-JP" sz="1750" dirty="0">
                          <a:solidFill>
                            <a:schemeClr val="tx1"/>
                          </a:solidFill>
                          <a:latin typeface="Arial" panose="020B0604020202020204" pitchFamily="34" charset="0"/>
                          <a:ea typeface="Arial Unicode MS" panose="020B0604020202020204" pitchFamily="50" charset="-128"/>
                          <a:cs typeface="Arial" panose="020B0604020202020204" pitchFamily="34" charset="0"/>
                        </a:rPr>
                        <a:t>N (%)</a:t>
                      </a:r>
                      <a:endParaRPr kumimoji="1" lang="ja-JP" altLang="en-US" sz="175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p>
                      <a:endParaRPr kumimoji="1" lang="ja-JP" altLang="en-US" sz="1750" dirty="0">
                        <a:solidFill>
                          <a:schemeClr val="tx1"/>
                        </a:solidFill>
                        <a:latin typeface="+mn-lt"/>
                        <a:ea typeface="Arial Unicode MS" panose="020B0604020202020204" pitchFamily="50" charset="-128"/>
                        <a:cs typeface="Arial" panose="020B0604020202020204" pitchFamily="34" charset="0"/>
                      </a:endParaRPr>
                    </a:p>
                  </a:txBody>
                  <a:tcPr marL="108000" marR="0" marT="72000" marB="72000">
                    <a:lnL w="12700" cmpd="sng">
                      <a:noFill/>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750" dirty="0">
                          <a:solidFill>
                            <a:schemeClr val="tx1"/>
                          </a:solidFill>
                          <a:latin typeface="+mn-lt"/>
                          <a:ea typeface="Arial Unicode MS" panose="020B0604020202020204" pitchFamily="50" charset="-128"/>
                          <a:cs typeface="Arial" panose="020B0604020202020204" pitchFamily="34" charset="0"/>
                        </a:rPr>
                        <a:t>503 (8.1)</a:t>
                      </a:r>
                      <a:endParaRPr kumimoji="1" lang="ja-JP" altLang="en-US" sz="1750" dirty="0">
                        <a:solidFill>
                          <a:schemeClr val="tx1"/>
                        </a:solidFill>
                        <a:latin typeface="+mn-lt"/>
                        <a:ea typeface="Arial Unicode MS" panose="020B0604020202020204" pitchFamily="50" charset="-128"/>
                        <a:cs typeface="Arial" panose="020B0604020202020204" pitchFamily="34" charset="0"/>
                      </a:endParaRPr>
                    </a:p>
                  </a:txBody>
                  <a:tcPr marL="180000" marR="0" marT="72000" marB="72000">
                    <a:lnL w="12700" cap="flat" cmpd="sng" algn="ctr">
                      <a:noFill/>
                      <a:prstDash val="solid"/>
                      <a:round/>
                      <a:headEnd type="none" w="med" len="med"/>
                      <a:tailEnd type="none" w="med" len="med"/>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750" dirty="0">
                          <a:solidFill>
                            <a:srgbClr val="000000"/>
                          </a:solidFill>
                          <a:latin typeface="+mn-lt"/>
                          <a:ea typeface="Arial Unicode MS" panose="020B0604020202020204" pitchFamily="50" charset="-128"/>
                          <a:cs typeface="Arial" panose="020B0604020202020204" pitchFamily="34" charset="0"/>
                        </a:rPr>
                        <a:t>610</a:t>
                      </a:r>
                      <a:r>
                        <a:rPr kumimoji="1" lang="en-US" altLang="ja-JP" sz="1750" dirty="0">
                          <a:solidFill>
                            <a:schemeClr val="tx1"/>
                          </a:solidFill>
                          <a:latin typeface="+mn-lt"/>
                          <a:ea typeface="Arial Unicode MS" panose="020B0604020202020204" pitchFamily="50" charset="-128"/>
                          <a:cs typeface="Arial" panose="020B0604020202020204" pitchFamily="34" charset="0"/>
                        </a:rPr>
                        <a:t> (</a:t>
                      </a:r>
                      <a:r>
                        <a:rPr lang="en-US" altLang="ja-JP" sz="1750" dirty="0">
                          <a:latin typeface="+mn-lt"/>
                        </a:rPr>
                        <a:t>9.8)</a:t>
                      </a:r>
                      <a:endParaRPr lang="ja-JP" altLang="en-US" sz="1750" dirty="0">
                        <a:latin typeface="+mn-lt"/>
                      </a:endParaRPr>
                    </a:p>
                  </a:txBody>
                  <a:tcPr marT="72000" marB="72000">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altLang="ja-JP" sz="1750" dirty="0">
                          <a:latin typeface="+mn-lt"/>
                        </a:rPr>
                        <a:t>&lt;0.001</a:t>
                      </a:r>
                      <a:endParaRPr lang="ja-JP" altLang="en-US" sz="1750" dirty="0">
                        <a:latin typeface="+mn-lt"/>
                      </a:endParaRPr>
                    </a:p>
                  </a:txBody>
                  <a:tcPr marT="72000" marB="72000">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0269045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Study Limitations</a:t>
            </a:r>
            <a:endParaRPr kumimoji="1" lang="ja-JP" altLang="en-US" dirty="0"/>
          </a:p>
        </p:txBody>
      </p:sp>
      <p:sp>
        <p:nvSpPr>
          <p:cNvPr id="5" name="正方形/長方形 4"/>
          <p:cNvSpPr/>
          <p:nvPr/>
        </p:nvSpPr>
        <p:spPr>
          <a:xfrm>
            <a:off x="0" y="849200"/>
            <a:ext cx="9144000" cy="4119076"/>
          </a:xfrm>
          <a:prstGeom prst="rect">
            <a:avLst/>
          </a:prstGeom>
        </p:spPr>
        <p:txBody>
          <a:bodyPr wrap="square" lIns="288000" tIns="0" rIns="252000" bIns="0">
            <a:spAutoFit/>
          </a:bodyPr>
          <a:lstStyle/>
          <a:p>
            <a:pPr marL="360000" indent="-360000">
              <a:lnSpc>
                <a:spcPct val="120000"/>
              </a:lnSpc>
              <a:spcAft>
                <a:spcPts val="1700"/>
              </a:spcAft>
              <a:buFont typeface="+mj-lt"/>
              <a:buAutoNum type="arabicPeriod"/>
            </a:pPr>
            <a:r>
              <a:rPr lang="en-US" altLang="ja-JP" dirty="0"/>
              <a:t>The present study was conducted as an open-label trial with its inherent limitations. However, considering the limitations of the open-label trial design, the primary endpoint was defined as not including coronary revascularization procedures.</a:t>
            </a:r>
          </a:p>
          <a:p>
            <a:pPr marL="360000" indent="-360000">
              <a:lnSpc>
                <a:spcPct val="120000"/>
              </a:lnSpc>
              <a:spcAft>
                <a:spcPts val="1700"/>
              </a:spcAft>
              <a:buFont typeface="+mj-lt"/>
              <a:buAutoNum type="arabicPeriod"/>
            </a:pPr>
            <a:r>
              <a:rPr lang="en-US" altLang="ja-JP" dirty="0"/>
              <a:t>The present study was prematurely terminated despite the original event-driven trial design, although we observed significant risk reduction for the primary endpoint. </a:t>
            </a:r>
          </a:p>
          <a:p>
            <a:pPr>
              <a:lnSpc>
                <a:spcPct val="120000"/>
              </a:lnSpc>
            </a:pPr>
            <a:r>
              <a:rPr lang="en-US" altLang="ja-JP" dirty="0"/>
              <a:t>3. Final follow-up was not completed in a substantial proportion of patients, </a:t>
            </a:r>
          </a:p>
          <a:p>
            <a:pPr>
              <a:lnSpc>
                <a:spcPct val="120000"/>
              </a:lnSpc>
            </a:pPr>
            <a:r>
              <a:rPr lang="en-US" altLang="ja-JP" dirty="0"/>
              <a:t>    </a:t>
            </a:r>
            <a:r>
              <a:rPr lang="en-GB" altLang="ja-JP" dirty="0"/>
              <a:t>reflecting a limitation of physician-initiated study relying upon voluntary </a:t>
            </a:r>
          </a:p>
          <a:p>
            <a:pPr>
              <a:lnSpc>
                <a:spcPct val="120000"/>
              </a:lnSpc>
            </a:pPr>
            <a:r>
              <a:rPr lang="en-GB" altLang="ja-JP" dirty="0"/>
              <a:t>    efforts of the site investigators.</a:t>
            </a:r>
            <a:r>
              <a:rPr lang="en-US" altLang="ja-JP" dirty="0"/>
              <a:t> </a:t>
            </a:r>
            <a:r>
              <a:rPr lang="en-GB" altLang="ja-JP" dirty="0"/>
              <a:t> </a:t>
            </a:r>
            <a:r>
              <a:rPr lang="en-US" altLang="ja-JP" dirty="0"/>
              <a:t> </a:t>
            </a:r>
            <a:endParaRPr lang="ja-JP" altLang="en-US" dirty="0"/>
          </a:p>
        </p:txBody>
      </p:sp>
    </p:spTree>
    <p:extLst>
      <p:ext uri="{BB962C8B-B14F-4D97-AF65-F5344CB8AC3E}">
        <p14:creationId xmlns:p14="http://schemas.microsoft.com/office/powerpoint/2010/main" val="17963988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Conclusions and Implications</a:t>
            </a:r>
            <a:endParaRPr kumimoji="1" lang="ja-JP" altLang="en-US" dirty="0"/>
          </a:p>
        </p:txBody>
      </p:sp>
      <p:sp>
        <p:nvSpPr>
          <p:cNvPr id="5" name="正方形/長方形 4"/>
          <p:cNvSpPr/>
          <p:nvPr/>
        </p:nvSpPr>
        <p:spPr>
          <a:xfrm>
            <a:off x="-1" y="1008000"/>
            <a:ext cx="9144000" cy="3764107"/>
          </a:xfrm>
          <a:prstGeom prst="rect">
            <a:avLst/>
          </a:prstGeom>
        </p:spPr>
        <p:txBody>
          <a:bodyPr wrap="square" lIns="576000" tIns="0" rIns="360000" bIns="0">
            <a:spAutoFit/>
          </a:bodyPr>
          <a:lstStyle/>
          <a:p>
            <a:pPr>
              <a:lnSpc>
                <a:spcPct val="120000"/>
              </a:lnSpc>
              <a:spcAft>
                <a:spcPts val="1800"/>
              </a:spcAft>
            </a:pPr>
            <a:r>
              <a:rPr lang="en-US" altLang="ja-JP" sz="2400" dirty="0"/>
              <a:t>High-dose (4 mg/day) as compared with low-dose </a:t>
            </a:r>
            <a:br>
              <a:rPr lang="en-US" altLang="ja-JP" sz="2400" dirty="0"/>
            </a:br>
            <a:r>
              <a:rPr lang="en-US" altLang="ja-JP" sz="2400" dirty="0"/>
              <a:t>(1 mg/day) </a:t>
            </a:r>
            <a:r>
              <a:rPr lang="en-US" altLang="ja-JP" sz="2400" dirty="0" err="1"/>
              <a:t>pitavastatin</a:t>
            </a:r>
            <a:r>
              <a:rPr lang="en-US" altLang="ja-JP" sz="2400" dirty="0"/>
              <a:t> therapy significantly reduced CV events in Japanese patients with stable CAD. </a:t>
            </a:r>
          </a:p>
          <a:p>
            <a:pPr>
              <a:lnSpc>
                <a:spcPct val="120000"/>
              </a:lnSpc>
              <a:spcAft>
                <a:spcPts val="1800"/>
              </a:spcAft>
            </a:pPr>
            <a:r>
              <a:rPr lang="en-US" altLang="ja-JP" sz="2400" dirty="0"/>
              <a:t>The present study suggests that the administration of maximum tolerable doses of statins within the range of local approval would be the preferred statins therapy in Japanese patients with established CAD regardless of the baseline LDL-C levels. </a:t>
            </a:r>
          </a:p>
        </p:txBody>
      </p:sp>
    </p:spTree>
    <p:extLst>
      <p:ext uri="{BB962C8B-B14F-4D97-AF65-F5344CB8AC3E}">
        <p14:creationId xmlns:p14="http://schemas.microsoft.com/office/powerpoint/2010/main" val="960052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a:t>Backgrounds</a:t>
            </a:r>
            <a:endParaRPr kumimoji="1" lang="ja-JP" altLang="en-US" dirty="0"/>
          </a:p>
        </p:txBody>
      </p:sp>
      <p:sp>
        <p:nvSpPr>
          <p:cNvPr id="3" name="正方形/長方形 2"/>
          <p:cNvSpPr/>
          <p:nvPr/>
        </p:nvSpPr>
        <p:spPr>
          <a:xfrm>
            <a:off x="0" y="782016"/>
            <a:ext cx="8584834" cy="2041585"/>
          </a:xfrm>
          <a:prstGeom prst="rect">
            <a:avLst/>
          </a:prstGeom>
        </p:spPr>
        <p:txBody>
          <a:bodyPr wrap="square" lIns="360000" tIns="0" rIns="0" bIns="0">
            <a:spAutoFit/>
          </a:bodyPr>
          <a:lstStyle/>
          <a:p>
            <a:pPr>
              <a:spcAft>
                <a:spcPts val="800"/>
              </a:spcAft>
            </a:pPr>
            <a:r>
              <a:rPr lang="en-US" altLang="ja-JP" sz="1700" b="1" dirty="0"/>
              <a:t>Recommendations for Lipid-lowering Therapy in Patients with Established CAD</a:t>
            </a:r>
          </a:p>
          <a:p>
            <a:pPr algn="ctr">
              <a:lnSpc>
                <a:spcPct val="150000"/>
              </a:lnSpc>
            </a:pPr>
            <a:r>
              <a:rPr lang="en-US" altLang="ja-JP" sz="2400" b="1" dirty="0"/>
              <a:t>ACC/AHA guideline: High-intensity statin therapy</a:t>
            </a:r>
          </a:p>
          <a:p>
            <a:pPr algn="ctr">
              <a:lnSpc>
                <a:spcPct val="200000"/>
              </a:lnSpc>
              <a:spcAft>
                <a:spcPts val="600"/>
              </a:spcAft>
            </a:pPr>
            <a:r>
              <a:rPr lang="en-US" altLang="ja-JP" sz="1600" spc="50" dirty="0"/>
              <a:t>atorvastatin 40/8</a:t>
            </a:r>
            <a:r>
              <a:rPr lang="en-US" altLang="ja-JP" sz="1600" spc="200" dirty="0"/>
              <a:t>0</a:t>
            </a:r>
            <a:r>
              <a:rPr lang="en-US" altLang="ja-JP" sz="1600" spc="50" dirty="0"/>
              <a:t>mg, </a:t>
            </a:r>
            <a:r>
              <a:rPr lang="en-US" altLang="ja-JP" sz="1600" spc="50" dirty="0" err="1"/>
              <a:t>rosuvastatin</a:t>
            </a:r>
            <a:r>
              <a:rPr lang="en-US" altLang="ja-JP" sz="1600" spc="50" dirty="0"/>
              <a:t> 20/4</a:t>
            </a:r>
            <a:r>
              <a:rPr lang="en-US" altLang="ja-JP" sz="1600" spc="200" dirty="0"/>
              <a:t>0</a:t>
            </a:r>
            <a:r>
              <a:rPr lang="en-US" altLang="ja-JP" sz="1600" spc="50" dirty="0"/>
              <a:t>mg, or simvastatin 8</a:t>
            </a:r>
            <a:r>
              <a:rPr lang="en-US" altLang="ja-JP" sz="1600" spc="200" dirty="0"/>
              <a:t>0</a:t>
            </a:r>
            <a:r>
              <a:rPr lang="en-US" altLang="ja-JP" sz="1600" spc="50" dirty="0"/>
              <a:t>mg</a:t>
            </a:r>
          </a:p>
          <a:p>
            <a:endParaRPr lang="en-US" altLang="ja-JP" sz="1800" b="1" dirty="0"/>
          </a:p>
          <a:p>
            <a:r>
              <a:rPr lang="en-US" altLang="ja-JP" sz="1800" b="1" dirty="0"/>
              <a:t>Previous “More versus Less” Statins Trials</a:t>
            </a:r>
          </a:p>
        </p:txBody>
      </p:sp>
      <p:sp>
        <p:nvSpPr>
          <p:cNvPr id="4" name="正方形/長方形 3"/>
          <p:cNvSpPr/>
          <p:nvPr/>
        </p:nvSpPr>
        <p:spPr>
          <a:xfrm>
            <a:off x="496665" y="3402152"/>
            <a:ext cx="1542639" cy="1025922"/>
          </a:xfrm>
          <a:prstGeom prst="rect">
            <a:avLst/>
          </a:prstGeom>
        </p:spPr>
        <p:txBody>
          <a:bodyPr wrap="square" lIns="0" tIns="0" rIns="0" bIns="0">
            <a:spAutoFit/>
          </a:bodyPr>
          <a:lstStyle/>
          <a:p>
            <a:pPr>
              <a:lnSpc>
                <a:spcPts val="1300"/>
              </a:lnSpc>
              <a:spcAft>
                <a:spcPts val="200"/>
              </a:spcAft>
            </a:pPr>
            <a:r>
              <a:rPr lang="en-US" altLang="ja-JP" sz="1100" b="1"/>
              <a:t>More vs less statin</a:t>
            </a:r>
            <a:endParaRPr lang="ja-JP" altLang="ja-JP" sz="1100" b="1"/>
          </a:p>
          <a:p>
            <a:pPr>
              <a:lnSpc>
                <a:spcPts val="1300"/>
              </a:lnSpc>
            </a:pPr>
            <a:r>
              <a:rPr lang="en-US" altLang="ja-JP" sz="1100"/>
              <a:t>PROVE</a:t>
            </a:r>
            <a:r>
              <a:rPr lang="ja-JP" altLang="ja-JP" sz="1100"/>
              <a:t>−</a:t>
            </a:r>
            <a:r>
              <a:rPr lang="en-US" altLang="ja-JP" sz="1100"/>
              <a:t>IT</a:t>
            </a:r>
            <a:endParaRPr lang="ja-JP" altLang="ja-JP" sz="1100"/>
          </a:p>
          <a:p>
            <a:pPr>
              <a:lnSpc>
                <a:spcPts val="1300"/>
              </a:lnSpc>
            </a:pPr>
            <a:r>
              <a:rPr lang="en-US" altLang="ja-JP" sz="1100"/>
              <a:t>TNT</a:t>
            </a:r>
            <a:endParaRPr lang="ja-JP" altLang="ja-JP" sz="1100"/>
          </a:p>
          <a:p>
            <a:pPr>
              <a:lnSpc>
                <a:spcPts val="1300"/>
              </a:lnSpc>
            </a:pPr>
            <a:r>
              <a:rPr lang="en-US" altLang="ja-JP" sz="1100"/>
              <a:t>IDEAL</a:t>
            </a:r>
            <a:endParaRPr lang="ja-JP" altLang="ja-JP" sz="1100"/>
          </a:p>
          <a:p>
            <a:pPr>
              <a:lnSpc>
                <a:spcPts val="1300"/>
              </a:lnSpc>
            </a:pPr>
            <a:r>
              <a:rPr lang="en-US" altLang="ja-JP" sz="1100"/>
              <a:t>SEARCH</a:t>
            </a:r>
            <a:endParaRPr lang="ja-JP" altLang="ja-JP" sz="1100"/>
          </a:p>
          <a:p>
            <a:pPr>
              <a:lnSpc>
                <a:spcPts val="1300"/>
              </a:lnSpc>
            </a:pPr>
            <a:r>
              <a:rPr lang="en-US" altLang="ja-JP" sz="1100"/>
              <a:t>A to Z</a:t>
            </a:r>
            <a:endParaRPr lang="ja-JP" altLang="ja-JP" sz="1100"/>
          </a:p>
        </p:txBody>
      </p:sp>
      <p:sp>
        <p:nvSpPr>
          <p:cNvPr id="5" name="正方形/長方形 4"/>
          <p:cNvSpPr/>
          <p:nvPr/>
        </p:nvSpPr>
        <p:spPr>
          <a:xfrm>
            <a:off x="2368226" y="3402152"/>
            <a:ext cx="532852" cy="1025922"/>
          </a:xfrm>
          <a:prstGeom prst="rect">
            <a:avLst/>
          </a:prstGeom>
        </p:spPr>
        <p:txBody>
          <a:bodyPr wrap="square" lIns="0" tIns="0" rIns="0" bIns="0">
            <a:spAutoFit/>
          </a:bodyPr>
          <a:lstStyle/>
          <a:p>
            <a:pPr>
              <a:lnSpc>
                <a:spcPts val="1300"/>
              </a:lnSpc>
              <a:spcAft>
                <a:spcPts val="200"/>
              </a:spcAft>
            </a:pPr>
            <a:endParaRPr lang="en-US" altLang="ja-JP" sz="1100"/>
          </a:p>
          <a:p>
            <a:pPr>
              <a:lnSpc>
                <a:spcPts val="1300"/>
              </a:lnSpc>
            </a:pPr>
            <a:r>
              <a:rPr lang="en-US" altLang="ja-JP" sz="1100"/>
              <a:t>0.65</a:t>
            </a:r>
          </a:p>
          <a:p>
            <a:pPr>
              <a:lnSpc>
                <a:spcPts val="1300"/>
              </a:lnSpc>
            </a:pPr>
            <a:r>
              <a:rPr lang="en-US" altLang="ja-JP" sz="1100"/>
              <a:t>0.62</a:t>
            </a:r>
          </a:p>
          <a:p>
            <a:pPr>
              <a:lnSpc>
                <a:spcPts val="1300"/>
              </a:lnSpc>
            </a:pPr>
            <a:r>
              <a:rPr lang="en-US" altLang="ja-JP" sz="1100"/>
              <a:t>0.55</a:t>
            </a:r>
          </a:p>
          <a:p>
            <a:pPr>
              <a:lnSpc>
                <a:spcPts val="1300"/>
              </a:lnSpc>
            </a:pPr>
            <a:r>
              <a:rPr lang="en-US" altLang="ja-JP" sz="1100"/>
              <a:t>0.39</a:t>
            </a:r>
          </a:p>
          <a:p>
            <a:pPr>
              <a:lnSpc>
                <a:spcPts val="1300"/>
              </a:lnSpc>
            </a:pPr>
            <a:r>
              <a:rPr lang="en-US" altLang="ja-JP" sz="1100"/>
              <a:t>0.30</a:t>
            </a:r>
          </a:p>
        </p:txBody>
      </p:sp>
      <p:sp>
        <p:nvSpPr>
          <p:cNvPr id="6" name="正方形/長方形 5"/>
          <p:cNvSpPr/>
          <p:nvPr/>
        </p:nvSpPr>
        <p:spPr>
          <a:xfrm>
            <a:off x="3450962" y="3402152"/>
            <a:ext cx="1165572" cy="1025922"/>
          </a:xfrm>
          <a:prstGeom prst="rect">
            <a:avLst/>
          </a:prstGeom>
        </p:spPr>
        <p:txBody>
          <a:bodyPr wrap="square" lIns="0" tIns="0" rIns="0" bIns="0">
            <a:spAutoFit/>
          </a:bodyPr>
          <a:lstStyle/>
          <a:p>
            <a:pPr>
              <a:lnSpc>
                <a:spcPts val="1300"/>
              </a:lnSpc>
              <a:spcAft>
                <a:spcPts val="200"/>
              </a:spcAft>
            </a:pPr>
            <a:r>
              <a:rPr lang="en-US" altLang="ja-JP" sz="1100"/>
              <a:t> </a:t>
            </a:r>
            <a:endParaRPr lang="ja-JP" altLang="ja-JP" sz="1100"/>
          </a:p>
          <a:p>
            <a:pPr>
              <a:lnSpc>
                <a:spcPts val="1300"/>
              </a:lnSpc>
            </a:pPr>
            <a:r>
              <a:rPr lang="en-US" altLang="ja-JP" sz="1100"/>
              <a:t>   406 (11.3%)</a:t>
            </a:r>
            <a:endParaRPr lang="ja-JP" altLang="ja-JP" sz="1100"/>
          </a:p>
          <a:p>
            <a:pPr>
              <a:lnSpc>
                <a:spcPts val="1300"/>
              </a:lnSpc>
            </a:pPr>
            <a:r>
              <a:rPr lang="en-US" altLang="ja-JP" sz="1100"/>
              <a:t>   889 (4.0%)</a:t>
            </a:r>
            <a:endParaRPr lang="ja-JP" altLang="ja-JP" sz="1100"/>
          </a:p>
          <a:p>
            <a:pPr>
              <a:lnSpc>
                <a:spcPts val="1300"/>
              </a:lnSpc>
            </a:pPr>
            <a:r>
              <a:rPr lang="en-US" altLang="ja-JP" sz="1100"/>
              <a:t>   938 (5.2%)</a:t>
            </a:r>
            <a:endParaRPr lang="ja-JP" altLang="ja-JP" sz="1100"/>
          </a:p>
          <a:p>
            <a:pPr>
              <a:lnSpc>
                <a:spcPts val="1300"/>
              </a:lnSpc>
            </a:pPr>
            <a:r>
              <a:rPr lang="en-US" altLang="ja-JP" sz="1100"/>
              <a:t>1,347 (3.6%)</a:t>
            </a:r>
            <a:endParaRPr lang="ja-JP" altLang="ja-JP" sz="1100"/>
          </a:p>
          <a:p>
            <a:pPr>
              <a:lnSpc>
                <a:spcPts val="1300"/>
              </a:lnSpc>
            </a:pPr>
            <a:r>
              <a:rPr lang="en-US" altLang="ja-JP" sz="1100"/>
              <a:t>   257 (7.2%)</a:t>
            </a:r>
            <a:endParaRPr lang="ja-JP" altLang="ja-JP" sz="1100"/>
          </a:p>
        </p:txBody>
      </p:sp>
      <p:sp>
        <p:nvSpPr>
          <p:cNvPr id="7" name="正方形/長方形 6"/>
          <p:cNvSpPr/>
          <p:nvPr/>
        </p:nvSpPr>
        <p:spPr>
          <a:xfrm>
            <a:off x="4664970" y="3402152"/>
            <a:ext cx="1165572" cy="1025922"/>
          </a:xfrm>
          <a:prstGeom prst="rect">
            <a:avLst/>
          </a:prstGeom>
        </p:spPr>
        <p:txBody>
          <a:bodyPr wrap="square" lIns="0" tIns="0" rIns="0" bIns="0">
            <a:spAutoFit/>
          </a:bodyPr>
          <a:lstStyle/>
          <a:p>
            <a:pPr>
              <a:lnSpc>
                <a:spcPts val="1300"/>
              </a:lnSpc>
              <a:spcAft>
                <a:spcPts val="200"/>
              </a:spcAft>
            </a:pPr>
            <a:r>
              <a:rPr lang="en-US" altLang="ja-JP" sz="1100"/>
              <a:t> </a:t>
            </a:r>
            <a:endParaRPr lang="ja-JP" altLang="ja-JP" sz="1100"/>
          </a:p>
          <a:p>
            <a:pPr>
              <a:lnSpc>
                <a:spcPts val="1300"/>
              </a:lnSpc>
            </a:pPr>
            <a:r>
              <a:rPr lang="en-US" altLang="ja-JP" sz="1100"/>
              <a:t>   458 (13.1%)</a:t>
            </a:r>
            <a:endParaRPr lang="ja-JP" altLang="ja-JP" sz="1100"/>
          </a:p>
          <a:p>
            <a:pPr>
              <a:lnSpc>
                <a:spcPts val="1300"/>
              </a:lnSpc>
            </a:pPr>
            <a:r>
              <a:rPr lang="en-US" altLang="ja-JP" sz="1100"/>
              <a:t>1,164 (5.4%)</a:t>
            </a:r>
            <a:endParaRPr lang="ja-JP" altLang="ja-JP" sz="1100"/>
          </a:p>
          <a:p>
            <a:pPr>
              <a:lnSpc>
                <a:spcPts val="1300"/>
              </a:lnSpc>
            </a:pPr>
            <a:r>
              <a:rPr lang="en-US" altLang="ja-JP" sz="1100"/>
              <a:t>1,106 (6.3%)</a:t>
            </a:r>
            <a:endParaRPr lang="ja-JP" altLang="ja-JP" sz="1100"/>
          </a:p>
          <a:p>
            <a:pPr>
              <a:lnSpc>
                <a:spcPts val="1300"/>
              </a:lnSpc>
            </a:pPr>
            <a:r>
              <a:rPr lang="en-US" altLang="ja-JP" sz="1100"/>
              <a:t>1,406 (3.8%)</a:t>
            </a:r>
            <a:endParaRPr lang="ja-JP" altLang="ja-JP" sz="1100"/>
          </a:p>
          <a:p>
            <a:pPr>
              <a:lnSpc>
                <a:spcPts val="1300"/>
              </a:lnSpc>
            </a:pPr>
            <a:r>
              <a:rPr lang="en-US" altLang="ja-JP" sz="1100"/>
              <a:t>   282 (8.1%)</a:t>
            </a:r>
            <a:endParaRPr lang="ja-JP" altLang="ja-JP" sz="1100"/>
          </a:p>
        </p:txBody>
      </p:sp>
      <p:sp>
        <p:nvSpPr>
          <p:cNvPr id="8" name="正方形/長方形 7"/>
          <p:cNvSpPr/>
          <p:nvPr/>
        </p:nvSpPr>
        <p:spPr>
          <a:xfrm>
            <a:off x="7428234" y="3779417"/>
            <a:ext cx="1368311" cy="304699"/>
          </a:xfrm>
          <a:prstGeom prst="rect">
            <a:avLst/>
          </a:prstGeom>
        </p:spPr>
        <p:txBody>
          <a:bodyPr wrap="square" lIns="0" tIns="0" rIns="0" bIns="0">
            <a:spAutoFit/>
          </a:bodyPr>
          <a:lstStyle/>
          <a:p>
            <a:pPr>
              <a:lnSpc>
                <a:spcPct val="90000"/>
              </a:lnSpc>
            </a:pPr>
            <a:r>
              <a:rPr lang="en-US" altLang="ja-JP" sz="1100"/>
              <a:t>Trend: χ</a:t>
            </a:r>
            <a:r>
              <a:rPr lang="en-US" altLang="ja-JP" sz="1100" baseline="30000"/>
              <a:t>2</a:t>
            </a:r>
            <a:r>
              <a:rPr lang="en-US" altLang="ja-JP" sz="1100" baseline="-25000"/>
              <a:t>1</a:t>
            </a:r>
            <a:r>
              <a:rPr lang="en-US" altLang="ja-JP" sz="1100"/>
              <a:t>=12.4</a:t>
            </a:r>
            <a:endParaRPr lang="ja-JP" altLang="ja-JP" sz="1100"/>
          </a:p>
          <a:p>
            <a:pPr>
              <a:lnSpc>
                <a:spcPct val="90000"/>
              </a:lnSpc>
            </a:pPr>
            <a:r>
              <a:rPr lang="en-US" altLang="ja-JP" sz="1100"/>
              <a:t>(p=0.0004)</a:t>
            </a:r>
            <a:endParaRPr lang="ja-JP" altLang="ja-JP" sz="1100"/>
          </a:p>
        </p:txBody>
      </p:sp>
      <p:sp>
        <p:nvSpPr>
          <p:cNvPr id="9" name="正方形/長方形 8"/>
          <p:cNvSpPr/>
          <p:nvPr/>
        </p:nvSpPr>
        <p:spPr>
          <a:xfrm>
            <a:off x="7428234" y="4512587"/>
            <a:ext cx="1465786" cy="304699"/>
          </a:xfrm>
          <a:prstGeom prst="rect">
            <a:avLst/>
          </a:prstGeom>
        </p:spPr>
        <p:txBody>
          <a:bodyPr wrap="square" lIns="0" tIns="0" rIns="0" bIns="0">
            <a:spAutoFit/>
          </a:bodyPr>
          <a:lstStyle/>
          <a:p>
            <a:pPr>
              <a:lnSpc>
                <a:spcPct val="90000"/>
              </a:lnSpc>
            </a:pPr>
            <a:r>
              <a:rPr lang="en-US" altLang="ja-JP" sz="1100" b="1"/>
              <a:t>0.85 (0.82-0.89)</a:t>
            </a:r>
          </a:p>
          <a:p>
            <a:pPr>
              <a:lnSpc>
                <a:spcPct val="90000"/>
              </a:lnSpc>
            </a:pPr>
            <a:r>
              <a:rPr lang="en-US" altLang="ja-JP" sz="1100" b="1"/>
              <a:t>p&lt;0.0001</a:t>
            </a:r>
          </a:p>
        </p:txBody>
      </p:sp>
      <p:sp>
        <p:nvSpPr>
          <p:cNvPr id="12" name="正方形/長方形 11"/>
          <p:cNvSpPr/>
          <p:nvPr/>
        </p:nvSpPr>
        <p:spPr>
          <a:xfrm>
            <a:off x="1816827" y="3002720"/>
            <a:ext cx="1368311" cy="270843"/>
          </a:xfrm>
          <a:prstGeom prst="rect">
            <a:avLst/>
          </a:prstGeom>
        </p:spPr>
        <p:txBody>
          <a:bodyPr wrap="square" lIns="0" tIns="0" rIns="0" bIns="0">
            <a:spAutoFit/>
          </a:bodyPr>
          <a:lstStyle/>
          <a:p>
            <a:pPr algn="ctr">
              <a:lnSpc>
                <a:spcPct val="80000"/>
              </a:lnSpc>
            </a:pPr>
            <a:r>
              <a:rPr lang="en-US" altLang="ja-JP" sz="1100" b="1"/>
              <a:t>LDL-C Reduction</a:t>
            </a:r>
          </a:p>
          <a:p>
            <a:pPr algn="ctr">
              <a:lnSpc>
                <a:spcPct val="80000"/>
              </a:lnSpc>
            </a:pPr>
            <a:r>
              <a:rPr lang="en-US" altLang="ja-JP" sz="1100" b="1"/>
              <a:t> (mmol/L)</a:t>
            </a:r>
            <a:endParaRPr lang="ja-JP" altLang="ja-JP" sz="1100" b="1"/>
          </a:p>
        </p:txBody>
      </p:sp>
      <p:sp>
        <p:nvSpPr>
          <p:cNvPr id="13" name="正方形/長方形 12"/>
          <p:cNvSpPr/>
          <p:nvPr/>
        </p:nvSpPr>
        <p:spPr>
          <a:xfrm>
            <a:off x="3356858" y="3002720"/>
            <a:ext cx="2283120" cy="135422"/>
          </a:xfrm>
          <a:prstGeom prst="rect">
            <a:avLst/>
          </a:prstGeom>
        </p:spPr>
        <p:txBody>
          <a:bodyPr wrap="square" lIns="0" tIns="0" rIns="0" bIns="0">
            <a:spAutoFit/>
          </a:bodyPr>
          <a:lstStyle/>
          <a:p>
            <a:pPr algn="ctr">
              <a:lnSpc>
                <a:spcPct val="80000"/>
              </a:lnSpc>
            </a:pPr>
            <a:r>
              <a:rPr lang="en-US" altLang="ja-JP" sz="1100" b="1"/>
              <a:t>Events (% per annum)</a:t>
            </a:r>
            <a:endParaRPr lang="ja-JP" altLang="ja-JP" sz="1100" b="1"/>
          </a:p>
        </p:txBody>
      </p:sp>
      <p:sp>
        <p:nvSpPr>
          <p:cNvPr id="14" name="正方形/長方形 13"/>
          <p:cNvSpPr/>
          <p:nvPr/>
        </p:nvSpPr>
        <p:spPr>
          <a:xfrm>
            <a:off x="3450962" y="3161556"/>
            <a:ext cx="883606" cy="169277"/>
          </a:xfrm>
          <a:prstGeom prst="rect">
            <a:avLst/>
          </a:prstGeom>
        </p:spPr>
        <p:txBody>
          <a:bodyPr wrap="square" lIns="0" tIns="0" rIns="0" bIns="0">
            <a:spAutoFit/>
          </a:bodyPr>
          <a:lstStyle/>
          <a:p>
            <a:r>
              <a:rPr lang="en-US" altLang="ja-JP" sz="1100" spc="50"/>
              <a:t>Statin/more</a:t>
            </a:r>
            <a:endParaRPr lang="ja-JP" altLang="ja-JP" sz="1100" spc="50"/>
          </a:p>
        </p:txBody>
      </p:sp>
      <p:sp>
        <p:nvSpPr>
          <p:cNvPr id="15" name="正方形/長方形 14"/>
          <p:cNvSpPr/>
          <p:nvPr/>
        </p:nvSpPr>
        <p:spPr>
          <a:xfrm>
            <a:off x="4664970" y="3161556"/>
            <a:ext cx="883606" cy="169277"/>
          </a:xfrm>
          <a:prstGeom prst="rect">
            <a:avLst/>
          </a:prstGeom>
        </p:spPr>
        <p:txBody>
          <a:bodyPr wrap="square" lIns="0" tIns="0" rIns="0" bIns="0">
            <a:spAutoFit/>
          </a:bodyPr>
          <a:lstStyle/>
          <a:p>
            <a:r>
              <a:rPr lang="en-US" altLang="ja-JP" sz="1100" spc="50"/>
              <a:t>Control/less</a:t>
            </a:r>
            <a:endParaRPr lang="ja-JP" altLang="ja-JP" sz="1100" spc="50"/>
          </a:p>
        </p:txBody>
      </p:sp>
      <p:sp>
        <p:nvSpPr>
          <p:cNvPr id="17" name="正方形/長方形 16"/>
          <p:cNvSpPr/>
          <p:nvPr/>
        </p:nvSpPr>
        <p:spPr>
          <a:xfrm>
            <a:off x="5910020" y="3002719"/>
            <a:ext cx="1656570" cy="135422"/>
          </a:xfrm>
          <a:prstGeom prst="rect">
            <a:avLst/>
          </a:prstGeom>
        </p:spPr>
        <p:txBody>
          <a:bodyPr wrap="square" lIns="0" tIns="0" rIns="0" bIns="0">
            <a:spAutoFit/>
          </a:bodyPr>
          <a:lstStyle/>
          <a:p>
            <a:pPr>
              <a:lnSpc>
                <a:spcPct val="80000"/>
              </a:lnSpc>
            </a:pPr>
            <a:r>
              <a:rPr lang="en-US" altLang="ja-JP" sz="1100" b="1"/>
              <a:t>Unweighted RR (CI)</a:t>
            </a:r>
            <a:endParaRPr lang="ja-JP" altLang="ja-JP" sz="1100" b="1"/>
          </a:p>
        </p:txBody>
      </p:sp>
      <p:sp>
        <p:nvSpPr>
          <p:cNvPr id="19" name="Line 5"/>
          <p:cNvSpPr>
            <a:spLocks noChangeShapeType="1"/>
          </p:cNvSpPr>
          <p:nvPr/>
        </p:nvSpPr>
        <p:spPr bwMode="auto">
          <a:xfrm>
            <a:off x="428625" y="3339433"/>
            <a:ext cx="82804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grpSp>
        <p:nvGrpSpPr>
          <p:cNvPr id="44" name="グループ化 43"/>
          <p:cNvGrpSpPr/>
          <p:nvPr/>
        </p:nvGrpSpPr>
        <p:grpSpPr>
          <a:xfrm>
            <a:off x="6356148" y="4564214"/>
            <a:ext cx="190500" cy="200025"/>
            <a:chOff x="6356148" y="4433651"/>
            <a:chExt cx="190500" cy="200025"/>
          </a:xfrm>
        </p:grpSpPr>
        <p:sp>
          <p:nvSpPr>
            <p:cNvPr id="21" name="Freeform 7"/>
            <p:cNvSpPr>
              <a:spLocks/>
            </p:cNvSpPr>
            <p:nvPr/>
          </p:nvSpPr>
          <p:spPr bwMode="auto">
            <a:xfrm>
              <a:off x="6356148" y="4433651"/>
              <a:ext cx="95250" cy="200025"/>
            </a:xfrm>
            <a:custGeom>
              <a:avLst/>
              <a:gdLst>
                <a:gd name="T0" fmla="*/ 60 w 60"/>
                <a:gd name="T1" fmla="*/ 126 h 126"/>
                <a:gd name="T2" fmla="*/ 0 w 60"/>
                <a:gd name="T3" fmla="*/ 60 h 126"/>
                <a:gd name="T4" fmla="*/ 60 w 60"/>
                <a:gd name="T5" fmla="*/ 0 h 126"/>
              </a:gdLst>
              <a:ahLst/>
              <a:cxnLst>
                <a:cxn ang="0">
                  <a:pos x="T0" y="T1"/>
                </a:cxn>
                <a:cxn ang="0">
                  <a:pos x="T2" y="T3"/>
                </a:cxn>
                <a:cxn ang="0">
                  <a:pos x="T4" y="T5"/>
                </a:cxn>
              </a:cxnLst>
              <a:rect l="0" t="0" r="r" b="b"/>
              <a:pathLst>
                <a:path w="60" h="126">
                  <a:moveTo>
                    <a:pt x="60" y="126"/>
                  </a:moveTo>
                  <a:lnTo>
                    <a:pt x="0" y="60"/>
                  </a:lnTo>
                  <a:lnTo>
                    <a:pt x="60" y="0"/>
                  </a:lnTo>
                </a:path>
              </a:pathLst>
            </a:custGeom>
            <a:noFill/>
            <a:ln w="9525" cap="flat">
              <a:solidFill>
                <a:srgbClr val="000000"/>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8"/>
            <p:cNvSpPr>
              <a:spLocks/>
            </p:cNvSpPr>
            <p:nvPr/>
          </p:nvSpPr>
          <p:spPr bwMode="auto">
            <a:xfrm>
              <a:off x="6451398" y="4433651"/>
              <a:ext cx="95250" cy="200025"/>
            </a:xfrm>
            <a:custGeom>
              <a:avLst/>
              <a:gdLst>
                <a:gd name="T0" fmla="*/ 0 w 60"/>
                <a:gd name="T1" fmla="*/ 0 h 126"/>
                <a:gd name="T2" fmla="*/ 0 w 60"/>
                <a:gd name="T3" fmla="*/ 126 h 126"/>
                <a:gd name="T4" fmla="*/ 60 w 60"/>
                <a:gd name="T5" fmla="*/ 60 h 126"/>
                <a:gd name="T6" fmla="*/ 0 w 60"/>
                <a:gd name="T7" fmla="*/ 0 h 126"/>
              </a:gdLst>
              <a:ahLst/>
              <a:cxnLst>
                <a:cxn ang="0">
                  <a:pos x="T0" y="T1"/>
                </a:cxn>
                <a:cxn ang="0">
                  <a:pos x="T2" y="T3"/>
                </a:cxn>
                <a:cxn ang="0">
                  <a:pos x="T4" y="T5"/>
                </a:cxn>
                <a:cxn ang="0">
                  <a:pos x="T6" y="T7"/>
                </a:cxn>
              </a:cxnLst>
              <a:rect l="0" t="0" r="r" b="b"/>
              <a:pathLst>
                <a:path w="60" h="126">
                  <a:moveTo>
                    <a:pt x="0" y="0"/>
                  </a:moveTo>
                  <a:lnTo>
                    <a:pt x="0" y="126"/>
                  </a:lnTo>
                  <a:lnTo>
                    <a:pt x="60" y="60"/>
                  </a:lnTo>
                  <a:lnTo>
                    <a:pt x="0" y="0"/>
                  </a:lnTo>
                  <a:close/>
                </a:path>
              </a:pathLst>
            </a:custGeom>
            <a:noFill/>
            <a:ln w="9525" cap="flat">
              <a:solidFill>
                <a:srgbClr val="000000"/>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23" name="Rectangle 9"/>
          <p:cNvSpPr>
            <a:spLocks noChangeArrowheads="1"/>
          </p:cNvSpPr>
          <p:nvPr/>
        </p:nvSpPr>
        <p:spPr bwMode="auto">
          <a:xfrm>
            <a:off x="6441873" y="3642744"/>
            <a:ext cx="76200" cy="66675"/>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Line 10"/>
          <p:cNvSpPr>
            <a:spLocks noChangeShapeType="1"/>
          </p:cNvSpPr>
          <p:nvPr/>
        </p:nvSpPr>
        <p:spPr bwMode="auto">
          <a:xfrm>
            <a:off x="6118023" y="3680844"/>
            <a:ext cx="8001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Rectangle 11"/>
          <p:cNvSpPr>
            <a:spLocks noChangeArrowheads="1"/>
          </p:cNvSpPr>
          <p:nvPr/>
        </p:nvSpPr>
        <p:spPr bwMode="auto">
          <a:xfrm>
            <a:off x="6108498" y="3796068"/>
            <a:ext cx="114300" cy="95250"/>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Line 12"/>
          <p:cNvSpPr>
            <a:spLocks noChangeShapeType="1"/>
          </p:cNvSpPr>
          <p:nvPr/>
        </p:nvSpPr>
        <p:spPr bwMode="auto">
          <a:xfrm>
            <a:off x="5956098" y="3843693"/>
            <a:ext cx="43815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Rectangle 13"/>
          <p:cNvSpPr>
            <a:spLocks noChangeArrowheads="1"/>
          </p:cNvSpPr>
          <p:nvPr/>
        </p:nvSpPr>
        <p:spPr bwMode="auto">
          <a:xfrm>
            <a:off x="6337098" y="3957114"/>
            <a:ext cx="114300" cy="104775"/>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Line 14"/>
          <p:cNvSpPr>
            <a:spLocks noChangeShapeType="1"/>
          </p:cNvSpPr>
          <p:nvPr/>
        </p:nvSpPr>
        <p:spPr bwMode="auto">
          <a:xfrm>
            <a:off x="6156123" y="4004739"/>
            <a:ext cx="4953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Rectangle 15"/>
          <p:cNvSpPr>
            <a:spLocks noChangeArrowheads="1"/>
          </p:cNvSpPr>
          <p:nvPr/>
        </p:nvSpPr>
        <p:spPr bwMode="auto">
          <a:xfrm>
            <a:off x="6641898" y="4112202"/>
            <a:ext cx="133350" cy="114300"/>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Line 16"/>
          <p:cNvSpPr>
            <a:spLocks noChangeShapeType="1"/>
          </p:cNvSpPr>
          <p:nvPr/>
        </p:nvSpPr>
        <p:spPr bwMode="auto">
          <a:xfrm>
            <a:off x="6479973" y="4169352"/>
            <a:ext cx="485775"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Rectangle 17"/>
          <p:cNvSpPr>
            <a:spLocks noChangeArrowheads="1"/>
          </p:cNvSpPr>
          <p:nvPr/>
        </p:nvSpPr>
        <p:spPr bwMode="auto">
          <a:xfrm>
            <a:off x="6527598" y="4321758"/>
            <a:ext cx="57150" cy="47625"/>
          </a:xfrm>
          <a:prstGeom prst="rect">
            <a:avLst/>
          </a:prstGeom>
          <a:solidFill>
            <a:srgbClr val="000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Line 18"/>
          <p:cNvSpPr>
            <a:spLocks noChangeShapeType="1"/>
          </p:cNvSpPr>
          <p:nvPr/>
        </p:nvSpPr>
        <p:spPr bwMode="auto">
          <a:xfrm>
            <a:off x="6089448" y="4340808"/>
            <a:ext cx="104775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Line 6"/>
          <p:cNvSpPr>
            <a:spLocks noChangeShapeType="1"/>
          </p:cNvSpPr>
          <p:nvPr/>
        </p:nvSpPr>
        <p:spPr bwMode="auto">
          <a:xfrm flipV="1">
            <a:off x="6832398" y="3339434"/>
            <a:ext cx="0" cy="149400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Line 19"/>
          <p:cNvSpPr>
            <a:spLocks noChangeShapeType="1"/>
          </p:cNvSpPr>
          <p:nvPr/>
        </p:nvSpPr>
        <p:spPr bwMode="auto">
          <a:xfrm>
            <a:off x="6451398" y="3339434"/>
            <a:ext cx="0" cy="1494000"/>
          </a:xfrm>
          <a:prstGeom prst="line">
            <a:avLst/>
          </a:prstGeom>
          <a:noFill/>
          <a:ln w="9525" cap="flat">
            <a:solidFill>
              <a:srgbClr val="000000"/>
            </a:solidFill>
            <a:prstDash val="dash"/>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 name="正方形/長方形 9"/>
          <p:cNvSpPr/>
          <p:nvPr/>
        </p:nvSpPr>
        <p:spPr>
          <a:xfrm>
            <a:off x="3408919" y="4826424"/>
            <a:ext cx="5300106" cy="246221"/>
          </a:xfrm>
          <a:prstGeom prst="rect">
            <a:avLst/>
          </a:prstGeom>
        </p:spPr>
        <p:txBody>
          <a:bodyPr wrap="square">
            <a:spAutoFit/>
          </a:bodyPr>
          <a:lstStyle/>
          <a:p>
            <a:pPr algn="r"/>
            <a:r>
              <a:rPr lang="en-US" altLang="ja-JP" sz="1000"/>
              <a:t>Cholesterol Treatment Trialists’ (CTT) Collaboration. Lancet 2010; 376: 1670-81.</a:t>
            </a:r>
            <a:endParaRPr lang="ja-JP" altLang="ja-JP" sz="1000"/>
          </a:p>
        </p:txBody>
      </p:sp>
      <p:sp>
        <p:nvSpPr>
          <p:cNvPr id="18" name="正方形/長方形 17"/>
          <p:cNvSpPr/>
          <p:nvPr/>
        </p:nvSpPr>
        <p:spPr>
          <a:xfrm>
            <a:off x="4391822" y="4512587"/>
            <a:ext cx="1556249" cy="304699"/>
          </a:xfrm>
          <a:prstGeom prst="rect">
            <a:avLst/>
          </a:prstGeom>
        </p:spPr>
        <p:txBody>
          <a:bodyPr wrap="square" lIns="0" tIns="0" rIns="0" bIns="0">
            <a:spAutoFit/>
          </a:bodyPr>
          <a:lstStyle/>
          <a:p>
            <a:pPr algn="ctr">
              <a:lnSpc>
                <a:spcPct val="90000"/>
              </a:lnSpc>
            </a:pPr>
            <a:r>
              <a:rPr lang="en-US" altLang="ja-JP" sz="1100" b="1"/>
              <a:t>4,416/19,783</a:t>
            </a:r>
            <a:endParaRPr lang="ja-JP" altLang="ja-JP" sz="1100" b="1"/>
          </a:p>
          <a:p>
            <a:pPr algn="ctr">
              <a:lnSpc>
                <a:spcPct val="90000"/>
              </a:lnSpc>
            </a:pPr>
            <a:r>
              <a:rPr lang="en-US" altLang="ja-JP" sz="1100" b="1"/>
              <a:t> (5.3%)</a:t>
            </a:r>
            <a:endParaRPr lang="ja-JP" altLang="ja-JP" sz="1100" b="1"/>
          </a:p>
        </p:txBody>
      </p:sp>
      <p:sp>
        <p:nvSpPr>
          <p:cNvPr id="36" name="正方形/長方形 35"/>
          <p:cNvSpPr/>
          <p:nvPr/>
        </p:nvSpPr>
        <p:spPr>
          <a:xfrm>
            <a:off x="3351170" y="4512587"/>
            <a:ext cx="1165572" cy="304699"/>
          </a:xfrm>
          <a:prstGeom prst="rect">
            <a:avLst/>
          </a:prstGeom>
        </p:spPr>
        <p:txBody>
          <a:bodyPr wrap="square" lIns="0" tIns="0" rIns="0" bIns="0">
            <a:spAutoFit/>
          </a:bodyPr>
          <a:lstStyle/>
          <a:p>
            <a:pPr algn="ctr">
              <a:lnSpc>
                <a:spcPct val="90000"/>
              </a:lnSpc>
            </a:pPr>
            <a:r>
              <a:rPr lang="en-US" altLang="ja-JP" sz="1100" b="1"/>
              <a:t>3,837/19,829</a:t>
            </a:r>
            <a:endParaRPr lang="ja-JP" altLang="ja-JP" sz="1100" b="1"/>
          </a:p>
          <a:p>
            <a:pPr algn="ctr">
              <a:lnSpc>
                <a:spcPct val="90000"/>
              </a:lnSpc>
            </a:pPr>
            <a:r>
              <a:rPr lang="en-US" altLang="ja-JP" sz="1100" b="1"/>
              <a:t>(4.5%)</a:t>
            </a:r>
            <a:endParaRPr lang="ja-JP" altLang="ja-JP" sz="1100" b="1"/>
          </a:p>
        </p:txBody>
      </p:sp>
      <p:sp>
        <p:nvSpPr>
          <p:cNvPr id="39" name="Line 5"/>
          <p:cNvSpPr>
            <a:spLocks noChangeShapeType="1"/>
          </p:cNvSpPr>
          <p:nvPr/>
        </p:nvSpPr>
        <p:spPr bwMode="auto">
          <a:xfrm>
            <a:off x="3356858" y="3161806"/>
            <a:ext cx="2254058"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正方形/長方形 39"/>
          <p:cNvSpPr/>
          <p:nvPr/>
        </p:nvSpPr>
        <p:spPr>
          <a:xfrm>
            <a:off x="2368226" y="4512587"/>
            <a:ext cx="532852" cy="152349"/>
          </a:xfrm>
          <a:prstGeom prst="rect">
            <a:avLst/>
          </a:prstGeom>
        </p:spPr>
        <p:txBody>
          <a:bodyPr wrap="square" lIns="0" tIns="0" rIns="0" bIns="0">
            <a:spAutoFit/>
          </a:bodyPr>
          <a:lstStyle/>
          <a:p>
            <a:pPr>
              <a:lnSpc>
                <a:spcPct val="90000"/>
              </a:lnSpc>
            </a:pPr>
            <a:r>
              <a:rPr lang="en-US" altLang="ja-JP" sz="1100" b="1"/>
              <a:t>0.51</a:t>
            </a:r>
          </a:p>
        </p:txBody>
      </p:sp>
      <p:sp>
        <p:nvSpPr>
          <p:cNvPr id="41" name="正方形/長方形 40"/>
          <p:cNvSpPr/>
          <p:nvPr/>
        </p:nvSpPr>
        <p:spPr>
          <a:xfrm>
            <a:off x="496665" y="4512587"/>
            <a:ext cx="1542639" cy="152349"/>
          </a:xfrm>
          <a:prstGeom prst="rect">
            <a:avLst/>
          </a:prstGeom>
        </p:spPr>
        <p:txBody>
          <a:bodyPr wrap="square" lIns="0" tIns="0" rIns="0" bIns="0">
            <a:spAutoFit/>
          </a:bodyPr>
          <a:lstStyle/>
          <a:p>
            <a:pPr>
              <a:lnSpc>
                <a:spcPct val="90000"/>
              </a:lnSpc>
            </a:pPr>
            <a:r>
              <a:rPr lang="en-US" altLang="ja-JP" sz="1100" b="1"/>
              <a:t>Subtotal (5 trials)</a:t>
            </a:r>
            <a:endParaRPr lang="ja-JP" altLang="ja-JP" sz="1100" b="1"/>
          </a:p>
        </p:txBody>
      </p:sp>
    </p:spTree>
    <p:extLst>
      <p:ext uri="{BB962C8B-B14F-4D97-AF65-F5344CB8AC3E}">
        <p14:creationId xmlns:p14="http://schemas.microsoft.com/office/powerpoint/2010/main" val="3488324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Backgrounds and Objectives</a:t>
            </a:r>
            <a:endParaRPr kumimoji="1" lang="ja-JP" altLang="en-US" dirty="0"/>
          </a:p>
        </p:txBody>
      </p:sp>
      <p:sp>
        <p:nvSpPr>
          <p:cNvPr id="5" name="正方形/長方形 4"/>
          <p:cNvSpPr/>
          <p:nvPr/>
        </p:nvSpPr>
        <p:spPr>
          <a:xfrm>
            <a:off x="0" y="930084"/>
            <a:ext cx="9144000" cy="3913892"/>
          </a:xfrm>
          <a:prstGeom prst="rect">
            <a:avLst/>
          </a:prstGeom>
        </p:spPr>
        <p:txBody>
          <a:bodyPr wrap="square" lIns="468000" tIns="0" rIns="360000" bIns="0">
            <a:spAutoFit/>
          </a:bodyPr>
          <a:lstStyle/>
          <a:p>
            <a:pPr>
              <a:lnSpc>
                <a:spcPct val="120000"/>
              </a:lnSpc>
              <a:spcAft>
                <a:spcPts val="1800"/>
              </a:spcAft>
            </a:pPr>
            <a:r>
              <a:rPr lang="en-US" altLang="ja-JP" dirty="0"/>
              <a:t>However, the high-intensity statins are not widely used in daily clinical practice, particularly in Asia. No clear evidence regarding “more versus less” statins has been established in Asian population. Most of the doses of high-intensity statin therapy defined in the ACC/AHA guideline are not approved in Japan. Furthermore, maximum approved doses of statins are prescribed only very infrequently in Japan.</a:t>
            </a:r>
          </a:p>
          <a:p>
            <a:pPr>
              <a:lnSpc>
                <a:spcPct val="120000"/>
              </a:lnSpc>
              <a:spcAft>
                <a:spcPts val="1800"/>
              </a:spcAft>
            </a:pPr>
            <a:r>
              <a:rPr lang="en-US" altLang="ja-JP" dirty="0"/>
              <a:t>Therefore, we sought to determine whether higher-dose statin therapy would be beneficial in Japanese patients in the largest-ever trial comparing the efficacy of high-dose versus low-dose statin therapy in patients with established stable CAD. </a:t>
            </a:r>
          </a:p>
        </p:txBody>
      </p:sp>
    </p:spTree>
    <p:extLst>
      <p:ext uri="{BB962C8B-B14F-4D97-AF65-F5344CB8AC3E}">
        <p14:creationId xmlns:p14="http://schemas.microsoft.com/office/powerpoint/2010/main" val="847952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Line 21"/>
          <p:cNvSpPr>
            <a:spLocks noChangeShapeType="1"/>
          </p:cNvSpPr>
          <p:nvPr/>
        </p:nvSpPr>
        <p:spPr bwMode="auto">
          <a:xfrm>
            <a:off x="3500438" y="3686378"/>
            <a:ext cx="0" cy="342900"/>
          </a:xfrm>
          <a:prstGeom prst="line">
            <a:avLst/>
          </a:prstGeom>
          <a:noFill/>
          <a:ln w="28575" cap="flat">
            <a:solidFill>
              <a:srgbClr val="59575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76" name="角丸四角形 75"/>
          <p:cNvSpPr/>
          <p:nvPr/>
        </p:nvSpPr>
        <p:spPr>
          <a:xfrm>
            <a:off x="2309651" y="4031228"/>
            <a:ext cx="1951200" cy="360000"/>
          </a:xfrm>
          <a:prstGeom prst="roundRect">
            <a:avLst>
              <a:gd name="adj" fmla="val 11420"/>
            </a:avLst>
          </a:prstGeom>
          <a:solidFill>
            <a:schemeClr val="bg1"/>
          </a:solidFill>
          <a:ln w="1651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prstClr val="white"/>
              </a:solidFill>
            </a:endParaRPr>
          </a:p>
        </p:txBody>
      </p:sp>
      <p:sp>
        <p:nvSpPr>
          <p:cNvPr id="57" name="Freeform 5"/>
          <p:cNvSpPr>
            <a:spLocks/>
          </p:cNvSpPr>
          <p:nvPr/>
        </p:nvSpPr>
        <p:spPr bwMode="auto">
          <a:xfrm>
            <a:off x="5365750" y="3467303"/>
            <a:ext cx="361950" cy="447675"/>
          </a:xfrm>
          <a:custGeom>
            <a:avLst/>
            <a:gdLst>
              <a:gd name="T0" fmla="*/ 228 w 228"/>
              <a:gd name="T1" fmla="*/ 282 h 282"/>
              <a:gd name="T2" fmla="*/ 0 w 228"/>
              <a:gd name="T3" fmla="*/ 138 h 282"/>
              <a:gd name="T4" fmla="*/ 228 w 228"/>
              <a:gd name="T5" fmla="*/ 0 h 282"/>
            </a:gdLst>
            <a:ahLst/>
            <a:cxnLst>
              <a:cxn ang="0">
                <a:pos x="T0" y="T1"/>
              </a:cxn>
              <a:cxn ang="0">
                <a:pos x="T2" y="T3"/>
              </a:cxn>
              <a:cxn ang="0">
                <a:pos x="T4" y="T5"/>
              </a:cxn>
            </a:cxnLst>
            <a:rect l="0" t="0" r="r" b="b"/>
            <a:pathLst>
              <a:path w="228" h="282">
                <a:moveTo>
                  <a:pt x="228" y="282"/>
                </a:moveTo>
                <a:lnTo>
                  <a:pt x="0" y="138"/>
                </a:lnTo>
                <a:lnTo>
                  <a:pt x="228" y="0"/>
                </a:lnTo>
              </a:path>
            </a:pathLst>
          </a:custGeom>
          <a:noFill/>
          <a:ln w="28575" cap="flat">
            <a:solidFill>
              <a:srgbClr val="595757"/>
            </a:solidFill>
            <a:prstDash val="solid"/>
            <a:bevel/>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58" name="Freeform 6"/>
          <p:cNvSpPr>
            <a:spLocks/>
          </p:cNvSpPr>
          <p:nvPr/>
        </p:nvSpPr>
        <p:spPr bwMode="auto">
          <a:xfrm>
            <a:off x="5821363" y="3200603"/>
            <a:ext cx="2960688" cy="447675"/>
          </a:xfrm>
          <a:custGeom>
            <a:avLst/>
            <a:gdLst>
              <a:gd name="T0" fmla="*/ 311 w 311"/>
              <a:gd name="T1" fmla="*/ 42 h 47"/>
              <a:gd name="T2" fmla="*/ 306 w 311"/>
              <a:gd name="T3" fmla="*/ 47 h 47"/>
              <a:gd name="T4" fmla="*/ 4 w 311"/>
              <a:gd name="T5" fmla="*/ 47 h 47"/>
              <a:gd name="T6" fmla="*/ 0 w 311"/>
              <a:gd name="T7" fmla="*/ 42 h 47"/>
              <a:gd name="T8" fmla="*/ 0 w 311"/>
              <a:gd name="T9" fmla="*/ 5 h 47"/>
              <a:gd name="T10" fmla="*/ 4 w 311"/>
              <a:gd name="T11" fmla="*/ 0 h 47"/>
              <a:gd name="T12" fmla="*/ 306 w 311"/>
              <a:gd name="T13" fmla="*/ 0 h 47"/>
              <a:gd name="T14" fmla="*/ 311 w 311"/>
              <a:gd name="T15" fmla="*/ 5 h 47"/>
              <a:gd name="T16" fmla="*/ 311 w 311"/>
              <a:gd name="T17" fmla="*/ 42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1" h="47">
                <a:moveTo>
                  <a:pt x="311" y="42"/>
                </a:moveTo>
                <a:cubicBezTo>
                  <a:pt x="311" y="44"/>
                  <a:pt x="309" y="47"/>
                  <a:pt x="306" y="47"/>
                </a:cubicBezTo>
                <a:cubicBezTo>
                  <a:pt x="4" y="47"/>
                  <a:pt x="4" y="47"/>
                  <a:pt x="4" y="47"/>
                </a:cubicBezTo>
                <a:cubicBezTo>
                  <a:pt x="2" y="47"/>
                  <a:pt x="0" y="44"/>
                  <a:pt x="0" y="42"/>
                </a:cubicBezTo>
                <a:cubicBezTo>
                  <a:pt x="0" y="5"/>
                  <a:pt x="0" y="5"/>
                  <a:pt x="0" y="5"/>
                </a:cubicBezTo>
                <a:cubicBezTo>
                  <a:pt x="0" y="3"/>
                  <a:pt x="2" y="0"/>
                  <a:pt x="4" y="0"/>
                </a:cubicBezTo>
                <a:cubicBezTo>
                  <a:pt x="306" y="0"/>
                  <a:pt x="306" y="0"/>
                  <a:pt x="306" y="0"/>
                </a:cubicBezTo>
                <a:cubicBezTo>
                  <a:pt x="309" y="0"/>
                  <a:pt x="311" y="3"/>
                  <a:pt x="311" y="5"/>
                </a:cubicBezTo>
                <a:lnTo>
                  <a:pt x="311" y="42"/>
                </a:lnTo>
                <a:close/>
              </a:path>
            </a:pathLst>
          </a:custGeom>
          <a:solidFill>
            <a:srgbClr val="F38439"/>
          </a:solidFill>
          <a:ln>
            <a:noFill/>
          </a:ln>
          <a:effectLst>
            <a:outerShdw blurRad="50800" dist="38100" dir="2700000" algn="tl" rotWithShape="0">
              <a:prstClr val="black">
                <a:alpha val="25000"/>
              </a:prstClr>
            </a:outerShdw>
          </a:effec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59" name="Freeform 7"/>
          <p:cNvSpPr>
            <a:spLocks/>
          </p:cNvSpPr>
          <p:nvPr/>
        </p:nvSpPr>
        <p:spPr bwMode="auto">
          <a:xfrm>
            <a:off x="5821363" y="3734003"/>
            <a:ext cx="2960688" cy="438150"/>
          </a:xfrm>
          <a:custGeom>
            <a:avLst/>
            <a:gdLst>
              <a:gd name="T0" fmla="*/ 311 w 311"/>
              <a:gd name="T1" fmla="*/ 42 h 46"/>
              <a:gd name="T2" fmla="*/ 306 w 311"/>
              <a:gd name="T3" fmla="*/ 46 h 46"/>
              <a:gd name="T4" fmla="*/ 4 w 311"/>
              <a:gd name="T5" fmla="*/ 46 h 46"/>
              <a:gd name="T6" fmla="*/ 0 w 311"/>
              <a:gd name="T7" fmla="*/ 42 h 46"/>
              <a:gd name="T8" fmla="*/ 0 w 311"/>
              <a:gd name="T9" fmla="*/ 5 h 46"/>
              <a:gd name="T10" fmla="*/ 4 w 311"/>
              <a:gd name="T11" fmla="*/ 0 h 46"/>
              <a:gd name="T12" fmla="*/ 306 w 311"/>
              <a:gd name="T13" fmla="*/ 0 h 46"/>
              <a:gd name="T14" fmla="*/ 311 w 311"/>
              <a:gd name="T15" fmla="*/ 5 h 46"/>
              <a:gd name="T16" fmla="*/ 311 w 311"/>
              <a:gd name="T17" fmla="*/ 42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1" h="46">
                <a:moveTo>
                  <a:pt x="311" y="42"/>
                </a:moveTo>
                <a:cubicBezTo>
                  <a:pt x="311" y="44"/>
                  <a:pt x="309" y="46"/>
                  <a:pt x="306" y="46"/>
                </a:cubicBezTo>
                <a:cubicBezTo>
                  <a:pt x="4" y="46"/>
                  <a:pt x="4" y="46"/>
                  <a:pt x="4" y="46"/>
                </a:cubicBezTo>
                <a:cubicBezTo>
                  <a:pt x="2" y="46"/>
                  <a:pt x="0" y="44"/>
                  <a:pt x="0" y="42"/>
                </a:cubicBezTo>
                <a:cubicBezTo>
                  <a:pt x="0" y="5"/>
                  <a:pt x="0" y="5"/>
                  <a:pt x="0" y="5"/>
                </a:cubicBezTo>
                <a:cubicBezTo>
                  <a:pt x="0" y="2"/>
                  <a:pt x="2" y="0"/>
                  <a:pt x="4" y="0"/>
                </a:cubicBezTo>
                <a:cubicBezTo>
                  <a:pt x="306" y="0"/>
                  <a:pt x="306" y="0"/>
                  <a:pt x="306" y="0"/>
                </a:cubicBezTo>
                <a:cubicBezTo>
                  <a:pt x="309" y="0"/>
                  <a:pt x="311" y="2"/>
                  <a:pt x="311" y="5"/>
                </a:cubicBezTo>
                <a:lnTo>
                  <a:pt x="311" y="42"/>
                </a:lnTo>
                <a:close/>
              </a:path>
            </a:pathLst>
          </a:custGeom>
          <a:solidFill>
            <a:srgbClr val="E83030"/>
          </a:solidFill>
          <a:ln>
            <a:noFill/>
          </a:ln>
          <a:effectLst>
            <a:outerShdw blurRad="50800" dist="38100" dir="2700000" algn="tl" rotWithShape="0">
              <a:prstClr val="black">
                <a:alpha val="25000"/>
              </a:prstClr>
            </a:outerShdw>
          </a:effec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60" name="Freeform 8"/>
          <p:cNvSpPr>
            <a:spLocks/>
          </p:cNvSpPr>
          <p:nvPr/>
        </p:nvSpPr>
        <p:spPr bwMode="auto">
          <a:xfrm>
            <a:off x="3689350" y="3514928"/>
            <a:ext cx="1619250" cy="352425"/>
          </a:xfrm>
          <a:custGeom>
            <a:avLst/>
            <a:gdLst>
              <a:gd name="T0" fmla="*/ 159 w 170"/>
              <a:gd name="T1" fmla="*/ 34 h 37"/>
              <a:gd name="T2" fmla="*/ 153 w 170"/>
              <a:gd name="T3" fmla="*/ 37 h 37"/>
              <a:gd name="T4" fmla="*/ 4 w 170"/>
              <a:gd name="T5" fmla="*/ 37 h 37"/>
              <a:gd name="T6" fmla="*/ 0 w 170"/>
              <a:gd name="T7" fmla="*/ 33 h 37"/>
              <a:gd name="T8" fmla="*/ 0 w 170"/>
              <a:gd name="T9" fmla="*/ 4 h 37"/>
              <a:gd name="T10" fmla="*/ 4 w 170"/>
              <a:gd name="T11" fmla="*/ 0 h 37"/>
              <a:gd name="T12" fmla="*/ 153 w 170"/>
              <a:gd name="T13" fmla="*/ 0 h 37"/>
              <a:gd name="T14" fmla="*/ 159 w 170"/>
              <a:gd name="T15" fmla="*/ 3 h 37"/>
              <a:gd name="T16" fmla="*/ 169 w 170"/>
              <a:gd name="T17" fmla="*/ 15 h 37"/>
              <a:gd name="T18" fmla="*/ 169 w 170"/>
              <a:gd name="T19" fmla="*/ 21 h 37"/>
              <a:gd name="T20" fmla="*/ 159 w 170"/>
              <a:gd name="T21" fmla="*/ 34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0" h="37">
                <a:moveTo>
                  <a:pt x="159" y="34"/>
                </a:moveTo>
                <a:cubicBezTo>
                  <a:pt x="158" y="35"/>
                  <a:pt x="155" y="37"/>
                  <a:pt x="153" y="37"/>
                </a:cubicBezTo>
                <a:cubicBezTo>
                  <a:pt x="4" y="37"/>
                  <a:pt x="4" y="37"/>
                  <a:pt x="4" y="37"/>
                </a:cubicBezTo>
                <a:cubicBezTo>
                  <a:pt x="2" y="37"/>
                  <a:pt x="0" y="35"/>
                  <a:pt x="0" y="33"/>
                </a:cubicBezTo>
                <a:cubicBezTo>
                  <a:pt x="0" y="4"/>
                  <a:pt x="0" y="4"/>
                  <a:pt x="0" y="4"/>
                </a:cubicBezTo>
                <a:cubicBezTo>
                  <a:pt x="0" y="2"/>
                  <a:pt x="2" y="0"/>
                  <a:pt x="4" y="0"/>
                </a:cubicBezTo>
                <a:cubicBezTo>
                  <a:pt x="153" y="0"/>
                  <a:pt x="153" y="0"/>
                  <a:pt x="153" y="0"/>
                </a:cubicBezTo>
                <a:cubicBezTo>
                  <a:pt x="155" y="0"/>
                  <a:pt x="158" y="1"/>
                  <a:pt x="159" y="3"/>
                </a:cubicBezTo>
                <a:cubicBezTo>
                  <a:pt x="169" y="15"/>
                  <a:pt x="169" y="15"/>
                  <a:pt x="169" y="15"/>
                </a:cubicBezTo>
                <a:cubicBezTo>
                  <a:pt x="170" y="17"/>
                  <a:pt x="170" y="20"/>
                  <a:pt x="169" y="21"/>
                </a:cubicBezTo>
                <a:lnTo>
                  <a:pt x="159" y="34"/>
                </a:lnTo>
                <a:close/>
              </a:path>
            </a:pathLst>
          </a:custGeom>
          <a:solidFill>
            <a:srgbClr val="FFD13F"/>
          </a:solidFill>
          <a:ln>
            <a:noFill/>
          </a:ln>
          <a:effectLst>
            <a:outerShdw blurRad="50800" dist="38100" dir="2700000" algn="tl" rotWithShape="0">
              <a:prstClr val="black">
                <a:alpha val="25000"/>
              </a:prstClr>
            </a:outerShdw>
          </a:effec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61" name="Freeform 9"/>
          <p:cNvSpPr>
            <a:spLocks/>
          </p:cNvSpPr>
          <p:nvPr/>
        </p:nvSpPr>
        <p:spPr bwMode="auto">
          <a:xfrm>
            <a:off x="2071688" y="3438728"/>
            <a:ext cx="1285875" cy="504825"/>
          </a:xfrm>
          <a:custGeom>
            <a:avLst/>
            <a:gdLst>
              <a:gd name="T0" fmla="*/ 120 w 135"/>
              <a:gd name="T1" fmla="*/ 50 h 53"/>
              <a:gd name="T2" fmla="*/ 114 w 135"/>
              <a:gd name="T3" fmla="*/ 53 h 53"/>
              <a:gd name="T4" fmla="*/ 3 w 135"/>
              <a:gd name="T5" fmla="*/ 53 h 53"/>
              <a:gd name="T6" fmla="*/ 0 w 135"/>
              <a:gd name="T7" fmla="*/ 49 h 53"/>
              <a:gd name="T8" fmla="*/ 0 w 135"/>
              <a:gd name="T9" fmla="*/ 4 h 53"/>
              <a:gd name="T10" fmla="*/ 3 w 135"/>
              <a:gd name="T11" fmla="*/ 0 h 53"/>
              <a:gd name="T12" fmla="*/ 114 w 135"/>
              <a:gd name="T13" fmla="*/ 0 h 53"/>
              <a:gd name="T14" fmla="*/ 120 w 135"/>
              <a:gd name="T15" fmla="*/ 3 h 53"/>
              <a:gd name="T16" fmla="*/ 134 w 135"/>
              <a:gd name="T17" fmla="*/ 23 h 53"/>
              <a:gd name="T18" fmla="*/ 134 w 135"/>
              <a:gd name="T19" fmla="*/ 30 h 53"/>
              <a:gd name="T20" fmla="*/ 120 w 135"/>
              <a:gd name="T21" fmla="*/ 50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5" h="53">
                <a:moveTo>
                  <a:pt x="120" y="50"/>
                </a:moveTo>
                <a:cubicBezTo>
                  <a:pt x="119" y="52"/>
                  <a:pt x="116" y="53"/>
                  <a:pt x="114" y="53"/>
                </a:cubicBezTo>
                <a:cubicBezTo>
                  <a:pt x="3" y="53"/>
                  <a:pt x="3" y="53"/>
                  <a:pt x="3" y="53"/>
                </a:cubicBezTo>
                <a:cubicBezTo>
                  <a:pt x="1" y="53"/>
                  <a:pt x="0" y="51"/>
                  <a:pt x="0" y="49"/>
                </a:cubicBezTo>
                <a:cubicBezTo>
                  <a:pt x="0" y="4"/>
                  <a:pt x="0" y="4"/>
                  <a:pt x="0" y="4"/>
                </a:cubicBezTo>
                <a:cubicBezTo>
                  <a:pt x="0" y="2"/>
                  <a:pt x="1" y="0"/>
                  <a:pt x="3" y="0"/>
                </a:cubicBezTo>
                <a:cubicBezTo>
                  <a:pt x="114" y="0"/>
                  <a:pt x="114" y="0"/>
                  <a:pt x="114" y="0"/>
                </a:cubicBezTo>
                <a:cubicBezTo>
                  <a:pt x="116" y="0"/>
                  <a:pt x="119" y="1"/>
                  <a:pt x="120" y="3"/>
                </a:cubicBezTo>
                <a:cubicBezTo>
                  <a:pt x="134" y="23"/>
                  <a:pt x="134" y="23"/>
                  <a:pt x="134" y="23"/>
                </a:cubicBezTo>
                <a:cubicBezTo>
                  <a:pt x="135" y="25"/>
                  <a:pt x="135" y="28"/>
                  <a:pt x="134" y="30"/>
                </a:cubicBezTo>
                <a:lnTo>
                  <a:pt x="120" y="50"/>
                </a:lnTo>
                <a:close/>
              </a:path>
            </a:pathLst>
          </a:custGeom>
          <a:solidFill>
            <a:srgbClr val="F38439"/>
          </a:solidFill>
          <a:ln>
            <a:noFill/>
          </a:ln>
          <a:effectLst>
            <a:outerShdw blurRad="50800" dist="38100" dir="2700000" algn="tl" rotWithShape="0">
              <a:prstClr val="black">
                <a:alpha val="25000"/>
              </a:prstClr>
            </a:outerShdw>
          </a:effec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62" name="Freeform 10"/>
          <p:cNvSpPr>
            <a:spLocks/>
          </p:cNvSpPr>
          <p:nvPr/>
        </p:nvSpPr>
        <p:spPr bwMode="auto">
          <a:xfrm>
            <a:off x="473075" y="3372053"/>
            <a:ext cx="1284288" cy="638175"/>
          </a:xfrm>
          <a:custGeom>
            <a:avLst/>
            <a:gdLst>
              <a:gd name="T0" fmla="*/ 117 w 135"/>
              <a:gd name="T1" fmla="*/ 64 h 67"/>
              <a:gd name="T2" fmla="*/ 111 w 135"/>
              <a:gd name="T3" fmla="*/ 67 h 67"/>
              <a:gd name="T4" fmla="*/ 4 w 135"/>
              <a:gd name="T5" fmla="*/ 67 h 67"/>
              <a:gd name="T6" fmla="*/ 0 w 135"/>
              <a:gd name="T7" fmla="*/ 63 h 67"/>
              <a:gd name="T8" fmla="*/ 0 w 135"/>
              <a:gd name="T9" fmla="*/ 4 h 67"/>
              <a:gd name="T10" fmla="*/ 4 w 135"/>
              <a:gd name="T11" fmla="*/ 0 h 67"/>
              <a:gd name="T12" fmla="*/ 111 w 135"/>
              <a:gd name="T13" fmla="*/ 0 h 67"/>
              <a:gd name="T14" fmla="*/ 117 w 135"/>
              <a:gd name="T15" fmla="*/ 3 h 67"/>
              <a:gd name="T16" fmla="*/ 134 w 135"/>
              <a:gd name="T17" fmla="*/ 30 h 67"/>
              <a:gd name="T18" fmla="*/ 134 w 135"/>
              <a:gd name="T19" fmla="*/ 37 h 67"/>
              <a:gd name="T20" fmla="*/ 117 w 135"/>
              <a:gd name="T21" fmla="*/ 64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5" h="67">
                <a:moveTo>
                  <a:pt x="117" y="64"/>
                </a:moveTo>
                <a:cubicBezTo>
                  <a:pt x="116" y="65"/>
                  <a:pt x="113" y="67"/>
                  <a:pt x="111" y="67"/>
                </a:cubicBezTo>
                <a:cubicBezTo>
                  <a:pt x="4" y="67"/>
                  <a:pt x="4" y="67"/>
                  <a:pt x="4" y="67"/>
                </a:cubicBezTo>
                <a:cubicBezTo>
                  <a:pt x="2" y="67"/>
                  <a:pt x="0" y="65"/>
                  <a:pt x="0" y="63"/>
                </a:cubicBezTo>
                <a:cubicBezTo>
                  <a:pt x="0" y="4"/>
                  <a:pt x="0" y="4"/>
                  <a:pt x="0" y="4"/>
                </a:cubicBezTo>
                <a:cubicBezTo>
                  <a:pt x="0" y="2"/>
                  <a:pt x="2" y="0"/>
                  <a:pt x="4" y="0"/>
                </a:cubicBezTo>
                <a:cubicBezTo>
                  <a:pt x="111" y="0"/>
                  <a:pt x="111" y="0"/>
                  <a:pt x="111" y="0"/>
                </a:cubicBezTo>
                <a:cubicBezTo>
                  <a:pt x="113" y="0"/>
                  <a:pt x="116" y="2"/>
                  <a:pt x="117" y="3"/>
                </a:cubicBezTo>
                <a:cubicBezTo>
                  <a:pt x="134" y="30"/>
                  <a:pt x="134" y="30"/>
                  <a:pt x="134" y="30"/>
                </a:cubicBezTo>
                <a:cubicBezTo>
                  <a:pt x="135" y="32"/>
                  <a:pt x="135" y="35"/>
                  <a:pt x="134" y="37"/>
                </a:cubicBezTo>
                <a:lnTo>
                  <a:pt x="117" y="64"/>
                </a:lnTo>
                <a:close/>
              </a:path>
            </a:pathLst>
          </a:custGeom>
          <a:solidFill>
            <a:srgbClr val="EDE7DB"/>
          </a:solidFill>
          <a:ln>
            <a:noFill/>
          </a:ln>
          <a:effectLst>
            <a:outerShdw blurRad="50800" dist="38100" dir="2700000" algn="tl" rotWithShape="0">
              <a:prstClr val="black">
                <a:alpha val="25000"/>
              </a:prstClr>
            </a:outerShdw>
          </a:effec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64" name="Freeform 12"/>
          <p:cNvSpPr>
            <a:spLocks/>
          </p:cNvSpPr>
          <p:nvPr/>
        </p:nvSpPr>
        <p:spPr bwMode="auto">
          <a:xfrm>
            <a:off x="806450" y="4488952"/>
            <a:ext cx="7718425" cy="0"/>
          </a:xfrm>
          <a:custGeom>
            <a:avLst/>
            <a:gdLst>
              <a:gd name="T0" fmla="*/ 0 w 4862"/>
              <a:gd name="T1" fmla="*/ 2428 w 4862"/>
              <a:gd name="T2" fmla="*/ 4862 w 4862"/>
            </a:gdLst>
            <a:ahLst/>
            <a:cxnLst>
              <a:cxn ang="0">
                <a:pos x="T0" y="0"/>
              </a:cxn>
              <a:cxn ang="0">
                <a:pos x="T1" y="0"/>
              </a:cxn>
              <a:cxn ang="0">
                <a:pos x="T2" y="0"/>
              </a:cxn>
            </a:cxnLst>
            <a:rect l="0" t="0" r="r" b="b"/>
            <a:pathLst>
              <a:path w="4862">
                <a:moveTo>
                  <a:pt x="0" y="0"/>
                </a:moveTo>
                <a:lnTo>
                  <a:pt x="2428" y="0"/>
                </a:lnTo>
                <a:lnTo>
                  <a:pt x="4862" y="0"/>
                </a:lnTo>
              </a:path>
            </a:pathLst>
          </a:custGeom>
          <a:noFill/>
          <a:ln w="19050" cap="flat">
            <a:solidFill>
              <a:srgbClr val="000000"/>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65" name="Line 13"/>
          <p:cNvSpPr>
            <a:spLocks noChangeShapeType="1"/>
          </p:cNvSpPr>
          <p:nvPr/>
        </p:nvSpPr>
        <p:spPr bwMode="auto">
          <a:xfrm>
            <a:off x="1795463" y="3686378"/>
            <a:ext cx="200025" cy="0"/>
          </a:xfrm>
          <a:prstGeom prst="line">
            <a:avLst/>
          </a:prstGeom>
          <a:noFill/>
          <a:ln w="28575" cap="flat">
            <a:solidFill>
              <a:srgbClr val="59575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66" name="Freeform 14"/>
          <p:cNvSpPr>
            <a:spLocks/>
          </p:cNvSpPr>
          <p:nvPr/>
        </p:nvSpPr>
        <p:spPr bwMode="auto">
          <a:xfrm>
            <a:off x="1947863" y="3638753"/>
            <a:ext cx="95250" cy="104775"/>
          </a:xfrm>
          <a:custGeom>
            <a:avLst/>
            <a:gdLst>
              <a:gd name="T0" fmla="*/ 0 w 60"/>
              <a:gd name="T1" fmla="*/ 66 h 66"/>
              <a:gd name="T2" fmla="*/ 0 w 60"/>
              <a:gd name="T3" fmla="*/ 0 h 66"/>
              <a:gd name="T4" fmla="*/ 60 w 60"/>
              <a:gd name="T5" fmla="*/ 30 h 66"/>
              <a:gd name="T6" fmla="*/ 0 w 60"/>
              <a:gd name="T7" fmla="*/ 66 h 66"/>
            </a:gdLst>
            <a:ahLst/>
            <a:cxnLst>
              <a:cxn ang="0">
                <a:pos x="T0" y="T1"/>
              </a:cxn>
              <a:cxn ang="0">
                <a:pos x="T2" y="T3"/>
              </a:cxn>
              <a:cxn ang="0">
                <a:pos x="T4" y="T5"/>
              </a:cxn>
              <a:cxn ang="0">
                <a:pos x="T6" y="T7"/>
              </a:cxn>
            </a:cxnLst>
            <a:rect l="0" t="0" r="r" b="b"/>
            <a:pathLst>
              <a:path w="60" h="66">
                <a:moveTo>
                  <a:pt x="0" y="66"/>
                </a:moveTo>
                <a:lnTo>
                  <a:pt x="0" y="0"/>
                </a:lnTo>
                <a:lnTo>
                  <a:pt x="60" y="30"/>
                </a:lnTo>
                <a:lnTo>
                  <a:pt x="0" y="66"/>
                </a:lnTo>
                <a:close/>
              </a:path>
            </a:pathLst>
          </a:custGeom>
          <a:solidFill>
            <a:srgbClr val="595757"/>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67" name="Line 15"/>
          <p:cNvSpPr>
            <a:spLocks noChangeShapeType="1"/>
          </p:cNvSpPr>
          <p:nvPr/>
        </p:nvSpPr>
        <p:spPr bwMode="auto">
          <a:xfrm>
            <a:off x="3395663" y="3686378"/>
            <a:ext cx="217488" cy="0"/>
          </a:xfrm>
          <a:prstGeom prst="line">
            <a:avLst/>
          </a:prstGeom>
          <a:noFill/>
          <a:ln w="28575" cap="flat">
            <a:solidFill>
              <a:srgbClr val="59575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68" name="Freeform 16"/>
          <p:cNvSpPr>
            <a:spLocks/>
          </p:cNvSpPr>
          <p:nvPr/>
        </p:nvSpPr>
        <p:spPr bwMode="auto">
          <a:xfrm>
            <a:off x="3565525" y="3638753"/>
            <a:ext cx="95250" cy="104775"/>
          </a:xfrm>
          <a:custGeom>
            <a:avLst/>
            <a:gdLst>
              <a:gd name="T0" fmla="*/ 0 w 60"/>
              <a:gd name="T1" fmla="*/ 66 h 66"/>
              <a:gd name="T2" fmla="*/ 0 w 60"/>
              <a:gd name="T3" fmla="*/ 0 h 66"/>
              <a:gd name="T4" fmla="*/ 60 w 60"/>
              <a:gd name="T5" fmla="*/ 30 h 66"/>
              <a:gd name="T6" fmla="*/ 0 w 60"/>
              <a:gd name="T7" fmla="*/ 66 h 66"/>
            </a:gdLst>
            <a:ahLst/>
            <a:cxnLst>
              <a:cxn ang="0">
                <a:pos x="T0" y="T1"/>
              </a:cxn>
              <a:cxn ang="0">
                <a:pos x="T2" y="T3"/>
              </a:cxn>
              <a:cxn ang="0">
                <a:pos x="T4" y="T5"/>
              </a:cxn>
              <a:cxn ang="0">
                <a:pos x="T6" y="T7"/>
              </a:cxn>
            </a:cxnLst>
            <a:rect l="0" t="0" r="r" b="b"/>
            <a:pathLst>
              <a:path w="60" h="66">
                <a:moveTo>
                  <a:pt x="0" y="66"/>
                </a:moveTo>
                <a:lnTo>
                  <a:pt x="0" y="0"/>
                </a:lnTo>
                <a:lnTo>
                  <a:pt x="60" y="30"/>
                </a:lnTo>
                <a:lnTo>
                  <a:pt x="0" y="66"/>
                </a:lnTo>
                <a:close/>
              </a:path>
            </a:pathLst>
          </a:custGeom>
          <a:solidFill>
            <a:srgbClr val="595757"/>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69" name="Freeform 17"/>
          <p:cNvSpPr>
            <a:spLocks/>
          </p:cNvSpPr>
          <p:nvPr/>
        </p:nvSpPr>
        <p:spPr bwMode="auto">
          <a:xfrm>
            <a:off x="5680075" y="3429203"/>
            <a:ext cx="114300" cy="95250"/>
          </a:xfrm>
          <a:custGeom>
            <a:avLst/>
            <a:gdLst>
              <a:gd name="T0" fmla="*/ 36 w 72"/>
              <a:gd name="T1" fmla="*/ 60 h 60"/>
              <a:gd name="T2" fmla="*/ 18 w 72"/>
              <a:gd name="T3" fmla="*/ 30 h 60"/>
              <a:gd name="T4" fmla="*/ 0 w 72"/>
              <a:gd name="T5" fmla="*/ 0 h 60"/>
              <a:gd name="T6" fmla="*/ 36 w 72"/>
              <a:gd name="T7" fmla="*/ 0 h 60"/>
              <a:gd name="T8" fmla="*/ 72 w 72"/>
              <a:gd name="T9" fmla="*/ 0 h 60"/>
              <a:gd name="T10" fmla="*/ 54 w 72"/>
              <a:gd name="T11" fmla="*/ 30 h 60"/>
              <a:gd name="T12" fmla="*/ 36 w 72"/>
              <a:gd name="T13" fmla="*/ 60 h 60"/>
            </a:gdLst>
            <a:ahLst/>
            <a:cxnLst>
              <a:cxn ang="0">
                <a:pos x="T0" y="T1"/>
              </a:cxn>
              <a:cxn ang="0">
                <a:pos x="T2" y="T3"/>
              </a:cxn>
              <a:cxn ang="0">
                <a:pos x="T4" y="T5"/>
              </a:cxn>
              <a:cxn ang="0">
                <a:pos x="T6" y="T7"/>
              </a:cxn>
              <a:cxn ang="0">
                <a:pos x="T8" y="T9"/>
              </a:cxn>
              <a:cxn ang="0">
                <a:pos x="T10" y="T11"/>
              </a:cxn>
              <a:cxn ang="0">
                <a:pos x="T12" y="T13"/>
              </a:cxn>
            </a:cxnLst>
            <a:rect l="0" t="0" r="r" b="b"/>
            <a:pathLst>
              <a:path w="72" h="60">
                <a:moveTo>
                  <a:pt x="36" y="60"/>
                </a:moveTo>
                <a:lnTo>
                  <a:pt x="18" y="30"/>
                </a:lnTo>
                <a:lnTo>
                  <a:pt x="0" y="0"/>
                </a:lnTo>
                <a:lnTo>
                  <a:pt x="36" y="0"/>
                </a:lnTo>
                <a:lnTo>
                  <a:pt x="72" y="0"/>
                </a:lnTo>
                <a:lnTo>
                  <a:pt x="54" y="30"/>
                </a:lnTo>
                <a:lnTo>
                  <a:pt x="36" y="60"/>
                </a:lnTo>
                <a:close/>
              </a:path>
            </a:pathLst>
          </a:custGeom>
          <a:solidFill>
            <a:srgbClr val="595757"/>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70" name="Freeform 18"/>
          <p:cNvSpPr>
            <a:spLocks/>
          </p:cNvSpPr>
          <p:nvPr/>
        </p:nvSpPr>
        <p:spPr bwMode="auto">
          <a:xfrm>
            <a:off x="5680075" y="3857828"/>
            <a:ext cx="114300" cy="95250"/>
          </a:xfrm>
          <a:custGeom>
            <a:avLst/>
            <a:gdLst>
              <a:gd name="T0" fmla="*/ 0 w 72"/>
              <a:gd name="T1" fmla="*/ 60 h 60"/>
              <a:gd name="T2" fmla="*/ 18 w 72"/>
              <a:gd name="T3" fmla="*/ 30 h 60"/>
              <a:gd name="T4" fmla="*/ 36 w 72"/>
              <a:gd name="T5" fmla="*/ 0 h 60"/>
              <a:gd name="T6" fmla="*/ 54 w 72"/>
              <a:gd name="T7" fmla="*/ 30 h 60"/>
              <a:gd name="T8" fmla="*/ 72 w 72"/>
              <a:gd name="T9" fmla="*/ 60 h 60"/>
              <a:gd name="T10" fmla="*/ 36 w 72"/>
              <a:gd name="T11" fmla="*/ 60 h 60"/>
              <a:gd name="T12" fmla="*/ 0 w 72"/>
              <a:gd name="T13" fmla="*/ 60 h 60"/>
            </a:gdLst>
            <a:ahLst/>
            <a:cxnLst>
              <a:cxn ang="0">
                <a:pos x="T0" y="T1"/>
              </a:cxn>
              <a:cxn ang="0">
                <a:pos x="T2" y="T3"/>
              </a:cxn>
              <a:cxn ang="0">
                <a:pos x="T4" y="T5"/>
              </a:cxn>
              <a:cxn ang="0">
                <a:pos x="T6" y="T7"/>
              </a:cxn>
              <a:cxn ang="0">
                <a:pos x="T8" y="T9"/>
              </a:cxn>
              <a:cxn ang="0">
                <a:pos x="T10" y="T11"/>
              </a:cxn>
              <a:cxn ang="0">
                <a:pos x="T12" y="T13"/>
              </a:cxn>
            </a:cxnLst>
            <a:rect l="0" t="0" r="r" b="b"/>
            <a:pathLst>
              <a:path w="72" h="60">
                <a:moveTo>
                  <a:pt x="0" y="60"/>
                </a:moveTo>
                <a:lnTo>
                  <a:pt x="18" y="30"/>
                </a:lnTo>
                <a:lnTo>
                  <a:pt x="36" y="0"/>
                </a:lnTo>
                <a:lnTo>
                  <a:pt x="54" y="30"/>
                </a:lnTo>
                <a:lnTo>
                  <a:pt x="72" y="60"/>
                </a:lnTo>
                <a:lnTo>
                  <a:pt x="36" y="60"/>
                </a:lnTo>
                <a:lnTo>
                  <a:pt x="0" y="60"/>
                </a:lnTo>
                <a:close/>
              </a:path>
            </a:pathLst>
          </a:custGeom>
          <a:solidFill>
            <a:srgbClr val="595757"/>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71" name="Line 19"/>
          <p:cNvSpPr>
            <a:spLocks noChangeShapeType="1"/>
          </p:cNvSpPr>
          <p:nvPr/>
        </p:nvSpPr>
        <p:spPr bwMode="auto">
          <a:xfrm>
            <a:off x="4498975" y="4441327"/>
            <a:ext cx="0" cy="161925"/>
          </a:xfrm>
          <a:prstGeom prst="line">
            <a:avLst/>
          </a:prstGeom>
          <a:noFill/>
          <a:ln w="19050"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72" name="Line 20"/>
          <p:cNvSpPr>
            <a:spLocks noChangeShapeType="1"/>
          </p:cNvSpPr>
          <p:nvPr/>
        </p:nvSpPr>
        <p:spPr bwMode="auto">
          <a:xfrm>
            <a:off x="8524875" y="4441327"/>
            <a:ext cx="0" cy="161925"/>
          </a:xfrm>
          <a:prstGeom prst="line">
            <a:avLst/>
          </a:prstGeom>
          <a:noFill/>
          <a:ln w="19050"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ndParaRPr>
          </a:p>
        </p:txBody>
      </p:sp>
      <p:sp>
        <p:nvSpPr>
          <p:cNvPr id="2" name="タイトル 1"/>
          <p:cNvSpPr>
            <a:spLocks noGrp="1"/>
          </p:cNvSpPr>
          <p:nvPr>
            <p:ph type="title"/>
          </p:nvPr>
        </p:nvSpPr>
        <p:spPr>
          <a:xfrm>
            <a:off x="0" y="0"/>
            <a:ext cx="9143999" cy="648000"/>
          </a:xfrm>
        </p:spPr>
        <p:txBody>
          <a:bodyPr/>
          <a:lstStyle/>
          <a:p>
            <a:r>
              <a:rPr lang="en-US" altLang="ja-JP" dirty="0"/>
              <a:t>REAL-</a:t>
            </a:r>
            <a:r>
              <a:rPr lang="en-US" altLang="ja-JP" spc="-50" dirty="0"/>
              <a:t>C</a:t>
            </a:r>
            <a:r>
              <a:rPr lang="en-US" altLang="ja-JP" dirty="0"/>
              <a:t>AD</a:t>
            </a:r>
            <a:endParaRPr kumimoji="1" lang="ja-JP" altLang="en-US" dirty="0"/>
          </a:p>
        </p:txBody>
      </p:sp>
      <p:sp>
        <p:nvSpPr>
          <p:cNvPr id="3" name="正方形/長方形 2"/>
          <p:cNvSpPr/>
          <p:nvPr/>
        </p:nvSpPr>
        <p:spPr>
          <a:xfrm>
            <a:off x="0" y="574616"/>
            <a:ext cx="9144000" cy="486287"/>
          </a:xfrm>
          <a:prstGeom prst="rect">
            <a:avLst/>
          </a:prstGeom>
        </p:spPr>
        <p:txBody>
          <a:bodyPr wrap="square">
            <a:spAutoFit/>
          </a:bodyPr>
          <a:lstStyle/>
          <a:p>
            <a:pPr algn="ctr">
              <a:lnSpc>
                <a:spcPct val="80000"/>
              </a:lnSpc>
            </a:pPr>
            <a:r>
              <a:rPr lang="en-US" altLang="ja-JP" sz="1600" b="1" spc="200" dirty="0">
                <a:solidFill>
                  <a:prstClr val="black"/>
                </a:solidFill>
              </a:rPr>
              <a:t>(</a:t>
            </a:r>
            <a:r>
              <a:rPr lang="en-US" altLang="ja-JP" sz="1600" b="1" dirty="0">
                <a:solidFill>
                  <a:prstClr val="black"/>
                </a:solidFill>
              </a:rPr>
              <a:t>Randomized Evaluation of Aggressive or Moderate </a:t>
            </a:r>
            <a:br>
              <a:rPr lang="en-US" altLang="ja-JP" sz="1600" b="1" dirty="0">
                <a:solidFill>
                  <a:prstClr val="black"/>
                </a:solidFill>
              </a:rPr>
            </a:br>
            <a:r>
              <a:rPr lang="en-US" altLang="ja-JP" sz="1600" b="1" dirty="0">
                <a:solidFill>
                  <a:prstClr val="black"/>
                </a:solidFill>
              </a:rPr>
              <a:t>Lipid Lowering Therapy with </a:t>
            </a:r>
            <a:r>
              <a:rPr lang="en-US" altLang="ja-JP" sz="1600" b="1" dirty="0" err="1">
                <a:solidFill>
                  <a:prstClr val="black"/>
                </a:solidFill>
              </a:rPr>
              <a:t>Pitavastatin</a:t>
            </a:r>
            <a:r>
              <a:rPr lang="en-US" altLang="ja-JP" sz="1600" b="1" dirty="0">
                <a:solidFill>
                  <a:prstClr val="black"/>
                </a:solidFill>
              </a:rPr>
              <a:t> in Coronary Artery Diseas</a:t>
            </a:r>
            <a:r>
              <a:rPr lang="en-US" altLang="ja-JP" sz="1600" b="1" spc="200" dirty="0">
                <a:solidFill>
                  <a:prstClr val="black"/>
                </a:solidFill>
              </a:rPr>
              <a:t>e</a:t>
            </a:r>
            <a:r>
              <a:rPr lang="en-US" altLang="ja-JP" sz="1600" b="1" dirty="0">
                <a:solidFill>
                  <a:prstClr val="black"/>
                </a:solidFill>
              </a:rPr>
              <a:t>)</a:t>
            </a:r>
            <a:endParaRPr lang="ja-JP" altLang="ja-JP" sz="1600" b="1" dirty="0">
              <a:solidFill>
                <a:prstClr val="black"/>
              </a:solidFill>
            </a:endParaRPr>
          </a:p>
        </p:txBody>
      </p:sp>
      <p:sp>
        <p:nvSpPr>
          <p:cNvPr id="4" name="正方形/長方形 3"/>
          <p:cNvSpPr/>
          <p:nvPr/>
        </p:nvSpPr>
        <p:spPr>
          <a:xfrm>
            <a:off x="0" y="1084209"/>
            <a:ext cx="9045324" cy="761747"/>
          </a:xfrm>
          <a:prstGeom prst="rect">
            <a:avLst/>
          </a:prstGeom>
        </p:spPr>
        <p:txBody>
          <a:bodyPr wrap="square" lIns="360000" tIns="0" rIns="0" bIns="0">
            <a:spAutoFit/>
          </a:bodyPr>
          <a:lstStyle/>
          <a:p>
            <a:pPr>
              <a:lnSpc>
                <a:spcPct val="110000"/>
              </a:lnSpc>
              <a:tabLst>
                <a:tab pos="1163638" algn="l"/>
              </a:tabLst>
            </a:pPr>
            <a:r>
              <a:rPr lang="en-US" altLang="ja-JP" sz="1500" dirty="0">
                <a:solidFill>
                  <a:prstClr val="black"/>
                </a:solidFill>
              </a:rPr>
              <a:t>A prospective, multi-center, randomized, open-label, blinded endpoint, physician-initiated trial to determine whether high-dose as compared with low-dose </a:t>
            </a:r>
            <a:r>
              <a:rPr lang="en-US" altLang="ja-JP" sz="1500" dirty="0" err="1">
                <a:solidFill>
                  <a:prstClr val="black"/>
                </a:solidFill>
              </a:rPr>
              <a:t>pitavastatin</a:t>
            </a:r>
            <a:r>
              <a:rPr lang="en-US" altLang="ja-JP" sz="1500" dirty="0">
                <a:solidFill>
                  <a:prstClr val="black"/>
                </a:solidFill>
              </a:rPr>
              <a:t> therapy within the approved </a:t>
            </a:r>
            <a:br>
              <a:rPr lang="en-US" altLang="ja-JP" sz="1500" dirty="0">
                <a:solidFill>
                  <a:prstClr val="black"/>
                </a:solidFill>
              </a:rPr>
            </a:br>
            <a:r>
              <a:rPr lang="en-US" altLang="ja-JP" sz="1500" dirty="0">
                <a:solidFill>
                  <a:prstClr val="black"/>
                </a:solidFill>
              </a:rPr>
              <a:t>dose range could reduce CV events in Japanese patients with stable CAD. </a:t>
            </a:r>
            <a:endParaRPr lang="ja-JP" altLang="ja-JP" sz="1500" dirty="0">
              <a:solidFill>
                <a:prstClr val="black"/>
              </a:solidFill>
            </a:endParaRPr>
          </a:p>
        </p:txBody>
      </p:sp>
      <p:sp>
        <p:nvSpPr>
          <p:cNvPr id="5" name="正方形/長方形 4"/>
          <p:cNvSpPr/>
          <p:nvPr/>
        </p:nvSpPr>
        <p:spPr>
          <a:xfrm>
            <a:off x="0" y="1986479"/>
            <a:ext cx="9144000" cy="184666"/>
          </a:xfrm>
          <a:prstGeom prst="rect">
            <a:avLst/>
          </a:prstGeom>
        </p:spPr>
        <p:txBody>
          <a:bodyPr wrap="square" lIns="360000" tIns="0" rIns="360000" bIns="0">
            <a:spAutoFit/>
          </a:bodyPr>
          <a:lstStyle/>
          <a:p>
            <a:pPr>
              <a:lnSpc>
                <a:spcPct val="80000"/>
              </a:lnSpc>
              <a:spcAft>
                <a:spcPts val="300"/>
              </a:spcAft>
            </a:pPr>
            <a:r>
              <a:rPr lang="en-US" altLang="ja-JP" sz="1500" b="1">
                <a:solidFill>
                  <a:prstClr val="black"/>
                </a:solidFill>
              </a:rPr>
              <a:t>Eligibility:</a:t>
            </a:r>
          </a:p>
        </p:txBody>
      </p:sp>
      <p:sp>
        <p:nvSpPr>
          <p:cNvPr id="23" name="正方形/長方形 22"/>
          <p:cNvSpPr/>
          <p:nvPr/>
        </p:nvSpPr>
        <p:spPr>
          <a:xfrm>
            <a:off x="457392" y="3382947"/>
            <a:ext cx="1167306" cy="646331"/>
          </a:xfrm>
          <a:prstGeom prst="rect">
            <a:avLst/>
          </a:prstGeom>
        </p:spPr>
        <p:txBody>
          <a:bodyPr wrap="none">
            <a:spAutoFit/>
          </a:bodyPr>
          <a:lstStyle/>
          <a:p>
            <a:pPr algn="ctr">
              <a:lnSpc>
                <a:spcPct val="80000"/>
              </a:lnSpc>
            </a:pPr>
            <a:r>
              <a:rPr lang="en-US" altLang="ja-JP" sz="1500" b="1">
                <a:solidFill>
                  <a:prstClr val="black"/>
                </a:solidFill>
              </a:rPr>
              <a:t>Consent </a:t>
            </a:r>
          </a:p>
          <a:p>
            <a:pPr algn="ctr">
              <a:lnSpc>
                <a:spcPct val="80000"/>
              </a:lnSpc>
            </a:pPr>
            <a:r>
              <a:rPr lang="en-US" altLang="ja-JP" sz="1500" b="1">
                <a:solidFill>
                  <a:prstClr val="black"/>
                </a:solidFill>
              </a:rPr>
              <a:t>for </a:t>
            </a:r>
          </a:p>
          <a:p>
            <a:pPr algn="ctr">
              <a:lnSpc>
                <a:spcPct val="80000"/>
              </a:lnSpc>
            </a:pPr>
            <a:r>
              <a:rPr lang="en-US" altLang="ja-JP" sz="1500" b="1">
                <a:solidFill>
                  <a:prstClr val="black"/>
                </a:solidFill>
              </a:rPr>
              <a:t>enrollment</a:t>
            </a:r>
            <a:endParaRPr lang="ja-JP" altLang="en-US" sz="1500" b="1">
              <a:solidFill>
                <a:prstClr val="black"/>
              </a:solidFill>
            </a:endParaRPr>
          </a:p>
        </p:txBody>
      </p:sp>
      <p:sp>
        <p:nvSpPr>
          <p:cNvPr id="24" name="正方形/長方形 23"/>
          <p:cNvSpPr/>
          <p:nvPr/>
        </p:nvSpPr>
        <p:spPr>
          <a:xfrm>
            <a:off x="2043113" y="3475279"/>
            <a:ext cx="1265090" cy="461665"/>
          </a:xfrm>
          <a:prstGeom prst="rect">
            <a:avLst/>
          </a:prstGeom>
        </p:spPr>
        <p:txBody>
          <a:bodyPr wrap="none">
            <a:spAutoFit/>
          </a:bodyPr>
          <a:lstStyle/>
          <a:p>
            <a:pPr algn="ctr">
              <a:lnSpc>
                <a:spcPct val="80000"/>
              </a:lnSpc>
            </a:pPr>
            <a:r>
              <a:rPr lang="en-US" altLang="ja-JP" sz="1500" b="1">
                <a:solidFill>
                  <a:prstClr val="white"/>
                </a:solidFill>
                <a:effectLst>
                  <a:outerShdw blurRad="38100" dist="38100" dir="2700000" algn="tl">
                    <a:srgbClr val="000000">
                      <a:alpha val="43137"/>
                    </a:srgbClr>
                  </a:outerShdw>
                </a:effectLst>
              </a:rPr>
              <a:t>Pitavastatin</a:t>
            </a:r>
          </a:p>
          <a:p>
            <a:pPr algn="ctr">
              <a:lnSpc>
                <a:spcPct val="80000"/>
              </a:lnSpc>
            </a:pPr>
            <a:r>
              <a:rPr lang="en-US" altLang="ja-JP" sz="1500" b="1" spc="200">
                <a:solidFill>
                  <a:prstClr val="white"/>
                </a:solidFill>
                <a:effectLst>
                  <a:outerShdw blurRad="38100" dist="38100" dir="2700000" algn="tl">
                    <a:srgbClr val="000000">
                      <a:alpha val="43137"/>
                    </a:srgbClr>
                  </a:outerShdw>
                </a:effectLst>
              </a:rPr>
              <a:t>1</a:t>
            </a:r>
            <a:r>
              <a:rPr lang="en-US" altLang="ja-JP" sz="1500" b="1">
                <a:solidFill>
                  <a:prstClr val="white"/>
                </a:solidFill>
                <a:effectLst>
                  <a:outerShdw blurRad="38100" dist="38100" dir="2700000" algn="tl">
                    <a:srgbClr val="000000">
                      <a:alpha val="43137"/>
                    </a:srgbClr>
                  </a:outerShdw>
                </a:effectLst>
              </a:rPr>
              <a:t>mg/day</a:t>
            </a:r>
            <a:endParaRPr lang="ja-JP" altLang="en-US" sz="1500" b="1">
              <a:solidFill>
                <a:prstClr val="white"/>
              </a:solidFill>
              <a:effectLst>
                <a:outerShdw blurRad="38100" dist="38100" dir="2700000" algn="tl">
                  <a:srgbClr val="000000">
                    <a:alpha val="43137"/>
                  </a:srgbClr>
                </a:outerShdw>
              </a:effectLst>
            </a:endParaRPr>
          </a:p>
        </p:txBody>
      </p:sp>
      <p:sp>
        <p:nvSpPr>
          <p:cNvPr id="25" name="正方形/長方形 24"/>
          <p:cNvSpPr/>
          <p:nvPr/>
        </p:nvSpPr>
        <p:spPr>
          <a:xfrm>
            <a:off x="3704996" y="3567612"/>
            <a:ext cx="1561646" cy="276999"/>
          </a:xfrm>
          <a:prstGeom prst="rect">
            <a:avLst/>
          </a:prstGeom>
        </p:spPr>
        <p:txBody>
          <a:bodyPr wrap="none">
            <a:spAutoFit/>
          </a:bodyPr>
          <a:lstStyle/>
          <a:p>
            <a:pPr algn="ctr">
              <a:lnSpc>
                <a:spcPct val="80000"/>
              </a:lnSpc>
            </a:pPr>
            <a:r>
              <a:rPr lang="en-US" altLang="ja-JP" sz="1500" b="1">
                <a:solidFill>
                  <a:prstClr val="black"/>
                </a:solidFill>
              </a:rPr>
              <a:t>Randomization</a:t>
            </a:r>
            <a:endParaRPr lang="ja-JP" altLang="en-US" sz="1500" b="1">
              <a:solidFill>
                <a:prstClr val="black"/>
              </a:solidFill>
            </a:endParaRPr>
          </a:p>
        </p:txBody>
      </p:sp>
      <p:sp>
        <p:nvSpPr>
          <p:cNvPr id="26" name="正方形/長方形 25"/>
          <p:cNvSpPr/>
          <p:nvPr/>
        </p:nvSpPr>
        <p:spPr>
          <a:xfrm>
            <a:off x="5960635" y="3261318"/>
            <a:ext cx="2682146" cy="326243"/>
          </a:xfrm>
          <a:prstGeom prst="rect">
            <a:avLst/>
          </a:prstGeom>
        </p:spPr>
        <p:txBody>
          <a:bodyPr wrap="none">
            <a:spAutoFit/>
          </a:bodyPr>
          <a:lstStyle/>
          <a:p>
            <a:pPr algn="ctr">
              <a:lnSpc>
                <a:spcPct val="80000"/>
              </a:lnSpc>
            </a:pPr>
            <a:r>
              <a:rPr lang="en-US" altLang="ja-JP" sz="1900" b="1">
                <a:solidFill>
                  <a:prstClr val="white"/>
                </a:solidFill>
                <a:effectLst>
                  <a:outerShdw blurRad="38100" dist="38100" dir="2700000" algn="tl">
                    <a:srgbClr val="000000">
                      <a:alpha val="43137"/>
                    </a:srgbClr>
                  </a:outerShdw>
                </a:effectLst>
              </a:rPr>
              <a:t>Pitavastatin </a:t>
            </a:r>
            <a:r>
              <a:rPr lang="en-US" altLang="ja-JP" sz="1900" b="1" spc="200">
                <a:solidFill>
                  <a:prstClr val="white"/>
                </a:solidFill>
                <a:effectLst>
                  <a:outerShdw blurRad="38100" dist="38100" dir="2700000" algn="tl">
                    <a:srgbClr val="000000">
                      <a:alpha val="43137"/>
                    </a:srgbClr>
                  </a:outerShdw>
                </a:effectLst>
              </a:rPr>
              <a:t>1</a:t>
            </a:r>
            <a:r>
              <a:rPr lang="en-US" altLang="ja-JP" sz="1900" b="1">
                <a:solidFill>
                  <a:prstClr val="white"/>
                </a:solidFill>
                <a:effectLst>
                  <a:outerShdw blurRad="38100" dist="38100" dir="2700000" algn="tl">
                    <a:srgbClr val="000000">
                      <a:alpha val="43137"/>
                    </a:srgbClr>
                  </a:outerShdw>
                </a:effectLst>
              </a:rPr>
              <a:t>mg/day</a:t>
            </a:r>
            <a:endParaRPr lang="ja-JP" altLang="en-US" sz="1900" b="1">
              <a:solidFill>
                <a:prstClr val="white"/>
              </a:solidFill>
              <a:effectLst>
                <a:outerShdw blurRad="38100" dist="38100" dir="2700000" algn="tl">
                  <a:srgbClr val="000000">
                    <a:alpha val="43137"/>
                  </a:srgbClr>
                </a:outerShdw>
              </a:effectLst>
            </a:endParaRPr>
          </a:p>
        </p:txBody>
      </p:sp>
      <p:sp>
        <p:nvSpPr>
          <p:cNvPr id="27" name="正方形/長方形 26"/>
          <p:cNvSpPr/>
          <p:nvPr/>
        </p:nvSpPr>
        <p:spPr>
          <a:xfrm>
            <a:off x="5960635" y="3789956"/>
            <a:ext cx="2682146" cy="326243"/>
          </a:xfrm>
          <a:prstGeom prst="rect">
            <a:avLst/>
          </a:prstGeom>
        </p:spPr>
        <p:txBody>
          <a:bodyPr wrap="none">
            <a:spAutoFit/>
          </a:bodyPr>
          <a:lstStyle/>
          <a:p>
            <a:pPr algn="ctr">
              <a:lnSpc>
                <a:spcPct val="80000"/>
              </a:lnSpc>
            </a:pPr>
            <a:r>
              <a:rPr lang="en-US" altLang="ja-JP" sz="1900" b="1">
                <a:solidFill>
                  <a:prstClr val="white"/>
                </a:solidFill>
                <a:effectLst>
                  <a:outerShdw blurRad="38100" dist="38100" dir="2700000" algn="tl">
                    <a:srgbClr val="000000">
                      <a:alpha val="43137"/>
                    </a:srgbClr>
                  </a:outerShdw>
                </a:effectLst>
              </a:rPr>
              <a:t>Pitavastatin </a:t>
            </a:r>
            <a:r>
              <a:rPr lang="en-US" altLang="ja-JP" sz="1900" b="1" spc="200">
                <a:solidFill>
                  <a:prstClr val="white"/>
                </a:solidFill>
                <a:effectLst>
                  <a:outerShdw blurRad="38100" dist="38100" dir="2700000" algn="tl">
                    <a:srgbClr val="000000">
                      <a:alpha val="43137"/>
                    </a:srgbClr>
                  </a:outerShdw>
                </a:effectLst>
              </a:rPr>
              <a:t>4</a:t>
            </a:r>
            <a:r>
              <a:rPr lang="en-US" altLang="ja-JP" sz="1900" b="1">
                <a:solidFill>
                  <a:prstClr val="white"/>
                </a:solidFill>
                <a:effectLst>
                  <a:outerShdw blurRad="38100" dist="38100" dir="2700000" algn="tl">
                    <a:srgbClr val="000000">
                      <a:alpha val="43137"/>
                    </a:srgbClr>
                  </a:outerShdw>
                </a:effectLst>
              </a:rPr>
              <a:t>mg/day</a:t>
            </a:r>
            <a:endParaRPr lang="ja-JP" altLang="en-US" sz="1900" b="1">
              <a:solidFill>
                <a:prstClr val="white"/>
              </a:solidFill>
              <a:effectLst>
                <a:outerShdw blurRad="38100" dist="38100" dir="2700000" algn="tl">
                  <a:srgbClr val="000000">
                    <a:alpha val="43137"/>
                  </a:srgbClr>
                </a:outerShdw>
              </a:effectLst>
            </a:endParaRPr>
          </a:p>
        </p:txBody>
      </p:sp>
      <p:sp>
        <p:nvSpPr>
          <p:cNvPr id="28" name="正方形/長方形 27"/>
          <p:cNvSpPr/>
          <p:nvPr/>
        </p:nvSpPr>
        <p:spPr>
          <a:xfrm>
            <a:off x="2346614" y="4091487"/>
            <a:ext cx="1877437" cy="276999"/>
          </a:xfrm>
          <a:prstGeom prst="rect">
            <a:avLst/>
          </a:prstGeom>
        </p:spPr>
        <p:txBody>
          <a:bodyPr wrap="none">
            <a:spAutoFit/>
          </a:bodyPr>
          <a:lstStyle/>
          <a:p>
            <a:pPr algn="ctr">
              <a:lnSpc>
                <a:spcPct val="80000"/>
              </a:lnSpc>
            </a:pPr>
            <a:r>
              <a:rPr lang="en-US" altLang="ja-JP" sz="1500" b="1" dirty="0">
                <a:solidFill>
                  <a:prstClr val="black"/>
                </a:solidFill>
              </a:rPr>
              <a:t>LDL-C &lt;12</a:t>
            </a:r>
            <a:r>
              <a:rPr lang="en-US" altLang="ja-JP" sz="1500" b="1" spc="200" dirty="0">
                <a:solidFill>
                  <a:prstClr val="black"/>
                </a:solidFill>
              </a:rPr>
              <a:t>0</a:t>
            </a:r>
            <a:r>
              <a:rPr lang="en-US" altLang="ja-JP" sz="1500" b="1" dirty="0">
                <a:solidFill>
                  <a:prstClr val="black"/>
                </a:solidFill>
              </a:rPr>
              <a:t>mg/</a:t>
            </a:r>
            <a:r>
              <a:rPr lang="en-US" altLang="ja-JP" sz="1500" b="1" dirty="0" err="1">
                <a:solidFill>
                  <a:prstClr val="black"/>
                </a:solidFill>
              </a:rPr>
              <a:t>dL</a:t>
            </a:r>
            <a:endParaRPr lang="ja-JP" altLang="en-US" sz="1500" b="1" dirty="0">
              <a:solidFill>
                <a:prstClr val="black"/>
              </a:solidFill>
            </a:endParaRPr>
          </a:p>
        </p:txBody>
      </p:sp>
      <p:sp>
        <p:nvSpPr>
          <p:cNvPr id="29" name="正方形/長方形 28"/>
          <p:cNvSpPr/>
          <p:nvPr/>
        </p:nvSpPr>
        <p:spPr>
          <a:xfrm>
            <a:off x="483454" y="4105005"/>
            <a:ext cx="1128145" cy="334707"/>
          </a:xfrm>
          <a:prstGeom prst="rect">
            <a:avLst/>
          </a:prstGeom>
        </p:spPr>
        <p:txBody>
          <a:bodyPr wrap="none" lIns="0" tIns="0" rIns="0" bIns="0">
            <a:spAutoFit/>
          </a:bodyPr>
          <a:lstStyle/>
          <a:p>
            <a:pPr>
              <a:lnSpc>
                <a:spcPct val="70000"/>
              </a:lnSpc>
            </a:pPr>
            <a:r>
              <a:rPr lang="en-US" altLang="ja-JP" sz="1500" dirty="0">
                <a:solidFill>
                  <a:prstClr val="black"/>
                </a:solidFill>
              </a:rPr>
              <a:t>Jan. 2010</a:t>
            </a:r>
          </a:p>
          <a:p>
            <a:pPr>
              <a:lnSpc>
                <a:spcPct val="70000"/>
              </a:lnSpc>
            </a:pPr>
            <a:r>
              <a:rPr lang="en-US" altLang="ja-JP" sz="1500" dirty="0">
                <a:solidFill>
                  <a:prstClr val="black"/>
                </a:solidFill>
              </a:rPr>
              <a:t>  ~ Mar. 2013</a:t>
            </a:r>
            <a:endParaRPr lang="ja-JP" altLang="en-US" sz="1500" dirty="0">
              <a:solidFill>
                <a:prstClr val="black"/>
              </a:solidFill>
            </a:endParaRPr>
          </a:p>
        </p:txBody>
      </p:sp>
      <p:sp>
        <p:nvSpPr>
          <p:cNvPr id="30" name="正方形/長方形 29"/>
          <p:cNvSpPr/>
          <p:nvPr/>
        </p:nvSpPr>
        <p:spPr>
          <a:xfrm>
            <a:off x="7445675" y="4255769"/>
            <a:ext cx="1438288" cy="192360"/>
          </a:xfrm>
          <a:prstGeom prst="rect">
            <a:avLst/>
          </a:prstGeom>
        </p:spPr>
        <p:txBody>
          <a:bodyPr wrap="none" lIns="0" tIns="0" rIns="0" bIns="0">
            <a:spAutoFit/>
          </a:bodyPr>
          <a:lstStyle/>
          <a:p>
            <a:pPr>
              <a:lnSpc>
                <a:spcPct val="80000"/>
              </a:lnSpc>
            </a:pPr>
            <a:r>
              <a:rPr lang="en-US" altLang="ja-JP" sz="1500" dirty="0">
                <a:solidFill>
                  <a:prstClr val="black"/>
                </a:solidFill>
              </a:rPr>
              <a:t>Jan. ~ Mar. 2016</a:t>
            </a:r>
            <a:endParaRPr lang="ja-JP" altLang="en-US" sz="1500" dirty="0">
              <a:solidFill>
                <a:prstClr val="black"/>
              </a:solidFill>
            </a:endParaRPr>
          </a:p>
        </p:txBody>
      </p:sp>
      <p:sp>
        <p:nvSpPr>
          <p:cNvPr id="31" name="正方形/長方形 30"/>
          <p:cNvSpPr/>
          <p:nvPr/>
        </p:nvSpPr>
        <p:spPr>
          <a:xfrm>
            <a:off x="1449976" y="4562067"/>
            <a:ext cx="2398895" cy="184666"/>
          </a:xfrm>
          <a:prstGeom prst="rect">
            <a:avLst/>
          </a:prstGeom>
        </p:spPr>
        <p:txBody>
          <a:bodyPr wrap="square" lIns="0" tIns="0" rIns="0" bIns="0">
            <a:spAutoFit/>
          </a:bodyPr>
          <a:lstStyle/>
          <a:p>
            <a:pPr algn="ctr">
              <a:lnSpc>
                <a:spcPct val="80000"/>
              </a:lnSpc>
            </a:pPr>
            <a:r>
              <a:rPr lang="en-US" altLang="ja-JP" sz="1500" b="1">
                <a:solidFill>
                  <a:prstClr val="black"/>
                </a:solidFill>
              </a:rPr>
              <a:t>Run-in Period (&gt;1 month)</a:t>
            </a:r>
            <a:endParaRPr lang="ja-JP" altLang="en-US" sz="1500" b="1">
              <a:solidFill>
                <a:prstClr val="black"/>
              </a:solidFill>
            </a:endParaRPr>
          </a:p>
        </p:txBody>
      </p:sp>
      <p:sp>
        <p:nvSpPr>
          <p:cNvPr id="32" name="正方形/長方形 31"/>
          <p:cNvSpPr/>
          <p:nvPr/>
        </p:nvSpPr>
        <p:spPr>
          <a:xfrm>
            <a:off x="5314860" y="4562067"/>
            <a:ext cx="2398895" cy="184666"/>
          </a:xfrm>
          <a:prstGeom prst="rect">
            <a:avLst/>
          </a:prstGeom>
        </p:spPr>
        <p:txBody>
          <a:bodyPr wrap="square" lIns="0" tIns="0" rIns="0" bIns="0">
            <a:spAutoFit/>
          </a:bodyPr>
          <a:lstStyle/>
          <a:p>
            <a:pPr algn="ctr">
              <a:lnSpc>
                <a:spcPct val="80000"/>
              </a:lnSpc>
            </a:pPr>
            <a:r>
              <a:rPr lang="en-US" altLang="ja-JP" sz="1500" b="1">
                <a:solidFill>
                  <a:prstClr val="black"/>
                </a:solidFill>
              </a:rPr>
              <a:t>Follow-up (36-60 months)</a:t>
            </a:r>
            <a:endParaRPr lang="ja-JP" altLang="en-US" sz="1500" b="1">
              <a:solidFill>
                <a:prstClr val="black"/>
              </a:solidFill>
            </a:endParaRPr>
          </a:p>
        </p:txBody>
      </p:sp>
      <p:sp>
        <p:nvSpPr>
          <p:cNvPr id="34" name="正方形/長方形 33"/>
          <p:cNvSpPr/>
          <p:nvPr/>
        </p:nvSpPr>
        <p:spPr>
          <a:xfrm>
            <a:off x="399787" y="4857866"/>
            <a:ext cx="8522226" cy="184666"/>
          </a:xfrm>
          <a:prstGeom prst="rect">
            <a:avLst/>
          </a:prstGeom>
        </p:spPr>
        <p:txBody>
          <a:bodyPr wrap="square" lIns="0" tIns="0" rIns="0" bIns="0">
            <a:spAutoFit/>
          </a:bodyPr>
          <a:lstStyle/>
          <a:p>
            <a:pPr algn="ctr"/>
            <a:r>
              <a:rPr lang="en-US" altLang="ja-JP" sz="1200" dirty="0" err="1">
                <a:solidFill>
                  <a:prstClr val="black"/>
                </a:solidFill>
              </a:rPr>
              <a:t>Pitavastatin</a:t>
            </a:r>
            <a:r>
              <a:rPr lang="en-US" altLang="ja-JP" sz="1200" dirty="0">
                <a:solidFill>
                  <a:prstClr val="black"/>
                </a:solidFill>
              </a:rPr>
              <a:t> </a:t>
            </a:r>
            <a:r>
              <a:rPr lang="en-US" altLang="ja-JP" sz="1200" spc="200" dirty="0">
                <a:solidFill>
                  <a:prstClr val="black"/>
                </a:solidFill>
              </a:rPr>
              <a:t>1</a:t>
            </a:r>
            <a:r>
              <a:rPr lang="en-US" altLang="ja-JP" sz="1200" dirty="0">
                <a:solidFill>
                  <a:prstClr val="black"/>
                </a:solidFill>
              </a:rPr>
              <a:t>mg and </a:t>
            </a:r>
            <a:r>
              <a:rPr lang="en-US" altLang="ja-JP" sz="1200" spc="200" dirty="0">
                <a:solidFill>
                  <a:prstClr val="black"/>
                </a:solidFill>
              </a:rPr>
              <a:t>4</a:t>
            </a:r>
            <a:r>
              <a:rPr lang="en-US" altLang="ja-JP" sz="1200" dirty="0">
                <a:solidFill>
                  <a:prstClr val="black"/>
                </a:solidFill>
              </a:rPr>
              <a:t>mg have LDL-C lowering effect comparable to atorvastatin </a:t>
            </a:r>
            <a:r>
              <a:rPr lang="en-US" altLang="ja-JP" sz="1200" spc="200" dirty="0">
                <a:solidFill>
                  <a:prstClr val="black"/>
                </a:solidFill>
              </a:rPr>
              <a:t>5</a:t>
            </a:r>
            <a:r>
              <a:rPr lang="en-US" altLang="ja-JP" sz="1200" dirty="0">
                <a:solidFill>
                  <a:prstClr val="black"/>
                </a:solidFill>
              </a:rPr>
              <a:t>mg and 2</a:t>
            </a:r>
            <a:r>
              <a:rPr lang="en-US" altLang="ja-JP" sz="1200" spc="200" dirty="0">
                <a:solidFill>
                  <a:prstClr val="black"/>
                </a:solidFill>
              </a:rPr>
              <a:t>0</a:t>
            </a:r>
            <a:r>
              <a:rPr lang="en-US" altLang="ja-JP" sz="1200" dirty="0">
                <a:solidFill>
                  <a:prstClr val="black"/>
                </a:solidFill>
              </a:rPr>
              <a:t>mg, respectively.</a:t>
            </a:r>
          </a:p>
        </p:txBody>
      </p:sp>
      <p:sp>
        <p:nvSpPr>
          <p:cNvPr id="39" name="正方形/長方形 38"/>
          <p:cNvSpPr/>
          <p:nvPr/>
        </p:nvSpPr>
        <p:spPr>
          <a:xfrm>
            <a:off x="1225304" y="1908072"/>
            <a:ext cx="7232896" cy="1284967"/>
          </a:xfrm>
          <a:prstGeom prst="rect">
            <a:avLst/>
          </a:prstGeom>
        </p:spPr>
        <p:txBody>
          <a:bodyPr wrap="square">
            <a:spAutoFit/>
          </a:bodyPr>
          <a:lstStyle/>
          <a:p>
            <a:pPr>
              <a:spcAft>
                <a:spcPts val="100"/>
              </a:spcAft>
            </a:pPr>
            <a:r>
              <a:rPr lang="ja-JP" altLang="en-US" sz="1500" dirty="0">
                <a:solidFill>
                  <a:prstClr val="black"/>
                </a:solidFill>
              </a:rPr>
              <a:t>･</a:t>
            </a:r>
            <a:r>
              <a:rPr lang="en-US" altLang="ja-JP" sz="1500" dirty="0">
                <a:solidFill>
                  <a:prstClr val="black"/>
                </a:solidFill>
              </a:rPr>
              <a:t>Men and women, 20-8</a:t>
            </a:r>
            <a:r>
              <a:rPr lang="en-US" altLang="ja-JP" sz="1500" spc="200" dirty="0">
                <a:solidFill>
                  <a:prstClr val="black"/>
                </a:solidFill>
              </a:rPr>
              <a:t>0</a:t>
            </a:r>
            <a:r>
              <a:rPr lang="en-US" altLang="ja-JP" sz="1500" dirty="0">
                <a:solidFill>
                  <a:prstClr val="black"/>
                </a:solidFill>
              </a:rPr>
              <a:t>years of age</a:t>
            </a:r>
          </a:p>
          <a:p>
            <a:pPr>
              <a:spcAft>
                <a:spcPts val="100"/>
              </a:spcAft>
            </a:pPr>
            <a:r>
              <a:rPr lang="ja-JP" altLang="en-US" sz="1500" dirty="0">
                <a:solidFill>
                  <a:prstClr val="black"/>
                </a:solidFill>
              </a:rPr>
              <a:t>･</a:t>
            </a:r>
            <a:r>
              <a:rPr lang="en-US" altLang="ja-JP" sz="1500" dirty="0">
                <a:solidFill>
                  <a:prstClr val="black"/>
                </a:solidFill>
              </a:rPr>
              <a:t>Stable CAD: </a:t>
            </a:r>
          </a:p>
          <a:p>
            <a:pPr>
              <a:spcAft>
                <a:spcPts val="100"/>
              </a:spcAft>
            </a:pPr>
            <a:r>
              <a:rPr lang="en-US" altLang="ja-JP" sz="1500" dirty="0">
                <a:solidFill>
                  <a:prstClr val="black"/>
                </a:solidFill>
              </a:rPr>
              <a:t>    </a:t>
            </a:r>
            <a:r>
              <a:rPr lang="ja-JP" altLang="en-US" sz="1500" dirty="0">
                <a:solidFill>
                  <a:prstClr val="black"/>
                </a:solidFill>
              </a:rPr>
              <a:t>･</a:t>
            </a:r>
            <a:r>
              <a:rPr lang="en-US" altLang="ja-JP" sz="1500" dirty="0">
                <a:solidFill>
                  <a:prstClr val="black"/>
                </a:solidFill>
              </a:rPr>
              <a:t>ACS or PCI/CABG &gt;</a:t>
            </a:r>
            <a:r>
              <a:rPr lang="en-US" altLang="ja-JP" sz="1500" spc="200" dirty="0">
                <a:solidFill>
                  <a:prstClr val="black"/>
                </a:solidFill>
              </a:rPr>
              <a:t>3</a:t>
            </a:r>
            <a:r>
              <a:rPr lang="en-US" altLang="ja-JP" sz="1500" dirty="0">
                <a:solidFill>
                  <a:prstClr val="black"/>
                </a:solidFill>
              </a:rPr>
              <a:t>months</a:t>
            </a:r>
            <a:br>
              <a:rPr lang="en-US" altLang="ja-JP" sz="1500" dirty="0">
                <a:solidFill>
                  <a:prstClr val="black"/>
                </a:solidFill>
              </a:rPr>
            </a:br>
            <a:r>
              <a:rPr lang="en-US" altLang="ja-JP" sz="1500" dirty="0">
                <a:solidFill>
                  <a:prstClr val="black"/>
                </a:solidFill>
              </a:rPr>
              <a:t>    </a:t>
            </a:r>
            <a:r>
              <a:rPr lang="ja-JP" altLang="en-US" sz="1500" dirty="0">
                <a:solidFill>
                  <a:prstClr val="black"/>
                </a:solidFill>
              </a:rPr>
              <a:t>･</a:t>
            </a:r>
            <a:r>
              <a:rPr lang="en-US" altLang="ja-JP" sz="1500" dirty="0">
                <a:solidFill>
                  <a:prstClr val="black"/>
                </a:solidFill>
              </a:rPr>
              <a:t>Clinical diagnosis of CAD with coronary stenosis ≥5</a:t>
            </a:r>
            <a:r>
              <a:rPr lang="en-US" altLang="ja-JP" sz="1500" spc="200" dirty="0">
                <a:solidFill>
                  <a:prstClr val="black"/>
                </a:solidFill>
              </a:rPr>
              <a:t>0</a:t>
            </a:r>
            <a:r>
              <a:rPr lang="en-US" altLang="ja-JP" sz="1500" dirty="0">
                <a:solidFill>
                  <a:prstClr val="black"/>
                </a:solidFill>
              </a:rPr>
              <a:t>% diameter stenosis</a:t>
            </a:r>
          </a:p>
          <a:p>
            <a:pPr>
              <a:spcAft>
                <a:spcPts val="100"/>
              </a:spcAft>
            </a:pPr>
            <a:r>
              <a:rPr lang="ja-JP" altLang="en-US" sz="1500" dirty="0">
                <a:solidFill>
                  <a:prstClr val="black"/>
                </a:solidFill>
              </a:rPr>
              <a:t>･</a:t>
            </a:r>
            <a:r>
              <a:rPr lang="en-US" altLang="ja-JP" sz="1500" dirty="0">
                <a:solidFill>
                  <a:prstClr val="black"/>
                </a:solidFill>
              </a:rPr>
              <a:t>LDL-C &lt;12</a:t>
            </a:r>
            <a:r>
              <a:rPr lang="en-US" altLang="ja-JP" sz="1500" spc="200" dirty="0">
                <a:solidFill>
                  <a:prstClr val="black"/>
                </a:solidFill>
              </a:rPr>
              <a:t>0</a:t>
            </a:r>
            <a:r>
              <a:rPr lang="en-US" altLang="ja-JP" sz="1500" dirty="0">
                <a:solidFill>
                  <a:prstClr val="black"/>
                </a:solidFill>
              </a:rPr>
              <a:t>mg/</a:t>
            </a:r>
            <a:r>
              <a:rPr lang="en-US" altLang="ja-JP" sz="1500" dirty="0" err="1">
                <a:solidFill>
                  <a:prstClr val="black"/>
                </a:solidFill>
              </a:rPr>
              <a:t>dL</a:t>
            </a:r>
            <a:r>
              <a:rPr lang="en-US" altLang="ja-JP" sz="1500" dirty="0">
                <a:solidFill>
                  <a:prstClr val="black"/>
                </a:solidFill>
              </a:rPr>
              <a:t> on </a:t>
            </a:r>
            <a:r>
              <a:rPr lang="en-US" altLang="ja-JP" sz="1500" dirty="0" err="1">
                <a:solidFill>
                  <a:prstClr val="black"/>
                </a:solidFill>
              </a:rPr>
              <a:t>pitavastatin</a:t>
            </a:r>
            <a:r>
              <a:rPr lang="en-US" altLang="ja-JP" sz="1500" dirty="0">
                <a:solidFill>
                  <a:prstClr val="black"/>
                </a:solidFill>
              </a:rPr>
              <a:t> </a:t>
            </a:r>
            <a:r>
              <a:rPr lang="en-US" altLang="ja-JP" sz="1500" spc="200" dirty="0">
                <a:solidFill>
                  <a:prstClr val="black"/>
                </a:solidFill>
              </a:rPr>
              <a:t>1</a:t>
            </a:r>
            <a:r>
              <a:rPr lang="en-US" altLang="ja-JP" sz="1500" dirty="0">
                <a:solidFill>
                  <a:prstClr val="black"/>
                </a:solidFill>
              </a:rPr>
              <a:t>mg/day during the run-in period</a:t>
            </a:r>
          </a:p>
        </p:txBody>
      </p:sp>
    </p:spTree>
    <p:extLst>
      <p:ext uri="{BB962C8B-B14F-4D97-AF65-F5344CB8AC3E}">
        <p14:creationId xmlns:p14="http://schemas.microsoft.com/office/powerpoint/2010/main" val="1760822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Study Design</a:t>
            </a:r>
            <a:endParaRPr kumimoji="1" lang="ja-JP" altLang="en-US" dirty="0"/>
          </a:p>
        </p:txBody>
      </p:sp>
      <p:sp>
        <p:nvSpPr>
          <p:cNvPr id="4" name="正方形/長方形 3"/>
          <p:cNvSpPr/>
          <p:nvPr/>
        </p:nvSpPr>
        <p:spPr>
          <a:xfrm>
            <a:off x="-1" y="828000"/>
            <a:ext cx="9144000" cy="4306821"/>
          </a:xfrm>
          <a:prstGeom prst="rect">
            <a:avLst/>
          </a:prstGeom>
        </p:spPr>
        <p:txBody>
          <a:bodyPr wrap="square" lIns="360000" tIns="0" rIns="288000" bIns="0">
            <a:spAutoFit/>
          </a:bodyPr>
          <a:lstStyle/>
          <a:p>
            <a:pPr>
              <a:lnSpc>
                <a:spcPct val="110000"/>
              </a:lnSpc>
              <a:spcAft>
                <a:spcPts val="300"/>
              </a:spcAft>
            </a:pPr>
            <a:r>
              <a:rPr lang="en-US" altLang="ja-JP" sz="2400" b="1" dirty="0">
                <a:latin typeface="+mn-lt"/>
              </a:rPr>
              <a:t>Primary Endpoint</a:t>
            </a:r>
            <a:endParaRPr lang="ja-JP" altLang="ja-JP" sz="2400" b="1" dirty="0">
              <a:latin typeface="+mn-lt"/>
            </a:endParaRPr>
          </a:p>
          <a:p>
            <a:pPr>
              <a:lnSpc>
                <a:spcPct val="110000"/>
              </a:lnSpc>
              <a:spcBef>
                <a:spcPts val="300"/>
              </a:spcBef>
              <a:spcAft>
                <a:spcPts val="1400"/>
              </a:spcAft>
            </a:pPr>
            <a:r>
              <a:rPr lang="en-US" altLang="ja-JP" sz="1600" dirty="0">
                <a:latin typeface="+mn-lt"/>
              </a:rPr>
              <a:t>a composite of CV death, non-fatal MI, non-fatal ischemic stroke, or unstable angina requiring emergency hospitalization</a:t>
            </a:r>
            <a:endParaRPr lang="ja-JP" altLang="ja-JP" sz="1600" dirty="0">
              <a:latin typeface="+mn-lt"/>
            </a:endParaRPr>
          </a:p>
          <a:p>
            <a:pPr>
              <a:lnSpc>
                <a:spcPct val="110000"/>
              </a:lnSpc>
              <a:spcAft>
                <a:spcPts val="0"/>
              </a:spcAft>
            </a:pPr>
            <a:r>
              <a:rPr lang="en-US" altLang="ja-JP" sz="2400" b="1" dirty="0">
                <a:latin typeface="+mn-lt"/>
              </a:rPr>
              <a:t>Sample size calculation</a:t>
            </a:r>
            <a:endParaRPr lang="ja-JP" altLang="ja-JP" sz="2400" dirty="0">
              <a:latin typeface="+mn-lt"/>
            </a:endParaRPr>
          </a:p>
          <a:p>
            <a:pPr>
              <a:lnSpc>
                <a:spcPct val="110000"/>
              </a:lnSpc>
              <a:spcBef>
                <a:spcPts val="300"/>
              </a:spcBef>
              <a:spcAft>
                <a:spcPts val="400"/>
              </a:spcAft>
            </a:pPr>
            <a:r>
              <a:rPr lang="en-US" altLang="ja-JP" sz="1600" dirty="0">
                <a:latin typeface="+mn-lt"/>
              </a:rPr>
              <a:t>Hypothesis: 16% relative risk reduction with the high-dose </a:t>
            </a:r>
            <a:r>
              <a:rPr lang="en-US" altLang="ja-JP" sz="1600" dirty="0" err="1">
                <a:latin typeface="+mn-lt"/>
              </a:rPr>
              <a:t>pitavastatin</a:t>
            </a:r>
            <a:r>
              <a:rPr lang="en-US" altLang="ja-JP" sz="1600" dirty="0">
                <a:latin typeface="+mn-lt"/>
              </a:rPr>
              <a:t> </a:t>
            </a:r>
            <a:r>
              <a:rPr lang="en-US" altLang="ja-JP" sz="1600" dirty="0" err="1">
                <a:latin typeface="+mn-lt"/>
              </a:rPr>
              <a:t>Tx</a:t>
            </a:r>
            <a:endParaRPr lang="ja-JP" altLang="ja-JP" sz="1600" dirty="0">
              <a:latin typeface="+mn-lt"/>
            </a:endParaRPr>
          </a:p>
          <a:p>
            <a:pPr>
              <a:lnSpc>
                <a:spcPct val="110000"/>
              </a:lnSpc>
              <a:spcBef>
                <a:spcPts val="400"/>
              </a:spcBef>
              <a:spcAft>
                <a:spcPts val="400"/>
              </a:spcAft>
            </a:pPr>
            <a:r>
              <a:rPr lang="en-US" altLang="ja-JP" sz="1600" dirty="0">
                <a:latin typeface="+mn-lt"/>
              </a:rPr>
              <a:t>Assumptions: Annual primary endpoint event rate of 2.5%, Drop-out rate of 10%</a:t>
            </a:r>
            <a:endParaRPr lang="ja-JP" altLang="ja-JP" sz="1600" dirty="0">
              <a:latin typeface="+mn-lt"/>
            </a:endParaRPr>
          </a:p>
          <a:p>
            <a:pPr marL="1260000" indent="-2880000">
              <a:lnSpc>
                <a:spcPct val="110000"/>
              </a:lnSpc>
              <a:spcBef>
                <a:spcPts val="500"/>
              </a:spcBef>
              <a:spcAft>
                <a:spcPts val="1200"/>
              </a:spcAft>
            </a:pPr>
            <a:r>
              <a:rPr lang="en-US" altLang="ja-JP" sz="1600" dirty="0">
                <a:latin typeface="+mn-lt"/>
              </a:rPr>
              <a:t>Sample size: 12,600 patients were to be enrolled with anticipated 1,033 events                </a:t>
            </a:r>
            <a:r>
              <a:rPr lang="en-US" altLang="ja-JP" sz="1600" dirty="0"/>
              <a:t>during the </a:t>
            </a:r>
            <a:r>
              <a:rPr lang="en-US" altLang="ja-JP" sz="1600" dirty="0">
                <a:latin typeface="+mn-lt"/>
              </a:rPr>
              <a:t>planned 3 years of enrollment and at least 3 years of follow-up.</a:t>
            </a:r>
          </a:p>
          <a:p>
            <a:pPr marL="1260000" indent="-2880000">
              <a:lnSpc>
                <a:spcPct val="110000"/>
              </a:lnSpc>
              <a:spcBef>
                <a:spcPts val="500"/>
              </a:spcBef>
              <a:spcAft>
                <a:spcPts val="1200"/>
              </a:spcAft>
            </a:pPr>
            <a:r>
              <a:rPr lang="en-US" altLang="ja-JP" sz="1600" dirty="0"/>
              <a:t>Power: 80%, Alpha: 0.05</a:t>
            </a:r>
            <a:endParaRPr lang="ja-JP" altLang="ja-JP" sz="1600" dirty="0">
              <a:latin typeface="+mn-lt"/>
            </a:endParaRPr>
          </a:p>
          <a:p>
            <a:pPr>
              <a:lnSpc>
                <a:spcPct val="120000"/>
              </a:lnSpc>
            </a:pPr>
            <a:r>
              <a:rPr lang="en-US" altLang="ja-JP" sz="1300" dirty="0">
                <a:latin typeface="+mn-lt"/>
              </a:rPr>
              <a:t>The actual event rate was lower than anticipated. On October 27, 2015, the steering committee decided not to extend the study further despite the original event-driven trial design, because substantial number of cent</a:t>
            </a:r>
            <a:r>
              <a:rPr lang="en-US" altLang="ja-JP" sz="1300" dirty="0"/>
              <a:t>e</a:t>
            </a:r>
            <a:r>
              <a:rPr lang="en-US" altLang="ja-JP" sz="1300" dirty="0">
                <a:latin typeface="+mn-lt"/>
              </a:rPr>
              <a:t>rs were reluctant to extend the study further.</a:t>
            </a:r>
            <a:endParaRPr lang="ja-JP" altLang="ja-JP" sz="1300" dirty="0">
              <a:latin typeface="+mn-lt"/>
            </a:endParaRPr>
          </a:p>
        </p:txBody>
      </p:sp>
    </p:spTree>
    <p:extLst>
      <p:ext uri="{BB962C8B-B14F-4D97-AF65-F5344CB8AC3E}">
        <p14:creationId xmlns:p14="http://schemas.microsoft.com/office/powerpoint/2010/main" val="2692359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a:t>Study Patient Flow</a:t>
            </a:r>
            <a:endParaRPr kumimoji="1" lang="ja-JP" altLang="en-US" dirty="0"/>
          </a:p>
        </p:txBody>
      </p:sp>
      <p:sp>
        <p:nvSpPr>
          <p:cNvPr id="3" name="Line 5"/>
          <p:cNvSpPr>
            <a:spLocks noChangeShapeType="1"/>
          </p:cNvSpPr>
          <p:nvPr/>
        </p:nvSpPr>
        <p:spPr bwMode="auto">
          <a:xfrm>
            <a:off x="4568825" y="1085850"/>
            <a:ext cx="0" cy="304800"/>
          </a:xfrm>
          <a:prstGeom prst="line">
            <a:avLst/>
          </a:prstGeom>
          <a:noFill/>
          <a:ln w="28575" cap="flat">
            <a:solidFill>
              <a:srgbClr val="727171"/>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 name="Line 6"/>
          <p:cNvSpPr>
            <a:spLocks noChangeShapeType="1"/>
          </p:cNvSpPr>
          <p:nvPr/>
        </p:nvSpPr>
        <p:spPr bwMode="auto">
          <a:xfrm>
            <a:off x="4568825" y="1285875"/>
            <a:ext cx="1712913" cy="0"/>
          </a:xfrm>
          <a:prstGeom prst="line">
            <a:avLst/>
          </a:prstGeom>
          <a:noFill/>
          <a:ln w="28575" cap="flat">
            <a:solidFill>
              <a:srgbClr val="727171"/>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5" name="Line 7"/>
          <p:cNvSpPr>
            <a:spLocks noChangeShapeType="1"/>
          </p:cNvSpPr>
          <p:nvPr/>
        </p:nvSpPr>
        <p:spPr bwMode="auto">
          <a:xfrm>
            <a:off x="4568825" y="1704975"/>
            <a:ext cx="0" cy="219075"/>
          </a:xfrm>
          <a:prstGeom prst="line">
            <a:avLst/>
          </a:prstGeom>
          <a:noFill/>
          <a:ln w="28575" cap="flat">
            <a:solidFill>
              <a:srgbClr val="727171"/>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6" name="Freeform 8"/>
          <p:cNvSpPr>
            <a:spLocks/>
          </p:cNvSpPr>
          <p:nvPr/>
        </p:nvSpPr>
        <p:spPr bwMode="auto">
          <a:xfrm>
            <a:off x="4035425" y="1924050"/>
            <a:ext cx="1066800" cy="123825"/>
          </a:xfrm>
          <a:custGeom>
            <a:avLst/>
            <a:gdLst>
              <a:gd name="T0" fmla="*/ 0 w 672"/>
              <a:gd name="T1" fmla="*/ 78 h 78"/>
              <a:gd name="T2" fmla="*/ 0 w 672"/>
              <a:gd name="T3" fmla="*/ 0 h 78"/>
              <a:gd name="T4" fmla="*/ 672 w 672"/>
              <a:gd name="T5" fmla="*/ 0 h 78"/>
              <a:gd name="T6" fmla="*/ 672 w 672"/>
              <a:gd name="T7" fmla="*/ 78 h 78"/>
            </a:gdLst>
            <a:ahLst/>
            <a:cxnLst>
              <a:cxn ang="0">
                <a:pos x="T0" y="T1"/>
              </a:cxn>
              <a:cxn ang="0">
                <a:pos x="T2" y="T3"/>
              </a:cxn>
              <a:cxn ang="0">
                <a:pos x="T4" y="T5"/>
              </a:cxn>
              <a:cxn ang="0">
                <a:pos x="T6" y="T7"/>
              </a:cxn>
            </a:cxnLst>
            <a:rect l="0" t="0" r="r" b="b"/>
            <a:pathLst>
              <a:path w="672" h="78">
                <a:moveTo>
                  <a:pt x="0" y="78"/>
                </a:moveTo>
                <a:lnTo>
                  <a:pt x="0" y="0"/>
                </a:lnTo>
                <a:lnTo>
                  <a:pt x="672" y="0"/>
                </a:lnTo>
                <a:lnTo>
                  <a:pt x="672" y="78"/>
                </a:lnTo>
              </a:path>
            </a:pathLst>
          </a:custGeom>
          <a:noFill/>
          <a:ln w="28575" cap="flat">
            <a:solidFill>
              <a:srgbClr val="727171"/>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7" name="Line 9"/>
          <p:cNvSpPr>
            <a:spLocks noChangeShapeType="1"/>
          </p:cNvSpPr>
          <p:nvPr/>
        </p:nvSpPr>
        <p:spPr bwMode="auto">
          <a:xfrm>
            <a:off x="4035425" y="2447925"/>
            <a:ext cx="0" cy="352425"/>
          </a:xfrm>
          <a:prstGeom prst="line">
            <a:avLst/>
          </a:prstGeom>
          <a:noFill/>
          <a:ln w="28575" cap="flat">
            <a:solidFill>
              <a:srgbClr val="727171"/>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8" name="Line 10"/>
          <p:cNvSpPr>
            <a:spLocks noChangeShapeType="1"/>
          </p:cNvSpPr>
          <p:nvPr/>
        </p:nvSpPr>
        <p:spPr bwMode="auto">
          <a:xfrm>
            <a:off x="4035425" y="2954268"/>
            <a:ext cx="0" cy="1019175"/>
          </a:xfrm>
          <a:prstGeom prst="line">
            <a:avLst/>
          </a:prstGeom>
          <a:noFill/>
          <a:ln w="28575" cap="flat">
            <a:solidFill>
              <a:srgbClr val="727171"/>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9" name="Line 11"/>
          <p:cNvSpPr>
            <a:spLocks noChangeShapeType="1"/>
          </p:cNvSpPr>
          <p:nvPr/>
        </p:nvSpPr>
        <p:spPr bwMode="auto">
          <a:xfrm>
            <a:off x="5102225" y="2447925"/>
            <a:ext cx="0" cy="352425"/>
          </a:xfrm>
          <a:prstGeom prst="line">
            <a:avLst/>
          </a:prstGeom>
          <a:noFill/>
          <a:ln w="28575" cap="flat">
            <a:solidFill>
              <a:srgbClr val="727171"/>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 name="Line 12"/>
          <p:cNvSpPr>
            <a:spLocks noChangeShapeType="1"/>
          </p:cNvSpPr>
          <p:nvPr/>
        </p:nvSpPr>
        <p:spPr bwMode="auto">
          <a:xfrm>
            <a:off x="5102225" y="2954268"/>
            <a:ext cx="0" cy="1019175"/>
          </a:xfrm>
          <a:prstGeom prst="line">
            <a:avLst/>
          </a:prstGeom>
          <a:noFill/>
          <a:ln w="28575" cap="flat">
            <a:solidFill>
              <a:srgbClr val="727171"/>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1" name="Line 13"/>
          <p:cNvSpPr>
            <a:spLocks noChangeShapeType="1"/>
          </p:cNvSpPr>
          <p:nvPr/>
        </p:nvSpPr>
        <p:spPr bwMode="auto">
          <a:xfrm>
            <a:off x="5102225" y="2657475"/>
            <a:ext cx="485775" cy="0"/>
          </a:xfrm>
          <a:prstGeom prst="line">
            <a:avLst/>
          </a:prstGeom>
          <a:noFill/>
          <a:ln w="28575" cap="flat">
            <a:solidFill>
              <a:srgbClr val="727171"/>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 name="Line 14"/>
          <p:cNvSpPr>
            <a:spLocks noChangeShapeType="1"/>
          </p:cNvSpPr>
          <p:nvPr/>
        </p:nvSpPr>
        <p:spPr bwMode="auto">
          <a:xfrm>
            <a:off x="5102225" y="3619500"/>
            <a:ext cx="485775" cy="0"/>
          </a:xfrm>
          <a:prstGeom prst="line">
            <a:avLst/>
          </a:prstGeom>
          <a:noFill/>
          <a:ln w="28575" cap="flat">
            <a:solidFill>
              <a:srgbClr val="727171"/>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3" name="Line 15"/>
          <p:cNvSpPr>
            <a:spLocks noChangeShapeType="1"/>
          </p:cNvSpPr>
          <p:nvPr/>
        </p:nvSpPr>
        <p:spPr bwMode="auto">
          <a:xfrm flipH="1">
            <a:off x="3559175" y="2657475"/>
            <a:ext cx="476250" cy="0"/>
          </a:xfrm>
          <a:prstGeom prst="line">
            <a:avLst/>
          </a:prstGeom>
          <a:noFill/>
          <a:ln w="28575" cap="flat">
            <a:solidFill>
              <a:srgbClr val="727171"/>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4" name="Line 16"/>
          <p:cNvSpPr>
            <a:spLocks noChangeShapeType="1"/>
          </p:cNvSpPr>
          <p:nvPr/>
        </p:nvSpPr>
        <p:spPr bwMode="auto">
          <a:xfrm flipH="1">
            <a:off x="3559175" y="3619500"/>
            <a:ext cx="476250" cy="0"/>
          </a:xfrm>
          <a:prstGeom prst="line">
            <a:avLst/>
          </a:prstGeom>
          <a:noFill/>
          <a:ln w="28575" cap="flat">
            <a:solidFill>
              <a:srgbClr val="727171"/>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5" name="Freeform 17"/>
          <p:cNvSpPr>
            <a:spLocks/>
          </p:cNvSpPr>
          <p:nvPr/>
        </p:nvSpPr>
        <p:spPr bwMode="auto">
          <a:xfrm>
            <a:off x="4530725" y="1352550"/>
            <a:ext cx="85725" cy="76200"/>
          </a:xfrm>
          <a:custGeom>
            <a:avLst/>
            <a:gdLst>
              <a:gd name="T0" fmla="*/ 54 w 54"/>
              <a:gd name="T1" fmla="*/ 0 h 48"/>
              <a:gd name="T2" fmla="*/ 24 w 54"/>
              <a:gd name="T3" fmla="*/ 48 h 48"/>
              <a:gd name="T4" fmla="*/ 0 w 54"/>
              <a:gd name="T5" fmla="*/ 0 h 48"/>
              <a:gd name="T6" fmla="*/ 54 w 54"/>
              <a:gd name="T7" fmla="*/ 0 h 48"/>
            </a:gdLst>
            <a:ahLst/>
            <a:cxnLst>
              <a:cxn ang="0">
                <a:pos x="T0" y="T1"/>
              </a:cxn>
              <a:cxn ang="0">
                <a:pos x="T2" y="T3"/>
              </a:cxn>
              <a:cxn ang="0">
                <a:pos x="T4" y="T5"/>
              </a:cxn>
              <a:cxn ang="0">
                <a:pos x="T6" y="T7"/>
              </a:cxn>
            </a:cxnLst>
            <a:rect l="0" t="0" r="r" b="b"/>
            <a:pathLst>
              <a:path w="54" h="48">
                <a:moveTo>
                  <a:pt x="54" y="0"/>
                </a:moveTo>
                <a:lnTo>
                  <a:pt x="24" y="48"/>
                </a:lnTo>
                <a:lnTo>
                  <a:pt x="0" y="0"/>
                </a:lnTo>
                <a:lnTo>
                  <a:pt x="54" y="0"/>
                </a:lnTo>
                <a:close/>
              </a:path>
            </a:pathLst>
          </a:custGeom>
          <a:solidFill>
            <a:srgbClr val="727171"/>
          </a:solid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Rectangle 31"/>
          <p:cNvSpPr>
            <a:spLocks noChangeArrowheads="1"/>
          </p:cNvSpPr>
          <p:nvPr/>
        </p:nvSpPr>
        <p:spPr bwMode="auto">
          <a:xfrm>
            <a:off x="3074988" y="800100"/>
            <a:ext cx="2987675" cy="314325"/>
          </a:xfrm>
          <a:prstGeom prst="rect">
            <a:avLst/>
          </a:prstGeom>
          <a:solidFill>
            <a:srgbClr val="D3EDFB"/>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8" name="Rectangle 34"/>
          <p:cNvSpPr>
            <a:spLocks noChangeArrowheads="1"/>
          </p:cNvSpPr>
          <p:nvPr/>
        </p:nvSpPr>
        <p:spPr bwMode="auto">
          <a:xfrm>
            <a:off x="3074988" y="1466850"/>
            <a:ext cx="2987675" cy="314325"/>
          </a:xfrm>
          <a:prstGeom prst="rect">
            <a:avLst/>
          </a:prstGeom>
          <a:solidFill>
            <a:srgbClr val="D3EDFB"/>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59" name="Rectangle 37"/>
          <p:cNvSpPr>
            <a:spLocks noChangeArrowheads="1"/>
          </p:cNvSpPr>
          <p:nvPr/>
        </p:nvSpPr>
        <p:spPr bwMode="auto">
          <a:xfrm>
            <a:off x="1152525" y="2133600"/>
            <a:ext cx="3225800" cy="314325"/>
          </a:xfrm>
          <a:prstGeom prst="rect">
            <a:avLst/>
          </a:prstGeom>
          <a:solidFill>
            <a:srgbClr val="D3EDFB"/>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60" name="Rectangle 51"/>
          <p:cNvSpPr>
            <a:spLocks noChangeArrowheads="1"/>
          </p:cNvSpPr>
          <p:nvPr/>
        </p:nvSpPr>
        <p:spPr bwMode="auto">
          <a:xfrm>
            <a:off x="4759325" y="2133600"/>
            <a:ext cx="3227388" cy="314325"/>
          </a:xfrm>
          <a:prstGeom prst="rect">
            <a:avLst/>
          </a:prstGeom>
          <a:solidFill>
            <a:srgbClr val="D3EDFB"/>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61" name="Rectangle 40"/>
          <p:cNvSpPr>
            <a:spLocks noChangeArrowheads="1"/>
          </p:cNvSpPr>
          <p:nvPr/>
        </p:nvSpPr>
        <p:spPr bwMode="auto">
          <a:xfrm>
            <a:off x="1152525" y="2867025"/>
            <a:ext cx="3225800" cy="304800"/>
          </a:xfrm>
          <a:prstGeom prst="rect">
            <a:avLst/>
          </a:prstGeom>
          <a:solidFill>
            <a:srgbClr val="D3EDFB"/>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62" name="Rectangle 43"/>
          <p:cNvSpPr>
            <a:spLocks noChangeArrowheads="1"/>
          </p:cNvSpPr>
          <p:nvPr/>
        </p:nvSpPr>
        <p:spPr bwMode="auto">
          <a:xfrm>
            <a:off x="1152525" y="4057650"/>
            <a:ext cx="3225800" cy="314325"/>
          </a:xfrm>
          <a:prstGeom prst="rect">
            <a:avLst/>
          </a:prstGeom>
          <a:solidFill>
            <a:srgbClr val="D3EDFB"/>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63" name="Rectangle 46"/>
          <p:cNvSpPr>
            <a:spLocks noChangeArrowheads="1"/>
          </p:cNvSpPr>
          <p:nvPr/>
        </p:nvSpPr>
        <p:spPr bwMode="auto">
          <a:xfrm>
            <a:off x="4759325" y="4057650"/>
            <a:ext cx="3227388" cy="314325"/>
          </a:xfrm>
          <a:prstGeom prst="rect">
            <a:avLst/>
          </a:prstGeom>
          <a:solidFill>
            <a:srgbClr val="D3EDFB"/>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64" name="Rectangle 54"/>
          <p:cNvSpPr>
            <a:spLocks noChangeArrowheads="1"/>
          </p:cNvSpPr>
          <p:nvPr/>
        </p:nvSpPr>
        <p:spPr bwMode="auto">
          <a:xfrm>
            <a:off x="4759325" y="2867025"/>
            <a:ext cx="3227388" cy="304800"/>
          </a:xfrm>
          <a:prstGeom prst="rect">
            <a:avLst/>
          </a:prstGeom>
          <a:solidFill>
            <a:srgbClr val="D3EDFB"/>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65" name="正方形/長方形 64"/>
          <p:cNvSpPr/>
          <p:nvPr/>
        </p:nvSpPr>
        <p:spPr>
          <a:xfrm>
            <a:off x="3734301" y="804966"/>
            <a:ext cx="1669048" cy="307777"/>
          </a:xfrm>
          <a:prstGeom prst="rect">
            <a:avLst/>
          </a:prstGeom>
        </p:spPr>
        <p:txBody>
          <a:bodyPr wrap="none">
            <a:spAutoFit/>
          </a:bodyPr>
          <a:lstStyle/>
          <a:p>
            <a:pPr algn="ctr"/>
            <a:r>
              <a:rPr lang="en-US" altLang="ja-JP" sz="1400" b="1"/>
              <a:t>Enrolled  </a:t>
            </a:r>
            <a:r>
              <a:rPr lang="en-US" altLang="ja-JP" sz="1200" b="1"/>
              <a:t>N=14,774</a:t>
            </a:r>
            <a:endParaRPr lang="ja-JP" altLang="en-US" sz="1200" b="1"/>
          </a:p>
        </p:txBody>
      </p:sp>
      <p:sp>
        <p:nvSpPr>
          <p:cNvPr id="66" name="正方形/長方形 65"/>
          <p:cNvSpPr/>
          <p:nvPr/>
        </p:nvSpPr>
        <p:spPr>
          <a:xfrm>
            <a:off x="3560375" y="1470123"/>
            <a:ext cx="2016899" cy="307777"/>
          </a:xfrm>
          <a:prstGeom prst="rect">
            <a:avLst/>
          </a:prstGeom>
        </p:spPr>
        <p:txBody>
          <a:bodyPr wrap="none">
            <a:spAutoFit/>
          </a:bodyPr>
          <a:lstStyle/>
          <a:p>
            <a:pPr algn="ctr"/>
            <a:r>
              <a:rPr lang="en-US" altLang="ja-JP" sz="1400" b="1"/>
              <a:t>Randomized  </a:t>
            </a:r>
            <a:r>
              <a:rPr lang="en-US" altLang="ja-JP" sz="1200" b="1"/>
              <a:t>N=13,054</a:t>
            </a:r>
            <a:endParaRPr lang="ja-JP" altLang="en-US" sz="1200" b="1"/>
          </a:p>
        </p:txBody>
      </p:sp>
      <p:sp>
        <p:nvSpPr>
          <p:cNvPr id="67" name="正方形/長方形 66"/>
          <p:cNvSpPr/>
          <p:nvPr/>
        </p:nvSpPr>
        <p:spPr>
          <a:xfrm>
            <a:off x="6260889" y="1017671"/>
            <a:ext cx="2329164" cy="507831"/>
          </a:xfrm>
          <a:prstGeom prst="rect">
            <a:avLst/>
          </a:prstGeom>
        </p:spPr>
        <p:txBody>
          <a:bodyPr wrap="none">
            <a:spAutoFit/>
          </a:bodyPr>
          <a:lstStyle/>
          <a:p>
            <a:pPr>
              <a:lnSpc>
                <a:spcPct val="90000"/>
              </a:lnSpc>
            </a:pPr>
            <a:r>
              <a:rPr lang="en-US" altLang="ja-JP" sz="1000" b="1"/>
              <a:t>Excluded </a:t>
            </a:r>
            <a:r>
              <a:rPr lang="en-US" altLang="ja-JP" sz="900" b="1"/>
              <a:t>N=1,720</a:t>
            </a:r>
          </a:p>
          <a:p>
            <a:pPr marL="144000">
              <a:lnSpc>
                <a:spcPct val="90000"/>
              </a:lnSpc>
            </a:pPr>
            <a:r>
              <a:rPr lang="en-US" altLang="ja-JP" sz="1000"/>
              <a:t>Withdrawal/Missing consent </a:t>
            </a:r>
            <a:r>
              <a:rPr lang="en-US" altLang="ja-JP" sz="900"/>
              <a:t>N=790</a:t>
            </a:r>
          </a:p>
          <a:p>
            <a:pPr marL="144000">
              <a:lnSpc>
                <a:spcPct val="90000"/>
              </a:lnSpc>
            </a:pPr>
            <a:r>
              <a:rPr lang="en-US" altLang="ja-JP" sz="1000"/>
              <a:t>Other reasons </a:t>
            </a:r>
            <a:r>
              <a:rPr lang="en-US" altLang="ja-JP" sz="900"/>
              <a:t>N=930</a:t>
            </a:r>
          </a:p>
        </p:txBody>
      </p:sp>
      <p:sp>
        <p:nvSpPr>
          <p:cNvPr id="68" name="正方形/長方形 67"/>
          <p:cNvSpPr/>
          <p:nvPr/>
        </p:nvSpPr>
        <p:spPr>
          <a:xfrm>
            <a:off x="1612659" y="2136873"/>
            <a:ext cx="2315057" cy="307777"/>
          </a:xfrm>
          <a:prstGeom prst="rect">
            <a:avLst/>
          </a:prstGeom>
        </p:spPr>
        <p:txBody>
          <a:bodyPr wrap="none">
            <a:spAutoFit/>
          </a:bodyPr>
          <a:lstStyle/>
          <a:p>
            <a:pPr algn="ctr"/>
            <a:r>
              <a:rPr lang="en-US" altLang="ja-JP" sz="1400" b="1"/>
              <a:t>Pitavastatin </a:t>
            </a:r>
            <a:r>
              <a:rPr lang="en-US" altLang="ja-JP" sz="1400" b="1" spc="200"/>
              <a:t>1</a:t>
            </a:r>
            <a:r>
              <a:rPr lang="en-US" altLang="ja-JP" sz="1400" b="1"/>
              <a:t>mg  </a:t>
            </a:r>
            <a:r>
              <a:rPr lang="en-US" altLang="ja-JP" sz="1200" b="1"/>
              <a:t>N=6,528</a:t>
            </a:r>
            <a:endParaRPr lang="ja-JP" altLang="en-US" sz="1200" b="1"/>
          </a:p>
        </p:txBody>
      </p:sp>
      <p:sp>
        <p:nvSpPr>
          <p:cNvPr id="69" name="正方形/長方形 68"/>
          <p:cNvSpPr/>
          <p:nvPr/>
        </p:nvSpPr>
        <p:spPr>
          <a:xfrm>
            <a:off x="5148021" y="2136873"/>
            <a:ext cx="2315057" cy="307777"/>
          </a:xfrm>
          <a:prstGeom prst="rect">
            <a:avLst/>
          </a:prstGeom>
        </p:spPr>
        <p:txBody>
          <a:bodyPr wrap="none">
            <a:spAutoFit/>
          </a:bodyPr>
          <a:lstStyle/>
          <a:p>
            <a:pPr algn="ctr"/>
            <a:r>
              <a:rPr lang="en-US" altLang="ja-JP" sz="1400" b="1"/>
              <a:t>Pitavastatin </a:t>
            </a:r>
            <a:r>
              <a:rPr lang="en-US" altLang="ja-JP" sz="1400" b="1" spc="200"/>
              <a:t>4</a:t>
            </a:r>
            <a:r>
              <a:rPr lang="en-US" altLang="ja-JP" sz="1400" b="1"/>
              <a:t>mg  </a:t>
            </a:r>
            <a:r>
              <a:rPr lang="en-US" altLang="ja-JP" sz="1200" b="1"/>
              <a:t>N=6,526</a:t>
            </a:r>
            <a:endParaRPr lang="ja-JP" altLang="en-US" sz="1200" b="1"/>
          </a:p>
        </p:txBody>
      </p:sp>
      <p:sp>
        <p:nvSpPr>
          <p:cNvPr id="70" name="正方形/長方形 69"/>
          <p:cNvSpPr/>
          <p:nvPr/>
        </p:nvSpPr>
        <p:spPr>
          <a:xfrm>
            <a:off x="1279178" y="2535079"/>
            <a:ext cx="2227016" cy="246221"/>
          </a:xfrm>
          <a:prstGeom prst="rect">
            <a:avLst/>
          </a:prstGeom>
        </p:spPr>
        <p:txBody>
          <a:bodyPr wrap="none" lIns="36000" rIns="36000">
            <a:spAutoFit/>
          </a:bodyPr>
          <a:lstStyle/>
          <a:p>
            <a:pPr algn="ctr"/>
            <a:r>
              <a:rPr lang="en-US" altLang="ja-JP" sz="1000" b="1"/>
              <a:t>Withdrawal/Missing consent </a:t>
            </a:r>
            <a:r>
              <a:rPr lang="en-US" altLang="ja-JP" sz="900" b="1"/>
              <a:t>N=100</a:t>
            </a:r>
            <a:endParaRPr lang="ja-JP" altLang="en-US" sz="900" b="1"/>
          </a:p>
        </p:txBody>
      </p:sp>
      <p:sp>
        <p:nvSpPr>
          <p:cNvPr id="71" name="正方形/長方形 70"/>
          <p:cNvSpPr/>
          <p:nvPr/>
        </p:nvSpPr>
        <p:spPr>
          <a:xfrm>
            <a:off x="5648037" y="2535079"/>
            <a:ext cx="2227016" cy="246221"/>
          </a:xfrm>
          <a:prstGeom prst="rect">
            <a:avLst/>
          </a:prstGeom>
        </p:spPr>
        <p:txBody>
          <a:bodyPr wrap="none" lIns="36000" rIns="36000">
            <a:spAutoFit/>
          </a:bodyPr>
          <a:lstStyle/>
          <a:p>
            <a:pPr algn="ctr"/>
            <a:r>
              <a:rPr lang="en-US" altLang="ja-JP" sz="1000" b="1"/>
              <a:t>Withdrawal/Missing consent </a:t>
            </a:r>
            <a:r>
              <a:rPr lang="en-US" altLang="ja-JP" sz="900" b="1"/>
              <a:t>N=136</a:t>
            </a:r>
            <a:endParaRPr lang="ja-JP" altLang="en-US" sz="900" b="1"/>
          </a:p>
        </p:txBody>
      </p:sp>
      <p:sp>
        <p:nvSpPr>
          <p:cNvPr id="72" name="正方形/長方形 71"/>
          <p:cNvSpPr/>
          <p:nvPr/>
        </p:nvSpPr>
        <p:spPr>
          <a:xfrm>
            <a:off x="1238404" y="2865536"/>
            <a:ext cx="3054041" cy="307777"/>
          </a:xfrm>
          <a:prstGeom prst="rect">
            <a:avLst/>
          </a:prstGeom>
        </p:spPr>
        <p:txBody>
          <a:bodyPr wrap="none">
            <a:spAutoFit/>
          </a:bodyPr>
          <a:lstStyle/>
          <a:p>
            <a:pPr algn="ctr"/>
            <a:r>
              <a:rPr lang="en-US" altLang="ja-JP" sz="1400" b="1"/>
              <a:t>Safety analysis set (SAS) </a:t>
            </a:r>
            <a:r>
              <a:rPr lang="en-US" altLang="ja-JP" sz="1200" b="1"/>
              <a:t>N=6,428</a:t>
            </a:r>
            <a:endParaRPr lang="ja-JP" altLang="en-US" sz="1200" b="1"/>
          </a:p>
        </p:txBody>
      </p:sp>
      <p:sp>
        <p:nvSpPr>
          <p:cNvPr id="73" name="正方形/長方形 72"/>
          <p:cNvSpPr/>
          <p:nvPr/>
        </p:nvSpPr>
        <p:spPr>
          <a:xfrm>
            <a:off x="4845998" y="2865536"/>
            <a:ext cx="3054041" cy="307777"/>
          </a:xfrm>
          <a:prstGeom prst="rect">
            <a:avLst/>
          </a:prstGeom>
        </p:spPr>
        <p:txBody>
          <a:bodyPr wrap="none">
            <a:spAutoFit/>
          </a:bodyPr>
          <a:lstStyle/>
          <a:p>
            <a:pPr algn="ctr"/>
            <a:r>
              <a:rPr lang="en-US" altLang="ja-JP" sz="1400" b="1"/>
              <a:t>Safety analysis set (SAS) </a:t>
            </a:r>
            <a:r>
              <a:rPr lang="en-US" altLang="ja-JP" sz="1200" b="1"/>
              <a:t>N=6,390</a:t>
            </a:r>
            <a:endParaRPr lang="ja-JP" altLang="en-US" sz="1200" b="1"/>
          </a:p>
        </p:txBody>
      </p:sp>
      <p:sp>
        <p:nvSpPr>
          <p:cNvPr id="75" name="正方形/長方形 74"/>
          <p:cNvSpPr/>
          <p:nvPr/>
        </p:nvSpPr>
        <p:spPr>
          <a:xfrm>
            <a:off x="820437" y="3265557"/>
            <a:ext cx="2763577" cy="707886"/>
          </a:xfrm>
          <a:prstGeom prst="rect">
            <a:avLst/>
          </a:prstGeom>
        </p:spPr>
        <p:txBody>
          <a:bodyPr wrap="none" rIns="36000">
            <a:spAutoFit/>
          </a:bodyPr>
          <a:lstStyle/>
          <a:p>
            <a:pPr marL="36000"/>
            <a:r>
              <a:rPr lang="en-US" altLang="ja-JP" sz="1000" b="1" dirty="0"/>
              <a:t>Not meeting the eligibility </a:t>
            </a:r>
            <a:r>
              <a:rPr lang="en-US" altLang="ja-JP" sz="900" b="1" dirty="0"/>
              <a:t>N=214</a:t>
            </a:r>
          </a:p>
          <a:p>
            <a:pPr marL="144000"/>
            <a:r>
              <a:rPr lang="en-US" altLang="ja-JP" sz="1000" dirty="0"/>
              <a:t>ACS within 3 months </a:t>
            </a:r>
            <a:r>
              <a:rPr lang="en-US" altLang="ja-JP" sz="900" dirty="0"/>
              <a:t>N=35</a:t>
            </a:r>
          </a:p>
          <a:p>
            <a:pPr marL="144000"/>
            <a:r>
              <a:rPr lang="en-US" altLang="ja-JP" sz="1000" dirty="0"/>
              <a:t>LDL-C &lt;100 mg/</a:t>
            </a:r>
            <a:r>
              <a:rPr lang="en-US" altLang="ja-JP" sz="1000" dirty="0" err="1"/>
              <a:t>dL</a:t>
            </a:r>
            <a:r>
              <a:rPr lang="en-US" altLang="ja-JP" sz="1000" dirty="0"/>
              <a:t> without statins </a:t>
            </a:r>
            <a:r>
              <a:rPr lang="en-US" altLang="ja-JP" sz="900" dirty="0"/>
              <a:t>N=76 </a:t>
            </a:r>
          </a:p>
          <a:p>
            <a:pPr marL="144000"/>
            <a:r>
              <a:rPr lang="en-US" altLang="ja-JP" sz="1000" dirty="0"/>
              <a:t>LDL-C ≥120 mg/</a:t>
            </a:r>
            <a:r>
              <a:rPr lang="en-US" altLang="ja-JP" sz="1000" dirty="0" err="1"/>
              <a:t>dL</a:t>
            </a:r>
            <a:r>
              <a:rPr lang="en-US" altLang="ja-JP" sz="1000" dirty="0"/>
              <a:t> at randomization </a:t>
            </a:r>
            <a:r>
              <a:rPr lang="en-US" altLang="ja-JP" sz="900" dirty="0"/>
              <a:t>N=105</a:t>
            </a:r>
          </a:p>
        </p:txBody>
      </p:sp>
      <p:sp>
        <p:nvSpPr>
          <p:cNvPr id="76" name="正方形/長方形 75"/>
          <p:cNvSpPr/>
          <p:nvPr/>
        </p:nvSpPr>
        <p:spPr>
          <a:xfrm>
            <a:off x="5599269" y="3265557"/>
            <a:ext cx="2763577" cy="707886"/>
          </a:xfrm>
          <a:prstGeom prst="rect">
            <a:avLst/>
          </a:prstGeom>
        </p:spPr>
        <p:txBody>
          <a:bodyPr wrap="none" lIns="36000">
            <a:spAutoFit/>
          </a:bodyPr>
          <a:lstStyle/>
          <a:p>
            <a:pPr marL="36000"/>
            <a:r>
              <a:rPr lang="en-US" altLang="ja-JP" sz="1000" b="1"/>
              <a:t>Not meeting the eligibility </a:t>
            </a:r>
            <a:r>
              <a:rPr lang="en-US" altLang="ja-JP" sz="900" b="1"/>
              <a:t>N=191</a:t>
            </a:r>
          </a:p>
          <a:p>
            <a:pPr marL="144000"/>
            <a:r>
              <a:rPr lang="en-US" altLang="ja-JP" sz="1000"/>
              <a:t>ACS within 3 months </a:t>
            </a:r>
            <a:r>
              <a:rPr lang="en-US" altLang="ja-JP" sz="900"/>
              <a:t>N=16</a:t>
            </a:r>
          </a:p>
          <a:p>
            <a:pPr marL="144000"/>
            <a:r>
              <a:rPr lang="en-US" altLang="ja-JP" sz="1000"/>
              <a:t>LDL-C &lt;100 mg/dL without statins </a:t>
            </a:r>
            <a:r>
              <a:rPr lang="en-US" altLang="ja-JP" sz="900"/>
              <a:t>N=76</a:t>
            </a:r>
          </a:p>
          <a:p>
            <a:pPr marL="144000"/>
            <a:r>
              <a:rPr lang="en-US" altLang="ja-JP" sz="1000"/>
              <a:t>LDL-C ≥120 mg/dL at randomization </a:t>
            </a:r>
            <a:r>
              <a:rPr lang="en-US" altLang="ja-JP" sz="900"/>
              <a:t>N=101</a:t>
            </a:r>
          </a:p>
        </p:txBody>
      </p:sp>
      <p:sp>
        <p:nvSpPr>
          <p:cNvPr id="77" name="正方形/長方形 76"/>
          <p:cNvSpPr/>
          <p:nvPr/>
        </p:nvSpPr>
        <p:spPr>
          <a:xfrm>
            <a:off x="1358757" y="4057394"/>
            <a:ext cx="2813334" cy="307777"/>
          </a:xfrm>
          <a:prstGeom prst="rect">
            <a:avLst/>
          </a:prstGeom>
        </p:spPr>
        <p:txBody>
          <a:bodyPr wrap="none">
            <a:spAutoFit/>
          </a:bodyPr>
          <a:lstStyle/>
          <a:p>
            <a:pPr algn="ctr"/>
            <a:r>
              <a:rPr lang="en-US" altLang="ja-JP" sz="1400" b="1"/>
              <a:t>Full analysis set (FAS) </a:t>
            </a:r>
            <a:r>
              <a:rPr lang="en-US" altLang="ja-JP" sz="1200" b="1"/>
              <a:t>N=6,214</a:t>
            </a:r>
            <a:endParaRPr lang="ja-JP" altLang="en-US" sz="1200" b="1"/>
          </a:p>
        </p:txBody>
      </p:sp>
      <p:sp>
        <p:nvSpPr>
          <p:cNvPr id="78" name="正方形/長方形 77"/>
          <p:cNvSpPr/>
          <p:nvPr/>
        </p:nvSpPr>
        <p:spPr>
          <a:xfrm>
            <a:off x="4966351" y="4057394"/>
            <a:ext cx="2813334" cy="307777"/>
          </a:xfrm>
          <a:prstGeom prst="rect">
            <a:avLst/>
          </a:prstGeom>
        </p:spPr>
        <p:txBody>
          <a:bodyPr wrap="none">
            <a:spAutoFit/>
          </a:bodyPr>
          <a:lstStyle/>
          <a:p>
            <a:pPr algn="ctr"/>
            <a:r>
              <a:rPr lang="en-US" altLang="ja-JP" sz="1400" b="1"/>
              <a:t>Full analysis set (FAS) </a:t>
            </a:r>
            <a:r>
              <a:rPr lang="en-US" altLang="ja-JP" sz="1200" b="1"/>
              <a:t>N=6,199</a:t>
            </a:r>
            <a:endParaRPr lang="ja-JP" altLang="en-US" sz="1200" b="1"/>
          </a:p>
        </p:txBody>
      </p:sp>
      <p:sp>
        <p:nvSpPr>
          <p:cNvPr id="79" name="正方形/長方形 78"/>
          <p:cNvSpPr/>
          <p:nvPr/>
        </p:nvSpPr>
        <p:spPr>
          <a:xfrm>
            <a:off x="1289653" y="4427801"/>
            <a:ext cx="2961067" cy="553998"/>
          </a:xfrm>
          <a:prstGeom prst="rect">
            <a:avLst/>
          </a:prstGeom>
        </p:spPr>
        <p:txBody>
          <a:bodyPr wrap="none">
            <a:spAutoFit/>
          </a:bodyPr>
          <a:lstStyle/>
          <a:p>
            <a:pPr algn="ctr"/>
            <a:r>
              <a:rPr lang="en-US" altLang="ja-JP" sz="1000" b="1" dirty="0"/>
              <a:t>Follow-up period </a:t>
            </a:r>
            <a:r>
              <a:rPr lang="en-US" altLang="ja-JP" sz="1000" b="1" spc="100" dirty="0"/>
              <a:t>[</a:t>
            </a:r>
            <a:r>
              <a:rPr lang="en-US" altLang="ja-JP" sz="1000" b="1" dirty="0"/>
              <a:t>media</a:t>
            </a:r>
            <a:r>
              <a:rPr lang="en-US" altLang="ja-JP" sz="1000" b="1" spc="100" dirty="0"/>
              <a:t>n</a:t>
            </a:r>
            <a:r>
              <a:rPr lang="en-US" altLang="ja-JP" sz="1000" b="1" dirty="0"/>
              <a:t>]: 3.9 (0.0-5.9) years</a:t>
            </a:r>
          </a:p>
          <a:p>
            <a:pPr algn="ctr"/>
            <a:r>
              <a:rPr lang="en-US" altLang="ja-JP" sz="1000" dirty="0"/>
              <a:t>1 year FU completed: 96.9%</a:t>
            </a:r>
          </a:p>
          <a:p>
            <a:pPr algn="ctr"/>
            <a:r>
              <a:rPr lang="ja-JP" altLang="en-US" sz="1000" spc="-100" dirty="0"/>
              <a:t>　</a:t>
            </a:r>
            <a:r>
              <a:rPr lang="en-US" altLang="ja-JP" sz="1000" dirty="0"/>
              <a:t>Final FU completed beyond Jan. 2016: 83.2%</a:t>
            </a:r>
          </a:p>
        </p:txBody>
      </p:sp>
      <p:sp>
        <p:nvSpPr>
          <p:cNvPr id="80" name="正方形/長方形 79"/>
          <p:cNvSpPr/>
          <p:nvPr/>
        </p:nvSpPr>
        <p:spPr>
          <a:xfrm>
            <a:off x="4892484" y="4427801"/>
            <a:ext cx="2961067" cy="553998"/>
          </a:xfrm>
          <a:prstGeom prst="rect">
            <a:avLst/>
          </a:prstGeom>
        </p:spPr>
        <p:txBody>
          <a:bodyPr wrap="none">
            <a:spAutoFit/>
          </a:bodyPr>
          <a:lstStyle/>
          <a:p>
            <a:pPr algn="ctr"/>
            <a:r>
              <a:rPr lang="en-US" altLang="ja-JP" sz="1000" b="1" dirty="0"/>
              <a:t>Follow-up period </a:t>
            </a:r>
            <a:r>
              <a:rPr lang="en-US" altLang="ja-JP" sz="1000" b="1" spc="100" dirty="0"/>
              <a:t>[</a:t>
            </a:r>
            <a:r>
              <a:rPr lang="en-US" altLang="ja-JP" sz="1000" b="1" dirty="0"/>
              <a:t>media</a:t>
            </a:r>
            <a:r>
              <a:rPr lang="en-US" altLang="ja-JP" sz="1000" b="1" spc="100" dirty="0"/>
              <a:t>n</a:t>
            </a:r>
            <a:r>
              <a:rPr lang="en-US" altLang="ja-JP" sz="1000" b="1" dirty="0"/>
              <a:t>]: 3.9 (0.0-5.8) years</a:t>
            </a:r>
          </a:p>
          <a:p>
            <a:pPr algn="ctr"/>
            <a:r>
              <a:rPr lang="en-US" altLang="ja-JP" sz="1000" dirty="0"/>
              <a:t>1 year FU completed: 97.0%</a:t>
            </a:r>
          </a:p>
          <a:p>
            <a:pPr algn="ctr"/>
            <a:r>
              <a:rPr lang="ja-JP" altLang="en-US" sz="1000" dirty="0"/>
              <a:t>　</a:t>
            </a:r>
            <a:r>
              <a:rPr lang="en-US" altLang="ja-JP" sz="1000" dirty="0"/>
              <a:t>Final FU completed beyond Jan. 2016: 83.4%</a:t>
            </a:r>
          </a:p>
        </p:txBody>
      </p:sp>
      <p:sp>
        <p:nvSpPr>
          <p:cNvPr id="82" name="二等辺三角形 81"/>
          <p:cNvSpPr/>
          <p:nvPr/>
        </p:nvSpPr>
        <p:spPr>
          <a:xfrm rot="10800000">
            <a:off x="5059025" y="2018738"/>
            <a:ext cx="86400" cy="72000"/>
          </a:xfrm>
          <a:prstGeom prst="triangle">
            <a:avLst>
              <a:gd name="adj" fmla="val 47727"/>
            </a:avLst>
          </a:prstGeom>
          <a:solidFill>
            <a:srgbClr val="72717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3" name="二等辺三角形 82"/>
          <p:cNvSpPr/>
          <p:nvPr/>
        </p:nvSpPr>
        <p:spPr>
          <a:xfrm rot="10800000">
            <a:off x="3992225" y="2018738"/>
            <a:ext cx="86400" cy="72000"/>
          </a:xfrm>
          <a:prstGeom prst="triangle">
            <a:avLst>
              <a:gd name="adj" fmla="val 47727"/>
            </a:avLst>
          </a:prstGeom>
          <a:solidFill>
            <a:srgbClr val="72717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4" name="二等辺三角形 83"/>
          <p:cNvSpPr/>
          <p:nvPr/>
        </p:nvSpPr>
        <p:spPr>
          <a:xfrm rot="10800000">
            <a:off x="5059025" y="2752725"/>
            <a:ext cx="86400" cy="72000"/>
          </a:xfrm>
          <a:prstGeom prst="triangle">
            <a:avLst>
              <a:gd name="adj" fmla="val 47727"/>
            </a:avLst>
          </a:prstGeom>
          <a:solidFill>
            <a:srgbClr val="72717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5" name="二等辺三角形 84"/>
          <p:cNvSpPr/>
          <p:nvPr/>
        </p:nvSpPr>
        <p:spPr>
          <a:xfrm rot="10800000">
            <a:off x="3992224" y="2752725"/>
            <a:ext cx="86400" cy="72000"/>
          </a:xfrm>
          <a:prstGeom prst="triangle">
            <a:avLst>
              <a:gd name="adj" fmla="val 47727"/>
            </a:avLst>
          </a:prstGeom>
          <a:solidFill>
            <a:srgbClr val="72717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6" name="二等辺三角形 85"/>
          <p:cNvSpPr/>
          <p:nvPr/>
        </p:nvSpPr>
        <p:spPr>
          <a:xfrm rot="10800000">
            <a:off x="5059025" y="3943350"/>
            <a:ext cx="86400" cy="72000"/>
          </a:xfrm>
          <a:prstGeom prst="triangle">
            <a:avLst>
              <a:gd name="adj" fmla="val 47727"/>
            </a:avLst>
          </a:prstGeom>
          <a:solidFill>
            <a:srgbClr val="72717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7" name="二等辺三角形 86"/>
          <p:cNvSpPr/>
          <p:nvPr/>
        </p:nvSpPr>
        <p:spPr>
          <a:xfrm rot="10800000">
            <a:off x="3992223" y="3943350"/>
            <a:ext cx="86400" cy="72000"/>
          </a:xfrm>
          <a:prstGeom prst="triangle">
            <a:avLst>
              <a:gd name="adj" fmla="val 47727"/>
            </a:avLst>
          </a:prstGeom>
          <a:solidFill>
            <a:srgbClr val="72717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8" name="二等辺三角形 87"/>
          <p:cNvSpPr/>
          <p:nvPr/>
        </p:nvSpPr>
        <p:spPr>
          <a:xfrm rot="5400000">
            <a:off x="5533175" y="3583500"/>
            <a:ext cx="86400" cy="72000"/>
          </a:xfrm>
          <a:prstGeom prst="triangle">
            <a:avLst>
              <a:gd name="adj" fmla="val 47727"/>
            </a:avLst>
          </a:prstGeom>
          <a:solidFill>
            <a:srgbClr val="72717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89" name="二等辺三角形 88"/>
          <p:cNvSpPr/>
          <p:nvPr/>
        </p:nvSpPr>
        <p:spPr>
          <a:xfrm rot="5400000">
            <a:off x="5533175" y="2622189"/>
            <a:ext cx="86400" cy="72000"/>
          </a:xfrm>
          <a:prstGeom prst="triangle">
            <a:avLst>
              <a:gd name="adj" fmla="val 47727"/>
            </a:avLst>
          </a:prstGeom>
          <a:solidFill>
            <a:srgbClr val="72717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0" name="二等辺三角形 89"/>
          <p:cNvSpPr/>
          <p:nvPr/>
        </p:nvSpPr>
        <p:spPr>
          <a:xfrm rot="16200000">
            <a:off x="3527600" y="3583500"/>
            <a:ext cx="86400" cy="72000"/>
          </a:xfrm>
          <a:prstGeom prst="triangle">
            <a:avLst>
              <a:gd name="adj" fmla="val 47727"/>
            </a:avLst>
          </a:prstGeom>
          <a:solidFill>
            <a:srgbClr val="72717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1" name="二等辺三角形 90"/>
          <p:cNvSpPr/>
          <p:nvPr/>
        </p:nvSpPr>
        <p:spPr>
          <a:xfrm rot="16200000">
            <a:off x="3527600" y="2622189"/>
            <a:ext cx="86400" cy="72000"/>
          </a:xfrm>
          <a:prstGeom prst="triangle">
            <a:avLst>
              <a:gd name="adj" fmla="val 47727"/>
            </a:avLst>
          </a:prstGeom>
          <a:solidFill>
            <a:srgbClr val="72717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2" name="二等辺三角形 91"/>
          <p:cNvSpPr/>
          <p:nvPr/>
        </p:nvSpPr>
        <p:spPr>
          <a:xfrm rot="5400000">
            <a:off x="6255488" y="1249875"/>
            <a:ext cx="86400" cy="72000"/>
          </a:xfrm>
          <a:prstGeom prst="triangle">
            <a:avLst>
              <a:gd name="adj" fmla="val 47727"/>
            </a:avLst>
          </a:prstGeom>
          <a:solidFill>
            <a:srgbClr val="72717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1244600" y="647700"/>
            <a:ext cx="1775922" cy="538609"/>
          </a:xfrm>
          <a:prstGeom prst="rect">
            <a:avLst/>
          </a:prstGeom>
          <a:noFill/>
        </p:spPr>
        <p:txBody>
          <a:bodyPr wrap="none" rtlCol="0">
            <a:spAutoFit/>
          </a:bodyPr>
          <a:lstStyle/>
          <a:p>
            <a:pPr>
              <a:lnSpc>
                <a:spcPct val="120000"/>
              </a:lnSpc>
            </a:pPr>
            <a:r>
              <a:rPr kumimoji="1" lang="en-US" altLang="ja-JP" sz="1200" b="1" dirty="0"/>
              <a:t>Jan. 2010 – Mar. 2013</a:t>
            </a:r>
          </a:p>
          <a:p>
            <a:pPr>
              <a:lnSpc>
                <a:spcPct val="120000"/>
              </a:lnSpc>
            </a:pPr>
            <a:r>
              <a:rPr lang="en-US" altLang="ja-JP" sz="1200" b="1" dirty="0"/>
              <a:t>733 Japanese centers</a:t>
            </a:r>
            <a:endParaRPr kumimoji="1" lang="ja-JP" altLang="en-US" sz="1200" b="1" dirty="0"/>
          </a:p>
        </p:txBody>
      </p:sp>
    </p:spTree>
    <p:extLst>
      <p:ext uri="{BB962C8B-B14F-4D97-AF65-F5344CB8AC3E}">
        <p14:creationId xmlns:p14="http://schemas.microsoft.com/office/powerpoint/2010/main" val="931875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3999" cy="648000"/>
          </a:xfrm>
        </p:spPr>
        <p:txBody>
          <a:bodyPr/>
          <a:lstStyle/>
          <a:p>
            <a:r>
              <a:rPr lang="en-US" altLang="ja-JP" dirty="0"/>
              <a:t>Baseline Characteristics</a:t>
            </a:r>
            <a:endParaRPr kumimoji="1" lang="ja-JP" altLang="en-US" dirty="0"/>
          </a:p>
        </p:txBody>
      </p:sp>
      <p:graphicFrame>
        <p:nvGraphicFramePr>
          <p:cNvPr id="3" name="表 2"/>
          <p:cNvGraphicFramePr>
            <a:graphicFrameLocks noGrp="1"/>
          </p:cNvGraphicFramePr>
          <p:nvPr>
            <p:extLst>
              <p:ext uri="{D42A27DB-BD31-4B8C-83A1-F6EECF244321}">
                <p14:modId xmlns:p14="http://schemas.microsoft.com/office/powerpoint/2010/main" val="1860898785"/>
              </p:ext>
            </p:extLst>
          </p:nvPr>
        </p:nvGraphicFramePr>
        <p:xfrm>
          <a:off x="334605" y="674201"/>
          <a:ext cx="8424001" cy="4329599"/>
        </p:xfrm>
        <a:graphic>
          <a:graphicData uri="http://schemas.openxmlformats.org/drawingml/2006/table">
            <a:tbl>
              <a:tblPr firstRow="1" bandRow="1">
                <a:tableStyleId>{5C22544A-7EE6-4342-B048-85BDC9FD1C3A}</a:tableStyleId>
              </a:tblPr>
              <a:tblGrid>
                <a:gridCol w="4932128">
                  <a:extLst>
                    <a:ext uri="{9D8B030D-6E8A-4147-A177-3AD203B41FA5}">
                      <a16:colId xmlns:a16="http://schemas.microsoft.com/office/drawing/2014/main" val="20000"/>
                    </a:ext>
                  </a:extLst>
                </a:gridCol>
                <a:gridCol w="1534249">
                  <a:extLst>
                    <a:ext uri="{9D8B030D-6E8A-4147-A177-3AD203B41FA5}">
                      <a16:colId xmlns:a16="http://schemas.microsoft.com/office/drawing/2014/main" val="20001"/>
                    </a:ext>
                  </a:extLst>
                </a:gridCol>
                <a:gridCol w="1957624">
                  <a:extLst>
                    <a:ext uri="{9D8B030D-6E8A-4147-A177-3AD203B41FA5}">
                      <a16:colId xmlns:a16="http://schemas.microsoft.com/office/drawing/2014/main" val="20002"/>
                    </a:ext>
                  </a:extLst>
                </a:gridCol>
              </a:tblGrid>
              <a:tr h="513960">
                <a:tc>
                  <a:txBody>
                    <a:bodyPr/>
                    <a:lstStyle/>
                    <a:p>
                      <a:r>
                        <a:rPr kumimoji="1" lang="en-US" altLang="ja-JP" sz="1400" dirty="0">
                          <a:solidFill>
                            <a:schemeClr val="tx1"/>
                          </a:solidFill>
                          <a:latin typeface="Arial" panose="020B0604020202020204" pitchFamily="34" charset="0"/>
                          <a:ea typeface="Arial Unicode MS" panose="020B0604020202020204" pitchFamily="50" charset="-128"/>
                          <a:cs typeface="Arial" panose="020B0604020202020204" pitchFamily="34" charset="0"/>
                        </a:rPr>
                        <a:t>Variables</a:t>
                      </a:r>
                      <a:endParaRPr kumimoji="1" lang="ja-JP" altLang="en-US" sz="140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180000" marR="0" marT="36000" marB="36000">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400" dirty="0">
                          <a:solidFill>
                            <a:schemeClr val="tx1"/>
                          </a:solidFill>
                          <a:latin typeface="Arial" panose="020B0604020202020204" pitchFamily="34" charset="0"/>
                          <a:ea typeface="Arial Unicode MS" panose="020B0604020202020204" pitchFamily="50" charset="-128"/>
                          <a:cs typeface="Arial" panose="020B0604020202020204" pitchFamily="34" charset="0"/>
                        </a:rPr>
                        <a:t>Pitavastatin 1 mg (N=6,214)</a:t>
                      </a:r>
                      <a:endParaRPr kumimoji="1" lang="ja-JP" altLang="en-US" sz="140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0" marR="0" marT="36000" marB="36000">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400" dirty="0">
                          <a:solidFill>
                            <a:schemeClr val="tx1"/>
                          </a:solidFill>
                          <a:latin typeface="Arial" panose="020B0604020202020204" pitchFamily="34" charset="0"/>
                          <a:ea typeface="Arial Unicode MS" panose="020B0604020202020204" pitchFamily="50" charset="-128"/>
                          <a:cs typeface="Arial" panose="020B0604020202020204" pitchFamily="34" charset="0"/>
                        </a:rPr>
                        <a:t>Pitavastatin 4 mg (N=6,199)</a:t>
                      </a:r>
                      <a:endParaRPr kumimoji="1" lang="ja-JP" altLang="en-US" sz="140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0" marR="0" marT="36000" marB="36000">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78580">
                <a:tc>
                  <a:txBody>
                    <a:bodyPr/>
                    <a:lstStyle/>
                    <a:p>
                      <a:r>
                        <a:rPr kumimoji="1" lang="en-US" altLang="ja-JP" sz="1400" dirty="0">
                          <a:solidFill>
                            <a:schemeClr val="tx1"/>
                          </a:solidFill>
                          <a:latin typeface="Arial" panose="020B0604020202020204" pitchFamily="34" charset="0"/>
                          <a:ea typeface="Arial Unicode MS" panose="020B0604020202020204" pitchFamily="50" charset="-128"/>
                          <a:cs typeface="Arial" panose="020B0604020202020204" pitchFamily="34" charset="0"/>
                        </a:rPr>
                        <a:t>Age — years</a:t>
                      </a:r>
                      <a:endParaRPr kumimoji="1" lang="ja-JP" altLang="en-US" sz="140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180000" marR="0" marT="54000" marB="3600">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F0EBEB"/>
                    </a:solid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68.1±8.3</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54000" marB="3600">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F0EBEB"/>
                    </a:solid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68.0±8.3</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54000" marB="3600">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F0EBEB"/>
                    </a:solidFill>
                  </a:tcPr>
                </a:tc>
                <a:extLst>
                  <a:ext uri="{0D108BD9-81ED-4DB2-BD59-A6C34878D82A}">
                    <a16:rowId xmlns:a16="http://schemas.microsoft.com/office/drawing/2014/main" val="10001"/>
                  </a:ext>
                </a:extLst>
              </a:tr>
              <a:tr h="228180">
                <a:tc>
                  <a:txBody>
                    <a:bodyPr/>
                    <a:lstStyle/>
                    <a:p>
                      <a:r>
                        <a:rPr kumimoji="1" lang="en-US" altLang="ja-JP" sz="1400" dirty="0">
                          <a:solidFill>
                            <a:schemeClr val="tx1"/>
                          </a:solidFill>
                          <a:latin typeface="Arial" panose="020B0604020202020204" pitchFamily="34" charset="0"/>
                          <a:ea typeface="Arial Unicode MS" panose="020B0604020202020204" pitchFamily="50" charset="-128"/>
                          <a:cs typeface="Arial" panose="020B0604020202020204" pitchFamily="34" charset="0"/>
                        </a:rPr>
                        <a:t>Male sex</a:t>
                      </a:r>
                      <a:endParaRPr kumimoji="1" lang="ja-JP" altLang="en-US" sz="140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180000" marR="0" marT="3600" marB="360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83%</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360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83%</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360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28180">
                <a:tc>
                  <a:txBody>
                    <a:bodyPr/>
                    <a:lstStyle/>
                    <a:p>
                      <a:r>
                        <a:rPr kumimoji="1" lang="en-US" altLang="ja-JP" sz="1400" dirty="0">
                          <a:solidFill>
                            <a:schemeClr val="tx1"/>
                          </a:solidFill>
                          <a:latin typeface="Arial" panose="020B0604020202020204" pitchFamily="34" charset="0"/>
                          <a:ea typeface="Arial Unicode MS" panose="020B0604020202020204" pitchFamily="50" charset="-128"/>
                          <a:cs typeface="Arial" panose="020B0604020202020204" pitchFamily="34" charset="0"/>
                        </a:rPr>
                        <a:t>BMI — kg/m</a:t>
                      </a:r>
                      <a:r>
                        <a:rPr kumimoji="1" lang="en-US" altLang="ja-JP" sz="1400" baseline="30000" dirty="0">
                          <a:solidFill>
                            <a:schemeClr val="tx1"/>
                          </a:solidFill>
                          <a:latin typeface="Arial" panose="020B0604020202020204" pitchFamily="34" charset="0"/>
                          <a:ea typeface="Arial Unicode MS" panose="020B0604020202020204" pitchFamily="50" charset="-128"/>
                          <a:cs typeface="Arial" panose="020B0604020202020204" pitchFamily="34" charset="0"/>
                        </a:rPr>
                        <a:t>2</a:t>
                      </a:r>
                      <a:endParaRPr kumimoji="1" lang="ja-JP" altLang="en-US" sz="1400" baseline="3000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180000" marR="0" marT="3600" marB="360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0EBEB"/>
                    </a:solid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24.6±3.4</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360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0EBEB"/>
                    </a:solid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24.6±3.3</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360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0EBEB"/>
                    </a:solidFill>
                  </a:tcPr>
                </a:tc>
                <a:extLst>
                  <a:ext uri="{0D108BD9-81ED-4DB2-BD59-A6C34878D82A}">
                    <a16:rowId xmlns:a16="http://schemas.microsoft.com/office/drawing/2014/main" val="10003"/>
                  </a:ext>
                </a:extLst>
              </a:tr>
              <a:tr h="228180">
                <a:tc>
                  <a:txBody>
                    <a:bodyPr/>
                    <a:lstStyle/>
                    <a:p>
                      <a:r>
                        <a:rPr kumimoji="1" lang="en-US" altLang="ja-JP" sz="1400" dirty="0">
                          <a:solidFill>
                            <a:schemeClr val="tx1"/>
                          </a:solidFill>
                          <a:latin typeface="Arial" panose="020B0604020202020204" pitchFamily="34" charset="0"/>
                          <a:ea typeface="Arial Unicode MS" panose="020B0604020202020204" pitchFamily="50" charset="-128"/>
                          <a:cs typeface="Arial" panose="020B0604020202020204" pitchFamily="34" charset="0"/>
                        </a:rPr>
                        <a:t>Hypertension</a:t>
                      </a:r>
                      <a:endParaRPr kumimoji="1" lang="ja-JP" altLang="en-US" sz="140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180000" marR="0" marT="3600" marB="360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75%</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360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76%</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360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28180">
                <a:tc>
                  <a:txBody>
                    <a:bodyPr/>
                    <a:lstStyle/>
                    <a:p>
                      <a:r>
                        <a:rPr kumimoji="1" lang="en-US" altLang="ja-JP" sz="1400" dirty="0">
                          <a:solidFill>
                            <a:schemeClr val="tx1"/>
                          </a:solidFill>
                          <a:latin typeface="Arial" panose="020B0604020202020204" pitchFamily="34" charset="0"/>
                          <a:ea typeface="Arial Unicode MS" panose="020B0604020202020204" pitchFamily="50" charset="-128"/>
                          <a:cs typeface="Arial" panose="020B0604020202020204" pitchFamily="34" charset="0"/>
                        </a:rPr>
                        <a:t>Diabetes mellitus</a:t>
                      </a:r>
                      <a:endParaRPr kumimoji="1" lang="ja-JP" altLang="en-US" sz="140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180000" marR="0" marT="3600" marB="360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5F0F0"/>
                    </a:solid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40%</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360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5F0F0"/>
                    </a:solid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40%</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360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5F0F0"/>
                    </a:solidFill>
                  </a:tcPr>
                </a:tc>
                <a:extLst>
                  <a:ext uri="{0D108BD9-81ED-4DB2-BD59-A6C34878D82A}">
                    <a16:rowId xmlns:a16="http://schemas.microsoft.com/office/drawing/2014/main" val="10005"/>
                  </a:ext>
                </a:extLst>
              </a:tr>
              <a:tr h="228180">
                <a:tc>
                  <a:txBody>
                    <a:bodyPr/>
                    <a:lstStyle/>
                    <a:p>
                      <a:r>
                        <a:rPr kumimoji="1" lang="en-US" altLang="ja-JP" sz="1400" dirty="0">
                          <a:solidFill>
                            <a:schemeClr val="tx1"/>
                          </a:solidFill>
                          <a:latin typeface="Arial" panose="020B0604020202020204" pitchFamily="34" charset="0"/>
                          <a:ea typeface="Arial Unicode MS" panose="020B0604020202020204" pitchFamily="50" charset="-128"/>
                          <a:cs typeface="Arial" panose="020B0604020202020204" pitchFamily="34" charset="0"/>
                        </a:rPr>
                        <a:t>Current smoking</a:t>
                      </a:r>
                      <a:endParaRPr kumimoji="1" lang="ja-JP" altLang="en-US" sz="140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180000" marR="0" marT="3600" marB="360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16%</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360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17%</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360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228180">
                <a:tc>
                  <a:txBody>
                    <a:bodyPr/>
                    <a:lstStyle/>
                    <a:p>
                      <a:r>
                        <a:rPr kumimoji="1" lang="en-US" altLang="ja-JP" sz="1400" dirty="0">
                          <a:solidFill>
                            <a:schemeClr val="tx1"/>
                          </a:solidFill>
                          <a:latin typeface="Arial" panose="020B0604020202020204" pitchFamily="34" charset="0"/>
                          <a:ea typeface="Arial Unicode MS" panose="020B0604020202020204" pitchFamily="50" charset="-128"/>
                          <a:cs typeface="Arial" panose="020B0604020202020204" pitchFamily="34" charset="0"/>
                        </a:rPr>
                        <a:t>History of ACS</a:t>
                      </a:r>
                      <a:endParaRPr kumimoji="1" lang="ja-JP" altLang="en-US" sz="140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180000" marR="0" marT="3600" marB="360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0EBEB"/>
                    </a:solid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72%</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360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0EBEB"/>
                    </a:solid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72%</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360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0EBEB"/>
                    </a:solidFill>
                  </a:tcPr>
                </a:tc>
                <a:extLst>
                  <a:ext uri="{0D108BD9-81ED-4DB2-BD59-A6C34878D82A}">
                    <a16:rowId xmlns:a16="http://schemas.microsoft.com/office/drawing/2014/main" val="10007"/>
                  </a:ext>
                </a:extLst>
              </a:tr>
              <a:tr h="228180">
                <a:tc>
                  <a:txBody>
                    <a:bodyPr/>
                    <a:lstStyle/>
                    <a:p>
                      <a:r>
                        <a:rPr kumimoji="1" lang="en-US" altLang="ja-JP" sz="1400" dirty="0">
                          <a:solidFill>
                            <a:schemeClr val="tx1"/>
                          </a:solidFill>
                          <a:latin typeface="Arial" panose="020B0604020202020204" pitchFamily="34" charset="0"/>
                          <a:ea typeface="Arial Unicode MS" panose="020B0604020202020204" pitchFamily="50" charset="-128"/>
                          <a:cs typeface="Arial" panose="020B0604020202020204" pitchFamily="34" charset="0"/>
                        </a:rPr>
                        <a:t>ACS within 1 year before randomization</a:t>
                      </a:r>
                      <a:endParaRPr kumimoji="1" lang="ja-JP" altLang="en-US" sz="140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396000" marR="0" marT="3600" marB="360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0EBEB"/>
                    </a:solid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24%</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360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0EBEB"/>
                    </a:solid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24%</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360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0EBEB"/>
                    </a:solidFill>
                  </a:tcPr>
                </a:tc>
                <a:extLst>
                  <a:ext uri="{0D108BD9-81ED-4DB2-BD59-A6C34878D82A}">
                    <a16:rowId xmlns:a16="http://schemas.microsoft.com/office/drawing/2014/main" val="10008"/>
                  </a:ext>
                </a:extLst>
              </a:tr>
              <a:tr h="228180">
                <a:tc>
                  <a:txBody>
                    <a:bodyPr/>
                    <a:lstStyle/>
                    <a:p>
                      <a:r>
                        <a:rPr kumimoji="1" lang="en-US" altLang="ja-JP" sz="1400" dirty="0">
                          <a:solidFill>
                            <a:schemeClr val="tx1"/>
                          </a:solidFill>
                          <a:latin typeface="Arial" panose="020B0604020202020204" pitchFamily="34" charset="0"/>
                          <a:ea typeface="Arial Unicode MS" panose="020B0604020202020204" pitchFamily="50" charset="-128"/>
                          <a:cs typeface="Arial" panose="020B0604020202020204" pitchFamily="34" charset="0"/>
                        </a:rPr>
                        <a:t>Coronary revascularization</a:t>
                      </a:r>
                      <a:endParaRPr kumimoji="1" lang="ja-JP" altLang="en-US" sz="140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180000" marR="0" marT="3600" marB="360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91%</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360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90%</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360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228180">
                <a:tc>
                  <a:txBody>
                    <a:bodyPr/>
                    <a:lstStyle/>
                    <a:p>
                      <a:r>
                        <a:rPr kumimoji="1" lang="en-US" altLang="ja-JP" sz="1400" dirty="0">
                          <a:solidFill>
                            <a:schemeClr val="tx1"/>
                          </a:solidFill>
                          <a:latin typeface="Arial" panose="020B0604020202020204" pitchFamily="34" charset="0"/>
                          <a:ea typeface="Arial Unicode MS" panose="020B0604020202020204" pitchFamily="50" charset="-128"/>
                          <a:cs typeface="Arial" panose="020B0604020202020204" pitchFamily="34" charset="0"/>
                        </a:rPr>
                        <a:t>Revascularization within 1 year before randomization</a:t>
                      </a:r>
                      <a:endParaRPr kumimoji="1" lang="ja-JP" altLang="en-US" sz="140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396000" marR="0" marT="3600" marB="360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28%</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360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28%</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360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228180">
                <a:tc>
                  <a:txBody>
                    <a:bodyPr/>
                    <a:lstStyle/>
                    <a:p>
                      <a:r>
                        <a:rPr kumimoji="1" lang="en-US" altLang="ja-JP" sz="1400" dirty="0">
                          <a:solidFill>
                            <a:schemeClr val="tx1"/>
                          </a:solidFill>
                          <a:latin typeface="Arial" panose="020B0604020202020204" pitchFamily="34" charset="0"/>
                          <a:ea typeface="Arial Unicode MS" panose="020B0604020202020204" pitchFamily="50" charset="-128"/>
                          <a:cs typeface="Arial" panose="020B0604020202020204" pitchFamily="34" charset="0"/>
                        </a:rPr>
                        <a:t>Ischemic stroke</a:t>
                      </a:r>
                      <a:endParaRPr kumimoji="1" lang="ja-JP" altLang="en-US" sz="140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180000" marR="0" marT="3600" marB="360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0EBEB"/>
                    </a:solid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7%</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360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0EBEB"/>
                    </a:solid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7%</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360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0EBEB"/>
                    </a:solidFill>
                  </a:tcPr>
                </a:tc>
                <a:extLst>
                  <a:ext uri="{0D108BD9-81ED-4DB2-BD59-A6C34878D82A}">
                    <a16:rowId xmlns:a16="http://schemas.microsoft.com/office/drawing/2014/main" val="10011"/>
                  </a:ext>
                </a:extLst>
              </a:tr>
              <a:tr h="228180">
                <a:tc>
                  <a:txBody>
                    <a:bodyPr/>
                    <a:lstStyle/>
                    <a:p>
                      <a:r>
                        <a:rPr kumimoji="1" lang="en-US" altLang="ja-JP" sz="1400" dirty="0">
                          <a:solidFill>
                            <a:schemeClr val="tx1"/>
                          </a:solidFill>
                          <a:latin typeface="Arial" panose="020B0604020202020204" pitchFamily="34" charset="0"/>
                          <a:ea typeface="Arial Unicode MS" panose="020B0604020202020204" pitchFamily="50" charset="-128"/>
                          <a:cs typeface="Arial" panose="020B0604020202020204" pitchFamily="34" charset="0"/>
                        </a:rPr>
                        <a:t>Peripheral vascular disease</a:t>
                      </a:r>
                      <a:endParaRPr kumimoji="1" lang="ja-JP" altLang="en-US" sz="140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180000" marR="0" marT="3600" marB="360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7%</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360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7%</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3600">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2"/>
                  </a:ext>
                </a:extLst>
              </a:tr>
              <a:tr h="228180">
                <a:tc>
                  <a:txBody>
                    <a:bodyPr/>
                    <a:lstStyle/>
                    <a:p>
                      <a:r>
                        <a:rPr kumimoji="1" lang="en-US" altLang="ja-JP" sz="1400" dirty="0">
                          <a:solidFill>
                            <a:schemeClr val="tx1"/>
                          </a:solidFill>
                          <a:latin typeface="Arial" panose="020B0604020202020204" pitchFamily="34" charset="0"/>
                          <a:ea typeface="Arial Unicode MS" panose="020B0604020202020204" pitchFamily="50" charset="-128"/>
                          <a:cs typeface="Arial" panose="020B0604020202020204" pitchFamily="34" charset="0"/>
                        </a:rPr>
                        <a:t>CKD (</a:t>
                      </a:r>
                      <a:r>
                        <a:rPr kumimoji="1" lang="en-US" altLang="ja-JP" sz="1400" dirty="0" err="1">
                          <a:solidFill>
                            <a:schemeClr val="tx1"/>
                          </a:solidFill>
                          <a:latin typeface="Arial" panose="020B0604020202020204" pitchFamily="34" charset="0"/>
                          <a:ea typeface="Arial Unicode MS" panose="020B0604020202020204" pitchFamily="50" charset="-128"/>
                          <a:cs typeface="Arial" panose="020B0604020202020204" pitchFamily="34" charset="0"/>
                        </a:rPr>
                        <a:t>eGFR</a:t>
                      </a:r>
                      <a:r>
                        <a:rPr kumimoji="1" lang="en-US" altLang="ja-JP" sz="1400" dirty="0">
                          <a:solidFill>
                            <a:schemeClr val="tx1"/>
                          </a:solidFill>
                          <a:latin typeface="Arial" panose="020B0604020202020204" pitchFamily="34" charset="0"/>
                          <a:ea typeface="Arial Unicode MS" panose="020B0604020202020204" pitchFamily="50" charset="-128"/>
                          <a:cs typeface="Arial" panose="020B0604020202020204" pitchFamily="34" charset="0"/>
                        </a:rPr>
                        <a:t> &lt;60 mL/min/1.73m</a:t>
                      </a:r>
                      <a:r>
                        <a:rPr kumimoji="1" lang="en-US" altLang="ja-JP" sz="1400" baseline="30000" dirty="0">
                          <a:solidFill>
                            <a:schemeClr val="tx1"/>
                          </a:solidFill>
                          <a:latin typeface="Arial" panose="020B0604020202020204" pitchFamily="34" charset="0"/>
                          <a:ea typeface="Arial Unicode MS" panose="020B0604020202020204" pitchFamily="50" charset="-128"/>
                          <a:cs typeface="Arial" panose="020B0604020202020204" pitchFamily="34" charset="0"/>
                        </a:rPr>
                        <a:t>2</a:t>
                      </a:r>
                      <a:r>
                        <a:rPr kumimoji="1" lang="en-US" altLang="ja-JP" sz="1400" dirty="0">
                          <a:solidFill>
                            <a:schemeClr val="tx1"/>
                          </a:solidFill>
                          <a:latin typeface="Arial" panose="020B0604020202020204" pitchFamily="34" charset="0"/>
                          <a:ea typeface="Arial Unicode MS" panose="020B0604020202020204" pitchFamily="50" charset="-128"/>
                          <a:cs typeface="Arial" panose="020B0604020202020204" pitchFamily="34" charset="0"/>
                        </a:rPr>
                        <a:t>)</a:t>
                      </a:r>
                      <a:endParaRPr kumimoji="1" lang="ja-JP" altLang="en-US" sz="1400" baseline="3000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180000" marR="0" marT="3600" marB="18000">
                    <a:lnL w="12700" cmpd="sng">
                      <a:noFill/>
                    </a:lnL>
                    <a:lnR w="12700" cmpd="sng">
                      <a:noFill/>
                    </a:lnR>
                    <a:lnT w="12700" cmpd="sng">
                      <a:noFill/>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EBEB"/>
                    </a:solid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36%</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18000">
                    <a:lnL w="12700" cmpd="sng">
                      <a:noFill/>
                    </a:lnL>
                    <a:lnR w="12700" cmpd="sng">
                      <a:noFill/>
                    </a:lnR>
                    <a:lnT w="12700" cmpd="sng">
                      <a:noFill/>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EBEB"/>
                    </a:solid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35%</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18000">
                    <a:lnL w="12700" cmpd="sng">
                      <a:noFill/>
                    </a:lnL>
                    <a:lnR w="12700" cmpd="sng">
                      <a:noFill/>
                    </a:lnR>
                    <a:lnT w="12700" cmpd="sng">
                      <a:noFill/>
                    </a:lnT>
                    <a:lnB w="952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EBEB"/>
                    </a:solidFill>
                  </a:tcPr>
                </a:tc>
                <a:extLst>
                  <a:ext uri="{0D108BD9-81ED-4DB2-BD59-A6C34878D82A}">
                    <a16:rowId xmlns:a16="http://schemas.microsoft.com/office/drawing/2014/main" val="10013"/>
                  </a:ext>
                </a:extLst>
              </a:tr>
              <a:tr h="228180">
                <a:tc>
                  <a:txBody>
                    <a:bodyPr/>
                    <a:lstStyle/>
                    <a:p>
                      <a:r>
                        <a:rPr kumimoji="1" lang="en-US" altLang="ja-JP" sz="1400" dirty="0">
                          <a:solidFill>
                            <a:schemeClr val="tx1"/>
                          </a:solidFill>
                          <a:latin typeface="Arial" panose="020B0604020202020204" pitchFamily="34" charset="0"/>
                          <a:ea typeface="Arial Unicode MS" panose="020B0604020202020204" pitchFamily="50" charset="-128"/>
                          <a:cs typeface="Arial" panose="020B0604020202020204" pitchFamily="34" charset="0"/>
                        </a:rPr>
                        <a:t>Aspirin</a:t>
                      </a:r>
                      <a:endParaRPr kumimoji="1" lang="ja-JP" altLang="en-US" sz="140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180000" marR="0" marT="3600" marB="18000">
                    <a:lnL w="12700" cmpd="sng">
                      <a:noFill/>
                    </a:lnL>
                    <a:lnR w="12700" cmpd="sng">
                      <a:noFill/>
                    </a:lnR>
                    <a:lnT w="952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93%</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18000">
                    <a:lnL w="12700" cmpd="sng">
                      <a:noFill/>
                    </a:lnL>
                    <a:lnR w="12700" cmpd="sng">
                      <a:noFill/>
                    </a:lnR>
                    <a:lnT w="952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92%</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18000">
                    <a:lnL w="12700" cmpd="sng">
                      <a:noFill/>
                    </a:lnL>
                    <a:lnR w="12700" cmpd="sng">
                      <a:noFill/>
                    </a:lnR>
                    <a:lnT w="952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4"/>
                  </a:ext>
                </a:extLst>
              </a:tr>
              <a:tr h="278580">
                <a:tc>
                  <a:txBody>
                    <a:bodyPr/>
                    <a:lstStyle/>
                    <a:p>
                      <a:r>
                        <a:rPr kumimoji="1" lang="en-US" altLang="ja-JP" sz="1400" dirty="0">
                          <a:solidFill>
                            <a:schemeClr val="tx1"/>
                          </a:solidFill>
                          <a:latin typeface="Arial" panose="020B0604020202020204" pitchFamily="34" charset="0"/>
                          <a:ea typeface="Arial Unicode MS" panose="020B0604020202020204" pitchFamily="50" charset="-128"/>
                          <a:cs typeface="Arial" panose="020B0604020202020204" pitchFamily="34" charset="0"/>
                        </a:rPr>
                        <a:t>DAPT</a:t>
                      </a:r>
                      <a:endParaRPr kumimoji="1" lang="ja-JP" altLang="en-US" sz="140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180000" marR="0" marT="3600" marB="54000">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0EBEB"/>
                    </a:solid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45%</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54000">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0EBEB"/>
                    </a:solidFill>
                  </a:tcPr>
                </a:tc>
                <a:tc>
                  <a:txBody>
                    <a:bodyPr/>
                    <a:lstStyle/>
                    <a:p>
                      <a:pPr algn="ctr"/>
                      <a:r>
                        <a:rPr kumimoji="1" lang="en-US" altLang="ja-JP"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rPr>
                        <a:t>44%</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54000">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0EBEB"/>
                    </a:solidFill>
                  </a:tcPr>
                </a:tc>
                <a:extLst>
                  <a:ext uri="{0D108BD9-81ED-4DB2-BD59-A6C34878D82A}">
                    <a16:rowId xmlns:a16="http://schemas.microsoft.com/office/drawing/2014/main" val="10015"/>
                  </a:ext>
                </a:extLst>
              </a:tr>
              <a:tr h="278580">
                <a:tc>
                  <a:txBody>
                    <a:bodyPr/>
                    <a:lstStyle/>
                    <a:p>
                      <a:r>
                        <a:rPr kumimoji="1" lang="en-US" altLang="ja-JP" sz="1400" dirty="0">
                          <a:solidFill>
                            <a:schemeClr val="tx1"/>
                          </a:solidFill>
                        </a:rPr>
                        <a:t>Statins before enrollment</a:t>
                      </a:r>
                      <a:endParaRPr kumimoji="1" lang="ja-JP" altLang="en-US" sz="140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L="180000" marR="0" marT="3600" marB="54000">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400" spc="0" dirty="0">
                          <a:solidFill>
                            <a:schemeClr val="tx1"/>
                          </a:solidFill>
                        </a:rPr>
                        <a:t>91%</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54000">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1400" spc="0" dirty="0">
                          <a:solidFill>
                            <a:schemeClr val="tx1"/>
                          </a:solidFill>
                        </a:rPr>
                        <a:t>91%</a:t>
                      </a:r>
                      <a:endParaRPr kumimoji="1" lang="ja-JP" altLang="en-US" sz="1400" spc="0" dirty="0">
                        <a:solidFill>
                          <a:schemeClr val="tx1"/>
                        </a:solidFill>
                        <a:latin typeface="Arial" panose="020B0604020202020204" pitchFamily="34" charset="0"/>
                        <a:ea typeface="Arial Unicode MS" panose="020B0604020202020204" pitchFamily="50" charset="-128"/>
                        <a:cs typeface="Arial" panose="020B0604020202020204" pitchFamily="34" charset="0"/>
                      </a:endParaRPr>
                    </a:p>
                  </a:txBody>
                  <a:tcPr marT="3600" marB="54000">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6"/>
                  </a:ext>
                </a:extLst>
              </a:tr>
            </a:tbl>
          </a:graphicData>
        </a:graphic>
      </p:graphicFrame>
    </p:spTree>
    <p:extLst>
      <p:ext uri="{BB962C8B-B14F-4D97-AF65-F5344CB8AC3E}">
        <p14:creationId xmlns:p14="http://schemas.microsoft.com/office/powerpoint/2010/main" val="438279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1"/>
          <p:cNvSpPr txBox="1">
            <a:spLocks noChangeArrowheads="1"/>
          </p:cNvSpPr>
          <p:nvPr/>
        </p:nvSpPr>
        <p:spPr bwMode="auto">
          <a:xfrm>
            <a:off x="0" y="132161"/>
            <a:ext cx="914400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HGPｺﾞｼｯｸE" pitchFamily="50" charset="-128"/>
                <a:ea typeface="HGPｺﾞｼｯｸE" pitchFamily="50" charset="-128"/>
              </a:defRPr>
            </a:lvl1pPr>
            <a:lvl2pPr marL="742950" indent="-285750" eaLnBrk="0" hangingPunct="0">
              <a:spcBef>
                <a:spcPct val="20000"/>
              </a:spcBef>
              <a:buChar char="–"/>
              <a:defRPr kumimoji="1" sz="2800">
                <a:solidFill>
                  <a:schemeClr val="tx1"/>
                </a:solidFill>
                <a:latin typeface="HGPｺﾞｼｯｸE" pitchFamily="50" charset="-128"/>
                <a:ea typeface="HGPｺﾞｼｯｸE" pitchFamily="50" charset="-128"/>
              </a:defRPr>
            </a:lvl2pPr>
            <a:lvl3pPr marL="1143000" indent="-228600" eaLnBrk="0" hangingPunct="0">
              <a:spcBef>
                <a:spcPct val="20000"/>
              </a:spcBef>
              <a:buChar char="•"/>
              <a:defRPr kumimoji="1" sz="2400">
                <a:solidFill>
                  <a:schemeClr val="tx1"/>
                </a:solidFill>
                <a:latin typeface="HGPｺﾞｼｯｸE" pitchFamily="50" charset="-128"/>
                <a:ea typeface="HGPｺﾞｼｯｸE" pitchFamily="50" charset="-128"/>
              </a:defRPr>
            </a:lvl3pPr>
            <a:lvl4pPr marL="1600200" indent="-228600" eaLnBrk="0" hangingPunct="0">
              <a:spcBef>
                <a:spcPct val="20000"/>
              </a:spcBef>
              <a:buChar char="–"/>
              <a:defRPr kumimoji="1" sz="2000">
                <a:solidFill>
                  <a:schemeClr val="tx1"/>
                </a:solidFill>
                <a:latin typeface="HGPｺﾞｼｯｸE" pitchFamily="50" charset="-128"/>
                <a:ea typeface="HGPｺﾞｼｯｸE" pitchFamily="50" charset="-128"/>
              </a:defRPr>
            </a:lvl4pPr>
            <a:lvl5pPr marL="2057400" indent="-228600" eaLnBrk="0" hangingPunct="0">
              <a:spcBef>
                <a:spcPct val="20000"/>
              </a:spcBef>
              <a:buChar char="»"/>
              <a:defRPr kumimoji="1" sz="2000">
                <a:solidFill>
                  <a:schemeClr val="tx1"/>
                </a:solidFill>
                <a:latin typeface="HGPｺﾞｼｯｸE" pitchFamily="50" charset="-128"/>
                <a:ea typeface="HGPｺﾞｼｯｸE" pitchFamily="50" charset="-128"/>
              </a:defRPr>
            </a:lvl5pPr>
            <a:lvl6pPr marL="2514600" indent="-228600" eaLnBrk="0" fontAlgn="base" hangingPunct="0">
              <a:spcBef>
                <a:spcPct val="20000"/>
              </a:spcBef>
              <a:spcAft>
                <a:spcPct val="0"/>
              </a:spcAft>
              <a:buChar char="»"/>
              <a:defRPr kumimoji="1" sz="2000">
                <a:solidFill>
                  <a:schemeClr val="tx1"/>
                </a:solidFill>
                <a:latin typeface="HGPｺﾞｼｯｸE" pitchFamily="50" charset="-128"/>
                <a:ea typeface="HGPｺﾞｼｯｸE" pitchFamily="50" charset="-128"/>
              </a:defRPr>
            </a:lvl6pPr>
            <a:lvl7pPr marL="2971800" indent="-228600" eaLnBrk="0" fontAlgn="base" hangingPunct="0">
              <a:spcBef>
                <a:spcPct val="20000"/>
              </a:spcBef>
              <a:spcAft>
                <a:spcPct val="0"/>
              </a:spcAft>
              <a:buChar char="»"/>
              <a:defRPr kumimoji="1" sz="2000">
                <a:solidFill>
                  <a:schemeClr val="tx1"/>
                </a:solidFill>
                <a:latin typeface="HGPｺﾞｼｯｸE" pitchFamily="50" charset="-128"/>
                <a:ea typeface="HGPｺﾞｼｯｸE" pitchFamily="50" charset="-128"/>
              </a:defRPr>
            </a:lvl7pPr>
            <a:lvl8pPr marL="3429000" indent="-228600" eaLnBrk="0" fontAlgn="base" hangingPunct="0">
              <a:spcBef>
                <a:spcPct val="20000"/>
              </a:spcBef>
              <a:spcAft>
                <a:spcPct val="0"/>
              </a:spcAft>
              <a:buChar char="»"/>
              <a:defRPr kumimoji="1" sz="2000">
                <a:solidFill>
                  <a:schemeClr val="tx1"/>
                </a:solidFill>
                <a:latin typeface="HGPｺﾞｼｯｸE" pitchFamily="50" charset="-128"/>
                <a:ea typeface="HGPｺﾞｼｯｸE" pitchFamily="50" charset="-128"/>
              </a:defRPr>
            </a:lvl8pPr>
            <a:lvl9pPr marL="3886200" indent="-228600" eaLnBrk="0" fontAlgn="base" hangingPunct="0">
              <a:spcBef>
                <a:spcPct val="20000"/>
              </a:spcBef>
              <a:spcAft>
                <a:spcPct val="0"/>
              </a:spcAft>
              <a:buChar char="»"/>
              <a:defRPr kumimoji="1" sz="2000">
                <a:solidFill>
                  <a:schemeClr val="tx1"/>
                </a:solidFill>
                <a:latin typeface="HGPｺﾞｼｯｸE" pitchFamily="50" charset="-128"/>
                <a:ea typeface="HGPｺﾞｼｯｸE" pitchFamily="50" charset="-128"/>
              </a:defRPr>
            </a:lvl9pPr>
          </a:lstStyle>
          <a:p>
            <a:pPr algn="ctr" eaLnBrk="1" hangingPunct="1">
              <a:spcBef>
                <a:spcPct val="0"/>
              </a:spcBef>
              <a:buFontTx/>
              <a:buNone/>
            </a:pPr>
            <a:r>
              <a:rPr lang="en-US" altLang="ja-JP" sz="2400" b="1" dirty="0">
                <a:solidFill>
                  <a:prstClr val="black"/>
                </a:solidFill>
                <a:latin typeface="Arial" panose="020B0604020202020204" pitchFamily="34" charset="0"/>
                <a:ea typeface="游ゴシック" panose="020B0400000000000000" pitchFamily="50" charset="-128"/>
                <a:cs typeface="Arial" panose="020B0604020202020204" pitchFamily="34" charset="0"/>
              </a:rPr>
              <a:t>Serial Changes in Lipid Parameters and </a:t>
            </a:r>
            <a:r>
              <a:rPr lang="en-US" altLang="ja-JP" sz="2400" b="1" dirty="0" err="1">
                <a:solidFill>
                  <a:prstClr val="black"/>
                </a:solidFill>
                <a:latin typeface="Arial" panose="020B0604020202020204" pitchFamily="34" charset="0"/>
                <a:ea typeface="游ゴシック" panose="020B0400000000000000" pitchFamily="50" charset="-128"/>
                <a:cs typeface="Arial" panose="020B0604020202020204" pitchFamily="34" charset="0"/>
              </a:rPr>
              <a:t>hs</a:t>
            </a:r>
            <a:r>
              <a:rPr lang="en-US" altLang="ja-JP" sz="2400" b="1" dirty="0">
                <a:solidFill>
                  <a:prstClr val="black"/>
                </a:solidFill>
                <a:latin typeface="Arial" panose="020B0604020202020204" pitchFamily="34" charset="0"/>
                <a:ea typeface="游ゴシック" panose="020B0400000000000000" pitchFamily="50" charset="-128"/>
                <a:cs typeface="Arial" panose="020B0604020202020204" pitchFamily="34" charset="0"/>
              </a:rPr>
              <a:t>-CRP</a:t>
            </a:r>
            <a:endParaRPr lang="ja-JP" altLang="en-US" sz="2400" b="1" dirty="0">
              <a:solidFill>
                <a:prstClr val="black"/>
              </a:solidFill>
              <a:latin typeface="Arial" panose="020B0604020202020204" pitchFamily="34" charset="0"/>
              <a:ea typeface="游ゴシック" panose="020B0400000000000000" pitchFamily="50" charset="-128"/>
              <a:cs typeface="Arial" panose="020B0604020202020204" pitchFamily="34" charset="0"/>
            </a:endParaRPr>
          </a:p>
        </p:txBody>
      </p:sp>
      <p:sp>
        <p:nvSpPr>
          <p:cNvPr id="4" name="Rectangle 957"/>
          <p:cNvSpPr>
            <a:spLocks noChangeArrowheads="1"/>
          </p:cNvSpPr>
          <p:nvPr/>
        </p:nvSpPr>
        <p:spPr bwMode="auto">
          <a:xfrm>
            <a:off x="2439451" y="722313"/>
            <a:ext cx="652423"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700" b="1" dirty="0">
                <a:solidFill>
                  <a:srgbClr val="000000"/>
                </a:solidFill>
                <a:ea typeface="游ゴシック" panose="020B0400000000000000" pitchFamily="50" charset="-128"/>
                <a:cs typeface="Arial" panose="020B0604020202020204" pitchFamily="34" charset="0"/>
              </a:rPr>
              <a:t>LDL-C</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5" name="Rectangle 958"/>
          <p:cNvSpPr>
            <a:spLocks noChangeArrowheads="1"/>
          </p:cNvSpPr>
          <p:nvPr/>
        </p:nvSpPr>
        <p:spPr bwMode="auto">
          <a:xfrm>
            <a:off x="2618838" y="2951163"/>
            <a:ext cx="30296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700" b="1" dirty="0">
                <a:solidFill>
                  <a:srgbClr val="000000"/>
                </a:solidFill>
                <a:ea typeface="游ゴシック" panose="020B0400000000000000" pitchFamily="50" charset="-128"/>
                <a:cs typeface="Arial" panose="020B0604020202020204" pitchFamily="34" charset="0"/>
              </a:rPr>
              <a:t>TG</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6" name="Rectangle 959"/>
          <p:cNvSpPr>
            <a:spLocks noChangeArrowheads="1"/>
          </p:cNvSpPr>
          <p:nvPr/>
        </p:nvSpPr>
        <p:spPr bwMode="auto">
          <a:xfrm>
            <a:off x="6748899" y="730250"/>
            <a:ext cx="676467"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700" b="1" dirty="0">
                <a:solidFill>
                  <a:srgbClr val="000000"/>
                </a:solidFill>
                <a:ea typeface="游ゴシック" panose="020B0400000000000000" pitchFamily="50" charset="-128"/>
                <a:cs typeface="Arial" panose="020B0604020202020204" pitchFamily="34" charset="0"/>
              </a:rPr>
              <a:t>HDL-C</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7" name="Rectangle 984"/>
          <p:cNvSpPr>
            <a:spLocks noChangeArrowheads="1"/>
          </p:cNvSpPr>
          <p:nvPr/>
        </p:nvSpPr>
        <p:spPr bwMode="auto">
          <a:xfrm>
            <a:off x="6713974" y="2951163"/>
            <a:ext cx="787075"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700" b="1" dirty="0">
                <a:solidFill>
                  <a:srgbClr val="000000"/>
                </a:solidFill>
                <a:ea typeface="游ゴシック" panose="020B0400000000000000" pitchFamily="50" charset="-128"/>
                <a:cs typeface="Arial" panose="020B0604020202020204" pitchFamily="34" charset="0"/>
              </a:rPr>
              <a:t>hs-CRP</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8" name="Rectangle 1006"/>
          <p:cNvSpPr>
            <a:spLocks noChangeArrowheads="1"/>
          </p:cNvSpPr>
          <p:nvPr/>
        </p:nvSpPr>
        <p:spPr bwMode="auto">
          <a:xfrm>
            <a:off x="1204487" y="2379663"/>
            <a:ext cx="538609"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dirty="0">
                <a:solidFill>
                  <a:srgbClr val="000000"/>
                </a:solidFill>
                <a:ea typeface="游ゴシック" panose="020B0400000000000000" pitchFamily="50" charset="-128"/>
                <a:cs typeface="Arial" panose="020B0604020202020204" pitchFamily="34" charset="0"/>
              </a:rPr>
              <a:t>Baseline</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9" name="Rectangle 1007"/>
          <p:cNvSpPr>
            <a:spLocks noChangeArrowheads="1"/>
          </p:cNvSpPr>
          <p:nvPr/>
        </p:nvSpPr>
        <p:spPr bwMode="auto">
          <a:xfrm>
            <a:off x="1833137" y="2379663"/>
            <a:ext cx="18274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dirty="0">
                <a:solidFill>
                  <a:srgbClr val="000000"/>
                </a:solidFill>
                <a:ea typeface="游ゴシック" panose="020B0400000000000000" pitchFamily="50" charset="-128"/>
                <a:cs typeface="Arial" panose="020B0604020202020204" pitchFamily="34" charset="0"/>
              </a:rPr>
              <a:t>0.5</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10" name="Rectangle 1008"/>
          <p:cNvSpPr>
            <a:spLocks noChangeArrowheads="1"/>
          </p:cNvSpPr>
          <p:nvPr/>
        </p:nvSpPr>
        <p:spPr bwMode="auto">
          <a:xfrm>
            <a:off x="2333200" y="2379663"/>
            <a:ext cx="7053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1</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11" name="Rectangle 1009"/>
          <p:cNvSpPr>
            <a:spLocks noChangeArrowheads="1"/>
          </p:cNvSpPr>
          <p:nvPr/>
        </p:nvSpPr>
        <p:spPr bwMode="auto">
          <a:xfrm>
            <a:off x="6991350" y="2449155"/>
            <a:ext cx="408317" cy="1846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200" b="1" dirty="0">
                <a:solidFill>
                  <a:srgbClr val="000000"/>
                </a:solidFill>
                <a:ea typeface="游ゴシック" panose="020B0400000000000000" pitchFamily="50" charset="-128"/>
                <a:cs typeface="Arial" panose="020B0604020202020204" pitchFamily="34" charset="0"/>
              </a:rPr>
              <a:t>Years</a:t>
            </a:r>
            <a:endParaRPr kumimoji="0" lang="ja-JP" altLang="ja-JP" sz="1200" dirty="0">
              <a:solidFill>
                <a:prstClr val="black"/>
              </a:solidFill>
              <a:ea typeface="游ゴシック" panose="020B0400000000000000" pitchFamily="50" charset="-128"/>
              <a:cs typeface="Arial" panose="020B0604020202020204" pitchFamily="34" charset="0"/>
            </a:endParaRPr>
          </a:p>
        </p:txBody>
      </p:sp>
      <p:sp>
        <p:nvSpPr>
          <p:cNvPr id="12" name="Rectangle 1010"/>
          <p:cNvSpPr>
            <a:spLocks noChangeArrowheads="1"/>
          </p:cNvSpPr>
          <p:nvPr/>
        </p:nvSpPr>
        <p:spPr bwMode="auto">
          <a:xfrm>
            <a:off x="2596725" y="4628792"/>
            <a:ext cx="408317" cy="1846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200" b="1">
                <a:solidFill>
                  <a:srgbClr val="000000"/>
                </a:solidFill>
                <a:ea typeface="游ゴシック" panose="020B0400000000000000" pitchFamily="50" charset="-128"/>
                <a:cs typeface="Arial" panose="020B0604020202020204" pitchFamily="34" charset="0"/>
              </a:rPr>
              <a:t>Years</a:t>
            </a:r>
            <a:endParaRPr kumimoji="0" lang="ja-JP" altLang="ja-JP" sz="1200">
              <a:solidFill>
                <a:prstClr val="black"/>
              </a:solidFill>
              <a:ea typeface="游ゴシック" panose="020B0400000000000000" pitchFamily="50" charset="-128"/>
              <a:cs typeface="Arial" panose="020B0604020202020204" pitchFamily="34" charset="0"/>
            </a:endParaRPr>
          </a:p>
        </p:txBody>
      </p:sp>
      <p:sp>
        <p:nvSpPr>
          <p:cNvPr id="13" name="Rectangle 1011"/>
          <p:cNvSpPr>
            <a:spLocks noChangeArrowheads="1"/>
          </p:cNvSpPr>
          <p:nvPr/>
        </p:nvSpPr>
        <p:spPr bwMode="auto">
          <a:xfrm>
            <a:off x="2596725" y="2436455"/>
            <a:ext cx="408317" cy="1846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200" b="1">
                <a:solidFill>
                  <a:srgbClr val="000000"/>
                </a:solidFill>
                <a:ea typeface="游ゴシック" panose="020B0400000000000000" pitchFamily="50" charset="-128"/>
                <a:cs typeface="Arial" panose="020B0604020202020204" pitchFamily="34" charset="0"/>
              </a:rPr>
              <a:t>Years</a:t>
            </a:r>
            <a:endParaRPr kumimoji="0" lang="ja-JP" altLang="ja-JP" sz="1200">
              <a:solidFill>
                <a:prstClr val="black"/>
              </a:solidFill>
              <a:ea typeface="游ゴシック" panose="020B0400000000000000" pitchFamily="50" charset="-128"/>
              <a:cs typeface="Arial" panose="020B0604020202020204" pitchFamily="34" charset="0"/>
            </a:endParaRPr>
          </a:p>
        </p:txBody>
      </p:sp>
      <p:sp>
        <p:nvSpPr>
          <p:cNvPr id="14" name="Rectangle 1012"/>
          <p:cNvSpPr>
            <a:spLocks noChangeArrowheads="1"/>
          </p:cNvSpPr>
          <p:nvPr/>
        </p:nvSpPr>
        <p:spPr bwMode="auto">
          <a:xfrm>
            <a:off x="6919913" y="4628792"/>
            <a:ext cx="548227" cy="1846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200" b="1" dirty="0">
                <a:solidFill>
                  <a:srgbClr val="000000"/>
                </a:solidFill>
                <a:ea typeface="游ゴシック" panose="020B0400000000000000" pitchFamily="50" charset="-128"/>
                <a:cs typeface="Arial" panose="020B0604020202020204" pitchFamily="34" charset="0"/>
              </a:rPr>
              <a:t>Months</a:t>
            </a:r>
            <a:endParaRPr kumimoji="0" lang="ja-JP" altLang="ja-JP" sz="1200" dirty="0">
              <a:solidFill>
                <a:prstClr val="black"/>
              </a:solidFill>
              <a:ea typeface="游ゴシック" panose="020B0400000000000000" pitchFamily="50" charset="-128"/>
              <a:cs typeface="Arial" panose="020B0604020202020204" pitchFamily="34" charset="0"/>
            </a:endParaRPr>
          </a:p>
        </p:txBody>
      </p:sp>
      <p:sp>
        <p:nvSpPr>
          <p:cNvPr id="15" name="Rectangle 1013"/>
          <p:cNvSpPr>
            <a:spLocks noChangeArrowheads="1"/>
          </p:cNvSpPr>
          <p:nvPr/>
        </p:nvSpPr>
        <p:spPr bwMode="auto">
          <a:xfrm>
            <a:off x="3260300" y="2379663"/>
            <a:ext cx="7053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2</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16" name="Rectangle 1014"/>
          <p:cNvSpPr>
            <a:spLocks noChangeArrowheads="1"/>
          </p:cNvSpPr>
          <p:nvPr/>
        </p:nvSpPr>
        <p:spPr bwMode="auto">
          <a:xfrm>
            <a:off x="4188988" y="2379663"/>
            <a:ext cx="7053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dirty="0">
                <a:solidFill>
                  <a:srgbClr val="000000"/>
                </a:solidFill>
                <a:ea typeface="游ゴシック" panose="020B0400000000000000" pitchFamily="50" charset="-128"/>
                <a:cs typeface="Arial" panose="020B0604020202020204" pitchFamily="34" charset="0"/>
              </a:rPr>
              <a:t>3</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17" name="Rectangle 1015"/>
          <p:cNvSpPr>
            <a:spLocks noChangeArrowheads="1"/>
          </p:cNvSpPr>
          <p:nvPr/>
        </p:nvSpPr>
        <p:spPr bwMode="auto">
          <a:xfrm>
            <a:off x="1341040" y="2586038"/>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6</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214</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18" name="Rectangle 1016"/>
          <p:cNvSpPr>
            <a:spLocks noChangeArrowheads="1"/>
          </p:cNvSpPr>
          <p:nvPr/>
        </p:nvSpPr>
        <p:spPr bwMode="auto">
          <a:xfrm>
            <a:off x="1333075" y="1159720"/>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88.1</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19" name="Rectangle 1017"/>
          <p:cNvSpPr>
            <a:spLocks noChangeArrowheads="1"/>
          </p:cNvSpPr>
          <p:nvPr/>
        </p:nvSpPr>
        <p:spPr bwMode="auto">
          <a:xfrm>
            <a:off x="912490" y="2586038"/>
            <a:ext cx="18114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1</a:t>
            </a:r>
            <a:r>
              <a:rPr kumimoji="0" lang="ja-JP" altLang="en-US" sz="700" spc="-150" dirty="0">
                <a:solidFill>
                  <a:srgbClr val="000000"/>
                </a:solidFill>
                <a:ea typeface="游ゴシック" panose="020B0400000000000000" pitchFamily="50" charset="-128"/>
                <a:cs typeface="Arial" panose="020B0604020202020204" pitchFamily="34" charset="0"/>
              </a:rPr>
              <a:t> </a:t>
            </a:r>
            <a:r>
              <a:rPr kumimoji="0" lang="ja-JP" altLang="ja-JP" sz="700" dirty="0">
                <a:solidFill>
                  <a:srgbClr val="000000"/>
                </a:solidFill>
                <a:ea typeface="游ゴシック" panose="020B0400000000000000" pitchFamily="50" charset="-128"/>
                <a:cs typeface="Arial" panose="020B0604020202020204" pitchFamily="34" charset="0"/>
              </a:rPr>
              <a:t>mg</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20" name="Rectangle 1018"/>
          <p:cNvSpPr>
            <a:spLocks noChangeArrowheads="1"/>
          </p:cNvSpPr>
          <p:nvPr/>
        </p:nvSpPr>
        <p:spPr bwMode="auto">
          <a:xfrm>
            <a:off x="1814622" y="2586038"/>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6</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031</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21" name="Rectangle 1019"/>
          <p:cNvSpPr>
            <a:spLocks noChangeArrowheads="1"/>
          </p:cNvSpPr>
          <p:nvPr/>
        </p:nvSpPr>
        <p:spPr bwMode="auto">
          <a:xfrm>
            <a:off x="1790275" y="1092944"/>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89.4</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22" name="Rectangle 1020"/>
          <p:cNvSpPr>
            <a:spLocks noChangeArrowheads="1"/>
          </p:cNvSpPr>
          <p:nvPr/>
        </p:nvSpPr>
        <p:spPr bwMode="auto">
          <a:xfrm>
            <a:off x="2255440" y="2586038"/>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5</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615</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23" name="Rectangle 1021"/>
          <p:cNvSpPr>
            <a:spLocks noChangeArrowheads="1"/>
          </p:cNvSpPr>
          <p:nvPr/>
        </p:nvSpPr>
        <p:spPr bwMode="auto">
          <a:xfrm>
            <a:off x="2253825" y="1036638"/>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91.1</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24" name="Rectangle 1022"/>
          <p:cNvSpPr>
            <a:spLocks noChangeArrowheads="1"/>
          </p:cNvSpPr>
          <p:nvPr/>
        </p:nvSpPr>
        <p:spPr bwMode="auto">
          <a:xfrm>
            <a:off x="3198415" y="2586038"/>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5</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252</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25" name="Rectangle 1023"/>
          <p:cNvSpPr>
            <a:spLocks noChangeArrowheads="1"/>
          </p:cNvSpPr>
          <p:nvPr/>
        </p:nvSpPr>
        <p:spPr bwMode="auto">
          <a:xfrm>
            <a:off x="3196800" y="1050925"/>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91.1</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26" name="Rectangle 1024"/>
          <p:cNvSpPr>
            <a:spLocks noChangeArrowheads="1"/>
          </p:cNvSpPr>
          <p:nvPr/>
        </p:nvSpPr>
        <p:spPr bwMode="auto">
          <a:xfrm>
            <a:off x="4111228" y="2586038"/>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4</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509</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27" name="Rectangle 1025"/>
          <p:cNvSpPr>
            <a:spLocks noChangeArrowheads="1"/>
          </p:cNvSpPr>
          <p:nvPr/>
        </p:nvSpPr>
        <p:spPr bwMode="auto">
          <a:xfrm>
            <a:off x="4125487" y="1065213"/>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91.0</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28" name="Rectangle 1026"/>
          <p:cNvSpPr>
            <a:spLocks noChangeArrowheads="1"/>
          </p:cNvSpPr>
          <p:nvPr/>
        </p:nvSpPr>
        <p:spPr bwMode="auto">
          <a:xfrm>
            <a:off x="1341040" y="2693988"/>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6</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199</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29" name="Rectangle 1027"/>
          <p:cNvSpPr>
            <a:spLocks noChangeArrowheads="1"/>
          </p:cNvSpPr>
          <p:nvPr/>
        </p:nvSpPr>
        <p:spPr bwMode="auto">
          <a:xfrm>
            <a:off x="1226712" y="1443038"/>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87.7</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30" name="Rectangle 1028"/>
          <p:cNvSpPr>
            <a:spLocks noChangeArrowheads="1"/>
          </p:cNvSpPr>
          <p:nvPr/>
        </p:nvSpPr>
        <p:spPr bwMode="auto">
          <a:xfrm>
            <a:off x="912490" y="2693988"/>
            <a:ext cx="18114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4</a:t>
            </a:r>
            <a:r>
              <a:rPr kumimoji="0" lang="ja-JP" altLang="en-US" sz="700" spc="-150" dirty="0">
                <a:solidFill>
                  <a:srgbClr val="000000"/>
                </a:solidFill>
                <a:ea typeface="游ゴシック" panose="020B0400000000000000" pitchFamily="50" charset="-128"/>
                <a:cs typeface="Arial" panose="020B0604020202020204" pitchFamily="34" charset="0"/>
              </a:rPr>
              <a:t> </a:t>
            </a:r>
            <a:r>
              <a:rPr kumimoji="0" lang="ja-JP" altLang="ja-JP" sz="700" dirty="0">
                <a:solidFill>
                  <a:srgbClr val="000000"/>
                </a:solidFill>
                <a:ea typeface="游ゴシック" panose="020B0400000000000000" pitchFamily="50" charset="-128"/>
                <a:cs typeface="Arial" panose="020B0604020202020204" pitchFamily="34" charset="0"/>
              </a:rPr>
              <a:t>mg</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31" name="Rectangle 1029"/>
          <p:cNvSpPr>
            <a:spLocks noChangeArrowheads="1"/>
          </p:cNvSpPr>
          <p:nvPr/>
        </p:nvSpPr>
        <p:spPr bwMode="auto">
          <a:xfrm>
            <a:off x="5249980" y="2579688"/>
            <a:ext cx="18114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1</a:t>
            </a:r>
            <a:r>
              <a:rPr kumimoji="0" lang="ja-JP" altLang="en-US" sz="700" spc="-150" dirty="0">
                <a:solidFill>
                  <a:srgbClr val="000000"/>
                </a:solidFill>
                <a:ea typeface="游ゴシック" panose="020B0400000000000000" pitchFamily="50" charset="-128"/>
                <a:cs typeface="Arial" panose="020B0604020202020204" pitchFamily="34" charset="0"/>
              </a:rPr>
              <a:t> </a:t>
            </a:r>
            <a:r>
              <a:rPr kumimoji="0" lang="ja-JP" altLang="ja-JP" sz="700" dirty="0">
                <a:solidFill>
                  <a:srgbClr val="000000"/>
                </a:solidFill>
                <a:ea typeface="游ゴシック" panose="020B0400000000000000" pitchFamily="50" charset="-128"/>
                <a:cs typeface="Arial" panose="020B0604020202020204" pitchFamily="34" charset="0"/>
              </a:rPr>
              <a:t>mg</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32" name="Rectangle 1030"/>
          <p:cNvSpPr>
            <a:spLocks noChangeArrowheads="1"/>
          </p:cNvSpPr>
          <p:nvPr/>
        </p:nvSpPr>
        <p:spPr bwMode="auto">
          <a:xfrm>
            <a:off x="5243568" y="2686050"/>
            <a:ext cx="187552"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en-US" sz="700" spc="-150" dirty="0">
                <a:solidFill>
                  <a:srgbClr val="000000"/>
                </a:solidFill>
                <a:ea typeface="游ゴシック" panose="020B0400000000000000" pitchFamily="50" charset="-128"/>
                <a:cs typeface="Arial" panose="020B0604020202020204" pitchFamily="34" charset="0"/>
              </a:rPr>
              <a:t> </a:t>
            </a:r>
            <a:r>
              <a:rPr kumimoji="0" lang="ja-JP" altLang="ja-JP" sz="700" dirty="0">
                <a:solidFill>
                  <a:srgbClr val="000000"/>
                </a:solidFill>
                <a:ea typeface="游ゴシック" panose="020B0400000000000000" pitchFamily="50" charset="-128"/>
                <a:cs typeface="Arial" panose="020B0604020202020204" pitchFamily="34" charset="0"/>
              </a:rPr>
              <a:t>4</a:t>
            </a:r>
            <a:r>
              <a:rPr kumimoji="0" lang="ja-JP" altLang="en-US" sz="700" spc="-150" dirty="0">
                <a:solidFill>
                  <a:srgbClr val="000000"/>
                </a:solidFill>
                <a:ea typeface="游ゴシック" panose="020B0400000000000000" pitchFamily="50" charset="-128"/>
                <a:cs typeface="Arial" panose="020B0604020202020204" pitchFamily="34" charset="0"/>
              </a:rPr>
              <a:t> </a:t>
            </a:r>
            <a:r>
              <a:rPr kumimoji="0" lang="ja-JP" altLang="ja-JP" sz="700" dirty="0">
                <a:solidFill>
                  <a:srgbClr val="000000"/>
                </a:solidFill>
                <a:ea typeface="游ゴシック" panose="020B0400000000000000" pitchFamily="50" charset="-128"/>
                <a:cs typeface="Arial" panose="020B0604020202020204" pitchFamily="34" charset="0"/>
              </a:rPr>
              <a:t>mg</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33" name="Rectangle 1031"/>
          <p:cNvSpPr>
            <a:spLocks noChangeArrowheads="1"/>
          </p:cNvSpPr>
          <p:nvPr/>
        </p:nvSpPr>
        <p:spPr bwMode="auto">
          <a:xfrm>
            <a:off x="1814622" y="2693988"/>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5</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890</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34" name="Rectangle 1032"/>
          <p:cNvSpPr>
            <a:spLocks noChangeArrowheads="1"/>
          </p:cNvSpPr>
          <p:nvPr/>
        </p:nvSpPr>
        <p:spPr bwMode="auto">
          <a:xfrm>
            <a:off x="1790275" y="2022475"/>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73.7</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35" name="Rectangle 1033"/>
          <p:cNvSpPr>
            <a:spLocks noChangeArrowheads="1"/>
          </p:cNvSpPr>
          <p:nvPr/>
        </p:nvSpPr>
        <p:spPr bwMode="auto">
          <a:xfrm>
            <a:off x="2255440" y="2693988"/>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5</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518</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36" name="Rectangle 1034"/>
          <p:cNvSpPr>
            <a:spLocks noChangeArrowheads="1"/>
          </p:cNvSpPr>
          <p:nvPr/>
        </p:nvSpPr>
        <p:spPr bwMode="auto">
          <a:xfrm>
            <a:off x="2276050" y="1943100"/>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75.</a:t>
            </a:r>
            <a:r>
              <a:rPr kumimoji="0" lang="en-US" altLang="ja-JP" sz="1000" dirty="0">
                <a:solidFill>
                  <a:srgbClr val="000000"/>
                </a:solidFill>
                <a:ea typeface="游ゴシック" panose="020B0400000000000000" pitchFamily="50" charset="-128"/>
                <a:cs typeface="Arial" panose="020B0604020202020204" pitchFamily="34" charset="0"/>
              </a:rPr>
              <a:t>5</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37" name="Rectangle 1036"/>
          <p:cNvSpPr>
            <a:spLocks noChangeArrowheads="1"/>
          </p:cNvSpPr>
          <p:nvPr/>
        </p:nvSpPr>
        <p:spPr bwMode="auto">
          <a:xfrm>
            <a:off x="3198415" y="2693988"/>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5</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203</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38" name="Rectangle 1037"/>
          <p:cNvSpPr>
            <a:spLocks noChangeArrowheads="1"/>
          </p:cNvSpPr>
          <p:nvPr/>
        </p:nvSpPr>
        <p:spPr bwMode="auto">
          <a:xfrm>
            <a:off x="3196800" y="1908175"/>
            <a:ext cx="349249"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76.</a:t>
            </a:r>
            <a:r>
              <a:rPr kumimoji="0" lang="en-US" altLang="ja-JP" sz="1000" dirty="0">
                <a:solidFill>
                  <a:srgbClr val="000000"/>
                </a:solidFill>
                <a:ea typeface="游ゴシック" panose="020B0400000000000000" pitchFamily="50" charset="-128"/>
                <a:cs typeface="Arial" panose="020B0604020202020204" pitchFamily="34" charset="0"/>
              </a:rPr>
              <a:t>6</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39" name="Rectangle 1039"/>
          <p:cNvSpPr>
            <a:spLocks noChangeArrowheads="1"/>
          </p:cNvSpPr>
          <p:nvPr/>
        </p:nvSpPr>
        <p:spPr bwMode="auto">
          <a:xfrm>
            <a:off x="4111228" y="2693988"/>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4</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405</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40" name="Rectangle 1040"/>
          <p:cNvSpPr>
            <a:spLocks noChangeArrowheads="1"/>
          </p:cNvSpPr>
          <p:nvPr/>
        </p:nvSpPr>
        <p:spPr bwMode="auto">
          <a:xfrm>
            <a:off x="4294935" y="1784400"/>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76.</a:t>
            </a:r>
            <a:r>
              <a:rPr kumimoji="0" lang="en-US" altLang="ja-JP" sz="1000" dirty="0">
                <a:solidFill>
                  <a:srgbClr val="000000"/>
                </a:solidFill>
                <a:ea typeface="游ゴシック" panose="020B0400000000000000" pitchFamily="50" charset="-128"/>
                <a:cs typeface="Arial" panose="020B0604020202020204" pitchFamily="34" charset="0"/>
              </a:rPr>
              <a:t>6</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41" name="Rectangle 1042"/>
          <p:cNvSpPr>
            <a:spLocks noChangeArrowheads="1"/>
          </p:cNvSpPr>
          <p:nvPr/>
        </p:nvSpPr>
        <p:spPr bwMode="auto">
          <a:xfrm>
            <a:off x="5672138" y="2579688"/>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6</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212</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42" name="Rectangle 1043"/>
          <p:cNvSpPr>
            <a:spLocks noChangeArrowheads="1"/>
          </p:cNvSpPr>
          <p:nvPr/>
        </p:nvSpPr>
        <p:spPr bwMode="auto">
          <a:xfrm>
            <a:off x="5664200" y="1708150"/>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50.7</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43" name="Rectangle 1044"/>
          <p:cNvSpPr>
            <a:spLocks noChangeArrowheads="1"/>
          </p:cNvSpPr>
          <p:nvPr/>
        </p:nvSpPr>
        <p:spPr bwMode="auto">
          <a:xfrm>
            <a:off x="6143968" y="2579688"/>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6</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028</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44" name="Rectangle 1045"/>
          <p:cNvSpPr>
            <a:spLocks noChangeArrowheads="1"/>
          </p:cNvSpPr>
          <p:nvPr/>
        </p:nvSpPr>
        <p:spPr bwMode="auto">
          <a:xfrm>
            <a:off x="6141346" y="2080242"/>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a:solidFill>
                  <a:srgbClr val="000000"/>
                </a:solidFill>
                <a:ea typeface="游ゴシック" panose="020B0400000000000000" pitchFamily="50" charset="-128"/>
                <a:cs typeface="Arial" panose="020B0604020202020204" pitchFamily="34" charset="0"/>
              </a:rPr>
              <a:t>50.6</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45" name="Rectangle 1046"/>
          <p:cNvSpPr>
            <a:spLocks noChangeArrowheads="1"/>
          </p:cNvSpPr>
          <p:nvPr/>
        </p:nvSpPr>
        <p:spPr bwMode="auto">
          <a:xfrm>
            <a:off x="6609106" y="2579688"/>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5</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596</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46" name="Rectangle 1047"/>
          <p:cNvSpPr>
            <a:spLocks noChangeArrowheads="1"/>
          </p:cNvSpPr>
          <p:nvPr/>
        </p:nvSpPr>
        <p:spPr bwMode="auto">
          <a:xfrm>
            <a:off x="6613648" y="1864619"/>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51.6</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47" name="Rectangle 1048"/>
          <p:cNvSpPr>
            <a:spLocks noChangeArrowheads="1"/>
          </p:cNvSpPr>
          <p:nvPr/>
        </p:nvSpPr>
        <p:spPr bwMode="auto">
          <a:xfrm>
            <a:off x="7546374" y="2579688"/>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5</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238</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48" name="Rectangle 1049"/>
          <p:cNvSpPr>
            <a:spLocks noChangeArrowheads="1"/>
          </p:cNvSpPr>
          <p:nvPr/>
        </p:nvSpPr>
        <p:spPr bwMode="auto">
          <a:xfrm>
            <a:off x="7527925" y="1865313"/>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51.6</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49" name="Rectangle 1050"/>
          <p:cNvSpPr>
            <a:spLocks noChangeArrowheads="1"/>
          </p:cNvSpPr>
          <p:nvPr/>
        </p:nvSpPr>
        <p:spPr bwMode="auto">
          <a:xfrm>
            <a:off x="8483300" y="2579688"/>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4</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498</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50" name="Rectangle 1051"/>
          <p:cNvSpPr>
            <a:spLocks noChangeArrowheads="1"/>
          </p:cNvSpPr>
          <p:nvPr/>
        </p:nvSpPr>
        <p:spPr bwMode="auto">
          <a:xfrm>
            <a:off x="8469313" y="1800225"/>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51.7</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51" name="Rectangle 1052"/>
          <p:cNvSpPr>
            <a:spLocks noChangeArrowheads="1"/>
          </p:cNvSpPr>
          <p:nvPr/>
        </p:nvSpPr>
        <p:spPr bwMode="auto">
          <a:xfrm>
            <a:off x="5672138" y="2686050"/>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6</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198</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52" name="Rectangle 1053"/>
          <p:cNvSpPr>
            <a:spLocks noChangeArrowheads="1"/>
          </p:cNvSpPr>
          <p:nvPr/>
        </p:nvSpPr>
        <p:spPr bwMode="auto">
          <a:xfrm>
            <a:off x="5664200" y="2057400"/>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50.7</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53" name="Rectangle 1054"/>
          <p:cNvSpPr>
            <a:spLocks noChangeArrowheads="1"/>
          </p:cNvSpPr>
          <p:nvPr/>
        </p:nvSpPr>
        <p:spPr bwMode="auto">
          <a:xfrm>
            <a:off x="6143968" y="2686050"/>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5</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890</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54" name="Rectangle 1055"/>
          <p:cNvSpPr>
            <a:spLocks noChangeArrowheads="1"/>
          </p:cNvSpPr>
          <p:nvPr/>
        </p:nvSpPr>
        <p:spPr bwMode="auto">
          <a:xfrm>
            <a:off x="6135688" y="1657350"/>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51.0</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55" name="Rectangle 1056"/>
          <p:cNvSpPr>
            <a:spLocks noChangeArrowheads="1"/>
          </p:cNvSpPr>
          <p:nvPr/>
        </p:nvSpPr>
        <p:spPr bwMode="auto">
          <a:xfrm>
            <a:off x="6609106" y="2686050"/>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5</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482</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56" name="Rectangle 1057"/>
          <p:cNvSpPr>
            <a:spLocks noChangeArrowheads="1"/>
          </p:cNvSpPr>
          <p:nvPr/>
        </p:nvSpPr>
        <p:spPr bwMode="auto">
          <a:xfrm>
            <a:off x="6592888" y="1297088"/>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52.</a:t>
            </a:r>
            <a:r>
              <a:rPr kumimoji="0" lang="en-US" altLang="ja-JP" sz="1000" dirty="0">
                <a:solidFill>
                  <a:srgbClr val="000000"/>
                </a:solidFill>
                <a:ea typeface="游ゴシック" panose="020B0400000000000000" pitchFamily="50" charset="-128"/>
                <a:cs typeface="Arial" panose="020B0604020202020204" pitchFamily="34" charset="0"/>
              </a:rPr>
              <a:t>2</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57" name="Rectangle 1059"/>
          <p:cNvSpPr>
            <a:spLocks noChangeArrowheads="1"/>
          </p:cNvSpPr>
          <p:nvPr/>
        </p:nvSpPr>
        <p:spPr bwMode="auto">
          <a:xfrm>
            <a:off x="7546374" y="2686050"/>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5</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174</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58" name="Rectangle 1060"/>
          <p:cNvSpPr>
            <a:spLocks noChangeArrowheads="1"/>
          </p:cNvSpPr>
          <p:nvPr/>
        </p:nvSpPr>
        <p:spPr bwMode="auto">
          <a:xfrm>
            <a:off x="7527925" y="1268513"/>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52.</a:t>
            </a:r>
            <a:r>
              <a:rPr kumimoji="0" lang="en-US" altLang="ja-JP" sz="1000" dirty="0">
                <a:solidFill>
                  <a:srgbClr val="000000"/>
                </a:solidFill>
                <a:ea typeface="游ゴシック" panose="020B0400000000000000" pitchFamily="50" charset="-128"/>
                <a:cs typeface="Arial" panose="020B0604020202020204" pitchFamily="34" charset="0"/>
              </a:rPr>
              <a:t>3</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59" name="Rectangle 1062"/>
          <p:cNvSpPr>
            <a:spLocks noChangeArrowheads="1"/>
          </p:cNvSpPr>
          <p:nvPr/>
        </p:nvSpPr>
        <p:spPr bwMode="auto">
          <a:xfrm>
            <a:off x="8483300" y="2686050"/>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4</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388</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60" name="Rectangle 1063"/>
          <p:cNvSpPr>
            <a:spLocks noChangeArrowheads="1"/>
          </p:cNvSpPr>
          <p:nvPr/>
        </p:nvSpPr>
        <p:spPr bwMode="auto">
          <a:xfrm>
            <a:off x="8448675" y="1274863"/>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52.</a:t>
            </a:r>
            <a:r>
              <a:rPr kumimoji="0" lang="en-US" altLang="ja-JP" sz="1000" dirty="0">
                <a:solidFill>
                  <a:srgbClr val="000000"/>
                </a:solidFill>
                <a:ea typeface="游ゴシック" panose="020B0400000000000000" pitchFamily="50" charset="-128"/>
                <a:cs typeface="Arial" panose="020B0604020202020204" pitchFamily="34" charset="0"/>
              </a:rPr>
              <a:t>3</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61" name="Rectangle 1065"/>
          <p:cNvSpPr>
            <a:spLocks noChangeArrowheads="1"/>
          </p:cNvSpPr>
          <p:nvPr/>
        </p:nvSpPr>
        <p:spPr bwMode="auto">
          <a:xfrm>
            <a:off x="1347362" y="4829175"/>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6</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208</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62" name="Rectangle 1066"/>
          <p:cNvSpPr>
            <a:spLocks noChangeArrowheads="1"/>
          </p:cNvSpPr>
          <p:nvPr/>
        </p:nvSpPr>
        <p:spPr bwMode="auto">
          <a:xfrm>
            <a:off x="1290212" y="3508375"/>
            <a:ext cx="317395"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a:solidFill>
                  <a:srgbClr val="000000"/>
                </a:solidFill>
                <a:ea typeface="游ゴシック" panose="020B0400000000000000" pitchFamily="50" charset="-128"/>
                <a:cs typeface="Arial" panose="020B0604020202020204" pitchFamily="34" charset="0"/>
              </a:rPr>
              <a:t>125.4</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63" name="Rectangle 1067"/>
          <p:cNvSpPr>
            <a:spLocks noChangeArrowheads="1"/>
          </p:cNvSpPr>
          <p:nvPr/>
        </p:nvSpPr>
        <p:spPr bwMode="auto">
          <a:xfrm>
            <a:off x="919229" y="4829175"/>
            <a:ext cx="18114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1</a:t>
            </a:r>
            <a:r>
              <a:rPr kumimoji="0" lang="ja-JP" altLang="en-US" sz="700" spc="-150" dirty="0">
                <a:solidFill>
                  <a:srgbClr val="000000"/>
                </a:solidFill>
                <a:ea typeface="游ゴシック" panose="020B0400000000000000" pitchFamily="50" charset="-128"/>
                <a:cs typeface="Arial" panose="020B0604020202020204" pitchFamily="34" charset="0"/>
              </a:rPr>
              <a:t> </a:t>
            </a:r>
            <a:r>
              <a:rPr kumimoji="0" lang="ja-JP" altLang="ja-JP" sz="700" dirty="0">
                <a:solidFill>
                  <a:srgbClr val="000000"/>
                </a:solidFill>
                <a:ea typeface="游ゴシック" panose="020B0400000000000000" pitchFamily="50" charset="-128"/>
                <a:cs typeface="Arial" panose="020B0604020202020204" pitchFamily="34" charset="0"/>
              </a:rPr>
              <a:t>mg</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64" name="Rectangle 1068"/>
          <p:cNvSpPr>
            <a:spLocks noChangeArrowheads="1"/>
          </p:cNvSpPr>
          <p:nvPr/>
        </p:nvSpPr>
        <p:spPr bwMode="auto">
          <a:xfrm>
            <a:off x="1799665" y="4829175"/>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6</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032</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65" name="Rectangle 1069"/>
          <p:cNvSpPr>
            <a:spLocks noChangeArrowheads="1"/>
          </p:cNvSpPr>
          <p:nvPr/>
        </p:nvSpPr>
        <p:spPr bwMode="auto">
          <a:xfrm>
            <a:off x="1761700" y="3090360"/>
            <a:ext cx="317395"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125.5</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66" name="Rectangle 1070"/>
          <p:cNvSpPr>
            <a:spLocks noChangeArrowheads="1"/>
          </p:cNvSpPr>
          <p:nvPr/>
        </p:nvSpPr>
        <p:spPr bwMode="auto">
          <a:xfrm>
            <a:off x="2257643" y="4829175"/>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5</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606</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67" name="Rectangle 1071"/>
          <p:cNvSpPr>
            <a:spLocks noChangeArrowheads="1"/>
          </p:cNvSpPr>
          <p:nvPr/>
        </p:nvSpPr>
        <p:spPr bwMode="auto">
          <a:xfrm>
            <a:off x="2225250" y="3322638"/>
            <a:ext cx="317395"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a:solidFill>
                  <a:srgbClr val="000000"/>
                </a:solidFill>
                <a:ea typeface="游ゴシック" panose="020B0400000000000000" pitchFamily="50" charset="-128"/>
                <a:cs typeface="Arial" panose="020B0604020202020204" pitchFamily="34" charset="0"/>
              </a:rPr>
              <a:t>122.3</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68" name="Rectangle 1072"/>
          <p:cNvSpPr>
            <a:spLocks noChangeArrowheads="1"/>
          </p:cNvSpPr>
          <p:nvPr/>
        </p:nvSpPr>
        <p:spPr bwMode="auto">
          <a:xfrm>
            <a:off x="3192380" y="4829175"/>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5</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245</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69" name="Rectangle 1073"/>
          <p:cNvSpPr>
            <a:spLocks noChangeArrowheads="1"/>
          </p:cNvSpPr>
          <p:nvPr/>
        </p:nvSpPr>
        <p:spPr bwMode="auto">
          <a:xfrm>
            <a:off x="3161875" y="3299568"/>
            <a:ext cx="317395"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122.4</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70" name="Rectangle 1074"/>
          <p:cNvSpPr>
            <a:spLocks noChangeArrowheads="1"/>
          </p:cNvSpPr>
          <p:nvPr/>
        </p:nvSpPr>
        <p:spPr bwMode="auto">
          <a:xfrm>
            <a:off x="4123599" y="4829175"/>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4</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507</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71" name="Rectangle 1075"/>
          <p:cNvSpPr>
            <a:spLocks noChangeArrowheads="1"/>
          </p:cNvSpPr>
          <p:nvPr/>
        </p:nvSpPr>
        <p:spPr bwMode="auto">
          <a:xfrm>
            <a:off x="4054049" y="3348749"/>
            <a:ext cx="317395"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121.5</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72" name="Rectangle 1076"/>
          <p:cNvSpPr>
            <a:spLocks noChangeArrowheads="1"/>
          </p:cNvSpPr>
          <p:nvPr/>
        </p:nvSpPr>
        <p:spPr bwMode="auto">
          <a:xfrm>
            <a:off x="1351177" y="4937125"/>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6</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195</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73" name="Rectangle 1077"/>
          <p:cNvSpPr>
            <a:spLocks noChangeArrowheads="1"/>
          </p:cNvSpPr>
          <p:nvPr/>
        </p:nvSpPr>
        <p:spPr bwMode="auto">
          <a:xfrm>
            <a:off x="1290212" y="2990347"/>
            <a:ext cx="317395"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127.1</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74" name="Rectangle 1078"/>
          <p:cNvSpPr>
            <a:spLocks noChangeArrowheads="1"/>
          </p:cNvSpPr>
          <p:nvPr/>
        </p:nvSpPr>
        <p:spPr bwMode="auto">
          <a:xfrm>
            <a:off x="919229" y="4937125"/>
            <a:ext cx="18114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4</a:t>
            </a:r>
            <a:r>
              <a:rPr kumimoji="0" lang="ja-JP" altLang="en-US" sz="700" spc="-150" dirty="0">
                <a:solidFill>
                  <a:srgbClr val="000000"/>
                </a:solidFill>
                <a:ea typeface="游ゴシック" panose="020B0400000000000000" pitchFamily="50" charset="-128"/>
                <a:cs typeface="Arial" panose="020B0604020202020204" pitchFamily="34" charset="0"/>
              </a:rPr>
              <a:t> </a:t>
            </a:r>
            <a:r>
              <a:rPr kumimoji="0" lang="ja-JP" altLang="ja-JP" sz="700" dirty="0">
                <a:solidFill>
                  <a:srgbClr val="000000"/>
                </a:solidFill>
                <a:ea typeface="游ゴシック" panose="020B0400000000000000" pitchFamily="50" charset="-128"/>
                <a:cs typeface="Arial" panose="020B0604020202020204" pitchFamily="34" charset="0"/>
              </a:rPr>
              <a:t>mg</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75" name="Rectangle 1079"/>
          <p:cNvSpPr>
            <a:spLocks noChangeArrowheads="1"/>
          </p:cNvSpPr>
          <p:nvPr/>
        </p:nvSpPr>
        <p:spPr bwMode="auto">
          <a:xfrm>
            <a:off x="5271253" y="4829175"/>
            <a:ext cx="18114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1</a:t>
            </a:r>
            <a:r>
              <a:rPr kumimoji="0" lang="ja-JP" altLang="en-US" sz="700" spc="-150" dirty="0">
                <a:solidFill>
                  <a:srgbClr val="000000"/>
                </a:solidFill>
                <a:ea typeface="游ゴシック" panose="020B0400000000000000" pitchFamily="50" charset="-128"/>
                <a:cs typeface="Arial" panose="020B0604020202020204" pitchFamily="34" charset="0"/>
              </a:rPr>
              <a:t> </a:t>
            </a:r>
            <a:r>
              <a:rPr kumimoji="0" lang="ja-JP" altLang="ja-JP" sz="700" dirty="0">
                <a:solidFill>
                  <a:srgbClr val="000000"/>
                </a:solidFill>
                <a:ea typeface="游ゴシック" panose="020B0400000000000000" pitchFamily="50" charset="-128"/>
                <a:cs typeface="Arial" panose="020B0604020202020204" pitchFamily="34" charset="0"/>
              </a:rPr>
              <a:t>mg</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76" name="Rectangle 1080"/>
          <p:cNvSpPr>
            <a:spLocks noChangeArrowheads="1"/>
          </p:cNvSpPr>
          <p:nvPr/>
        </p:nvSpPr>
        <p:spPr bwMode="auto">
          <a:xfrm>
            <a:off x="5265935" y="4937125"/>
            <a:ext cx="187552"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en-US" sz="700" spc="-150" dirty="0">
                <a:solidFill>
                  <a:srgbClr val="000000"/>
                </a:solidFill>
                <a:ea typeface="游ゴシック" panose="020B0400000000000000" pitchFamily="50" charset="-128"/>
                <a:cs typeface="Arial" panose="020B0604020202020204" pitchFamily="34" charset="0"/>
              </a:rPr>
              <a:t> </a:t>
            </a:r>
            <a:r>
              <a:rPr kumimoji="0" lang="ja-JP" altLang="ja-JP" sz="700" dirty="0">
                <a:solidFill>
                  <a:srgbClr val="000000"/>
                </a:solidFill>
                <a:ea typeface="游ゴシック" panose="020B0400000000000000" pitchFamily="50" charset="-128"/>
                <a:cs typeface="Arial" panose="020B0604020202020204" pitchFamily="34" charset="0"/>
              </a:rPr>
              <a:t>4</a:t>
            </a:r>
            <a:r>
              <a:rPr kumimoji="0" lang="ja-JP" altLang="en-US" sz="700" spc="-150" dirty="0">
                <a:solidFill>
                  <a:srgbClr val="000000"/>
                </a:solidFill>
                <a:ea typeface="游ゴシック" panose="020B0400000000000000" pitchFamily="50" charset="-128"/>
                <a:cs typeface="Arial" panose="020B0604020202020204" pitchFamily="34" charset="0"/>
              </a:rPr>
              <a:t> </a:t>
            </a:r>
            <a:r>
              <a:rPr kumimoji="0" lang="ja-JP" altLang="ja-JP" sz="700" dirty="0">
                <a:solidFill>
                  <a:srgbClr val="000000"/>
                </a:solidFill>
                <a:ea typeface="游ゴシック" panose="020B0400000000000000" pitchFamily="50" charset="-128"/>
                <a:cs typeface="Arial" panose="020B0604020202020204" pitchFamily="34" charset="0"/>
              </a:rPr>
              <a:t>mg</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77" name="Rectangle 1081"/>
          <p:cNvSpPr>
            <a:spLocks noChangeArrowheads="1"/>
          </p:cNvSpPr>
          <p:nvPr/>
        </p:nvSpPr>
        <p:spPr bwMode="auto">
          <a:xfrm>
            <a:off x="1801253" y="4937125"/>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5</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896</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78" name="Rectangle 1082"/>
          <p:cNvSpPr>
            <a:spLocks noChangeArrowheads="1"/>
          </p:cNvSpPr>
          <p:nvPr/>
        </p:nvSpPr>
        <p:spPr bwMode="auto">
          <a:xfrm>
            <a:off x="1761700" y="4014788"/>
            <a:ext cx="317395"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a:solidFill>
                  <a:srgbClr val="000000"/>
                </a:solidFill>
                <a:ea typeface="游ゴシック" panose="020B0400000000000000" pitchFamily="50" charset="-128"/>
                <a:cs typeface="Arial" panose="020B0604020202020204" pitchFamily="34" charset="0"/>
              </a:rPr>
              <a:t>117.5</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79" name="Rectangle 1083"/>
          <p:cNvSpPr>
            <a:spLocks noChangeArrowheads="1"/>
          </p:cNvSpPr>
          <p:nvPr/>
        </p:nvSpPr>
        <p:spPr bwMode="auto">
          <a:xfrm>
            <a:off x="2255755" y="4937125"/>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5</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498</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80" name="Rectangle 1084"/>
          <p:cNvSpPr>
            <a:spLocks noChangeArrowheads="1"/>
          </p:cNvSpPr>
          <p:nvPr/>
        </p:nvSpPr>
        <p:spPr bwMode="auto">
          <a:xfrm>
            <a:off x="2210962" y="4179888"/>
            <a:ext cx="317395"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a:solidFill>
                  <a:srgbClr val="000000"/>
                </a:solidFill>
                <a:ea typeface="游ゴシック" panose="020B0400000000000000" pitchFamily="50" charset="-128"/>
                <a:cs typeface="Arial" panose="020B0604020202020204" pitchFamily="34" charset="0"/>
              </a:rPr>
              <a:t>115.0</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81" name="Rectangle 1085"/>
          <p:cNvSpPr>
            <a:spLocks noChangeArrowheads="1"/>
          </p:cNvSpPr>
          <p:nvPr/>
        </p:nvSpPr>
        <p:spPr bwMode="auto">
          <a:xfrm>
            <a:off x="3192513" y="4937125"/>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5</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183</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82" name="Rectangle 1086"/>
          <p:cNvSpPr>
            <a:spLocks noChangeArrowheads="1"/>
          </p:cNvSpPr>
          <p:nvPr/>
        </p:nvSpPr>
        <p:spPr bwMode="auto">
          <a:xfrm>
            <a:off x="3044558" y="4191843"/>
            <a:ext cx="317395"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114.</a:t>
            </a:r>
            <a:r>
              <a:rPr kumimoji="0" lang="en-US" altLang="ja-JP" sz="1000" dirty="0">
                <a:solidFill>
                  <a:srgbClr val="000000"/>
                </a:solidFill>
                <a:ea typeface="游ゴシック" panose="020B0400000000000000" pitchFamily="50" charset="-128"/>
                <a:cs typeface="Arial" panose="020B0604020202020204" pitchFamily="34" charset="0"/>
              </a:rPr>
              <a:t>5</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83" name="Rectangle 1088"/>
          <p:cNvSpPr>
            <a:spLocks noChangeArrowheads="1"/>
          </p:cNvSpPr>
          <p:nvPr/>
        </p:nvSpPr>
        <p:spPr bwMode="auto">
          <a:xfrm>
            <a:off x="4124522" y="4937125"/>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4</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402</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84" name="Rectangle 1089"/>
          <p:cNvSpPr>
            <a:spLocks noChangeArrowheads="1"/>
          </p:cNvSpPr>
          <p:nvPr/>
        </p:nvSpPr>
        <p:spPr bwMode="auto">
          <a:xfrm>
            <a:off x="4294861" y="4102944"/>
            <a:ext cx="317395"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114.</a:t>
            </a:r>
            <a:r>
              <a:rPr kumimoji="0" lang="en-US" altLang="ja-JP" sz="1000" dirty="0">
                <a:solidFill>
                  <a:srgbClr val="000000"/>
                </a:solidFill>
                <a:ea typeface="游ゴシック" panose="020B0400000000000000" pitchFamily="50" charset="-128"/>
                <a:cs typeface="Arial" panose="020B0604020202020204" pitchFamily="34" charset="0"/>
              </a:rPr>
              <a:t>5</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85" name="Rectangle 1091"/>
          <p:cNvSpPr>
            <a:spLocks noChangeArrowheads="1"/>
          </p:cNvSpPr>
          <p:nvPr/>
        </p:nvSpPr>
        <p:spPr bwMode="auto">
          <a:xfrm>
            <a:off x="5686425" y="4829175"/>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6</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032</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86" name="Rectangle 1092"/>
          <p:cNvSpPr>
            <a:spLocks noChangeArrowheads="1"/>
          </p:cNvSpPr>
          <p:nvPr/>
        </p:nvSpPr>
        <p:spPr bwMode="auto">
          <a:xfrm>
            <a:off x="5688801" y="3144887"/>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0.59</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87" name="Rectangle 1093"/>
          <p:cNvSpPr>
            <a:spLocks noChangeArrowheads="1"/>
          </p:cNvSpPr>
          <p:nvPr/>
        </p:nvSpPr>
        <p:spPr bwMode="auto">
          <a:xfrm>
            <a:off x="8491538" y="4829175"/>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5</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734</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88" name="Rectangle 1094"/>
          <p:cNvSpPr>
            <a:spLocks noChangeArrowheads="1"/>
          </p:cNvSpPr>
          <p:nvPr/>
        </p:nvSpPr>
        <p:spPr bwMode="auto">
          <a:xfrm>
            <a:off x="8465338" y="3144887"/>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0.59</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89" name="Rectangle 1095"/>
          <p:cNvSpPr>
            <a:spLocks noChangeArrowheads="1"/>
          </p:cNvSpPr>
          <p:nvPr/>
        </p:nvSpPr>
        <p:spPr bwMode="auto">
          <a:xfrm>
            <a:off x="5686425" y="4937125"/>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5</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994</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90" name="Rectangle 1096"/>
          <p:cNvSpPr>
            <a:spLocks noChangeArrowheads="1"/>
          </p:cNvSpPr>
          <p:nvPr/>
        </p:nvSpPr>
        <p:spPr bwMode="auto">
          <a:xfrm>
            <a:off x="5700713" y="3743325"/>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0.57</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91" name="Rectangle 1097"/>
          <p:cNvSpPr>
            <a:spLocks noChangeArrowheads="1"/>
          </p:cNvSpPr>
          <p:nvPr/>
        </p:nvSpPr>
        <p:spPr bwMode="auto">
          <a:xfrm>
            <a:off x="8491538" y="4937125"/>
            <a:ext cx="224420"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5</a:t>
            </a:r>
            <a:r>
              <a:rPr kumimoji="0" lang="en-US" altLang="ja-JP" sz="700" dirty="0">
                <a:solidFill>
                  <a:srgbClr val="000000"/>
                </a:solidFill>
                <a:ea typeface="游ゴシック" panose="020B0400000000000000" pitchFamily="50" charset="-128"/>
                <a:cs typeface="Arial" panose="020B0604020202020204" pitchFamily="34" charset="0"/>
              </a:rPr>
              <a:t>,</a:t>
            </a:r>
            <a:r>
              <a:rPr kumimoji="0" lang="ja-JP" altLang="ja-JP" sz="700" dirty="0">
                <a:solidFill>
                  <a:srgbClr val="000000"/>
                </a:solidFill>
                <a:ea typeface="游ゴシック" panose="020B0400000000000000" pitchFamily="50" charset="-128"/>
                <a:cs typeface="Arial" panose="020B0604020202020204" pitchFamily="34" charset="0"/>
              </a:rPr>
              <a:t>585</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92" name="Rectangle 1098"/>
          <p:cNvSpPr>
            <a:spLocks noChangeArrowheads="1"/>
          </p:cNvSpPr>
          <p:nvPr/>
        </p:nvSpPr>
        <p:spPr bwMode="auto">
          <a:xfrm>
            <a:off x="8477250" y="4179888"/>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dirty="0">
                <a:solidFill>
                  <a:srgbClr val="000000"/>
                </a:solidFill>
                <a:ea typeface="游ゴシック" panose="020B0400000000000000" pitchFamily="50" charset="-128"/>
                <a:cs typeface="Arial" panose="020B0604020202020204" pitchFamily="34" charset="0"/>
              </a:rPr>
              <a:t>0.49</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93" name="Rectangle 1099"/>
          <p:cNvSpPr>
            <a:spLocks noChangeArrowheads="1"/>
          </p:cNvSpPr>
          <p:nvPr/>
        </p:nvSpPr>
        <p:spPr bwMode="auto">
          <a:xfrm>
            <a:off x="1201221" y="4590959"/>
            <a:ext cx="538609"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dirty="0">
                <a:solidFill>
                  <a:srgbClr val="000000"/>
                </a:solidFill>
                <a:ea typeface="游ゴシック" panose="020B0400000000000000" pitchFamily="50" charset="-128"/>
                <a:cs typeface="Arial" panose="020B0604020202020204" pitchFamily="34" charset="0"/>
              </a:rPr>
              <a:t>Baseline</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94" name="Rectangle 1100"/>
          <p:cNvSpPr>
            <a:spLocks noChangeArrowheads="1"/>
          </p:cNvSpPr>
          <p:nvPr/>
        </p:nvSpPr>
        <p:spPr bwMode="auto">
          <a:xfrm>
            <a:off x="1829871" y="4590959"/>
            <a:ext cx="18274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dirty="0">
                <a:solidFill>
                  <a:srgbClr val="000000"/>
                </a:solidFill>
                <a:ea typeface="游ゴシック" panose="020B0400000000000000" pitchFamily="50" charset="-128"/>
                <a:cs typeface="Arial" panose="020B0604020202020204" pitchFamily="34" charset="0"/>
              </a:rPr>
              <a:t>0.5</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95" name="Rectangle 1101"/>
          <p:cNvSpPr>
            <a:spLocks noChangeArrowheads="1"/>
          </p:cNvSpPr>
          <p:nvPr/>
        </p:nvSpPr>
        <p:spPr bwMode="auto">
          <a:xfrm>
            <a:off x="5563659" y="4594225"/>
            <a:ext cx="52418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Baseline</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96" name="Rectangle 1102"/>
          <p:cNvSpPr>
            <a:spLocks noChangeArrowheads="1"/>
          </p:cNvSpPr>
          <p:nvPr/>
        </p:nvSpPr>
        <p:spPr bwMode="auto">
          <a:xfrm>
            <a:off x="8540222" y="4594225"/>
            <a:ext cx="7053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dirty="0">
                <a:solidFill>
                  <a:srgbClr val="000000"/>
                </a:solidFill>
                <a:ea typeface="游ゴシック" panose="020B0400000000000000" pitchFamily="50" charset="-128"/>
                <a:cs typeface="Arial" panose="020B0604020202020204" pitchFamily="34" charset="0"/>
              </a:rPr>
              <a:t>6</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97" name="Rectangle 1103"/>
          <p:cNvSpPr>
            <a:spLocks noChangeArrowheads="1"/>
          </p:cNvSpPr>
          <p:nvPr/>
        </p:nvSpPr>
        <p:spPr bwMode="auto">
          <a:xfrm>
            <a:off x="2329934" y="4590959"/>
            <a:ext cx="7053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1</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98" name="Rectangle 1104"/>
          <p:cNvSpPr>
            <a:spLocks noChangeArrowheads="1"/>
          </p:cNvSpPr>
          <p:nvPr/>
        </p:nvSpPr>
        <p:spPr bwMode="auto">
          <a:xfrm>
            <a:off x="3257034" y="4590959"/>
            <a:ext cx="7053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2</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99" name="Rectangle 1105"/>
          <p:cNvSpPr>
            <a:spLocks noChangeArrowheads="1"/>
          </p:cNvSpPr>
          <p:nvPr/>
        </p:nvSpPr>
        <p:spPr bwMode="auto">
          <a:xfrm>
            <a:off x="4200009" y="4590959"/>
            <a:ext cx="7053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3</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100" name="Rectangle 1106"/>
          <p:cNvSpPr>
            <a:spLocks noChangeArrowheads="1"/>
          </p:cNvSpPr>
          <p:nvPr/>
        </p:nvSpPr>
        <p:spPr bwMode="auto">
          <a:xfrm>
            <a:off x="5555722" y="2371725"/>
            <a:ext cx="52418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dirty="0">
                <a:solidFill>
                  <a:srgbClr val="000000"/>
                </a:solidFill>
                <a:ea typeface="游ゴシック" panose="020B0400000000000000" pitchFamily="50" charset="-128"/>
                <a:cs typeface="Arial" panose="020B0604020202020204" pitchFamily="34" charset="0"/>
              </a:rPr>
              <a:t>Baseline</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101" name="Rectangle 1107"/>
          <p:cNvSpPr>
            <a:spLocks noChangeArrowheads="1"/>
          </p:cNvSpPr>
          <p:nvPr/>
        </p:nvSpPr>
        <p:spPr bwMode="auto">
          <a:xfrm>
            <a:off x="6170084" y="2371725"/>
            <a:ext cx="176330"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0.5</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102" name="Rectangle 1108"/>
          <p:cNvSpPr>
            <a:spLocks noChangeArrowheads="1"/>
          </p:cNvSpPr>
          <p:nvPr/>
        </p:nvSpPr>
        <p:spPr bwMode="auto">
          <a:xfrm>
            <a:off x="6676497" y="2371725"/>
            <a:ext cx="7053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1</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103" name="Rectangle 1109"/>
          <p:cNvSpPr>
            <a:spLocks noChangeArrowheads="1"/>
          </p:cNvSpPr>
          <p:nvPr/>
        </p:nvSpPr>
        <p:spPr bwMode="auto">
          <a:xfrm>
            <a:off x="7605184" y="2371725"/>
            <a:ext cx="7053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2</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104" name="Rectangle 1110"/>
          <p:cNvSpPr>
            <a:spLocks noChangeArrowheads="1"/>
          </p:cNvSpPr>
          <p:nvPr/>
        </p:nvSpPr>
        <p:spPr bwMode="auto">
          <a:xfrm>
            <a:off x="8546572" y="2371725"/>
            <a:ext cx="7053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3</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105" name="Rectangle 1111"/>
          <p:cNvSpPr>
            <a:spLocks noChangeArrowheads="1"/>
          </p:cNvSpPr>
          <p:nvPr/>
        </p:nvSpPr>
        <p:spPr bwMode="auto">
          <a:xfrm>
            <a:off x="1351177" y="736600"/>
            <a:ext cx="865622" cy="1384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900" dirty="0">
                <a:solidFill>
                  <a:srgbClr val="000000"/>
                </a:solidFill>
                <a:ea typeface="游ゴシック" panose="020B0400000000000000" pitchFamily="50" charset="-128"/>
                <a:cs typeface="Arial" panose="020B0604020202020204" pitchFamily="34" charset="0"/>
              </a:rPr>
              <a:t>Pitavastatin 1</a:t>
            </a:r>
            <a:r>
              <a:rPr kumimoji="0" lang="en-US" altLang="ja-JP" sz="900" spc="-150" dirty="0">
                <a:solidFill>
                  <a:srgbClr val="000000"/>
                </a:solidFill>
                <a:ea typeface="游ゴシック" panose="020B0400000000000000" pitchFamily="50" charset="-128"/>
                <a:cs typeface="Arial" panose="020B0604020202020204" pitchFamily="34" charset="0"/>
              </a:rPr>
              <a:t> </a:t>
            </a:r>
            <a:r>
              <a:rPr kumimoji="0" lang="ja-JP" altLang="ja-JP" sz="900" dirty="0">
                <a:solidFill>
                  <a:srgbClr val="000000"/>
                </a:solidFill>
                <a:ea typeface="游ゴシック" panose="020B0400000000000000" pitchFamily="50" charset="-128"/>
                <a:cs typeface="Arial" panose="020B0604020202020204" pitchFamily="34" charset="0"/>
              </a:rPr>
              <a:t>mg</a:t>
            </a:r>
            <a:endParaRPr kumimoji="0" lang="ja-JP" altLang="ja-JP" sz="900" dirty="0">
              <a:solidFill>
                <a:prstClr val="black"/>
              </a:solidFill>
              <a:ea typeface="游ゴシック" panose="020B0400000000000000" pitchFamily="50" charset="-128"/>
              <a:cs typeface="Arial" panose="020B0604020202020204" pitchFamily="34" charset="0"/>
            </a:endParaRPr>
          </a:p>
        </p:txBody>
      </p:sp>
      <p:sp>
        <p:nvSpPr>
          <p:cNvPr id="106" name="Rectangle 1112"/>
          <p:cNvSpPr>
            <a:spLocks noChangeArrowheads="1"/>
          </p:cNvSpPr>
          <p:nvPr/>
        </p:nvSpPr>
        <p:spPr bwMode="auto">
          <a:xfrm>
            <a:off x="3517652" y="2043113"/>
            <a:ext cx="1048364" cy="1384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900" dirty="0">
                <a:solidFill>
                  <a:srgbClr val="000000"/>
                </a:solidFill>
                <a:ea typeface="游ゴシック" panose="020B0400000000000000" pitchFamily="50" charset="-128"/>
                <a:cs typeface="Arial" panose="020B0604020202020204" pitchFamily="34" charset="0"/>
              </a:rPr>
              <a:t>Main effect p&lt; 0.001</a:t>
            </a:r>
            <a:endParaRPr kumimoji="0" lang="ja-JP" altLang="ja-JP" sz="900" dirty="0">
              <a:solidFill>
                <a:prstClr val="black"/>
              </a:solidFill>
              <a:ea typeface="游ゴシック" panose="020B0400000000000000" pitchFamily="50" charset="-128"/>
              <a:cs typeface="Arial" panose="020B0604020202020204" pitchFamily="34" charset="0"/>
            </a:endParaRPr>
          </a:p>
        </p:txBody>
      </p:sp>
      <p:sp>
        <p:nvSpPr>
          <p:cNvPr id="107" name="Rectangle 1113"/>
          <p:cNvSpPr>
            <a:spLocks noChangeArrowheads="1"/>
          </p:cNvSpPr>
          <p:nvPr/>
        </p:nvSpPr>
        <p:spPr bwMode="auto">
          <a:xfrm>
            <a:off x="3517652" y="2157413"/>
            <a:ext cx="538609" cy="1384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900" dirty="0">
                <a:solidFill>
                  <a:srgbClr val="000000"/>
                </a:solidFill>
                <a:ea typeface="游ゴシック" panose="020B0400000000000000" pitchFamily="50" charset="-128"/>
                <a:cs typeface="Arial" panose="020B0604020202020204" pitchFamily="34" charset="0"/>
              </a:rPr>
              <a:t>Interaction</a:t>
            </a:r>
            <a:endParaRPr kumimoji="0" lang="ja-JP" altLang="ja-JP" sz="900" dirty="0">
              <a:solidFill>
                <a:prstClr val="black"/>
              </a:solidFill>
              <a:ea typeface="游ゴシック" panose="020B0400000000000000" pitchFamily="50" charset="-128"/>
              <a:cs typeface="Arial" panose="020B0604020202020204" pitchFamily="34" charset="0"/>
            </a:endParaRPr>
          </a:p>
        </p:txBody>
      </p:sp>
      <p:sp>
        <p:nvSpPr>
          <p:cNvPr id="108" name="Rectangle 1114"/>
          <p:cNvSpPr>
            <a:spLocks noChangeArrowheads="1"/>
          </p:cNvSpPr>
          <p:nvPr/>
        </p:nvSpPr>
        <p:spPr bwMode="auto">
          <a:xfrm>
            <a:off x="4109791" y="2157413"/>
            <a:ext cx="452047" cy="1384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900" dirty="0">
                <a:solidFill>
                  <a:srgbClr val="000000"/>
                </a:solidFill>
                <a:ea typeface="游ゴシック" panose="020B0400000000000000" pitchFamily="50" charset="-128"/>
                <a:cs typeface="Arial" panose="020B0604020202020204" pitchFamily="34" charset="0"/>
              </a:rPr>
              <a:t>p&lt; 0.001</a:t>
            </a:r>
            <a:endParaRPr kumimoji="0" lang="ja-JP" altLang="ja-JP" sz="900" dirty="0">
              <a:solidFill>
                <a:prstClr val="black"/>
              </a:solidFill>
              <a:ea typeface="游ゴシック" panose="020B0400000000000000" pitchFamily="50" charset="-128"/>
              <a:cs typeface="Arial" panose="020B0604020202020204" pitchFamily="34" charset="0"/>
            </a:endParaRPr>
          </a:p>
        </p:txBody>
      </p:sp>
      <p:sp>
        <p:nvSpPr>
          <p:cNvPr id="109" name="Rectangle 1115"/>
          <p:cNvSpPr>
            <a:spLocks noChangeArrowheads="1"/>
          </p:cNvSpPr>
          <p:nvPr/>
        </p:nvSpPr>
        <p:spPr bwMode="auto">
          <a:xfrm>
            <a:off x="7670800" y="2043113"/>
            <a:ext cx="1048364" cy="1384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900" dirty="0">
                <a:solidFill>
                  <a:srgbClr val="000000"/>
                </a:solidFill>
                <a:ea typeface="游ゴシック" panose="020B0400000000000000" pitchFamily="50" charset="-128"/>
                <a:cs typeface="Arial" panose="020B0604020202020204" pitchFamily="34" charset="0"/>
              </a:rPr>
              <a:t>Main effect p&lt; 0.001</a:t>
            </a:r>
            <a:endParaRPr kumimoji="0" lang="ja-JP" altLang="ja-JP" sz="900" dirty="0">
              <a:solidFill>
                <a:prstClr val="black"/>
              </a:solidFill>
              <a:ea typeface="游ゴシック" panose="020B0400000000000000" pitchFamily="50" charset="-128"/>
              <a:cs typeface="Arial" panose="020B0604020202020204" pitchFamily="34" charset="0"/>
            </a:endParaRPr>
          </a:p>
        </p:txBody>
      </p:sp>
      <p:sp>
        <p:nvSpPr>
          <p:cNvPr id="110" name="Rectangle 1116"/>
          <p:cNvSpPr>
            <a:spLocks noChangeArrowheads="1"/>
          </p:cNvSpPr>
          <p:nvPr/>
        </p:nvSpPr>
        <p:spPr bwMode="auto">
          <a:xfrm>
            <a:off x="7670800" y="2157413"/>
            <a:ext cx="538609" cy="1384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900" dirty="0">
                <a:solidFill>
                  <a:srgbClr val="000000"/>
                </a:solidFill>
                <a:ea typeface="游ゴシック" panose="020B0400000000000000" pitchFamily="50" charset="-128"/>
                <a:cs typeface="Arial" panose="020B0604020202020204" pitchFamily="34" charset="0"/>
              </a:rPr>
              <a:t>Interaction</a:t>
            </a:r>
            <a:endParaRPr kumimoji="0" lang="ja-JP" altLang="ja-JP" sz="900" dirty="0">
              <a:solidFill>
                <a:prstClr val="black"/>
              </a:solidFill>
              <a:ea typeface="游ゴシック" panose="020B0400000000000000" pitchFamily="50" charset="-128"/>
              <a:cs typeface="Arial" panose="020B0604020202020204" pitchFamily="34" charset="0"/>
            </a:endParaRPr>
          </a:p>
        </p:txBody>
      </p:sp>
      <p:sp>
        <p:nvSpPr>
          <p:cNvPr id="111" name="Rectangle 1117"/>
          <p:cNvSpPr>
            <a:spLocks noChangeArrowheads="1"/>
          </p:cNvSpPr>
          <p:nvPr/>
        </p:nvSpPr>
        <p:spPr bwMode="auto">
          <a:xfrm>
            <a:off x="8259500" y="2157413"/>
            <a:ext cx="387927" cy="1384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900" dirty="0">
                <a:solidFill>
                  <a:srgbClr val="000000"/>
                </a:solidFill>
                <a:ea typeface="游ゴシック" panose="020B0400000000000000" pitchFamily="50" charset="-128"/>
                <a:cs typeface="Arial" panose="020B0604020202020204" pitchFamily="34" charset="0"/>
              </a:rPr>
              <a:t>p= 0.17</a:t>
            </a:r>
            <a:endParaRPr kumimoji="0" lang="ja-JP" altLang="ja-JP" sz="900" dirty="0">
              <a:solidFill>
                <a:prstClr val="black"/>
              </a:solidFill>
              <a:ea typeface="游ゴシック" panose="020B0400000000000000" pitchFamily="50" charset="-128"/>
              <a:cs typeface="Arial" panose="020B0604020202020204" pitchFamily="34" charset="0"/>
            </a:endParaRPr>
          </a:p>
        </p:txBody>
      </p:sp>
      <p:sp>
        <p:nvSpPr>
          <p:cNvPr id="112" name="Rectangle 1118"/>
          <p:cNvSpPr>
            <a:spLocks noChangeArrowheads="1"/>
          </p:cNvSpPr>
          <p:nvPr/>
        </p:nvSpPr>
        <p:spPr bwMode="auto">
          <a:xfrm>
            <a:off x="1351177" y="879475"/>
            <a:ext cx="865622" cy="1384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900" dirty="0">
                <a:solidFill>
                  <a:srgbClr val="000000"/>
                </a:solidFill>
                <a:ea typeface="游ゴシック" panose="020B0400000000000000" pitchFamily="50" charset="-128"/>
                <a:cs typeface="Arial" panose="020B0604020202020204" pitchFamily="34" charset="0"/>
              </a:rPr>
              <a:t>Pitavastatin 4</a:t>
            </a:r>
            <a:r>
              <a:rPr kumimoji="0" lang="en-US" altLang="ja-JP" sz="900" spc="-150" dirty="0">
                <a:solidFill>
                  <a:srgbClr val="000000"/>
                </a:solidFill>
                <a:ea typeface="游ゴシック" panose="020B0400000000000000" pitchFamily="50" charset="-128"/>
                <a:cs typeface="Arial" panose="020B0604020202020204" pitchFamily="34" charset="0"/>
              </a:rPr>
              <a:t> </a:t>
            </a:r>
            <a:r>
              <a:rPr kumimoji="0" lang="ja-JP" altLang="ja-JP" sz="900" dirty="0">
                <a:solidFill>
                  <a:srgbClr val="000000"/>
                </a:solidFill>
                <a:ea typeface="游ゴシック" panose="020B0400000000000000" pitchFamily="50" charset="-128"/>
                <a:cs typeface="Arial" panose="020B0604020202020204" pitchFamily="34" charset="0"/>
              </a:rPr>
              <a:t>mg</a:t>
            </a:r>
            <a:endParaRPr kumimoji="0" lang="ja-JP" altLang="ja-JP" sz="900" dirty="0">
              <a:solidFill>
                <a:prstClr val="black"/>
              </a:solidFill>
              <a:ea typeface="游ゴシック" panose="020B0400000000000000" pitchFamily="50" charset="-128"/>
              <a:cs typeface="Arial" panose="020B0604020202020204" pitchFamily="34" charset="0"/>
            </a:endParaRPr>
          </a:p>
        </p:txBody>
      </p:sp>
      <p:sp>
        <p:nvSpPr>
          <p:cNvPr id="113" name="Rectangle 1119"/>
          <p:cNvSpPr>
            <a:spLocks noChangeArrowheads="1"/>
          </p:cNvSpPr>
          <p:nvPr/>
        </p:nvSpPr>
        <p:spPr bwMode="auto">
          <a:xfrm>
            <a:off x="512337" y="2471738"/>
            <a:ext cx="589905"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No. of Patients</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114" name="Rectangle 1120"/>
          <p:cNvSpPr>
            <a:spLocks noChangeArrowheads="1"/>
          </p:cNvSpPr>
          <p:nvPr/>
        </p:nvSpPr>
        <p:spPr bwMode="auto">
          <a:xfrm>
            <a:off x="4843463" y="2471738"/>
            <a:ext cx="589905"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a:solidFill>
                  <a:srgbClr val="000000"/>
                </a:solidFill>
                <a:ea typeface="游ゴシック" panose="020B0400000000000000" pitchFamily="50" charset="-128"/>
                <a:cs typeface="Arial" panose="020B0604020202020204" pitchFamily="34" charset="0"/>
              </a:rPr>
              <a:t>No. of Patients</a:t>
            </a:r>
            <a:endParaRPr kumimoji="0" lang="ja-JP" altLang="ja-JP" sz="1800">
              <a:solidFill>
                <a:prstClr val="black"/>
              </a:solidFill>
              <a:ea typeface="游ゴシック" panose="020B0400000000000000" pitchFamily="50" charset="-128"/>
              <a:cs typeface="Arial" panose="020B0604020202020204" pitchFamily="34" charset="0"/>
            </a:endParaRPr>
          </a:p>
        </p:txBody>
      </p:sp>
      <p:sp>
        <p:nvSpPr>
          <p:cNvPr id="115" name="Rectangle 1121"/>
          <p:cNvSpPr>
            <a:spLocks noChangeArrowheads="1"/>
          </p:cNvSpPr>
          <p:nvPr/>
        </p:nvSpPr>
        <p:spPr bwMode="auto">
          <a:xfrm>
            <a:off x="520275" y="4714875"/>
            <a:ext cx="589905"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dirty="0">
                <a:solidFill>
                  <a:srgbClr val="000000"/>
                </a:solidFill>
                <a:ea typeface="游ゴシック" panose="020B0400000000000000" pitchFamily="50" charset="-128"/>
                <a:cs typeface="Arial" panose="020B0604020202020204" pitchFamily="34" charset="0"/>
              </a:rPr>
              <a:t>No. of Patients</a:t>
            </a:r>
            <a:endParaRPr kumimoji="0" lang="ja-JP" altLang="ja-JP" sz="1800" dirty="0">
              <a:solidFill>
                <a:prstClr val="black"/>
              </a:solidFill>
              <a:ea typeface="游ゴシック" panose="020B0400000000000000" pitchFamily="50" charset="-128"/>
              <a:cs typeface="Arial" panose="020B0604020202020204" pitchFamily="34" charset="0"/>
            </a:endParaRPr>
          </a:p>
        </p:txBody>
      </p:sp>
      <p:sp>
        <p:nvSpPr>
          <p:cNvPr id="116" name="Rectangle 1122"/>
          <p:cNvSpPr>
            <a:spLocks noChangeArrowheads="1"/>
          </p:cNvSpPr>
          <p:nvPr/>
        </p:nvSpPr>
        <p:spPr bwMode="auto">
          <a:xfrm>
            <a:off x="4878388" y="4686300"/>
            <a:ext cx="589905" cy="10772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700">
                <a:solidFill>
                  <a:srgbClr val="000000"/>
                </a:solidFill>
                <a:ea typeface="游ゴシック" panose="020B0400000000000000" pitchFamily="50" charset="-128"/>
                <a:cs typeface="Arial" panose="020B0604020202020204" pitchFamily="34" charset="0"/>
              </a:rPr>
              <a:t>No. of Patients</a:t>
            </a:r>
            <a:endParaRPr kumimoji="0" lang="ja-JP" altLang="ja-JP" sz="1800">
              <a:solidFill>
                <a:prstClr val="black"/>
              </a:solidFill>
              <a:ea typeface="游ゴシック" panose="020B0400000000000000" pitchFamily="50" charset="-128"/>
              <a:cs typeface="Arial" panose="020B0604020202020204" pitchFamily="34" charset="0"/>
            </a:endParaRPr>
          </a:p>
        </p:txBody>
      </p:sp>
      <p:sp>
        <p:nvSpPr>
          <p:cNvPr id="117" name="Rectangle 1123"/>
          <p:cNvSpPr>
            <a:spLocks noChangeArrowheads="1"/>
          </p:cNvSpPr>
          <p:nvPr/>
        </p:nvSpPr>
        <p:spPr bwMode="auto">
          <a:xfrm>
            <a:off x="3411290" y="4271178"/>
            <a:ext cx="1048364" cy="1384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900" dirty="0">
                <a:solidFill>
                  <a:srgbClr val="000000"/>
                </a:solidFill>
                <a:ea typeface="游ゴシック" panose="020B0400000000000000" pitchFamily="50" charset="-128"/>
                <a:cs typeface="Arial" panose="020B0604020202020204" pitchFamily="34" charset="0"/>
              </a:rPr>
              <a:t>Main effect p&lt; 0.001</a:t>
            </a:r>
            <a:endParaRPr kumimoji="0" lang="ja-JP" altLang="ja-JP" sz="900" dirty="0">
              <a:solidFill>
                <a:prstClr val="black"/>
              </a:solidFill>
              <a:ea typeface="游ゴシック" panose="020B0400000000000000" pitchFamily="50" charset="-128"/>
              <a:cs typeface="Arial" panose="020B0604020202020204" pitchFamily="34" charset="0"/>
            </a:endParaRPr>
          </a:p>
        </p:txBody>
      </p:sp>
      <p:sp>
        <p:nvSpPr>
          <p:cNvPr id="118" name="Rectangle 1124"/>
          <p:cNvSpPr>
            <a:spLocks noChangeArrowheads="1"/>
          </p:cNvSpPr>
          <p:nvPr/>
        </p:nvSpPr>
        <p:spPr bwMode="auto">
          <a:xfrm>
            <a:off x="3411290" y="4385478"/>
            <a:ext cx="538609" cy="1384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900">
                <a:solidFill>
                  <a:srgbClr val="000000"/>
                </a:solidFill>
                <a:ea typeface="游ゴシック" panose="020B0400000000000000" pitchFamily="50" charset="-128"/>
                <a:cs typeface="Arial" panose="020B0604020202020204" pitchFamily="34" charset="0"/>
              </a:rPr>
              <a:t>Interaction</a:t>
            </a:r>
            <a:endParaRPr kumimoji="0" lang="ja-JP" altLang="ja-JP" sz="900">
              <a:solidFill>
                <a:prstClr val="black"/>
              </a:solidFill>
              <a:ea typeface="游ゴシック" panose="020B0400000000000000" pitchFamily="50" charset="-128"/>
              <a:cs typeface="Arial" panose="020B0604020202020204" pitchFamily="34" charset="0"/>
            </a:endParaRPr>
          </a:p>
        </p:txBody>
      </p:sp>
      <p:sp>
        <p:nvSpPr>
          <p:cNvPr id="119" name="Rectangle 1125"/>
          <p:cNvSpPr>
            <a:spLocks noChangeArrowheads="1"/>
          </p:cNvSpPr>
          <p:nvPr/>
        </p:nvSpPr>
        <p:spPr bwMode="auto">
          <a:xfrm>
            <a:off x="4000467" y="4385478"/>
            <a:ext cx="387927" cy="1384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900" dirty="0">
                <a:solidFill>
                  <a:srgbClr val="000000"/>
                </a:solidFill>
                <a:ea typeface="游ゴシック" panose="020B0400000000000000" pitchFamily="50" charset="-128"/>
                <a:cs typeface="Arial" panose="020B0604020202020204" pitchFamily="34" charset="0"/>
              </a:rPr>
              <a:t>p= 0.77</a:t>
            </a:r>
            <a:endParaRPr kumimoji="0" lang="ja-JP" altLang="ja-JP" sz="900" dirty="0">
              <a:solidFill>
                <a:prstClr val="black"/>
              </a:solidFill>
              <a:ea typeface="游ゴシック" panose="020B0400000000000000" pitchFamily="50" charset="-128"/>
              <a:cs typeface="Arial" panose="020B0604020202020204" pitchFamily="34" charset="0"/>
            </a:endParaRPr>
          </a:p>
        </p:txBody>
      </p:sp>
      <p:grpSp>
        <p:nvGrpSpPr>
          <p:cNvPr id="120" name="グループ化 119"/>
          <p:cNvGrpSpPr/>
          <p:nvPr/>
        </p:nvGrpSpPr>
        <p:grpSpPr>
          <a:xfrm>
            <a:off x="1160989" y="800100"/>
            <a:ext cx="161613" cy="137852"/>
            <a:chOff x="1363351" y="800100"/>
            <a:chExt cx="214313" cy="137852"/>
          </a:xfrm>
        </p:grpSpPr>
        <p:sp>
          <p:nvSpPr>
            <p:cNvPr id="121" name="Line 1127"/>
            <p:cNvSpPr>
              <a:spLocks noChangeShapeType="1"/>
            </p:cNvSpPr>
            <p:nvPr/>
          </p:nvSpPr>
          <p:spPr bwMode="auto">
            <a:xfrm>
              <a:off x="1363351" y="800100"/>
              <a:ext cx="214313" cy="0"/>
            </a:xfrm>
            <a:prstGeom prst="line">
              <a:avLst/>
            </a:prstGeom>
            <a:noFill/>
            <a:ln w="14288"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22" name="Line 1128"/>
            <p:cNvSpPr>
              <a:spLocks noChangeShapeType="1"/>
            </p:cNvSpPr>
            <p:nvPr/>
          </p:nvSpPr>
          <p:spPr bwMode="auto">
            <a:xfrm flipH="1">
              <a:off x="1363351" y="937952"/>
              <a:ext cx="214313" cy="0"/>
            </a:xfrm>
            <a:prstGeom prst="line">
              <a:avLst/>
            </a:prstGeom>
            <a:noFill/>
            <a:ln w="14288"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grpSp>
      <p:sp>
        <p:nvSpPr>
          <p:cNvPr id="123" name="Line 1129"/>
          <p:cNvSpPr>
            <a:spLocks noChangeShapeType="1"/>
          </p:cNvSpPr>
          <p:nvPr/>
        </p:nvSpPr>
        <p:spPr bwMode="auto">
          <a:xfrm flipH="1" flipV="1">
            <a:off x="1441025" y="3251200"/>
            <a:ext cx="463550" cy="635000"/>
          </a:xfrm>
          <a:prstGeom prst="line">
            <a:avLst/>
          </a:prstGeom>
          <a:noFill/>
          <a:ln w="20638"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24" name="Line 1130"/>
          <p:cNvSpPr>
            <a:spLocks noChangeShapeType="1"/>
          </p:cNvSpPr>
          <p:nvPr/>
        </p:nvSpPr>
        <p:spPr bwMode="auto">
          <a:xfrm flipH="1" flipV="1">
            <a:off x="1904575" y="3886200"/>
            <a:ext cx="463550" cy="165100"/>
          </a:xfrm>
          <a:prstGeom prst="line">
            <a:avLst/>
          </a:prstGeom>
          <a:noFill/>
          <a:ln w="20638"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25" name="Line 1131"/>
          <p:cNvSpPr>
            <a:spLocks noChangeShapeType="1"/>
          </p:cNvSpPr>
          <p:nvPr/>
        </p:nvSpPr>
        <p:spPr bwMode="auto">
          <a:xfrm flipH="1" flipV="1">
            <a:off x="2368125" y="4051300"/>
            <a:ext cx="928688" cy="28575"/>
          </a:xfrm>
          <a:prstGeom prst="line">
            <a:avLst/>
          </a:prstGeom>
          <a:noFill/>
          <a:ln w="20638"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26" name="Line 1132"/>
          <p:cNvSpPr>
            <a:spLocks noChangeShapeType="1"/>
          </p:cNvSpPr>
          <p:nvPr/>
        </p:nvSpPr>
        <p:spPr bwMode="auto">
          <a:xfrm flipH="1">
            <a:off x="3296812" y="4079875"/>
            <a:ext cx="928688" cy="0"/>
          </a:xfrm>
          <a:prstGeom prst="line">
            <a:avLst/>
          </a:prstGeom>
          <a:noFill/>
          <a:ln w="20638"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27" name="Line 1133"/>
          <p:cNvSpPr>
            <a:spLocks noChangeShapeType="1"/>
          </p:cNvSpPr>
          <p:nvPr/>
        </p:nvSpPr>
        <p:spPr bwMode="auto">
          <a:xfrm flipH="1" flipV="1">
            <a:off x="5792788" y="3586163"/>
            <a:ext cx="2784475" cy="528638"/>
          </a:xfrm>
          <a:prstGeom prst="line">
            <a:avLst/>
          </a:prstGeom>
          <a:noFill/>
          <a:ln w="20638"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28" name="Line 1134"/>
          <p:cNvSpPr>
            <a:spLocks noChangeShapeType="1"/>
          </p:cNvSpPr>
          <p:nvPr/>
        </p:nvSpPr>
        <p:spPr bwMode="auto">
          <a:xfrm flipH="1" flipV="1">
            <a:off x="5792788" y="1971675"/>
            <a:ext cx="463550" cy="22225"/>
          </a:xfrm>
          <a:prstGeom prst="line">
            <a:avLst/>
          </a:prstGeom>
          <a:noFill/>
          <a:ln w="20638"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29" name="Line 1135"/>
          <p:cNvSpPr>
            <a:spLocks noChangeShapeType="1"/>
          </p:cNvSpPr>
          <p:nvPr/>
        </p:nvSpPr>
        <p:spPr bwMode="auto">
          <a:xfrm flipH="1">
            <a:off x="6256338" y="1728788"/>
            <a:ext cx="465138" cy="265113"/>
          </a:xfrm>
          <a:prstGeom prst="line">
            <a:avLst/>
          </a:prstGeom>
          <a:noFill/>
          <a:ln w="20638"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30" name="Line 1136"/>
          <p:cNvSpPr>
            <a:spLocks noChangeShapeType="1"/>
          </p:cNvSpPr>
          <p:nvPr/>
        </p:nvSpPr>
        <p:spPr bwMode="auto">
          <a:xfrm flipH="1">
            <a:off x="6721475" y="1728788"/>
            <a:ext cx="920750" cy="0"/>
          </a:xfrm>
          <a:prstGeom prst="line">
            <a:avLst/>
          </a:prstGeom>
          <a:noFill/>
          <a:ln w="20638"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31" name="Line 1137"/>
          <p:cNvSpPr>
            <a:spLocks noChangeShapeType="1"/>
          </p:cNvSpPr>
          <p:nvPr/>
        </p:nvSpPr>
        <p:spPr bwMode="auto">
          <a:xfrm flipH="1">
            <a:off x="7642225" y="1708150"/>
            <a:ext cx="935038" cy="20638"/>
          </a:xfrm>
          <a:prstGeom prst="line">
            <a:avLst/>
          </a:prstGeom>
          <a:noFill/>
          <a:ln w="20638"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32" name="Rectangle 1138"/>
          <p:cNvSpPr>
            <a:spLocks noChangeArrowheads="1"/>
          </p:cNvSpPr>
          <p:nvPr/>
        </p:nvSpPr>
        <p:spPr bwMode="auto">
          <a:xfrm>
            <a:off x="874142" y="2085975"/>
            <a:ext cx="141064"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dirty="0">
                <a:solidFill>
                  <a:srgbClr val="000000"/>
                </a:solidFill>
                <a:ea typeface="游ゴシック" panose="020B0400000000000000" pitchFamily="50" charset="-128"/>
                <a:cs typeface="Arial" panose="020B0604020202020204" pitchFamily="34" charset="0"/>
              </a:rPr>
              <a:t>70</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133" name="Rectangle 1139"/>
          <p:cNvSpPr>
            <a:spLocks noChangeArrowheads="1"/>
          </p:cNvSpPr>
          <p:nvPr/>
        </p:nvSpPr>
        <p:spPr bwMode="auto">
          <a:xfrm>
            <a:off x="944674" y="2271713"/>
            <a:ext cx="7053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dirty="0">
                <a:solidFill>
                  <a:srgbClr val="000000"/>
                </a:solidFill>
                <a:ea typeface="游ゴシック" panose="020B0400000000000000" pitchFamily="50" charset="-128"/>
                <a:cs typeface="Arial" panose="020B0604020202020204" pitchFamily="34" charset="0"/>
              </a:rPr>
              <a:t>0</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134" name="Rectangle 1140"/>
          <p:cNvSpPr>
            <a:spLocks noChangeArrowheads="1"/>
          </p:cNvSpPr>
          <p:nvPr/>
        </p:nvSpPr>
        <p:spPr bwMode="auto">
          <a:xfrm>
            <a:off x="5277909" y="2256897"/>
            <a:ext cx="7053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0</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135" name="Rectangle 1141"/>
          <p:cNvSpPr>
            <a:spLocks noChangeArrowheads="1"/>
          </p:cNvSpPr>
          <p:nvPr/>
        </p:nvSpPr>
        <p:spPr bwMode="auto">
          <a:xfrm>
            <a:off x="874142" y="1865313"/>
            <a:ext cx="141064"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75</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136" name="Rectangle 1142"/>
          <p:cNvSpPr>
            <a:spLocks noChangeArrowheads="1"/>
          </p:cNvSpPr>
          <p:nvPr/>
        </p:nvSpPr>
        <p:spPr bwMode="auto">
          <a:xfrm>
            <a:off x="874142" y="1643063"/>
            <a:ext cx="141064"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80</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137" name="Rectangle 1143"/>
          <p:cNvSpPr>
            <a:spLocks noChangeArrowheads="1"/>
          </p:cNvSpPr>
          <p:nvPr/>
        </p:nvSpPr>
        <p:spPr bwMode="auto">
          <a:xfrm>
            <a:off x="874142" y="1428750"/>
            <a:ext cx="141064"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85</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138" name="Rectangle 1144"/>
          <p:cNvSpPr>
            <a:spLocks noChangeArrowheads="1"/>
          </p:cNvSpPr>
          <p:nvPr/>
        </p:nvSpPr>
        <p:spPr bwMode="auto">
          <a:xfrm>
            <a:off x="874142" y="1208088"/>
            <a:ext cx="141064"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90</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139" name="Rectangle 1145"/>
          <p:cNvSpPr>
            <a:spLocks noChangeArrowheads="1"/>
          </p:cNvSpPr>
          <p:nvPr/>
        </p:nvSpPr>
        <p:spPr bwMode="auto">
          <a:xfrm>
            <a:off x="874142" y="985838"/>
            <a:ext cx="141064"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95</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140" name="Rectangle 1146"/>
          <p:cNvSpPr>
            <a:spLocks noChangeArrowheads="1"/>
          </p:cNvSpPr>
          <p:nvPr/>
        </p:nvSpPr>
        <p:spPr bwMode="auto">
          <a:xfrm>
            <a:off x="803610" y="753368"/>
            <a:ext cx="211596"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en-US" altLang="ja-JP" sz="1000" b="1" dirty="0">
                <a:solidFill>
                  <a:prstClr val="black"/>
                </a:solidFill>
                <a:cs typeface="Arial" panose="020B0604020202020204" pitchFamily="34" charset="0"/>
              </a:rPr>
              <a:t>100</a:t>
            </a:r>
            <a:endParaRPr kumimoji="0" lang="ja-JP" altLang="ja-JP" sz="1000" b="1" dirty="0">
              <a:solidFill>
                <a:prstClr val="black"/>
              </a:solidFill>
              <a:ea typeface="ＭＳ ゴシック" panose="020B0609070205080204" pitchFamily="49" charset="-128"/>
              <a:cs typeface="Arial" panose="020B0604020202020204" pitchFamily="34" charset="0"/>
            </a:endParaRPr>
          </a:p>
        </p:txBody>
      </p:sp>
      <p:sp>
        <p:nvSpPr>
          <p:cNvPr id="141" name="Line 1147"/>
          <p:cNvSpPr>
            <a:spLocks noChangeShapeType="1"/>
          </p:cNvSpPr>
          <p:nvPr/>
        </p:nvSpPr>
        <p:spPr bwMode="auto">
          <a:xfrm flipH="1" flipV="1">
            <a:off x="1441025" y="1379538"/>
            <a:ext cx="477838" cy="614363"/>
          </a:xfrm>
          <a:prstGeom prst="line">
            <a:avLst/>
          </a:prstGeom>
          <a:noFill/>
          <a:ln w="20638"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42" name="Line 1148"/>
          <p:cNvSpPr>
            <a:spLocks noChangeShapeType="1"/>
          </p:cNvSpPr>
          <p:nvPr/>
        </p:nvSpPr>
        <p:spPr bwMode="auto">
          <a:xfrm flipH="1">
            <a:off x="1918862" y="1914525"/>
            <a:ext cx="463550" cy="79375"/>
          </a:xfrm>
          <a:prstGeom prst="line">
            <a:avLst/>
          </a:prstGeom>
          <a:noFill/>
          <a:ln w="20638"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43" name="Line 1149"/>
          <p:cNvSpPr>
            <a:spLocks noChangeShapeType="1"/>
          </p:cNvSpPr>
          <p:nvPr/>
        </p:nvSpPr>
        <p:spPr bwMode="auto">
          <a:xfrm flipH="1">
            <a:off x="2382412" y="1865313"/>
            <a:ext cx="928688" cy="49213"/>
          </a:xfrm>
          <a:prstGeom prst="line">
            <a:avLst/>
          </a:prstGeom>
          <a:noFill/>
          <a:ln w="20638"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44" name="Line 1150"/>
          <p:cNvSpPr>
            <a:spLocks noChangeShapeType="1"/>
          </p:cNvSpPr>
          <p:nvPr/>
        </p:nvSpPr>
        <p:spPr bwMode="auto">
          <a:xfrm flipH="1">
            <a:off x="3311100" y="1865313"/>
            <a:ext cx="928688" cy="0"/>
          </a:xfrm>
          <a:prstGeom prst="line">
            <a:avLst/>
          </a:prstGeom>
          <a:noFill/>
          <a:ln w="20638"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45" name="Line 1151"/>
          <p:cNvSpPr>
            <a:spLocks noChangeShapeType="1"/>
          </p:cNvSpPr>
          <p:nvPr/>
        </p:nvSpPr>
        <p:spPr bwMode="auto">
          <a:xfrm flipH="1">
            <a:off x="1441025" y="1300163"/>
            <a:ext cx="477838" cy="57150"/>
          </a:xfrm>
          <a:prstGeom prst="line">
            <a:avLst/>
          </a:prstGeom>
          <a:noFill/>
          <a:ln w="20638"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46" name="Line 1152"/>
          <p:cNvSpPr>
            <a:spLocks noChangeShapeType="1"/>
          </p:cNvSpPr>
          <p:nvPr/>
        </p:nvSpPr>
        <p:spPr bwMode="auto">
          <a:xfrm flipH="1">
            <a:off x="1918862" y="1222375"/>
            <a:ext cx="463550" cy="77788"/>
          </a:xfrm>
          <a:prstGeom prst="line">
            <a:avLst/>
          </a:prstGeom>
          <a:noFill/>
          <a:ln w="20638"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47" name="Line 1153"/>
          <p:cNvSpPr>
            <a:spLocks noChangeShapeType="1"/>
          </p:cNvSpPr>
          <p:nvPr/>
        </p:nvSpPr>
        <p:spPr bwMode="auto">
          <a:xfrm>
            <a:off x="2382412" y="1222375"/>
            <a:ext cx="0" cy="0"/>
          </a:xfrm>
          <a:prstGeom prst="line">
            <a:avLst/>
          </a:prstGeom>
          <a:noFill/>
          <a:ln w="20638"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48" name="Line 1154"/>
          <p:cNvSpPr>
            <a:spLocks noChangeShapeType="1"/>
          </p:cNvSpPr>
          <p:nvPr/>
        </p:nvSpPr>
        <p:spPr bwMode="auto">
          <a:xfrm>
            <a:off x="3311100" y="1222375"/>
            <a:ext cx="0" cy="0"/>
          </a:xfrm>
          <a:prstGeom prst="line">
            <a:avLst/>
          </a:prstGeom>
          <a:noFill/>
          <a:ln w="20638"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49" name="Line 1156"/>
          <p:cNvSpPr>
            <a:spLocks noChangeShapeType="1"/>
          </p:cNvSpPr>
          <p:nvPr/>
        </p:nvSpPr>
        <p:spPr bwMode="auto">
          <a:xfrm flipH="1" flipV="1">
            <a:off x="3311100" y="1222376"/>
            <a:ext cx="928688" cy="6350"/>
          </a:xfrm>
          <a:prstGeom prst="line">
            <a:avLst/>
          </a:prstGeom>
          <a:noFill/>
          <a:ln w="20638"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50" name="Freeform 1157"/>
          <p:cNvSpPr>
            <a:spLocks/>
          </p:cNvSpPr>
          <p:nvPr/>
        </p:nvSpPr>
        <p:spPr bwMode="auto">
          <a:xfrm>
            <a:off x="1412450" y="1357313"/>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51" name="Freeform 1158"/>
          <p:cNvSpPr>
            <a:spLocks/>
          </p:cNvSpPr>
          <p:nvPr/>
        </p:nvSpPr>
        <p:spPr bwMode="auto">
          <a:xfrm>
            <a:off x="1412450" y="1400176"/>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52" name="Freeform 1159"/>
          <p:cNvSpPr>
            <a:spLocks/>
          </p:cNvSpPr>
          <p:nvPr/>
        </p:nvSpPr>
        <p:spPr bwMode="auto">
          <a:xfrm>
            <a:off x="1890287" y="1965326"/>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53" name="Freeform 1160"/>
          <p:cNvSpPr>
            <a:spLocks/>
          </p:cNvSpPr>
          <p:nvPr/>
        </p:nvSpPr>
        <p:spPr bwMode="auto">
          <a:xfrm>
            <a:off x="1890287" y="2008188"/>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54" name="Freeform 1161"/>
          <p:cNvSpPr>
            <a:spLocks/>
          </p:cNvSpPr>
          <p:nvPr/>
        </p:nvSpPr>
        <p:spPr bwMode="auto">
          <a:xfrm>
            <a:off x="2353837" y="1893888"/>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55" name="Freeform 1162"/>
          <p:cNvSpPr>
            <a:spLocks/>
          </p:cNvSpPr>
          <p:nvPr/>
        </p:nvSpPr>
        <p:spPr bwMode="auto">
          <a:xfrm>
            <a:off x="2353837" y="1936751"/>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56" name="Freeform 1163"/>
          <p:cNvSpPr>
            <a:spLocks/>
          </p:cNvSpPr>
          <p:nvPr/>
        </p:nvSpPr>
        <p:spPr bwMode="auto">
          <a:xfrm>
            <a:off x="3282525" y="1836738"/>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57" name="Freeform 1164"/>
          <p:cNvSpPr>
            <a:spLocks/>
          </p:cNvSpPr>
          <p:nvPr/>
        </p:nvSpPr>
        <p:spPr bwMode="auto">
          <a:xfrm>
            <a:off x="3282525" y="1885951"/>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58" name="Freeform 1165"/>
          <p:cNvSpPr>
            <a:spLocks/>
          </p:cNvSpPr>
          <p:nvPr/>
        </p:nvSpPr>
        <p:spPr bwMode="auto">
          <a:xfrm>
            <a:off x="4211212" y="1836738"/>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59" name="Freeform 1166"/>
          <p:cNvSpPr>
            <a:spLocks/>
          </p:cNvSpPr>
          <p:nvPr/>
        </p:nvSpPr>
        <p:spPr bwMode="auto">
          <a:xfrm>
            <a:off x="4211212" y="1885951"/>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60" name="Freeform 1167"/>
          <p:cNvSpPr>
            <a:spLocks/>
          </p:cNvSpPr>
          <p:nvPr/>
        </p:nvSpPr>
        <p:spPr bwMode="auto">
          <a:xfrm>
            <a:off x="5764213" y="1893888"/>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61" name="Freeform 1168"/>
          <p:cNvSpPr>
            <a:spLocks/>
          </p:cNvSpPr>
          <p:nvPr/>
        </p:nvSpPr>
        <p:spPr bwMode="auto">
          <a:xfrm>
            <a:off x="5764213" y="2051051"/>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62" name="Freeform 1169"/>
          <p:cNvSpPr>
            <a:spLocks/>
          </p:cNvSpPr>
          <p:nvPr/>
        </p:nvSpPr>
        <p:spPr bwMode="auto">
          <a:xfrm>
            <a:off x="6227763" y="1914526"/>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63" name="Freeform 1170"/>
          <p:cNvSpPr>
            <a:spLocks/>
          </p:cNvSpPr>
          <p:nvPr/>
        </p:nvSpPr>
        <p:spPr bwMode="auto">
          <a:xfrm>
            <a:off x="6227763" y="2071688"/>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64" name="Freeform 1171"/>
          <p:cNvSpPr>
            <a:spLocks/>
          </p:cNvSpPr>
          <p:nvPr/>
        </p:nvSpPr>
        <p:spPr bwMode="auto">
          <a:xfrm>
            <a:off x="6692900" y="1651001"/>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65" name="Freeform 1172"/>
          <p:cNvSpPr>
            <a:spLocks/>
          </p:cNvSpPr>
          <p:nvPr/>
        </p:nvSpPr>
        <p:spPr bwMode="auto">
          <a:xfrm>
            <a:off x="6692900" y="1836738"/>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66" name="Freeform 1173"/>
          <p:cNvSpPr>
            <a:spLocks/>
          </p:cNvSpPr>
          <p:nvPr/>
        </p:nvSpPr>
        <p:spPr bwMode="auto">
          <a:xfrm>
            <a:off x="7599363" y="1651001"/>
            <a:ext cx="77788" cy="0"/>
          </a:xfrm>
          <a:custGeom>
            <a:avLst/>
            <a:gdLst>
              <a:gd name="T0" fmla="*/ 0 w 49"/>
              <a:gd name="T1" fmla="*/ 22 w 49"/>
              <a:gd name="T2" fmla="*/ 49 w 49"/>
            </a:gdLst>
            <a:ahLst/>
            <a:cxnLst>
              <a:cxn ang="0">
                <a:pos x="T0" y="0"/>
              </a:cxn>
              <a:cxn ang="0">
                <a:pos x="T1" y="0"/>
              </a:cxn>
              <a:cxn ang="0">
                <a:pos x="T2" y="0"/>
              </a:cxn>
            </a:cxnLst>
            <a:rect l="0" t="0" r="r" b="b"/>
            <a:pathLst>
              <a:path w="49">
                <a:moveTo>
                  <a:pt x="0" y="0"/>
                </a:moveTo>
                <a:lnTo>
                  <a:pt x="22" y="0"/>
                </a:lnTo>
                <a:lnTo>
                  <a:pt x="49"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67" name="Freeform 1174"/>
          <p:cNvSpPr>
            <a:spLocks/>
          </p:cNvSpPr>
          <p:nvPr/>
        </p:nvSpPr>
        <p:spPr bwMode="auto">
          <a:xfrm>
            <a:off x="7599363" y="1836738"/>
            <a:ext cx="77788" cy="0"/>
          </a:xfrm>
          <a:custGeom>
            <a:avLst/>
            <a:gdLst>
              <a:gd name="T0" fmla="*/ 0 w 49"/>
              <a:gd name="T1" fmla="*/ 22 w 49"/>
              <a:gd name="T2" fmla="*/ 49 w 49"/>
            </a:gdLst>
            <a:ahLst/>
            <a:cxnLst>
              <a:cxn ang="0">
                <a:pos x="T0" y="0"/>
              </a:cxn>
              <a:cxn ang="0">
                <a:pos x="T1" y="0"/>
              </a:cxn>
              <a:cxn ang="0">
                <a:pos x="T2" y="0"/>
              </a:cxn>
            </a:cxnLst>
            <a:rect l="0" t="0" r="r" b="b"/>
            <a:pathLst>
              <a:path w="49">
                <a:moveTo>
                  <a:pt x="0" y="0"/>
                </a:moveTo>
                <a:lnTo>
                  <a:pt x="22" y="0"/>
                </a:lnTo>
                <a:lnTo>
                  <a:pt x="49"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68" name="Freeform 1175"/>
          <p:cNvSpPr>
            <a:spLocks/>
          </p:cNvSpPr>
          <p:nvPr/>
        </p:nvSpPr>
        <p:spPr bwMode="auto">
          <a:xfrm>
            <a:off x="8540750" y="1600201"/>
            <a:ext cx="79375" cy="0"/>
          </a:xfrm>
          <a:custGeom>
            <a:avLst/>
            <a:gdLst>
              <a:gd name="T0" fmla="*/ 0 w 50"/>
              <a:gd name="T1" fmla="*/ 23 w 50"/>
              <a:gd name="T2" fmla="*/ 50 w 50"/>
            </a:gdLst>
            <a:ahLst/>
            <a:cxnLst>
              <a:cxn ang="0">
                <a:pos x="T0" y="0"/>
              </a:cxn>
              <a:cxn ang="0">
                <a:pos x="T1" y="0"/>
              </a:cxn>
              <a:cxn ang="0">
                <a:pos x="T2" y="0"/>
              </a:cxn>
            </a:cxnLst>
            <a:rect l="0" t="0" r="r" b="b"/>
            <a:pathLst>
              <a:path w="50">
                <a:moveTo>
                  <a:pt x="0" y="0"/>
                </a:moveTo>
                <a:lnTo>
                  <a:pt x="23" y="0"/>
                </a:lnTo>
                <a:lnTo>
                  <a:pt x="50"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69" name="Freeform 1176"/>
          <p:cNvSpPr>
            <a:spLocks/>
          </p:cNvSpPr>
          <p:nvPr/>
        </p:nvSpPr>
        <p:spPr bwMode="auto">
          <a:xfrm>
            <a:off x="8540750" y="1785938"/>
            <a:ext cx="79375" cy="0"/>
          </a:xfrm>
          <a:custGeom>
            <a:avLst/>
            <a:gdLst>
              <a:gd name="T0" fmla="*/ 0 w 50"/>
              <a:gd name="T1" fmla="*/ 23 w 50"/>
              <a:gd name="T2" fmla="*/ 50 w 50"/>
            </a:gdLst>
            <a:ahLst/>
            <a:cxnLst>
              <a:cxn ang="0">
                <a:pos x="T0" y="0"/>
              </a:cxn>
              <a:cxn ang="0">
                <a:pos x="T1" y="0"/>
              </a:cxn>
              <a:cxn ang="0">
                <a:pos x="T2" y="0"/>
              </a:cxn>
            </a:cxnLst>
            <a:rect l="0" t="0" r="r" b="b"/>
            <a:pathLst>
              <a:path w="50">
                <a:moveTo>
                  <a:pt x="0" y="0"/>
                </a:moveTo>
                <a:lnTo>
                  <a:pt x="23" y="0"/>
                </a:lnTo>
                <a:lnTo>
                  <a:pt x="50"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70" name="Freeform 1177"/>
          <p:cNvSpPr>
            <a:spLocks/>
          </p:cNvSpPr>
          <p:nvPr/>
        </p:nvSpPr>
        <p:spPr bwMode="auto">
          <a:xfrm>
            <a:off x="1412450" y="3143251"/>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71" name="Freeform 1178"/>
          <p:cNvSpPr>
            <a:spLocks/>
          </p:cNvSpPr>
          <p:nvPr/>
        </p:nvSpPr>
        <p:spPr bwMode="auto">
          <a:xfrm>
            <a:off x="1412450" y="3357563"/>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72" name="Freeform 1179"/>
          <p:cNvSpPr>
            <a:spLocks/>
          </p:cNvSpPr>
          <p:nvPr/>
        </p:nvSpPr>
        <p:spPr bwMode="auto">
          <a:xfrm>
            <a:off x="1876000" y="3779838"/>
            <a:ext cx="65088" cy="0"/>
          </a:xfrm>
          <a:custGeom>
            <a:avLst/>
            <a:gdLst>
              <a:gd name="T0" fmla="*/ 0 w 41"/>
              <a:gd name="T1" fmla="*/ 18 w 41"/>
              <a:gd name="T2" fmla="*/ 41 w 41"/>
            </a:gdLst>
            <a:ahLst/>
            <a:cxnLst>
              <a:cxn ang="0">
                <a:pos x="T0" y="0"/>
              </a:cxn>
              <a:cxn ang="0">
                <a:pos x="T1" y="0"/>
              </a:cxn>
              <a:cxn ang="0">
                <a:pos x="T2" y="0"/>
              </a:cxn>
            </a:cxnLst>
            <a:rect l="0" t="0" r="r" b="b"/>
            <a:pathLst>
              <a:path w="41">
                <a:moveTo>
                  <a:pt x="0" y="0"/>
                </a:moveTo>
                <a:lnTo>
                  <a:pt x="18" y="0"/>
                </a:lnTo>
                <a:lnTo>
                  <a:pt x="41"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73" name="Freeform 1180"/>
          <p:cNvSpPr>
            <a:spLocks/>
          </p:cNvSpPr>
          <p:nvPr/>
        </p:nvSpPr>
        <p:spPr bwMode="auto">
          <a:xfrm>
            <a:off x="1876000" y="3979863"/>
            <a:ext cx="65088" cy="0"/>
          </a:xfrm>
          <a:custGeom>
            <a:avLst/>
            <a:gdLst>
              <a:gd name="T0" fmla="*/ 0 w 41"/>
              <a:gd name="T1" fmla="*/ 18 w 41"/>
              <a:gd name="T2" fmla="*/ 41 w 41"/>
            </a:gdLst>
            <a:ahLst/>
            <a:cxnLst>
              <a:cxn ang="0">
                <a:pos x="T0" y="0"/>
              </a:cxn>
              <a:cxn ang="0">
                <a:pos x="T1" y="0"/>
              </a:cxn>
              <a:cxn ang="0">
                <a:pos x="T2" y="0"/>
              </a:cxn>
            </a:cxnLst>
            <a:rect l="0" t="0" r="r" b="b"/>
            <a:pathLst>
              <a:path w="41">
                <a:moveTo>
                  <a:pt x="0" y="0"/>
                </a:moveTo>
                <a:lnTo>
                  <a:pt x="18" y="0"/>
                </a:lnTo>
                <a:lnTo>
                  <a:pt x="41"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74" name="Freeform 1181"/>
          <p:cNvSpPr>
            <a:spLocks/>
          </p:cNvSpPr>
          <p:nvPr/>
        </p:nvSpPr>
        <p:spPr bwMode="auto">
          <a:xfrm>
            <a:off x="2339550" y="3943351"/>
            <a:ext cx="65088" cy="0"/>
          </a:xfrm>
          <a:custGeom>
            <a:avLst/>
            <a:gdLst>
              <a:gd name="T0" fmla="*/ 0 w 41"/>
              <a:gd name="T1" fmla="*/ 18 w 41"/>
              <a:gd name="T2" fmla="*/ 41 w 41"/>
            </a:gdLst>
            <a:ahLst/>
            <a:cxnLst>
              <a:cxn ang="0">
                <a:pos x="T0" y="0"/>
              </a:cxn>
              <a:cxn ang="0">
                <a:pos x="T1" y="0"/>
              </a:cxn>
              <a:cxn ang="0">
                <a:pos x="T2" y="0"/>
              </a:cxn>
            </a:cxnLst>
            <a:rect l="0" t="0" r="r" b="b"/>
            <a:pathLst>
              <a:path w="41">
                <a:moveTo>
                  <a:pt x="0" y="0"/>
                </a:moveTo>
                <a:lnTo>
                  <a:pt x="18" y="0"/>
                </a:lnTo>
                <a:lnTo>
                  <a:pt x="41"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75" name="Freeform 1182"/>
          <p:cNvSpPr>
            <a:spLocks/>
          </p:cNvSpPr>
          <p:nvPr/>
        </p:nvSpPr>
        <p:spPr bwMode="auto">
          <a:xfrm>
            <a:off x="2339550" y="4151313"/>
            <a:ext cx="65088" cy="0"/>
          </a:xfrm>
          <a:custGeom>
            <a:avLst/>
            <a:gdLst>
              <a:gd name="T0" fmla="*/ 0 w 41"/>
              <a:gd name="T1" fmla="*/ 18 w 41"/>
              <a:gd name="T2" fmla="*/ 41 w 41"/>
            </a:gdLst>
            <a:ahLst/>
            <a:cxnLst>
              <a:cxn ang="0">
                <a:pos x="T0" y="0"/>
              </a:cxn>
              <a:cxn ang="0">
                <a:pos x="T1" y="0"/>
              </a:cxn>
              <a:cxn ang="0">
                <a:pos x="T2" y="0"/>
              </a:cxn>
            </a:cxnLst>
            <a:rect l="0" t="0" r="r" b="b"/>
            <a:pathLst>
              <a:path w="41">
                <a:moveTo>
                  <a:pt x="0" y="0"/>
                </a:moveTo>
                <a:lnTo>
                  <a:pt x="18" y="0"/>
                </a:lnTo>
                <a:lnTo>
                  <a:pt x="41"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76" name="Freeform 1183"/>
          <p:cNvSpPr>
            <a:spLocks/>
          </p:cNvSpPr>
          <p:nvPr/>
        </p:nvSpPr>
        <p:spPr bwMode="auto">
          <a:xfrm>
            <a:off x="3268237" y="3979863"/>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77" name="Freeform 1184"/>
          <p:cNvSpPr>
            <a:spLocks/>
          </p:cNvSpPr>
          <p:nvPr/>
        </p:nvSpPr>
        <p:spPr bwMode="auto">
          <a:xfrm>
            <a:off x="3268237" y="4179888"/>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78" name="Freeform 1185"/>
          <p:cNvSpPr>
            <a:spLocks/>
          </p:cNvSpPr>
          <p:nvPr/>
        </p:nvSpPr>
        <p:spPr bwMode="auto">
          <a:xfrm>
            <a:off x="4196925" y="3979863"/>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79" name="Freeform 1186"/>
          <p:cNvSpPr>
            <a:spLocks/>
          </p:cNvSpPr>
          <p:nvPr/>
        </p:nvSpPr>
        <p:spPr bwMode="auto">
          <a:xfrm>
            <a:off x="4196925" y="4186238"/>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80" name="Freeform 1187"/>
          <p:cNvSpPr>
            <a:spLocks/>
          </p:cNvSpPr>
          <p:nvPr/>
        </p:nvSpPr>
        <p:spPr bwMode="auto">
          <a:xfrm>
            <a:off x="5764213" y="3457576"/>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81" name="Freeform 1188"/>
          <p:cNvSpPr>
            <a:spLocks/>
          </p:cNvSpPr>
          <p:nvPr/>
        </p:nvSpPr>
        <p:spPr bwMode="auto">
          <a:xfrm>
            <a:off x="5764213" y="3722688"/>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82" name="Freeform 1189"/>
          <p:cNvSpPr>
            <a:spLocks/>
          </p:cNvSpPr>
          <p:nvPr/>
        </p:nvSpPr>
        <p:spPr bwMode="auto">
          <a:xfrm>
            <a:off x="8548688" y="3979863"/>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83" name="Freeform 1190"/>
          <p:cNvSpPr>
            <a:spLocks/>
          </p:cNvSpPr>
          <p:nvPr/>
        </p:nvSpPr>
        <p:spPr bwMode="auto">
          <a:xfrm>
            <a:off x="8548688" y="4179888"/>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84" name="Line 1191"/>
          <p:cNvSpPr>
            <a:spLocks noChangeShapeType="1"/>
          </p:cNvSpPr>
          <p:nvPr/>
        </p:nvSpPr>
        <p:spPr bwMode="auto">
          <a:xfrm flipV="1">
            <a:off x="8577263" y="1600201"/>
            <a:ext cx="0" cy="185738"/>
          </a:xfrm>
          <a:prstGeom prst="line">
            <a:avLst/>
          </a:prstGeom>
          <a:noFill/>
          <a:ln w="6350"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85" name="Line 1192"/>
          <p:cNvSpPr>
            <a:spLocks noChangeShapeType="1"/>
          </p:cNvSpPr>
          <p:nvPr/>
        </p:nvSpPr>
        <p:spPr bwMode="auto">
          <a:xfrm flipV="1">
            <a:off x="7634288" y="1651001"/>
            <a:ext cx="0" cy="185738"/>
          </a:xfrm>
          <a:prstGeom prst="line">
            <a:avLst/>
          </a:prstGeom>
          <a:noFill/>
          <a:ln w="6350"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86" name="Line 1193"/>
          <p:cNvSpPr>
            <a:spLocks noChangeShapeType="1"/>
          </p:cNvSpPr>
          <p:nvPr/>
        </p:nvSpPr>
        <p:spPr bwMode="auto">
          <a:xfrm flipV="1">
            <a:off x="6721475" y="1651001"/>
            <a:ext cx="0" cy="185738"/>
          </a:xfrm>
          <a:prstGeom prst="line">
            <a:avLst/>
          </a:prstGeom>
          <a:noFill/>
          <a:ln w="6350"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87" name="Line 1194"/>
          <p:cNvSpPr>
            <a:spLocks noChangeShapeType="1"/>
          </p:cNvSpPr>
          <p:nvPr/>
        </p:nvSpPr>
        <p:spPr bwMode="auto">
          <a:xfrm flipV="1">
            <a:off x="6256338" y="1914526"/>
            <a:ext cx="0" cy="157163"/>
          </a:xfrm>
          <a:prstGeom prst="line">
            <a:avLst/>
          </a:prstGeom>
          <a:noFill/>
          <a:ln w="6350"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88" name="Line 1195"/>
          <p:cNvSpPr>
            <a:spLocks noChangeShapeType="1"/>
          </p:cNvSpPr>
          <p:nvPr/>
        </p:nvSpPr>
        <p:spPr bwMode="auto">
          <a:xfrm flipV="1">
            <a:off x="5792788" y="1893888"/>
            <a:ext cx="0" cy="157163"/>
          </a:xfrm>
          <a:prstGeom prst="line">
            <a:avLst/>
          </a:prstGeom>
          <a:noFill/>
          <a:ln w="6350"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89" name="Line 1196"/>
          <p:cNvSpPr>
            <a:spLocks noChangeShapeType="1"/>
          </p:cNvSpPr>
          <p:nvPr/>
        </p:nvSpPr>
        <p:spPr bwMode="auto">
          <a:xfrm flipV="1">
            <a:off x="4239787" y="1836738"/>
            <a:ext cx="0" cy="49213"/>
          </a:xfrm>
          <a:prstGeom prst="line">
            <a:avLst/>
          </a:prstGeom>
          <a:noFill/>
          <a:ln w="6350"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90" name="Line 1197"/>
          <p:cNvSpPr>
            <a:spLocks noChangeShapeType="1"/>
          </p:cNvSpPr>
          <p:nvPr/>
        </p:nvSpPr>
        <p:spPr bwMode="auto">
          <a:xfrm flipV="1">
            <a:off x="3311100" y="1836738"/>
            <a:ext cx="0" cy="49213"/>
          </a:xfrm>
          <a:prstGeom prst="line">
            <a:avLst/>
          </a:prstGeom>
          <a:noFill/>
          <a:ln w="6350"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91" name="Line 1198"/>
          <p:cNvSpPr>
            <a:spLocks noChangeShapeType="1"/>
          </p:cNvSpPr>
          <p:nvPr/>
        </p:nvSpPr>
        <p:spPr bwMode="auto">
          <a:xfrm flipV="1">
            <a:off x="2382412" y="1893888"/>
            <a:ext cx="0" cy="42863"/>
          </a:xfrm>
          <a:prstGeom prst="line">
            <a:avLst/>
          </a:prstGeom>
          <a:noFill/>
          <a:ln w="6350"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92" name="Line 1199"/>
          <p:cNvSpPr>
            <a:spLocks noChangeShapeType="1"/>
          </p:cNvSpPr>
          <p:nvPr/>
        </p:nvSpPr>
        <p:spPr bwMode="auto">
          <a:xfrm flipV="1">
            <a:off x="1918862" y="1965326"/>
            <a:ext cx="0" cy="42863"/>
          </a:xfrm>
          <a:prstGeom prst="line">
            <a:avLst/>
          </a:prstGeom>
          <a:noFill/>
          <a:ln w="6350"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93" name="Line 1200"/>
          <p:cNvSpPr>
            <a:spLocks noChangeShapeType="1"/>
          </p:cNvSpPr>
          <p:nvPr/>
        </p:nvSpPr>
        <p:spPr bwMode="auto">
          <a:xfrm flipV="1">
            <a:off x="1441025" y="1357313"/>
            <a:ext cx="0" cy="42863"/>
          </a:xfrm>
          <a:prstGeom prst="line">
            <a:avLst/>
          </a:prstGeom>
          <a:noFill/>
          <a:ln w="6350"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94" name="Line 1201"/>
          <p:cNvSpPr>
            <a:spLocks noChangeShapeType="1"/>
          </p:cNvSpPr>
          <p:nvPr/>
        </p:nvSpPr>
        <p:spPr bwMode="auto">
          <a:xfrm flipV="1">
            <a:off x="1441025" y="3143251"/>
            <a:ext cx="0" cy="214313"/>
          </a:xfrm>
          <a:prstGeom prst="line">
            <a:avLst/>
          </a:prstGeom>
          <a:noFill/>
          <a:ln w="6350"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95" name="Line 1202"/>
          <p:cNvSpPr>
            <a:spLocks noChangeShapeType="1"/>
          </p:cNvSpPr>
          <p:nvPr/>
        </p:nvSpPr>
        <p:spPr bwMode="auto">
          <a:xfrm flipV="1">
            <a:off x="1904575" y="3779838"/>
            <a:ext cx="0" cy="200025"/>
          </a:xfrm>
          <a:prstGeom prst="line">
            <a:avLst/>
          </a:prstGeom>
          <a:noFill/>
          <a:ln w="6350"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96" name="Line 1203"/>
          <p:cNvSpPr>
            <a:spLocks noChangeShapeType="1"/>
          </p:cNvSpPr>
          <p:nvPr/>
        </p:nvSpPr>
        <p:spPr bwMode="auto">
          <a:xfrm flipV="1">
            <a:off x="2368125" y="3943351"/>
            <a:ext cx="0" cy="207963"/>
          </a:xfrm>
          <a:prstGeom prst="line">
            <a:avLst/>
          </a:prstGeom>
          <a:noFill/>
          <a:ln w="6350"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97" name="Line 1204"/>
          <p:cNvSpPr>
            <a:spLocks noChangeShapeType="1"/>
          </p:cNvSpPr>
          <p:nvPr/>
        </p:nvSpPr>
        <p:spPr bwMode="auto">
          <a:xfrm flipV="1">
            <a:off x="3296812" y="3979863"/>
            <a:ext cx="0" cy="200025"/>
          </a:xfrm>
          <a:prstGeom prst="line">
            <a:avLst/>
          </a:prstGeom>
          <a:noFill/>
          <a:ln w="6350"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98" name="Line 1205"/>
          <p:cNvSpPr>
            <a:spLocks noChangeShapeType="1"/>
          </p:cNvSpPr>
          <p:nvPr/>
        </p:nvSpPr>
        <p:spPr bwMode="auto">
          <a:xfrm flipV="1">
            <a:off x="4225500" y="3979863"/>
            <a:ext cx="0" cy="206375"/>
          </a:xfrm>
          <a:prstGeom prst="line">
            <a:avLst/>
          </a:prstGeom>
          <a:noFill/>
          <a:ln w="6350"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199" name="Line 1206"/>
          <p:cNvSpPr>
            <a:spLocks noChangeShapeType="1"/>
          </p:cNvSpPr>
          <p:nvPr/>
        </p:nvSpPr>
        <p:spPr bwMode="auto">
          <a:xfrm flipV="1">
            <a:off x="5792788" y="3471863"/>
            <a:ext cx="0" cy="250825"/>
          </a:xfrm>
          <a:prstGeom prst="line">
            <a:avLst/>
          </a:prstGeom>
          <a:noFill/>
          <a:ln w="6350"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00" name="Line 1207"/>
          <p:cNvSpPr>
            <a:spLocks noChangeShapeType="1"/>
          </p:cNvSpPr>
          <p:nvPr/>
        </p:nvSpPr>
        <p:spPr bwMode="auto">
          <a:xfrm flipV="1">
            <a:off x="8577263" y="3979863"/>
            <a:ext cx="0" cy="200025"/>
          </a:xfrm>
          <a:prstGeom prst="line">
            <a:avLst/>
          </a:prstGeom>
          <a:noFill/>
          <a:ln w="6350"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01" name="Line 1208"/>
          <p:cNvSpPr>
            <a:spLocks noChangeShapeType="1"/>
          </p:cNvSpPr>
          <p:nvPr/>
        </p:nvSpPr>
        <p:spPr bwMode="auto">
          <a:xfrm flipH="1">
            <a:off x="2382412" y="1222376"/>
            <a:ext cx="928688" cy="0"/>
          </a:xfrm>
          <a:prstGeom prst="line">
            <a:avLst/>
          </a:prstGeom>
          <a:noFill/>
          <a:ln w="20638"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02" name="Rectangle 1209"/>
          <p:cNvSpPr>
            <a:spLocks noChangeArrowheads="1"/>
          </p:cNvSpPr>
          <p:nvPr/>
        </p:nvSpPr>
        <p:spPr bwMode="auto">
          <a:xfrm>
            <a:off x="934272" y="4486276"/>
            <a:ext cx="7053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dirty="0">
                <a:solidFill>
                  <a:srgbClr val="000000"/>
                </a:solidFill>
                <a:ea typeface="游ゴシック" panose="020B0400000000000000" pitchFamily="50" charset="-128"/>
                <a:cs typeface="Arial" panose="020B0604020202020204" pitchFamily="34" charset="0"/>
              </a:rPr>
              <a:t>0</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203" name="Rectangle 1210"/>
          <p:cNvSpPr>
            <a:spLocks noChangeArrowheads="1"/>
          </p:cNvSpPr>
          <p:nvPr/>
        </p:nvSpPr>
        <p:spPr bwMode="auto">
          <a:xfrm>
            <a:off x="5279086" y="4477810"/>
            <a:ext cx="7053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0</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204" name="Line 1211"/>
          <p:cNvSpPr>
            <a:spLocks noChangeShapeType="1"/>
          </p:cNvSpPr>
          <p:nvPr/>
        </p:nvSpPr>
        <p:spPr bwMode="auto">
          <a:xfrm flipH="1">
            <a:off x="5792788" y="3457576"/>
            <a:ext cx="2784475" cy="0"/>
          </a:xfrm>
          <a:prstGeom prst="line">
            <a:avLst/>
          </a:prstGeom>
          <a:noFill/>
          <a:ln w="20638"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05" name="Line 1212"/>
          <p:cNvSpPr>
            <a:spLocks noChangeShapeType="1"/>
          </p:cNvSpPr>
          <p:nvPr/>
        </p:nvSpPr>
        <p:spPr bwMode="auto">
          <a:xfrm flipH="1">
            <a:off x="5792788" y="1893888"/>
            <a:ext cx="463550" cy="77788"/>
          </a:xfrm>
          <a:prstGeom prst="line">
            <a:avLst/>
          </a:prstGeom>
          <a:noFill/>
          <a:ln w="20638"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06" name="Line 1213"/>
          <p:cNvSpPr>
            <a:spLocks noChangeShapeType="1"/>
          </p:cNvSpPr>
          <p:nvPr/>
        </p:nvSpPr>
        <p:spPr bwMode="auto">
          <a:xfrm flipH="1">
            <a:off x="6256338" y="1571626"/>
            <a:ext cx="465138" cy="322263"/>
          </a:xfrm>
          <a:prstGeom prst="line">
            <a:avLst/>
          </a:prstGeom>
          <a:noFill/>
          <a:ln w="20638"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07" name="Line 1214"/>
          <p:cNvSpPr>
            <a:spLocks noChangeShapeType="1"/>
          </p:cNvSpPr>
          <p:nvPr/>
        </p:nvSpPr>
        <p:spPr bwMode="auto">
          <a:xfrm flipH="1">
            <a:off x="6721475" y="1550988"/>
            <a:ext cx="927100" cy="20638"/>
          </a:xfrm>
          <a:prstGeom prst="line">
            <a:avLst/>
          </a:prstGeom>
          <a:noFill/>
          <a:ln w="20638"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08" name="Line 1215"/>
          <p:cNvSpPr>
            <a:spLocks noChangeShapeType="1"/>
          </p:cNvSpPr>
          <p:nvPr/>
        </p:nvSpPr>
        <p:spPr bwMode="auto">
          <a:xfrm flipH="1">
            <a:off x="7648575" y="1550988"/>
            <a:ext cx="928688" cy="0"/>
          </a:xfrm>
          <a:prstGeom prst="line">
            <a:avLst/>
          </a:prstGeom>
          <a:noFill/>
          <a:ln w="20638"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09" name="Freeform 1216"/>
          <p:cNvSpPr>
            <a:spLocks/>
          </p:cNvSpPr>
          <p:nvPr/>
        </p:nvSpPr>
        <p:spPr bwMode="auto">
          <a:xfrm>
            <a:off x="1412450" y="1336676"/>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10" name="Freeform 1217"/>
          <p:cNvSpPr>
            <a:spLocks/>
          </p:cNvSpPr>
          <p:nvPr/>
        </p:nvSpPr>
        <p:spPr bwMode="auto">
          <a:xfrm>
            <a:off x="1412450" y="1379538"/>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11" name="Freeform 1218"/>
          <p:cNvSpPr>
            <a:spLocks/>
          </p:cNvSpPr>
          <p:nvPr/>
        </p:nvSpPr>
        <p:spPr bwMode="auto">
          <a:xfrm>
            <a:off x="1890287" y="1250951"/>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12" name="Freeform 1219"/>
          <p:cNvSpPr>
            <a:spLocks/>
          </p:cNvSpPr>
          <p:nvPr/>
        </p:nvSpPr>
        <p:spPr bwMode="auto">
          <a:xfrm>
            <a:off x="1890287" y="1322388"/>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13" name="Freeform 1220"/>
          <p:cNvSpPr>
            <a:spLocks/>
          </p:cNvSpPr>
          <p:nvPr/>
        </p:nvSpPr>
        <p:spPr bwMode="auto">
          <a:xfrm>
            <a:off x="2353837" y="1200151"/>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14" name="Freeform 1221"/>
          <p:cNvSpPr>
            <a:spLocks/>
          </p:cNvSpPr>
          <p:nvPr/>
        </p:nvSpPr>
        <p:spPr bwMode="auto">
          <a:xfrm>
            <a:off x="2353837" y="1250951"/>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15" name="Freeform 1222"/>
          <p:cNvSpPr>
            <a:spLocks/>
          </p:cNvSpPr>
          <p:nvPr/>
        </p:nvSpPr>
        <p:spPr bwMode="auto">
          <a:xfrm>
            <a:off x="4211212" y="1208088"/>
            <a:ext cx="63500" cy="0"/>
          </a:xfrm>
          <a:custGeom>
            <a:avLst/>
            <a:gdLst>
              <a:gd name="T0" fmla="*/ 0 w 40"/>
              <a:gd name="T1" fmla="*/ 22 w 40"/>
              <a:gd name="T2" fmla="*/ 40 w 40"/>
            </a:gdLst>
            <a:ahLst/>
            <a:cxnLst>
              <a:cxn ang="0">
                <a:pos x="T0" y="0"/>
              </a:cxn>
              <a:cxn ang="0">
                <a:pos x="T1" y="0"/>
              </a:cxn>
              <a:cxn ang="0">
                <a:pos x="T2" y="0"/>
              </a:cxn>
            </a:cxnLst>
            <a:rect l="0" t="0" r="r" b="b"/>
            <a:pathLst>
              <a:path w="40">
                <a:moveTo>
                  <a:pt x="0" y="0"/>
                </a:moveTo>
                <a:lnTo>
                  <a:pt x="22" y="0"/>
                </a:lnTo>
                <a:lnTo>
                  <a:pt x="40"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16" name="Freeform 1223"/>
          <p:cNvSpPr>
            <a:spLocks/>
          </p:cNvSpPr>
          <p:nvPr/>
        </p:nvSpPr>
        <p:spPr bwMode="auto">
          <a:xfrm>
            <a:off x="4211212" y="1257301"/>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17" name="Freeform 1224"/>
          <p:cNvSpPr>
            <a:spLocks/>
          </p:cNvSpPr>
          <p:nvPr/>
        </p:nvSpPr>
        <p:spPr bwMode="auto">
          <a:xfrm>
            <a:off x="3282525" y="1193801"/>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18" name="Freeform 1225"/>
          <p:cNvSpPr>
            <a:spLocks/>
          </p:cNvSpPr>
          <p:nvPr/>
        </p:nvSpPr>
        <p:spPr bwMode="auto">
          <a:xfrm>
            <a:off x="3282525" y="1243013"/>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19" name="Freeform 1226"/>
          <p:cNvSpPr>
            <a:spLocks/>
          </p:cNvSpPr>
          <p:nvPr/>
        </p:nvSpPr>
        <p:spPr bwMode="auto">
          <a:xfrm>
            <a:off x="5764213" y="1865313"/>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20" name="Freeform 1227"/>
          <p:cNvSpPr>
            <a:spLocks/>
          </p:cNvSpPr>
          <p:nvPr/>
        </p:nvSpPr>
        <p:spPr bwMode="auto">
          <a:xfrm>
            <a:off x="5764213" y="2051051"/>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21" name="Freeform 1228"/>
          <p:cNvSpPr>
            <a:spLocks/>
          </p:cNvSpPr>
          <p:nvPr/>
        </p:nvSpPr>
        <p:spPr bwMode="auto">
          <a:xfrm>
            <a:off x="6227763" y="1814513"/>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22" name="Freeform 1229"/>
          <p:cNvSpPr>
            <a:spLocks/>
          </p:cNvSpPr>
          <p:nvPr/>
        </p:nvSpPr>
        <p:spPr bwMode="auto">
          <a:xfrm>
            <a:off x="6227763" y="1971676"/>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23" name="Freeform 1230"/>
          <p:cNvSpPr>
            <a:spLocks/>
          </p:cNvSpPr>
          <p:nvPr/>
        </p:nvSpPr>
        <p:spPr bwMode="auto">
          <a:xfrm>
            <a:off x="6692900" y="1471613"/>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24" name="Freeform 1231"/>
          <p:cNvSpPr>
            <a:spLocks/>
          </p:cNvSpPr>
          <p:nvPr/>
        </p:nvSpPr>
        <p:spPr bwMode="auto">
          <a:xfrm>
            <a:off x="6692900" y="1651001"/>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25" name="Freeform 1232"/>
          <p:cNvSpPr>
            <a:spLocks/>
          </p:cNvSpPr>
          <p:nvPr/>
        </p:nvSpPr>
        <p:spPr bwMode="auto">
          <a:xfrm>
            <a:off x="7599363" y="1443038"/>
            <a:ext cx="77788" cy="0"/>
          </a:xfrm>
          <a:custGeom>
            <a:avLst/>
            <a:gdLst>
              <a:gd name="T0" fmla="*/ 0 w 49"/>
              <a:gd name="T1" fmla="*/ 22 w 49"/>
              <a:gd name="T2" fmla="*/ 49 w 49"/>
            </a:gdLst>
            <a:ahLst/>
            <a:cxnLst>
              <a:cxn ang="0">
                <a:pos x="T0" y="0"/>
              </a:cxn>
              <a:cxn ang="0">
                <a:pos x="T1" y="0"/>
              </a:cxn>
              <a:cxn ang="0">
                <a:pos x="T2" y="0"/>
              </a:cxn>
            </a:cxnLst>
            <a:rect l="0" t="0" r="r" b="b"/>
            <a:pathLst>
              <a:path w="49">
                <a:moveTo>
                  <a:pt x="0" y="0"/>
                </a:moveTo>
                <a:lnTo>
                  <a:pt x="22" y="0"/>
                </a:lnTo>
                <a:lnTo>
                  <a:pt x="49"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26" name="Freeform 1233"/>
          <p:cNvSpPr>
            <a:spLocks/>
          </p:cNvSpPr>
          <p:nvPr/>
        </p:nvSpPr>
        <p:spPr bwMode="auto">
          <a:xfrm>
            <a:off x="7599363" y="1628776"/>
            <a:ext cx="77788" cy="0"/>
          </a:xfrm>
          <a:custGeom>
            <a:avLst/>
            <a:gdLst>
              <a:gd name="T0" fmla="*/ 0 w 49"/>
              <a:gd name="T1" fmla="*/ 22 w 49"/>
              <a:gd name="T2" fmla="*/ 49 w 49"/>
            </a:gdLst>
            <a:ahLst/>
            <a:cxnLst>
              <a:cxn ang="0">
                <a:pos x="T0" y="0"/>
              </a:cxn>
              <a:cxn ang="0">
                <a:pos x="T1" y="0"/>
              </a:cxn>
              <a:cxn ang="0">
                <a:pos x="T2" y="0"/>
              </a:cxn>
            </a:cxnLst>
            <a:rect l="0" t="0" r="r" b="b"/>
            <a:pathLst>
              <a:path w="49">
                <a:moveTo>
                  <a:pt x="0" y="0"/>
                </a:moveTo>
                <a:lnTo>
                  <a:pt x="22" y="0"/>
                </a:lnTo>
                <a:lnTo>
                  <a:pt x="49"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27" name="Freeform 1234"/>
          <p:cNvSpPr>
            <a:spLocks/>
          </p:cNvSpPr>
          <p:nvPr/>
        </p:nvSpPr>
        <p:spPr bwMode="auto">
          <a:xfrm>
            <a:off x="8540750" y="1443038"/>
            <a:ext cx="79375" cy="0"/>
          </a:xfrm>
          <a:custGeom>
            <a:avLst/>
            <a:gdLst>
              <a:gd name="T0" fmla="*/ 0 w 50"/>
              <a:gd name="T1" fmla="*/ 23 w 50"/>
              <a:gd name="T2" fmla="*/ 50 w 50"/>
            </a:gdLst>
            <a:ahLst/>
            <a:cxnLst>
              <a:cxn ang="0">
                <a:pos x="T0" y="0"/>
              </a:cxn>
              <a:cxn ang="0">
                <a:pos x="T1" y="0"/>
              </a:cxn>
              <a:cxn ang="0">
                <a:pos x="T2" y="0"/>
              </a:cxn>
            </a:cxnLst>
            <a:rect l="0" t="0" r="r" b="b"/>
            <a:pathLst>
              <a:path w="50">
                <a:moveTo>
                  <a:pt x="0" y="0"/>
                </a:moveTo>
                <a:lnTo>
                  <a:pt x="23" y="0"/>
                </a:lnTo>
                <a:lnTo>
                  <a:pt x="50"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28" name="Freeform 1235"/>
          <p:cNvSpPr>
            <a:spLocks/>
          </p:cNvSpPr>
          <p:nvPr/>
        </p:nvSpPr>
        <p:spPr bwMode="auto">
          <a:xfrm>
            <a:off x="8540750" y="1651001"/>
            <a:ext cx="79375" cy="0"/>
          </a:xfrm>
          <a:custGeom>
            <a:avLst/>
            <a:gdLst>
              <a:gd name="T0" fmla="*/ 0 w 50"/>
              <a:gd name="T1" fmla="*/ 23 w 50"/>
              <a:gd name="T2" fmla="*/ 50 w 50"/>
            </a:gdLst>
            <a:ahLst/>
            <a:cxnLst>
              <a:cxn ang="0">
                <a:pos x="T0" y="0"/>
              </a:cxn>
              <a:cxn ang="0">
                <a:pos x="T1" y="0"/>
              </a:cxn>
              <a:cxn ang="0">
                <a:pos x="T2" y="0"/>
              </a:cxn>
            </a:cxnLst>
            <a:rect l="0" t="0" r="r" b="b"/>
            <a:pathLst>
              <a:path w="50">
                <a:moveTo>
                  <a:pt x="0" y="0"/>
                </a:moveTo>
                <a:lnTo>
                  <a:pt x="23" y="0"/>
                </a:lnTo>
                <a:lnTo>
                  <a:pt x="50" y="0"/>
                </a:lnTo>
              </a:path>
            </a:pathLst>
          </a:custGeom>
          <a:noFill/>
          <a:ln w="6350"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29" name="Freeform 1236"/>
          <p:cNvSpPr>
            <a:spLocks/>
          </p:cNvSpPr>
          <p:nvPr/>
        </p:nvSpPr>
        <p:spPr bwMode="auto">
          <a:xfrm>
            <a:off x="1412450" y="3265488"/>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30" name="Freeform 1237"/>
          <p:cNvSpPr>
            <a:spLocks/>
          </p:cNvSpPr>
          <p:nvPr/>
        </p:nvSpPr>
        <p:spPr bwMode="auto">
          <a:xfrm>
            <a:off x="1412450" y="3471863"/>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31" name="Freeform 1238"/>
          <p:cNvSpPr>
            <a:spLocks/>
          </p:cNvSpPr>
          <p:nvPr/>
        </p:nvSpPr>
        <p:spPr bwMode="auto">
          <a:xfrm>
            <a:off x="1876000" y="3251201"/>
            <a:ext cx="65088" cy="0"/>
          </a:xfrm>
          <a:custGeom>
            <a:avLst/>
            <a:gdLst>
              <a:gd name="T0" fmla="*/ 0 w 41"/>
              <a:gd name="T1" fmla="*/ 18 w 41"/>
              <a:gd name="T2" fmla="*/ 41 w 41"/>
            </a:gdLst>
            <a:ahLst/>
            <a:cxnLst>
              <a:cxn ang="0">
                <a:pos x="T0" y="0"/>
              </a:cxn>
              <a:cxn ang="0">
                <a:pos x="T1" y="0"/>
              </a:cxn>
              <a:cxn ang="0">
                <a:pos x="T2" y="0"/>
              </a:cxn>
            </a:cxnLst>
            <a:rect l="0" t="0" r="r" b="b"/>
            <a:pathLst>
              <a:path w="41">
                <a:moveTo>
                  <a:pt x="0" y="0"/>
                </a:moveTo>
                <a:lnTo>
                  <a:pt x="18" y="0"/>
                </a:lnTo>
                <a:lnTo>
                  <a:pt x="41"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32" name="Freeform 1239"/>
          <p:cNvSpPr>
            <a:spLocks/>
          </p:cNvSpPr>
          <p:nvPr/>
        </p:nvSpPr>
        <p:spPr bwMode="auto">
          <a:xfrm>
            <a:off x="1876000" y="3465513"/>
            <a:ext cx="65088" cy="0"/>
          </a:xfrm>
          <a:custGeom>
            <a:avLst/>
            <a:gdLst>
              <a:gd name="T0" fmla="*/ 0 w 41"/>
              <a:gd name="T1" fmla="*/ 18 w 41"/>
              <a:gd name="T2" fmla="*/ 41 w 41"/>
            </a:gdLst>
            <a:ahLst/>
            <a:cxnLst>
              <a:cxn ang="0">
                <a:pos x="T0" y="0"/>
              </a:cxn>
              <a:cxn ang="0">
                <a:pos x="T1" y="0"/>
              </a:cxn>
              <a:cxn ang="0">
                <a:pos x="T2" y="0"/>
              </a:cxn>
            </a:cxnLst>
            <a:rect l="0" t="0" r="r" b="b"/>
            <a:pathLst>
              <a:path w="41">
                <a:moveTo>
                  <a:pt x="0" y="0"/>
                </a:moveTo>
                <a:lnTo>
                  <a:pt x="18" y="0"/>
                </a:lnTo>
                <a:lnTo>
                  <a:pt x="41"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33" name="Freeform 1240"/>
          <p:cNvSpPr>
            <a:spLocks/>
          </p:cNvSpPr>
          <p:nvPr/>
        </p:nvSpPr>
        <p:spPr bwMode="auto">
          <a:xfrm>
            <a:off x="2339550" y="3465513"/>
            <a:ext cx="65088" cy="0"/>
          </a:xfrm>
          <a:custGeom>
            <a:avLst/>
            <a:gdLst>
              <a:gd name="T0" fmla="*/ 0 w 41"/>
              <a:gd name="T1" fmla="*/ 18 w 41"/>
              <a:gd name="T2" fmla="*/ 41 w 41"/>
            </a:gdLst>
            <a:ahLst/>
            <a:cxnLst>
              <a:cxn ang="0">
                <a:pos x="T0" y="0"/>
              </a:cxn>
              <a:cxn ang="0">
                <a:pos x="T1" y="0"/>
              </a:cxn>
              <a:cxn ang="0">
                <a:pos x="T2" y="0"/>
              </a:cxn>
            </a:cxnLst>
            <a:rect l="0" t="0" r="r" b="b"/>
            <a:pathLst>
              <a:path w="41">
                <a:moveTo>
                  <a:pt x="0" y="0"/>
                </a:moveTo>
                <a:lnTo>
                  <a:pt x="18" y="0"/>
                </a:lnTo>
                <a:lnTo>
                  <a:pt x="41"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34" name="Freeform 1241"/>
          <p:cNvSpPr>
            <a:spLocks/>
          </p:cNvSpPr>
          <p:nvPr/>
        </p:nvSpPr>
        <p:spPr bwMode="auto">
          <a:xfrm>
            <a:off x="2339550" y="3671888"/>
            <a:ext cx="65088" cy="0"/>
          </a:xfrm>
          <a:custGeom>
            <a:avLst/>
            <a:gdLst>
              <a:gd name="T0" fmla="*/ 0 w 41"/>
              <a:gd name="T1" fmla="*/ 18 w 41"/>
              <a:gd name="T2" fmla="*/ 41 w 41"/>
            </a:gdLst>
            <a:ahLst/>
            <a:cxnLst>
              <a:cxn ang="0">
                <a:pos x="T0" y="0"/>
              </a:cxn>
              <a:cxn ang="0">
                <a:pos x="T1" y="0"/>
              </a:cxn>
              <a:cxn ang="0">
                <a:pos x="T2" y="0"/>
              </a:cxn>
            </a:cxnLst>
            <a:rect l="0" t="0" r="r" b="b"/>
            <a:pathLst>
              <a:path w="41">
                <a:moveTo>
                  <a:pt x="0" y="0"/>
                </a:moveTo>
                <a:lnTo>
                  <a:pt x="18" y="0"/>
                </a:lnTo>
                <a:lnTo>
                  <a:pt x="41"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35" name="Freeform 1242"/>
          <p:cNvSpPr>
            <a:spLocks/>
          </p:cNvSpPr>
          <p:nvPr/>
        </p:nvSpPr>
        <p:spPr bwMode="auto">
          <a:xfrm>
            <a:off x="3268237" y="3457576"/>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36" name="Freeform 1243"/>
          <p:cNvSpPr>
            <a:spLocks/>
          </p:cNvSpPr>
          <p:nvPr/>
        </p:nvSpPr>
        <p:spPr bwMode="auto">
          <a:xfrm>
            <a:off x="3268237" y="3671888"/>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37" name="Freeform 1244"/>
          <p:cNvSpPr>
            <a:spLocks/>
          </p:cNvSpPr>
          <p:nvPr/>
        </p:nvSpPr>
        <p:spPr bwMode="auto">
          <a:xfrm>
            <a:off x="4196925" y="3508376"/>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38" name="Freeform 1245"/>
          <p:cNvSpPr>
            <a:spLocks/>
          </p:cNvSpPr>
          <p:nvPr/>
        </p:nvSpPr>
        <p:spPr bwMode="auto">
          <a:xfrm>
            <a:off x="4196925" y="3729038"/>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39" name="Freeform 1246"/>
          <p:cNvSpPr>
            <a:spLocks/>
          </p:cNvSpPr>
          <p:nvPr/>
        </p:nvSpPr>
        <p:spPr bwMode="auto">
          <a:xfrm>
            <a:off x="5764213" y="3322638"/>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40" name="Freeform 1247"/>
          <p:cNvSpPr>
            <a:spLocks/>
          </p:cNvSpPr>
          <p:nvPr/>
        </p:nvSpPr>
        <p:spPr bwMode="auto">
          <a:xfrm>
            <a:off x="5764213" y="3522663"/>
            <a:ext cx="57150" cy="0"/>
          </a:xfrm>
          <a:custGeom>
            <a:avLst/>
            <a:gdLst>
              <a:gd name="T0" fmla="*/ 0 w 36"/>
              <a:gd name="T1" fmla="*/ 18 w 36"/>
              <a:gd name="T2" fmla="*/ 36 w 36"/>
            </a:gdLst>
            <a:ahLst/>
            <a:cxnLst>
              <a:cxn ang="0">
                <a:pos x="T0" y="0"/>
              </a:cxn>
              <a:cxn ang="0">
                <a:pos x="T1" y="0"/>
              </a:cxn>
              <a:cxn ang="0">
                <a:pos x="T2" y="0"/>
              </a:cxn>
            </a:cxnLst>
            <a:rect l="0" t="0" r="r" b="b"/>
            <a:pathLst>
              <a:path w="36">
                <a:moveTo>
                  <a:pt x="0" y="0"/>
                </a:moveTo>
                <a:lnTo>
                  <a:pt x="18" y="0"/>
                </a:lnTo>
                <a:lnTo>
                  <a:pt x="36"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41" name="Freeform 1248"/>
          <p:cNvSpPr>
            <a:spLocks/>
          </p:cNvSpPr>
          <p:nvPr/>
        </p:nvSpPr>
        <p:spPr bwMode="auto">
          <a:xfrm>
            <a:off x="8548688" y="3322638"/>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42" name="Freeform 1249"/>
          <p:cNvSpPr>
            <a:spLocks/>
          </p:cNvSpPr>
          <p:nvPr/>
        </p:nvSpPr>
        <p:spPr bwMode="auto">
          <a:xfrm>
            <a:off x="8548688" y="3586163"/>
            <a:ext cx="63500" cy="0"/>
          </a:xfrm>
          <a:custGeom>
            <a:avLst/>
            <a:gdLst>
              <a:gd name="T0" fmla="*/ 0 w 40"/>
              <a:gd name="T1" fmla="*/ 18 w 40"/>
              <a:gd name="T2" fmla="*/ 40 w 40"/>
            </a:gdLst>
            <a:ahLst/>
            <a:cxnLst>
              <a:cxn ang="0">
                <a:pos x="T0" y="0"/>
              </a:cxn>
              <a:cxn ang="0">
                <a:pos x="T1" y="0"/>
              </a:cxn>
              <a:cxn ang="0">
                <a:pos x="T2" y="0"/>
              </a:cxn>
            </a:cxnLst>
            <a:rect l="0" t="0" r="r" b="b"/>
            <a:pathLst>
              <a:path w="40">
                <a:moveTo>
                  <a:pt x="0" y="0"/>
                </a:moveTo>
                <a:lnTo>
                  <a:pt x="18" y="0"/>
                </a:lnTo>
                <a:lnTo>
                  <a:pt x="40" y="0"/>
                </a:lnTo>
              </a:path>
            </a:pathLst>
          </a:custGeom>
          <a:noFill/>
          <a:ln w="6350"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43" name="Line 1250"/>
          <p:cNvSpPr>
            <a:spLocks noChangeShapeType="1"/>
          </p:cNvSpPr>
          <p:nvPr/>
        </p:nvSpPr>
        <p:spPr bwMode="auto">
          <a:xfrm flipH="1">
            <a:off x="1441025" y="3357563"/>
            <a:ext cx="463550" cy="7938"/>
          </a:xfrm>
          <a:prstGeom prst="line">
            <a:avLst/>
          </a:prstGeom>
          <a:noFill/>
          <a:ln w="20638"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44" name="Line 1251"/>
          <p:cNvSpPr>
            <a:spLocks noChangeShapeType="1"/>
          </p:cNvSpPr>
          <p:nvPr/>
        </p:nvSpPr>
        <p:spPr bwMode="auto">
          <a:xfrm flipH="1" flipV="1">
            <a:off x="1904575" y="3357563"/>
            <a:ext cx="463550" cy="207963"/>
          </a:xfrm>
          <a:prstGeom prst="line">
            <a:avLst/>
          </a:prstGeom>
          <a:noFill/>
          <a:ln w="20638"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45" name="Line 1252"/>
          <p:cNvSpPr>
            <a:spLocks noChangeShapeType="1"/>
          </p:cNvSpPr>
          <p:nvPr/>
        </p:nvSpPr>
        <p:spPr bwMode="auto">
          <a:xfrm flipH="1">
            <a:off x="2368125" y="3557588"/>
            <a:ext cx="928688" cy="7938"/>
          </a:xfrm>
          <a:prstGeom prst="line">
            <a:avLst/>
          </a:prstGeom>
          <a:noFill/>
          <a:ln w="20638"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46" name="Line 1253"/>
          <p:cNvSpPr>
            <a:spLocks noChangeShapeType="1"/>
          </p:cNvSpPr>
          <p:nvPr/>
        </p:nvSpPr>
        <p:spPr bwMode="auto">
          <a:xfrm flipH="1" flipV="1">
            <a:off x="3296812" y="3557588"/>
            <a:ext cx="928688" cy="65088"/>
          </a:xfrm>
          <a:prstGeom prst="line">
            <a:avLst/>
          </a:prstGeom>
          <a:noFill/>
          <a:ln w="20638"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47" name="Line 1254"/>
          <p:cNvSpPr>
            <a:spLocks noChangeShapeType="1"/>
          </p:cNvSpPr>
          <p:nvPr/>
        </p:nvSpPr>
        <p:spPr bwMode="auto">
          <a:xfrm flipV="1">
            <a:off x="4239787" y="1208088"/>
            <a:ext cx="0" cy="49213"/>
          </a:xfrm>
          <a:prstGeom prst="line">
            <a:avLst/>
          </a:prstGeom>
          <a:noFill/>
          <a:ln w="6350"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48" name="Line 1255"/>
          <p:cNvSpPr>
            <a:spLocks noChangeShapeType="1"/>
          </p:cNvSpPr>
          <p:nvPr/>
        </p:nvSpPr>
        <p:spPr bwMode="auto">
          <a:xfrm>
            <a:off x="3311100" y="1200151"/>
            <a:ext cx="0" cy="42863"/>
          </a:xfrm>
          <a:prstGeom prst="line">
            <a:avLst/>
          </a:prstGeom>
          <a:noFill/>
          <a:ln w="6350"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49" name="Line 1256"/>
          <p:cNvSpPr>
            <a:spLocks noChangeShapeType="1"/>
          </p:cNvSpPr>
          <p:nvPr/>
        </p:nvSpPr>
        <p:spPr bwMode="auto">
          <a:xfrm>
            <a:off x="2382412" y="1200151"/>
            <a:ext cx="0" cy="50800"/>
          </a:xfrm>
          <a:prstGeom prst="line">
            <a:avLst/>
          </a:prstGeom>
          <a:noFill/>
          <a:ln w="6350"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50" name="Line 1257"/>
          <p:cNvSpPr>
            <a:spLocks noChangeShapeType="1"/>
          </p:cNvSpPr>
          <p:nvPr/>
        </p:nvSpPr>
        <p:spPr bwMode="auto">
          <a:xfrm>
            <a:off x="1918862" y="1250951"/>
            <a:ext cx="0" cy="71438"/>
          </a:xfrm>
          <a:prstGeom prst="line">
            <a:avLst/>
          </a:prstGeom>
          <a:noFill/>
          <a:ln w="6350"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51" name="Line 1258"/>
          <p:cNvSpPr>
            <a:spLocks noChangeShapeType="1"/>
          </p:cNvSpPr>
          <p:nvPr/>
        </p:nvSpPr>
        <p:spPr bwMode="auto">
          <a:xfrm>
            <a:off x="1441025" y="1336676"/>
            <a:ext cx="0" cy="42863"/>
          </a:xfrm>
          <a:prstGeom prst="line">
            <a:avLst/>
          </a:prstGeom>
          <a:noFill/>
          <a:ln w="6350"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52" name="Line 1259"/>
          <p:cNvSpPr>
            <a:spLocks noChangeShapeType="1"/>
          </p:cNvSpPr>
          <p:nvPr/>
        </p:nvSpPr>
        <p:spPr bwMode="auto">
          <a:xfrm flipV="1">
            <a:off x="8577263" y="1443038"/>
            <a:ext cx="0" cy="207963"/>
          </a:xfrm>
          <a:prstGeom prst="line">
            <a:avLst/>
          </a:prstGeom>
          <a:noFill/>
          <a:ln w="6350"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53" name="Line 1260"/>
          <p:cNvSpPr>
            <a:spLocks noChangeShapeType="1"/>
          </p:cNvSpPr>
          <p:nvPr/>
        </p:nvSpPr>
        <p:spPr bwMode="auto">
          <a:xfrm flipV="1">
            <a:off x="7634288" y="1443038"/>
            <a:ext cx="0" cy="185738"/>
          </a:xfrm>
          <a:prstGeom prst="line">
            <a:avLst/>
          </a:prstGeom>
          <a:noFill/>
          <a:ln w="6350"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54" name="Line 1261"/>
          <p:cNvSpPr>
            <a:spLocks noChangeShapeType="1"/>
          </p:cNvSpPr>
          <p:nvPr/>
        </p:nvSpPr>
        <p:spPr bwMode="auto">
          <a:xfrm flipV="1">
            <a:off x="6721475" y="1471613"/>
            <a:ext cx="0" cy="179388"/>
          </a:xfrm>
          <a:prstGeom prst="line">
            <a:avLst/>
          </a:prstGeom>
          <a:noFill/>
          <a:ln w="6350"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55" name="Line 1262"/>
          <p:cNvSpPr>
            <a:spLocks noChangeShapeType="1"/>
          </p:cNvSpPr>
          <p:nvPr/>
        </p:nvSpPr>
        <p:spPr bwMode="auto">
          <a:xfrm flipV="1">
            <a:off x="6256338" y="1814513"/>
            <a:ext cx="0" cy="157163"/>
          </a:xfrm>
          <a:prstGeom prst="line">
            <a:avLst/>
          </a:prstGeom>
          <a:noFill/>
          <a:ln w="6350"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56" name="Line 1263"/>
          <p:cNvSpPr>
            <a:spLocks noChangeShapeType="1"/>
          </p:cNvSpPr>
          <p:nvPr/>
        </p:nvSpPr>
        <p:spPr bwMode="auto">
          <a:xfrm flipV="1">
            <a:off x="5792788" y="1865313"/>
            <a:ext cx="0" cy="185738"/>
          </a:xfrm>
          <a:prstGeom prst="line">
            <a:avLst/>
          </a:prstGeom>
          <a:noFill/>
          <a:ln w="6350"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57" name="Line 1264"/>
          <p:cNvSpPr>
            <a:spLocks noChangeShapeType="1"/>
          </p:cNvSpPr>
          <p:nvPr/>
        </p:nvSpPr>
        <p:spPr bwMode="auto">
          <a:xfrm flipV="1">
            <a:off x="4225500" y="3508376"/>
            <a:ext cx="0" cy="220663"/>
          </a:xfrm>
          <a:prstGeom prst="line">
            <a:avLst/>
          </a:prstGeom>
          <a:noFill/>
          <a:ln w="6350"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58" name="Line 1265"/>
          <p:cNvSpPr>
            <a:spLocks noChangeShapeType="1"/>
          </p:cNvSpPr>
          <p:nvPr/>
        </p:nvSpPr>
        <p:spPr bwMode="auto">
          <a:xfrm flipV="1">
            <a:off x="3296812" y="3457576"/>
            <a:ext cx="0" cy="214313"/>
          </a:xfrm>
          <a:prstGeom prst="line">
            <a:avLst/>
          </a:prstGeom>
          <a:noFill/>
          <a:ln w="6350"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59" name="Line 1266"/>
          <p:cNvSpPr>
            <a:spLocks noChangeShapeType="1"/>
          </p:cNvSpPr>
          <p:nvPr/>
        </p:nvSpPr>
        <p:spPr bwMode="auto">
          <a:xfrm flipV="1">
            <a:off x="2368125" y="3465513"/>
            <a:ext cx="0" cy="206375"/>
          </a:xfrm>
          <a:prstGeom prst="line">
            <a:avLst/>
          </a:prstGeom>
          <a:noFill/>
          <a:ln w="6350"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60" name="Line 1267"/>
          <p:cNvSpPr>
            <a:spLocks noChangeShapeType="1"/>
          </p:cNvSpPr>
          <p:nvPr/>
        </p:nvSpPr>
        <p:spPr bwMode="auto">
          <a:xfrm flipV="1">
            <a:off x="1904575" y="3251201"/>
            <a:ext cx="0" cy="214313"/>
          </a:xfrm>
          <a:prstGeom prst="line">
            <a:avLst/>
          </a:prstGeom>
          <a:noFill/>
          <a:ln w="6350"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61" name="Line 1268"/>
          <p:cNvSpPr>
            <a:spLocks noChangeShapeType="1"/>
          </p:cNvSpPr>
          <p:nvPr/>
        </p:nvSpPr>
        <p:spPr bwMode="auto">
          <a:xfrm flipV="1">
            <a:off x="1441025" y="3265488"/>
            <a:ext cx="0" cy="206375"/>
          </a:xfrm>
          <a:prstGeom prst="line">
            <a:avLst/>
          </a:prstGeom>
          <a:noFill/>
          <a:ln w="6350"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62" name="Line 1269"/>
          <p:cNvSpPr>
            <a:spLocks noChangeShapeType="1"/>
          </p:cNvSpPr>
          <p:nvPr/>
        </p:nvSpPr>
        <p:spPr bwMode="auto">
          <a:xfrm flipV="1">
            <a:off x="8577263" y="3322638"/>
            <a:ext cx="0" cy="263525"/>
          </a:xfrm>
          <a:prstGeom prst="line">
            <a:avLst/>
          </a:prstGeom>
          <a:noFill/>
          <a:ln w="6350"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63" name="Line 1270"/>
          <p:cNvSpPr>
            <a:spLocks noChangeShapeType="1"/>
          </p:cNvSpPr>
          <p:nvPr/>
        </p:nvSpPr>
        <p:spPr bwMode="auto">
          <a:xfrm flipV="1">
            <a:off x="5792788" y="3322638"/>
            <a:ext cx="0" cy="200025"/>
          </a:xfrm>
          <a:prstGeom prst="line">
            <a:avLst/>
          </a:prstGeom>
          <a:noFill/>
          <a:ln w="6350"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64" name="Line 1271"/>
          <p:cNvSpPr>
            <a:spLocks noChangeShapeType="1"/>
          </p:cNvSpPr>
          <p:nvPr/>
        </p:nvSpPr>
        <p:spPr bwMode="auto">
          <a:xfrm>
            <a:off x="1904575" y="4562385"/>
            <a:ext cx="0" cy="34925"/>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65" name="Line 1272"/>
          <p:cNvSpPr>
            <a:spLocks noChangeShapeType="1"/>
          </p:cNvSpPr>
          <p:nvPr/>
        </p:nvSpPr>
        <p:spPr bwMode="auto">
          <a:xfrm>
            <a:off x="1441025" y="4562385"/>
            <a:ext cx="0" cy="34925"/>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66" name="Line 1273"/>
          <p:cNvSpPr>
            <a:spLocks noChangeShapeType="1"/>
          </p:cNvSpPr>
          <p:nvPr/>
        </p:nvSpPr>
        <p:spPr bwMode="auto">
          <a:xfrm>
            <a:off x="2368125" y="4562385"/>
            <a:ext cx="0" cy="34925"/>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67" name="Line 1274"/>
          <p:cNvSpPr>
            <a:spLocks noChangeShapeType="1"/>
          </p:cNvSpPr>
          <p:nvPr/>
        </p:nvSpPr>
        <p:spPr bwMode="auto">
          <a:xfrm>
            <a:off x="3296812" y="4562385"/>
            <a:ext cx="0" cy="34925"/>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68" name="Line 1275"/>
          <p:cNvSpPr>
            <a:spLocks noChangeShapeType="1"/>
          </p:cNvSpPr>
          <p:nvPr/>
        </p:nvSpPr>
        <p:spPr bwMode="auto">
          <a:xfrm>
            <a:off x="4225500" y="4562385"/>
            <a:ext cx="0" cy="34925"/>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69" name="Line 1276"/>
          <p:cNvSpPr>
            <a:spLocks noChangeShapeType="1"/>
          </p:cNvSpPr>
          <p:nvPr/>
        </p:nvSpPr>
        <p:spPr bwMode="auto">
          <a:xfrm>
            <a:off x="1077487" y="4557713"/>
            <a:ext cx="3297238"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70" name="Line 1277"/>
          <p:cNvSpPr>
            <a:spLocks noChangeShapeType="1"/>
          </p:cNvSpPr>
          <p:nvPr/>
        </p:nvSpPr>
        <p:spPr bwMode="auto">
          <a:xfrm flipH="1">
            <a:off x="1026687" y="4051301"/>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71" name="Line 1278"/>
          <p:cNvSpPr>
            <a:spLocks noChangeShapeType="1"/>
          </p:cNvSpPr>
          <p:nvPr/>
        </p:nvSpPr>
        <p:spPr bwMode="auto">
          <a:xfrm flipH="1">
            <a:off x="1026687" y="4379913"/>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72" name="Line 1279"/>
          <p:cNvSpPr>
            <a:spLocks noChangeShapeType="1"/>
          </p:cNvSpPr>
          <p:nvPr/>
        </p:nvSpPr>
        <p:spPr bwMode="auto">
          <a:xfrm flipH="1">
            <a:off x="1026687" y="3722688"/>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73" name="Line 1280"/>
          <p:cNvSpPr>
            <a:spLocks noChangeShapeType="1"/>
          </p:cNvSpPr>
          <p:nvPr/>
        </p:nvSpPr>
        <p:spPr bwMode="auto">
          <a:xfrm flipH="1">
            <a:off x="1026687" y="3386138"/>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74" name="Line 1281"/>
          <p:cNvSpPr>
            <a:spLocks noChangeShapeType="1"/>
          </p:cNvSpPr>
          <p:nvPr/>
        </p:nvSpPr>
        <p:spPr bwMode="auto">
          <a:xfrm flipH="1">
            <a:off x="1026687" y="3057526"/>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75" name="Line 1282"/>
          <p:cNvSpPr>
            <a:spLocks noChangeShapeType="1"/>
          </p:cNvSpPr>
          <p:nvPr/>
        </p:nvSpPr>
        <p:spPr bwMode="auto">
          <a:xfrm>
            <a:off x="5429250" y="4379913"/>
            <a:ext cx="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76" name="Line 1283"/>
          <p:cNvSpPr>
            <a:spLocks noChangeShapeType="1"/>
          </p:cNvSpPr>
          <p:nvPr/>
        </p:nvSpPr>
        <p:spPr bwMode="auto">
          <a:xfrm>
            <a:off x="8577263" y="4557713"/>
            <a:ext cx="0" cy="4286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77" name="Line 1284"/>
          <p:cNvSpPr>
            <a:spLocks noChangeShapeType="1"/>
          </p:cNvSpPr>
          <p:nvPr/>
        </p:nvSpPr>
        <p:spPr bwMode="auto">
          <a:xfrm>
            <a:off x="5792788" y="4557713"/>
            <a:ext cx="0" cy="4286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78" name="Line 1285"/>
          <p:cNvSpPr>
            <a:spLocks noChangeShapeType="1"/>
          </p:cNvSpPr>
          <p:nvPr/>
        </p:nvSpPr>
        <p:spPr bwMode="auto">
          <a:xfrm>
            <a:off x="5429250" y="3057526"/>
            <a:ext cx="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79" name="Line 1286"/>
          <p:cNvSpPr>
            <a:spLocks noChangeShapeType="1"/>
          </p:cNvSpPr>
          <p:nvPr/>
        </p:nvSpPr>
        <p:spPr bwMode="auto">
          <a:xfrm>
            <a:off x="5429250" y="4379913"/>
            <a:ext cx="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80" name="Line 1287"/>
          <p:cNvSpPr>
            <a:spLocks noChangeShapeType="1"/>
          </p:cNvSpPr>
          <p:nvPr/>
        </p:nvSpPr>
        <p:spPr bwMode="auto">
          <a:xfrm>
            <a:off x="5429250" y="2336801"/>
            <a:ext cx="3297238"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81" name="Line 1288"/>
          <p:cNvSpPr>
            <a:spLocks noChangeShapeType="1"/>
          </p:cNvSpPr>
          <p:nvPr/>
        </p:nvSpPr>
        <p:spPr bwMode="auto">
          <a:xfrm flipH="1">
            <a:off x="5372100" y="1893888"/>
            <a:ext cx="5715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82" name="Line 1289"/>
          <p:cNvSpPr>
            <a:spLocks noChangeShapeType="1"/>
          </p:cNvSpPr>
          <p:nvPr/>
        </p:nvSpPr>
        <p:spPr bwMode="auto">
          <a:xfrm flipH="1">
            <a:off x="5372100" y="2157413"/>
            <a:ext cx="5715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83" name="Line 1290"/>
          <p:cNvSpPr>
            <a:spLocks noChangeShapeType="1"/>
          </p:cNvSpPr>
          <p:nvPr/>
        </p:nvSpPr>
        <p:spPr bwMode="auto">
          <a:xfrm flipH="1">
            <a:off x="5372100" y="1628776"/>
            <a:ext cx="5715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84" name="Line 1291"/>
          <p:cNvSpPr>
            <a:spLocks noChangeShapeType="1"/>
          </p:cNvSpPr>
          <p:nvPr/>
        </p:nvSpPr>
        <p:spPr bwMode="auto">
          <a:xfrm flipH="1">
            <a:off x="5372100" y="1365251"/>
            <a:ext cx="5715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85" name="Line 1292"/>
          <p:cNvSpPr>
            <a:spLocks noChangeShapeType="1"/>
          </p:cNvSpPr>
          <p:nvPr/>
        </p:nvSpPr>
        <p:spPr bwMode="auto">
          <a:xfrm flipH="1">
            <a:off x="5372100" y="1100138"/>
            <a:ext cx="5715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86" name="Line 1293"/>
          <p:cNvSpPr>
            <a:spLocks noChangeShapeType="1"/>
          </p:cNvSpPr>
          <p:nvPr/>
        </p:nvSpPr>
        <p:spPr bwMode="auto">
          <a:xfrm flipH="1">
            <a:off x="5372100" y="836613"/>
            <a:ext cx="5715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87" name="Line 1294"/>
          <p:cNvSpPr>
            <a:spLocks noChangeShapeType="1"/>
          </p:cNvSpPr>
          <p:nvPr/>
        </p:nvSpPr>
        <p:spPr bwMode="auto">
          <a:xfrm>
            <a:off x="6256338" y="2336801"/>
            <a:ext cx="0" cy="4286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88" name="Line 1295"/>
          <p:cNvSpPr>
            <a:spLocks noChangeShapeType="1"/>
          </p:cNvSpPr>
          <p:nvPr/>
        </p:nvSpPr>
        <p:spPr bwMode="auto">
          <a:xfrm>
            <a:off x="5792788" y="2336801"/>
            <a:ext cx="0" cy="4286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89" name="Line 1296"/>
          <p:cNvSpPr>
            <a:spLocks noChangeShapeType="1"/>
          </p:cNvSpPr>
          <p:nvPr/>
        </p:nvSpPr>
        <p:spPr bwMode="auto">
          <a:xfrm>
            <a:off x="6721475" y="2336801"/>
            <a:ext cx="0" cy="4286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90" name="Line 1297"/>
          <p:cNvSpPr>
            <a:spLocks noChangeShapeType="1"/>
          </p:cNvSpPr>
          <p:nvPr/>
        </p:nvSpPr>
        <p:spPr bwMode="auto">
          <a:xfrm>
            <a:off x="7648575" y="2336801"/>
            <a:ext cx="0" cy="4286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91" name="Line 1298"/>
          <p:cNvSpPr>
            <a:spLocks noChangeShapeType="1"/>
          </p:cNvSpPr>
          <p:nvPr/>
        </p:nvSpPr>
        <p:spPr bwMode="auto">
          <a:xfrm>
            <a:off x="8577263" y="2336801"/>
            <a:ext cx="0" cy="4286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92" name="Line 1299"/>
          <p:cNvSpPr>
            <a:spLocks noChangeShapeType="1"/>
          </p:cNvSpPr>
          <p:nvPr/>
        </p:nvSpPr>
        <p:spPr bwMode="auto">
          <a:xfrm>
            <a:off x="1077487" y="2157413"/>
            <a:ext cx="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93" name="Line 1300"/>
          <p:cNvSpPr>
            <a:spLocks noChangeShapeType="1"/>
          </p:cNvSpPr>
          <p:nvPr/>
        </p:nvSpPr>
        <p:spPr bwMode="auto">
          <a:xfrm>
            <a:off x="1077487" y="2336801"/>
            <a:ext cx="3297238"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94" name="Line 1301"/>
          <p:cNvSpPr>
            <a:spLocks noChangeShapeType="1"/>
          </p:cNvSpPr>
          <p:nvPr/>
        </p:nvSpPr>
        <p:spPr bwMode="auto">
          <a:xfrm flipH="1">
            <a:off x="1026687" y="1936751"/>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95" name="Line 1302"/>
          <p:cNvSpPr>
            <a:spLocks noChangeShapeType="1"/>
          </p:cNvSpPr>
          <p:nvPr/>
        </p:nvSpPr>
        <p:spPr bwMode="auto">
          <a:xfrm flipH="1">
            <a:off x="1026687" y="2157413"/>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96" name="Line 1303"/>
          <p:cNvSpPr>
            <a:spLocks noChangeShapeType="1"/>
          </p:cNvSpPr>
          <p:nvPr/>
        </p:nvSpPr>
        <p:spPr bwMode="auto">
          <a:xfrm flipH="1">
            <a:off x="1026687" y="2336801"/>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97" name="Line 1304"/>
          <p:cNvSpPr>
            <a:spLocks noChangeShapeType="1"/>
          </p:cNvSpPr>
          <p:nvPr/>
        </p:nvSpPr>
        <p:spPr bwMode="auto">
          <a:xfrm flipH="1">
            <a:off x="5372100" y="2336801"/>
            <a:ext cx="5715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98" name="Line 1305"/>
          <p:cNvSpPr>
            <a:spLocks noChangeShapeType="1"/>
          </p:cNvSpPr>
          <p:nvPr/>
        </p:nvSpPr>
        <p:spPr bwMode="auto">
          <a:xfrm flipH="1">
            <a:off x="1026687" y="1714501"/>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299" name="Line 1306"/>
          <p:cNvSpPr>
            <a:spLocks noChangeShapeType="1"/>
          </p:cNvSpPr>
          <p:nvPr/>
        </p:nvSpPr>
        <p:spPr bwMode="auto">
          <a:xfrm flipH="1">
            <a:off x="1026687" y="1493838"/>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00" name="Line 1307"/>
          <p:cNvSpPr>
            <a:spLocks noChangeShapeType="1"/>
          </p:cNvSpPr>
          <p:nvPr/>
        </p:nvSpPr>
        <p:spPr bwMode="auto">
          <a:xfrm flipH="1">
            <a:off x="1026687" y="1279526"/>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01" name="Line 1308"/>
          <p:cNvSpPr>
            <a:spLocks noChangeShapeType="1"/>
          </p:cNvSpPr>
          <p:nvPr/>
        </p:nvSpPr>
        <p:spPr bwMode="auto">
          <a:xfrm flipH="1">
            <a:off x="1026687" y="1057276"/>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02" name="Line 1309"/>
          <p:cNvSpPr>
            <a:spLocks noChangeShapeType="1"/>
          </p:cNvSpPr>
          <p:nvPr/>
        </p:nvSpPr>
        <p:spPr bwMode="auto">
          <a:xfrm flipH="1">
            <a:off x="1026687" y="836613"/>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03" name="Line 1310"/>
          <p:cNvSpPr>
            <a:spLocks noChangeShapeType="1"/>
          </p:cNvSpPr>
          <p:nvPr/>
        </p:nvSpPr>
        <p:spPr bwMode="auto">
          <a:xfrm flipH="1">
            <a:off x="1026687" y="3057526"/>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04" name="Line 1311"/>
          <p:cNvSpPr>
            <a:spLocks noChangeShapeType="1"/>
          </p:cNvSpPr>
          <p:nvPr/>
        </p:nvSpPr>
        <p:spPr bwMode="auto">
          <a:xfrm flipH="1">
            <a:off x="5372100" y="3057526"/>
            <a:ext cx="5715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05" name="Line 1312"/>
          <p:cNvSpPr>
            <a:spLocks noChangeShapeType="1"/>
          </p:cNvSpPr>
          <p:nvPr/>
        </p:nvSpPr>
        <p:spPr bwMode="auto">
          <a:xfrm>
            <a:off x="1077487" y="2157413"/>
            <a:ext cx="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06" name="Line 1313"/>
          <p:cNvSpPr>
            <a:spLocks noChangeShapeType="1"/>
          </p:cNvSpPr>
          <p:nvPr/>
        </p:nvSpPr>
        <p:spPr bwMode="auto">
          <a:xfrm flipV="1">
            <a:off x="1077487" y="836613"/>
            <a:ext cx="0" cy="1392238"/>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07" name="Line 1314"/>
          <p:cNvSpPr>
            <a:spLocks noChangeShapeType="1"/>
          </p:cNvSpPr>
          <p:nvPr/>
        </p:nvSpPr>
        <p:spPr bwMode="auto">
          <a:xfrm flipV="1">
            <a:off x="1077487" y="2251076"/>
            <a:ext cx="0" cy="85725"/>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08" name="Line 1315"/>
          <p:cNvSpPr>
            <a:spLocks noChangeShapeType="1"/>
          </p:cNvSpPr>
          <p:nvPr/>
        </p:nvSpPr>
        <p:spPr bwMode="auto">
          <a:xfrm>
            <a:off x="1904575" y="2336801"/>
            <a:ext cx="0" cy="4286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09" name="Line 1316"/>
          <p:cNvSpPr>
            <a:spLocks noChangeShapeType="1"/>
          </p:cNvSpPr>
          <p:nvPr/>
        </p:nvSpPr>
        <p:spPr bwMode="auto">
          <a:xfrm>
            <a:off x="1441025" y="2336801"/>
            <a:ext cx="0" cy="4286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10" name="Line 1317"/>
          <p:cNvSpPr>
            <a:spLocks noChangeShapeType="1"/>
          </p:cNvSpPr>
          <p:nvPr/>
        </p:nvSpPr>
        <p:spPr bwMode="auto">
          <a:xfrm>
            <a:off x="2368125" y="2336801"/>
            <a:ext cx="0" cy="4286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11" name="Line 1318"/>
          <p:cNvSpPr>
            <a:spLocks noChangeShapeType="1"/>
          </p:cNvSpPr>
          <p:nvPr/>
        </p:nvSpPr>
        <p:spPr bwMode="auto">
          <a:xfrm>
            <a:off x="3296812" y="2336801"/>
            <a:ext cx="0" cy="4286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12" name="Line 1319"/>
          <p:cNvSpPr>
            <a:spLocks noChangeShapeType="1"/>
          </p:cNvSpPr>
          <p:nvPr/>
        </p:nvSpPr>
        <p:spPr bwMode="auto">
          <a:xfrm>
            <a:off x="4225500" y="2336801"/>
            <a:ext cx="0" cy="4286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13" name="Line 1320"/>
          <p:cNvSpPr>
            <a:spLocks noChangeShapeType="1"/>
          </p:cNvSpPr>
          <p:nvPr/>
        </p:nvSpPr>
        <p:spPr bwMode="auto">
          <a:xfrm>
            <a:off x="5429250" y="4557713"/>
            <a:ext cx="3297238"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14" name="Line 1321"/>
          <p:cNvSpPr>
            <a:spLocks noChangeShapeType="1"/>
          </p:cNvSpPr>
          <p:nvPr/>
        </p:nvSpPr>
        <p:spPr bwMode="auto">
          <a:xfrm flipH="1">
            <a:off x="5372100" y="4051301"/>
            <a:ext cx="5715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15" name="Line 1322"/>
          <p:cNvSpPr>
            <a:spLocks noChangeShapeType="1"/>
          </p:cNvSpPr>
          <p:nvPr/>
        </p:nvSpPr>
        <p:spPr bwMode="auto">
          <a:xfrm flipH="1">
            <a:off x="5372100" y="4379913"/>
            <a:ext cx="5715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16" name="Line 1323"/>
          <p:cNvSpPr>
            <a:spLocks noChangeShapeType="1"/>
          </p:cNvSpPr>
          <p:nvPr/>
        </p:nvSpPr>
        <p:spPr bwMode="auto">
          <a:xfrm flipH="1">
            <a:off x="5372100" y="3722688"/>
            <a:ext cx="5715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17" name="Line 1324"/>
          <p:cNvSpPr>
            <a:spLocks noChangeShapeType="1"/>
          </p:cNvSpPr>
          <p:nvPr/>
        </p:nvSpPr>
        <p:spPr bwMode="auto">
          <a:xfrm flipH="1">
            <a:off x="5372100" y="3386138"/>
            <a:ext cx="5715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18" name="Line 1325"/>
          <p:cNvSpPr>
            <a:spLocks noChangeShapeType="1"/>
          </p:cNvSpPr>
          <p:nvPr/>
        </p:nvSpPr>
        <p:spPr bwMode="auto">
          <a:xfrm flipH="1">
            <a:off x="5372100" y="3057526"/>
            <a:ext cx="5715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19" name="Rectangle 1326"/>
          <p:cNvSpPr>
            <a:spLocks noChangeArrowheads="1"/>
          </p:cNvSpPr>
          <p:nvPr/>
        </p:nvSpPr>
        <p:spPr bwMode="auto">
          <a:xfrm>
            <a:off x="793431" y="4300538"/>
            <a:ext cx="211596"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110</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320" name="Rectangle 1327"/>
          <p:cNvSpPr>
            <a:spLocks noChangeArrowheads="1"/>
          </p:cNvSpPr>
          <p:nvPr/>
        </p:nvSpPr>
        <p:spPr bwMode="auto">
          <a:xfrm>
            <a:off x="793431" y="3978870"/>
            <a:ext cx="211596"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dirty="0">
                <a:solidFill>
                  <a:srgbClr val="000000"/>
                </a:solidFill>
                <a:ea typeface="游ゴシック" panose="020B0400000000000000" pitchFamily="50" charset="-128"/>
                <a:cs typeface="Arial" panose="020B0604020202020204" pitchFamily="34" charset="0"/>
              </a:rPr>
              <a:t>115</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321" name="Rectangle 1328"/>
          <p:cNvSpPr>
            <a:spLocks noChangeArrowheads="1"/>
          </p:cNvSpPr>
          <p:nvPr/>
        </p:nvSpPr>
        <p:spPr bwMode="auto">
          <a:xfrm>
            <a:off x="793431" y="3636218"/>
            <a:ext cx="211596"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dirty="0">
                <a:solidFill>
                  <a:srgbClr val="000000"/>
                </a:solidFill>
                <a:ea typeface="游ゴシック" panose="020B0400000000000000" pitchFamily="50" charset="-128"/>
                <a:cs typeface="Arial" panose="020B0604020202020204" pitchFamily="34" charset="0"/>
              </a:rPr>
              <a:t>120</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322" name="Rectangle 1329"/>
          <p:cNvSpPr>
            <a:spLocks noChangeArrowheads="1"/>
          </p:cNvSpPr>
          <p:nvPr/>
        </p:nvSpPr>
        <p:spPr bwMode="auto">
          <a:xfrm>
            <a:off x="793431" y="3306632"/>
            <a:ext cx="211596"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dirty="0">
                <a:solidFill>
                  <a:srgbClr val="000000"/>
                </a:solidFill>
                <a:ea typeface="游ゴシック" panose="020B0400000000000000" pitchFamily="50" charset="-128"/>
                <a:cs typeface="Arial" panose="020B0604020202020204" pitchFamily="34" charset="0"/>
              </a:rPr>
              <a:t>125</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323" name="Rectangle 1330"/>
          <p:cNvSpPr>
            <a:spLocks noChangeArrowheads="1"/>
          </p:cNvSpPr>
          <p:nvPr/>
        </p:nvSpPr>
        <p:spPr bwMode="auto">
          <a:xfrm>
            <a:off x="793431" y="2973387"/>
            <a:ext cx="211596"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dirty="0">
                <a:solidFill>
                  <a:srgbClr val="000000"/>
                </a:solidFill>
                <a:ea typeface="游ゴシック" panose="020B0400000000000000" pitchFamily="50" charset="-128"/>
                <a:cs typeface="Arial" panose="020B0604020202020204" pitchFamily="34" charset="0"/>
              </a:rPr>
              <a:t>130</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324" name="Rectangle 1331"/>
          <p:cNvSpPr>
            <a:spLocks noChangeArrowheads="1"/>
          </p:cNvSpPr>
          <p:nvPr/>
        </p:nvSpPr>
        <p:spPr bwMode="auto">
          <a:xfrm>
            <a:off x="5102756" y="4314297"/>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0.45</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325" name="Rectangle 1332"/>
          <p:cNvSpPr>
            <a:spLocks noChangeArrowheads="1"/>
          </p:cNvSpPr>
          <p:nvPr/>
        </p:nvSpPr>
        <p:spPr bwMode="auto">
          <a:xfrm>
            <a:off x="5102756" y="3977747"/>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dirty="0">
                <a:solidFill>
                  <a:srgbClr val="000000"/>
                </a:solidFill>
                <a:ea typeface="游ゴシック" panose="020B0400000000000000" pitchFamily="50" charset="-128"/>
                <a:cs typeface="Arial" panose="020B0604020202020204" pitchFamily="34" charset="0"/>
              </a:rPr>
              <a:t>0.</a:t>
            </a:r>
            <a:r>
              <a:rPr kumimoji="0" lang="en-US" altLang="ja-JP" sz="1000" b="1" dirty="0">
                <a:solidFill>
                  <a:srgbClr val="000000"/>
                </a:solidFill>
                <a:ea typeface="游ゴシック" panose="020B0400000000000000" pitchFamily="50" charset="-128"/>
                <a:cs typeface="Arial" panose="020B0604020202020204" pitchFamily="34" charset="0"/>
              </a:rPr>
              <a:t>50</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326" name="Rectangle 1335"/>
          <p:cNvSpPr>
            <a:spLocks noChangeArrowheads="1"/>
          </p:cNvSpPr>
          <p:nvPr/>
        </p:nvSpPr>
        <p:spPr bwMode="auto">
          <a:xfrm>
            <a:off x="5102756" y="3649135"/>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0.55</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327" name="Rectangle 1336"/>
          <p:cNvSpPr>
            <a:spLocks noChangeArrowheads="1"/>
          </p:cNvSpPr>
          <p:nvPr/>
        </p:nvSpPr>
        <p:spPr bwMode="auto">
          <a:xfrm>
            <a:off x="5102756" y="3306235"/>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0.60</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328" name="Rectangle 1337"/>
          <p:cNvSpPr>
            <a:spLocks noChangeArrowheads="1"/>
          </p:cNvSpPr>
          <p:nvPr/>
        </p:nvSpPr>
        <p:spPr bwMode="auto">
          <a:xfrm>
            <a:off x="5102756" y="2985560"/>
            <a:ext cx="246862"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dirty="0">
                <a:solidFill>
                  <a:srgbClr val="000000"/>
                </a:solidFill>
                <a:ea typeface="游ゴシック" panose="020B0400000000000000" pitchFamily="50" charset="-128"/>
                <a:cs typeface="Arial" panose="020B0604020202020204" pitchFamily="34" charset="0"/>
              </a:rPr>
              <a:t>0.65</a:t>
            </a:r>
            <a:endParaRPr kumimoji="0" lang="ja-JP" altLang="ja-JP" sz="1000" dirty="0">
              <a:solidFill>
                <a:prstClr val="black"/>
              </a:solidFill>
              <a:ea typeface="游ゴシック" panose="020B0400000000000000" pitchFamily="50" charset="-128"/>
              <a:cs typeface="Arial" panose="020B0604020202020204" pitchFamily="34" charset="0"/>
            </a:endParaRPr>
          </a:p>
        </p:txBody>
      </p:sp>
      <p:sp>
        <p:nvSpPr>
          <p:cNvPr id="329" name="Rectangle 1338"/>
          <p:cNvSpPr>
            <a:spLocks noChangeArrowheads="1"/>
          </p:cNvSpPr>
          <p:nvPr/>
        </p:nvSpPr>
        <p:spPr bwMode="auto">
          <a:xfrm>
            <a:off x="5220759" y="2085447"/>
            <a:ext cx="141064"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50</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330" name="Rectangle 1339"/>
          <p:cNvSpPr>
            <a:spLocks noChangeArrowheads="1"/>
          </p:cNvSpPr>
          <p:nvPr/>
        </p:nvSpPr>
        <p:spPr bwMode="auto">
          <a:xfrm>
            <a:off x="5220759" y="1813985"/>
            <a:ext cx="141064"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51</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331" name="Rectangle 1340"/>
          <p:cNvSpPr>
            <a:spLocks noChangeArrowheads="1"/>
          </p:cNvSpPr>
          <p:nvPr/>
        </p:nvSpPr>
        <p:spPr bwMode="auto">
          <a:xfrm>
            <a:off x="5220759" y="1548872"/>
            <a:ext cx="141064"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52</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332" name="Rectangle 1341"/>
          <p:cNvSpPr>
            <a:spLocks noChangeArrowheads="1"/>
          </p:cNvSpPr>
          <p:nvPr/>
        </p:nvSpPr>
        <p:spPr bwMode="auto">
          <a:xfrm>
            <a:off x="5220759" y="1285347"/>
            <a:ext cx="141064"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53</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333" name="Rectangle 1342"/>
          <p:cNvSpPr>
            <a:spLocks noChangeArrowheads="1"/>
          </p:cNvSpPr>
          <p:nvPr/>
        </p:nvSpPr>
        <p:spPr bwMode="auto">
          <a:xfrm>
            <a:off x="5220759" y="1028172"/>
            <a:ext cx="141064"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54</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334" name="Rectangle 1343"/>
          <p:cNvSpPr>
            <a:spLocks noChangeArrowheads="1"/>
          </p:cNvSpPr>
          <p:nvPr/>
        </p:nvSpPr>
        <p:spPr bwMode="auto">
          <a:xfrm>
            <a:off x="5220759" y="770997"/>
            <a:ext cx="141064" cy="153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sz="1000" b="1">
                <a:solidFill>
                  <a:srgbClr val="000000"/>
                </a:solidFill>
                <a:ea typeface="游ゴシック" panose="020B0400000000000000" pitchFamily="50" charset="-128"/>
                <a:cs typeface="Arial" panose="020B0604020202020204" pitchFamily="34" charset="0"/>
              </a:rPr>
              <a:t>55</a:t>
            </a:r>
            <a:endParaRPr kumimoji="0" lang="ja-JP" altLang="ja-JP" sz="1000">
              <a:solidFill>
                <a:prstClr val="black"/>
              </a:solidFill>
              <a:ea typeface="游ゴシック" panose="020B0400000000000000" pitchFamily="50" charset="-128"/>
              <a:cs typeface="Arial" panose="020B0604020202020204" pitchFamily="34" charset="0"/>
            </a:endParaRPr>
          </a:p>
        </p:txBody>
      </p:sp>
      <p:sp>
        <p:nvSpPr>
          <p:cNvPr id="335" name="Line 1344"/>
          <p:cNvSpPr>
            <a:spLocks noChangeShapeType="1"/>
          </p:cNvSpPr>
          <p:nvPr/>
        </p:nvSpPr>
        <p:spPr bwMode="auto">
          <a:xfrm flipV="1">
            <a:off x="1034625" y="2208213"/>
            <a:ext cx="77788" cy="4921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36" name="Line 1345"/>
          <p:cNvSpPr>
            <a:spLocks noChangeShapeType="1"/>
          </p:cNvSpPr>
          <p:nvPr/>
        </p:nvSpPr>
        <p:spPr bwMode="auto">
          <a:xfrm flipV="1">
            <a:off x="1040975" y="2228851"/>
            <a:ext cx="77788" cy="4286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37" name="Line 1346"/>
          <p:cNvSpPr>
            <a:spLocks noChangeShapeType="1"/>
          </p:cNvSpPr>
          <p:nvPr/>
        </p:nvSpPr>
        <p:spPr bwMode="auto">
          <a:xfrm flipV="1">
            <a:off x="1077487" y="3057526"/>
            <a:ext cx="0" cy="1393825"/>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38" name="Line 1347"/>
          <p:cNvSpPr>
            <a:spLocks noChangeShapeType="1"/>
          </p:cNvSpPr>
          <p:nvPr/>
        </p:nvSpPr>
        <p:spPr bwMode="auto">
          <a:xfrm flipV="1">
            <a:off x="1077487" y="4471988"/>
            <a:ext cx="0" cy="85725"/>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39" name="Line 1348"/>
          <p:cNvSpPr>
            <a:spLocks noChangeShapeType="1"/>
          </p:cNvSpPr>
          <p:nvPr/>
        </p:nvSpPr>
        <p:spPr bwMode="auto">
          <a:xfrm flipV="1">
            <a:off x="1034625" y="4429126"/>
            <a:ext cx="77788" cy="5080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40" name="Line 1349"/>
          <p:cNvSpPr>
            <a:spLocks noChangeShapeType="1"/>
          </p:cNvSpPr>
          <p:nvPr/>
        </p:nvSpPr>
        <p:spPr bwMode="auto">
          <a:xfrm flipV="1">
            <a:off x="1040975" y="4451351"/>
            <a:ext cx="77788" cy="4286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41" name="Line 1350"/>
          <p:cNvSpPr>
            <a:spLocks noChangeShapeType="1"/>
          </p:cNvSpPr>
          <p:nvPr/>
        </p:nvSpPr>
        <p:spPr bwMode="auto">
          <a:xfrm flipV="1">
            <a:off x="5429250" y="836613"/>
            <a:ext cx="0" cy="1392238"/>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42" name="Line 1351"/>
          <p:cNvSpPr>
            <a:spLocks noChangeShapeType="1"/>
          </p:cNvSpPr>
          <p:nvPr/>
        </p:nvSpPr>
        <p:spPr bwMode="auto">
          <a:xfrm flipV="1">
            <a:off x="5429250" y="2251076"/>
            <a:ext cx="0" cy="85725"/>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43" name="Line 1352"/>
          <p:cNvSpPr>
            <a:spLocks noChangeShapeType="1"/>
          </p:cNvSpPr>
          <p:nvPr/>
        </p:nvSpPr>
        <p:spPr bwMode="auto">
          <a:xfrm flipV="1">
            <a:off x="5386388" y="2208213"/>
            <a:ext cx="77788" cy="4921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44" name="Line 1353"/>
          <p:cNvSpPr>
            <a:spLocks noChangeShapeType="1"/>
          </p:cNvSpPr>
          <p:nvPr/>
        </p:nvSpPr>
        <p:spPr bwMode="auto">
          <a:xfrm flipV="1">
            <a:off x="5392738" y="2228851"/>
            <a:ext cx="79375" cy="4286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45" name="Line 1354"/>
          <p:cNvSpPr>
            <a:spLocks noChangeShapeType="1"/>
          </p:cNvSpPr>
          <p:nvPr/>
        </p:nvSpPr>
        <p:spPr bwMode="auto">
          <a:xfrm flipH="1">
            <a:off x="1026687" y="4557713"/>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46" name="Line 1355"/>
          <p:cNvSpPr>
            <a:spLocks noChangeShapeType="1"/>
          </p:cNvSpPr>
          <p:nvPr/>
        </p:nvSpPr>
        <p:spPr bwMode="auto">
          <a:xfrm flipH="1">
            <a:off x="5372100" y="4557713"/>
            <a:ext cx="5715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47" name="Line 1357"/>
          <p:cNvSpPr>
            <a:spLocks noChangeShapeType="1"/>
          </p:cNvSpPr>
          <p:nvPr/>
        </p:nvSpPr>
        <p:spPr bwMode="auto">
          <a:xfrm flipV="1">
            <a:off x="5429250" y="3057525"/>
            <a:ext cx="0" cy="1393825"/>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48" name="Line 1358"/>
          <p:cNvSpPr>
            <a:spLocks noChangeShapeType="1"/>
          </p:cNvSpPr>
          <p:nvPr/>
        </p:nvSpPr>
        <p:spPr bwMode="auto">
          <a:xfrm flipV="1">
            <a:off x="5429250" y="4471988"/>
            <a:ext cx="0" cy="85725"/>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49" name="Line 1359"/>
          <p:cNvSpPr>
            <a:spLocks noChangeShapeType="1"/>
          </p:cNvSpPr>
          <p:nvPr/>
        </p:nvSpPr>
        <p:spPr bwMode="auto">
          <a:xfrm flipV="1">
            <a:off x="5386388" y="4429125"/>
            <a:ext cx="77788" cy="5080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50" name="Line 1360"/>
          <p:cNvSpPr>
            <a:spLocks noChangeShapeType="1"/>
          </p:cNvSpPr>
          <p:nvPr/>
        </p:nvSpPr>
        <p:spPr bwMode="auto">
          <a:xfrm flipV="1">
            <a:off x="5392738" y="4451350"/>
            <a:ext cx="79375" cy="42863"/>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solidFill>
                <a:prstClr val="black"/>
              </a:solidFill>
              <a:ea typeface="游ゴシック" panose="020B0400000000000000" pitchFamily="50" charset="-128"/>
              <a:cs typeface="Arial" panose="020B0604020202020204" pitchFamily="34" charset="0"/>
            </a:endParaRPr>
          </a:p>
        </p:txBody>
      </p:sp>
      <p:sp>
        <p:nvSpPr>
          <p:cNvPr id="351" name="Rectangle 27"/>
          <p:cNvSpPr>
            <a:spLocks noChangeArrowheads="1"/>
          </p:cNvSpPr>
          <p:nvPr/>
        </p:nvSpPr>
        <p:spPr bwMode="auto">
          <a:xfrm rot="16200000">
            <a:off x="40053" y="1441199"/>
            <a:ext cx="1162178" cy="2000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en-US" altLang="ja-JP" sz="1300" b="1" dirty="0">
                <a:solidFill>
                  <a:srgbClr val="000000"/>
                </a:solidFill>
                <a:cs typeface="Arial" panose="020B0604020202020204" pitchFamily="34" charset="0"/>
              </a:rPr>
              <a:t>LDL-C (mg/</a:t>
            </a:r>
            <a:r>
              <a:rPr kumimoji="0" lang="en-US" altLang="ja-JP" sz="1300" b="1" dirty="0" err="1">
                <a:solidFill>
                  <a:srgbClr val="000000"/>
                </a:solidFill>
                <a:cs typeface="Arial" panose="020B0604020202020204" pitchFamily="34" charset="0"/>
              </a:rPr>
              <a:t>dL</a:t>
            </a:r>
            <a:r>
              <a:rPr kumimoji="0" lang="en-US" altLang="ja-JP" sz="1300" b="1" dirty="0">
                <a:solidFill>
                  <a:srgbClr val="000000"/>
                </a:solidFill>
                <a:cs typeface="Arial" panose="020B0604020202020204" pitchFamily="34" charset="0"/>
              </a:rPr>
              <a:t>)</a:t>
            </a:r>
          </a:p>
        </p:txBody>
      </p:sp>
      <p:sp>
        <p:nvSpPr>
          <p:cNvPr id="352" name="Rectangle 27"/>
          <p:cNvSpPr>
            <a:spLocks noChangeArrowheads="1"/>
          </p:cNvSpPr>
          <p:nvPr/>
        </p:nvSpPr>
        <p:spPr bwMode="auto">
          <a:xfrm rot="16200000">
            <a:off x="174705" y="3654410"/>
            <a:ext cx="892873" cy="2000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en-US" altLang="ja-JP" sz="1300" b="1" dirty="0">
                <a:solidFill>
                  <a:srgbClr val="000000"/>
                </a:solidFill>
                <a:cs typeface="Arial" panose="020B0604020202020204" pitchFamily="34" charset="0"/>
              </a:rPr>
              <a:t>TG (mg/</a:t>
            </a:r>
            <a:r>
              <a:rPr kumimoji="0" lang="en-US" altLang="ja-JP" sz="1300" b="1" dirty="0" err="1">
                <a:solidFill>
                  <a:srgbClr val="000000"/>
                </a:solidFill>
                <a:cs typeface="Arial" panose="020B0604020202020204" pitchFamily="34" charset="0"/>
              </a:rPr>
              <a:t>dL</a:t>
            </a:r>
            <a:r>
              <a:rPr kumimoji="0" lang="en-US" altLang="ja-JP" sz="1300" b="1" dirty="0">
                <a:solidFill>
                  <a:srgbClr val="000000"/>
                </a:solidFill>
                <a:cs typeface="Arial" panose="020B0604020202020204" pitchFamily="34" charset="0"/>
              </a:rPr>
              <a:t>)</a:t>
            </a:r>
          </a:p>
        </p:txBody>
      </p:sp>
      <p:sp>
        <p:nvSpPr>
          <p:cNvPr id="353" name="Rectangle 27"/>
          <p:cNvSpPr>
            <a:spLocks noChangeArrowheads="1"/>
          </p:cNvSpPr>
          <p:nvPr/>
        </p:nvSpPr>
        <p:spPr bwMode="auto">
          <a:xfrm rot="16200000">
            <a:off x="4345703" y="3654409"/>
            <a:ext cx="1162178" cy="2000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en-US" altLang="ja-JP" sz="1300" b="1" dirty="0" err="1">
                <a:solidFill>
                  <a:srgbClr val="000000"/>
                </a:solidFill>
                <a:cs typeface="Arial" panose="020B0604020202020204" pitchFamily="34" charset="0"/>
              </a:rPr>
              <a:t>hs</a:t>
            </a:r>
            <a:r>
              <a:rPr kumimoji="0" lang="en-US" altLang="ja-JP" sz="1300" b="1" dirty="0">
                <a:solidFill>
                  <a:srgbClr val="000000"/>
                </a:solidFill>
                <a:cs typeface="Arial" panose="020B0604020202020204" pitchFamily="34" charset="0"/>
              </a:rPr>
              <a:t>-CRP (mg/L)</a:t>
            </a:r>
          </a:p>
        </p:txBody>
      </p:sp>
      <p:sp>
        <p:nvSpPr>
          <p:cNvPr id="354" name="Rectangle 27"/>
          <p:cNvSpPr>
            <a:spLocks noChangeArrowheads="1"/>
          </p:cNvSpPr>
          <p:nvPr/>
        </p:nvSpPr>
        <p:spPr bwMode="auto">
          <a:xfrm rot="16200000">
            <a:off x="4422617" y="1448844"/>
            <a:ext cx="1179810" cy="20005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en-US" altLang="ja-JP" sz="1300" b="1" dirty="0">
                <a:solidFill>
                  <a:srgbClr val="000000"/>
                </a:solidFill>
                <a:cs typeface="Arial" panose="020B0604020202020204" pitchFamily="34" charset="0"/>
              </a:rPr>
              <a:t>HDL-C (mg/</a:t>
            </a:r>
            <a:r>
              <a:rPr kumimoji="0" lang="en-US" altLang="ja-JP" sz="1300" b="1" dirty="0" err="1">
                <a:solidFill>
                  <a:srgbClr val="000000"/>
                </a:solidFill>
                <a:cs typeface="Arial" panose="020B0604020202020204" pitchFamily="34" charset="0"/>
              </a:rPr>
              <a:t>dL</a:t>
            </a:r>
            <a:r>
              <a:rPr kumimoji="0" lang="en-US" altLang="ja-JP" sz="1300" b="1" dirty="0">
                <a:solidFill>
                  <a:srgbClr val="000000"/>
                </a:solidFill>
                <a:cs typeface="Arial" panose="020B0604020202020204" pitchFamily="34" charset="0"/>
              </a:rPr>
              <a:t>)</a:t>
            </a:r>
          </a:p>
        </p:txBody>
      </p:sp>
      <p:sp>
        <p:nvSpPr>
          <p:cNvPr id="355" name="Rectangle 1115"/>
          <p:cNvSpPr>
            <a:spLocks noChangeArrowheads="1"/>
          </p:cNvSpPr>
          <p:nvPr/>
        </p:nvSpPr>
        <p:spPr bwMode="auto">
          <a:xfrm>
            <a:off x="7670800" y="4368221"/>
            <a:ext cx="1048364" cy="1384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en-US" altLang="ja-JP" sz="900" dirty="0">
                <a:solidFill>
                  <a:srgbClr val="000000"/>
                </a:solidFill>
                <a:ea typeface="游ゴシック" panose="020B0400000000000000" pitchFamily="50" charset="-128"/>
                <a:cs typeface="Arial" panose="020B0604020202020204" pitchFamily="34" charset="0"/>
              </a:rPr>
              <a:t>Main effect p&lt; 0.001</a:t>
            </a:r>
            <a:endParaRPr kumimoji="0" lang="ja-JP" altLang="ja-JP" sz="900" dirty="0">
              <a:solidFill>
                <a:prstClr val="black"/>
              </a:solidFill>
              <a:ea typeface="游ゴシック" panose="020B0400000000000000" pitchFamily="50" charset="-128"/>
              <a:cs typeface="Arial" panose="020B0604020202020204" pitchFamily="34" charset="0"/>
            </a:endParaRPr>
          </a:p>
        </p:txBody>
      </p:sp>
    </p:spTree>
    <p:extLst>
      <p:ext uri="{BB962C8B-B14F-4D97-AF65-F5344CB8AC3E}">
        <p14:creationId xmlns:p14="http://schemas.microsoft.com/office/powerpoint/2010/main" val="2610229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fontAlgn="ctr"/>
            <a:r>
              <a:rPr lang="en-US" altLang="ja-JP" kern="1200" dirty="0">
                <a:solidFill>
                  <a:srgbClr val="000000"/>
                </a:solidFill>
                <a:ea typeface="ＭＳ Ｐゴシック" pitchFamily="50" charset="-128"/>
              </a:rPr>
              <a:t>      Primary Endpoint</a:t>
            </a:r>
            <a:r>
              <a:rPr lang="en-US" altLang="ja-JP" sz="1800" kern="1200" dirty="0">
                <a:solidFill>
                  <a:srgbClr val="000000"/>
                </a:solidFill>
                <a:ea typeface="ＭＳ Ｐゴシック" pitchFamily="50" charset="-128"/>
              </a:rPr>
              <a:t> </a:t>
            </a:r>
            <a:r>
              <a:rPr lang="en-US" altLang="ja-JP" sz="2000" kern="1200" dirty="0">
                <a:solidFill>
                  <a:srgbClr val="000000"/>
                </a:solidFill>
                <a:ea typeface="ＭＳ Ｐゴシック" pitchFamily="50" charset="-128"/>
              </a:rPr>
              <a:t>(CV death/</a:t>
            </a:r>
            <a:r>
              <a:rPr lang="en-US" altLang="ja-JP" sz="2000" kern="1200" spc="-300" dirty="0">
                <a:solidFill>
                  <a:srgbClr val="000000"/>
                </a:solidFill>
                <a:ea typeface="ＭＳ Ｐゴシック" pitchFamily="50" charset="-128"/>
              </a:rPr>
              <a:t> </a:t>
            </a:r>
            <a:r>
              <a:rPr lang="en-US" altLang="ja-JP" sz="2000" kern="1200" dirty="0">
                <a:solidFill>
                  <a:srgbClr val="000000"/>
                </a:solidFill>
                <a:ea typeface="ＭＳ Ｐゴシック" pitchFamily="50" charset="-128"/>
              </a:rPr>
              <a:t>MI/</a:t>
            </a:r>
            <a:r>
              <a:rPr lang="en-US" altLang="ja-JP" sz="2000" kern="1200" spc="-300" dirty="0">
                <a:solidFill>
                  <a:srgbClr val="000000"/>
                </a:solidFill>
                <a:ea typeface="ＭＳ Ｐゴシック" pitchFamily="50" charset="-128"/>
              </a:rPr>
              <a:t> </a:t>
            </a:r>
            <a:r>
              <a:rPr lang="en-US" altLang="ja-JP" sz="2000" kern="1200" dirty="0">
                <a:solidFill>
                  <a:srgbClr val="000000"/>
                </a:solidFill>
                <a:ea typeface="ＭＳ Ｐゴシック" pitchFamily="50" charset="-128"/>
              </a:rPr>
              <a:t>Ischemic stroke/</a:t>
            </a:r>
            <a:r>
              <a:rPr lang="en-US" altLang="ja-JP" sz="2000" kern="1200" spc="-300" dirty="0">
                <a:solidFill>
                  <a:srgbClr val="000000"/>
                </a:solidFill>
                <a:ea typeface="ＭＳ Ｐゴシック" pitchFamily="50" charset="-128"/>
              </a:rPr>
              <a:t> </a:t>
            </a:r>
            <a:r>
              <a:rPr lang="en-US" altLang="ja-JP" sz="2000" kern="1200" dirty="0">
                <a:solidFill>
                  <a:srgbClr val="000000"/>
                </a:solidFill>
                <a:ea typeface="ＭＳ Ｐゴシック" pitchFamily="50" charset="-128"/>
              </a:rPr>
              <a:t>UA)</a:t>
            </a:r>
            <a:endParaRPr kumimoji="1" lang="ja-JP" altLang="en-US" dirty="0"/>
          </a:p>
        </p:txBody>
      </p:sp>
      <p:sp>
        <p:nvSpPr>
          <p:cNvPr id="3" name="Rectangle 11"/>
          <p:cNvSpPr>
            <a:spLocks noChangeArrowheads="1"/>
          </p:cNvSpPr>
          <p:nvPr/>
        </p:nvSpPr>
        <p:spPr bwMode="auto">
          <a:xfrm>
            <a:off x="999929" y="4565650"/>
            <a:ext cx="44723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kumimoji="0" lang="ja-JP" altLang="ja-JP" sz="1700" b="0" i="0" u="none" strike="noStrike" cap="none" normalizeH="0" baseline="0" dirty="0">
                <a:ln>
                  <a:noFill/>
                </a:ln>
                <a:solidFill>
                  <a:srgbClr val="000000"/>
                </a:solidFill>
                <a:effectLst/>
                <a:cs typeface="Arial" panose="020B0604020202020204" pitchFamily="34" charset="0"/>
              </a:rPr>
              <a:t>1</a:t>
            </a:r>
            <a:r>
              <a:rPr kumimoji="0" lang="en-US" altLang="ja-JP" sz="1700" spc="-300" dirty="0">
                <a:solidFill>
                  <a:srgbClr val="000000"/>
                </a:solidFill>
                <a:cs typeface="Arial" panose="020B0604020202020204" pitchFamily="34" charset="0"/>
              </a:rPr>
              <a:t> </a:t>
            </a:r>
            <a:r>
              <a:rPr kumimoji="0" lang="ja-JP" altLang="ja-JP" sz="1700" b="0" i="0" u="none" strike="noStrike" cap="none" normalizeH="0" baseline="0" dirty="0">
                <a:ln>
                  <a:noFill/>
                </a:ln>
                <a:solidFill>
                  <a:srgbClr val="000000"/>
                </a:solidFill>
                <a:effectLst/>
                <a:cs typeface="Arial" panose="020B0604020202020204" pitchFamily="34" charset="0"/>
              </a:rPr>
              <a:t>mg</a:t>
            </a:r>
            <a:endParaRPr kumimoji="0" lang="ja-JP" altLang="ja-JP" sz="1700" b="0" i="0" u="none" strike="noStrike" cap="none" normalizeH="0" baseline="0" dirty="0">
              <a:ln>
                <a:noFill/>
              </a:ln>
              <a:solidFill>
                <a:schemeClr val="tx1"/>
              </a:solidFill>
              <a:effectLst/>
              <a:cs typeface="Arial" panose="020B0604020202020204" pitchFamily="34" charset="0"/>
            </a:endParaRPr>
          </a:p>
        </p:txBody>
      </p:sp>
      <p:sp>
        <p:nvSpPr>
          <p:cNvPr id="4" name="Rectangle 12"/>
          <p:cNvSpPr>
            <a:spLocks noChangeArrowheads="1"/>
          </p:cNvSpPr>
          <p:nvPr/>
        </p:nvSpPr>
        <p:spPr bwMode="auto">
          <a:xfrm>
            <a:off x="999929" y="4779963"/>
            <a:ext cx="44723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kumimoji="0" lang="ja-JP" altLang="ja-JP" sz="1700" b="0" i="0" u="none" strike="noStrike" cap="none" normalizeH="0" baseline="0" dirty="0">
                <a:ln>
                  <a:noFill/>
                </a:ln>
                <a:solidFill>
                  <a:srgbClr val="000000"/>
                </a:solidFill>
                <a:effectLst/>
                <a:cs typeface="Arial" panose="020B0604020202020204" pitchFamily="34" charset="0"/>
              </a:rPr>
              <a:t>4</a:t>
            </a:r>
            <a:r>
              <a:rPr kumimoji="0" lang="en-US" altLang="ja-JP" sz="1700" spc="-300" dirty="0">
                <a:solidFill>
                  <a:srgbClr val="000000"/>
                </a:solidFill>
                <a:cs typeface="Arial" panose="020B0604020202020204" pitchFamily="34" charset="0"/>
              </a:rPr>
              <a:t> </a:t>
            </a:r>
            <a:r>
              <a:rPr kumimoji="0" lang="ja-JP" altLang="ja-JP" sz="1700" b="0" i="0" u="none" strike="noStrike" cap="none" normalizeH="0" baseline="0" dirty="0">
                <a:ln>
                  <a:noFill/>
                </a:ln>
                <a:solidFill>
                  <a:srgbClr val="000000"/>
                </a:solidFill>
                <a:effectLst/>
                <a:cs typeface="Arial" panose="020B0604020202020204" pitchFamily="34" charset="0"/>
              </a:rPr>
              <a:t>mg</a:t>
            </a:r>
            <a:endParaRPr kumimoji="0" lang="ja-JP" altLang="ja-JP" sz="1700" b="0" i="0" u="none" strike="noStrike" cap="none" normalizeH="0" baseline="0" dirty="0">
              <a:ln>
                <a:noFill/>
              </a:ln>
              <a:solidFill>
                <a:schemeClr val="tx1"/>
              </a:solidFill>
              <a:effectLst/>
              <a:cs typeface="Arial" panose="020B0604020202020204" pitchFamily="34" charset="0"/>
            </a:endParaRPr>
          </a:p>
        </p:txBody>
      </p:sp>
      <p:sp>
        <p:nvSpPr>
          <p:cNvPr id="5" name="Rectangle 13"/>
          <p:cNvSpPr>
            <a:spLocks noChangeArrowheads="1"/>
          </p:cNvSpPr>
          <p:nvPr/>
        </p:nvSpPr>
        <p:spPr bwMode="auto">
          <a:xfrm>
            <a:off x="1611314" y="4565650"/>
            <a:ext cx="548227"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dirty="0">
                <a:ln>
                  <a:noFill/>
                </a:ln>
                <a:solidFill>
                  <a:srgbClr val="000000"/>
                </a:solidFill>
                <a:effectLst/>
                <a:cs typeface="Arial" panose="020B0604020202020204" pitchFamily="34" charset="0"/>
              </a:rPr>
              <a:t>6,214</a:t>
            </a:r>
            <a:endParaRPr kumimoji="0" lang="ja-JP" altLang="ja-JP" sz="1800" b="0" i="0" u="none" strike="noStrike" cap="none" normalizeH="0" baseline="0" dirty="0">
              <a:ln>
                <a:noFill/>
              </a:ln>
              <a:solidFill>
                <a:schemeClr val="tx1"/>
              </a:solidFill>
              <a:effectLst/>
              <a:cs typeface="Arial" panose="020B0604020202020204" pitchFamily="34" charset="0"/>
            </a:endParaRPr>
          </a:p>
        </p:txBody>
      </p:sp>
      <p:sp>
        <p:nvSpPr>
          <p:cNvPr id="6" name="Rectangle 14"/>
          <p:cNvSpPr>
            <a:spLocks noChangeArrowheads="1"/>
          </p:cNvSpPr>
          <p:nvPr/>
        </p:nvSpPr>
        <p:spPr bwMode="auto">
          <a:xfrm>
            <a:off x="1611314" y="4779963"/>
            <a:ext cx="548227"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dirty="0">
                <a:ln>
                  <a:noFill/>
                </a:ln>
                <a:solidFill>
                  <a:srgbClr val="000000"/>
                </a:solidFill>
                <a:effectLst/>
                <a:cs typeface="Arial" panose="020B0604020202020204" pitchFamily="34" charset="0"/>
              </a:rPr>
              <a:t>6,199</a:t>
            </a:r>
            <a:endParaRPr kumimoji="0" lang="ja-JP" altLang="ja-JP" sz="1800" b="0" i="0" u="none" strike="noStrike" cap="none" normalizeH="0" baseline="0" dirty="0">
              <a:ln>
                <a:noFill/>
              </a:ln>
              <a:solidFill>
                <a:schemeClr val="tx1"/>
              </a:solidFill>
              <a:effectLst/>
              <a:cs typeface="Arial" panose="020B0604020202020204" pitchFamily="34" charset="0"/>
            </a:endParaRPr>
          </a:p>
        </p:txBody>
      </p:sp>
      <p:sp>
        <p:nvSpPr>
          <p:cNvPr id="7" name="Rectangle 15"/>
          <p:cNvSpPr>
            <a:spLocks noChangeArrowheads="1"/>
          </p:cNvSpPr>
          <p:nvPr/>
        </p:nvSpPr>
        <p:spPr bwMode="auto">
          <a:xfrm>
            <a:off x="2865438" y="4565650"/>
            <a:ext cx="548227"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cs typeface="Arial" panose="020B0604020202020204" pitchFamily="34" charset="0"/>
              </a:rPr>
              <a:t>5,743</a:t>
            </a:r>
            <a:endParaRPr kumimoji="0" lang="ja-JP" altLang="ja-JP" sz="1800" b="0" i="0" u="none" strike="noStrike" cap="none" normalizeH="0" baseline="0">
              <a:ln>
                <a:noFill/>
              </a:ln>
              <a:solidFill>
                <a:schemeClr val="tx1"/>
              </a:solidFill>
              <a:effectLst/>
              <a:cs typeface="Arial" panose="020B0604020202020204" pitchFamily="34" charset="0"/>
            </a:endParaRPr>
          </a:p>
        </p:txBody>
      </p:sp>
      <p:sp>
        <p:nvSpPr>
          <p:cNvPr id="8" name="Rectangle 16"/>
          <p:cNvSpPr>
            <a:spLocks noChangeArrowheads="1"/>
          </p:cNvSpPr>
          <p:nvPr/>
        </p:nvSpPr>
        <p:spPr bwMode="auto">
          <a:xfrm>
            <a:off x="2865438" y="4779963"/>
            <a:ext cx="548227"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cs typeface="Arial" panose="020B0604020202020204" pitchFamily="34" charset="0"/>
              </a:rPr>
              <a:t>5,631</a:t>
            </a:r>
            <a:endParaRPr kumimoji="0" lang="ja-JP" altLang="ja-JP" sz="1800" b="0" i="0" u="none" strike="noStrike" cap="none" normalizeH="0" baseline="0">
              <a:ln>
                <a:noFill/>
              </a:ln>
              <a:solidFill>
                <a:schemeClr val="tx1"/>
              </a:solidFill>
              <a:effectLst/>
              <a:cs typeface="Arial" panose="020B0604020202020204" pitchFamily="34" charset="0"/>
            </a:endParaRPr>
          </a:p>
        </p:txBody>
      </p:sp>
      <p:sp>
        <p:nvSpPr>
          <p:cNvPr id="9" name="Rectangle 17"/>
          <p:cNvSpPr>
            <a:spLocks noChangeArrowheads="1"/>
          </p:cNvSpPr>
          <p:nvPr/>
        </p:nvSpPr>
        <p:spPr bwMode="auto">
          <a:xfrm>
            <a:off x="4100513" y="4565650"/>
            <a:ext cx="548227"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cs typeface="Arial" panose="020B0604020202020204" pitchFamily="34" charset="0"/>
              </a:rPr>
              <a:t>5,321</a:t>
            </a:r>
            <a:endParaRPr kumimoji="0" lang="ja-JP" altLang="ja-JP" sz="1800" b="0" i="0" u="none" strike="noStrike" cap="none" normalizeH="0" baseline="0">
              <a:ln>
                <a:noFill/>
              </a:ln>
              <a:solidFill>
                <a:schemeClr val="tx1"/>
              </a:solidFill>
              <a:effectLst/>
              <a:cs typeface="Arial" panose="020B0604020202020204" pitchFamily="34" charset="0"/>
            </a:endParaRPr>
          </a:p>
        </p:txBody>
      </p:sp>
      <p:sp>
        <p:nvSpPr>
          <p:cNvPr id="10" name="Rectangle 18"/>
          <p:cNvSpPr>
            <a:spLocks noChangeArrowheads="1"/>
          </p:cNvSpPr>
          <p:nvPr/>
        </p:nvSpPr>
        <p:spPr bwMode="auto">
          <a:xfrm>
            <a:off x="4686300" y="4337050"/>
            <a:ext cx="615618"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800" b="1" i="0" u="none" strike="noStrike" cap="none" normalizeH="0" baseline="0">
                <a:ln>
                  <a:noFill/>
                </a:ln>
                <a:solidFill>
                  <a:srgbClr val="000000"/>
                </a:solidFill>
                <a:effectLst/>
                <a:cs typeface="Arial" panose="020B0604020202020204" pitchFamily="34" charset="0"/>
              </a:rPr>
              <a:t>Years</a:t>
            </a:r>
            <a:endParaRPr kumimoji="0" lang="ja-JP" altLang="ja-JP" sz="1800" b="1" i="0" u="none" strike="noStrike" cap="none" normalizeH="0" baseline="0">
              <a:ln>
                <a:noFill/>
              </a:ln>
              <a:solidFill>
                <a:schemeClr val="tx1"/>
              </a:solidFill>
              <a:effectLst/>
              <a:cs typeface="Arial" panose="020B0604020202020204" pitchFamily="34" charset="0"/>
            </a:endParaRPr>
          </a:p>
        </p:txBody>
      </p:sp>
      <p:sp>
        <p:nvSpPr>
          <p:cNvPr id="11" name="Rectangle 19"/>
          <p:cNvSpPr>
            <a:spLocks noChangeArrowheads="1"/>
          </p:cNvSpPr>
          <p:nvPr/>
        </p:nvSpPr>
        <p:spPr bwMode="auto">
          <a:xfrm>
            <a:off x="4100513" y="4779963"/>
            <a:ext cx="548227"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cs typeface="Arial" panose="020B0604020202020204" pitchFamily="34" charset="0"/>
              </a:rPr>
              <a:t>5,256</a:t>
            </a:r>
            <a:endParaRPr kumimoji="0" lang="ja-JP" altLang="ja-JP" sz="1800" b="0" i="0" u="none" strike="noStrike" cap="none" normalizeH="0" baseline="0">
              <a:ln>
                <a:noFill/>
              </a:ln>
              <a:solidFill>
                <a:schemeClr val="tx1"/>
              </a:solidFill>
              <a:effectLst/>
              <a:cs typeface="Arial" panose="020B0604020202020204" pitchFamily="34" charset="0"/>
            </a:endParaRPr>
          </a:p>
        </p:txBody>
      </p:sp>
      <p:sp>
        <p:nvSpPr>
          <p:cNvPr id="12" name="Rectangle 20"/>
          <p:cNvSpPr>
            <a:spLocks noChangeArrowheads="1"/>
          </p:cNvSpPr>
          <p:nvPr/>
        </p:nvSpPr>
        <p:spPr bwMode="auto">
          <a:xfrm>
            <a:off x="5343525" y="4565650"/>
            <a:ext cx="548227"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cs typeface="Arial" panose="020B0604020202020204" pitchFamily="34" charset="0"/>
              </a:rPr>
              <a:t>4,501</a:t>
            </a:r>
            <a:endParaRPr kumimoji="0" lang="ja-JP" altLang="ja-JP" sz="1800" b="0" i="0" u="none" strike="noStrike" cap="none" normalizeH="0" baseline="0">
              <a:ln>
                <a:noFill/>
              </a:ln>
              <a:solidFill>
                <a:schemeClr val="tx1"/>
              </a:solidFill>
              <a:effectLst/>
              <a:cs typeface="Arial" panose="020B0604020202020204" pitchFamily="34" charset="0"/>
            </a:endParaRPr>
          </a:p>
        </p:txBody>
      </p:sp>
      <p:sp>
        <p:nvSpPr>
          <p:cNvPr id="13" name="Rectangle 21"/>
          <p:cNvSpPr>
            <a:spLocks noChangeArrowheads="1"/>
          </p:cNvSpPr>
          <p:nvPr/>
        </p:nvSpPr>
        <p:spPr bwMode="auto">
          <a:xfrm>
            <a:off x="5343525" y="4779963"/>
            <a:ext cx="548227"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cs typeface="Arial" panose="020B0604020202020204" pitchFamily="34" charset="0"/>
              </a:rPr>
              <a:t>4,427</a:t>
            </a:r>
            <a:endParaRPr kumimoji="0" lang="ja-JP" altLang="ja-JP" sz="1800" b="0" i="0" u="none" strike="noStrike" cap="none" normalizeH="0" baseline="0">
              <a:ln>
                <a:noFill/>
              </a:ln>
              <a:solidFill>
                <a:schemeClr val="tx1"/>
              </a:solidFill>
              <a:effectLst/>
              <a:cs typeface="Arial" panose="020B0604020202020204" pitchFamily="34" charset="0"/>
            </a:endParaRPr>
          </a:p>
        </p:txBody>
      </p:sp>
      <p:sp>
        <p:nvSpPr>
          <p:cNvPr id="14" name="Rectangle 22"/>
          <p:cNvSpPr>
            <a:spLocks noChangeArrowheads="1"/>
          </p:cNvSpPr>
          <p:nvPr/>
        </p:nvSpPr>
        <p:spPr bwMode="auto">
          <a:xfrm>
            <a:off x="6578600" y="4565650"/>
            <a:ext cx="548227"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cs typeface="Arial" panose="020B0604020202020204" pitchFamily="34" charset="0"/>
              </a:rPr>
              <a:t>2,760</a:t>
            </a:r>
            <a:endParaRPr kumimoji="0" lang="ja-JP" altLang="ja-JP" sz="1800" b="0" i="0" u="none" strike="noStrike" cap="none" normalizeH="0" baseline="0">
              <a:ln>
                <a:noFill/>
              </a:ln>
              <a:solidFill>
                <a:schemeClr val="tx1"/>
              </a:solidFill>
              <a:effectLst/>
              <a:cs typeface="Arial" panose="020B0604020202020204" pitchFamily="34" charset="0"/>
            </a:endParaRPr>
          </a:p>
        </p:txBody>
      </p:sp>
      <p:sp>
        <p:nvSpPr>
          <p:cNvPr id="15" name="Rectangle 23"/>
          <p:cNvSpPr>
            <a:spLocks noChangeArrowheads="1"/>
          </p:cNvSpPr>
          <p:nvPr/>
        </p:nvSpPr>
        <p:spPr bwMode="auto">
          <a:xfrm>
            <a:off x="6578600" y="4779963"/>
            <a:ext cx="548227"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cs typeface="Arial" panose="020B0604020202020204" pitchFamily="34" charset="0"/>
              </a:rPr>
              <a:t>2,730</a:t>
            </a:r>
            <a:endParaRPr kumimoji="0" lang="ja-JP" altLang="ja-JP" sz="1800" b="0" i="0" u="none" strike="noStrike" cap="none" normalizeH="0" baseline="0">
              <a:ln>
                <a:noFill/>
              </a:ln>
              <a:solidFill>
                <a:schemeClr val="tx1"/>
              </a:solidFill>
              <a:effectLst/>
              <a:cs typeface="Arial" panose="020B0604020202020204" pitchFamily="34" charset="0"/>
            </a:endParaRPr>
          </a:p>
        </p:txBody>
      </p:sp>
      <p:sp>
        <p:nvSpPr>
          <p:cNvPr id="16" name="Rectangle 24"/>
          <p:cNvSpPr>
            <a:spLocks noChangeArrowheads="1"/>
          </p:cNvSpPr>
          <p:nvPr/>
        </p:nvSpPr>
        <p:spPr bwMode="auto">
          <a:xfrm>
            <a:off x="7920038" y="4565650"/>
            <a:ext cx="365485"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dirty="0">
                <a:ln>
                  <a:noFill/>
                </a:ln>
                <a:solidFill>
                  <a:srgbClr val="000000"/>
                </a:solidFill>
                <a:effectLst/>
                <a:cs typeface="Arial" panose="020B0604020202020204" pitchFamily="34" charset="0"/>
              </a:rPr>
              <a:t>593</a:t>
            </a:r>
            <a:endParaRPr kumimoji="0" lang="ja-JP" altLang="ja-JP" sz="1800" b="0" i="0" u="none" strike="noStrike" cap="none" normalizeH="0" baseline="0" dirty="0">
              <a:ln>
                <a:noFill/>
              </a:ln>
              <a:solidFill>
                <a:schemeClr val="tx1"/>
              </a:solidFill>
              <a:effectLst/>
              <a:cs typeface="Arial" panose="020B0604020202020204" pitchFamily="34" charset="0"/>
            </a:endParaRPr>
          </a:p>
        </p:txBody>
      </p:sp>
      <p:sp>
        <p:nvSpPr>
          <p:cNvPr id="17" name="Rectangle 25"/>
          <p:cNvSpPr>
            <a:spLocks noChangeArrowheads="1"/>
          </p:cNvSpPr>
          <p:nvPr/>
        </p:nvSpPr>
        <p:spPr bwMode="auto">
          <a:xfrm>
            <a:off x="7920038" y="4779963"/>
            <a:ext cx="365485"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cs typeface="Arial" panose="020B0604020202020204" pitchFamily="34" charset="0"/>
              </a:rPr>
              <a:t>616</a:t>
            </a:r>
            <a:endParaRPr kumimoji="0" lang="ja-JP" altLang="ja-JP" sz="1800" b="0" i="0" u="none" strike="noStrike" cap="none" normalizeH="0" baseline="0">
              <a:ln>
                <a:noFill/>
              </a:ln>
              <a:solidFill>
                <a:schemeClr val="tx1"/>
              </a:solidFill>
              <a:effectLst/>
              <a:cs typeface="Arial" panose="020B0604020202020204" pitchFamily="34" charset="0"/>
            </a:endParaRPr>
          </a:p>
        </p:txBody>
      </p:sp>
      <p:sp>
        <p:nvSpPr>
          <p:cNvPr id="18" name="Rectangle 26"/>
          <p:cNvSpPr>
            <a:spLocks noChangeArrowheads="1"/>
          </p:cNvSpPr>
          <p:nvPr/>
        </p:nvSpPr>
        <p:spPr bwMode="auto">
          <a:xfrm>
            <a:off x="366183" y="4294188"/>
            <a:ext cx="982641"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dirty="0">
                <a:ln>
                  <a:noFill/>
                </a:ln>
                <a:solidFill>
                  <a:srgbClr val="000000"/>
                </a:solidFill>
                <a:effectLst/>
                <a:cs typeface="Arial" panose="020B0604020202020204" pitchFamily="34" charset="0"/>
              </a:rPr>
              <a:t>No. at </a:t>
            </a:r>
            <a:r>
              <a:rPr kumimoji="0" lang="en-US" altLang="ja-JP" sz="1700" b="0" i="0" u="none" strike="noStrike" cap="none" normalizeH="0" baseline="0" dirty="0">
                <a:ln>
                  <a:noFill/>
                </a:ln>
                <a:solidFill>
                  <a:srgbClr val="000000"/>
                </a:solidFill>
                <a:effectLst/>
                <a:cs typeface="Arial" panose="020B0604020202020204" pitchFamily="34" charset="0"/>
              </a:rPr>
              <a:t>r</a:t>
            </a:r>
            <a:r>
              <a:rPr kumimoji="0" lang="ja-JP" altLang="ja-JP" sz="1700" b="0" i="0" u="none" strike="noStrike" cap="none" normalizeH="0" baseline="0" dirty="0">
                <a:ln>
                  <a:noFill/>
                </a:ln>
                <a:solidFill>
                  <a:srgbClr val="000000"/>
                </a:solidFill>
                <a:effectLst/>
                <a:cs typeface="Arial" panose="020B0604020202020204" pitchFamily="34" charset="0"/>
              </a:rPr>
              <a:t>isk</a:t>
            </a:r>
            <a:endParaRPr kumimoji="0" lang="ja-JP" altLang="ja-JP" sz="1700" b="0" i="0" u="none" strike="noStrike" cap="none" normalizeH="0" baseline="0" dirty="0">
              <a:ln>
                <a:noFill/>
              </a:ln>
              <a:solidFill>
                <a:schemeClr val="tx1"/>
              </a:solidFill>
              <a:effectLst/>
              <a:cs typeface="Arial" panose="020B0604020202020204" pitchFamily="34" charset="0"/>
            </a:endParaRPr>
          </a:p>
        </p:txBody>
      </p:sp>
      <p:sp>
        <p:nvSpPr>
          <p:cNvPr id="19" name="Rectangle 27"/>
          <p:cNvSpPr>
            <a:spLocks noChangeArrowheads="1"/>
          </p:cNvSpPr>
          <p:nvPr/>
        </p:nvSpPr>
        <p:spPr bwMode="auto">
          <a:xfrm rot="16200000">
            <a:off x="-80677" y="2276088"/>
            <a:ext cx="2731517"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800" b="1" i="0" u="none" strike="noStrike" cap="none" normalizeH="0" baseline="0" dirty="0">
                <a:ln>
                  <a:noFill/>
                </a:ln>
                <a:solidFill>
                  <a:srgbClr val="000000"/>
                </a:solidFill>
                <a:effectLst/>
                <a:cs typeface="Arial" panose="020B0604020202020204" pitchFamily="34" charset="0"/>
              </a:rPr>
              <a:t>Cumulative incidence</a:t>
            </a:r>
            <a:r>
              <a:rPr kumimoji="0" lang="en-US" altLang="ja-JP" sz="1800" i="0" u="none" strike="noStrike" cap="none" normalizeH="0" baseline="0" dirty="0">
                <a:ln>
                  <a:noFill/>
                </a:ln>
                <a:solidFill>
                  <a:srgbClr val="000000"/>
                </a:solidFill>
                <a:effectLst/>
                <a:cs typeface="Arial" panose="020B0604020202020204" pitchFamily="34" charset="0"/>
              </a:rPr>
              <a:t>(</a:t>
            </a:r>
            <a:r>
              <a:rPr kumimoji="0" lang="en-US" altLang="ja-JP" sz="1800" b="1" i="0" u="none" strike="noStrike" cap="none" normalizeH="0" baseline="0" dirty="0">
                <a:ln>
                  <a:noFill/>
                </a:ln>
                <a:solidFill>
                  <a:srgbClr val="000000"/>
                </a:solidFill>
                <a:effectLst/>
                <a:cs typeface="Arial" panose="020B0604020202020204" pitchFamily="34" charset="0"/>
              </a:rPr>
              <a:t>%</a:t>
            </a:r>
            <a:r>
              <a:rPr kumimoji="0" lang="en-US" altLang="ja-JP" sz="1800" i="0" u="none" strike="noStrike" cap="none" normalizeH="0" baseline="0" dirty="0">
                <a:ln>
                  <a:noFill/>
                </a:ln>
                <a:solidFill>
                  <a:srgbClr val="000000"/>
                </a:solidFill>
                <a:effectLst/>
                <a:cs typeface="Arial" panose="020B0604020202020204" pitchFamily="34" charset="0"/>
              </a:rPr>
              <a:t>)</a:t>
            </a:r>
            <a:endParaRPr kumimoji="0" lang="ja-JP" altLang="ja-JP" sz="1800" i="0" u="none" strike="noStrike" cap="none" normalizeH="0" baseline="0" dirty="0">
              <a:ln>
                <a:noFill/>
              </a:ln>
              <a:solidFill>
                <a:schemeClr val="tx1"/>
              </a:solidFill>
              <a:effectLst/>
              <a:cs typeface="Arial" panose="020B0604020202020204" pitchFamily="34" charset="0"/>
            </a:endParaRPr>
          </a:p>
        </p:txBody>
      </p:sp>
      <p:sp>
        <p:nvSpPr>
          <p:cNvPr id="20" name="Rectangle 31"/>
          <p:cNvSpPr>
            <a:spLocks noChangeArrowheads="1"/>
          </p:cNvSpPr>
          <p:nvPr/>
        </p:nvSpPr>
        <p:spPr bwMode="auto">
          <a:xfrm>
            <a:off x="1558925" y="587375"/>
            <a:ext cx="243656"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dirty="0">
                <a:ln>
                  <a:noFill/>
                </a:ln>
                <a:solidFill>
                  <a:srgbClr val="000000"/>
                </a:solidFill>
                <a:effectLst/>
                <a:cs typeface="Arial" panose="020B0604020202020204" pitchFamily="34" charset="0"/>
              </a:rPr>
              <a:t>10</a:t>
            </a:r>
            <a:endParaRPr kumimoji="0" lang="ja-JP" altLang="ja-JP" sz="1800" b="1" i="0" u="none" strike="noStrike" cap="none" normalizeH="0" baseline="0" dirty="0">
              <a:ln>
                <a:noFill/>
              </a:ln>
              <a:solidFill>
                <a:schemeClr val="tx1"/>
              </a:solidFill>
              <a:effectLst/>
              <a:cs typeface="Arial" panose="020B0604020202020204" pitchFamily="34" charset="0"/>
            </a:endParaRPr>
          </a:p>
        </p:txBody>
      </p:sp>
      <p:sp>
        <p:nvSpPr>
          <p:cNvPr id="21" name="Rectangle 32"/>
          <p:cNvSpPr>
            <a:spLocks noChangeArrowheads="1"/>
          </p:cNvSpPr>
          <p:nvPr/>
        </p:nvSpPr>
        <p:spPr bwMode="auto">
          <a:xfrm>
            <a:off x="1681163" y="3330575"/>
            <a:ext cx="12182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a:ln>
                  <a:noFill/>
                </a:ln>
                <a:solidFill>
                  <a:srgbClr val="000000"/>
                </a:solidFill>
                <a:effectLst/>
                <a:cs typeface="Arial" panose="020B0604020202020204" pitchFamily="34" charset="0"/>
              </a:rPr>
              <a:t>2</a:t>
            </a:r>
            <a:endParaRPr kumimoji="0" lang="ja-JP" altLang="ja-JP" sz="1800" b="1" i="0" u="none" strike="noStrike" cap="none" normalizeH="0" baseline="0">
              <a:ln>
                <a:noFill/>
              </a:ln>
              <a:solidFill>
                <a:schemeClr val="tx1"/>
              </a:solidFill>
              <a:effectLst/>
              <a:cs typeface="Arial" panose="020B0604020202020204" pitchFamily="34" charset="0"/>
            </a:endParaRPr>
          </a:p>
        </p:txBody>
      </p:sp>
      <p:sp>
        <p:nvSpPr>
          <p:cNvPr id="22" name="Rectangle 33"/>
          <p:cNvSpPr>
            <a:spLocks noChangeArrowheads="1"/>
          </p:cNvSpPr>
          <p:nvPr/>
        </p:nvSpPr>
        <p:spPr bwMode="auto">
          <a:xfrm>
            <a:off x="1681163" y="2644775"/>
            <a:ext cx="12182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a:ln>
                  <a:noFill/>
                </a:ln>
                <a:solidFill>
                  <a:srgbClr val="000000"/>
                </a:solidFill>
                <a:effectLst/>
                <a:cs typeface="Arial" panose="020B0604020202020204" pitchFamily="34" charset="0"/>
              </a:rPr>
              <a:t>4</a:t>
            </a:r>
            <a:endParaRPr kumimoji="0" lang="ja-JP" altLang="ja-JP" sz="1800" b="1" i="0" u="none" strike="noStrike" cap="none" normalizeH="0" baseline="0">
              <a:ln>
                <a:noFill/>
              </a:ln>
              <a:solidFill>
                <a:schemeClr val="tx1"/>
              </a:solidFill>
              <a:effectLst/>
              <a:cs typeface="Arial" panose="020B0604020202020204" pitchFamily="34" charset="0"/>
            </a:endParaRPr>
          </a:p>
        </p:txBody>
      </p:sp>
      <p:sp>
        <p:nvSpPr>
          <p:cNvPr id="23" name="Rectangle 34"/>
          <p:cNvSpPr>
            <a:spLocks noChangeArrowheads="1"/>
          </p:cNvSpPr>
          <p:nvPr/>
        </p:nvSpPr>
        <p:spPr bwMode="auto">
          <a:xfrm>
            <a:off x="1681163" y="1958975"/>
            <a:ext cx="12182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dirty="0">
                <a:ln>
                  <a:noFill/>
                </a:ln>
                <a:solidFill>
                  <a:srgbClr val="000000"/>
                </a:solidFill>
                <a:effectLst/>
                <a:cs typeface="Arial" panose="020B0604020202020204" pitchFamily="34" charset="0"/>
              </a:rPr>
              <a:t>6</a:t>
            </a:r>
            <a:endParaRPr kumimoji="0" lang="ja-JP" altLang="ja-JP" sz="1800" b="1" i="0" u="none" strike="noStrike" cap="none" normalizeH="0" baseline="0" dirty="0">
              <a:ln>
                <a:noFill/>
              </a:ln>
              <a:solidFill>
                <a:schemeClr val="tx1"/>
              </a:solidFill>
              <a:effectLst/>
              <a:cs typeface="Arial" panose="020B0604020202020204" pitchFamily="34" charset="0"/>
            </a:endParaRPr>
          </a:p>
        </p:txBody>
      </p:sp>
      <p:sp>
        <p:nvSpPr>
          <p:cNvPr id="24" name="Rectangle 35"/>
          <p:cNvSpPr>
            <a:spLocks noChangeArrowheads="1"/>
          </p:cNvSpPr>
          <p:nvPr/>
        </p:nvSpPr>
        <p:spPr bwMode="auto">
          <a:xfrm>
            <a:off x="1681163" y="1273175"/>
            <a:ext cx="12182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dirty="0">
                <a:ln>
                  <a:noFill/>
                </a:ln>
                <a:solidFill>
                  <a:srgbClr val="000000"/>
                </a:solidFill>
                <a:effectLst/>
                <a:cs typeface="Arial" panose="020B0604020202020204" pitchFamily="34" charset="0"/>
              </a:rPr>
              <a:t>8</a:t>
            </a:r>
            <a:endParaRPr kumimoji="0" lang="ja-JP" altLang="ja-JP" sz="1800" b="1" i="0" u="none" strike="noStrike" cap="none" normalizeH="0" baseline="0" dirty="0">
              <a:ln>
                <a:noFill/>
              </a:ln>
              <a:solidFill>
                <a:schemeClr val="tx1"/>
              </a:solidFill>
              <a:effectLst/>
              <a:cs typeface="Arial" panose="020B0604020202020204" pitchFamily="34" charset="0"/>
            </a:endParaRPr>
          </a:p>
        </p:txBody>
      </p:sp>
      <p:sp>
        <p:nvSpPr>
          <p:cNvPr id="25" name="Rectangle 36"/>
          <p:cNvSpPr>
            <a:spLocks noChangeArrowheads="1"/>
          </p:cNvSpPr>
          <p:nvPr/>
        </p:nvSpPr>
        <p:spPr bwMode="auto">
          <a:xfrm>
            <a:off x="1681163" y="4022725"/>
            <a:ext cx="12182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a:ln>
                  <a:noFill/>
                </a:ln>
                <a:solidFill>
                  <a:srgbClr val="000000"/>
                </a:solidFill>
                <a:effectLst/>
                <a:cs typeface="Arial" panose="020B0604020202020204" pitchFamily="34" charset="0"/>
              </a:rPr>
              <a:t>0</a:t>
            </a:r>
            <a:endParaRPr kumimoji="0" lang="ja-JP" altLang="ja-JP" sz="1800" b="1" i="0" u="none" strike="noStrike" cap="none" normalizeH="0" baseline="0">
              <a:ln>
                <a:noFill/>
              </a:ln>
              <a:solidFill>
                <a:schemeClr val="tx1"/>
              </a:solidFill>
              <a:effectLst/>
              <a:cs typeface="Arial" panose="020B0604020202020204" pitchFamily="34" charset="0"/>
            </a:endParaRPr>
          </a:p>
        </p:txBody>
      </p:sp>
      <p:sp>
        <p:nvSpPr>
          <p:cNvPr id="26" name="Rectangle 37"/>
          <p:cNvSpPr>
            <a:spLocks noChangeArrowheads="1"/>
          </p:cNvSpPr>
          <p:nvPr/>
        </p:nvSpPr>
        <p:spPr bwMode="auto">
          <a:xfrm>
            <a:off x="5478463" y="2393568"/>
            <a:ext cx="304571"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dirty="0">
                <a:ln>
                  <a:noFill/>
                </a:ln>
                <a:solidFill>
                  <a:srgbClr val="000000"/>
                </a:solidFill>
                <a:effectLst/>
                <a:cs typeface="Arial" panose="020B0604020202020204" pitchFamily="34" charset="0"/>
              </a:rPr>
              <a:t>4.2</a:t>
            </a:r>
            <a:endParaRPr kumimoji="0" lang="ja-JP" altLang="ja-JP" sz="1800" b="0" i="0" u="none" strike="noStrike" cap="none" normalizeH="0" baseline="0" dirty="0">
              <a:ln>
                <a:noFill/>
              </a:ln>
              <a:solidFill>
                <a:schemeClr val="tx1"/>
              </a:solidFill>
              <a:effectLst/>
              <a:cs typeface="Arial" panose="020B0604020202020204" pitchFamily="34" charset="0"/>
            </a:endParaRPr>
          </a:p>
        </p:txBody>
      </p:sp>
      <p:sp>
        <p:nvSpPr>
          <p:cNvPr id="27" name="Rectangle 38"/>
          <p:cNvSpPr>
            <a:spLocks noChangeArrowheads="1"/>
          </p:cNvSpPr>
          <p:nvPr/>
        </p:nvSpPr>
        <p:spPr bwMode="auto">
          <a:xfrm>
            <a:off x="6699250" y="1885950"/>
            <a:ext cx="304571"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cs typeface="Arial" panose="020B0604020202020204" pitchFamily="34" charset="0"/>
              </a:rPr>
              <a:t>5.6</a:t>
            </a:r>
            <a:endParaRPr kumimoji="0" lang="ja-JP" altLang="ja-JP" sz="1800" b="0" i="0" u="none" strike="noStrike" cap="none" normalizeH="0" baseline="0">
              <a:ln>
                <a:noFill/>
              </a:ln>
              <a:solidFill>
                <a:schemeClr val="tx1"/>
              </a:solidFill>
              <a:effectLst/>
              <a:cs typeface="Arial" panose="020B0604020202020204" pitchFamily="34" charset="0"/>
            </a:endParaRPr>
          </a:p>
        </p:txBody>
      </p:sp>
      <p:sp>
        <p:nvSpPr>
          <p:cNvPr id="28" name="Rectangle 39"/>
          <p:cNvSpPr>
            <a:spLocks noChangeArrowheads="1"/>
          </p:cNvSpPr>
          <p:nvPr/>
        </p:nvSpPr>
        <p:spPr bwMode="auto">
          <a:xfrm>
            <a:off x="2994025" y="3394075"/>
            <a:ext cx="304571"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dirty="0">
                <a:ln>
                  <a:noFill/>
                </a:ln>
                <a:solidFill>
                  <a:srgbClr val="000000"/>
                </a:solidFill>
                <a:effectLst/>
                <a:cs typeface="Arial" panose="020B0604020202020204" pitchFamily="34" charset="0"/>
              </a:rPr>
              <a:t>1.4</a:t>
            </a:r>
            <a:endParaRPr kumimoji="0" lang="ja-JP" altLang="ja-JP" sz="1800" b="0" i="0" u="none" strike="noStrike" cap="none" normalizeH="0" baseline="0" dirty="0">
              <a:ln>
                <a:noFill/>
              </a:ln>
              <a:solidFill>
                <a:schemeClr val="tx1"/>
              </a:solidFill>
              <a:effectLst/>
              <a:cs typeface="Arial" panose="020B0604020202020204" pitchFamily="34" charset="0"/>
            </a:endParaRPr>
          </a:p>
        </p:txBody>
      </p:sp>
      <p:sp>
        <p:nvSpPr>
          <p:cNvPr id="29" name="Rectangle 40"/>
          <p:cNvSpPr>
            <a:spLocks noChangeArrowheads="1"/>
          </p:cNvSpPr>
          <p:nvPr/>
        </p:nvSpPr>
        <p:spPr bwMode="auto">
          <a:xfrm>
            <a:off x="2994025" y="3871913"/>
            <a:ext cx="304571"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cs typeface="Arial" panose="020B0604020202020204" pitchFamily="34" charset="0"/>
              </a:rPr>
              <a:t>1.2</a:t>
            </a:r>
            <a:endParaRPr kumimoji="0" lang="ja-JP" altLang="ja-JP" sz="1800" b="0" i="0" u="none" strike="noStrike" cap="none" normalizeH="0" baseline="0">
              <a:ln>
                <a:noFill/>
              </a:ln>
              <a:solidFill>
                <a:schemeClr val="tx1"/>
              </a:solidFill>
              <a:effectLst/>
              <a:cs typeface="Arial" panose="020B0604020202020204" pitchFamily="34" charset="0"/>
            </a:endParaRPr>
          </a:p>
        </p:txBody>
      </p:sp>
      <p:sp>
        <p:nvSpPr>
          <p:cNvPr id="30" name="Rectangle 41"/>
          <p:cNvSpPr>
            <a:spLocks noChangeArrowheads="1"/>
          </p:cNvSpPr>
          <p:nvPr/>
        </p:nvSpPr>
        <p:spPr bwMode="auto">
          <a:xfrm>
            <a:off x="5478463" y="3051175"/>
            <a:ext cx="304571"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cs typeface="Arial" panose="020B0604020202020204" pitchFamily="34" charset="0"/>
              </a:rPr>
              <a:t>3.5</a:t>
            </a:r>
            <a:endParaRPr kumimoji="0" lang="ja-JP" altLang="ja-JP" sz="1800" b="0" i="0" u="none" strike="noStrike" cap="none" normalizeH="0" baseline="0">
              <a:ln>
                <a:noFill/>
              </a:ln>
              <a:solidFill>
                <a:schemeClr val="tx1"/>
              </a:solidFill>
              <a:effectLst/>
              <a:cs typeface="Arial" panose="020B0604020202020204" pitchFamily="34" charset="0"/>
            </a:endParaRPr>
          </a:p>
        </p:txBody>
      </p:sp>
      <p:sp>
        <p:nvSpPr>
          <p:cNvPr id="31" name="Rectangle 42"/>
          <p:cNvSpPr>
            <a:spLocks noChangeArrowheads="1"/>
          </p:cNvSpPr>
          <p:nvPr/>
        </p:nvSpPr>
        <p:spPr bwMode="auto">
          <a:xfrm>
            <a:off x="4229100" y="3457575"/>
            <a:ext cx="304571"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cs typeface="Arial" panose="020B0604020202020204" pitchFamily="34" charset="0"/>
              </a:rPr>
              <a:t>2.3</a:t>
            </a:r>
            <a:endParaRPr kumimoji="0" lang="ja-JP" altLang="ja-JP" sz="1800" b="0" i="0" u="none" strike="noStrike" cap="none" normalizeH="0" baseline="0">
              <a:ln>
                <a:noFill/>
              </a:ln>
              <a:solidFill>
                <a:schemeClr val="tx1"/>
              </a:solidFill>
              <a:effectLst/>
              <a:cs typeface="Arial" panose="020B0604020202020204" pitchFamily="34" charset="0"/>
            </a:endParaRPr>
          </a:p>
        </p:txBody>
      </p:sp>
      <p:sp>
        <p:nvSpPr>
          <p:cNvPr id="32" name="Rectangle 43"/>
          <p:cNvSpPr>
            <a:spLocks noChangeArrowheads="1"/>
          </p:cNvSpPr>
          <p:nvPr/>
        </p:nvSpPr>
        <p:spPr bwMode="auto">
          <a:xfrm>
            <a:off x="4229100" y="2828925"/>
            <a:ext cx="304571"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a:ln>
                  <a:noFill/>
                </a:ln>
                <a:solidFill>
                  <a:srgbClr val="000000"/>
                </a:solidFill>
                <a:effectLst/>
                <a:cs typeface="Arial" panose="020B0604020202020204" pitchFamily="34" charset="0"/>
              </a:rPr>
              <a:t>2.9</a:t>
            </a:r>
            <a:endParaRPr kumimoji="0" lang="ja-JP" altLang="ja-JP" sz="1800" b="0" i="0" u="none" strike="noStrike" cap="none" normalizeH="0" baseline="0">
              <a:ln>
                <a:noFill/>
              </a:ln>
              <a:solidFill>
                <a:schemeClr val="tx1"/>
              </a:solidFill>
              <a:effectLst/>
              <a:cs typeface="Arial" panose="020B0604020202020204" pitchFamily="34" charset="0"/>
            </a:endParaRPr>
          </a:p>
        </p:txBody>
      </p:sp>
      <p:sp>
        <p:nvSpPr>
          <p:cNvPr id="33" name="Rectangle 44"/>
          <p:cNvSpPr>
            <a:spLocks noChangeArrowheads="1"/>
          </p:cNvSpPr>
          <p:nvPr/>
        </p:nvSpPr>
        <p:spPr bwMode="auto">
          <a:xfrm>
            <a:off x="6699250" y="2693988"/>
            <a:ext cx="304571"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0" i="0" u="none" strike="noStrike" cap="none" normalizeH="0" baseline="0" dirty="0">
                <a:ln>
                  <a:noFill/>
                </a:ln>
                <a:solidFill>
                  <a:srgbClr val="000000"/>
                </a:solidFill>
                <a:effectLst/>
                <a:cs typeface="Arial" panose="020B0604020202020204" pitchFamily="34" charset="0"/>
              </a:rPr>
              <a:t>4.6</a:t>
            </a:r>
            <a:endParaRPr kumimoji="0" lang="ja-JP" altLang="ja-JP" sz="1800" b="0" i="0" u="none" strike="noStrike" cap="none" normalizeH="0" baseline="0" dirty="0">
              <a:ln>
                <a:noFill/>
              </a:ln>
              <a:solidFill>
                <a:schemeClr val="tx1"/>
              </a:solidFill>
              <a:effectLst/>
              <a:cs typeface="Arial" panose="020B0604020202020204" pitchFamily="34" charset="0"/>
            </a:endParaRPr>
          </a:p>
        </p:txBody>
      </p:sp>
      <p:sp>
        <p:nvSpPr>
          <p:cNvPr id="34" name="Line 45"/>
          <p:cNvSpPr>
            <a:spLocks noChangeShapeType="1"/>
          </p:cNvSpPr>
          <p:nvPr/>
        </p:nvSpPr>
        <p:spPr bwMode="auto">
          <a:xfrm>
            <a:off x="1844675" y="4171950"/>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cs typeface="Arial" panose="020B0604020202020204" pitchFamily="34" charset="0"/>
            </a:endParaRPr>
          </a:p>
        </p:txBody>
      </p:sp>
      <p:sp>
        <p:nvSpPr>
          <p:cNvPr id="35" name="Line 46"/>
          <p:cNvSpPr>
            <a:spLocks noChangeShapeType="1"/>
          </p:cNvSpPr>
          <p:nvPr/>
        </p:nvSpPr>
        <p:spPr bwMode="auto">
          <a:xfrm>
            <a:off x="1844675" y="1408113"/>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cs typeface="Arial" panose="020B0604020202020204" pitchFamily="34" charset="0"/>
            </a:endParaRPr>
          </a:p>
        </p:txBody>
      </p:sp>
      <p:sp>
        <p:nvSpPr>
          <p:cNvPr id="36" name="Line 47"/>
          <p:cNvSpPr>
            <a:spLocks noChangeShapeType="1"/>
          </p:cNvSpPr>
          <p:nvPr/>
        </p:nvSpPr>
        <p:spPr bwMode="auto">
          <a:xfrm>
            <a:off x="1844675" y="714375"/>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cs typeface="Arial" panose="020B0604020202020204" pitchFamily="34" charset="0"/>
            </a:endParaRPr>
          </a:p>
        </p:txBody>
      </p:sp>
      <p:sp>
        <p:nvSpPr>
          <p:cNvPr id="37" name="Line 48"/>
          <p:cNvSpPr>
            <a:spLocks noChangeShapeType="1"/>
          </p:cNvSpPr>
          <p:nvPr/>
        </p:nvSpPr>
        <p:spPr bwMode="auto">
          <a:xfrm>
            <a:off x="1844675" y="2100263"/>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cs typeface="Arial" panose="020B0604020202020204" pitchFamily="34" charset="0"/>
            </a:endParaRPr>
          </a:p>
        </p:txBody>
      </p:sp>
      <p:sp>
        <p:nvSpPr>
          <p:cNvPr id="38" name="Line 49"/>
          <p:cNvSpPr>
            <a:spLocks noChangeShapeType="1"/>
          </p:cNvSpPr>
          <p:nvPr/>
        </p:nvSpPr>
        <p:spPr bwMode="auto">
          <a:xfrm>
            <a:off x="1844675" y="2786063"/>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cs typeface="Arial" panose="020B0604020202020204" pitchFamily="34" charset="0"/>
            </a:endParaRPr>
          </a:p>
        </p:txBody>
      </p:sp>
      <p:sp>
        <p:nvSpPr>
          <p:cNvPr id="39" name="Line 50"/>
          <p:cNvSpPr>
            <a:spLocks noChangeShapeType="1"/>
          </p:cNvSpPr>
          <p:nvPr/>
        </p:nvSpPr>
        <p:spPr bwMode="auto">
          <a:xfrm>
            <a:off x="1844675" y="3479800"/>
            <a:ext cx="50800" cy="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cs typeface="Arial" panose="020B0604020202020204" pitchFamily="34" charset="0"/>
            </a:endParaRPr>
          </a:p>
        </p:txBody>
      </p:sp>
      <p:sp>
        <p:nvSpPr>
          <p:cNvPr id="40" name="Freeform 51"/>
          <p:cNvSpPr>
            <a:spLocks/>
          </p:cNvSpPr>
          <p:nvPr/>
        </p:nvSpPr>
        <p:spPr bwMode="auto">
          <a:xfrm>
            <a:off x="1895475" y="1500188"/>
            <a:ext cx="6210300" cy="2671763"/>
          </a:xfrm>
          <a:custGeom>
            <a:avLst/>
            <a:gdLst>
              <a:gd name="T0" fmla="*/ 54 w 3912"/>
              <a:gd name="T1" fmla="*/ 1652 h 1683"/>
              <a:gd name="T2" fmla="*/ 148 w 3912"/>
              <a:gd name="T3" fmla="*/ 1629 h 1683"/>
              <a:gd name="T4" fmla="*/ 211 w 3912"/>
              <a:gd name="T5" fmla="*/ 1602 h 1683"/>
              <a:gd name="T6" fmla="*/ 287 w 3912"/>
              <a:gd name="T7" fmla="*/ 1575 h 1683"/>
              <a:gd name="T8" fmla="*/ 346 w 3912"/>
              <a:gd name="T9" fmla="*/ 1548 h 1683"/>
              <a:gd name="T10" fmla="*/ 409 w 3912"/>
              <a:gd name="T11" fmla="*/ 1539 h 1683"/>
              <a:gd name="T12" fmla="*/ 481 w 3912"/>
              <a:gd name="T13" fmla="*/ 1512 h 1683"/>
              <a:gd name="T14" fmla="*/ 553 w 3912"/>
              <a:gd name="T15" fmla="*/ 1485 h 1683"/>
              <a:gd name="T16" fmla="*/ 634 w 3912"/>
              <a:gd name="T17" fmla="*/ 1454 h 1683"/>
              <a:gd name="T18" fmla="*/ 706 w 3912"/>
              <a:gd name="T19" fmla="*/ 1427 h 1683"/>
              <a:gd name="T20" fmla="*/ 760 w 3912"/>
              <a:gd name="T21" fmla="*/ 1395 h 1683"/>
              <a:gd name="T22" fmla="*/ 818 w 3912"/>
              <a:gd name="T23" fmla="*/ 1373 h 1683"/>
              <a:gd name="T24" fmla="*/ 886 w 3912"/>
              <a:gd name="T25" fmla="*/ 1350 h 1683"/>
              <a:gd name="T26" fmla="*/ 953 w 3912"/>
              <a:gd name="T27" fmla="*/ 1319 h 1683"/>
              <a:gd name="T28" fmla="*/ 1029 w 3912"/>
              <a:gd name="T29" fmla="*/ 1287 h 1683"/>
              <a:gd name="T30" fmla="*/ 1101 w 3912"/>
              <a:gd name="T31" fmla="*/ 1247 h 1683"/>
              <a:gd name="T32" fmla="*/ 1169 w 3912"/>
              <a:gd name="T33" fmla="*/ 1224 h 1683"/>
              <a:gd name="T34" fmla="*/ 1227 w 3912"/>
              <a:gd name="T35" fmla="*/ 1193 h 1683"/>
              <a:gd name="T36" fmla="*/ 1317 w 3912"/>
              <a:gd name="T37" fmla="*/ 1166 h 1683"/>
              <a:gd name="T38" fmla="*/ 1398 w 3912"/>
              <a:gd name="T39" fmla="*/ 1134 h 1683"/>
              <a:gd name="T40" fmla="*/ 1448 w 3912"/>
              <a:gd name="T41" fmla="*/ 1107 h 1683"/>
              <a:gd name="T42" fmla="*/ 1493 w 3912"/>
              <a:gd name="T43" fmla="*/ 1076 h 1683"/>
              <a:gd name="T44" fmla="*/ 1551 w 3912"/>
              <a:gd name="T45" fmla="*/ 1058 h 1683"/>
              <a:gd name="T46" fmla="*/ 1601 w 3912"/>
              <a:gd name="T47" fmla="*/ 1040 h 1683"/>
              <a:gd name="T48" fmla="*/ 1659 w 3912"/>
              <a:gd name="T49" fmla="*/ 1013 h 1683"/>
              <a:gd name="T50" fmla="*/ 1753 w 3912"/>
              <a:gd name="T51" fmla="*/ 995 h 1683"/>
              <a:gd name="T52" fmla="*/ 1821 w 3912"/>
              <a:gd name="T53" fmla="*/ 959 h 1683"/>
              <a:gd name="T54" fmla="*/ 1888 w 3912"/>
              <a:gd name="T55" fmla="*/ 923 h 1683"/>
              <a:gd name="T56" fmla="*/ 1965 w 3912"/>
              <a:gd name="T57" fmla="*/ 896 h 1683"/>
              <a:gd name="T58" fmla="*/ 2041 w 3912"/>
              <a:gd name="T59" fmla="*/ 869 h 1683"/>
              <a:gd name="T60" fmla="*/ 2113 w 3912"/>
              <a:gd name="T61" fmla="*/ 846 h 1683"/>
              <a:gd name="T62" fmla="*/ 2181 w 3912"/>
              <a:gd name="T63" fmla="*/ 824 h 1683"/>
              <a:gd name="T64" fmla="*/ 2230 w 3912"/>
              <a:gd name="T65" fmla="*/ 792 h 1683"/>
              <a:gd name="T66" fmla="*/ 2284 w 3912"/>
              <a:gd name="T67" fmla="*/ 774 h 1683"/>
              <a:gd name="T68" fmla="*/ 2343 w 3912"/>
              <a:gd name="T69" fmla="*/ 770 h 1683"/>
              <a:gd name="T70" fmla="*/ 2392 w 3912"/>
              <a:gd name="T71" fmla="*/ 756 h 1683"/>
              <a:gd name="T72" fmla="*/ 2441 w 3912"/>
              <a:gd name="T73" fmla="*/ 738 h 1683"/>
              <a:gd name="T74" fmla="*/ 2500 w 3912"/>
              <a:gd name="T75" fmla="*/ 725 h 1683"/>
              <a:gd name="T76" fmla="*/ 2567 w 3912"/>
              <a:gd name="T77" fmla="*/ 711 h 1683"/>
              <a:gd name="T78" fmla="*/ 2617 w 3912"/>
              <a:gd name="T79" fmla="*/ 698 h 1683"/>
              <a:gd name="T80" fmla="*/ 2662 w 3912"/>
              <a:gd name="T81" fmla="*/ 648 h 1683"/>
              <a:gd name="T82" fmla="*/ 2725 w 3912"/>
              <a:gd name="T83" fmla="*/ 626 h 1683"/>
              <a:gd name="T84" fmla="*/ 2779 w 3912"/>
              <a:gd name="T85" fmla="*/ 594 h 1683"/>
              <a:gd name="T86" fmla="*/ 2824 w 3912"/>
              <a:gd name="T87" fmla="*/ 563 h 1683"/>
              <a:gd name="T88" fmla="*/ 2878 w 3912"/>
              <a:gd name="T89" fmla="*/ 545 h 1683"/>
              <a:gd name="T90" fmla="*/ 2932 w 3912"/>
              <a:gd name="T91" fmla="*/ 513 h 1683"/>
              <a:gd name="T92" fmla="*/ 2990 w 3912"/>
              <a:gd name="T93" fmla="*/ 509 h 1683"/>
              <a:gd name="T94" fmla="*/ 3044 w 3912"/>
              <a:gd name="T95" fmla="*/ 495 h 1683"/>
              <a:gd name="T96" fmla="*/ 3094 w 3912"/>
              <a:gd name="T97" fmla="*/ 459 h 1683"/>
              <a:gd name="T98" fmla="*/ 3147 w 3912"/>
              <a:gd name="T99" fmla="*/ 446 h 1683"/>
              <a:gd name="T100" fmla="*/ 3206 w 3912"/>
              <a:gd name="T101" fmla="*/ 437 h 1683"/>
              <a:gd name="T102" fmla="*/ 3255 w 3912"/>
              <a:gd name="T103" fmla="*/ 396 h 1683"/>
              <a:gd name="T104" fmla="*/ 3305 w 3912"/>
              <a:gd name="T105" fmla="*/ 351 h 1683"/>
              <a:gd name="T106" fmla="*/ 3363 w 3912"/>
              <a:gd name="T107" fmla="*/ 333 h 1683"/>
              <a:gd name="T108" fmla="*/ 3422 w 3912"/>
              <a:gd name="T109" fmla="*/ 324 h 1683"/>
              <a:gd name="T110" fmla="*/ 3476 w 3912"/>
              <a:gd name="T111" fmla="*/ 302 h 1683"/>
              <a:gd name="T112" fmla="*/ 3534 w 3912"/>
              <a:gd name="T113" fmla="*/ 279 h 1683"/>
              <a:gd name="T114" fmla="*/ 3588 w 3912"/>
              <a:gd name="T115" fmla="*/ 239 h 1683"/>
              <a:gd name="T116" fmla="*/ 3647 w 3912"/>
              <a:gd name="T117" fmla="*/ 225 h 1683"/>
              <a:gd name="T118" fmla="*/ 3696 w 3912"/>
              <a:gd name="T119" fmla="*/ 180 h 1683"/>
              <a:gd name="T120" fmla="*/ 3755 w 3912"/>
              <a:gd name="T121" fmla="*/ 144 h 1683"/>
              <a:gd name="T122" fmla="*/ 3818 w 3912"/>
              <a:gd name="T123" fmla="*/ 104 h 1683"/>
              <a:gd name="T124" fmla="*/ 3871 w 3912"/>
              <a:gd name="T125" fmla="*/ 27 h 16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912" h="1683">
                <a:moveTo>
                  <a:pt x="0" y="1683"/>
                </a:moveTo>
                <a:lnTo>
                  <a:pt x="0" y="1683"/>
                </a:lnTo>
                <a:lnTo>
                  <a:pt x="0" y="1674"/>
                </a:lnTo>
                <a:lnTo>
                  <a:pt x="9" y="1674"/>
                </a:lnTo>
                <a:lnTo>
                  <a:pt x="9" y="1670"/>
                </a:lnTo>
                <a:lnTo>
                  <a:pt x="9" y="1670"/>
                </a:lnTo>
                <a:lnTo>
                  <a:pt x="9" y="1670"/>
                </a:lnTo>
                <a:lnTo>
                  <a:pt x="13" y="1670"/>
                </a:lnTo>
                <a:lnTo>
                  <a:pt x="13" y="1665"/>
                </a:lnTo>
                <a:lnTo>
                  <a:pt x="18" y="1665"/>
                </a:lnTo>
                <a:lnTo>
                  <a:pt x="18" y="1661"/>
                </a:lnTo>
                <a:lnTo>
                  <a:pt x="18" y="1661"/>
                </a:lnTo>
                <a:lnTo>
                  <a:pt x="22" y="1661"/>
                </a:lnTo>
                <a:lnTo>
                  <a:pt x="22" y="1656"/>
                </a:lnTo>
                <a:lnTo>
                  <a:pt x="27" y="1656"/>
                </a:lnTo>
                <a:lnTo>
                  <a:pt x="31" y="1656"/>
                </a:lnTo>
                <a:lnTo>
                  <a:pt x="36" y="1656"/>
                </a:lnTo>
                <a:lnTo>
                  <a:pt x="40" y="1656"/>
                </a:lnTo>
                <a:lnTo>
                  <a:pt x="40" y="1652"/>
                </a:lnTo>
                <a:lnTo>
                  <a:pt x="45" y="1652"/>
                </a:lnTo>
                <a:lnTo>
                  <a:pt x="45" y="1652"/>
                </a:lnTo>
                <a:lnTo>
                  <a:pt x="54" y="1652"/>
                </a:lnTo>
                <a:lnTo>
                  <a:pt x="54" y="1652"/>
                </a:lnTo>
                <a:lnTo>
                  <a:pt x="54" y="1647"/>
                </a:lnTo>
                <a:lnTo>
                  <a:pt x="58" y="1647"/>
                </a:lnTo>
                <a:lnTo>
                  <a:pt x="63" y="1647"/>
                </a:lnTo>
                <a:lnTo>
                  <a:pt x="63" y="1643"/>
                </a:lnTo>
                <a:lnTo>
                  <a:pt x="67" y="1643"/>
                </a:lnTo>
                <a:lnTo>
                  <a:pt x="76" y="1643"/>
                </a:lnTo>
                <a:lnTo>
                  <a:pt x="76" y="1643"/>
                </a:lnTo>
                <a:lnTo>
                  <a:pt x="85" y="1643"/>
                </a:lnTo>
                <a:lnTo>
                  <a:pt x="90" y="1643"/>
                </a:lnTo>
                <a:lnTo>
                  <a:pt x="90" y="1638"/>
                </a:lnTo>
                <a:lnTo>
                  <a:pt x="94" y="1638"/>
                </a:lnTo>
                <a:lnTo>
                  <a:pt x="99" y="1638"/>
                </a:lnTo>
                <a:lnTo>
                  <a:pt x="99" y="1634"/>
                </a:lnTo>
                <a:lnTo>
                  <a:pt x="103" y="1634"/>
                </a:lnTo>
                <a:lnTo>
                  <a:pt x="103" y="1634"/>
                </a:lnTo>
                <a:lnTo>
                  <a:pt x="103" y="1634"/>
                </a:lnTo>
                <a:lnTo>
                  <a:pt x="108" y="1634"/>
                </a:lnTo>
                <a:lnTo>
                  <a:pt x="121" y="1634"/>
                </a:lnTo>
                <a:lnTo>
                  <a:pt x="121" y="1629"/>
                </a:lnTo>
                <a:lnTo>
                  <a:pt x="135" y="1629"/>
                </a:lnTo>
                <a:lnTo>
                  <a:pt x="148" y="1629"/>
                </a:lnTo>
                <a:lnTo>
                  <a:pt x="153" y="1629"/>
                </a:lnTo>
                <a:lnTo>
                  <a:pt x="153" y="1625"/>
                </a:lnTo>
                <a:lnTo>
                  <a:pt x="157" y="1625"/>
                </a:lnTo>
                <a:lnTo>
                  <a:pt x="157" y="1620"/>
                </a:lnTo>
                <a:lnTo>
                  <a:pt x="166" y="1620"/>
                </a:lnTo>
                <a:lnTo>
                  <a:pt x="166" y="1620"/>
                </a:lnTo>
                <a:lnTo>
                  <a:pt x="166" y="1620"/>
                </a:lnTo>
                <a:lnTo>
                  <a:pt x="171" y="1620"/>
                </a:lnTo>
                <a:lnTo>
                  <a:pt x="175" y="1620"/>
                </a:lnTo>
                <a:lnTo>
                  <a:pt x="175" y="1616"/>
                </a:lnTo>
                <a:lnTo>
                  <a:pt x="180" y="1616"/>
                </a:lnTo>
                <a:lnTo>
                  <a:pt x="184" y="1616"/>
                </a:lnTo>
                <a:lnTo>
                  <a:pt x="184" y="1611"/>
                </a:lnTo>
                <a:lnTo>
                  <a:pt x="189" y="1611"/>
                </a:lnTo>
                <a:lnTo>
                  <a:pt x="189" y="1607"/>
                </a:lnTo>
                <a:lnTo>
                  <a:pt x="198" y="1607"/>
                </a:lnTo>
                <a:lnTo>
                  <a:pt x="202" y="1607"/>
                </a:lnTo>
                <a:lnTo>
                  <a:pt x="202" y="1607"/>
                </a:lnTo>
                <a:lnTo>
                  <a:pt x="202" y="1602"/>
                </a:lnTo>
                <a:lnTo>
                  <a:pt x="207" y="1602"/>
                </a:lnTo>
                <a:lnTo>
                  <a:pt x="211" y="1602"/>
                </a:lnTo>
                <a:lnTo>
                  <a:pt x="211" y="1602"/>
                </a:lnTo>
                <a:lnTo>
                  <a:pt x="220" y="1602"/>
                </a:lnTo>
                <a:lnTo>
                  <a:pt x="220" y="1598"/>
                </a:lnTo>
                <a:lnTo>
                  <a:pt x="225" y="1598"/>
                </a:lnTo>
                <a:lnTo>
                  <a:pt x="243" y="1598"/>
                </a:lnTo>
                <a:lnTo>
                  <a:pt x="243" y="1598"/>
                </a:lnTo>
                <a:lnTo>
                  <a:pt x="243" y="1593"/>
                </a:lnTo>
                <a:lnTo>
                  <a:pt x="243" y="1593"/>
                </a:lnTo>
                <a:lnTo>
                  <a:pt x="243" y="1589"/>
                </a:lnTo>
                <a:lnTo>
                  <a:pt x="252" y="1589"/>
                </a:lnTo>
                <a:lnTo>
                  <a:pt x="252" y="1584"/>
                </a:lnTo>
                <a:lnTo>
                  <a:pt x="256" y="1584"/>
                </a:lnTo>
                <a:lnTo>
                  <a:pt x="256" y="1584"/>
                </a:lnTo>
                <a:lnTo>
                  <a:pt x="265" y="1584"/>
                </a:lnTo>
                <a:lnTo>
                  <a:pt x="265" y="1584"/>
                </a:lnTo>
                <a:lnTo>
                  <a:pt x="269" y="1584"/>
                </a:lnTo>
                <a:lnTo>
                  <a:pt x="269" y="1580"/>
                </a:lnTo>
                <a:lnTo>
                  <a:pt x="269" y="1580"/>
                </a:lnTo>
                <a:lnTo>
                  <a:pt x="278" y="1580"/>
                </a:lnTo>
                <a:lnTo>
                  <a:pt x="278" y="1575"/>
                </a:lnTo>
                <a:lnTo>
                  <a:pt x="283" y="1575"/>
                </a:lnTo>
                <a:lnTo>
                  <a:pt x="287" y="1575"/>
                </a:lnTo>
                <a:lnTo>
                  <a:pt x="287" y="1575"/>
                </a:lnTo>
                <a:lnTo>
                  <a:pt x="287" y="1575"/>
                </a:lnTo>
                <a:lnTo>
                  <a:pt x="287" y="1571"/>
                </a:lnTo>
                <a:lnTo>
                  <a:pt x="292" y="1566"/>
                </a:lnTo>
                <a:lnTo>
                  <a:pt x="292" y="1566"/>
                </a:lnTo>
                <a:lnTo>
                  <a:pt x="292" y="1566"/>
                </a:lnTo>
                <a:lnTo>
                  <a:pt x="296" y="1566"/>
                </a:lnTo>
                <a:lnTo>
                  <a:pt x="301" y="1566"/>
                </a:lnTo>
                <a:lnTo>
                  <a:pt x="301" y="1562"/>
                </a:lnTo>
                <a:lnTo>
                  <a:pt x="310" y="1562"/>
                </a:lnTo>
                <a:lnTo>
                  <a:pt x="314" y="1562"/>
                </a:lnTo>
                <a:lnTo>
                  <a:pt x="319" y="1562"/>
                </a:lnTo>
                <a:lnTo>
                  <a:pt x="323" y="1562"/>
                </a:lnTo>
                <a:lnTo>
                  <a:pt x="323" y="1557"/>
                </a:lnTo>
                <a:lnTo>
                  <a:pt x="328" y="1557"/>
                </a:lnTo>
                <a:lnTo>
                  <a:pt x="328" y="1553"/>
                </a:lnTo>
                <a:lnTo>
                  <a:pt x="328" y="1553"/>
                </a:lnTo>
                <a:lnTo>
                  <a:pt x="332" y="1553"/>
                </a:lnTo>
                <a:lnTo>
                  <a:pt x="332" y="1553"/>
                </a:lnTo>
                <a:lnTo>
                  <a:pt x="337" y="1553"/>
                </a:lnTo>
                <a:lnTo>
                  <a:pt x="337" y="1553"/>
                </a:lnTo>
                <a:lnTo>
                  <a:pt x="346" y="1553"/>
                </a:lnTo>
                <a:lnTo>
                  <a:pt x="346" y="1548"/>
                </a:lnTo>
                <a:lnTo>
                  <a:pt x="350" y="1548"/>
                </a:lnTo>
                <a:lnTo>
                  <a:pt x="350" y="1548"/>
                </a:lnTo>
                <a:lnTo>
                  <a:pt x="355" y="1548"/>
                </a:lnTo>
                <a:lnTo>
                  <a:pt x="355" y="1548"/>
                </a:lnTo>
                <a:lnTo>
                  <a:pt x="355" y="1544"/>
                </a:lnTo>
                <a:lnTo>
                  <a:pt x="359" y="1544"/>
                </a:lnTo>
                <a:lnTo>
                  <a:pt x="359" y="1539"/>
                </a:lnTo>
                <a:lnTo>
                  <a:pt x="364" y="1539"/>
                </a:lnTo>
                <a:lnTo>
                  <a:pt x="373" y="1539"/>
                </a:lnTo>
                <a:lnTo>
                  <a:pt x="377" y="1539"/>
                </a:lnTo>
                <a:lnTo>
                  <a:pt x="377" y="1539"/>
                </a:lnTo>
                <a:lnTo>
                  <a:pt x="382" y="1539"/>
                </a:lnTo>
                <a:lnTo>
                  <a:pt x="386" y="1539"/>
                </a:lnTo>
                <a:lnTo>
                  <a:pt x="386" y="1539"/>
                </a:lnTo>
                <a:lnTo>
                  <a:pt x="391" y="1539"/>
                </a:lnTo>
                <a:lnTo>
                  <a:pt x="391" y="1539"/>
                </a:lnTo>
                <a:lnTo>
                  <a:pt x="395" y="1539"/>
                </a:lnTo>
                <a:lnTo>
                  <a:pt x="400" y="1539"/>
                </a:lnTo>
                <a:lnTo>
                  <a:pt x="404" y="1539"/>
                </a:lnTo>
                <a:lnTo>
                  <a:pt x="404" y="1539"/>
                </a:lnTo>
                <a:lnTo>
                  <a:pt x="409" y="1539"/>
                </a:lnTo>
                <a:lnTo>
                  <a:pt x="409" y="1539"/>
                </a:lnTo>
                <a:lnTo>
                  <a:pt x="409" y="1535"/>
                </a:lnTo>
                <a:lnTo>
                  <a:pt x="413" y="1535"/>
                </a:lnTo>
                <a:lnTo>
                  <a:pt x="418" y="1535"/>
                </a:lnTo>
                <a:lnTo>
                  <a:pt x="418" y="1530"/>
                </a:lnTo>
                <a:lnTo>
                  <a:pt x="418" y="1530"/>
                </a:lnTo>
                <a:lnTo>
                  <a:pt x="418" y="1526"/>
                </a:lnTo>
                <a:lnTo>
                  <a:pt x="422" y="1526"/>
                </a:lnTo>
                <a:lnTo>
                  <a:pt x="427" y="1526"/>
                </a:lnTo>
                <a:lnTo>
                  <a:pt x="436" y="1526"/>
                </a:lnTo>
                <a:lnTo>
                  <a:pt x="436" y="1526"/>
                </a:lnTo>
                <a:lnTo>
                  <a:pt x="449" y="1526"/>
                </a:lnTo>
                <a:lnTo>
                  <a:pt x="458" y="1526"/>
                </a:lnTo>
                <a:lnTo>
                  <a:pt x="458" y="1521"/>
                </a:lnTo>
                <a:lnTo>
                  <a:pt x="463" y="1521"/>
                </a:lnTo>
                <a:lnTo>
                  <a:pt x="463" y="1517"/>
                </a:lnTo>
                <a:lnTo>
                  <a:pt x="463" y="1517"/>
                </a:lnTo>
                <a:lnTo>
                  <a:pt x="463" y="1512"/>
                </a:lnTo>
                <a:lnTo>
                  <a:pt x="467" y="1512"/>
                </a:lnTo>
                <a:lnTo>
                  <a:pt x="472" y="1512"/>
                </a:lnTo>
                <a:lnTo>
                  <a:pt x="472" y="1512"/>
                </a:lnTo>
                <a:lnTo>
                  <a:pt x="476" y="1512"/>
                </a:lnTo>
                <a:lnTo>
                  <a:pt x="481" y="1512"/>
                </a:lnTo>
                <a:lnTo>
                  <a:pt x="481" y="1512"/>
                </a:lnTo>
                <a:lnTo>
                  <a:pt x="485" y="1512"/>
                </a:lnTo>
                <a:lnTo>
                  <a:pt x="490" y="1512"/>
                </a:lnTo>
                <a:lnTo>
                  <a:pt x="494" y="1512"/>
                </a:lnTo>
                <a:lnTo>
                  <a:pt x="494" y="1503"/>
                </a:lnTo>
                <a:lnTo>
                  <a:pt x="499" y="1503"/>
                </a:lnTo>
                <a:lnTo>
                  <a:pt x="499" y="1499"/>
                </a:lnTo>
                <a:lnTo>
                  <a:pt x="508" y="1499"/>
                </a:lnTo>
                <a:lnTo>
                  <a:pt x="512" y="1499"/>
                </a:lnTo>
                <a:lnTo>
                  <a:pt x="517" y="1499"/>
                </a:lnTo>
                <a:lnTo>
                  <a:pt x="521" y="1499"/>
                </a:lnTo>
                <a:lnTo>
                  <a:pt x="526" y="1499"/>
                </a:lnTo>
                <a:lnTo>
                  <a:pt x="526" y="1494"/>
                </a:lnTo>
                <a:lnTo>
                  <a:pt x="535" y="1494"/>
                </a:lnTo>
                <a:lnTo>
                  <a:pt x="535" y="1494"/>
                </a:lnTo>
                <a:lnTo>
                  <a:pt x="535" y="1494"/>
                </a:lnTo>
                <a:lnTo>
                  <a:pt x="539" y="1494"/>
                </a:lnTo>
                <a:lnTo>
                  <a:pt x="539" y="1494"/>
                </a:lnTo>
                <a:lnTo>
                  <a:pt x="539" y="1490"/>
                </a:lnTo>
                <a:lnTo>
                  <a:pt x="544" y="1485"/>
                </a:lnTo>
                <a:lnTo>
                  <a:pt x="548" y="1485"/>
                </a:lnTo>
                <a:lnTo>
                  <a:pt x="553" y="1485"/>
                </a:lnTo>
                <a:lnTo>
                  <a:pt x="557" y="1485"/>
                </a:lnTo>
                <a:lnTo>
                  <a:pt x="557" y="1481"/>
                </a:lnTo>
                <a:lnTo>
                  <a:pt x="557" y="1481"/>
                </a:lnTo>
                <a:lnTo>
                  <a:pt x="557" y="1476"/>
                </a:lnTo>
                <a:lnTo>
                  <a:pt x="562" y="1476"/>
                </a:lnTo>
                <a:lnTo>
                  <a:pt x="562" y="1472"/>
                </a:lnTo>
                <a:lnTo>
                  <a:pt x="566" y="1472"/>
                </a:lnTo>
                <a:lnTo>
                  <a:pt x="566" y="1472"/>
                </a:lnTo>
                <a:lnTo>
                  <a:pt x="571" y="1467"/>
                </a:lnTo>
                <a:lnTo>
                  <a:pt x="571" y="1467"/>
                </a:lnTo>
                <a:lnTo>
                  <a:pt x="580" y="1467"/>
                </a:lnTo>
                <a:lnTo>
                  <a:pt x="584" y="1467"/>
                </a:lnTo>
                <a:lnTo>
                  <a:pt x="584" y="1463"/>
                </a:lnTo>
                <a:lnTo>
                  <a:pt x="593" y="1463"/>
                </a:lnTo>
                <a:lnTo>
                  <a:pt x="593" y="1458"/>
                </a:lnTo>
                <a:lnTo>
                  <a:pt x="598" y="1458"/>
                </a:lnTo>
                <a:lnTo>
                  <a:pt x="602" y="1458"/>
                </a:lnTo>
                <a:lnTo>
                  <a:pt x="602" y="1454"/>
                </a:lnTo>
                <a:lnTo>
                  <a:pt x="602" y="1454"/>
                </a:lnTo>
                <a:lnTo>
                  <a:pt x="602" y="1454"/>
                </a:lnTo>
                <a:lnTo>
                  <a:pt x="629" y="1454"/>
                </a:lnTo>
                <a:lnTo>
                  <a:pt x="634" y="1454"/>
                </a:lnTo>
                <a:lnTo>
                  <a:pt x="634" y="1449"/>
                </a:lnTo>
                <a:lnTo>
                  <a:pt x="647" y="1449"/>
                </a:lnTo>
                <a:lnTo>
                  <a:pt x="647" y="1449"/>
                </a:lnTo>
                <a:lnTo>
                  <a:pt x="647" y="1445"/>
                </a:lnTo>
                <a:lnTo>
                  <a:pt x="652" y="1445"/>
                </a:lnTo>
                <a:lnTo>
                  <a:pt x="652" y="1440"/>
                </a:lnTo>
                <a:lnTo>
                  <a:pt x="656" y="1440"/>
                </a:lnTo>
                <a:lnTo>
                  <a:pt x="656" y="1440"/>
                </a:lnTo>
                <a:lnTo>
                  <a:pt x="661" y="1440"/>
                </a:lnTo>
                <a:lnTo>
                  <a:pt x="670" y="1440"/>
                </a:lnTo>
                <a:lnTo>
                  <a:pt x="674" y="1440"/>
                </a:lnTo>
                <a:lnTo>
                  <a:pt x="674" y="1440"/>
                </a:lnTo>
                <a:lnTo>
                  <a:pt x="674" y="1436"/>
                </a:lnTo>
                <a:lnTo>
                  <a:pt x="688" y="1436"/>
                </a:lnTo>
                <a:lnTo>
                  <a:pt x="688" y="1436"/>
                </a:lnTo>
                <a:lnTo>
                  <a:pt x="688" y="1431"/>
                </a:lnTo>
                <a:lnTo>
                  <a:pt x="692" y="1431"/>
                </a:lnTo>
                <a:lnTo>
                  <a:pt x="692" y="1431"/>
                </a:lnTo>
                <a:lnTo>
                  <a:pt x="697" y="1431"/>
                </a:lnTo>
                <a:lnTo>
                  <a:pt x="701" y="1431"/>
                </a:lnTo>
                <a:lnTo>
                  <a:pt x="706" y="1431"/>
                </a:lnTo>
                <a:lnTo>
                  <a:pt x="706" y="1427"/>
                </a:lnTo>
                <a:lnTo>
                  <a:pt x="710" y="1427"/>
                </a:lnTo>
                <a:lnTo>
                  <a:pt x="719" y="1427"/>
                </a:lnTo>
                <a:lnTo>
                  <a:pt x="719" y="1427"/>
                </a:lnTo>
                <a:lnTo>
                  <a:pt x="724" y="1427"/>
                </a:lnTo>
                <a:lnTo>
                  <a:pt x="724" y="1422"/>
                </a:lnTo>
                <a:lnTo>
                  <a:pt x="728" y="1422"/>
                </a:lnTo>
                <a:lnTo>
                  <a:pt x="728" y="1422"/>
                </a:lnTo>
                <a:lnTo>
                  <a:pt x="728" y="1418"/>
                </a:lnTo>
                <a:lnTo>
                  <a:pt x="733" y="1418"/>
                </a:lnTo>
                <a:lnTo>
                  <a:pt x="733" y="1418"/>
                </a:lnTo>
                <a:lnTo>
                  <a:pt x="737" y="1418"/>
                </a:lnTo>
                <a:lnTo>
                  <a:pt x="742" y="1418"/>
                </a:lnTo>
                <a:lnTo>
                  <a:pt x="742" y="1418"/>
                </a:lnTo>
                <a:lnTo>
                  <a:pt x="742" y="1413"/>
                </a:lnTo>
                <a:lnTo>
                  <a:pt x="746" y="1413"/>
                </a:lnTo>
                <a:lnTo>
                  <a:pt x="746" y="1404"/>
                </a:lnTo>
                <a:lnTo>
                  <a:pt x="751" y="1404"/>
                </a:lnTo>
                <a:lnTo>
                  <a:pt x="755" y="1404"/>
                </a:lnTo>
                <a:lnTo>
                  <a:pt x="755" y="1400"/>
                </a:lnTo>
                <a:lnTo>
                  <a:pt x="755" y="1400"/>
                </a:lnTo>
                <a:lnTo>
                  <a:pt x="755" y="1395"/>
                </a:lnTo>
                <a:lnTo>
                  <a:pt x="760" y="1395"/>
                </a:lnTo>
                <a:lnTo>
                  <a:pt x="760" y="1395"/>
                </a:lnTo>
                <a:lnTo>
                  <a:pt x="760" y="1391"/>
                </a:lnTo>
                <a:lnTo>
                  <a:pt x="764" y="1391"/>
                </a:lnTo>
                <a:lnTo>
                  <a:pt x="764" y="1391"/>
                </a:lnTo>
                <a:lnTo>
                  <a:pt x="769" y="1391"/>
                </a:lnTo>
                <a:lnTo>
                  <a:pt x="769" y="1382"/>
                </a:lnTo>
                <a:lnTo>
                  <a:pt x="769" y="1382"/>
                </a:lnTo>
                <a:lnTo>
                  <a:pt x="773" y="1382"/>
                </a:lnTo>
                <a:lnTo>
                  <a:pt x="773" y="1377"/>
                </a:lnTo>
                <a:lnTo>
                  <a:pt x="778" y="1377"/>
                </a:lnTo>
                <a:lnTo>
                  <a:pt x="778" y="1377"/>
                </a:lnTo>
                <a:lnTo>
                  <a:pt x="778" y="1377"/>
                </a:lnTo>
                <a:lnTo>
                  <a:pt x="782" y="1377"/>
                </a:lnTo>
                <a:lnTo>
                  <a:pt x="787" y="1377"/>
                </a:lnTo>
                <a:lnTo>
                  <a:pt x="791" y="1377"/>
                </a:lnTo>
                <a:lnTo>
                  <a:pt x="791" y="1377"/>
                </a:lnTo>
                <a:lnTo>
                  <a:pt x="796" y="1377"/>
                </a:lnTo>
                <a:lnTo>
                  <a:pt x="796" y="1377"/>
                </a:lnTo>
                <a:lnTo>
                  <a:pt x="805" y="1377"/>
                </a:lnTo>
                <a:lnTo>
                  <a:pt x="809" y="1377"/>
                </a:lnTo>
                <a:lnTo>
                  <a:pt x="818" y="1377"/>
                </a:lnTo>
                <a:lnTo>
                  <a:pt x="818" y="1373"/>
                </a:lnTo>
                <a:lnTo>
                  <a:pt x="823" y="1373"/>
                </a:lnTo>
                <a:lnTo>
                  <a:pt x="823" y="1373"/>
                </a:lnTo>
                <a:lnTo>
                  <a:pt x="827" y="1373"/>
                </a:lnTo>
                <a:lnTo>
                  <a:pt x="832" y="1373"/>
                </a:lnTo>
                <a:lnTo>
                  <a:pt x="832" y="1373"/>
                </a:lnTo>
                <a:lnTo>
                  <a:pt x="836" y="1373"/>
                </a:lnTo>
                <a:lnTo>
                  <a:pt x="836" y="1368"/>
                </a:lnTo>
                <a:lnTo>
                  <a:pt x="841" y="1368"/>
                </a:lnTo>
                <a:lnTo>
                  <a:pt x="841" y="1368"/>
                </a:lnTo>
                <a:lnTo>
                  <a:pt x="841" y="1368"/>
                </a:lnTo>
                <a:lnTo>
                  <a:pt x="845" y="1368"/>
                </a:lnTo>
                <a:lnTo>
                  <a:pt x="854" y="1368"/>
                </a:lnTo>
                <a:lnTo>
                  <a:pt x="859" y="1368"/>
                </a:lnTo>
                <a:lnTo>
                  <a:pt x="859" y="1364"/>
                </a:lnTo>
                <a:lnTo>
                  <a:pt x="863" y="1364"/>
                </a:lnTo>
                <a:lnTo>
                  <a:pt x="868" y="1364"/>
                </a:lnTo>
                <a:lnTo>
                  <a:pt x="868" y="1355"/>
                </a:lnTo>
                <a:lnTo>
                  <a:pt x="872" y="1355"/>
                </a:lnTo>
                <a:lnTo>
                  <a:pt x="872" y="1350"/>
                </a:lnTo>
                <a:lnTo>
                  <a:pt x="877" y="1350"/>
                </a:lnTo>
                <a:lnTo>
                  <a:pt x="881" y="1350"/>
                </a:lnTo>
                <a:lnTo>
                  <a:pt x="886" y="1350"/>
                </a:lnTo>
                <a:lnTo>
                  <a:pt x="886" y="1346"/>
                </a:lnTo>
                <a:lnTo>
                  <a:pt x="890" y="1346"/>
                </a:lnTo>
                <a:lnTo>
                  <a:pt x="895" y="1346"/>
                </a:lnTo>
                <a:lnTo>
                  <a:pt x="899" y="1346"/>
                </a:lnTo>
                <a:lnTo>
                  <a:pt x="904" y="1341"/>
                </a:lnTo>
                <a:lnTo>
                  <a:pt x="904" y="1341"/>
                </a:lnTo>
                <a:lnTo>
                  <a:pt x="913" y="1341"/>
                </a:lnTo>
                <a:lnTo>
                  <a:pt x="913" y="1332"/>
                </a:lnTo>
                <a:lnTo>
                  <a:pt x="913" y="1332"/>
                </a:lnTo>
                <a:lnTo>
                  <a:pt x="917" y="1332"/>
                </a:lnTo>
                <a:lnTo>
                  <a:pt x="922" y="1328"/>
                </a:lnTo>
                <a:lnTo>
                  <a:pt x="926" y="1328"/>
                </a:lnTo>
                <a:lnTo>
                  <a:pt x="926" y="1328"/>
                </a:lnTo>
                <a:lnTo>
                  <a:pt x="935" y="1328"/>
                </a:lnTo>
                <a:lnTo>
                  <a:pt x="940" y="1328"/>
                </a:lnTo>
                <a:lnTo>
                  <a:pt x="940" y="1323"/>
                </a:lnTo>
                <a:lnTo>
                  <a:pt x="940" y="1323"/>
                </a:lnTo>
                <a:lnTo>
                  <a:pt x="940" y="1323"/>
                </a:lnTo>
                <a:lnTo>
                  <a:pt x="944" y="1323"/>
                </a:lnTo>
                <a:lnTo>
                  <a:pt x="944" y="1319"/>
                </a:lnTo>
                <a:lnTo>
                  <a:pt x="944" y="1319"/>
                </a:lnTo>
                <a:lnTo>
                  <a:pt x="953" y="1319"/>
                </a:lnTo>
                <a:lnTo>
                  <a:pt x="953" y="1314"/>
                </a:lnTo>
                <a:lnTo>
                  <a:pt x="958" y="1314"/>
                </a:lnTo>
                <a:lnTo>
                  <a:pt x="958" y="1310"/>
                </a:lnTo>
                <a:lnTo>
                  <a:pt x="958" y="1310"/>
                </a:lnTo>
                <a:lnTo>
                  <a:pt x="962" y="1310"/>
                </a:lnTo>
                <a:lnTo>
                  <a:pt x="971" y="1310"/>
                </a:lnTo>
                <a:lnTo>
                  <a:pt x="971" y="1305"/>
                </a:lnTo>
                <a:lnTo>
                  <a:pt x="976" y="1305"/>
                </a:lnTo>
                <a:lnTo>
                  <a:pt x="976" y="1301"/>
                </a:lnTo>
                <a:lnTo>
                  <a:pt x="989" y="1301"/>
                </a:lnTo>
                <a:lnTo>
                  <a:pt x="993" y="1301"/>
                </a:lnTo>
                <a:lnTo>
                  <a:pt x="1002" y="1301"/>
                </a:lnTo>
                <a:lnTo>
                  <a:pt x="1002" y="1301"/>
                </a:lnTo>
                <a:lnTo>
                  <a:pt x="1002" y="1296"/>
                </a:lnTo>
                <a:lnTo>
                  <a:pt x="1007" y="1296"/>
                </a:lnTo>
                <a:lnTo>
                  <a:pt x="1007" y="1296"/>
                </a:lnTo>
                <a:lnTo>
                  <a:pt x="1016" y="1296"/>
                </a:lnTo>
                <a:lnTo>
                  <a:pt x="1016" y="1292"/>
                </a:lnTo>
                <a:lnTo>
                  <a:pt x="1020" y="1292"/>
                </a:lnTo>
                <a:lnTo>
                  <a:pt x="1025" y="1292"/>
                </a:lnTo>
                <a:lnTo>
                  <a:pt x="1025" y="1287"/>
                </a:lnTo>
                <a:lnTo>
                  <a:pt x="1029" y="1287"/>
                </a:lnTo>
                <a:lnTo>
                  <a:pt x="1034" y="1283"/>
                </a:lnTo>
                <a:lnTo>
                  <a:pt x="1038" y="1283"/>
                </a:lnTo>
                <a:lnTo>
                  <a:pt x="1038" y="1274"/>
                </a:lnTo>
                <a:lnTo>
                  <a:pt x="1047" y="1274"/>
                </a:lnTo>
                <a:lnTo>
                  <a:pt x="1047" y="1274"/>
                </a:lnTo>
                <a:lnTo>
                  <a:pt x="1047" y="1269"/>
                </a:lnTo>
                <a:lnTo>
                  <a:pt x="1052" y="1269"/>
                </a:lnTo>
                <a:lnTo>
                  <a:pt x="1052" y="1265"/>
                </a:lnTo>
                <a:lnTo>
                  <a:pt x="1052" y="1265"/>
                </a:lnTo>
                <a:lnTo>
                  <a:pt x="1056" y="1265"/>
                </a:lnTo>
                <a:lnTo>
                  <a:pt x="1065" y="1265"/>
                </a:lnTo>
                <a:lnTo>
                  <a:pt x="1070" y="1265"/>
                </a:lnTo>
                <a:lnTo>
                  <a:pt x="1070" y="1260"/>
                </a:lnTo>
                <a:lnTo>
                  <a:pt x="1074" y="1260"/>
                </a:lnTo>
                <a:lnTo>
                  <a:pt x="1079" y="1260"/>
                </a:lnTo>
                <a:lnTo>
                  <a:pt x="1083" y="1260"/>
                </a:lnTo>
                <a:lnTo>
                  <a:pt x="1092" y="1260"/>
                </a:lnTo>
                <a:lnTo>
                  <a:pt x="1092" y="1251"/>
                </a:lnTo>
                <a:lnTo>
                  <a:pt x="1092" y="1251"/>
                </a:lnTo>
                <a:lnTo>
                  <a:pt x="1097" y="1251"/>
                </a:lnTo>
                <a:lnTo>
                  <a:pt x="1097" y="1247"/>
                </a:lnTo>
                <a:lnTo>
                  <a:pt x="1101" y="1247"/>
                </a:lnTo>
                <a:lnTo>
                  <a:pt x="1101" y="1247"/>
                </a:lnTo>
                <a:lnTo>
                  <a:pt x="1101" y="1247"/>
                </a:lnTo>
                <a:lnTo>
                  <a:pt x="1101" y="1242"/>
                </a:lnTo>
                <a:lnTo>
                  <a:pt x="1110" y="1242"/>
                </a:lnTo>
                <a:lnTo>
                  <a:pt x="1110" y="1242"/>
                </a:lnTo>
                <a:lnTo>
                  <a:pt x="1110" y="1238"/>
                </a:lnTo>
                <a:lnTo>
                  <a:pt x="1115" y="1238"/>
                </a:lnTo>
                <a:lnTo>
                  <a:pt x="1119" y="1238"/>
                </a:lnTo>
                <a:lnTo>
                  <a:pt x="1124" y="1238"/>
                </a:lnTo>
                <a:lnTo>
                  <a:pt x="1128" y="1238"/>
                </a:lnTo>
                <a:lnTo>
                  <a:pt x="1128" y="1233"/>
                </a:lnTo>
                <a:lnTo>
                  <a:pt x="1133" y="1233"/>
                </a:lnTo>
                <a:lnTo>
                  <a:pt x="1137" y="1233"/>
                </a:lnTo>
                <a:lnTo>
                  <a:pt x="1146" y="1233"/>
                </a:lnTo>
                <a:lnTo>
                  <a:pt x="1146" y="1229"/>
                </a:lnTo>
                <a:lnTo>
                  <a:pt x="1151" y="1229"/>
                </a:lnTo>
                <a:lnTo>
                  <a:pt x="1151" y="1224"/>
                </a:lnTo>
                <a:lnTo>
                  <a:pt x="1155" y="1224"/>
                </a:lnTo>
                <a:lnTo>
                  <a:pt x="1164" y="1224"/>
                </a:lnTo>
                <a:lnTo>
                  <a:pt x="1164" y="1224"/>
                </a:lnTo>
                <a:lnTo>
                  <a:pt x="1164" y="1224"/>
                </a:lnTo>
                <a:lnTo>
                  <a:pt x="1169" y="1224"/>
                </a:lnTo>
                <a:lnTo>
                  <a:pt x="1178" y="1224"/>
                </a:lnTo>
                <a:lnTo>
                  <a:pt x="1178" y="1220"/>
                </a:lnTo>
                <a:lnTo>
                  <a:pt x="1178" y="1220"/>
                </a:lnTo>
                <a:lnTo>
                  <a:pt x="1178" y="1215"/>
                </a:lnTo>
                <a:lnTo>
                  <a:pt x="1182" y="1215"/>
                </a:lnTo>
                <a:lnTo>
                  <a:pt x="1182" y="1211"/>
                </a:lnTo>
                <a:lnTo>
                  <a:pt x="1187" y="1211"/>
                </a:lnTo>
                <a:lnTo>
                  <a:pt x="1187" y="1206"/>
                </a:lnTo>
                <a:lnTo>
                  <a:pt x="1191" y="1206"/>
                </a:lnTo>
                <a:lnTo>
                  <a:pt x="1191" y="1202"/>
                </a:lnTo>
                <a:lnTo>
                  <a:pt x="1191" y="1202"/>
                </a:lnTo>
                <a:lnTo>
                  <a:pt x="1196" y="1202"/>
                </a:lnTo>
                <a:lnTo>
                  <a:pt x="1200" y="1202"/>
                </a:lnTo>
                <a:lnTo>
                  <a:pt x="1205" y="1202"/>
                </a:lnTo>
                <a:lnTo>
                  <a:pt x="1205" y="1197"/>
                </a:lnTo>
                <a:lnTo>
                  <a:pt x="1205" y="1197"/>
                </a:lnTo>
                <a:lnTo>
                  <a:pt x="1209" y="1197"/>
                </a:lnTo>
                <a:lnTo>
                  <a:pt x="1214" y="1197"/>
                </a:lnTo>
                <a:lnTo>
                  <a:pt x="1214" y="1197"/>
                </a:lnTo>
                <a:lnTo>
                  <a:pt x="1218" y="1197"/>
                </a:lnTo>
                <a:lnTo>
                  <a:pt x="1218" y="1193"/>
                </a:lnTo>
                <a:lnTo>
                  <a:pt x="1227" y="1193"/>
                </a:lnTo>
                <a:lnTo>
                  <a:pt x="1232" y="1193"/>
                </a:lnTo>
                <a:lnTo>
                  <a:pt x="1236" y="1193"/>
                </a:lnTo>
                <a:lnTo>
                  <a:pt x="1236" y="1188"/>
                </a:lnTo>
                <a:lnTo>
                  <a:pt x="1241" y="1188"/>
                </a:lnTo>
                <a:lnTo>
                  <a:pt x="1241" y="1184"/>
                </a:lnTo>
                <a:lnTo>
                  <a:pt x="1245" y="1184"/>
                </a:lnTo>
                <a:lnTo>
                  <a:pt x="1245" y="1179"/>
                </a:lnTo>
                <a:lnTo>
                  <a:pt x="1259" y="1179"/>
                </a:lnTo>
                <a:lnTo>
                  <a:pt x="1268" y="1179"/>
                </a:lnTo>
                <a:lnTo>
                  <a:pt x="1268" y="1175"/>
                </a:lnTo>
                <a:lnTo>
                  <a:pt x="1272" y="1175"/>
                </a:lnTo>
                <a:lnTo>
                  <a:pt x="1272" y="1170"/>
                </a:lnTo>
                <a:lnTo>
                  <a:pt x="1281" y="1170"/>
                </a:lnTo>
                <a:lnTo>
                  <a:pt x="1286" y="1170"/>
                </a:lnTo>
                <a:lnTo>
                  <a:pt x="1286" y="1170"/>
                </a:lnTo>
                <a:lnTo>
                  <a:pt x="1286" y="1170"/>
                </a:lnTo>
                <a:lnTo>
                  <a:pt x="1290" y="1170"/>
                </a:lnTo>
                <a:lnTo>
                  <a:pt x="1295" y="1170"/>
                </a:lnTo>
                <a:lnTo>
                  <a:pt x="1304" y="1170"/>
                </a:lnTo>
                <a:lnTo>
                  <a:pt x="1317" y="1170"/>
                </a:lnTo>
                <a:lnTo>
                  <a:pt x="1317" y="1166"/>
                </a:lnTo>
                <a:lnTo>
                  <a:pt x="1317" y="1166"/>
                </a:lnTo>
                <a:lnTo>
                  <a:pt x="1340" y="1166"/>
                </a:lnTo>
                <a:lnTo>
                  <a:pt x="1340" y="1161"/>
                </a:lnTo>
                <a:lnTo>
                  <a:pt x="1344" y="1161"/>
                </a:lnTo>
                <a:lnTo>
                  <a:pt x="1344" y="1157"/>
                </a:lnTo>
                <a:lnTo>
                  <a:pt x="1349" y="1157"/>
                </a:lnTo>
                <a:lnTo>
                  <a:pt x="1353" y="1157"/>
                </a:lnTo>
                <a:lnTo>
                  <a:pt x="1353" y="1152"/>
                </a:lnTo>
                <a:lnTo>
                  <a:pt x="1362" y="1152"/>
                </a:lnTo>
                <a:lnTo>
                  <a:pt x="1362" y="1152"/>
                </a:lnTo>
                <a:lnTo>
                  <a:pt x="1367" y="1152"/>
                </a:lnTo>
                <a:lnTo>
                  <a:pt x="1371" y="1152"/>
                </a:lnTo>
                <a:lnTo>
                  <a:pt x="1371" y="1148"/>
                </a:lnTo>
                <a:lnTo>
                  <a:pt x="1376" y="1148"/>
                </a:lnTo>
                <a:lnTo>
                  <a:pt x="1376" y="1143"/>
                </a:lnTo>
                <a:lnTo>
                  <a:pt x="1380" y="1143"/>
                </a:lnTo>
                <a:lnTo>
                  <a:pt x="1380" y="1139"/>
                </a:lnTo>
                <a:lnTo>
                  <a:pt x="1385" y="1139"/>
                </a:lnTo>
                <a:lnTo>
                  <a:pt x="1389" y="1139"/>
                </a:lnTo>
                <a:lnTo>
                  <a:pt x="1389" y="1139"/>
                </a:lnTo>
                <a:lnTo>
                  <a:pt x="1389" y="1134"/>
                </a:lnTo>
                <a:lnTo>
                  <a:pt x="1394" y="1134"/>
                </a:lnTo>
                <a:lnTo>
                  <a:pt x="1398" y="1134"/>
                </a:lnTo>
                <a:lnTo>
                  <a:pt x="1398" y="1130"/>
                </a:lnTo>
                <a:lnTo>
                  <a:pt x="1403" y="1130"/>
                </a:lnTo>
                <a:lnTo>
                  <a:pt x="1403" y="1125"/>
                </a:lnTo>
                <a:lnTo>
                  <a:pt x="1403" y="1125"/>
                </a:lnTo>
                <a:lnTo>
                  <a:pt x="1407" y="1125"/>
                </a:lnTo>
                <a:lnTo>
                  <a:pt x="1407" y="1121"/>
                </a:lnTo>
                <a:lnTo>
                  <a:pt x="1407" y="1121"/>
                </a:lnTo>
                <a:lnTo>
                  <a:pt x="1407" y="1116"/>
                </a:lnTo>
                <a:lnTo>
                  <a:pt x="1407" y="1116"/>
                </a:lnTo>
                <a:lnTo>
                  <a:pt x="1407" y="1116"/>
                </a:lnTo>
                <a:lnTo>
                  <a:pt x="1412" y="1112"/>
                </a:lnTo>
                <a:lnTo>
                  <a:pt x="1416" y="1112"/>
                </a:lnTo>
                <a:lnTo>
                  <a:pt x="1421" y="1112"/>
                </a:lnTo>
                <a:lnTo>
                  <a:pt x="1421" y="1112"/>
                </a:lnTo>
                <a:lnTo>
                  <a:pt x="1425" y="1112"/>
                </a:lnTo>
                <a:lnTo>
                  <a:pt x="1425" y="1112"/>
                </a:lnTo>
                <a:lnTo>
                  <a:pt x="1434" y="1112"/>
                </a:lnTo>
                <a:lnTo>
                  <a:pt x="1439" y="1112"/>
                </a:lnTo>
                <a:lnTo>
                  <a:pt x="1443" y="1112"/>
                </a:lnTo>
                <a:lnTo>
                  <a:pt x="1443" y="1107"/>
                </a:lnTo>
                <a:lnTo>
                  <a:pt x="1443" y="1107"/>
                </a:lnTo>
                <a:lnTo>
                  <a:pt x="1448" y="1107"/>
                </a:lnTo>
                <a:lnTo>
                  <a:pt x="1452" y="1107"/>
                </a:lnTo>
                <a:lnTo>
                  <a:pt x="1452" y="1103"/>
                </a:lnTo>
                <a:lnTo>
                  <a:pt x="1452" y="1103"/>
                </a:lnTo>
                <a:lnTo>
                  <a:pt x="1452" y="1098"/>
                </a:lnTo>
                <a:lnTo>
                  <a:pt x="1452" y="1098"/>
                </a:lnTo>
                <a:lnTo>
                  <a:pt x="1457" y="1094"/>
                </a:lnTo>
                <a:lnTo>
                  <a:pt x="1461" y="1094"/>
                </a:lnTo>
                <a:lnTo>
                  <a:pt x="1461" y="1094"/>
                </a:lnTo>
                <a:lnTo>
                  <a:pt x="1461" y="1089"/>
                </a:lnTo>
                <a:lnTo>
                  <a:pt x="1466" y="1089"/>
                </a:lnTo>
                <a:lnTo>
                  <a:pt x="1466" y="1089"/>
                </a:lnTo>
                <a:lnTo>
                  <a:pt x="1470" y="1089"/>
                </a:lnTo>
                <a:lnTo>
                  <a:pt x="1470" y="1089"/>
                </a:lnTo>
                <a:lnTo>
                  <a:pt x="1475" y="1089"/>
                </a:lnTo>
                <a:lnTo>
                  <a:pt x="1475" y="1085"/>
                </a:lnTo>
                <a:lnTo>
                  <a:pt x="1475" y="1080"/>
                </a:lnTo>
                <a:lnTo>
                  <a:pt x="1479" y="1080"/>
                </a:lnTo>
                <a:lnTo>
                  <a:pt x="1479" y="1080"/>
                </a:lnTo>
                <a:lnTo>
                  <a:pt x="1484" y="1080"/>
                </a:lnTo>
                <a:lnTo>
                  <a:pt x="1484" y="1076"/>
                </a:lnTo>
                <a:lnTo>
                  <a:pt x="1488" y="1076"/>
                </a:lnTo>
                <a:lnTo>
                  <a:pt x="1493" y="1076"/>
                </a:lnTo>
                <a:lnTo>
                  <a:pt x="1497" y="1076"/>
                </a:lnTo>
                <a:lnTo>
                  <a:pt x="1497" y="1071"/>
                </a:lnTo>
                <a:lnTo>
                  <a:pt x="1497" y="1071"/>
                </a:lnTo>
                <a:lnTo>
                  <a:pt x="1497" y="1071"/>
                </a:lnTo>
                <a:lnTo>
                  <a:pt x="1497" y="1067"/>
                </a:lnTo>
                <a:lnTo>
                  <a:pt x="1502" y="1067"/>
                </a:lnTo>
                <a:lnTo>
                  <a:pt x="1502" y="1062"/>
                </a:lnTo>
                <a:lnTo>
                  <a:pt x="1506" y="1062"/>
                </a:lnTo>
                <a:lnTo>
                  <a:pt x="1511" y="1062"/>
                </a:lnTo>
                <a:lnTo>
                  <a:pt x="1515" y="1062"/>
                </a:lnTo>
                <a:lnTo>
                  <a:pt x="1515" y="1062"/>
                </a:lnTo>
                <a:lnTo>
                  <a:pt x="1524" y="1062"/>
                </a:lnTo>
                <a:lnTo>
                  <a:pt x="1524" y="1062"/>
                </a:lnTo>
                <a:lnTo>
                  <a:pt x="1529" y="1062"/>
                </a:lnTo>
                <a:lnTo>
                  <a:pt x="1529" y="1058"/>
                </a:lnTo>
                <a:lnTo>
                  <a:pt x="1529" y="1058"/>
                </a:lnTo>
                <a:lnTo>
                  <a:pt x="1533" y="1058"/>
                </a:lnTo>
                <a:lnTo>
                  <a:pt x="1542" y="1058"/>
                </a:lnTo>
                <a:lnTo>
                  <a:pt x="1542" y="1058"/>
                </a:lnTo>
                <a:lnTo>
                  <a:pt x="1547" y="1058"/>
                </a:lnTo>
                <a:lnTo>
                  <a:pt x="1551" y="1058"/>
                </a:lnTo>
                <a:lnTo>
                  <a:pt x="1551" y="1058"/>
                </a:lnTo>
                <a:lnTo>
                  <a:pt x="1556" y="1058"/>
                </a:lnTo>
                <a:lnTo>
                  <a:pt x="1556" y="1058"/>
                </a:lnTo>
                <a:lnTo>
                  <a:pt x="1560" y="1058"/>
                </a:lnTo>
                <a:lnTo>
                  <a:pt x="1560" y="1058"/>
                </a:lnTo>
                <a:lnTo>
                  <a:pt x="1565" y="1058"/>
                </a:lnTo>
                <a:lnTo>
                  <a:pt x="1565" y="1058"/>
                </a:lnTo>
                <a:lnTo>
                  <a:pt x="1569" y="1058"/>
                </a:lnTo>
                <a:lnTo>
                  <a:pt x="1569" y="1053"/>
                </a:lnTo>
                <a:lnTo>
                  <a:pt x="1574" y="1053"/>
                </a:lnTo>
                <a:lnTo>
                  <a:pt x="1574" y="1053"/>
                </a:lnTo>
                <a:lnTo>
                  <a:pt x="1578" y="1049"/>
                </a:lnTo>
                <a:lnTo>
                  <a:pt x="1583" y="1049"/>
                </a:lnTo>
                <a:lnTo>
                  <a:pt x="1583" y="1044"/>
                </a:lnTo>
                <a:lnTo>
                  <a:pt x="1583" y="1044"/>
                </a:lnTo>
                <a:lnTo>
                  <a:pt x="1587" y="1044"/>
                </a:lnTo>
                <a:lnTo>
                  <a:pt x="1587" y="1044"/>
                </a:lnTo>
                <a:lnTo>
                  <a:pt x="1592" y="1044"/>
                </a:lnTo>
                <a:lnTo>
                  <a:pt x="1596" y="1044"/>
                </a:lnTo>
                <a:lnTo>
                  <a:pt x="1596" y="1044"/>
                </a:lnTo>
                <a:lnTo>
                  <a:pt x="1601" y="1044"/>
                </a:lnTo>
                <a:lnTo>
                  <a:pt x="1601" y="1040"/>
                </a:lnTo>
                <a:lnTo>
                  <a:pt x="1601" y="1040"/>
                </a:lnTo>
                <a:lnTo>
                  <a:pt x="1605" y="1040"/>
                </a:lnTo>
                <a:lnTo>
                  <a:pt x="1614" y="1040"/>
                </a:lnTo>
                <a:lnTo>
                  <a:pt x="1614" y="1035"/>
                </a:lnTo>
                <a:lnTo>
                  <a:pt x="1619" y="1035"/>
                </a:lnTo>
                <a:lnTo>
                  <a:pt x="1619" y="1035"/>
                </a:lnTo>
                <a:lnTo>
                  <a:pt x="1623" y="1035"/>
                </a:lnTo>
                <a:lnTo>
                  <a:pt x="1623" y="1031"/>
                </a:lnTo>
                <a:lnTo>
                  <a:pt x="1628" y="1031"/>
                </a:lnTo>
                <a:lnTo>
                  <a:pt x="1628" y="1026"/>
                </a:lnTo>
                <a:lnTo>
                  <a:pt x="1632" y="1026"/>
                </a:lnTo>
                <a:lnTo>
                  <a:pt x="1632" y="1022"/>
                </a:lnTo>
                <a:lnTo>
                  <a:pt x="1632" y="1022"/>
                </a:lnTo>
                <a:lnTo>
                  <a:pt x="1632" y="1022"/>
                </a:lnTo>
                <a:lnTo>
                  <a:pt x="1637" y="1022"/>
                </a:lnTo>
                <a:lnTo>
                  <a:pt x="1637" y="1017"/>
                </a:lnTo>
                <a:lnTo>
                  <a:pt x="1641" y="1017"/>
                </a:lnTo>
                <a:lnTo>
                  <a:pt x="1646" y="1017"/>
                </a:lnTo>
                <a:lnTo>
                  <a:pt x="1650" y="1017"/>
                </a:lnTo>
                <a:lnTo>
                  <a:pt x="1655" y="1017"/>
                </a:lnTo>
                <a:lnTo>
                  <a:pt x="1655" y="1017"/>
                </a:lnTo>
                <a:lnTo>
                  <a:pt x="1655" y="1013"/>
                </a:lnTo>
                <a:lnTo>
                  <a:pt x="1659" y="1013"/>
                </a:lnTo>
                <a:lnTo>
                  <a:pt x="1659" y="1008"/>
                </a:lnTo>
                <a:lnTo>
                  <a:pt x="1659" y="1004"/>
                </a:lnTo>
                <a:lnTo>
                  <a:pt x="1664" y="1004"/>
                </a:lnTo>
                <a:lnTo>
                  <a:pt x="1664" y="1004"/>
                </a:lnTo>
                <a:lnTo>
                  <a:pt x="1668" y="1004"/>
                </a:lnTo>
                <a:lnTo>
                  <a:pt x="1668" y="999"/>
                </a:lnTo>
                <a:lnTo>
                  <a:pt x="1673" y="999"/>
                </a:lnTo>
                <a:lnTo>
                  <a:pt x="1677" y="999"/>
                </a:lnTo>
                <a:lnTo>
                  <a:pt x="1677" y="999"/>
                </a:lnTo>
                <a:lnTo>
                  <a:pt x="1686" y="999"/>
                </a:lnTo>
                <a:lnTo>
                  <a:pt x="1695" y="999"/>
                </a:lnTo>
                <a:lnTo>
                  <a:pt x="1708" y="999"/>
                </a:lnTo>
                <a:lnTo>
                  <a:pt x="1708" y="999"/>
                </a:lnTo>
                <a:lnTo>
                  <a:pt x="1717" y="999"/>
                </a:lnTo>
                <a:lnTo>
                  <a:pt x="1717" y="995"/>
                </a:lnTo>
                <a:lnTo>
                  <a:pt x="1717" y="995"/>
                </a:lnTo>
                <a:lnTo>
                  <a:pt x="1722" y="995"/>
                </a:lnTo>
                <a:lnTo>
                  <a:pt x="1722" y="995"/>
                </a:lnTo>
                <a:lnTo>
                  <a:pt x="1731" y="995"/>
                </a:lnTo>
                <a:lnTo>
                  <a:pt x="1740" y="995"/>
                </a:lnTo>
                <a:lnTo>
                  <a:pt x="1740" y="995"/>
                </a:lnTo>
                <a:lnTo>
                  <a:pt x="1753" y="995"/>
                </a:lnTo>
                <a:lnTo>
                  <a:pt x="1753" y="990"/>
                </a:lnTo>
                <a:lnTo>
                  <a:pt x="1762" y="990"/>
                </a:lnTo>
                <a:lnTo>
                  <a:pt x="1762" y="986"/>
                </a:lnTo>
                <a:lnTo>
                  <a:pt x="1767" y="986"/>
                </a:lnTo>
                <a:lnTo>
                  <a:pt x="1767" y="981"/>
                </a:lnTo>
                <a:lnTo>
                  <a:pt x="1771" y="981"/>
                </a:lnTo>
                <a:lnTo>
                  <a:pt x="1776" y="981"/>
                </a:lnTo>
                <a:lnTo>
                  <a:pt x="1776" y="977"/>
                </a:lnTo>
                <a:lnTo>
                  <a:pt x="1776" y="977"/>
                </a:lnTo>
                <a:lnTo>
                  <a:pt x="1785" y="977"/>
                </a:lnTo>
                <a:lnTo>
                  <a:pt x="1785" y="977"/>
                </a:lnTo>
                <a:lnTo>
                  <a:pt x="1789" y="977"/>
                </a:lnTo>
                <a:lnTo>
                  <a:pt x="1789" y="972"/>
                </a:lnTo>
                <a:lnTo>
                  <a:pt x="1794" y="972"/>
                </a:lnTo>
                <a:lnTo>
                  <a:pt x="1794" y="968"/>
                </a:lnTo>
                <a:lnTo>
                  <a:pt x="1798" y="968"/>
                </a:lnTo>
                <a:lnTo>
                  <a:pt x="1803" y="968"/>
                </a:lnTo>
                <a:lnTo>
                  <a:pt x="1803" y="963"/>
                </a:lnTo>
                <a:lnTo>
                  <a:pt x="1807" y="963"/>
                </a:lnTo>
                <a:lnTo>
                  <a:pt x="1807" y="959"/>
                </a:lnTo>
                <a:lnTo>
                  <a:pt x="1816" y="959"/>
                </a:lnTo>
                <a:lnTo>
                  <a:pt x="1821" y="959"/>
                </a:lnTo>
                <a:lnTo>
                  <a:pt x="1821" y="954"/>
                </a:lnTo>
                <a:lnTo>
                  <a:pt x="1821" y="954"/>
                </a:lnTo>
                <a:lnTo>
                  <a:pt x="1825" y="954"/>
                </a:lnTo>
                <a:lnTo>
                  <a:pt x="1825" y="950"/>
                </a:lnTo>
                <a:lnTo>
                  <a:pt x="1830" y="950"/>
                </a:lnTo>
                <a:lnTo>
                  <a:pt x="1830" y="950"/>
                </a:lnTo>
                <a:lnTo>
                  <a:pt x="1830" y="945"/>
                </a:lnTo>
                <a:lnTo>
                  <a:pt x="1839" y="945"/>
                </a:lnTo>
                <a:lnTo>
                  <a:pt x="1843" y="945"/>
                </a:lnTo>
                <a:lnTo>
                  <a:pt x="1843" y="941"/>
                </a:lnTo>
                <a:lnTo>
                  <a:pt x="1852" y="941"/>
                </a:lnTo>
                <a:lnTo>
                  <a:pt x="1852" y="941"/>
                </a:lnTo>
                <a:lnTo>
                  <a:pt x="1861" y="941"/>
                </a:lnTo>
                <a:lnTo>
                  <a:pt x="1861" y="936"/>
                </a:lnTo>
                <a:lnTo>
                  <a:pt x="1866" y="936"/>
                </a:lnTo>
                <a:lnTo>
                  <a:pt x="1866" y="936"/>
                </a:lnTo>
                <a:lnTo>
                  <a:pt x="1875" y="936"/>
                </a:lnTo>
                <a:lnTo>
                  <a:pt x="1875" y="932"/>
                </a:lnTo>
                <a:lnTo>
                  <a:pt x="1875" y="932"/>
                </a:lnTo>
                <a:lnTo>
                  <a:pt x="1879" y="932"/>
                </a:lnTo>
                <a:lnTo>
                  <a:pt x="1879" y="923"/>
                </a:lnTo>
                <a:lnTo>
                  <a:pt x="1888" y="923"/>
                </a:lnTo>
                <a:lnTo>
                  <a:pt x="1893" y="923"/>
                </a:lnTo>
                <a:lnTo>
                  <a:pt x="1893" y="918"/>
                </a:lnTo>
                <a:lnTo>
                  <a:pt x="1902" y="918"/>
                </a:lnTo>
                <a:lnTo>
                  <a:pt x="1902" y="918"/>
                </a:lnTo>
                <a:lnTo>
                  <a:pt x="1902" y="918"/>
                </a:lnTo>
                <a:lnTo>
                  <a:pt x="1906" y="918"/>
                </a:lnTo>
                <a:lnTo>
                  <a:pt x="1906" y="918"/>
                </a:lnTo>
                <a:lnTo>
                  <a:pt x="1915" y="918"/>
                </a:lnTo>
                <a:lnTo>
                  <a:pt x="1915" y="918"/>
                </a:lnTo>
                <a:lnTo>
                  <a:pt x="1920" y="914"/>
                </a:lnTo>
                <a:lnTo>
                  <a:pt x="1924" y="914"/>
                </a:lnTo>
                <a:lnTo>
                  <a:pt x="1929" y="914"/>
                </a:lnTo>
                <a:lnTo>
                  <a:pt x="1929" y="909"/>
                </a:lnTo>
                <a:lnTo>
                  <a:pt x="1933" y="909"/>
                </a:lnTo>
                <a:lnTo>
                  <a:pt x="1938" y="909"/>
                </a:lnTo>
                <a:lnTo>
                  <a:pt x="1938" y="905"/>
                </a:lnTo>
                <a:lnTo>
                  <a:pt x="1947" y="905"/>
                </a:lnTo>
                <a:lnTo>
                  <a:pt x="1947" y="900"/>
                </a:lnTo>
                <a:lnTo>
                  <a:pt x="1947" y="900"/>
                </a:lnTo>
                <a:lnTo>
                  <a:pt x="1956" y="900"/>
                </a:lnTo>
                <a:lnTo>
                  <a:pt x="1956" y="896"/>
                </a:lnTo>
                <a:lnTo>
                  <a:pt x="1965" y="896"/>
                </a:lnTo>
                <a:lnTo>
                  <a:pt x="1965" y="891"/>
                </a:lnTo>
                <a:lnTo>
                  <a:pt x="1965" y="891"/>
                </a:lnTo>
                <a:lnTo>
                  <a:pt x="1969" y="891"/>
                </a:lnTo>
                <a:lnTo>
                  <a:pt x="1969" y="891"/>
                </a:lnTo>
                <a:lnTo>
                  <a:pt x="1974" y="891"/>
                </a:lnTo>
                <a:lnTo>
                  <a:pt x="1978" y="891"/>
                </a:lnTo>
                <a:lnTo>
                  <a:pt x="1978" y="891"/>
                </a:lnTo>
                <a:lnTo>
                  <a:pt x="1987" y="891"/>
                </a:lnTo>
                <a:lnTo>
                  <a:pt x="1992" y="891"/>
                </a:lnTo>
                <a:lnTo>
                  <a:pt x="1992" y="891"/>
                </a:lnTo>
                <a:lnTo>
                  <a:pt x="2005" y="891"/>
                </a:lnTo>
                <a:lnTo>
                  <a:pt x="2005" y="887"/>
                </a:lnTo>
                <a:lnTo>
                  <a:pt x="2010" y="887"/>
                </a:lnTo>
                <a:lnTo>
                  <a:pt x="2010" y="882"/>
                </a:lnTo>
                <a:lnTo>
                  <a:pt x="2019" y="882"/>
                </a:lnTo>
                <a:lnTo>
                  <a:pt x="2019" y="878"/>
                </a:lnTo>
                <a:lnTo>
                  <a:pt x="2023" y="878"/>
                </a:lnTo>
                <a:lnTo>
                  <a:pt x="2023" y="869"/>
                </a:lnTo>
                <a:lnTo>
                  <a:pt x="2023" y="869"/>
                </a:lnTo>
                <a:lnTo>
                  <a:pt x="2032" y="869"/>
                </a:lnTo>
                <a:lnTo>
                  <a:pt x="2037" y="869"/>
                </a:lnTo>
                <a:lnTo>
                  <a:pt x="2041" y="869"/>
                </a:lnTo>
                <a:lnTo>
                  <a:pt x="2046" y="869"/>
                </a:lnTo>
                <a:lnTo>
                  <a:pt x="2050" y="869"/>
                </a:lnTo>
                <a:lnTo>
                  <a:pt x="2055" y="869"/>
                </a:lnTo>
                <a:lnTo>
                  <a:pt x="2055" y="869"/>
                </a:lnTo>
                <a:lnTo>
                  <a:pt x="2055" y="864"/>
                </a:lnTo>
                <a:lnTo>
                  <a:pt x="2059" y="864"/>
                </a:lnTo>
                <a:lnTo>
                  <a:pt x="2064" y="864"/>
                </a:lnTo>
                <a:lnTo>
                  <a:pt x="2068" y="864"/>
                </a:lnTo>
                <a:lnTo>
                  <a:pt x="2073" y="864"/>
                </a:lnTo>
                <a:lnTo>
                  <a:pt x="2082" y="864"/>
                </a:lnTo>
                <a:lnTo>
                  <a:pt x="2082" y="855"/>
                </a:lnTo>
                <a:lnTo>
                  <a:pt x="2082" y="855"/>
                </a:lnTo>
                <a:lnTo>
                  <a:pt x="2091" y="855"/>
                </a:lnTo>
                <a:lnTo>
                  <a:pt x="2091" y="851"/>
                </a:lnTo>
                <a:lnTo>
                  <a:pt x="2091" y="851"/>
                </a:lnTo>
                <a:lnTo>
                  <a:pt x="2091" y="846"/>
                </a:lnTo>
                <a:lnTo>
                  <a:pt x="2091" y="846"/>
                </a:lnTo>
                <a:lnTo>
                  <a:pt x="2095" y="846"/>
                </a:lnTo>
                <a:lnTo>
                  <a:pt x="2100" y="846"/>
                </a:lnTo>
                <a:lnTo>
                  <a:pt x="2109" y="846"/>
                </a:lnTo>
                <a:lnTo>
                  <a:pt x="2109" y="846"/>
                </a:lnTo>
                <a:lnTo>
                  <a:pt x="2113" y="846"/>
                </a:lnTo>
                <a:lnTo>
                  <a:pt x="2113" y="842"/>
                </a:lnTo>
                <a:lnTo>
                  <a:pt x="2118" y="842"/>
                </a:lnTo>
                <a:lnTo>
                  <a:pt x="2122" y="842"/>
                </a:lnTo>
                <a:lnTo>
                  <a:pt x="2127" y="842"/>
                </a:lnTo>
                <a:lnTo>
                  <a:pt x="2127" y="842"/>
                </a:lnTo>
                <a:lnTo>
                  <a:pt x="2127" y="842"/>
                </a:lnTo>
                <a:lnTo>
                  <a:pt x="2131" y="842"/>
                </a:lnTo>
                <a:lnTo>
                  <a:pt x="2136" y="842"/>
                </a:lnTo>
                <a:lnTo>
                  <a:pt x="2140" y="842"/>
                </a:lnTo>
                <a:lnTo>
                  <a:pt x="2140" y="837"/>
                </a:lnTo>
                <a:lnTo>
                  <a:pt x="2145" y="837"/>
                </a:lnTo>
                <a:lnTo>
                  <a:pt x="2149" y="837"/>
                </a:lnTo>
                <a:lnTo>
                  <a:pt x="2149" y="837"/>
                </a:lnTo>
                <a:lnTo>
                  <a:pt x="2158" y="837"/>
                </a:lnTo>
                <a:lnTo>
                  <a:pt x="2163" y="837"/>
                </a:lnTo>
                <a:lnTo>
                  <a:pt x="2167" y="837"/>
                </a:lnTo>
                <a:lnTo>
                  <a:pt x="2172" y="837"/>
                </a:lnTo>
                <a:lnTo>
                  <a:pt x="2172" y="833"/>
                </a:lnTo>
                <a:lnTo>
                  <a:pt x="2172" y="833"/>
                </a:lnTo>
                <a:lnTo>
                  <a:pt x="2176" y="828"/>
                </a:lnTo>
                <a:lnTo>
                  <a:pt x="2181" y="828"/>
                </a:lnTo>
                <a:lnTo>
                  <a:pt x="2181" y="824"/>
                </a:lnTo>
                <a:lnTo>
                  <a:pt x="2185" y="824"/>
                </a:lnTo>
                <a:lnTo>
                  <a:pt x="2190" y="824"/>
                </a:lnTo>
                <a:lnTo>
                  <a:pt x="2190" y="819"/>
                </a:lnTo>
                <a:lnTo>
                  <a:pt x="2190" y="819"/>
                </a:lnTo>
                <a:lnTo>
                  <a:pt x="2194" y="819"/>
                </a:lnTo>
                <a:lnTo>
                  <a:pt x="2194" y="815"/>
                </a:lnTo>
                <a:lnTo>
                  <a:pt x="2199" y="815"/>
                </a:lnTo>
                <a:lnTo>
                  <a:pt x="2199" y="810"/>
                </a:lnTo>
                <a:lnTo>
                  <a:pt x="2203" y="810"/>
                </a:lnTo>
                <a:lnTo>
                  <a:pt x="2203" y="801"/>
                </a:lnTo>
                <a:lnTo>
                  <a:pt x="2203" y="801"/>
                </a:lnTo>
                <a:lnTo>
                  <a:pt x="2208" y="801"/>
                </a:lnTo>
                <a:lnTo>
                  <a:pt x="2212" y="801"/>
                </a:lnTo>
                <a:lnTo>
                  <a:pt x="2212" y="801"/>
                </a:lnTo>
                <a:lnTo>
                  <a:pt x="2217" y="801"/>
                </a:lnTo>
                <a:lnTo>
                  <a:pt x="2217" y="797"/>
                </a:lnTo>
                <a:lnTo>
                  <a:pt x="2217" y="797"/>
                </a:lnTo>
                <a:lnTo>
                  <a:pt x="2221" y="797"/>
                </a:lnTo>
                <a:lnTo>
                  <a:pt x="2226" y="797"/>
                </a:lnTo>
                <a:lnTo>
                  <a:pt x="2226" y="792"/>
                </a:lnTo>
                <a:lnTo>
                  <a:pt x="2226" y="792"/>
                </a:lnTo>
                <a:lnTo>
                  <a:pt x="2230" y="792"/>
                </a:lnTo>
                <a:lnTo>
                  <a:pt x="2230" y="792"/>
                </a:lnTo>
                <a:lnTo>
                  <a:pt x="2235" y="792"/>
                </a:lnTo>
                <a:lnTo>
                  <a:pt x="2235" y="788"/>
                </a:lnTo>
                <a:lnTo>
                  <a:pt x="2239" y="788"/>
                </a:lnTo>
                <a:lnTo>
                  <a:pt x="2244" y="788"/>
                </a:lnTo>
                <a:lnTo>
                  <a:pt x="2248" y="788"/>
                </a:lnTo>
                <a:lnTo>
                  <a:pt x="2248" y="788"/>
                </a:lnTo>
                <a:lnTo>
                  <a:pt x="2253" y="788"/>
                </a:lnTo>
                <a:lnTo>
                  <a:pt x="2253" y="783"/>
                </a:lnTo>
                <a:lnTo>
                  <a:pt x="2257" y="783"/>
                </a:lnTo>
                <a:lnTo>
                  <a:pt x="2257" y="783"/>
                </a:lnTo>
                <a:lnTo>
                  <a:pt x="2257" y="783"/>
                </a:lnTo>
                <a:lnTo>
                  <a:pt x="2262" y="783"/>
                </a:lnTo>
                <a:lnTo>
                  <a:pt x="2266" y="783"/>
                </a:lnTo>
                <a:lnTo>
                  <a:pt x="2266" y="783"/>
                </a:lnTo>
                <a:lnTo>
                  <a:pt x="2271" y="783"/>
                </a:lnTo>
                <a:lnTo>
                  <a:pt x="2271" y="779"/>
                </a:lnTo>
                <a:lnTo>
                  <a:pt x="2275" y="779"/>
                </a:lnTo>
                <a:lnTo>
                  <a:pt x="2275" y="779"/>
                </a:lnTo>
                <a:lnTo>
                  <a:pt x="2280" y="779"/>
                </a:lnTo>
                <a:lnTo>
                  <a:pt x="2280" y="774"/>
                </a:lnTo>
                <a:lnTo>
                  <a:pt x="2284" y="774"/>
                </a:lnTo>
                <a:lnTo>
                  <a:pt x="2284" y="774"/>
                </a:lnTo>
                <a:lnTo>
                  <a:pt x="2289" y="774"/>
                </a:lnTo>
                <a:lnTo>
                  <a:pt x="2289" y="770"/>
                </a:lnTo>
                <a:lnTo>
                  <a:pt x="2293" y="770"/>
                </a:lnTo>
                <a:lnTo>
                  <a:pt x="2293" y="770"/>
                </a:lnTo>
                <a:lnTo>
                  <a:pt x="2298" y="770"/>
                </a:lnTo>
                <a:lnTo>
                  <a:pt x="2302" y="770"/>
                </a:lnTo>
                <a:lnTo>
                  <a:pt x="2302" y="770"/>
                </a:lnTo>
                <a:lnTo>
                  <a:pt x="2307" y="770"/>
                </a:lnTo>
                <a:lnTo>
                  <a:pt x="2307" y="770"/>
                </a:lnTo>
                <a:lnTo>
                  <a:pt x="2311" y="770"/>
                </a:lnTo>
                <a:lnTo>
                  <a:pt x="2311" y="770"/>
                </a:lnTo>
                <a:lnTo>
                  <a:pt x="2316" y="770"/>
                </a:lnTo>
                <a:lnTo>
                  <a:pt x="2320" y="770"/>
                </a:lnTo>
                <a:lnTo>
                  <a:pt x="2320" y="770"/>
                </a:lnTo>
                <a:lnTo>
                  <a:pt x="2325" y="770"/>
                </a:lnTo>
                <a:lnTo>
                  <a:pt x="2329" y="770"/>
                </a:lnTo>
                <a:lnTo>
                  <a:pt x="2329" y="770"/>
                </a:lnTo>
                <a:lnTo>
                  <a:pt x="2334" y="770"/>
                </a:lnTo>
                <a:lnTo>
                  <a:pt x="2338" y="770"/>
                </a:lnTo>
                <a:lnTo>
                  <a:pt x="2338" y="770"/>
                </a:lnTo>
                <a:lnTo>
                  <a:pt x="2343" y="770"/>
                </a:lnTo>
                <a:lnTo>
                  <a:pt x="2347" y="770"/>
                </a:lnTo>
                <a:lnTo>
                  <a:pt x="2347" y="770"/>
                </a:lnTo>
                <a:lnTo>
                  <a:pt x="2347" y="770"/>
                </a:lnTo>
                <a:lnTo>
                  <a:pt x="2352" y="770"/>
                </a:lnTo>
                <a:lnTo>
                  <a:pt x="2356" y="770"/>
                </a:lnTo>
                <a:lnTo>
                  <a:pt x="2356" y="770"/>
                </a:lnTo>
                <a:lnTo>
                  <a:pt x="2361" y="770"/>
                </a:lnTo>
                <a:lnTo>
                  <a:pt x="2365" y="770"/>
                </a:lnTo>
                <a:lnTo>
                  <a:pt x="2365" y="770"/>
                </a:lnTo>
                <a:lnTo>
                  <a:pt x="2365" y="765"/>
                </a:lnTo>
                <a:lnTo>
                  <a:pt x="2370" y="765"/>
                </a:lnTo>
                <a:lnTo>
                  <a:pt x="2374" y="765"/>
                </a:lnTo>
                <a:lnTo>
                  <a:pt x="2374" y="765"/>
                </a:lnTo>
                <a:lnTo>
                  <a:pt x="2374" y="761"/>
                </a:lnTo>
                <a:lnTo>
                  <a:pt x="2379" y="761"/>
                </a:lnTo>
                <a:lnTo>
                  <a:pt x="2379" y="761"/>
                </a:lnTo>
                <a:lnTo>
                  <a:pt x="2383" y="761"/>
                </a:lnTo>
                <a:lnTo>
                  <a:pt x="2388" y="761"/>
                </a:lnTo>
                <a:lnTo>
                  <a:pt x="2388" y="761"/>
                </a:lnTo>
                <a:lnTo>
                  <a:pt x="2388" y="756"/>
                </a:lnTo>
                <a:lnTo>
                  <a:pt x="2392" y="756"/>
                </a:lnTo>
                <a:lnTo>
                  <a:pt x="2392" y="756"/>
                </a:lnTo>
                <a:lnTo>
                  <a:pt x="2397" y="756"/>
                </a:lnTo>
                <a:lnTo>
                  <a:pt x="2401" y="756"/>
                </a:lnTo>
                <a:lnTo>
                  <a:pt x="2401" y="752"/>
                </a:lnTo>
                <a:lnTo>
                  <a:pt x="2401" y="752"/>
                </a:lnTo>
                <a:lnTo>
                  <a:pt x="2406" y="752"/>
                </a:lnTo>
                <a:lnTo>
                  <a:pt x="2406" y="752"/>
                </a:lnTo>
                <a:lnTo>
                  <a:pt x="2410" y="747"/>
                </a:lnTo>
                <a:lnTo>
                  <a:pt x="2410" y="747"/>
                </a:lnTo>
                <a:lnTo>
                  <a:pt x="2410" y="743"/>
                </a:lnTo>
                <a:lnTo>
                  <a:pt x="2415" y="743"/>
                </a:lnTo>
                <a:lnTo>
                  <a:pt x="2415" y="743"/>
                </a:lnTo>
                <a:lnTo>
                  <a:pt x="2419" y="743"/>
                </a:lnTo>
                <a:lnTo>
                  <a:pt x="2423" y="743"/>
                </a:lnTo>
                <a:lnTo>
                  <a:pt x="2423" y="743"/>
                </a:lnTo>
                <a:lnTo>
                  <a:pt x="2428" y="743"/>
                </a:lnTo>
                <a:lnTo>
                  <a:pt x="2432" y="743"/>
                </a:lnTo>
                <a:lnTo>
                  <a:pt x="2432" y="743"/>
                </a:lnTo>
                <a:lnTo>
                  <a:pt x="2432" y="738"/>
                </a:lnTo>
                <a:lnTo>
                  <a:pt x="2437" y="738"/>
                </a:lnTo>
                <a:lnTo>
                  <a:pt x="2437" y="738"/>
                </a:lnTo>
                <a:lnTo>
                  <a:pt x="2441" y="738"/>
                </a:lnTo>
                <a:lnTo>
                  <a:pt x="2441" y="738"/>
                </a:lnTo>
                <a:lnTo>
                  <a:pt x="2446" y="738"/>
                </a:lnTo>
                <a:lnTo>
                  <a:pt x="2450" y="738"/>
                </a:lnTo>
                <a:lnTo>
                  <a:pt x="2450" y="738"/>
                </a:lnTo>
                <a:lnTo>
                  <a:pt x="2455" y="738"/>
                </a:lnTo>
                <a:lnTo>
                  <a:pt x="2459" y="738"/>
                </a:lnTo>
                <a:lnTo>
                  <a:pt x="2459" y="738"/>
                </a:lnTo>
                <a:lnTo>
                  <a:pt x="2464" y="738"/>
                </a:lnTo>
                <a:lnTo>
                  <a:pt x="2468" y="738"/>
                </a:lnTo>
                <a:lnTo>
                  <a:pt x="2468" y="738"/>
                </a:lnTo>
                <a:lnTo>
                  <a:pt x="2473" y="738"/>
                </a:lnTo>
                <a:lnTo>
                  <a:pt x="2477" y="738"/>
                </a:lnTo>
                <a:lnTo>
                  <a:pt x="2477" y="738"/>
                </a:lnTo>
                <a:lnTo>
                  <a:pt x="2477" y="734"/>
                </a:lnTo>
                <a:lnTo>
                  <a:pt x="2482" y="734"/>
                </a:lnTo>
                <a:lnTo>
                  <a:pt x="2482" y="734"/>
                </a:lnTo>
                <a:lnTo>
                  <a:pt x="2486" y="734"/>
                </a:lnTo>
                <a:lnTo>
                  <a:pt x="2486" y="734"/>
                </a:lnTo>
                <a:lnTo>
                  <a:pt x="2491" y="734"/>
                </a:lnTo>
                <a:lnTo>
                  <a:pt x="2495" y="734"/>
                </a:lnTo>
                <a:lnTo>
                  <a:pt x="2495" y="734"/>
                </a:lnTo>
                <a:lnTo>
                  <a:pt x="2500" y="734"/>
                </a:lnTo>
                <a:lnTo>
                  <a:pt x="2500" y="725"/>
                </a:lnTo>
                <a:lnTo>
                  <a:pt x="2504" y="725"/>
                </a:lnTo>
                <a:lnTo>
                  <a:pt x="2504" y="720"/>
                </a:lnTo>
                <a:lnTo>
                  <a:pt x="2509" y="720"/>
                </a:lnTo>
                <a:lnTo>
                  <a:pt x="2509" y="716"/>
                </a:lnTo>
                <a:lnTo>
                  <a:pt x="2513" y="716"/>
                </a:lnTo>
                <a:lnTo>
                  <a:pt x="2518" y="716"/>
                </a:lnTo>
                <a:lnTo>
                  <a:pt x="2522" y="716"/>
                </a:lnTo>
                <a:lnTo>
                  <a:pt x="2522" y="716"/>
                </a:lnTo>
                <a:lnTo>
                  <a:pt x="2527" y="716"/>
                </a:lnTo>
                <a:lnTo>
                  <a:pt x="2531" y="716"/>
                </a:lnTo>
                <a:lnTo>
                  <a:pt x="2531" y="716"/>
                </a:lnTo>
                <a:lnTo>
                  <a:pt x="2536" y="716"/>
                </a:lnTo>
                <a:lnTo>
                  <a:pt x="2540" y="716"/>
                </a:lnTo>
                <a:lnTo>
                  <a:pt x="2545" y="716"/>
                </a:lnTo>
                <a:lnTo>
                  <a:pt x="2549" y="716"/>
                </a:lnTo>
                <a:lnTo>
                  <a:pt x="2549" y="716"/>
                </a:lnTo>
                <a:lnTo>
                  <a:pt x="2554" y="716"/>
                </a:lnTo>
                <a:lnTo>
                  <a:pt x="2554" y="716"/>
                </a:lnTo>
                <a:lnTo>
                  <a:pt x="2558" y="716"/>
                </a:lnTo>
                <a:lnTo>
                  <a:pt x="2558" y="711"/>
                </a:lnTo>
                <a:lnTo>
                  <a:pt x="2563" y="711"/>
                </a:lnTo>
                <a:lnTo>
                  <a:pt x="2567" y="711"/>
                </a:lnTo>
                <a:lnTo>
                  <a:pt x="2572" y="711"/>
                </a:lnTo>
                <a:lnTo>
                  <a:pt x="2572" y="711"/>
                </a:lnTo>
                <a:lnTo>
                  <a:pt x="2576" y="711"/>
                </a:lnTo>
                <a:lnTo>
                  <a:pt x="2576" y="711"/>
                </a:lnTo>
                <a:lnTo>
                  <a:pt x="2581" y="711"/>
                </a:lnTo>
                <a:lnTo>
                  <a:pt x="2581" y="707"/>
                </a:lnTo>
                <a:lnTo>
                  <a:pt x="2581" y="707"/>
                </a:lnTo>
                <a:lnTo>
                  <a:pt x="2585" y="707"/>
                </a:lnTo>
                <a:lnTo>
                  <a:pt x="2590" y="707"/>
                </a:lnTo>
                <a:lnTo>
                  <a:pt x="2590" y="707"/>
                </a:lnTo>
                <a:lnTo>
                  <a:pt x="2590" y="702"/>
                </a:lnTo>
                <a:lnTo>
                  <a:pt x="2594" y="702"/>
                </a:lnTo>
                <a:lnTo>
                  <a:pt x="2599" y="702"/>
                </a:lnTo>
                <a:lnTo>
                  <a:pt x="2599" y="702"/>
                </a:lnTo>
                <a:lnTo>
                  <a:pt x="2603" y="702"/>
                </a:lnTo>
                <a:lnTo>
                  <a:pt x="2608" y="702"/>
                </a:lnTo>
                <a:lnTo>
                  <a:pt x="2608" y="702"/>
                </a:lnTo>
                <a:lnTo>
                  <a:pt x="2612" y="702"/>
                </a:lnTo>
                <a:lnTo>
                  <a:pt x="2612" y="698"/>
                </a:lnTo>
                <a:lnTo>
                  <a:pt x="2617" y="698"/>
                </a:lnTo>
                <a:lnTo>
                  <a:pt x="2617" y="698"/>
                </a:lnTo>
                <a:lnTo>
                  <a:pt x="2617" y="698"/>
                </a:lnTo>
                <a:lnTo>
                  <a:pt x="2617" y="693"/>
                </a:lnTo>
                <a:lnTo>
                  <a:pt x="2621" y="684"/>
                </a:lnTo>
                <a:lnTo>
                  <a:pt x="2621" y="684"/>
                </a:lnTo>
                <a:lnTo>
                  <a:pt x="2626" y="684"/>
                </a:lnTo>
                <a:lnTo>
                  <a:pt x="2630" y="684"/>
                </a:lnTo>
                <a:lnTo>
                  <a:pt x="2630" y="684"/>
                </a:lnTo>
                <a:lnTo>
                  <a:pt x="2635" y="684"/>
                </a:lnTo>
                <a:lnTo>
                  <a:pt x="2635" y="684"/>
                </a:lnTo>
                <a:lnTo>
                  <a:pt x="2639" y="684"/>
                </a:lnTo>
                <a:lnTo>
                  <a:pt x="2639" y="675"/>
                </a:lnTo>
                <a:lnTo>
                  <a:pt x="2644" y="675"/>
                </a:lnTo>
                <a:lnTo>
                  <a:pt x="2644" y="671"/>
                </a:lnTo>
                <a:lnTo>
                  <a:pt x="2644" y="671"/>
                </a:lnTo>
                <a:lnTo>
                  <a:pt x="2644" y="666"/>
                </a:lnTo>
                <a:lnTo>
                  <a:pt x="2648" y="666"/>
                </a:lnTo>
                <a:lnTo>
                  <a:pt x="2653" y="666"/>
                </a:lnTo>
                <a:lnTo>
                  <a:pt x="2653" y="666"/>
                </a:lnTo>
                <a:lnTo>
                  <a:pt x="2653" y="653"/>
                </a:lnTo>
                <a:lnTo>
                  <a:pt x="2657" y="653"/>
                </a:lnTo>
                <a:lnTo>
                  <a:pt x="2657" y="648"/>
                </a:lnTo>
                <a:lnTo>
                  <a:pt x="2662" y="648"/>
                </a:lnTo>
                <a:lnTo>
                  <a:pt x="2662" y="648"/>
                </a:lnTo>
                <a:lnTo>
                  <a:pt x="2662" y="648"/>
                </a:lnTo>
                <a:lnTo>
                  <a:pt x="2666" y="648"/>
                </a:lnTo>
                <a:lnTo>
                  <a:pt x="2671" y="648"/>
                </a:lnTo>
                <a:lnTo>
                  <a:pt x="2671" y="648"/>
                </a:lnTo>
                <a:lnTo>
                  <a:pt x="2675" y="648"/>
                </a:lnTo>
                <a:lnTo>
                  <a:pt x="2684" y="648"/>
                </a:lnTo>
                <a:lnTo>
                  <a:pt x="2689" y="648"/>
                </a:lnTo>
                <a:lnTo>
                  <a:pt x="2689" y="648"/>
                </a:lnTo>
                <a:lnTo>
                  <a:pt x="2693" y="648"/>
                </a:lnTo>
                <a:lnTo>
                  <a:pt x="2693" y="644"/>
                </a:lnTo>
                <a:lnTo>
                  <a:pt x="2698" y="644"/>
                </a:lnTo>
                <a:lnTo>
                  <a:pt x="2698" y="639"/>
                </a:lnTo>
                <a:lnTo>
                  <a:pt x="2698" y="639"/>
                </a:lnTo>
                <a:lnTo>
                  <a:pt x="2702" y="639"/>
                </a:lnTo>
                <a:lnTo>
                  <a:pt x="2702" y="639"/>
                </a:lnTo>
                <a:lnTo>
                  <a:pt x="2707" y="635"/>
                </a:lnTo>
                <a:lnTo>
                  <a:pt x="2707" y="635"/>
                </a:lnTo>
                <a:lnTo>
                  <a:pt x="2711" y="635"/>
                </a:lnTo>
                <a:lnTo>
                  <a:pt x="2711" y="626"/>
                </a:lnTo>
                <a:lnTo>
                  <a:pt x="2716" y="626"/>
                </a:lnTo>
                <a:lnTo>
                  <a:pt x="2720" y="626"/>
                </a:lnTo>
                <a:lnTo>
                  <a:pt x="2725" y="626"/>
                </a:lnTo>
                <a:lnTo>
                  <a:pt x="2729" y="626"/>
                </a:lnTo>
                <a:lnTo>
                  <a:pt x="2729" y="626"/>
                </a:lnTo>
                <a:lnTo>
                  <a:pt x="2734" y="626"/>
                </a:lnTo>
                <a:lnTo>
                  <a:pt x="2738" y="626"/>
                </a:lnTo>
                <a:lnTo>
                  <a:pt x="2743" y="621"/>
                </a:lnTo>
                <a:lnTo>
                  <a:pt x="2743" y="621"/>
                </a:lnTo>
                <a:lnTo>
                  <a:pt x="2743" y="612"/>
                </a:lnTo>
                <a:lnTo>
                  <a:pt x="2747" y="612"/>
                </a:lnTo>
                <a:lnTo>
                  <a:pt x="2747" y="612"/>
                </a:lnTo>
                <a:lnTo>
                  <a:pt x="2752" y="612"/>
                </a:lnTo>
                <a:lnTo>
                  <a:pt x="2756" y="612"/>
                </a:lnTo>
                <a:lnTo>
                  <a:pt x="2756" y="612"/>
                </a:lnTo>
                <a:lnTo>
                  <a:pt x="2761" y="612"/>
                </a:lnTo>
                <a:lnTo>
                  <a:pt x="2765" y="612"/>
                </a:lnTo>
                <a:lnTo>
                  <a:pt x="2765" y="612"/>
                </a:lnTo>
                <a:lnTo>
                  <a:pt x="2770" y="612"/>
                </a:lnTo>
                <a:lnTo>
                  <a:pt x="2774" y="612"/>
                </a:lnTo>
                <a:lnTo>
                  <a:pt x="2774" y="603"/>
                </a:lnTo>
                <a:lnTo>
                  <a:pt x="2774" y="603"/>
                </a:lnTo>
                <a:lnTo>
                  <a:pt x="2779" y="599"/>
                </a:lnTo>
                <a:lnTo>
                  <a:pt x="2779" y="599"/>
                </a:lnTo>
                <a:lnTo>
                  <a:pt x="2779" y="594"/>
                </a:lnTo>
                <a:lnTo>
                  <a:pt x="2783" y="594"/>
                </a:lnTo>
                <a:lnTo>
                  <a:pt x="2783" y="594"/>
                </a:lnTo>
                <a:lnTo>
                  <a:pt x="2783" y="590"/>
                </a:lnTo>
                <a:lnTo>
                  <a:pt x="2788" y="590"/>
                </a:lnTo>
                <a:lnTo>
                  <a:pt x="2792" y="590"/>
                </a:lnTo>
                <a:lnTo>
                  <a:pt x="2792" y="590"/>
                </a:lnTo>
                <a:lnTo>
                  <a:pt x="2792" y="585"/>
                </a:lnTo>
                <a:lnTo>
                  <a:pt x="2797" y="585"/>
                </a:lnTo>
                <a:lnTo>
                  <a:pt x="2797" y="585"/>
                </a:lnTo>
                <a:lnTo>
                  <a:pt x="2801" y="585"/>
                </a:lnTo>
                <a:lnTo>
                  <a:pt x="2801" y="576"/>
                </a:lnTo>
                <a:lnTo>
                  <a:pt x="2801" y="576"/>
                </a:lnTo>
                <a:lnTo>
                  <a:pt x="2806" y="576"/>
                </a:lnTo>
                <a:lnTo>
                  <a:pt x="2810" y="576"/>
                </a:lnTo>
                <a:lnTo>
                  <a:pt x="2810" y="572"/>
                </a:lnTo>
                <a:lnTo>
                  <a:pt x="2810" y="572"/>
                </a:lnTo>
                <a:lnTo>
                  <a:pt x="2815" y="572"/>
                </a:lnTo>
                <a:lnTo>
                  <a:pt x="2815" y="567"/>
                </a:lnTo>
                <a:lnTo>
                  <a:pt x="2819" y="567"/>
                </a:lnTo>
                <a:lnTo>
                  <a:pt x="2819" y="567"/>
                </a:lnTo>
                <a:lnTo>
                  <a:pt x="2824" y="567"/>
                </a:lnTo>
                <a:lnTo>
                  <a:pt x="2824" y="563"/>
                </a:lnTo>
                <a:lnTo>
                  <a:pt x="2828" y="563"/>
                </a:lnTo>
                <a:lnTo>
                  <a:pt x="2828" y="563"/>
                </a:lnTo>
                <a:lnTo>
                  <a:pt x="2833" y="563"/>
                </a:lnTo>
                <a:lnTo>
                  <a:pt x="2833" y="554"/>
                </a:lnTo>
                <a:lnTo>
                  <a:pt x="2837" y="554"/>
                </a:lnTo>
                <a:lnTo>
                  <a:pt x="2837" y="554"/>
                </a:lnTo>
                <a:lnTo>
                  <a:pt x="2842" y="554"/>
                </a:lnTo>
                <a:lnTo>
                  <a:pt x="2842" y="554"/>
                </a:lnTo>
                <a:lnTo>
                  <a:pt x="2846" y="554"/>
                </a:lnTo>
                <a:lnTo>
                  <a:pt x="2846" y="554"/>
                </a:lnTo>
                <a:lnTo>
                  <a:pt x="2851" y="554"/>
                </a:lnTo>
                <a:lnTo>
                  <a:pt x="2855" y="554"/>
                </a:lnTo>
                <a:lnTo>
                  <a:pt x="2855" y="554"/>
                </a:lnTo>
                <a:lnTo>
                  <a:pt x="2860" y="554"/>
                </a:lnTo>
                <a:lnTo>
                  <a:pt x="2864" y="554"/>
                </a:lnTo>
                <a:lnTo>
                  <a:pt x="2864" y="554"/>
                </a:lnTo>
                <a:lnTo>
                  <a:pt x="2869" y="554"/>
                </a:lnTo>
                <a:lnTo>
                  <a:pt x="2869" y="549"/>
                </a:lnTo>
                <a:lnTo>
                  <a:pt x="2873" y="549"/>
                </a:lnTo>
                <a:lnTo>
                  <a:pt x="2873" y="549"/>
                </a:lnTo>
                <a:lnTo>
                  <a:pt x="2878" y="549"/>
                </a:lnTo>
                <a:lnTo>
                  <a:pt x="2878" y="545"/>
                </a:lnTo>
                <a:lnTo>
                  <a:pt x="2878" y="545"/>
                </a:lnTo>
                <a:lnTo>
                  <a:pt x="2882" y="545"/>
                </a:lnTo>
                <a:lnTo>
                  <a:pt x="2882" y="536"/>
                </a:lnTo>
                <a:lnTo>
                  <a:pt x="2887" y="536"/>
                </a:lnTo>
                <a:lnTo>
                  <a:pt x="2887" y="536"/>
                </a:lnTo>
                <a:lnTo>
                  <a:pt x="2891" y="536"/>
                </a:lnTo>
                <a:lnTo>
                  <a:pt x="2891" y="536"/>
                </a:lnTo>
                <a:lnTo>
                  <a:pt x="2891" y="527"/>
                </a:lnTo>
                <a:lnTo>
                  <a:pt x="2896" y="527"/>
                </a:lnTo>
                <a:lnTo>
                  <a:pt x="2900" y="527"/>
                </a:lnTo>
                <a:lnTo>
                  <a:pt x="2900" y="527"/>
                </a:lnTo>
                <a:lnTo>
                  <a:pt x="2905" y="527"/>
                </a:lnTo>
                <a:lnTo>
                  <a:pt x="2909" y="527"/>
                </a:lnTo>
                <a:lnTo>
                  <a:pt x="2909" y="518"/>
                </a:lnTo>
                <a:lnTo>
                  <a:pt x="2914" y="518"/>
                </a:lnTo>
                <a:lnTo>
                  <a:pt x="2914" y="518"/>
                </a:lnTo>
                <a:lnTo>
                  <a:pt x="2918" y="513"/>
                </a:lnTo>
                <a:lnTo>
                  <a:pt x="2918" y="513"/>
                </a:lnTo>
                <a:lnTo>
                  <a:pt x="2923" y="513"/>
                </a:lnTo>
                <a:lnTo>
                  <a:pt x="2923" y="513"/>
                </a:lnTo>
                <a:lnTo>
                  <a:pt x="2927" y="513"/>
                </a:lnTo>
                <a:lnTo>
                  <a:pt x="2932" y="513"/>
                </a:lnTo>
                <a:lnTo>
                  <a:pt x="2932" y="513"/>
                </a:lnTo>
                <a:lnTo>
                  <a:pt x="2932" y="513"/>
                </a:lnTo>
                <a:lnTo>
                  <a:pt x="2936" y="513"/>
                </a:lnTo>
                <a:lnTo>
                  <a:pt x="2941" y="513"/>
                </a:lnTo>
                <a:lnTo>
                  <a:pt x="2941" y="513"/>
                </a:lnTo>
                <a:lnTo>
                  <a:pt x="2945" y="513"/>
                </a:lnTo>
                <a:lnTo>
                  <a:pt x="2950" y="513"/>
                </a:lnTo>
                <a:lnTo>
                  <a:pt x="2950" y="513"/>
                </a:lnTo>
                <a:lnTo>
                  <a:pt x="2954" y="513"/>
                </a:lnTo>
                <a:lnTo>
                  <a:pt x="2959" y="513"/>
                </a:lnTo>
                <a:lnTo>
                  <a:pt x="2959" y="513"/>
                </a:lnTo>
                <a:lnTo>
                  <a:pt x="2963" y="513"/>
                </a:lnTo>
                <a:lnTo>
                  <a:pt x="2968" y="513"/>
                </a:lnTo>
                <a:lnTo>
                  <a:pt x="2968" y="513"/>
                </a:lnTo>
                <a:lnTo>
                  <a:pt x="2972" y="513"/>
                </a:lnTo>
                <a:lnTo>
                  <a:pt x="2977" y="513"/>
                </a:lnTo>
                <a:lnTo>
                  <a:pt x="2977" y="513"/>
                </a:lnTo>
                <a:lnTo>
                  <a:pt x="2977" y="513"/>
                </a:lnTo>
                <a:lnTo>
                  <a:pt x="2981" y="513"/>
                </a:lnTo>
                <a:lnTo>
                  <a:pt x="2986" y="513"/>
                </a:lnTo>
                <a:lnTo>
                  <a:pt x="2986" y="513"/>
                </a:lnTo>
                <a:lnTo>
                  <a:pt x="2990" y="509"/>
                </a:lnTo>
                <a:lnTo>
                  <a:pt x="2990" y="509"/>
                </a:lnTo>
                <a:lnTo>
                  <a:pt x="2995" y="509"/>
                </a:lnTo>
                <a:lnTo>
                  <a:pt x="2995" y="509"/>
                </a:lnTo>
                <a:lnTo>
                  <a:pt x="2999" y="509"/>
                </a:lnTo>
                <a:lnTo>
                  <a:pt x="3004" y="509"/>
                </a:lnTo>
                <a:lnTo>
                  <a:pt x="3004" y="509"/>
                </a:lnTo>
                <a:lnTo>
                  <a:pt x="3008" y="509"/>
                </a:lnTo>
                <a:lnTo>
                  <a:pt x="3013" y="509"/>
                </a:lnTo>
                <a:lnTo>
                  <a:pt x="3013" y="509"/>
                </a:lnTo>
                <a:lnTo>
                  <a:pt x="3017" y="509"/>
                </a:lnTo>
                <a:lnTo>
                  <a:pt x="3022" y="509"/>
                </a:lnTo>
                <a:lnTo>
                  <a:pt x="3022" y="509"/>
                </a:lnTo>
                <a:lnTo>
                  <a:pt x="3022" y="509"/>
                </a:lnTo>
                <a:lnTo>
                  <a:pt x="3022" y="500"/>
                </a:lnTo>
                <a:lnTo>
                  <a:pt x="3026" y="500"/>
                </a:lnTo>
                <a:lnTo>
                  <a:pt x="3031" y="500"/>
                </a:lnTo>
                <a:lnTo>
                  <a:pt x="3031" y="500"/>
                </a:lnTo>
                <a:lnTo>
                  <a:pt x="3031" y="495"/>
                </a:lnTo>
                <a:lnTo>
                  <a:pt x="3035" y="495"/>
                </a:lnTo>
                <a:lnTo>
                  <a:pt x="3040" y="495"/>
                </a:lnTo>
                <a:lnTo>
                  <a:pt x="3040" y="495"/>
                </a:lnTo>
                <a:lnTo>
                  <a:pt x="3044" y="495"/>
                </a:lnTo>
                <a:lnTo>
                  <a:pt x="3049" y="495"/>
                </a:lnTo>
                <a:lnTo>
                  <a:pt x="3049" y="486"/>
                </a:lnTo>
                <a:lnTo>
                  <a:pt x="3049" y="486"/>
                </a:lnTo>
                <a:lnTo>
                  <a:pt x="3049" y="482"/>
                </a:lnTo>
                <a:lnTo>
                  <a:pt x="3053" y="482"/>
                </a:lnTo>
                <a:lnTo>
                  <a:pt x="3053" y="482"/>
                </a:lnTo>
                <a:lnTo>
                  <a:pt x="3058" y="482"/>
                </a:lnTo>
                <a:lnTo>
                  <a:pt x="3062" y="482"/>
                </a:lnTo>
                <a:lnTo>
                  <a:pt x="3062" y="473"/>
                </a:lnTo>
                <a:lnTo>
                  <a:pt x="3062" y="473"/>
                </a:lnTo>
                <a:lnTo>
                  <a:pt x="3067" y="473"/>
                </a:lnTo>
                <a:lnTo>
                  <a:pt x="3067" y="468"/>
                </a:lnTo>
                <a:lnTo>
                  <a:pt x="3067" y="468"/>
                </a:lnTo>
                <a:lnTo>
                  <a:pt x="3071" y="468"/>
                </a:lnTo>
                <a:lnTo>
                  <a:pt x="3076" y="468"/>
                </a:lnTo>
                <a:lnTo>
                  <a:pt x="3076" y="468"/>
                </a:lnTo>
                <a:lnTo>
                  <a:pt x="3080" y="468"/>
                </a:lnTo>
                <a:lnTo>
                  <a:pt x="3080" y="468"/>
                </a:lnTo>
                <a:lnTo>
                  <a:pt x="3085" y="468"/>
                </a:lnTo>
                <a:lnTo>
                  <a:pt x="3089" y="468"/>
                </a:lnTo>
                <a:lnTo>
                  <a:pt x="3089" y="468"/>
                </a:lnTo>
                <a:lnTo>
                  <a:pt x="3094" y="459"/>
                </a:lnTo>
                <a:lnTo>
                  <a:pt x="3094" y="459"/>
                </a:lnTo>
                <a:lnTo>
                  <a:pt x="3098" y="459"/>
                </a:lnTo>
                <a:lnTo>
                  <a:pt x="3098" y="459"/>
                </a:lnTo>
                <a:lnTo>
                  <a:pt x="3103" y="459"/>
                </a:lnTo>
                <a:lnTo>
                  <a:pt x="3107" y="459"/>
                </a:lnTo>
                <a:lnTo>
                  <a:pt x="3107" y="459"/>
                </a:lnTo>
                <a:lnTo>
                  <a:pt x="3112" y="459"/>
                </a:lnTo>
                <a:lnTo>
                  <a:pt x="3112" y="459"/>
                </a:lnTo>
                <a:lnTo>
                  <a:pt x="3116" y="459"/>
                </a:lnTo>
                <a:lnTo>
                  <a:pt x="3116" y="455"/>
                </a:lnTo>
                <a:lnTo>
                  <a:pt x="3116" y="455"/>
                </a:lnTo>
                <a:lnTo>
                  <a:pt x="3121" y="455"/>
                </a:lnTo>
                <a:lnTo>
                  <a:pt x="3125" y="455"/>
                </a:lnTo>
                <a:lnTo>
                  <a:pt x="3125" y="455"/>
                </a:lnTo>
                <a:lnTo>
                  <a:pt x="3130" y="455"/>
                </a:lnTo>
                <a:lnTo>
                  <a:pt x="3134" y="455"/>
                </a:lnTo>
                <a:lnTo>
                  <a:pt x="3134" y="455"/>
                </a:lnTo>
                <a:lnTo>
                  <a:pt x="3139" y="455"/>
                </a:lnTo>
                <a:lnTo>
                  <a:pt x="3143" y="455"/>
                </a:lnTo>
                <a:lnTo>
                  <a:pt x="3143" y="455"/>
                </a:lnTo>
                <a:lnTo>
                  <a:pt x="3147" y="455"/>
                </a:lnTo>
                <a:lnTo>
                  <a:pt x="3147" y="446"/>
                </a:lnTo>
                <a:lnTo>
                  <a:pt x="3152" y="446"/>
                </a:lnTo>
                <a:lnTo>
                  <a:pt x="3152" y="446"/>
                </a:lnTo>
                <a:lnTo>
                  <a:pt x="3156" y="446"/>
                </a:lnTo>
                <a:lnTo>
                  <a:pt x="3156" y="446"/>
                </a:lnTo>
                <a:lnTo>
                  <a:pt x="3161" y="446"/>
                </a:lnTo>
                <a:lnTo>
                  <a:pt x="3161" y="446"/>
                </a:lnTo>
                <a:lnTo>
                  <a:pt x="3165" y="446"/>
                </a:lnTo>
                <a:lnTo>
                  <a:pt x="3170" y="446"/>
                </a:lnTo>
                <a:lnTo>
                  <a:pt x="3174" y="446"/>
                </a:lnTo>
                <a:lnTo>
                  <a:pt x="3179" y="446"/>
                </a:lnTo>
                <a:lnTo>
                  <a:pt x="3179" y="446"/>
                </a:lnTo>
                <a:lnTo>
                  <a:pt x="3183" y="446"/>
                </a:lnTo>
                <a:lnTo>
                  <a:pt x="3188" y="446"/>
                </a:lnTo>
                <a:lnTo>
                  <a:pt x="3188" y="446"/>
                </a:lnTo>
                <a:lnTo>
                  <a:pt x="3192" y="446"/>
                </a:lnTo>
                <a:lnTo>
                  <a:pt x="3197" y="446"/>
                </a:lnTo>
                <a:lnTo>
                  <a:pt x="3197" y="446"/>
                </a:lnTo>
                <a:lnTo>
                  <a:pt x="3197" y="437"/>
                </a:lnTo>
                <a:lnTo>
                  <a:pt x="3201" y="437"/>
                </a:lnTo>
                <a:lnTo>
                  <a:pt x="3201" y="437"/>
                </a:lnTo>
                <a:lnTo>
                  <a:pt x="3206" y="437"/>
                </a:lnTo>
                <a:lnTo>
                  <a:pt x="3206" y="437"/>
                </a:lnTo>
                <a:lnTo>
                  <a:pt x="3210" y="437"/>
                </a:lnTo>
                <a:lnTo>
                  <a:pt x="3215" y="437"/>
                </a:lnTo>
                <a:lnTo>
                  <a:pt x="3215" y="437"/>
                </a:lnTo>
                <a:lnTo>
                  <a:pt x="3219" y="437"/>
                </a:lnTo>
                <a:lnTo>
                  <a:pt x="3219" y="428"/>
                </a:lnTo>
                <a:lnTo>
                  <a:pt x="3224" y="428"/>
                </a:lnTo>
                <a:lnTo>
                  <a:pt x="3224" y="423"/>
                </a:lnTo>
                <a:lnTo>
                  <a:pt x="3224" y="423"/>
                </a:lnTo>
                <a:lnTo>
                  <a:pt x="3228" y="423"/>
                </a:lnTo>
                <a:lnTo>
                  <a:pt x="3228" y="414"/>
                </a:lnTo>
                <a:lnTo>
                  <a:pt x="3228" y="414"/>
                </a:lnTo>
                <a:lnTo>
                  <a:pt x="3233" y="405"/>
                </a:lnTo>
                <a:lnTo>
                  <a:pt x="3233" y="405"/>
                </a:lnTo>
                <a:lnTo>
                  <a:pt x="3237" y="405"/>
                </a:lnTo>
                <a:lnTo>
                  <a:pt x="3237" y="405"/>
                </a:lnTo>
                <a:lnTo>
                  <a:pt x="3237" y="396"/>
                </a:lnTo>
                <a:lnTo>
                  <a:pt x="3242" y="396"/>
                </a:lnTo>
                <a:lnTo>
                  <a:pt x="3246" y="396"/>
                </a:lnTo>
                <a:lnTo>
                  <a:pt x="3246" y="396"/>
                </a:lnTo>
                <a:lnTo>
                  <a:pt x="3251" y="396"/>
                </a:lnTo>
                <a:lnTo>
                  <a:pt x="3251" y="396"/>
                </a:lnTo>
                <a:lnTo>
                  <a:pt x="3255" y="396"/>
                </a:lnTo>
                <a:lnTo>
                  <a:pt x="3260" y="396"/>
                </a:lnTo>
                <a:lnTo>
                  <a:pt x="3264" y="396"/>
                </a:lnTo>
                <a:lnTo>
                  <a:pt x="3264" y="396"/>
                </a:lnTo>
                <a:lnTo>
                  <a:pt x="3264" y="387"/>
                </a:lnTo>
                <a:lnTo>
                  <a:pt x="3269" y="387"/>
                </a:lnTo>
                <a:lnTo>
                  <a:pt x="3273" y="387"/>
                </a:lnTo>
                <a:lnTo>
                  <a:pt x="3273" y="387"/>
                </a:lnTo>
                <a:lnTo>
                  <a:pt x="3278" y="387"/>
                </a:lnTo>
                <a:lnTo>
                  <a:pt x="3278" y="387"/>
                </a:lnTo>
                <a:lnTo>
                  <a:pt x="3278" y="378"/>
                </a:lnTo>
                <a:lnTo>
                  <a:pt x="3282" y="369"/>
                </a:lnTo>
                <a:lnTo>
                  <a:pt x="3282" y="369"/>
                </a:lnTo>
                <a:lnTo>
                  <a:pt x="3287" y="369"/>
                </a:lnTo>
                <a:lnTo>
                  <a:pt x="3287" y="360"/>
                </a:lnTo>
                <a:lnTo>
                  <a:pt x="3291" y="360"/>
                </a:lnTo>
                <a:lnTo>
                  <a:pt x="3291" y="351"/>
                </a:lnTo>
                <a:lnTo>
                  <a:pt x="3291" y="351"/>
                </a:lnTo>
                <a:lnTo>
                  <a:pt x="3291" y="351"/>
                </a:lnTo>
                <a:lnTo>
                  <a:pt x="3296" y="351"/>
                </a:lnTo>
                <a:lnTo>
                  <a:pt x="3300" y="351"/>
                </a:lnTo>
                <a:lnTo>
                  <a:pt x="3300" y="351"/>
                </a:lnTo>
                <a:lnTo>
                  <a:pt x="3305" y="351"/>
                </a:lnTo>
                <a:lnTo>
                  <a:pt x="3309" y="351"/>
                </a:lnTo>
                <a:lnTo>
                  <a:pt x="3309" y="351"/>
                </a:lnTo>
                <a:lnTo>
                  <a:pt x="3314" y="351"/>
                </a:lnTo>
                <a:lnTo>
                  <a:pt x="3318" y="351"/>
                </a:lnTo>
                <a:lnTo>
                  <a:pt x="3318" y="351"/>
                </a:lnTo>
                <a:lnTo>
                  <a:pt x="3323" y="351"/>
                </a:lnTo>
                <a:lnTo>
                  <a:pt x="3327" y="351"/>
                </a:lnTo>
                <a:lnTo>
                  <a:pt x="3327" y="351"/>
                </a:lnTo>
                <a:lnTo>
                  <a:pt x="3332" y="351"/>
                </a:lnTo>
                <a:lnTo>
                  <a:pt x="3336" y="351"/>
                </a:lnTo>
                <a:lnTo>
                  <a:pt x="3336" y="351"/>
                </a:lnTo>
                <a:lnTo>
                  <a:pt x="3336" y="351"/>
                </a:lnTo>
                <a:lnTo>
                  <a:pt x="3341" y="351"/>
                </a:lnTo>
                <a:lnTo>
                  <a:pt x="3345" y="351"/>
                </a:lnTo>
                <a:lnTo>
                  <a:pt x="3345" y="351"/>
                </a:lnTo>
                <a:lnTo>
                  <a:pt x="3350" y="351"/>
                </a:lnTo>
                <a:lnTo>
                  <a:pt x="3350" y="342"/>
                </a:lnTo>
                <a:lnTo>
                  <a:pt x="3354" y="342"/>
                </a:lnTo>
                <a:lnTo>
                  <a:pt x="3354" y="333"/>
                </a:lnTo>
                <a:lnTo>
                  <a:pt x="3354" y="333"/>
                </a:lnTo>
                <a:lnTo>
                  <a:pt x="3359" y="333"/>
                </a:lnTo>
                <a:lnTo>
                  <a:pt x="3363" y="333"/>
                </a:lnTo>
                <a:lnTo>
                  <a:pt x="3363" y="333"/>
                </a:lnTo>
                <a:lnTo>
                  <a:pt x="3368" y="333"/>
                </a:lnTo>
                <a:lnTo>
                  <a:pt x="3372" y="333"/>
                </a:lnTo>
                <a:lnTo>
                  <a:pt x="3372" y="333"/>
                </a:lnTo>
                <a:lnTo>
                  <a:pt x="3377" y="333"/>
                </a:lnTo>
                <a:lnTo>
                  <a:pt x="3377" y="333"/>
                </a:lnTo>
                <a:lnTo>
                  <a:pt x="3381" y="333"/>
                </a:lnTo>
                <a:lnTo>
                  <a:pt x="3381" y="333"/>
                </a:lnTo>
                <a:lnTo>
                  <a:pt x="3386" y="333"/>
                </a:lnTo>
                <a:lnTo>
                  <a:pt x="3390" y="333"/>
                </a:lnTo>
                <a:lnTo>
                  <a:pt x="3390" y="333"/>
                </a:lnTo>
                <a:lnTo>
                  <a:pt x="3395" y="333"/>
                </a:lnTo>
                <a:lnTo>
                  <a:pt x="3395" y="324"/>
                </a:lnTo>
                <a:lnTo>
                  <a:pt x="3399" y="324"/>
                </a:lnTo>
                <a:lnTo>
                  <a:pt x="3399" y="324"/>
                </a:lnTo>
                <a:lnTo>
                  <a:pt x="3404" y="324"/>
                </a:lnTo>
                <a:lnTo>
                  <a:pt x="3404" y="324"/>
                </a:lnTo>
                <a:lnTo>
                  <a:pt x="3408" y="324"/>
                </a:lnTo>
                <a:lnTo>
                  <a:pt x="3413" y="324"/>
                </a:lnTo>
                <a:lnTo>
                  <a:pt x="3413" y="324"/>
                </a:lnTo>
                <a:lnTo>
                  <a:pt x="3417" y="324"/>
                </a:lnTo>
                <a:lnTo>
                  <a:pt x="3422" y="324"/>
                </a:lnTo>
                <a:lnTo>
                  <a:pt x="3422" y="311"/>
                </a:lnTo>
                <a:lnTo>
                  <a:pt x="3422" y="311"/>
                </a:lnTo>
                <a:lnTo>
                  <a:pt x="3422" y="302"/>
                </a:lnTo>
                <a:lnTo>
                  <a:pt x="3426" y="302"/>
                </a:lnTo>
                <a:lnTo>
                  <a:pt x="3426" y="302"/>
                </a:lnTo>
                <a:lnTo>
                  <a:pt x="3431" y="302"/>
                </a:lnTo>
                <a:lnTo>
                  <a:pt x="3431" y="302"/>
                </a:lnTo>
                <a:lnTo>
                  <a:pt x="3435" y="302"/>
                </a:lnTo>
                <a:lnTo>
                  <a:pt x="3440" y="302"/>
                </a:lnTo>
                <a:lnTo>
                  <a:pt x="3440" y="302"/>
                </a:lnTo>
                <a:lnTo>
                  <a:pt x="3444" y="302"/>
                </a:lnTo>
                <a:lnTo>
                  <a:pt x="3449" y="302"/>
                </a:lnTo>
                <a:lnTo>
                  <a:pt x="3449" y="302"/>
                </a:lnTo>
                <a:lnTo>
                  <a:pt x="3453" y="302"/>
                </a:lnTo>
                <a:lnTo>
                  <a:pt x="3458" y="302"/>
                </a:lnTo>
                <a:lnTo>
                  <a:pt x="3462" y="302"/>
                </a:lnTo>
                <a:lnTo>
                  <a:pt x="3467" y="302"/>
                </a:lnTo>
                <a:lnTo>
                  <a:pt x="3467" y="302"/>
                </a:lnTo>
                <a:lnTo>
                  <a:pt x="3471" y="302"/>
                </a:lnTo>
                <a:lnTo>
                  <a:pt x="3471" y="302"/>
                </a:lnTo>
                <a:lnTo>
                  <a:pt x="3476" y="302"/>
                </a:lnTo>
                <a:lnTo>
                  <a:pt x="3476" y="302"/>
                </a:lnTo>
                <a:lnTo>
                  <a:pt x="3480" y="302"/>
                </a:lnTo>
                <a:lnTo>
                  <a:pt x="3485" y="302"/>
                </a:lnTo>
                <a:lnTo>
                  <a:pt x="3485" y="302"/>
                </a:lnTo>
                <a:lnTo>
                  <a:pt x="3489" y="302"/>
                </a:lnTo>
                <a:lnTo>
                  <a:pt x="3494" y="302"/>
                </a:lnTo>
                <a:lnTo>
                  <a:pt x="3494" y="302"/>
                </a:lnTo>
                <a:lnTo>
                  <a:pt x="3498" y="302"/>
                </a:lnTo>
                <a:lnTo>
                  <a:pt x="3498" y="288"/>
                </a:lnTo>
                <a:lnTo>
                  <a:pt x="3503" y="288"/>
                </a:lnTo>
                <a:lnTo>
                  <a:pt x="3503" y="288"/>
                </a:lnTo>
                <a:lnTo>
                  <a:pt x="3507" y="288"/>
                </a:lnTo>
                <a:lnTo>
                  <a:pt x="3507" y="279"/>
                </a:lnTo>
                <a:lnTo>
                  <a:pt x="3512" y="279"/>
                </a:lnTo>
                <a:lnTo>
                  <a:pt x="3512" y="279"/>
                </a:lnTo>
                <a:lnTo>
                  <a:pt x="3516" y="279"/>
                </a:lnTo>
                <a:lnTo>
                  <a:pt x="3516" y="279"/>
                </a:lnTo>
                <a:lnTo>
                  <a:pt x="3521" y="279"/>
                </a:lnTo>
                <a:lnTo>
                  <a:pt x="3521" y="279"/>
                </a:lnTo>
                <a:lnTo>
                  <a:pt x="3525" y="279"/>
                </a:lnTo>
                <a:lnTo>
                  <a:pt x="3530" y="279"/>
                </a:lnTo>
                <a:lnTo>
                  <a:pt x="3530" y="279"/>
                </a:lnTo>
                <a:lnTo>
                  <a:pt x="3534" y="279"/>
                </a:lnTo>
                <a:lnTo>
                  <a:pt x="3539" y="279"/>
                </a:lnTo>
                <a:lnTo>
                  <a:pt x="3539" y="279"/>
                </a:lnTo>
                <a:lnTo>
                  <a:pt x="3543" y="279"/>
                </a:lnTo>
                <a:lnTo>
                  <a:pt x="3548" y="279"/>
                </a:lnTo>
                <a:lnTo>
                  <a:pt x="3548" y="279"/>
                </a:lnTo>
                <a:lnTo>
                  <a:pt x="3552" y="279"/>
                </a:lnTo>
                <a:lnTo>
                  <a:pt x="3552" y="279"/>
                </a:lnTo>
                <a:lnTo>
                  <a:pt x="3557" y="279"/>
                </a:lnTo>
                <a:lnTo>
                  <a:pt x="3561" y="279"/>
                </a:lnTo>
                <a:lnTo>
                  <a:pt x="3561" y="266"/>
                </a:lnTo>
                <a:lnTo>
                  <a:pt x="3561" y="266"/>
                </a:lnTo>
                <a:lnTo>
                  <a:pt x="3561" y="252"/>
                </a:lnTo>
                <a:lnTo>
                  <a:pt x="3561" y="239"/>
                </a:lnTo>
                <a:lnTo>
                  <a:pt x="3566" y="239"/>
                </a:lnTo>
                <a:lnTo>
                  <a:pt x="3566" y="239"/>
                </a:lnTo>
                <a:lnTo>
                  <a:pt x="3570" y="239"/>
                </a:lnTo>
                <a:lnTo>
                  <a:pt x="3575" y="239"/>
                </a:lnTo>
                <a:lnTo>
                  <a:pt x="3575" y="239"/>
                </a:lnTo>
                <a:lnTo>
                  <a:pt x="3579" y="239"/>
                </a:lnTo>
                <a:lnTo>
                  <a:pt x="3579" y="239"/>
                </a:lnTo>
                <a:lnTo>
                  <a:pt x="3584" y="239"/>
                </a:lnTo>
                <a:lnTo>
                  <a:pt x="3588" y="239"/>
                </a:lnTo>
                <a:lnTo>
                  <a:pt x="3588" y="239"/>
                </a:lnTo>
                <a:lnTo>
                  <a:pt x="3593" y="239"/>
                </a:lnTo>
                <a:lnTo>
                  <a:pt x="3597" y="239"/>
                </a:lnTo>
                <a:lnTo>
                  <a:pt x="3597" y="239"/>
                </a:lnTo>
                <a:lnTo>
                  <a:pt x="3602" y="225"/>
                </a:lnTo>
                <a:lnTo>
                  <a:pt x="3602" y="225"/>
                </a:lnTo>
                <a:lnTo>
                  <a:pt x="3606" y="225"/>
                </a:lnTo>
                <a:lnTo>
                  <a:pt x="3606" y="225"/>
                </a:lnTo>
                <a:lnTo>
                  <a:pt x="3606" y="225"/>
                </a:lnTo>
                <a:lnTo>
                  <a:pt x="3611" y="225"/>
                </a:lnTo>
                <a:lnTo>
                  <a:pt x="3615" y="225"/>
                </a:lnTo>
                <a:lnTo>
                  <a:pt x="3615" y="225"/>
                </a:lnTo>
                <a:lnTo>
                  <a:pt x="3620" y="225"/>
                </a:lnTo>
                <a:lnTo>
                  <a:pt x="3624" y="225"/>
                </a:lnTo>
                <a:lnTo>
                  <a:pt x="3624" y="225"/>
                </a:lnTo>
                <a:lnTo>
                  <a:pt x="3629" y="225"/>
                </a:lnTo>
                <a:lnTo>
                  <a:pt x="3633" y="225"/>
                </a:lnTo>
                <a:lnTo>
                  <a:pt x="3633" y="225"/>
                </a:lnTo>
                <a:lnTo>
                  <a:pt x="3638" y="225"/>
                </a:lnTo>
                <a:lnTo>
                  <a:pt x="3642" y="225"/>
                </a:lnTo>
                <a:lnTo>
                  <a:pt x="3642" y="225"/>
                </a:lnTo>
                <a:lnTo>
                  <a:pt x="3647" y="225"/>
                </a:lnTo>
                <a:lnTo>
                  <a:pt x="3651" y="225"/>
                </a:lnTo>
                <a:lnTo>
                  <a:pt x="3651" y="225"/>
                </a:lnTo>
                <a:lnTo>
                  <a:pt x="3651" y="225"/>
                </a:lnTo>
                <a:lnTo>
                  <a:pt x="3656" y="225"/>
                </a:lnTo>
                <a:lnTo>
                  <a:pt x="3660" y="225"/>
                </a:lnTo>
                <a:lnTo>
                  <a:pt x="3660" y="225"/>
                </a:lnTo>
                <a:lnTo>
                  <a:pt x="3665" y="225"/>
                </a:lnTo>
                <a:lnTo>
                  <a:pt x="3669" y="225"/>
                </a:lnTo>
                <a:lnTo>
                  <a:pt x="3669" y="212"/>
                </a:lnTo>
                <a:lnTo>
                  <a:pt x="3669" y="212"/>
                </a:lnTo>
                <a:lnTo>
                  <a:pt x="3674" y="212"/>
                </a:lnTo>
                <a:lnTo>
                  <a:pt x="3678" y="212"/>
                </a:lnTo>
                <a:lnTo>
                  <a:pt x="3678" y="194"/>
                </a:lnTo>
                <a:lnTo>
                  <a:pt x="3678" y="194"/>
                </a:lnTo>
                <a:lnTo>
                  <a:pt x="3683" y="194"/>
                </a:lnTo>
                <a:lnTo>
                  <a:pt x="3687" y="194"/>
                </a:lnTo>
                <a:lnTo>
                  <a:pt x="3687" y="194"/>
                </a:lnTo>
                <a:lnTo>
                  <a:pt x="3692" y="194"/>
                </a:lnTo>
                <a:lnTo>
                  <a:pt x="3696" y="194"/>
                </a:lnTo>
                <a:lnTo>
                  <a:pt x="3696" y="180"/>
                </a:lnTo>
                <a:lnTo>
                  <a:pt x="3696" y="180"/>
                </a:lnTo>
                <a:lnTo>
                  <a:pt x="3696" y="180"/>
                </a:lnTo>
                <a:lnTo>
                  <a:pt x="3701" y="180"/>
                </a:lnTo>
                <a:lnTo>
                  <a:pt x="3705" y="180"/>
                </a:lnTo>
                <a:lnTo>
                  <a:pt x="3705" y="162"/>
                </a:lnTo>
                <a:lnTo>
                  <a:pt x="3710" y="162"/>
                </a:lnTo>
                <a:lnTo>
                  <a:pt x="3714" y="162"/>
                </a:lnTo>
                <a:lnTo>
                  <a:pt x="3714" y="162"/>
                </a:lnTo>
                <a:lnTo>
                  <a:pt x="3719" y="162"/>
                </a:lnTo>
                <a:lnTo>
                  <a:pt x="3723" y="162"/>
                </a:lnTo>
                <a:lnTo>
                  <a:pt x="3723" y="162"/>
                </a:lnTo>
                <a:lnTo>
                  <a:pt x="3728" y="162"/>
                </a:lnTo>
                <a:lnTo>
                  <a:pt x="3728" y="162"/>
                </a:lnTo>
                <a:lnTo>
                  <a:pt x="3732" y="162"/>
                </a:lnTo>
                <a:lnTo>
                  <a:pt x="3737" y="162"/>
                </a:lnTo>
                <a:lnTo>
                  <a:pt x="3737" y="162"/>
                </a:lnTo>
                <a:lnTo>
                  <a:pt x="3741" y="162"/>
                </a:lnTo>
                <a:lnTo>
                  <a:pt x="3741" y="162"/>
                </a:lnTo>
                <a:lnTo>
                  <a:pt x="3746" y="162"/>
                </a:lnTo>
                <a:lnTo>
                  <a:pt x="3750" y="162"/>
                </a:lnTo>
                <a:lnTo>
                  <a:pt x="3750" y="144"/>
                </a:lnTo>
                <a:lnTo>
                  <a:pt x="3750" y="144"/>
                </a:lnTo>
                <a:lnTo>
                  <a:pt x="3755" y="144"/>
                </a:lnTo>
                <a:lnTo>
                  <a:pt x="3755" y="144"/>
                </a:lnTo>
                <a:lnTo>
                  <a:pt x="3764" y="144"/>
                </a:lnTo>
                <a:lnTo>
                  <a:pt x="3768" y="144"/>
                </a:lnTo>
                <a:lnTo>
                  <a:pt x="3768" y="144"/>
                </a:lnTo>
                <a:lnTo>
                  <a:pt x="3773" y="144"/>
                </a:lnTo>
                <a:lnTo>
                  <a:pt x="3773" y="122"/>
                </a:lnTo>
                <a:lnTo>
                  <a:pt x="3773" y="122"/>
                </a:lnTo>
                <a:lnTo>
                  <a:pt x="3777" y="122"/>
                </a:lnTo>
                <a:lnTo>
                  <a:pt x="3782" y="122"/>
                </a:lnTo>
                <a:lnTo>
                  <a:pt x="3782" y="122"/>
                </a:lnTo>
                <a:lnTo>
                  <a:pt x="3782" y="122"/>
                </a:lnTo>
                <a:lnTo>
                  <a:pt x="3786" y="122"/>
                </a:lnTo>
                <a:lnTo>
                  <a:pt x="3791" y="122"/>
                </a:lnTo>
                <a:lnTo>
                  <a:pt x="3791" y="122"/>
                </a:lnTo>
                <a:lnTo>
                  <a:pt x="3795" y="122"/>
                </a:lnTo>
                <a:lnTo>
                  <a:pt x="3800" y="122"/>
                </a:lnTo>
                <a:lnTo>
                  <a:pt x="3800" y="122"/>
                </a:lnTo>
                <a:lnTo>
                  <a:pt x="3804" y="122"/>
                </a:lnTo>
                <a:lnTo>
                  <a:pt x="3809" y="122"/>
                </a:lnTo>
                <a:lnTo>
                  <a:pt x="3809" y="122"/>
                </a:lnTo>
                <a:lnTo>
                  <a:pt x="3813" y="122"/>
                </a:lnTo>
                <a:lnTo>
                  <a:pt x="3813" y="104"/>
                </a:lnTo>
                <a:lnTo>
                  <a:pt x="3818" y="104"/>
                </a:lnTo>
                <a:lnTo>
                  <a:pt x="3818" y="81"/>
                </a:lnTo>
                <a:lnTo>
                  <a:pt x="3818" y="81"/>
                </a:lnTo>
                <a:lnTo>
                  <a:pt x="3822" y="81"/>
                </a:lnTo>
                <a:lnTo>
                  <a:pt x="3827" y="81"/>
                </a:lnTo>
                <a:lnTo>
                  <a:pt x="3827" y="81"/>
                </a:lnTo>
                <a:lnTo>
                  <a:pt x="3831" y="81"/>
                </a:lnTo>
                <a:lnTo>
                  <a:pt x="3836" y="81"/>
                </a:lnTo>
                <a:lnTo>
                  <a:pt x="3836" y="81"/>
                </a:lnTo>
                <a:lnTo>
                  <a:pt x="3840" y="81"/>
                </a:lnTo>
                <a:lnTo>
                  <a:pt x="3845" y="81"/>
                </a:lnTo>
                <a:lnTo>
                  <a:pt x="3845" y="81"/>
                </a:lnTo>
                <a:lnTo>
                  <a:pt x="3849" y="81"/>
                </a:lnTo>
                <a:lnTo>
                  <a:pt x="3849" y="54"/>
                </a:lnTo>
                <a:lnTo>
                  <a:pt x="3854" y="54"/>
                </a:lnTo>
                <a:lnTo>
                  <a:pt x="3854" y="27"/>
                </a:lnTo>
                <a:lnTo>
                  <a:pt x="3854" y="27"/>
                </a:lnTo>
                <a:lnTo>
                  <a:pt x="3858" y="27"/>
                </a:lnTo>
                <a:lnTo>
                  <a:pt x="3862" y="27"/>
                </a:lnTo>
                <a:lnTo>
                  <a:pt x="3862" y="27"/>
                </a:lnTo>
                <a:lnTo>
                  <a:pt x="3867" y="27"/>
                </a:lnTo>
                <a:lnTo>
                  <a:pt x="3871" y="27"/>
                </a:lnTo>
                <a:lnTo>
                  <a:pt x="3871" y="27"/>
                </a:lnTo>
                <a:lnTo>
                  <a:pt x="3871" y="27"/>
                </a:lnTo>
                <a:lnTo>
                  <a:pt x="3871" y="0"/>
                </a:lnTo>
                <a:lnTo>
                  <a:pt x="3876" y="0"/>
                </a:lnTo>
                <a:lnTo>
                  <a:pt x="3880" y="0"/>
                </a:lnTo>
                <a:lnTo>
                  <a:pt x="3880" y="0"/>
                </a:lnTo>
                <a:lnTo>
                  <a:pt x="3885" y="0"/>
                </a:lnTo>
                <a:lnTo>
                  <a:pt x="3889" y="0"/>
                </a:lnTo>
                <a:lnTo>
                  <a:pt x="3889" y="0"/>
                </a:lnTo>
                <a:lnTo>
                  <a:pt x="3894" y="0"/>
                </a:lnTo>
                <a:lnTo>
                  <a:pt x="3898" y="0"/>
                </a:lnTo>
                <a:lnTo>
                  <a:pt x="3898" y="0"/>
                </a:lnTo>
                <a:lnTo>
                  <a:pt x="3903" y="0"/>
                </a:lnTo>
                <a:lnTo>
                  <a:pt x="3903" y="0"/>
                </a:lnTo>
                <a:lnTo>
                  <a:pt x="3907" y="0"/>
                </a:lnTo>
                <a:lnTo>
                  <a:pt x="3912" y="0"/>
                </a:lnTo>
              </a:path>
            </a:pathLst>
          </a:custGeom>
          <a:noFill/>
          <a:ln w="20638" cap="flat">
            <a:solidFill>
              <a:srgbClr val="0D57A7"/>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cs typeface="Arial" panose="020B0604020202020204" pitchFamily="34" charset="0"/>
            </a:endParaRPr>
          </a:p>
        </p:txBody>
      </p:sp>
      <p:sp>
        <p:nvSpPr>
          <p:cNvPr id="41" name="Freeform 52"/>
          <p:cNvSpPr>
            <a:spLocks/>
          </p:cNvSpPr>
          <p:nvPr/>
        </p:nvSpPr>
        <p:spPr bwMode="auto">
          <a:xfrm>
            <a:off x="1895475" y="2065338"/>
            <a:ext cx="6210300" cy="2106613"/>
          </a:xfrm>
          <a:custGeom>
            <a:avLst/>
            <a:gdLst>
              <a:gd name="T0" fmla="*/ 58 w 3912"/>
              <a:gd name="T1" fmla="*/ 1309 h 1327"/>
              <a:gd name="T2" fmla="*/ 112 w 3912"/>
              <a:gd name="T3" fmla="*/ 1278 h 1327"/>
              <a:gd name="T4" fmla="*/ 180 w 3912"/>
              <a:gd name="T5" fmla="*/ 1264 h 1327"/>
              <a:gd name="T6" fmla="*/ 269 w 3912"/>
              <a:gd name="T7" fmla="*/ 1242 h 1327"/>
              <a:gd name="T8" fmla="*/ 337 w 3912"/>
              <a:gd name="T9" fmla="*/ 1215 h 1327"/>
              <a:gd name="T10" fmla="*/ 382 w 3912"/>
              <a:gd name="T11" fmla="*/ 1197 h 1327"/>
              <a:gd name="T12" fmla="*/ 467 w 3912"/>
              <a:gd name="T13" fmla="*/ 1174 h 1327"/>
              <a:gd name="T14" fmla="*/ 530 w 3912"/>
              <a:gd name="T15" fmla="*/ 1147 h 1327"/>
              <a:gd name="T16" fmla="*/ 602 w 3912"/>
              <a:gd name="T17" fmla="*/ 1129 h 1327"/>
              <a:gd name="T18" fmla="*/ 701 w 3912"/>
              <a:gd name="T19" fmla="*/ 1111 h 1327"/>
              <a:gd name="T20" fmla="*/ 751 w 3912"/>
              <a:gd name="T21" fmla="*/ 1084 h 1327"/>
              <a:gd name="T22" fmla="*/ 818 w 3912"/>
              <a:gd name="T23" fmla="*/ 1066 h 1327"/>
              <a:gd name="T24" fmla="*/ 917 w 3912"/>
              <a:gd name="T25" fmla="*/ 1048 h 1327"/>
              <a:gd name="T26" fmla="*/ 980 w 3912"/>
              <a:gd name="T27" fmla="*/ 1012 h 1327"/>
              <a:gd name="T28" fmla="*/ 1074 w 3912"/>
              <a:gd name="T29" fmla="*/ 999 h 1327"/>
              <a:gd name="T30" fmla="*/ 1142 w 3912"/>
              <a:gd name="T31" fmla="*/ 967 h 1327"/>
              <a:gd name="T32" fmla="*/ 1236 w 3912"/>
              <a:gd name="T33" fmla="*/ 954 h 1327"/>
              <a:gd name="T34" fmla="*/ 1317 w 3912"/>
              <a:gd name="T35" fmla="*/ 936 h 1327"/>
              <a:gd name="T36" fmla="*/ 1394 w 3912"/>
              <a:gd name="T37" fmla="*/ 900 h 1327"/>
              <a:gd name="T38" fmla="*/ 1461 w 3912"/>
              <a:gd name="T39" fmla="*/ 877 h 1327"/>
              <a:gd name="T40" fmla="*/ 1520 w 3912"/>
              <a:gd name="T41" fmla="*/ 841 h 1327"/>
              <a:gd name="T42" fmla="*/ 1565 w 3912"/>
              <a:gd name="T43" fmla="*/ 814 h 1327"/>
              <a:gd name="T44" fmla="*/ 1614 w 3912"/>
              <a:gd name="T45" fmla="*/ 792 h 1327"/>
              <a:gd name="T46" fmla="*/ 1677 w 3912"/>
              <a:gd name="T47" fmla="*/ 778 h 1327"/>
              <a:gd name="T48" fmla="*/ 1758 w 3912"/>
              <a:gd name="T49" fmla="*/ 756 h 1327"/>
              <a:gd name="T50" fmla="*/ 1825 w 3912"/>
              <a:gd name="T51" fmla="*/ 724 h 1327"/>
              <a:gd name="T52" fmla="*/ 1875 w 3912"/>
              <a:gd name="T53" fmla="*/ 697 h 1327"/>
              <a:gd name="T54" fmla="*/ 1956 w 3912"/>
              <a:gd name="T55" fmla="*/ 670 h 1327"/>
              <a:gd name="T56" fmla="*/ 2050 w 3912"/>
              <a:gd name="T57" fmla="*/ 666 h 1327"/>
              <a:gd name="T58" fmla="*/ 2122 w 3912"/>
              <a:gd name="T59" fmla="*/ 639 h 1327"/>
              <a:gd name="T60" fmla="*/ 2172 w 3912"/>
              <a:gd name="T61" fmla="*/ 616 h 1327"/>
              <a:gd name="T62" fmla="*/ 2221 w 3912"/>
              <a:gd name="T63" fmla="*/ 598 h 1327"/>
              <a:gd name="T64" fmla="*/ 2275 w 3912"/>
              <a:gd name="T65" fmla="*/ 585 h 1327"/>
              <a:gd name="T66" fmla="*/ 2329 w 3912"/>
              <a:gd name="T67" fmla="*/ 576 h 1327"/>
              <a:gd name="T68" fmla="*/ 2379 w 3912"/>
              <a:gd name="T69" fmla="*/ 549 h 1327"/>
              <a:gd name="T70" fmla="*/ 2423 w 3912"/>
              <a:gd name="T71" fmla="*/ 517 h 1327"/>
              <a:gd name="T72" fmla="*/ 2468 w 3912"/>
              <a:gd name="T73" fmla="*/ 495 h 1327"/>
              <a:gd name="T74" fmla="*/ 2531 w 3912"/>
              <a:gd name="T75" fmla="*/ 481 h 1327"/>
              <a:gd name="T76" fmla="*/ 2590 w 3912"/>
              <a:gd name="T77" fmla="*/ 463 h 1327"/>
              <a:gd name="T78" fmla="*/ 2644 w 3912"/>
              <a:gd name="T79" fmla="*/ 445 h 1327"/>
              <a:gd name="T80" fmla="*/ 2693 w 3912"/>
              <a:gd name="T81" fmla="*/ 418 h 1327"/>
              <a:gd name="T82" fmla="*/ 2761 w 3912"/>
              <a:gd name="T83" fmla="*/ 418 h 1327"/>
              <a:gd name="T84" fmla="*/ 2819 w 3912"/>
              <a:gd name="T85" fmla="*/ 418 h 1327"/>
              <a:gd name="T86" fmla="*/ 2864 w 3912"/>
              <a:gd name="T87" fmla="*/ 387 h 1327"/>
              <a:gd name="T88" fmla="*/ 2923 w 3912"/>
              <a:gd name="T89" fmla="*/ 382 h 1327"/>
              <a:gd name="T90" fmla="*/ 2977 w 3912"/>
              <a:gd name="T91" fmla="*/ 369 h 1327"/>
              <a:gd name="T92" fmla="*/ 3035 w 3912"/>
              <a:gd name="T93" fmla="*/ 355 h 1327"/>
              <a:gd name="T94" fmla="*/ 3089 w 3912"/>
              <a:gd name="T95" fmla="*/ 342 h 1327"/>
              <a:gd name="T96" fmla="*/ 3139 w 3912"/>
              <a:gd name="T97" fmla="*/ 315 h 1327"/>
              <a:gd name="T98" fmla="*/ 3197 w 3912"/>
              <a:gd name="T99" fmla="*/ 297 h 1327"/>
              <a:gd name="T100" fmla="*/ 3246 w 3912"/>
              <a:gd name="T101" fmla="*/ 270 h 1327"/>
              <a:gd name="T102" fmla="*/ 3300 w 3912"/>
              <a:gd name="T103" fmla="*/ 252 h 1327"/>
              <a:gd name="T104" fmla="*/ 3354 w 3912"/>
              <a:gd name="T105" fmla="*/ 225 h 1327"/>
              <a:gd name="T106" fmla="*/ 3408 w 3912"/>
              <a:gd name="T107" fmla="*/ 216 h 1327"/>
              <a:gd name="T108" fmla="*/ 3458 w 3912"/>
              <a:gd name="T109" fmla="*/ 180 h 1327"/>
              <a:gd name="T110" fmla="*/ 3512 w 3912"/>
              <a:gd name="T111" fmla="*/ 157 h 1327"/>
              <a:gd name="T112" fmla="*/ 3566 w 3912"/>
              <a:gd name="T113" fmla="*/ 117 h 1327"/>
              <a:gd name="T114" fmla="*/ 3620 w 3912"/>
              <a:gd name="T115" fmla="*/ 103 h 1327"/>
              <a:gd name="T116" fmla="*/ 3669 w 3912"/>
              <a:gd name="T117" fmla="*/ 58 h 1327"/>
              <a:gd name="T118" fmla="*/ 3732 w 3912"/>
              <a:gd name="T119" fmla="*/ 58 h 1327"/>
              <a:gd name="T120" fmla="*/ 3791 w 3912"/>
              <a:gd name="T121" fmla="*/ 58 h 1327"/>
              <a:gd name="T122" fmla="*/ 3854 w 3912"/>
              <a:gd name="T123" fmla="*/ 58 h 1327"/>
              <a:gd name="T124" fmla="*/ 3903 w 3912"/>
              <a:gd name="T125" fmla="*/ 0 h 13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912" h="1327">
                <a:moveTo>
                  <a:pt x="0" y="1327"/>
                </a:moveTo>
                <a:lnTo>
                  <a:pt x="0" y="1327"/>
                </a:lnTo>
                <a:lnTo>
                  <a:pt x="0" y="1323"/>
                </a:lnTo>
                <a:lnTo>
                  <a:pt x="4" y="1323"/>
                </a:lnTo>
                <a:lnTo>
                  <a:pt x="4" y="1323"/>
                </a:lnTo>
                <a:lnTo>
                  <a:pt x="9" y="1323"/>
                </a:lnTo>
                <a:lnTo>
                  <a:pt x="13" y="1323"/>
                </a:lnTo>
                <a:lnTo>
                  <a:pt x="22" y="1323"/>
                </a:lnTo>
                <a:lnTo>
                  <a:pt x="27" y="1323"/>
                </a:lnTo>
                <a:lnTo>
                  <a:pt x="27" y="1323"/>
                </a:lnTo>
                <a:lnTo>
                  <a:pt x="27" y="1318"/>
                </a:lnTo>
                <a:lnTo>
                  <a:pt x="31" y="1318"/>
                </a:lnTo>
                <a:lnTo>
                  <a:pt x="31" y="1318"/>
                </a:lnTo>
                <a:lnTo>
                  <a:pt x="31" y="1314"/>
                </a:lnTo>
                <a:lnTo>
                  <a:pt x="36" y="1309"/>
                </a:lnTo>
                <a:lnTo>
                  <a:pt x="36" y="1309"/>
                </a:lnTo>
                <a:lnTo>
                  <a:pt x="45" y="1309"/>
                </a:lnTo>
                <a:lnTo>
                  <a:pt x="49" y="1309"/>
                </a:lnTo>
                <a:lnTo>
                  <a:pt x="49" y="1309"/>
                </a:lnTo>
                <a:lnTo>
                  <a:pt x="49" y="1309"/>
                </a:lnTo>
                <a:lnTo>
                  <a:pt x="58" y="1309"/>
                </a:lnTo>
                <a:lnTo>
                  <a:pt x="58" y="1309"/>
                </a:lnTo>
                <a:lnTo>
                  <a:pt x="63" y="1309"/>
                </a:lnTo>
                <a:lnTo>
                  <a:pt x="63" y="1305"/>
                </a:lnTo>
                <a:lnTo>
                  <a:pt x="63" y="1305"/>
                </a:lnTo>
                <a:lnTo>
                  <a:pt x="63" y="1296"/>
                </a:lnTo>
                <a:lnTo>
                  <a:pt x="67" y="1296"/>
                </a:lnTo>
                <a:lnTo>
                  <a:pt x="76" y="1296"/>
                </a:lnTo>
                <a:lnTo>
                  <a:pt x="85" y="1296"/>
                </a:lnTo>
                <a:lnTo>
                  <a:pt x="85" y="1291"/>
                </a:lnTo>
                <a:lnTo>
                  <a:pt x="90" y="1291"/>
                </a:lnTo>
                <a:lnTo>
                  <a:pt x="90" y="1291"/>
                </a:lnTo>
                <a:lnTo>
                  <a:pt x="90" y="1291"/>
                </a:lnTo>
                <a:lnTo>
                  <a:pt x="94" y="1291"/>
                </a:lnTo>
                <a:lnTo>
                  <a:pt x="94" y="1291"/>
                </a:lnTo>
                <a:lnTo>
                  <a:pt x="94" y="1287"/>
                </a:lnTo>
                <a:lnTo>
                  <a:pt x="99" y="1287"/>
                </a:lnTo>
                <a:lnTo>
                  <a:pt x="99" y="1282"/>
                </a:lnTo>
                <a:lnTo>
                  <a:pt x="103" y="1282"/>
                </a:lnTo>
                <a:lnTo>
                  <a:pt x="103" y="1278"/>
                </a:lnTo>
                <a:lnTo>
                  <a:pt x="108" y="1278"/>
                </a:lnTo>
                <a:lnTo>
                  <a:pt x="112" y="1278"/>
                </a:lnTo>
                <a:lnTo>
                  <a:pt x="117" y="1278"/>
                </a:lnTo>
                <a:lnTo>
                  <a:pt x="117" y="1273"/>
                </a:lnTo>
                <a:lnTo>
                  <a:pt x="121" y="1273"/>
                </a:lnTo>
                <a:lnTo>
                  <a:pt x="121" y="1273"/>
                </a:lnTo>
                <a:lnTo>
                  <a:pt x="130" y="1273"/>
                </a:lnTo>
                <a:lnTo>
                  <a:pt x="135" y="1273"/>
                </a:lnTo>
                <a:lnTo>
                  <a:pt x="135" y="1273"/>
                </a:lnTo>
                <a:lnTo>
                  <a:pt x="139" y="1273"/>
                </a:lnTo>
                <a:lnTo>
                  <a:pt x="148" y="1273"/>
                </a:lnTo>
                <a:lnTo>
                  <a:pt x="148" y="1269"/>
                </a:lnTo>
                <a:lnTo>
                  <a:pt x="148" y="1269"/>
                </a:lnTo>
                <a:lnTo>
                  <a:pt x="153" y="1269"/>
                </a:lnTo>
                <a:lnTo>
                  <a:pt x="153" y="1269"/>
                </a:lnTo>
                <a:lnTo>
                  <a:pt x="157" y="1269"/>
                </a:lnTo>
                <a:lnTo>
                  <a:pt x="162" y="1269"/>
                </a:lnTo>
                <a:lnTo>
                  <a:pt x="162" y="1264"/>
                </a:lnTo>
                <a:lnTo>
                  <a:pt x="166" y="1264"/>
                </a:lnTo>
                <a:lnTo>
                  <a:pt x="166" y="1264"/>
                </a:lnTo>
                <a:lnTo>
                  <a:pt x="175" y="1264"/>
                </a:lnTo>
                <a:lnTo>
                  <a:pt x="175" y="1264"/>
                </a:lnTo>
                <a:lnTo>
                  <a:pt x="180" y="1264"/>
                </a:lnTo>
                <a:lnTo>
                  <a:pt x="184" y="1260"/>
                </a:lnTo>
                <a:lnTo>
                  <a:pt x="184" y="1260"/>
                </a:lnTo>
                <a:lnTo>
                  <a:pt x="198" y="1260"/>
                </a:lnTo>
                <a:lnTo>
                  <a:pt x="198" y="1260"/>
                </a:lnTo>
                <a:lnTo>
                  <a:pt x="202" y="1260"/>
                </a:lnTo>
                <a:lnTo>
                  <a:pt x="207" y="1260"/>
                </a:lnTo>
                <a:lnTo>
                  <a:pt x="207" y="1260"/>
                </a:lnTo>
                <a:lnTo>
                  <a:pt x="211" y="1260"/>
                </a:lnTo>
                <a:lnTo>
                  <a:pt x="211" y="1255"/>
                </a:lnTo>
                <a:lnTo>
                  <a:pt x="220" y="1255"/>
                </a:lnTo>
                <a:lnTo>
                  <a:pt x="225" y="1255"/>
                </a:lnTo>
                <a:lnTo>
                  <a:pt x="225" y="1255"/>
                </a:lnTo>
                <a:lnTo>
                  <a:pt x="243" y="1255"/>
                </a:lnTo>
                <a:lnTo>
                  <a:pt x="243" y="1255"/>
                </a:lnTo>
                <a:lnTo>
                  <a:pt x="243" y="1251"/>
                </a:lnTo>
                <a:lnTo>
                  <a:pt x="247" y="1251"/>
                </a:lnTo>
                <a:lnTo>
                  <a:pt x="247" y="1246"/>
                </a:lnTo>
                <a:lnTo>
                  <a:pt x="252" y="1246"/>
                </a:lnTo>
                <a:lnTo>
                  <a:pt x="256" y="1246"/>
                </a:lnTo>
                <a:lnTo>
                  <a:pt x="256" y="1242"/>
                </a:lnTo>
                <a:lnTo>
                  <a:pt x="269" y="1242"/>
                </a:lnTo>
                <a:lnTo>
                  <a:pt x="269" y="1237"/>
                </a:lnTo>
                <a:lnTo>
                  <a:pt x="274" y="1237"/>
                </a:lnTo>
                <a:lnTo>
                  <a:pt x="274" y="1233"/>
                </a:lnTo>
                <a:lnTo>
                  <a:pt x="283" y="1233"/>
                </a:lnTo>
                <a:lnTo>
                  <a:pt x="283" y="1228"/>
                </a:lnTo>
                <a:lnTo>
                  <a:pt x="287" y="1228"/>
                </a:lnTo>
                <a:lnTo>
                  <a:pt x="287" y="1228"/>
                </a:lnTo>
                <a:lnTo>
                  <a:pt x="287" y="1219"/>
                </a:lnTo>
                <a:lnTo>
                  <a:pt x="296" y="1219"/>
                </a:lnTo>
                <a:lnTo>
                  <a:pt x="301" y="1219"/>
                </a:lnTo>
                <a:lnTo>
                  <a:pt x="310" y="1219"/>
                </a:lnTo>
                <a:lnTo>
                  <a:pt x="314" y="1219"/>
                </a:lnTo>
                <a:lnTo>
                  <a:pt x="314" y="1219"/>
                </a:lnTo>
                <a:lnTo>
                  <a:pt x="314" y="1219"/>
                </a:lnTo>
                <a:lnTo>
                  <a:pt x="319" y="1219"/>
                </a:lnTo>
                <a:lnTo>
                  <a:pt x="323" y="1219"/>
                </a:lnTo>
                <a:lnTo>
                  <a:pt x="328" y="1219"/>
                </a:lnTo>
                <a:lnTo>
                  <a:pt x="328" y="1219"/>
                </a:lnTo>
                <a:lnTo>
                  <a:pt x="332" y="1219"/>
                </a:lnTo>
                <a:lnTo>
                  <a:pt x="337" y="1219"/>
                </a:lnTo>
                <a:lnTo>
                  <a:pt x="337" y="1215"/>
                </a:lnTo>
                <a:lnTo>
                  <a:pt x="341" y="1215"/>
                </a:lnTo>
                <a:lnTo>
                  <a:pt x="341" y="1210"/>
                </a:lnTo>
                <a:lnTo>
                  <a:pt x="341" y="1210"/>
                </a:lnTo>
                <a:lnTo>
                  <a:pt x="341" y="1206"/>
                </a:lnTo>
                <a:lnTo>
                  <a:pt x="346" y="1206"/>
                </a:lnTo>
                <a:lnTo>
                  <a:pt x="350" y="1206"/>
                </a:lnTo>
                <a:lnTo>
                  <a:pt x="350" y="1201"/>
                </a:lnTo>
                <a:lnTo>
                  <a:pt x="350" y="1201"/>
                </a:lnTo>
                <a:lnTo>
                  <a:pt x="350" y="1197"/>
                </a:lnTo>
                <a:lnTo>
                  <a:pt x="359" y="1197"/>
                </a:lnTo>
                <a:lnTo>
                  <a:pt x="359" y="1197"/>
                </a:lnTo>
                <a:lnTo>
                  <a:pt x="364" y="1197"/>
                </a:lnTo>
                <a:lnTo>
                  <a:pt x="364" y="1197"/>
                </a:lnTo>
                <a:lnTo>
                  <a:pt x="368" y="1197"/>
                </a:lnTo>
                <a:lnTo>
                  <a:pt x="373" y="1197"/>
                </a:lnTo>
                <a:lnTo>
                  <a:pt x="373" y="1197"/>
                </a:lnTo>
                <a:lnTo>
                  <a:pt x="377" y="1197"/>
                </a:lnTo>
                <a:lnTo>
                  <a:pt x="377" y="1197"/>
                </a:lnTo>
                <a:lnTo>
                  <a:pt x="377" y="1197"/>
                </a:lnTo>
                <a:lnTo>
                  <a:pt x="382" y="1197"/>
                </a:lnTo>
                <a:lnTo>
                  <a:pt x="382" y="1197"/>
                </a:lnTo>
                <a:lnTo>
                  <a:pt x="382" y="1192"/>
                </a:lnTo>
                <a:lnTo>
                  <a:pt x="386" y="1192"/>
                </a:lnTo>
                <a:lnTo>
                  <a:pt x="391" y="1192"/>
                </a:lnTo>
                <a:lnTo>
                  <a:pt x="391" y="1183"/>
                </a:lnTo>
                <a:lnTo>
                  <a:pt x="391" y="1183"/>
                </a:lnTo>
                <a:lnTo>
                  <a:pt x="391" y="1179"/>
                </a:lnTo>
                <a:lnTo>
                  <a:pt x="400" y="1179"/>
                </a:lnTo>
                <a:lnTo>
                  <a:pt x="404" y="1179"/>
                </a:lnTo>
                <a:lnTo>
                  <a:pt x="409" y="1179"/>
                </a:lnTo>
                <a:lnTo>
                  <a:pt x="409" y="1179"/>
                </a:lnTo>
                <a:lnTo>
                  <a:pt x="413" y="1179"/>
                </a:lnTo>
                <a:lnTo>
                  <a:pt x="422" y="1179"/>
                </a:lnTo>
                <a:lnTo>
                  <a:pt x="422" y="1179"/>
                </a:lnTo>
                <a:lnTo>
                  <a:pt x="436" y="1179"/>
                </a:lnTo>
                <a:lnTo>
                  <a:pt x="436" y="1179"/>
                </a:lnTo>
                <a:lnTo>
                  <a:pt x="436" y="1174"/>
                </a:lnTo>
                <a:lnTo>
                  <a:pt x="445" y="1174"/>
                </a:lnTo>
                <a:lnTo>
                  <a:pt x="449" y="1174"/>
                </a:lnTo>
                <a:lnTo>
                  <a:pt x="463" y="1174"/>
                </a:lnTo>
                <a:lnTo>
                  <a:pt x="463" y="1174"/>
                </a:lnTo>
                <a:lnTo>
                  <a:pt x="467" y="1174"/>
                </a:lnTo>
                <a:lnTo>
                  <a:pt x="467" y="1174"/>
                </a:lnTo>
                <a:lnTo>
                  <a:pt x="467" y="1170"/>
                </a:lnTo>
                <a:lnTo>
                  <a:pt x="476" y="1170"/>
                </a:lnTo>
                <a:lnTo>
                  <a:pt x="476" y="1165"/>
                </a:lnTo>
                <a:lnTo>
                  <a:pt x="481" y="1165"/>
                </a:lnTo>
                <a:lnTo>
                  <a:pt x="481" y="1161"/>
                </a:lnTo>
                <a:lnTo>
                  <a:pt x="481" y="1161"/>
                </a:lnTo>
                <a:lnTo>
                  <a:pt x="485" y="1161"/>
                </a:lnTo>
                <a:lnTo>
                  <a:pt x="490" y="1161"/>
                </a:lnTo>
                <a:lnTo>
                  <a:pt x="490" y="1156"/>
                </a:lnTo>
                <a:lnTo>
                  <a:pt x="494" y="1156"/>
                </a:lnTo>
                <a:lnTo>
                  <a:pt x="499" y="1156"/>
                </a:lnTo>
                <a:lnTo>
                  <a:pt x="508" y="1156"/>
                </a:lnTo>
                <a:lnTo>
                  <a:pt x="508" y="1156"/>
                </a:lnTo>
                <a:lnTo>
                  <a:pt x="512" y="1156"/>
                </a:lnTo>
                <a:lnTo>
                  <a:pt x="512" y="1156"/>
                </a:lnTo>
                <a:lnTo>
                  <a:pt x="512" y="1152"/>
                </a:lnTo>
                <a:lnTo>
                  <a:pt x="526" y="1152"/>
                </a:lnTo>
                <a:lnTo>
                  <a:pt x="526" y="1147"/>
                </a:lnTo>
                <a:lnTo>
                  <a:pt x="526" y="1147"/>
                </a:lnTo>
                <a:lnTo>
                  <a:pt x="530" y="1147"/>
                </a:lnTo>
                <a:lnTo>
                  <a:pt x="539" y="1147"/>
                </a:lnTo>
                <a:lnTo>
                  <a:pt x="539" y="1147"/>
                </a:lnTo>
                <a:lnTo>
                  <a:pt x="553" y="1147"/>
                </a:lnTo>
                <a:lnTo>
                  <a:pt x="553" y="1143"/>
                </a:lnTo>
                <a:lnTo>
                  <a:pt x="557" y="1143"/>
                </a:lnTo>
                <a:lnTo>
                  <a:pt x="562" y="1143"/>
                </a:lnTo>
                <a:lnTo>
                  <a:pt x="571" y="1143"/>
                </a:lnTo>
                <a:lnTo>
                  <a:pt x="575" y="1143"/>
                </a:lnTo>
                <a:lnTo>
                  <a:pt x="575" y="1143"/>
                </a:lnTo>
                <a:lnTo>
                  <a:pt x="584" y="1143"/>
                </a:lnTo>
                <a:lnTo>
                  <a:pt x="584" y="1138"/>
                </a:lnTo>
                <a:lnTo>
                  <a:pt x="584" y="1138"/>
                </a:lnTo>
                <a:lnTo>
                  <a:pt x="589" y="1138"/>
                </a:lnTo>
                <a:lnTo>
                  <a:pt x="589" y="1134"/>
                </a:lnTo>
                <a:lnTo>
                  <a:pt x="593" y="1134"/>
                </a:lnTo>
                <a:lnTo>
                  <a:pt x="598" y="1134"/>
                </a:lnTo>
                <a:lnTo>
                  <a:pt x="598" y="1134"/>
                </a:lnTo>
                <a:lnTo>
                  <a:pt x="598" y="1129"/>
                </a:lnTo>
                <a:lnTo>
                  <a:pt x="602" y="1129"/>
                </a:lnTo>
                <a:lnTo>
                  <a:pt x="602" y="1129"/>
                </a:lnTo>
                <a:lnTo>
                  <a:pt x="602" y="1129"/>
                </a:lnTo>
                <a:lnTo>
                  <a:pt x="616" y="1129"/>
                </a:lnTo>
                <a:lnTo>
                  <a:pt x="625" y="1129"/>
                </a:lnTo>
                <a:lnTo>
                  <a:pt x="625" y="1125"/>
                </a:lnTo>
                <a:lnTo>
                  <a:pt x="629" y="1125"/>
                </a:lnTo>
                <a:lnTo>
                  <a:pt x="634" y="1125"/>
                </a:lnTo>
                <a:lnTo>
                  <a:pt x="638" y="1125"/>
                </a:lnTo>
                <a:lnTo>
                  <a:pt x="647" y="1125"/>
                </a:lnTo>
                <a:lnTo>
                  <a:pt x="652" y="1125"/>
                </a:lnTo>
                <a:lnTo>
                  <a:pt x="652" y="1120"/>
                </a:lnTo>
                <a:lnTo>
                  <a:pt x="652" y="1116"/>
                </a:lnTo>
                <a:lnTo>
                  <a:pt x="661" y="1116"/>
                </a:lnTo>
                <a:lnTo>
                  <a:pt x="661" y="1111"/>
                </a:lnTo>
                <a:lnTo>
                  <a:pt x="665" y="1111"/>
                </a:lnTo>
                <a:lnTo>
                  <a:pt x="674" y="1111"/>
                </a:lnTo>
                <a:lnTo>
                  <a:pt x="679" y="1111"/>
                </a:lnTo>
                <a:lnTo>
                  <a:pt x="683" y="1111"/>
                </a:lnTo>
                <a:lnTo>
                  <a:pt x="688" y="1111"/>
                </a:lnTo>
                <a:lnTo>
                  <a:pt x="697" y="1111"/>
                </a:lnTo>
                <a:lnTo>
                  <a:pt x="701" y="1111"/>
                </a:lnTo>
                <a:lnTo>
                  <a:pt x="701" y="1111"/>
                </a:lnTo>
                <a:lnTo>
                  <a:pt x="701" y="1111"/>
                </a:lnTo>
                <a:lnTo>
                  <a:pt x="701" y="1102"/>
                </a:lnTo>
                <a:lnTo>
                  <a:pt x="706" y="1102"/>
                </a:lnTo>
                <a:lnTo>
                  <a:pt x="710" y="1102"/>
                </a:lnTo>
                <a:lnTo>
                  <a:pt x="710" y="1098"/>
                </a:lnTo>
                <a:lnTo>
                  <a:pt x="710" y="1098"/>
                </a:lnTo>
                <a:lnTo>
                  <a:pt x="715" y="1098"/>
                </a:lnTo>
                <a:lnTo>
                  <a:pt x="715" y="1093"/>
                </a:lnTo>
                <a:lnTo>
                  <a:pt x="715" y="1093"/>
                </a:lnTo>
                <a:lnTo>
                  <a:pt x="719" y="1089"/>
                </a:lnTo>
                <a:lnTo>
                  <a:pt x="719" y="1089"/>
                </a:lnTo>
                <a:lnTo>
                  <a:pt x="724" y="1089"/>
                </a:lnTo>
                <a:lnTo>
                  <a:pt x="724" y="1089"/>
                </a:lnTo>
                <a:lnTo>
                  <a:pt x="733" y="1089"/>
                </a:lnTo>
                <a:lnTo>
                  <a:pt x="733" y="1089"/>
                </a:lnTo>
                <a:lnTo>
                  <a:pt x="733" y="1089"/>
                </a:lnTo>
                <a:lnTo>
                  <a:pt x="733" y="1089"/>
                </a:lnTo>
                <a:lnTo>
                  <a:pt x="737" y="1089"/>
                </a:lnTo>
                <a:lnTo>
                  <a:pt x="746" y="1089"/>
                </a:lnTo>
                <a:lnTo>
                  <a:pt x="746" y="1084"/>
                </a:lnTo>
                <a:lnTo>
                  <a:pt x="751" y="1084"/>
                </a:lnTo>
                <a:lnTo>
                  <a:pt x="751" y="1084"/>
                </a:lnTo>
                <a:lnTo>
                  <a:pt x="751" y="1080"/>
                </a:lnTo>
                <a:lnTo>
                  <a:pt x="755" y="1080"/>
                </a:lnTo>
                <a:lnTo>
                  <a:pt x="760" y="1080"/>
                </a:lnTo>
                <a:lnTo>
                  <a:pt x="764" y="1080"/>
                </a:lnTo>
                <a:lnTo>
                  <a:pt x="764" y="1075"/>
                </a:lnTo>
                <a:lnTo>
                  <a:pt x="764" y="1075"/>
                </a:lnTo>
                <a:lnTo>
                  <a:pt x="773" y="1075"/>
                </a:lnTo>
                <a:lnTo>
                  <a:pt x="778" y="1075"/>
                </a:lnTo>
                <a:lnTo>
                  <a:pt x="778" y="1075"/>
                </a:lnTo>
                <a:lnTo>
                  <a:pt x="778" y="1071"/>
                </a:lnTo>
                <a:lnTo>
                  <a:pt x="778" y="1071"/>
                </a:lnTo>
                <a:lnTo>
                  <a:pt x="778" y="1066"/>
                </a:lnTo>
                <a:lnTo>
                  <a:pt x="782" y="1066"/>
                </a:lnTo>
                <a:lnTo>
                  <a:pt x="791" y="1066"/>
                </a:lnTo>
                <a:lnTo>
                  <a:pt x="796" y="1066"/>
                </a:lnTo>
                <a:lnTo>
                  <a:pt x="796" y="1066"/>
                </a:lnTo>
                <a:lnTo>
                  <a:pt x="800" y="1066"/>
                </a:lnTo>
                <a:lnTo>
                  <a:pt x="800" y="1066"/>
                </a:lnTo>
                <a:lnTo>
                  <a:pt x="805" y="1066"/>
                </a:lnTo>
                <a:lnTo>
                  <a:pt x="809" y="1066"/>
                </a:lnTo>
                <a:lnTo>
                  <a:pt x="818" y="1066"/>
                </a:lnTo>
                <a:lnTo>
                  <a:pt x="818" y="1062"/>
                </a:lnTo>
                <a:lnTo>
                  <a:pt x="823" y="1062"/>
                </a:lnTo>
                <a:lnTo>
                  <a:pt x="823" y="1062"/>
                </a:lnTo>
                <a:lnTo>
                  <a:pt x="823" y="1062"/>
                </a:lnTo>
                <a:lnTo>
                  <a:pt x="823" y="1057"/>
                </a:lnTo>
                <a:lnTo>
                  <a:pt x="827" y="1057"/>
                </a:lnTo>
                <a:lnTo>
                  <a:pt x="836" y="1057"/>
                </a:lnTo>
                <a:lnTo>
                  <a:pt x="836" y="1053"/>
                </a:lnTo>
                <a:lnTo>
                  <a:pt x="841" y="1053"/>
                </a:lnTo>
                <a:lnTo>
                  <a:pt x="854" y="1053"/>
                </a:lnTo>
                <a:lnTo>
                  <a:pt x="863" y="1053"/>
                </a:lnTo>
                <a:lnTo>
                  <a:pt x="868" y="1053"/>
                </a:lnTo>
                <a:lnTo>
                  <a:pt x="868" y="1053"/>
                </a:lnTo>
                <a:lnTo>
                  <a:pt x="877" y="1053"/>
                </a:lnTo>
                <a:lnTo>
                  <a:pt x="886" y="1053"/>
                </a:lnTo>
                <a:lnTo>
                  <a:pt x="899" y="1053"/>
                </a:lnTo>
                <a:lnTo>
                  <a:pt x="904" y="1053"/>
                </a:lnTo>
                <a:lnTo>
                  <a:pt x="904" y="1048"/>
                </a:lnTo>
                <a:lnTo>
                  <a:pt x="913" y="1048"/>
                </a:lnTo>
                <a:lnTo>
                  <a:pt x="913" y="1048"/>
                </a:lnTo>
                <a:lnTo>
                  <a:pt x="917" y="1048"/>
                </a:lnTo>
                <a:lnTo>
                  <a:pt x="917" y="1039"/>
                </a:lnTo>
                <a:lnTo>
                  <a:pt x="917" y="1039"/>
                </a:lnTo>
                <a:lnTo>
                  <a:pt x="922" y="1039"/>
                </a:lnTo>
                <a:lnTo>
                  <a:pt x="931" y="1039"/>
                </a:lnTo>
                <a:lnTo>
                  <a:pt x="931" y="1039"/>
                </a:lnTo>
                <a:lnTo>
                  <a:pt x="931" y="1035"/>
                </a:lnTo>
                <a:lnTo>
                  <a:pt x="935" y="1035"/>
                </a:lnTo>
                <a:lnTo>
                  <a:pt x="935" y="1030"/>
                </a:lnTo>
                <a:lnTo>
                  <a:pt x="940" y="1030"/>
                </a:lnTo>
                <a:lnTo>
                  <a:pt x="944" y="1030"/>
                </a:lnTo>
                <a:lnTo>
                  <a:pt x="944" y="1026"/>
                </a:lnTo>
                <a:lnTo>
                  <a:pt x="944" y="1026"/>
                </a:lnTo>
                <a:lnTo>
                  <a:pt x="949" y="1026"/>
                </a:lnTo>
                <a:lnTo>
                  <a:pt x="953" y="1026"/>
                </a:lnTo>
                <a:lnTo>
                  <a:pt x="953" y="1017"/>
                </a:lnTo>
                <a:lnTo>
                  <a:pt x="958" y="1017"/>
                </a:lnTo>
                <a:lnTo>
                  <a:pt x="962" y="1017"/>
                </a:lnTo>
                <a:lnTo>
                  <a:pt x="962" y="1012"/>
                </a:lnTo>
                <a:lnTo>
                  <a:pt x="962" y="1012"/>
                </a:lnTo>
                <a:lnTo>
                  <a:pt x="976" y="1012"/>
                </a:lnTo>
                <a:lnTo>
                  <a:pt x="980" y="1012"/>
                </a:lnTo>
                <a:lnTo>
                  <a:pt x="980" y="1012"/>
                </a:lnTo>
                <a:lnTo>
                  <a:pt x="980" y="1008"/>
                </a:lnTo>
                <a:lnTo>
                  <a:pt x="984" y="1008"/>
                </a:lnTo>
                <a:lnTo>
                  <a:pt x="998" y="1008"/>
                </a:lnTo>
                <a:lnTo>
                  <a:pt x="998" y="1008"/>
                </a:lnTo>
                <a:lnTo>
                  <a:pt x="1002" y="1008"/>
                </a:lnTo>
                <a:lnTo>
                  <a:pt x="1007" y="1008"/>
                </a:lnTo>
                <a:lnTo>
                  <a:pt x="1020" y="1008"/>
                </a:lnTo>
                <a:lnTo>
                  <a:pt x="1025" y="1008"/>
                </a:lnTo>
                <a:lnTo>
                  <a:pt x="1025" y="1008"/>
                </a:lnTo>
                <a:lnTo>
                  <a:pt x="1034" y="1008"/>
                </a:lnTo>
                <a:lnTo>
                  <a:pt x="1038" y="1008"/>
                </a:lnTo>
                <a:lnTo>
                  <a:pt x="1038" y="1003"/>
                </a:lnTo>
                <a:lnTo>
                  <a:pt x="1047" y="1003"/>
                </a:lnTo>
                <a:lnTo>
                  <a:pt x="1047" y="1003"/>
                </a:lnTo>
                <a:lnTo>
                  <a:pt x="1052" y="1003"/>
                </a:lnTo>
                <a:lnTo>
                  <a:pt x="1052" y="999"/>
                </a:lnTo>
                <a:lnTo>
                  <a:pt x="1061" y="999"/>
                </a:lnTo>
                <a:lnTo>
                  <a:pt x="1061" y="999"/>
                </a:lnTo>
                <a:lnTo>
                  <a:pt x="1065" y="999"/>
                </a:lnTo>
                <a:lnTo>
                  <a:pt x="1074" y="999"/>
                </a:lnTo>
                <a:lnTo>
                  <a:pt x="1074" y="994"/>
                </a:lnTo>
                <a:lnTo>
                  <a:pt x="1079" y="994"/>
                </a:lnTo>
                <a:lnTo>
                  <a:pt x="1083" y="994"/>
                </a:lnTo>
                <a:lnTo>
                  <a:pt x="1097" y="994"/>
                </a:lnTo>
                <a:lnTo>
                  <a:pt x="1101" y="994"/>
                </a:lnTo>
                <a:lnTo>
                  <a:pt x="1101" y="990"/>
                </a:lnTo>
                <a:lnTo>
                  <a:pt x="1106" y="990"/>
                </a:lnTo>
                <a:lnTo>
                  <a:pt x="1106" y="985"/>
                </a:lnTo>
                <a:lnTo>
                  <a:pt x="1110" y="985"/>
                </a:lnTo>
                <a:lnTo>
                  <a:pt x="1110" y="985"/>
                </a:lnTo>
                <a:lnTo>
                  <a:pt x="1115" y="985"/>
                </a:lnTo>
                <a:lnTo>
                  <a:pt x="1115" y="981"/>
                </a:lnTo>
                <a:lnTo>
                  <a:pt x="1119" y="981"/>
                </a:lnTo>
                <a:lnTo>
                  <a:pt x="1119" y="981"/>
                </a:lnTo>
                <a:lnTo>
                  <a:pt x="1119" y="981"/>
                </a:lnTo>
                <a:lnTo>
                  <a:pt x="1128" y="981"/>
                </a:lnTo>
                <a:lnTo>
                  <a:pt x="1137" y="981"/>
                </a:lnTo>
                <a:lnTo>
                  <a:pt x="1137" y="981"/>
                </a:lnTo>
                <a:lnTo>
                  <a:pt x="1137" y="976"/>
                </a:lnTo>
                <a:lnTo>
                  <a:pt x="1137" y="976"/>
                </a:lnTo>
                <a:lnTo>
                  <a:pt x="1142" y="967"/>
                </a:lnTo>
                <a:lnTo>
                  <a:pt x="1146" y="967"/>
                </a:lnTo>
                <a:lnTo>
                  <a:pt x="1151" y="967"/>
                </a:lnTo>
                <a:lnTo>
                  <a:pt x="1155" y="967"/>
                </a:lnTo>
                <a:lnTo>
                  <a:pt x="1155" y="967"/>
                </a:lnTo>
                <a:lnTo>
                  <a:pt x="1160" y="967"/>
                </a:lnTo>
                <a:lnTo>
                  <a:pt x="1173" y="967"/>
                </a:lnTo>
                <a:lnTo>
                  <a:pt x="1173" y="967"/>
                </a:lnTo>
                <a:lnTo>
                  <a:pt x="1182" y="967"/>
                </a:lnTo>
                <a:lnTo>
                  <a:pt x="1187" y="967"/>
                </a:lnTo>
                <a:lnTo>
                  <a:pt x="1200" y="967"/>
                </a:lnTo>
                <a:lnTo>
                  <a:pt x="1200" y="967"/>
                </a:lnTo>
                <a:lnTo>
                  <a:pt x="1209" y="967"/>
                </a:lnTo>
                <a:lnTo>
                  <a:pt x="1214" y="967"/>
                </a:lnTo>
                <a:lnTo>
                  <a:pt x="1214" y="967"/>
                </a:lnTo>
                <a:lnTo>
                  <a:pt x="1214" y="963"/>
                </a:lnTo>
                <a:lnTo>
                  <a:pt x="1218" y="958"/>
                </a:lnTo>
                <a:lnTo>
                  <a:pt x="1218" y="958"/>
                </a:lnTo>
                <a:lnTo>
                  <a:pt x="1227" y="958"/>
                </a:lnTo>
                <a:lnTo>
                  <a:pt x="1232" y="958"/>
                </a:lnTo>
                <a:lnTo>
                  <a:pt x="1232" y="954"/>
                </a:lnTo>
                <a:lnTo>
                  <a:pt x="1236" y="954"/>
                </a:lnTo>
                <a:lnTo>
                  <a:pt x="1241" y="954"/>
                </a:lnTo>
                <a:lnTo>
                  <a:pt x="1241" y="954"/>
                </a:lnTo>
                <a:lnTo>
                  <a:pt x="1245" y="954"/>
                </a:lnTo>
                <a:lnTo>
                  <a:pt x="1250" y="954"/>
                </a:lnTo>
                <a:lnTo>
                  <a:pt x="1250" y="949"/>
                </a:lnTo>
                <a:lnTo>
                  <a:pt x="1250" y="949"/>
                </a:lnTo>
                <a:lnTo>
                  <a:pt x="1250" y="945"/>
                </a:lnTo>
                <a:lnTo>
                  <a:pt x="1259" y="945"/>
                </a:lnTo>
                <a:lnTo>
                  <a:pt x="1259" y="945"/>
                </a:lnTo>
                <a:lnTo>
                  <a:pt x="1263" y="945"/>
                </a:lnTo>
                <a:lnTo>
                  <a:pt x="1268" y="945"/>
                </a:lnTo>
                <a:lnTo>
                  <a:pt x="1286" y="945"/>
                </a:lnTo>
                <a:lnTo>
                  <a:pt x="1295" y="945"/>
                </a:lnTo>
                <a:lnTo>
                  <a:pt x="1295" y="945"/>
                </a:lnTo>
                <a:lnTo>
                  <a:pt x="1295" y="940"/>
                </a:lnTo>
                <a:lnTo>
                  <a:pt x="1299" y="940"/>
                </a:lnTo>
                <a:lnTo>
                  <a:pt x="1304" y="940"/>
                </a:lnTo>
                <a:lnTo>
                  <a:pt x="1304" y="936"/>
                </a:lnTo>
                <a:lnTo>
                  <a:pt x="1308" y="936"/>
                </a:lnTo>
                <a:lnTo>
                  <a:pt x="1313" y="936"/>
                </a:lnTo>
                <a:lnTo>
                  <a:pt x="1317" y="936"/>
                </a:lnTo>
                <a:lnTo>
                  <a:pt x="1317" y="927"/>
                </a:lnTo>
                <a:lnTo>
                  <a:pt x="1322" y="927"/>
                </a:lnTo>
                <a:lnTo>
                  <a:pt x="1322" y="922"/>
                </a:lnTo>
                <a:lnTo>
                  <a:pt x="1326" y="922"/>
                </a:lnTo>
                <a:lnTo>
                  <a:pt x="1326" y="922"/>
                </a:lnTo>
                <a:lnTo>
                  <a:pt x="1331" y="922"/>
                </a:lnTo>
                <a:lnTo>
                  <a:pt x="1331" y="918"/>
                </a:lnTo>
                <a:lnTo>
                  <a:pt x="1335" y="918"/>
                </a:lnTo>
                <a:lnTo>
                  <a:pt x="1340" y="918"/>
                </a:lnTo>
                <a:lnTo>
                  <a:pt x="1340" y="913"/>
                </a:lnTo>
                <a:lnTo>
                  <a:pt x="1344" y="913"/>
                </a:lnTo>
                <a:lnTo>
                  <a:pt x="1344" y="909"/>
                </a:lnTo>
                <a:lnTo>
                  <a:pt x="1344" y="904"/>
                </a:lnTo>
                <a:lnTo>
                  <a:pt x="1353" y="904"/>
                </a:lnTo>
                <a:lnTo>
                  <a:pt x="1353" y="900"/>
                </a:lnTo>
                <a:lnTo>
                  <a:pt x="1353" y="900"/>
                </a:lnTo>
                <a:lnTo>
                  <a:pt x="1362" y="900"/>
                </a:lnTo>
                <a:lnTo>
                  <a:pt x="1367" y="900"/>
                </a:lnTo>
                <a:lnTo>
                  <a:pt x="1385" y="900"/>
                </a:lnTo>
                <a:lnTo>
                  <a:pt x="1394" y="900"/>
                </a:lnTo>
                <a:lnTo>
                  <a:pt x="1394" y="900"/>
                </a:lnTo>
                <a:lnTo>
                  <a:pt x="1398" y="900"/>
                </a:lnTo>
                <a:lnTo>
                  <a:pt x="1407" y="900"/>
                </a:lnTo>
                <a:lnTo>
                  <a:pt x="1407" y="900"/>
                </a:lnTo>
                <a:lnTo>
                  <a:pt x="1407" y="895"/>
                </a:lnTo>
                <a:lnTo>
                  <a:pt x="1416" y="895"/>
                </a:lnTo>
                <a:lnTo>
                  <a:pt x="1416" y="891"/>
                </a:lnTo>
                <a:lnTo>
                  <a:pt x="1425" y="891"/>
                </a:lnTo>
                <a:lnTo>
                  <a:pt x="1425" y="891"/>
                </a:lnTo>
                <a:lnTo>
                  <a:pt x="1425" y="891"/>
                </a:lnTo>
                <a:lnTo>
                  <a:pt x="1434" y="891"/>
                </a:lnTo>
                <a:lnTo>
                  <a:pt x="1434" y="886"/>
                </a:lnTo>
                <a:lnTo>
                  <a:pt x="1434" y="886"/>
                </a:lnTo>
                <a:lnTo>
                  <a:pt x="1448" y="886"/>
                </a:lnTo>
                <a:lnTo>
                  <a:pt x="1452" y="886"/>
                </a:lnTo>
                <a:lnTo>
                  <a:pt x="1452" y="882"/>
                </a:lnTo>
                <a:lnTo>
                  <a:pt x="1452" y="882"/>
                </a:lnTo>
                <a:lnTo>
                  <a:pt x="1452" y="882"/>
                </a:lnTo>
                <a:lnTo>
                  <a:pt x="1452" y="877"/>
                </a:lnTo>
                <a:lnTo>
                  <a:pt x="1457" y="877"/>
                </a:lnTo>
                <a:lnTo>
                  <a:pt x="1461" y="877"/>
                </a:lnTo>
                <a:lnTo>
                  <a:pt x="1461" y="877"/>
                </a:lnTo>
                <a:lnTo>
                  <a:pt x="1461" y="868"/>
                </a:lnTo>
                <a:lnTo>
                  <a:pt x="1470" y="868"/>
                </a:lnTo>
                <a:lnTo>
                  <a:pt x="1475" y="868"/>
                </a:lnTo>
                <a:lnTo>
                  <a:pt x="1479" y="868"/>
                </a:lnTo>
                <a:lnTo>
                  <a:pt x="1479" y="864"/>
                </a:lnTo>
                <a:lnTo>
                  <a:pt x="1479" y="864"/>
                </a:lnTo>
                <a:lnTo>
                  <a:pt x="1484" y="864"/>
                </a:lnTo>
                <a:lnTo>
                  <a:pt x="1484" y="859"/>
                </a:lnTo>
                <a:lnTo>
                  <a:pt x="1484" y="850"/>
                </a:lnTo>
                <a:lnTo>
                  <a:pt x="1488" y="850"/>
                </a:lnTo>
                <a:lnTo>
                  <a:pt x="1493" y="850"/>
                </a:lnTo>
                <a:lnTo>
                  <a:pt x="1497" y="850"/>
                </a:lnTo>
                <a:lnTo>
                  <a:pt x="1497" y="846"/>
                </a:lnTo>
                <a:lnTo>
                  <a:pt x="1497" y="846"/>
                </a:lnTo>
                <a:lnTo>
                  <a:pt x="1502" y="846"/>
                </a:lnTo>
                <a:lnTo>
                  <a:pt x="1506" y="846"/>
                </a:lnTo>
                <a:lnTo>
                  <a:pt x="1506" y="846"/>
                </a:lnTo>
                <a:lnTo>
                  <a:pt x="1511" y="846"/>
                </a:lnTo>
                <a:lnTo>
                  <a:pt x="1515" y="846"/>
                </a:lnTo>
                <a:lnTo>
                  <a:pt x="1515" y="841"/>
                </a:lnTo>
                <a:lnTo>
                  <a:pt x="1520" y="841"/>
                </a:lnTo>
                <a:lnTo>
                  <a:pt x="1524" y="841"/>
                </a:lnTo>
                <a:lnTo>
                  <a:pt x="1524" y="841"/>
                </a:lnTo>
                <a:lnTo>
                  <a:pt x="1529" y="841"/>
                </a:lnTo>
                <a:lnTo>
                  <a:pt x="1529" y="841"/>
                </a:lnTo>
                <a:lnTo>
                  <a:pt x="1533" y="841"/>
                </a:lnTo>
                <a:lnTo>
                  <a:pt x="1538" y="841"/>
                </a:lnTo>
                <a:lnTo>
                  <a:pt x="1542" y="841"/>
                </a:lnTo>
                <a:lnTo>
                  <a:pt x="1542" y="841"/>
                </a:lnTo>
                <a:lnTo>
                  <a:pt x="1547" y="841"/>
                </a:lnTo>
                <a:lnTo>
                  <a:pt x="1547" y="832"/>
                </a:lnTo>
                <a:lnTo>
                  <a:pt x="1551" y="832"/>
                </a:lnTo>
                <a:lnTo>
                  <a:pt x="1551" y="828"/>
                </a:lnTo>
                <a:lnTo>
                  <a:pt x="1551" y="828"/>
                </a:lnTo>
                <a:lnTo>
                  <a:pt x="1551" y="823"/>
                </a:lnTo>
                <a:lnTo>
                  <a:pt x="1556" y="823"/>
                </a:lnTo>
                <a:lnTo>
                  <a:pt x="1556" y="823"/>
                </a:lnTo>
                <a:lnTo>
                  <a:pt x="1560" y="823"/>
                </a:lnTo>
                <a:lnTo>
                  <a:pt x="1560" y="823"/>
                </a:lnTo>
                <a:lnTo>
                  <a:pt x="1565" y="823"/>
                </a:lnTo>
                <a:lnTo>
                  <a:pt x="1565" y="823"/>
                </a:lnTo>
                <a:lnTo>
                  <a:pt x="1565" y="814"/>
                </a:lnTo>
                <a:lnTo>
                  <a:pt x="1569" y="814"/>
                </a:lnTo>
                <a:lnTo>
                  <a:pt x="1574" y="814"/>
                </a:lnTo>
                <a:lnTo>
                  <a:pt x="1574" y="810"/>
                </a:lnTo>
                <a:lnTo>
                  <a:pt x="1574" y="810"/>
                </a:lnTo>
                <a:lnTo>
                  <a:pt x="1578" y="805"/>
                </a:lnTo>
                <a:lnTo>
                  <a:pt x="1578" y="805"/>
                </a:lnTo>
                <a:lnTo>
                  <a:pt x="1583" y="805"/>
                </a:lnTo>
                <a:lnTo>
                  <a:pt x="1583" y="805"/>
                </a:lnTo>
                <a:lnTo>
                  <a:pt x="1587" y="805"/>
                </a:lnTo>
                <a:lnTo>
                  <a:pt x="1587" y="801"/>
                </a:lnTo>
                <a:lnTo>
                  <a:pt x="1587" y="801"/>
                </a:lnTo>
                <a:lnTo>
                  <a:pt x="1592" y="801"/>
                </a:lnTo>
                <a:lnTo>
                  <a:pt x="1596" y="801"/>
                </a:lnTo>
                <a:lnTo>
                  <a:pt x="1596" y="801"/>
                </a:lnTo>
                <a:lnTo>
                  <a:pt x="1605" y="801"/>
                </a:lnTo>
                <a:lnTo>
                  <a:pt x="1605" y="801"/>
                </a:lnTo>
                <a:lnTo>
                  <a:pt x="1605" y="796"/>
                </a:lnTo>
                <a:lnTo>
                  <a:pt x="1610" y="796"/>
                </a:lnTo>
                <a:lnTo>
                  <a:pt x="1610" y="796"/>
                </a:lnTo>
                <a:lnTo>
                  <a:pt x="1614" y="796"/>
                </a:lnTo>
                <a:lnTo>
                  <a:pt x="1614" y="792"/>
                </a:lnTo>
                <a:lnTo>
                  <a:pt x="1619" y="792"/>
                </a:lnTo>
                <a:lnTo>
                  <a:pt x="1619" y="792"/>
                </a:lnTo>
                <a:lnTo>
                  <a:pt x="1623" y="792"/>
                </a:lnTo>
                <a:lnTo>
                  <a:pt x="1628" y="792"/>
                </a:lnTo>
                <a:lnTo>
                  <a:pt x="1632" y="792"/>
                </a:lnTo>
                <a:lnTo>
                  <a:pt x="1632" y="787"/>
                </a:lnTo>
                <a:lnTo>
                  <a:pt x="1632" y="787"/>
                </a:lnTo>
                <a:lnTo>
                  <a:pt x="1637" y="787"/>
                </a:lnTo>
                <a:lnTo>
                  <a:pt x="1641" y="787"/>
                </a:lnTo>
                <a:lnTo>
                  <a:pt x="1646" y="787"/>
                </a:lnTo>
                <a:lnTo>
                  <a:pt x="1650" y="787"/>
                </a:lnTo>
                <a:lnTo>
                  <a:pt x="1655" y="787"/>
                </a:lnTo>
                <a:lnTo>
                  <a:pt x="1655" y="787"/>
                </a:lnTo>
                <a:lnTo>
                  <a:pt x="1664" y="787"/>
                </a:lnTo>
                <a:lnTo>
                  <a:pt x="1664" y="787"/>
                </a:lnTo>
                <a:lnTo>
                  <a:pt x="1664" y="783"/>
                </a:lnTo>
                <a:lnTo>
                  <a:pt x="1668" y="783"/>
                </a:lnTo>
                <a:lnTo>
                  <a:pt x="1668" y="778"/>
                </a:lnTo>
                <a:lnTo>
                  <a:pt x="1673" y="778"/>
                </a:lnTo>
                <a:lnTo>
                  <a:pt x="1673" y="778"/>
                </a:lnTo>
                <a:lnTo>
                  <a:pt x="1677" y="778"/>
                </a:lnTo>
                <a:lnTo>
                  <a:pt x="1677" y="778"/>
                </a:lnTo>
                <a:lnTo>
                  <a:pt x="1682" y="778"/>
                </a:lnTo>
                <a:lnTo>
                  <a:pt x="1686" y="778"/>
                </a:lnTo>
                <a:lnTo>
                  <a:pt x="1691" y="778"/>
                </a:lnTo>
                <a:lnTo>
                  <a:pt x="1695" y="778"/>
                </a:lnTo>
                <a:lnTo>
                  <a:pt x="1704" y="778"/>
                </a:lnTo>
                <a:lnTo>
                  <a:pt x="1708" y="778"/>
                </a:lnTo>
                <a:lnTo>
                  <a:pt x="1717" y="778"/>
                </a:lnTo>
                <a:lnTo>
                  <a:pt x="1717" y="774"/>
                </a:lnTo>
                <a:lnTo>
                  <a:pt x="1722" y="774"/>
                </a:lnTo>
                <a:lnTo>
                  <a:pt x="1726" y="774"/>
                </a:lnTo>
                <a:lnTo>
                  <a:pt x="1726" y="769"/>
                </a:lnTo>
                <a:lnTo>
                  <a:pt x="1726" y="769"/>
                </a:lnTo>
                <a:lnTo>
                  <a:pt x="1726" y="765"/>
                </a:lnTo>
                <a:lnTo>
                  <a:pt x="1731" y="765"/>
                </a:lnTo>
                <a:lnTo>
                  <a:pt x="1735" y="765"/>
                </a:lnTo>
                <a:lnTo>
                  <a:pt x="1740" y="765"/>
                </a:lnTo>
                <a:lnTo>
                  <a:pt x="1753" y="765"/>
                </a:lnTo>
                <a:lnTo>
                  <a:pt x="1753" y="760"/>
                </a:lnTo>
                <a:lnTo>
                  <a:pt x="1758" y="760"/>
                </a:lnTo>
                <a:lnTo>
                  <a:pt x="1758" y="756"/>
                </a:lnTo>
                <a:lnTo>
                  <a:pt x="1762" y="756"/>
                </a:lnTo>
                <a:lnTo>
                  <a:pt x="1767" y="756"/>
                </a:lnTo>
                <a:lnTo>
                  <a:pt x="1771" y="756"/>
                </a:lnTo>
                <a:lnTo>
                  <a:pt x="1771" y="751"/>
                </a:lnTo>
                <a:lnTo>
                  <a:pt x="1776" y="751"/>
                </a:lnTo>
                <a:lnTo>
                  <a:pt x="1776" y="747"/>
                </a:lnTo>
                <a:lnTo>
                  <a:pt x="1789" y="747"/>
                </a:lnTo>
                <a:lnTo>
                  <a:pt x="1789" y="742"/>
                </a:lnTo>
                <a:lnTo>
                  <a:pt x="1794" y="742"/>
                </a:lnTo>
                <a:lnTo>
                  <a:pt x="1794" y="738"/>
                </a:lnTo>
                <a:lnTo>
                  <a:pt x="1798" y="738"/>
                </a:lnTo>
                <a:lnTo>
                  <a:pt x="1803" y="738"/>
                </a:lnTo>
                <a:lnTo>
                  <a:pt x="1803" y="733"/>
                </a:lnTo>
                <a:lnTo>
                  <a:pt x="1807" y="733"/>
                </a:lnTo>
                <a:lnTo>
                  <a:pt x="1807" y="729"/>
                </a:lnTo>
                <a:lnTo>
                  <a:pt x="1812" y="729"/>
                </a:lnTo>
                <a:lnTo>
                  <a:pt x="1812" y="729"/>
                </a:lnTo>
                <a:lnTo>
                  <a:pt x="1816" y="729"/>
                </a:lnTo>
                <a:lnTo>
                  <a:pt x="1816" y="724"/>
                </a:lnTo>
                <a:lnTo>
                  <a:pt x="1821" y="724"/>
                </a:lnTo>
                <a:lnTo>
                  <a:pt x="1825" y="724"/>
                </a:lnTo>
                <a:lnTo>
                  <a:pt x="1830" y="724"/>
                </a:lnTo>
                <a:lnTo>
                  <a:pt x="1830" y="724"/>
                </a:lnTo>
                <a:lnTo>
                  <a:pt x="1830" y="724"/>
                </a:lnTo>
                <a:lnTo>
                  <a:pt x="1834" y="724"/>
                </a:lnTo>
                <a:lnTo>
                  <a:pt x="1839" y="724"/>
                </a:lnTo>
                <a:lnTo>
                  <a:pt x="1839" y="720"/>
                </a:lnTo>
                <a:lnTo>
                  <a:pt x="1843" y="720"/>
                </a:lnTo>
                <a:lnTo>
                  <a:pt x="1843" y="715"/>
                </a:lnTo>
                <a:lnTo>
                  <a:pt x="1848" y="715"/>
                </a:lnTo>
                <a:lnTo>
                  <a:pt x="1852" y="715"/>
                </a:lnTo>
                <a:lnTo>
                  <a:pt x="1852" y="715"/>
                </a:lnTo>
                <a:lnTo>
                  <a:pt x="1857" y="715"/>
                </a:lnTo>
                <a:lnTo>
                  <a:pt x="1861" y="715"/>
                </a:lnTo>
                <a:lnTo>
                  <a:pt x="1866" y="715"/>
                </a:lnTo>
                <a:lnTo>
                  <a:pt x="1866" y="711"/>
                </a:lnTo>
                <a:lnTo>
                  <a:pt x="1866" y="711"/>
                </a:lnTo>
                <a:lnTo>
                  <a:pt x="1870" y="711"/>
                </a:lnTo>
                <a:lnTo>
                  <a:pt x="1875" y="711"/>
                </a:lnTo>
                <a:lnTo>
                  <a:pt x="1875" y="702"/>
                </a:lnTo>
                <a:lnTo>
                  <a:pt x="1875" y="702"/>
                </a:lnTo>
                <a:lnTo>
                  <a:pt x="1875" y="697"/>
                </a:lnTo>
                <a:lnTo>
                  <a:pt x="1879" y="697"/>
                </a:lnTo>
                <a:lnTo>
                  <a:pt x="1888" y="697"/>
                </a:lnTo>
                <a:lnTo>
                  <a:pt x="1902" y="697"/>
                </a:lnTo>
                <a:lnTo>
                  <a:pt x="1906" y="697"/>
                </a:lnTo>
                <a:lnTo>
                  <a:pt x="1911" y="697"/>
                </a:lnTo>
                <a:lnTo>
                  <a:pt x="1911" y="693"/>
                </a:lnTo>
                <a:lnTo>
                  <a:pt x="1920" y="693"/>
                </a:lnTo>
                <a:lnTo>
                  <a:pt x="1929" y="693"/>
                </a:lnTo>
                <a:lnTo>
                  <a:pt x="1933" y="693"/>
                </a:lnTo>
                <a:lnTo>
                  <a:pt x="1933" y="688"/>
                </a:lnTo>
                <a:lnTo>
                  <a:pt x="1938" y="688"/>
                </a:lnTo>
                <a:lnTo>
                  <a:pt x="1942" y="688"/>
                </a:lnTo>
                <a:lnTo>
                  <a:pt x="1947" y="688"/>
                </a:lnTo>
                <a:lnTo>
                  <a:pt x="1947" y="684"/>
                </a:lnTo>
                <a:lnTo>
                  <a:pt x="1947" y="684"/>
                </a:lnTo>
                <a:lnTo>
                  <a:pt x="1951" y="684"/>
                </a:lnTo>
                <a:lnTo>
                  <a:pt x="1951" y="679"/>
                </a:lnTo>
                <a:lnTo>
                  <a:pt x="1951" y="679"/>
                </a:lnTo>
                <a:lnTo>
                  <a:pt x="1951" y="675"/>
                </a:lnTo>
                <a:lnTo>
                  <a:pt x="1956" y="675"/>
                </a:lnTo>
                <a:lnTo>
                  <a:pt x="1956" y="670"/>
                </a:lnTo>
                <a:lnTo>
                  <a:pt x="1960" y="670"/>
                </a:lnTo>
                <a:lnTo>
                  <a:pt x="1978" y="670"/>
                </a:lnTo>
                <a:lnTo>
                  <a:pt x="1983" y="670"/>
                </a:lnTo>
                <a:lnTo>
                  <a:pt x="1987" y="670"/>
                </a:lnTo>
                <a:lnTo>
                  <a:pt x="1992" y="670"/>
                </a:lnTo>
                <a:lnTo>
                  <a:pt x="1992" y="670"/>
                </a:lnTo>
                <a:lnTo>
                  <a:pt x="1996" y="670"/>
                </a:lnTo>
                <a:lnTo>
                  <a:pt x="2001" y="670"/>
                </a:lnTo>
                <a:lnTo>
                  <a:pt x="2005" y="670"/>
                </a:lnTo>
                <a:lnTo>
                  <a:pt x="2010" y="670"/>
                </a:lnTo>
                <a:lnTo>
                  <a:pt x="2014" y="670"/>
                </a:lnTo>
                <a:lnTo>
                  <a:pt x="2014" y="670"/>
                </a:lnTo>
                <a:lnTo>
                  <a:pt x="2023" y="670"/>
                </a:lnTo>
                <a:lnTo>
                  <a:pt x="2023" y="670"/>
                </a:lnTo>
                <a:lnTo>
                  <a:pt x="2028" y="670"/>
                </a:lnTo>
                <a:lnTo>
                  <a:pt x="2032" y="670"/>
                </a:lnTo>
                <a:lnTo>
                  <a:pt x="2032" y="670"/>
                </a:lnTo>
                <a:lnTo>
                  <a:pt x="2032" y="666"/>
                </a:lnTo>
                <a:lnTo>
                  <a:pt x="2037" y="666"/>
                </a:lnTo>
                <a:lnTo>
                  <a:pt x="2046" y="666"/>
                </a:lnTo>
                <a:lnTo>
                  <a:pt x="2050" y="666"/>
                </a:lnTo>
                <a:lnTo>
                  <a:pt x="2055" y="666"/>
                </a:lnTo>
                <a:lnTo>
                  <a:pt x="2055" y="666"/>
                </a:lnTo>
                <a:lnTo>
                  <a:pt x="2059" y="666"/>
                </a:lnTo>
                <a:lnTo>
                  <a:pt x="2059" y="661"/>
                </a:lnTo>
                <a:lnTo>
                  <a:pt x="2064" y="661"/>
                </a:lnTo>
                <a:lnTo>
                  <a:pt x="2068" y="661"/>
                </a:lnTo>
                <a:lnTo>
                  <a:pt x="2082" y="661"/>
                </a:lnTo>
                <a:lnTo>
                  <a:pt x="2082" y="661"/>
                </a:lnTo>
                <a:lnTo>
                  <a:pt x="2086" y="661"/>
                </a:lnTo>
                <a:lnTo>
                  <a:pt x="2091" y="661"/>
                </a:lnTo>
                <a:lnTo>
                  <a:pt x="2095" y="661"/>
                </a:lnTo>
                <a:lnTo>
                  <a:pt x="2100" y="661"/>
                </a:lnTo>
                <a:lnTo>
                  <a:pt x="2100" y="661"/>
                </a:lnTo>
                <a:lnTo>
                  <a:pt x="2100" y="652"/>
                </a:lnTo>
                <a:lnTo>
                  <a:pt x="2104" y="652"/>
                </a:lnTo>
                <a:lnTo>
                  <a:pt x="2104" y="648"/>
                </a:lnTo>
                <a:lnTo>
                  <a:pt x="2109" y="648"/>
                </a:lnTo>
                <a:lnTo>
                  <a:pt x="2109" y="643"/>
                </a:lnTo>
                <a:lnTo>
                  <a:pt x="2113" y="643"/>
                </a:lnTo>
                <a:lnTo>
                  <a:pt x="2113" y="639"/>
                </a:lnTo>
                <a:lnTo>
                  <a:pt x="2122" y="639"/>
                </a:lnTo>
                <a:lnTo>
                  <a:pt x="2127" y="639"/>
                </a:lnTo>
                <a:lnTo>
                  <a:pt x="2127" y="639"/>
                </a:lnTo>
                <a:lnTo>
                  <a:pt x="2127" y="634"/>
                </a:lnTo>
                <a:lnTo>
                  <a:pt x="2131" y="634"/>
                </a:lnTo>
                <a:lnTo>
                  <a:pt x="2136" y="634"/>
                </a:lnTo>
                <a:lnTo>
                  <a:pt x="2136" y="630"/>
                </a:lnTo>
                <a:lnTo>
                  <a:pt x="2136" y="630"/>
                </a:lnTo>
                <a:lnTo>
                  <a:pt x="2140" y="625"/>
                </a:lnTo>
                <a:lnTo>
                  <a:pt x="2140" y="625"/>
                </a:lnTo>
                <a:lnTo>
                  <a:pt x="2145" y="625"/>
                </a:lnTo>
                <a:lnTo>
                  <a:pt x="2145" y="625"/>
                </a:lnTo>
                <a:lnTo>
                  <a:pt x="2145" y="621"/>
                </a:lnTo>
                <a:lnTo>
                  <a:pt x="2149" y="621"/>
                </a:lnTo>
                <a:lnTo>
                  <a:pt x="2149" y="616"/>
                </a:lnTo>
                <a:lnTo>
                  <a:pt x="2154" y="616"/>
                </a:lnTo>
                <a:lnTo>
                  <a:pt x="2154" y="616"/>
                </a:lnTo>
                <a:lnTo>
                  <a:pt x="2158" y="616"/>
                </a:lnTo>
                <a:lnTo>
                  <a:pt x="2163" y="616"/>
                </a:lnTo>
                <a:lnTo>
                  <a:pt x="2163" y="616"/>
                </a:lnTo>
                <a:lnTo>
                  <a:pt x="2167" y="616"/>
                </a:lnTo>
                <a:lnTo>
                  <a:pt x="2172" y="616"/>
                </a:lnTo>
                <a:lnTo>
                  <a:pt x="2172" y="612"/>
                </a:lnTo>
                <a:lnTo>
                  <a:pt x="2172" y="612"/>
                </a:lnTo>
                <a:lnTo>
                  <a:pt x="2176" y="612"/>
                </a:lnTo>
                <a:lnTo>
                  <a:pt x="2181" y="612"/>
                </a:lnTo>
                <a:lnTo>
                  <a:pt x="2181" y="607"/>
                </a:lnTo>
                <a:lnTo>
                  <a:pt x="2181" y="607"/>
                </a:lnTo>
                <a:lnTo>
                  <a:pt x="2185" y="607"/>
                </a:lnTo>
                <a:lnTo>
                  <a:pt x="2190" y="607"/>
                </a:lnTo>
                <a:lnTo>
                  <a:pt x="2190" y="607"/>
                </a:lnTo>
                <a:lnTo>
                  <a:pt x="2194" y="607"/>
                </a:lnTo>
                <a:lnTo>
                  <a:pt x="2199" y="607"/>
                </a:lnTo>
                <a:lnTo>
                  <a:pt x="2199" y="607"/>
                </a:lnTo>
                <a:lnTo>
                  <a:pt x="2203" y="607"/>
                </a:lnTo>
                <a:lnTo>
                  <a:pt x="2203" y="603"/>
                </a:lnTo>
                <a:lnTo>
                  <a:pt x="2208" y="603"/>
                </a:lnTo>
                <a:lnTo>
                  <a:pt x="2212" y="603"/>
                </a:lnTo>
                <a:lnTo>
                  <a:pt x="2212" y="603"/>
                </a:lnTo>
                <a:lnTo>
                  <a:pt x="2217" y="603"/>
                </a:lnTo>
                <a:lnTo>
                  <a:pt x="2217" y="603"/>
                </a:lnTo>
                <a:lnTo>
                  <a:pt x="2221" y="603"/>
                </a:lnTo>
                <a:lnTo>
                  <a:pt x="2221" y="598"/>
                </a:lnTo>
                <a:lnTo>
                  <a:pt x="2226" y="598"/>
                </a:lnTo>
                <a:lnTo>
                  <a:pt x="2230" y="598"/>
                </a:lnTo>
                <a:lnTo>
                  <a:pt x="2230" y="594"/>
                </a:lnTo>
                <a:lnTo>
                  <a:pt x="2230" y="594"/>
                </a:lnTo>
                <a:lnTo>
                  <a:pt x="2235" y="594"/>
                </a:lnTo>
                <a:lnTo>
                  <a:pt x="2239" y="594"/>
                </a:lnTo>
                <a:lnTo>
                  <a:pt x="2239" y="594"/>
                </a:lnTo>
                <a:lnTo>
                  <a:pt x="2244" y="594"/>
                </a:lnTo>
                <a:lnTo>
                  <a:pt x="2244" y="589"/>
                </a:lnTo>
                <a:lnTo>
                  <a:pt x="2248" y="589"/>
                </a:lnTo>
                <a:lnTo>
                  <a:pt x="2248" y="589"/>
                </a:lnTo>
                <a:lnTo>
                  <a:pt x="2253" y="589"/>
                </a:lnTo>
                <a:lnTo>
                  <a:pt x="2253" y="585"/>
                </a:lnTo>
                <a:lnTo>
                  <a:pt x="2257" y="585"/>
                </a:lnTo>
                <a:lnTo>
                  <a:pt x="2257" y="585"/>
                </a:lnTo>
                <a:lnTo>
                  <a:pt x="2257" y="585"/>
                </a:lnTo>
                <a:lnTo>
                  <a:pt x="2262" y="585"/>
                </a:lnTo>
                <a:lnTo>
                  <a:pt x="2266" y="585"/>
                </a:lnTo>
                <a:lnTo>
                  <a:pt x="2266" y="585"/>
                </a:lnTo>
                <a:lnTo>
                  <a:pt x="2275" y="585"/>
                </a:lnTo>
                <a:lnTo>
                  <a:pt x="2275" y="585"/>
                </a:lnTo>
                <a:lnTo>
                  <a:pt x="2280" y="585"/>
                </a:lnTo>
                <a:lnTo>
                  <a:pt x="2284" y="585"/>
                </a:lnTo>
                <a:lnTo>
                  <a:pt x="2284" y="585"/>
                </a:lnTo>
                <a:lnTo>
                  <a:pt x="2289" y="585"/>
                </a:lnTo>
                <a:lnTo>
                  <a:pt x="2293" y="585"/>
                </a:lnTo>
                <a:lnTo>
                  <a:pt x="2293" y="585"/>
                </a:lnTo>
                <a:lnTo>
                  <a:pt x="2298" y="585"/>
                </a:lnTo>
                <a:lnTo>
                  <a:pt x="2302" y="585"/>
                </a:lnTo>
                <a:lnTo>
                  <a:pt x="2302" y="585"/>
                </a:lnTo>
                <a:lnTo>
                  <a:pt x="2302" y="580"/>
                </a:lnTo>
                <a:lnTo>
                  <a:pt x="2302" y="580"/>
                </a:lnTo>
                <a:lnTo>
                  <a:pt x="2307" y="580"/>
                </a:lnTo>
                <a:lnTo>
                  <a:pt x="2311" y="580"/>
                </a:lnTo>
                <a:lnTo>
                  <a:pt x="2311" y="580"/>
                </a:lnTo>
                <a:lnTo>
                  <a:pt x="2316" y="580"/>
                </a:lnTo>
                <a:lnTo>
                  <a:pt x="2320" y="580"/>
                </a:lnTo>
                <a:lnTo>
                  <a:pt x="2320" y="580"/>
                </a:lnTo>
                <a:lnTo>
                  <a:pt x="2325" y="580"/>
                </a:lnTo>
                <a:lnTo>
                  <a:pt x="2329" y="580"/>
                </a:lnTo>
                <a:lnTo>
                  <a:pt x="2329" y="580"/>
                </a:lnTo>
                <a:lnTo>
                  <a:pt x="2329" y="576"/>
                </a:lnTo>
                <a:lnTo>
                  <a:pt x="2334" y="576"/>
                </a:lnTo>
                <a:lnTo>
                  <a:pt x="2338" y="576"/>
                </a:lnTo>
                <a:lnTo>
                  <a:pt x="2338" y="576"/>
                </a:lnTo>
                <a:lnTo>
                  <a:pt x="2343" y="576"/>
                </a:lnTo>
                <a:lnTo>
                  <a:pt x="2347" y="576"/>
                </a:lnTo>
                <a:lnTo>
                  <a:pt x="2347" y="567"/>
                </a:lnTo>
                <a:lnTo>
                  <a:pt x="2347" y="567"/>
                </a:lnTo>
                <a:lnTo>
                  <a:pt x="2347" y="567"/>
                </a:lnTo>
                <a:lnTo>
                  <a:pt x="2347" y="562"/>
                </a:lnTo>
                <a:lnTo>
                  <a:pt x="2352" y="562"/>
                </a:lnTo>
                <a:lnTo>
                  <a:pt x="2356" y="562"/>
                </a:lnTo>
                <a:lnTo>
                  <a:pt x="2356" y="562"/>
                </a:lnTo>
                <a:lnTo>
                  <a:pt x="2361" y="562"/>
                </a:lnTo>
                <a:lnTo>
                  <a:pt x="2365" y="562"/>
                </a:lnTo>
                <a:lnTo>
                  <a:pt x="2365" y="562"/>
                </a:lnTo>
                <a:lnTo>
                  <a:pt x="2370" y="562"/>
                </a:lnTo>
                <a:lnTo>
                  <a:pt x="2374" y="562"/>
                </a:lnTo>
                <a:lnTo>
                  <a:pt x="2374" y="553"/>
                </a:lnTo>
                <a:lnTo>
                  <a:pt x="2374" y="553"/>
                </a:lnTo>
                <a:lnTo>
                  <a:pt x="2374" y="549"/>
                </a:lnTo>
                <a:lnTo>
                  <a:pt x="2379" y="549"/>
                </a:lnTo>
                <a:lnTo>
                  <a:pt x="2379" y="549"/>
                </a:lnTo>
                <a:lnTo>
                  <a:pt x="2379" y="544"/>
                </a:lnTo>
                <a:lnTo>
                  <a:pt x="2383" y="544"/>
                </a:lnTo>
                <a:lnTo>
                  <a:pt x="2388" y="544"/>
                </a:lnTo>
                <a:lnTo>
                  <a:pt x="2388" y="544"/>
                </a:lnTo>
                <a:lnTo>
                  <a:pt x="2392" y="540"/>
                </a:lnTo>
                <a:lnTo>
                  <a:pt x="2392" y="540"/>
                </a:lnTo>
                <a:lnTo>
                  <a:pt x="2392" y="540"/>
                </a:lnTo>
                <a:lnTo>
                  <a:pt x="2397" y="540"/>
                </a:lnTo>
                <a:lnTo>
                  <a:pt x="2401" y="540"/>
                </a:lnTo>
                <a:lnTo>
                  <a:pt x="2401" y="540"/>
                </a:lnTo>
                <a:lnTo>
                  <a:pt x="2401" y="531"/>
                </a:lnTo>
                <a:lnTo>
                  <a:pt x="2406" y="531"/>
                </a:lnTo>
                <a:lnTo>
                  <a:pt x="2406" y="531"/>
                </a:lnTo>
                <a:lnTo>
                  <a:pt x="2410" y="531"/>
                </a:lnTo>
                <a:lnTo>
                  <a:pt x="2415" y="531"/>
                </a:lnTo>
                <a:lnTo>
                  <a:pt x="2415" y="531"/>
                </a:lnTo>
                <a:lnTo>
                  <a:pt x="2419" y="531"/>
                </a:lnTo>
                <a:lnTo>
                  <a:pt x="2419" y="522"/>
                </a:lnTo>
                <a:lnTo>
                  <a:pt x="2423" y="522"/>
                </a:lnTo>
                <a:lnTo>
                  <a:pt x="2423" y="517"/>
                </a:lnTo>
                <a:lnTo>
                  <a:pt x="2423" y="517"/>
                </a:lnTo>
                <a:lnTo>
                  <a:pt x="2428" y="508"/>
                </a:lnTo>
                <a:lnTo>
                  <a:pt x="2428" y="508"/>
                </a:lnTo>
                <a:lnTo>
                  <a:pt x="2428" y="504"/>
                </a:lnTo>
                <a:lnTo>
                  <a:pt x="2432" y="504"/>
                </a:lnTo>
                <a:lnTo>
                  <a:pt x="2432" y="504"/>
                </a:lnTo>
                <a:lnTo>
                  <a:pt x="2437" y="504"/>
                </a:lnTo>
                <a:lnTo>
                  <a:pt x="2437" y="499"/>
                </a:lnTo>
                <a:lnTo>
                  <a:pt x="2437" y="499"/>
                </a:lnTo>
                <a:lnTo>
                  <a:pt x="2441" y="499"/>
                </a:lnTo>
                <a:lnTo>
                  <a:pt x="2441" y="499"/>
                </a:lnTo>
                <a:lnTo>
                  <a:pt x="2446" y="499"/>
                </a:lnTo>
                <a:lnTo>
                  <a:pt x="2450" y="499"/>
                </a:lnTo>
                <a:lnTo>
                  <a:pt x="2450" y="499"/>
                </a:lnTo>
                <a:lnTo>
                  <a:pt x="2455" y="499"/>
                </a:lnTo>
                <a:lnTo>
                  <a:pt x="2459" y="499"/>
                </a:lnTo>
                <a:lnTo>
                  <a:pt x="2459" y="499"/>
                </a:lnTo>
                <a:lnTo>
                  <a:pt x="2464" y="495"/>
                </a:lnTo>
                <a:lnTo>
                  <a:pt x="2464" y="495"/>
                </a:lnTo>
                <a:lnTo>
                  <a:pt x="2468" y="495"/>
                </a:lnTo>
                <a:lnTo>
                  <a:pt x="2468" y="495"/>
                </a:lnTo>
                <a:lnTo>
                  <a:pt x="2468" y="490"/>
                </a:lnTo>
                <a:lnTo>
                  <a:pt x="2473" y="490"/>
                </a:lnTo>
                <a:lnTo>
                  <a:pt x="2477" y="490"/>
                </a:lnTo>
                <a:lnTo>
                  <a:pt x="2482" y="490"/>
                </a:lnTo>
                <a:lnTo>
                  <a:pt x="2482" y="490"/>
                </a:lnTo>
                <a:lnTo>
                  <a:pt x="2486" y="490"/>
                </a:lnTo>
                <a:lnTo>
                  <a:pt x="2486" y="490"/>
                </a:lnTo>
                <a:lnTo>
                  <a:pt x="2491" y="490"/>
                </a:lnTo>
                <a:lnTo>
                  <a:pt x="2495" y="490"/>
                </a:lnTo>
                <a:lnTo>
                  <a:pt x="2495" y="481"/>
                </a:lnTo>
                <a:lnTo>
                  <a:pt x="2504" y="481"/>
                </a:lnTo>
                <a:lnTo>
                  <a:pt x="2504" y="481"/>
                </a:lnTo>
                <a:lnTo>
                  <a:pt x="2509" y="481"/>
                </a:lnTo>
                <a:lnTo>
                  <a:pt x="2513" y="481"/>
                </a:lnTo>
                <a:lnTo>
                  <a:pt x="2513" y="481"/>
                </a:lnTo>
                <a:lnTo>
                  <a:pt x="2518" y="481"/>
                </a:lnTo>
                <a:lnTo>
                  <a:pt x="2522" y="481"/>
                </a:lnTo>
                <a:lnTo>
                  <a:pt x="2522" y="481"/>
                </a:lnTo>
                <a:lnTo>
                  <a:pt x="2527" y="481"/>
                </a:lnTo>
                <a:lnTo>
                  <a:pt x="2527" y="481"/>
                </a:lnTo>
                <a:lnTo>
                  <a:pt x="2531" y="481"/>
                </a:lnTo>
                <a:lnTo>
                  <a:pt x="2536" y="481"/>
                </a:lnTo>
                <a:lnTo>
                  <a:pt x="2540" y="481"/>
                </a:lnTo>
                <a:lnTo>
                  <a:pt x="2540" y="481"/>
                </a:lnTo>
                <a:lnTo>
                  <a:pt x="2545" y="481"/>
                </a:lnTo>
                <a:lnTo>
                  <a:pt x="2549" y="481"/>
                </a:lnTo>
                <a:lnTo>
                  <a:pt x="2549" y="481"/>
                </a:lnTo>
                <a:lnTo>
                  <a:pt x="2554" y="481"/>
                </a:lnTo>
                <a:lnTo>
                  <a:pt x="2558" y="481"/>
                </a:lnTo>
                <a:lnTo>
                  <a:pt x="2563" y="481"/>
                </a:lnTo>
                <a:lnTo>
                  <a:pt x="2563" y="481"/>
                </a:lnTo>
                <a:lnTo>
                  <a:pt x="2563" y="472"/>
                </a:lnTo>
                <a:lnTo>
                  <a:pt x="2567" y="472"/>
                </a:lnTo>
                <a:lnTo>
                  <a:pt x="2567" y="468"/>
                </a:lnTo>
                <a:lnTo>
                  <a:pt x="2572" y="468"/>
                </a:lnTo>
                <a:lnTo>
                  <a:pt x="2572" y="468"/>
                </a:lnTo>
                <a:lnTo>
                  <a:pt x="2576" y="468"/>
                </a:lnTo>
                <a:lnTo>
                  <a:pt x="2581" y="468"/>
                </a:lnTo>
                <a:lnTo>
                  <a:pt x="2585" y="468"/>
                </a:lnTo>
                <a:lnTo>
                  <a:pt x="2590" y="468"/>
                </a:lnTo>
                <a:lnTo>
                  <a:pt x="2590" y="468"/>
                </a:lnTo>
                <a:lnTo>
                  <a:pt x="2590" y="463"/>
                </a:lnTo>
                <a:lnTo>
                  <a:pt x="2594" y="463"/>
                </a:lnTo>
                <a:lnTo>
                  <a:pt x="2599" y="463"/>
                </a:lnTo>
                <a:lnTo>
                  <a:pt x="2599" y="463"/>
                </a:lnTo>
                <a:lnTo>
                  <a:pt x="2603" y="463"/>
                </a:lnTo>
                <a:lnTo>
                  <a:pt x="2608" y="463"/>
                </a:lnTo>
                <a:lnTo>
                  <a:pt x="2608" y="463"/>
                </a:lnTo>
                <a:lnTo>
                  <a:pt x="2608" y="459"/>
                </a:lnTo>
                <a:lnTo>
                  <a:pt x="2612" y="459"/>
                </a:lnTo>
                <a:lnTo>
                  <a:pt x="2612" y="450"/>
                </a:lnTo>
                <a:lnTo>
                  <a:pt x="2617" y="450"/>
                </a:lnTo>
                <a:lnTo>
                  <a:pt x="2617" y="450"/>
                </a:lnTo>
                <a:lnTo>
                  <a:pt x="2617" y="450"/>
                </a:lnTo>
                <a:lnTo>
                  <a:pt x="2621" y="450"/>
                </a:lnTo>
                <a:lnTo>
                  <a:pt x="2626" y="450"/>
                </a:lnTo>
                <a:lnTo>
                  <a:pt x="2626" y="450"/>
                </a:lnTo>
                <a:lnTo>
                  <a:pt x="2630" y="445"/>
                </a:lnTo>
                <a:lnTo>
                  <a:pt x="2630" y="445"/>
                </a:lnTo>
                <a:lnTo>
                  <a:pt x="2635" y="445"/>
                </a:lnTo>
                <a:lnTo>
                  <a:pt x="2639" y="445"/>
                </a:lnTo>
                <a:lnTo>
                  <a:pt x="2639" y="445"/>
                </a:lnTo>
                <a:lnTo>
                  <a:pt x="2644" y="445"/>
                </a:lnTo>
                <a:lnTo>
                  <a:pt x="2644" y="445"/>
                </a:lnTo>
                <a:lnTo>
                  <a:pt x="2648" y="445"/>
                </a:lnTo>
                <a:lnTo>
                  <a:pt x="2653" y="445"/>
                </a:lnTo>
                <a:lnTo>
                  <a:pt x="2657" y="445"/>
                </a:lnTo>
                <a:lnTo>
                  <a:pt x="2662" y="445"/>
                </a:lnTo>
                <a:lnTo>
                  <a:pt x="2662" y="445"/>
                </a:lnTo>
                <a:lnTo>
                  <a:pt x="2662" y="441"/>
                </a:lnTo>
                <a:lnTo>
                  <a:pt x="2662" y="441"/>
                </a:lnTo>
                <a:lnTo>
                  <a:pt x="2666" y="441"/>
                </a:lnTo>
                <a:lnTo>
                  <a:pt x="2666" y="432"/>
                </a:lnTo>
                <a:lnTo>
                  <a:pt x="2671" y="432"/>
                </a:lnTo>
                <a:lnTo>
                  <a:pt x="2671" y="432"/>
                </a:lnTo>
                <a:lnTo>
                  <a:pt x="2675" y="432"/>
                </a:lnTo>
                <a:lnTo>
                  <a:pt x="2680" y="432"/>
                </a:lnTo>
                <a:lnTo>
                  <a:pt x="2680" y="432"/>
                </a:lnTo>
                <a:lnTo>
                  <a:pt x="2680" y="423"/>
                </a:lnTo>
                <a:lnTo>
                  <a:pt x="2684" y="423"/>
                </a:lnTo>
                <a:lnTo>
                  <a:pt x="2684" y="418"/>
                </a:lnTo>
                <a:lnTo>
                  <a:pt x="2689" y="418"/>
                </a:lnTo>
                <a:lnTo>
                  <a:pt x="2689" y="418"/>
                </a:lnTo>
                <a:lnTo>
                  <a:pt x="2693" y="418"/>
                </a:lnTo>
                <a:lnTo>
                  <a:pt x="2698" y="418"/>
                </a:lnTo>
                <a:lnTo>
                  <a:pt x="2698" y="418"/>
                </a:lnTo>
                <a:lnTo>
                  <a:pt x="2702" y="418"/>
                </a:lnTo>
                <a:lnTo>
                  <a:pt x="2702" y="418"/>
                </a:lnTo>
                <a:lnTo>
                  <a:pt x="2707" y="418"/>
                </a:lnTo>
                <a:lnTo>
                  <a:pt x="2707" y="418"/>
                </a:lnTo>
                <a:lnTo>
                  <a:pt x="2711" y="418"/>
                </a:lnTo>
                <a:lnTo>
                  <a:pt x="2716" y="418"/>
                </a:lnTo>
                <a:lnTo>
                  <a:pt x="2720" y="418"/>
                </a:lnTo>
                <a:lnTo>
                  <a:pt x="2725" y="418"/>
                </a:lnTo>
                <a:lnTo>
                  <a:pt x="2729" y="418"/>
                </a:lnTo>
                <a:lnTo>
                  <a:pt x="2729" y="418"/>
                </a:lnTo>
                <a:lnTo>
                  <a:pt x="2734" y="418"/>
                </a:lnTo>
                <a:lnTo>
                  <a:pt x="2743" y="418"/>
                </a:lnTo>
                <a:lnTo>
                  <a:pt x="2743" y="418"/>
                </a:lnTo>
                <a:lnTo>
                  <a:pt x="2747" y="418"/>
                </a:lnTo>
                <a:lnTo>
                  <a:pt x="2747" y="418"/>
                </a:lnTo>
                <a:lnTo>
                  <a:pt x="2752" y="418"/>
                </a:lnTo>
                <a:lnTo>
                  <a:pt x="2752" y="418"/>
                </a:lnTo>
                <a:lnTo>
                  <a:pt x="2756" y="418"/>
                </a:lnTo>
                <a:lnTo>
                  <a:pt x="2761" y="418"/>
                </a:lnTo>
                <a:lnTo>
                  <a:pt x="2765" y="418"/>
                </a:lnTo>
                <a:lnTo>
                  <a:pt x="2765" y="418"/>
                </a:lnTo>
                <a:lnTo>
                  <a:pt x="2770" y="418"/>
                </a:lnTo>
                <a:lnTo>
                  <a:pt x="2774" y="418"/>
                </a:lnTo>
                <a:lnTo>
                  <a:pt x="2774" y="418"/>
                </a:lnTo>
                <a:lnTo>
                  <a:pt x="2779" y="418"/>
                </a:lnTo>
                <a:lnTo>
                  <a:pt x="2783" y="418"/>
                </a:lnTo>
                <a:lnTo>
                  <a:pt x="2783" y="418"/>
                </a:lnTo>
                <a:lnTo>
                  <a:pt x="2788" y="418"/>
                </a:lnTo>
                <a:lnTo>
                  <a:pt x="2792" y="418"/>
                </a:lnTo>
                <a:lnTo>
                  <a:pt x="2792" y="418"/>
                </a:lnTo>
                <a:lnTo>
                  <a:pt x="2797" y="418"/>
                </a:lnTo>
                <a:lnTo>
                  <a:pt x="2797" y="418"/>
                </a:lnTo>
                <a:lnTo>
                  <a:pt x="2801" y="418"/>
                </a:lnTo>
                <a:lnTo>
                  <a:pt x="2801" y="418"/>
                </a:lnTo>
                <a:lnTo>
                  <a:pt x="2806" y="418"/>
                </a:lnTo>
                <a:lnTo>
                  <a:pt x="2810" y="418"/>
                </a:lnTo>
                <a:lnTo>
                  <a:pt x="2810" y="418"/>
                </a:lnTo>
                <a:lnTo>
                  <a:pt x="2815" y="418"/>
                </a:lnTo>
                <a:lnTo>
                  <a:pt x="2819" y="418"/>
                </a:lnTo>
                <a:lnTo>
                  <a:pt x="2819" y="418"/>
                </a:lnTo>
                <a:lnTo>
                  <a:pt x="2824" y="418"/>
                </a:lnTo>
                <a:lnTo>
                  <a:pt x="2824" y="414"/>
                </a:lnTo>
                <a:lnTo>
                  <a:pt x="2828" y="414"/>
                </a:lnTo>
                <a:lnTo>
                  <a:pt x="2828" y="414"/>
                </a:lnTo>
                <a:lnTo>
                  <a:pt x="2833" y="414"/>
                </a:lnTo>
                <a:lnTo>
                  <a:pt x="2837" y="414"/>
                </a:lnTo>
                <a:lnTo>
                  <a:pt x="2837" y="414"/>
                </a:lnTo>
                <a:lnTo>
                  <a:pt x="2842" y="414"/>
                </a:lnTo>
                <a:lnTo>
                  <a:pt x="2842" y="414"/>
                </a:lnTo>
                <a:lnTo>
                  <a:pt x="2846" y="414"/>
                </a:lnTo>
                <a:lnTo>
                  <a:pt x="2846" y="414"/>
                </a:lnTo>
                <a:lnTo>
                  <a:pt x="2846" y="405"/>
                </a:lnTo>
                <a:lnTo>
                  <a:pt x="2851" y="405"/>
                </a:lnTo>
                <a:lnTo>
                  <a:pt x="2851" y="400"/>
                </a:lnTo>
                <a:lnTo>
                  <a:pt x="2855" y="400"/>
                </a:lnTo>
                <a:lnTo>
                  <a:pt x="2855" y="400"/>
                </a:lnTo>
                <a:lnTo>
                  <a:pt x="2855" y="396"/>
                </a:lnTo>
                <a:lnTo>
                  <a:pt x="2860" y="396"/>
                </a:lnTo>
                <a:lnTo>
                  <a:pt x="2860" y="387"/>
                </a:lnTo>
                <a:lnTo>
                  <a:pt x="2864" y="387"/>
                </a:lnTo>
                <a:lnTo>
                  <a:pt x="2864" y="387"/>
                </a:lnTo>
                <a:lnTo>
                  <a:pt x="2869" y="387"/>
                </a:lnTo>
                <a:lnTo>
                  <a:pt x="2873" y="387"/>
                </a:lnTo>
                <a:lnTo>
                  <a:pt x="2873" y="387"/>
                </a:lnTo>
                <a:lnTo>
                  <a:pt x="2878" y="387"/>
                </a:lnTo>
                <a:lnTo>
                  <a:pt x="2878" y="387"/>
                </a:lnTo>
                <a:lnTo>
                  <a:pt x="2882" y="387"/>
                </a:lnTo>
                <a:lnTo>
                  <a:pt x="2887" y="387"/>
                </a:lnTo>
                <a:lnTo>
                  <a:pt x="2887" y="387"/>
                </a:lnTo>
                <a:lnTo>
                  <a:pt x="2887" y="382"/>
                </a:lnTo>
                <a:lnTo>
                  <a:pt x="2891" y="382"/>
                </a:lnTo>
                <a:lnTo>
                  <a:pt x="2891" y="382"/>
                </a:lnTo>
                <a:lnTo>
                  <a:pt x="2896" y="382"/>
                </a:lnTo>
                <a:lnTo>
                  <a:pt x="2900" y="382"/>
                </a:lnTo>
                <a:lnTo>
                  <a:pt x="2900" y="382"/>
                </a:lnTo>
                <a:lnTo>
                  <a:pt x="2905" y="382"/>
                </a:lnTo>
                <a:lnTo>
                  <a:pt x="2905" y="382"/>
                </a:lnTo>
                <a:lnTo>
                  <a:pt x="2909" y="382"/>
                </a:lnTo>
                <a:lnTo>
                  <a:pt x="2914" y="382"/>
                </a:lnTo>
                <a:lnTo>
                  <a:pt x="2914" y="382"/>
                </a:lnTo>
                <a:lnTo>
                  <a:pt x="2918" y="382"/>
                </a:lnTo>
                <a:lnTo>
                  <a:pt x="2923" y="382"/>
                </a:lnTo>
                <a:lnTo>
                  <a:pt x="2923" y="382"/>
                </a:lnTo>
                <a:lnTo>
                  <a:pt x="2927" y="382"/>
                </a:lnTo>
                <a:lnTo>
                  <a:pt x="2932" y="382"/>
                </a:lnTo>
                <a:lnTo>
                  <a:pt x="2932" y="378"/>
                </a:lnTo>
                <a:lnTo>
                  <a:pt x="2932" y="378"/>
                </a:lnTo>
                <a:lnTo>
                  <a:pt x="2936" y="378"/>
                </a:lnTo>
                <a:lnTo>
                  <a:pt x="2941" y="378"/>
                </a:lnTo>
                <a:lnTo>
                  <a:pt x="2941" y="378"/>
                </a:lnTo>
                <a:lnTo>
                  <a:pt x="2945" y="378"/>
                </a:lnTo>
                <a:lnTo>
                  <a:pt x="2950" y="378"/>
                </a:lnTo>
                <a:lnTo>
                  <a:pt x="2954" y="369"/>
                </a:lnTo>
                <a:lnTo>
                  <a:pt x="2954" y="369"/>
                </a:lnTo>
                <a:lnTo>
                  <a:pt x="2959" y="369"/>
                </a:lnTo>
                <a:lnTo>
                  <a:pt x="2959" y="369"/>
                </a:lnTo>
                <a:lnTo>
                  <a:pt x="2963" y="369"/>
                </a:lnTo>
                <a:lnTo>
                  <a:pt x="2968" y="369"/>
                </a:lnTo>
                <a:lnTo>
                  <a:pt x="2968" y="369"/>
                </a:lnTo>
                <a:lnTo>
                  <a:pt x="2972" y="369"/>
                </a:lnTo>
                <a:lnTo>
                  <a:pt x="2977" y="369"/>
                </a:lnTo>
                <a:lnTo>
                  <a:pt x="2977" y="369"/>
                </a:lnTo>
                <a:lnTo>
                  <a:pt x="2977" y="369"/>
                </a:lnTo>
                <a:lnTo>
                  <a:pt x="2977" y="364"/>
                </a:lnTo>
                <a:lnTo>
                  <a:pt x="2981" y="355"/>
                </a:lnTo>
                <a:lnTo>
                  <a:pt x="2981" y="355"/>
                </a:lnTo>
                <a:lnTo>
                  <a:pt x="2986" y="355"/>
                </a:lnTo>
                <a:lnTo>
                  <a:pt x="2986" y="355"/>
                </a:lnTo>
                <a:lnTo>
                  <a:pt x="2990" y="355"/>
                </a:lnTo>
                <a:lnTo>
                  <a:pt x="2995" y="355"/>
                </a:lnTo>
                <a:lnTo>
                  <a:pt x="2999" y="355"/>
                </a:lnTo>
                <a:lnTo>
                  <a:pt x="3004" y="355"/>
                </a:lnTo>
                <a:lnTo>
                  <a:pt x="3004" y="355"/>
                </a:lnTo>
                <a:lnTo>
                  <a:pt x="3008" y="355"/>
                </a:lnTo>
                <a:lnTo>
                  <a:pt x="3013" y="355"/>
                </a:lnTo>
                <a:lnTo>
                  <a:pt x="3013" y="355"/>
                </a:lnTo>
                <a:lnTo>
                  <a:pt x="3017" y="355"/>
                </a:lnTo>
                <a:lnTo>
                  <a:pt x="3022" y="355"/>
                </a:lnTo>
                <a:lnTo>
                  <a:pt x="3022" y="355"/>
                </a:lnTo>
                <a:lnTo>
                  <a:pt x="3022" y="355"/>
                </a:lnTo>
                <a:lnTo>
                  <a:pt x="3026" y="355"/>
                </a:lnTo>
                <a:lnTo>
                  <a:pt x="3031" y="355"/>
                </a:lnTo>
                <a:lnTo>
                  <a:pt x="3031" y="355"/>
                </a:lnTo>
                <a:lnTo>
                  <a:pt x="3035" y="355"/>
                </a:lnTo>
                <a:lnTo>
                  <a:pt x="3040" y="355"/>
                </a:lnTo>
                <a:lnTo>
                  <a:pt x="3040" y="355"/>
                </a:lnTo>
                <a:lnTo>
                  <a:pt x="3044" y="355"/>
                </a:lnTo>
                <a:lnTo>
                  <a:pt x="3049" y="355"/>
                </a:lnTo>
                <a:lnTo>
                  <a:pt x="3049" y="355"/>
                </a:lnTo>
                <a:lnTo>
                  <a:pt x="3053" y="355"/>
                </a:lnTo>
                <a:lnTo>
                  <a:pt x="3053" y="355"/>
                </a:lnTo>
                <a:lnTo>
                  <a:pt x="3058" y="355"/>
                </a:lnTo>
                <a:lnTo>
                  <a:pt x="3058" y="351"/>
                </a:lnTo>
                <a:lnTo>
                  <a:pt x="3062" y="351"/>
                </a:lnTo>
                <a:lnTo>
                  <a:pt x="3062" y="342"/>
                </a:lnTo>
                <a:lnTo>
                  <a:pt x="3062" y="342"/>
                </a:lnTo>
                <a:lnTo>
                  <a:pt x="3067" y="342"/>
                </a:lnTo>
                <a:lnTo>
                  <a:pt x="3067" y="342"/>
                </a:lnTo>
                <a:lnTo>
                  <a:pt x="3071" y="342"/>
                </a:lnTo>
                <a:lnTo>
                  <a:pt x="3076" y="342"/>
                </a:lnTo>
                <a:lnTo>
                  <a:pt x="3076" y="342"/>
                </a:lnTo>
                <a:lnTo>
                  <a:pt x="3080" y="342"/>
                </a:lnTo>
                <a:lnTo>
                  <a:pt x="3080" y="342"/>
                </a:lnTo>
                <a:lnTo>
                  <a:pt x="3085" y="342"/>
                </a:lnTo>
                <a:lnTo>
                  <a:pt x="3089" y="342"/>
                </a:lnTo>
                <a:lnTo>
                  <a:pt x="3089" y="342"/>
                </a:lnTo>
                <a:lnTo>
                  <a:pt x="3094" y="342"/>
                </a:lnTo>
                <a:lnTo>
                  <a:pt x="3094" y="337"/>
                </a:lnTo>
                <a:lnTo>
                  <a:pt x="3098" y="337"/>
                </a:lnTo>
                <a:lnTo>
                  <a:pt x="3098" y="337"/>
                </a:lnTo>
                <a:lnTo>
                  <a:pt x="3103" y="337"/>
                </a:lnTo>
                <a:lnTo>
                  <a:pt x="3107" y="337"/>
                </a:lnTo>
                <a:lnTo>
                  <a:pt x="3107" y="337"/>
                </a:lnTo>
                <a:lnTo>
                  <a:pt x="3112" y="337"/>
                </a:lnTo>
                <a:lnTo>
                  <a:pt x="3112" y="337"/>
                </a:lnTo>
                <a:lnTo>
                  <a:pt x="3112" y="328"/>
                </a:lnTo>
                <a:lnTo>
                  <a:pt x="3116" y="328"/>
                </a:lnTo>
                <a:lnTo>
                  <a:pt x="3116" y="328"/>
                </a:lnTo>
                <a:lnTo>
                  <a:pt x="3121" y="328"/>
                </a:lnTo>
                <a:lnTo>
                  <a:pt x="3125" y="328"/>
                </a:lnTo>
                <a:lnTo>
                  <a:pt x="3125" y="328"/>
                </a:lnTo>
                <a:lnTo>
                  <a:pt x="3130" y="328"/>
                </a:lnTo>
                <a:lnTo>
                  <a:pt x="3134" y="328"/>
                </a:lnTo>
                <a:lnTo>
                  <a:pt x="3134" y="328"/>
                </a:lnTo>
                <a:lnTo>
                  <a:pt x="3134" y="315"/>
                </a:lnTo>
                <a:lnTo>
                  <a:pt x="3139" y="315"/>
                </a:lnTo>
                <a:lnTo>
                  <a:pt x="3143" y="315"/>
                </a:lnTo>
                <a:lnTo>
                  <a:pt x="3143" y="315"/>
                </a:lnTo>
                <a:lnTo>
                  <a:pt x="3147" y="315"/>
                </a:lnTo>
                <a:lnTo>
                  <a:pt x="3152" y="315"/>
                </a:lnTo>
                <a:lnTo>
                  <a:pt x="3152" y="315"/>
                </a:lnTo>
                <a:lnTo>
                  <a:pt x="3156" y="315"/>
                </a:lnTo>
                <a:lnTo>
                  <a:pt x="3156" y="315"/>
                </a:lnTo>
                <a:lnTo>
                  <a:pt x="3161" y="315"/>
                </a:lnTo>
                <a:lnTo>
                  <a:pt x="3161" y="315"/>
                </a:lnTo>
                <a:lnTo>
                  <a:pt x="3165" y="315"/>
                </a:lnTo>
                <a:lnTo>
                  <a:pt x="3170" y="315"/>
                </a:lnTo>
                <a:lnTo>
                  <a:pt x="3170" y="315"/>
                </a:lnTo>
                <a:lnTo>
                  <a:pt x="3174" y="315"/>
                </a:lnTo>
                <a:lnTo>
                  <a:pt x="3174" y="306"/>
                </a:lnTo>
                <a:lnTo>
                  <a:pt x="3179" y="306"/>
                </a:lnTo>
                <a:lnTo>
                  <a:pt x="3179" y="297"/>
                </a:lnTo>
                <a:lnTo>
                  <a:pt x="3179" y="297"/>
                </a:lnTo>
                <a:lnTo>
                  <a:pt x="3183" y="297"/>
                </a:lnTo>
                <a:lnTo>
                  <a:pt x="3188" y="297"/>
                </a:lnTo>
                <a:lnTo>
                  <a:pt x="3192" y="297"/>
                </a:lnTo>
                <a:lnTo>
                  <a:pt x="3197" y="297"/>
                </a:lnTo>
                <a:lnTo>
                  <a:pt x="3197" y="297"/>
                </a:lnTo>
                <a:lnTo>
                  <a:pt x="3201" y="297"/>
                </a:lnTo>
                <a:lnTo>
                  <a:pt x="3201" y="297"/>
                </a:lnTo>
                <a:lnTo>
                  <a:pt x="3201" y="288"/>
                </a:lnTo>
                <a:lnTo>
                  <a:pt x="3206" y="288"/>
                </a:lnTo>
                <a:lnTo>
                  <a:pt x="3206" y="279"/>
                </a:lnTo>
                <a:lnTo>
                  <a:pt x="3206" y="279"/>
                </a:lnTo>
                <a:lnTo>
                  <a:pt x="3210" y="279"/>
                </a:lnTo>
                <a:lnTo>
                  <a:pt x="3215" y="279"/>
                </a:lnTo>
                <a:lnTo>
                  <a:pt x="3215" y="279"/>
                </a:lnTo>
                <a:lnTo>
                  <a:pt x="3219" y="279"/>
                </a:lnTo>
                <a:lnTo>
                  <a:pt x="3224" y="279"/>
                </a:lnTo>
                <a:lnTo>
                  <a:pt x="3224" y="279"/>
                </a:lnTo>
                <a:lnTo>
                  <a:pt x="3233" y="279"/>
                </a:lnTo>
                <a:lnTo>
                  <a:pt x="3233" y="279"/>
                </a:lnTo>
                <a:lnTo>
                  <a:pt x="3237" y="279"/>
                </a:lnTo>
                <a:lnTo>
                  <a:pt x="3237" y="279"/>
                </a:lnTo>
                <a:lnTo>
                  <a:pt x="3242" y="279"/>
                </a:lnTo>
                <a:lnTo>
                  <a:pt x="3242" y="270"/>
                </a:lnTo>
                <a:lnTo>
                  <a:pt x="3246" y="270"/>
                </a:lnTo>
                <a:lnTo>
                  <a:pt x="3246" y="270"/>
                </a:lnTo>
                <a:lnTo>
                  <a:pt x="3246" y="261"/>
                </a:lnTo>
                <a:lnTo>
                  <a:pt x="3251" y="261"/>
                </a:lnTo>
                <a:lnTo>
                  <a:pt x="3251" y="261"/>
                </a:lnTo>
                <a:lnTo>
                  <a:pt x="3255" y="261"/>
                </a:lnTo>
                <a:lnTo>
                  <a:pt x="3255" y="261"/>
                </a:lnTo>
                <a:lnTo>
                  <a:pt x="3260" y="261"/>
                </a:lnTo>
                <a:lnTo>
                  <a:pt x="3264" y="261"/>
                </a:lnTo>
                <a:lnTo>
                  <a:pt x="3264" y="261"/>
                </a:lnTo>
                <a:lnTo>
                  <a:pt x="3269" y="261"/>
                </a:lnTo>
                <a:lnTo>
                  <a:pt x="3273" y="261"/>
                </a:lnTo>
                <a:lnTo>
                  <a:pt x="3273" y="261"/>
                </a:lnTo>
                <a:lnTo>
                  <a:pt x="3278" y="252"/>
                </a:lnTo>
                <a:lnTo>
                  <a:pt x="3278" y="252"/>
                </a:lnTo>
                <a:lnTo>
                  <a:pt x="3282" y="252"/>
                </a:lnTo>
                <a:lnTo>
                  <a:pt x="3282" y="252"/>
                </a:lnTo>
                <a:lnTo>
                  <a:pt x="3287" y="252"/>
                </a:lnTo>
                <a:lnTo>
                  <a:pt x="3291" y="252"/>
                </a:lnTo>
                <a:lnTo>
                  <a:pt x="3291" y="252"/>
                </a:lnTo>
                <a:lnTo>
                  <a:pt x="3291" y="252"/>
                </a:lnTo>
                <a:lnTo>
                  <a:pt x="3296" y="252"/>
                </a:lnTo>
                <a:lnTo>
                  <a:pt x="3300" y="252"/>
                </a:lnTo>
                <a:lnTo>
                  <a:pt x="3305" y="252"/>
                </a:lnTo>
                <a:lnTo>
                  <a:pt x="3309" y="252"/>
                </a:lnTo>
                <a:lnTo>
                  <a:pt x="3309" y="252"/>
                </a:lnTo>
                <a:lnTo>
                  <a:pt x="3314" y="252"/>
                </a:lnTo>
                <a:lnTo>
                  <a:pt x="3318" y="252"/>
                </a:lnTo>
                <a:lnTo>
                  <a:pt x="3318" y="252"/>
                </a:lnTo>
                <a:lnTo>
                  <a:pt x="3323" y="252"/>
                </a:lnTo>
                <a:lnTo>
                  <a:pt x="3323" y="243"/>
                </a:lnTo>
                <a:lnTo>
                  <a:pt x="3327" y="243"/>
                </a:lnTo>
                <a:lnTo>
                  <a:pt x="3327" y="243"/>
                </a:lnTo>
                <a:lnTo>
                  <a:pt x="3332" y="243"/>
                </a:lnTo>
                <a:lnTo>
                  <a:pt x="3336" y="243"/>
                </a:lnTo>
                <a:lnTo>
                  <a:pt x="3336" y="243"/>
                </a:lnTo>
                <a:lnTo>
                  <a:pt x="3336" y="243"/>
                </a:lnTo>
                <a:lnTo>
                  <a:pt x="3341" y="243"/>
                </a:lnTo>
                <a:lnTo>
                  <a:pt x="3345" y="243"/>
                </a:lnTo>
                <a:lnTo>
                  <a:pt x="3345" y="243"/>
                </a:lnTo>
                <a:lnTo>
                  <a:pt x="3350" y="243"/>
                </a:lnTo>
                <a:lnTo>
                  <a:pt x="3350" y="234"/>
                </a:lnTo>
                <a:lnTo>
                  <a:pt x="3354" y="234"/>
                </a:lnTo>
                <a:lnTo>
                  <a:pt x="3354" y="225"/>
                </a:lnTo>
                <a:lnTo>
                  <a:pt x="3354" y="225"/>
                </a:lnTo>
                <a:lnTo>
                  <a:pt x="3359" y="225"/>
                </a:lnTo>
                <a:lnTo>
                  <a:pt x="3363" y="225"/>
                </a:lnTo>
                <a:lnTo>
                  <a:pt x="3363" y="225"/>
                </a:lnTo>
                <a:lnTo>
                  <a:pt x="3368" y="225"/>
                </a:lnTo>
                <a:lnTo>
                  <a:pt x="3372" y="225"/>
                </a:lnTo>
                <a:lnTo>
                  <a:pt x="3372" y="225"/>
                </a:lnTo>
                <a:lnTo>
                  <a:pt x="3377" y="225"/>
                </a:lnTo>
                <a:lnTo>
                  <a:pt x="3377" y="216"/>
                </a:lnTo>
                <a:lnTo>
                  <a:pt x="3377" y="216"/>
                </a:lnTo>
                <a:lnTo>
                  <a:pt x="3381" y="216"/>
                </a:lnTo>
                <a:lnTo>
                  <a:pt x="3381" y="216"/>
                </a:lnTo>
                <a:lnTo>
                  <a:pt x="3386" y="216"/>
                </a:lnTo>
                <a:lnTo>
                  <a:pt x="3390" y="216"/>
                </a:lnTo>
                <a:lnTo>
                  <a:pt x="3390" y="216"/>
                </a:lnTo>
                <a:lnTo>
                  <a:pt x="3395" y="216"/>
                </a:lnTo>
                <a:lnTo>
                  <a:pt x="3399" y="216"/>
                </a:lnTo>
                <a:lnTo>
                  <a:pt x="3399" y="216"/>
                </a:lnTo>
                <a:lnTo>
                  <a:pt x="3404" y="216"/>
                </a:lnTo>
                <a:lnTo>
                  <a:pt x="3404" y="216"/>
                </a:lnTo>
                <a:lnTo>
                  <a:pt x="3408" y="216"/>
                </a:lnTo>
                <a:lnTo>
                  <a:pt x="3408" y="202"/>
                </a:lnTo>
                <a:lnTo>
                  <a:pt x="3413" y="202"/>
                </a:lnTo>
                <a:lnTo>
                  <a:pt x="3413" y="202"/>
                </a:lnTo>
                <a:lnTo>
                  <a:pt x="3417" y="202"/>
                </a:lnTo>
                <a:lnTo>
                  <a:pt x="3422" y="202"/>
                </a:lnTo>
                <a:lnTo>
                  <a:pt x="3422" y="202"/>
                </a:lnTo>
                <a:lnTo>
                  <a:pt x="3426" y="202"/>
                </a:lnTo>
                <a:lnTo>
                  <a:pt x="3426" y="202"/>
                </a:lnTo>
                <a:lnTo>
                  <a:pt x="3431" y="202"/>
                </a:lnTo>
                <a:lnTo>
                  <a:pt x="3431" y="202"/>
                </a:lnTo>
                <a:lnTo>
                  <a:pt x="3435" y="202"/>
                </a:lnTo>
                <a:lnTo>
                  <a:pt x="3440" y="202"/>
                </a:lnTo>
                <a:lnTo>
                  <a:pt x="3440" y="202"/>
                </a:lnTo>
                <a:lnTo>
                  <a:pt x="3444" y="202"/>
                </a:lnTo>
                <a:lnTo>
                  <a:pt x="3444" y="193"/>
                </a:lnTo>
                <a:lnTo>
                  <a:pt x="3449" y="193"/>
                </a:lnTo>
                <a:lnTo>
                  <a:pt x="3449" y="180"/>
                </a:lnTo>
                <a:lnTo>
                  <a:pt x="3449" y="180"/>
                </a:lnTo>
                <a:lnTo>
                  <a:pt x="3453" y="180"/>
                </a:lnTo>
                <a:lnTo>
                  <a:pt x="3458" y="180"/>
                </a:lnTo>
                <a:lnTo>
                  <a:pt x="3458" y="180"/>
                </a:lnTo>
                <a:lnTo>
                  <a:pt x="3462" y="180"/>
                </a:lnTo>
                <a:lnTo>
                  <a:pt x="3467" y="180"/>
                </a:lnTo>
                <a:lnTo>
                  <a:pt x="3467" y="180"/>
                </a:lnTo>
                <a:lnTo>
                  <a:pt x="3471" y="180"/>
                </a:lnTo>
                <a:lnTo>
                  <a:pt x="3471" y="180"/>
                </a:lnTo>
                <a:lnTo>
                  <a:pt x="3476" y="180"/>
                </a:lnTo>
                <a:lnTo>
                  <a:pt x="3476" y="180"/>
                </a:lnTo>
                <a:lnTo>
                  <a:pt x="3480" y="180"/>
                </a:lnTo>
                <a:lnTo>
                  <a:pt x="3485" y="180"/>
                </a:lnTo>
                <a:lnTo>
                  <a:pt x="3485" y="180"/>
                </a:lnTo>
                <a:lnTo>
                  <a:pt x="3489" y="180"/>
                </a:lnTo>
                <a:lnTo>
                  <a:pt x="3494" y="180"/>
                </a:lnTo>
                <a:lnTo>
                  <a:pt x="3494" y="180"/>
                </a:lnTo>
                <a:lnTo>
                  <a:pt x="3498" y="180"/>
                </a:lnTo>
                <a:lnTo>
                  <a:pt x="3503" y="180"/>
                </a:lnTo>
                <a:lnTo>
                  <a:pt x="3503" y="171"/>
                </a:lnTo>
                <a:lnTo>
                  <a:pt x="3503" y="171"/>
                </a:lnTo>
                <a:lnTo>
                  <a:pt x="3507" y="171"/>
                </a:lnTo>
                <a:lnTo>
                  <a:pt x="3512" y="171"/>
                </a:lnTo>
                <a:lnTo>
                  <a:pt x="3512" y="171"/>
                </a:lnTo>
                <a:lnTo>
                  <a:pt x="3512" y="157"/>
                </a:lnTo>
                <a:lnTo>
                  <a:pt x="3516" y="157"/>
                </a:lnTo>
                <a:lnTo>
                  <a:pt x="3516" y="157"/>
                </a:lnTo>
                <a:lnTo>
                  <a:pt x="3521" y="157"/>
                </a:lnTo>
                <a:lnTo>
                  <a:pt x="3521" y="157"/>
                </a:lnTo>
                <a:lnTo>
                  <a:pt x="3525" y="157"/>
                </a:lnTo>
                <a:lnTo>
                  <a:pt x="3530" y="157"/>
                </a:lnTo>
                <a:lnTo>
                  <a:pt x="3530" y="157"/>
                </a:lnTo>
                <a:lnTo>
                  <a:pt x="3534" y="157"/>
                </a:lnTo>
                <a:lnTo>
                  <a:pt x="3539" y="157"/>
                </a:lnTo>
                <a:lnTo>
                  <a:pt x="3539" y="157"/>
                </a:lnTo>
                <a:lnTo>
                  <a:pt x="3543" y="157"/>
                </a:lnTo>
                <a:lnTo>
                  <a:pt x="3548" y="157"/>
                </a:lnTo>
                <a:lnTo>
                  <a:pt x="3548" y="157"/>
                </a:lnTo>
                <a:lnTo>
                  <a:pt x="3548" y="144"/>
                </a:lnTo>
                <a:lnTo>
                  <a:pt x="3552" y="144"/>
                </a:lnTo>
                <a:lnTo>
                  <a:pt x="3552" y="144"/>
                </a:lnTo>
                <a:lnTo>
                  <a:pt x="3557" y="117"/>
                </a:lnTo>
                <a:lnTo>
                  <a:pt x="3557" y="117"/>
                </a:lnTo>
                <a:lnTo>
                  <a:pt x="3561" y="117"/>
                </a:lnTo>
                <a:lnTo>
                  <a:pt x="3561" y="117"/>
                </a:lnTo>
                <a:lnTo>
                  <a:pt x="3566" y="117"/>
                </a:lnTo>
                <a:lnTo>
                  <a:pt x="3566" y="117"/>
                </a:lnTo>
                <a:lnTo>
                  <a:pt x="3570" y="117"/>
                </a:lnTo>
                <a:lnTo>
                  <a:pt x="3575" y="117"/>
                </a:lnTo>
                <a:lnTo>
                  <a:pt x="3575" y="117"/>
                </a:lnTo>
                <a:lnTo>
                  <a:pt x="3579" y="117"/>
                </a:lnTo>
                <a:lnTo>
                  <a:pt x="3584" y="117"/>
                </a:lnTo>
                <a:lnTo>
                  <a:pt x="3584" y="117"/>
                </a:lnTo>
                <a:lnTo>
                  <a:pt x="3588" y="117"/>
                </a:lnTo>
                <a:lnTo>
                  <a:pt x="3588" y="117"/>
                </a:lnTo>
                <a:lnTo>
                  <a:pt x="3593" y="117"/>
                </a:lnTo>
                <a:lnTo>
                  <a:pt x="3597" y="117"/>
                </a:lnTo>
                <a:lnTo>
                  <a:pt x="3597" y="117"/>
                </a:lnTo>
                <a:lnTo>
                  <a:pt x="3602" y="117"/>
                </a:lnTo>
                <a:lnTo>
                  <a:pt x="3606" y="117"/>
                </a:lnTo>
                <a:lnTo>
                  <a:pt x="3606" y="117"/>
                </a:lnTo>
                <a:lnTo>
                  <a:pt x="3606" y="103"/>
                </a:lnTo>
                <a:lnTo>
                  <a:pt x="3606" y="103"/>
                </a:lnTo>
                <a:lnTo>
                  <a:pt x="3611" y="103"/>
                </a:lnTo>
                <a:lnTo>
                  <a:pt x="3615" y="103"/>
                </a:lnTo>
                <a:lnTo>
                  <a:pt x="3615" y="103"/>
                </a:lnTo>
                <a:lnTo>
                  <a:pt x="3620" y="103"/>
                </a:lnTo>
                <a:lnTo>
                  <a:pt x="3624" y="103"/>
                </a:lnTo>
                <a:lnTo>
                  <a:pt x="3624" y="103"/>
                </a:lnTo>
                <a:lnTo>
                  <a:pt x="3629" y="103"/>
                </a:lnTo>
                <a:lnTo>
                  <a:pt x="3633" y="103"/>
                </a:lnTo>
                <a:lnTo>
                  <a:pt x="3633" y="103"/>
                </a:lnTo>
                <a:lnTo>
                  <a:pt x="3638" y="103"/>
                </a:lnTo>
                <a:lnTo>
                  <a:pt x="3638" y="90"/>
                </a:lnTo>
                <a:lnTo>
                  <a:pt x="3642" y="90"/>
                </a:lnTo>
                <a:lnTo>
                  <a:pt x="3642" y="90"/>
                </a:lnTo>
                <a:lnTo>
                  <a:pt x="3647" y="90"/>
                </a:lnTo>
                <a:lnTo>
                  <a:pt x="3651" y="90"/>
                </a:lnTo>
                <a:lnTo>
                  <a:pt x="3651" y="90"/>
                </a:lnTo>
                <a:lnTo>
                  <a:pt x="3651" y="72"/>
                </a:lnTo>
                <a:lnTo>
                  <a:pt x="3651" y="72"/>
                </a:lnTo>
                <a:lnTo>
                  <a:pt x="3656" y="72"/>
                </a:lnTo>
                <a:lnTo>
                  <a:pt x="3660" y="72"/>
                </a:lnTo>
                <a:lnTo>
                  <a:pt x="3665" y="72"/>
                </a:lnTo>
                <a:lnTo>
                  <a:pt x="3665" y="72"/>
                </a:lnTo>
                <a:lnTo>
                  <a:pt x="3669" y="72"/>
                </a:lnTo>
                <a:lnTo>
                  <a:pt x="3669" y="72"/>
                </a:lnTo>
                <a:lnTo>
                  <a:pt x="3669" y="58"/>
                </a:lnTo>
                <a:lnTo>
                  <a:pt x="3674" y="58"/>
                </a:lnTo>
                <a:lnTo>
                  <a:pt x="3678" y="58"/>
                </a:lnTo>
                <a:lnTo>
                  <a:pt x="3678" y="58"/>
                </a:lnTo>
                <a:lnTo>
                  <a:pt x="3683" y="58"/>
                </a:lnTo>
                <a:lnTo>
                  <a:pt x="3687" y="58"/>
                </a:lnTo>
                <a:lnTo>
                  <a:pt x="3687" y="58"/>
                </a:lnTo>
                <a:lnTo>
                  <a:pt x="3692" y="58"/>
                </a:lnTo>
                <a:lnTo>
                  <a:pt x="3696" y="58"/>
                </a:lnTo>
                <a:lnTo>
                  <a:pt x="3696" y="58"/>
                </a:lnTo>
                <a:lnTo>
                  <a:pt x="3701" y="58"/>
                </a:lnTo>
                <a:lnTo>
                  <a:pt x="3705" y="58"/>
                </a:lnTo>
                <a:lnTo>
                  <a:pt x="3705" y="58"/>
                </a:lnTo>
                <a:lnTo>
                  <a:pt x="3710" y="58"/>
                </a:lnTo>
                <a:lnTo>
                  <a:pt x="3714" y="58"/>
                </a:lnTo>
                <a:lnTo>
                  <a:pt x="3714" y="58"/>
                </a:lnTo>
                <a:lnTo>
                  <a:pt x="3719" y="58"/>
                </a:lnTo>
                <a:lnTo>
                  <a:pt x="3723" y="58"/>
                </a:lnTo>
                <a:lnTo>
                  <a:pt x="3723" y="58"/>
                </a:lnTo>
                <a:lnTo>
                  <a:pt x="3728" y="58"/>
                </a:lnTo>
                <a:lnTo>
                  <a:pt x="3728" y="58"/>
                </a:lnTo>
                <a:lnTo>
                  <a:pt x="3732" y="58"/>
                </a:lnTo>
                <a:lnTo>
                  <a:pt x="3737" y="58"/>
                </a:lnTo>
                <a:lnTo>
                  <a:pt x="3737" y="58"/>
                </a:lnTo>
                <a:lnTo>
                  <a:pt x="3741" y="58"/>
                </a:lnTo>
                <a:lnTo>
                  <a:pt x="3741" y="58"/>
                </a:lnTo>
                <a:lnTo>
                  <a:pt x="3746" y="58"/>
                </a:lnTo>
                <a:lnTo>
                  <a:pt x="3750" y="58"/>
                </a:lnTo>
                <a:lnTo>
                  <a:pt x="3750" y="58"/>
                </a:lnTo>
                <a:lnTo>
                  <a:pt x="3755" y="58"/>
                </a:lnTo>
                <a:lnTo>
                  <a:pt x="3755" y="58"/>
                </a:lnTo>
                <a:lnTo>
                  <a:pt x="3759" y="58"/>
                </a:lnTo>
                <a:lnTo>
                  <a:pt x="3764" y="58"/>
                </a:lnTo>
                <a:lnTo>
                  <a:pt x="3764" y="58"/>
                </a:lnTo>
                <a:lnTo>
                  <a:pt x="3768" y="58"/>
                </a:lnTo>
                <a:lnTo>
                  <a:pt x="3773" y="58"/>
                </a:lnTo>
                <a:lnTo>
                  <a:pt x="3773" y="58"/>
                </a:lnTo>
                <a:lnTo>
                  <a:pt x="3777" y="58"/>
                </a:lnTo>
                <a:lnTo>
                  <a:pt x="3782" y="58"/>
                </a:lnTo>
                <a:lnTo>
                  <a:pt x="3782" y="58"/>
                </a:lnTo>
                <a:lnTo>
                  <a:pt x="3782" y="58"/>
                </a:lnTo>
                <a:lnTo>
                  <a:pt x="3786" y="58"/>
                </a:lnTo>
                <a:lnTo>
                  <a:pt x="3791" y="58"/>
                </a:lnTo>
                <a:lnTo>
                  <a:pt x="3791" y="58"/>
                </a:lnTo>
                <a:lnTo>
                  <a:pt x="3795" y="58"/>
                </a:lnTo>
                <a:lnTo>
                  <a:pt x="3800" y="58"/>
                </a:lnTo>
                <a:lnTo>
                  <a:pt x="3800" y="58"/>
                </a:lnTo>
                <a:lnTo>
                  <a:pt x="3804" y="58"/>
                </a:lnTo>
                <a:lnTo>
                  <a:pt x="3809" y="58"/>
                </a:lnTo>
                <a:lnTo>
                  <a:pt x="3809" y="58"/>
                </a:lnTo>
                <a:lnTo>
                  <a:pt x="3813" y="58"/>
                </a:lnTo>
                <a:lnTo>
                  <a:pt x="3818" y="58"/>
                </a:lnTo>
                <a:lnTo>
                  <a:pt x="3818" y="58"/>
                </a:lnTo>
                <a:lnTo>
                  <a:pt x="3822" y="58"/>
                </a:lnTo>
                <a:lnTo>
                  <a:pt x="3827" y="58"/>
                </a:lnTo>
                <a:lnTo>
                  <a:pt x="3827" y="58"/>
                </a:lnTo>
                <a:lnTo>
                  <a:pt x="3827" y="58"/>
                </a:lnTo>
                <a:lnTo>
                  <a:pt x="3831" y="58"/>
                </a:lnTo>
                <a:lnTo>
                  <a:pt x="3836" y="58"/>
                </a:lnTo>
                <a:lnTo>
                  <a:pt x="3836" y="58"/>
                </a:lnTo>
                <a:lnTo>
                  <a:pt x="3840" y="58"/>
                </a:lnTo>
                <a:lnTo>
                  <a:pt x="3845" y="58"/>
                </a:lnTo>
                <a:lnTo>
                  <a:pt x="3849" y="58"/>
                </a:lnTo>
                <a:lnTo>
                  <a:pt x="3854" y="58"/>
                </a:lnTo>
                <a:lnTo>
                  <a:pt x="3854" y="58"/>
                </a:lnTo>
                <a:lnTo>
                  <a:pt x="3858" y="58"/>
                </a:lnTo>
                <a:lnTo>
                  <a:pt x="3858" y="31"/>
                </a:lnTo>
                <a:lnTo>
                  <a:pt x="3862" y="31"/>
                </a:lnTo>
                <a:lnTo>
                  <a:pt x="3862" y="31"/>
                </a:lnTo>
                <a:lnTo>
                  <a:pt x="3867" y="31"/>
                </a:lnTo>
                <a:lnTo>
                  <a:pt x="3871" y="31"/>
                </a:lnTo>
                <a:lnTo>
                  <a:pt x="3871" y="31"/>
                </a:lnTo>
                <a:lnTo>
                  <a:pt x="3871" y="31"/>
                </a:lnTo>
                <a:lnTo>
                  <a:pt x="3876" y="31"/>
                </a:lnTo>
                <a:lnTo>
                  <a:pt x="3880" y="31"/>
                </a:lnTo>
                <a:lnTo>
                  <a:pt x="3880" y="31"/>
                </a:lnTo>
                <a:lnTo>
                  <a:pt x="3885" y="31"/>
                </a:lnTo>
                <a:lnTo>
                  <a:pt x="3889" y="31"/>
                </a:lnTo>
                <a:lnTo>
                  <a:pt x="3889" y="0"/>
                </a:lnTo>
                <a:lnTo>
                  <a:pt x="3889" y="0"/>
                </a:lnTo>
                <a:lnTo>
                  <a:pt x="3894" y="0"/>
                </a:lnTo>
                <a:lnTo>
                  <a:pt x="3898" y="0"/>
                </a:lnTo>
                <a:lnTo>
                  <a:pt x="3898" y="0"/>
                </a:lnTo>
                <a:lnTo>
                  <a:pt x="3903" y="0"/>
                </a:lnTo>
                <a:lnTo>
                  <a:pt x="3903" y="0"/>
                </a:lnTo>
                <a:lnTo>
                  <a:pt x="3907" y="0"/>
                </a:lnTo>
                <a:lnTo>
                  <a:pt x="3912" y="0"/>
                </a:lnTo>
              </a:path>
            </a:pathLst>
          </a:custGeom>
          <a:noFill/>
          <a:ln w="20638" cap="flat">
            <a:solidFill>
              <a:srgbClr val="C81528"/>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cs typeface="Arial" panose="020B0604020202020204" pitchFamily="34" charset="0"/>
            </a:endParaRPr>
          </a:p>
        </p:txBody>
      </p:sp>
      <p:sp>
        <p:nvSpPr>
          <p:cNvPr id="42" name="Freeform 53"/>
          <p:cNvSpPr>
            <a:spLocks noEditPoints="1"/>
          </p:cNvSpPr>
          <p:nvPr/>
        </p:nvSpPr>
        <p:spPr bwMode="auto">
          <a:xfrm>
            <a:off x="1895475" y="714375"/>
            <a:ext cx="6453188" cy="3457575"/>
          </a:xfrm>
          <a:custGeom>
            <a:avLst/>
            <a:gdLst>
              <a:gd name="T0" fmla="*/ 4065 w 4065"/>
              <a:gd name="T1" fmla="*/ 2178 h 2178"/>
              <a:gd name="T2" fmla="*/ 0 w 4065"/>
              <a:gd name="T3" fmla="*/ 2178 h 2178"/>
              <a:gd name="T4" fmla="*/ 0 w 4065"/>
              <a:gd name="T5" fmla="*/ 2174 h 2178"/>
              <a:gd name="T6" fmla="*/ 0 w 4065"/>
              <a:gd name="T7" fmla="*/ 0 h 2178"/>
            </a:gdLst>
            <a:ahLst/>
            <a:cxnLst>
              <a:cxn ang="0">
                <a:pos x="T0" y="T1"/>
              </a:cxn>
              <a:cxn ang="0">
                <a:pos x="T2" y="T3"/>
              </a:cxn>
              <a:cxn ang="0">
                <a:pos x="T4" y="T5"/>
              </a:cxn>
              <a:cxn ang="0">
                <a:pos x="T6" y="T7"/>
              </a:cxn>
            </a:cxnLst>
            <a:rect l="0" t="0" r="r" b="b"/>
            <a:pathLst>
              <a:path w="4065" h="2178">
                <a:moveTo>
                  <a:pt x="4065" y="2178"/>
                </a:moveTo>
                <a:lnTo>
                  <a:pt x="0" y="2178"/>
                </a:lnTo>
                <a:moveTo>
                  <a:pt x="0" y="2174"/>
                </a:moveTo>
                <a:lnTo>
                  <a:pt x="0" y="0"/>
                </a:lnTo>
              </a:path>
            </a:pathLst>
          </a:custGeom>
          <a:noFill/>
          <a:ln w="9525" cap="sq">
            <a:solidFill>
              <a:srgbClr val="000000"/>
            </a:solidFill>
            <a:prstDash val="solid"/>
            <a:miter lim="800000"/>
            <a:headEnd/>
            <a:tailEnd/>
          </a:ln>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cs typeface="Arial" panose="020B0604020202020204" pitchFamily="34" charset="0"/>
            </a:endParaRPr>
          </a:p>
        </p:txBody>
      </p:sp>
      <p:sp>
        <p:nvSpPr>
          <p:cNvPr id="43" name="Line 54"/>
          <p:cNvSpPr>
            <a:spLocks noChangeShapeType="1"/>
          </p:cNvSpPr>
          <p:nvPr/>
        </p:nvSpPr>
        <p:spPr bwMode="auto">
          <a:xfrm>
            <a:off x="3144838" y="4171950"/>
            <a:ext cx="0" cy="5080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cs typeface="Arial" panose="020B0604020202020204" pitchFamily="34" charset="0"/>
            </a:endParaRPr>
          </a:p>
        </p:txBody>
      </p:sp>
      <p:sp>
        <p:nvSpPr>
          <p:cNvPr id="44" name="Line 55"/>
          <p:cNvSpPr>
            <a:spLocks noChangeShapeType="1"/>
          </p:cNvSpPr>
          <p:nvPr/>
        </p:nvSpPr>
        <p:spPr bwMode="auto">
          <a:xfrm>
            <a:off x="1895475" y="4165600"/>
            <a:ext cx="0" cy="5715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cs typeface="Arial" panose="020B0604020202020204" pitchFamily="34" charset="0"/>
            </a:endParaRPr>
          </a:p>
        </p:txBody>
      </p:sp>
      <p:sp>
        <p:nvSpPr>
          <p:cNvPr id="45" name="Line 56"/>
          <p:cNvSpPr>
            <a:spLocks noChangeShapeType="1"/>
          </p:cNvSpPr>
          <p:nvPr/>
        </p:nvSpPr>
        <p:spPr bwMode="auto">
          <a:xfrm>
            <a:off x="4379913" y="4171950"/>
            <a:ext cx="0" cy="5080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cs typeface="Arial" panose="020B0604020202020204" pitchFamily="34" charset="0"/>
            </a:endParaRPr>
          </a:p>
        </p:txBody>
      </p:sp>
      <p:sp>
        <p:nvSpPr>
          <p:cNvPr id="46" name="Line 57"/>
          <p:cNvSpPr>
            <a:spLocks noChangeShapeType="1"/>
          </p:cNvSpPr>
          <p:nvPr/>
        </p:nvSpPr>
        <p:spPr bwMode="auto">
          <a:xfrm>
            <a:off x="5621338" y="4171950"/>
            <a:ext cx="0" cy="5080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cs typeface="Arial" panose="020B0604020202020204" pitchFamily="34" charset="0"/>
            </a:endParaRPr>
          </a:p>
        </p:txBody>
      </p:sp>
      <p:sp>
        <p:nvSpPr>
          <p:cNvPr id="47" name="Line 58"/>
          <p:cNvSpPr>
            <a:spLocks noChangeShapeType="1"/>
          </p:cNvSpPr>
          <p:nvPr/>
        </p:nvSpPr>
        <p:spPr bwMode="auto">
          <a:xfrm>
            <a:off x="6856413" y="4171950"/>
            <a:ext cx="0" cy="5080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cs typeface="Arial" panose="020B0604020202020204" pitchFamily="34" charset="0"/>
            </a:endParaRPr>
          </a:p>
        </p:txBody>
      </p:sp>
      <p:sp>
        <p:nvSpPr>
          <p:cNvPr id="48" name="Line 59"/>
          <p:cNvSpPr>
            <a:spLocks noChangeShapeType="1"/>
          </p:cNvSpPr>
          <p:nvPr/>
        </p:nvSpPr>
        <p:spPr bwMode="auto">
          <a:xfrm>
            <a:off x="8105775" y="4171950"/>
            <a:ext cx="0" cy="50800"/>
          </a:xfrm>
          <a:prstGeom prst="line">
            <a:avLst/>
          </a:prstGeom>
          <a:noFill/>
          <a:ln w="9525" cap="flat">
            <a:solidFill>
              <a:srgbClr val="000000"/>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cs typeface="Arial" panose="020B0604020202020204" pitchFamily="34" charset="0"/>
            </a:endParaRPr>
          </a:p>
        </p:txBody>
      </p:sp>
      <p:sp>
        <p:nvSpPr>
          <p:cNvPr id="49" name="Rectangle 60"/>
          <p:cNvSpPr>
            <a:spLocks noChangeArrowheads="1"/>
          </p:cNvSpPr>
          <p:nvPr/>
        </p:nvSpPr>
        <p:spPr bwMode="auto">
          <a:xfrm>
            <a:off x="1830388" y="4216400"/>
            <a:ext cx="12182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dirty="0">
                <a:ln>
                  <a:noFill/>
                </a:ln>
                <a:solidFill>
                  <a:srgbClr val="000000"/>
                </a:solidFill>
                <a:effectLst/>
                <a:cs typeface="Arial" panose="020B0604020202020204" pitchFamily="34" charset="0"/>
              </a:rPr>
              <a:t>0</a:t>
            </a:r>
            <a:endParaRPr kumimoji="0" lang="ja-JP" altLang="ja-JP" sz="1800" b="1" i="0" u="none" strike="noStrike" cap="none" normalizeH="0" baseline="0" dirty="0">
              <a:ln>
                <a:noFill/>
              </a:ln>
              <a:solidFill>
                <a:schemeClr val="tx1"/>
              </a:solidFill>
              <a:effectLst/>
              <a:cs typeface="Arial" panose="020B0604020202020204" pitchFamily="34" charset="0"/>
            </a:endParaRPr>
          </a:p>
        </p:txBody>
      </p:sp>
      <p:sp>
        <p:nvSpPr>
          <p:cNvPr id="50" name="Rectangle 61"/>
          <p:cNvSpPr>
            <a:spLocks noChangeArrowheads="1"/>
          </p:cNvSpPr>
          <p:nvPr/>
        </p:nvSpPr>
        <p:spPr bwMode="auto">
          <a:xfrm>
            <a:off x="3079750" y="4216400"/>
            <a:ext cx="12182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a:ln>
                  <a:noFill/>
                </a:ln>
                <a:solidFill>
                  <a:srgbClr val="000000"/>
                </a:solidFill>
                <a:effectLst/>
                <a:cs typeface="Arial" panose="020B0604020202020204" pitchFamily="34" charset="0"/>
              </a:rPr>
              <a:t>1</a:t>
            </a:r>
            <a:endParaRPr kumimoji="0" lang="ja-JP" altLang="ja-JP" sz="1800" b="1" i="0" u="none" strike="noStrike" cap="none" normalizeH="0" baseline="0">
              <a:ln>
                <a:noFill/>
              </a:ln>
              <a:solidFill>
                <a:schemeClr val="tx1"/>
              </a:solidFill>
              <a:effectLst/>
              <a:cs typeface="Arial" panose="020B0604020202020204" pitchFamily="34" charset="0"/>
            </a:endParaRPr>
          </a:p>
        </p:txBody>
      </p:sp>
      <p:sp>
        <p:nvSpPr>
          <p:cNvPr id="51" name="Rectangle 62"/>
          <p:cNvSpPr>
            <a:spLocks noChangeArrowheads="1"/>
          </p:cNvSpPr>
          <p:nvPr/>
        </p:nvSpPr>
        <p:spPr bwMode="auto">
          <a:xfrm>
            <a:off x="4314825" y="4216400"/>
            <a:ext cx="12182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a:ln>
                  <a:noFill/>
                </a:ln>
                <a:solidFill>
                  <a:srgbClr val="000000"/>
                </a:solidFill>
                <a:effectLst/>
                <a:cs typeface="Arial" panose="020B0604020202020204" pitchFamily="34" charset="0"/>
              </a:rPr>
              <a:t>2</a:t>
            </a:r>
            <a:endParaRPr kumimoji="0" lang="ja-JP" altLang="ja-JP" sz="1800" b="1" i="0" u="none" strike="noStrike" cap="none" normalizeH="0" baseline="0">
              <a:ln>
                <a:noFill/>
              </a:ln>
              <a:solidFill>
                <a:schemeClr val="tx1"/>
              </a:solidFill>
              <a:effectLst/>
              <a:cs typeface="Arial" panose="020B0604020202020204" pitchFamily="34" charset="0"/>
            </a:endParaRPr>
          </a:p>
        </p:txBody>
      </p:sp>
      <p:sp>
        <p:nvSpPr>
          <p:cNvPr id="52" name="Rectangle 63"/>
          <p:cNvSpPr>
            <a:spLocks noChangeArrowheads="1"/>
          </p:cNvSpPr>
          <p:nvPr/>
        </p:nvSpPr>
        <p:spPr bwMode="auto">
          <a:xfrm>
            <a:off x="5557838" y="4216400"/>
            <a:ext cx="12182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a:ln>
                  <a:noFill/>
                </a:ln>
                <a:solidFill>
                  <a:srgbClr val="000000"/>
                </a:solidFill>
                <a:effectLst/>
                <a:cs typeface="Arial" panose="020B0604020202020204" pitchFamily="34" charset="0"/>
              </a:rPr>
              <a:t>3</a:t>
            </a:r>
            <a:endParaRPr kumimoji="0" lang="ja-JP" altLang="ja-JP" sz="1800" b="1" i="0" u="none" strike="noStrike" cap="none" normalizeH="0" baseline="0">
              <a:ln>
                <a:noFill/>
              </a:ln>
              <a:solidFill>
                <a:schemeClr val="tx1"/>
              </a:solidFill>
              <a:effectLst/>
              <a:cs typeface="Arial" panose="020B0604020202020204" pitchFamily="34" charset="0"/>
            </a:endParaRPr>
          </a:p>
        </p:txBody>
      </p:sp>
      <p:sp>
        <p:nvSpPr>
          <p:cNvPr id="53" name="Rectangle 64"/>
          <p:cNvSpPr>
            <a:spLocks noChangeArrowheads="1"/>
          </p:cNvSpPr>
          <p:nvPr/>
        </p:nvSpPr>
        <p:spPr bwMode="auto">
          <a:xfrm>
            <a:off x="6792913" y="4216400"/>
            <a:ext cx="12182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a:ln>
                  <a:noFill/>
                </a:ln>
                <a:solidFill>
                  <a:srgbClr val="000000"/>
                </a:solidFill>
                <a:effectLst/>
                <a:cs typeface="Arial" panose="020B0604020202020204" pitchFamily="34" charset="0"/>
              </a:rPr>
              <a:t>4</a:t>
            </a:r>
            <a:endParaRPr kumimoji="0" lang="ja-JP" altLang="ja-JP" sz="1800" b="1" i="0" u="none" strike="noStrike" cap="none" normalizeH="0" baseline="0">
              <a:ln>
                <a:noFill/>
              </a:ln>
              <a:solidFill>
                <a:schemeClr val="tx1"/>
              </a:solidFill>
              <a:effectLst/>
              <a:cs typeface="Arial" panose="020B0604020202020204" pitchFamily="34" charset="0"/>
            </a:endParaRPr>
          </a:p>
        </p:txBody>
      </p:sp>
      <p:sp>
        <p:nvSpPr>
          <p:cNvPr id="54" name="Rectangle 65"/>
          <p:cNvSpPr>
            <a:spLocks noChangeArrowheads="1"/>
          </p:cNvSpPr>
          <p:nvPr/>
        </p:nvSpPr>
        <p:spPr bwMode="auto">
          <a:xfrm>
            <a:off x="8040688" y="4216400"/>
            <a:ext cx="12182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700" b="1" i="0" u="none" strike="noStrike" cap="none" normalizeH="0" baseline="0">
                <a:ln>
                  <a:noFill/>
                </a:ln>
                <a:solidFill>
                  <a:srgbClr val="000000"/>
                </a:solidFill>
                <a:effectLst/>
                <a:cs typeface="Arial" panose="020B0604020202020204" pitchFamily="34" charset="0"/>
              </a:rPr>
              <a:t>5</a:t>
            </a:r>
            <a:endParaRPr kumimoji="0" lang="ja-JP" altLang="ja-JP" sz="1800" b="1" i="0" u="none" strike="noStrike" cap="none" normalizeH="0" baseline="0">
              <a:ln>
                <a:noFill/>
              </a:ln>
              <a:solidFill>
                <a:schemeClr val="tx1"/>
              </a:solidFill>
              <a:effectLst/>
              <a:cs typeface="Arial" panose="020B0604020202020204" pitchFamily="34" charset="0"/>
            </a:endParaRPr>
          </a:p>
        </p:txBody>
      </p:sp>
      <p:sp>
        <p:nvSpPr>
          <p:cNvPr id="55" name="Rectangle 66"/>
          <p:cNvSpPr>
            <a:spLocks noChangeArrowheads="1"/>
          </p:cNvSpPr>
          <p:nvPr/>
        </p:nvSpPr>
        <p:spPr bwMode="auto">
          <a:xfrm>
            <a:off x="2087563" y="1525261"/>
            <a:ext cx="1984518"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lang="en-US" altLang="ja-JP" sz="1700" b="1" dirty="0">
                <a:cs typeface="Arial" panose="020B0604020202020204" pitchFamily="34" charset="0"/>
              </a:rPr>
              <a:t>NNT for 5 years=63</a:t>
            </a:r>
            <a:endParaRPr kumimoji="0" lang="ja-JP" altLang="ja-JP" sz="1700" b="1" dirty="0">
              <a:ea typeface="HGｺﾞｼｯｸE" panose="020B0909000000000000" pitchFamily="49" charset="-128"/>
              <a:cs typeface="Arial" panose="020B0604020202020204" pitchFamily="34" charset="0"/>
            </a:endParaRPr>
          </a:p>
        </p:txBody>
      </p:sp>
      <p:sp>
        <p:nvSpPr>
          <p:cNvPr id="56" name="Rectangle 67"/>
          <p:cNvSpPr>
            <a:spLocks noChangeArrowheads="1"/>
          </p:cNvSpPr>
          <p:nvPr/>
        </p:nvSpPr>
        <p:spPr bwMode="auto">
          <a:xfrm>
            <a:off x="4679702" y="2065337"/>
            <a:ext cx="1548501"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lang="en-US" altLang="ja-JP" sz="1700" dirty="0">
                <a:cs typeface="Arial" panose="020B0604020202020204" pitchFamily="34" charset="0"/>
              </a:rPr>
              <a:t>log-rank P=0.01</a:t>
            </a:r>
            <a:endParaRPr kumimoji="0" lang="ja-JP" altLang="ja-JP" sz="1700" dirty="0">
              <a:ea typeface="HGｺﾞｼｯｸE" panose="020B0909000000000000" pitchFamily="49" charset="-128"/>
              <a:cs typeface="Arial" panose="020B0604020202020204" pitchFamily="34" charset="0"/>
            </a:endParaRPr>
          </a:p>
        </p:txBody>
      </p:sp>
      <p:sp>
        <p:nvSpPr>
          <p:cNvPr id="57" name="Rectangle 68"/>
          <p:cNvSpPr>
            <a:spLocks noChangeArrowheads="1"/>
          </p:cNvSpPr>
          <p:nvPr/>
        </p:nvSpPr>
        <p:spPr bwMode="auto">
          <a:xfrm>
            <a:off x="2087563" y="1165225"/>
            <a:ext cx="5992025"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lang="en-US" altLang="ja-JP" sz="1700" dirty="0">
                <a:cs typeface="Arial" panose="020B0604020202020204" pitchFamily="34" charset="0"/>
              </a:rPr>
              <a:t>No. of patients with event: 4</a:t>
            </a:r>
            <a:r>
              <a:rPr lang="en-US" altLang="ja-JP" sz="1700" spc="-300" dirty="0">
                <a:cs typeface="Arial" panose="020B0604020202020204" pitchFamily="34" charset="0"/>
              </a:rPr>
              <a:t> </a:t>
            </a:r>
            <a:r>
              <a:rPr lang="en-US" altLang="ja-JP" sz="1700" dirty="0">
                <a:cs typeface="Arial" panose="020B0604020202020204" pitchFamily="34" charset="0"/>
              </a:rPr>
              <a:t>mg 266 (4.3%), 1</a:t>
            </a:r>
            <a:r>
              <a:rPr lang="en-US" altLang="ja-JP" sz="1700" spc="-300" dirty="0">
                <a:cs typeface="Arial" panose="020B0604020202020204" pitchFamily="34" charset="0"/>
              </a:rPr>
              <a:t> </a:t>
            </a:r>
            <a:r>
              <a:rPr lang="en-US" altLang="ja-JP" sz="1700" dirty="0">
                <a:cs typeface="Arial" panose="020B0604020202020204" pitchFamily="34" charset="0"/>
              </a:rPr>
              <a:t>mg 334 (5.4%) </a:t>
            </a:r>
            <a:endParaRPr kumimoji="0" lang="ja-JP" altLang="ja-JP" sz="1700" dirty="0">
              <a:ea typeface="HGｺﾞｼｯｸE" panose="020B0909000000000000" pitchFamily="49" charset="-128"/>
              <a:cs typeface="Arial" panose="020B0604020202020204" pitchFamily="34" charset="0"/>
            </a:endParaRPr>
          </a:p>
        </p:txBody>
      </p:sp>
      <p:sp>
        <p:nvSpPr>
          <p:cNvPr id="58" name="Rectangle 69"/>
          <p:cNvSpPr>
            <a:spLocks noChangeArrowheads="1"/>
          </p:cNvSpPr>
          <p:nvPr/>
        </p:nvSpPr>
        <p:spPr bwMode="auto">
          <a:xfrm>
            <a:off x="2087563" y="785813"/>
            <a:ext cx="5001369" cy="3231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lang="it-IT" altLang="ja-JP" sz="2100" b="1" dirty="0">
                <a:cs typeface="Arial" panose="020B0604020202020204" pitchFamily="34" charset="0"/>
              </a:rPr>
              <a:t>HR 0.81</a:t>
            </a:r>
            <a:r>
              <a:rPr lang="it-IT" altLang="ja-JP" sz="2100" b="1" spc="-150" dirty="0">
                <a:cs typeface="Arial" panose="020B0604020202020204" pitchFamily="34" charset="0"/>
              </a:rPr>
              <a:t> </a:t>
            </a:r>
            <a:r>
              <a:rPr lang="it-IT" altLang="ja-JP" sz="2100" b="1" dirty="0">
                <a:cs typeface="Arial" panose="020B0604020202020204" pitchFamily="34" charset="0"/>
              </a:rPr>
              <a:t>(95% CI, 0.69-0.95), Cox P=0.01</a:t>
            </a:r>
          </a:p>
        </p:txBody>
      </p:sp>
      <p:sp>
        <p:nvSpPr>
          <p:cNvPr id="59" name="Rectangle 107"/>
          <p:cNvSpPr>
            <a:spLocks noChangeArrowheads="1"/>
          </p:cNvSpPr>
          <p:nvPr/>
        </p:nvSpPr>
        <p:spPr bwMode="auto">
          <a:xfrm>
            <a:off x="2479675" y="2213568"/>
            <a:ext cx="1638269"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lang="en-US" altLang="ja-JP" sz="1700" dirty="0" err="1">
                <a:cs typeface="Arial" panose="020B0604020202020204" pitchFamily="34" charset="0"/>
              </a:rPr>
              <a:t>Pitavastatin</a:t>
            </a:r>
            <a:r>
              <a:rPr lang="en-US" altLang="ja-JP" sz="1700" dirty="0">
                <a:cs typeface="Arial" panose="020B0604020202020204" pitchFamily="34" charset="0"/>
              </a:rPr>
              <a:t> 1</a:t>
            </a:r>
            <a:r>
              <a:rPr lang="en-US" altLang="ja-JP" sz="1700" spc="-300" dirty="0">
                <a:cs typeface="Arial" panose="020B0604020202020204" pitchFamily="34" charset="0"/>
              </a:rPr>
              <a:t> </a:t>
            </a:r>
            <a:r>
              <a:rPr lang="en-US" altLang="ja-JP" sz="1700" dirty="0">
                <a:cs typeface="Arial" panose="020B0604020202020204" pitchFamily="34" charset="0"/>
              </a:rPr>
              <a:t>mg</a:t>
            </a:r>
            <a:endParaRPr kumimoji="0" lang="ja-JP" altLang="ja-JP" sz="1800" b="0" i="0" u="none" strike="noStrike" cap="none" normalizeH="0" baseline="0" dirty="0">
              <a:ln>
                <a:noFill/>
              </a:ln>
              <a:solidFill>
                <a:schemeClr val="tx1"/>
              </a:solidFill>
              <a:effectLst/>
              <a:cs typeface="Arial" panose="020B0604020202020204" pitchFamily="34" charset="0"/>
            </a:endParaRPr>
          </a:p>
        </p:txBody>
      </p:sp>
      <p:sp>
        <p:nvSpPr>
          <p:cNvPr id="60" name="Rectangle 108"/>
          <p:cNvSpPr>
            <a:spLocks noChangeArrowheads="1"/>
          </p:cNvSpPr>
          <p:nvPr/>
        </p:nvSpPr>
        <p:spPr bwMode="auto">
          <a:xfrm>
            <a:off x="2479675" y="2511074"/>
            <a:ext cx="1638269" cy="261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lang="en-US" altLang="ja-JP" sz="1700" dirty="0" err="1">
                <a:cs typeface="Arial" panose="020B0604020202020204" pitchFamily="34" charset="0"/>
              </a:rPr>
              <a:t>Pitavastatin</a:t>
            </a:r>
            <a:r>
              <a:rPr lang="en-US" altLang="ja-JP" sz="1700" dirty="0">
                <a:cs typeface="Arial" panose="020B0604020202020204" pitchFamily="34" charset="0"/>
              </a:rPr>
              <a:t> 4</a:t>
            </a:r>
            <a:r>
              <a:rPr lang="en-US" altLang="ja-JP" sz="1700" spc="-300" dirty="0">
                <a:cs typeface="Arial" panose="020B0604020202020204" pitchFamily="34" charset="0"/>
              </a:rPr>
              <a:t> </a:t>
            </a:r>
            <a:r>
              <a:rPr lang="en-US" altLang="ja-JP" sz="1700" dirty="0">
                <a:cs typeface="Arial" panose="020B0604020202020204" pitchFamily="34" charset="0"/>
              </a:rPr>
              <a:t>mg</a:t>
            </a:r>
            <a:endParaRPr kumimoji="0" lang="ja-JP" altLang="ja-JP" sz="1800" dirty="0">
              <a:cs typeface="Arial" panose="020B0604020202020204" pitchFamily="34" charset="0"/>
            </a:endParaRPr>
          </a:p>
        </p:txBody>
      </p:sp>
      <p:sp>
        <p:nvSpPr>
          <p:cNvPr id="61" name="Line 109"/>
          <p:cNvSpPr>
            <a:spLocks noChangeShapeType="1"/>
          </p:cNvSpPr>
          <p:nvPr/>
        </p:nvSpPr>
        <p:spPr bwMode="auto">
          <a:xfrm>
            <a:off x="2101850" y="2342156"/>
            <a:ext cx="342900" cy="0"/>
          </a:xfrm>
          <a:prstGeom prst="line">
            <a:avLst/>
          </a:prstGeom>
          <a:noFill/>
          <a:ln w="20638" cap="flat">
            <a:solidFill>
              <a:srgbClr val="0D57A7"/>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cs typeface="Arial" panose="020B0604020202020204" pitchFamily="34" charset="0"/>
            </a:endParaRPr>
          </a:p>
        </p:txBody>
      </p:sp>
      <p:sp>
        <p:nvSpPr>
          <p:cNvPr id="62" name="Line 110"/>
          <p:cNvSpPr>
            <a:spLocks noChangeShapeType="1"/>
          </p:cNvSpPr>
          <p:nvPr/>
        </p:nvSpPr>
        <p:spPr bwMode="auto">
          <a:xfrm flipH="1">
            <a:off x="2101850" y="2631724"/>
            <a:ext cx="342900" cy="0"/>
          </a:xfrm>
          <a:prstGeom prst="line">
            <a:avLst/>
          </a:prstGeom>
          <a:noFill/>
          <a:ln w="20638" cap="flat">
            <a:solidFill>
              <a:srgbClr val="C81528"/>
            </a:solidFill>
            <a:prstDash val="solid"/>
            <a:miter lim="800000"/>
            <a:headEnd/>
            <a:tailEnd/>
          </a:ln>
          <a:extLst>
            <a:ext uri="{909E8E84-426E-40dd-AFC4-6F175D3DCCD1}">
              <a14:hiddenFill xmlns:a14="http://schemas.microsoft.com/office/drawing/2010/main" xmlns="">
                <a:noFill/>
              </a14:hiddenFill>
            </a:ext>
          </a:extLst>
        </p:spPr>
        <p:txBody>
          <a:bodyPr vert="horz" wrap="square" lIns="91440" tIns="45720" rIns="91440" bIns="45720" numCol="1" anchor="t" anchorCtr="0" compatLnSpc="1">
            <a:prstTxWarp prst="textNoShape">
              <a:avLst/>
            </a:prstTxWarp>
          </a:bodyPr>
          <a:lstStyle/>
          <a:p>
            <a:endParaRPr lang="ja-JP" altLang="en-US">
              <a:cs typeface="Arial" panose="020B0604020202020204" pitchFamily="34" charset="0"/>
            </a:endParaRPr>
          </a:p>
        </p:txBody>
      </p:sp>
    </p:spTree>
    <p:extLst>
      <p:ext uri="{BB962C8B-B14F-4D97-AF65-F5344CB8AC3E}">
        <p14:creationId xmlns:p14="http://schemas.microsoft.com/office/powerpoint/2010/main" val="2589637254"/>
      </p:ext>
    </p:extLst>
  </p:cSld>
  <p:clrMapOvr>
    <a:masterClrMapping/>
  </p:clrMapOvr>
</p:sld>
</file>

<file path=ppt/theme/theme1.xml><?xml version="1.0" encoding="utf-8"?>
<a:theme xmlns:a="http://schemas.openxmlformats.org/drawingml/2006/main" name="標準デザイン">
  <a:themeElements>
    <a:clrScheme name="ユーザー定義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REAL-CAD_AHA">
      <a:majorFont>
        <a:latin typeface="Arial"/>
        <a:ea typeface="ＭＳ Ｐゴシック"/>
        <a:cs typeface="HGP創英角ｺﾞｼｯｸUB"/>
      </a:majorFont>
      <a:minorFont>
        <a:latin typeface="Arial"/>
        <a:ea typeface="ＭＳ Ｐゴシック"/>
        <a:cs typeface="HGPｺﾞｼｯｸ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標準デザイン">
  <a:themeElements>
    <a:clrScheme name="ユーザー定義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REAL-CAD_AHA">
      <a:majorFont>
        <a:latin typeface="Arial"/>
        <a:ea typeface="ＭＳ Ｐゴシック"/>
        <a:cs typeface="HGP創英角ｺﾞｼｯｸUB"/>
      </a:majorFont>
      <a:minorFont>
        <a:latin typeface="Arial"/>
        <a:ea typeface="ＭＳ Ｐゴシック"/>
        <a:cs typeface="HGPｺﾞｼｯｸ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6208</TotalTime>
  <Words>2393</Words>
  <Application>Microsoft Office PowerPoint</Application>
  <PresentationFormat>On-screen Show (16:9)</PresentationFormat>
  <Paragraphs>597</Paragraphs>
  <Slides>15</Slides>
  <Notes>0</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15</vt:i4>
      </vt:variant>
    </vt:vector>
  </HeadingPairs>
  <TitlesOfParts>
    <vt:vector size="27" baseType="lpstr">
      <vt:lpstr>ＭＳ ゴシック</vt:lpstr>
      <vt:lpstr>ＭＳ Ｐゴシック</vt:lpstr>
      <vt:lpstr>ＭＳ Ｐ明朝</vt:lpstr>
      <vt:lpstr>Arial</vt:lpstr>
      <vt:lpstr>Arial Bold</vt:lpstr>
      <vt:lpstr>Arial Unicode MS</vt:lpstr>
      <vt:lpstr>HGｺﾞｼｯｸE</vt:lpstr>
      <vt:lpstr>HGPｺﾞｼｯｸE</vt:lpstr>
      <vt:lpstr>HGP創英角ｺﾞｼｯｸUB</vt:lpstr>
      <vt:lpstr>游ゴシック</vt:lpstr>
      <vt:lpstr>標準デザイン</vt:lpstr>
      <vt:lpstr>1_標準デザイン</vt:lpstr>
      <vt:lpstr>PowerPoint Presentation</vt:lpstr>
      <vt:lpstr>Backgrounds</vt:lpstr>
      <vt:lpstr>Backgrounds and Objectives</vt:lpstr>
      <vt:lpstr>REAL-CAD</vt:lpstr>
      <vt:lpstr>Study Design</vt:lpstr>
      <vt:lpstr>Study Patient Flow</vt:lpstr>
      <vt:lpstr>Baseline Characteristics</vt:lpstr>
      <vt:lpstr>PowerPoint Presentation</vt:lpstr>
      <vt:lpstr>      Primary Endpoint (CV death/ MI/ Ischemic stroke/ UA)</vt:lpstr>
      <vt:lpstr>Secondary Endpoint</vt:lpstr>
      <vt:lpstr>Other Secondary Endpoints</vt:lpstr>
      <vt:lpstr>Subgroup Analyses</vt:lpstr>
      <vt:lpstr>Safety Outcomes</vt:lpstr>
      <vt:lpstr>Study Limitations</vt:lpstr>
      <vt:lpstr>Conclusions and Implications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Kristen Green</dc:creator>
  <cp:lastModifiedBy>Kristen Green</cp:lastModifiedBy>
  <cp:revision>232</cp:revision>
  <cp:lastPrinted>2017-10-19T12:45:08Z</cp:lastPrinted>
  <dcterms:created xsi:type="dcterms:W3CDTF">2010-01-17T16:37:41Z</dcterms:created>
  <dcterms:modified xsi:type="dcterms:W3CDTF">2017-11-10T21:35:59Z</dcterms:modified>
</cp:coreProperties>
</file>