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6"/>
  </p:notesMasterIdLst>
  <p:sldIdLst>
    <p:sldId id="314" r:id="rId3"/>
    <p:sldId id="307" r:id="rId4"/>
    <p:sldId id="309" r:id="rId5"/>
    <p:sldId id="259" r:id="rId6"/>
    <p:sldId id="315" r:id="rId7"/>
    <p:sldId id="293" r:id="rId8"/>
    <p:sldId id="305" r:id="rId9"/>
    <p:sldId id="302" r:id="rId10"/>
    <p:sldId id="313" r:id="rId11"/>
    <p:sldId id="310" r:id="rId12"/>
    <p:sldId id="304" r:id="rId13"/>
    <p:sldId id="299" r:id="rId14"/>
    <p:sldId id="308" r:id="rId15"/>
  </p:sldIdLst>
  <p:sldSz cx="9144000" cy="5143500" type="screen16x9"/>
  <p:notesSz cx="6808788" cy="9940925"/>
  <p:defaultTextStyle>
    <a:defPPr>
      <a:defRPr lang="fr-FR"/>
    </a:defPPr>
    <a:lvl1pPr marL="0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2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3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4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5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6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66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48" algn="l" defTabSz="45718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 Landray" initials="MJ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4" autoAdjust="0"/>
    <p:restoredTop sz="95662" autoAdjust="0"/>
  </p:normalViewPr>
  <p:slideViewPr>
    <p:cSldViewPr snapToGrid="0" snapToObjects="1">
      <p:cViewPr varScale="1">
        <p:scale>
          <a:sx n="115" d="100"/>
          <a:sy n="115" d="100"/>
        </p:scale>
        <p:origin x="514" y="72"/>
      </p:cViewPr>
      <p:guideLst>
        <p:guide orient="horz" pos="161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41495-9759-4258-926F-07EA44B78615}" type="datetimeFigureOut">
              <a:rPr lang="en-GB" smtClean="0"/>
              <a:t>13/11/2017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01D12-4AD3-476B-AD2D-6DD2A92ED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3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2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3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4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5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86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66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48" algn="l" defTabSz="9143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4606D-791D-43DF-9621-3634722F13DD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380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33FBBC-1A64-4808-9442-22EF22FB76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8665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3FBBC-1A64-4808-9442-22EF22FB76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938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3FBBC-1A64-4808-9442-22EF22FB769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590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09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1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2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0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985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23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408613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200151"/>
            <a:ext cx="5408612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586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46" indent="0">
              <a:buNone/>
              <a:defRPr sz="1500" b="1"/>
            </a:lvl2pPr>
            <a:lvl3pPr marL="685891" indent="0">
              <a:buNone/>
              <a:defRPr sz="140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46" indent="0">
              <a:buNone/>
              <a:defRPr sz="1500" b="1"/>
            </a:lvl2pPr>
            <a:lvl3pPr marL="685891" indent="0">
              <a:buNone/>
              <a:defRPr sz="140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184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912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022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946" indent="0">
              <a:buNone/>
              <a:defRPr sz="900"/>
            </a:lvl2pPr>
            <a:lvl3pPr marL="685891" indent="0">
              <a:buNone/>
              <a:defRPr sz="800"/>
            </a:lvl3pPr>
            <a:lvl4pPr marL="1028837" indent="0">
              <a:buNone/>
              <a:defRPr sz="700"/>
            </a:lvl4pPr>
            <a:lvl5pPr marL="1371783" indent="0">
              <a:buNone/>
              <a:defRPr sz="700"/>
            </a:lvl5pPr>
            <a:lvl6pPr marL="1714729" indent="0">
              <a:buNone/>
              <a:defRPr sz="700"/>
            </a:lvl6pPr>
            <a:lvl7pPr marL="2057674" indent="0">
              <a:buNone/>
              <a:defRPr sz="700"/>
            </a:lvl7pPr>
            <a:lvl8pPr marL="2400620" indent="0">
              <a:buNone/>
              <a:defRPr sz="700"/>
            </a:lvl8pPr>
            <a:lvl9pPr marL="274356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44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124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46" indent="0">
              <a:buNone/>
              <a:defRPr sz="2100"/>
            </a:lvl2pPr>
            <a:lvl3pPr marL="685891" indent="0">
              <a:buNone/>
              <a:defRPr sz="1800"/>
            </a:lvl3pPr>
            <a:lvl4pPr marL="1028837" indent="0">
              <a:buNone/>
              <a:defRPr sz="1500"/>
            </a:lvl4pPr>
            <a:lvl5pPr marL="1371783" indent="0">
              <a:buNone/>
              <a:defRPr sz="1500"/>
            </a:lvl5pPr>
            <a:lvl6pPr marL="1714729" indent="0">
              <a:buNone/>
              <a:defRPr sz="1500"/>
            </a:lvl6pPr>
            <a:lvl7pPr marL="2057674" indent="0">
              <a:buNone/>
              <a:defRPr sz="1500"/>
            </a:lvl7pPr>
            <a:lvl8pPr marL="2400620" indent="0">
              <a:buNone/>
              <a:defRPr sz="1500"/>
            </a:lvl8pPr>
            <a:lvl9pPr marL="2743566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946" indent="0">
              <a:buNone/>
              <a:defRPr sz="900"/>
            </a:lvl2pPr>
            <a:lvl3pPr marL="685891" indent="0">
              <a:buNone/>
              <a:defRPr sz="800"/>
            </a:lvl3pPr>
            <a:lvl4pPr marL="1028837" indent="0">
              <a:buNone/>
              <a:defRPr sz="700"/>
            </a:lvl4pPr>
            <a:lvl5pPr marL="1371783" indent="0">
              <a:buNone/>
              <a:defRPr sz="700"/>
            </a:lvl5pPr>
            <a:lvl6pPr marL="1714729" indent="0">
              <a:buNone/>
              <a:defRPr sz="700"/>
            </a:lvl6pPr>
            <a:lvl7pPr marL="2057674" indent="0">
              <a:buNone/>
              <a:defRPr sz="700"/>
            </a:lvl7pPr>
            <a:lvl8pPr marL="2400620" indent="0">
              <a:buNone/>
              <a:defRPr sz="700"/>
            </a:lvl8pPr>
            <a:lvl9pPr marL="274356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072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8227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7613" y="205980"/>
            <a:ext cx="2741612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05980"/>
            <a:ext cx="8075613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70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0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14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1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952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44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61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757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62"/>
            <a:fld id="{A83B8DEB-6C24-41B8-A037-229519062714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62"/>
              <a:t>13/11/2017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62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62"/>
            <a:fld id="{7FAF2B08-BE00-4C7D-A720-D712C8AA264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62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09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9" indent="-285738" algn="l" defTabSz="9143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4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8" indent="-228591" algn="l" defTabSz="9143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68589" tIns="34295" rIns="68589" bIns="3429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68589" tIns="34295" rIns="68589" bIns="3429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46"/>
            <a:fld id="{D39930A3-6D07-3C49-B8AE-07AB404A64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46"/>
              <a:t>11/13/2017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4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46"/>
            <a:fld id="{D4F64949-829E-F34A-A98F-0407B4E7C9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4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34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342946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09" indent="-257209" algn="l" defTabSz="34294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87" indent="-214341" algn="l" defTabSz="342946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64" indent="-171473" algn="l" defTabSz="342946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310" indent="-171473" algn="l" defTabSz="342946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256" indent="-171473" algn="l" defTabSz="342946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201" indent="-171473" algn="l" defTabSz="342946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147" indent="-171473" algn="l" defTabSz="342946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093" indent="-171473" algn="l" defTabSz="342946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039" indent="-171473" algn="l" defTabSz="342946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34294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0"/>
            <a:ext cx="9144000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20" y="1404258"/>
            <a:ext cx="7791543" cy="188322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Effects of Anacetrapib on the Incidence of New-Onset Diabetes Mellitus and on Vascular Events in People With Diabetes</a:t>
            </a:r>
            <a:endParaRPr lang="en-US" sz="3200" b="1" dirty="0">
              <a:solidFill>
                <a:srgbClr val="FF0000"/>
              </a:solidFill>
              <a:latin typeface="Helvetica"/>
              <a:cs typeface="Helvetica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51713" y="3687570"/>
            <a:ext cx="7440574" cy="1314450"/>
          </a:xfrm>
        </p:spPr>
        <p:txBody>
          <a:bodyPr>
            <a:normAutofit/>
          </a:bodyPr>
          <a:lstStyle/>
          <a:p>
            <a:r>
              <a:rPr lang="en-GB" u="sng" dirty="0"/>
              <a:t>Louise Bowman</a:t>
            </a:r>
            <a:r>
              <a:rPr lang="en-GB" dirty="0"/>
              <a:t> &amp; Martin Landray on behalf of the </a:t>
            </a:r>
          </a:p>
          <a:p>
            <a:r>
              <a:rPr lang="en-GB" dirty="0"/>
              <a:t>HPS 3 / TIMI 55 - REVEAL Collaborative Group</a:t>
            </a:r>
          </a:p>
          <a:p>
            <a:r>
              <a:rPr lang="en-GB" dirty="0"/>
              <a:t>AHA Scientific Sessions, Anaheim 13</a:t>
            </a:r>
            <a:r>
              <a:rPr lang="en-GB" baseline="30000" dirty="0"/>
              <a:t>th</a:t>
            </a:r>
            <a:r>
              <a:rPr lang="en-GB" dirty="0"/>
              <a:t> November 2017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46" y="161927"/>
            <a:ext cx="2843951" cy="70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72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356" y="1167493"/>
            <a:ext cx="8500962" cy="38181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Statins:</a:t>
            </a:r>
          </a:p>
          <a:p>
            <a:r>
              <a:rPr lang="en-GB" dirty="0"/>
              <a:t>Common SNPs in the HMGCR gene associated with ↑ risk of type 2 diabetes</a:t>
            </a:r>
          </a:p>
          <a:p>
            <a:r>
              <a:rPr lang="en-GB" dirty="0"/>
              <a:t>Modest ↑ in risk of type 2 diabetes observed with statins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PCSK9 inhibition:</a:t>
            </a:r>
          </a:p>
          <a:p>
            <a:r>
              <a:rPr lang="en-GB" dirty="0"/>
              <a:t>Variants in genes encoding PCSK9 associated with ↑ risk of diabetes</a:t>
            </a:r>
          </a:p>
          <a:p>
            <a:r>
              <a:rPr lang="en-GB" dirty="0"/>
              <a:t>In FOURIER, evolocumab did </a:t>
            </a:r>
            <a:r>
              <a:rPr lang="en-GB" u="sng" dirty="0"/>
              <a:t>not</a:t>
            </a:r>
            <a:r>
              <a:rPr lang="en-GB" dirty="0"/>
              <a:t> ↑ risk of new-onset diabetes (HR 1·05,   95% CI 0·94–1·17)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CETP inhibition:</a:t>
            </a:r>
          </a:p>
          <a:p>
            <a:r>
              <a:rPr lang="en-GB" dirty="0" err="1"/>
              <a:t>Torcetrapib</a:t>
            </a:r>
            <a:r>
              <a:rPr lang="en-GB" dirty="0"/>
              <a:t> associated with ↓ plasma glucose &amp; insulin levels in ILLUMINATE</a:t>
            </a:r>
          </a:p>
          <a:p>
            <a:r>
              <a:rPr lang="en-GB" dirty="0" err="1"/>
              <a:t>Evacetrapib</a:t>
            </a:r>
            <a:r>
              <a:rPr lang="en-GB" dirty="0"/>
              <a:t> associated with ↓ risk of new-onset diabetes in ACCELERATE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31802"/>
            <a:ext cx="8229600" cy="857250"/>
          </a:xfrm>
          <a:prstGeom prst="rect">
            <a:avLst/>
          </a:prstGeom>
        </p:spPr>
        <p:txBody>
          <a:bodyPr vert="horz" lIns="91436" tIns="45718" rIns="91436" bIns="4571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Why assess the effects of anacetrapib </a:t>
            </a:r>
            <a:r>
              <a:rPr lang="en-GB" sz="2800" b="1" u="sng" dirty="0"/>
              <a:t>on</a:t>
            </a:r>
            <a:r>
              <a:rPr lang="en-GB" sz="2800" b="1" dirty="0"/>
              <a:t> diabetes?</a:t>
            </a:r>
          </a:p>
        </p:txBody>
      </p:sp>
    </p:spTree>
    <p:extLst>
      <p:ext uri="{BB962C8B-B14F-4D97-AF65-F5344CB8AC3E}">
        <p14:creationId xmlns:p14="http://schemas.microsoft.com/office/powerpoint/2010/main" val="1688377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" name="Title 1"/>
          <p:cNvSpPr>
            <a:spLocks noGrp="1"/>
          </p:cNvSpPr>
          <p:nvPr>
            <p:ph type="title"/>
          </p:nvPr>
        </p:nvSpPr>
        <p:spPr>
          <a:xfrm>
            <a:off x="457200" y="49991"/>
            <a:ext cx="8229600" cy="1009161"/>
          </a:xfrm>
        </p:spPr>
        <p:txBody>
          <a:bodyPr anchor="t">
            <a:normAutofit fontScale="90000"/>
          </a:bodyPr>
          <a:lstStyle/>
          <a:p>
            <a:r>
              <a:rPr lang="en-GB" sz="3100" b="1" dirty="0"/>
              <a:t>Diagnosis of new-onset diabetes</a:t>
            </a:r>
            <a:br>
              <a:rPr lang="en-GB" sz="2800" b="1" dirty="0"/>
            </a:br>
            <a:r>
              <a:rPr lang="en-GB" sz="2400" dirty="0"/>
              <a:t>(Diabetes-related adverse event or use of hypoglycaemic medication)</a:t>
            </a:r>
            <a:r>
              <a:rPr lang="en-GB" sz="2800" b="1" dirty="0"/>
              <a:t> </a:t>
            </a:r>
            <a:endParaRPr lang="en-GB" sz="2400" b="1" dirty="0">
              <a:solidFill>
                <a:srgbClr val="FF0000"/>
              </a:solidFill>
            </a:endParaRPr>
          </a:p>
        </p:txBody>
      </p:sp>
      <p:pic>
        <p:nvPicPr>
          <p:cNvPr id="123" name="Picture 122" descr="Reveal_Logo_w-tag_4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9" name="Rectangle 117"/>
          <p:cNvSpPr>
            <a:spLocks noChangeArrowheads="1"/>
          </p:cNvSpPr>
          <p:nvPr/>
        </p:nvSpPr>
        <p:spPr bwMode="auto">
          <a:xfrm>
            <a:off x="1578424" y="1723198"/>
            <a:ext cx="357133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362"/>
            <a:r>
              <a:rPr lang="en-US" altLang="en-US" sz="1600" u="sng" dirty="0">
                <a:solidFill>
                  <a:srgbClr val="000000"/>
                </a:solidFill>
                <a:latin typeface="+mn-lt"/>
              </a:rPr>
              <a:t>Anacetrapib</a:t>
            </a:r>
            <a:r>
              <a:rPr lang="en-US" altLang="en-US" sz="1600" dirty="0">
                <a:solidFill>
                  <a:srgbClr val="000000"/>
                </a:solidFill>
                <a:latin typeface="+mn-lt"/>
              </a:rPr>
              <a:t>	</a:t>
            </a:r>
            <a:r>
              <a:rPr lang="en-US" altLang="en-US" sz="1600" u="sng" dirty="0">
                <a:solidFill>
                  <a:srgbClr val="000000"/>
                </a:solidFill>
                <a:latin typeface="+mn-lt"/>
              </a:rPr>
              <a:t>Placebo</a:t>
            </a:r>
          </a:p>
          <a:p>
            <a:pPr algn="ctr" defTabSz="914362"/>
            <a:endParaRPr lang="en-US" altLang="en-US" sz="600" u="sng" dirty="0">
              <a:solidFill>
                <a:srgbClr val="000000"/>
              </a:solidFill>
              <a:latin typeface="+mn-lt"/>
            </a:endParaRPr>
          </a:p>
          <a:p>
            <a:pPr algn="ctr" defTabSz="914362"/>
            <a:r>
              <a:rPr lang="en-US" altLang="en-US" sz="1600" dirty="0">
                <a:solidFill>
                  <a:srgbClr val="000000"/>
                </a:solidFill>
                <a:latin typeface="+mn-lt"/>
              </a:rPr>
              <a:t>    510  (5.3%)	571  (6.0%)</a:t>
            </a:r>
          </a:p>
          <a:p>
            <a:pPr algn="ctr" defTabSz="914362"/>
            <a:endParaRPr lang="en-US" altLang="en-US" sz="600" dirty="0">
              <a:solidFill>
                <a:srgbClr val="000000"/>
              </a:solidFill>
              <a:latin typeface="+mn-lt"/>
            </a:endParaRPr>
          </a:p>
          <a:p>
            <a:pPr algn="ctr" defTabSz="914362"/>
            <a:r>
              <a:rPr lang="en-US" altLang="en-US" sz="1600" dirty="0">
                <a:solidFill>
                  <a:srgbClr val="000000"/>
                </a:solidFill>
                <a:latin typeface="+mn-lt"/>
              </a:rPr>
              <a:t>Rate ratio = 0.89  (0.79-1.00); p=0.05</a:t>
            </a:r>
            <a:endParaRPr lang="en-US" altLang="en-US" sz="3600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4574"/>
            <a:ext cx="7663701" cy="379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4605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583827"/>
              </p:ext>
            </p:extLst>
          </p:nvPr>
        </p:nvGraphicFramePr>
        <p:xfrm>
          <a:off x="336912" y="791737"/>
          <a:ext cx="8496942" cy="3654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4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4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14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869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Diabetes at baseline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HbA1c</a:t>
                      </a:r>
                      <a:r>
                        <a:rPr lang="en-GB" sz="1600" b="1" baseline="0" dirty="0"/>
                        <a:t> </a:t>
                      </a:r>
                      <a:r>
                        <a:rPr lang="en-GB" sz="1600" b="1" dirty="0"/>
                        <a:t> assay*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Anacetrapib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Mean (SE)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Placebo</a:t>
                      </a:r>
                    </a:p>
                    <a:p>
                      <a:pPr algn="ctr"/>
                      <a:r>
                        <a:rPr lang="en-GB" sz="1600" b="1" dirty="0"/>
                        <a:t>Mean (SE) 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Absolute difference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Mean (SE)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P value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869">
                <a:tc rowSpan="2">
                  <a:txBody>
                    <a:bodyPr/>
                    <a:lstStyle/>
                    <a:p>
                      <a:pPr algn="l"/>
                      <a:endParaRPr lang="en-GB" sz="1600" b="1" dirty="0"/>
                    </a:p>
                    <a:p>
                      <a:pPr algn="l"/>
                      <a:r>
                        <a:rPr lang="en-GB" sz="1600" b="1" dirty="0"/>
                        <a:t>No prior diabetes</a:t>
                      </a:r>
                      <a:r>
                        <a:rPr lang="en-GB" sz="1600" b="1" baseline="0" dirty="0"/>
                        <a:t> 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  <a:p>
                      <a:r>
                        <a:rPr lang="en-GB" sz="1600" dirty="0"/>
                        <a:t>DCCT (%)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  </a:t>
                      </a:r>
                    </a:p>
                    <a:p>
                      <a:pPr algn="ctr"/>
                      <a:r>
                        <a:rPr lang="en-GB" sz="1600" dirty="0"/>
                        <a:t>5.50 (0.01)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 </a:t>
                      </a:r>
                    </a:p>
                    <a:p>
                      <a:pPr algn="ctr"/>
                      <a:r>
                        <a:rPr lang="en-GB" sz="1600" dirty="0"/>
                        <a:t>5.53 (0.01)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-0.03 (0.01)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&lt;0.001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08">
                <a:tc v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IFFC (</a:t>
                      </a:r>
                      <a:r>
                        <a:rPr lang="en-GB" sz="16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</a:t>
                      </a:r>
                      <a:r>
                        <a:rPr lang="en-GB" sz="16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mol</a:t>
                      </a: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36.62 (0.07)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36.95 (0.07)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-0.33 (0.10)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08">
                <a:tc rowSpan="2"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Prior diabetes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DCCT (%)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  6.86 (0.02)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 6.86 (0.02)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-0.00 (0.03)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0.92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08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IFFC (</a:t>
                      </a:r>
                      <a:r>
                        <a:rPr lang="en-GB" sz="16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</a:t>
                      </a:r>
                      <a:r>
                        <a:rPr lang="en-GB" sz="16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mol</a:t>
                      </a: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51.45 (0.20)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51.48 (0.20)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-0.03 (0.28)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08">
                <a:tc rowSpan="2"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Overall 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DCCT (%)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  5.99 (0.01)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 6.01 (0.01)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-0.02</a:t>
                      </a:r>
                      <a:r>
                        <a:rPr lang="en-GB" sz="1600" baseline="0" dirty="0"/>
                        <a:t> (0.01)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0.12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608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IFFC (</a:t>
                      </a:r>
                      <a:r>
                        <a:rPr lang="en-GB" sz="16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</a:t>
                      </a:r>
                      <a:r>
                        <a:rPr lang="en-GB" sz="16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mol</a:t>
                      </a:r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41.96 (0.11)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42.19 (0.11)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-0.23 (0.15)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3752" y="17707"/>
            <a:ext cx="8229600" cy="857250"/>
          </a:xfrm>
        </p:spPr>
        <p:txBody>
          <a:bodyPr>
            <a:noAutofit/>
          </a:bodyPr>
          <a:lstStyle/>
          <a:p>
            <a:r>
              <a:rPr lang="en-GB" sz="2400" b="1" dirty="0"/>
              <a:t>Effects of anacetrapib on glycated haemoglobin (at final visit)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9382" y="4532449"/>
            <a:ext cx="86480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</a:rPr>
              <a:t>*DCCT: Diabetes Control and Complications Trial method </a:t>
            </a:r>
          </a:p>
          <a:p>
            <a:r>
              <a:rPr lang="en-GB" sz="1600" dirty="0">
                <a:solidFill>
                  <a:srgbClr val="000000"/>
                </a:solidFill>
              </a:rPr>
              <a:t>  </a:t>
            </a:r>
            <a:r>
              <a:rPr lang="en-GB" sz="1600" dirty="0">
                <a:solidFill>
                  <a:schemeClr val="bg1">
                    <a:lumMod val="65000"/>
                  </a:schemeClr>
                </a:solidFill>
              </a:rPr>
              <a:t>IFFC: International Federation of Clinical Chemistry and Laboratory Medicine method 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6" y="1642210"/>
            <a:ext cx="884649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6012" y="2675539"/>
            <a:ext cx="884649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06012" y="3712582"/>
            <a:ext cx="884649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23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02"/>
            <a:ext cx="8229600" cy="857250"/>
          </a:xfrm>
        </p:spPr>
        <p:txBody>
          <a:bodyPr>
            <a:normAutofit/>
          </a:bodyPr>
          <a:lstStyle/>
          <a:p>
            <a:r>
              <a:rPr lang="en-GB" sz="2800"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772" y="1066804"/>
            <a:ext cx="8563743" cy="4049484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In REVEAL, individuals with diabetes were at higher absolute risk of major coronary events</a:t>
            </a:r>
          </a:p>
          <a:p>
            <a:endParaRPr lang="en-GB" sz="1100" dirty="0"/>
          </a:p>
          <a:p>
            <a:r>
              <a:rPr lang="en-GB" dirty="0"/>
              <a:t>Anacetrapib lowered non-HDL cholesterol and reduced major coronary events with similar efficacy in patients with and without diabetes</a:t>
            </a:r>
          </a:p>
          <a:p>
            <a:pPr lvl="0"/>
            <a:endParaRPr lang="en-GB" sz="1100" dirty="0">
              <a:solidFill>
                <a:prstClr val="black"/>
              </a:solidFill>
            </a:endParaRPr>
          </a:p>
          <a:p>
            <a:r>
              <a:rPr lang="en-GB" dirty="0"/>
              <a:t>Patients with diabetes had a numerically greater absolute risk reduction with anacetrapib treatment</a:t>
            </a:r>
          </a:p>
          <a:p>
            <a:pPr lvl="0"/>
            <a:endParaRPr lang="en-GB" sz="1100" dirty="0">
              <a:solidFill>
                <a:prstClr val="black"/>
              </a:solidFill>
            </a:endParaRPr>
          </a:p>
          <a:p>
            <a:r>
              <a:rPr lang="en-GB" dirty="0"/>
              <a:t>A small reduction in risk of new-onset diabetes mellitus was observed</a:t>
            </a:r>
          </a:p>
          <a:p>
            <a:pPr lvl="0"/>
            <a:endParaRPr lang="en-GB" sz="1100" dirty="0">
              <a:solidFill>
                <a:prstClr val="black"/>
              </a:solidFill>
            </a:endParaRPr>
          </a:p>
          <a:p>
            <a:r>
              <a:rPr lang="en-GB" dirty="0"/>
              <a:t>Post-trial follow-up of all consenting participants (off-drug) to assess longer-term efficacy and safety of anacetrapib is ongoing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161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457200" y="194848"/>
            <a:ext cx="8229600" cy="609361"/>
          </a:xfrm>
        </p:spPr>
        <p:txBody>
          <a:bodyPr anchor="t">
            <a:normAutofit/>
          </a:bodyPr>
          <a:lstStyle/>
          <a:p>
            <a:r>
              <a:rPr lang="en-GB" sz="2800" b="1" dirty="0"/>
              <a:t>REVEAL trial design</a:t>
            </a:r>
          </a:p>
        </p:txBody>
      </p:sp>
      <p:sp>
        <p:nvSpPr>
          <p:cNvPr id="3089" name="Content Placeholder 3088"/>
          <p:cNvSpPr>
            <a:spLocks noGrp="1"/>
          </p:cNvSpPr>
          <p:nvPr>
            <p:ph idx="1"/>
          </p:nvPr>
        </p:nvSpPr>
        <p:spPr>
          <a:xfrm>
            <a:off x="711700" y="1012958"/>
            <a:ext cx="7779157" cy="36733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b="1" dirty="0"/>
              <a:t>Eligibility:</a:t>
            </a:r>
            <a:r>
              <a:rPr lang="en-GB" sz="2000" dirty="0"/>
              <a:t> 30,000 patients aged over 50 years with occlusive vascular disease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sz="2000" b="1" dirty="0"/>
              <a:t>Background statin: </a:t>
            </a:r>
            <a:r>
              <a:rPr lang="en-GB" sz="2000" dirty="0"/>
              <a:t>Atorvastatin 20 or 80 mg daily (China: 10 or 20 mg)</a:t>
            </a:r>
          </a:p>
          <a:p>
            <a:pPr marL="0" indent="0">
              <a:buNone/>
            </a:pPr>
            <a:endParaRPr lang="en-GB" sz="800" u="sng" dirty="0"/>
          </a:p>
          <a:p>
            <a:pPr marL="0" indent="0">
              <a:buNone/>
            </a:pPr>
            <a:r>
              <a:rPr lang="en-GB" sz="2000" b="1" dirty="0"/>
              <a:t>Randomized: </a:t>
            </a:r>
            <a:r>
              <a:rPr lang="en-GB" sz="2000" dirty="0"/>
              <a:t>Anacetrapib 100 mg daily vs. matching placebo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sz="2000" b="1" dirty="0"/>
              <a:t>Follow-up: </a:t>
            </a:r>
            <a:r>
              <a:rPr lang="en-GB" sz="2000" dirty="0"/>
              <a:t>≥4 years and ≥1900 primary outcomes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sz="2000" b="1" dirty="0"/>
              <a:t>Primary outcome:</a:t>
            </a:r>
            <a:r>
              <a:rPr lang="en-GB" sz="2000" dirty="0"/>
              <a:t> Major Coronary Event</a:t>
            </a:r>
          </a:p>
          <a:p>
            <a:pPr marL="0" indent="0">
              <a:buNone/>
            </a:pPr>
            <a:r>
              <a:rPr lang="en-GB" sz="1800" dirty="0"/>
              <a:t>(i.e. Coronary death, myocardial infarction, or coronary revascularization)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sz="2100" b="1" dirty="0"/>
              <a:t>Main results presented ESC 2017: </a:t>
            </a:r>
          </a:p>
          <a:p>
            <a:r>
              <a:rPr lang="en-GB" sz="1800" dirty="0"/>
              <a:t>Significant 9% proportional reduction in major coronary events </a:t>
            </a:r>
          </a:p>
          <a:p>
            <a:r>
              <a:rPr lang="en-GB" sz="1800" dirty="0"/>
              <a:t>Effect appears to be greater in later years of treatment</a:t>
            </a:r>
          </a:p>
          <a:p>
            <a:pPr>
              <a:lnSpc>
                <a:spcPct val="120000"/>
              </a:lnSpc>
            </a:pPr>
            <a:r>
              <a:rPr lang="en-GB" sz="1800" dirty="0"/>
              <a:t>Benefit consistent with anticipated effect from observed reduction in non-HDL-C (no evidence of significant impact of HDL-raising)</a:t>
            </a:r>
          </a:p>
          <a:p>
            <a:pPr marL="0" indent="0">
              <a:lnSpc>
                <a:spcPct val="120000"/>
              </a:lnSpc>
              <a:buNone/>
            </a:pPr>
            <a:endParaRPr lang="en-GB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-4748" y="4849570"/>
            <a:ext cx="9148748" cy="311607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 defTabSz="914362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rgbClr val="000000"/>
                </a:solidFill>
                <a:latin typeface="Calibri" panose="020F0502020204030204" pitchFamily="34" charset="0"/>
              </a:rPr>
              <a:t>HPS 3/TIMI 55-REVEAL Collaborative Group. </a:t>
            </a:r>
            <a:r>
              <a:rPr lang="en-GB" sz="1400" dirty="0"/>
              <a:t>NEJM 2017 and </a:t>
            </a:r>
            <a:r>
              <a:rPr lang="en-GB" sz="1400" dirty="0">
                <a:solidFill>
                  <a:srgbClr val="000000"/>
                </a:solidFill>
                <a:latin typeface="Calibri" panose="020F0502020204030204" pitchFamily="34" charset="0"/>
              </a:rPr>
              <a:t>Am Heart J 2017</a:t>
            </a:r>
          </a:p>
        </p:txBody>
      </p:sp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7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433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02"/>
            <a:ext cx="8229600" cy="857250"/>
          </a:xfrm>
        </p:spPr>
        <p:txBody>
          <a:bodyPr>
            <a:noAutofit/>
          </a:bodyPr>
          <a:lstStyle/>
          <a:p>
            <a:r>
              <a:rPr lang="en-GB" sz="2800" b="1" dirty="0"/>
              <a:t>Why assess the effects of anacetrapib </a:t>
            </a:r>
            <a:r>
              <a:rPr lang="en-GB" sz="2800" b="1" u="sng" dirty="0"/>
              <a:t>in</a:t>
            </a:r>
            <a:r>
              <a:rPr lang="en-GB" sz="2800" b="1" dirty="0"/>
              <a:t> diabetes?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07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GB" sz="2800" dirty="0"/>
              <a:t>Global burden of diabetes</a:t>
            </a:r>
          </a:p>
          <a:p>
            <a:pPr lvl="1"/>
            <a:r>
              <a:rPr lang="en-GB" sz="2400" dirty="0"/>
              <a:t>4-500 million people worldwide </a:t>
            </a:r>
          </a:p>
          <a:p>
            <a:endParaRPr lang="en-GB" sz="1200" dirty="0"/>
          </a:p>
          <a:p>
            <a:r>
              <a:rPr lang="en-GB" sz="2800" dirty="0"/>
              <a:t>Burden of CVD in diabetes</a:t>
            </a:r>
          </a:p>
          <a:p>
            <a:pPr lvl="1"/>
            <a:r>
              <a:rPr lang="en-GB" sz="2400" dirty="0"/>
              <a:t>Risk of vascular death: ↑ x 2</a:t>
            </a: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r>
              <a:rPr lang="en-GB" sz="2800" dirty="0"/>
              <a:t>“Diabetic dyslipidaemia”</a:t>
            </a:r>
          </a:p>
          <a:p>
            <a:pPr lvl="1"/>
            <a:r>
              <a:rPr lang="en-GB" sz="2400" dirty="0"/>
              <a:t>Low HDL, raised triglycerides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48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544"/>
            <a:ext cx="8229600" cy="857250"/>
          </a:xfrm>
        </p:spPr>
        <p:txBody>
          <a:bodyPr anchor="t">
            <a:normAutofit/>
          </a:bodyPr>
          <a:lstStyle/>
          <a:p>
            <a:r>
              <a:rPr lang="en-GB" sz="2800" b="1" dirty="0"/>
              <a:t>Baseline characteristics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671135"/>
              </p:ext>
            </p:extLst>
          </p:nvPr>
        </p:nvGraphicFramePr>
        <p:xfrm>
          <a:off x="348350" y="1043680"/>
          <a:ext cx="8392885" cy="3811908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78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9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8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9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902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Characteristic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Diabetes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No diabetes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(11320)</a:t>
                      </a: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(19129)</a:t>
                      </a: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Age (years)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Mean</a:t>
                      </a: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67</a:t>
                      </a: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66</a:t>
                      </a: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Gender</a:t>
                      </a:r>
                    </a:p>
                  </a:txBody>
                  <a:tcPr marL="59391" marR="59391" marT="0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9096 (80%)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16438 (86%)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  <a:endParaRPr kumimoji="0" lang="en-GB" sz="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2224 (20%)</a:t>
                      </a:r>
                      <a:endParaRPr lang="en-GB" sz="4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2691 (14%)</a:t>
                      </a:r>
                      <a:endParaRPr lang="en-GB" sz="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Region</a:t>
                      </a: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Europe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4678 (41%)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11060 (58%)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North America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2682 (24%)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3400 (18%)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  <a:endParaRPr kumimoji="0" lang="en-GB" sz="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3960 (35%)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4669 (24%)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902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Prior disease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Coronary heart disease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10375 (92%)</a:t>
                      </a:r>
                      <a:endParaRPr lang="en-GB" sz="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16304 (85%)</a:t>
                      </a:r>
                      <a:endParaRPr lang="en-GB" sz="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62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Cerebrovascular disease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2401 (21%)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4380 (23%)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794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544"/>
            <a:ext cx="8229600" cy="857250"/>
          </a:xfrm>
        </p:spPr>
        <p:txBody>
          <a:bodyPr anchor="t">
            <a:normAutofit/>
          </a:bodyPr>
          <a:lstStyle/>
          <a:p>
            <a:r>
              <a:rPr lang="en-GB" sz="2800" b="1" dirty="0"/>
              <a:t>Baseline lipids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585883"/>
              </p:ext>
            </p:extLst>
          </p:nvPr>
        </p:nvGraphicFramePr>
        <p:xfrm>
          <a:off x="794657" y="978364"/>
          <a:ext cx="7914939" cy="4074846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699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4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0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902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Lipid measurement</a:t>
                      </a:r>
                      <a:r>
                        <a:rPr lang="en-GB" sz="2000" b="1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(non-fasting samples)</a:t>
                      </a:r>
                      <a:endParaRPr lang="en-GB" sz="20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Diabetes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No diabetes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90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(11320)</a:t>
                      </a: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(19129)</a:t>
                      </a:r>
                    </a:p>
                  </a:txBody>
                  <a:tcPr marL="59391" marR="5939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7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aseline="0" dirty="0">
                          <a:effectLst/>
                          <a:latin typeface="Calibri" panose="020F0502020204030204" pitchFamily="34" charset="0"/>
                        </a:rPr>
                        <a:t>    LDL cholesterol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59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(1.5 mmol/l)</a:t>
                      </a:r>
                      <a:endParaRPr lang="en-GB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62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(1.6 mmol/l)</a:t>
                      </a:r>
                      <a:endParaRPr lang="en-GB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  HDL</a:t>
                      </a:r>
                      <a:r>
                        <a:rPr lang="en-GB" sz="2000" baseline="0" dirty="0">
                          <a:effectLst/>
                          <a:latin typeface="Calibri" panose="020F0502020204030204" pitchFamily="34" charset="0"/>
                        </a:rPr>
                        <a:t> cholesterol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38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(1.0 mmol/l)</a:t>
                      </a:r>
                      <a:endParaRPr lang="en-GB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41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(1.1 mmol/l)</a:t>
                      </a:r>
                      <a:endParaRPr lang="en-GB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1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    Non-HDL cholesterol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r>
                        <a:rPr lang="en-GB" sz="2000" baseline="0" dirty="0">
                          <a:effectLst/>
                          <a:latin typeface="Calibri" panose="020F0502020204030204" pitchFamily="34" charset="0"/>
                        </a:rPr>
                        <a:t>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(2.3 mmol/l)</a:t>
                      </a:r>
                      <a:endParaRPr lang="en-GB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92</a:t>
                      </a:r>
                      <a:r>
                        <a:rPr lang="en-GB" sz="2000" baseline="0" dirty="0">
                          <a:effectLst/>
                          <a:latin typeface="Calibri" panose="020F0502020204030204" pitchFamily="34" charset="0"/>
                        </a:rPr>
                        <a:t>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(2.4 mmol/l)</a:t>
                      </a:r>
                      <a:endParaRPr lang="en-GB" sz="20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98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    Triglycerides</a:t>
                      </a:r>
                    </a:p>
                  </a:txBody>
                  <a:tcPr marL="59391" marR="5939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137 mg/dL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(1.5 mmol/l)</a:t>
                      </a:r>
                    </a:p>
                  </a:txBody>
                  <a:tcPr marL="59391" marR="5939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117 mg/dL</a:t>
                      </a:r>
                    </a:p>
                    <a:p>
                      <a:pPr marL="0" marR="0" indent="0" algn="ctr" defTabSz="91436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(1.3 mmol/l)</a:t>
                      </a:r>
                    </a:p>
                  </a:txBody>
                  <a:tcPr marL="59391" marR="5939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98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738154"/>
              </p:ext>
            </p:extLst>
          </p:nvPr>
        </p:nvGraphicFramePr>
        <p:xfrm>
          <a:off x="195027" y="942912"/>
          <a:ext cx="8705684" cy="4122287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352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4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38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5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5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Diabetes</a:t>
                      </a:r>
                    </a:p>
                  </a:txBody>
                  <a:tcPr marL="60960" marR="6096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No diabetes</a:t>
                      </a:r>
                    </a:p>
                  </a:txBody>
                  <a:tcPr marL="60960" marR="6096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96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</a:rPr>
                        <a:t>Follow-up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Median duration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4.2 years</a:t>
                      </a:r>
                    </a:p>
                  </a:txBody>
                  <a:tcPr marL="60960" marR="6096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4.1 years</a:t>
                      </a:r>
                    </a:p>
                  </a:txBody>
                  <a:tcPr marL="60960" marR="6096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6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+mn-ea"/>
                        </a:rPr>
                        <a:t>Complete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99.7%</a:t>
                      </a:r>
                    </a:p>
                  </a:txBody>
                  <a:tcPr marL="60960" marR="6096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0960" marR="6096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99.8%</a:t>
                      </a:r>
                    </a:p>
                  </a:txBody>
                  <a:tcPr marL="60960" marR="6096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0960" marR="6096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Anacetrapib</a:t>
                      </a:r>
                      <a:endParaRPr lang="en-GB" sz="16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Placebo</a:t>
                      </a:r>
                      <a:endParaRPr lang="en-GB" sz="16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Anacetrapib</a:t>
                      </a:r>
                      <a:endParaRPr lang="en-GB" sz="16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Placebo</a:t>
                      </a:r>
                      <a:endParaRPr lang="en-GB" sz="16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7253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Adherence at midpoint</a:t>
                      </a:r>
                    </a:p>
                  </a:txBody>
                  <a:tcPr marL="59391" marR="5939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Randomized</a:t>
                      </a:r>
                      <a:r>
                        <a:rPr lang="en-GB" sz="2000" baseline="0" dirty="0">
                          <a:effectLst/>
                          <a:latin typeface="Calibri" panose="020F0502020204030204" pitchFamily="34" charset="0"/>
                        </a:rPr>
                        <a:t> treatment</a:t>
                      </a: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89.9%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89.5%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89.9%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89.9%</a:t>
                      </a:r>
                    </a:p>
                  </a:txBody>
                  <a:tcPr marL="60960" marR="6096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</a:rPr>
                        <a:t>Study atorvastatin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90.4%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89.6%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90.2%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89.8%</a:t>
                      </a:r>
                    </a:p>
                  </a:txBody>
                  <a:tcPr marL="60960" marR="6096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Any statin</a:t>
                      </a:r>
                    </a:p>
                  </a:txBody>
                  <a:tcPr marL="59391" marR="59391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94.3%</a:t>
                      </a:r>
                    </a:p>
                  </a:txBody>
                  <a:tcPr marL="60960" marR="6096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94.1%</a:t>
                      </a:r>
                    </a:p>
                  </a:txBody>
                  <a:tcPr marL="60960" marR="6096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94.9%</a:t>
                      </a:r>
                    </a:p>
                  </a:txBody>
                  <a:tcPr marL="60960" marR="6096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+mn-cs"/>
                        </a:rPr>
                        <a:t>95.1%</a:t>
                      </a:r>
                    </a:p>
                  </a:txBody>
                  <a:tcPr marL="60960" marR="6096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6742">
                <a:tc gridSpan="6">
                  <a:txBody>
                    <a:bodyPr/>
                    <a:lstStyle/>
                    <a:p>
                      <a:pPr>
                        <a:tabLst>
                          <a:tab pos="266700" algn="l"/>
                        </a:tabLst>
                      </a:pPr>
                      <a:endParaRPr lang="en-GB" sz="700" dirty="0"/>
                    </a:p>
                    <a:p>
                      <a:pPr>
                        <a:tabLst>
                          <a:tab pos="266700" algn="l"/>
                        </a:tabLst>
                      </a:pPr>
                      <a:r>
                        <a:rPr lang="en-GB" sz="2000" dirty="0"/>
                        <a:t>* No difference</a:t>
                      </a:r>
                      <a:r>
                        <a:rPr lang="en-GB" sz="2000" baseline="0" dirty="0"/>
                        <a:t> in any reason for stopping allocated treatment</a:t>
                      </a:r>
                      <a:endParaRPr lang="en-GB" sz="2000" dirty="0"/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59391" marR="5939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+mn-cs"/>
                      </a:endParaRPr>
                    </a:p>
                  </a:txBody>
                  <a:tcPr marL="60960" marR="60960" marT="0" marB="0" anchor="b"/>
                </a:tc>
                <a:tc hMerge="1">
                  <a:txBody>
                    <a:bodyPr/>
                    <a:lstStyle/>
                    <a:p>
                      <a:pPr>
                        <a:tabLst>
                          <a:tab pos="266700" algn="l"/>
                        </a:tabLst>
                      </a:pPr>
                      <a:endParaRPr lang="en-GB" sz="2000" dirty="0"/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tabLst>
                          <a:tab pos="266700" algn="l"/>
                        </a:tabLst>
                      </a:pPr>
                      <a:endParaRPr lang="en-GB" sz="2000" dirty="0"/>
                    </a:p>
                  </a:txBody>
                  <a:tcPr marL="59391" marR="5939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6934"/>
            <a:ext cx="8229600" cy="609361"/>
          </a:xfrm>
        </p:spPr>
        <p:txBody>
          <a:bodyPr anchor="t">
            <a:normAutofit/>
          </a:bodyPr>
          <a:lstStyle/>
          <a:p>
            <a:r>
              <a:rPr lang="en-GB" sz="2800" b="1" dirty="0"/>
              <a:t>Follow-up and adherence to treatment</a:t>
            </a:r>
          </a:p>
        </p:txBody>
      </p:sp>
    </p:spTree>
    <p:extLst>
      <p:ext uri="{BB962C8B-B14F-4D97-AF65-F5344CB8AC3E}">
        <p14:creationId xmlns:p14="http://schemas.microsoft.com/office/powerpoint/2010/main" val="3933198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veal_Logo_w-tag_4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197820"/>
            <a:ext cx="8229600" cy="609361"/>
          </a:xfrm>
          <a:prstGeom prst="rect">
            <a:avLst/>
          </a:prstGeom>
        </p:spPr>
        <p:txBody>
          <a:bodyPr vert="horz" lIns="91436" tIns="45718" rIns="91436" bIns="45718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Effects of anacetrapib on lipids at trial midpoint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76550"/>
              </p:ext>
            </p:extLst>
          </p:nvPr>
        </p:nvGraphicFramePr>
        <p:xfrm>
          <a:off x="87405" y="1062278"/>
          <a:ext cx="8931389" cy="3573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6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4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1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11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8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9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5280">
                <a:tc row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Measurement</a:t>
                      </a:r>
                      <a:endParaRPr kumimoji="0" lang="en-US" sz="1600" b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b="1" u="sng" dirty="0"/>
                        <a:t>Diabetes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u="sng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No diabetes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vMerge="1">
                  <a:txBody>
                    <a:bodyPr/>
                    <a:lstStyle/>
                    <a:p>
                      <a:pPr algn="l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Absolute difference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Proportional difference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Absolute difference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Proportional difference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8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mg/dL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SI units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mg/dL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SI units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HDL cholesterol</a:t>
                      </a:r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+41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+1.1 mmol/L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104%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+45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+1.2 mmol/L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103%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Apolipoprotein AI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+0.4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+0.4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LDL cholesterol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- Direct (Genzyme)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-0.7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-0.7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- Beta-quantification*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-0.3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-0.2 mmol/L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Apolipoprotein B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-0.1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-0.1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Non-HDL cholesterol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-0.5 mmol/L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-20%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-16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-0.4 mmol/L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-17%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881" y="4801770"/>
            <a:ext cx="4420439" cy="376237"/>
            <a:chOff x="911225" y="4275138"/>
            <a:chExt cx="4420439" cy="376237"/>
          </a:xfrm>
        </p:grpSpPr>
        <p:sp>
          <p:nvSpPr>
            <p:cNvPr id="9" name="Line 196"/>
            <p:cNvSpPr>
              <a:spLocks noChangeShapeType="1"/>
            </p:cNvSpPr>
            <p:nvPr/>
          </p:nvSpPr>
          <p:spPr bwMode="auto">
            <a:xfrm>
              <a:off x="911225" y="4275138"/>
              <a:ext cx="0" cy="376237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600"/>
            </a:p>
          </p:txBody>
        </p:sp>
        <p:sp>
          <p:nvSpPr>
            <p:cNvPr id="10" name="Rectangle 262"/>
            <p:cNvSpPr>
              <a:spLocks noChangeArrowheads="1"/>
            </p:cNvSpPr>
            <p:nvPr/>
          </p:nvSpPr>
          <p:spPr bwMode="auto">
            <a:xfrm>
              <a:off x="1003300" y="4324350"/>
              <a:ext cx="432836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914362"/>
              <a:r>
                <a:rPr lang="en-US" altLang="en-US" sz="1600" dirty="0">
                  <a:solidFill>
                    <a:srgbClr val="000000"/>
                  </a:solidFill>
                  <a:latin typeface="Calibri" pitchFamily="34" charset="0"/>
                </a:rPr>
                <a:t>* measured in a random subset of 2000 participants</a:t>
              </a:r>
              <a:endParaRPr lang="en-US" altLang="en-US" sz="1600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2113487" y="1982912"/>
            <a:ext cx="839050" cy="28188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633311" y="1981202"/>
            <a:ext cx="839050" cy="28188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-631371" y="2754086"/>
            <a:ext cx="10994571" cy="24239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01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7" name="Rectangle 329"/>
          <p:cNvSpPr>
            <a:spLocks noChangeArrowheads="1"/>
          </p:cNvSpPr>
          <p:nvPr/>
        </p:nvSpPr>
        <p:spPr bwMode="auto">
          <a:xfrm>
            <a:off x="3029133" y="1073300"/>
            <a:ext cx="529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>
              <a:defRPr/>
            </a:pPr>
            <a:r>
              <a:rPr lang="en-US" altLang="en-US" b="1" dirty="0">
                <a:solidFill>
                  <a:srgbClr val="000000"/>
                </a:solidFill>
                <a:latin typeface="+mn-lt"/>
              </a:rPr>
              <a:t> </a:t>
            </a:r>
            <a:endParaRPr lang="en-US" altLang="en-US" sz="28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478" name="Rectangle 330"/>
          <p:cNvSpPr>
            <a:spLocks noChangeArrowheads="1"/>
          </p:cNvSpPr>
          <p:nvPr/>
        </p:nvSpPr>
        <p:spPr bwMode="auto">
          <a:xfrm>
            <a:off x="4153359" y="1073300"/>
            <a:ext cx="529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>
              <a:defRPr/>
            </a:pPr>
            <a:r>
              <a:rPr lang="en-US" altLang="en-US" b="1" dirty="0">
                <a:solidFill>
                  <a:srgbClr val="000000"/>
                </a:solidFill>
                <a:latin typeface="+mn-lt"/>
              </a:rPr>
              <a:t> </a:t>
            </a:r>
            <a:endParaRPr lang="en-US" altLang="en-US" sz="28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2" name="Title 1"/>
          <p:cNvSpPr>
            <a:spLocks noGrp="1"/>
          </p:cNvSpPr>
          <p:nvPr>
            <p:ph type="title"/>
          </p:nvPr>
        </p:nvSpPr>
        <p:spPr>
          <a:xfrm>
            <a:off x="457200" y="49498"/>
            <a:ext cx="8229600" cy="857250"/>
          </a:xfrm>
        </p:spPr>
        <p:txBody>
          <a:bodyPr anchor="t">
            <a:normAutofit/>
          </a:bodyPr>
          <a:lstStyle/>
          <a:p>
            <a:r>
              <a:rPr lang="en-GB" sz="2800" b="1" dirty="0"/>
              <a:t>Primary outcome: Major coronary events</a:t>
            </a:r>
            <a:endParaRPr lang="en-GB" sz="2800" b="1" dirty="0">
              <a:solidFill>
                <a:srgbClr val="FF0000"/>
              </a:solidFill>
            </a:endParaRPr>
          </a:p>
        </p:txBody>
      </p:sp>
      <p:pic>
        <p:nvPicPr>
          <p:cNvPr id="123" name="Picture 122" descr="Reveal_Logo_w-tag_4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0" name="AutoShape 203"/>
          <p:cNvSpPr>
            <a:spLocks noChangeAspect="1" noChangeArrowheads="1" noTextEdit="1"/>
          </p:cNvSpPr>
          <p:nvPr/>
        </p:nvSpPr>
        <p:spPr bwMode="auto">
          <a:xfrm>
            <a:off x="158750" y="748506"/>
            <a:ext cx="88265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1" name="Line 205"/>
          <p:cNvSpPr>
            <a:spLocks noChangeShapeType="1"/>
          </p:cNvSpPr>
          <p:nvPr/>
        </p:nvSpPr>
        <p:spPr bwMode="auto">
          <a:xfrm>
            <a:off x="4902200" y="4597400"/>
            <a:ext cx="1868488" cy="0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2" name="Line 206"/>
          <p:cNvSpPr>
            <a:spLocks noChangeShapeType="1"/>
          </p:cNvSpPr>
          <p:nvPr/>
        </p:nvSpPr>
        <p:spPr bwMode="auto">
          <a:xfrm>
            <a:off x="4902200" y="4597400"/>
            <a:ext cx="1868488" cy="0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3" name="Line 207"/>
          <p:cNvSpPr>
            <a:spLocks noChangeShapeType="1"/>
          </p:cNvSpPr>
          <p:nvPr/>
        </p:nvSpPr>
        <p:spPr bwMode="auto">
          <a:xfrm>
            <a:off x="4902200" y="4597400"/>
            <a:ext cx="0" cy="84138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4" name="Line 208"/>
          <p:cNvSpPr>
            <a:spLocks noChangeShapeType="1"/>
          </p:cNvSpPr>
          <p:nvPr/>
        </p:nvSpPr>
        <p:spPr bwMode="auto">
          <a:xfrm>
            <a:off x="5675313" y="4597400"/>
            <a:ext cx="0" cy="84138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5" name="Line 209"/>
          <p:cNvSpPr>
            <a:spLocks noChangeShapeType="1"/>
          </p:cNvSpPr>
          <p:nvPr/>
        </p:nvSpPr>
        <p:spPr bwMode="auto">
          <a:xfrm>
            <a:off x="6280150" y="4597400"/>
            <a:ext cx="0" cy="84138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6" name="Line 210"/>
          <p:cNvSpPr>
            <a:spLocks noChangeShapeType="1"/>
          </p:cNvSpPr>
          <p:nvPr/>
        </p:nvSpPr>
        <p:spPr bwMode="auto">
          <a:xfrm>
            <a:off x="6770688" y="4597400"/>
            <a:ext cx="0" cy="84138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17" name="Rectangle 211"/>
          <p:cNvSpPr>
            <a:spLocks noChangeArrowheads="1"/>
          </p:cNvSpPr>
          <p:nvPr/>
        </p:nvSpPr>
        <p:spPr bwMode="auto">
          <a:xfrm>
            <a:off x="4757738" y="4697413"/>
            <a:ext cx="23450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0.6</a:t>
            </a:r>
            <a:endParaRPr lang="en-US" altLang="en-US" sz="2000">
              <a:latin typeface="+mn-lt"/>
            </a:endParaRPr>
          </a:p>
        </p:txBody>
      </p:sp>
      <p:sp>
        <p:nvSpPr>
          <p:cNvPr id="518" name="Rectangle 212"/>
          <p:cNvSpPr>
            <a:spLocks noChangeArrowheads="1"/>
          </p:cNvSpPr>
          <p:nvPr/>
        </p:nvSpPr>
        <p:spPr bwMode="auto">
          <a:xfrm>
            <a:off x="5530850" y="4697413"/>
            <a:ext cx="23450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0.8</a:t>
            </a:r>
            <a:endParaRPr lang="en-US" altLang="en-US" sz="2000">
              <a:latin typeface="+mn-lt"/>
            </a:endParaRPr>
          </a:p>
        </p:txBody>
      </p:sp>
      <p:sp>
        <p:nvSpPr>
          <p:cNvPr id="519" name="Rectangle 213"/>
          <p:cNvSpPr>
            <a:spLocks noChangeArrowheads="1"/>
          </p:cNvSpPr>
          <p:nvPr/>
        </p:nvSpPr>
        <p:spPr bwMode="auto">
          <a:xfrm>
            <a:off x="6135688" y="4697413"/>
            <a:ext cx="23450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1.0</a:t>
            </a:r>
            <a:endParaRPr lang="en-US" altLang="en-US" sz="2000">
              <a:latin typeface="+mn-lt"/>
            </a:endParaRPr>
          </a:p>
        </p:txBody>
      </p:sp>
      <p:sp>
        <p:nvSpPr>
          <p:cNvPr id="520" name="Rectangle 214"/>
          <p:cNvSpPr>
            <a:spLocks noChangeArrowheads="1"/>
          </p:cNvSpPr>
          <p:nvPr/>
        </p:nvSpPr>
        <p:spPr bwMode="auto">
          <a:xfrm>
            <a:off x="6626225" y="4697413"/>
            <a:ext cx="23450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1.2</a:t>
            </a:r>
            <a:endParaRPr lang="en-US" altLang="en-US" sz="2000">
              <a:latin typeface="+mn-lt"/>
            </a:endParaRPr>
          </a:p>
        </p:txBody>
      </p:sp>
      <p:sp>
        <p:nvSpPr>
          <p:cNvPr id="521" name="Line 215"/>
          <p:cNvSpPr>
            <a:spLocks noChangeShapeType="1"/>
          </p:cNvSpPr>
          <p:nvPr/>
        </p:nvSpPr>
        <p:spPr bwMode="auto">
          <a:xfrm>
            <a:off x="6280150" y="1352551"/>
            <a:ext cx="0" cy="3244850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22" name="Freeform 216"/>
          <p:cNvSpPr>
            <a:spLocks noEditPoints="1"/>
          </p:cNvSpPr>
          <p:nvPr/>
        </p:nvSpPr>
        <p:spPr bwMode="auto">
          <a:xfrm>
            <a:off x="6011863" y="1376364"/>
            <a:ext cx="0" cy="795338"/>
          </a:xfrm>
          <a:custGeom>
            <a:avLst/>
            <a:gdLst>
              <a:gd name="T0" fmla="*/ 0 h 104"/>
              <a:gd name="T1" fmla="*/ 8 h 104"/>
              <a:gd name="T2" fmla="*/ 16 h 104"/>
              <a:gd name="T3" fmla="*/ 24 h 104"/>
              <a:gd name="T4" fmla="*/ 32 h 104"/>
              <a:gd name="T5" fmla="*/ 40 h 104"/>
              <a:gd name="T6" fmla="*/ 48 h 104"/>
              <a:gd name="T7" fmla="*/ 56 h 104"/>
              <a:gd name="T8" fmla="*/ 64 h 104"/>
              <a:gd name="T9" fmla="*/ 72 h 104"/>
              <a:gd name="T10" fmla="*/ 80 h 104"/>
              <a:gd name="T11" fmla="*/ 88 h 104"/>
              <a:gd name="T12" fmla="*/ 96 h 10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</a:cxnLst>
            <a:rect l="0" t="0" r="r" b="b"/>
            <a:pathLst>
              <a:path h="104">
                <a:moveTo>
                  <a:pt x="0" y="8"/>
                </a:moveTo>
                <a:lnTo>
                  <a:pt x="0" y="16"/>
                </a:lnTo>
                <a:moveTo>
                  <a:pt x="0" y="24"/>
                </a:moveTo>
                <a:lnTo>
                  <a:pt x="0" y="32"/>
                </a:lnTo>
                <a:moveTo>
                  <a:pt x="0" y="40"/>
                </a:moveTo>
                <a:lnTo>
                  <a:pt x="0" y="48"/>
                </a:lnTo>
                <a:moveTo>
                  <a:pt x="0" y="56"/>
                </a:moveTo>
                <a:lnTo>
                  <a:pt x="0" y="64"/>
                </a:lnTo>
                <a:moveTo>
                  <a:pt x="0" y="72"/>
                </a:moveTo>
                <a:lnTo>
                  <a:pt x="0" y="80"/>
                </a:lnTo>
                <a:moveTo>
                  <a:pt x="0" y="88"/>
                </a:moveTo>
                <a:lnTo>
                  <a:pt x="0" y="96"/>
                </a:lnTo>
              </a:path>
            </a:pathLst>
          </a:cu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25" name="Line 219"/>
          <p:cNvSpPr>
            <a:spLocks noChangeShapeType="1"/>
          </p:cNvSpPr>
          <p:nvPr/>
        </p:nvSpPr>
        <p:spPr bwMode="auto">
          <a:xfrm>
            <a:off x="5729288" y="1681163"/>
            <a:ext cx="520700" cy="0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26" name="Rectangle 220"/>
          <p:cNvSpPr>
            <a:spLocks noChangeArrowheads="1"/>
          </p:cNvSpPr>
          <p:nvPr/>
        </p:nvSpPr>
        <p:spPr bwMode="auto">
          <a:xfrm>
            <a:off x="5943601" y="1635126"/>
            <a:ext cx="92075" cy="920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27" name="Rectangle 221"/>
          <p:cNvSpPr>
            <a:spLocks noChangeArrowheads="1"/>
          </p:cNvSpPr>
          <p:nvPr/>
        </p:nvSpPr>
        <p:spPr bwMode="auto">
          <a:xfrm>
            <a:off x="5943601" y="1635126"/>
            <a:ext cx="92075" cy="92075"/>
          </a:xfrm>
          <a:prstGeom prst="rect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28" name="Line 222"/>
          <p:cNvSpPr>
            <a:spLocks noChangeShapeType="1"/>
          </p:cNvSpPr>
          <p:nvPr/>
        </p:nvSpPr>
        <p:spPr bwMode="auto">
          <a:xfrm>
            <a:off x="5783264" y="1949450"/>
            <a:ext cx="504825" cy="0"/>
          </a:xfrm>
          <a:prstGeom prst="line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29" name="Rectangle 223"/>
          <p:cNvSpPr>
            <a:spLocks noChangeArrowheads="1"/>
          </p:cNvSpPr>
          <p:nvPr/>
        </p:nvSpPr>
        <p:spPr bwMode="auto">
          <a:xfrm>
            <a:off x="5989639" y="1903414"/>
            <a:ext cx="92075" cy="1000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30" name="Rectangle 224"/>
          <p:cNvSpPr>
            <a:spLocks noChangeArrowheads="1"/>
          </p:cNvSpPr>
          <p:nvPr/>
        </p:nvSpPr>
        <p:spPr bwMode="auto">
          <a:xfrm>
            <a:off x="5989639" y="1903414"/>
            <a:ext cx="92075" cy="100013"/>
          </a:xfrm>
          <a:prstGeom prst="rect">
            <a:avLst/>
          </a:pr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31" name="Freeform 225"/>
          <p:cNvSpPr>
            <a:spLocks/>
          </p:cNvSpPr>
          <p:nvPr/>
        </p:nvSpPr>
        <p:spPr bwMode="auto">
          <a:xfrm>
            <a:off x="5829301" y="2155826"/>
            <a:ext cx="366713" cy="138113"/>
          </a:xfrm>
          <a:custGeom>
            <a:avLst/>
            <a:gdLst>
              <a:gd name="T0" fmla="*/ 0 w 231"/>
              <a:gd name="T1" fmla="*/ 44 h 87"/>
              <a:gd name="T2" fmla="*/ 115 w 231"/>
              <a:gd name="T3" fmla="*/ 87 h 87"/>
              <a:gd name="T4" fmla="*/ 231 w 231"/>
              <a:gd name="T5" fmla="*/ 44 h 87"/>
              <a:gd name="T6" fmla="*/ 115 w 231"/>
              <a:gd name="T7" fmla="*/ 0 h 87"/>
              <a:gd name="T8" fmla="*/ 0 w 231"/>
              <a:gd name="T9" fmla="*/ 44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1" h="87">
                <a:moveTo>
                  <a:pt x="0" y="44"/>
                </a:moveTo>
                <a:lnTo>
                  <a:pt x="115" y="87"/>
                </a:lnTo>
                <a:lnTo>
                  <a:pt x="231" y="44"/>
                </a:lnTo>
                <a:lnTo>
                  <a:pt x="115" y="0"/>
                </a:lnTo>
                <a:lnTo>
                  <a:pt x="0" y="4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32" name="Freeform 226"/>
          <p:cNvSpPr>
            <a:spLocks/>
          </p:cNvSpPr>
          <p:nvPr/>
        </p:nvSpPr>
        <p:spPr bwMode="auto">
          <a:xfrm>
            <a:off x="5829301" y="2155826"/>
            <a:ext cx="366713" cy="138113"/>
          </a:xfrm>
          <a:custGeom>
            <a:avLst/>
            <a:gdLst>
              <a:gd name="T0" fmla="*/ 0 w 48"/>
              <a:gd name="T1" fmla="*/ 9 h 18"/>
              <a:gd name="T2" fmla="*/ 24 w 48"/>
              <a:gd name="T3" fmla="*/ 18 h 18"/>
              <a:gd name="T4" fmla="*/ 48 w 48"/>
              <a:gd name="T5" fmla="*/ 9 h 18"/>
              <a:gd name="T6" fmla="*/ 24 w 48"/>
              <a:gd name="T7" fmla="*/ 0 h 18"/>
              <a:gd name="T8" fmla="*/ 0 w 48"/>
              <a:gd name="T9" fmla="*/ 9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18">
                <a:moveTo>
                  <a:pt x="0" y="9"/>
                </a:moveTo>
                <a:lnTo>
                  <a:pt x="24" y="18"/>
                </a:lnTo>
                <a:lnTo>
                  <a:pt x="48" y="9"/>
                </a:lnTo>
                <a:lnTo>
                  <a:pt x="24" y="0"/>
                </a:lnTo>
                <a:lnTo>
                  <a:pt x="0" y="9"/>
                </a:lnTo>
              </a:path>
            </a:pathLst>
          </a:custGeom>
          <a:noFill/>
          <a:ln w="15875" cap="sq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endParaRPr lang="en-GB" sz="2000"/>
          </a:p>
        </p:txBody>
      </p:sp>
      <p:sp>
        <p:nvSpPr>
          <p:cNvPr id="533" name="Rectangle 227"/>
          <p:cNvSpPr>
            <a:spLocks noChangeArrowheads="1"/>
          </p:cNvSpPr>
          <p:nvPr/>
        </p:nvSpPr>
        <p:spPr bwMode="auto">
          <a:xfrm>
            <a:off x="6940551" y="2155825"/>
            <a:ext cx="327098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0.91</a:t>
            </a:r>
            <a:endParaRPr lang="en-US" altLang="en-US" sz="2000">
              <a:latin typeface="+mn-lt"/>
            </a:endParaRPr>
          </a:p>
        </p:txBody>
      </p:sp>
      <p:sp>
        <p:nvSpPr>
          <p:cNvPr id="534" name="Rectangle 228"/>
          <p:cNvSpPr>
            <a:spLocks noChangeArrowheads="1"/>
          </p:cNvSpPr>
          <p:nvPr/>
        </p:nvSpPr>
        <p:spPr bwMode="auto">
          <a:xfrm>
            <a:off x="7353300" y="2155825"/>
            <a:ext cx="858632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(0.85–0.97)</a:t>
            </a:r>
            <a:endParaRPr lang="en-US" altLang="en-US" sz="2000">
              <a:latin typeface="+mn-lt"/>
            </a:endParaRPr>
          </a:p>
        </p:txBody>
      </p:sp>
      <p:sp>
        <p:nvSpPr>
          <p:cNvPr id="555" name="Rectangle 249"/>
          <p:cNvSpPr>
            <a:spLocks noChangeArrowheads="1"/>
          </p:cNvSpPr>
          <p:nvPr/>
        </p:nvSpPr>
        <p:spPr bwMode="auto">
          <a:xfrm>
            <a:off x="4750281" y="4895850"/>
            <a:ext cx="288048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Anacetrapib Better        Placebo Better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56" name="Rectangle 250"/>
          <p:cNvSpPr>
            <a:spLocks noChangeArrowheads="1"/>
          </p:cNvSpPr>
          <p:nvPr/>
        </p:nvSpPr>
        <p:spPr bwMode="auto">
          <a:xfrm>
            <a:off x="6207126" y="993775"/>
            <a:ext cx="1444714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Rate Ratio (95% CI)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57" name="Rectangle 251"/>
          <p:cNvSpPr>
            <a:spLocks noChangeArrowheads="1"/>
          </p:cNvSpPr>
          <p:nvPr/>
        </p:nvSpPr>
        <p:spPr bwMode="auto">
          <a:xfrm>
            <a:off x="2617789" y="1198563"/>
            <a:ext cx="2606007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no. of participants with events (%)</a:t>
            </a:r>
            <a:endParaRPr lang="en-US" altLang="en-US" sz="2000">
              <a:latin typeface="+mn-lt"/>
            </a:endParaRPr>
          </a:p>
        </p:txBody>
      </p:sp>
      <p:sp>
        <p:nvSpPr>
          <p:cNvPr id="558" name="Rectangle 252"/>
          <p:cNvSpPr>
            <a:spLocks noChangeArrowheads="1"/>
          </p:cNvSpPr>
          <p:nvPr/>
        </p:nvSpPr>
        <p:spPr bwMode="auto">
          <a:xfrm>
            <a:off x="168720" y="1336675"/>
            <a:ext cx="1649343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Major coronary event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59" name="Rectangle 253"/>
          <p:cNvSpPr>
            <a:spLocks noChangeArrowheads="1"/>
          </p:cNvSpPr>
          <p:nvPr/>
        </p:nvSpPr>
        <p:spPr bwMode="auto">
          <a:xfrm>
            <a:off x="284608" y="1612900"/>
            <a:ext cx="651262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solidFill>
                  <a:srgbClr val="000000"/>
                </a:solidFill>
                <a:latin typeface="+mn-lt"/>
              </a:rPr>
              <a:t>Diabetes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60" name="Rectangle 254"/>
          <p:cNvSpPr>
            <a:spLocks noChangeArrowheads="1"/>
          </p:cNvSpPr>
          <p:nvPr/>
        </p:nvSpPr>
        <p:spPr bwMode="auto">
          <a:xfrm>
            <a:off x="284609" y="1889125"/>
            <a:ext cx="889369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solidFill>
                  <a:srgbClr val="000000"/>
                </a:solidFill>
                <a:latin typeface="+mn-lt"/>
              </a:rPr>
              <a:t>No diabetes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61" name="Rectangle 255"/>
          <p:cNvSpPr>
            <a:spLocks noChangeArrowheads="1"/>
          </p:cNvSpPr>
          <p:nvPr/>
        </p:nvSpPr>
        <p:spPr bwMode="auto">
          <a:xfrm>
            <a:off x="179607" y="2155825"/>
            <a:ext cx="1076825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Subtotal: MCE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70" name="Rectangle 264"/>
          <p:cNvSpPr>
            <a:spLocks noChangeArrowheads="1"/>
          </p:cNvSpPr>
          <p:nvPr/>
        </p:nvSpPr>
        <p:spPr bwMode="auto">
          <a:xfrm>
            <a:off x="2986089" y="1612900"/>
            <a:ext cx="83458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solidFill>
                  <a:srgbClr val="000000"/>
                </a:solidFill>
                <a:latin typeface="+mn-lt"/>
              </a:rPr>
              <a:t>787   (13.9)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71" name="Rectangle 265"/>
          <p:cNvSpPr>
            <a:spLocks noChangeArrowheads="1"/>
          </p:cNvSpPr>
          <p:nvPr/>
        </p:nvSpPr>
        <p:spPr bwMode="auto">
          <a:xfrm>
            <a:off x="2988581" y="1889125"/>
            <a:ext cx="741983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solidFill>
                  <a:srgbClr val="000000"/>
                </a:solidFill>
                <a:latin typeface="+mn-lt"/>
              </a:rPr>
              <a:t>853   (8.9)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72" name="Rectangle 266"/>
          <p:cNvSpPr>
            <a:spLocks noChangeArrowheads="1"/>
          </p:cNvSpPr>
          <p:nvPr/>
        </p:nvSpPr>
        <p:spPr bwMode="auto">
          <a:xfrm>
            <a:off x="2894013" y="2155825"/>
            <a:ext cx="93319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1640   (10.8)</a:t>
            </a:r>
            <a:endParaRPr lang="en-US" altLang="en-US" sz="2000">
              <a:latin typeface="+mn-lt"/>
            </a:endParaRPr>
          </a:p>
        </p:txBody>
      </p:sp>
      <p:sp>
        <p:nvSpPr>
          <p:cNvPr id="579" name="Rectangle 273"/>
          <p:cNvSpPr>
            <a:spLocks noChangeArrowheads="1"/>
          </p:cNvSpPr>
          <p:nvPr/>
        </p:nvSpPr>
        <p:spPr bwMode="auto">
          <a:xfrm>
            <a:off x="3946755" y="1612900"/>
            <a:ext cx="83458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solidFill>
                  <a:srgbClr val="000000"/>
                </a:solidFill>
                <a:latin typeface="+mn-lt"/>
              </a:rPr>
              <a:t>874   (15.4)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80" name="Rectangle 274"/>
          <p:cNvSpPr>
            <a:spLocks noChangeArrowheads="1"/>
          </p:cNvSpPr>
          <p:nvPr/>
        </p:nvSpPr>
        <p:spPr bwMode="auto">
          <a:xfrm>
            <a:off x="3949248" y="1889125"/>
            <a:ext cx="741983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solidFill>
                  <a:srgbClr val="000000"/>
                </a:solidFill>
                <a:latin typeface="+mn-lt"/>
              </a:rPr>
              <a:t>929   (9.7)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81" name="Rectangle 275"/>
          <p:cNvSpPr>
            <a:spLocks noChangeArrowheads="1"/>
          </p:cNvSpPr>
          <p:nvPr/>
        </p:nvSpPr>
        <p:spPr bwMode="auto">
          <a:xfrm>
            <a:off x="3854678" y="2155825"/>
            <a:ext cx="93319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1803   (11.8)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88" name="Rectangle 282"/>
          <p:cNvSpPr>
            <a:spLocks noChangeArrowheads="1"/>
          </p:cNvSpPr>
          <p:nvPr/>
        </p:nvSpPr>
        <p:spPr bwMode="auto">
          <a:xfrm>
            <a:off x="8221762" y="1612900"/>
            <a:ext cx="32349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>
                <a:solidFill>
                  <a:srgbClr val="000000"/>
                </a:solidFill>
                <a:latin typeface="+mn-lt"/>
              </a:rPr>
              <a:t>0.79</a:t>
            </a:r>
            <a:endParaRPr lang="en-US" altLang="en-US" sz="200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7834" y="2424112"/>
            <a:ext cx="8387418" cy="1038441"/>
            <a:chOff x="157834" y="2424113"/>
            <a:chExt cx="8387418" cy="1038441"/>
          </a:xfrm>
        </p:grpSpPr>
        <p:sp>
          <p:nvSpPr>
            <p:cNvPr id="523" name="Freeform 217"/>
            <p:cNvSpPr>
              <a:spLocks noEditPoints="1"/>
            </p:cNvSpPr>
            <p:nvPr/>
          </p:nvSpPr>
          <p:spPr bwMode="auto">
            <a:xfrm>
              <a:off x="5959475" y="2470150"/>
              <a:ext cx="0" cy="788988"/>
            </a:xfrm>
            <a:custGeom>
              <a:avLst/>
              <a:gdLst>
                <a:gd name="T0" fmla="*/ 0 h 103"/>
                <a:gd name="T1" fmla="*/ 8 h 103"/>
                <a:gd name="T2" fmla="*/ 16 h 103"/>
                <a:gd name="T3" fmla="*/ 24 h 103"/>
                <a:gd name="T4" fmla="*/ 32 h 103"/>
                <a:gd name="T5" fmla="*/ 40 h 103"/>
                <a:gd name="T6" fmla="*/ 48 h 103"/>
                <a:gd name="T7" fmla="*/ 56 h 103"/>
                <a:gd name="T8" fmla="*/ 64 h 103"/>
                <a:gd name="T9" fmla="*/ 72 h 103"/>
                <a:gd name="T10" fmla="*/ 80 h 103"/>
                <a:gd name="T11" fmla="*/ 88 h 103"/>
                <a:gd name="T12" fmla="*/ 96 h 10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</a:cxnLst>
              <a:rect l="0" t="0" r="r" b="b"/>
              <a:pathLst>
                <a:path h="103">
                  <a:moveTo>
                    <a:pt x="0" y="8"/>
                  </a:moveTo>
                  <a:lnTo>
                    <a:pt x="0" y="16"/>
                  </a:lnTo>
                  <a:moveTo>
                    <a:pt x="0" y="24"/>
                  </a:moveTo>
                  <a:lnTo>
                    <a:pt x="0" y="32"/>
                  </a:lnTo>
                  <a:moveTo>
                    <a:pt x="0" y="40"/>
                  </a:moveTo>
                  <a:lnTo>
                    <a:pt x="0" y="48"/>
                  </a:lnTo>
                  <a:moveTo>
                    <a:pt x="0" y="56"/>
                  </a:moveTo>
                  <a:lnTo>
                    <a:pt x="0" y="64"/>
                  </a:lnTo>
                  <a:moveTo>
                    <a:pt x="0" y="72"/>
                  </a:moveTo>
                  <a:lnTo>
                    <a:pt x="0" y="80"/>
                  </a:lnTo>
                  <a:moveTo>
                    <a:pt x="0" y="88"/>
                  </a:moveTo>
                  <a:lnTo>
                    <a:pt x="0" y="96"/>
                  </a:lnTo>
                </a:path>
              </a:pathLst>
            </a:cu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35" name="Line 229"/>
            <p:cNvSpPr>
              <a:spLocks noChangeShapeType="1"/>
            </p:cNvSpPr>
            <p:nvPr/>
          </p:nvSpPr>
          <p:spPr bwMode="auto">
            <a:xfrm>
              <a:off x="5514975" y="2768600"/>
              <a:ext cx="696913" cy="0"/>
            </a:xfrm>
            <a:prstGeom prst="line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36" name="Rectangle 230"/>
            <p:cNvSpPr>
              <a:spLocks noChangeArrowheads="1"/>
            </p:cNvSpPr>
            <p:nvPr/>
          </p:nvSpPr>
          <p:spPr bwMode="auto">
            <a:xfrm>
              <a:off x="5829300" y="2738438"/>
              <a:ext cx="68263" cy="682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37" name="Rectangle 231"/>
            <p:cNvSpPr>
              <a:spLocks noChangeArrowheads="1"/>
            </p:cNvSpPr>
            <p:nvPr/>
          </p:nvSpPr>
          <p:spPr bwMode="auto">
            <a:xfrm>
              <a:off x="5829300" y="2738438"/>
              <a:ext cx="68263" cy="68263"/>
            </a:xfrm>
            <a:prstGeom prst="rect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38" name="Line 232"/>
            <p:cNvSpPr>
              <a:spLocks noChangeShapeType="1"/>
            </p:cNvSpPr>
            <p:nvPr/>
          </p:nvSpPr>
          <p:spPr bwMode="auto">
            <a:xfrm>
              <a:off x="5713413" y="3044825"/>
              <a:ext cx="650875" cy="0"/>
            </a:xfrm>
            <a:prstGeom prst="line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39" name="Rectangle 233"/>
            <p:cNvSpPr>
              <a:spLocks noChangeArrowheads="1"/>
            </p:cNvSpPr>
            <p:nvPr/>
          </p:nvSpPr>
          <p:spPr bwMode="auto">
            <a:xfrm>
              <a:off x="6005513" y="3006725"/>
              <a:ext cx="76200" cy="762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0" name="Rectangle 234"/>
            <p:cNvSpPr>
              <a:spLocks noChangeArrowheads="1"/>
            </p:cNvSpPr>
            <p:nvPr/>
          </p:nvSpPr>
          <p:spPr bwMode="auto">
            <a:xfrm>
              <a:off x="6005513" y="3006725"/>
              <a:ext cx="76200" cy="76200"/>
            </a:xfrm>
            <a:prstGeom prst="rect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1" name="Freeform 235"/>
            <p:cNvSpPr>
              <a:spLocks/>
            </p:cNvSpPr>
            <p:nvPr/>
          </p:nvSpPr>
          <p:spPr bwMode="auto">
            <a:xfrm>
              <a:off x="5721350" y="3251200"/>
              <a:ext cx="474663" cy="138113"/>
            </a:xfrm>
            <a:custGeom>
              <a:avLst/>
              <a:gdLst>
                <a:gd name="T0" fmla="*/ 0 w 299"/>
                <a:gd name="T1" fmla="*/ 43 h 87"/>
                <a:gd name="T2" fmla="*/ 150 w 299"/>
                <a:gd name="T3" fmla="*/ 87 h 87"/>
                <a:gd name="T4" fmla="*/ 299 w 299"/>
                <a:gd name="T5" fmla="*/ 43 h 87"/>
                <a:gd name="T6" fmla="*/ 150 w 299"/>
                <a:gd name="T7" fmla="*/ 0 h 87"/>
                <a:gd name="T8" fmla="*/ 0 w 299"/>
                <a:gd name="T9" fmla="*/ 4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9" h="87">
                  <a:moveTo>
                    <a:pt x="0" y="43"/>
                  </a:moveTo>
                  <a:lnTo>
                    <a:pt x="150" y="87"/>
                  </a:lnTo>
                  <a:lnTo>
                    <a:pt x="299" y="43"/>
                  </a:lnTo>
                  <a:lnTo>
                    <a:pt x="150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2" name="Freeform 236"/>
            <p:cNvSpPr>
              <a:spLocks/>
            </p:cNvSpPr>
            <p:nvPr/>
          </p:nvSpPr>
          <p:spPr bwMode="auto">
            <a:xfrm>
              <a:off x="5721350" y="3251200"/>
              <a:ext cx="474663" cy="138113"/>
            </a:xfrm>
            <a:custGeom>
              <a:avLst/>
              <a:gdLst>
                <a:gd name="T0" fmla="*/ 0 w 62"/>
                <a:gd name="T1" fmla="*/ 9 h 18"/>
                <a:gd name="T2" fmla="*/ 31 w 62"/>
                <a:gd name="T3" fmla="*/ 18 h 18"/>
                <a:gd name="T4" fmla="*/ 62 w 62"/>
                <a:gd name="T5" fmla="*/ 9 h 18"/>
                <a:gd name="T6" fmla="*/ 31 w 62"/>
                <a:gd name="T7" fmla="*/ 0 h 18"/>
                <a:gd name="T8" fmla="*/ 0 w 62"/>
                <a:gd name="T9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18">
                  <a:moveTo>
                    <a:pt x="0" y="9"/>
                  </a:moveTo>
                  <a:lnTo>
                    <a:pt x="31" y="18"/>
                  </a:lnTo>
                  <a:lnTo>
                    <a:pt x="62" y="9"/>
                  </a:lnTo>
                  <a:lnTo>
                    <a:pt x="31" y="0"/>
                  </a:lnTo>
                  <a:lnTo>
                    <a:pt x="0" y="9"/>
                  </a:lnTo>
                </a:path>
              </a:pathLst>
            </a:cu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3" name="Rectangle 237"/>
            <p:cNvSpPr>
              <a:spLocks noChangeArrowheads="1"/>
            </p:cNvSpPr>
            <p:nvPr/>
          </p:nvSpPr>
          <p:spPr bwMode="auto">
            <a:xfrm>
              <a:off x="6940550" y="3243263"/>
              <a:ext cx="327098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>
                  <a:solidFill>
                    <a:srgbClr val="000000"/>
                  </a:solidFill>
                  <a:latin typeface="+mn-lt"/>
                </a:rPr>
                <a:t>0.89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44" name="Rectangle 238"/>
            <p:cNvSpPr>
              <a:spLocks noChangeArrowheads="1"/>
            </p:cNvSpPr>
            <p:nvPr/>
          </p:nvSpPr>
          <p:spPr bwMode="auto">
            <a:xfrm>
              <a:off x="7353300" y="3243263"/>
              <a:ext cx="858632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>
                  <a:solidFill>
                    <a:srgbClr val="000000"/>
                  </a:solidFill>
                  <a:latin typeface="+mn-lt"/>
                </a:rPr>
                <a:t>(0.81–0.97)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62" name="Rectangle 256"/>
            <p:cNvSpPr>
              <a:spLocks noChangeArrowheads="1"/>
            </p:cNvSpPr>
            <p:nvPr/>
          </p:nvSpPr>
          <p:spPr bwMode="auto">
            <a:xfrm>
              <a:off x="168720" y="2424113"/>
              <a:ext cx="1634815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Coronary death or MI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63" name="Rectangle 257"/>
            <p:cNvSpPr>
              <a:spLocks noChangeArrowheads="1"/>
            </p:cNvSpPr>
            <p:nvPr/>
          </p:nvSpPr>
          <p:spPr bwMode="auto">
            <a:xfrm>
              <a:off x="284608" y="2706688"/>
              <a:ext cx="651262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Diabetes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64" name="Rectangle 258"/>
            <p:cNvSpPr>
              <a:spLocks noChangeArrowheads="1"/>
            </p:cNvSpPr>
            <p:nvPr/>
          </p:nvSpPr>
          <p:spPr bwMode="auto">
            <a:xfrm>
              <a:off x="273722" y="2982913"/>
              <a:ext cx="889369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>
                  <a:solidFill>
                    <a:srgbClr val="000000"/>
                  </a:solidFill>
                  <a:latin typeface="+mn-lt"/>
                </a:rPr>
                <a:t>No diabetes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65" name="Rectangle 259"/>
            <p:cNvSpPr>
              <a:spLocks noChangeArrowheads="1"/>
            </p:cNvSpPr>
            <p:nvPr/>
          </p:nvSpPr>
          <p:spPr bwMode="auto">
            <a:xfrm>
              <a:off x="157834" y="3243263"/>
              <a:ext cx="2366505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Subtotal: Coronary death or MI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73" name="Rectangle 267"/>
            <p:cNvSpPr>
              <a:spLocks noChangeArrowheads="1"/>
            </p:cNvSpPr>
            <p:nvPr/>
          </p:nvSpPr>
          <p:spPr bwMode="auto">
            <a:xfrm>
              <a:off x="2999467" y="2706688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425   (7.5)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74" name="Rectangle 268"/>
            <p:cNvSpPr>
              <a:spLocks noChangeArrowheads="1"/>
            </p:cNvSpPr>
            <p:nvPr/>
          </p:nvSpPr>
          <p:spPr bwMode="auto">
            <a:xfrm>
              <a:off x="2999467" y="2982913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509   (5.3)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75" name="Rectangle 269"/>
            <p:cNvSpPr>
              <a:spLocks noChangeArrowheads="1"/>
            </p:cNvSpPr>
            <p:nvPr/>
          </p:nvSpPr>
          <p:spPr bwMode="auto">
            <a:xfrm>
              <a:off x="2991530" y="3243263"/>
              <a:ext cx="747996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934   (6.1)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2" name="Rectangle 276"/>
            <p:cNvSpPr>
              <a:spLocks noChangeArrowheads="1"/>
            </p:cNvSpPr>
            <p:nvPr/>
          </p:nvSpPr>
          <p:spPr bwMode="auto">
            <a:xfrm>
              <a:off x="3960133" y="2706688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494   (8.7)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3" name="Rectangle 277"/>
            <p:cNvSpPr>
              <a:spLocks noChangeArrowheads="1"/>
            </p:cNvSpPr>
            <p:nvPr/>
          </p:nvSpPr>
          <p:spPr bwMode="auto">
            <a:xfrm>
              <a:off x="3960133" y="2982913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554   (5.8)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4" name="Rectangle 278"/>
            <p:cNvSpPr>
              <a:spLocks noChangeArrowheads="1"/>
            </p:cNvSpPr>
            <p:nvPr/>
          </p:nvSpPr>
          <p:spPr bwMode="auto">
            <a:xfrm>
              <a:off x="3878944" y="3243263"/>
              <a:ext cx="840594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1048   (6.9)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9" name="Rectangle 283"/>
            <p:cNvSpPr>
              <a:spLocks noChangeArrowheads="1"/>
            </p:cNvSpPr>
            <p:nvPr/>
          </p:nvSpPr>
          <p:spPr bwMode="auto">
            <a:xfrm>
              <a:off x="8221762" y="2706688"/>
              <a:ext cx="323490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>
                  <a:solidFill>
                    <a:srgbClr val="000000"/>
                  </a:solidFill>
                  <a:latin typeface="+mn-lt"/>
                </a:rPr>
                <a:t>0.47</a:t>
              </a:r>
              <a:endParaRPr lang="en-US" altLang="en-US" sz="20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36063" y="3517899"/>
            <a:ext cx="8398304" cy="1038441"/>
            <a:chOff x="146948" y="3517900"/>
            <a:chExt cx="8398304" cy="1038441"/>
          </a:xfrm>
        </p:grpSpPr>
        <p:sp>
          <p:nvSpPr>
            <p:cNvPr id="524" name="Freeform 218"/>
            <p:cNvSpPr>
              <a:spLocks noEditPoints="1"/>
            </p:cNvSpPr>
            <p:nvPr/>
          </p:nvSpPr>
          <p:spPr bwMode="auto">
            <a:xfrm>
              <a:off x="5989638" y="3557588"/>
              <a:ext cx="0" cy="795338"/>
            </a:xfrm>
            <a:custGeom>
              <a:avLst/>
              <a:gdLst>
                <a:gd name="T0" fmla="*/ 0 h 104"/>
                <a:gd name="T1" fmla="*/ 8 h 104"/>
                <a:gd name="T2" fmla="*/ 16 h 104"/>
                <a:gd name="T3" fmla="*/ 24 h 104"/>
                <a:gd name="T4" fmla="*/ 32 h 104"/>
                <a:gd name="T5" fmla="*/ 40 h 104"/>
                <a:gd name="T6" fmla="*/ 48 h 104"/>
                <a:gd name="T7" fmla="*/ 56 h 104"/>
                <a:gd name="T8" fmla="*/ 64 h 104"/>
                <a:gd name="T9" fmla="*/ 72 h 104"/>
                <a:gd name="T10" fmla="*/ 80 h 104"/>
                <a:gd name="T11" fmla="*/ 88 h 104"/>
                <a:gd name="T12" fmla="*/ 96 h 10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</a:cxnLst>
              <a:rect l="0" t="0" r="r" b="b"/>
              <a:pathLst>
                <a:path h="104">
                  <a:moveTo>
                    <a:pt x="0" y="8"/>
                  </a:moveTo>
                  <a:lnTo>
                    <a:pt x="0" y="16"/>
                  </a:lnTo>
                  <a:moveTo>
                    <a:pt x="0" y="24"/>
                  </a:moveTo>
                  <a:lnTo>
                    <a:pt x="0" y="32"/>
                  </a:lnTo>
                  <a:moveTo>
                    <a:pt x="0" y="40"/>
                  </a:moveTo>
                  <a:lnTo>
                    <a:pt x="0" y="48"/>
                  </a:lnTo>
                  <a:moveTo>
                    <a:pt x="0" y="56"/>
                  </a:moveTo>
                  <a:lnTo>
                    <a:pt x="0" y="64"/>
                  </a:lnTo>
                  <a:moveTo>
                    <a:pt x="0" y="72"/>
                  </a:moveTo>
                  <a:lnTo>
                    <a:pt x="0" y="80"/>
                  </a:lnTo>
                  <a:moveTo>
                    <a:pt x="0" y="88"/>
                  </a:moveTo>
                  <a:lnTo>
                    <a:pt x="0" y="96"/>
                  </a:lnTo>
                </a:path>
              </a:pathLst>
            </a:cu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5" name="Line 239"/>
            <p:cNvSpPr>
              <a:spLocks noChangeShapeType="1"/>
            </p:cNvSpPr>
            <p:nvPr/>
          </p:nvSpPr>
          <p:spPr bwMode="auto">
            <a:xfrm>
              <a:off x="5783263" y="3863975"/>
              <a:ext cx="635000" cy="0"/>
            </a:xfrm>
            <a:prstGeom prst="line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6" name="Rectangle 240"/>
            <p:cNvSpPr>
              <a:spLocks noChangeArrowheads="1"/>
            </p:cNvSpPr>
            <p:nvPr/>
          </p:nvSpPr>
          <p:spPr bwMode="auto">
            <a:xfrm>
              <a:off x="6065838" y="3824288"/>
              <a:ext cx="77788" cy="7778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7" name="Rectangle 241"/>
            <p:cNvSpPr>
              <a:spLocks noChangeArrowheads="1"/>
            </p:cNvSpPr>
            <p:nvPr/>
          </p:nvSpPr>
          <p:spPr bwMode="auto">
            <a:xfrm>
              <a:off x="6065838" y="3824288"/>
              <a:ext cx="77788" cy="77788"/>
            </a:xfrm>
            <a:prstGeom prst="rect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8" name="Line 242"/>
            <p:cNvSpPr>
              <a:spLocks noChangeShapeType="1"/>
            </p:cNvSpPr>
            <p:nvPr/>
          </p:nvSpPr>
          <p:spPr bwMode="auto">
            <a:xfrm>
              <a:off x="5575300" y="4138613"/>
              <a:ext cx="612775" cy="0"/>
            </a:xfrm>
            <a:prstGeom prst="line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49" name="Rectangle 243"/>
            <p:cNvSpPr>
              <a:spLocks noChangeArrowheads="1"/>
            </p:cNvSpPr>
            <p:nvPr/>
          </p:nvSpPr>
          <p:spPr bwMode="auto">
            <a:xfrm>
              <a:off x="5843588" y="4092575"/>
              <a:ext cx="77788" cy="841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50" name="Rectangle 244"/>
            <p:cNvSpPr>
              <a:spLocks noChangeArrowheads="1"/>
            </p:cNvSpPr>
            <p:nvPr/>
          </p:nvSpPr>
          <p:spPr bwMode="auto">
            <a:xfrm>
              <a:off x="5843588" y="4092575"/>
              <a:ext cx="77788" cy="84138"/>
            </a:xfrm>
            <a:prstGeom prst="rect">
              <a:avLst/>
            </a:pr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51" name="Freeform 245"/>
            <p:cNvSpPr>
              <a:spLocks/>
            </p:cNvSpPr>
            <p:nvPr/>
          </p:nvSpPr>
          <p:spPr bwMode="auto">
            <a:xfrm>
              <a:off x="5767388" y="4337050"/>
              <a:ext cx="444500" cy="138113"/>
            </a:xfrm>
            <a:custGeom>
              <a:avLst/>
              <a:gdLst>
                <a:gd name="T0" fmla="*/ 0 w 280"/>
                <a:gd name="T1" fmla="*/ 44 h 87"/>
                <a:gd name="T2" fmla="*/ 140 w 280"/>
                <a:gd name="T3" fmla="*/ 87 h 87"/>
                <a:gd name="T4" fmla="*/ 280 w 280"/>
                <a:gd name="T5" fmla="*/ 44 h 87"/>
                <a:gd name="T6" fmla="*/ 140 w 280"/>
                <a:gd name="T7" fmla="*/ 0 h 87"/>
                <a:gd name="T8" fmla="*/ 0 w 280"/>
                <a:gd name="T9" fmla="*/ 4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0" h="87">
                  <a:moveTo>
                    <a:pt x="0" y="44"/>
                  </a:moveTo>
                  <a:lnTo>
                    <a:pt x="140" y="87"/>
                  </a:lnTo>
                  <a:lnTo>
                    <a:pt x="280" y="44"/>
                  </a:lnTo>
                  <a:lnTo>
                    <a:pt x="140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52" name="Freeform 246"/>
            <p:cNvSpPr>
              <a:spLocks/>
            </p:cNvSpPr>
            <p:nvPr/>
          </p:nvSpPr>
          <p:spPr bwMode="auto">
            <a:xfrm>
              <a:off x="5767388" y="4337050"/>
              <a:ext cx="444500" cy="138113"/>
            </a:xfrm>
            <a:custGeom>
              <a:avLst/>
              <a:gdLst>
                <a:gd name="T0" fmla="*/ 0 w 58"/>
                <a:gd name="T1" fmla="*/ 9 h 18"/>
                <a:gd name="T2" fmla="*/ 29 w 58"/>
                <a:gd name="T3" fmla="*/ 18 h 18"/>
                <a:gd name="T4" fmla="*/ 58 w 58"/>
                <a:gd name="T5" fmla="*/ 9 h 18"/>
                <a:gd name="T6" fmla="*/ 29 w 58"/>
                <a:gd name="T7" fmla="*/ 0 h 18"/>
                <a:gd name="T8" fmla="*/ 0 w 58"/>
                <a:gd name="T9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8">
                  <a:moveTo>
                    <a:pt x="0" y="9"/>
                  </a:moveTo>
                  <a:lnTo>
                    <a:pt x="29" y="18"/>
                  </a:lnTo>
                  <a:lnTo>
                    <a:pt x="58" y="9"/>
                  </a:lnTo>
                  <a:lnTo>
                    <a:pt x="29" y="0"/>
                  </a:lnTo>
                  <a:lnTo>
                    <a:pt x="0" y="9"/>
                  </a:lnTo>
                </a:path>
              </a:pathLst>
            </a:custGeom>
            <a:noFill/>
            <a:ln w="15875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/>
            </a:p>
          </p:txBody>
        </p:sp>
        <p:sp>
          <p:nvSpPr>
            <p:cNvPr id="553" name="Rectangle 247"/>
            <p:cNvSpPr>
              <a:spLocks noChangeArrowheads="1"/>
            </p:cNvSpPr>
            <p:nvPr/>
          </p:nvSpPr>
          <p:spPr bwMode="auto">
            <a:xfrm>
              <a:off x="6940550" y="4337050"/>
              <a:ext cx="327098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>
                  <a:solidFill>
                    <a:srgbClr val="000000"/>
                  </a:solidFill>
                  <a:latin typeface="+mn-lt"/>
                </a:rPr>
                <a:t>0.90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54" name="Rectangle 248"/>
            <p:cNvSpPr>
              <a:spLocks noChangeArrowheads="1"/>
            </p:cNvSpPr>
            <p:nvPr/>
          </p:nvSpPr>
          <p:spPr bwMode="auto">
            <a:xfrm>
              <a:off x="7353300" y="4337050"/>
              <a:ext cx="858632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>
                  <a:solidFill>
                    <a:srgbClr val="000000"/>
                  </a:solidFill>
                  <a:latin typeface="+mn-lt"/>
                </a:rPr>
                <a:t>(0.83–0.97)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66" name="Rectangle 260"/>
            <p:cNvSpPr>
              <a:spLocks noChangeArrowheads="1"/>
            </p:cNvSpPr>
            <p:nvPr/>
          </p:nvSpPr>
          <p:spPr bwMode="auto">
            <a:xfrm>
              <a:off x="146948" y="3517900"/>
              <a:ext cx="2023677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Coronary revascularization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67" name="Rectangle 261"/>
            <p:cNvSpPr>
              <a:spLocks noChangeArrowheads="1"/>
            </p:cNvSpPr>
            <p:nvPr/>
          </p:nvSpPr>
          <p:spPr bwMode="auto">
            <a:xfrm>
              <a:off x="262836" y="3794125"/>
              <a:ext cx="651262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>
                  <a:solidFill>
                    <a:srgbClr val="000000"/>
                  </a:solidFill>
                  <a:latin typeface="+mn-lt"/>
                </a:rPr>
                <a:t>Diabetes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68" name="Rectangle 262"/>
            <p:cNvSpPr>
              <a:spLocks noChangeArrowheads="1"/>
            </p:cNvSpPr>
            <p:nvPr/>
          </p:nvSpPr>
          <p:spPr bwMode="auto">
            <a:xfrm>
              <a:off x="262836" y="4070350"/>
              <a:ext cx="889369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>
                  <a:solidFill>
                    <a:srgbClr val="000000"/>
                  </a:solidFill>
                  <a:latin typeface="+mn-lt"/>
                </a:rPr>
                <a:t>No diabetes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69" name="Rectangle 263"/>
            <p:cNvSpPr>
              <a:spLocks noChangeArrowheads="1"/>
            </p:cNvSpPr>
            <p:nvPr/>
          </p:nvSpPr>
          <p:spPr bwMode="auto">
            <a:xfrm>
              <a:off x="146948" y="4337050"/>
              <a:ext cx="2755366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>
                  <a:solidFill>
                    <a:srgbClr val="000000"/>
                  </a:solidFill>
                  <a:latin typeface="+mn-lt"/>
                </a:rPr>
                <a:t>Subtotal: Coronary revascularization</a:t>
              </a:r>
              <a:endParaRPr lang="en-US" altLang="en-US" sz="2000">
                <a:latin typeface="+mn-lt"/>
              </a:endParaRPr>
            </a:p>
          </p:txBody>
        </p:sp>
        <p:sp>
          <p:nvSpPr>
            <p:cNvPr id="576" name="Rectangle 270"/>
            <p:cNvSpPr>
              <a:spLocks noChangeArrowheads="1"/>
            </p:cNvSpPr>
            <p:nvPr/>
          </p:nvSpPr>
          <p:spPr bwMode="auto">
            <a:xfrm>
              <a:off x="3021239" y="3794125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532   (9.4)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77" name="Rectangle 271"/>
            <p:cNvSpPr>
              <a:spLocks noChangeArrowheads="1"/>
            </p:cNvSpPr>
            <p:nvPr/>
          </p:nvSpPr>
          <p:spPr bwMode="auto">
            <a:xfrm>
              <a:off x="3021239" y="4070350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549   (5.7)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78" name="Rectangle 272"/>
            <p:cNvSpPr>
              <a:spLocks noChangeArrowheads="1"/>
            </p:cNvSpPr>
            <p:nvPr/>
          </p:nvSpPr>
          <p:spPr bwMode="auto">
            <a:xfrm>
              <a:off x="2929164" y="4337050"/>
              <a:ext cx="840594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1081   (7.1)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5" name="Rectangle 279"/>
            <p:cNvSpPr>
              <a:spLocks noChangeArrowheads="1"/>
            </p:cNvSpPr>
            <p:nvPr/>
          </p:nvSpPr>
          <p:spPr bwMode="auto">
            <a:xfrm>
              <a:off x="3957640" y="3794125"/>
              <a:ext cx="834580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568   (10.0)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6" name="Rectangle 280"/>
            <p:cNvSpPr>
              <a:spLocks noChangeArrowheads="1"/>
            </p:cNvSpPr>
            <p:nvPr/>
          </p:nvSpPr>
          <p:spPr bwMode="auto">
            <a:xfrm>
              <a:off x="3971019" y="4070350"/>
              <a:ext cx="741983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dirty="0">
                  <a:solidFill>
                    <a:srgbClr val="000000"/>
                  </a:solidFill>
                  <a:latin typeface="+mn-lt"/>
                </a:rPr>
                <a:t>633   (6.6)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87" name="Rectangle 281"/>
            <p:cNvSpPr>
              <a:spLocks noChangeArrowheads="1"/>
            </p:cNvSpPr>
            <p:nvPr/>
          </p:nvSpPr>
          <p:spPr bwMode="auto">
            <a:xfrm>
              <a:off x="3889830" y="4337050"/>
              <a:ext cx="840594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 b="1" dirty="0">
                  <a:solidFill>
                    <a:srgbClr val="000000"/>
                  </a:solidFill>
                  <a:latin typeface="+mn-lt"/>
                </a:rPr>
                <a:t>1201   (7.9)</a:t>
              </a:r>
              <a:endParaRPr lang="en-US" altLang="en-US" sz="2000" dirty="0">
                <a:latin typeface="+mn-lt"/>
              </a:endParaRPr>
            </a:p>
          </p:txBody>
        </p:sp>
        <p:sp>
          <p:nvSpPr>
            <p:cNvPr id="590" name="Rectangle 284"/>
            <p:cNvSpPr>
              <a:spLocks noChangeArrowheads="1"/>
            </p:cNvSpPr>
            <p:nvPr/>
          </p:nvSpPr>
          <p:spPr bwMode="auto">
            <a:xfrm>
              <a:off x="8221762" y="3794125"/>
              <a:ext cx="323490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62"/>
              <a:r>
                <a:rPr lang="en-US" altLang="en-US" sz="1400">
                  <a:solidFill>
                    <a:srgbClr val="000000"/>
                  </a:solidFill>
                  <a:latin typeface="+mn-lt"/>
                </a:rPr>
                <a:t>0.33</a:t>
              </a:r>
              <a:endParaRPr lang="en-US" altLang="en-US" sz="2000">
                <a:latin typeface="+mn-lt"/>
              </a:endParaRPr>
            </a:p>
          </p:txBody>
        </p:sp>
      </p:grpSp>
      <p:sp>
        <p:nvSpPr>
          <p:cNvPr id="591" name="Rectangle 285"/>
          <p:cNvSpPr>
            <a:spLocks noChangeArrowheads="1"/>
          </p:cNvSpPr>
          <p:nvPr/>
        </p:nvSpPr>
        <p:spPr bwMode="auto">
          <a:xfrm>
            <a:off x="168720" y="992188"/>
            <a:ext cx="1022807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Type of Event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92" name="Rectangle 286"/>
          <p:cNvSpPr>
            <a:spLocks noChangeArrowheads="1"/>
          </p:cNvSpPr>
          <p:nvPr/>
        </p:nvSpPr>
        <p:spPr bwMode="auto">
          <a:xfrm>
            <a:off x="2887663" y="739773"/>
            <a:ext cx="92434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Anacetrapib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93" name="Rectangle 287"/>
          <p:cNvSpPr>
            <a:spLocks noChangeArrowheads="1"/>
          </p:cNvSpPr>
          <p:nvPr/>
        </p:nvSpPr>
        <p:spPr bwMode="auto">
          <a:xfrm>
            <a:off x="2955926" y="981302"/>
            <a:ext cx="869455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(N=15225)  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94" name="Rectangle 288"/>
          <p:cNvSpPr>
            <a:spLocks noChangeArrowheads="1"/>
          </p:cNvSpPr>
          <p:nvPr/>
        </p:nvSpPr>
        <p:spPr bwMode="auto">
          <a:xfrm>
            <a:off x="4027488" y="739773"/>
            <a:ext cx="639765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>
                <a:solidFill>
                  <a:srgbClr val="000000"/>
                </a:solidFill>
                <a:latin typeface="+mn-lt"/>
              </a:rPr>
              <a:t>Placebo </a:t>
            </a:r>
            <a:endParaRPr lang="en-US" altLang="en-US" sz="2000">
              <a:latin typeface="+mn-lt"/>
            </a:endParaRPr>
          </a:p>
        </p:txBody>
      </p:sp>
      <p:sp>
        <p:nvSpPr>
          <p:cNvPr id="595" name="Rectangle 289"/>
          <p:cNvSpPr>
            <a:spLocks noChangeArrowheads="1"/>
          </p:cNvSpPr>
          <p:nvPr/>
        </p:nvSpPr>
        <p:spPr bwMode="auto">
          <a:xfrm>
            <a:off x="3935414" y="981302"/>
            <a:ext cx="78768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(N=15224)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96" name="Rectangle 290"/>
          <p:cNvSpPr>
            <a:spLocks noChangeArrowheads="1"/>
          </p:cNvSpPr>
          <p:nvPr/>
        </p:nvSpPr>
        <p:spPr bwMode="auto">
          <a:xfrm>
            <a:off x="8124277" y="815975"/>
            <a:ext cx="644094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P Value  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97" name="Rectangle 291"/>
          <p:cNvSpPr>
            <a:spLocks noChangeArrowheads="1"/>
          </p:cNvSpPr>
          <p:nvPr/>
        </p:nvSpPr>
        <p:spPr bwMode="auto">
          <a:xfrm>
            <a:off x="8194883" y="992188"/>
            <a:ext cx="366735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b="1" dirty="0">
                <a:solidFill>
                  <a:srgbClr val="000000"/>
                </a:solidFill>
                <a:latin typeface="+mn-lt"/>
              </a:rPr>
              <a:t>(het)</a:t>
            </a:r>
            <a:endParaRPr lang="en-US" altLang="en-US" sz="2000" dirty="0">
              <a:latin typeface="+mn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4222526" y="1439626"/>
            <a:ext cx="630690" cy="8476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47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" y="27720"/>
            <a:ext cx="309865" cy="30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" name="Title 1"/>
          <p:cNvSpPr>
            <a:spLocks noGrp="1"/>
          </p:cNvSpPr>
          <p:nvPr>
            <p:ph type="title"/>
          </p:nvPr>
        </p:nvSpPr>
        <p:spPr>
          <a:xfrm>
            <a:off x="457200" y="60384"/>
            <a:ext cx="8229600" cy="857250"/>
          </a:xfrm>
        </p:spPr>
        <p:txBody>
          <a:bodyPr anchor="t">
            <a:normAutofit/>
          </a:bodyPr>
          <a:lstStyle/>
          <a:p>
            <a:r>
              <a:rPr lang="en-GB" sz="2500" b="1" dirty="0"/>
              <a:t>Major coronary events </a:t>
            </a:r>
            <a:br>
              <a:rPr lang="en-GB" sz="2800" b="1" dirty="0"/>
            </a:br>
            <a:r>
              <a:rPr lang="en-GB" sz="2000" b="1" dirty="0"/>
              <a:t>with and without diabetes</a:t>
            </a:r>
          </a:p>
        </p:txBody>
      </p:sp>
      <p:pic>
        <p:nvPicPr>
          <p:cNvPr id="123" name="Picture 122" descr="Reveal_Logo_w-tag_4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31"/>
          <a:stretch/>
        </p:blipFill>
        <p:spPr bwMode="auto">
          <a:xfrm>
            <a:off x="8311133" y="49991"/>
            <a:ext cx="796927" cy="2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" name="Rectangle 51"/>
          <p:cNvSpPr>
            <a:spLocks noChangeArrowheads="1"/>
          </p:cNvSpPr>
          <p:nvPr/>
        </p:nvSpPr>
        <p:spPr bwMode="auto">
          <a:xfrm>
            <a:off x="2080120" y="4364570"/>
            <a:ext cx="269375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914362"/>
            <a:r>
              <a:rPr lang="en-US" altLang="en-US" sz="1400" u="sng" dirty="0">
                <a:latin typeface="+mj-lt"/>
              </a:rPr>
              <a:t>DM</a:t>
            </a:r>
            <a:endParaRPr lang="en-US" altLang="en-US" sz="3600" u="sng" dirty="0">
              <a:latin typeface="+mj-lt"/>
            </a:endParaRPr>
          </a:p>
        </p:txBody>
      </p:sp>
      <p:sp>
        <p:nvSpPr>
          <p:cNvPr id="105" name="Rectangle 54"/>
          <p:cNvSpPr>
            <a:spLocks noChangeArrowheads="1"/>
          </p:cNvSpPr>
          <p:nvPr/>
        </p:nvSpPr>
        <p:spPr bwMode="auto">
          <a:xfrm>
            <a:off x="2478159" y="4364570"/>
            <a:ext cx="27659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0±4</a:t>
            </a:r>
            <a:endParaRPr lang="en-US" altLang="en-US" sz="3600" dirty="0">
              <a:latin typeface="+mj-lt"/>
            </a:endParaRPr>
          </a:p>
        </p:txBody>
      </p:sp>
      <p:sp>
        <p:nvSpPr>
          <p:cNvPr id="107" name="Rectangle 58"/>
          <p:cNvSpPr>
            <a:spLocks noChangeArrowheads="1"/>
          </p:cNvSpPr>
          <p:nvPr/>
        </p:nvSpPr>
        <p:spPr bwMode="auto">
          <a:xfrm>
            <a:off x="3871456" y="4364570"/>
            <a:ext cx="27659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3±5</a:t>
            </a:r>
            <a:endParaRPr lang="en-US" altLang="en-US" sz="3600" dirty="0">
              <a:latin typeface="+mj-lt"/>
            </a:endParaRPr>
          </a:p>
        </p:txBody>
      </p: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5267993" y="4364570"/>
            <a:ext cx="27659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8±6</a:t>
            </a:r>
            <a:endParaRPr lang="en-US" altLang="en-US" sz="3600" dirty="0">
              <a:latin typeface="+mj-lt"/>
            </a:endParaRPr>
          </a:p>
        </p:txBody>
      </p:sp>
      <p:sp>
        <p:nvSpPr>
          <p:cNvPr id="112" name="Rectangle 32"/>
          <p:cNvSpPr>
            <a:spLocks noChangeArrowheads="1"/>
          </p:cNvSpPr>
          <p:nvPr/>
        </p:nvSpPr>
        <p:spPr bwMode="auto">
          <a:xfrm>
            <a:off x="1752691" y="4754789"/>
            <a:ext cx="596804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914362"/>
            <a:r>
              <a:rPr lang="en-US" altLang="en-US" sz="1400" u="sng" dirty="0">
                <a:latin typeface="+mj-lt"/>
              </a:rPr>
              <a:t>No DM</a:t>
            </a:r>
            <a:endParaRPr lang="en-US" altLang="en-US" sz="3600" u="sng" dirty="0">
              <a:latin typeface="+mj-lt"/>
            </a:endParaRPr>
          </a:p>
        </p:txBody>
      </p:sp>
      <p:sp>
        <p:nvSpPr>
          <p:cNvPr id="126" name="Rectangle 66"/>
          <p:cNvSpPr>
            <a:spLocks noChangeArrowheads="1"/>
          </p:cNvSpPr>
          <p:nvPr/>
        </p:nvSpPr>
        <p:spPr bwMode="auto">
          <a:xfrm>
            <a:off x="6599012" y="4364570"/>
            <a:ext cx="4094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13±7</a:t>
            </a:r>
            <a:endParaRPr lang="en-US" altLang="en-US" sz="3600" dirty="0">
              <a:latin typeface="+mj-lt"/>
            </a:endParaRPr>
          </a:p>
        </p:txBody>
      </p:sp>
      <p:sp>
        <p:nvSpPr>
          <p:cNvPr id="128" name="Rectangle 99"/>
          <p:cNvSpPr>
            <a:spLocks noChangeArrowheads="1"/>
          </p:cNvSpPr>
          <p:nvPr/>
        </p:nvSpPr>
        <p:spPr bwMode="auto">
          <a:xfrm>
            <a:off x="76610" y="4292956"/>
            <a:ext cx="189604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600" b="1" dirty="0">
                <a:solidFill>
                  <a:srgbClr val="000000"/>
                </a:solidFill>
                <a:latin typeface="+mj-lt"/>
              </a:rPr>
              <a:t>Benefit per 1000 participants in anacetrapib group </a:t>
            </a:r>
            <a:endParaRPr lang="en-US" altLang="en-US" sz="4000" b="1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10" y="823914"/>
            <a:ext cx="8169275" cy="349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6672547" y="4771805"/>
            <a:ext cx="292377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7±4</a:t>
            </a:r>
            <a:endParaRPr lang="en-US" altLang="en-US" sz="3600" dirty="0">
              <a:latin typeface="+mj-lt"/>
            </a:endParaRPr>
          </a:p>
        </p:txBody>
      </p: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2478159" y="4754789"/>
            <a:ext cx="389495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1±2</a:t>
            </a:r>
            <a:endParaRPr lang="en-US" altLang="en-US" sz="3600" dirty="0">
              <a:latin typeface="+mj-lt"/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3871456" y="4754789"/>
            <a:ext cx="429633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1±3</a:t>
            </a:r>
            <a:endParaRPr lang="en-US" altLang="en-US" sz="3600" dirty="0">
              <a:latin typeface="+mj-lt"/>
            </a:endParaRP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5278879" y="4754789"/>
            <a:ext cx="411399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62"/>
            <a:r>
              <a:rPr lang="en-US" altLang="en-US" sz="1400" dirty="0">
                <a:latin typeface="+mj-lt"/>
              </a:rPr>
              <a:t>4±4</a:t>
            </a:r>
            <a:endParaRPr lang="en-US" alt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1301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3218</TotalTime>
  <Words>1133</Words>
  <Application>Microsoft Office PowerPoint</Application>
  <PresentationFormat>On-screen Show (16:9)</PresentationFormat>
  <Paragraphs>327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Helvetica</vt:lpstr>
      <vt:lpstr>Times New Roman</vt:lpstr>
      <vt:lpstr>Office Theme</vt:lpstr>
      <vt:lpstr>1_Office Theme</vt:lpstr>
      <vt:lpstr>Effects of Anacetrapib on the Incidence of New-Onset Diabetes Mellitus and on Vascular Events in People With Diabetes</vt:lpstr>
      <vt:lpstr>REVEAL trial design</vt:lpstr>
      <vt:lpstr>Why assess the effects of anacetrapib in diabetes?</vt:lpstr>
      <vt:lpstr>Baseline characteristics</vt:lpstr>
      <vt:lpstr>Baseline lipids</vt:lpstr>
      <vt:lpstr>Follow-up and adherence to treatment</vt:lpstr>
      <vt:lpstr>PowerPoint Presentation</vt:lpstr>
      <vt:lpstr>Primary outcome: Major coronary events</vt:lpstr>
      <vt:lpstr>Major coronary events  with and without diabetes</vt:lpstr>
      <vt:lpstr>PowerPoint Presentation</vt:lpstr>
      <vt:lpstr>Diagnosis of new-onset diabetes (Diabetes-related adverse event or use of hypoglycaemic medication) </vt:lpstr>
      <vt:lpstr>Effects of anacetrapib on glycated haemoglobin (at final visit)</vt:lpstr>
      <vt:lpstr>Summary</vt:lpstr>
    </vt:vector>
  </TitlesOfParts>
  <Company>Hobby 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Olivier Boutin</dc:creator>
  <cp:lastModifiedBy>Kristen Green</cp:lastModifiedBy>
  <cp:revision>151</cp:revision>
  <cp:lastPrinted>2017-08-21T08:53:55Z</cp:lastPrinted>
  <dcterms:created xsi:type="dcterms:W3CDTF">2016-06-21T13:15:12Z</dcterms:created>
  <dcterms:modified xsi:type="dcterms:W3CDTF">2017-11-13T23:19:55Z</dcterms:modified>
</cp:coreProperties>
</file>