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60" r:id="rId6"/>
    <p:sldId id="261" r:id="rId7"/>
    <p:sldId id="262" r:id="rId8"/>
    <p:sldId id="263" r:id="rId9"/>
    <p:sldId id="258" r:id="rId10"/>
    <p:sldId id="272" r:id="rId11"/>
    <p:sldId id="264" r:id="rId12"/>
    <p:sldId id="266" r:id="rId13"/>
    <p:sldId id="270" r:id="rId14"/>
    <p:sldId id="273" r:id="rId15"/>
    <p:sldId id="265" r:id="rId16"/>
    <p:sldId id="268" r:id="rId17"/>
    <p:sldId id="274" r:id="rId18"/>
    <p:sldId id="269" r:id="rId19"/>
    <p:sldId id="271" r:id="rId2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570" autoAdjust="0"/>
  </p:normalViewPr>
  <p:slideViewPr>
    <p:cSldViewPr snapToGrid="0" snapToObjects="1">
      <p:cViewPr varScale="1">
        <p:scale>
          <a:sx n="63" d="100"/>
          <a:sy n="63" d="100"/>
        </p:scale>
        <p:origin x="778" y="67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50EA2-050E-5E48-BB61-35C193BEEE21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01CC2-7018-E043-99CF-2112D21C7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34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01CC2-7018-E043-99CF-2112D21C79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25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01CC2-7018-E043-99CF-2112D21C796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25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01CC2-7018-E043-99CF-2112D21C796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25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01CC2-7018-E043-99CF-2112D21C796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25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01CC2-7018-E043-99CF-2112D21C796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255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01CC2-7018-E043-99CF-2112D21C796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2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2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0415" y="274639"/>
            <a:ext cx="365453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589" y="274639"/>
            <a:ext cx="1076468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3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2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8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589" y="1600201"/>
            <a:ext cx="72096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5341" y="1600201"/>
            <a:ext cx="7209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0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25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8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2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4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3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930A3-6D07-3C49-B8AE-07AB404A6436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64949-829E-F34A-A98F-0407B4E7C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2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tiff"/><Relationship Id="rId5" Type="http://schemas.openxmlformats.org/officeDocument/2006/relationships/image" Target="cid:image002.jpg@01D168A9.1DFA9C20" TargetMode="Externa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tiff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tiff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tiff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tiff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tiff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tif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tif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tif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tif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6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1" y="1959868"/>
            <a:ext cx="10360501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Helvetica"/>
                <a:cs typeface="Helvetica"/>
              </a:rPr>
              <a:t>Prevention of Serious Adverse Events Following Angiography (PRESERVE) Trial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35321" y="3969469"/>
            <a:ext cx="9918182" cy="123315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Helvetica"/>
                <a:cs typeface="Helvetica"/>
              </a:rPr>
              <a:t>VA Cooperative Studies Program Trial # 578</a:t>
            </a: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pic>
        <p:nvPicPr>
          <p:cNvPr id="6" name="Picture 5" descr="cid:image002.jpg@01D168A9.1DFA9C20"/>
          <p:cNvPicPr/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4332" y="5801711"/>
            <a:ext cx="1513763" cy="930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85" y="5801711"/>
            <a:ext cx="3726180" cy="100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180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pic>
        <p:nvPicPr>
          <p:cNvPr id="10" name="Picture 9" descr="SS_2017_cmyk_red+k_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41890" y="98318"/>
            <a:ext cx="8033833" cy="11725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2"/>
                </a:solidFill>
                <a:latin typeface="Helvetica"/>
                <a:cs typeface="Helvetica"/>
              </a:rPr>
              <a:t>Pre-specified sub-groups – 1</a:t>
            </a:r>
            <a:r>
              <a:rPr lang="en-US" sz="3200" b="1" baseline="30000" dirty="0">
                <a:solidFill>
                  <a:schemeClr val="tx2"/>
                </a:solidFill>
                <a:latin typeface="Helvetica"/>
                <a:cs typeface="Helvetica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"/>
                <a:cs typeface="Helvetica"/>
              </a:rPr>
              <a:t> endpoint and CA-AKI - NaHCO3 vs. </a:t>
            </a:r>
            <a:r>
              <a:rPr lang="en-US" sz="3200" b="1" dirty="0" err="1">
                <a:solidFill>
                  <a:schemeClr val="tx2"/>
                </a:solidFill>
                <a:latin typeface="Helvetica"/>
                <a:cs typeface="Helvetica"/>
              </a:rPr>
              <a:t>NaCl</a:t>
            </a:r>
            <a:endParaRPr lang="en-US" sz="3200" b="1" dirty="0">
              <a:solidFill>
                <a:schemeClr val="tx2"/>
              </a:solidFill>
              <a:latin typeface="Helvetica"/>
              <a:cs typeface="Helvetica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7366"/>
            <a:ext cx="12188825" cy="546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100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pic>
        <p:nvPicPr>
          <p:cNvPr id="10" name="Picture 9" descr="SS_2017_cmyk_red+k_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41890" y="98318"/>
            <a:ext cx="8033833" cy="11725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>
                <a:solidFill>
                  <a:schemeClr val="tx2"/>
                </a:solidFill>
                <a:latin typeface="Helvetica"/>
                <a:cs typeface="Helvetica"/>
              </a:rPr>
              <a:t>Pre-specified sub-groups – 1</a:t>
            </a:r>
            <a:r>
              <a:rPr lang="en-US" sz="3200" b="1" baseline="30000" dirty="0">
                <a:solidFill>
                  <a:schemeClr val="tx2"/>
                </a:solidFill>
                <a:latin typeface="Helvetica"/>
                <a:cs typeface="Helvetica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"/>
                <a:cs typeface="Helvetica"/>
              </a:rPr>
              <a:t> endpoint and CA-AKI - NaHCO3 vs. </a:t>
            </a:r>
            <a:r>
              <a:rPr lang="en-US" sz="3200" b="1" dirty="0" err="1">
                <a:solidFill>
                  <a:schemeClr val="tx2"/>
                </a:solidFill>
                <a:latin typeface="Helvetica"/>
                <a:cs typeface="Helvetica"/>
              </a:rPr>
              <a:t>NaCl</a:t>
            </a:r>
            <a:endParaRPr lang="en-US" sz="3200" b="1" dirty="0">
              <a:solidFill>
                <a:schemeClr val="tx2"/>
              </a:solidFill>
              <a:latin typeface="Helvetica"/>
              <a:cs typeface="Helvetica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87366"/>
            <a:ext cx="12188825" cy="5468848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549522" y="2758966"/>
            <a:ext cx="9423277" cy="1923393"/>
            <a:chOff x="1549522" y="2758966"/>
            <a:chExt cx="9423277" cy="1923393"/>
          </a:xfrm>
        </p:grpSpPr>
        <p:sp>
          <p:nvSpPr>
            <p:cNvPr id="7" name="Rectangle 6"/>
            <p:cNvSpPr/>
            <p:nvPr/>
          </p:nvSpPr>
          <p:spPr>
            <a:xfrm>
              <a:off x="1549522" y="2758966"/>
              <a:ext cx="9423277" cy="1923393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22483" y="3120497"/>
              <a:ext cx="7268942" cy="12003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No significant differences considering multiple comparisons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6603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pic>
        <p:nvPicPr>
          <p:cNvPr id="10" name="Picture 9" descr="SS_2017_cmyk_red+k_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1" y="29425"/>
            <a:ext cx="8033833" cy="1264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Primary and secondary endpoint comparisons – NAC vs. placebo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94410"/>
            <a:ext cx="12188826" cy="55635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585546"/>
            <a:ext cx="12157294" cy="520264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459639"/>
            <a:ext cx="12157294" cy="529038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1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61257"/>
            <a:ext cx="12188825" cy="6856214"/>
          </a:xfrm>
          <a:prstGeom prst="rect">
            <a:avLst/>
          </a:prstGeom>
        </p:spPr>
      </p:pic>
      <p:pic>
        <p:nvPicPr>
          <p:cNvPr id="10" name="Picture 9" descr="SS_2017_cmyk_red+k_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" y="-110359"/>
            <a:ext cx="8033833" cy="1295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tx2"/>
              </a:solidFill>
              <a:latin typeface="Helvetica"/>
              <a:cs typeface="Helvetica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84774"/>
            <a:ext cx="12188823" cy="5673226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27712" y="-93330"/>
            <a:ext cx="80322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Helvetica"/>
                <a:cs typeface="Helvetica"/>
              </a:rPr>
              <a:t>Pre-specified sub-groups – 1</a:t>
            </a:r>
            <a:r>
              <a:rPr lang="en-US" sz="3200" b="1" baseline="30000" dirty="0">
                <a:solidFill>
                  <a:schemeClr val="tx2"/>
                </a:solidFill>
                <a:latin typeface="Helvetica"/>
                <a:cs typeface="Helvetica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"/>
                <a:cs typeface="Helvetica"/>
              </a:rPr>
              <a:t> endpoint and CA-AKI – NAC vs. placebo</a:t>
            </a:r>
          </a:p>
        </p:txBody>
      </p:sp>
    </p:spTree>
    <p:extLst>
      <p:ext uri="{BB962C8B-B14F-4D97-AF65-F5344CB8AC3E}">
        <p14:creationId xmlns:p14="http://schemas.microsoft.com/office/powerpoint/2010/main" val="2156028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61257"/>
            <a:ext cx="12188825" cy="6856214"/>
          </a:xfrm>
          <a:prstGeom prst="rect">
            <a:avLst/>
          </a:prstGeom>
        </p:spPr>
      </p:pic>
      <p:pic>
        <p:nvPicPr>
          <p:cNvPr id="10" name="Picture 9" descr="SS_2017_cmyk_red+k_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" y="-110359"/>
            <a:ext cx="8033833" cy="1295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tx2"/>
              </a:solidFill>
              <a:latin typeface="Helvetica"/>
              <a:cs typeface="Helvetica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84774"/>
            <a:ext cx="12188823" cy="5673226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27712" y="-93330"/>
            <a:ext cx="80322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Helvetica"/>
                <a:cs typeface="Helvetica"/>
              </a:rPr>
              <a:t>Pre-specified sub-groups – 1</a:t>
            </a:r>
            <a:r>
              <a:rPr lang="en-US" sz="3200" b="1" baseline="30000" dirty="0">
                <a:solidFill>
                  <a:schemeClr val="tx2"/>
                </a:solidFill>
                <a:latin typeface="Helvetica"/>
                <a:cs typeface="Helvetica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"/>
                <a:cs typeface="Helvetica"/>
              </a:rPr>
              <a:t> endpoint and CA-AKI – NAC vs. placebo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49522" y="2758966"/>
            <a:ext cx="9423277" cy="1923393"/>
            <a:chOff x="1549522" y="2758966"/>
            <a:chExt cx="9423277" cy="1923393"/>
          </a:xfrm>
        </p:grpSpPr>
        <p:sp>
          <p:nvSpPr>
            <p:cNvPr id="9" name="Rectangle 8"/>
            <p:cNvSpPr/>
            <p:nvPr/>
          </p:nvSpPr>
          <p:spPr>
            <a:xfrm>
              <a:off x="1549522" y="2758966"/>
              <a:ext cx="9423277" cy="1923393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22483" y="3120497"/>
              <a:ext cx="7268942" cy="12003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No significant differences considering multiple comparisons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946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9425"/>
            <a:ext cx="8033833" cy="147002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PRESERVE trial - summary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79612" y="1923393"/>
            <a:ext cx="11927568" cy="4809915"/>
          </a:xfrm>
        </p:spPr>
        <p:txBody>
          <a:bodyPr>
            <a:normAutofit/>
          </a:bodyPr>
          <a:lstStyle/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IV NaHCo</a:t>
            </a:r>
            <a:r>
              <a:rPr lang="en-US" baseline="-25000" dirty="0">
                <a:solidFill>
                  <a:schemeClr val="tx1"/>
                </a:solidFill>
                <a:latin typeface="Helvetica"/>
                <a:cs typeface="Helvetica"/>
              </a:rPr>
              <a:t>3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is </a:t>
            </a:r>
            <a:r>
              <a:rPr lang="en-US" b="1" u="sng" dirty="0">
                <a:solidFill>
                  <a:schemeClr val="tx1"/>
                </a:solidFill>
                <a:latin typeface="Helvetica"/>
                <a:cs typeface="Helvetica"/>
              </a:rPr>
              <a:t>not more effective 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than IV 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NaCl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for prevention of serious outcomes or AKI following angiography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NAC is </a:t>
            </a:r>
            <a:r>
              <a:rPr lang="en-US" b="1" u="sng" dirty="0">
                <a:solidFill>
                  <a:schemeClr val="tx1"/>
                </a:solidFill>
                <a:latin typeface="Helvetica"/>
                <a:cs typeface="Helvetica"/>
              </a:rPr>
              <a:t>not effective 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for prevention of serious outcomes or AKI following angiography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Current standard of care for prevention of CA-AKI and associated adverse outcomes should be:</a:t>
            </a:r>
          </a:p>
          <a:p>
            <a:pPr marL="914400" lvl="1" indent="-457200" algn="l">
              <a:buFontTx/>
              <a:buChar char="-"/>
            </a:pPr>
            <a:r>
              <a:rPr lang="en-US" sz="3200" dirty="0">
                <a:solidFill>
                  <a:schemeClr val="tx1"/>
                </a:solidFill>
                <a:latin typeface="Helvetica"/>
                <a:cs typeface="Helvetica"/>
              </a:rPr>
              <a:t>IV isotonic NaCl</a:t>
            </a:r>
          </a:p>
          <a:p>
            <a:pPr marL="914400" lvl="1" indent="-457200" algn="l">
              <a:buFontTx/>
              <a:buChar char="-"/>
            </a:pPr>
            <a:r>
              <a:rPr lang="en-US" sz="3200" u="sng" dirty="0">
                <a:solidFill>
                  <a:schemeClr val="tx1"/>
                </a:solidFill>
                <a:latin typeface="Helvetica"/>
                <a:cs typeface="Helvetica"/>
              </a:rPr>
              <a:t>No</a:t>
            </a:r>
            <a:r>
              <a:rPr lang="en-US" sz="3200" dirty="0">
                <a:solidFill>
                  <a:schemeClr val="tx1"/>
                </a:solidFill>
                <a:latin typeface="Helvetica"/>
                <a:cs typeface="Helvetica"/>
              </a:rPr>
              <a:t> use of NAC</a:t>
            </a: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252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9425"/>
            <a:ext cx="8033833" cy="147002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PRESERVE trial sites </a:t>
            </a: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277007"/>
            <a:ext cx="12188824" cy="55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34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86091" y="29425"/>
            <a:ext cx="8219924" cy="1470025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Contrast-Associated Acute Kidney Injury (CA-AKI)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61257" y="1935677"/>
            <a:ext cx="11707586" cy="4833045"/>
          </a:xfrm>
        </p:spPr>
        <p:txBody>
          <a:bodyPr>
            <a:normAutofit/>
          </a:bodyPr>
          <a:lstStyle/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Common </a:t>
            </a:r>
            <a:r>
              <a:rPr lang="en-US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post-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angiography &amp; associated with death, dialysis, progressive CKD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Potentially preventable 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known timing of renal insult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Many trials of 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NaCl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vs. NaHCO</a:t>
            </a:r>
            <a:r>
              <a:rPr lang="en-US" baseline="-25000" dirty="0">
                <a:solidFill>
                  <a:schemeClr val="tx1"/>
                </a:solidFill>
                <a:latin typeface="Helvetica"/>
                <a:cs typeface="Helvetica"/>
              </a:rPr>
              <a:t>3</a:t>
            </a:r>
            <a:r>
              <a:rPr lang="en-US" baseline="30000" dirty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and of NAC vs. placebo</a:t>
            </a:r>
          </a:p>
          <a:p>
            <a:pPr marL="914400" lvl="1" indent="-457200" algn="l">
              <a:buFontTx/>
              <a:buChar char="-"/>
            </a:pPr>
            <a:r>
              <a:rPr lang="en-US" sz="3200" dirty="0">
                <a:solidFill>
                  <a:schemeClr val="tx1"/>
                </a:solidFill>
                <a:latin typeface="Helvetica"/>
                <a:cs typeface="Helvetica"/>
              </a:rPr>
              <a:t>Underpowered with divergent findings</a:t>
            </a:r>
          </a:p>
          <a:p>
            <a:pPr marL="914400" lvl="1" indent="-457200" algn="l">
              <a:buFontTx/>
              <a:buChar char="-"/>
            </a:pPr>
            <a:r>
              <a:rPr lang="en-US" sz="3200" dirty="0">
                <a:solidFill>
                  <a:schemeClr val="tx1"/>
                </a:solidFill>
                <a:latin typeface="Helvetica"/>
                <a:cs typeface="Helvetica"/>
              </a:rPr>
              <a:t>Meta-analyses inconclusive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Persistent equipoise on efficacy of NaHCO</a:t>
            </a:r>
            <a:r>
              <a:rPr lang="en-US" baseline="-25000" dirty="0">
                <a:solidFill>
                  <a:schemeClr val="tx1"/>
                </a:solidFill>
                <a:latin typeface="Helvetica"/>
                <a:cs typeface="Helvetica"/>
              </a:rPr>
              <a:t>3</a:t>
            </a:r>
            <a:r>
              <a:rPr lang="en-US" baseline="30000" dirty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and NAC despite widespread utilization in clinical practice</a:t>
            </a:r>
          </a:p>
          <a:p>
            <a:pPr marL="457200" indent="-457200" algn="l">
              <a:buFontTx/>
              <a:buChar char="-"/>
            </a:pPr>
            <a:endParaRPr lang="en-US" dirty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194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9425"/>
            <a:ext cx="8033833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PRESERVE trial – hypotheses, design, and endpoints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-1" y="1499450"/>
            <a:ext cx="12188825" cy="5356764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AutoNum type="arabicParenR"/>
            </a:pP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Compared with isotonic IV </a:t>
            </a:r>
            <a:r>
              <a:rPr lang="en-US" sz="3000" dirty="0" err="1">
                <a:solidFill>
                  <a:schemeClr val="tx1"/>
                </a:solidFill>
                <a:latin typeface="Helvetica"/>
                <a:cs typeface="Helvetica"/>
              </a:rPr>
              <a:t>NaCl</a:t>
            </a: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, isotonic IV NaHCO</a:t>
            </a:r>
            <a:r>
              <a:rPr lang="en-US" sz="3000" baseline="-25000" dirty="0">
                <a:solidFill>
                  <a:schemeClr val="tx1"/>
                </a:solidFill>
                <a:latin typeface="Helvetica"/>
                <a:cs typeface="Helvetica"/>
              </a:rPr>
              <a:t>3</a:t>
            </a:r>
            <a:r>
              <a:rPr lang="en-US" sz="3000" baseline="30000" dirty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↓ serious adverse outcomes following angiography </a:t>
            </a:r>
          </a:p>
          <a:p>
            <a:pPr marL="514350" indent="-514350" algn="l">
              <a:buAutoNum type="arabicParenR"/>
            </a:pP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Compared with placebo, oral NAC ↓ serious adverse outcomes following angiography</a:t>
            </a:r>
          </a:p>
          <a:p>
            <a:r>
              <a:rPr lang="en-US" b="1" dirty="0">
                <a:solidFill>
                  <a:schemeClr val="tx1"/>
                </a:solidFill>
                <a:latin typeface="Helvetica"/>
                <a:cs typeface="Helvetica"/>
              </a:rPr>
              <a:t>        Beneficial effect mediated by ↓ in CA-AKI </a:t>
            </a:r>
          </a:p>
          <a:p>
            <a:endParaRPr lang="en-US" sz="1700" b="1" dirty="0">
              <a:solidFill>
                <a:schemeClr val="tx1"/>
              </a:solidFill>
              <a:latin typeface="Helvetica"/>
              <a:cs typeface="Helvetica"/>
            </a:endParaRPr>
          </a:p>
          <a:p>
            <a:pPr algn="l"/>
            <a:r>
              <a:rPr lang="en-US" sz="3000" u="sng" dirty="0">
                <a:solidFill>
                  <a:schemeClr val="tx1"/>
                </a:solidFill>
                <a:latin typeface="Helvetica"/>
                <a:cs typeface="Helvetica"/>
              </a:rPr>
              <a:t>2 x 2 factorial design</a:t>
            </a:r>
          </a:p>
          <a:p>
            <a:pPr algn="l"/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   </a:t>
            </a:r>
            <a:r>
              <a:rPr lang="en-US" sz="3000" u="sng" dirty="0">
                <a:solidFill>
                  <a:schemeClr val="tx1"/>
                </a:solidFill>
                <a:latin typeface="Helvetica"/>
                <a:cs typeface="Helvetica"/>
              </a:rPr>
              <a:t>1</a:t>
            </a:r>
            <a:r>
              <a:rPr lang="en-US" sz="3000" u="sng" baseline="30000" dirty="0">
                <a:solidFill>
                  <a:schemeClr val="tx1"/>
                </a:solidFill>
                <a:latin typeface="Helvetica"/>
                <a:cs typeface="Helvetica"/>
              </a:rPr>
              <a:t>0</a:t>
            </a:r>
            <a:r>
              <a:rPr lang="en-US" sz="3000" u="sng" dirty="0">
                <a:solidFill>
                  <a:schemeClr val="tx1"/>
                </a:solidFill>
                <a:latin typeface="Helvetica"/>
                <a:cs typeface="Helvetica"/>
              </a:rPr>
              <a:t> endpoint</a:t>
            </a: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 – death, dialysis, or persistent ↑ </a:t>
            </a:r>
            <a:r>
              <a:rPr lang="en-US" sz="3000" dirty="0" err="1">
                <a:solidFill>
                  <a:schemeClr val="tx1"/>
                </a:solidFill>
                <a:latin typeface="Helvetica"/>
                <a:cs typeface="Helvetica"/>
              </a:rPr>
              <a:t>SCr</a:t>
            </a: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 ≥ 50% @ 90 days</a:t>
            </a:r>
          </a:p>
          <a:p>
            <a:pPr algn="l"/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   </a:t>
            </a:r>
            <a:r>
              <a:rPr lang="en-US" sz="3000" u="sng" dirty="0">
                <a:solidFill>
                  <a:schemeClr val="tx1"/>
                </a:solidFill>
                <a:latin typeface="Helvetica"/>
                <a:cs typeface="Helvetica"/>
              </a:rPr>
              <a:t>2</a:t>
            </a:r>
            <a:r>
              <a:rPr lang="en-US" sz="3000" u="sng" baseline="30000" dirty="0">
                <a:solidFill>
                  <a:schemeClr val="tx1"/>
                </a:solidFill>
                <a:latin typeface="Helvetica"/>
                <a:cs typeface="Helvetica"/>
              </a:rPr>
              <a:t>0</a:t>
            </a:r>
            <a:r>
              <a:rPr lang="en-US" sz="3000" u="sng" dirty="0">
                <a:solidFill>
                  <a:schemeClr val="tx1"/>
                </a:solidFill>
                <a:latin typeface="Helvetica"/>
                <a:cs typeface="Helvetica"/>
              </a:rPr>
              <a:t> endpoints</a:t>
            </a: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 – CA-AKI (↑ </a:t>
            </a:r>
            <a:r>
              <a:rPr lang="en-US" sz="3000" dirty="0" err="1">
                <a:solidFill>
                  <a:schemeClr val="tx1"/>
                </a:solidFill>
                <a:latin typeface="Helvetica"/>
                <a:cs typeface="Helvetica"/>
              </a:rPr>
              <a:t>SCr</a:t>
            </a: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 ≥ 0.5 mg/dL or ≥25% @ 4 days); </a:t>
            </a:r>
          </a:p>
          <a:p>
            <a:pPr algn="l"/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			individual components of 1</a:t>
            </a:r>
            <a:r>
              <a:rPr lang="en-US" sz="3000" baseline="30000" dirty="0">
                <a:solidFill>
                  <a:schemeClr val="tx1"/>
                </a:solidFill>
                <a:latin typeface="Helvetica"/>
                <a:cs typeface="Helvetica"/>
              </a:rPr>
              <a:t>0</a:t>
            </a:r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 endpoint; hospitalization for HF, 						stroke, ACS; all-cause hospitalization</a:t>
            </a:r>
          </a:p>
          <a:p>
            <a:pPr algn="l"/>
            <a:r>
              <a:rPr lang="en-US" sz="3000" dirty="0">
                <a:solidFill>
                  <a:schemeClr val="tx1"/>
                </a:solidFill>
                <a:latin typeface="Helvetica"/>
                <a:cs typeface="Helvetica"/>
              </a:rPr>
              <a:t>   Analyses – logistic regression</a:t>
            </a:r>
          </a:p>
          <a:p>
            <a:pPr marL="457200" indent="-457200" algn="l">
              <a:buFontTx/>
              <a:buChar char="-"/>
            </a:pPr>
            <a:endParaRPr lang="en-US" dirty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452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9425"/>
            <a:ext cx="8033833" cy="1470025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PRESERVE trial – </a:t>
            </a:r>
            <a:r>
              <a:rPr lang="en-US" b="1" dirty="0" err="1">
                <a:solidFill>
                  <a:schemeClr val="tx2"/>
                </a:solidFill>
                <a:latin typeface="Helvetica"/>
                <a:cs typeface="Helvetica"/>
              </a:rPr>
              <a:t>pt</a:t>
            </a:r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 population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0628" y="1828800"/>
            <a:ext cx="11927568" cy="4861350"/>
          </a:xfrm>
        </p:spPr>
        <p:txBody>
          <a:bodyPr>
            <a:normAutofit/>
          </a:bodyPr>
          <a:lstStyle/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Pts undergoing coronary or non-coronary angiography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Baseline 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eGFR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45-60 mL/min + DM </a:t>
            </a:r>
            <a:r>
              <a:rPr lang="en-US" u="sng" dirty="0">
                <a:solidFill>
                  <a:schemeClr val="tx1"/>
                </a:solidFill>
                <a:latin typeface="Helvetica"/>
                <a:cs typeface="Helvetica"/>
              </a:rPr>
              <a:t>or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15-45 mL/min ± DM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Key exclusions – emergent angiography, ongoing AKI, decompensated HF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Sample size target – 7,680 pts</a:t>
            </a:r>
          </a:p>
          <a:p>
            <a:pPr marL="914400" lvl="1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90% power, p=0.025, relative 25% ↓ 1</a:t>
            </a:r>
            <a:r>
              <a:rPr lang="en-US" baseline="30000" dirty="0">
                <a:solidFill>
                  <a:schemeClr val="tx1"/>
                </a:solidFill>
                <a:latin typeface="Helvetica"/>
                <a:cs typeface="Helvetica"/>
              </a:rPr>
              <a:t>0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endpoint for each intervention from 8.7% to 6.5%, 3% loss to f/u</a:t>
            </a:r>
          </a:p>
          <a:p>
            <a:pPr marL="457200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53 sites in US, Australia, NZ, Malaysia</a:t>
            </a: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69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29425"/>
            <a:ext cx="8033833" cy="1470025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PRESERVE trial – study interventions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0628" y="1748949"/>
            <a:ext cx="11927568" cy="4861350"/>
          </a:xfrm>
        </p:spPr>
        <p:txBody>
          <a:bodyPr>
            <a:normAutofit/>
          </a:bodyPr>
          <a:lstStyle/>
          <a:p>
            <a:pPr marL="457200" indent="-457200" algn="l">
              <a:buFontTx/>
              <a:buChar char="-"/>
            </a:pPr>
            <a:r>
              <a:rPr lang="en-US" b="1" u="sng" dirty="0">
                <a:solidFill>
                  <a:schemeClr val="tx1"/>
                </a:solidFill>
                <a:latin typeface="Helvetica"/>
                <a:cs typeface="Helvetica"/>
              </a:rPr>
              <a:t>IV fluids</a:t>
            </a:r>
            <a:endParaRPr lang="en-US" dirty="0">
              <a:solidFill>
                <a:schemeClr val="tx1"/>
              </a:solidFill>
              <a:latin typeface="Helvetica"/>
              <a:cs typeface="Helvetica"/>
            </a:endParaRPr>
          </a:p>
          <a:p>
            <a:pPr marL="914400" lvl="1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Pre-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angio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1-3 mL/kg/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hr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over 1-12 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hrs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total volume 3-12 mL/kg</a:t>
            </a:r>
          </a:p>
          <a:p>
            <a:pPr marL="914400" lvl="1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Intra-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angio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1-1.5 mL/kg/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hr</a:t>
            </a:r>
            <a:endParaRPr lang="en-US" dirty="0">
              <a:solidFill>
                <a:schemeClr val="tx1"/>
              </a:solidFill>
              <a:latin typeface="Helvetica"/>
              <a:cs typeface="Helvetica"/>
            </a:endParaRPr>
          </a:p>
          <a:p>
            <a:pPr marL="914400" lvl="1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Post-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angio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1-3 mL/kg/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hr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over 2-12 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hrs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  <a:sym typeface="Wingdings" panose="05000000000000000000" pitchFamily="2" charset="2"/>
              </a:rPr>
              <a:t>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total volume 6-12 mL/kg</a:t>
            </a:r>
          </a:p>
          <a:p>
            <a:pPr marL="914400" lvl="1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Local providers specified rate, duration, volume w/i these parameters</a:t>
            </a:r>
          </a:p>
          <a:p>
            <a:pPr marL="457200" indent="-457200" algn="l">
              <a:buFontTx/>
              <a:buChar char="-"/>
            </a:pPr>
            <a:r>
              <a:rPr lang="en-US" b="1" u="sng" dirty="0">
                <a:solidFill>
                  <a:schemeClr val="tx1"/>
                </a:solidFill>
                <a:latin typeface="Helvetica"/>
                <a:cs typeface="Helvetica"/>
              </a:rPr>
              <a:t>NAC/placebo capsules</a:t>
            </a:r>
          </a:p>
          <a:p>
            <a:pPr marL="914400" lvl="1" indent="-457200" algn="l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1200 mg 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po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bid x 5 days starting ~ 1 </a:t>
            </a:r>
            <a:r>
              <a:rPr lang="en-US" dirty="0" err="1">
                <a:solidFill>
                  <a:schemeClr val="tx1"/>
                </a:solidFill>
                <a:latin typeface="Helvetica"/>
                <a:cs typeface="Helvetica"/>
              </a:rPr>
              <a:t>hr</a:t>
            </a:r>
            <a:r>
              <a:rPr lang="en-US" dirty="0">
                <a:solidFill>
                  <a:schemeClr val="tx1"/>
                </a:solidFill>
                <a:latin typeface="Helvetica"/>
                <a:cs typeface="Helvetica"/>
              </a:rPr>
              <a:t> prior to angiography</a:t>
            </a: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029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0470" y="0"/>
            <a:ext cx="7648355" cy="6856213"/>
          </a:xfrm>
          <a:prstGeom prst="rect">
            <a:avLst/>
          </a:prstGeom>
        </p:spPr>
      </p:pic>
      <p:sp>
        <p:nvSpPr>
          <p:cNvPr id="11" name="Subtitle 6"/>
          <p:cNvSpPr txBox="1">
            <a:spLocks/>
          </p:cNvSpPr>
          <p:nvPr/>
        </p:nvSpPr>
        <p:spPr>
          <a:xfrm>
            <a:off x="0" y="1458765"/>
            <a:ext cx="4540470" cy="5397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500" dirty="0">
                <a:solidFill>
                  <a:schemeClr val="tx1"/>
                </a:solidFill>
                <a:latin typeface="Helvetica"/>
                <a:cs typeface="Helvetica"/>
              </a:rPr>
              <a:t>Trial stopped after 5,177 pts (67%) randomized @ pre-planned </a:t>
            </a:r>
            <a:r>
              <a:rPr lang="en-US" sz="2500" u="sng" dirty="0">
                <a:solidFill>
                  <a:schemeClr val="tx1"/>
                </a:solidFill>
                <a:latin typeface="Helvetica"/>
                <a:cs typeface="Helvetica"/>
              </a:rPr>
              <a:t>interim analysis based on:</a:t>
            </a:r>
          </a:p>
          <a:p>
            <a:pPr algn="l"/>
            <a:r>
              <a:rPr lang="en-US" sz="2500" dirty="0">
                <a:solidFill>
                  <a:schemeClr val="tx1"/>
                </a:solidFill>
                <a:latin typeface="Helvetica"/>
                <a:cs typeface="Helvetica"/>
              </a:rPr>
              <a:t>     - results to date</a:t>
            </a:r>
          </a:p>
          <a:p>
            <a:pPr algn="l"/>
            <a:r>
              <a:rPr lang="en-US" sz="2500" dirty="0">
                <a:solidFill>
                  <a:schemeClr val="tx1"/>
                </a:solidFill>
                <a:latin typeface="Helvetica"/>
                <a:cs typeface="Helvetica"/>
              </a:rPr>
              <a:t>     - conditional power   	&lt;12% 	with full enrollment</a:t>
            </a:r>
          </a:p>
          <a:p>
            <a:pPr algn="l"/>
            <a:r>
              <a:rPr lang="en-US" sz="2500" b="1" dirty="0">
                <a:solidFill>
                  <a:schemeClr val="tx1"/>
                </a:solidFill>
                <a:latin typeface="Helvetica"/>
                <a:cs typeface="Helvetica"/>
              </a:rPr>
              <a:t>- 4,993 pts in analytic cohort</a:t>
            </a:r>
          </a:p>
          <a:p>
            <a:pPr algn="l"/>
            <a:r>
              <a:rPr lang="en-US" sz="2500" b="1" dirty="0">
                <a:solidFill>
                  <a:schemeClr val="tx1"/>
                </a:solidFill>
                <a:latin typeface="Helvetica"/>
                <a:cs typeface="Helvetica"/>
              </a:rPr>
              <a:t>- NaHCO</a:t>
            </a:r>
            <a:r>
              <a:rPr lang="en-US" sz="2500" b="1" baseline="-25000" dirty="0">
                <a:solidFill>
                  <a:schemeClr val="tx1"/>
                </a:solidFill>
                <a:latin typeface="Helvetica"/>
                <a:cs typeface="Helvetica"/>
              </a:rPr>
              <a:t>3</a:t>
            </a:r>
            <a:r>
              <a:rPr lang="en-US" sz="2500" b="1" dirty="0">
                <a:solidFill>
                  <a:schemeClr val="tx1"/>
                </a:solidFill>
                <a:latin typeface="Helvetica"/>
                <a:cs typeface="Helvetica"/>
              </a:rPr>
              <a:t>*NAC interaction p=0.33</a:t>
            </a:r>
          </a:p>
          <a:p>
            <a:pPr algn="l"/>
            <a:endParaRPr lang="en-US" sz="2400" b="1" dirty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317"/>
            <a:ext cx="4540470" cy="93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090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73418"/>
            <a:ext cx="8033833" cy="93252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Pt/</a:t>
            </a:r>
            <a:r>
              <a:rPr lang="en-US" b="1" dirty="0" err="1">
                <a:solidFill>
                  <a:schemeClr val="tx2"/>
                </a:solidFill>
                <a:latin typeface="Helvetica"/>
                <a:cs typeface="Helvetica"/>
              </a:rPr>
              <a:t>angio</a:t>
            </a:r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 characteristics &amp;  study intervention comparisons</a:t>
            </a: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971"/>
            <a:ext cx="12188826" cy="523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77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173418"/>
            <a:ext cx="8033833" cy="93252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Pt/</a:t>
            </a:r>
            <a:r>
              <a:rPr lang="en-US" b="1" dirty="0" err="1">
                <a:solidFill>
                  <a:schemeClr val="tx2"/>
                </a:solidFill>
                <a:latin typeface="Helvetica"/>
                <a:cs typeface="Helvetica"/>
              </a:rPr>
              <a:t>angio</a:t>
            </a:r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 characteristics &amp;  study intervention comparisons</a:t>
            </a:r>
          </a:p>
        </p:txBody>
      </p:sp>
      <p:pic>
        <p:nvPicPr>
          <p:cNvPr id="8" name="Picture 7" descr="SS_2017_cmyk_red+k_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971"/>
            <a:ext cx="12188826" cy="52341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0628" y="2979683"/>
            <a:ext cx="5040462" cy="646386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30628" y="4335517"/>
            <a:ext cx="5040462" cy="1721453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319461" y="2979683"/>
            <a:ext cx="5505319" cy="1702674"/>
            <a:chOff x="2835677" y="2758966"/>
            <a:chExt cx="8137121" cy="1923393"/>
          </a:xfrm>
        </p:grpSpPr>
        <p:sp>
          <p:nvSpPr>
            <p:cNvPr id="11" name="Rectangle 10"/>
            <p:cNvSpPr/>
            <p:nvPr/>
          </p:nvSpPr>
          <p:spPr>
            <a:xfrm>
              <a:off x="2835677" y="2758966"/>
              <a:ext cx="8137121" cy="1923393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269766" y="3133691"/>
              <a:ext cx="7268941" cy="12003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/>
                <a:t>No differences across </a:t>
              </a:r>
            </a:p>
            <a:p>
              <a:pPr algn="ctr"/>
              <a:r>
                <a:rPr lang="en-US" sz="3600" b="1" dirty="0"/>
                <a:t>groups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8257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-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pic>
        <p:nvPicPr>
          <p:cNvPr id="10" name="Picture 9" descr="SS_2017_cmyk_red+k_H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833" y="215900"/>
            <a:ext cx="3790947" cy="937343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1" y="29425"/>
            <a:ext cx="8033833" cy="1264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Primary and secondary endpoint comparisons – NaHCO</a:t>
            </a:r>
            <a:r>
              <a:rPr lang="en-US" b="1" baseline="-25000" dirty="0">
                <a:solidFill>
                  <a:schemeClr val="tx2"/>
                </a:solidFill>
                <a:latin typeface="Helvetica"/>
                <a:cs typeface="Helvetica"/>
              </a:rPr>
              <a:t>3</a:t>
            </a:r>
            <a:r>
              <a:rPr lang="en-US" b="1" dirty="0">
                <a:solidFill>
                  <a:schemeClr val="tx2"/>
                </a:solidFill>
                <a:latin typeface="Helvetica"/>
                <a:cs typeface="Helvetica"/>
              </a:rPr>
              <a:t> vs. </a:t>
            </a:r>
            <a:r>
              <a:rPr lang="en-US" b="1" dirty="0" err="1">
                <a:solidFill>
                  <a:schemeClr val="tx2"/>
                </a:solidFill>
                <a:latin typeface="Helvetica"/>
                <a:cs typeface="Helvetica"/>
              </a:rPr>
              <a:t>NaCl</a:t>
            </a:r>
            <a:endParaRPr lang="en-US" b="1" dirty="0">
              <a:solidFill>
                <a:schemeClr val="tx2"/>
              </a:solidFill>
              <a:latin typeface="Helvetica"/>
              <a:cs typeface="Helvetica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94410"/>
            <a:ext cx="12188825" cy="556180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10360" y="2585543"/>
            <a:ext cx="12046934" cy="520257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0360" y="3443873"/>
            <a:ext cx="12078466" cy="513274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5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FBB126-17C8-4AF9-A30D-28A4C6F093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FE908E6-72E1-44C8-A2CD-E9CB9A1B8884}">
  <ds:schemaRefs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9E14BA69-A324-4B4A-A541-870FC43297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486</Words>
  <Application>Microsoft Office PowerPoint</Application>
  <PresentationFormat>Custom</PresentationFormat>
  <Paragraphs>66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Helvetica</vt:lpstr>
      <vt:lpstr>Wingdings</vt:lpstr>
      <vt:lpstr>Office Theme</vt:lpstr>
      <vt:lpstr>Prevention of Serious Adverse Events Following Angiography (PRESERVE) Trial</vt:lpstr>
      <vt:lpstr>Contrast-Associated Acute Kidney Injury (CA-AKI)</vt:lpstr>
      <vt:lpstr>PRESERVE trial – hypotheses, design, and endpoints</vt:lpstr>
      <vt:lpstr>PRESERVE trial – pt population</vt:lpstr>
      <vt:lpstr>PRESERVE trial – study interventions</vt:lpstr>
      <vt:lpstr>PowerPoint Presentation</vt:lpstr>
      <vt:lpstr>Pt/angio characteristics &amp;  study intervention comparisons</vt:lpstr>
      <vt:lpstr>Pt/angio characteristics &amp;  study intervention comparisons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PRESERVE trial - summary</vt:lpstr>
      <vt:lpstr>PRESERVE trial sites </vt:lpstr>
    </vt:vector>
  </TitlesOfParts>
  <Company>The American Heart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</dc:title>
  <dc:creator>Ryon Elliott</dc:creator>
  <cp:lastModifiedBy>Kristen Green</cp:lastModifiedBy>
  <cp:revision>76</cp:revision>
  <dcterms:created xsi:type="dcterms:W3CDTF">2015-08-19T16:41:35Z</dcterms:created>
  <dcterms:modified xsi:type="dcterms:W3CDTF">2017-11-08T15:36:21Z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