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0" r:id="rId2"/>
    <p:sldId id="277" r:id="rId3"/>
    <p:sldId id="281" r:id="rId4"/>
    <p:sldId id="263" r:id="rId5"/>
    <p:sldId id="278" r:id="rId6"/>
    <p:sldId id="282" r:id="rId7"/>
    <p:sldId id="262" r:id="rId8"/>
    <p:sldId id="280" r:id="rId9"/>
    <p:sldId id="284" r:id="rId10"/>
    <p:sldId id="283" r:id="rId11"/>
    <p:sldId id="288" r:id="rId12"/>
    <p:sldId id="286" r:id="rId13"/>
    <p:sldId id="298" r:id="rId14"/>
    <p:sldId id="304" r:id="rId15"/>
    <p:sldId id="299" r:id="rId16"/>
    <p:sldId id="305" r:id="rId17"/>
    <p:sldId id="300" r:id="rId18"/>
    <p:sldId id="306" r:id="rId19"/>
    <p:sldId id="311" r:id="rId20"/>
    <p:sldId id="312" r:id="rId21"/>
    <p:sldId id="301" r:id="rId22"/>
    <p:sldId id="289" r:id="rId23"/>
    <p:sldId id="308" r:id="rId24"/>
    <p:sldId id="309" r:id="rId25"/>
    <p:sldId id="313" r:id="rId26"/>
    <p:sldId id="310" r:id="rId27"/>
    <p:sldId id="285" r:id="rId28"/>
    <p:sldId id="290" r:id="rId29"/>
    <p:sldId id="292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AEE"/>
    <a:srgbClr val="F968FF"/>
    <a:srgbClr val="0432FF"/>
    <a:srgbClr val="62237C"/>
    <a:srgbClr val="B2C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/>
    <p:restoredTop sz="94695"/>
  </p:normalViewPr>
  <p:slideViewPr>
    <p:cSldViewPr snapToGrid="0" snapToObjects="1">
      <p:cViewPr varScale="1">
        <p:scale>
          <a:sx n="87" d="100"/>
          <a:sy n="87" d="100"/>
        </p:scale>
        <p:origin x="2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9283-B09C-7544-8D66-ABE2CA165EC2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7D30-B8A7-5D48-AC7D-CD0B893B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F514-6A2D-FF45-AA4F-244FA9A8001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E0CC-C6B2-0A42-8E90-929E2B9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6" y="215972"/>
            <a:ext cx="12192000" cy="986170"/>
          </a:xfrm>
          <a:prstGeom prst="rect">
            <a:avLst/>
          </a:prstGeom>
          <a:solidFill>
            <a:srgbClr val="62237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176" y="6592589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1203801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176" y="2201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6584940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6" y="215972"/>
            <a:ext cx="12192000" cy="986170"/>
          </a:xfrm>
          <a:prstGeom prst="rect">
            <a:avLst/>
          </a:prstGeom>
          <a:solidFill>
            <a:srgbClr val="62237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3176" y="6592589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1203801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176" y="2201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6584940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176" y="195186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456715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184134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176" y="6438420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87" y="66999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528" y="6439808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176" y="195186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456715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184134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176" y="6438420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87" y="66999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528" y="6439808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alphaModFix amt="12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1" y="-311774"/>
            <a:ext cx="5528124" cy="7398374"/>
          </a:xfrm>
          <a:prstGeom prst="rect">
            <a:avLst/>
          </a:prstGeom>
        </p:spPr>
      </p:pic>
      <p:pic>
        <p:nvPicPr>
          <p:cNvPr id="8" name="Picture 7" descr="Celestia-R1---OverlayTitleHD.png"/>
          <p:cNvPicPr>
            <a:picLocks noChangeAspect="1"/>
          </p:cNvPicPr>
          <p:nvPr userDrawn="1"/>
        </p:nvPicPr>
        <p:blipFill>
          <a:blip r:embed="rId2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301" y="1525106"/>
            <a:ext cx="9477523" cy="53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92" r:id="rId19"/>
    <p:sldLayoutId id="2147483693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67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latin typeface="Arial" charset="0"/>
                <a:ea typeface="Arial" charset="0"/>
                <a:cs typeface="Arial" charset="0"/>
              </a:rPr>
              <a:t>AMERICAN HEART ASSOCIATION SCIENTIFIC SESSIONS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34679" y="646138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Arial" charset="0"/>
                <a:ea typeface="Arial" charset="0"/>
                <a:cs typeface="Arial" charset="0"/>
              </a:rPr>
              <a:t>NORTHWESTERN UNIVERSITY FEINBERG SCHOOL OF MEDICINE</a:t>
            </a:r>
            <a:endParaRPr lang="en-US" sz="1100" spc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2036"/>
            <a:ext cx="12192000" cy="4862870"/>
          </a:xfrm>
          <a:prstGeom prst="rect">
            <a:avLst/>
          </a:prstGeom>
          <a:solidFill>
            <a:srgbClr val="62237C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Transcatheter</a:t>
            </a:r>
            <a:r>
              <a:rPr lang="en-US" sz="5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InterAtrial</a:t>
            </a:r>
            <a:r>
              <a:rPr lang="en-US" sz="5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Shunt Device for the Treatment of Heart Failure: </a:t>
            </a:r>
            <a:r>
              <a:rPr lang="en-US" sz="5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Results From the </a:t>
            </a:r>
            <a:r>
              <a:rPr lang="en-US" sz="5800" i="1" dirty="0">
                <a:ln w="0"/>
                <a:solidFill>
                  <a:srgbClr val="F968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REDUCE LAP-HF I </a:t>
            </a:r>
            <a:r>
              <a:rPr lang="en-US" sz="5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Randomized Controlled Trial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200" b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Sanjiv J. Shah, MD, FAHA</a:t>
            </a:r>
            <a:endParaRPr lang="en-US" sz="3000" b="1" dirty="0">
              <a:ln w="0"/>
              <a:solidFill>
                <a:srgbClr val="B2C9F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i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On Behalf of the REDUCE LAP-HF I Investigators and Research Staff</a:t>
            </a:r>
          </a:p>
        </p:txBody>
      </p:sp>
    </p:spTree>
    <p:extLst>
      <p:ext uri="{BB962C8B-B14F-4D97-AF65-F5344CB8AC3E}">
        <p14:creationId xmlns:p14="http://schemas.microsoft.com/office/powerpoint/2010/main" val="134943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Key inclusion/exclusion criteria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82" y="1301860"/>
            <a:ext cx="61683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Inclusion criteria: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Symptomatic HF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NYHA class III or ambulatory IV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LVEF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40%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 hospitalization in prior 12 months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or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Wingdings"/>
              </a:rPr>
              <a:t>B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NP (or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Wingdings"/>
              </a:rPr>
              <a:t>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NTproBNP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Echo evidence of LV diastolic dysfunction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Wingdings"/>
              </a:rPr>
              <a:t>Exercise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PCWP (≥ 25 mmHg)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Wingdings"/>
              </a:rPr>
              <a:t>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PCWP-RAP gradient (≥ 5 mmHg)</a:t>
            </a:r>
          </a:p>
          <a:p>
            <a:pPr marL="285750" indent="-285750">
              <a:buFont typeface="Arial" charset="0"/>
              <a:buChar char="•"/>
            </a:pPr>
            <a:endParaRPr lang="en-US" sz="4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7767" y="1301860"/>
            <a:ext cx="61657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Exclusion criteria: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Stage D HF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Cardiac index &lt; 2.0 L/min/m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Prior history of LVEF &lt; 30%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Significant valve disease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3+ MR,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2+ TR,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2+ AR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Significant RV dysfunction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TAPSE &lt; 1.4 cm, RV &gt; LV size,   or RVFAC &lt; 35%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RAP &gt; 14 mmHg</a:t>
            </a:r>
          </a:p>
          <a:p>
            <a:pPr marL="914400" lvl="1" indent="-457200">
              <a:buFont typeface="AppleSymbols" charset="0"/>
              <a:buChar char="▻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PVR &gt; 4 Wood units</a:t>
            </a:r>
          </a:p>
          <a:p>
            <a:pPr marL="914400" lvl="1" indent="-457200">
              <a:buFont typeface="AppleSymbols" charset="0"/>
              <a:buChar char="▻"/>
            </a:pPr>
            <a:endParaRPr lang="en-US" sz="28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4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3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Statistical Analysis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8" y="1348354"/>
            <a:ext cx="111587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Power calculation: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N=20 in each group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to detect 6.0</a:t>
            </a:r>
            <a:r>
              <a:rPr lang="en-US" sz="3600" dirty="0"/>
              <a:t>±7.2 mmHg greater reduction in exercise PCWP at 1 month in IASD group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Two-sided ⍺=0.05 and power = 82%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Primary outcome analysis: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solidFill>
                  <a:srgbClr val="22FAEE"/>
                </a:solidFill>
              </a:rPr>
              <a:t>Mixed effects model repeated measures (MMRM) analysis of covariance (ANCOVA)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Accounts for all available stages of exercise at both time points in all patients</a:t>
            </a:r>
          </a:p>
        </p:txBody>
      </p:sp>
    </p:spTree>
    <p:extLst>
      <p:ext uri="{BB962C8B-B14F-4D97-AF65-F5344CB8AC3E}">
        <p14:creationId xmlns:p14="http://schemas.microsoft.com/office/powerpoint/2010/main" val="193535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Patient disposition flow chart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0020" y="1549829"/>
            <a:ext cx="3130658" cy="92333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N=94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enrolled patients 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with symptomatic HF + LVEF &gt; 40%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020" y="3178643"/>
            <a:ext cx="3130658" cy="369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N=44 randomized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59" y="4253460"/>
            <a:ext cx="3130658" cy="369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CONTROL ARM (N=22)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9149" y="4266952"/>
            <a:ext cx="3631770" cy="369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IASD TREATMENT ARM (N=22)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78" y="5382652"/>
            <a:ext cx="2557218" cy="64633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N=22 patients active 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at 1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4874" y="5367019"/>
            <a:ext cx="2560320" cy="64633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N=21 patients active 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at 1 month</a:t>
            </a:r>
          </a:p>
        </p:txBody>
      </p:sp>
      <p:cxnSp>
        <p:nvCxnSpPr>
          <p:cNvPr id="14" name="Straight Connector 13"/>
          <p:cNvCxnSpPr>
            <a:stCxn id="6" idx="2"/>
            <a:endCxn id="8" idx="0"/>
          </p:cNvCxnSpPr>
          <p:nvPr/>
        </p:nvCxnSpPr>
        <p:spPr>
          <a:xfrm>
            <a:off x="3875349" y="2473159"/>
            <a:ext cx="0" cy="70548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1"/>
            <a:endCxn id="9" idx="0"/>
          </p:cNvCxnSpPr>
          <p:nvPr/>
        </p:nvCxnSpPr>
        <p:spPr>
          <a:xfrm rot="10800000" flipV="1">
            <a:off x="1842488" y="3363308"/>
            <a:ext cx="467532" cy="890151"/>
          </a:xfrm>
          <a:prstGeom prst="bentConnector2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cxnSp>
      <p:cxnSp>
        <p:nvCxnSpPr>
          <p:cNvPr id="20" name="Elbow Connector 19"/>
          <p:cNvCxnSpPr>
            <a:stCxn id="8" idx="3"/>
            <a:endCxn id="10" idx="0"/>
          </p:cNvCxnSpPr>
          <p:nvPr/>
        </p:nvCxnSpPr>
        <p:spPr>
          <a:xfrm>
            <a:off x="5440678" y="3363309"/>
            <a:ext cx="524356" cy="903643"/>
          </a:xfrm>
          <a:prstGeom prst="bentConnector2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cxnSp>
      <p:cxnSp>
        <p:nvCxnSpPr>
          <p:cNvPr id="23" name="Straight Connector 22"/>
          <p:cNvCxnSpPr>
            <a:stCxn id="10" idx="2"/>
            <a:endCxn id="12" idx="0"/>
          </p:cNvCxnSpPr>
          <p:nvPr/>
        </p:nvCxnSpPr>
        <p:spPr>
          <a:xfrm>
            <a:off x="5965034" y="4636284"/>
            <a:ext cx="0" cy="73073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flipH="1">
            <a:off x="1842487" y="4622792"/>
            <a:ext cx="1" cy="75986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01980" y="1549829"/>
            <a:ext cx="4751267" cy="230832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N=50 excluded patients: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MI, PCI, or CABG in past 3 months (n=13)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Significant untreated CAD (n=11)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CVA, TIA, DVT, or PE (n=5)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Resting RAP &gt; 14 mmHg (n=5)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Significant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valvular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disease (n=4)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Severe CKD (n=2)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(n=10)</a:t>
            </a:r>
          </a:p>
        </p:txBody>
      </p:sp>
      <p:cxnSp>
        <p:nvCxnSpPr>
          <p:cNvPr id="45" name="Elbow Connector 44"/>
          <p:cNvCxnSpPr>
            <a:endCxn id="44" idx="1"/>
          </p:cNvCxnSpPr>
          <p:nvPr/>
        </p:nvCxnSpPr>
        <p:spPr>
          <a:xfrm flipV="1">
            <a:off x="3875349" y="2703991"/>
            <a:ext cx="2826631" cy="14634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</p:cxnSp>
      <p:sp>
        <p:nvSpPr>
          <p:cNvPr id="50" name="TextBox 49"/>
          <p:cNvSpPr txBox="1"/>
          <p:nvPr/>
        </p:nvSpPr>
        <p:spPr>
          <a:xfrm>
            <a:off x="9015618" y="5143395"/>
            <a:ext cx="2766326" cy="120032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N=1 patient withdrew consent after RA could not be accessed (occluded IVC filter)</a:t>
            </a:r>
          </a:p>
        </p:txBody>
      </p:sp>
      <p:cxnSp>
        <p:nvCxnSpPr>
          <p:cNvPr id="51" name="Elbow Connector 50"/>
          <p:cNvCxnSpPr>
            <a:endCxn id="50" idx="0"/>
          </p:cNvCxnSpPr>
          <p:nvPr/>
        </p:nvCxnSpPr>
        <p:spPr>
          <a:xfrm>
            <a:off x="5965034" y="4856605"/>
            <a:ext cx="4433747" cy="286790"/>
          </a:xfrm>
          <a:prstGeom prst="bentConnector2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546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4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(1)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406172"/>
              </p:ext>
            </p:extLst>
          </p:nvPr>
        </p:nvGraphicFramePr>
        <p:xfrm>
          <a:off x="206894" y="1339993"/>
          <a:ext cx="11757798" cy="5041884"/>
        </p:xfrm>
        <a:graphic>
          <a:graphicData uri="http://schemas.openxmlformats.org/drawingml/2006/table">
            <a:tbl>
              <a:tblPr/>
              <a:tblGrid>
                <a:gridCol w="450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Age (years)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70.0±9.2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69.6±8.3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0.86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Male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36%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64%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Race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African American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White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Other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  <a:latin typeface="ArialMT" charset="0"/>
                        </a:rPr>
                        <a:t>18%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MT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  <a:latin typeface="ArialMT" charset="0"/>
                        </a:rPr>
                        <a:t>82%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MT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  <a:latin typeface="ArialMT" charset="0"/>
                        </a:rPr>
                        <a:t>0%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MT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0%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86%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14%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NYHA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class III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Body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mass index (kg/m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35.1±9.1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35.2±6.4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Systolic BP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(mmHg)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±22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LV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ejection fraction (%)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47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(1)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62089"/>
              </p:ext>
            </p:extLst>
          </p:nvPr>
        </p:nvGraphicFramePr>
        <p:xfrm>
          <a:off x="206894" y="1339993"/>
          <a:ext cx="11757798" cy="5041884"/>
        </p:xfrm>
        <a:graphic>
          <a:graphicData uri="http://schemas.openxmlformats.org/drawingml/2006/table">
            <a:tbl>
              <a:tblPr/>
              <a:tblGrid>
                <a:gridCol w="450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Age (years)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70.0±9.2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69.6±8.3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0.86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Male</a:t>
                      </a:r>
                      <a:endParaRPr lang="en-US" sz="24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36%</a:t>
                      </a:r>
                      <a:endParaRPr lang="en-US" sz="24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64%</a:t>
                      </a:r>
                      <a:endParaRPr lang="en-US" sz="24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0.13</a:t>
                      </a:r>
                      <a:endParaRPr lang="en-US" sz="24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Race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African American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White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Other</a:t>
                      </a:r>
                      <a:endParaRPr lang="en-US" sz="20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22FAEE"/>
                          </a:solidFill>
                          <a:latin typeface="ArialMT" charset="0"/>
                        </a:rPr>
                        <a:t>18%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22FAEE"/>
                          </a:solidFill>
                          <a:latin typeface="ArialMT" charset="0"/>
                        </a:rPr>
                        <a:t>82%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22FAEE"/>
                          </a:solidFill>
                          <a:latin typeface="ArialMT" charset="0"/>
                        </a:rPr>
                        <a:t>0%</a:t>
                      </a:r>
                      <a:endParaRPr lang="en-US" sz="1800" dirty="0">
                        <a:solidFill>
                          <a:srgbClr val="22FAEE"/>
                        </a:solidFill>
                        <a:latin typeface="ArialMT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86%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14%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0.03</a:t>
                      </a:r>
                      <a:endParaRPr lang="en-US" sz="24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NYHA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class III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Body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mass index (kg/m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35.1±9.1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35.2±6.4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Systolic BP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(mmHg)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±22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LV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ejection fraction (%)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(2)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925106"/>
              </p:ext>
            </p:extLst>
          </p:nvPr>
        </p:nvGraphicFramePr>
        <p:xfrm>
          <a:off x="206894" y="1417483"/>
          <a:ext cx="11757798" cy="4754864"/>
        </p:xfrm>
        <a:graphic>
          <a:graphicData uri="http://schemas.openxmlformats.org/drawingml/2006/table">
            <a:tbl>
              <a:tblPr/>
              <a:tblGrid>
                <a:gridCol w="509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91%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Hyperlipidemia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Diabetes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Atrial fibrillation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Ischemic heart disease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COPD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Stroke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Loop diuretic dose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(mg furosemide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eq.)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113±90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93±99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5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(2)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419867"/>
              </p:ext>
            </p:extLst>
          </p:nvPr>
        </p:nvGraphicFramePr>
        <p:xfrm>
          <a:off x="206894" y="1417483"/>
          <a:ext cx="11757798" cy="4754864"/>
        </p:xfrm>
        <a:graphic>
          <a:graphicData uri="http://schemas.openxmlformats.org/drawingml/2006/table">
            <a:tbl>
              <a:tblPr/>
              <a:tblGrid>
                <a:gridCol w="509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91%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Hyperlipidemia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Diabetes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Atrial fibrillation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Ischemic heart disease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COPD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Stroke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Loop diuretic dose </a:t>
                      </a:r>
                      <a:r>
                        <a:rPr lang="en-US" sz="16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(mg furosemide</a:t>
                      </a:r>
                      <a:r>
                        <a:rPr lang="en-US" sz="1600" b="1" baseline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eq.)</a:t>
                      </a:r>
                      <a:endParaRPr lang="en-US" sz="1600" b="1" dirty="0">
                        <a:solidFill>
                          <a:srgbClr val="22FAEE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113±90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93±99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5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(3)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85248"/>
              </p:ext>
            </p:extLst>
          </p:nvPr>
        </p:nvGraphicFramePr>
        <p:xfrm>
          <a:off x="206894" y="1417483"/>
          <a:ext cx="11757798" cy="4846304"/>
        </p:xfrm>
        <a:graphic>
          <a:graphicData uri="http://schemas.openxmlformats.org/drawingml/2006/table">
            <a:tbl>
              <a:tblPr/>
              <a:tblGrid>
                <a:gridCol w="549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Baseline hemodynamics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RA pressure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9.1±3.7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10.1±2.3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0.27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Mean PA pressure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28.4±8.6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30.2±9.5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0.52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(L/min/m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5.7±2.7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5.4±1.6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0.66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Pulmonary vascular resistance (WU)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1.74±1.45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2.19±1.52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legs down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19.9±7.5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20.9±7.9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legs up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24.0±9.3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26.6±7.1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peak exercise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37.3±6.7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37.3±6.5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PCWP-RAP gradient at rest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10.9±7.3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10.8±5.6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Exercise duration (minutes)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8.9±4.0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7.4±3.1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Peak exercise workload (W)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41.8±16.2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42.3±19.5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7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(3)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737221"/>
              </p:ext>
            </p:extLst>
          </p:nvPr>
        </p:nvGraphicFramePr>
        <p:xfrm>
          <a:off x="206894" y="1417483"/>
          <a:ext cx="11757798" cy="4846304"/>
        </p:xfrm>
        <a:graphic>
          <a:graphicData uri="http://schemas.openxmlformats.org/drawingml/2006/table">
            <a:tbl>
              <a:tblPr/>
              <a:tblGrid>
                <a:gridCol w="549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Baseline hemodynamics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RA pressure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9.1±3.7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10.1±2.3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0.27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Mean PA pressure 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28.4±8.6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30.2±9.5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0.52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(L/min/m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5.7±2.7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5.4±1.6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0.66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Pulmonary vascular resistance (WU)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1.74±1.45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2.19±1.52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legs down (mmHg)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19.9±7.5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20.9±7.9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0.67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legs up (mmHg)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24.0±9.3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26.6±7.1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0.32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PCWP, peak exercise (mmHg)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37.3±6.7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37.3±6.5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1.00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PCWP-RAP gradient at rest (mmHg)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10.9±7.3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10.8±5.6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0.95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Exercise duration (minutes)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8.9±4.0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7.4±3.1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Peak exercise workload (W)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41.8±16.2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42.3±19.5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2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Procedural characteristics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525983"/>
              </p:ext>
            </p:extLst>
          </p:nvPr>
        </p:nvGraphicFramePr>
        <p:xfrm>
          <a:off x="206894" y="1817533"/>
          <a:ext cx="11757798" cy="3749024"/>
        </p:xfrm>
        <a:graphic>
          <a:graphicData uri="http://schemas.openxmlformats.org/drawingml/2006/table">
            <a:tbl>
              <a:tblPr/>
              <a:tblGrid>
                <a:gridCol w="571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Procedural/device 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Device implantation attempted (%)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95.5%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procedure duration (minutes)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12.9±9.0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58.1±25.8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fluoroscopy time (minutes)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5.3±3.6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23.3±13.0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contrast agent administered (mL)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19.0±15.6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19.2±17.4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0.986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Device failure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Device mal-deployment without embolization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Introduction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46" y="1441342"/>
            <a:ext cx="111137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HFpEF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(LVEF &gt; 50%) and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HFmrEF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(LVEF 40-50%):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Increasing in prevalence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High morbidity/mortality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 proven therapies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Heterogeneous syndromes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Common pathophysiologic                                       thread: </a:t>
            </a:r>
            <a:r>
              <a:rPr lang="en-US" sz="3600" b="1" dirty="0">
                <a:solidFill>
                  <a:srgbClr val="22FAEE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</a:t>
            </a:r>
            <a:r>
              <a:rPr lang="en-US" sz="3600" i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 pressure at rest                                              or with exertion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36982" y="2524672"/>
            <a:ext cx="5089447" cy="3515761"/>
            <a:chOff x="6836982" y="2524672"/>
            <a:chExt cx="5089447" cy="3515761"/>
          </a:xfrm>
        </p:grpSpPr>
        <p:sp>
          <p:nvSpPr>
            <p:cNvPr id="12" name="TextBox 11"/>
            <p:cNvSpPr txBox="1"/>
            <p:nvPr/>
          </p:nvSpPr>
          <p:spPr>
            <a:xfrm>
              <a:off x="8287478" y="3345137"/>
              <a:ext cx="92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22FAEE"/>
                  </a:solidFill>
                  <a:latin typeface="Arial" charset="0"/>
                  <a:ea typeface="ヒラギノ角ゴ Pro W3"/>
                  <a:cs typeface="Arial" charset="0"/>
                </a:rPr>
                <a:t>HFpEF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8495" y="4694675"/>
              <a:ext cx="100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" charset="0"/>
                  <a:ea typeface="ヒラギノ角ゴ Pro W3"/>
                  <a:cs typeface="Arial" charset="0"/>
                </a:rPr>
                <a:t>Control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91340" y="5701879"/>
              <a:ext cx="4735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>
                  <a:solidFill>
                    <a:srgbClr val="FFFFFF"/>
                  </a:solidFill>
                  <a:latin typeface="Arial" charset="0"/>
                  <a:ea typeface="ヒラギノ角ゴ Pro W3"/>
                  <a:cs typeface="Arial" charset="0"/>
                  <a:sym typeface="Wingdings"/>
                </a:rPr>
                <a:t>Borlaug BA, et al. </a:t>
              </a:r>
              <a:r>
                <a:rPr lang="en-US" sz="1600" i="1" dirty="0" err="1">
                  <a:solidFill>
                    <a:srgbClr val="FFFFFF"/>
                  </a:solidFill>
                  <a:latin typeface="Arial" charset="0"/>
                  <a:ea typeface="ヒラギノ角ゴ Pro W3"/>
                  <a:cs typeface="Arial" charset="0"/>
                  <a:sym typeface="Wingdings"/>
                </a:rPr>
                <a:t>Circ</a:t>
              </a:r>
              <a:r>
                <a:rPr lang="en-US" sz="1600" i="1" dirty="0">
                  <a:solidFill>
                    <a:srgbClr val="FFFFFF"/>
                  </a:solidFill>
                  <a:latin typeface="Arial" charset="0"/>
                  <a:ea typeface="ヒラギノ角ゴ Pro W3"/>
                  <a:cs typeface="Arial" charset="0"/>
                  <a:sym typeface="Wingdings"/>
                </a:rPr>
                <a:t> Heart Fail </a:t>
              </a:r>
              <a:r>
                <a:rPr lang="en-US" sz="1600" dirty="0">
                  <a:solidFill>
                    <a:srgbClr val="FFFFFF"/>
                  </a:solidFill>
                  <a:latin typeface="Arial" charset="0"/>
                  <a:ea typeface="ヒラギノ角ゴ Pro W3"/>
                  <a:cs typeface="Arial" charset="0"/>
                  <a:sym typeface="Wingdings"/>
                </a:rPr>
                <a:t>2010</a:t>
              </a:r>
              <a:endParaRPr lang="en-US" sz="14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982" y="2524672"/>
              <a:ext cx="4523276" cy="317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Procedural characteristics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/>
          </p:nvPr>
        </p:nvGraphicFramePr>
        <p:xfrm>
          <a:off x="206894" y="1817533"/>
          <a:ext cx="11757798" cy="3749024"/>
        </p:xfrm>
        <a:graphic>
          <a:graphicData uri="http://schemas.openxmlformats.org/drawingml/2006/table">
            <a:tbl>
              <a:tblPr/>
              <a:tblGrid>
                <a:gridCol w="571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Procedural/device 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Device implantation attempted (%)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95.5%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procedure duration (minutes)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12.9±9.0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58.1±25.8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fluoroscopy time (minutes)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5.3±3.6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23.3±13.0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Total contrast agent administered (mL)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19.0±15.6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19.2±17.4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0.986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Device failure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Device mal-deployment without embolization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6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1" y="-311774"/>
            <a:ext cx="5528124" cy="7398374"/>
          </a:xfrm>
          <a:prstGeom prst="rect">
            <a:avLst/>
          </a:prstGeom>
        </p:spPr>
      </p:pic>
      <p:pic>
        <p:nvPicPr>
          <p:cNvPr id="6" name="Picture 5" descr="Celestia-R1---OverlayTitleHD.png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301" y="1525106"/>
            <a:ext cx="9477523" cy="533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" y="1751572"/>
            <a:ext cx="12192000" cy="3046988"/>
          </a:xfrm>
          <a:prstGeom prst="rect">
            <a:avLst/>
          </a:prstGeom>
          <a:solidFill>
            <a:srgbClr val="62237C">
              <a:alpha val="3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PRIMARY OUTCOME RESULTS</a:t>
            </a:r>
            <a:endParaRPr lang="en-US" sz="4800" i="1" dirty="0">
              <a:ln w="0"/>
              <a:solidFill>
                <a:srgbClr val="B2C9F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Efficacy outcomes at 1 month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18172"/>
              </p:ext>
            </p:extLst>
          </p:nvPr>
        </p:nvGraphicFramePr>
        <p:xfrm>
          <a:off x="206894" y="1339993"/>
          <a:ext cx="11757798" cy="5138926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Hemodynamic parameter</a:t>
                      </a:r>
                    </a:p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(Change from baseline to 1 month)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Primary outcome (exercise PCWP)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20W (mmHg)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P=0.019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40W (mmHg)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60W (mmHg)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0.9±5.1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-1.9±4.3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-1.3±4.9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-3.2±5.2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-1.0±4.5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-2.3±4.9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legs up at rest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-5.0±5.7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0.024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peak exercise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-0.5±5.0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-3.5±6.4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workload-corrected (mmHg/W/kg)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10.3±45.9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-5.7±27.3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RV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at rest (L/min)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-0.5±1.4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1.6±1.3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at rest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0.17±1.57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-0.76±1.59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0.102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during exercise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0.31±1.64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-0.29±1.22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</a:t>
            </a:r>
            <a:r>
              <a:rPr lang="en-US" sz="56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Efficacy outcomes at 1 month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583989"/>
              </p:ext>
            </p:extLst>
          </p:nvPr>
        </p:nvGraphicFramePr>
        <p:xfrm>
          <a:off x="206894" y="1339993"/>
          <a:ext cx="11757798" cy="5138926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Hemodynamic parameter</a:t>
                      </a:r>
                    </a:p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(Change from baseline to 1 month)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Primary outcome (exercise PCWP)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20W (mmHg)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P=0.019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40W (mmHg)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60W (mmHg)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0.9±5.1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-1.9±4.3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-1.3±4.9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-3.2±5.2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-1.0±4.5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-2.3±4.9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legs up at rest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-5.0±5.7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0.024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peak exercise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-0.5±5.0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-3.5±6.4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workload-corrected (mmHg/W/kg)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10.3±45.9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-5.7±27.3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RV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at rest (L/min)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-0.5±1.4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1.6±1.3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at rest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0.17±1.57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-0.76±1.59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0.102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during exercise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0.31±1.64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-0.29±1.22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4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</a:t>
            </a:r>
            <a:r>
              <a:rPr lang="en-US" sz="56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Efficacy outcomes at 1 month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562115"/>
              </p:ext>
            </p:extLst>
          </p:nvPr>
        </p:nvGraphicFramePr>
        <p:xfrm>
          <a:off x="206894" y="1339993"/>
          <a:ext cx="11757798" cy="5138926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Hemodynamic parameter</a:t>
                      </a:r>
                    </a:p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(Change from baseline to 1 month)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Primary outcome (exercise PCWP)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20W (mmHg)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P=0.019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40W (mmHg)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60W (mmHg)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0.9±5.1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-1.9±4.3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-1.3±4.9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-3.2±5.2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-1.0±4.5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-2.3±4.9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legs up at rest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-5.0±5.7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0.024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peak exercise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-0.5±5.0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-3.5±6.4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workload-corrected (mmHg/W/kg)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10.3±45.9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-5.7±27.3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RV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at rest (L/min)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-0.5±1.4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1.6±1.3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at rest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0.17±1.57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-0.76±1.59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0.102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during exercise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0.31±1.64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-0.29±1.22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8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</a:t>
            </a:r>
            <a:r>
              <a:rPr lang="en-US" sz="56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Efficacy outcomes at 1 month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836233"/>
              </p:ext>
            </p:extLst>
          </p:nvPr>
        </p:nvGraphicFramePr>
        <p:xfrm>
          <a:off x="206894" y="1339993"/>
          <a:ext cx="11757798" cy="5138926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Hemodynamic parameter</a:t>
                      </a:r>
                    </a:p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(Change from baseline to 1 month)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Primary outcome (exercise PCWP)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20W (mmHg)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P=0.019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40W (mmHg)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60W (mmHg)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0.9±5.1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-1.9±4.3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-1.3±4.9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-3.2±5.2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-1.0±4.5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-2.3±4.9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legs up at rest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-5.0±5.7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0.024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peak exercise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-0.5±5.0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-3.5±6.4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workload-corrected (mmHg/W/kg)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10.3±45.9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-5.7±27.3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RV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at rest (L/min)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-0.5±1.4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1.6±1.3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at rest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0.17±1.57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-0.76±1.59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0.102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during exercise (Wood units)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0.31±1.64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-0.29±1.22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0.051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</a:t>
            </a:r>
            <a:r>
              <a:rPr lang="en-US" sz="56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Efficacy outcomes at 1 month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737868"/>
              </p:ext>
            </p:extLst>
          </p:nvPr>
        </p:nvGraphicFramePr>
        <p:xfrm>
          <a:off x="206894" y="1339993"/>
          <a:ext cx="11757798" cy="5138926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Hemodynamic parameter</a:t>
                      </a:r>
                    </a:p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(Change from baseline to 1 month)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Primary outcome (exercise PCWP)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20W (mmHg)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P=0.019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40W (mmHg)</a:t>
                      </a:r>
                    </a:p>
                    <a:p>
                      <a:pPr marL="3476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PCWP at 60W (mmHg)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0.9±5.1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-1.9±4.3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-1.3±4.9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-3.2±5.2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-1.0±4.5 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-2.3±4.9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legs up at rest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-5.0±5.7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0.024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peak exercise (mmHg)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-0.5±5.0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-3.5±6.4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PCWP, workload-corrected (mmHg/W/kg)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10.3±45.9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-5.7±27.3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RV</a:t>
                      </a:r>
                      <a:r>
                        <a:rPr lang="en-US" sz="2200" b="1" baseline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cardiac output at rest (L/min)</a:t>
                      </a:r>
                      <a:endParaRPr lang="en-US" sz="22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-0.5±1.4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1.6±1.3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&lt;0.001</a:t>
                      </a:r>
                      <a:endParaRPr lang="en-US" sz="220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at rest (Wood units)</a:t>
                      </a:r>
                      <a:endParaRPr lang="en-US" sz="22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0.17±1.57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-0.76±1.59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0.102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PVR during exercise (Wood units)</a:t>
                      </a:r>
                      <a:endParaRPr lang="en-US" sz="22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0.31±1.64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-0.29±1.22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0.051</a:t>
                      </a:r>
                      <a:endParaRPr lang="en-US" sz="220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91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Change in PCWP: Baseline to 1 month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440" r="10764"/>
          <a:stretch/>
        </p:blipFill>
        <p:spPr>
          <a:xfrm>
            <a:off x="6183822" y="1996699"/>
            <a:ext cx="5486400" cy="3784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2246"/>
          <a:stretch/>
        </p:blipFill>
        <p:spPr>
          <a:xfrm>
            <a:off x="263470" y="1996699"/>
            <a:ext cx="5486400" cy="3788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3822" y="141192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IASD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70" y="141192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CONTROL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71785" y="4400242"/>
            <a:ext cx="1698357" cy="685733"/>
            <a:chOff x="3478077" y="3709302"/>
            <a:chExt cx="1698357" cy="68573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478077" y="3893968"/>
              <a:ext cx="5486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667156" y="3808727"/>
              <a:ext cx="170482" cy="1704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478077" y="4210369"/>
              <a:ext cx="548640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667156" y="4125128"/>
              <a:ext cx="170482" cy="170482"/>
            </a:xfrm>
            <a:prstGeom prst="ellipse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5147" y="3709302"/>
              <a:ext cx="117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Baseline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5147" y="4025703"/>
              <a:ext cx="117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rPr>
                <a:t>1 month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89555" y="4400242"/>
            <a:ext cx="1698357" cy="685733"/>
            <a:chOff x="3478077" y="3709302"/>
            <a:chExt cx="1698357" cy="6857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78077" y="3893968"/>
              <a:ext cx="5486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667156" y="3808727"/>
              <a:ext cx="170482" cy="1704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478077" y="4210369"/>
              <a:ext cx="548640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667156" y="4125128"/>
              <a:ext cx="170482" cy="170482"/>
            </a:xfrm>
            <a:prstGeom prst="ellipse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05147" y="3709302"/>
              <a:ext cx="117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Baseline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5147" y="4025703"/>
              <a:ext cx="117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rPr>
                <a:t>1 month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15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Safety outcomes at 1 month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5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951934"/>
              </p:ext>
            </p:extLst>
          </p:nvPr>
        </p:nvGraphicFramePr>
        <p:xfrm>
          <a:off x="206894" y="1339993"/>
          <a:ext cx="11757798" cy="5132830"/>
        </p:xfrm>
        <a:graphic>
          <a:graphicData uri="http://schemas.openxmlformats.org/drawingml/2006/table">
            <a:tbl>
              <a:tblPr/>
              <a:tblGrid>
                <a:gridCol w="56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Adverse event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Control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IASD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MACCRE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4.6%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(1 renal event)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1.00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Death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New-onset atrial fibrillation/flutter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Stroke or TIA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Systemic embolization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HF event requiring IV treatment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9.1%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0.49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Cardiac perforation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Device embolization or occlusion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"/>
                        </a:rPr>
                        <a:t>Major vascular complication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—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0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Summary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438" y="1332856"/>
            <a:ext cx="111587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First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RCT of a device-based therapeutic in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HFpEF</a:t>
            </a:r>
            <a:endParaRPr lang="en-US" sz="4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REDUCE LAP-HF I trial met its primary endpoint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Significantly reduced exercise PCWP at 1 month (P=0.028)</a:t>
            </a:r>
            <a:endParaRPr lang="en-US" sz="3600" dirty="0">
              <a:ln w="0"/>
              <a:solidFill>
                <a:srgbClr val="22FAE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Good safety profile at 1 month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3600" dirty="0"/>
              <a:t>emonstrates beneficial mechanistic effect of IASD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IASD could have beneficial clinical effects in </a:t>
            </a:r>
            <a:r>
              <a:rPr lang="en-US" sz="3600" dirty="0" err="1"/>
              <a:t>HFpEF</a:t>
            </a:r>
            <a:r>
              <a:rPr lang="en-US" sz="3600" dirty="0"/>
              <a:t>/</a:t>
            </a:r>
            <a:r>
              <a:rPr lang="en-US" sz="3600" dirty="0" err="1"/>
              <a:t>mrEF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A larger pivotal trial to examine effects of IASD on QOL, exercise capacity, and clinical outcomes is warranted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rgbClr val="22FAEE"/>
                </a:solidFill>
              </a:rPr>
              <a:t>REDUCE LAP-HF II pivotal trial is underway </a:t>
            </a:r>
            <a:r>
              <a:rPr lang="en-US" sz="3200" dirty="0">
                <a:solidFill>
                  <a:srgbClr val="22FAEE"/>
                </a:solidFill>
              </a:rPr>
              <a:t>(NCT03088033)</a:t>
            </a:r>
            <a:endParaRPr lang="en-US" sz="3600" dirty="0">
              <a:ln w="0"/>
              <a:solidFill>
                <a:srgbClr val="22FAE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Importance of </a:t>
            </a:r>
            <a:r>
              <a:rPr lang="en-US" sz="6000" b="1" dirty="0">
                <a:latin typeface="Calibri" charset="0"/>
                <a:ea typeface="Calibri" charset="0"/>
                <a:cs typeface="Calibri" charset="0"/>
                <a:sym typeface="Wingdings"/>
              </a:rPr>
              <a:t>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 pressure in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HFpEF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7683" y="1380928"/>
            <a:ext cx="222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200" b="1">
                <a:solidFill>
                  <a:srgbClr val="22FAEE"/>
                </a:solidFill>
                <a:latin typeface="Arial" charset="0"/>
                <a:ea typeface="Arial" charset="0"/>
                <a:cs typeface="Arial" charset="0"/>
              </a:rPr>
              <a:t>SURVIVAL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0356" y="1380928"/>
            <a:ext cx="4443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22FAEE"/>
                </a:solidFill>
                <a:latin typeface="Arial" charset="0"/>
                <a:ea typeface="Arial" charset="0"/>
                <a:cs typeface="Arial" charset="0"/>
              </a:rPr>
              <a:t>EXERCISE CAPACITY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1" y="2228744"/>
            <a:ext cx="5271336" cy="43451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95" y="2049665"/>
            <a:ext cx="5200379" cy="4369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00288" y="508618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P=0.03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8087" y="6050185"/>
            <a:ext cx="24160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>
                <a:latin typeface="Arial" charset="0"/>
                <a:ea typeface="Arial" charset="0"/>
                <a:cs typeface="Arial" charset="0"/>
              </a:rPr>
              <a:t>Follow-up (years)</a:t>
            </a:r>
            <a:endParaRPr lang="en-US" sz="2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263639" y="3532139"/>
            <a:ext cx="1725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Survival (%)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55945" y="3044048"/>
            <a:ext cx="264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Work-corrected PCWP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&lt; 25.5 mmHg/W/kg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5084" y="4809181"/>
            <a:ext cx="264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Work-corrected PCWP</a:t>
            </a: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&gt; 25.5 mmHg/W/kg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1782" y="1936356"/>
            <a:ext cx="378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Wolsk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E…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Gustafsson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F. 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EJHF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2017</a:t>
            </a:r>
            <a:endParaRPr lang="en-US" sz="1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88" y="1886333"/>
            <a:ext cx="378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Dorfs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S, et al. </a:t>
            </a:r>
            <a:r>
              <a:rPr lang="en-US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Eur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Heart J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2014</a:t>
            </a:r>
            <a:endParaRPr lang="en-US" sz="1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10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363" y="588941"/>
            <a:ext cx="9655444" cy="481997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effectLst/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80" y="1965469"/>
            <a:ext cx="9419741" cy="79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6079" y="2523773"/>
            <a:ext cx="928025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Transcatheter</a:t>
            </a:r>
            <a:r>
              <a:rPr lang="en-US" sz="2200" b="1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InterAtrial</a:t>
            </a:r>
            <a:r>
              <a:rPr lang="en-US" sz="2200" b="1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 Shunt Device for the Treatment of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Heart Failure with Preserved Ejection Fraction (REDUCE LAP-HF I): </a:t>
            </a:r>
          </a:p>
          <a:p>
            <a:pPr algn="ctr"/>
            <a:r>
              <a:rPr lang="en-US" sz="2200" b="1" i="1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A Phase 2, Randomized, Sham-Controlled Trial</a:t>
            </a:r>
          </a:p>
          <a:p>
            <a:pPr algn="ctr"/>
            <a:endParaRPr lang="en-US" sz="2200" b="1" i="1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Ted Feldman, Laura Mauri, Rami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Kahwash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Sheldon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Litwin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Mark J.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Ricciardi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van der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Harst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Martin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Penicka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Peter S. Fail, David M. Kaye, Mark C. Petrie,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Anupam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Basuray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Scott L. Hummel,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Rhondalyn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Forde-McLean, Christopher D. Nielsen, Scott Lilly, Joseph M.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Massaro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Daniel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Burkhoff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Sanjiv J. Shah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Behalf of the REDUCE LAP-HF I Investigators and Research Staff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80" y="716382"/>
            <a:ext cx="9419741" cy="1094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0891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Full </a:t>
            </a:r>
            <a:r>
              <a:rPr lang="en-US" sz="3200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study details published </a:t>
            </a:r>
            <a:r>
              <a: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today online in Circulation</a:t>
            </a: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8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circ.ahajournals.org</a:t>
            </a:r>
            <a:endParaRPr lang="en-US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Calibri" charset="0"/>
                <a:ea typeface="Calibri" charset="0"/>
                <a:cs typeface="Calibri" charset="0"/>
              </a:rPr>
              <a:t>InterAtrial</a:t>
            </a:r>
            <a:r>
              <a:rPr lang="en-US" sz="6000" dirty="0">
                <a:latin typeface="Calibri" charset="0"/>
                <a:ea typeface="Calibri" charset="0"/>
                <a:cs typeface="Calibri" charset="0"/>
              </a:rPr>
              <a:t> Shunt Device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4772"/>
          <a:stretch/>
        </p:blipFill>
        <p:spPr>
          <a:xfrm>
            <a:off x="250827" y="1453767"/>
            <a:ext cx="4108323" cy="3590925"/>
          </a:xfrm>
          <a:prstGeom prst="rect">
            <a:avLst/>
          </a:prstGeom>
        </p:spPr>
      </p:pic>
      <p:pic>
        <p:nvPicPr>
          <p:cNvPr id="11" name="Picture 3" descr="Screen Shot 2012-10-04 at 5.21.08 A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4" y="1481133"/>
            <a:ext cx="3379938" cy="352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5772150" y="3171824"/>
            <a:ext cx="585341" cy="394335"/>
          </a:xfrm>
          <a:prstGeom prst="straightConnector1">
            <a:avLst/>
          </a:prstGeom>
          <a:ln w="47625">
            <a:solidFill>
              <a:schemeClr val="accent1">
                <a:lumMod val="20000"/>
                <a:lumOff val="80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53135" y="338136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8 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311" y="6180628"/>
            <a:ext cx="1119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Feldman T…Shah SJ. </a:t>
            </a:r>
            <a:r>
              <a:rPr lang="en-US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Circ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Heart Fail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64358"/>
          <a:stretch/>
        </p:blipFill>
        <p:spPr>
          <a:xfrm>
            <a:off x="7770491" y="1453766"/>
            <a:ext cx="4156485" cy="35909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" y="5053475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IASD proposed mode of action: dynamic decompression of 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overloaded LA chamber by shunting blood from LA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RA</a:t>
            </a:r>
            <a:endParaRPr lang="en-US" sz="3200" b="1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Calibri" charset="0"/>
                <a:ea typeface="Calibri" charset="0"/>
                <a:cs typeface="Calibri" charset="0"/>
              </a:rPr>
              <a:t>InterAtrial</a:t>
            </a:r>
            <a:r>
              <a:rPr lang="en-US" sz="6000" dirty="0">
                <a:latin typeface="Calibri" charset="0"/>
                <a:ea typeface="Calibri" charset="0"/>
                <a:cs typeface="Calibri" charset="0"/>
              </a:rPr>
              <a:t> Shunt Device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4" y="1850178"/>
            <a:ext cx="10585450" cy="438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540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Simulation using exercise hemodynamic data from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HFpEF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patients</a:t>
            </a:r>
            <a:endParaRPr lang="en-US" sz="28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14401" y="621840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Kaye D…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Burkhoff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D. 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J Card Fail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2014</a:t>
            </a:r>
            <a:endParaRPr lang="en-US" sz="1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6" b="7186"/>
          <a:stretch/>
        </p:blipFill>
        <p:spPr bwMode="auto">
          <a:xfrm>
            <a:off x="949310" y="1867442"/>
            <a:ext cx="4910395" cy="42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6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5052"/>
            <a:ext cx="12191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00" dirty="0">
                <a:latin typeface="Calibri" charset="0"/>
                <a:ea typeface="Calibri" charset="0"/>
                <a:cs typeface="Calibri" charset="0"/>
              </a:rPr>
              <a:t>Results of IASD open-label study (n=64)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774" y="5932656"/>
            <a:ext cx="1119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Hasenfuß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G…Kaye D. 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Lancet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2016</a:t>
            </a:r>
          </a:p>
          <a:p>
            <a:pPr algn="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Kaye D, et al. </a:t>
            </a:r>
            <a:r>
              <a:rPr lang="en-US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Circ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Heart Fail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2016</a:t>
            </a:r>
            <a:endParaRPr lang="en-US" sz="1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75" y="1358585"/>
            <a:ext cx="46214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/>
              <a:t>Inclusion criteria:</a:t>
            </a:r>
            <a:endParaRPr lang="en-US" sz="3200" dirty="0"/>
          </a:p>
          <a:p>
            <a:pPr marL="457200" indent="-457200" defTabSz="914377">
              <a:buFont typeface="Arial" charset="0"/>
              <a:buChar char="•"/>
            </a:pPr>
            <a:r>
              <a:rPr lang="en-US" sz="3200" dirty="0"/>
              <a:t>Open label</a:t>
            </a:r>
          </a:p>
          <a:p>
            <a:pPr marL="457200" indent="-457200" defTabSz="914377">
              <a:buFont typeface="Arial" charset="0"/>
              <a:buChar char="•"/>
            </a:pPr>
            <a:r>
              <a:rPr lang="en-US" sz="3200" dirty="0"/>
              <a:t>LVEF ≥ 40%, </a:t>
            </a:r>
          </a:p>
          <a:p>
            <a:pPr marL="457200" indent="-457200" defTabSz="914377">
              <a:buFont typeface="Arial" charset="0"/>
              <a:buChar char="•"/>
            </a:pPr>
            <a:r>
              <a:rPr lang="en-US" sz="3200" dirty="0"/>
              <a:t>NYHA class II-IV </a:t>
            </a:r>
          </a:p>
          <a:p>
            <a:pPr marL="457200" indent="-457200" defTabSz="914377">
              <a:buFont typeface="Arial" charset="0"/>
              <a:buChar char="•"/>
            </a:pPr>
            <a:r>
              <a:rPr lang="en-US" sz="3200" dirty="0"/>
              <a:t>Elevated PCWP</a:t>
            </a:r>
          </a:p>
          <a:p>
            <a:pPr marL="914400" lvl="1" indent="-457200" defTabSz="914377">
              <a:buFont typeface="AppleSymbols" charset="0"/>
              <a:buChar char="⎻"/>
            </a:pPr>
            <a:r>
              <a:rPr lang="en-US" sz="3200" dirty="0"/>
              <a:t>≥ 15 mmHg (rest) or</a:t>
            </a:r>
          </a:p>
          <a:p>
            <a:pPr marL="914400" lvl="1" indent="-457200" defTabSz="914377">
              <a:buFont typeface="AppleSymbols" charset="0"/>
              <a:buChar char="⎻"/>
            </a:pPr>
            <a:r>
              <a:rPr lang="en-US" sz="3200" dirty="0"/>
              <a:t>≥ 25 mmHg (supine bicycle exercise)</a:t>
            </a:r>
          </a:p>
          <a:p>
            <a:pPr defTabSz="914377"/>
            <a:endParaRPr lang="en-US" sz="1050" dirty="0"/>
          </a:p>
          <a:p>
            <a:pPr defTabSz="914377"/>
            <a:r>
              <a:rPr lang="en-US" sz="3200" b="1" dirty="0">
                <a:solidFill>
                  <a:srgbClr val="22FAEE"/>
                </a:solidFill>
              </a:rPr>
              <a:t>Acceptable safety profile at 12 months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3006" y="1372873"/>
            <a:ext cx="6719902" cy="4503764"/>
            <a:chOff x="5210158" y="1358585"/>
            <a:chExt cx="6719902" cy="45037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0158" y="1358585"/>
              <a:ext cx="6719902" cy="45037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1100" y="3679388"/>
              <a:ext cx="3014662" cy="211417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5210158" y="5862349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*p&lt;0.05, **p&lt;0.01 vs.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1473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Hypothesis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441342"/>
            <a:ext cx="111587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At 1 month after randomization, compared to sham control, implantation of the IASD System II in patients with HF and EF ≥ 40% will result in: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Mechanistic effect: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Reduction in exercise PCWP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Safety: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 increase in major adverse cardiovascular, cerebral, or renal events (MACCRE)</a:t>
            </a:r>
            <a:endParaRPr lang="en-US" sz="36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REDUCE LAP-HF I RCT: Study Design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8" y="1441342"/>
            <a:ext cx="112954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Phase 2, randomized, sham-controlled trial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Patient- and HF physician-blinded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1:1 randomization to IASD vs. sham control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Active treatment: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Femoral venous access with ICE/TEE +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transseptal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IASD implantation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Sham control: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Femoral venous access with examination of interatrial septum and LA with ICE/TEE</a:t>
            </a:r>
          </a:p>
          <a:p>
            <a:pPr marL="283464" indent="-283464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Independent DSMB, CEC, hemodynamic core lab</a:t>
            </a:r>
          </a:p>
          <a:p>
            <a:pPr marL="285750" indent="-285750">
              <a:buFont typeface="Arial" charset="0"/>
              <a:buChar char="•"/>
            </a:pPr>
            <a:endParaRPr lang="en-US" sz="4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Primary and Secondary Outcomes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8" y="1441342"/>
            <a:ext cx="111587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Primary outcomes (1 month):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Mechanistic effect: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Reduction in exercise PCWP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Safety: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Major adverse cardiovascular, cerebral, or renal events (MACCRE)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Secondary outcomes (1 month):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Change in PCWP at peak exercise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Change in exercise duration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Change in PA pressures</a:t>
            </a:r>
          </a:p>
        </p:txBody>
      </p:sp>
    </p:spTree>
    <p:extLst>
      <p:ext uri="{BB962C8B-B14F-4D97-AF65-F5344CB8AC3E}">
        <p14:creationId xmlns:p14="http://schemas.microsoft.com/office/powerpoint/2010/main" val="132360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4619</TotalTime>
  <Words>2311</Words>
  <Application>Microsoft Office PowerPoint</Application>
  <PresentationFormat>Widescreen</PresentationFormat>
  <Paragraphs>721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明朝</vt:lpstr>
      <vt:lpstr>MS PGothic</vt:lpstr>
      <vt:lpstr>AppleSymbols</vt:lpstr>
      <vt:lpstr>Arial</vt:lpstr>
      <vt:lpstr>ArialMT</vt:lpstr>
      <vt:lpstr>Calibri</vt:lpstr>
      <vt:lpstr>Calibri Light</vt:lpstr>
      <vt:lpstr>Helvetica</vt:lpstr>
      <vt:lpstr>LucidaGrande</vt:lpstr>
      <vt:lpstr>Times New Roman</vt:lpstr>
      <vt:lpstr>Wingdings</vt:lpstr>
      <vt:lpstr>ヒラギノ角ゴ Pro W3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Kristen Green</cp:lastModifiedBy>
  <cp:revision>262</cp:revision>
  <cp:lastPrinted>2017-10-28T03:06:17Z</cp:lastPrinted>
  <dcterms:created xsi:type="dcterms:W3CDTF">2017-10-27T09:49:33Z</dcterms:created>
  <dcterms:modified xsi:type="dcterms:W3CDTF">2017-11-14T22:02:03Z</dcterms:modified>
</cp:coreProperties>
</file>