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81" r:id="rId5"/>
    <p:sldMasterId id="2147493467" r:id="rId6"/>
    <p:sldMasterId id="2147493469" r:id="rId7"/>
  </p:sldMasterIdLst>
  <p:notesMasterIdLst>
    <p:notesMasterId r:id="rId33"/>
  </p:notesMasterIdLst>
  <p:handoutMasterIdLst>
    <p:handoutMasterId r:id="rId34"/>
  </p:handoutMasterIdLst>
  <p:sldIdLst>
    <p:sldId id="258" r:id="rId8"/>
    <p:sldId id="291" r:id="rId9"/>
    <p:sldId id="292" r:id="rId10"/>
    <p:sldId id="280" r:id="rId11"/>
    <p:sldId id="264" r:id="rId12"/>
    <p:sldId id="265" r:id="rId13"/>
    <p:sldId id="266" r:id="rId14"/>
    <p:sldId id="281" r:id="rId15"/>
    <p:sldId id="283" r:id="rId16"/>
    <p:sldId id="267" r:id="rId17"/>
    <p:sldId id="268" r:id="rId18"/>
    <p:sldId id="269" r:id="rId19"/>
    <p:sldId id="270" r:id="rId20"/>
    <p:sldId id="271" r:id="rId21"/>
    <p:sldId id="284" r:id="rId22"/>
    <p:sldId id="287" r:id="rId23"/>
    <p:sldId id="285" r:id="rId24"/>
    <p:sldId id="274" r:id="rId25"/>
    <p:sldId id="289" r:id="rId26"/>
    <p:sldId id="275" r:id="rId27"/>
    <p:sldId id="277" r:id="rId28"/>
    <p:sldId id="278" r:id="rId29"/>
    <p:sldId id="279" r:id="rId30"/>
    <p:sldId id="282" r:id="rId31"/>
    <p:sldId id="276" r:id="rId32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69"/>
    <a:srgbClr val="00827F"/>
    <a:srgbClr val="008E8C"/>
    <a:srgbClr val="6A3D9C"/>
    <a:srgbClr val="245C60"/>
    <a:srgbClr val="B87011"/>
    <a:srgbClr val="0B5569"/>
    <a:srgbClr val="36BDDB"/>
    <a:srgbClr val="A6B923"/>
    <a:srgbClr val="636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33" autoAdjust="0"/>
    <p:restoredTop sz="95291" autoAdjust="0"/>
  </p:normalViewPr>
  <p:slideViewPr>
    <p:cSldViewPr snapToGrid="0" snapToObjects="1">
      <p:cViewPr varScale="1">
        <p:scale>
          <a:sx n="61" d="100"/>
          <a:sy n="61" d="100"/>
        </p:scale>
        <p:origin x="43" y="9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36461-A38A-44AA-B2CD-2DE6A87816A9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8AC70-83FF-4F3F-B8C9-D904B784B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72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E2AA3B-F16E-8042-9BD6-5BB808E29AB5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6813A8-A861-8645-B07E-D6680F48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4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51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965">
              <a:defRPr sz="1400">
                <a:solidFill>
                  <a:schemeClr val="tx2"/>
                </a:solidFill>
                <a:latin typeface="Arial" charset="0"/>
              </a:defRPr>
            </a:lvl1pPr>
            <a:lvl2pPr marL="738216" indent="-283929" defTabSz="936965">
              <a:defRPr sz="1400">
                <a:solidFill>
                  <a:schemeClr val="tx2"/>
                </a:solidFill>
                <a:latin typeface="Arial" charset="0"/>
              </a:defRPr>
            </a:lvl2pPr>
            <a:lvl3pPr marL="1135715" indent="-227143" defTabSz="936965">
              <a:defRPr sz="1400">
                <a:solidFill>
                  <a:schemeClr val="tx2"/>
                </a:solidFill>
                <a:latin typeface="Arial" charset="0"/>
              </a:defRPr>
            </a:lvl3pPr>
            <a:lvl4pPr marL="1590002" indent="-227143" defTabSz="936965">
              <a:defRPr sz="1400">
                <a:solidFill>
                  <a:schemeClr val="tx2"/>
                </a:solidFill>
                <a:latin typeface="Arial" charset="0"/>
              </a:defRPr>
            </a:lvl4pPr>
            <a:lvl5pPr marL="2044288" indent="-227143" defTabSz="936965">
              <a:defRPr sz="1400">
                <a:solidFill>
                  <a:schemeClr val="tx2"/>
                </a:solidFill>
                <a:latin typeface="Arial" charset="0"/>
              </a:defRPr>
            </a:lvl5pPr>
            <a:lvl6pPr marL="2498574" indent="-227143" defTabSz="93696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6pPr>
            <a:lvl7pPr marL="2952860" indent="-227143" defTabSz="93696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7pPr>
            <a:lvl8pPr marL="3407147" indent="-227143" defTabSz="93696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8pPr>
            <a:lvl9pPr marL="3861433" indent="-227143" defTabSz="93696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F7772A40-9FC8-4EB1-9D7C-C88C36426AB1}" type="slidenum">
              <a:rPr lang="en-US" altLang="en-US" sz="1000">
                <a:solidFill>
                  <a:schemeClr val="tx1"/>
                </a:solidFill>
              </a:rPr>
              <a:pPr/>
              <a:t>18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68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83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30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82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388">
              <a:defRPr sz="1400">
                <a:solidFill>
                  <a:schemeClr val="tx2"/>
                </a:solidFill>
                <a:latin typeface="Arial" charset="0"/>
              </a:defRPr>
            </a:lvl1pPr>
            <a:lvl2pPr marL="741369" indent="-285506" defTabSz="935388">
              <a:defRPr sz="1400">
                <a:solidFill>
                  <a:schemeClr val="tx2"/>
                </a:solidFill>
                <a:latin typeface="Arial" charset="0"/>
              </a:defRPr>
            </a:lvl2pPr>
            <a:lvl3pPr marL="1142025" indent="-227143" defTabSz="935388">
              <a:defRPr sz="1400">
                <a:solidFill>
                  <a:schemeClr val="tx2"/>
                </a:solidFill>
                <a:latin typeface="Arial" charset="0"/>
              </a:defRPr>
            </a:lvl3pPr>
            <a:lvl4pPr marL="1599466" indent="-227143" defTabSz="935388">
              <a:defRPr sz="1400">
                <a:solidFill>
                  <a:schemeClr val="tx2"/>
                </a:solidFill>
                <a:latin typeface="Arial" charset="0"/>
              </a:defRPr>
            </a:lvl4pPr>
            <a:lvl5pPr marL="2056908" indent="-227143" defTabSz="935388"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1193" indent="-227143" defTabSz="9353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6pPr>
            <a:lvl7pPr marL="2965480" indent="-227143" defTabSz="9353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7pPr>
            <a:lvl8pPr marL="3419766" indent="-227143" defTabSz="9353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8pPr>
            <a:lvl9pPr marL="3874052" indent="-227143" defTabSz="9353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7D674F84-4FCC-484C-B32F-0D99258161E6}" type="slidenum">
              <a:rPr lang="en-US" altLang="en-US" sz="1000">
                <a:solidFill>
                  <a:schemeClr val="tx1"/>
                </a:solidFill>
                <a:ea typeface="ＭＳ Ｐゴシック" pitchFamily="34" charset="-128"/>
              </a:rPr>
              <a:pPr/>
              <a:t>6</a:t>
            </a:fld>
            <a:endParaRPr lang="en-US" altLang="en-US" sz="100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57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965">
              <a:defRPr sz="1400">
                <a:solidFill>
                  <a:schemeClr val="tx2"/>
                </a:solidFill>
                <a:latin typeface="Arial" charset="0"/>
              </a:defRPr>
            </a:lvl1pPr>
            <a:lvl2pPr marL="738216" indent="-283929" defTabSz="936965">
              <a:defRPr sz="1400">
                <a:solidFill>
                  <a:schemeClr val="tx2"/>
                </a:solidFill>
                <a:latin typeface="Arial" charset="0"/>
              </a:defRPr>
            </a:lvl2pPr>
            <a:lvl3pPr marL="1135715" indent="-227143" defTabSz="936965">
              <a:defRPr sz="1400">
                <a:solidFill>
                  <a:schemeClr val="tx2"/>
                </a:solidFill>
                <a:latin typeface="Arial" charset="0"/>
              </a:defRPr>
            </a:lvl3pPr>
            <a:lvl4pPr marL="1590002" indent="-227143" defTabSz="936965">
              <a:defRPr sz="1400">
                <a:solidFill>
                  <a:schemeClr val="tx2"/>
                </a:solidFill>
                <a:latin typeface="Arial" charset="0"/>
              </a:defRPr>
            </a:lvl4pPr>
            <a:lvl5pPr marL="2044288" indent="-227143" defTabSz="936965">
              <a:defRPr sz="1400">
                <a:solidFill>
                  <a:schemeClr val="tx2"/>
                </a:solidFill>
                <a:latin typeface="Arial" charset="0"/>
              </a:defRPr>
            </a:lvl5pPr>
            <a:lvl6pPr marL="2498574" indent="-227143" defTabSz="93696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6pPr>
            <a:lvl7pPr marL="2952860" indent="-227143" defTabSz="93696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7pPr>
            <a:lvl8pPr marL="3407147" indent="-227143" defTabSz="93696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8pPr>
            <a:lvl9pPr marL="3861433" indent="-227143" defTabSz="93696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0090FCEC-5D6D-49F6-AC0E-0D19FA78605B}" type="slidenum">
              <a:rPr lang="en-US" altLang="en-US" sz="1000">
                <a:solidFill>
                  <a:schemeClr val="tx1"/>
                </a:solidFill>
              </a:rPr>
              <a:pPr/>
              <a:t>13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965">
              <a:defRPr sz="1400">
                <a:solidFill>
                  <a:schemeClr val="tx2"/>
                </a:solidFill>
                <a:latin typeface="Arial" charset="0"/>
              </a:defRPr>
            </a:lvl1pPr>
            <a:lvl2pPr marL="738216" indent="-283929" defTabSz="936965">
              <a:defRPr sz="1400">
                <a:solidFill>
                  <a:schemeClr val="tx2"/>
                </a:solidFill>
                <a:latin typeface="Arial" charset="0"/>
              </a:defRPr>
            </a:lvl2pPr>
            <a:lvl3pPr marL="1135715" indent="-227143" defTabSz="936965">
              <a:defRPr sz="1400">
                <a:solidFill>
                  <a:schemeClr val="tx2"/>
                </a:solidFill>
                <a:latin typeface="Arial" charset="0"/>
              </a:defRPr>
            </a:lvl3pPr>
            <a:lvl4pPr marL="1590002" indent="-227143" defTabSz="936965">
              <a:defRPr sz="1400">
                <a:solidFill>
                  <a:schemeClr val="tx2"/>
                </a:solidFill>
                <a:latin typeface="Arial" charset="0"/>
              </a:defRPr>
            </a:lvl4pPr>
            <a:lvl5pPr marL="2044288" indent="-227143" defTabSz="936965">
              <a:defRPr sz="1400">
                <a:solidFill>
                  <a:schemeClr val="tx2"/>
                </a:solidFill>
                <a:latin typeface="Arial" charset="0"/>
              </a:defRPr>
            </a:lvl5pPr>
            <a:lvl6pPr marL="2498574" indent="-227143" defTabSz="93696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6pPr>
            <a:lvl7pPr marL="2952860" indent="-227143" defTabSz="93696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7pPr>
            <a:lvl8pPr marL="3407147" indent="-227143" defTabSz="93696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8pPr>
            <a:lvl9pPr marL="3861433" indent="-227143" defTabSz="93696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BB04E127-8420-44C8-B34F-1A30C50824EF}" type="slidenum">
              <a:rPr lang="en-US" altLang="en-US" sz="1000">
                <a:solidFill>
                  <a:schemeClr val="tx1"/>
                </a:solidFill>
              </a:rPr>
              <a:pPr/>
              <a:t>14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1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7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DECD-7F69-DC4C-A4CE-EE229BC9D2F2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3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DECD-7F69-DC4C-A4CE-EE229BC9D2F2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75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DECD-7F69-DC4C-A4CE-EE229BC9D2F2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46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DECD-7F69-DC4C-A4CE-EE229BC9D2F2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6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DECD-7F69-DC4C-A4CE-EE229BC9D2F2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01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DECD-7F69-DC4C-A4CE-EE229BC9D2F2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02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DECD-7F69-DC4C-A4CE-EE229BC9D2F2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37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DECD-7F69-DC4C-A4CE-EE229BC9D2F2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19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DECD-7F69-DC4C-A4CE-EE229BC9D2F2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09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DECD-7F69-DC4C-A4CE-EE229BC9D2F2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41" y="138639"/>
            <a:ext cx="8444162" cy="781923"/>
          </a:xfrm>
        </p:spPr>
        <p:txBody>
          <a:bodyPr/>
          <a:lstStyle>
            <a:lvl1pPr algn="l">
              <a:defRPr>
                <a:solidFill>
                  <a:srgbClr val="245C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41" y="1338831"/>
            <a:ext cx="8679521" cy="24965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DECD-7F69-DC4C-A4CE-EE229BC9D2F2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22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700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693244-8FB6-AC4D-A3C0-2F41C83FF42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4231975-9831-BD47-8CEA-6848A6C8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31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693244-8FB6-AC4D-A3C0-2F41C83FF42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4231975-9831-BD47-8CEA-6848A6C8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61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693244-8FB6-AC4D-A3C0-2F41C83FF42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4231975-9831-BD47-8CEA-6848A6C8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68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693244-8FB6-AC4D-A3C0-2F41C83FF42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4231975-9831-BD47-8CEA-6848A6C8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22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693244-8FB6-AC4D-A3C0-2F41C83FF42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4231975-9831-BD47-8CEA-6848A6C8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09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693244-8FB6-AC4D-A3C0-2F41C83FF42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4231975-9831-BD47-8CEA-6848A6C8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17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693244-8FB6-AC4D-A3C0-2F41C83FF42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4231975-9831-BD47-8CEA-6848A6C8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105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693244-8FB6-AC4D-A3C0-2F41C83FF42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4231975-9831-BD47-8CEA-6848A6C8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5555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3041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A9E7B99-7C3F-4BC3-B7B8-7E1F8C620B24}" type="datetime1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693244-8FB6-AC4D-A3C0-2F41C83FF42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4231975-9831-BD47-8CEA-6848A6C8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08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693244-8FB6-AC4D-A3C0-2F41C83FF42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4231975-9831-BD47-8CEA-6848A6C8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60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E693244-8FB6-AC4D-A3C0-2F41C83FF423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4231975-9831-BD47-8CEA-6848A6C8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6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5555"/>
            <a:ext cx="4038600" cy="3139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5555"/>
            <a:ext cx="4038600" cy="3139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639"/>
            <a:ext cx="8444162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841" y="1491231"/>
            <a:ext cx="8679521" cy="2869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</p:sldLayoutIdLst>
  <p:txStyles>
    <p:titleStyle>
      <a:lvl1pPr algn="r" defTabSz="457200" rtl="0" eaLnBrk="1" latinLnBrk="0" hangingPunct="1">
        <a:spcBef>
          <a:spcPct val="0"/>
        </a:spcBef>
        <a:buNone/>
        <a:defRPr sz="3600" b="1" i="0" kern="1200">
          <a:solidFill>
            <a:srgbClr val="0B5569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BDECD-7F69-DC4C-A4CE-EE229BC9D2F2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E2DC1-3E98-974D-98DE-548B7E30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5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2" r:id="rId1"/>
    <p:sldLayoutId id="2147493483" r:id="rId2"/>
    <p:sldLayoutId id="2147493484" r:id="rId3"/>
    <p:sldLayoutId id="2147493485" r:id="rId4"/>
    <p:sldLayoutId id="2147493486" r:id="rId5"/>
    <p:sldLayoutId id="2147493487" r:id="rId6"/>
    <p:sldLayoutId id="2147493488" r:id="rId7"/>
    <p:sldLayoutId id="2147493489" r:id="rId8"/>
    <p:sldLayoutId id="2147493490" r:id="rId9"/>
    <p:sldLayoutId id="2147493491" r:id="rId10"/>
    <p:sldLayoutId id="21474934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9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8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0" r:id="rId1"/>
    <p:sldLayoutId id="2147493471" r:id="rId2"/>
    <p:sldLayoutId id="2147493472" r:id="rId3"/>
    <p:sldLayoutId id="2147493473" r:id="rId4"/>
    <p:sldLayoutId id="2147493474" r:id="rId5"/>
    <p:sldLayoutId id="2147493475" r:id="rId6"/>
    <p:sldLayoutId id="2147493476" r:id="rId7"/>
    <p:sldLayoutId id="2147493477" r:id="rId8"/>
    <p:sldLayoutId id="2147493478" r:id="rId9"/>
    <p:sldLayoutId id="2147493479" r:id="rId10"/>
    <p:sldLayoutId id="21474934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Drugs/DrugSafety/default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953553" y="2859559"/>
            <a:ext cx="4190447" cy="101973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1300" b="1" dirty="0">
                <a:solidFill>
                  <a:schemeClr val="tx2"/>
                </a:solidFill>
                <a:latin typeface="Arial Narrow" charset="0"/>
                <a:cs typeface="Arial Narrow" charset="0"/>
              </a:rPr>
              <a:t>Sony Tuteja, PharmD, MS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300" b="1" dirty="0">
                <a:solidFill>
                  <a:schemeClr val="tx2"/>
                </a:solidFill>
                <a:latin typeface="Arial Narrow" charset="0"/>
                <a:cs typeface="Arial Narrow" charset="0"/>
              </a:rPr>
              <a:t>Twitter @sony_tuteja</a:t>
            </a:r>
          </a:p>
          <a:p>
            <a:pPr marL="0" indent="0">
              <a:lnSpc>
                <a:spcPct val="80000"/>
              </a:lnSpc>
              <a:buNone/>
            </a:pPr>
            <a:endParaRPr lang="en-US" sz="1300" b="1" dirty="0">
              <a:solidFill>
                <a:schemeClr val="tx2"/>
              </a:solidFill>
              <a:latin typeface="Arial Narrow" charset="0"/>
              <a:cs typeface="Arial Narro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300" b="1" dirty="0">
                <a:solidFill>
                  <a:schemeClr val="tx2"/>
                </a:solidFill>
                <a:latin typeface="Arial Narrow" charset="0"/>
                <a:cs typeface="Arial Narrow" charset="0"/>
              </a:rPr>
              <a:t>Perelman School of Medicine at the University of Pennsylvania, Philadelphia, PA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90054" y="2739988"/>
            <a:ext cx="4076147" cy="0"/>
          </a:xfrm>
          <a:prstGeom prst="line">
            <a:avLst/>
          </a:prstGeom>
          <a:ln w="12700" cmpd="sng">
            <a:solidFill>
              <a:srgbClr val="6A3D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4775754" y="269446"/>
            <a:ext cx="4247596" cy="1609419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600" b="1" dirty="0">
                <a:solidFill>
                  <a:schemeClr val="bg1"/>
                </a:solidFill>
                <a:latin typeface="Arial Narrow"/>
                <a:cs typeface="Arial Narrow"/>
              </a:rPr>
              <a:t>A PRAGMATIC RANDOMIZED TRIAL OF </a:t>
            </a:r>
            <a:r>
              <a:rPr lang="en-US" sz="2600" b="1" i="1" dirty="0">
                <a:solidFill>
                  <a:schemeClr val="bg1"/>
                </a:solidFill>
                <a:latin typeface="Arial Narrow"/>
                <a:cs typeface="Arial Narrow"/>
              </a:rPr>
              <a:t>CYP2C19</a:t>
            </a:r>
            <a:r>
              <a:rPr lang="en-US" sz="2600" b="1" dirty="0">
                <a:solidFill>
                  <a:schemeClr val="bg1"/>
                </a:solidFill>
                <a:latin typeface="Arial Narrow"/>
                <a:cs typeface="Arial Narrow"/>
              </a:rPr>
              <a:t> GENOTYPING IMPLEMENTATION FOLLOWING PERCUTANEOUS CORONARY INTERVENTION (PCI)</a:t>
            </a:r>
          </a:p>
        </p:txBody>
      </p:sp>
    </p:spTree>
    <p:extLst>
      <p:ext uri="{BB962C8B-B14F-4D97-AF65-F5344CB8AC3E}">
        <p14:creationId xmlns:p14="http://schemas.microsoft.com/office/powerpoint/2010/main" val="293914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84907"/>
            <a:ext cx="8444162" cy="56981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sz="3200" dirty="0">
                <a:solidFill>
                  <a:srgbClr val="006C69"/>
                </a:solidFill>
              </a:rPr>
              <a:t>Participant Demographics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7048"/>
              </p:ext>
            </p:extLst>
          </p:nvPr>
        </p:nvGraphicFramePr>
        <p:xfrm>
          <a:off x="819150" y="1127586"/>
          <a:ext cx="7029450" cy="2833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5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0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478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1443" marR="91443" marT="34279" marB="34279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Genotyped</a:t>
                      </a:r>
                    </a:p>
                    <a:p>
                      <a:pPr algn="ctr"/>
                      <a:r>
                        <a:rPr lang="en-US" sz="1700" dirty="0"/>
                        <a:t>N=249</a:t>
                      </a:r>
                    </a:p>
                  </a:txBody>
                  <a:tcPr marL="91443" marR="91443" marT="34279" marB="34279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Usual Care</a:t>
                      </a:r>
                    </a:p>
                    <a:p>
                      <a:pPr algn="ctr"/>
                      <a:r>
                        <a:rPr lang="en-US" sz="1700" dirty="0"/>
                        <a:t>N=255</a:t>
                      </a:r>
                    </a:p>
                  </a:txBody>
                  <a:tcPr marL="91443" marR="91443" marT="34279" marB="34279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P-value</a:t>
                      </a:r>
                    </a:p>
                  </a:txBody>
                  <a:tcPr marL="91443" marR="91443" marT="34279" marB="34279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Sex, </a:t>
                      </a:r>
                      <a:r>
                        <a:rPr lang="en-US" sz="1700" baseline="0" dirty="0"/>
                        <a:t>n(%)</a:t>
                      </a:r>
                      <a:endParaRPr lang="en-US" sz="1700" dirty="0"/>
                    </a:p>
                    <a:p>
                      <a:r>
                        <a:rPr lang="en-US" sz="1700" baseline="0" dirty="0"/>
                        <a:t>   Male</a:t>
                      </a:r>
                    </a:p>
                  </a:txBody>
                  <a:tcPr marL="91443" marR="91443" marT="34279" marB="34279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  <a:p>
                      <a:pPr algn="ctr"/>
                      <a:r>
                        <a:rPr lang="en-US" sz="1700" dirty="0"/>
                        <a:t>181 (73%)</a:t>
                      </a:r>
                    </a:p>
                  </a:txBody>
                  <a:tcPr marL="91443" marR="91443" marT="34279" marB="34279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  <a:p>
                      <a:pPr algn="ctr"/>
                      <a:r>
                        <a:rPr lang="en-US" sz="1700" dirty="0"/>
                        <a:t>190 (74%)</a:t>
                      </a:r>
                    </a:p>
                  </a:txBody>
                  <a:tcPr marL="91443" marR="91443" marT="34279" marB="34279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  <a:p>
                      <a:pPr algn="ctr"/>
                      <a:r>
                        <a:rPr lang="en-US" sz="1700" dirty="0"/>
                        <a:t>0.76</a:t>
                      </a:r>
                    </a:p>
                  </a:txBody>
                  <a:tcPr marL="91443" marR="91443" marT="34279" marB="3427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751">
                <a:tc>
                  <a:txBody>
                    <a:bodyPr/>
                    <a:lstStyle/>
                    <a:p>
                      <a:r>
                        <a:rPr lang="en-US" sz="1700" dirty="0"/>
                        <a:t>Race, n (%)</a:t>
                      </a:r>
                    </a:p>
                    <a:p>
                      <a:r>
                        <a:rPr lang="en-US" sz="1700" dirty="0"/>
                        <a:t>   White</a:t>
                      </a:r>
                    </a:p>
                    <a:p>
                      <a:r>
                        <a:rPr lang="en-US" sz="1700" dirty="0"/>
                        <a:t>   Black</a:t>
                      </a:r>
                    </a:p>
                  </a:txBody>
                  <a:tcPr marL="91443" marR="91443" marT="34279" marB="34279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  <a:p>
                      <a:pPr algn="ctr"/>
                      <a:r>
                        <a:rPr lang="en-US" sz="1700" dirty="0"/>
                        <a:t>194 (78%)</a:t>
                      </a:r>
                    </a:p>
                    <a:p>
                      <a:pPr algn="ctr"/>
                      <a:r>
                        <a:rPr lang="en-US" sz="1700" dirty="0"/>
                        <a:t>48 (19%)</a:t>
                      </a:r>
                    </a:p>
                  </a:txBody>
                  <a:tcPr marL="91443" marR="91443" marT="34279" marB="34279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  <a:p>
                      <a:pPr algn="ctr"/>
                      <a:r>
                        <a:rPr lang="en-US" sz="1700" dirty="0"/>
                        <a:t>197 (77%)</a:t>
                      </a:r>
                    </a:p>
                    <a:p>
                      <a:pPr algn="ctr"/>
                      <a:r>
                        <a:rPr lang="en-US" sz="1700" dirty="0"/>
                        <a:t>51 (20%)</a:t>
                      </a:r>
                    </a:p>
                  </a:txBody>
                  <a:tcPr marL="91443" marR="91443" marT="34279" marB="34279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  <a:p>
                      <a:pPr algn="ctr"/>
                      <a:r>
                        <a:rPr lang="en-US" sz="1700" dirty="0"/>
                        <a:t>0.99</a:t>
                      </a:r>
                    </a:p>
                  </a:txBody>
                  <a:tcPr marL="91443" marR="91443" marT="34279" marB="3427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07">
                <a:tc>
                  <a:txBody>
                    <a:bodyPr/>
                    <a:lstStyle/>
                    <a:p>
                      <a:r>
                        <a:rPr lang="en-US" sz="1700" dirty="0"/>
                        <a:t>Age</a:t>
                      </a:r>
                    </a:p>
                  </a:txBody>
                  <a:tcPr marL="91443" marR="91443" marT="34279" marB="342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63.0 ± 9.7</a:t>
                      </a:r>
                    </a:p>
                  </a:txBody>
                  <a:tcPr marL="91443" marR="91443" marT="34279" marB="342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62.9 ±</a:t>
                      </a:r>
                      <a:r>
                        <a:rPr lang="en-US" sz="1700" baseline="0" dirty="0"/>
                        <a:t> 10.2</a:t>
                      </a:r>
                      <a:endParaRPr lang="en-US" sz="1700" dirty="0"/>
                    </a:p>
                  </a:txBody>
                  <a:tcPr marL="91443" marR="91443" marT="34279" marB="342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0.90</a:t>
                      </a:r>
                    </a:p>
                  </a:txBody>
                  <a:tcPr marL="91443" marR="91443" marT="34279" marB="3427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18">
                <a:tc>
                  <a:txBody>
                    <a:bodyPr/>
                    <a:lstStyle/>
                    <a:p>
                      <a:r>
                        <a:rPr lang="en-US" sz="1700" dirty="0"/>
                        <a:t>ACS</a:t>
                      </a:r>
                    </a:p>
                  </a:txBody>
                  <a:tcPr marL="91443" marR="91443" marT="34279" marB="342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124 (50%)</a:t>
                      </a:r>
                    </a:p>
                  </a:txBody>
                  <a:tcPr marL="91443" marR="91443" marT="34279" marB="342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129 (50%)</a:t>
                      </a:r>
                    </a:p>
                  </a:txBody>
                  <a:tcPr marL="91443" marR="91443" marT="34279" marB="342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0.93</a:t>
                      </a:r>
                    </a:p>
                  </a:txBody>
                  <a:tcPr marL="91443" marR="91443" marT="34279" marB="3427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151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38640"/>
            <a:ext cx="8444162" cy="48644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sz="3200" dirty="0">
                <a:solidFill>
                  <a:srgbClr val="006C69"/>
                </a:solidFill>
              </a:rPr>
              <a:t>Participant History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468525"/>
              </p:ext>
            </p:extLst>
          </p:nvPr>
        </p:nvGraphicFramePr>
        <p:xfrm>
          <a:off x="533400" y="625079"/>
          <a:ext cx="8077200" cy="3832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561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1443" marR="91443" marT="34284" marB="34284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Genotyped</a:t>
                      </a:r>
                    </a:p>
                    <a:p>
                      <a:pPr algn="ctr"/>
                      <a:r>
                        <a:rPr lang="en-US" sz="1700" dirty="0"/>
                        <a:t>N=249</a:t>
                      </a:r>
                    </a:p>
                  </a:txBody>
                  <a:tcPr marL="91443" marR="91443" marT="34284" marB="34284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Usual Care</a:t>
                      </a:r>
                    </a:p>
                    <a:p>
                      <a:pPr algn="ctr"/>
                      <a:r>
                        <a:rPr lang="en-US" sz="1700" dirty="0"/>
                        <a:t>N=255</a:t>
                      </a:r>
                    </a:p>
                  </a:txBody>
                  <a:tcPr marL="91443" marR="91443" marT="34284" marB="34284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P-value</a:t>
                      </a:r>
                    </a:p>
                  </a:txBody>
                  <a:tcPr marL="91443" marR="91443" marT="34284" marB="34284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u="sng" baseline="0" dirty="0"/>
                        <a:t>Medical History, n(%)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aseline="0" dirty="0"/>
                        <a:t>  Hypertension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aseline="0" dirty="0"/>
                        <a:t>  Cholesterol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aseline="0" dirty="0"/>
                        <a:t>  PCI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aseline="0" dirty="0"/>
                        <a:t>  Diabetes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aseline="0" dirty="0"/>
                        <a:t>  MI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aseline="0" dirty="0"/>
                        <a:t>  CABG  </a:t>
                      </a:r>
                    </a:p>
                  </a:txBody>
                  <a:tcPr marL="91443" marR="91443" marT="34284" marB="34284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  <a:p>
                      <a:pPr algn="ctr"/>
                      <a:r>
                        <a:rPr lang="en-US" sz="1700" dirty="0"/>
                        <a:t>190 (76)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112 (45)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83 (33)</a:t>
                      </a:r>
                    </a:p>
                    <a:p>
                      <a:pPr algn="ctr"/>
                      <a:r>
                        <a:rPr lang="en-US" sz="1700" dirty="0"/>
                        <a:t>89 (35)</a:t>
                      </a:r>
                    </a:p>
                    <a:p>
                      <a:pPr algn="ctr"/>
                      <a:r>
                        <a:rPr lang="en-US" sz="1700" dirty="0"/>
                        <a:t>63 (25)</a:t>
                      </a:r>
                    </a:p>
                    <a:p>
                      <a:pPr algn="ctr"/>
                      <a:r>
                        <a:rPr lang="en-US" sz="1700" dirty="0"/>
                        <a:t>32 (13)</a:t>
                      </a:r>
                    </a:p>
                  </a:txBody>
                  <a:tcPr marL="91443" marR="91443" marT="34284" marB="34284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  <a:p>
                      <a:pPr algn="ctr"/>
                      <a:r>
                        <a:rPr lang="en-US" sz="1700" dirty="0"/>
                        <a:t>199 (78)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113 (44)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83 (33)</a:t>
                      </a:r>
                    </a:p>
                    <a:p>
                      <a:pPr algn="ctr"/>
                      <a:r>
                        <a:rPr lang="en-US" sz="1700" dirty="0"/>
                        <a:t>79</a:t>
                      </a:r>
                      <a:r>
                        <a:rPr lang="en-US" sz="1700" baseline="0" dirty="0"/>
                        <a:t> (</a:t>
                      </a:r>
                      <a:r>
                        <a:rPr lang="en-US" sz="1700" dirty="0"/>
                        <a:t>31)</a:t>
                      </a:r>
                    </a:p>
                    <a:p>
                      <a:pPr algn="ctr"/>
                      <a:r>
                        <a:rPr lang="en-US" sz="1700" dirty="0"/>
                        <a:t>67 (26)</a:t>
                      </a:r>
                    </a:p>
                    <a:p>
                      <a:pPr algn="ctr"/>
                      <a:r>
                        <a:rPr lang="en-US" sz="1700" dirty="0"/>
                        <a:t>36 (14)</a:t>
                      </a:r>
                    </a:p>
                  </a:txBody>
                  <a:tcPr marL="91443" marR="91443" marT="34284" marB="34284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  <a:p>
                      <a:pPr algn="ctr"/>
                      <a:r>
                        <a:rPr lang="en-US" sz="1700" dirty="0"/>
                        <a:t>0.67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0.80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0.63</a:t>
                      </a:r>
                    </a:p>
                    <a:p>
                      <a:pPr algn="ctr"/>
                      <a:r>
                        <a:rPr lang="en-US" sz="1700" dirty="0"/>
                        <a:t>0.26</a:t>
                      </a:r>
                    </a:p>
                    <a:p>
                      <a:pPr algn="ctr"/>
                      <a:r>
                        <a:rPr lang="en-US" sz="1700" dirty="0"/>
                        <a:t>0.84</a:t>
                      </a:r>
                    </a:p>
                    <a:p>
                      <a:pPr algn="ctr"/>
                      <a:r>
                        <a:rPr lang="en-US" sz="1700" dirty="0"/>
                        <a:t>0.70</a:t>
                      </a:r>
                    </a:p>
                  </a:txBody>
                  <a:tcPr marL="91443" marR="91443" marT="34284" marB="342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6051">
                <a:tc>
                  <a:txBody>
                    <a:bodyPr/>
                    <a:lstStyle/>
                    <a:p>
                      <a:r>
                        <a:rPr lang="en-US" sz="1700" u="sng" dirty="0"/>
                        <a:t>P2Y</a:t>
                      </a:r>
                      <a:r>
                        <a:rPr lang="en-US" sz="1700" u="sng" baseline="0" dirty="0"/>
                        <a:t>12 </a:t>
                      </a:r>
                      <a:r>
                        <a:rPr lang="en-US" sz="1700" u="sng" dirty="0"/>
                        <a:t>prior, n (%)</a:t>
                      </a:r>
                    </a:p>
                    <a:p>
                      <a:r>
                        <a:rPr lang="en-US" sz="1700" baseline="0" dirty="0"/>
                        <a:t>   </a:t>
                      </a:r>
                      <a:r>
                        <a:rPr lang="en-US" sz="1700" baseline="0" dirty="0" err="1"/>
                        <a:t>Clopidogrel</a:t>
                      </a:r>
                      <a:endParaRPr lang="en-US" sz="1700" baseline="0" dirty="0"/>
                    </a:p>
                    <a:p>
                      <a:r>
                        <a:rPr lang="en-US" sz="1700" baseline="0" dirty="0"/>
                        <a:t>   </a:t>
                      </a:r>
                      <a:r>
                        <a:rPr lang="en-US" sz="1700" baseline="0" dirty="0" err="1"/>
                        <a:t>Prasugrel</a:t>
                      </a:r>
                      <a:r>
                        <a:rPr lang="en-US" sz="1700" baseline="0" dirty="0"/>
                        <a:t> </a:t>
                      </a:r>
                    </a:p>
                    <a:p>
                      <a:r>
                        <a:rPr lang="en-US" sz="1700" baseline="0" dirty="0"/>
                        <a:t>   </a:t>
                      </a:r>
                      <a:r>
                        <a:rPr lang="en-US" sz="1700" baseline="0" dirty="0" err="1"/>
                        <a:t>Ticagrelor</a:t>
                      </a:r>
                      <a:r>
                        <a:rPr lang="en-US" sz="1700" baseline="0" dirty="0"/>
                        <a:t> </a:t>
                      </a:r>
                    </a:p>
                    <a:p>
                      <a:r>
                        <a:rPr lang="en-US" sz="1700" baseline="0" dirty="0"/>
                        <a:t>   None</a:t>
                      </a:r>
                      <a:endParaRPr lang="en-US" sz="1700" dirty="0"/>
                    </a:p>
                  </a:txBody>
                  <a:tcPr marL="91443" marR="91443" marT="34284" marB="34284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  <a:p>
                      <a:pPr algn="ctr"/>
                      <a:r>
                        <a:rPr lang="en-US" sz="1700" dirty="0"/>
                        <a:t>80 (32)</a:t>
                      </a:r>
                    </a:p>
                    <a:p>
                      <a:pPr algn="ctr"/>
                      <a:r>
                        <a:rPr lang="en-US" sz="1700" dirty="0"/>
                        <a:t>12 (5)</a:t>
                      </a:r>
                    </a:p>
                    <a:p>
                      <a:pPr algn="ctr"/>
                      <a:r>
                        <a:rPr lang="en-US" sz="1700" dirty="0"/>
                        <a:t>2 (1)</a:t>
                      </a:r>
                    </a:p>
                    <a:p>
                      <a:pPr algn="ctr"/>
                      <a:r>
                        <a:rPr lang="en-US" sz="1700" dirty="0"/>
                        <a:t>154 (62)</a:t>
                      </a:r>
                    </a:p>
                  </a:txBody>
                  <a:tcPr marL="91443" marR="91443" marT="34284" marB="34284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  <a:p>
                      <a:pPr algn="ctr"/>
                      <a:r>
                        <a:rPr lang="en-US" sz="1700" dirty="0"/>
                        <a:t>85 (33)</a:t>
                      </a:r>
                    </a:p>
                    <a:p>
                      <a:pPr algn="ctr"/>
                      <a:r>
                        <a:rPr lang="en-US" sz="1700" dirty="0"/>
                        <a:t>9 (4)</a:t>
                      </a:r>
                    </a:p>
                    <a:p>
                      <a:pPr algn="ctr"/>
                      <a:r>
                        <a:rPr lang="en-US" sz="1700" dirty="0"/>
                        <a:t>6 (2)</a:t>
                      </a:r>
                    </a:p>
                    <a:p>
                      <a:pPr algn="ctr"/>
                      <a:r>
                        <a:rPr lang="en-US" sz="1700" dirty="0"/>
                        <a:t>154 (60)</a:t>
                      </a:r>
                    </a:p>
                  </a:txBody>
                  <a:tcPr marL="91443" marR="91443" marT="34284" marB="34284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  <a:p>
                      <a:pPr algn="ctr"/>
                      <a:r>
                        <a:rPr lang="en-US" sz="1700" dirty="0"/>
                        <a:t>0.65</a:t>
                      </a:r>
                    </a:p>
                  </a:txBody>
                  <a:tcPr marL="91443" marR="91443" marT="34284" marB="3428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06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38640"/>
            <a:ext cx="8444162" cy="61924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3200" dirty="0">
                <a:solidFill>
                  <a:srgbClr val="006C69"/>
                </a:solidFill>
              </a:rPr>
              <a:t>Procedure Characteristics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079327"/>
              </p:ext>
            </p:extLst>
          </p:nvPr>
        </p:nvGraphicFramePr>
        <p:xfrm>
          <a:off x="311150" y="934479"/>
          <a:ext cx="8229600" cy="260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8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9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1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1443" marR="91443" marT="34280" marB="3428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Genotyped</a:t>
                      </a:r>
                    </a:p>
                    <a:p>
                      <a:pPr algn="ctr"/>
                      <a:r>
                        <a:rPr lang="en-US" sz="2000" dirty="0"/>
                        <a:t>N=249</a:t>
                      </a:r>
                    </a:p>
                  </a:txBody>
                  <a:tcPr marL="91443" marR="91443" marT="34280" marB="3428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Usual Care</a:t>
                      </a:r>
                    </a:p>
                    <a:p>
                      <a:pPr algn="ctr"/>
                      <a:r>
                        <a:rPr lang="en-US" sz="2000" dirty="0"/>
                        <a:t>N=255</a:t>
                      </a:r>
                      <a:endParaRPr lang="en-US" sz="2000" baseline="0" dirty="0"/>
                    </a:p>
                  </a:txBody>
                  <a:tcPr marL="91443" marR="91443" marT="34280" marB="3428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p-value</a:t>
                      </a:r>
                    </a:p>
                  </a:txBody>
                  <a:tcPr marL="91443" marR="91443" marT="34280" marB="3428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/>
                        <a:t>Length of stay, mean (SD), days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/>
                    </a:p>
                  </a:txBody>
                  <a:tcPr marL="91443" marR="91443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2.9 ± 3.7</a:t>
                      </a:r>
                    </a:p>
                  </a:txBody>
                  <a:tcPr marL="91443" marR="91443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3.1 ± 4.0 </a:t>
                      </a:r>
                    </a:p>
                  </a:txBody>
                  <a:tcPr marL="91443" marR="91443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0.66</a:t>
                      </a:r>
                    </a:p>
                  </a:txBody>
                  <a:tcPr marL="91443" marR="91443" marT="34280" marB="342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2000" dirty="0"/>
                        <a:t>Drug</a:t>
                      </a:r>
                      <a:r>
                        <a:rPr lang="en-US" sz="2000" baseline="0" dirty="0"/>
                        <a:t> eluting stents, n(%)</a:t>
                      </a:r>
                    </a:p>
                    <a:p>
                      <a:endParaRPr lang="en-US" sz="2000" dirty="0"/>
                    </a:p>
                  </a:txBody>
                  <a:tcPr marL="91443" marR="91443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237 (95)</a:t>
                      </a:r>
                    </a:p>
                  </a:txBody>
                  <a:tcPr marL="91443" marR="91443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236 (93)</a:t>
                      </a:r>
                    </a:p>
                  </a:txBody>
                  <a:tcPr marL="91443" marR="91443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0.27</a:t>
                      </a:r>
                    </a:p>
                  </a:txBody>
                  <a:tcPr marL="91443" marR="91443" marT="34280" marB="342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2000" dirty="0"/>
                        <a:t>Number of stents, mean (SD)</a:t>
                      </a:r>
                    </a:p>
                  </a:txBody>
                  <a:tcPr marL="91443" marR="91443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1.3 ± 0.6</a:t>
                      </a:r>
                    </a:p>
                  </a:txBody>
                  <a:tcPr marL="91443" marR="91443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1.4 ± 0.6</a:t>
                      </a:r>
                    </a:p>
                  </a:txBody>
                  <a:tcPr marL="91443" marR="91443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0.73</a:t>
                      </a:r>
                    </a:p>
                  </a:txBody>
                  <a:tcPr marL="91443" marR="91443" marT="34280" marB="342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826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3200" i="1" dirty="0">
                <a:solidFill>
                  <a:srgbClr val="006C69"/>
                </a:solidFill>
              </a:rPr>
              <a:t>CYP2C19</a:t>
            </a:r>
            <a:r>
              <a:rPr lang="en-US" altLang="en-US" sz="3200" dirty="0">
                <a:solidFill>
                  <a:srgbClr val="006C69"/>
                </a:solidFill>
              </a:rPr>
              <a:t> Genotypes for Intervention Group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699179"/>
              </p:ext>
            </p:extLst>
          </p:nvPr>
        </p:nvGraphicFramePr>
        <p:xfrm>
          <a:off x="1519238" y="1392195"/>
          <a:ext cx="5080000" cy="2779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459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Genotype</a:t>
                      </a:r>
                    </a:p>
                  </a:txBody>
                  <a:tcPr marT="34292" marB="34292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Frequency</a:t>
                      </a:r>
                    </a:p>
                  </a:txBody>
                  <a:tcPr marT="34292" marB="34292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3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*1/*1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34%</a:t>
                      </a:r>
                    </a:p>
                  </a:txBody>
                  <a:tcPr marT="34292" marB="342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3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*1/*17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31%</a:t>
                      </a:r>
                    </a:p>
                  </a:txBody>
                  <a:tcPr marT="34292" marB="342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3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*17/*17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5%</a:t>
                      </a:r>
                    </a:p>
                  </a:txBody>
                  <a:tcPr marT="34292" marB="3429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3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*1/*2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20%</a:t>
                      </a:r>
                    </a:p>
                  </a:txBody>
                  <a:tcPr marT="34292" marB="3429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3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*2/*17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5%</a:t>
                      </a:r>
                    </a:p>
                  </a:txBody>
                  <a:tcPr marT="34292" marB="3429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3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*2/*2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3%</a:t>
                      </a:r>
                    </a:p>
                  </a:txBody>
                  <a:tcPr marT="34292" marB="3429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3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Inconclusive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4%</a:t>
                      </a:r>
                    </a:p>
                  </a:txBody>
                  <a:tcPr marT="34292" marB="3429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726174" y="2795072"/>
            <a:ext cx="1740150" cy="928688"/>
            <a:chOff x="6572250" y="3305175"/>
            <a:chExt cx="2247899" cy="1238250"/>
          </a:xfrm>
        </p:grpSpPr>
        <p:sp>
          <p:nvSpPr>
            <p:cNvPr id="11298" name="Right Brace 1"/>
            <p:cNvSpPr>
              <a:spLocks/>
            </p:cNvSpPr>
            <p:nvPr/>
          </p:nvSpPr>
          <p:spPr bwMode="auto">
            <a:xfrm>
              <a:off x="6572250" y="3305175"/>
              <a:ext cx="400050" cy="1238250"/>
            </a:xfrm>
            <a:prstGeom prst="rightBrace">
              <a:avLst>
                <a:gd name="adj1" fmla="val 8340"/>
                <a:gd name="adj2" fmla="val 50000"/>
              </a:avLst>
            </a:prstGeom>
            <a:noFill/>
            <a:ln w="28575" algn="ctr">
              <a:solidFill>
                <a:srgbClr val="A30A3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defTabSz="912813">
                <a:defRPr sz="14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defTabSz="912813">
                <a:defRPr sz="14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defTabSz="912813">
                <a:defRPr sz="14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defTabSz="912813">
                <a:defRPr sz="14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defTabSz="912813">
                <a:defRPr sz="14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endParaRPr lang="en-US" altLang="en-US">
                <a:ea typeface="ＭＳ Ｐゴシック" pitchFamily="34" charset="-128"/>
              </a:endParaRPr>
            </a:p>
          </p:txBody>
        </p:sp>
        <p:sp>
          <p:nvSpPr>
            <p:cNvPr id="11299" name="TextBox 2"/>
            <p:cNvSpPr txBox="1">
              <a:spLocks noChangeArrowheads="1"/>
            </p:cNvSpPr>
            <p:nvPr/>
          </p:nvSpPr>
          <p:spPr bwMode="auto">
            <a:xfrm>
              <a:off x="7134224" y="3739633"/>
              <a:ext cx="1685925" cy="53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altLang="en-US" sz="2000" b="1" dirty="0">
                  <a:ea typeface="ＭＳ Ｐゴシック" pitchFamily="34" charset="-128"/>
                </a:rPr>
                <a:t>28%</a:t>
              </a:r>
            </a:p>
          </p:txBody>
        </p:sp>
      </p:grpSp>
      <p:sp>
        <p:nvSpPr>
          <p:cNvPr id="11297" name="TextBox 1"/>
          <p:cNvSpPr txBox="1">
            <a:spLocks noChangeArrowheads="1"/>
          </p:cNvSpPr>
          <p:nvPr/>
        </p:nvSpPr>
        <p:spPr bwMode="auto">
          <a:xfrm>
            <a:off x="737287" y="920562"/>
            <a:ext cx="72287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000" b="1" dirty="0">
                <a:solidFill>
                  <a:schemeClr val="tx1"/>
                </a:solidFill>
              </a:rPr>
              <a:t>Genotyping results available 1.4 ± 0.4 hours post swab</a:t>
            </a:r>
          </a:p>
        </p:txBody>
      </p:sp>
    </p:spTree>
    <p:extLst>
      <p:ext uri="{BB962C8B-B14F-4D97-AF65-F5344CB8AC3E}">
        <p14:creationId xmlns:p14="http://schemas.microsoft.com/office/powerpoint/2010/main" val="190706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3200" dirty="0">
                <a:solidFill>
                  <a:srgbClr val="006C69"/>
                </a:solidFill>
              </a:rPr>
              <a:t>Primary Outcome: Antiplatelet Drugs Prescribed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088354"/>
              </p:ext>
            </p:extLst>
          </p:nvPr>
        </p:nvGraphicFramePr>
        <p:xfrm>
          <a:off x="503239" y="1170385"/>
          <a:ext cx="8229599" cy="1966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7387"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marT="34301" marB="3430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Genotyped</a:t>
                      </a:r>
                    </a:p>
                    <a:p>
                      <a:pPr algn="ctr"/>
                      <a:r>
                        <a:rPr lang="en-US" sz="2000" dirty="0"/>
                        <a:t>N=249</a:t>
                      </a:r>
                    </a:p>
                  </a:txBody>
                  <a:tcPr marT="34301" marB="3430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Usual Care</a:t>
                      </a:r>
                    </a:p>
                    <a:p>
                      <a:pPr algn="ctr"/>
                      <a:r>
                        <a:rPr lang="en-US" sz="2000" dirty="0"/>
                        <a:t>N=255</a:t>
                      </a:r>
                    </a:p>
                  </a:txBody>
                  <a:tcPr marT="34301" marB="3430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P-value</a:t>
                      </a:r>
                    </a:p>
                  </a:txBody>
                  <a:tcPr marT="34301" marB="34301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617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/>
                        <a:t>Clopidogrel</a:t>
                      </a:r>
                      <a:endParaRPr lang="en-US" sz="2000" baseline="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baseline="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err="1"/>
                        <a:t>Prasugrel</a:t>
                      </a:r>
                      <a:r>
                        <a:rPr lang="en-US" sz="2000" b="1" baseline="0" dirty="0"/>
                        <a:t> or </a:t>
                      </a:r>
                      <a:r>
                        <a:rPr lang="en-US" sz="2000" b="1" baseline="0" dirty="0" err="1"/>
                        <a:t>Ticagrelor</a:t>
                      </a:r>
                      <a:endParaRPr lang="en-US" sz="2000" baseline="0" dirty="0"/>
                    </a:p>
                    <a:p>
                      <a:pPr algn="l"/>
                      <a:endParaRPr lang="en-US" sz="2000" dirty="0"/>
                    </a:p>
                  </a:txBody>
                  <a:tcPr marT="34301" marB="3430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174</a:t>
                      </a:r>
                      <a:r>
                        <a:rPr lang="en-US" sz="2000" baseline="0" dirty="0"/>
                        <a:t> (70%)</a:t>
                      </a:r>
                      <a:r>
                        <a:rPr lang="en-US" sz="2000" b="1" baseline="0" dirty="0"/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baseline="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/>
                        <a:t>75 (30%)</a:t>
                      </a:r>
                      <a:r>
                        <a:rPr lang="en-US" sz="2000" dirty="0"/>
                        <a:t> </a:t>
                      </a:r>
                      <a:endParaRPr lang="en-US" sz="2000" baseline="0" dirty="0"/>
                    </a:p>
                    <a:p>
                      <a:pPr algn="ctr"/>
                      <a:endParaRPr lang="en-US" sz="2000" b="1" dirty="0"/>
                    </a:p>
                  </a:txBody>
                  <a:tcPr marT="34301" marB="3430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201 (79%)</a:t>
                      </a:r>
                      <a:r>
                        <a:rPr lang="en-US" sz="2000" b="1" dirty="0"/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54 (21%)</a:t>
                      </a:r>
                      <a:r>
                        <a:rPr lang="en-US" sz="2000" dirty="0"/>
                        <a:t> </a:t>
                      </a:r>
                      <a:endParaRPr lang="en-US" sz="2000" b="1" dirty="0"/>
                    </a:p>
                  </a:txBody>
                  <a:tcPr marT="34301" marB="3430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0.03</a:t>
                      </a:r>
                    </a:p>
                  </a:txBody>
                  <a:tcPr marT="34301" marB="343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39282" y="3136389"/>
            <a:ext cx="1993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Fisher’s exact test</a:t>
            </a:r>
          </a:p>
        </p:txBody>
      </p:sp>
    </p:spTree>
    <p:extLst>
      <p:ext uri="{BB962C8B-B14F-4D97-AF65-F5344CB8AC3E}">
        <p14:creationId xmlns:p14="http://schemas.microsoft.com/office/powerpoint/2010/main" val="4115976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42900"/>
            <a:ext cx="8520113" cy="4191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006C69"/>
                </a:solidFill>
              </a:rPr>
              <a:t>Prasugrel</a:t>
            </a:r>
            <a:r>
              <a:rPr lang="en-US" sz="3200" dirty="0">
                <a:solidFill>
                  <a:srgbClr val="006C69"/>
                </a:solidFill>
              </a:rPr>
              <a:t>/ </a:t>
            </a:r>
            <a:r>
              <a:rPr lang="en-US" sz="3200" dirty="0" err="1">
                <a:solidFill>
                  <a:srgbClr val="006C69"/>
                </a:solidFill>
              </a:rPr>
              <a:t>ticagrelor</a:t>
            </a:r>
            <a:r>
              <a:rPr lang="en-US" sz="3200" dirty="0">
                <a:solidFill>
                  <a:srgbClr val="006C69"/>
                </a:solidFill>
              </a:rPr>
              <a:t> use greater in the LOF carriers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230009"/>
              </p:ext>
            </p:extLst>
          </p:nvPr>
        </p:nvGraphicFramePr>
        <p:xfrm>
          <a:off x="533401" y="1112624"/>
          <a:ext cx="5867400" cy="2126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1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1739"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 marT="34300" marB="343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Genotyped</a:t>
                      </a:r>
                    </a:p>
                    <a:p>
                      <a:pPr algn="ctr"/>
                      <a:r>
                        <a:rPr lang="en-US" sz="1800" u="none" dirty="0"/>
                        <a:t>    </a:t>
                      </a:r>
                      <a:r>
                        <a:rPr lang="en-US" sz="1800" u="sng" dirty="0"/>
                        <a:t> No-LOF</a:t>
                      </a:r>
                      <a:r>
                        <a:rPr lang="en-US" sz="1800" u="sng" baseline="0" dirty="0"/>
                        <a:t> </a:t>
                      </a:r>
                      <a:r>
                        <a:rPr lang="en-US" sz="1800" u="none" dirty="0"/>
                        <a:t>           </a:t>
                      </a:r>
                      <a:r>
                        <a:rPr lang="en-US" sz="1800" u="sng" dirty="0"/>
                        <a:t>LOF carriers</a:t>
                      </a:r>
                    </a:p>
                    <a:p>
                      <a:pPr algn="ctr"/>
                      <a:r>
                        <a:rPr lang="en-US" sz="1800" u="none" dirty="0"/>
                        <a:t>N=174</a:t>
                      </a:r>
                      <a:r>
                        <a:rPr lang="en-US" sz="1800" u="none" baseline="0" dirty="0"/>
                        <a:t>                  n=68</a:t>
                      </a:r>
                      <a:endParaRPr lang="en-US" sz="1800" u="none" dirty="0"/>
                    </a:p>
                  </a:txBody>
                  <a:tcPr marT="34300" marB="343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45723" marB="45723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359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Clopidogrel</a:t>
                      </a:r>
                      <a:endParaRPr lang="en-US" sz="1800" dirty="0"/>
                    </a:p>
                    <a:p>
                      <a:pPr algn="l"/>
                      <a:endParaRPr lang="en-US" sz="1800" dirty="0"/>
                    </a:p>
                  </a:txBody>
                  <a:tcPr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136 (78%)</a:t>
                      </a:r>
                    </a:p>
                  </a:txBody>
                  <a:tcPr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32 (47%)</a:t>
                      </a:r>
                    </a:p>
                  </a:txBody>
                  <a:tcPr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359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Prasugrel</a:t>
                      </a:r>
                      <a:r>
                        <a:rPr lang="en-US" sz="1800" baseline="0" dirty="0"/>
                        <a:t> or </a:t>
                      </a:r>
                      <a:r>
                        <a:rPr lang="en-US" sz="1800" dirty="0" err="1"/>
                        <a:t>Ticagrelor</a:t>
                      </a:r>
                      <a:endParaRPr lang="en-US" sz="1800" dirty="0"/>
                    </a:p>
                  </a:txBody>
                  <a:tcPr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38 (22%)</a:t>
                      </a:r>
                    </a:p>
                  </a:txBody>
                  <a:tcPr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36 (53%)</a:t>
                      </a:r>
                    </a:p>
                  </a:txBody>
                  <a:tcPr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505200" y="3227172"/>
            <a:ext cx="1752600" cy="800135"/>
            <a:chOff x="3505200" y="3962400"/>
            <a:chExt cx="1752600" cy="1066915"/>
          </a:xfrm>
        </p:grpSpPr>
        <p:grpSp>
          <p:nvGrpSpPr>
            <p:cNvPr id="13338" name="Group 3"/>
            <p:cNvGrpSpPr>
              <a:grpSpLocks/>
            </p:cNvGrpSpPr>
            <p:nvPr/>
          </p:nvGrpSpPr>
          <p:grpSpPr bwMode="auto">
            <a:xfrm>
              <a:off x="3505200" y="3962400"/>
              <a:ext cx="1752600" cy="457200"/>
              <a:chOff x="3505200" y="3962400"/>
              <a:chExt cx="1752600" cy="457200"/>
            </a:xfrm>
          </p:grpSpPr>
          <p:cxnSp>
            <p:nvCxnSpPr>
              <p:cNvPr id="13340" name="Straight Connector 11"/>
              <p:cNvCxnSpPr>
                <a:cxnSpLocks noChangeShapeType="1"/>
              </p:cNvCxnSpPr>
              <p:nvPr/>
            </p:nvCxnSpPr>
            <p:spPr bwMode="auto">
              <a:xfrm>
                <a:off x="5257800" y="3962400"/>
                <a:ext cx="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341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3505200" y="3962400"/>
                <a:ext cx="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342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3505200" y="4419600"/>
                <a:ext cx="1752600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339" name="TextBox 17"/>
            <p:cNvSpPr txBox="1">
              <a:spLocks noChangeArrowheads="1"/>
            </p:cNvSpPr>
            <p:nvPr/>
          </p:nvSpPr>
          <p:spPr bwMode="auto">
            <a:xfrm>
              <a:off x="3733800" y="4495801"/>
              <a:ext cx="1295400" cy="533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altLang="en-US" sz="2000" b="1"/>
                <a:t>P&lt;0.001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905500" y="1109469"/>
            <a:ext cx="2857500" cy="2929747"/>
            <a:chOff x="5905500" y="1109469"/>
            <a:chExt cx="2857500" cy="2929747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5905500" y="3239081"/>
              <a:ext cx="1790700" cy="800135"/>
              <a:chOff x="5715000" y="3962400"/>
              <a:chExt cx="1790700" cy="1066915"/>
            </a:xfrm>
          </p:grpSpPr>
          <p:cxnSp>
            <p:nvCxnSpPr>
              <p:cNvPr id="13343" name="Straight Connector 4"/>
              <p:cNvCxnSpPr>
                <a:cxnSpLocks noChangeShapeType="1"/>
              </p:cNvCxnSpPr>
              <p:nvPr/>
            </p:nvCxnSpPr>
            <p:spPr bwMode="auto">
              <a:xfrm>
                <a:off x="5715000" y="3962400"/>
                <a:ext cx="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344" name="Straight Connector 6"/>
              <p:cNvCxnSpPr>
                <a:cxnSpLocks noChangeShapeType="1"/>
              </p:cNvCxnSpPr>
              <p:nvPr/>
            </p:nvCxnSpPr>
            <p:spPr bwMode="auto">
              <a:xfrm>
                <a:off x="5715000" y="4419600"/>
                <a:ext cx="1790700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345" name="Straight Connector 8"/>
              <p:cNvCxnSpPr>
                <a:cxnSpLocks noChangeShapeType="1"/>
              </p:cNvCxnSpPr>
              <p:nvPr/>
            </p:nvCxnSpPr>
            <p:spPr bwMode="auto">
              <a:xfrm>
                <a:off x="7505700" y="3962400"/>
                <a:ext cx="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3346" name="TextBox 9"/>
              <p:cNvSpPr txBox="1">
                <a:spLocks noChangeArrowheads="1"/>
              </p:cNvSpPr>
              <p:nvPr/>
            </p:nvSpPr>
            <p:spPr bwMode="auto">
              <a:xfrm>
                <a:off x="5943600" y="4495801"/>
                <a:ext cx="1295400" cy="533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1"/>
                  <a:t>P&lt;0.001</a:t>
                </a:r>
              </a:p>
            </p:txBody>
          </p:sp>
        </p:grpSp>
        <p:graphicFrame>
          <p:nvGraphicFramePr>
            <p:cNvPr id="17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39184594"/>
                </p:ext>
              </p:extLst>
            </p:nvPr>
          </p:nvGraphicFramePr>
          <p:xfrm>
            <a:off x="6400801" y="1109469"/>
            <a:ext cx="2362199" cy="2126457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362199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891739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Usual Care</a:t>
                        </a:r>
                      </a:p>
                      <a:p>
                        <a:pPr algn="ctr"/>
                        <a:r>
                          <a:rPr lang="en-US" sz="1800" dirty="0"/>
                          <a:t>N=255</a:t>
                        </a:r>
                      </a:p>
                      <a:p>
                        <a:pPr algn="ctr"/>
                        <a:endParaRPr lang="en-US" sz="1800" dirty="0"/>
                      </a:p>
                    </a:txBody>
                    <a:tcPr marT="34300" marB="34300">
                      <a:solidFill>
                        <a:schemeClr val="accent5">
                          <a:lumMod val="7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617359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201 (79%)</a:t>
                        </a:r>
                      </a:p>
                    </a:txBody>
                    <a:tcPr marT="34300" marB="34300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617359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800" dirty="0"/>
                          <a:t>54 (21%)</a:t>
                        </a:r>
                      </a:p>
                    </a:txBody>
                    <a:tcPr marT="34300" marB="34300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5997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Agreement rate = </a:t>
            </a:r>
          </a:p>
          <a:p>
            <a:pPr marL="0" indent="0" algn="ctr">
              <a:buNone/>
            </a:pPr>
            <a:r>
              <a:rPr lang="en-US" sz="2800" b="1" u="sng" dirty="0"/>
              <a:t>LOF </a:t>
            </a:r>
            <a:r>
              <a:rPr lang="en-US" sz="2800" b="1" u="sng" dirty="0" err="1"/>
              <a:t>prasugrel</a:t>
            </a:r>
            <a:r>
              <a:rPr lang="en-US" sz="2800" b="1" u="sng" dirty="0"/>
              <a:t>/</a:t>
            </a:r>
            <a:r>
              <a:rPr lang="en-US" sz="2800" b="1" u="sng" dirty="0" err="1"/>
              <a:t>ticagrelor</a:t>
            </a:r>
            <a:r>
              <a:rPr lang="en-US" sz="2800" b="1" u="sng" dirty="0"/>
              <a:t> + non-LOF </a:t>
            </a:r>
            <a:r>
              <a:rPr lang="en-US" sz="2800" b="1" u="sng" dirty="0" err="1"/>
              <a:t>clopidogrel</a:t>
            </a:r>
            <a:r>
              <a:rPr lang="en-US" sz="2800" b="1" u="sng" dirty="0"/>
              <a:t>  </a:t>
            </a:r>
          </a:p>
          <a:p>
            <a:pPr marL="0" indent="0" algn="ctr">
              <a:buNone/>
            </a:pPr>
            <a:r>
              <a:rPr lang="en-US" sz="2800" b="1" dirty="0"/>
              <a:t>total number genotyped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19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rgbClr val="006C69"/>
                </a:solidFill>
              </a:rPr>
              <a:t>Agreement with genotype guided recommendations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195299"/>
              </p:ext>
            </p:extLst>
          </p:nvPr>
        </p:nvGraphicFramePr>
        <p:xfrm>
          <a:off x="409575" y="949170"/>
          <a:ext cx="5039729" cy="2948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3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832"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/>
                        <a:t>CYP2C19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baseline="0" dirty="0" err="1"/>
                        <a:t>diplotype</a:t>
                      </a:r>
                      <a:endParaRPr lang="en-US" sz="1800" dirty="0"/>
                    </a:p>
                  </a:txBody>
                  <a:tcPr marL="91445" marR="91445" marT="34295" marB="3429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Phenotype</a:t>
                      </a:r>
                    </a:p>
                  </a:txBody>
                  <a:tcPr marL="91445" marR="91445" marT="34295" marB="3429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Clop</a:t>
                      </a:r>
                    </a:p>
                  </a:txBody>
                  <a:tcPr marL="91445" marR="91445" marT="34295" marB="3429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Pras</a:t>
                      </a:r>
                      <a:r>
                        <a:rPr lang="en-US" sz="1800" dirty="0"/>
                        <a:t>/ </a:t>
                      </a:r>
                      <a:r>
                        <a:rPr lang="en-US" sz="1800" dirty="0" err="1"/>
                        <a:t>Ticag</a:t>
                      </a:r>
                      <a:endParaRPr lang="en-US" sz="1800" dirty="0"/>
                    </a:p>
                  </a:txBody>
                  <a:tcPr marL="91445" marR="91445" marT="34295" marB="34295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3073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*1/*2</a:t>
                      </a:r>
                    </a:p>
                    <a:p>
                      <a:pPr algn="l"/>
                      <a:r>
                        <a:rPr lang="en-US" sz="1800" dirty="0"/>
                        <a:t>*2/*17</a:t>
                      </a:r>
                    </a:p>
                    <a:p>
                      <a:pPr algn="l"/>
                      <a:r>
                        <a:rPr lang="en-US" sz="1800" dirty="0"/>
                        <a:t>*2/*2</a:t>
                      </a:r>
                    </a:p>
                  </a:txBody>
                  <a:tcPr marL="91445" marR="91445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Intermediate or poor metabolizer (n=68)</a:t>
                      </a:r>
                    </a:p>
                  </a:txBody>
                  <a:tcPr marL="91445" marR="91445" marT="34295" marB="34295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36 </a:t>
                      </a:r>
                    </a:p>
                    <a:p>
                      <a:pPr algn="ctr"/>
                      <a:r>
                        <a:rPr lang="en-US" sz="1800" dirty="0"/>
                        <a:t>(53%)</a:t>
                      </a:r>
                    </a:p>
                  </a:txBody>
                  <a:tcPr marL="91445" marR="91445" marT="34295" marB="342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3073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*1/*1</a:t>
                      </a:r>
                    </a:p>
                    <a:p>
                      <a:pPr algn="l"/>
                      <a:r>
                        <a:rPr lang="en-US" sz="1800" dirty="0"/>
                        <a:t>*1/*17</a:t>
                      </a:r>
                    </a:p>
                    <a:p>
                      <a:pPr algn="l"/>
                      <a:r>
                        <a:rPr lang="en-US" sz="1800" dirty="0"/>
                        <a:t>*17/*17</a:t>
                      </a:r>
                    </a:p>
                  </a:txBody>
                  <a:tcPr marL="91445" marR="91445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Normal or rapid metabolizer</a:t>
                      </a:r>
                    </a:p>
                    <a:p>
                      <a:pPr algn="ctr"/>
                      <a:r>
                        <a:rPr lang="en-US" sz="1800" b="0" dirty="0"/>
                        <a:t>(n=174)</a:t>
                      </a:r>
                    </a:p>
                  </a:txBody>
                  <a:tcPr marL="91445" marR="91445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136 </a:t>
                      </a:r>
                    </a:p>
                    <a:p>
                      <a:pPr algn="ctr"/>
                      <a:r>
                        <a:rPr lang="en-US" sz="1800" b="0" dirty="0"/>
                        <a:t>(78%)</a:t>
                      </a:r>
                    </a:p>
                  </a:txBody>
                  <a:tcPr marL="91445" marR="91445" marT="34295" marB="34295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34295" marB="342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365" name="TextBox 5"/>
          <p:cNvSpPr txBox="1">
            <a:spLocks noChangeArrowheads="1"/>
          </p:cNvSpPr>
          <p:nvPr/>
        </p:nvSpPr>
        <p:spPr bwMode="auto">
          <a:xfrm>
            <a:off x="2303504" y="4001815"/>
            <a:ext cx="30212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000" b="1" dirty="0"/>
              <a:t>Agreement rate 71%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8171" y="1565189"/>
            <a:ext cx="724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32 (47%)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92590" y="2744233"/>
            <a:ext cx="732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38 (22%)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9395" y="4001815"/>
            <a:ext cx="3179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Non-agreement rate 29%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911834"/>
              </p:ext>
            </p:extLst>
          </p:nvPr>
        </p:nvGraphicFramePr>
        <p:xfrm>
          <a:off x="5449304" y="949171"/>
          <a:ext cx="3575633" cy="2948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5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5991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Non-agreement reasons</a:t>
                      </a:r>
                    </a:p>
                  </a:txBody>
                  <a:tcPr marL="91445" marR="91445" marT="34295" marB="34295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489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9- Stable CAD</a:t>
                      </a:r>
                    </a:p>
                    <a:p>
                      <a:pPr algn="l"/>
                      <a:r>
                        <a:rPr lang="en-US" sz="1800" dirty="0"/>
                        <a:t>6- Cost</a:t>
                      </a:r>
                    </a:p>
                    <a:p>
                      <a:pPr algn="l"/>
                      <a:r>
                        <a:rPr lang="en-US" sz="1800" dirty="0"/>
                        <a:t>3- Contraindications</a:t>
                      </a:r>
                    </a:p>
                    <a:p>
                      <a:pPr algn="l"/>
                      <a:r>
                        <a:rPr lang="en-US" sz="1800" dirty="0"/>
                        <a:t>3-</a:t>
                      </a:r>
                      <a:r>
                        <a:rPr lang="en-US" sz="1800" baseline="0" dirty="0"/>
                        <a:t> MD preference</a:t>
                      </a:r>
                      <a:endParaRPr lang="en-US" sz="1800" dirty="0"/>
                    </a:p>
                  </a:txBody>
                  <a:tcPr marL="91445" marR="91445" marT="34295" marB="342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1489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6- Disease</a:t>
                      </a:r>
                      <a:r>
                        <a:rPr lang="en-US" sz="1800" baseline="0" dirty="0"/>
                        <a:t> characteristics</a:t>
                      </a:r>
                    </a:p>
                    <a:p>
                      <a:pPr algn="l"/>
                      <a:r>
                        <a:rPr lang="en-US" sz="1800" baseline="0" dirty="0"/>
                        <a:t>6- Patient already on therapy</a:t>
                      </a:r>
                    </a:p>
                    <a:p>
                      <a:pPr algn="l"/>
                      <a:r>
                        <a:rPr lang="en-US" sz="1800" baseline="0" dirty="0"/>
                        <a:t>5- ACS</a:t>
                      </a:r>
                    </a:p>
                    <a:p>
                      <a:pPr algn="l"/>
                      <a:r>
                        <a:rPr lang="en-US" sz="1800" baseline="0" dirty="0"/>
                        <a:t>5- Recurrent events</a:t>
                      </a:r>
                      <a:endParaRPr lang="en-US" sz="1800" dirty="0"/>
                    </a:p>
                  </a:txBody>
                  <a:tcPr marL="91445" marR="91445" marT="34295" marB="342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12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5" grpId="0"/>
      <p:bldP spid="3" grpId="0"/>
      <p:bldP spid="6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47676" y="395288"/>
            <a:ext cx="8520113" cy="4191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2800" dirty="0">
                <a:solidFill>
                  <a:srgbClr val="006C69"/>
                </a:solidFill>
              </a:rPr>
              <a:t>Prior antiplatelet therapy predicted antiplatelet drug choice independent of genotype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431424"/>
              </p:ext>
            </p:extLst>
          </p:nvPr>
        </p:nvGraphicFramePr>
        <p:xfrm>
          <a:off x="381001" y="1314451"/>
          <a:ext cx="8229599" cy="233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1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1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7359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Prior</a:t>
                      </a:r>
                      <a:r>
                        <a:rPr lang="en-US" sz="2000" baseline="0" dirty="0"/>
                        <a:t> P2Y12</a:t>
                      </a:r>
                    </a:p>
                  </a:txBody>
                  <a:tcPr marT="34300" marB="343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OR remaining</a:t>
                      </a:r>
                      <a:r>
                        <a:rPr lang="en-US" sz="2000" baseline="0" dirty="0"/>
                        <a:t> on same </a:t>
                      </a:r>
                      <a:endParaRPr lang="en-US" sz="2000" dirty="0"/>
                    </a:p>
                  </a:txBody>
                  <a:tcPr marT="34300" marB="343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95%CI</a:t>
                      </a:r>
                    </a:p>
                  </a:txBody>
                  <a:tcPr marT="34300" marB="343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P-value</a:t>
                      </a:r>
                    </a:p>
                  </a:txBody>
                  <a:tcPr marT="34300" marB="343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359"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err="1"/>
                        <a:t>Clopidogrel</a:t>
                      </a:r>
                      <a:endParaRPr lang="en-US" sz="2000" baseline="0" dirty="0"/>
                    </a:p>
                    <a:p>
                      <a:pPr algn="l"/>
                      <a:endParaRPr lang="en-US" sz="2000" dirty="0"/>
                    </a:p>
                  </a:txBody>
                  <a:tcPr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2.04</a:t>
                      </a:r>
                    </a:p>
                  </a:txBody>
                  <a:tcPr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1.22,   3.45</a:t>
                      </a:r>
                    </a:p>
                  </a:txBody>
                  <a:tcPr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0.007</a:t>
                      </a:r>
                    </a:p>
                  </a:txBody>
                  <a:tcPr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739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/>
                        <a:t>Prasugrel</a:t>
                      </a:r>
                      <a:r>
                        <a:rPr lang="en-US" sz="2000" dirty="0"/>
                        <a:t>/</a:t>
                      </a:r>
                    </a:p>
                    <a:p>
                      <a:pPr algn="l"/>
                      <a:r>
                        <a:rPr lang="en-US" sz="2000" dirty="0" err="1"/>
                        <a:t>ticagrelor</a:t>
                      </a:r>
                      <a:r>
                        <a:rPr lang="en-US" sz="2000" baseline="0" dirty="0"/>
                        <a:t> </a:t>
                      </a:r>
                      <a:endParaRPr lang="en-US" sz="2000" dirty="0"/>
                    </a:p>
                    <a:p>
                      <a:pPr algn="l"/>
                      <a:endParaRPr lang="en-US" sz="2000" dirty="0"/>
                    </a:p>
                  </a:txBody>
                  <a:tcPr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99.3</a:t>
                      </a:r>
                    </a:p>
                  </a:txBody>
                  <a:tcPr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13.2,   744</a:t>
                      </a:r>
                    </a:p>
                  </a:txBody>
                  <a:tcPr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&lt;0.0001</a:t>
                      </a:r>
                    </a:p>
                  </a:txBody>
                  <a:tcPr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06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Genotype did not influence prescribing among patient already on </a:t>
            </a:r>
            <a:r>
              <a:rPr lang="en-US" dirty="0" err="1"/>
              <a:t>prasugrel</a:t>
            </a:r>
            <a:r>
              <a:rPr lang="en-US" dirty="0"/>
              <a:t> or </a:t>
            </a:r>
            <a:r>
              <a:rPr lang="en-US" dirty="0" err="1"/>
              <a:t>ticagrelor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341459"/>
              </p:ext>
            </p:extLst>
          </p:nvPr>
        </p:nvGraphicFramePr>
        <p:xfrm>
          <a:off x="1416909" y="1153297"/>
          <a:ext cx="5272216" cy="3139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2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9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3638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Prior</a:t>
                      </a:r>
                      <a:r>
                        <a:rPr lang="en-US" sz="2000" baseline="0" dirty="0"/>
                        <a:t> P2Y12</a:t>
                      </a:r>
                    </a:p>
                  </a:txBody>
                  <a:tcPr marT="34300" marB="343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Genotype agreement rate</a:t>
                      </a:r>
                    </a:p>
                  </a:txBody>
                  <a:tcPr marT="34300" marB="343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40"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err="1"/>
                        <a:t>Clopidogrel</a:t>
                      </a:r>
                      <a:r>
                        <a:rPr lang="en-US" sz="2000" baseline="0" dirty="0"/>
                        <a:t> </a:t>
                      </a:r>
                    </a:p>
                    <a:p>
                      <a:pPr algn="l"/>
                      <a:r>
                        <a:rPr lang="en-US" sz="2000" dirty="0"/>
                        <a:t>(n=80)</a:t>
                      </a:r>
                    </a:p>
                  </a:txBody>
                  <a:tcPr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76%</a:t>
                      </a:r>
                    </a:p>
                  </a:txBody>
                  <a:tcPr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57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/>
                        <a:t>Prasugrel</a:t>
                      </a:r>
                      <a:r>
                        <a:rPr lang="en-US" sz="2000" dirty="0"/>
                        <a:t>/</a:t>
                      </a:r>
                      <a:r>
                        <a:rPr lang="en-US" sz="2000" dirty="0" err="1"/>
                        <a:t>ticagrelor</a:t>
                      </a:r>
                      <a:r>
                        <a:rPr lang="en-US" sz="2000" baseline="0" dirty="0"/>
                        <a:t>  </a:t>
                      </a:r>
                    </a:p>
                    <a:p>
                      <a:pPr algn="l"/>
                      <a:r>
                        <a:rPr lang="en-US" sz="2000" dirty="0"/>
                        <a:t>(n=14)</a:t>
                      </a:r>
                    </a:p>
                  </a:txBody>
                  <a:tcPr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21%</a:t>
                      </a:r>
                    </a:p>
                  </a:txBody>
                  <a:tcPr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789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None </a:t>
                      </a:r>
                    </a:p>
                    <a:p>
                      <a:pPr algn="l"/>
                      <a:r>
                        <a:rPr lang="en-US" sz="2000" dirty="0"/>
                        <a:t>(n=147)</a:t>
                      </a:r>
                    </a:p>
                  </a:txBody>
                  <a:tcPr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73%</a:t>
                      </a:r>
                    </a:p>
                  </a:txBody>
                  <a:tcPr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892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P-value</a:t>
                      </a:r>
                    </a:p>
                  </a:txBody>
                  <a:tcPr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&lt;0.0001</a:t>
                      </a:r>
                    </a:p>
                  </a:txBody>
                  <a:tcPr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47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CYP2C19</a:t>
            </a:r>
            <a:r>
              <a:rPr lang="en-US" dirty="0"/>
              <a:t> polymorphisms and </a:t>
            </a:r>
            <a:r>
              <a:rPr lang="en-US" dirty="0" err="1"/>
              <a:t>clopidogrel</a:t>
            </a:r>
            <a:r>
              <a:rPr lang="en-US" dirty="0"/>
              <a:t> response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226" y="1160261"/>
            <a:ext cx="4371001" cy="25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4360337"/>
              </p:ext>
            </p:extLst>
          </p:nvPr>
        </p:nvGraphicFramePr>
        <p:xfrm>
          <a:off x="4648199" y="1240652"/>
          <a:ext cx="4253163" cy="2392233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402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1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CYP2C19*2 </a:t>
                      </a:r>
                    </a:p>
                    <a:p>
                      <a:pPr algn="ctr"/>
                      <a:r>
                        <a:rPr lang="en-US" dirty="0"/>
                        <a:t>Minor allele 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782">
                <a:tc>
                  <a:txBody>
                    <a:bodyPr/>
                    <a:lstStyle/>
                    <a:p>
                      <a:r>
                        <a:rPr lang="en-US" dirty="0"/>
                        <a:t>Europeans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782">
                <a:tc>
                  <a:txBody>
                    <a:bodyPr/>
                    <a:lstStyle/>
                    <a:p>
                      <a:r>
                        <a:rPr lang="en-US" dirty="0"/>
                        <a:t>African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782">
                <a:tc>
                  <a:txBody>
                    <a:bodyPr/>
                    <a:lstStyle/>
                    <a:p>
                      <a:r>
                        <a:rPr lang="en-US" dirty="0"/>
                        <a:t>East Asian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782">
                <a:tc>
                  <a:txBody>
                    <a:bodyPr/>
                    <a:lstStyle/>
                    <a:p>
                      <a:r>
                        <a:rPr lang="en-US" dirty="0"/>
                        <a:t>South Asian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4930" y="3904734"/>
            <a:ext cx="3138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Trenk</a:t>
            </a:r>
            <a:r>
              <a:rPr lang="en-US" sz="1400" dirty="0"/>
              <a:t> D et al. </a:t>
            </a:r>
            <a:r>
              <a:rPr lang="en-US" sz="1400" dirty="0" err="1"/>
              <a:t>Thromb</a:t>
            </a:r>
            <a:r>
              <a:rPr lang="en-US" sz="1400" dirty="0"/>
              <a:t> </a:t>
            </a:r>
            <a:r>
              <a:rPr lang="en-US" sz="1400" dirty="0" err="1"/>
              <a:t>Haemost</a:t>
            </a:r>
            <a:r>
              <a:rPr lang="en-US" sz="1400" dirty="0"/>
              <a:t> 2013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57568" y="3925327"/>
            <a:ext cx="3138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Scott et al. </a:t>
            </a:r>
            <a:r>
              <a:rPr lang="en-US" sz="1400" dirty="0" err="1"/>
              <a:t>Clin</a:t>
            </a:r>
            <a:r>
              <a:rPr lang="en-US" sz="1400" dirty="0"/>
              <a:t> Pharm </a:t>
            </a:r>
            <a:r>
              <a:rPr lang="en-US" sz="1400" dirty="0" err="1"/>
              <a:t>Ther</a:t>
            </a:r>
            <a:r>
              <a:rPr lang="en-US" sz="1400" dirty="0"/>
              <a:t>  2013</a:t>
            </a:r>
          </a:p>
        </p:txBody>
      </p:sp>
    </p:spTree>
    <p:extLst>
      <p:ext uri="{BB962C8B-B14F-4D97-AF65-F5344CB8AC3E}">
        <p14:creationId xmlns:p14="http://schemas.microsoft.com/office/powerpoint/2010/main" val="32921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639"/>
            <a:ext cx="8444162" cy="54716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rgbClr val="006C69"/>
                </a:solidFill>
              </a:rPr>
              <a:t>Clinical outcomes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239567"/>
              </p:ext>
            </p:extLst>
          </p:nvPr>
        </p:nvGraphicFramePr>
        <p:xfrm>
          <a:off x="457201" y="934720"/>
          <a:ext cx="8229599" cy="2468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3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 marT="34289" marB="34289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Genotyped</a:t>
                      </a:r>
                    </a:p>
                    <a:p>
                      <a:pPr algn="ctr"/>
                      <a:r>
                        <a:rPr lang="en-US" sz="1800" dirty="0"/>
                        <a:t>(n=249)</a:t>
                      </a:r>
                    </a:p>
                  </a:txBody>
                  <a:tcPr marT="34289" marB="34289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Usual</a:t>
                      </a:r>
                      <a:r>
                        <a:rPr lang="en-US" sz="1800" baseline="0" dirty="0"/>
                        <a:t> Care</a:t>
                      </a:r>
                    </a:p>
                    <a:p>
                      <a:pPr algn="ctr"/>
                      <a:r>
                        <a:rPr lang="en-US" sz="1800" baseline="0" dirty="0"/>
                        <a:t>(n=255)</a:t>
                      </a:r>
                      <a:endParaRPr lang="en-US" sz="1800" dirty="0"/>
                    </a:p>
                  </a:txBody>
                  <a:tcPr marT="34289" marB="34289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P-value</a:t>
                      </a:r>
                    </a:p>
                  </a:txBody>
                  <a:tcPr marT="34289" marB="34289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17"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/>
                        <a:t>Follow-up time (months)</a:t>
                      </a:r>
                      <a:endParaRPr lang="en-US" sz="1800" dirty="0"/>
                    </a:p>
                  </a:txBody>
                  <a:tcPr marT="34289" marB="34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17.2 (7.5)</a:t>
                      </a:r>
                    </a:p>
                  </a:txBody>
                  <a:tcPr marT="34289" marB="34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16.1 (8.2)</a:t>
                      </a:r>
                    </a:p>
                  </a:txBody>
                  <a:tcPr marT="34289" marB="34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0.14</a:t>
                      </a:r>
                    </a:p>
                  </a:txBody>
                  <a:tcPr marT="34289" marB="342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MACE</a:t>
                      </a:r>
                    </a:p>
                    <a:p>
                      <a:pPr algn="l"/>
                      <a:endParaRPr lang="en-US" sz="1800" dirty="0"/>
                    </a:p>
                  </a:txBody>
                  <a:tcPr marT="34289" marB="34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34 (13.7)</a:t>
                      </a:r>
                    </a:p>
                  </a:txBody>
                  <a:tcPr marT="34289" marB="34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26 (10.2)</a:t>
                      </a:r>
                    </a:p>
                  </a:txBody>
                  <a:tcPr marT="34289" marB="34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0.27</a:t>
                      </a:r>
                    </a:p>
                  </a:txBody>
                  <a:tcPr marT="34289" marB="342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2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BARC 3 or 5 bleed</a:t>
                      </a:r>
                    </a:p>
                    <a:p>
                      <a:pPr algn="l"/>
                      <a:endParaRPr lang="en-US" sz="1800" dirty="0"/>
                    </a:p>
                  </a:txBody>
                  <a:tcPr marT="34289" marB="34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6 (2.4)</a:t>
                      </a:r>
                    </a:p>
                  </a:txBody>
                  <a:tcPr marT="34289" marB="34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8 (3.1)</a:t>
                      </a:r>
                    </a:p>
                  </a:txBody>
                  <a:tcPr marT="34289" marB="34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1.0</a:t>
                      </a:r>
                    </a:p>
                  </a:txBody>
                  <a:tcPr marT="34289" marB="342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5026" y="3474244"/>
            <a:ext cx="74644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MACE= myocardial infarction, stroke, death from cardiovascular cause, stent thrombosis, urgent revascularization</a:t>
            </a:r>
          </a:p>
          <a:p>
            <a:pPr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BARC= Bleeding Academic Research Consortium 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42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dirty="0">
                <a:solidFill>
                  <a:srgbClr val="006C69"/>
                </a:solidFill>
              </a:rPr>
              <a:t>Summary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6576" y="914513"/>
            <a:ext cx="8029575" cy="3344466"/>
          </a:xfrm>
        </p:spPr>
        <p:txBody>
          <a:bodyPr>
            <a:normAutofit/>
          </a:bodyPr>
          <a:lstStyle/>
          <a:p>
            <a:r>
              <a:rPr lang="en-US" altLang="en-US" sz="2800" b="1" i="1" dirty="0"/>
              <a:t>CYP2C19</a:t>
            </a:r>
            <a:r>
              <a:rPr lang="en-US" altLang="en-US" sz="2800" b="1" dirty="0"/>
              <a:t> test results significantly influenced antiplatelet prescribing </a:t>
            </a:r>
          </a:p>
          <a:p>
            <a:r>
              <a:rPr lang="en-US" altLang="en-US" sz="2800" b="1" dirty="0"/>
              <a:t>Genotype guided recommendations were followed 71% of the time</a:t>
            </a:r>
          </a:p>
          <a:p>
            <a:r>
              <a:rPr lang="en-US" altLang="en-US" sz="2800" b="1" dirty="0"/>
              <a:t>Prior antiplatelet therapy significantly influenced the choice of antiplatelet drugs</a:t>
            </a:r>
          </a:p>
        </p:txBody>
      </p:sp>
    </p:spTree>
    <p:extLst>
      <p:ext uri="{BB962C8B-B14F-4D97-AF65-F5344CB8AC3E}">
        <p14:creationId xmlns:p14="http://schemas.microsoft.com/office/powerpoint/2010/main" val="242504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6C69"/>
                </a:solidFill>
              </a:rPr>
              <a:t>Conclusions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17354" y="755805"/>
            <a:ext cx="7826375" cy="3606886"/>
          </a:xfrm>
        </p:spPr>
        <p:txBody>
          <a:bodyPr>
            <a:noAutofit/>
          </a:bodyPr>
          <a:lstStyle/>
          <a:p>
            <a:r>
              <a:rPr lang="en-US" altLang="en-US" sz="2600" b="1" dirty="0"/>
              <a:t>Antiplatelet prescribing was not universally in agreement with genotype suggested recommendations</a:t>
            </a:r>
          </a:p>
          <a:p>
            <a:r>
              <a:rPr lang="en-US" altLang="en-US" sz="2600" b="1" dirty="0"/>
              <a:t>Physicians consider both clinical and genetic factors when prescribing antiplatelet agents following PCI</a:t>
            </a:r>
          </a:p>
        </p:txBody>
      </p:sp>
    </p:spTree>
    <p:extLst>
      <p:ext uri="{BB962C8B-B14F-4D97-AF65-F5344CB8AC3E}">
        <p14:creationId xmlns:p14="http://schemas.microsoft.com/office/powerpoint/2010/main" val="227147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-29703"/>
            <a:ext cx="8444162" cy="78192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3200" dirty="0">
                <a:solidFill>
                  <a:schemeClr val="accent5">
                    <a:lumMod val="50000"/>
                  </a:schemeClr>
                </a:solidFill>
              </a:rPr>
              <a:t>Acknowledgements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69561" y="815546"/>
            <a:ext cx="3836988" cy="3426940"/>
          </a:xfrm>
        </p:spPr>
        <p:txBody>
          <a:bodyPr>
            <a:normAutofit fontScale="70000" lnSpcReduction="20000"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US" altLang="en-US" b="1" dirty="0"/>
              <a:t>Cardiac Cath Labs</a:t>
            </a:r>
          </a:p>
          <a:p>
            <a:pPr marL="0" indent="0">
              <a:buFont typeface="Wingdings" charset="2"/>
              <a:buNone/>
              <a:defRPr/>
            </a:pPr>
            <a:r>
              <a:rPr lang="en-US" altLang="en-US" b="1" dirty="0"/>
              <a:t>   </a:t>
            </a:r>
            <a:r>
              <a:rPr lang="en-US" altLang="en-US" sz="2300" b="1" dirty="0"/>
              <a:t>Hospital of the University of Pennsylvania</a:t>
            </a:r>
          </a:p>
          <a:p>
            <a:pPr marL="0" indent="0">
              <a:buFont typeface="Wingdings" charset="2"/>
              <a:buNone/>
              <a:defRPr/>
            </a:pPr>
            <a:r>
              <a:rPr lang="en-US" altLang="en-US" b="1" dirty="0"/>
              <a:t>   </a:t>
            </a:r>
            <a:r>
              <a:rPr lang="en-US" altLang="en-US" sz="2300" b="1" dirty="0"/>
              <a:t>Penn Presbyterian Medical Center</a:t>
            </a:r>
          </a:p>
          <a:p>
            <a:pPr marL="0" indent="0">
              <a:buFont typeface="Wingdings" charset="2"/>
              <a:buNone/>
              <a:defRPr/>
            </a:pPr>
            <a:endParaRPr lang="en-US" altLang="en-US" b="1" dirty="0"/>
          </a:p>
          <a:p>
            <a:pPr marL="0" indent="0">
              <a:buFont typeface="Wingdings" charset="2"/>
              <a:buNone/>
              <a:defRPr/>
            </a:pPr>
            <a:endParaRPr lang="en-US" altLang="en-US" b="1" dirty="0"/>
          </a:p>
          <a:p>
            <a:pPr marL="0" indent="0">
              <a:buFont typeface="Wingdings" charset="2"/>
              <a:buNone/>
              <a:defRPr/>
            </a:pPr>
            <a:r>
              <a:rPr lang="en-US" altLang="en-US" b="1" dirty="0"/>
              <a:t>Department of Laboratory Medicine</a:t>
            </a:r>
          </a:p>
          <a:p>
            <a:pPr marL="0" indent="0">
              <a:buFont typeface="Wingdings" charset="2"/>
              <a:buNone/>
              <a:defRPr/>
            </a:pPr>
            <a:endParaRPr lang="en-US" altLang="en-US" b="1" dirty="0"/>
          </a:p>
          <a:p>
            <a:pPr marL="0" indent="-60325">
              <a:buFont typeface="Wingdings" charset="2"/>
              <a:buNone/>
              <a:defRPr/>
            </a:pPr>
            <a:r>
              <a:rPr lang="en-US" altLang="en-US" dirty="0"/>
              <a:t>    </a:t>
            </a:r>
          </a:p>
          <a:p>
            <a:pPr marL="0" indent="-61912">
              <a:buFontTx/>
              <a:buNone/>
              <a:defRPr/>
            </a:pPr>
            <a:r>
              <a:rPr lang="en-US" altLang="en-US" b="1" dirty="0"/>
              <a:t>Funding</a:t>
            </a:r>
          </a:p>
          <a:p>
            <a:pPr marL="417512" lvl="1" indent="-61912">
              <a:buFontTx/>
              <a:buNone/>
              <a:defRPr/>
            </a:pPr>
            <a:r>
              <a:rPr lang="en-US" altLang="en-US" sz="2000" b="1" dirty="0"/>
              <a:t>Penn Center for Precision Medicine</a:t>
            </a:r>
            <a:endParaRPr lang="en-US" b="1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852617" y="752219"/>
            <a:ext cx="3836988" cy="37456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2600" b="1" u="sng" dirty="0"/>
              <a:t>ADAPT Study Team</a:t>
            </a:r>
          </a:p>
          <a:p>
            <a:pPr marL="0" indent="0">
              <a:buNone/>
            </a:pPr>
            <a:r>
              <a:rPr lang="en-US" altLang="en-US" sz="1800" b="1" dirty="0"/>
              <a:t>Jay Giri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800" b="1" dirty="0"/>
              <a:t>Daniel J. Rader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800" b="1" dirty="0"/>
              <a:t>Henry Glick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800" b="1" dirty="0"/>
              <a:t>William Matthai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800" b="1" dirty="0"/>
              <a:t>Ashwin Nathan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800" b="1" dirty="0"/>
              <a:t>Karen Monono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800" b="1" dirty="0"/>
              <a:t>Craig Carcuffe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800" b="1" dirty="0"/>
              <a:t>Karen Maslowski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800" b="1" dirty="0"/>
              <a:t>Gene Chang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800" b="1" dirty="0"/>
              <a:t>Taisei Kobayashi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800" b="1" dirty="0"/>
              <a:t>Saif Anwaruddin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800" b="1" dirty="0"/>
              <a:t>John Hirshfeld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800" b="1" dirty="0"/>
              <a:t>Robert Wilensky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800" b="1" dirty="0"/>
              <a:t>Howard C. Herrmann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1800" b="1" dirty="0"/>
              <a:t>Daniel M. Kolansky</a:t>
            </a:r>
          </a:p>
        </p:txBody>
      </p:sp>
    </p:spTree>
    <p:extLst>
      <p:ext uri="{BB962C8B-B14F-4D97-AF65-F5344CB8AC3E}">
        <p14:creationId xmlns:p14="http://schemas.microsoft.com/office/powerpoint/2010/main" val="1845779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Extra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14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640"/>
            <a:ext cx="8444162" cy="46500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rgbClr val="006C69"/>
                </a:solidFill>
              </a:rPr>
              <a:t>Post-hoc analysis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225615"/>
              </p:ext>
            </p:extLst>
          </p:nvPr>
        </p:nvGraphicFramePr>
        <p:xfrm>
          <a:off x="474664" y="808461"/>
          <a:ext cx="8229599" cy="2812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4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1689"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 marT="34298" marB="3429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Non-LOF </a:t>
                      </a:r>
                    </a:p>
                    <a:p>
                      <a:pPr algn="ctr"/>
                      <a:r>
                        <a:rPr lang="en-US" sz="1800" dirty="0"/>
                        <a:t>(n=326)</a:t>
                      </a:r>
                    </a:p>
                  </a:txBody>
                  <a:tcPr marT="34298" marB="3429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LOF-clop</a:t>
                      </a:r>
                      <a:r>
                        <a:rPr lang="en-US" sz="1800" baseline="0" dirty="0"/>
                        <a:t> </a:t>
                      </a:r>
                    </a:p>
                    <a:p>
                      <a:pPr algn="ctr"/>
                      <a:r>
                        <a:rPr lang="en-US" sz="1800" baseline="0" dirty="0"/>
                        <a:t>(n=90)</a:t>
                      </a:r>
                      <a:endParaRPr lang="en-US" sz="1800" dirty="0"/>
                    </a:p>
                  </a:txBody>
                  <a:tcPr marT="34298" marB="3429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LOF-</a:t>
                      </a:r>
                      <a:r>
                        <a:rPr lang="en-US" sz="1800" dirty="0" err="1"/>
                        <a:t>pras</a:t>
                      </a:r>
                      <a:r>
                        <a:rPr lang="en-US" sz="1800" dirty="0"/>
                        <a:t>/</a:t>
                      </a:r>
                      <a:r>
                        <a:rPr lang="en-US" sz="1800" dirty="0" err="1"/>
                        <a:t>ticag</a:t>
                      </a:r>
                      <a:r>
                        <a:rPr lang="en-US" sz="1800" dirty="0"/>
                        <a:t> (n=52)</a:t>
                      </a:r>
                    </a:p>
                  </a:txBody>
                  <a:tcPr marT="34298" marB="34298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MACE</a:t>
                      </a:r>
                    </a:p>
                  </a:txBody>
                  <a:tcPr marT="34298" marB="342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33 (10.1)</a:t>
                      </a:r>
                    </a:p>
                  </a:txBody>
                  <a:tcPr marT="34298" marB="342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14 (15.6)</a:t>
                      </a:r>
                    </a:p>
                  </a:txBody>
                  <a:tcPr marT="34298" marB="342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 (17.3)</a:t>
                      </a:r>
                    </a:p>
                  </a:txBody>
                  <a:tcPr marT="34298" marB="342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Major bleed</a:t>
                      </a:r>
                    </a:p>
                  </a:txBody>
                  <a:tcPr marT="34298" marB="342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6 (1.8)</a:t>
                      </a:r>
                    </a:p>
                  </a:txBody>
                  <a:tcPr marT="34298" marB="342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4 (4.4)</a:t>
                      </a:r>
                    </a:p>
                  </a:txBody>
                  <a:tcPr marT="34298" marB="342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1(1.9)</a:t>
                      </a:r>
                    </a:p>
                  </a:txBody>
                  <a:tcPr marT="34298" marB="3429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324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Non cardiac death</a:t>
                      </a:r>
                    </a:p>
                  </a:txBody>
                  <a:tcPr marT="34298" marB="342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5 (1.5)</a:t>
                      </a:r>
                    </a:p>
                  </a:txBody>
                  <a:tcPr marT="34298" marB="342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 (1.1)</a:t>
                      </a:r>
                    </a:p>
                  </a:txBody>
                  <a:tcPr marT="34298" marB="342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 (0)</a:t>
                      </a:r>
                    </a:p>
                  </a:txBody>
                  <a:tcPr marT="34298" marB="3429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324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Composite</a:t>
                      </a:r>
                    </a:p>
                    <a:p>
                      <a:pPr algn="l"/>
                      <a:endParaRPr lang="en-US" sz="1800" dirty="0"/>
                    </a:p>
                  </a:txBody>
                  <a:tcPr marT="34298" marB="342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42 (12.9)</a:t>
                      </a:r>
                    </a:p>
                  </a:txBody>
                  <a:tcPr marT="34298" marB="342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19 (21.1)</a:t>
                      </a:r>
                    </a:p>
                  </a:txBody>
                  <a:tcPr marT="34298" marB="342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 (19.2)</a:t>
                      </a:r>
                    </a:p>
                  </a:txBody>
                  <a:tcPr marT="34298" marB="3429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843339" y="3379419"/>
            <a:ext cx="4213268" cy="1164629"/>
            <a:chOff x="3843339" y="3379419"/>
            <a:chExt cx="4213268" cy="1164629"/>
          </a:xfrm>
        </p:grpSpPr>
        <p:sp>
          <p:nvSpPr>
            <p:cNvPr id="17444" name="TextBox 2"/>
            <p:cNvSpPr txBox="1">
              <a:spLocks noChangeArrowheads="1"/>
            </p:cNvSpPr>
            <p:nvPr/>
          </p:nvSpPr>
          <p:spPr bwMode="auto">
            <a:xfrm>
              <a:off x="5162865" y="3620718"/>
              <a:ext cx="289374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800" b="1" dirty="0">
                  <a:solidFill>
                    <a:schemeClr val="tx1"/>
                  </a:solidFill>
                </a:rPr>
                <a:t>HR 1.84 </a:t>
              </a:r>
            </a:p>
            <a:p>
              <a:pPr algn="ctr"/>
              <a:r>
                <a:rPr lang="en-US" altLang="en-US" sz="1800" b="1" dirty="0">
                  <a:solidFill>
                    <a:schemeClr val="tx1"/>
                  </a:solidFill>
                </a:rPr>
                <a:t>95% CI 1.06 to 3.20 (p=0.03)</a:t>
              </a:r>
            </a:p>
          </p:txBody>
        </p:sp>
        <p:grpSp>
          <p:nvGrpSpPr>
            <p:cNvPr id="17445" name="Group 4"/>
            <p:cNvGrpSpPr>
              <a:grpSpLocks/>
            </p:cNvGrpSpPr>
            <p:nvPr/>
          </p:nvGrpSpPr>
          <p:grpSpPr bwMode="auto">
            <a:xfrm>
              <a:off x="3843339" y="3379419"/>
              <a:ext cx="1752526" cy="342927"/>
              <a:chOff x="3505200" y="3962400"/>
              <a:chExt cx="1752601" cy="457200"/>
            </a:xfrm>
          </p:grpSpPr>
          <p:cxnSp>
            <p:nvCxnSpPr>
              <p:cNvPr id="17446" name="Straight Connector 5"/>
              <p:cNvCxnSpPr>
                <a:cxnSpLocks noChangeShapeType="1"/>
              </p:cNvCxnSpPr>
              <p:nvPr/>
            </p:nvCxnSpPr>
            <p:spPr bwMode="auto">
              <a:xfrm>
                <a:off x="5257800" y="3962400"/>
                <a:ext cx="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447" name="Straight Connector 6"/>
              <p:cNvCxnSpPr>
                <a:cxnSpLocks noChangeShapeType="1"/>
              </p:cNvCxnSpPr>
              <p:nvPr/>
            </p:nvCxnSpPr>
            <p:spPr bwMode="auto">
              <a:xfrm>
                <a:off x="3505200" y="3962400"/>
                <a:ext cx="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448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3505200" y="4419599"/>
                <a:ext cx="1752601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55013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i="1" dirty="0">
                <a:solidFill>
                  <a:srgbClr val="006C69"/>
                </a:solidFill>
              </a:rPr>
              <a:t>CYP2C19</a:t>
            </a:r>
            <a:r>
              <a:rPr lang="en-US" altLang="en-US" dirty="0">
                <a:solidFill>
                  <a:srgbClr val="006C69"/>
                </a:solidFill>
              </a:rPr>
              <a:t> polymorphisms and </a:t>
            </a:r>
            <a:r>
              <a:rPr lang="en-US" altLang="en-US" dirty="0" err="1">
                <a:solidFill>
                  <a:srgbClr val="006C69"/>
                </a:solidFill>
              </a:rPr>
              <a:t>clopidogrel</a:t>
            </a:r>
            <a:r>
              <a:rPr lang="en-US" altLang="en-US" dirty="0">
                <a:solidFill>
                  <a:srgbClr val="006C69"/>
                </a:solidFill>
              </a:rPr>
              <a:t> response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" y="901296"/>
            <a:ext cx="3451656" cy="31538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3404" y="4074448"/>
            <a:ext cx="2884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Shuldiner</a:t>
            </a:r>
            <a:r>
              <a:rPr lang="en-US" sz="1400" dirty="0"/>
              <a:t> AR et al. JAMA 2009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18333" y="901296"/>
            <a:ext cx="3238069" cy="3479439"/>
            <a:chOff x="4818333" y="901296"/>
            <a:chExt cx="3238069" cy="347943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8333" y="901296"/>
              <a:ext cx="3238069" cy="3052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521823" y="4072958"/>
              <a:ext cx="24103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Mega JL et al. JAMA 2010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857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Conflicting recommendations exist for </a:t>
            </a:r>
            <a:r>
              <a:rPr lang="en-US" sz="2800" i="1" dirty="0"/>
              <a:t>CYP2C19</a:t>
            </a:r>
            <a:r>
              <a:rPr lang="en-US" sz="2800" dirty="0"/>
              <a:t>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41" y="1099720"/>
            <a:ext cx="8679521" cy="2914838"/>
          </a:xfrm>
        </p:spPr>
        <p:txBody>
          <a:bodyPr>
            <a:noAutofit/>
          </a:bodyPr>
          <a:lstStyle/>
          <a:p>
            <a:r>
              <a:rPr lang="en-US" sz="2400" b="1" dirty="0"/>
              <a:t>Clinical Pharmacogenetics guidelines recommend </a:t>
            </a:r>
            <a:r>
              <a:rPr lang="en-US" sz="2400" b="1" dirty="0" err="1"/>
              <a:t>prasugrel</a:t>
            </a:r>
            <a:r>
              <a:rPr lang="en-US" sz="2400" b="1" dirty="0"/>
              <a:t> or </a:t>
            </a:r>
            <a:r>
              <a:rPr lang="en-US" sz="2400" b="1" dirty="0" err="1"/>
              <a:t>ticagrelor</a:t>
            </a:r>
            <a:r>
              <a:rPr lang="en-US" sz="2400" b="1" dirty="0"/>
              <a:t> in </a:t>
            </a:r>
            <a:r>
              <a:rPr lang="en-US" sz="2400" b="1" i="1" dirty="0"/>
              <a:t>CYP2C19</a:t>
            </a:r>
            <a:r>
              <a:rPr lang="en-US" sz="2400" b="1" dirty="0"/>
              <a:t> LOF carriers. </a:t>
            </a:r>
            <a:r>
              <a:rPr lang="en-US" sz="2400" b="1" baseline="30000" dirty="0"/>
              <a:t>1</a:t>
            </a:r>
          </a:p>
          <a:p>
            <a:r>
              <a:rPr lang="en-US" sz="2400" b="1" dirty="0"/>
              <a:t>FDA  placed a “black box” warning on the </a:t>
            </a:r>
            <a:r>
              <a:rPr lang="en-US" sz="2400" b="1" dirty="0" err="1"/>
              <a:t>clopidogrel</a:t>
            </a:r>
            <a:r>
              <a:rPr lang="en-US" sz="2400" b="1" dirty="0"/>
              <a:t> label in 2010 recommending alternative agents among carriers of 2 LOF alleles. </a:t>
            </a:r>
            <a:r>
              <a:rPr lang="en-US" sz="2400" b="1" baseline="30000" dirty="0"/>
              <a:t>2</a:t>
            </a:r>
          </a:p>
          <a:p>
            <a:r>
              <a:rPr lang="en-US" sz="2400" b="1" dirty="0"/>
              <a:t>ACC/AHA guidelines do not recommend routine </a:t>
            </a:r>
            <a:r>
              <a:rPr lang="en-US" sz="2400" b="1" i="1" dirty="0"/>
              <a:t>CYP2C19</a:t>
            </a:r>
            <a:r>
              <a:rPr lang="en-US" sz="2400" b="1" dirty="0"/>
              <a:t> genetic testing. </a:t>
            </a:r>
            <a:r>
              <a:rPr lang="en-US" sz="2400" b="1" baseline="30000" dirty="0"/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841" y="3843638"/>
            <a:ext cx="82054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 Scott SA et al. Clinical Pharmacology and Therapeutics 2013</a:t>
            </a:r>
          </a:p>
          <a:p>
            <a:r>
              <a:rPr lang="en-US" sz="1400" baseline="30000" dirty="0"/>
              <a:t>2</a:t>
            </a:r>
            <a:r>
              <a:rPr lang="en-US" sz="1400" dirty="0"/>
              <a:t> </a:t>
            </a:r>
            <a:r>
              <a:rPr lang="en-US" sz="1400" dirty="0">
                <a:hlinkClick r:id="rId3"/>
              </a:rPr>
              <a:t>https://www.fda.gov/Drugs/DrugSafety/default.htm</a:t>
            </a:r>
            <a:endParaRPr lang="en-US" sz="1400" dirty="0"/>
          </a:p>
          <a:p>
            <a:r>
              <a:rPr lang="en-US" sz="1400" baseline="30000" dirty="0"/>
              <a:t>3</a:t>
            </a:r>
            <a:r>
              <a:rPr lang="en-US" sz="1400" dirty="0"/>
              <a:t> Levine GN et al. Circulation 2016</a:t>
            </a:r>
          </a:p>
        </p:txBody>
      </p:sp>
    </p:spTree>
    <p:extLst>
      <p:ext uri="{BB962C8B-B14F-4D97-AF65-F5344CB8AC3E}">
        <p14:creationId xmlns:p14="http://schemas.microsoft.com/office/powerpoint/2010/main" val="398872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2200" u="sng" dirty="0">
                <a:solidFill>
                  <a:srgbClr val="006C69"/>
                </a:solidFill>
              </a:rPr>
              <a:t>A</a:t>
            </a:r>
            <a:r>
              <a:rPr lang="en-US" altLang="en-US" sz="2200" dirty="0">
                <a:solidFill>
                  <a:srgbClr val="006C69"/>
                </a:solidFill>
              </a:rPr>
              <a:t>ssessment of prospective </a:t>
            </a:r>
            <a:r>
              <a:rPr lang="en-US" altLang="en-US" sz="2200" i="1" dirty="0">
                <a:solidFill>
                  <a:srgbClr val="006C69"/>
                </a:solidFill>
              </a:rPr>
              <a:t>CYP2C19</a:t>
            </a:r>
            <a:r>
              <a:rPr lang="en-US" altLang="en-US" sz="2200" dirty="0">
                <a:solidFill>
                  <a:srgbClr val="006C69"/>
                </a:solidFill>
              </a:rPr>
              <a:t> genotype guided </a:t>
            </a:r>
            <a:r>
              <a:rPr lang="en-US" altLang="en-US" sz="2200" u="sng" dirty="0">
                <a:solidFill>
                  <a:srgbClr val="006C69"/>
                </a:solidFill>
              </a:rPr>
              <a:t>D</a:t>
            </a:r>
            <a:r>
              <a:rPr lang="en-US" altLang="en-US" sz="2200" dirty="0">
                <a:solidFill>
                  <a:srgbClr val="006C69"/>
                </a:solidFill>
              </a:rPr>
              <a:t>osing of </a:t>
            </a:r>
            <a:r>
              <a:rPr lang="en-US" altLang="en-US" sz="2200" u="sng" dirty="0" err="1">
                <a:solidFill>
                  <a:srgbClr val="006C69"/>
                </a:solidFill>
              </a:rPr>
              <a:t>A</a:t>
            </a:r>
            <a:r>
              <a:rPr lang="en-US" altLang="en-US" sz="2200" dirty="0" err="1">
                <a:solidFill>
                  <a:srgbClr val="006C69"/>
                </a:solidFill>
              </a:rPr>
              <a:t>nti</a:t>
            </a:r>
            <a:r>
              <a:rPr lang="en-US" altLang="en-US" sz="2200" u="sng" dirty="0" err="1">
                <a:solidFill>
                  <a:srgbClr val="006C69"/>
                </a:solidFill>
              </a:rPr>
              <a:t>P</a:t>
            </a:r>
            <a:r>
              <a:rPr lang="en-US" altLang="en-US" sz="2200" dirty="0" err="1">
                <a:solidFill>
                  <a:srgbClr val="006C69"/>
                </a:solidFill>
              </a:rPr>
              <a:t>latelet</a:t>
            </a:r>
            <a:r>
              <a:rPr lang="en-US" altLang="en-US" sz="2200" dirty="0">
                <a:solidFill>
                  <a:srgbClr val="006C69"/>
                </a:solidFill>
              </a:rPr>
              <a:t> </a:t>
            </a:r>
            <a:r>
              <a:rPr lang="en-US" altLang="en-US" sz="2200" u="sng" dirty="0">
                <a:solidFill>
                  <a:srgbClr val="006C69"/>
                </a:solidFill>
              </a:rPr>
              <a:t>T</a:t>
            </a:r>
            <a:r>
              <a:rPr lang="en-US" altLang="en-US" sz="2200" dirty="0">
                <a:solidFill>
                  <a:srgbClr val="006C69"/>
                </a:solidFill>
              </a:rPr>
              <a:t>herapy in Percutaneous Coronary Intervention (ADAPT)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749" y="920562"/>
            <a:ext cx="8679521" cy="2496569"/>
          </a:xfrm>
        </p:spPr>
        <p:txBody>
          <a:bodyPr>
            <a:noAutofit/>
          </a:bodyPr>
          <a:lstStyle/>
          <a:p>
            <a:pPr>
              <a:buClr>
                <a:schemeClr val="accent5">
                  <a:lumMod val="25000"/>
                </a:schemeClr>
              </a:buClr>
              <a:defRPr/>
            </a:pPr>
            <a:r>
              <a:rPr lang="en-US" sz="2000" b="1" dirty="0">
                <a:solidFill>
                  <a:schemeClr val="tx1"/>
                </a:solidFill>
              </a:rPr>
              <a:t>Rationale</a:t>
            </a:r>
          </a:p>
          <a:p>
            <a:pPr lvl="1">
              <a:buClr>
                <a:schemeClr val="accent5">
                  <a:lumMod val="25000"/>
                </a:schemeClr>
              </a:buClr>
              <a:defRPr/>
            </a:pPr>
            <a:r>
              <a:rPr lang="en-US" sz="2000" b="1" dirty="0"/>
              <a:t>It is unknown how physicians will utilize the </a:t>
            </a:r>
            <a:r>
              <a:rPr lang="en-US" sz="2000" b="1" i="1" dirty="0"/>
              <a:t>CYP2C19</a:t>
            </a:r>
            <a:r>
              <a:rPr lang="en-US" sz="2000" b="1" dirty="0"/>
              <a:t> test results in a real world setting</a:t>
            </a:r>
            <a:endParaRPr lang="en-US" sz="2000" b="1" dirty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defRPr/>
            </a:pPr>
            <a:r>
              <a:rPr lang="en-US" sz="2000" b="1" dirty="0">
                <a:solidFill>
                  <a:schemeClr val="tx1"/>
                </a:solidFill>
              </a:rPr>
              <a:t>Objective</a:t>
            </a:r>
          </a:p>
          <a:p>
            <a:pPr lvl="1">
              <a:buClr>
                <a:schemeClr val="accent5">
                  <a:lumMod val="25000"/>
                </a:schemeClr>
              </a:buClr>
              <a:defRPr/>
            </a:pPr>
            <a:r>
              <a:rPr lang="en-US" sz="2000" b="1" dirty="0">
                <a:solidFill>
                  <a:schemeClr val="tx1"/>
                </a:solidFill>
              </a:rPr>
              <a:t>To provide evidence regarding the implementation and effectiveness  of </a:t>
            </a:r>
            <a:r>
              <a:rPr lang="en-US" sz="2000" b="1" i="1" dirty="0">
                <a:solidFill>
                  <a:schemeClr val="tx1"/>
                </a:solidFill>
              </a:rPr>
              <a:t>CYP2C19</a:t>
            </a:r>
            <a:r>
              <a:rPr lang="en-US" sz="2000" b="1" dirty="0">
                <a:solidFill>
                  <a:schemeClr val="tx1"/>
                </a:solidFill>
              </a:rPr>
              <a:t> testing</a:t>
            </a:r>
          </a:p>
          <a:p>
            <a:pPr>
              <a:buClr>
                <a:schemeClr val="accent5">
                  <a:lumMod val="25000"/>
                </a:schemeClr>
              </a:buClr>
              <a:defRPr/>
            </a:pPr>
            <a:r>
              <a:rPr lang="en-US" sz="2000" b="1" dirty="0">
                <a:solidFill>
                  <a:schemeClr val="tx1"/>
                </a:solidFill>
              </a:rPr>
              <a:t>Hypothesis</a:t>
            </a:r>
          </a:p>
          <a:p>
            <a:pPr lvl="1">
              <a:buClr>
                <a:schemeClr val="accent5">
                  <a:lumMod val="25000"/>
                </a:schemeClr>
              </a:buClr>
              <a:defRPr/>
            </a:pPr>
            <a:r>
              <a:rPr lang="en-US" sz="2000" b="1" dirty="0">
                <a:solidFill>
                  <a:schemeClr val="tx1"/>
                </a:solidFill>
              </a:rPr>
              <a:t>Pharmacogenetic test results will influence prescribing of antiplatelet medications post PCI </a:t>
            </a:r>
          </a:p>
        </p:txBody>
      </p:sp>
    </p:spTree>
    <p:extLst>
      <p:ext uri="{BB962C8B-B14F-4D97-AF65-F5344CB8AC3E}">
        <p14:creationId xmlns:p14="http://schemas.microsoft.com/office/powerpoint/2010/main" val="30705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693607" y="2848756"/>
            <a:ext cx="5547453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u="sng" dirty="0">
                <a:solidFill>
                  <a:schemeClr val="tx1"/>
                </a:solidFill>
              </a:rPr>
              <a:t>Secondary endpoints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000" b="1" dirty="0">
                <a:solidFill>
                  <a:schemeClr val="tx1"/>
                </a:solidFill>
              </a:rPr>
              <a:t>Agreement </a:t>
            </a:r>
            <a:r>
              <a:rPr lang="en-US" sz="2000" b="1" dirty="0"/>
              <a:t>with</a:t>
            </a:r>
            <a:r>
              <a:rPr lang="en-US" sz="2000" b="1" dirty="0">
                <a:solidFill>
                  <a:schemeClr val="tx1"/>
                </a:solidFill>
              </a:rPr>
              <a:t> the genotype guided antiplatelet recommendations</a:t>
            </a:r>
            <a:endParaRPr lang="en-US" sz="2000" b="1" dirty="0"/>
          </a:p>
          <a:p>
            <a:pPr marL="342900" indent="-342900">
              <a:buFontTx/>
              <a:buAutoNum type="arabicPeriod"/>
              <a:defRPr/>
            </a:pPr>
            <a:r>
              <a:rPr lang="en-US" sz="2000" b="1" dirty="0">
                <a:solidFill>
                  <a:schemeClr val="tx1"/>
                </a:solidFill>
              </a:rPr>
              <a:t>Clinical Outcomes: Major Adverse Cardiac Events and Major Bleeding</a:t>
            </a:r>
          </a:p>
        </p:txBody>
      </p:sp>
      <p:sp>
        <p:nvSpPr>
          <p:cNvPr id="6150" name="TextBox 29"/>
          <p:cNvSpPr txBox="1">
            <a:spLocks noChangeArrowheads="1"/>
          </p:cNvSpPr>
          <p:nvPr/>
        </p:nvSpPr>
        <p:spPr bwMode="auto">
          <a:xfrm>
            <a:off x="723320" y="2029468"/>
            <a:ext cx="7232221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 u="sng" dirty="0">
                <a:solidFill>
                  <a:schemeClr val="tx1"/>
                </a:solidFill>
              </a:rPr>
              <a:t>Primary endpoint </a:t>
            </a:r>
          </a:p>
          <a:p>
            <a:pPr algn="ctr"/>
            <a:r>
              <a:rPr lang="en-US" altLang="en-US" sz="2000" b="1" dirty="0">
                <a:solidFill>
                  <a:schemeClr val="tx1"/>
                </a:solidFill>
              </a:rPr>
              <a:t>Proportion of participants receiving </a:t>
            </a:r>
            <a:r>
              <a:rPr lang="en-US" altLang="en-US" sz="2000" b="1" dirty="0" err="1">
                <a:solidFill>
                  <a:schemeClr val="tx1"/>
                </a:solidFill>
              </a:rPr>
              <a:t>prasugrel</a:t>
            </a:r>
            <a:r>
              <a:rPr lang="en-US" altLang="en-US" sz="2000" b="1" dirty="0">
                <a:solidFill>
                  <a:schemeClr val="tx1"/>
                </a:solidFill>
              </a:rPr>
              <a:t>/</a:t>
            </a:r>
            <a:r>
              <a:rPr lang="en-US" altLang="en-US" sz="2000" b="1" dirty="0" err="1">
                <a:solidFill>
                  <a:schemeClr val="tx1"/>
                </a:solidFill>
              </a:rPr>
              <a:t>ticagrelor</a:t>
            </a:r>
            <a:endParaRPr lang="en-US" altLang="en-US" sz="2000" b="1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65127" y="873919"/>
            <a:ext cx="7139759" cy="979721"/>
            <a:chOff x="1065127" y="636924"/>
            <a:chExt cx="7139759" cy="979721"/>
          </a:xfrm>
        </p:grpSpPr>
        <p:sp>
          <p:nvSpPr>
            <p:cNvPr id="6146" name="TextBox 3"/>
            <p:cNvSpPr txBox="1">
              <a:spLocks noChangeArrowheads="1"/>
            </p:cNvSpPr>
            <p:nvPr/>
          </p:nvSpPr>
          <p:spPr bwMode="auto">
            <a:xfrm>
              <a:off x="3446066" y="636924"/>
              <a:ext cx="1786731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b="1" dirty="0">
                  <a:solidFill>
                    <a:schemeClr val="tx1"/>
                  </a:solidFill>
                  <a:ea typeface="ＭＳ Ｐゴシック" pitchFamily="34" charset="-128"/>
                </a:rPr>
                <a:t>PCI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2792627" y="871537"/>
              <a:ext cx="476250" cy="32623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48" name="TextBox 9"/>
            <p:cNvSpPr txBox="1">
              <a:spLocks noChangeArrowheads="1"/>
            </p:cNvSpPr>
            <p:nvPr/>
          </p:nvSpPr>
          <p:spPr bwMode="auto">
            <a:xfrm>
              <a:off x="5882160" y="908759"/>
              <a:ext cx="2322726" cy="7078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altLang="en-US" sz="2000" b="1" dirty="0">
                  <a:solidFill>
                    <a:schemeClr val="tx1"/>
                  </a:solidFill>
                  <a:ea typeface="ＭＳ Ｐゴシック" pitchFamily="34" charset="-128"/>
                </a:rPr>
                <a:t>Usual care- no genotyping</a:t>
              </a:r>
            </a:p>
          </p:txBody>
        </p:sp>
        <p:sp>
          <p:nvSpPr>
            <p:cNvPr id="6151" name="TextBox 32"/>
            <p:cNvSpPr txBox="1">
              <a:spLocks noChangeArrowheads="1"/>
            </p:cNvSpPr>
            <p:nvPr/>
          </p:nvSpPr>
          <p:spPr bwMode="auto">
            <a:xfrm>
              <a:off x="1065127" y="1062647"/>
              <a:ext cx="1598612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altLang="en-US" sz="2000" b="1" dirty="0">
                  <a:solidFill>
                    <a:schemeClr val="tx1"/>
                  </a:solidFill>
                  <a:ea typeface="ＭＳ Ｐゴシック" pitchFamily="34" charset="-128"/>
                </a:rPr>
                <a:t>Genotyped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5431138" y="873919"/>
              <a:ext cx="368300" cy="32623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48" name="Title 1"/>
          <p:cNvSpPr txBox="1">
            <a:spLocks/>
          </p:cNvSpPr>
          <p:nvPr/>
        </p:nvSpPr>
        <p:spPr bwMode="auto">
          <a:xfrm>
            <a:off x="304800" y="67866"/>
            <a:ext cx="86693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1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9963">
              <a:defRPr sz="1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9963">
              <a:defRPr sz="1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9963">
              <a:defRPr sz="1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9963">
              <a:defRPr sz="1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006C69"/>
                </a:solidFill>
                <a:latin typeface="Arial Narrow" panose="020B0606020202030204" pitchFamily="34" charset="0"/>
              </a:rPr>
              <a:t>The ADAPT study: </a:t>
            </a:r>
            <a:r>
              <a:rPr lang="en-US" altLang="en-US" sz="2800" b="1" i="1" dirty="0">
                <a:solidFill>
                  <a:srgbClr val="006C69"/>
                </a:solidFill>
                <a:latin typeface="Arial Narrow" panose="020B0606020202030204" pitchFamily="34" charset="0"/>
              </a:rPr>
              <a:t>A Pragmatic Randomized Clinical Trial</a:t>
            </a:r>
          </a:p>
        </p:txBody>
      </p:sp>
    </p:spTree>
    <p:extLst>
      <p:ext uri="{BB962C8B-B14F-4D97-AF65-F5344CB8AC3E}">
        <p14:creationId xmlns:p14="http://schemas.microsoft.com/office/powerpoint/2010/main" val="395917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8601" y="22622"/>
            <a:ext cx="8520113" cy="419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</a:rPr>
              <a:t>Study Intervention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571500"/>
            <a:ext cx="6730314" cy="323731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2800" dirty="0">
                <a:cs typeface="Arial" charset="0"/>
              </a:rPr>
              <a:t>Genotyped Group</a:t>
            </a:r>
          </a:p>
          <a:p>
            <a:pPr lvl="1"/>
            <a:r>
              <a:rPr lang="en-US" altLang="en-US" sz="2400" b="1" dirty="0">
                <a:cs typeface="Arial" charset="0"/>
              </a:rPr>
              <a:t>Buccal swab for genotyping on the </a:t>
            </a:r>
            <a:r>
              <a:rPr lang="en-US" altLang="en-US" sz="2400" b="1" dirty="0" err="1">
                <a:cs typeface="Arial" charset="0"/>
              </a:rPr>
              <a:t>SpartanRx</a:t>
            </a:r>
            <a:r>
              <a:rPr lang="en-US" altLang="en-US" sz="2400" b="1" dirty="0">
                <a:cs typeface="Arial" charset="0"/>
              </a:rPr>
              <a:t> rapid turnaround device (</a:t>
            </a:r>
            <a:r>
              <a:rPr lang="en-US" altLang="en-US" sz="2400" b="1" i="1" dirty="0">
                <a:cs typeface="Arial" charset="0"/>
              </a:rPr>
              <a:t>CYP2C19</a:t>
            </a:r>
            <a:r>
              <a:rPr lang="en-US" altLang="en-US" sz="2400" b="1" dirty="0">
                <a:cs typeface="Arial" charset="0"/>
              </a:rPr>
              <a:t> *2, *3, *17)</a:t>
            </a:r>
          </a:p>
          <a:p>
            <a:pPr lvl="1"/>
            <a:r>
              <a:rPr lang="en-US" altLang="en-US" sz="2400" b="1" dirty="0">
                <a:cs typeface="Arial" charset="0"/>
              </a:rPr>
              <a:t>Genotyped guided recommendations provided verbally </a:t>
            </a:r>
          </a:p>
          <a:p>
            <a:pPr marL="914400" lvl="2" indent="0">
              <a:buNone/>
            </a:pPr>
            <a:r>
              <a:rPr lang="en-US" altLang="en-US" sz="2400" b="1" i="1" dirty="0">
                <a:solidFill>
                  <a:schemeClr val="tx2"/>
                </a:solidFill>
                <a:cs typeface="Arial" charset="0"/>
              </a:rPr>
              <a:t>CYP2C19</a:t>
            </a:r>
            <a:r>
              <a:rPr lang="en-US" altLang="en-US" sz="2400" b="1" dirty="0">
                <a:solidFill>
                  <a:schemeClr val="tx2"/>
                </a:solidFill>
                <a:cs typeface="Arial" charset="0"/>
              </a:rPr>
              <a:t> *2 or *3 carriers</a:t>
            </a:r>
            <a:r>
              <a:rPr lang="en-US" altLang="en-US" sz="2400" b="1" dirty="0">
                <a:solidFill>
                  <a:schemeClr val="tx2"/>
                </a:solidFill>
                <a:cs typeface="Arial" charset="0"/>
                <a:sym typeface="Wingdings" pitchFamily="2" charset="2"/>
              </a:rPr>
              <a:t> </a:t>
            </a:r>
            <a:r>
              <a:rPr lang="en-US" altLang="en-US" sz="2400" b="1" dirty="0" err="1">
                <a:solidFill>
                  <a:schemeClr val="tx2"/>
                </a:solidFill>
                <a:cs typeface="Arial" charset="0"/>
                <a:sym typeface="Wingdings" pitchFamily="2" charset="2"/>
              </a:rPr>
              <a:t>prasugrel</a:t>
            </a:r>
            <a:r>
              <a:rPr lang="en-US" altLang="en-US" sz="2400" b="1" dirty="0">
                <a:solidFill>
                  <a:schemeClr val="tx2"/>
                </a:solidFill>
                <a:cs typeface="Arial" charset="0"/>
                <a:sym typeface="Wingdings" pitchFamily="2" charset="2"/>
              </a:rPr>
              <a:t> or </a:t>
            </a:r>
            <a:r>
              <a:rPr lang="en-US" altLang="en-US" sz="2400" b="1" dirty="0" err="1">
                <a:solidFill>
                  <a:schemeClr val="tx2"/>
                </a:solidFill>
                <a:cs typeface="Arial" charset="0"/>
                <a:sym typeface="Wingdings" pitchFamily="2" charset="2"/>
              </a:rPr>
              <a:t>ticagrelor</a:t>
            </a:r>
            <a:endParaRPr lang="en-US" altLang="en-US" sz="2400" b="1" dirty="0">
              <a:solidFill>
                <a:schemeClr val="tx2"/>
              </a:solidFill>
              <a:cs typeface="Arial" charset="0"/>
              <a:sym typeface="Wingdings" pitchFamily="2" charset="2"/>
            </a:endParaRPr>
          </a:p>
          <a:p>
            <a:pPr marL="914400" lvl="2" indent="0">
              <a:buNone/>
            </a:pPr>
            <a:r>
              <a:rPr lang="en-US" altLang="en-US" b="1" i="1" dirty="0">
                <a:solidFill>
                  <a:schemeClr val="tx2"/>
                </a:solidFill>
                <a:cs typeface="Arial" charset="0"/>
                <a:sym typeface="Wingdings" pitchFamily="2" charset="2"/>
              </a:rPr>
              <a:t>CYP2C19</a:t>
            </a:r>
            <a:r>
              <a:rPr lang="en-US" altLang="en-US" b="1" dirty="0">
                <a:solidFill>
                  <a:schemeClr val="tx2"/>
                </a:solidFill>
                <a:cs typeface="Arial" charset="0"/>
                <a:sym typeface="Wingdings" pitchFamily="2" charset="2"/>
              </a:rPr>
              <a:t> *1 or *17 carriers  </a:t>
            </a:r>
            <a:r>
              <a:rPr lang="en-US" altLang="en-US" b="1" dirty="0" err="1">
                <a:solidFill>
                  <a:schemeClr val="tx2"/>
                </a:solidFill>
                <a:cs typeface="Arial" charset="0"/>
                <a:sym typeface="Wingdings" pitchFamily="2" charset="2"/>
              </a:rPr>
              <a:t>clopidogrel</a:t>
            </a:r>
            <a:endParaRPr lang="en-US" altLang="en-US" sz="2400" b="1" dirty="0">
              <a:solidFill>
                <a:schemeClr val="tx2"/>
              </a:solidFill>
              <a:cs typeface="Arial" charset="0"/>
              <a:sym typeface="Wingdings" pitchFamily="2" charset="2"/>
            </a:endParaRPr>
          </a:p>
          <a:p>
            <a:pPr lvl="1"/>
            <a:r>
              <a:rPr lang="en-US" altLang="en-US" sz="2400" b="1" dirty="0">
                <a:cs typeface="Arial" charset="0"/>
                <a:sym typeface="Wingdings" pitchFamily="2" charset="2"/>
              </a:rPr>
              <a:t>Antiplatelet choice remained at the discretion of the treating interventional cardiologist</a:t>
            </a:r>
          </a:p>
          <a:p>
            <a:r>
              <a:rPr lang="en-US" altLang="en-US" sz="2800" dirty="0">
                <a:cs typeface="Arial" charset="0"/>
                <a:sym typeface="Wingdings" pitchFamily="2" charset="2"/>
              </a:rPr>
              <a:t>Usual Care</a:t>
            </a:r>
          </a:p>
          <a:p>
            <a:pPr lvl="1"/>
            <a:r>
              <a:rPr lang="en-US" altLang="en-US" sz="2400" b="1" dirty="0">
                <a:cs typeface="Arial" charset="0"/>
                <a:sym typeface="Wingdings" pitchFamily="2" charset="2"/>
              </a:rPr>
              <a:t>Saliva collected for post study </a:t>
            </a:r>
          </a:p>
          <a:p>
            <a:pPr marL="457200" lvl="1" indent="0">
              <a:buNone/>
            </a:pPr>
            <a:r>
              <a:rPr lang="en-US" altLang="en-US" sz="2400" b="1" dirty="0">
                <a:cs typeface="Arial" charset="0"/>
                <a:sym typeface="Wingdings" pitchFamily="2" charset="2"/>
              </a:rPr>
              <a:t>genetic 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21" y="2975942"/>
            <a:ext cx="3772427" cy="15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30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Inclusion/Exclusion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41" y="1132885"/>
            <a:ext cx="8679521" cy="306017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Inclusion</a:t>
            </a:r>
          </a:p>
          <a:p>
            <a:pPr lvl="1"/>
            <a:r>
              <a:rPr lang="en-US" b="1" dirty="0"/>
              <a:t>Age ≥ 18 and ≤ 80 years</a:t>
            </a:r>
          </a:p>
          <a:p>
            <a:pPr lvl="1"/>
            <a:r>
              <a:rPr lang="en-US" b="1" dirty="0"/>
              <a:t>PCI with stent implantation</a:t>
            </a:r>
          </a:p>
          <a:p>
            <a:r>
              <a:rPr lang="en-US" b="1" dirty="0"/>
              <a:t>Exclusion</a:t>
            </a:r>
          </a:p>
          <a:p>
            <a:pPr lvl="1"/>
            <a:r>
              <a:rPr lang="en-US" b="1" dirty="0"/>
              <a:t>Need for imminent surgery</a:t>
            </a:r>
          </a:p>
          <a:p>
            <a:pPr lvl="1"/>
            <a:r>
              <a:rPr lang="en-US" b="1" dirty="0"/>
              <a:t>History of intracranial hemorrhage, stroke</a:t>
            </a:r>
          </a:p>
          <a:p>
            <a:pPr lvl="1"/>
            <a:r>
              <a:rPr lang="en-US" b="1" dirty="0"/>
              <a:t>Active bleeding</a:t>
            </a:r>
          </a:p>
          <a:p>
            <a:pPr lvl="1"/>
            <a:r>
              <a:rPr lang="en-US" b="1" dirty="0"/>
              <a:t>Need for long-term anticoagulation</a:t>
            </a:r>
          </a:p>
          <a:p>
            <a:pPr lvl="1"/>
            <a:r>
              <a:rPr lang="en-US" b="1" dirty="0"/>
              <a:t>Study staff unavailable to conduct randomization or genotyping</a:t>
            </a:r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105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Rate of pre-study </a:t>
            </a:r>
            <a:r>
              <a:rPr lang="en-US" b="1" dirty="0" err="1"/>
              <a:t>prasugrel</a:t>
            </a:r>
            <a:r>
              <a:rPr lang="en-US" b="1" dirty="0"/>
              <a:t>/</a:t>
            </a:r>
            <a:r>
              <a:rPr lang="en-US" b="1" dirty="0" err="1"/>
              <a:t>ticagrelor</a:t>
            </a:r>
            <a:r>
              <a:rPr lang="en-US" b="1" dirty="0"/>
              <a:t> use (~20%)</a:t>
            </a:r>
          </a:p>
          <a:p>
            <a:r>
              <a:rPr lang="en-US" b="1" dirty="0"/>
              <a:t>Anticipated increase in </a:t>
            </a:r>
            <a:r>
              <a:rPr lang="en-US" b="1" dirty="0" err="1"/>
              <a:t>prasugrel</a:t>
            </a:r>
            <a:r>
              <a:rPr lang="en-US" b="1" dirty="0"/>
              <a:t>/</a:t>
            </a:r>
            <a:r>
              <a:rPr lang="en-US" b="1" dirty="0" err="1"/>
              <a:t>ticagrelor</a:t>
            </a:r>
            <a:r>
              <a:rPr lang="en-US" b="1" dirty="0"/>
              <a:t> prescribing based on frequency of </a:t>
            </a:r>
            <a:r>
              <a:rPr lang="en-US" b="1" i="1" dirty="0"/>
              <a:t>CYP2C19</a:t>
            </a:r>
            <a:r>
              <a:rPr lang="en-US" b="1" dirty="0"/>
              <a:t> LOF alleles (~30-35%)</a:t>
            </a:r>
          </a:p>
          <a:p>
            <a:r>
              <a:rPr lang="en-US" b="1" dirty="0"/>
              <a:t>A sample size of 138 per group would provide 80% power at an alpha=0.05 to detect a 15% difference in </a:t>
            </a:r>
            <a:r>
              <a:rPr lang="en-US" b="1" dirty="0" err="1"/>
              <a:t>prasugrel</a:t>
            </a:r>
            <a:r>
              <a:rPr lang="en-US" b="1" dirty="0"/>
              <a:t>/</a:t>
            </a:r>
            <a:r>
              <a:rPr lang="en-US" b="1" dirty="0" err="1"/>
              <a:t>ticagrelor</a:t>
            </a:r>
            <a:r>
              <a:rPr lang="en-US" b="1" dirty="0"/>
              <a:t> prescribing between the groups</a:t>
            </a:r>
          </a:p>
          <a:p>
            <a:r>
              <a:rPr lang="en-US" b="1" dirty="0"/>
              <a:t>Sample size was increased to 250 per group to allow for subgroup comparisons </a:t>
            </a:r>
          </a:p>
        </p:txBody>
      </p:sp>
    </p:spTree>
    <p:extLst>
      <p:ext uri="{BB962C8B-B14F-4D97-AF65-F5344CB8AC3E}">
        <p14:creationId xmlns:p14="http://schemas.microsoft.com/office/powerpoint/2010/main" val="1240369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8D8B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microsoft.com/sharepoint/v3/field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1596</TotalTime>
  <Words>1295</Words>
  <Application>Microsoft Office PowerPoint</Application>
  <PresentationFormat>On-screen Show (16:9)</PresentationFormat>
  <Paragraphs>377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ＭＳ Ｐゴシック</vt:lpstr>
      <vt:lpstr>Arial</vt:lpstr>
      <vt:lpstr>Arial Narrow</vt:lpstr>
      <vt:lpstr>Calibri</vt:lpstr>
      <vt:lpstr>Calibri Light</vt:lpstr>
      <vt:lpstr>Wingdings</vt:lpstr>
      <vt:lpstr>Office Theme</vt:lpstr>
      <vt:lpstr>2_Custom Design</vt:lpstr>
      <vt:lpstr>Custom Design</vt:lpstr>
      <vt:lpstr>1_Custom Design</vt:lpstr>
      <vt:lpstr>PowerPoint Presentation</vt:lpstr>
      <vt:lpstr>CYP2C19 polymorphisms and clopidogrel response</vt:lpstr>
      <vt:lpstr>CYP2C19 polymorphisms and clopidogrel response</vt:lpstr>
      <vt:lpstr>Conflicting recommendations exist for CYP2C19 testing</vt:lpstr>
      <vt:lpstr>Assessment of prospective CYP2C19 genotype guided Dosing of AntiPlatelet Therapy in Percutaneous Coronary Intervention (ADAPT)</vt:lpstr>
      <vt:lpstr>PowerPoint Presentation</vt:lpstr>
      <vt:lpstr>Study Intervention</vt:lpstr>
      <vt:lpstr>Inclusion/Exclusion Criteria</vt:lpstr>
      <vt:lpstr>Sample size determination</vt:lpstr>
      <vt:lpstr>Participant Demographics</vt:lpstr>
      <vt:lpstr>Participant History</vt:lpstr>
      <vt:lpstr>Procedure Characteristics</vt:lpstr>
      <vt:lpstr>CYP2C19 Genotypes for Intervention Group</vt:lpstr>
      <vt:lpstr>Primary Outcome: Antiplatelet Drugs Prescribed</vt:lpstr>
      <vt:lpstr>Prasugrel/ ticagrelor use greater in the LOF carriers</vt:lpstr>
      <vt:lpstr>PowerPoint Presentation</vt:lpstr>
      <vt:lpstr>Agreement with genotype guided recommendations</vt:lpstr>
      <vt:lpstr>Prior antiplatelet therapy predicted antiplatelet drug choice independent of genotype</vt:lpstr>
      <vt:lpstr>Genotype did not influence prescribing among patient already on prasugrel or ticagrelor</vt:lpstr>
      <vt:lpstr>Clinical outcomes</vt:lpstr>
      <vt:lpstr>Summary</vt:lpstr>
      <vt:lpstr>Conclusions</vt:lpstr>
      <vt:lpstr>Acknowledgements</vt:lpstr>
      <vt:lpstr>Extra slide</vt:lpstr>
      <vt:lpstr>Post-hoc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Kristen Green</cp:lastModifiedBy>
  <cp:revision>162</cp:revision>
  <cp:lastPrinted>2018-02-19T19:03:24Z</cp:lastPrinted>
  <dcterms:created xsi:type="dcterms:W3CDTF">2010-04-12T23:12:02Z</dcterms:created>
  <dcterms:modified xsi:type="dcterms:W3CDTF">2018-03-02T23:43:24Z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