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88" r:id="rId2"/>
    <p:sldId id="522" r:id="rId3"/>
    <p:sldId id="879" r:id="rId4"/>
    <p:sldId id="663" r:id="rId5"/>
    <p:sldId id="881" r:id="rId6"/>
    <p:sldId id="882" r:id="rId7"/>
    <p:sldId id="884" r:id="rId8"/>
    <p:sldId id="883" r:id="rId9"/>
    <p:sldId id="886" r:id="rId10"/>
    <p:sldId id="905" r:id="rId11"/>
    <p:sldId id="887" r:id="rId12"/>
    <p:sldId id="891" r:id="rId13"/>
    <p:sldId id="892" r:id="rId14"/>
    <p:sldId id="893" r:id="rId15"/>
    <p:sldId id="894" r:id="rId16"/>
    <p:sldId id="897" r:id="rId17"/>
    <p:sldId id="898" r:id="rId18"/>
    <p:sldId id="895" r:id="rId19"/>
    <p:sldId id="900" r:id="rId20"/>
    <p:sldId id="901" r:id="rId21"/>
    <p:sldId id="906" r:id="rId22"/>
    <p:sldId id="902" r:id="rId23"/>
    <p:sldId id="904" r:id="rId24"/>
  </p:sldIdLst>
  <p:sldSz cx="10287000" cy="6858000" type="35mm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EF1126"/>
    <a:srgbClr val="00005C"/>
    <a:srgbClr val="000060"/>
    <a:srgbClr val="00006C"/>
    <a:srgbClr val="000042"/>
    <a:srgbClr val="00004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9130" autoAdjust="0"/>
  </p:normalViewPr>
  <p:slideViewPr>
    <p:cSldViewPr>
      <p:cViewPr varScale="1">
        <p:scale>
          <a:sx n="111" d="100"/>
          <a:sy n="111" d="100"/>
        </p:scale>
        <p:origin x="606" y="1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ACE056-215D-42CE-A428-A6B411611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B326A85-7C66-4162-9851-CDE99B2190FC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5416AB8-D6B2-47FF-97EF-81E942CE6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08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656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85A6-C9A4-4D30-B037-20414882939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6B43-91D1-43D1-A508-72A8996DE92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C0229-D3BB-4806-91C1-61091D5453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9082-3BEA-4C9C-8CCC-4D21D7DD48D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8F1B-2174-412C-B1E4-0536A5A1763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2AE2-3D13-45C3-9C4C-7BBF7015A46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87A0-8470-46DD-B7CF-95341DADF2F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365E-B1A9-4780-B6FD-9ACFF745381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811F-78B9-4D3D-8C05-421397EE1F2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D259-E6E9-42CE-A8EE-51E94C1EBC3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7CC6-5B88-4693-AA81-832C388AFE2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F1B0-5B50-4A83-B406-91511350D0F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EEC6-A6BC-4AA8-B555-BBBA4C6F076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4008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455981-599C-4EC3-8CB5-9FB8EA5482E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286000"/>
            <a:ext cx="8743950" cy="2753710"/>
          </a:xfrm>
        </p:spPr>
        <p:txBody>
          <a:bodyPr/>
          <a:lstStyle/>
          <a:p>
            <a:pPr eaLnBrk="1" hangingPunct="1"/>
            <a:r>
              <a:rPr lang="en-CA" altLang="en-US" sz="5400" b="1" dirty="0"/>
              <a:t>Dabigatran in </a:t>
            </a:r>
            <a:br>
              <a:rPr lang="en-CA" altLang="en-US" sz="5400" b="1" dirty="0"/>
            </a:br>
            <a:r>
              <a:rPr lang="en-CA" altLang="en-US" sz="5400" b="1" dirty="0"/>
              <a:t>myocardial injury after noncardiac </a:t>
            </a:r>
            <a:r>
              <a:rPr lang="en-CA" altLang="en-US" sz="5400" b="1" dirty="0" smtClean="0"/>
              <a:t>surgery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5486400"/>
            <a:ext cx="9982200" cy="104865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altLang="en-US" sz="3200" b="1" dirty="0" smtClean="0">
                <a:solidFill>
                  <a:srgbClr val="FFFFFF"/>
                </a:solidFill>
              </a:rPr>
              <a:t>Dr. PJ Devereaux on behalf of </a:t>
            </a:r>
            <a:r>
              <a:rPr lang="en-US" altLang="en-US" sz="3200" b="1" dirty="0" smtClean="0">
                <a:solidFill>
                  <a:srgbClr val="FFFFFF"/>
                </a:solidFill>
              </a:rPr>
              <a:t>MANAGE Investigators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200" b="1" dirty="0">
                <a:solidFill>
                  <a:srgbClr val="FFFFFF"/>
                </a:solidFill>
              </a:rPr>
              <a:t>Population Health Research Institute, Hamilton, Canada</a:t>
            </a:r>
            <a:endParaRPr lang="en-US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28600"/>
            <a:ext cx="5434844" cy="19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15808" y="223205"/>
            <a:ext cx="8743950" cy="914400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Recruitment by Region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66" y="1447800"/>
            <a:ext cx="9543934" cy="4979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0771" y="3067342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765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60" y="5024266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6831" y="3067341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4894" y="5148133"/>
            <a:ext cx="54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1009" y="3850920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268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268" y="5378966"/>
            <a:ext cx="71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187</a:t>
            </a:r>
          </a:p>
        </p:txBody>
      </p:sp>
    </p:spTree>
    <p:extLst>
      <p:ext uri="{BB962C8B-B14F-4D97-AF65-F5344CB8AC3E}">
        <p14:creationId xmlns:p14="http://schemas.microsoft.com/office/powerpoint/2010/main" val="34787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28600"/>
            <a:ext cx="8743950" cy="838200"/>
          </a:xfrm>
        </p:spPr>
        <p:txBody>
          <a:bodyPr/>
          <a:lstStyle/>
          <a:p>
            <a:r>
              <a:rPr lang="en-US" sz="4400" b="1" dirty="0" smtClean="0"/>
              <a:t>Baseline characteristics</a:t>
            </a:r>
            <a:endParaRPr lang="en-US" sz="4400" b="1" dirty="0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209972"/>
              </p:ext>
            </p:extLst>
          </p:nvPr>
        </p:nvGraphicFramePr>
        <p:xfrm>
          <a:off x="190500" y="1143000"/>
          <a:ext cx="9829800" cy="4800600"/>
        </p:xfrm>
        <a:graphic>
          <a:graphicData uri="http://schemas.openxmlformats.org/drawingml/2006/table">
            <a:tbl>
              <a:tblPr/>
              <a:tblGrid>
                <a:gridCol w="413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Characteristics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Dabigatran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(N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=877)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Placebo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(N=877)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Age – (mean yrs) 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Male 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2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MINS criteria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isolated </a:t>
                      </a:r>
                      <a:r>
                        <a:rPr kumimoji="0" lang="en-US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isch</a:t>
                      </a:r>
                      <a:r>
                        <a:rPr kumimoji="0" lang="en-US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Trop elevation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from MINS diagnosis to randomization (days, 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IQR) 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2-14)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9683" y="60960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91% of MINS patients did not experience an ischemic symptom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457200"/>
            <a:ext cx="8743950" cy="1295400"/>
          </a:xfrm>
        </p:spPr>
        <p:txBody>
          <a:bodyPr/>
          <a:lstStyle/>
          <a:p>
            <a:r>
              <a:rPr lang="en-US" sz="4400" b="1" dirty="0" smtClean="0"/>
              <a:t>Concomitant drug utilization any time during follow-up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83249"/>
              </p:ext>
            </p:extLst>
          </p:nvPr>
        </p:nvGraphicFramePr>
        <p:xfrm>
          <a:off x="495300" y="2133601"/>
          <a:ext cx="9144000" cy="4507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6072">
                  <a:extLst>
                    <a:ext uri="{9D8B030D-6E8A-4147-A177-3AD203B41FA5}">
                      <a16:colId xmlns:a16="http://schemas.microsoft.com/office/drawing/2014/main" val="449574274"/>
                    </a:ext>
                  </a:extLst>
                </a:gridCol>
                <a:gridCol w="2083216">
                  <a:extLst>
                    <a:ext uri="{9D8B030D-6E8A-4147-A177-3AD203B41FA5}">
                      <a16:colId xmlns:a16="http://schemas.microsoft.com/office/drawing/2014/main" val="2284497399"/>
                    </a:ext>
                  </a:extLst>
                </a:gridCol>
                <a:gridCol w="2084712">
                  <a:extLst>
                    <a:ext uri="{9D8B030D-6E8A-4147-A177-3AD203B41FA5}">
                      <a16:colId xmlns:a16="http://schemas.microsoft.com/office/drawing/2014/main" val="3226796434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Medications 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>
                          <a:solidFill>
                            <a:schemeClr val="bg1"/>
                          </a:solidFill>
                          <a:effectLst/>
                        </a:rPr>
                        <a:t>Dabigatran</a:t>
                      </a:r>
                      <a:endParaRPr lang="en-US" sz="26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>
                          <a:solidFill>
                            <a:schemeClr val="bg1"/>
                          </a:solidFill>
                          <a:effectLst/>
                        </a:rPr>
                        <a:t>Placebo</a:t>
                      </a:r>
                      <a:endParaRPr lang="en-US" sz="26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380407"/>
                  </a:ext>
                </a:extLst>
              </a:tr>
              <a:tr h="2182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Aspirin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P2Y</a:t>
                      </a:r>
                      <a:r>
                        <a:rPr lang="en-US" sz="2600" b="0" baseline="-25000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inhibitor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Aspirin or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P2Y</a:t>
                      </a:r>
                      <a:r>
                        <a:rPr lang="en-US" sz="2600" b="0" baseline="-25000" dirty="0" smtClean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inhibitor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Dual antiplatelet therapy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74%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73%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75%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8%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59167"/>
                  </a:ext>
                </a:extLst>
              </a:tr>
              <a:tr h="52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ACEI or ARB  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59%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59%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451089"/>
                  </a:ext>
                </a:extLst>
              </a:tr>
              <a:tr h="52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spc="-15">
                          <a:solidFill>
                            <a:schemeClr val="bg1"/>
                          </a:solidFill>
                          <a:effectLst/>
                        </a:rPr>
                        <a:t>Beta-blocker</a:t>
                      </a:r>
                      <a:endParaRPr lang="en-US" sz="26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47%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45%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318201"/>
                  </a:ext>
                </a:extLst>
              </a:tr>
              <a:tr h="52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spc="-15">
                          <a:solidFill>
                            <a:schemeClr val="bg1"/>
                          </a:solidFill>
                          <a:effectLst/>
                        </a:rPr>
                        <a:t>Statin</a:t>
                      </a:r>
                      <a:endParaRPr lang="en-US" sz="26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69%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69%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28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Drug compliance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Permanent study drug discontinuation </a:t>
            </a:r>
          </a:p>
          <a:p>
            <a:pPr lvl="1"/>
            <a:r>
              <a:rPr lang="en-US" sz="2800" dirty="0"/>
              <a:t>Dabigatran group </a:t>
            </a:r>
            <a:r>
              <a:rPr lang="en-US" sz="2800" dirty="0" smtClean="0"/>
              <a:t>46% </a:t>
            </a:r>
            <a:endParaRPr lang="en-US" sz="2800" dirty="0" smtClean="0"/>
          </a:p>
          <a:p>
            <a:pPr lvl="1"/>
            <a:r>
              <a:rPr lang="en-US" sz="2800" dirty="0" smtClean="0"/>
              <a:t>Placebo </a:t>
            </a:r>
            <a:r>
              <a:rPr lang="en-US" sz="2800" dirty="0"/>
              <a:t>group </a:t>
            </a:r>
            <a:r>
              <a:rPr lang="en-US" sz="2800" dirty="0" smtClean="0"/>
              <a:t>43% 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91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04800"/>
            <a:ext cx="9905999" cy="1143000"/>
          </a:xfrm>
        </p:spPr>
        <p:txBody>
          <a:bodyPr/>
          <a:lstStyle/>
          <a:p>
            <a:r>
              <a:rPr lang="en-US" sz="4400" b="1" dirty="0" smtClean="0"/>
              <a:t>Reasons for permanent drug discontinuation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11061"/>
              </p:ext>
            </p:extLst>
          </p:nvPr>
        </p:nvGraphicFramePr>
        <p:xfrm>
          <a:off x="190500" y="1828800"/>
          <a:ext cx="9905998" cy="47300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666873637"/>
                    </a:ext>
                  </a:extLst>
                </a:gridCol>
                <a:gridCol w="2187496">
                  <a:extLst>
                    <a:ext uri="{9D8B030D-6E8A-4147-A177-3AD203B41FA5}">
                      <a16:colId xmlns:a16="http://schemas.microsoft.com/office/drawing/2014/main" val="1429201129"/>
                    </a:ext>
                  </a:extLst>
                </a:gridCol>
                <a:gridCol w="2536902">
                  <a:extLst>
                    <a:ext uri="{9D8B030D-6E8A-4147-A177-3AD203B41FA5}">
                      <a16:colId xmlns:a16="http://schemas.microsoft.com/office/drawing/2014/main" val="2328309766"/>
                    </a:ext>
                  </a:extLst>
                </a:gridCol>
              </a:tblGrid>
              <a:tr h="8294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Reasons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n=401</a:t>
                      </a: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n=380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517628"/>
                  </a:ext>
                </a:extLst>
              </a:tr>
              <a:tr h="533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Patient request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56%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63%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665498"/>
                  </a:ext>
                </a:extLst>
              </a:tr>
              <a:tr h="54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Investigator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decision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8%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78751"/>
                  </a:ext>
                </a:extLst>
              </a:tr>
              <a:tr h="54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Adverse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99586"/>
                  </a:ext>
                </a:extLst>
              </a:tr>
              <a:tr h="54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Bleeding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349452"/>
                  </a:ext>
                </a:extLst>
              </a:tr>
              <a:tr h="54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Non-bleeding outcome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003140"/>
                  </a:ext>
                </a:extLst>
              </a:tr>
              <a:tr h="54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Required non-study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anticoagulation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089933"/>
                  </a:ext>
                </a:extLst>
              </a:tr>
              <a:tr h="547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Other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reasons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3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Primary efficacy outcome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543" y="5761928"/>
            <a:ext cx="10134600" cy="943672"/>
          </a:xfrm>
        </p:spPr>
        <p:txBody>
          <a:bodyPr/>
          <a:lstStyle/>
          <a:p>
            <a:r>
              <a:rPr lang="en-US" dirty="0"/>
              <a:t>There was no significant effect of </a:t>
            </a:r>
            <a:r>
              <a:rPr lang="en-US" dirty="0" smtClean="0"/>
              <a:t>omeprazole </a:t>
            </a:r>
            <a:r>
              <a:rPr lang="en-US" dirty="0"/>
              <a:t>study drug </a:t>
            </a:r>
            <a:r>
              <a:rPr lang="en-US" dirty="0" smtClean="0"/>
              <a:t>on </a:t>
            </a:r>
            <a:r>
              <a:rPr lang="en-US" dirty="0"/>
              <a:t>results of </a:t>
            </a:r>
            <a:r>
              <a:rPr lang="en-US" dirty="0" smtClean="0"/>
              <a:t>dabigatran </a:t>
            </a:r>
            <a:r>
              <a:rPr lang="en-US" dirty="0"/>
              <a:t>primary efficacy analysis (interaction P=0.79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29034"/>
              </p:ext>
            </p:extLst>
          </p:nvPr>
        </p:nvGraphicFramePr>
        <p:xfrm>
          <a:off x="190500" y="1219200"/>
          <a:ext cx="9906000" cy="4334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75440524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1850596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891460165"/>
                    </a:ext>
                  </a:extLst>
                </a:gridCol>
                <a:gridCol w="1558162">
                  <a:extLst>
                    <a:ext uri="{9D8B030D-6E8A-4147-A177-3AD203B41FA5}">
                      <a16:colId xmlns:a16="http://schemas.microsoft.com/office/drawing/2014/main" val="1367975351"/>
                    </a:ext>
                  </a:extLst>
                </a:gridCol>
                <a:gridCol w="1032638">
                  <a:extLst>
                    <a:ext uri="{9D8B030D-6E8A-4147-A177-3AD203B41FA5}">
                      <a16:colId xmlns:a16="http://schemas.microsoft.com/office/drawing/2014/main" val="2266404937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no. (%)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no. (%)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859113"/>
                  </a:ext>
                </a:extLst>
              </a:tr>
              <a:tr h="1767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composite </a:t>
                      </a: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of vascular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death </a:t>
                      </a: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and nonfatal MI, </a:t>
                      </a:r>
                      <a:endParaRPr lang="en-US" sz="26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non-hemorrhagic </a:t>
                      </a:r>
                      <a:r>
                        <a:rPr lang="en-US" sz="2600" b="0" dirty="0">
                          <a:solidFill>
                            <a:schemeClr val="bg1"/>
                          </a:solidFill>
                          <a:effectLst/>
                        </a:rPr>
                        <a:t>stroke, peripheral arterial thrombosis, amputation, and symptomatic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VTE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97 (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11)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133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15)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0.72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(0.55-0.93)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/>
                        </a:rPr>
                        <a:t>0.012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71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:\manage\42\SPlus\Graphs\primary_18feb18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t="13790" r="17025" b="8371"/>
          <a:stretch/>
        </p:blipFill>
        <p:spPr bwMode="auto">
          <a:xfrm>
            <a:off x="495300" y="304800"/>
            <a:ext cx="9448800" cy="640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70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Secondary efficacy outcomes</a:t>
            </a:r>
            <a:endParaRPr lang="en-US" sz="4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52619"/>
              </p:ext>
            </p:extLst>
          </p:nvPr>
        </p:nvGraphicFramePr>
        <p:xfrm>
          <a:off x="136674" y="1449569"/>
          <a:ext cx="9982200" cy="5157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33925">
                  <a:extLst>
                    <a:ext uri="{9D8B030D-6E8A-4147-A177-3AD203B41FA5}">
                      <a16:colId xmlns:a16="http://schemas.microsoft.com/office/drawing/2014/main" val="369789889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4809343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174188174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901481818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Outcome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HR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(95% CI)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947528"/>
                  </a:ext>
                </a:extLst>
              </a:tr>
              <a:tr h="25689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Vascular mortality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All cause</a:t>
                      </a:r>
                      <a:r>
                        <a:rPr lang="en-US" sz="2400" b="0" baseline="0" dirty="0" smtClean="0">
                          <a:effectLst/>
                        </a:rPr>
                        <a:t> mortality</a:t>
                      </a:r>
                      <a:endParaRPr lang="en-US" sz="2400" b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Myocardial infarction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Cardiac revascularization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Non-hemorrhagic </a:t>
                      </a:r>
                      <a:r>
                        <a:rPr lang="en-US" sz="2400" b="0" dirty="0">
                          <a:effectLst/>
                        </a:rPr>
                        <a:t>stroke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Peripheral </a:t>
                      </a:r>
                      <a:r>
                        <a:rPr lang="en-US" sz="2400" b="0" dirty="0">
                          <a:effectLst/>
                        </a:rPr>
                        <a:t>arterial thrombosis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Amputation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Symptomatic VTE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effectLst/>
                        </a:rPr>
                        <a:t>Rehospitalization</a:t>
                      </a:r>
                      <a:r>
                        <a:rPr lang="en-US" sz="2400" b="0" baseline="0" dirty="0" smtClean="0">
                          <a:effectLst/>
                        </a:rPr>
                        <a:t> for vascular reason</a:t>
                      </a: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52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6)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100 (11)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35 (4)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32 (4)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 (&lt;1)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 (0)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18 (2)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8 (1)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64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7)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110 (13)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43 (5)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21 (2)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10 (1)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4 (1)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26 (3)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17 (2)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0.80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0.56-1.16)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0.90 (0.69-1.18)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0.80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0.51-1.26)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1.53 (0.88-2.65)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0.20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0.04-0.90)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0.70 (0.38-1.27)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0.47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0.20-1.08)</a:t>
                      </a: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 </a:t>
                      </a:r>
                      <a:r>
                        <a:rPr lang="en-U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(0.67-1.11)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99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7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5" y="304800"/>
            <a:ext cx="10058399" cy="1143000"/>
          </a:xfrm>
        </p:spPr>
        <p:txBody>
          <a:bodyPr/>
          <a:lstStyle/>
          <a:p>
            <a:r>
              <a:rPr lang="en-US" sz="4400" b="1" dirty="0" smtClean="0"/>
              <a:t>Exploratory consistency efficacy outcomes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40265"/>
              </p:ext>
            </p:extLst>
          </p:nvPr>
        </p:nvGraphicFramePr>
        <p:xfrm>
          <a:off x="177860" y="1683322"/>
          <a:ext cx="9895605" cy="45041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37805">
                  <a:extLst>
                    <a:ext uri="{9D8B030D-6E8A-4147-A177-3AD203B41FA5}">
                      <a16:colId xmlns:a16="http://schemas.microsoft.com/office/drawing/2014/main" val="160240572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0742611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3743298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66908887"/>
                    </a:ext>
                  </a:extLst>
                </a:gridCol>
              </a:tblGrid>
              <a:tr h="904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Outcome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HR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(</a:t>
                      </a:r>
                      <a:r>
                        <a:rPr lang="en-US" sz="2400" b="0" dirty="0">
                          <a:effectLst/>
                        </a:rPr>
                        <a:t>95% CI)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745930"/>
                  </a:ext>
                </a:extLst>
              </a:tr>
              <a:tr h="2730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Arterial components of primary composite</a:t>
                      </a:r>
                      <a:r>
                        <a:rPr lang="en-US" sz="2300" b="0" baseline="0" dirty="0" smtClean="0">
                          <a:effectLst/>
                        </a:rPr>
                        <a:t> outcome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baseline="0" dirty="0" smtClean="0">
                          <a:effectLst/>
                        </a:rPr>
                        <a:t>Venous components of primary composite </a:t>
                      </a:r>
                      <a:r>
                        <a:rPr lang="en-US" sz="2300" b="0" baseline="0" dirty="0" smtClean="0">
                          <a:effectLst/>
                        </a:rPr>
                        <a:t>outcome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baseline="0" dirty="0" smtClean="0">
                          <a:effectLst/>
                        </a:rPr>
                        <a:t>Original efficacy composite outcome</a:t>
                      </a:r>
                      <a:endParaRPr lang="en-US" sz="2300" b="0" baseline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baseline="0" dirty="0" smtClean="0">
                          <a:effectLst/>
                        </a:rPr>
                        <a:t>Per-protocol analysis censoring 7 days after study drug discontinuation</a:t>
                      </a:r>
                      <a:endParaRPr lang="en-US" sz="2300" b="0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89 (10)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8 (1)</a:t>
                      </a:r>
                      <a:r>
                        <a:rPr lang="en-US" sz="2300" b="0" dirty="0">
                          <a:effectLst/>
                        </a:rPr>
                        <a:t> </a:t>
                      </a: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(9)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121 (14)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17 (2)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107 (12)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100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11)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0.73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0.55-0.96)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0.47 (0.20-1.08)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0.74 (0.56-0.99)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0.54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0.39-0.75)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8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Primary safety outcome</a:t>
            </a:r>
            <a:endParaRPr lang="en-US" sz="4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33593"/>
              </p:ext>
            </p:extLst>
          </p:nvPr>
        </p:nvGraphicFramePr>
        <p:xfrm>
          <a:off x="114300" y="1600200"/>
          <a:ext cx="10058400" cy="33649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8048229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24586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4427745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99989215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57031423"/>
                    </a:ext>
                  </a:extLst>
                </a:gridCol>
              </a:tblGrid>
              <a:tr h="1514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Outcome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HR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(95% CI)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 </a:t>
                      </a:r>
                      <a:endParaRPr lang="en-US" sz="24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Value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548137"/>
                  </a:ext>
                </a:extLst>
              </a:tr>
              <a:tr h="999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Composite of life-threatening, major, and critical organ bleeding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29 </a:t>
                      </a:r>
                      <a:r>
                        <a:rPr lang="en-US" sz="2400" b="0" dirty="0">
                          <a:effectLst/>
                        </a:rPr>
                        <a:t>(</a:t>
                      </a:r>
                      <a:r>
                        <a:rPr lang="en-US" sz="2400" b="0" dirty="0" smtClean="0">
                          <a:effectLst/>
                        </a:rPr>
                        <a:t>3)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31 (4</a:t>
                      </a:r>
                      <a:r>
                        <a:rPr lang="en-US" sz="2400" b="0" dirty="0">
                          <a:effectLst/>
                        </a:rPr>
                        <a:t>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0.92 (</a:t>
                      </a:r>
                      <a:r>
                        <a:rPr lang="en-US" sz="2400" b="0" dirty="0" smtClean="0">
                          <a:effectLst/>
                        </a:rPr>
                        <a:t>0.55-1.53)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0.79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325130"/>
                  </a:ext>
                </a:extLst>
              </a:tr>
            </a:tbl>
          </a:graphicData>
        </a:graphic>
      </p:graphicFrame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76200" y="5562600"/>
            <a:ext cx="10134600" cy="943672"/>
          </a:xfrm>
        </p:spPr>
        <p:txBody>
          <a:bodyPr/>
          <a:lstStyle/>
          <a:p>
            <a:r>
              <a:rPr lang="en-US" dirty="0"/>
              <a:t>There was no significant effect of </a:t>
            </a:r>
            <a:r>
              <a:rPr lang="en-US" dirty="0" smtClean="0"/>
              <a:t>omeprazole </a:t>
            </a:r>
            <a:r>
              <a:rPr lang="en-US" dirty="0"/>
              <a:t>study drug </a:t>
            </a:r>
            <a:r>
              <a:rPr lang="en-US" dirty="0" smtClean="0"/>
              <a:t>on </a:t>
            </a:r>
            <a:r>
              <a:rPr lang="en-US" dirty="0"/>
              <a:t>results of </a:t>
            </a:r>
            <a:r>
              <a:rPr lang="en-US" dirty="0" smtClean="0"/>
              <a:t>dabigatran </a:t>
            </a:r>
            <a:r>
              <a:rPr lang="en-US" dirty="0"/>
              <a:t>primary </a:t>
            </a:r>
            <a:r>
              <a:rPr lang="en-US" dirty="0" smtClean="0"/>
              <a:t>safety </a:t>
            </a:r>
            <a:r>
              <a:rPr lang="en-US" dirty="0"/>
              <a:t>analysis (interaction </a:t>
            </a:r>
            <a:r>
              <a:rPr lang="en-US" dirty="0" smtClean="0"/>
              <a:t>P=0.37)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457200"/>
            <a:ext cx="8743950" cy="1143000"/>
          </a:xfrm>
        </p:spPr>
        <p:txBody>
          <a:bodyPr/>
          <a:lstStyle/>
          <a:p>
            <a:r>
              <a:rPr lang="en-CA" sz="4400" b="1" dirty="0" smtClean="0">
                <a:latin typeface="Calibri" pitchFamily="34" charset="0"/>
                <a:cs typeface="Calibri" pitchFamily="34" charset="0"/>
              </a:rPr>
              <a:t>Background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27" y="1794168"/>
            <a:ext cx="10058400" cy="47036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MINS </a:t>
            </a:r>
            <a:r>
              <a:rPr lang="en-US" sz="3200" dirty="0"/>
              <a:t>includes MI and </a:t>
            </a:r>
            <a:r>
              <a:rPr lang="en-US" sz="3200" dirty="0" smtClean="0"/>
              <a:t>isolated </a:t>
            </a:r>
            <a:r>
              <a:rPr lang="en-US" sz="3200" dirty="0"/>
              <a:t>ischemic troponin </a:t>
            </a:r>
            <a:r>
              <a:rPr lang="en-US" sz="3200" dirty="0" smtClean="0"/>
              <a:t>elevation </a:t>
            </a:r>
            <a:r>
              <a:rPr lang="en-US" sz="3200" dirty="0"/>
              <a:t>that occur within first 30 days after surgery  </a:t>
            </a:r>
            <a:endParaRPr lang="en-US" sz="3200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MINS </a:t>
            </a:r>
            <a:r>
              <a:rPr lang="en-US" sz="3200" dirty="0"/>
              <a:t>does not include </a:t>
            </a:r>
            <a:r>
              <a:rPr lang="en-US" sz="3200" dirty="0" smtClean="0"/>
              <a:t>non-ischemic myocardial injury  </a:t>
            </a:r>
            <a:endParaRPr lang="en-US" sz="3200" dirty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sepsis</a:t>
            </a:r>
            <a:r>
              <a:rPr lang="en-US" sz="2800" dirty="0"/>
              <a:t>, rapid </a:t>
            </a:r>
            <a:r>
              <a:rPr lang="en-US" sz="2800" dirty="0" smtClean="0"/>
              <a:t>AF, PE, </a:t>
            </a:r>
            <a:r>
              <a:rPr lang="en-US" sz="2800" dirty="0"/>
              <a:t>chronically elevated </a:t>
            </a:r>
            <a:r>
              <a:rPr lang="en-US" sz="2800" dirty="0" smtClean="0"/>
              <a:t>troponin 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3200" dirty="0" smtClean="0"/>
              <a:t>MINS affects ≥8 million adults worldwide annually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MINS is independently associated with increased risk of CV events and death over first 2 years after surgery  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No published trial has evaluated treatment for MINS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228600"/>
            <a:ext cx="8743950" cy="914400"/>
          </a:xfrm>
        </p:spPr>
        <p:txBody>
          <a:bodyPr/>
          <a:lstStyle/>
          <a:p>
            <a:r>
              <a:rPr lang="en-US" sz="4400" b="1" dirty="0" smtClean="0"/>
              <a:t>Secondary safety outcomes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047148"/>
              </p:ext>
            </p:extLst>
          </p:nvPr>
        </p:nvGraphicFramePr>
        <p:xfrm>
          <a:off x="266700" y="1066800"/>
          <a:ext cx="9677400" cy="5478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39009359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520252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7455770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026362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Outcome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effectLst/>
                        </a:rPr>
                        <a:t>no. (%)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HR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(95% CI)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66963"/>
                  </a:ext>
                </a:extLst>
              </a:tr>
              <a:tr h="3303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Life-threatening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Major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Critical organ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Intracranial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Hemorrhagic stroke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Significant lower GI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Non-significant lower GI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Minor </a:t>
                      </a:r>
                      <a:r>
                        <a:rPr lang="en-US" sz="2300" b="0" dirty="0" smtClean="0">
                          <a:effectLst/>
                        </a:rPr>
                        <a:t>bleed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Fracture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Dyspepsia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9 (</a:t>
                      </a:r>
                      <a:r>
                        <a:rPr lang="en-US" sz="2300" b="0" dirty="0" smtClean="0">
                          <a:effectLst/>
                        </a:rPr>
                        <a:t>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21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2)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5 </a:t>
                      </a:r>
                      <a:r>
                        <a:rPr lang="en-US" sz="2300" b="0" dirty="0" smtClean="0">
                          <a:effectLst/>
                        </a:rPr>
                        <a:t>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4 </a:t>
                      </a:r>
                      <a:r>
                        <a:rPr lang="en-US" sz="2300" b="0" dirty="0" smtClean="0">
                          <a:effectLst/>
                        </a:rPr>
                        <a:t>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2 </a:t>
                      </a:r>
                      <a:r>
                        <a:rPr lang="en-US" sz="2300" b="0" dirty="0" smtClean="0">
                          <a:effectLst/>
                        </a:rPr>
                        <a:t>(&lt;1)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15 (2)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33 (4)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134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15)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39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4)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129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15)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8 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25 </a:t>
                      </a:r>
                      <a:r>
                        <a:rPr lang="en-US" sz="2300" b="0" dirty="0" smtClean="0">
                          <a:effectLst/>
                        </a:rPr>
                        <a:t>(3)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10 (</a:t>
                      </a:r>
                      <a:r>
                        <a:rPr lang="en-US" sz="2300" b="0" dirty="0" smtClean="0">
                          <a:effectLst/>
                        </a:rPr>
                        <a:t>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3 </a:t>
                      </a:r>
                      <a:r>
                        <a:rPr lang="en-US" sz="2300" b="0" dirty="0" smtClean="0">
                          <a:effectLst/>
                        </a:rPr>
                        <a:t>(&lt;1)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2 </a:t>
                      </a:r>
                      <a:r>
                        <a:rPr lang="en-US" sz="2300" b="0" dirty="0" smtClean="0">
                          <a:effectLst/>
                        </a:rPr>
                        <a:t>(&lt;1)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6 </a:t>
                      </a:r>
                      <a:r>
                        <a:rPr lang="en-US" sz="2300" b="0" dirty="0" smtClean="0">
                          <a:effectLst/>
                        </a:rPr>
                        <a:t>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7 </a:t>
                      </a:r>
                      <a:r>
                        <a:rPr lang="en-US" sz="2300" b="0" dirty="0" smtClean="0">
                          <a:effectLst/>
                        </a:rPr>
                        <a:t>(1)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84 (10)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28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3)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98 (</a:t>
                      </a:r>
                      <a:r>
                        <a:rPr lang="en-US" sz="2300" b="0" dirty="0" smtClean="0">
                          <a:effectLst/>
                        </a:rPr>
                        <a:t>11)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1.11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0.43-2.88)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0.83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0.46-1.48)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0.49 (0.17-1.43)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1.32 (</a:t>
                      </a:r>
                      <a:r>
                        <a:rPr lang="en-US" sz="2300" b="0" dirty="0" smtClean="0">
                          <a:effectLst/>
                        </a:rPr>
                        <a:t>0.30-5.90)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0.98 (</a:t>
                      </a:r>
                      <a:r>
                        <a:rPr lang="en-US" sz="2300" b="0" dirty="0" smtClean="0">
                          <a:effectLst/>
                        </a:rPr>
                        <a:t>0.14-6.96)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2.50 (0.97-6.44)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4.77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2.11-10.80</a:t>
                      </a:r>
                      <a:r>
                        <a:rPr lang="en-US" sz="2300" b="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1.64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1.25-2.15)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1.38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0.85-2.24)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1.33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1.02-1.73)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055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5" y="304800"/>
            <a:ext cx="10058399" cy="1143000"/>
          </a:xfrm>
        </p:spPr>
        <p:txBody>
          <a:bodyPr/>
          <a:lstStyle/>
          <a:p>
            <a:r>
              <a:rPr lang="en-US" sz="4400" b="1" dirty="0" smtClean="0"/>
              <a:t>Exploratory consistency safety outcomes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61705"/>
              </p:ext>
            </p:extLst>
          </p:nvPr>
        </p:nvGraphicFramePr>
        <p:xfrm>
          <a:off x="177860" y="1683322"/>
          <a:ext cx="9895605" cy="490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37805">
                  <a:extLst>
                    <a:ext uri="{9D8B030D-6E8A-4147-A177-3AD203B41FA5}">
                      <a16:colId xmlns:a16="http://schemas.microsoft.com/office/drawing/2014/main" val="160240572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0742611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3743298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66908887"/>
                    </a:ext>
                  </a:extLst>
                </a:gridCol>
              </a:tblGrid>
              <a:tr h="904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Outcome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Dabigatran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n=877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no. (%)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HR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(</a:t>
                      </a:r>
                      <a:r>
                        <a:rPr lang="en-US" sz="2400" b="0" dirty="0">
                          <a:effectLst/>
                        </a:rPr>
                        <a:t>95% CI)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745930"/>
                  </a:ext>
                </a:extLst>
              </a:tr>
              <a:tr h="3057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baseline="0" dirty="0" smtClean="0">
                          <a:effectLst/>
                        </a:rPr>
                        <a:t>International Society of Thrombosis and Hemostasis major bleeding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baseline="0" dirty="0" smtClean="0">
                          <a:effectLst/>
                        </a:rPr>
                        <a:t>Bleeding Academic Research Consortium ≥Type 2 bleeding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baseline="0" dirty="0" smtClean="0">
                          <a:effectLst/>
                        </a:rPr>
                        <a:t>Major upper gastrointestinal complication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baseline="0" dirty="0" smtClean="0">
                          <a:effectLst/>
                        </a:rPr>
                        <a:t>Per-protocol analysis censoring 7 days after study drug discontinuation</a:t>
                      </a:r>
                      <a:endParaRPr lang="en-US" sz="2300" b="0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59 (7)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29 (3)</a:t>
                      </a:r>
                      <a:r>
                        <a:rPr lang="en-US" sz="2300" b="0" dirty="0">
                          <a:effectLst/>
                        </a:rPr>
                        <a:t> </a:t>
                      </a: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43 (5)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28 </a:t>
                      </a:r>
                      <a:r>
                        <a:rPr lang="en-US" sz="2300" b="0" dirty="0" smtClean="0">
                          <a:effectLst/>
                        </a:rPr>
                        <a:t>(3)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4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(2)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1.38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0.93-2.04)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1.03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0.61-1.73)</a:t>
                      </a:r>
                      <a:endParaRPr lang="en-US" sz="23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</a:rPr>
                        <a:t>0.99 </a:t>
                      </a:r>
                      <a:r>
                        <a:rPr lang="en-US" sz="2300" b="0" dirty="0">
                          <a:effectLst/>
                        </a:rPr>
                        <a:t>(</a:t>
                      </a:r>
                      <a:r>
                        <a:rPr lang="en-US" sz="2300" b="0" dirty="0" smtClean="0">
                          <a:effectLst/>
                        </a:rPr>
                        <a:t>0.25-3.96)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 </a:t>
                      </a: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0.57-1.88)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8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8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6631" r="7235"/>
          <a:stretch/>
        </p:blipFill>
        <p:spPr bwMode="auto">
          <a:xfrm>
            <a:off x="381000" y="685800"/>
            <a:ext cx="95250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14300"/>
            <a:ext cx="8743950" cy="6477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Subgroup analyses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Conclusions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who have MINS are at substantial risk of major vascular complications</a:t>
            </a:r>
          </a:p>
          <a:p>
            <a:r>
              <a:rPr lang="en-US" dirty="0"/>
              <a:t>Without routine post-operative troponin measurement </a:t>
            </a:r>
            <a:endParaRPr lang="en-US" dirty="0" smtClean="0"/>
          </a:p>
          <a:p>
            <a:pPr lvl="1"/>
            <a:r>
              <a:rPr lang="en-US" dirty="0" smtClean="0"/>
              <a:t>clinicians </a:t>
            </a:r>
            <a:r>
              <a:rPr lang="en-US" dirty="0"/>
              <a:t>will not recognize most </a:t>
            </a:r>
            <a:r>
              <a:rPr lang="en-US" dirty="0" smtClean="0"/>
              <a:t>MINS</a:t>
            </a:r>
            <a:endParaRPr lang="en-US" dirty="0"/>
          </a:p>
          <a:p>
            <a:r>
              <a:rPr lang="en-US" dirty="0"/>
              <a:t>Among patients who had </a:t>
            </a:r>
            <a:r>
              <a:rPr lang="en-US" dirty="0" smtClean="0"/>
              <a:t>MINS </a:t>
            </a:r>
          </a:p>
          <a:p>
            <a:pPr lvl="1"/>
            <a:r>
              <a:rPr lang="en-US" dirty="0" smtClean="0"/>
              <a:t>dabigatran 110 mg BID resulted </a:t>
            </a:r>
            <a:r>
              <a:rPr lang="en-US" dirty="0"/>
              <a:t>in lower risk of major vascular complications compared to </a:t>
            </a:r>
            <a:r>
              <a:rPr lang="en-US" dirty="0" smtClean="0"/>
              <a:t>placebo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8743950" cy="990600"/>
          </a:xfrm>
        </p:spPr>
        <p:txBody>
          <a:bodyPr/>
          <a:lstStyle/>
          <a:p>
            <a:r>
              <a:rPr lang="en-CA" sz="4400" b="1" dirty="0">
                <a:latin typeface="Calibri" pitchFamily="34" charset="0"/>
                <a:cs typeface="Calibri" pitchFamily="34" charset="0"/>
              </a:rPr>
              <a:t>Background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" y="1406237"/>
            <a:ext cx="10210800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Patients </a:t>
            </a:r>
            <a:r>
              <a:rPr lang="en-US" sz="3200" dirty="0" smtClean="0"/>
              <a:t>with </a:t>
            </a:r>
            <a:r>
              <a:rPr lang="en-US" sz="3200" dirty="0"/>
              <a:t>MINS are at </a:t>
            </a:r>
            <a:r>
              <a:rPr lang="en-US" sz="3200" dirty="0" smtClean="0"/>
              <a:t>risk of </a:t>
            </a:r>
            <a:r>
              <a:rPr lang="en-US" sz="3200" dirty="0"/>
              <a:t>thrombotic complications  </a:t>
            </a:r>
            <a:endParaRPr lang="en-US" sz="3200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High-quality </a:t>
            </a:r>
            <a:r>
              <a:rPr lang="en-US" sz="3200" dirty="0"/>
              <a:t>evidence </a:t>
            </a:r>
            <a:r>
              <a:rPr lang="en-US" sz="3200" dirty="0" smtClean="0"/>
              <a:t>demonstrating benefits </a:t>
            </a:r>
            <a:r>
              <a:rPr lang="en-US" sz="3200" dirty="0"/>
              <a:t>of anticoagulation therapy in non-operative patients at risk of thrombotic events 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patients </a:t>
            </a:r>
            <a:r>
              <a:rPr lang="en-US" sz="2800" dirty="0"/>
              <a:t>suffering MI and those with vascular </a:t>
            </a:r>
            <a:r>
              <a:rPr lang="en-US" sz="2800" dirty="0" smtClean="0"/>
              <a:t>disease  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Dabigatran</a:t>
            </a:r>
            <a:r>
              <a:rPr lang="en-US" sz="3200" dirty="0"/>
              <a:t>, oral direct thrombin inhibitor, has been tested in perioperative setting and prevents </a:t>
            </a:r>
            <a:r>
              <a:rPr lang="en-US" sz="3200" dirty="0" smtClean="0"/>
              <a:t>VTE 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200" dirty="0"/>
              <a:t>Dabigatran has potential to avoid </a:t>
            </a:r>
            <a:r>
              <a:rPr lang="en-US" sz="3200" dirty="0" smtClean="0"/>
              <a:t>broader </a:t>
            </a:r>
            <a:r>
              <a:rPr lang="en-US" sz="3200" dirty="0"/>
              <a:t>range of vascular complications in patients with MINS  </a:t>
            </a:r>
          </a:p>
        </p:txBody>
      </p:sp>
    </p:spTree>
    <p:extLst>
      <p:ext uri="{BB962C8B-B14F-4D97-AF65-F5344CB8AC3E}">
        <p14:creationId xmlns:p14="http://schemas.microsoft.com/office/powerpoint/2010/main" val="5917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23900" y="838200"/>
            <a:ext cx="8743950" cy="914400"/>
          </a:xfrm>
        </p:spPr>
        <p:txBody>
          <a:bodyPr/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MANAGE Trial design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76300" y="2133600"/>
            <a:ext cx="8991600" cy="43434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RCT of patients with MINS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 smtClean="0">
                <a:latin typeface="Calibri" pitchFamily="34" charset="0"/>
                <a:ea typeface="+mn-ea"/>
                <a:cs typeface="Calibri" pitchFamily="34" charset="0"/>
              </a:rPr>
              <a:t>randomized to dabigatran or placebo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Partial 2X2 factorial design  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 smtClean="0">
                <a:latin typeface="Calibri" pitchFamily="34" charset="0"/>
                <a:ea typeface="+mn-ea"/>
                <a:cs typeface="Calibri" pitchFamily="34" charset="0"/>
              </a:rPr>
              <a:t>patients not already on PPI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randomize </a:t>
            </a: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</a:rPr>
              <a:t>to omeprazole or placebo</a:t>
            </a:r>
          </a:p>
          <a:p>
            <a:pPr>
              <a:spcBef>
                <a:spcPts val="1200"/>
              </a:spcBef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Blinded investigator initiated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200"/>
            <a:ext cx="8743950" cy="1143000"/>
          </a:xfrm>
        </p:spPr>
        <p:txBody>
          <a:bodyPr/>
          <a:lstStyle/>
          <a:p>
            <a:r>
              <a:rPr lang="en-US" sz="4400" b="1" dirty="0" smtClean="0"/>
              <a:t>Eligibility criteria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9829800" cy="5486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I</a:t>
            </a:r>
            <a:r>
              <a:rPr lang="en-US" sz="3200" dirty="0" smtClean="0"/>
              <a:t>ncluded </a:t>
            </a:r>
            <a:r>
              <a:rPr lang="en-US" sz="3200" dirty="0"/>
              <a:t>patients </a:t>
            </a:r>
            <a:r>
              <a:rPr lang="en-US" sz="3200" dirty="0" smtClean="0"/>
              <a:t>≥</a:t>
            </a:r>
            <a:r>
              <a:rPr lang="en-US" sz="3200" dirty="0"/>
              <a:t>45 </a:t>
            </a:r>
            <a:r>
              <a:rPr lang="en-US" sz="3200" dirty="0" err="1" smtClean="0"/>
              <a:t>yrs</a:t>
            </a:r>
            <a:r>
              <a:rPr lang="en-US" sz="3200" dirty="0" smtClean="0"/>
              <a:t> </a:t>
            </a:r>
            <a:r>
              <a:rPr lang="en-US" sz="3200" dirty="0"/>
              <a:t>of age, had undergone </a:t>
            </a:r>
            <a:r>
              <a:rPr lang="en-US" sz="3200" dirty="0" err="1"/>
              <a:t>noncardiac</a:t>
            </a:r>
            <a:r>
              <a:rPr lang="en-US" sz="3200" dirty="0"/>
              <a:t> surgery, </a:t>
            </a:r>
            <a:r>
              <a:rPr lang="en-US" sz="3200" dirty="0" smtClean="0"/>
              <a:t>and were </a:t>
            </a:r>
            <a:r>
              <a:rPr lang="en-US" sz="3200" dirty="0"/>
              <a:t>within 35 days of suffering MINS 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sz="3000" dirty="0" smtClean="0"/>
              <a:t>MINS </a:t>
            </a:r>
            <a:r>
              <a:rPr lang="en-US" sz="3000" dirty="0"/>
              <a:t>diagnostic criteria: </a:t>
            </a:r>
            <a:r>
              <a:rPr lang="en-US" sz="3000" dirty="0" smtClean="0"/>
              <a:t>Universal </a:t>
            </a:r>
            <a:r>
              <a:rPr lang="en-US" sz="3000" dirty="0"/>
              <a:t>Definition of </a:t>
            </a:r>
            <a:r>
              <a:rPr lang="en-US" sz="3000" dirty="0" smtClean="0"/>
              <a:t>MI </a:t>
            </a:r>
            <a:r>
              <a:rPr lang="en-US" sz="3000" dirty="0"/>
              <a:t>or </a:t>
            </a:r>
            <a:r>
              <a:rPr lang="en-US" sz="3000" dirty="0" smtClean="0"/>
              <a:t>ischemic elevated troponin after surgery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Excluded patients </a:t>
            </a:r>
          </a:p>
          <a:p>
            <a:pPr lvl="1">
              <a:spcBef>
                <a:spcPts val="1200"/>
              </a:spcBef>
            </a:pPr>
            <a:r>
              <a:rPr lang="en-US" sz="3000" dirty="0" smtClean="0"/>
              <a:t>with history of bleeding diathesis or prior intracranial, intraocular, or spinal bleeding</a:t>
            </a:r>
          </a:p>
          <a:p>
            <a:pPr lvl="1">
              <a:spcBef>
                <a:spcPts val="1200"/>
              </a:spcBef>
            </a:pPr>
            <a:r>
              <a:rPr lang="en-US" sz="3000" dirty="0" smtClean="0"/>
              <a:t>condition that required anticoagulation</a:t>
            </a:r>
          </a:p>
          <a:p>
            <a:pPr lvl="1">
              <a:spcBef>
                <a:spcPts val="1200"/>
              </a:spcBef>
            </a:pPr>
            <a:r>
              <a:rPr lang="en-US" sz="3000" dirty="0" err="1" smtClean="0"/>
              <a:t>eGFR</a:t>
            </a:r>
            <a:r>
              <a:rPr lang="en-US" sz="3000" dirty="0" smtClean="0"/>
              <a:t> &lt;35 ml/min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739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Intervention and F/U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Day of randomization, patients started taking 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dabigatran </a:t>
            </a:r>
            <a:r>
              <a:rPr lang="en-US" sz="2800" dirty="0"/>
              <a:t>110 mg BID or matching placebo  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patients in </a:t>
            </a:r>
            <a:r>
              <a:rPr lang="en-US" sz="2800" dirty="0"/>
              <a:t>partial factorial took omeprazole 20 mg daily or matching </a:t>
            </a:r>
            <a:r>
              <a:rPr lang="en-US" sz="2800" dirty="0" smtClean="0"/>
              <a:t>placebo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3200" dirty="0"/>
              <a:t>Patients took study drugs and were followed for maximum of 2 years or until </a:t>
            </a:r>
            <a:r>
              <a:rPr lang="en-US" sz="3200" dirty="0" smtClean="0"/>
              <a:t>trial </a:t>
            </a:r>
            <a:r>
              <a:rPr lang="en-US" sz="3200" dirty="0"/>
              <a:t>was terminated on November 30, 2017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6200"/>
            <a:ext cx="8743950" cy="990600"/>
          </a:xfrm>
        </p:spPr>
        <p:txBody>
          <a:bodyPr/>
          <a:lstStyle/>
          <a:p>
            <a:r>
              <a:rPr lang="en-US" sz="4400" b="1" dirty="0" smtClean="0"/>
              <a:t>Design modification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9982200" cy="5638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Initial design was to randomize 3200 patient with </a:t>
            </a:r>
            <a:r>
              <a:rPr lang="en-US" dirty="0"/>
              <a:t>primary composite outcome of vascular mortality and nonfatal MI, stroke, peripheral arterial thrombosis, and symptomatic PE</a:t>
            </a:r>
          </a:p>
          <a:p>
            <a:pPr>
              <a:spcBef>
                <a:spcPts val="1200"/>
              </a:spcBef>
            </a:pPr>
            <a:r>
              <a:rPr lang="en-US" dirty="0"/>
              <a:t>Recruitment was slower than expected, and during conduct of trial funding was curtailed  </a:t>
            </a:r>
          </a:p>
          <a:p>
            <a:pPr>
              <a:spcBef>
                <a:spcPts val="1200"/>
              </a:spcBef>
            </a:pPr>
            <a:r>
              <a:rPr lang="en-US" dirty="0"/>
              <a:t>Without knowledge of trial </a:t>
            </a:r>
            <a:r>
              <a:rPr lang="en-US" dirty="0" smtClean="0"/>
              <a:t>results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sample </a:t>
            </a:r>
            <a:r>
              <a:rPr lang="en-US" dirty="0"/>
              <a:t>size </a:t>
            </a:r>
            <a:r>
              <a:rPr lang="en-US" dirty="0" smtClean="0"/>
              <a:t>reduced </a:t>
            </a:r>
            <a:r>
              <a:rPr lang="en-US" dirty="0"/>
              <a:t>to 1750 </a:t>
            </a:r>
            <a:r>
              <a:rPr lang="en-US" dirty="0" smtClean="0"/>
              <a:t>patients - </a:t>
            </a:r>
            <a:r>
              <a:rPr lang="en-US" dirty="0"/>
              <a:t>90% power to detect </a:t>
            </a:r>
            <a:r>
              <a:rPr lang="en-US" dirty="0" smtClean="0"/>
              <a:t>HR </a:t>
            </a:r>
            <a:r>
              <a:rPr lang="en-US" dirty="0"/>
              <a:t>of 0.65 (2-sided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/>
              <a:t>= 0.05) </a:t>
            </a:r>
            <a:r>
              <a:rPr lang="en-US" dirty="0" smtClean="0"/>
              <a:t>assuming placebo </a:t>
            </a:r>
            <a:r>
              <a:rPr lang="en-US" dirty="0" smtClean="0"/>
              <a:t>Kaplan-Meier </a:t>
            </a:r>
            <a:r>
              <a:rPr lang="en-US" dirty="0"/>
              <a:t>rate of 20%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Based on COMPASS </a:t>
            </a:r>
            <a:r>
              <a:rPr lang="en-US" dirty="0" smtClean="0"/>
              <a:t>results</a:t>
            </a:r>
            <a:r>
              <a:rPr lang="en-US" dirty="0"/>
              <a:t>, </a:t>
            </a:r>
            <a:r>
              <a:rPr lang="en-US" dirty="0" smtClean="0"/>
              <a:t>their </a:t>
            </a:r>
            <a:r>
              <a:rPr lang="en-US" dirty="0"/>
              <a:t>relevance, and to enhance power, we broadened primary outcome and added amputation and symptomatic proximal DVT to our primary </a:t>
            </a:r>
            <a:r>
              <a:rPr lang="en-US" dirty="0" smtClean="0"/>
              <a:t>efficacy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Outcomes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81200"/>
            <a:ext cx="98298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P</a:t>
            </a:r>
            <a:r>
              <a:rPr lang="en-US" sz="3200" dirty="0" smtClean="0"/>
              <a:t>rimary </a:t>
            </a:r>
            <a:r>
              <a:rPr lang="en-US" sz="3200" dirty="0"/>
              <a:t>efficacy outcome </a:t>
            </a:r>
            <a:r>
              <a:rPr lang="en-US" sz="3200" dirty="0" smtClean="0"/>
              <a:t>- </a:t>
            </a:r>
            <a:r>
              <a:rPr lang="en-US" sz="3200" dirty="0"/>
              <a:t>major vascular complication </a:t>
            </a:r>
            <a:endParaRPr lang="en-US" sz="3200" dirty="0" smtClean="0"/>
          </a:p>
          <a:p>
            <a:pPr lvl="1">
              <a:spcBef>
                <a:spcPts val="1200"/>
              </a:spcBef>
            </a:pPr>
            <a:r>
              <a:rPr lang="en-US" sz="3000" dirty="0" smtClean="0"/>
              <a:t>composite </a:t>
            </a:r>
            <a:r>
              <a:rPr lang="en-US" sz="3000" dirty="0"/>
              <a:t>of vascular mortality and nonfatal </a:t>
            </a:r>
            <a:r>
              <a:rPr lang="en-US" sz="3000" dirty="0" smtClean="0"/>
              <a:t>MI, </a:t>
            </a:r>
            <a:r>
              <a:rPr lang="en-US" sz="3000" dirty="0"/>
              <a:t>non-hemorrhagic stroke, peripheral arterial thrombosis, amputation, and symptomatic </a:t>
            </a:r>
            <a:r>
              <a:rPr lang="en-US" sz="3000" dirty="0" smtClean="0"/>
              <a:t>VTE  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Primary </a:t>
            </a:r>
            <a:r>
              <a:rPr lang="en-US" sz="3200" dirty="0"/>
              <a:t>safety outcome </a:t>
            </a:r>
            <a:r>
              <a:rPr lang="en-US" sz="3200" dirty="0" smtClean="0"/>
              <a:t>– composite </a:t>
            </a:r>
            <a:r>
              <a:rPr lang="en-US" sz="3200" dirty="0"/>
              <a:t>of life-threatening, major, and critical organ </a:t>
            </a:r>
            <a:r>
              <a:rPr lang="en-US" sz="3200" dirty="0" smtClean="0"/>
              <a:t>bleeding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52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Trial flow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81200"/>
            <a:ext cx="9372599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1754 patients randomized to dabigatran or placebo</a:t>
            </a:r>
          </a:p>
          <a:p>
            <a:pPr lvl="1">
              <a:spcBef>
                <a:spcPts val="1200"/>
              </a:spcBef>
            </a:pPr>
            <a:r>
              <a:rPr lang="en-US" sz="3000" dirty="0" smtClean="0"/>
              <a:t>556 randomized to omeprazole or placebo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Patients </a:t>
            </a:r>
            <a:r>
              <a:rPr lang="en-US" sz="3200" dirty="0"/>
              <a:t>were followed for mean of 16 months 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Follow-up complete for 99% of participants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12173</TotalTime>
  <Words>1310</Words>
  <Application>Microsoft Office PowerPoint</Application>
  <PresentationFormat>35mm Slides</PresentationFormat>
  <Paragraphs>354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Comic Sans MS</vt:lpstr>
      <vt:lpstr>Times New Roman</vt:lpstr>
      <vt:lpstr>Default Design</vt:lpstr>
      <vt:lpstr>Dabigatran in  myocardial injury after noncardiac surgery</vt:lpstr>
      <vt:lpstr>Background</vt:lpstr>
      <vt:lpstr>Background</vt:lpstr>
      <vt:lpstr>MANAGE Trial design</vt:lpstr>
      <vt:lpstr>Eligibility criteria</vt:lpstr>
      <vt:lpstr>Intervention and F/U</vt:lpstr>
      <vt:lpstr>Design modification</vt:lpstr>
      <vt:lpstr>Outcomes</vt:lpstr>
      <vt:lpstr>Trial flow</vt:lpstr>
      <vt:lpstr>Recruitment by Region</vt:lpstr>
      <vt:lpstr>Baseline characteristics</vt:lpstr>
      <vt:lpstr>Concomitant drug utilization any time during follow-up</vt:lpstr>
      <vt:lpstr>Drug compliance</vt:lpstr>
      <vt:lpstr>Reasons for permanent drug discontinuation</vt:lpstr>
      <vt:lpstr>Primary efficacy outcome</vt:lpstr>
      <vt:lpstr>PowerPoint Presentation</vt:lpstr>
      <vt:lpstr>Secondary efficacy outcomes</vt:lpstr>
      <vt:lpstr>Exploratory consistency efficacy outcomes</vt:lpstr>
      <vt:lpstr>Primary safety outcome</vt:lpstr>
      <vt:lpstr>Secondary safety outcomes</vt:lpstr>
      <vt:lpstr>Exploratory consistency safety outcomes</vt:lpstr>
      <vt:lpstr>Subgroup analyses</vt:lpstr>
      <vt:lpstr>Conclusions</vt:lpstr>
    </vt:vector>
  </TitlesOfParts>
  <Company>Larrylava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Centres with Study Drug</dc:title>
  <dc:creator>Larrylava</dc:creator>
  <cp:lastModifiedBy>Devereaux, PJ</cp:lastModifiedBy>
  <cp:revision>715</cp:revision>
  <dcterms:created xsi:type="dcterms:W3CDTF">2003-03-13T04:15:00Z</dcterms:created>
  <dcterms:modified xsi:type="dcterms:W3CDTF">2018-03-07T19:03:49Z</dcterms:modified>
</cp:coreProperties>
</file>