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788" r:id="rId2"/>
    <p:sldId id="522" r:id="rId3"/>
    <p:sldId id="879" r:id="rId4"/>
    <p:sldId id="663" r:id="rId5"/>
    <p:sldId id="907" r:id="rId6"/>
    <p:sldId id="882" r:id="rId7"/>
    <p:sldId id="886" r:id="rId8"/>
    <p:sldId id="887" r:id="rId9"/>
    <p:sldId id="908" r:id="rId10"/>
    <p:sldId id="898" r:id="rId11"/>
    <p:sldId id="911" r:id="rId12"/>
    <p:sldId id="912" r:id="rId13"/>
    <p:sldId id="909" r:id="rId14"/>
    <p:sldId id="913" r:id="rId15"/>
    <p:sldId id="910" r:id="rId16"/>
    <p:sldId id="914" r:id="rId17"/>
    <p:sldId id="906" r:id="rId18"/>
    <p:sldId id="904" r:id="rId19"/>
  </p:sldIdLst>
  <p:sldSz cx="10287000" cy="6858000" type="35mm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EF1126"/>
    <a:srgbClr val="00005C"/>
    <a:srgbClr val="000060"/>
    <a:srgbClr val="00006C"/>
    <a:srgbClr val="000042"/>
    <a:srgbClr val="000048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3939" autoAdjust="0"/>
  </p:normalViewPr>
  <p:slideViewPr>
    <p:cSldViewPr>
      <p:cViewPr varScale="1">
        <p:scale>
          <a:sx n="67" d="100"/>
          <a:sy n="67" d="100"/>
        </p:scale>
        <p:origin x="1018" y="67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ACE056-215D-42CE-A428-A6B411611D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68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B326A85-7C66-4162-9851-CDE99B2190FC}" type="datetimeFigureOut">
              <a:rPr lang="en-US"/>
              <a:pPr>
                <a:defRPr/>
              </a:pPr>
              <a:t>3/5/2018</a:t>
            </a:fld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416AB8-D6B2-47FF-97EF-81E942CE6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12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88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7250" y="685800"/>
            <a:ext cx="5143500" cy="34290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61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2286000"/>
            <a:ext cx="87439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8400"/>
            <a:ext cx="3257550" cy="4572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F85A6-C9A4-4D30-B037-20414882939E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6B43-91D1-43D1-A508-72A8996DE927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7" y="609600"/>
            <a:ext cx="218598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386513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0229-D3BB-4806-91C1-61091D5453BF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609600"/>
            <a:ext cx="87439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71525" y="1981200"/>
            <a:ext cx="8743950" cy="4114800"/>
          </a:xfrm>
        </p:spPr>
        <p:txBody>
          <a:bodyPr/>
          <a:lstStyle/>
          <a:p>
            <a:pPr lvl="0"/>
            <a:endParaRPr lang="en-CA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09082-3BEA-4C9C-8CCC-4D21D7DD48D0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609600"/>
            <a:ext cx="874395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71525" y="1981200"/>
            <a:ext cx="874395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C8F1B-2174-412C-B1E4-0536A5A1763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92AE2-3D13-45C3-9C4C-7BBF7015A467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B87A0-8470-46DD-B7CF-95341DADF2F6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862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981200"/>
            <a:ext cx="42862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9365E-B1A9-4780-B6FD-9ACFF7453816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5811F-78B9-4D3D-8C05-421397EE1F24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0D259-E6E9-42CE-A8EE-51E94C1EBC3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37CC6-5B88-4693-AA81-832C388AFE2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5F1B0-5B50-4A83-B406-91511350D0FE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6EEC6-A6BC-4AA8-B555-BBBA4C6F076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4008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455981-599C-4EC3-8CB5-9FB8EA5482E5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1219200"/>
            <a:ext cx="8743950" cy="3352800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+mn-lt"/>
              </a:rPr>
              <a:t>1-Year outcomes of perioperative beta-blockade in patients undergoing noncardiac surgery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" y="5105400"/>
            <a:ext cx="9982200" cy="104865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altLang="en-US" sz="3200" b="1" dirty="0">
                <a:solidFill>
                  <a:srgbClr val="FFFFFF"/>
                </a:solidFill>
              </a:rPr>
              <a:t>Dr. PJ Devereaux on behalf of POISE</a:t>
            </a:r>
            <a:r>
              <a:rPr lang="en-US" altLang="en-US" sz="3200" b="1" dirty="0">
                <a:solidFill>
                  <a:srgbClr val="FFFFFF"/>
                </a:solidFill>
              </a:rPr>
              <a:t> Investigators</a:t>
            </a:r>
          </a:p>
          <a:p>
            <a:pPr eaLnBrk="1" hangingPunct="1">
              <a:spcBef>
                <a:spcPct val="0"/>
              </a:spcBef>
            </a:pPr>
            <a:r>
              <a:rPr lang="en-CA" altLang="en-US" sz="3200" b="1" dirty="0">
                <a:solidFill>
                  <a:srgbClr val="FFFFFF"/>
                </a:solidFill>
              </a:rPr>
              <a:t>Population Health Research Institute, Hamilton, Canada</a:t>
            </a:r>
            <a:endParaRPr lang="en-US" altLang="en-US" sz="32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STUDY_LOGO_log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23" b="62770"/>
          <a:stretch>
            <a:fillRect/>
          </a:stretch>
        </p:blipFill>
        <p:spPr bwMode="auto">
          <a:xfrm>
            <a:off x="88900" y="47625"/>
            <a:ext cx="12255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775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838200"/>
            <a:ext cx="8743950" cy="990600"/>
          </a:xfrm>
        </p:spPr>
        <p:txBody>
          <a:bodyPr/>
          <a:lstStyle/>
          <a:p>
            <a:r>
              <a:rPr lang="en-US" sz="4400" b="1" dirty="0"/>
              <a:t>1-year mortality outcomes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854688"/>
              </p:ext>
            </p:extLst>
          </p:nvPr>
        </p:nvGraphicFramePr>
        <p:xfrm>
          <a:off x="114300" y="2286000"/>
          <a:ext cx="10036026" cy="27661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54226">
                  <a:extLst>
                    <a:ext uri="{9D8B030D-6E8A-4147-A177-3AD203B41FA5}">
                      <a16:colId xmlns:a16="http://schemas.microsoft.com/office/drawing/2014/main" val="369789889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84809343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7418817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9014818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5860065"/>
                    </a:ext>
                  </a:extLst>
                </a:gridCol>
              </a:tblGrid>
              <a:tr h="10337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Outcome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metoprolol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Placebo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HR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(95% CI)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 value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947528"/>
                  </a:ext>
                </a:extLst>
              </a:tr>
              <a:tr h="15042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All</a:t>
                      </a:r>
                      <a:r>
                        <a:rPr lang="en-US" sz="2400" b="0" baseline="0" dirty="0">
                          <a:effectLst/>
                        </a:rPr>
                        <a:t> cause m</a:t>
                      </a:r>
                      <a:r>
                        <a:rPr lang="en-US" sz="2400" b="0" dirty="0">
                          <a:effectLst/>
                        </a:rPr>
                        <a:t>ortality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baseline="0" dirty="0">
                          <a:effectLst/>
                        </a:rPr>
                        <a:t>CV mortality</a:t>
                      </a:r>
                      <a:endParaRPr lang="en-US" sz="24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Non-CV</a:t>
                      </a:r>
                      <a:r>
                        <a:rPr lang="en-US" sz="2400" b="0" baseline="0" dirty="0">
                          <a:effectLst/>
                        </a:rPr>
                        <a:t> mortality</a:t>
                      </a:r>
                      <a:endParaRPr lang="en-US" sz="2400" b="0" dirty="0">
                        <a:effectLst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410 (10)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182 (4)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228 (6)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356 (9)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167 (4)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189 (5)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1.16 (1.01-1.34)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1.10 (0.89-1.36)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1.22 (1.01-1.48)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0.036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0.043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990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795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1-year all-cause mortality</a:t>
            </a: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876300" y="990600"/>
            <a:ext cx="7478797" cy="5192713"/>
            <a:chOff x="924" y="557"/>
            <a:chExt cx="5100" cy="3866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924" y="557"/>
              <a:ext cx="5100" cy="3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239" y="3547"/>
              <a:ext cx="1266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Months since Randomization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2043" y="1979"/>
              <a:ext cx="3568" cy="1173"/>
            </a:xfrm>
            <a:custGeom>
              <a:avLst/>
              <a:gdLst>
                <a:gd name="T0" fmla="*/ 29 w 3568"/>
                <a:gd name="T1" fmla="*/ 2276 h 2348"/>
                <a:gd name="T2" fmla="*/ 68 w 3568"/>
                <a:gd name="T3" fmla="*/ 2154 h 2348"/>
                <a:gd name="T4" fmla="*/ 97 w 3568"/>
                <a:gd name="T5" fmla="*/ 2076 h 2348"/>
                <a:gd name="T6" fmla="*/ 136 w 3568"/>
                <a:gd name="T7" fmla="*/ 2046 h 2348"/>
                <a:gd name="T8" fmla="*/ 166 w 3568"/>
                <a:gd name="T9" fmla="*/ 2002 h 2348"/>
                <a:gd name="T10" fmla="*/ 215 w 3568"/>
                <a:gd name="T11" fmla="*/ 1948 h 2348"/>
                <a:gd name="T12" fmla="*/ 254 w 3568"/>
                <a:gd name="T13" fmla="*/ 1894 h 2348"/>
                <a:gd name="T14" fmla="*/ 303 w 3568"/>
                <a:gd name="T15" fmla="*/ 1866 h 2348"/>
                <a:gd name="T16" fmla="*/ 351 w 3568"/>
                <a:gd name="T17" fmla="*/ 1832 h 2348"/>
                <a:gd name="T18" fmla="*/ 391 w 3568"/>
                <a:gd name="T19" fmla="*/ 1800 h 2348"/>
                <a:gd name="T20" fmla="*/ 449 w 3568"/>
                <a:gd name="T21" fmla="*/ 1734 h 2348"/>
                <a:gd name="T22" fmla="*/ 498 w 3568"/>
                <a:gd name="T23" fmla="*/ 1706 h 2348"/>
                <a:gd name="T24" fmla="*/ 557 w 3568"/>
                <a:gd name="T25" fmla="*/ 1678 h 2348"/>
                <a:gd name="T26" fmla="*/ 606 w 3568"/>
                <a:gd name="T27" fmla="*/ 1628 h 2348"/>
                <a:gd name="T28" fmla="*/ 645 w 3568"/>
                <a:gd name="T29" fmla="*/ 1570 h 2348"/>
                <a:gd name="T30" fmla="*/ 684 w 3568"/>
                <a:gd name="T31" fmla="*/ 1528 h 2348"/>
                <a:gd name="T32" fmla="*/ 733 w 3568"/>
                <a:gd name="T33" fmla="*/ 1484 h 2348"/>
                <a:gd name="T34" fmla="*/ 802 w 3568"/>
                <a:gd name="T35" fmla="*/ 1456 h 2348"/>
                <a:gd name="T36" fmla="*/ 831 w 3568"/>
                <a:gd name="T37" fmla="*/ 1426 h 2348"/>
                <a:gd name="T38" fmla="*/ 899 w 3568"/>
                <a:gd name="T39" fmla="*/ 1404 h 2348"/>
                <a:gd name="T40" fmla="*/ 928 w 3568"/>
                <a:gd name="T41" fmla="*/ 1368 h 2348"/>
                <a:gd name="T42" fmla="*/ 977 w 3568"/>
                <a:gd name="T43" fmla="*/ 1346 h 2348"/>
                <a:gd name="T44" fmla="*/ 1017 w 3568"/>
                <a:gd name="T45" fmla="*/ 1310 h 2348"/>
                <a:gd name="T46" fmla="*/ 1075 w 3568"/>
                <a:gd name="T47" fmla="*/ 1288 h 2348"/>
                <a:gd name="T48" fmla="*/ 1124 w 3568"/>
                <a:gd name="T49" fmla="*/ 1252 h 2348"/>
                <a:gd name="T50" fmla="*/ 1193 w 3568"/>
                <a:gd name="T51" fmla="*/ 1222 h 2348"/>
                <a:gd name="T52" fmla="*/ 1221 w 3568"/>
                <a:gd name="T53" fmla="*/ 1192 h 2348"/>
                <a:gd name="T54" fmla="*/ 1261 w 3568"/>
                <a:gd name="T55" fmla="*/ 1164 h 2348"/>
                <a:gd name="T56" fmla="*/ 1300 w 3568"/>
                <a:gd name="T57" fmla="*/ 1104 h 2348"/>
                <a:gd name="T58" fmla="*/ 1368 w 3568"/>
                <a:gd name="T59" fmla="*/ 1068 h 2348"/>
                <a:gd name="T60" fmla="*/ 1447 w 3568"/>
                <a:gd name="T61" fmla="*/ 1024 h 2348"/>
                <a:gd name="T62" fmla="*/ 1583 w 3568"/>
                <a:gd name="T63" fmla="*/ 986 h 2348"/>
                <a:gd name="T64" fmla="*/ 1613 w 3568"/>
                <a:gd name="T65" fmla="*/ 958 h 2348"/>
                <a:gd name="T66" fmla="*/ 1681 w 3568"/>
                <a:gd name="T67" fmla="*/ 920 h 2348"/>
                <a:gd name="T68" fmla="*/ 1770 w 3568"/>
                <a:gd name="T69" fmla="*/ 884 h 2348"/>
                <a:gd name="T70" fmla="*/ 1838 w 3568"/>
                <a:gd name="T71" fmla="*/ 838 h 2348"/>
                <a:gd name="T72" fmla="*/ 1896 w 3568"/>
                <a:gd name="T73" fmla="*/ 802 h 2348"/>
                <a:gd name="T74" fmla="*/ 2004 w 3568"/>
                <a:gd name="T75" fmla="*/ 780 h 2348"/>
                <a:gd name="T76" fmla="*/ 2043 w 3568"/>
                <a:gd name="T77" fmla="*/ 728 h 2348"/>
                <a:gd name="T78" fmla="*/ 2082 w 3568"/>
                <a:gd name="T79" fmla="*/ 698 h 2348"/>
                <a:gd name="T80" fmla="*/ 2140 w 3568"/>
                <a:gd name="T81" fmla="*/ 662 h 2348"/>
                <a:gd name="T82" fmla="*/ 2209 w 3568"/>
                <a:gd name="T83" fmla="*/ 632 h 2348"/>
                <a:gd name="T84" fmla="*/ 2258 w 3568"/>
                <a:gd name="T85" fmla="*/ 588 h 2348"/>
                <a:gd name="T86" fmla="*/ 2326 w 3568"/>
                <a:gd name="T87" fmla="*/ 550 h 2348"/>
                <a:gd name="T88" fmla="*/ 2395 w 3568"/>
                <a:gd name="T89" fmla="*/ 512 h 2348"/>
                <a:gd name="T90" fmla="*/ 2443 w 3568"/>
                <a:gd name="T91" fmla="*/ 462 h 2348"/>
                <a:gd name="T92" fmla="*/ 2522 w 3568"/>
                <a:gd name="T93" fmla="*/ 432 h 2348"/>
                <a:gd name="T94" fmla="*/ 2561 w 3568"/>
                <a:gd name="T95" fmla="*/ 394 h 2348"/>
                <a:gd name="T96" fmla="*/ 2630 w 3568"/>
                <a:gd name="T97" fmla="*/ 336 h 2348"/>
                <a:gd name="T98" fmla="*/ 2786 w 3568"/>
                <a:gd name="T99" fmla="*/ 306 h 2348"/>
                <a:gd name="T100" fmla="*/ 2834 w 3568"/>
                <a:gd name="T101" fmla="*/ 260 h 2348"/>
                <a:gd name="T102" fmla="*/ 2942 w 3568"/>
                <a:gd name="T103" fmla="*/ 224 h 2348"/>
                <a:gd name="T104" fmla="*/ 3089 w 3568"/>
                <a:gd name="T105" fmla="*/ 180 h 2348"/>
                <a:gd name="T106" fmla="*/ 3226 w 3568"/>
                <a:gd name="T107" fmla="*/ 156 h 2348"/>
                <a:gd name="T108" fmla="*/ 3264 w 3568"/>
                <a:gd name="T109" fmla="*/ 126 h 2348"/>
                <a:gd name="T110" fmla="*/ 3382 w 3568"/>
                <a:gd name="T111" fmla="*/ 82 h 2348"/>
                <a:gd name="T112" fmla="*/ 3451 w 3568"/>
                <a:gd name="T113" fmla="*/ 46 h 2348"/>
                <a:gd name="T114" fmla="*/ 3549 w 3568"/>
                <a:gd name="T115" fmla="*/ 16 h 2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568" h="2348">
                  <a:moveTo>
                    <a:pt x="0" y="2348"/>
                  </a:moveTo>
                  <a:lnTo>
                    <a:pt x="10" y="2348"/>
                  </a:lnTo>
                  <a:lnTo>
                    <a:pt x="10" y="2330"/>
                  </a:lnTo>
                  <a:lnTo>
                    <a:pt x="19" y="2330"/>
                  </a:lnTo>
                  <a:lnTo>
                    <a:pt x="19" y="2304"/>
                  </a:lnTo>
                  <a:lnTo>
                    <a:pt x="29" y="2304"/>
                  </a:lnTo>
                  <a:lnTo>
                    <a:pt x="29" y="2276"/>
                  </a:lnTo>
                  <a:lnTo>
                    <a:pt x="38" y="2276"/>
                  </a:lnTo>
                  <a:lnTo>
                    <a:pt x="38" y="2232"/>
                  </a:lnTo>
                  <a:lnTo>
                    <a:pt x="49" y="2232"/>
                  </a:lnTo>
                  <a:lnTo>
                    <a:pt x="49" y="2178"/>
                  </a:lnTo>
                  <a:lnTo>
                    <a:pt x="59" y="2178"/>
                  </a:lnTo>
                  <a:lnTo>
                    <a:pt x="59" y="2154"/>
                  </a:lnTo>
                  <a:lnTo>
                    <a:pt x="68" y="2154"/>
                  </a:lnTo>
                  <a:lnTo>
                    <a:pt x="68" y="2138"/>
                  </a:lnTo>
                  <a:lnTo>
                    <a:pt x="78" y="2138"/>
                  </a:lnTo>
                  <a:lnTo>
                    <a:pt x="78" y="2104"/>
                  </a:lnTo>
                  <a:lnTo>
                    <a:pt x="87" y="2104"/>
                  </a:lnTo>
                  <a:lnTo>
                    <a:pt x="87" y="2100"/>
                  </a:lnTo>
                  <a:lnTo>
                    <a:pt x="97" y="2100"/>
                  </a:lnTo>
                  <a:lnTo>
                    <a:pt x="97" y="2076"/>
                  </a:lnTo>
                  <a:lnTo>
                    <a:pt x="108" y="2076"/>
                  </a:lnTo>
                  <a:lnTo>
                    <a:pt x="108" y="2066"/>
                  </a:lnTo>
                  <a:lnTo>
                    <a:pt x="117" y="2066"/>
                  </a:lnTo>
                  <a:lnTo>
                    <a:pt x="117" y="2056"/>
                  </a:lnTo>
                  <a:lnTo>
                    <a:pt x="127" y="2056"/>
                  </a:lnTo>
                  <a:lnTo>
                    <a:pt x="127" y="2046"/>
                  </a:lnTo>
                  <a:lnTo>
                    <a:pt x="136" y="2046"/>
                  </a:lnTo>
                  <a:lnTo>
                    <a:pt x="136" y="2036"/>
                  </a:lnTo>
                  <a:lnTo>
                    <a:pt x="146" y="2036"/>
                  </a:lnTo>
                  <a:lnTo>
                    <a:pt x="146" y="2026"/>
                  </a:lnTo>
                  <a:lnTo>
                    <a:pt x="157" y="2026"/>
                  </a:lnTo>
                  <a:lnTo>
                    <a:pt x="157" y="2016"/>
                  </a:lnTo>
                  <a:lnTo>
                    <a:pt x="166" y="2016"/>
                  </a:lnTo>
                  <a:lnTo>
                    <a:pt x="166" y="2002"/>
                  </a:lnTo>
                  <a:lnTo>
                    <a:pt x="185" y="2002"/>
                  </a:lnTo>
                  <a:lnTo>
                    <a:pt x="185" y="1978"/>
                  </a:lnTo>
                  <a:lnTo>
                    <a:pt x="195" y="1978"/>
                  </a:lnTo>
                  <a:lnTo>
                    <a:pt x="195" y="1964"/>
                  </a:lnTo>
                  <a:lnTo>
                    <a:pt x="205" y="1964"/>
                  </a:lnTo>
                  <a:lnTo>
                    <a:pt x="205" y="1948"/>
                  </a:lnTo>
                  <a:lnTo>
                    <a:pt x="215" y="1948"/>
                  </a:lnTo>
                  <a:lnTo>
                    <a:pt x="215" y="1934"/>
                  </a:lnTo>
                  <a:lnTo>
                    <a:pt x="234" y="1934"/>
                  </a:lnTo>
                  <a:lnTo>
                    <a:pt x="234" y="1914"/>
                  </a:lnTo>
                  <a:lnTo>
                    <a:pt x="244" y="1914"/>
                  </a:lnTo>
                  <a:lnTo>
                    <a:pt x="244" y="1904"/>
                  </a:lnTo>
                  <a:lnTo>
                    <a:pt x="254" y="1904"/>
                  </a:lnTo>
                  <a:lnTo>
                    <a:pt x="254" y="1894"/>
                  </a:lnTo>
                  <a:lnTo>
                    <a:pt x="274" y="1894"/>
                  </a:lnTo>
                  <a:lnTo>
                    <a:pt x="274" y="1890"/>
                  </a:lnTo>
                  <a:lnTo>
                    <a:pt x="283" y="1890"/>
                  </a:lnTo>
                  <a:lnTo>
                    <a:pt x="283" y="1884"/>
                  </a:lnTo>
                  <a:lnTo>
                    <a:pt x="293" y="1884"/>
                  </a:lnTo>
                  <a:lnTo>
                    <a:pt x="293" y="1866"/>
                  </a:lnTo>
                  <a:lnTo>
                    <a:pt x="303" y="1866"/>
                  </a:lnTo>
                  <a:lnTo>
                    <a:pt x="303" y="1856"/>
                  </a:lnTo>
                  <a:lnTo>
                    <a:pt x="323" y="1856"/>
                  </a:lnTo>
                  <a:lnTo>
                    <a:pt x="323" y="1844"/>
                  </a:lnTo>
                  <a:lnTo>
                    <a:pt x="342" y="1844"/>
                  </a:lnTo>
                  <a:lnTo>
                    <a:pt x="342" y="1838"/>
                  </a:lnTo>
                  <a:lnTo>
                    <a:pt x="351" y="1838"/>
                  </a:lnTo>
                  <a:lnTo>
                    <a:pt x="351" y="1832"/>
                  </a:lnTo>
                  <a:lnTo>
                    <a:pt x="361" y="1832"/>
                  </a:lnTo>
                  <a:lnTo>
                    <a:pt x="361" y="1826"/>
                  </a:lnTo>
                  <a:lnTo>
                    <a:pt x="372" y="1826"/>
                  </a:lnTo>
                  <a:lnTo>
                    <a:pt x="372" y="1808"/>
                  </a:lnTo>
                  <a:lnTo>
                    <a:pt x="381" y="1808"/>
                  </a:lnTo>
                  <a:lnTo>
                    <a:pt x="381" y="1800"/>
                  </a:lnTo>
                  <a:lnTo>
                    <a:pt x="391" y="1800"/>
                  </a:lnTo>
                  <a:lnTo>
                    <a:pt x="391" y="1794"/>
                  </a:lnTo>
                  <a:lnTo>
                    <a:pt x="400" y="1794"/>
                  </a:lnTo>
                  <a:lnTo>
                    <a:pt x="400" y="1774"/>
                  </a:lnTo>
                  <a:lnTo>
                    <a:pt x="430" y="1774"/>
                  </a:lnTo>
                  <a:lnTo>
                    <a:pt x="430" y="1748"/>
                  </a:lnTo>
                  <a:lnTo>
                    <a:pt x="449" y="1748"/>
                  </a:lnTo>
                  <a:lnTo>
                    <a:pt x="449" y="1734"/>
                  </a:lnTo>
                  <a:lnTo>
                    <a:pt x="469" y="1734"/>
                  </a:lnTo>
                  <a:lnTo>
                    <a:pt x="469" y="1726"/>
                  </a:lnTo>
                  <a:lnTo>
                    <a:pt x="479" y="1726"/>
                  </a:lnTo>
                  <a:lnTo>
                    <a:pt x="479" y="1712"/>
                  </a:lnTo>
                  <a:lnTo>
                    <a:pt x="489" y="1712"/>
                  </a:lnTo>
                  <a:lnTo>
                    <a:pt x="489" y="1706"/>
                  </a:lnTo>
                  <a:lnTo>
                    <a:pt x="498" y="1706"/>
                  </a:lnTo>
                  <a:lnTo>
                    <a:pt x="498" y="1698"/>
                  </a:lnTo>
                  <a:lnTo>
                    <a:pt x="508" y="1698"/>
                  </a:lnTo>
                  <a:lnTo>
                    <a:pt x="508" y="1692"/>
                  </a:lnTo>
                  <a:lnTo>
                    <a:pt x="527" y="1692"/>
                  </a:lnTo>
                  <a:lnTo>
                    <a:pt x="527" y="1684"/>
                  </a:lnTo>
                  <a:lnTo>
                    <a:pt x="557" y="1684"/>
                  </a:lnTo>
                  <a:lnTo>
                    <a:pt x="557" y="1678"/>
                  </a:lnTo>
                  <a:lnTo>
                    <a:pt x="567" y="1678"/>
                  </a:lnTo>
                  <a:lnTo>
                    <a:pt x="567" y="1650"/>
                  </a:lnTo>
                  <a:lnTo>
                    <a:pt x="587" y="1650"/>
                  </a:lnTo>
                  <a:lnTo>
                    <a:pt x="587" y="1636"/>
                  </a:lnTo>
                  <a:lnTo>
                    <a:pt x="596" y="1636"/>
                  </a:lnTo>
                  <a:lnTo>
                    <a:pt x="596" y="1628"/>
                  </a:lnTo>
                  <a:lnTo>
                    <a:pt x="606" y="1628"/>
                  </a:lnTo>
                  <a:lnTo>
                    <a:pt x="606" y="1620"/>
                  </a:lnTo>
                  <a:lnTo>
                    <a:pt x="625" y="1620"/>
                  </a:lnTo>
                  <a:lnTo>
                    <a:pt x="625" y="1614"/>
                  </a:lnTo>
                  <a:lnTo>
                    <a:pt x="635" y="1614"/>
                  </a:lnTo>
                  <a:lnTo>
                    <a:pt x="635" y="1586"/>
                  </a:lnTo>
                  <a:lnTo>
                    <a:pt x="645" y="1586"/>
                  </a:lnTo>
                  <a:lnTo>
                    <a:pt x="645" y="1570"/>
                  </a:lnTo>
                  <a:lnTo>
                    <a:pt x="655" y="1570"/>
                  </a:lnTo>
                  <a:lnTo>
                    <a:pt x="655" y="1550"/>
                  </a:lnTo>
                  <a:lnTo>
                    <a:pt x="664" y="1550"/>
                  </a:lnTo>
                  <a:lnTo>
                    <a:pt x="664" y="1534"/>
                  </a:lnTo>
                  <a:lnTo>
                    <a:pt x="674" y="1534"/>
                  </a:lnTo>
                  <a:lnTo>
                    <a:pt x="674" y="1528"/>
                  </a:lnTo>
                  <a:lnTo>
                    <a:pt x="684" y="1528"/>
                  </a:lnTo>
                  <a:lnTo>
                    <a:pt x="684" y="1520"/>
                  </a:lnTo>
                  <a:lnTo>
                    <a:pt x="694" y="1520"/>
                  </a:lnTo>
                  <a:lnTo>
                    <a:pt x="694" y="1514"/>
                  </a:lnTo>
                  <a:lnTo>
                    <a:pt x="713" y="1514"/>
                  </a:lnTo>
                  <a:lnTo>
                    <a:pt x="713" y="1506"/>
                  </a:lnTo>
                  <a:lnTo>
                    <a:pt x="733" y="1506"/>
                  </a:lnTo>
                  <a:lnTo>
                    <a:pt x="733" y="1484"/>
                  </a:lnTo>
                  <a:lnTo>
                    <a:pt x="753" y="1484"/>
                  </a:lnTo>
                  <a:lnTo>
                    <a:pt x="753" y="1478"/>
                  </a:lnTo>
                  <a:lnTo>
                    <a:pt x="772" y="1478"/>
                  </a:lnTo>
                  <a:lnTo>
                    <a:pt x="772" y="1470"/>
                  </a:lnTo>
                  <a:lnTo>
                    <a:pt x="782" y="1470"/>
                  </a:lnTo>
                  <a:lnTo>
                    <a:pt x="782" y="1456"/>
                  </a:lnTo>
                  <a:lnTo>
                    <a:pt x="802" y="1456"/>
                  </a:lnTo>
                  <a:lnTo>
                    <a:pt x="802" y="1448"/>
                  </a:lnTo>
                  <a:lnTo>
                    <a:pt x="811" y="1448"/>
                  </a:lnTo>
                  <a:lnTo>
                    <a:pt x="811" y="1440"/>
                  </a:lnTo>
                  <a:lnTo>
                    <a:pt x="821" y="1440"/>
                  </a:lnTo>
                  <a:lnTo>
                    <a:pt x="821" y="1434"/>
                  </a:lnTo>
                  <a:lnTo>
                    <a:pt x="831" y="1434"/>
                  </a:lnTo>
                  <a:lnTo>
                    <a:pt x="831" y="1426"/>
                  </a:lnTo>
                  <a:lnTo>
                    <a:pt x="860" y="1426"/>
                  </a:lnTo>
                  <a:lnTo>
                    <a:pt x="860" y="1420"/>
                  </a:lnTo>
                  <a:lnTo>
                    <a:pt x="880" y="1420"/>
                  </a:lnTo>
                  <a:lnTo>
                    <a:pt x="880" y="1412"/>
                  </a:lnTo>
                  <a:lnTo>
                    <a:pt x="889" y="1412"/>
                  </a:lnTo>
                  <a:lnTo>
                    <a:pt x="889" y="1404"/>
                  </a:lnTo>
                  <a:lnTo>
                    <a:pt x="899" y="1404"/>
                  </a:lnTo>
                  <a:lnTo>
                    <a:pt x="899" y="1390"/>
                  </a:lnTo>
                  <a:lnTo>
                    <a:pt x="909" y="1390"/>
                  </a:lnTo>
                  <a:lnTo>
                    <a:pt x="909" y="1382"/>
                  </a:lnTo>
                  <a:lnTo>
                    <a:pt x="919" y="1382"/>
                  </a:lnTo>
                  <a:lnTo>
                    <a:pt x="919" y="1376"/>
                  </a:lnTo>
                  <a:lnTo>
                    <a:pt x="928" y="1376"/>
                  </a:lnTo>
                  <a:lnTo>
                    <a:pt x="928" y="1368"/>
                  </a:lnTo>
                  <a:lnTo>
                    <a:pt x="948" y="1368"/>
                  </a:lnTo>
                  <a:lnTo>
                    <a:pt x="948" y="1360"/>
                  </a:lnTo>
                  <a:lnTo>
                    <a:pt x="957" y="1360"/>
                  </a:lnTo>
                  <a:lnTo>
                    <a:pt x="957" y="1354"/>
                  </a:lnTo>
                  <a:lnTo>
                    <a:pt x="968" y="1354"/>
                  </a:lnTo>
                  <a:lnTo>
                    <a:pt x="968" y="1346"/>
                  </a:lnTo>
                  <a:lnTo>
                    <a:pt x="977" y="1346"/>
                  </a:lnTo>
                  <a:lnTo>
                    <a:pt x="977" y="1338"/>
                  </a:lnTo>
                  <a:lnTo>
                    <a:pt x="987" y="1338"/>
                  </a:lnTo>
                  <a:lnTo>
                    <a:pt x="987" y="1324"/>
                  </a:lnTo>
                  <a:lnTo>
                    <a:pt x="997" y="1324"/>
                  </a:lnTo>
                  <a:lnTo>
                    <a:pt x="997" y="1316"/>
                  </a:lnTo>
                  <a:lnTo>
                    <a:pt x="1017" y="1316"/>
                  </a:lnTo>
                  <a:lnTo>
                    <a:pt x="1017" y="1310"/>
                  </a:lnTo>
                  <a:lnTo>
                    <a:pt x="1026" y="1310"/>
                  </a:lnTo>
                  <a:lnTo>
                    <a:pt x="1026" y="1302"/>
                  </a:lnTo>
                  <a:lnTo>
                    <a:pt x="1055" y="1302"/>
                  </a:lnTo>
                  <a:lnTo>
                    <a:pt x="1055" y="1294"/>
                  </a:lnTo>
                  <a:lnTo>
                    <a:pt x="1065" y="1294"/>
                  </a:lnTo>
                  <a:lnTo>
                    <a:pt x="1065" y="1288"/>
                  </a:lnTo>
                  <a:lnTo>
                    <a:pt x="1075" y="1288"/>
                  </a:lnTo>
                  <a:lnTo>
                    <a:pt x="1075" y="1280"/>
                  </a:lnTo>
                  <a:lnTo>
                    <a:pt x="1085" y="1280"/>
                  </a:lnTo>
                  <a:lnTo>
                    <a:pt x="1085" y="1274"/>
                  </a:lnTo>
                  <a:lnTo>
                    <a:pt x="1114" y="1274"/>
                  </a:lnTo>
                  <a:lnTo>
                    <a:pt x="1114" y="1266"/>
                  </a:lnTo>
                  <a:lnTo>
                    <a:pt x="1124" y="1266"/>
                  </a:lnTo>
                  <a:lnTo>
                    <a:pt x="1124" y="1252"/>
                  </a:lnTo>
                  <a:lnTo>
                    <a:pt x="1134" y="1252"/>
                  </a:lnTo>
                  <a:lnTo>
                    <a:pt x="1134" y="1244"/>
                  </a:lnTo>
                  <a:lnTo>
                    <a:pt x="1144" y="1244"/>
                  </a:lnTo>
                  <a:lnTo>
                    <a:pt x="1144" y="1236"/>
                  </a:lnTo>
                  <a:lnTo>
                    <a:pt x="1153" y="1236"/>
                  </a:lnTo>
                  <a:lnTo>
                    <a:pt x="1153" y="1222"/>
                  </a:lnTo>
                  <a:lnTo>
                    <a:pt x="1193" y="1222"/>
                  </a:lnTo>
                  <a:lnTo>
                    <a:pt x="1193" y="1214"/>
                  </a:lnTo>
                  <a:lnTo>
                    <a:pt x="1202" y="1214"/>
                  </a:lnTo>
                  <a:lnTo>
                    <a:pt x="1202" y="1208"/>
                  </a:lnTo>
                  <a:lnTo>
                    <a:pt x="1212" y="1208"/>
                  </a:lnTo>
                  <a:lnTo>
                    <a:pt x="1212" y="1200"/>
                  </a:lnTo>
                  <a:lnTo>
                    <a:pt x="1221" y="1200"/>
                  </a:lnTo>
                  <a:lnTo>
                    <a:pt x="1221" y="1192"/>
                  </a:lnTo>
                  <a:lnTo>
                    <a:pt x="1232" y="1192"/>
                  </a:lnTo>
                  <a:lnTo>
                    <a:pt x="1232" y="1186"/>
                  </a:lnTo>
                  <a:lnTo>
                    <a:pt x="1241" y="1186"/>
                  </a:lnTo>
                  <a:lnTo>
                    <a:pt x="1241" y="1170"/>
                  </a:lnTo>
                  <a:lnTo>
                    <a:pt x="1251" y="1170"/>
                  </a:lnTo>
                  <a:lnTo>
                    <a:pt x="1251" y="1164"/>
                  </a:lnTo>
                  <a:lnTo>
                    <a:pt x="1261" y="1164"/>
                  </a:lnTo>
                  <a:lnTo>
                    <a:pt x="1261" y="1156"/>
                  </a:lnTo>
                  <a:lnTo>
                    <a:pt x="1270" y="1156"/>
                  </a:lnTo>
                  <a:lnTo>
                    <a:pt x="1270" y="1142"/>
                  </a:lnTo>
                  <a:lnTo>
                    <a:pt x="1280" y="1142"/>
                  </a:lnTo>
                  <a:lnTo>
                    <a:pt x="1280" y="1112"/>
                  </a:lnTo>
                  <a:lnTo>
                    <a:pt x="1300" y="1112"/>
                  </a:lnTo>
                  <a:lnTo>
                    <a:pt x="1300" y="1104"/>
                  </a:lnTo>
                  <a:lnTo>
                    <a:pt x="1310" y="1104"/>
                  </a:lnTo>
                  <a:lnTo>
                    <a:pt x="1310" y="1096"/>
                  </a:lnTo>
                  <a:lnTo>
                    <a:pt x="1319" y="1096"/>
                  </a:lnTo>
                  <a:lnTo>
                    <a:pt x="1319" y="1082"/>
                  </a:lnTo>
                  <a:lnTo>
                    <a:pt x="1359" y="1082"/>
                  </a:lnTo>
                  <a:lnTo>
                    <a:pt x="1359" y="1068"/>
                  </a:lnTo>
                  <a:lnTo>
                    <a:pt x="1368" y="1068"/>
                  </a:lnTo>
                  <a:lnTo>
                    <a:pt x="1368" y="1052"/>
                  </a:lnTo>
                  <a:lnTo>
                    <a:pt x="1408" y="1052"/>
                  </a:lnTo>
                  <a:lnTo>
                    <a:pt x="1408" y="1038"/>
                  </a:lnTo>
                  <a:lnTo>
                    <a:pt x="1417" y="1038"/>
                  </a:lnTo>
                  <a:lnTo>
                    <a:pt x="1417" y="1030"/>
                  </a:lnTo>
                  <a:lnTo>
                    <a:pt x="1447" y="1030"/>
                  </a:lnTo>
                  <a:lnTo>
                    <a:pt x="1447" y="1024"/>
                  </a:lnTo>
                  <a:lnTo>
                    <a:pt x="1515" y="1024"/>
                  </a:lnTo>
                  <a:lnTo>
                    <a:pt x="1515" y="1016"/>
                  </a:lnTo>
                  <a:lnTo>
                    <a:pt x="1525" y="1016"/>
                  </a:lnTo>
                  <a:lnTo>
                    <a:pt x="1525" y="1002"/>
                  </a:lnTo>
                  <a:lnTo>
                    <a:pt x="1544" y="1002"/>
                  </a:lnTo>
                  <a:lnTo>
                    <a:pt x="1544" y="986"/>
                  </a:lnTo>
                  <a:lnTo>
                    <a:pt x="1583" y="986"/>
                  </a:lnTo>
                  <a:lnTo>
                    <a:pt x="1583" y="980"/>
                  </a:lnTo>
                  <a:lnTo>
                    <a:pt x="1593" y="980"/>
                  </a:lnTo>
                  <a:lnTo>
                    <a:pt x="1593" y="972"/>
                  </a:lnTo>
                  <a:lnTo>
                    <a:pt x="1602" y="972"/>
                  </a:lnTo>
                  <a:lnTo>
                    <a:pt x="1602" y="964"/>
                  </a:lnTo>
                  <a:lnTo>
                    <a:pt x="1613" y="964"/>
                  </a:lnTo>
                  <a:lnTo>
                    <a:pt x="1613" y="958"/>
                  </a:lnTo>
                  <a:lnTo>
                    <a:pt x="1632" y="958"/>
                  </a:lnTo>
                  <a:lnTo>
                    <a:pt x="1632" y="942"/>
                  </a:lnTo>
                  <a:lnTo>
                    <a:pt x="1651" y="942"/>
                  </a:lnTo>
                  <a:lnTo>
                    <a:pt x="1651" y="928"/>
                  </a:lnTo>
                  <a:lnTo>
                    <a:pt x="1672" y="928"/>
                  </a:lnTo>
                  <a:lnTo>
                    <a:pt x="1672" y="920"/>
                  </a:lnTo>
                  <a:lnTo>
                    <a:pt x="1681" y="920"/>
                  </a:lnTo>
                  <a:lnTo>
                    <a:pt x="1681" y="912"/>
                  </a:lnTo>
                  <a:lnTo>
                    <a:pt x="1721" y="912"/>
                  </a:lnTo>
                  <a:lnTo>
                    <a:pt x="1721" y="898"/>
                  </a:lnTo>
                  <a:lnTo>
                    <a:pt x="1759" y="898"/>
                  </a:lnTo>
                  <a:lnTo>
                    <a:pt x="1759" y="890"/>
                  </a:lnTo>
                  <a:lnTo>
                    <a:pt x="1770" y="890"/>
                  </a:lnTo>
                  <a:lnTo>
                    <a:pt x="1770" y="884"/>
                  </a:lnTo>
                  <a:lnTo>
                    <a:pt x="1808" y="884"/>
                  </a:lnTo>
                  <a:lnTo>
                    <a:pt x="1808" y="876"/>
                  </a:lnTo>
                  <a:lnTo>
                    <a:pt x="1817" y="876"/>
                  </a:lnTo>
                  <a:lnTo>
                    <a:pt x="1817" y="846"/>
                  </a:lnTo>
                  <a:lnTo>
                    <a:pt x="1828" y="846"/>
                  </a:lnTo>
                  <a:lnTo>
                    <a:pt x="1828" y="838"/>
                  </a:lnTo>
                  <a:lnTo>
                    <a:pt x="1838" y="838"/>
                  </a:lnTo>
                  <a:lnTo>
                    <a:pt x="1838" y="832"/>
                  </a:lnTo>
                  <a:lnTo>
                    <a:pt x="1857" y="832"/>
                  </a:lnTo>
                  <a:lnTo>
                    <a:pt x="1857" y="824"/>
                  </a:lnTo>
                  <a:lnTo>
                    <a:pt x="1877" y="824"/>
                  </a:lnTo>
                  <a:lnTo>
                    <a:pt x="1877" y="810"/>
                  </a:lnTo>
                  <a:lnTo>
                    <a:pt x="1896" y="810"/>
                  </a:lnTo>
                  <a:lnTo>
                    <a:pt x="1896" y="802"/>
                  </a:lnTo>
                  <a:lnTo>
                    <a:pt x="1915" y="802"/>
                  </a:lnTo>
                  <a:lnTo>
                    <a:pt x="1915" y="794"/>
                  </a:lnTo>
                  <a:lnTo>
                    <a:pt x="1964" y="794"/>
                  </a:lnTo>
                  <a:lnTo>
                    <a:pt x="1964" y="788"/>
                  </a:lnTo>
                  <a:lnTo>
                    <a:pt x="1985" y="788"/>
                  </a:lnTo>
                  <a:lnTo>
                    <a:pt x="1985" y="780"/>
                  </a:lnTo>
                  <a:lnTo>
                    <a:pt x="2004" y="780"/>
                  </a:lnTo>
                  <a:lnTo>
                    <a:pt x="2004" y="758"/>
                  </a:lnTo>
                  <a:lnTo>
                    <a:pt x="2013" y="758"/>
                  </a:lnTo>
                  <a:lnTo>
                    <a:pt x="2013" y="750"/>
                  </a:lnTo>
                  <a:lnTo>
                    <a:pt x="2033" y="750"/>
                  </a:lnTo>
                  <a:lnTo>
                    <a:pt x="2033" y="736"/>
                  </a:lnTo>
                  <a:lnTo>
                    <a:pt x="2043" y="736"/>
                  </a:lnTo>
                  <a:lnTo>
                    <a:pt x="2043" y="728"/>
                  </a:lnTo>
                  <a:lnTo>
                    <a:pt x="2053" y="728"/>
                  </a:lnTo>
                  <a:lnTo>
                    <a:pt x="2053" y="720"/>
                  </a:lnTo>
                  <a:lnTo>
                    <a:pt x="2062" y="720"/>
                  </a:lnTo>
                  <a:lnTo>
                    <a:pt x="2062" y="706"/>
                  </a:lnTo>
                  <a:lnTo>
                    <a:pt x="2072" y="706"/>
                  </a:lnTo>
                  <a:lnTo>
                    <a:pt x="2072" y="698"/>
                  </a:lnTo>
                  <a:lnTo>
                    <a:pt x="2082" y="698"/>
                  </a:lnTo>
                  <a:lnTo>
                    <a:pt x="2082" y="684"/>
                  </a:lnTo>
                  <a:lnTo>
                    <a:pt x="2102" y="684"/>
                  </a:lnTo>
                  <a:lnTo>
                    <a:pt x="2102" y="676"/>
                  </a:lnTo>
                  <a:lnTo>
                    <a:pt x="2130" y="676"/>
                  </a:lnTo>
                  <a:lnTo>
                    <a:pt x="2130" y="668"/>
                  </a:lnTo>
                  <a:lnTo>
                    <a:pt x="2140" y="668"/>
                  </a:lnTo>
                  <a:lnTo>
                    <a:pt x="2140" y="662"/>
                  </a:lnTo>
                  <a:lnTo>
                    <a:pt x="2160" y="662"/>
                  </a:lnTo>
                  <a:lnTo>
                    <a:pt x="2160" y="654"/>
                  </a:lnTo>
                  <a:lnTo>
                    <a:pt x="2179" y="654"/>
                  </a:lnTo>
                  <a:lnTo>
                    <a:pt x="2179" y="646"/>
                  </a:lnTo>
                  <a:lnTo>
                    <a:pt x="2200" y="646"/>
                  </a:lnTo>
                  <a:lnTo>
                    <a:pt x="2200" y="632"/>
                  </a:lnTo>
                  <a:lnTo>
                    <a:pt x="2209" y="632"/>
                  </a:lnTo>
                  <a:lnTo>
                    <a:pt x="2209" y="624"/>
                  </a:lnTo>
                  <a:lnTo>
                    <a:pt x="2219" y="624"/>
                  </a:lnTo>
                  <a:lnTo>
                    <a:pt x="2219" y="610"/>
                  </a:lnTo>
                  <a:lnTo>
                    <a:pt x="2238" y="610"/>
                  </a:lnTo>
                  <a:lnTo>
                    <a:pt x="2238" y="602"/>
                  </a:lnTo>
                  <a:lnTo>
                    <a:pt x="2258" y="602"/>
                  </a:lnTo>
                  <a:lnTo>
                    <a:pt x="2258" y="588"/>
                  </a:lnTo>
                  <a:lnTo>
                    <a:pt x="2268" y="588"/>
                  </a:lnTo>
                  <a:lnTo>
                    <a:pt x="2268" y="580"/>
                  </a:lnTo>
                  <a:lnTo>
                    <a:pt x="2297" y="580"/>
                  </a:lnTo>
                  <a:lnTo>
                    <a:pt x="2297" y="572"/>
                  </a:lnTo>
                  <a:lnTo>
                    <a:pt x="2317" y="572"/>
                  </a:lnTo>
                  <a:lnTo>
                    <a:pt x="2317" y="550"/>
                  </a:lnTo>
                  <a:lnTo>
                    <a:pt x="2326" y="550"/>
                  </a:lnTo>
                  <a:lnTo>
                    <a:pt x="2326" y="542"/>
                  </a:lnTo>
                  <a:lnTo>
                    <a:pt x="2355" y="542"/>
                  </a:lnTo>
                  <a:lnTo>
                    <a:pt x="2355" y="528"/>
                  </a:lnTo>
                  <a:lnTo>
                    <a:pt x="2385" y="528"/>
                  </a:lnTo>
                  <a:lnTo>
                    <a:pt x="2385" y="520"/>
                  </a:lnTo>
                  <a:lnTo>
                    <a:pt x="2395" y="520"/>
                  </a:lnTo>
                  <a:lnTo>
                    <a:pt x="2395" y="512"/>
                  </a:lnTo>
                  <a:lnTo>
                    <a:pt x="2404" y="512"/>
                  </a:lnTo>
                  <a:lnTo>
                    <a:pt x="2404" y="506"/>
                  </a:lnTo>
                  <a:lnTo>
                    <a:pt x="2415" y="506"/>
                  </a:lnTo>
                  <a:lnTo>
                    <a:pt x="2415" y="476"/>
                  </a:lnTo>
                  <a:lnTo>
                    <a:pt x="2424" y="476"/>
                  </a:lnTo>
                  <a:lnTo>
                    <a:pt x="2424" y="462"/>
                  </a:lnTo>
                  <a:lnTo>
                    <a:pt x="2443" y="462"/>
                  </a:lnTo>
                  <a:lnTo>
                    <a:pt x="2443" y="454"/>
                  </a:lnTo>
                  <a:lnTo>
                    <a:pt x="2473" y="454"/>
                  </a:lnTo>
                  <a:lnTo>
                    <a:pt x="2473" y="446"/>
                  </a:lnTo>
                  <a:lnTo>
                    <a:pt x="2502" y="446"/>
                  </a:lnTo>
                  <a:lnTo>
                    <a:pt x="2502" y="438"/>
                  </a:lnTo>
                  <a:lnTo>
                    <a:pt x="2522" y="438"/>
                  </a:lnTo>
                  <a:lnTo>
                    <a:pt x="2522" y="432"/>
                  </a:lnTo>
                  <a:lnTo>
                    <a:pt x="2532" y="432"/>
                  </a:lnTo>
                  <a:lnTo>
                    <a:pt x="2532" y="410"/>
                  </a:lnTo>
                  <a:lnTo>
                    <a:pt x="2541" y="410"/>
                  </a:lnTo>
                  <a:lnTo>
                    <a:pt x="2541" y="402"/>
                  </a:lnTo>
                  <a:lnTo>
                    <a:pt x="2551" y="402"/>
                  </a:lnTo>
                  <a:lnTo>
                    <a:pt x="2551" y="394"/>
                  </a:lnTo>
                  <a:lnTo>
                    <a:pt x="2561" y="394"/>
                  </a:lnTo>
                  <a:lnTo>
                    <a:pt x="2561" y="386"/>
                  </a:lnTo>
                  <a:lnTo>
                    <a:pt x="2581" y="386"/>
                  </a:lnTo>
                  <a:lnTo>
                    <a:pt x="2581" y="372"/>
                  </a:lnTo>
                  <a:lnTo>
                    <a:pt x="2600" y="372"/>
                  </a:lnTo>
                  <a:lnTo>
                    <a:pt x="2600" y="350"/>
                  </a:lnTo>
                  <a:lnTo>
                    <a:pt x="2630" y="350"/>
                  </a:lnTo>
                  <a:lnTo>
                    <a:pt x="2630" y="336"/>
                  </a:lnTo>
                  <a:lnTo>
                    <a:pt x="2649" y="336"/>
                  </a:lnTo>
                  <a:lnTo>
                    <a:pt x="2649" y="320"/>
                  </a:lnTo>
                  <a:lnTo>
                    <a:pt x="2688" y="320"/>
                  </a:lnTo>
                  <a:lnTo>
                    <a:pt x="2688" y="312"/>
                  </a:lnTo>
                  <a:lnTo>
                    <a:pt x="2698" y="312"/>
                  </a:lnTo>
                  <a:lnTo>
                    <a:pt x="2698" y="306"/>
                  </a:lnTo>
                  <a:lnTo>
                    <a:pt x="2786" y="306"/>
                  </a:lnTo>
                  <a:lnTo>
                    <a:pt x="2786" y="298"/>
                  </a:lnTo>
                  <a:lnTo>
                    <a:pt x="2796" y="298"/>
                  </a:lnTo>
                  <a:lnTo>
                    <a:pt x="2796" y="290"/>
                  </a:lnTo>
                  <a:lnTo>
                    <a:pt x="2825" y="290"/>
                  </a:lnTo>
                  <a:lnTo>
                    <a:pt x="2825" y="268"/>
                  </a:lnTo>
                  <a:lnTo>
                    <a:pt x="2834" y="268"/>
                  </a:lnTo>
                  <a:lnTo>
                    <a:pt x="2834" y="260"/>
                  </a:lnTo>
                  <a:lnTo>
                    <a:pt x="2883" y="260"/>
                  </a:lnTo>
                  <a:lnTo>
                    <a:pt x="2883" y="254"/>
                  </a:lnTo>
                  <a:lnTo>
                    <a:pt x="2903" y="254"/>
                  </a:lnTo>
                  <a:lnTo>
                    <a:pt x="2903" y="232"/>
                  </a:lnTo>
                  <a:lnTo>
                    <a:pt x="2932" y="232"/>
                  </a:lnTo>
                  <a:lnTo>
                    <a:pt x="2932" y="224"/>
                  </a:lnTo>
                  <a:lnTo>
                    <a:pt x="2942" y="224"/>
                  </a:lnTo>
                  <a:lnTo>
                    <a:pt x="2942" y="216"/>
                  </a:lnTo>
                  <a:lnTo>
                    <a:pt x="3030" y="216"/>
                  </a:lnTo>
                  <a:lnTo>
                    <a:pt x="3030" y="208"/>
                  </a:lnTo>
                  <a:lnTo>
                    <a:pt x="3040" y="208"/>
                  </a:lnTo>
                  <a:lnTo>
                    <a:pt x="3040" y="202"/>
                  </a:lnTo>
                  <a:lnTo>
                    <a:pt x="3089" y="202"/>
                  </a:lnTo>
                  <a:lnTo>
                    <a:pt x="3089" y="180"/>
                  </a:lnTo>
                  <a:lnTo>
                    <a:pt x="3128" y="180"/>
                  </a:lnTo>
                  <a:lnTo>
                    <a:pt x="3128" y="172"/>
                  </a:lnTo>
                  <a:lnTo>
                    <a:pt x="3187" y="172"/>
                  </a:lnTo>
                  <a:lnTo>
                    <a:pt x="3187" y="164"/>
                  </a:lnTo>
                  <a:lnTo>
                    <a:pt x="3206" y="164"/>
                  </a:lnTo>
                  <a:lnTo>
                    <a:pt x="3206" y="156"/>
                  </a:lnTo>
                  <a:lnTo>
                    <a:pt x="3226" y="156"/>
                  </a:lnTo>
                  <a:lnTo>
                    <a:pt x="3226" y="150"/>
                  </a:lnTo>
                  <a:lnTo>
                    <a:pt x="3245" y="150"/>
                  </a:lnTo>
                  <a:lnTo>
                    <a:pt x="3245" y="142"/>
                  </a:lnTo>
                  <a:lnTo>
                    <a:pt x="3255" y="142"/>
                  </a:lnTo>
                  <a:lnTo>
                    <a:pt x="3255" y="134"/>
                  </a:lnTo>
                  <a:lnTo>
                    <a:pt x="3264" y="134"/>
                  </a:lnTo>
                  <a:lnTo>
                    <a:pt x="3264" y="126"/>
                  </a:lnTo>
                  <a:lnTo>
                    <a:pt x="3275" y="126"/>
                  </a:lnTo>
                  <a:lnTo>
                    <a:pt x="3275" y="104"/>
                  </a:lnTo>
                  <a:lnTo>
                    <a:pt x="3353" y="104"/>
                  </a:lnTo>
                  <a:lnTo>
                    <a:pt x="3353" y="98"/>
                  </a:lnTo>
                  <a:lnTo>
                    <a:pt x="3362" y="98"/>
                  </a:lnTo>
                  <a:lnTo>
                    <a:pt x="3362" y="82"/>
                  </a:lnTo>
                  <a:lnTo>
                    <a:pt x="3382" y="82"/>
                  </a:lnTo>
                  <a:lnTo>
                    <a:pt x="3382" y="74"/>
                  </a:lnTo>
                  <a:lnTo>
                    <a:pt x="3392" y="74"/>
                  </a:lnTo>
                  <a:lnTo>
                    <a:pt x="3392" y="68"/>
                  </a:lnTo>
                  <a:lnTo>
                    <a:pt x="3411" y="68"/>
                  </a:lnTo>
                  <a:lnTo>
                    <a:pt x="3411" y="52"/>
                  </a:lnTo>
                  <a:lnTo>
                    <a:pt x="3451" y="52"/>
                  </a:lnTo>
                  <a:lnTo>
                    <a:pt x="3451" y="46"/>
                  </a:lnTo>
                  <a:lnTo>
                    <a:pt x="3490" y="46"/>
                  </a:lnTo>
                  <a:lnTo>
                    <a:pt x="3490" y="38"/>
                  </a:lnTo>
                  <a:lnTo>
                    <a:pt x="3500" y="38"/>
                  </a:lnTo>
                  <a:lnTo>
                    <a:pt x="3500" y="22"/>
                  </a:lnTo>
                  <a:lnTo>
                    <a:pt x="3519" y="22"/>
                  </a:lnTo>
                  <a:lnTo>
                    <a:pt x="3519" y="16"/>
                  </a:lnTo>
                  <a:lnTo>
                    <a:pt x="3549" y="16"/>
                  </a:lnTo>
                  <a:lnTo>
                    <a:pt x="3549" y="8"/>
                  </a:lnTo>
                  <a:lnTo>
                    <a:pt x="3558" y="8"/>
                  </a:lnTo>
                  <a:lnTo>
                    <a:pt x="3558" y="0"/>
                  </a:lnTo>
                  <a:lnTo>
                    <a:pt x="3568" y="0"/>
                  </a:lnTo>
                  <a:lnTo>
                    <a:pt x="3568" y="0"/>
                  </a:lnTo>
                </a:path>
              </a:pathLst>
            </a:custGeom>
            <a:noFill/>
            <a:ln w="28575">
              <a:solidFill>
                <a:srgbClr val="BE005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043" y="1827"/>
              <a:ext cx="3568" cy="1325"/>
            </a:xfrm>
            <a:custGeom>
              <a:avLst/>
              <a:gdLst>
                <a:gd name="T0" fmla="*/ 38 w 3568"/>
                <a:gd name="T1" fmla="*/ 2580 h 2652"/>
                <a:gd name="T2" fmla="*/ 78 w 3568"/>
                <a:gd name="T3" fmla="*/ 2428 h 2652"/>
                <a:gd name="T4" fmla="*/ 117 w 3568"/>
                <a:gd name="T5" fmla="*/ 2302 h 2652"/>
                <a:gd name="T6" fmla="*/ 157 w 3568"/>
                <a:gd name="T7" fmla="*/ 2252 h 2652"/>
                <a:gd name="T8" fmla="*/ 195 w 3568"/>
                <a:gd name="T9" fmla="*/ 2154 h 2652"/>
                <a:gd name="T10" fmla="*/ 234 w 3568"/>
                <a:gd name="T11" fmla="*/ 2076 h 2652"/>
                <a:gd name="T12" fmla="*/ 274 w 3568"/>
                <a:gd name="T13" fmla="*/ 2042 h 2652"/>
                <a:gd name="T14" fmla="*/ 312 w 3568"/>
                <a:gd name="T15" fmla="*/ 1994 h 2652"/>
                <a:gd name="T16" fmla="*/ 361 w 3568"/>
                <a:gd name="T17" fmla="*/ 1948 h 2652"/>
                <a:gd name="T18" fmla="*/ 400 w 3568"/>
                <a:gd name="T19" fmla="*/ 1902 h 2652"/>
                <a:gd name="T20" fmla="*/ 440 w 3568"/>
                <a:gd name="T21" fmla="*/ 1856 h 2652"/>
                <a:gd name="T22" fmla="*/ 498 w 3568"/>
                <a:gd name="T23" fmla="*/ 1788 h 2652"/>
                <a:gd name="T24" fmla="*/ 538 w 3568"/>
                <a:gd name="T25" fmla="*/ 1752 h 2652"/>
                <a:gd name="T26" fmla="*/ 606 w 3568"/>
                <a:gd name="T27" fmla="*/ 1668 h 2652"/>
                <a:gd name="T28" fmla="*/ 664 w 3568"/>
                <a:gd name="T29" fmla="*/ 1618 h 2652"/>
                <a:gd name="T30" fmla="*/ 733 w 3568"/>
                <a:gd name="T31" fmla="*/ 1574 h 2652"/>
                <a:gd name="T32" fmla="*/ 791 w 3568"/>
                <a:gd name="T33" fmla="*/ 1524 h 2652"/>
                <a:gd name="T34" fmla="*/ 850 w 3568"/>
                <a:gd name="T35" fmla="*/ 1480 h 2652"/>
                <a:gd name="T36" fmla="*/ 889 w 3568"/>
                <a:gd name="T37" fmla="*/ 1428 h 2652"/>
                <a:gd name="T38" fmla="*/ 928 w 3568"/>
                <a:gd name="T39" fmla="*/ 1384 h 2652"/>
                <a:gd name="T40" fmla="*/ 1006 w 3568"/>
                <a:gd name="T41" fmla="*/ 1340 h 2652"/>
                <a:gd name="T42" fmla="*/ 1055 w 3568"/>
                <a:gd name="T43" fmla="*/ 1304 h 2652"/>
                <a:gd name="T44" fmla="*/ 1144 w 3568"/>
                <a:gd name="T45" fmla="*/ 1268 h 2652"/>
                <a:gd name="T46" fmla="*/ 1193 w 3568"/>
                <a:gd name="T47" fmla="*/ 1238 h 2652"/>
                <a:gd name="T48" fmla="*/ 1261 w 3568"/>
                <a:gd name="T49" fmla="*/ 1202 h 2652"/>
                <a:gd name="T50" fmla="*/ 1359 w 3568"/>
                <a:gd name="T51" fmla="*/ 1158 h 2652"/>
                <a:gd name="T52" fmla="*/ 1427 w 3568"/>
                <a:gd name="T53" fmla="*/ 1128 h 2652"/>
                <a:gd name="T54" fmla="*/ 1485 w 3568"/>
                <a:gd name="T55" fmla="*/ 1092 h 2652"/>
                <a:gd name="T56" fmla="*/ 1574 w 3568"/>
                <a:gd name="T57" fmla="*/ 1046 h 2652"/>
                <a:gd name="T58" fmla="*/ 1623 w 3568"/>
                <a:gd name="T59" fmla="*/ 1010 h 2652"/>
                <a:gd name="T60" fmla="*/ 1662 w 3568"/>
                <a:gd name="T61" fmla="*/ 980 h 2652"/>
                <a:gd name="T62" fmla="*/ 1740 w 3568"/>
                <a:gd name="T63" fmla="*/ 944 h 2652"/>
                <a:gd name="T64" fmla="*/ 1798 w 3568"/>
                <a:gd name="T65" fmla="*/ 906 h 2652"/>
                <a:gd name="T66" fmla="*/ 1866 w 3568"/>
                <a:gd name="T67" fmla="*/ 862 h 2652"/>
                <a:gd name="T68" fmla="*/ 1925 w 3568"/>
                <a:gd name="T69" fmla="*/ 832 h 2652"/>
                <a:gd name="T70" fmla="*/ 2013 w 3568"/>
                <a:gd name="T71" fmla="*/ 796 h 2652"/>
                <a:gd name="T72" fmla="*/ 2072 w 3568"/>
                <a:gd name="T73" fmla="*/ 758 h 2652"/>
                <a:gd name="T74" fmla="*/ 2111 w 3568"/>
                <a:gd name="T75" fmla="*/ 722 h 2652"/>
                <a:gd name="T76" fmla="*/ 2160 w 3568"/>
                <a:gd name="T77" fmla="*/ 692 h 2652"/>
                <a:gd name="T78" fmla="*/ 2228 w 3568"/>
                <a:gd name="T79" fmla="*/ 662 h 2652"/>
                <a:gd name="T80" fmla="*/ 2346 w 3568"/>
                <a:gd name="T81" fmla="*/ 610 h 2652"/>
                <a:gd name="T82" fmla="*/ 2404 w 3568"/>
                <a:gd name="T83" fmla="*/ 566 h 2652"/>
                <a:gd name="T84" fmla="*/ 2473 w 3568"/>
                <a:gd name="T85" fmla="*/ 522 h 2652"/>
                <a:gd name="T86" fmla="*/ 2532 w 3568"/>
                <a:gd name="T87" fmla="*/ 476 h 2652"/>
                <a:gd name="T88" fmla="*/ 2619 w 3568"/>
                <a:gd name="T89" fmla="*/ 440 h 2652"/>
                <a:gd name="T90" fmla="*/ 2727 w 3568"/>
                <a:gd name="T91" fmla="*/ 396 h 2652"/>
                <a:gd name="T92" fmla="*/ 2796 w 3568"/>
                <a:gd name="T93" fmla="*/ 358 h 2652"/>
                <a:gd name="T94" fmla="*/ 2845 w 3568"/>
                <a:gd name="T95" fmla="*/ 298 h 2652"/>
                <a:gd name="T96" fmla="*/ 2903 w 3568"/>
                <a:gd name="T97" fmla="*/ 268 h 2652"/>
                <a:gd name="T98" fmla="*/ 2962 w 3568"/>
                <a:gd name="T99" fmla="*/ 224 h 2652"/>
                <a:gd name="T100" fmla="*/ 3069 w 3568"/>
                <a:gd name="T101" fmla="*/ 186 h 2652"/>
                <a:gd name="T102" fmla="*/ 3147 w 3568"/>
                <a:gd name="T103" fmla="*/ 150 h 2652"/>
                <a:gd name="T104" fmla="*/ 3275 w 3568"/>
                <a:gd name="T105" fmla="*/ 112 h 2652"/>
                <a:gd name="T106" fmla="*/ 3343 w 3568"/>
                <a:gd name="T107" fmla="*/ 74 h 2652"/>
                <a:gd name="T108" fmla="*/ 3411 w 3568"/>
                <a:gd name="T109" fmla="*/ 44 h 2652"/>
                <a:gd name="T110" fmla="*/ 3549 w 3568"/>
                <a:gd name="T111" fmla="*/ 8 h 2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68" h="2652">
                  <a:moveTo>
                    <a:pt x="0" y="2652"/>
                  </a:moveTo>
                  <a:lnTo>
                    <a:pt x="10" y="2652"/>
                  </a:lnTo>
                  <a:lnTo>
                    <a:pt x="10" y="2634"/>
                  </a:lnTo>
                  <a:lnTo>
                    <a:pt x="19" y="2634"/>
                  </a:lnTo>
                  <a:lnTo>
                    <a:pt x="19" y="2608"/>
                  </a:lnTo>
                  <a:lnTo>
                    <a:pt x="29" y="2608"/>
                  </a:lnTo>
                  <a:lnTo>
                    <a:pt x="29" y="2580"/>
                  </a:lnTo>
                  <a:lnTo>
                    <a:pt x="38" y="2580"/>
                  </a:lnTo>
                  <a:lnTo>
                    <a:pt x="38" y="2502"/>
                  </a:lnTo>
                  <a:lnTo>
                    <a:pt x="49" y="2502"/>
                  </a:lnTo>
                  <a:lnTo>
                    <a:pt x="49" y="2472"/>
                  </a:lnTo>
                  <a:lnTo>
                    <a:pt x="59" y="2472"/>
                  </a:lnTo>
                  <a:lnTo>
                    <a:pt x="59" y="2452"/>
                  </a:lnTo>
                  <a:lnTo>
                    <a:pt x="68" y="2452"/>
                  </a:lnTo>
                  <a:lnTo>
                    <a:pt x="68" y="2428"/>
                  </a:lnTo>
                  <a:lnTo>
                    <a:pt x="78" y="2428"/>
                  </a:lnTo>
                  <a:lnTo>
                    <a:pt x="78" y="2398"/>
                  </a:lnTo>
                  <a:lnTo>
                    <a:pt x="87" y="2398"/>
                  </a:lnTo>
                  <a:lnTo>
                    <a:pt x="87" y="2370"/>
                  </a:lnTo>
                  <a:lnTo>
                    <a:pt x="97" y="2370"/>
                  </a:lnTo>
                  <a:lnTo>
                    <a:pt x="97" y="2330"/>
                  </a:lnTo>
                  <a:lnTo>
                    <a:pt x="108" y="2330"/>
                  </a:lnTo>
                  <a:lnTo>
                    <a:pt x="108" y="2302"/>
                  </a:lnTo>
                  <a:lnTo>
                    <a:pt x="117" y="2302"/>
                  </a:lnTo>
                  <a:lnTo>
                    <a:pt x="117" y="2286"/>
                  </a:lnTo>
                  <a:lnTo>
                    <a:pt x="127" y="2286"/>
                  </a:lnTo>
                  <a:lnTo>
                    <a:pt x="127" y="2266"/>
                  </a:lnTo>
                  <a:lnTo>
                    <a:pt x="136" y="2266"/>
                  </a:lnTo>
                  <a:lnTo>
                    <a:pt x="136" y="2258"/>
                  </a:lnTo>
                  <a:lnTo>
                    <a:pt x="146" y="2258"/>
                  </a:lnTo>
                  <a:lnTo>
                    <a:pt x="146" y="2252"/>
                  </a:lnTo>
                  <a:lnTo>
                    <a:pt x="157" y="2252"/>
                  </a:lnTo>
                  <a:lnTo>
                    <a:pt x="157" y="2242"/>
                  </a:lnTo>
                  <a:lnTo>
                    <a:pt x="166" y="2242"/>
                  </a:lnTo>
                  <a:lnTo>
                    <a:pt x="166" y="2214"/>
                  </a:lnTo>
                  <a:lnTo>
                    <a:pt x="176" y="2214"/>
                  </a:lnTo>
                  <a:lnTo>
                    <a:pt x="176" y="2204"/>
                  </a:lnTo>
                  <a:lnTo>
                    <a:pt x="185" y="2204"/>
                  </a:lnTo>
                  <a:lnTo>
                    <a:pt x="185" y="2154"/>
                  </a:lnTo>
                  <a:lnTo>
                    <a:pt x="195" y="2154"/>
                  </a:lnTo>
                  <a:lnTo>
                    <a:pt x="195" y="2130"/>
                  </a:lnTo>
                  <a:lnTo>
                    <a:pt x="205" y="2130"/>
                  </a:lnTo>
                  <a:lnTo>
                    <a:pt x="205" y="2120"/>
                  </a:lnTo>
                  <a:lnTo>
                    <a:pt x="215" y="2120"/>
                  </a:lnTo>
                  <a:lnTo>
                    <a:pt x="215" y="2086"/>
                  </a:lnTo>
                  <a:lnTo>
                    <a:pt x="225" y="2086"/>
                  </a:lnTo>
                  <a:lnTo>
                    <a:pt x="225" y="2076"/>
                  </a:lnTo>
                  <a:lnTo>
                    <a:pt x="234" y="2076"/>
                  </a:lnTo>
                  <a:lnTo>
                    <a:pt x="234" y="2066"/>
                  </a:lnTo>
                  <a:lnTo>
                    <a:pt x="244" y="2066"/>
                  </a:lnTo>
                  <a:lnTo>
                    <a:pt x="244" y="2056"/>
                  </a:lnTo>
                  <a:lnTo>
                    <a:pt x="254" y="2056"/>
                  </a:lnTo>
                  <a:lnTo>
                    <a:pt x="254" y="2046"/>
                  </a:lnTo>
                  <a:lnTo>
                    <a:pt x="264" y="2046"/>
                  </a:lnTo>
                  <a:lnTo>
                    <a:pt x="264" y="2042"/>
                  </a:lnTo>
                  <a:lnTo>
                    <a:pt x="274" y="2042"/>
                  </a:lnTo>
                  <a:lnTo>
                    <a:pt x="274" y="2038"/>
                  </a:lnTo>
                  <a:lnTo>
                    <a:pt x="283" y="2038"/>
                  </a:lnTo>
                  <a:lnTo>
                    <a:pt x="283" y="2028"/>
                  </a:lnTo>
                  <a:lnTo>
                    <a:pt x="293" y="2028"/>
                  </a:lnTo>
                  <a:lnTo>
                    <a:pt x="293" y="2012"/>
                  </a:lnTo>
                  <a:lnTo>
                    <a:pt x="303" y="2012"/>
                  </a:lnTo>
                  <a:lnTo>
                    <a:pt x="303" y="1994"/>
                  </a:lnTo>
                  <a:lnTo>
                    <a:pt x="312" y="1994"/>
                  </a:lnTo>
                  <a:lnTo>
                    <a:pt x="312" y="1982"/>
                  </a:lnTo>
                  <a:lnTo>
                    <a:pt x="332" y="1982"/>
                  </a:lnTo>
                  <a:lnTo>
                    <a:pt x="332" y="1978"/>
                  </a:lnTo>
                  <a:lnTo>
                    <a:pt x="342" y="1978"/>
                  </a:lnTo>
                  <a:lnTo>
                    <a:pt x="342" y="1966"/>
                  </a:lnTo>
                  <a:lnTo>
                    <a:pt x="351" y="1966"/>
                  </a:lnTo>
                  <a:lnTo>
                    <a:pt x="351" y="1948"/>
                  </a:lnTo>
                  <a:lnTo>
                    <a:pt x="361" y="1948"/>
                  </a:lnTo>
                  <a:lnTo>
                    <a:pt x="361" y="1928"/>
                  </a:lnTo>
                  <a:lnTo>
                    <a:pt x="372" y="1928"/>
                  </a:lnTo>
                  <a:lnTo>
                    <a:pt x="372" y="1916"/>
                  </a:lnTo>
                  <a:lnTo>
                    <a:pt x="381" y="1916"/>
                  </a:lnTo>
                  <a:lnTo>
                    <a:pt x="381" y="1910"/>
                  </a:lnTo>
                  <a:lnTo>
                    <a:pt x="391" y="1910"/>
                  </a:lnTo>
                  <a:lnTo>
                    <a:pt x="391" y="1902"/>
                  </a:lnTo>
                  <a:lnTo>
                    <a:pt x="400" y="1902"/>
                  </a:lnTo>
                  <a:lnTo>
                    <a:pt x="400" y="1890"/>
                  </a:lnTo>
                  <a:lnTo>
                    <a:pt x="410" y="1890"/>
                  </a:lnTo>
                  <a:lnTo>
                    <a:pt x="410" y="1876"/>
                  </a:lnTo>
                  <a:lnTo>
                    <a:pt x="420" y="1876"/>
                  </a:lnTo>
                  <a:lnTo>
                    <a:pt x="420" y="1870"/>
                  </a:lnTo>
                  <a:lnTo>
                    <a:pt x="430" y="1870"/>
                  </a:lnTo>
                  <a:lnTo>
                    <a:pt x="430" y="1856"/>
                  </a:lnTo>
                  <a:lnTo>
                    <a:pt x="440" y="1856"/>
                  </a:lnTo>
                  <a:lnTo>
                    <a:pt x="440" y="1850"/>
                  </a:lnTo>
                  <a:lnTo>
                    <a:pt x="459" y="1850"/>
                  </a:lnTo>
                  <a:lnTo>
                    <a:pt x="459" y="1822"/>
                  </a:lnTo>
                  <a:lnTo>
                    <a:pt x="469" y="1822"/>
                  </a:lnTo>
                  <a:lnTo>
                    <a:pt x="469" y="1802"/>
                  </a:lnTo>
                  <a:lnTo>
                    <a:pt x="479" y="1802"/>
                  </a:lnTo>
                  <a:lnTo>
                    <a:pt x="479" y="1788"/>
                  </a:lnTo>
                  <a:lnTo>
                    <a:pt x="498" y="1788"/>
                  </a:lnTo>
                  <a:lnTo>
                    <a:pt x="498" y="1780"/>
                  </a:lnTo>
                  <a:lnTo>
                    <a:pt x="508" y="1780"/>
                  </a:lnTo>
                  <a:lnTo>
                    <a:pt x="508" y="1774"/>
                  </a:lnTo>
                  <a:lnTo>
                    <a:pt x="518" y="1774"/>
                  </a:lnTo>
                  <a:lnTo>
                    <a:pt x="518" y="1766"/>
                  </a:lnTo>
                  <a:lnTo>
                    <a:pt x="527" y="1766"/>
                  </a:lnTo>
                  <a:lnTo>
                    <a:pt x="527" y="1752"/>
                  </a:lnTo>
                  <a:lnTo>
                    <a:pt x="538" y="1752"/>
                  </a:lnTo>
                  <a:lnTo>
                    <a:pt x="538" y="1702"/>
                  </a:lnTo>
                  <a:lnTo>
                    <a:pt x="576" y="1702"/>
                  </a:lnTo>
                  <a:lnTo>
                    <a:pt x="576" y="1696"/>
                  </a:lnTo>
                  <a:lnTo>
                    <a:pt x="587" y="1696"/>
                  </a:lnTo>
                  <a:lnTo>
                    <a:pt x="587" y="1674"/>
                  </a:lnTo>
                  <a:lnTo>
                    <a:pt x="596" y="1674"/>
                  </a:lnTo>
                  <a:lnTo>
                    <a:pt x="596" y="1668"/>
                  </a:lnTo>
                  <a:lnTo>
                    <a:pt x="606" y="1668"/>
                  </a:lnTo>
                  <a:lnTo>
                    <a:pt x="606" y="1654"/>
                  </a:lnTo>
                  <a:lnTo>
                    <a:pt x="625" y="1654"/>
                  </a:lnTo>
                  <a:lnTo>
                    <a:pt x="625" y="1646"/>
                  </a:lnTo>
                  <a:lnTo>
                    <a:pt x="635" y="1646"/>
                  </a:lnTo>
                  <a:lnTo>
                    <a:pt x="635" y="1638"/>
                  </a:lnTo>
                  <a:lnTo>
                    <a:pt x="645" y="1638"/>
                  </a:lnTo>
                  <a:lnTo>
                    <a:pt x="645" y="1618"/>
                  </a:lnTo>
                  <a:lnTo>
                    <a:pt x="664" y="1618"/>
                  </a:lnTo>
                  <a:lnTo>
                    <a:pt x="664" y="1610"/>
                  </a:lnTo>
                  <a:lnTo>
                    <a:pt x="684" y="1610"/>
                  </a:lnTo>
                  <a:lnTo>
                    <a:pt x="684" y="1602"/>
                  </a:lnTo>
                  <a:lnTo>
                    <a:pt x="713" y="1602"/>
                  </a:lnTo>
                  <a:lnTo>
                    <a:pt x="713" y="1588"/>
                  </a:lnTo>
                  <a:lnTo>
                    <a:pt x="723" y="1588"/>
                  </a:lnTo>
                  <a:lnTo>
                    <a:pt x="723" y="1574"/>
                  </a:lnTo>
                  <a:lnTo>
                    <a:pt x="733" y="1574"/>
                  </a:lnTo>
                  <a:lnTo>
                    <a:pt x="733" y="1566"/>
                  </a:lnTo>
                  <a:lnTo>
                    <a:pt x="742" y="1566"/>
                  </a:lnTo>
                  <a:lnTo>
                    <a:pt x="742" y="1552"/>
                  </a:lnTo>
                  <a:lnTo>
                    <a:pt x="753" y="1552"/>
                  </a:lnTo>
                  <a:lnTo>
                    <a:pt x="753" y="1530"/>
                  </a:lnTo>
                  <a:lnTo>
                    <a:pt x="772" y="1530"/>
                  </a:lnTo>
                  <a:lnTo>
                    <a:pt x="772" y="1524"/>
                  </a:lnTo>
                  <a:lnTo>
                    <a:pt x="791" y="1524"/>
                  </a:lnTo>
                  <a:lnTo>
                    <a:pt x="791" y="1508"/>
                  </a:lnTo>
                  <a:lnTo>
                    <a:pt x="802" y="1508"/>
                  </a:lnTo>
                  <a:lnTo>
                    <a:pt x="802" y="1494"/>
                  </a:lnTo>
                  <a:lnTo>
                    <a:pt x="821" y="1494"/>
                  </a:lnTo>
                  <a:lnTo>
                    <a:pt x="821" y="1486"/>
                  </a:lnTo>
                  <a:lnTo>
                    <a:pt x="831" y="1486"/>
                  </a:lnTo>
                  <a:lnTo>
                    <a:pt x="831" y="1480"/>
                  </a:lnTo>
                  <a:lnTo>
                    <a:pt x="850" y="1480"/>
                  </a:lnTo>
                  <a:lnTo>
                    <a:pt x="850" y="1472"/>
                  </a:lnTo>
                  <a:lnTo>
                    <a:pt x="860" y="1472"/>
                  </a:lnTo>
                  <a:lnTo>
                    <a:pt x="860" y="1458"/>
                  </a:lnTo>
                  <a:lnTo>
                    <a:pt x="870" y="1458"/>
                  </a:lnTo>
                  <a:lnTo>
                    <a:pt x="870" y="1436"/>
                  </a:lnTo>
                  <a:lnTo>
                    <a:pt x="880" y="1436"/>
                  </a:lnTo>
                  <a:lnTo>
                    <a:pt x="880" y="1428"/>
                  </a:lnTo>
                  <a:lnTo>
                    <a:pt x="889" y="1428"/>
                  </a:lnTo>
                  <a:lnTo>
                    <a:pt x="889" y="1422"/>
                  </a:lnTo>
                  <a:lnTo>
                    <a:pt x="899" y="1422"/>
                  </a:lnTo>
                  <a:lnTo>
                    <a:pt x="899" y="1414"/>
                  </a:lnTo>
                  <a:lnTo>
                    <a:pt x="909" y="1414"/>
                  </a:lnTo>
                  <a:lnTo>
                    <a:pt x="909" y="1400"/>
                  </a:lnTo>
                  <a:lnTo>
                    <a:pt x="919" y="1400"/>
                  </a:lnTo>
                  <a:lnTo>
                    <a:pt x="919" y="1384"/>
                  </a:lnTo>
                  <a:lnTo>
                    <a:pt x="928" y="1384"/>
                  </a:lnTo>
                  <a:lnTo>
                    <a:pt x="928" y="1378"/>
                  </a:lnTo>
                  <a:lnTo>
                    <a:pt x="957" y="1378"/>
                  </a:lnTo>
                  <a:lnTo>
                    <a:pt x="957" y="1370"/>
                  </a:lnTo>
                  <a:lnTo>
                    <a:pt x="977" y="1370"/>
                  </a:lnTo>
                  <a:lnTo>
                    <a:pt x="977" y="1348"/>
                  </a:lnTo>
                  <a:lnTo>
                    <a:pt x="997" y="1348"/>
                  </a:lnTo>
                  <a:lnTo>
                    <a:pt x="997" y="1340"/>
                  </a:lnTo>
                  <a:lnTo>
                    <a:pt x="1006" y="1340"/>
                  </a:lnTo>
                  <a:lnTo>
                    <a:pt x="1006" y="1334"/>
                  </a:lnTo>
                  <a:lnTo>
                    <a:pt x="1026" y="1334"/>
                  </a:lnTo>
                  <a:lnTo>
                    <a:pt x="1026" y="1318"/>
                  </a:lnTo>
                  <a:lnTo>
                    <a:pt x="1036" y="1318"/>
                  </a:lnTo>
                  <a:lnTo>
                    <a:pt x="1036" y="1312"/>
                  </a:lnTo>
                  <a:lnTo>
                    <a:pt x="1046" y="1312"/>
                  </a:lnTo>
                  <a:lnTo>
                    <a:pt x="1046" y="1304"/>
                  </a:lnTo>
                  <a:lnTo>
                    <a:pt x="1055" y="1304"/>
                  </a:lnTo>
                  <a:lnTo>
                    <a:pt x="1055" y="1296"/>
                  </a:lnTo>
                  <a:lnTo>
                    <a:pt x="1085" y="1296"/>
                  </a:lnTo>
                  <a:lnTo>
                    <a:pt x="1085" y="1290"/>
                  </a:lnTo>
                  <a:lnTo>
                    <a:pt x="1095" y="1290"/>
                  </a:lnTo>
                  <a:lnTo>
                    <a:pt x="1095" y="1274"/>
                  </a:lnTo>
                  <a:lnTo>
                    <a:pt x="1134" y="1274"/>
                  </a:lnTo>
                  <a:lnTo>
                    <a:pt x="1134" y="1268"/>
                  </a:lnTo>
                  <a:lnTo>
                    <a:pt x="1144" y="1268"/>
                  </a:lnTo>
                  <a:lnTo>
                    <a:pt x="1144" y="1260"/>
                  </a:lnTo>
                  <a:lnTo>
                    <a:pt x="1153" y="1260"/>
                  </a:lnTo>
                  <a:lnTo>
                    <a:pt x="1153" y="1252"/>
                  </a:lnTo>
                  <a:lnTo>
                    <a:pt x="1163" y="1252"/>
                  </a:lnTo>
                  <a:lnTo>
                    <a:pt x="1163" y="1246"/>
                  </a:lnTo>
                  <a:lnTo>
                    <a:pt x="1183" y="1246"/>
                  </a:lnTo>
                  <a:lnTo>
                    <a:pt x="1183" y="1238"/>
                  </a:lnTo>
                  <a:lnTo>
                    <a:pt x="1193" y="1238"/>
                  </a:lnTo>
                  <a:lnTo>
                    <a:pt x="1193" y="1230"/>
                  </a:lnTo>
                  <a:lnTo>
                    <a:pt x="1202" y="1230"/>
                  </a:lnTo>
                  <a:lnTo>
                    <a:pt x="1202" y="1224"/>
                  </a:lnTo>
                  <a:lnTo>
                    <a:pt x="1212" y="1224"/>
                  </a:lnTo>
                  <a:lnTo>
                    <a:pt x="1212" y="1208"/>
                  </a:lnTo>
                  <a:lnTo>
                    <a:pt x="1221" y="1208"/>
                  </a:lnTo>
                  <a:lnTo>
                    <a:pt x="1221" y="1202"/>
                  </a:lnTo>
                  <a:lnTo>
                    <a:pt x="1261" y="1202"/>
                  </a:lnTo>
                  <a:lnTo>
                    <a:pt x="1261" y="1194"/>
                  </a:lnTo>
                  <a:lnTo>
                    <a:pt x="1270" y="1194"/>
                  </a:lnTo>
                  <a:lnTo>
                    <a:pt x="1270" y="1186"/>
                  </a:lnTo>
                  <a:lnTo>
                    <a:pt x="1339" y="1186"/>
                  </a:lnTo>
                  <a:lnTo>
                    <a:pt x="1339" y="1164"/>
                  </a:lnTo>
                  <a:lnTo>
                    <a:pt x="1349" y="1164"/>
                  </a:lnTo>
                  <a:lnTo>
                    <a:pt x="1349" y="1158"/>
                  </a:lnTo>
                  <a:lnTo>
                    <a:pt x="1359" y="1158"/>
                  </a:lnTo>
                  <a:lnTo>
                    <a:pt x="1359" y="1150"/>
                  </a:lnTo>
                  <a:lnTo>
                    <a:pt x="1368" y="1150"/>
                  </a:lnTo>
                  <a:lnTo>
                    <a:pt x="1368" y="1142"/>
                  </a:lnTo>
                  <a:lnTo>
                    <a:pt x="1398" y="1142"/>
                  </a:lnTo>
                  <a:lnTo>
                    <a:pt x="1398" y="1136"/>
                  </a:lnTo>
                  <a:lnTo>
                    <a:pt x="1417" y="1136"/>
                  </a:lnTo>
                  <a:lnTo>
                    <a:pt x="1417" y="1128"/>
                  </a:lnTo>
                  <a:lnTo>
                    <a:pt x="1427" y="1128"/>
                  </a:lnTo>
                  <a:lnTo>
                    <a:pt x="1427" y="1114"/>
                  </a:lnTo>
                  <a:lnTo>
                    <a:pt x="1436" y="1114"/>
                  </a:lnTo>
                  <a:lnTo>
                    <a:pt x="1436" y="1106"/>
                  </a:lnTo>
                  <a:lnTo>
                    <a:pt x="1447" y="1106"/>
                  </a:lnTo>
                  <a:lnTo>
                    <a:pt x="1447" y="1098"/>
                  </a:lnTo>
                  <a:lnTo>
                    <a:pt x="1476" y="1098"/>
                  </a:lnTo>
                  <a:lnTo>
                    <a:pt x="1476" y="1092"/>
                  </a:lnTo>
                  <a:lnTo>
                    <a:pt x="1485" y="1092"/>
                  </a:lnTo>
                  <a:lnTo>
                    <a:pt x="1485" y="1084"/>
                  </a:lnTo>
                  <a:lnTo>
                    <a:pt x="1495" y="1084"/>
                  </a:lnTo>
                  <a:lnTo>
                    <a:pt x="1495" y="1068"/>
                  </a:lnTo>
                  <a:lnTo>
                    <a:pt x="1505" y="1068"/>
                  </a:lnTo>
                  <a:lnTo>
                    <a:pt x="1505" y="1054"/>
                  </a:lnTo>
                  <a:lnTo>
                    <a:pt x="1515" y="1054"/>
                  </a:lnTo>
                  <a:lnTo>
                    <a:pt x="1515" y="1046"/>
                  </a:lnTo>
                  <a:lnTo>
                    <a:pt x="1574" y="1046"/>
                  </a:lnTo>
                  <a:lnTo>
                    <a:pt x="1574" y="1040"/>
                  </a:lnTo>
                  <a:lnTo>
                    <a:pt x="1583" y="1040"/>
                  </a:lnTo>
                  <a:lnTo>
                    <a:pt x="1583" y="1024"/>
                  </a:lnTo>
                  <a:lnTo>
                    <a:pt x="1593" y="1024"/>
                  </a:lnTo>
                  <a:lnTo>
                    <a:pt x="1593" y="1018"/>
                  </a:lnTo>
                  <a:lnTo>
                    <a:pt x="1602" y="1018"/>
                  </a:lnTo>
                  <a:lnTo>
                    <a:pt x="1602" y="1010"/>
                  </a:lnTo>
                  <a:lnTo>
                    <a:pt x="1623" y="1010"/>
                  </a:lnTo>
                  <a:lnTo>
                    <a:pt x="1623" y="1002"/>
                  </a:lnTo>
                  <a:lnTo>
                    <a:pt x="1632" y="1002"/>
                  </a:lnTo>
                  <a:lnTo>
                    <a:pt x="1632" y="996"/>
                  </a:lnTo>
                  <a:lnTo>
                    <a:pt x="1642" y="996"/>
                  </a:lnTo>
                  <a:lnTo>
                    <a:pt x="1642" y="988"/>
                  </a:lnTo>
                  <a:lnTo>
                    <a:pt x="1651" y="988"/>
                  </a:lnTo>
                  <a:lnTo>
                    <a:pt x="1651" y="980"/>
                  </a:lnTo>
                  <a:lnTo>
                    <a:pt x="1662" y="980"/>
                  </a:lnTo>
                  <a:lnTo>
                    <a:pt x="1662" y="966"/>
                  </a:lnTo>
                  <a:lnTo>
                    <a:pt x="1681" y="966"/>
                  </a:lnTo>
                  <a:lnTo>
                    <a:pt x="1681" y="958"/>
                  </a:lnTo>
                  <a:lnTo>
                    <a:pt x="1691" y="958"/>
                  </a:lnTo>
                  <a:lnTo>
                    <a:pt x="1691" y="950"/>
                  </a:lnTo>
                  <a:lnTo>
                    <a:pt x="1730" y="950"/>
                  </a:lnTo>
                  <a:lnTo>
                    <a:pt x="1730" y="944"/>
                  </a:lnTo>
                  <a:lnTo>
                    <a:pt x="1740" y="944"/>
                  </a:lnTo>
                  <a:lnTo>
                    <a:pt x="1740" y="936"/>
                  </a:lnTo>
                  <a:lnTo>
                    <a:pt x="1749" y="936"/>
                  </a:lnTo>
                  <a:lnTo>
                    <a:pt x="1749" y="928"/>
                  </a:lnTo>
                  <a:lnTo>
                    <a:pt x="1759" y="928"/>
                  </a:lnTo>
                  <a:lnTo>
                    <a:pt x="1759" y="914"/>
                  </a:lnTo>
                  <a:lnTo>
                    <a:pt x="1789" y="914"/>
                  </a:lnTo>
                  <a:lnTo>
                    <a:pt x="1789" y="906"/>
                  </a:lnTo>
                  <a:lnTo>
                    <a:pt x="1798" y="906"/>
                  </a:lnTo>
                  <a:lnTo>
                    <a:pt x="1798" y="900"/>
                  </a:lnTo>
                  <a:lnTo>
                    <a:pt x="1808" y="900"/>
                  </a:lnTo>
                  <a:lnTo>
                    <a:pt x="1808" y="892"/>
                  </a:lnTo>
                  <a:lnTo>
                    <a:pt x="1817" y="892"/>
                  </a:lnTo>
                  <a:lnTo>
                    <a:pt x="1817" y="870"/>
                  </a:lnTo>
                  <a:lnTo>
                    <a:pt x="1847" y="870"/>
                  </a:lnTo>
                  <a:lnTo>
                    <a:pt x="1847" y="862"/>
                  </a:lnTo>
                  <a:lnTo>
                    <a:pt x="1866" y="862"/>
                  </a:lnTo>
                  <a:lnTo>
                    <a:pt x="1866" y="854"/>
                  </a:lnTo>
                  <a:lnTo>
                    <a:pt x="1896" y="854"/>
                  </a:lnTo>
                  <a:lnTo>
                    <a:pt x="1896" y="848"/>
                  </a:lnTo>
                  <a:lnTo>
                    <a:pt x="1906" y="848"/>
                  </a:lnTo>
                  <a:lnTo>
                    <a:pt x="1906" y="840"/>
                  </a:lnTo>
                  <a:lnTo>
                    <a:pt x="1915" y="840"/>
                  </a:lnTo>
                  <a:lnTo>
                    <a:pt x="1915" y="832"/>
                  </a:lnTo>
                  <a:lnTo>
                    <a:pt x="1925" y="832"/>
                  </a:lnTo>
                  <a:lnTo>
                    <a:pt x="1925" y="818"/>
                  </a:lnTo>
                  <a:lnTo>
                    <a:pt x="1964" y="818"/>
                  </a:lnTo>
                  <a:lnTo>
                    <a:pt x="1964" y="810"/>
                  </a:lnTo>
                  <a:lnTo>
                    <a:pt x="1985" y="810"/>
                  </a:lnTo>
                  <a:lnTo>
                    <a:pt x="1985" y="804"/>
                  </a:lnTo>
                  <a:lnTo>
                    <a:pt x="2004" y="804"/>
                  </a:lnTo>
                  <a:lnTo>
                    <a:pt x="2004" y="796"/>
                  </a:lnTo>
                  <a:lnTo>
                    <a:pt x="2013" y="796"/>
                  </a:lnTo>
                  <a:lnTo>
                    <a:pt x="2013" y="788"/>
                  </a:lnTo>
                  <a:lnTo>
                    <a:pt x="2023" y="788"/>
                  </a:lnTo>
                  <a:lnTo>
                    <a:pt x="2023" y="774"/>
                  </a:lnTo>
                  <a:lnTo>
                    <a:pt x="2043" y="774"/>
                  </a:lnTo>
                  <a:lnTo>
                    <a:pt x="2043" y="766"/>
                  </a:lnTo>
                  <a:lnTo>
                    <a:pt x="2053" y="766"/>
                  </a:lnTo>
                  <a:lnTo>
                    <a:pt x="2053" y="758"/>
                  </a:lnTo>
                  <a:lnTo>
                    <a:pt x="2072" y="758"/>
                  </a:lnTo>
                  <a:lnTo>
                    <a:pt x="2072" y="752"/>
                  </a:lnTo>
                  <a:lnTo>
                    <a:pt x="2082" y="752"/>
                  </a:lnTo>
                  <a:lnTo>
                    <a:pt x="2082" y="744"/>
                  </a:lnTo>
                  <a:lnTo>
                    <a:pt x="2092" y="744"/>
                  </a:lnTo>
                  <a:lnTo>
                    <a:pt x="2092" y="728"/>
                  </a:lnTo>
                  <a:lnTo>
                    <a:pt x="2102" y="728"/>
                  </a:lnTo>
                  <a:lnTo>
                    <a:pt x="2102" y="722"/>
                  </a:lnTo>
                  <a:lnTo>
                    <a:pt x="2111" y="722"/>
                  </a:lnTo>
                  <a:lnTo>
                    <a:pt x="2111" y="714"/>
                  </a:lnTo>
                  <a:lnTo>
                    <a:pt x="2121" y="714"/>
                  </a:lnTo>
                  <a:lnTo>
                    <a:pt x="2121" y="706"/>
                  </a:lnTo>
                  <a:lnTo>
                    <a:pt x="2140" y="706"/>
                  </a:lnTo>
                  <a:lnTo>
                    <a:pt x="2140" y="700"/>
                  </a:lnTo>
                  <a:lnTo>
                    <a:pt x="2151" y="700"/>
                  </a:lnTo>
                  <a:lnTo>
                    <a:pt x="2151" y="692"/>
                  </a:lnTo>
                  <a:lnTo>
                    <a:pt x="2160" y="692"/>
                  </a:lnTo>
                  <a:lnTo>
                    <a:pt x="2160" y="684"/>
                  </a:lnTo>
                  <a:lnTo>
                    <a:pt x="2179" y="684"/>
                  </a:lnTo>
                  <a:lnTo>
                    <a:pt x="2179" y="678"/>
                  </a:lnTo>
                  <a:lnTo>
                    <a:pt x="2200" y="678"/>
                  </a:lnTo>
                  <a:lnTo>
                    <a:pt x="2200" y="670"/>
                  </a:lnTo>
                  <a:lnTo>
                    <a:pt x="2209" y="670"/>
                  </a:lnTo>
                  <a:lnTo>
                    <a:pt x="2209" y="662"/>
                  </a:lnTo>
                  <a:lnTo>
                    <a:pt x="2228" y="662"/>
                  </a:lnTo>
                  <a:lnTo>
                    <a:pt x="2228" y="648"/>
                  </a:lnTo>
                  <a:lnTo>
                    <a:pt x="2238" y="648"/>
                  </a:lnTo>
                  <a:lnTo>
                    <a:pt x="2238" y="640"/>
                  </a:lnTo>
                  <a:lnTo>
                    <a:pt x="2249" y="640"/>
                  </a:lnTo>
                  <a:lnTo>
                    <a:pt x="2249" y="618"/>
                  </a:lnTo>
                  <a:lnTo>
                    <a:pt x="2258" y="618"/>
                  </a:lnTo>
                  <a:lnTo>
                    <a:pt x="2258" y="610"/>
                  </a:lnTo>
                  <a:lnTo>
                    <a:pt x="2346" y="610"/>
                  </a:lnTo>
                  <a:lnTo>
                    <a:pt x="2346" y="604"/>
                  </a:lnTo>
                  <a:lnTo>
                    <a:pt x="2355" y="604"/>
                  </a:lnTo>
                  <a:lnTo>
                    <a:pt x="2355" y="596"/>
                  </a:lnTo>
                  <a:lnTo>
                    <a:pt x="2366" y="596"/>
                  </a:lnTo>
                  <a:lnTo>
                    <a:pt x="2366" y="588"/>
                  </a:lnTo>
                  <a:lnTo>
                    <a:pt x="2395" y="588"/>
                  </a:lnTo>
                  <a:lnTo>
                    <a:pt x="2395" y="566"/>
                  </a:lnTo>
                  <a:lnTo>
                    <a:pt x="2404" y="566"/>
                  </a:lnTo>
                  <a:lnTo>
                    <a:pt x="2404" y="558"/>
                  </a:lnTo>
                  <a:lnTo>
                    <a:pt x="2434" y="558"/>
                  </a:lnTo>
                  <a:lnTo>
                    <a:pt x="2434" y="552"/>
                  </a:lnTo>
                  <a:lnTo>
                    <a:pt x="2453" y="552"/>
                  </a:lnTo>
                  <a:lnTo>
                    <a:pt x="2453" y="536"/>
                  </a:lnTo>
                  <a:lnTo>
                    <a:pt x="2464" y="536"/>
                  </a:lnTo>
                  <a:lnTo>
                    <a:pt x="2464" y="522"/>
                  </a:lnTo>
                  <a:lnTo>
                    <a:pt x="2473" y="522"/>
                  </a:lnTo>
                  <a:lnTo>
                    <a:pt x="2473" y="506"/>
                  </a:lnTo>
                  <a:lnTo>
                    <a:pt x="2483" y="506"/>
                  </a:lnTo>
                  <a:lnTo>
                    <a:pt x="2483" y="500"/>
                  </a:lnTo>
                  <a:lnTo>
                    <a:pt x="2502" y="500"/>
                  </a:lnTo>
                  <a:lnTo>
                    <a:pt x="2502" y="484"/>
                  </a:lnTo>
                  <a:lnTo>
                    <a:pt x="2522" y="484"/>
                  </a:lnTo>
                  <a:lnTo>
                    <a:pt x="2522" y="476"/>
                  </a:lnTo>
                  <a:lnTo>
                    <a:pt x="2532" y="476"/>
                  </a:lnTo>
                  <a:lnTo>
                    <a:pt x="2532" y="470"/>
                  </a:lnTo>
                  <a:lnTo>
                    <a:pt x="2571" y="470"/>
                  </a:lnTo>
                  <a:lnTo>
                    <a:pt x="2571" y="462"/>
                  </a:lnTo>
                  <a:lnTo>
                    <a:pt x="2590" y="462"/>
                  </a:lnTo>
                  <a:lnTo>
                    <a:pt x="2590" y="448"/>
                  </a:lnTo>
                  <a:lnTo>
                    <a:pt x="2610" y="448"/>
                  </a:lnTo>
                  <a:lnTo>
                    <a:pt x="2610" y="440"/>
                  </a:lnTo>
                  <a:lnTo>
                    <a:pt x="2619" y="440"/>
                  </a:lnTo>
                  <a:lnTo>
                    <a:pt x="2619" y="432"/>
                  </a:lnTo>
                  <a:lnTo>
                    <a:pt x="2649" y="432"/>
                  </a:lnTo>
                  <a:lnTo>
                    <a:pt x="2649" y="424"/>
                  </a:lnTo>
                  <a:lnTo>
                    <a:pt x="2659" y="424"/>
                  </a:lnTo>
                  <a:lnTo>
                    <a:pt x="2659" y="402"/>
                  </a:lnTo>
                  <a:lnTo>
                    <a:pt x="2707" y="402"/>
                  </a:lnTo>
                  <a:lnTo>
                    <a:pt x="2707" y="396"/>
                  </a:lnTo>
                  <a:lnTo>
                    <a:pt x="2727" y="396"/>
                  </a:lnTo>
                  <a:lnTo>
                    <a:pt x="2727" y="388"/>
                  </a:lnTo>
                  <a:lnTo>
                    <a:pt x="2737" y="388"/>
                  </a:lnTo>
                  <a:lnTo>
                    <a:pt x="2737" y="372"/>
                  </a:lnTo>
                  <a:lnTo>
                    <a:pt x="2756" y="372"/>
                  </a:lnTo>
                  <a:lnTo>
                    <a:pt x="2756" y="366"/>
                  </a:lnTo>
                  <a:lnTo>
                    <a:pt x="2766" y="366"/>
                  </a:lnTo>
                  <a:lnTo>
                    <a:pt x="2766" y="358"/>
                  </a:lnTo>
                  <a:lnTo>
                    <a:pt x="2796" y="358"/>
                  </a:lnTo>
                  <a:lnTo>
                    <a:pt x="2796" y="342"/>
                  </a:lnTo>
                  <a:lnTo>
                    <a:pt x="2805" y="342"/>
                  </a:lnTo>
                  <a:lnTo>
                    <a:pt x="2805" y="336"/>
                  </a:lnTo>
                  <a:lnTo>
                    <a:pt x="2825" y="336"/>
                  </a:lnTo>
                  <a:lnTo>
                    <a:pt x="2825" y="314"/>
                  </a:lnTo>
                  <a:lnTo>
                    <a:pt x="2834" y="314"/>
                  </a:lnTo>
                  <a:lnTo>
                    <a:pt x="2834" y="298"/>
                  </a:lnTo>
                  <a:lnTo>
                    <a:pt x="2845" y="298"/>
                  </a:lnTo>
                  <a:lnTo>
                    <a:pt x="2845" y="290"/>
                  </a:lnTo>
                  <a:lnTo>
                    <a:pt x="2864" y="290"/>
                  </a:lnTo>
                  <a:lnTo>
                    <a:pt x="2864" y="284"/>
                  </a:lnTo>
                  <a:lnTo>
                    <a:pt x="2874" y="284"/>
                  </a:lnTo>
                  <a:lnTo>
                    <a:pt x="2874" y="276"/>
                  </a:lnTo>
                  <a:lnTo>
                    <a:pt x="2894" y="276"/>
                  </a:lnTo>
                  <a:lnTo>
                    <a:pt x="2894" y="268"/>
                  </a:lnTo>
                  <a:lnTo>
                    <a:pt x="2903" y="268"/>
                  </a:lnTo>
                  <a:lnTo>
                    <a:pt x="2903" y="262"/>
                  </a:lnTo>
                  <a:lnTo>
                    <a:pt x="2913" y="262"/>
                  </a:lnTo>
                  <a:lnTo>
                    <a:pt x="2913" y="254"/>
                  </a:lnTo>
                  <a:lnTo>
                    <a:pt x="2932" y="254"/>
                  </a:lnTo>
                  <a:lnTo>
                    <a:pt x="2932" y="232"/>
                  </a:lnTo>
                  <a:lnTo>
                    <a:pt x="2952" y="232"/>
                  </a:lnTo>
                  <a:lnTo>
                    <a:pt x="2952" y="224"/>
                  </a:lnTo>
                  <a:lnTo>
                    <a:pt x="2962" y="224"/>
                  </a:lnTo>
                  <a:lnTo>
                    <a:pt x="2962" y="216"/>
                  </a:lnTo>
                  <a:lnTo>
                    <a:pt x="3001" y="216"/>
                  </a:lnTo>
                  <a:lnTo>
                    <a:pt x="3001" y="202"/>
                  </a:lnTo>
                  <a:lnTo>
                    <a:pt x="3040" y="202"/>
                  </a:lnTo>
                  <a:lnTo>
                    <a:pt x="3040" y="194"/>
                  </a:lnTo>
                  <a:lnTo>
                    <a:pt x="3060" y="194"/>
                  </a:lnTo>
                  <a:lnTo>
                    <a:pt x="3060" y="186"/>
                  </a:lnTo>
                  <a:lnTo>
                    <a:pt x="3069" y="186"/>
                  </a:lnTo>
                  <a:lnTo>
                    <a:pt x="3069" y="180"/>
                  </a:lnTo>
                  <a:lnTo>
                    <a:pt x="3109" y="180"/>
                  </a:lnTo>
                  <a:lnTo>
                    <a:pt x="3109" y="164"/>
                  </a:lnTo>
                  <a:lnTo>
                    <a:pt x="3128" y="164"/>
                  </a:lnTo>
                  <a:lnTo>
                    <a:pt x="3128" y="156"/>
                  </a:lnTo>
                  <a:lnTo>
                    <a:pt x="3138" y="156"/>
                  </a:lnTo>
                  <a:lnTo>
                    <a:pt x="3138" y="150"/>
                  </a:lnTo>
                  <a:lnTo>
                    <a:pt x="3147" y="150"/>
                  </a:lnTo>
                  <a:lnTo>
                    <a:pt x="3147" y="142"/>
                  </a:lnTo>
                  <a:lnTo>
                    <a:pt x="3167" y="142"/>
                  </a:lnTo>
                  <a:lnTo>
                    <a:pt x="3167" y="126"/>
                  </a:lnTo>
                  <a:lnTo>
                    <a:pt x="3206" y="126"/>
                  </a:lnTo>
                  <a:lnTo>
                    <a:pt x="3206" y="120"/>
                  </a:lnTo>
                  <a:lnTo>
                    <a:pt x="3255" y="120"/>
                  </a:lnTo>
                  <a:lnTo>
                    <a:pt x="3255" y="112"/>
                  </a:lnTo>
                  <a:lnTo>
                    <a:pt x="3275" y="112"/>
                  </a:lnTo>
                  <a:lnTo>
                    <a:pt x="3275" y="98"/>
                  </a:lnTo>
                  <a:lnTo>
                    <a:pt x="3294" y="98"/>
                  </a:lnTo>
                  <a:lnTo>
                    <a:pt x="3294" y="90"/>
                  </a:lnTo>
                  <a:lnTo>
                    <a:pt x="3304" y="90"/>
                  </a:lnTo>
                  <a:lnTo>
                    <a:pt x="3304" y="82"/>
                  </a:lnTo>
                  <a:lnTo>
                    <a:pt x="3313" y="82"/>
                  </a:lnTo>
                  <a:lnTo>
                    <a:pt x="3313" y="74"/>
                  </a:lnTo>
                  <a:lnTo>
                    <a:pt x="3343" y="74"/>
                  </a:lnTo>
                  <a:lnTo>
                    <a:pt x="3343" y="68"/>
                  </a:lnTo>
                  <a:lnTo>
                    <a:pt x="3353" y="68"/>
                  </a:lnTo>
                  <a:lnTo>
                    <a:pt x="3353" y="60"/>
                  </a:lnTo>
                  <a:lnTo>
                    <a:pt x="3362" y="60"/>
                  </a:lnTo>
                  <a:lnTo>
                    <a:pt x="3362" y="52"/>
                  </a:lnTo>
                  <a:lnTo>
                    <a:pt x="3392" y="52"/>
                  </a:lnTo>
                  <a:lnTo>
                    <a:pt x="3392" y="44"/>
                  </a:lnTo>
                  <a:lnTo>
                    <a:pt x="3411" y="44"/>
                  </a:lnTo>
                  <a:lnTo>
                    <a:pt x="3411" y="38"/>
                  </a:lnTo>
                  <a:lnTo>
                    <a:pt x="3479" y="38"/>
                  </a:lnTo>
                  <a:lnTo>
                    <a:pt x="3479" y="30"/>
                  </a:lnTo>
                  <a:lnTo>
                    <a:pt x="3500" y="30"/>
                  </a:lnTo>
                  <a:lnTo>
                    <a:pt x="3500" y="22"/>
                  </a:lnTo>
                  <a:lnTo>
                    <a:pt x="3539" y="22"/>
                  </a:lnTo>
                  <a:lnTo>
                    <a:pt x="3539" y="8"/>
                  </a:lnTo>
                  <a:lnTo>
                    <a:pt x="3549" y="8"/>
                  </a:lnTo>
                  <a:lnTo>
                    <a:pt x="3549" y="0"/>
                  </a:lnTo>
                  <a:lnTo>
                    <a:pt x="3568" y="0"/>
                  </a:lnTo>
                  <a:lnTo>
                    <a:pt x="3568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2043" y="3152"/>
              <a:ext cx="0" cy="4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2932" y="3152"/>
              <a:ext cx="0" cy="4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832" y="3152"/>
              <a:ext cx="0" cy="4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722" y="3152"/>
              <a:ext cx="0" cy="4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5611" y="3152"/>
              <a:ext cx="0" cy="4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043" y="3152"/>
              <a:ext cx="356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014" y="3263"/>
              <a:ext cx="95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904" y="3263"/>
              <a:ext cx="95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803" y="3263"/>
              <a:ext cx="95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693" y="3263"/>
              <a:ext cx="95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554" y="3263"/>
              <a:ext cx="148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998" y="3152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1998" y="2745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1998" y="2338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H="1">
              <a:off x="1998" y="1931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H="1">
              <a:off x="1998" y="1523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1998" y="1116"/>
              <a:ext cx="4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2043" y="1116"/>
              <a:ext cx="0" cy="203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895" y="3111"/>
              <a:ext cx="95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781" y="2704"/>
              <a:ext cx="22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781" y="2296"/>
              <a:ext cx="22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781" y="1890"/>
              <a:ext cx="22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781" y="1482"/>
              <a:ext cx="22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781" y="1075"/>
              <a:ext cx="227" cy="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968" y="3629"/>
              <a:ext cx="431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No. at Risk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968" y="3833"/>
              <a:ext cx="328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Placebo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968" y="4036"/>
              <a:ext cx="412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Metoprolol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951" y="3833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840" y="3833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2668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740" y="3833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2559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630" y="3833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2473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5519" y="3833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1951" y="4036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840" y="4036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2626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3740" y="4036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2522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4630" y="4036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2439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5519" y="4036"/>
              <a:ext cx="2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2347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193829" y="2676379"/>
            <a:ext cx="1614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P-value = 0.036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55578" y="2562039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Metoprolol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49262" y="320807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Placebo</a:t>
            </a:r>
          </a:p>
        </p:txBody>
      </p:sp>
    </p:spTree>
    <p:extLst>
      <p:ext uri="{BB962C8B-B14F-4D97-AF65-F5344CB8AC3E}">
        <p14:creationId xmlns:p14="http://schemas.microsoft.com/office/powerpoint/2010/main" val="629060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1-year non-CV mortality</a:t>
            </a: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19652" y="1295400"/>
            <a:ext cx="9065152" cy="4989512"/>
            <a:chOff x="72" y="531"/>
            <a:chExt cx="6096" cy="3908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72" y="531"/>
              <a:ext cx="6096" cy="3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985" y="3354"/>
              <a:ext cx="141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Months since Randomization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1657" y="2279"/>
              <a:ext cx="3913" cy="736"/>
            </a:xfrm>
            <a:custGeom>
              <a:avLst/>
              <a:gdLst>
                <a:gd name="T0" fmla="*/ 33 w 3913"/>
                <a:gd name="T1" fmla="*/ 731 h 736"/>
                <a:gd name="T2" fmla="*/ 65 w 3913"/>
                <a:gd name="T3" fmla="*/ 715 h 736"/>
                <a:gd name="T4" fmla="*/ 86 w 3913"/>
                <a:gd name="T5" fmla="*/ 698 h 736"/>
                <a:gd name="T6" fmla="*/ 119 w 3913"/>
                <a:gd name="T7" fmla="*/ 690 h 736"/>
                <a:gd name="T8" fmla="*/ 161 w 3913"/>
                <a:gd name="T9" fmla="*/ 679 h 736"/>
                <a:gd name="T10" fmla="*/ 204 w 3913"/>
                <a:gd name="T11" fmla="*/ 668 h 736"/>
                <a:gd name="T12" fmla="*/ 226 w 3913"/>
                <a:gd name="T13" fmla="*/ 649 h 736"/>
                <a:gd name="T14" fmla="*/ 322 w 3913"/>
                <a:gd name="T15" fmla="*/ 638 h 736"/>
                <a:gd name="T16" fmla="*/ 376 w 3913"/>
                <a:gd name="T17" fmla="*/ 620 h 736"/>
                <a:gd name="T18" fmla="*/ 408 w 3913"/>
                <a:gd name="T19" fmla="*/ 613 h 736"/>
                <a:gd name="T20" fmla="*/ 429 w 3913"/>
                <a:gd name="T21" fmla="*/ 599 h 736"/>
                <a:gd name="T22" fmla="*/ 493 w 3913"/>
                <a:gd name="T23" fmla="*/ 580 h 736"/>
                <a:gd name="T24" fmla="*/ 547 w 3913"/>
                <a:gd name="T25" fmla="*/ 567 h 736"/>
                <a:gd name="T26" fmla="*/ 623 w 3913"/>
                <a:gd name="T27" fmla="*/ 560 h 736"/>
                <a:gd name="T28" fmla="*/ 654 w 3913"/>
                <a:gd name="T29" fmla="*/ 543 h 736"/>
                <a:gd name="T30" fmla="*/ 698 w 3913"/>
                <a:gd name="T31" fmla="*/ 535 h 736"/>
                <a:gd name="T32" fmla="*/ 719 w 3913"/>
                <a:gd name="T33" fmla="*/ 515 h 736"/>
                <a:gd name="T34" fmla="*/ 826 w 3913"/>
                <a:gd name="T35" fmla="*/ 503 h 736"/>
                <a:gd name="T36" fmla="*/ 858 w 3913"/>
                <a:gd name="T37" fmla="*/ 486 h 736"/>
                <a:gd name="T38" fmla="*/ 901 w 3913"/>
                <a:gd name="T39" fmla="*/ 478 h 736"/>
                <a:gd name="T40" fmla="*/ 987 w 3913"/>
                <a:gd name="T41" fmla="*/ 465 h 736"/>
                <a:gd name="T42" fmla="*/ 1062 w 3913"/>
                <a:gd name="T43" fmla="*/ 457 h 736"/>
                <a:gd name="T44" fmla="*/ 1094 w 3913"/>
                <a:gd name="T45" fmla="*/ 445 h 736"/>
                <a:gd name="T46" fmla="*/ 1244 w 3913"/>
                <a:gd name="T47" fmla="*/ 436 h 736"/>
                <a:gd name="T48" fmla="*/ 1265 w 3913"/>
                <a:gd name="T49" fmla="*/ 423 h 736"/>
                <a:gd name="T50" fmla="*/ 1340 w 3913"/>
                <a:gd name="T51" fmla="*/ 414 h 736"/>
                <a:gd name="T52" fmla="*/ 1394 w 3913"/>
                <a:gd name="T53" fmla="*/ 398 h 736"/>
                <a:gd name="T54" fmla="*/ 1447 w 3913"/>
                <a:gd name="T55" fmla="*/ 385 h 736"/>
                <a:gd name="T56" fmla="*/ 1501 w 3913"/>
                <a:gd name="T57" fmla="*/ 369 h 736"/>
                <a:gd name="T58" fmla="*/ 1673 w 3913"/>
                <a:gd name="T59" fmla="*/ 360 h 736"/>
                <a:gd name="T60" fmla="*/ 1769 w 3913"/>
                <a:gd name="T61" fmla="*/ 343 h 736"/>
                <a:gd name="T62" fmla="*/ 1834 w 3913"/>
                <a:gd name="T63" fmla="*/ 330 h 736"/>
                <a:gd name="T64" fmla="*/ 1984 w 3913"/>
                <a:gd name="T65" fmla="*/ 317 h 736"/>
                <a:gd name="T66" fmla="*/ 2058 w 3913"/>
                <a:gd name="T67" fmla="*/ 300 h 736"/>
                <a:gd name="T68" fmla="*/ 2154 w 3913"/>
                <a:gd name="T69" fmla="*/ 287 h 736"/>
                <a:gd name="T70" fmla="*/ 2241 w 3913"/>
                <a:gd name="T71" fmla="*/ 278 h 736"/>
                <a:gd name="T72" fmla="*/ 2273 w 3913"/>
                <a:gd name="T73" fmla="*/ 266 h 736"/>
                <a:gd name="T74" fmla="*/ 2413 w 3913"/>
                <a:gd name="T75" fmla="*/ 257 h 736"/>
                <a:gd name="T76" fmla="*/ 2434 w 3913"/>
                <a:gd name="T77" fmla="*/ 236 h 736"/>
                <a:gd name="T78" fmla="*/ 2541 w 3913"/>
                <a:gd name="T79" fmla="*/ 227 h 736"/>
                <a:gd name="T80" fmla="*/ 2627 w 3913"/>
                <a:gd name="T81" fmla="*/ 213 h 736"/>
                <a:gd name="T82" fmla="*/ 2658 w 3913"/>
                <a:gd name="T83" fmla="*/ 204 h 736"/>
                <a:gd name="T84" fmla="*/ 2766 w 3913"/>
                <a:gd name="T85" fmla="*/ 192 h 736"/>
                <a:gd name="T86" fmla="*/ 2798 w 3913"/>
                <a:gd name="T87" fmla="*/ 174 h 736"/>
                <a:gd name="T88" fmla="*/ 2830 w 3913"/>
                <a:gd name="T89" fmla="*/ 157 h 736"/>
                <a:gd name="T90" fmla="*/ 2905 w 3913"/>
                <a:gd name="T91" fmla="*/ 140 h 736"/>
                <a:gd name="T92" fmla="*/ 3055 w 3913"/>
                <a:gd name="T93" fmla="*/ 122 h 736"/>
                <a:gd name="T94" fmla="*/ 3162 w 3913"/>
                <a:gd name="T95" fmla="*/ 109 h 736"/>
                <a:gd name="T96" fmla="*/ 3227 w 3913"/>
                <a:gd name="T97" fmla="*/ 87 h 736"/>
                <a:gd name="T98" fmla="*/ 3430 w 3913"/>
                <a:gd name="T99" fmla="*/ 74 h 736"/>
                <a:gd name="T100" fmla="*/ 3516 w 3913"/>
                <a:gd name="T101" fmla="*/ 61 h 736"/>
                <a:gd name="T102" fmla="*/ 3580 w 3913"/>
                <a:gd name="T103" fmla="*/ 52 h 736"/>
                <a:gd name="T104" fmla="*/ 3677 w 3913"/>
                <a:gd name="T105" fmla="*/ 30 h 736"/>
                <a:gd name="T106" fmla="*/ 3827 w 3913"/>
                <a:gd name="T107" fmla="*/ 17 h 736"/>
                <a:gd name="T108" fmla="*/ 3859 w 3913"/>
                <a:gd name="T109" fmla="*/ 3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913" h="736">
                  <a:moveTo>
                    <a:pt x="0" y="736"/>
                  </a:moveTo>
                  <a:lnTo>
                    <a:pt x="12" y="736"/>
                  </a:lnTo>
                  <a:lnTo>
                    <a:pt x="12" y="734"/>
                  </a:lnTo>
                  <a:lnTo>
                    <a:pt x="33" y="734"/>
                  </a:lnTo>
                  <a:lnTo>
                    <a:pt x="33" y="731"/>
                  </a:lnTo>
                  <a:lnTo>
                    <a:pt x="43" y="731"/>
                  </a:lnTo>
                  <a:lnTo>
                    <a:pt x="43" y="726"/>
                  </a:lnTo>
                  <a:lnTo>
                    <a:pt x="54" y="726"/>
                  </a:lnTo>
                  <a:lnTo>
                    <a:pt x="54" y="715"/>
                  </a:lnTo>
                  <a:lnTo>
                    <a:pt x="65" y="715"/>
                  </a:lnTo>
                  <a:lnTo>
                    <a:pt x="65" y="706"/>
                  </a:lnTo>
                  <a:lnTo>
                    <a:pt x="75" y="706"/>
                  </a:lnTo>
                  <a:lnTo>
                    <a:pt x="75" y="704"/>
                  </a:lnTo>
                  <a:lnTo>
                    <a:pt x="86" y="704"/>
                  </a:lnTo>
                  <a:lnTo>
                    <a:pt x="86" y="698"/>
                  </a:lnTo>
                  <a:lnTo>
                    <a:pt x="96" y="698"/>
                  </a:lnTo>
                  <a:lnTo>
                    <a:pt x="96" y="696"/>
                  </a:lnTo>
                  <a:lnTo>
                    <a:pt x="108" y="696"/>
                  </a:lnTo>
                  <a:lnTo>
                    <a:pt x="108" y="690"/>
                  </a:lnTo>
                  <a:lnTo>
                    <a:pt x="119" y="690"/>
                  </a:lnTo>
                  <a:lnTo>
                    <a:pt x="119" y="687"/>
                  </a:lnTo>
                  <a:lnTo>
                    <a:pt x="150" y="687"/>
                  </a:lnTo>
                  <a:lnTo>
                    <a:pt x="150" y="685"/>
                  </a:lnTo>
                  <a:lnTo>
                    <a:pt x="161" y="685"/>
                  </a:lnTo>
                  <a:lnTo>
                    <a:pt x="161" y="679"/>
                  </a:lnTo>
                  <a:lnTo>
                    <a:pt x="172" y="679"/>
                  </a:lnTo>
                  <a:lnTo>
                    <a:pt x="172" y="674"/>
                  </a:lnTo>
                  <a:lnTo>
                    <a:pt x="182" y="674"/>
                  </a:lnTo>
                  <a:lnTo>
                    <a:pt x="182" y="668"/>
                  </a:lnTo>
                  <a:lnTo>
                    <a:pt x="204" y="668"/>
                  </a:lnTo>
                  <a:lnTo>
                    <a:pt x="204" y="659"/>
                  </a:lnTo>
                  <a:lnTo>
                    <a:pt x="215" y="659"/>
                  </a:lnTo>
                  <a:lnTo>
                    <a:pt x="215" y="655"/>
                  </a:lnTo>
                  <a:lnTo>
                    <a:pt x="226" y="655"/>
                  </a:lnTo>
                  <a:lnTo>
                    <a:pt x="226" y="649"/>
                  </a:lnTo>
                  <a:lnTo>
                    <a:pt x="257" y="649"/>
                  </a:lnTo>
                  <a:lnTo>
                    <a:pt x="257" y="643"/>
                  </a:lnTo>
                  <a:lnTo>
                    <a:pt x="269" y="643"/>
                  </a:lnTo>
                  <a:lnTo>
                    <a:pt x="269" y="638"/>
                  </a:lnTo>
                  <a:lnTo>
                    <a:pt x="322" y="638"/>
                  </a:lnTo>
                  <a:lnTo>
                    <a:pt x="322" y="627"/>
                  </a:lnTo>
                  <a:lnTo>
                    <a:pt x="355" y="627"/>
                  </a:lnTo>
                  <a:lnTo>
                    <a:pt x="355" y="623"/>
                  </a:lnTo>
                  <a:lnTo>
                    <a:pt x="376" y="623"/>
                  </a:lnTo>
                  <a:lnTo>
                    <a:pt x="376" y="620"/>
                  </a:lnTo>
                  <a:lnTo>
                    <a:pt x="386" y="620"/>
                  </a:lnTo>
                  <a:lnTo>
                    <a:pt x="386" y="617"/>
                  </a:lnTo>
                  <a:lnTo>
                    <a:pt x="397" y="617"/>
                  </a:lnTo>
                  <a:lnTo>
                    <a:pt x="397" y="613"/>
                  </a:lnTo>
                  <a:lnTo>
                    <a:pt x="408" y="613"/>
                  </a:lnTo>
                  <a:lnTo>
                    <a:pt x="408" y="605"/>
                  </a:lnTo>
                  <a:lnTo>
                    <a:pt x="418" y="605"/>
                  </a:lnTo>
                  <a:lnTo>
                    <a:pt x="418" y="602"/>
                  </a:lnTo>
                  <a:lnTo>
                    <a:pt x="429" y="602"/>
                  </a:lnTo>
                  <a:lnTo>
                    <a:pt x="429" y="599"/>
                  </a:lnTo>
                  <a:lnTo>
                    <a:pt x="439" y="599"/>
                  </a:lnTo>
                  <a:lnTo>
                    <a:pt x="439" y="591"/>
                  </a:lnTo>
                  <a:lnTo>
                    <a:pt x="472" y="591"/>
                  </a:lnTo>
                  <a:lnTo>
                    <a:pt x="472" y="580"/>
                  </a:lnTo>
                  <a:lnTo>
                    <a:pt x="493" y="580"/>
                  </a:lnTo>
                  <a:lnTo>
                    <a:pt x="493" y="575"/>
                  </a:lnTo>
                  <a:lnTo>
                    <a:pt x="525" y="575"/>
                  </a:lnTo>
                  <a:lnTo>
                    <a:pt x="525" y="572"/>
                  </a:lnTo>
                  <a:lnTo>
                    <a:pt x="547" y="572"/>
                  </a:lnTo>
                  <a:lnTo>
                    <a:pt x="547" y="567"/>
                  </a:lnTo>
                  <a:lnTo>
                    <a:pt x="558" y="567"/>
                  </a:lnTo>
                  <a:lnTo>
                    <a:pt x="558" y="564"/>
                  </a:lnTo>
                  <a:lnTo>
                    <a:pt x="612" y="564"/>
                  </a:lnTo>
                  <a:lnTo>
                    <a:pt x="612" y="560"/>
                  </a:lnTo>
                  <a:lnTo>
                    <a:pt x="623" y="560"/>
                  </a:lnTo>
                  <a:lnTo>
                    <a:pt x="623" y="552"/>
                  </a:lnTo>
                  <a:lnTo>
                    <a:pt x="644" y="552"/>
                  </a:lnTo>
                  <a:lnTo>
                    <a:pt x="644" y="547"/>
                  </a:lnTo>
                  <a:lnTo>
                    <a:pt x="654" y="547"/>
                  </a:lnTo>
                  <a:lnTo>
                    <a:pt x="654" y="543"/>
                  </a:lnTo>
                  <a:lnTo>
                    <a:pt x="665" y="543"/>
                  </a:lnTo>
                  <a:lnTo>
                    <a:pt x="665" y="540"/>
                  </a:lnTo>
                  <a:lnTo>
                    <a:pt x="686" y="540"/>
                  </a:lnTo>
                  <a:lnTo>
                    <a:pt x="686" y="535"/>
                  </a:lnTo>
                  <a:lnTo>
                    <a:pt x="698" y="535"/>
                  </a:lnTo>
                  <a:lnTo>
                    <a:pt x="698" y="523"/>
                  </a:lnTo>
                  <a:lnTo>
                    <a:pt x="708" y="523"/>
                  </a:lnTo>
                  <a:lnTo>
                    <a:pt x="708" y="519"/>
                  </a:lnTo>
                  <a:lnTo>
                    <a:pt x="719" y="519"/>
                  </a:lnTo>
                  <a:lnTo>
                    <a:pt x="719" y="515"/>
                  </a:lnTo>
                  <a:lnTo>
                    <a:pt x="729" y="515"/>
                  </a:lnTo>
                  <a:lnTo>
                    <a:pt x="729" y="511"/>
                  </a:lnTo>
                  <a:lnTo>
                    <a:pt x="805" y="511"/>
                  </a:lnTo>
                  <a:lnTo>
                    <a:pt x="805" y="503"/>
                  </a:lnTo>
                  <a:lnTo>
                    <a:pt x="826" y="503"/>
                  </a:lnTo>
                  <a:lnTo>
                    <a:pt x="826" y="498"/>
                  </a:lnTo>
                  <a:lnTo>
                    <a:pt x="847" y="498"/>
                  </a:lnTo>
                  <a:lnTo>
                    <a:pt x="847" y="494"/>
                  </a:lnTo>
                  <a:lnTo>
                    <a:pt x="858" y="494"/>
                  </a:lnTo>
                  <a:lnTo>
                    <a:pt x="858" y="486"/>
                  </a:lnTo>
                  <a:lnTo>
                    <a:pt x="880" y="486"/>
                  </a:lnTo>
                  <a:lnTo>
                    <a:pt x="880" y="481"/>
                  </a:lnTo>
                  <a:lnTo>
                    <a:pt x="890" y="481"/>
                  </a:lnTo>
                  <a:lnTo>
                    <a:pt x="890" y="478"/>
                  </a:lnTo>
                  <a:lnTo>
                    <a:pt x="901" y="478"/>
                  </a:lnTo>
                  <a:lnTo>
                    <a:pt x="901" y="474"/>
                  </a:lnTo>
                  <a:lnTo>
                    <a:pt x="943" y="474"/>
                  </a:lnTo>
                  <a:lnTo>
                    <a:pt x="943" y="469"/>
                  </a:lnTo>
                  <a:lnTo>
                    <a:pt x="987" y="469"/>
                  </a:lnTo>
                  <a:lnTo>
                    <a:pt x="987" y="465"/>
                  </a:lnTo>
                  <a:lnTo>
                    <a:pt x="997" y="465"/>
                  </a:lnTo>
                  <a:lnTo>
                    <a:pt x="997" y="461"/>
                  </a:lnTo>
                  <a:lnTo>
                    <a:pt x="1018" y="461"/>
                  </a:lnTo>
                  <a:lnTo>
                    <a:pt x="1018" y="457"/>
                  </a:lnTo>
                  <a:lnTo>
                    <a:pt x="1062" y="457"/>
                  </a:lnTo>
                  <a:lnTo>
                    <a:pt x="1062" y="452"/>
                  </a:lnTo>
                  <a:lnTo>
                    <a:pt x="1072" y="452"/>
                  </a:lnTo>
                  <a:lnTo>
                    <a:pt x="1072" y="449"/>
                  </a:lnTo>
                  <a:lnTo>
                    <a:pt x="1094" y="449"/>
                  </a:lnTo>
                  <a:lnTo>
                    <a:pt x="1094" y="445"/>
                  </a:lnTo>
                  <a:lnTo>
                    <a:pt x="1115" y="445"/>
                  </a:lnTo>
                  <a:lnTo>
                    <a:pt x="1115" y="440"/>
                  </a:lnTo>
                  <a:lnTo>
                    <a:pt x="1158" y="440"/>
                  </a:lnTo>
                  <a:lnTo>
                    <a:pt x="1158" y="436"/>
                  </a:lnTo>
                  <a:lnTo>
                    <a:pt x="1244" y="436"/>
                  </a:lnTo>
                  <a:lnTo>
                    <a:pt x="1244" y="431"/>
                  </a:lnTo>
                  <a:lnTo>
                    <a:pt x="1255" y="431"/>
                  </a:lnTo>
                  <a:lnTo>
                    <a:pt x="1255" y="428"/>
                  </a:lnTo>
                  <a:lnTo>
                    <a:pt x="1265" y="428"/>
                  </a:lnTo>
                  <a:lnTo>
                    <a:pt x="1265" y="423"/>
                  </a:lnTo>
                  <a:lnTo>
                    <a:pt x="1309" y="423"/>
                  </a:lnTo>
                  <a:lnTo>
                    <a:pt x="1309" y="419"/>
                  </a:lnTo>
                  <a:lnTo>
                    <a:pt x="1330" y="419"/>
                  </a:lnTo>
                  <a:lnTo>
                    <a:pt x="1330" y="414"/>
                  </a:lnTo>
                  <a:lnTo>
                    <a:pt x="1340" y="414"/>
                  </a:lnTo>
                  <a:lnTo>
                    <a:pt x="1340" y="411"/>
                  </a:lnTo>
                  <a:lnTo>
                    <a:pt x="1361" y="411"/>
                  </a:lnTo>
                  <a:lnTo>
                    <a:pt x="1361" y="407"/>
                  </a:lnTo>
                  <a:lnTo>
                    <a:pt x="1394" y="407"/>
                  </a:lnTo>
                  <a:lnTo>
                    <a:pt x="1394" y="398"/>
                  </a:lnTo>
                  <a:lnTo>
                    <a:pt x="1405" y="398"/>
                  </a:lnTo>
                  <a:lnTo>
                    <a:pt x="1405" y="390"/>
                  </a:lnTo>
                  <a:lnTo>
                    <a:pt x="1426" y="390"/>
                  </a:lnTo>
                  <a:lnTo>
                    <a:pt x="1426" y="385"/>
                  </a:lnTo>
                  <a:lnTo>
                    <a:pt x="1447" y="385"/>
                  </a:lnTo>
                  <a:lnTo>
                    <a:pt x="1447" y="381"/>
                  </a:lnTo>
                  <a:lnTo>
                    <a:pt x="1491" y="381"/>
                  </a:lnTo>
                  <a:lnTo>
                    <a:pt x="1491" y="376"/>
                  </a:lnTo>
                  <a:lnTo>
                    <a:pt x="1501" y="376"/>
                  </a:lnTo>
                  <a:lnTo>
                    <a:pt x="1501" y="369"/>
                  </a:lnTo>
                  <a:lnTo>
                    <a:pt x="1544" y="369"/>
                  </a:lnTo>
                  <a:lnTo>
                    <a:pt x="1544" y="364"/>
                  </a:lnTo>
                  <a:lnTo>
                    <a:pt x="1555" y="364"/>
                  </a:lnTo>
                  <a:lnTo>
                    <a:pt x="1555" y="360"/>
                  </a:lnTo>
                  <a:lnTo>
                    <a:pt x="1673" y="360"/>
                  </a:lnTo>
                  <a:lnTo>
                    <a:pt x="1673" y="355"/>
                  </a:lnTo>
                  <a:lnTo>
                    <a:pt x="1694" y="355"/>
                  </a:lnTo>
                  <a:lnTo>
                    <a:pt x="1694" y="347"/>
                  </a:lnTo>
                  <a:lnTo>
                    <a:pt x="1769" y="347"/>
                  </a:lnTo>
                  <a:lnTo>
                    <a:pt x="1769" y="343"/>
                  </a:lnTo>
                  <a:lnTo>
                    <a:pt x="1790" y="343"/>
                  </a:lnTo>
                  <a:lnTo>
                    <a:pt x="1790" y="334"/>
                  </a:lnTo>
                  <a:lnTo>
                    <a:pt x="1811" y="334"/>
                  </a:lnTo>
                  <a:lnTo>
                    <a:pt x="1811" y="330"/>
                  </a:lnTo>
                  <a:lnTo>
                    <a:pt x="1834" y="330"/>
                  </a:lnTo>
                  <a:lnTo>
                    <a:pt x="1834" y="326"/>
                  </a:lnTo>
                  <a:lnTo>
                    <a:pt x="1941" y="326"/>
                  </a:lnTo>
                  <a:lnTo>
                    <a:pt x="1941" y="322"/>
                  </a:lnTo>
                  <a:lnTo>
                    <a:pt x="1984" y="322"/>
                  </a:lnTo>
                  <a:lnTo>
                    <a:pt x="1984" y="317"/>
                  </a:lnTo>
                  <a:lnTo>
                    <a:pt x="1994" y="317"/>
                  </a:lnTo>
                  <a:lnTo>
                    <a:pt x="1994" y="304"/>
                  </a:lnTo>
                  <a:lnTo>
                    <a:pt x="2016" y="304"/>
                  </a:lnTo>
                  <a:lnTo>
                    <a:pt x="2016" y="300"/>
                  </a:lnTo>
                  <a:lnTo>
                    <a:pt x="2058" y="300"/>
                  </a:lnTo>
                  <a:lnTo>
                    <a:pt x="2058" y="296"/>
                  </a:lnTo>
                  <a:lnTo>
                    <a:pt x="2101" y="296"/>
                  </a:lnTo>
                  <a:lnTo>
                    <a:pt x="2101" y="292"/>
                  </a:lnTo>
                  <a:lnTo>
                    <a:pt x="2154" y="292"/>
                  </a:lnTo>
                  <a:lnTo>
                    <a:pt x="2154" y="287"/>
                  </a:lnTo>
                  <a:lnTo>
                    <a:pt x="2198" y="287"/>
                  </a:lnTo>
                  <a:lnTo>
                    <a:pt x="2198" y="283"/>
                  </a:lnTo>
                  <a:lnTo>
                    <a:pt x="2208" y="283"/>
                  </a:lnTo>
                  <a:lnTo>
                    <a:pt x="2208" y="278"/>
                  </a:lnTo>
                  <a:lnTo>
                    <a:pt x="2241" y="278"/>
                  </a:lnTo>
                  <a:lnTo>
                    <a:pt x="2241" y="274"/>
                  </a:lnTo>
                  <a:lnTo>
                    <a:pt x="2262" y="274"/>
                  </a:lnTo>
                  <a:lnTo>
                    <a:pt x="2262" y="270"/>
                  </a:lnTo>
                  <a:lnTo>
                    <a:pt x="2273" y="270"/>
                  </a:lnTo>
                  <a:lnTo>
                    <a:pt x="2273" y="266"/>
                  </a:lnTo>
                  <a:lnTo>
                    <a:pt x="2284" y="266"/>
                  </a:lnTo>
                  <a:lnTo>
                    <a:pt x="2284" y="261"/>
                  </a:lnTo>
                  <a:lnTo>
                    <a:pt x="2390" y="261"/>
                  </a:lnTo>
                  <a:lnTo>
                    <a:pt x="2390" y="257"/>
                  </a:lnTo>
                  <a:lnTo>
                    <a:pt x="2413" y="257"/>
                  </a:lnTo>
                  <a:lnTo>
                    <a:pt x="2413" y="248"/>
                  </a:lnTo>
                  <a:lnTo>
                    <a:pt x="2423" y="248"/>
                  </a:lnTo>
                  <a:lnTo>
                    <a:pt x="2423" y="244"/>
                  </a:lnTo>
                  <a:lnTo>
                    <a:pt x="2434" y="244"/>
                  </a:lnTo>
                  <a:lnTo>
                    <a:pt x="2434" y="236"/>
                  </a:lnTo>
                  <a:lnTo>
                    <a:pt x="2487" y="236"/>
                  </a:lnTo>
                  <a:lnTo>
                    <a:pt x="2487" y="231"/>
                  </a:lnTo>
                  <a:lnTo>
                    <a:pt x="2520" y="231"/>
                  </a:lnTo>
                  <a:lnTo>
                    <a:pt x="2520" y="227"/>
                  </a:lnTo>
                  <a:lnTo>
                    <a:pt x="2541" y="227"/>
                  </a:lnTo>
                  <a:lnTo>
                    <a:pt x="2541" y="222"/>
                  </a:lnTo>
                  <a:lnTo>
                    <a:pt x="2584" y="222"/>
                  </a:lnTo>
                  <a:lnTo>
                    <a:pt x="2584" y="218"/>
                  </a:lnTo>
                  <a:lnTo>
                    <a:pt x="2627" y="218"/>
                  </a:lnTo>
                  <a:lnTo>
                    <a:pt x="2627" y="213"/>
                  </a:lnTo>
                  <a:lnTo>
                    <a:pt x="2637" y="213"/>
                  </a:lnTo>
                  <a:lnTo>
                    <a:pt x="2637" y="209"/>
                  </a:lnTo>
                  <a:lnTo>
                    <a:pt x="2648" y="209"/>
                  </a:lnTo>
                  <a:lnTo>
                    <a:pt x="2648" y="204"/>
                  </a:lnTo>
                  <a:lnTo>
                    <a:pt x="2658" y="204"/>
                  </a:lnTo>
                  <a:lnTo>
                    <a:pt x="2658" y="201"/>
                  </a:lnTo>
                  <a:lnTo>
                    <a:pt x="2680" y="201"/>
                  </a:lnTo>
                  <a:lnTo>
                    <a:pt x="2680" y="197"/>
                  </a:lnTo>
                  <a:lnTo>
                    <a:pt x="2766" y="197"/>
                  </a:lnTo>
                  <a:lnTo>
                    <a:pt x="2766" y="192"/>
                  </a:lnTo>
                  <a:lnTo>
                    <a:pt x="2777" y="192"/>
                  </a:lnTo>
                  <a:lnTo>
                    <a:pt x="2777" y="179"/>
                  </a:lnTo>
                  <a:lnTo>
                    <a:pt x="2787" y="179"/>
                  </a:lnTo>
                  <a:lnTo>
                    <a:pt x="2787" y="174"/>
                  </a:lnTo>
                  <a:lnTo>
                    <a:pt x="2798" y="174"/>
                  </a:lnTo>
                  <a:lnTo>
                    <a:pt x="2798" y="170"/>
                  </a:lnTo>
                  <a:lnTo>
                    <a:pt x="2809" y="170"/>
                  </a:lnTo>
                  <a:lnTo>
                    <a:pt x="2809" y="165"/>
                  </a:lnTo>
                  <a:lnTo>
                    <a:pt x="2830" y="165"/>
                  </a:lnTo>
                  <a:lnTo>
                    <a:pt x="2830" y="157"/>
                  </a:lnTo>
                  <a:lnTo>
                    <a:pt x="2852" y="157"/>
                  </a:lnTo>
                  <a:lnTo>
                    <a:pt x="2852" y="144"/>
                  </a:lnTo>
                  <a:lnTo>
                    <a:pt x="2884" y="144"/>
                  </a:lnTo>
                  <a:lnTo>
                    <a:pt x="2884" y="140"/>
                  </a:lnTo>
                  <a:lnTo>
                    <a:pt x="2905" y="140"/>
                  </a:lnTo>
                  <a:lnTo>
                    <a:pt x="2905" y="131"/>
                  </a:lnTo>
                  <a:lnTo>
                    <a:pt x="2948" y="131"/>
                  </a:lnTo>
                  <a:lnTo>
                    <a:pt x="2948" y="126"/>
                  </a:lnTo>
                  <a:lnTo>
                    <a:pt x="3055" y="126"/>
                  </a:lnTo>
                  <a:lnTo>
                    <a:pt x="3055" y="122"/>
                  </a:lnTo>
                  <a:lnTo>
                    <a:pt x="3099" y="122"/>
                  </a:lnTo>
                  <a:lnTo>
                    <a:pt x="3099" y="114"/>
                  </a:lnTo>
                  <a:lnTo>
                    <a:pt x="3109" y="114"/>
                  </a:lnTo>
                  <a:lnTo>
                    <a:pt x="3109" y="109"/>
                  </a:lnTo>
                  <a:lnTo>
                    <a:pt x="3162" y="109"/>
                  </a:lnTo>
                  <a:lnTo>
                    <a:pt x="3162" y="105"/>
                  </a:lnTo>
                  <a:lnTo>
                    <a:pt x="3184" y="105"/>
                  </a:lnTo>
                  <a:lnTo>
                    <a:pt x="3184" y="92"/>
                  </a:lnTo>
                  <a:lnTo>
                    <a:pt x="3227" y="92"/>
                  </a:lnTo>
                  <a:lnTo>
                    <a:pt x="3227" y="87"/>
                  </a:lnTo>
                  <a:lnTo>
                    <a:pt x="3323" y="87"/>
                  </a:lnTo>
                  <a:lnTo>
                    <a:pt x="3323" y="83"/>
                  </a:lnTo>
                  <a:lnTo>
                    <a:pt x="3388" y="83"/>
                  </a:lnTo>
                  <a:lnTo>
                    <a:pt x="3388" y="74"/>
                  </a:lnTo>
                  <a:lnTo>
                    <a:pt x="3430" y="74"/>
                  </a:lnTo>
                  <a:lnTo>
                    <a:pt x="3430" y="69"/>
                  </a:lnTo>
                  <a:lnTo>
                    <a:pt x="3495" y="69"/>
                  </a:lnTo>
                  <a:lnTo>
                    <a:pt x="3495" y="65"/>
                  </a:lnTo>
                  <a:lnTo>
                    <a:pt x="3516" y="65"/>
                  </a:lnTo>
                  <a:lnTo>
                    <a:pt x="3516" y="61"/>
                  </a:lnTo>
                  <a:lnTo>
                    <a:pt x="3538" y="61"/>
                  </a:lnTo>
                  <a:lnTo>
                    <a:pt x="3538" y="57"/>
                  </a:lnTo>
                  <a:lnTo>
                    <a:pt x="3559" y="57"/>
                  </a:lnTo>
                  <a:lnTo>
                    <a:pt x="3559" y="52"/>
                  </a:lnTo>
                  <a:lnTo>
                    <a:pt x="3580" y="52"/>
                  </a:lnTo>
                  <a:lnTo>
                    <a:pt x="3580" y="48"/>
                  </a:lnTo>
                  <a:lnTo>
                    <a:pt x="3591" y="48"/>
                  </a:lnTo>
                  <a:lnTo>
                    <a:pt x="3591" y="35"/>
                  </a:lnTo>
                  <a:lnTo>
                    <a:pt x="3677" y="35"/>
                  </a:lnTo>
                  <a:lnTo>
                    <a:pt x="3677" y="30"/>
                  </a:lnTo>
                  <a:lnTo>
                    <a:pt x="3741" y="30"/>
                  </a:lnTo>
                  <a:lnTo>
                    <a:pt x="3741" y="21"/>
                  </a:lnTo>
                  <a:lnTo>
                    <a:pt x="3785" y="21"/>
                  </a:lnTo>
                  <a:lnTo>
                    <a:pt x="3785" y="17"/>
                  </a:lnTo>
                  <a:lnTo>
                    <a:pt x="3827" y="17"/>
                  </a:lnTo>
                  <a:lnTo>
                    <a:pt x="3827" y="12"/>
                  </a:lnTo>
                  <a:lnTo>
                    <a:pt x="3838" y="12"/>
                  </a:lnTo>
                  <a:lnTo>
                    <a:pt x="3838" y="8"/>
                  </a:lnTo>
                  <a:lnTo>
                    <a:pt x="3859" y="8"/>
                  </a:lnTo>
                  <a:lnTo>
                    <a:pt x="3859" y="3"/>
                  </a:lnTo>
                  <a:lnTo>
                    <a:pt x="3902" y="3"/>
                  </a:lnTo>
                  <a:lnTo>
                    <a:pt x="3902" y="0"/>
                  </a:lnTo>
                  <a:lnTo>
                    <a:pt x="3913" y="0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BE005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657" y="2134"/>
              <a:ext cx="3913" cy="881"/>
            </a:xfrm>
            <a:custGeom>
              <a:avLst/>
              <a:gdLst>
                <a:gd name="T0" fmla="*/ 22 w 3913"/>
                <a:gd name="T1" fmla="*/ 871 h 881"/>
                <a:gd name="T2" fmla="*/ 65 w 3913"/>
                <a:gd name="T3" fmla="*/ 854 h 881"/>
                <a:gd name="T4" fmla="*/ 86 w 3913"/>
                <a:gd name="T5" fmla="*/ 832 h 881"/>
                <a:gd name="T6" fmla="*/ 119 w 3913"/>
                <a:gd name="T7" fmla="*/ 813 h 881"/>
                <a:gd name="T8" fmla="*/ 140 w 3913"/>
                <a:gd name="T9" fmla="*/ 800 h 881"/>
                <a:gd name="T10" fmla="*/ 182 w 3913"/>
                <a:gd name="T11" fmla="*/ 794 h 881"/>
                <a:gd name="T12" fmla="*/ 215 w 3913"/>
                <a:gd name="T13" fmla="*/ 757 h 881"/>
                <a:gd name="T14" fmla="*/ 257 w 3913"/>
                <a:gd name="T15" fmla="*/ 753 h 881"/>
                <a:gd name="T16" fmla="*/ 290 w 3913"/>
                <a:gd name="T17" fmla="*/ 744 h 881"/>
                <a:gd name="T18" fmla="*/ 322 w 3913"/>
                <a:gd name="T19" fmla="*/ 736 h 881"/>
                <a:gd name="T20" fmla="*/ 376 w 3913"/>
                <a:gd name="T21" fmla="*/ 724 h 881"/>
                <a:gd name="T22" fmla="*/ 429 w 3913"/>
                <a:gd name="T23" fmla="*/ 709 h 881"/>
                <a:gd name="T24" fmla="*/ 451 w 3913"/>
                <a:gd name="T25" fmla="*/ 698 h 881"/>
                <a:gd name="T26" fmla="*/ 515 w 3913"/>
                <a:gd name="T27" fmla="*/ 678 h 881"/>
                <a:gd name="T28" fmla="*/ 547 w 3913"/>
                <a:gd name="T29" fmla="*/ 662 h 881"/>
                <a:gd name="T30" fmla="*/ 579 w 3913"/>
                <a:gd name="T31" fmla="*/ 654 h 881"/>
                <a:gd name="T32" fmla="*/ 633 w 3913"/>
                <a:gd name="T33" fmla="*/ 622 h 881"/>
                <a:gd name="T34" fmla="*/ 665 w 3913"/>
                <a:gd name="T35" fmla="*/ 610 h 881"/>
                <a:gd name="T36" fmla="*/ 698 w 3913"/>
                <a:gd name="T37" fmla="*/ 597 h 881"/>
                <a:gd name="T38" fmla="*/ 782 w 3913"/>
                <a:gd name="T39" fmla="*/ 581 h 881"/>
                <a:gd name="T40" fmla="*/ 815 w 3913"/>
                <a:gd name="T41" fmla="*/ 565 h 881"/>
                <a:gd name="T42" fmla="*/ 880 w 3913"/>
                <a:gd name="T43" fmla="*/ 556 h 881"/>
                <a:gd name="T44" fmla="*/ 955 w 3913"/>
                <a:gd name="T45" fmla="*/ 532 h 881"/>
                <a:gd name="T46" fmla="*/ 997 w 3913"/>
                <a:gd name="T47" fmla="*/ 523 h 881"/>
                <a:gd name="T48" fmla="*/ 1051 w 3913"/>
                <a:gd name="T49" fmla="*/ 506 h 881"/>
                <a:gd name="T50" fmla="*/ 1104 w 3913"/>
                <a:gd name="T51" fmla="*/ 494 h 881"/>
                <a:gd name="T52" fmla="*/ 1137 w 3913"/>
                <a:gd name="T53" fmla="*/ 480 h 881"/>
                <a:gd name="T54" fmla="*/ 1255 w 3913"/>
                <a:gd name="T55" fmla="*/ 472 h 881"/>
                <a:gd name="T56" fmla="*/ 1298 w 3913"/>
                <a:gd name="T57" fmla="*/ 459 h 881"/>
                <a:gd name="T58" fmla="*/ 1330 w 3913"/>
                <a:gd name="T59" fmla="*/ 451 h 881"/>
                <a:gd name="T60" fmla="*/ 1394 w 3913"/>
                <a:gd name="T61" fmla="*/ 438 h 881"/>
                <a:gd name="T62" fmla="*/ 1555 w 3913"/>
                <a:gd name="T63" fmla="*/ 425 h 881"/>
                <a:gd name="T64" fmla="*/ 1576 w 3913"/>
                <a:gd name="T65" fmla="*/ 413 h 881"/>
                <a:gd name="T66" fmla="*/ 1641 w 3913"/>
                <a:gd name="T67" fmla="*/ 404 h 881"/>
                <a:gd name="T68" fmla="*/ 1737 w 3913"/>
                <a:gd name="T69" fmla="*/ 383 h 881"/>
                <a:gd name="T70" fmla="*/ 1801 w 3913"/>
                <a:gd name="T71" fmla="*/ 374 h 881"/>
                <a:gd name="T72" fmla="*/ 1823 w 3913"/>
                <a:gd name="T73" fmla="*/ 362 h 881"/>
                <a:gd name="T74" fmla="*/ 1919 w 3913"/>
                <a:gd name="T75" fmla="*/ 353 h 881"/>
                <a:gd name="T76" fmla="*/ 1972 w 3913"/>
                <a:gd name="T77" fmla="*/ 335 h 881"/>
                <a:gd name="T78" fmla="*/ 2112 w 3913"/>
                <a:gd name="T79" fmla="*/ 327 h 881"/>
                <a:gd name="T80" fmla="*/ 2198 w 3913"/>
                <a:gd name="T81" fmla="*/ 309 h 881"/>
                <a:gd name="T82" fmla="*/ 2294 w 3913"/>
                <a:gd name="T83" fmla="*/ 297 h 881"/>
                <a:gd name="T84" fmla="*/ 2327 w 3913"/>
                <a:gd name="T85" fmla="*/ 279 h 881"/>
                <a:gd name="T86" fmla="*/ 2390 w 3913"/>
                <a:gd name="T87" fmla="*/ 270 h 881"/>
                <a:gd name="T88" fmla="*/ 2466 w 3913"/>
                <a:gd name="T89" fmla="*/ 249 h 881"/>
                <a:gd name="T90" fmla="*/ 2584 w 3913"/>
                <a:gd name="T91" fmla="*/ 240 h 881"/>
                <a:gd name="T92" fmla="*/ 2627 w 3913"/>
                <a:gd name="T93" fmla="*/ 219 h 881"/>
                <a:gd name="T94" fmla="*/ 2702 w 3913"/>
                <a:gd name="T95" fmla="*/ 205 h 881"/>
                <a:gd name="T96" fmla="*/ 2723 w 3913"/>
                <a:gd name="T97" fmla="*/ 184 h 881"/>
                <a:gd name="T98" fmla="*/ 2819 w 3913"/>
                <a:gd name="T99" fmla="*/ 175 h 881"/>
                <a:gd name="T100" fmla="*/ 2863 w 3913"/>
                <a:gd name="T101" fmla="*/ 157 h 881"/>
                <a:gd name="T102" fmla="*/ 2969 w 3913"/>
                <a:gd name="T103" fmla="*/ 144 h 881"/>
                <a:gd name="T104" fmla="*/ 3023 w 3913"/>
                <a:gd name="T105" fmla="*/ 132 h 881"/>
                <a:gd name="T106" fmla="*/ 3099 w 3913"/>
                <a:gd name="T107" fmla="*/ 118 h 881"/>
                <a:gd name="T108" fmla="*/ 3120 w 3913"/>
                <a:gd name="T109" fmla="*/ 105 h 881"/>
                <a:gd name="T110" fmla="*/ 3216 w 3913"/>
                <a:gd name="T111" fmla="*/ 96 h 881"/>
                <a:gd name="T112" fmla="*/ 3248 w 3913"/>
                <a:gd name="T113" fmla="*/ 84 h 881"/>
                <a:gd name="T114" fmla="*/ 3409 w 3913"/>
                <a:gd name="T115" fmla="*/ 75 h 881"/>
                <a:gd name="T116" fmla="*/ 3442 w 3913"/>
                <a:gd name="T117" fmla="*/ 57 h 881"/>
                <a:gd name="T118" fmla="*/ 3516 w 3913"/>
                <a:gd name="T119" fmla="*/ 43 h 881"/>
                <a:gd name="T120" fmla="*/ 3591 w 3913"/>
                <a:gd name="T121" fmla="*/ 25 h 881"/>
                <a:gd name="T122" fmla="*/ 3687 w 3913"/>
                <a:gd name="T123" fmla="*/ 17 h 881"/>
                <a:gd name="T124" fmla="*/ 3816 w 3913"/>
                <a:gd name="T125" fmla="*/ 4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913" h="881">
                  <a:moveTo>
                    <a:pt x="0" y="881"/>
                  </a:moveTo>
                  <a:lnTo>
                    <a:pt x="12" y="881"/>
                  </a:lnTo>
                  <a:lnTo>
                    <a:pt x="12" y="879"/>
                  </a:lnTo>
                  <a:lnTo>
                    <a:pt x="22" y="879"/>
                  </a:lnTo>
                  <a:lnTo>
                    <a:pt x="22" y="871"/>
                  </a:lnTo>
                  <a:lnTo>
                    <a:pt x="43" y="871"/>
                  </a:lnTo>
                  <a:lnTo>
                    <a:pt x="43" y="857"/>
                  </a:lnTo>
                  <a:lnTo>
                    <a:pt x="54" y="857"/>
                  </a:lnTo>
                  <a:lnTo>
                    <a:pt x="54" y="854"/>
                  </a:lnTo>
                  <a:lnTo>
                    <a:pt x="65" y="854"/>
                  </a:lnTo>
                  <a:lnTo>
                    <a:pt x="65" y="847"/>
                  </a:lnTo>
                  <a:lnTo>
                    <a:pt x="75" y="847"/>
                  </a:lnTo>
                  <a:lnTo>
                    <a:pt x="75" y="841"/>
                  </a:lnTo>
                  <a:lnTo>
                    <a:pt x="86" y="841"/>
                  </a:lnTo>
                  <a:lnTo>
                    <a:pt x="86" y="832"/>
                  </a:lnTo>
                  <a:lnTo>
                    <a:pt x="96" y="832"/>
                  </a:lnTo>
                  <a:lnTo>
                    <a:pt x="96" y="826"/>
                  </a:lnTo>
                  <a:lnTo>
                    <a:pt x="108" y="826"/>
                  </a:lnTo>
                  <a:lnTo>
                    <a:pt x="108" y="813"/>
                  </a:lnTo>
                  <a:lnTo>
                    <a:pt x="119" y="813"/>
                  </a:lnTo>
                  <a:lnTo>
                    <a:pt x="119" y="811"/>
                  </a:lnTo>
                  <a:lnTo>
                    <a:pt x="129" y="811"/>
                  </a:lnTo>
                  <a:lnTo>
                    <a:pt x="129" y="802"/>
                  </a:lnTo>
                  <a:lnTo>
                    <a:pt x="140" y="802"/>
                  </a:lnTo>
                  <a:lnTo>
                    <a:pt x="140" y="800"/>
                  </a:lnTo>
                  <a:lnTo>
                    <a:pt x="150" y="800"/>
                  </a:lnTo>
                  <a:lnTo>
                    <a:pt x="150" y="796"/>
                  </a:lnTo>
                  <a:lnTo>
                    <a:pt x="172" y="796"/>
                  </a:lnTo>
                  <a:lnTo>
                    <a:pt x="172" y="794"/>
                  </a:lnTo>
                  <a:lnTo>
                    <a:pt x="182" y="794"/>
                  </a:lnTo>
                  <a:lnTo>
                    <a:pt x="182" y="788"/>
                  </a:lnTo>
                  <a:lnTo>
                    <a:pt x="204" y="788"/>
                  </a:lnTo>
                  <a:lnTo>
                    <a:pt x="204" y="766"/>
                  </a:lnTo>
                  <a:lnTo>
                    <a:pt x="215" y="766"/>
                  </a:lnTo>
                  <a:lnTo>
                    <a:pt x="215" y="757"/>
                  </a:lnTo>
                  <a:lnTo>
                    <a:pt x="226" y="757"/>
                  </a:lnTo>
                  <a:lnTo>
                    <a:pt x="226" y="755"/>
                  </a:lnTo>
                  <a:lnTo>
                    <a:pt x="236" y="755"/>
                  </a:lnTo>
                  <a:lnTo>
                    <a:pt x="236" y="753"/>
                  </a:lnTo>
                  <a:lnTo>
                    <a:pt x="257" y="753"/>
                  </a:lnTo>
                  <a:lnTo>
                    <a:pt x="257" y="749"/>
                  </a:lnTo>
                  <a:lnTo>
                    <a:pt x="269" y="749"/>
                  </a:lnTo>
                  <a:lnTo>
                    <a:pt x="269" y="747"/>
                  </a:lnTo>
                  <a:lnTo>
                    <a:pt x="290" y="747"/>
                  </a:lnTo>
                  <a:lnTo>
                    <a:pt x="290" y="744"/>
                  </a:lnTo>
                  <a:lnTo>
                    <a:pt x="301" y="744"/>
                  </a:lnTo>
                  <a:lnTo>
                    <a:pt x="301" y="742"/>
                  </a:lnTo>
                  <a:lnTo>
                    <a:pt x="311" y="742"/>
                  </a:lnTo>
                  <a:lnTo>
                    <a:pt x="311" y="736"/>
                  </a:lnTo>
                  <a:lnTo>
                    <a:pt x="322" y="736"/>
                  </a:lnTo>
                  <a:lnTo>
                    <a:pt x="322" y="733"/>
                  </a:lnTo>
                  <a:lnTo>
                    <a:pt x="343" y="733"/>
                  </a:lnTo>
                  <a:lnTo>
                    <a:pt x="343" y="729"/>
                  </a:lnTo>
                  <a:lnTo>
                    <a:pt x="376" y="729"/>
                  </a:lnTo>
                  <a:lnTo>
                    <a:pt x="376" y="724"/>
                  </a:lnTo>
                  <a:lnTo>
                    <a:pt x="386" y="724"/>
                  </a:lnTo>
                  <a:lnTo>
                    <a:pt x="386" y="712"/>
                  </a:lnTo>
                  <a:lnTo>
                    <a:pt x="397" y="712"/>
                  </a:lnTo>
                  <a:lnTo>
                    <a:pt x="397" y="709"/>
                  </a:lnTo>
                  <a:lnTo>
                    <a:pt x="429" y="709"/>
                  </a:lnTo>
                  <a:lnTo>
                    <a:pt x="429" y="706"/>
                  </a:lnTo>
                  <a:lnTo>
                    <a:pt x="439" y="706"/>
                  </a:lnTo>
                  <a:lnTo>
                    <a:pt x="439" y="701"/>
                  </a:lnTo>
                  <a:lnTo>
                    <a:pt x="451" y="701"/>
                  </a:lnTo>
                  <a:lnTo>
                    <a:pt x="451" y="698"/>
                  </a:lnTo>
                  <a:lnTo>
                    <a:pt x="472" y="698"/>
                  </a:lnTo>
                  <a:lnTo>
                    <a:pt x="472" y="690"/>
                  </a:lnTo>
                  <a:lnTo>
                    <a:pt x="504" y="690"/>
                  </a:lnTo>
                  <a:lnTo>
                    <a:pt x="504" y="678"/>
                  </a:lnTo>
                  <a:lnTo>
                    <a:pt x="515" y="678"/>
                  </a:lnTo>
                  <a:lnTo>
                    <a:pt x="515" y="675"/>
                  </a:lnTo>
                  <a:lnTo>
                    <a:pt x="525" y="675"/>
                  </a:lnTo>
                  <a:lnTo>
                    <a:pt x="525" y="667"/>
                  </a:lnTo>
                  <a:lnTo>
                    <a:pt x="547" y="667"/>
                  </a:lnTo>
                  <a:lnTo>
                    <a:pt x="547" y="662"/>
                  </a:lnTo>
                  <a:lnTo>
                    <a:pt x="558" y="662"/>
                  </a:lnTo>
                  <a:lnTo>
                    <a:pt x="558" y="659"/>
                  </a:lnTo>
                  <a:lnTo>
                    <a:pt x="569" y="659"/>
                  </a:lnTo>
                  <a:lnTo>
                    <a:pt x="569" y="654"/>
                  </a:lnTo>
                  <a:lnTo>
                    <a:pt x="579" y="654"/>
                  </a:lnTo>
                  <a:lnTo>
                    <a:pt x="579" y="647"/>
                  </a:lnTo>
                  <a:lnTo>
                    <a:pt x="590" y="647"/>
                  </a:lnTo>
                  <a:lnTo>
                    <a:pt x="590" y="626"/>
                  </a:lnTo>
                  <a:lnTo>
                    <a:pt x="633" y="626"/>
                  </a:lnTo>
                  <a:lnTo>
                    <a:pt x="633" y="622"/>
                  </a:lnTo>
                  <a:lnTo>
                    <a:pt x="644" y="622"/>
                  </a:lnTo>
                  <a:lnTo>
                    <a:pt x="644" y="614"/>
                  </a:lnTo>
                  <a:lnTo>
                    <a:pt x="654" y="614"/>
                  </a:lnTo>
                  <a:lnTo>
                    <a:pt x="654" y="610"/>
                  </a:lnTo>
                  <a:lnTo>
                    <a:pt x="665" y="610"/>
                  </a:lnTo>
                  <a:lnTo>
                    <a:pt x="665" y="606"/>
                  </a:lnTo>
                  <a:lnTo>
                    <a:pt x="686" y="606"/>
                  </a:lnTo>
                  <a:lnTo>
                    <a:pt x="686" y="602"/>
                  </a:lnTo>
                  <a:lnTo>
                    <a:pt x="698" y="602"/>
                  </a:lnTo>
                  <a:lnTo>
                    <a:pt x="698" y="597"/>
                  </a:lnTo>
                  <a:lnTo>
                    <a:pt x="708" y="597"/>
                  </a:lnTo>
                  <a:lnTo>
                    <a:pt x="708" y="585"/>
                  </a:lnTo>
                  <a:lnTo>
                    <a:pt x="729" y="585"/>
                  </a:lnTo>
                  <a:lnTo>
                    <a:pt x="729" y="581"/>
                  </a:lnTo>
                  <a:lnTo>
                    <a:pt x="782" y="581"/>
                  </a:lnTo>
                  <a:lnTo>
                    <a:pt x="782" y="577"/>
                  </a:lnTo>
                  <a:lnTo>
                    <a:pt x="805" y="577"/>
                  </a:lnTo>
                  <a:lnTo>
                    <a:pt x="805" y="573"/>
                  </a:lnTo>
                  <a:lnTo>
                    <a:pt x="815" y="573"/>
                  </a:lnTo>
                  <a:lnTo>
                    <a:pt x="815" y="565"/>
                  </a:lnTo>
                  <a:lnTo>
                    <a:pt x="826" y="565"/>
                  </a:lnTo>
                  <a:lnTo>
                    <a:pt x="826" y="561"/>
                  </a:lnTo>
                  <a:lnTo>
                    <a:pt x="847" y="561"/>
                  </a:lnTo>
                  <a:lnTo>
                    <a:pt x="847" y="556"/>
                  </a:lnTo>
                  <a:lnTo>
                    <a:pt x="880" y="556"/>
                  </a:lnTo>
                  <a:lnTo>
                    <a:pt x="880" y="548"/>
                  </a:lnTo>
                  <a:lnTo>
                    <a:pt x="912" y="548"/>
                  </a:lnTo>
                  <a:lnTo>
                    <a:pt x="912" y="544"/>
                  </a:lnTo>
                  <a:lnTo>
                    <a:pt x="955" y="544"/>
                  </a:lnTo>
                  <a:lnTo>
                    <a:pt x="955" y="532"/>
                  </a:lnTo>
                  <a:lnTo>
                    <a:pt x="966" y="532"/>
                  </a:lnTo>
                  <a:lnTo>
                    <a:pt x="966" y="527"/>
                  </a:lnTo>
                  <a:lnTo>
                    <a:pt x="976" y="527"/>
                  </a:lnTo>
                  <a:lnTo>
                    <a:pt x="976" y="523"/>
                  </a:lnTo>
                  <a:lnTo>
                    <a:pt x="997" y="523"/>
                  </a:lnTo>
                  <a:lnTo>
                    <a:pt x="997" y="518"/>
                  </a:lnTo>
                  <a:lnTo>
                    <a:pt x="1008" y="518"/>
                  </a:lnTo>
                  <a:lnTo>
                    <a:pt x="1008" y="510"/>
                  </a:lnTo>
                  <a:lnTo>
                    <a:pt x="1051" y="510"/>
                  </a:lnTo>
                  <a:lnTo>
                    <a:pt x="1051" y="506"/>
                  </a:lnTo>
                  <a:lnTo>
                    <a:pt x="1072" y="506"/>
                  </a:lnTo>
                  <a:lnTo>
                    <a:pt x="1072" y="498"/>
                  </a:lnTo>
                  <a:lnTo>
                    <a:pt x="1094" y="498"/>
                  </a:lnTo>
                  <a:lnTo>
                    <a:pt x="1094" y="494"/>
                  </a:lnTo>
                  <a:lnTo>
                    <a:pt x="1104" y="494"/>
                  </a:lnTo>
                  <a:lnTo>
                    <a:pt x="1104" y="489"/>
                  </a:lnTo>
                  <a:lnTo>
                    <a:pt x="1125" y="489"/>
                  </a:lnTo>
                  <a:lnTo>
                    <a:pt x="1125" y="485"/>
                  </a:lnTo>
                  <a:lnTo>
                    <a:pt x="1137" y="485"/>
                  </a:lnTo>
                  <a:lnTo>
                    <a:pt x="1137" y="480"/>
                  </a:lnTo>
                  <a:lnTo>
                    <a:pt x="1158" y="480"/>
                  </a:lnTo>
                  <a:lnTo>
                    <a:pt x="1158" y="477"/>
                  </a:lnTo>
                  <a:lnTo>
                    <a:pt x="1201" y="477"/>
                  </a:lnTo>
                  <a:lnTo>
                    <a:pt x="1201" y="472"/>
                  </a:lnTo>
                  <a:lnTo>
                    <a:pt x="1255" y="472"/>
                  </a:lnTo>
                  <a:lnTo>
                    <a:pt x="1255" y="468"/>
                  </a:lnTo>
                  <a:lnTo>
                    <a:pt x="1265" y="468"/>
                  </a:lnTo>
                  <a:lnTo>
                    <a:pt x="1265" y="463"/>
                  </a:lnTo>
                  <a:lnTo>
                    <a:pt x="1298" y="463"/>
                  </a:lnTo>
                  <a:lnTo>
                    <a:pt x="1298" y="459"/>
                  </a:lnTo>
                  <a:lnTo>
                    <a:pt x="1309" y="459"/>
                  </a:lnTo>
                  <a:lnTo>
                    <a:pt x="1309" y="456"/>
                  </a:lnTo>
                  <a:lnTo>
                    <a:pt x="1319" y="456"/>
                  </a:lnTo>
                  <a:lnTo>
                    <a:pt x="1319" y="451"/>
                  </a:lnTo>
                  <a:lnTo>
                    <a:pt x="1330" y="451"/>
                  </a:lnTo>
                  <a:lnTo>
                    <a:pt x="1330" y="447"/>
                  </a:lnTo>
                  <a:lnTo>
                    <a:pt x="1340" y="447"/>
                  </a:lnTo>
                  <a:lnTo>
                    <a:pt x="1340" y="442"/>
                  </a:lnTo>
                  <a:lnTo>
                    <a:pt x="1394" y="442"/>
                  </a:lnTo>
                  <a:lnTo>
                    <a:pt x="1394" y="438"/>
                  </a:lnTo>
                  <a:lnTo>
                    <a:pt x="1468" y="438"/>
                  </a:lnTo>
                  <a:lnTo>
                    <a:pt x="1468" y="430"/>
                  </a:lnTo>
                  <a:lnTo>
                    <a:pt x="1533" y="430"/>
                  </a:lnTo>
                  <a:lnTo>
                    <a:pt x="1533" y="425"/>
                  </a:lnTo>
                  <a:lnTo>
                    <a:pt x="1555" y="425"/>
                  </a:lnTo>
                  <a:lnTo>
                    <a:pt x="1555" y="421"/>
                  </a:lnTo>
                  <a:lnTo>
                    <a:pt x="1566" y="421"/>
                  </a:lnTo>
                  <a:lnTo>
                    <a:pt x="1566" y="416"/>
                  </a:lnTo>
                  <a:lnTo>
                    <a:pt x="1576" y="416"/>
                  </a:lnTo>
                  <a:lnTo>
                    <a:pt x="1576" y="413"/>
                  </a:lnTo>
                  <a:lnTo>
                    <a:pt x="1619" y="413"/>
                  </a:lnTo>
                  <a:lnTo>
                    <a:pt x="1619" y="409"/>
                  </a:lnTo>
                  <a:lnTo>
                    <a:pt x="1629" y="409"/>
                  </a:lnTo>
                  <a:lnTo>
                    <a:pt x="1629" y="404"/>
                  </a:lnTo>
                  <a:lnTo>
                    <a:pt x="1641" y="404"/>
                  </a:lnTo>
                  <a:lnTo>
                    <a:pt x="1641" y="395"/>
                  </a:lnTo>
                  <a:lnTo>
                    <a:pt x="1651" y="395"/>
                  </a:lnTo>
                  <a:lnTo>
                    <a:pt x="1651" y="391"/>
                  </a:lnTo>
                  <a:lnTo>
                    <a:pt x="1737" y="391"/>
                  </a:lnTo>
                  <a:lnTo>
                    <a:pt x="1737" y="383"/>
                  </a:lnTo>
                  <a:lnTo>
                    <a:pt x="1758" y="383"/>
                  </a:lnTo>
                  <a:lnTo>
                    <a:pt x="1758" y="378"/>
                  </a:lnTo>
                  <a:lnTo>
                    <a:pt x="1790" y="378"/>
                  </a:lnTo>
                  <a:lnTo>
                    <a:pt x="1790" y="374"/>
                  </a:lnTo>
                  <a:lnTo>
                    <a:pt x="1801" y="374"/>
                  </a:lnTo>
                  <a:lnTo>
                    <a:pt x="1801" y="370"/>
                  </a:lnTo>
                  <a:lnTo>
                    <a:pt x="1811" y="370"/>
                  </a:lnTo>
                  <a:lnTo>
                    <a:pt x="1811" y="365"/>
                  </a:lnTo>
                  <a:lnTo>
                    <a:pt x="1823" y="365"/>
                  </a:lnTo>
                  <a:lnTo>
                    <a:pt x="1823" y="362"/>
                  </a:lnTo>
                  <a:lnTo>
                    <a:pt x="1855" y="362"/>
                  </a:lnTo>
                  <a:lnTo>
                    <a:pt x="1855" y="357"/>
                  </a:lnTo>
                  <a:lnTo>
                    <a:pt x="1898" y="357"/>
                  </a:lnTo>
                  <a:lnTo>
                    <a:pt x="1898" y="353"/>
                  </a:lnTo>
                  <a:lnTo>
                    <a:pt x="1919" y="353"/>
                  </a:lnTo>
                  <a:lnTo>
                    <a:pt x="1919" y="348"/>
                  </a:lnTo>
                  <a:lnTo>
                    <a:pt x="1930" y="348"/>
                  </a:lnTo>
                  <a:lnTo>
                    <a:pt x="1930" y="339"/>
                  </a:lnTo>
                  <a:lnTo>
                    <a:pt x="1972" y="339"/>
                  </a:lnTo>
                  <a:lnTo>
                    <a:pt x="1972" y="335"/>
                  </a:lnTo>
                  <a:lnTo>
                    <a:pt x="1984" y="335"/>
                  </a:lnTo>
                  <a:lnTo>
                    <a:pt x="1984" y="332"/>
                  </a:lnTo>
                  <a:lnTo>
                    <a:pt x="1994" y="332"/>
                  </a:lnTo>
                  <a:lnTo>
                    <a:pt x="1994" y="327"/>
                  </a:lnTo>
                  <a:lnTo>
                    <a:pt x="2112" y="327"/>
                  </a:lnTo>
                  <a:lnTo>
                    <a:pt x="2112" y="318"/>
                  </a:lnTo>
                  <a:lnTo>
                    <a:pt x="2177" y="318"/>
                  </a:lnTo>
                  <a:lnTo>
                    <a:pt x="2177" y="314"/>
                  </a:lnTo>
                  <a:lnTo>
                    <a:pt x="2198" y="314"/>
                  </a:lnTo>
                  <a:lnTo>
                    <a:pt x="2198" y="309"/>
                  </a:lnTo>
                  <a:lnTo>
                    <a:pt x="2219" y="309"/>
                  </a:lnTo>
                  <a:lnTo>
                    <a:pt x="2219" y="301"/>
                  </a:lnTo>
                  <a:lnTo>
                    <a:pt x="2284" y="301"/>
                  </a:lnTo>
                  <a:lnTo>
                    <a:pt x="2284" y="297"/>
                  </a:lnTo>
                  <a:lnTo>
                    <a:pt x="2294" y="297"/>
                  </a:lnTo>
                  <a:lnTo>
                    <a:pt x="2294" y="288"/>
                  </a:lnTo>
                  <a:lnTo>
                    <a:pt x="2315" y="288"/>
                  </a:lnTo>
                  <a:lnTo>
                    <a:pt x="2315" y="284"/>
                  </a:lnTo>
                  <a:lnTo>
                    <a:pt x="2327" y="284"/>
                  </a:lnTo>
                  <a:lnTo>
                    <a:pt x="2327" y="279"/>
                  </a:lnTo>
                  <a:lnTo>
                    <a:pt x="2348" y="279"/>
                  </a:lnTo>
                  <a:lnTo>
                    <a:pt x="2348" y="275"/>
                  </a:lnTo>
                  <a:lnTo>
                    <a:pt x="2369" y="275"/>
                  </a:lnTo>
                  <a:lnTo>
                    <a:pt x="2369" y="270"/>
                  </a:lnTo>
                  <a:lnTo>
                    <a:pt x="2390" y="270"/>
                  </a:lnTo>
                  <a:lnTo>
                    <a:pt x="2390" y="267"/>
                  </a:lnTo>
                  <a:lnTo>
                    <a:pt x="2444" y="267"/>
                  </a:lnTo>
                  <a:lnTo>
                    <a:pt x="2444" y="262"/>
                  </a:lnTo>
                  <a:lnTo>
                    <a:pt x="2466" y="262"/>
                  </a:lnTo>
                  <a:lnTo>
                    <a:pt x="2466" y="249"/>
                  </a:lnTo>
                  <a:lnTo>
                    <a:pt x="2476" y="249"/>
                  </a:lnTo>
                  <a:lnTo>
                    <a:pt x="2476" y="244"/>
                  </a:lnTo>
                  <a:lnTo>
                    <a:pt x="2573" y="244"/>
                  </a:lnTo>
                  <a:lnTo>
                    <a:pt x="2573" y="240"/>
                  </a:lnTo>
                  <a:lnTo>
                    <a:pt x="2584" y="240"/>
                  </a:lnTo>
                  <a:lnTo>
                    <a:pt x="2584" y="235"/>
                  </a:lnTo>
                  <a:lnTo>
                    <a:pt x="2595" y="235"/>
                  </a:lnTo>
                  <a:lnTo>
                    <a:pt x="2595" y="231"/>
                  </a:lnTo>
                  <a:lnTo>
                    <a:pt x="2627" y="231"/>
                  </a:lnTo>
                  <a:lnTo>
                    <a:pt x="2627" y="219"/>
                  </a:lnTo>
                  <a:lnTo>
                    <a:pt x="2637" y="219"/>
                  </a:lnTo>
                  <a:lnTo>
                    <a:pt x="2637" y="214"/>
                  </a:lnTo>
                  <a:lnTo>
                    <a:pt x="2691" y="214"/>
                  </a:lnTo>
                  <a:lnTo>
                    <a:pt x="2691" y="205"/>
                  </a:lnTo>
                  <a:lnTo>
                    <a:pt x="2702" y="205"/>
                  </a:lnTo>
                  <a:lnTo>
                    <a:pt x="2702" y="196"/>
                  </a:lnTo>
                  <a:lnTo>
                    <a:pt x="2712" y="196"/>
                  </a:lnTo>
                  <a:lnTo>
                    <a:pt x="2712" y="187"/>
                  </a:lnTo>
                  <a:lnTo>
                    <a:pt x="2723" y="187"/>
                  </a:lnTo>
                  <a:lnTo>
                    <a:pt x="2723" y="184"/>
                  </a:lnTo>
                  <a:lnTo>
                    <a:pt x="2744" y="184"/>
                  </a:lnTo>
                  <a:lnTo>
                    <a:pt x="2744" y="180"/>
                  </a:lnTo>
                  <a:lnTo>
                    <a:pt x="2766" y="180"/>
                  </a:lnTo>
                  <a:lnTo>
                    <a:pt x="2766" y="175"/>
                  </a:lnTo>
                  <a:lnTo>
                    <a:pt x="2819" y="175"/>
                  </a:lnTo>
                  <a:lnTo>
                    <a:pt x="2819" y="171"/>
                  </a:lnTo>
                  <a:lnTo>
                    <a:pt x="2841" y="171"/>
                  </a:lnTo>
                  <a:lnTo>
                    <a:pt x="2841" y="162"/>
                  </a:lnTo>
                  <a:lnTo>
                    <a:pt x="2863" y="162"/>
                  </a:lnTo>
                  <a:lnTo>
                    <a:pt x="2863" y="157"/>
                  </a:lnTo>
                  <a:lnTo>
                    <a:pt x="2873" y="157"/>
                  </a:lnTo>
                  <a:lnTo>
                    <a:pt x="2873" y="153"/>
                  </a:lnTo>
                  <a:lnTo>
                    <a:pt x="2916" y="153"/>
                  </a:lnTo>
                  <a:lnTo>
                    <a:pt x="2916" y="144"/>
                  </a:lnTo>
                  <a:lnTo>
                    <a:pt x="2969" y="144"/>
                  </a:lnTo>
                  <a:lnTo>
                    <a:pt x="2969" y="141"/>
                  </a:lnTo>
                  <a:lnTo>
                    <a:pt x="3001" y="141"/>
                  </a:lnTo>
                  <a:lnTo>
                    <a:pt x="3001" y="136"/>
                  </a:lnTo>
                  <a:lnTo>
                    <a:pt x="3023" y="136"/>
                  </a:lnTo>
                  <a:lnTo>
                    <a:pt x="3023" y="132"/>
                  </a:lnTo>
                  <a:lnTo>
                    <a:pt x="3034" y="132"/>
                  </a:lnTo>
                  <a:lnTo>
                    <a:pt x="3034" y="127"/>
                  </a:lnTo>
                  <a:lnTo>
                    <a:pt x="3066" y="127"/>
                  </a:lnTo>
                  <a:lnTo>
                    <a:pt x="3066" y="118"/>
                  </a:lnTo>
                  <a:lnTo>
                    <a:pt x="3099" y="118"/>
                  </a:lnTo>
                  <a:lnTo>
                    <a:pt x="3099" y="114"/>
                  </a:lnTo>
                  <a:lnTo>
                    <a:pt x="3109" y="114"/>
                  </a:lnTo>
                  <a:lnTo>
                    <a:pt x="3109" y="109"/>
                  </a:lnTo>
                  <a:lnTo>
                    <a:pt x="3120" y="109"/>
                  </a:lnTo>
                  <a:lnTo>
                    <a:pt x="3120" y="105"/>
                  </a:lnTo>
                  <a:lnTo>
                    <a:pt x="3141" y="105"/>
                  </a:lnTo>
                  <a:lnTo>
                    <a:pt x="3141" y="100"/>
                  </a:lnTo>
                  <a:lnTo>
                    <a:pt x="3152" y="100"/>
                  </a:lnTo>
                  <a:lnTo>
                    <a:pt x="3152" y="96"/>
                  </a:lnTo>
                  <a:lnTo>
                    <a:pt x="3216" y="96"/>
                  </a:lnTo>
                  <a:lnTo>
                    <a:pt x="3216" y="91"/>
                  </a:lnTo>
                  <a:lnTo>
                    <a:pt x="3237" y="91"/>
                  </a:lnTo>
                  <a:lnTo>
                    <a:pt x="3237" y="87"/>
                  </a:lnTo>
                  <a:lnTo>
                    <a:pt x="3248" y="87"/>
                  </a:lnTo>
                  <a:lnTo>
                    <a:pt x="3248" y="84"/>
                  </a:lnTo>
                  <a:lnTo>
                    <a:pt x="3291" y="84"/>
                  </a:lnTo>
                  <a:lnTo>
                    <a:pt x="3291" y="79"/>
                  </a:lnTo>
                  <a:lnTo>
                    <a:pt x="3334" y="79"/>
                  </a:lnTo>
                  <a:lnTo>
                    <a:pt x="3334" y="75"/>
                  </a:lnTo>
                  <a:lnTo>
                    <a:pt x="3409" y="75"/>
                  </a:lnTo>
                  <a:lnTo>
                    <a:pt x="3409" y="66"/>
                  </a:lnTo>
                  <a:lnTo>
                    <a:pt x="3430" y="66"/>
                  </a:lnTo>
                  <a:lnTo>
                    <a:pt x="3430" y="61"/>
                  </a:lnTo>
                  <a:lnTo>
                    <a:pt x="3442" y="61"/>
                  </a:lnTo>
                  <a:lnTo>
                    <a:pt x="3442" y="57"/>
                  </a:lnTo>
                  <a:lnTo>
                    <a:pt x="3452" y="57"/>
                  </a:lnTo>
                  <a:lnTo>
                    <a:pt x="3452" y="52"/>
                  </a:lnTo>
                  <a:lnTo>
                    <a:pt x="3473" y="52"/>
                  </a:lnTo>
                  <a:lnTo>
                    <a:pt x="3473" y="43"/>
                  </a:lnTo>
                  <a:lnTo>
                    <a:pt x="3516" y="43"/>
                  </a:lnTo>
                  <a:lnTo>
                    <a:pt x="3516" y="39"/>
                  </a:lnTo>
                  <a:lnTo>
                    <a:pt x="3570" y="39"/>
                  </a:lnTo>
                  <a:lnTo>
                    <a:pt x="3570" y="34"/>
                  </a:lnTo>
                  <a:lnTo>
                    <a:pt x="3591" y="34"/>
                  </a:lnTo>
                  <a:lnTo>
                    <a:pt x="3591" y="25"/>
                  </a:lnTo>
                  <a:lnTo>
                    <a:pt x="3634" y="25"/>
                  </a:lnTo>
                  <a:lnTo>
                    <a:pt x="3634" y="21"/>
                  </a:lnTo>
                  <a:lnTo>
                    <a:pt x="3677" y="21"/>
                  </a:lnTo>
                  <a:lnTo>
                    <a:pt x="3677" y="17"/>
                  </a:lnTo>
                  <a:lnTo>
                    <a:pt x="3687" y="17"/>
                  </a:lnTo>
                  <a:lnTo>
                    <a:pt x="3687" y="12"/>
                  </a:lnTo>
                  <a:lnTo>
                    <a:pt x="3720" y="12"/>
                  </a:lnTo>
                  <a:lnTo>
                    <a:pt x="3720" y="8"/>
                  </a:lnTo>
                  <a:lnTo>
                    <a:pt x="3816" y="8"/>
                  </a:lnTo>
                  <a:lnTo>
                    <a:pt x="3816" y="4"/>
                  </a:lnTo>
                  <a:lnTo>
                    <a:pt x="3881" y="4"/>
                  </a:lnTo>
                  <a:lnTo>
                    <a:pt x="3881" y="0"/>
                  </a:lnTo>
                  <a:lnTo>
                    <a:pt x="3913" y="0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657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2633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619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595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5570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1657" y="3015"/>
              <a:ext cx="39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26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601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588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63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508" y="3139"/>
              <a:ext cx="16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608" y="3015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1608" y="256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1608" y="2105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H="1">
              <a:off x="1608" y="165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H="1">
              <a:off x="1608" y="1194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1608" y="74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657" y="740"/>
              <a:ext cx="0" cy="2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495" y="296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370" y="2514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370" y="2059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370" y="1604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370" y="1148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370" y="693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9" y="3548"/>
              <a:ext cx="45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No. at Risk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79" y="3776"/>
              <a:ext cx="34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Placebo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9" y="4002"/>
              <a:ext cx="432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Metoprolol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557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532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2668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519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2559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94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2473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5470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1557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532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2626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3519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2522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4494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2439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5470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2347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238500" y="2847919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P-value = 0.043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12264" y="3104599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Metoprolol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69789" y="3796865"/>
            <a:ext cx="1171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Placebo</a:t>
            </a:r>
          </a:p>
        </p:txBody>
      </p:sp>
    </p:spTree>
    <p:extLst>
      <p:ext uri="{BB962C8B-B14F-4D97-AF65-F5344CB8AC3E}">
        <p14:creationId xmlns:p14="http://schemas.microsoft.com/office/powerpoint/2010/main" val="3717568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914400"/>
            <a:ext cx="8743950" cy="990600"/>
          </a:xfrm>
        </p:spPr>
        <p:txBody>
          <a:bodyPr/>
          <a:lstStyle/>
          <a:p>
            <a:r>
              <a:rPr lang="en-US" sz="4400" b="1" dirty="0"/>
              <a:t>1-year MI and </a:t>
            </a:r>
            <a:r>
              <a:rPr lang="en-US" sz="4400" b="1" dirty="0" err="1"/>
              <a:t>revasc</a:t>
            </a:r>
            <a:r>
              <a:rPr lang="en-US" sz="4400" b="1" dirty="0"/>
              <a:t> outcomes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620355"/>
              </p:ext>
            </p:extLst>
          </p:nvPr>
        </p:nvGraphicFramePr>
        <p:xfrm>
          <a:off x="190500" y="2667000"/>
          <a:ext cx="10036026" cy="2438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54226">
                  <a:extLst>
                    <a:ext uri="{9D8B030D-6E8A-4147-A177-3AD203B41FA5}">
                      <a16:colId xmlns:a16="http://schemas.microsoft.com/office/drawing/2014/main" val="369789889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84809343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7418817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9014818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5860065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Outcome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metoprolol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Placebo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HR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(95% CI)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 value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947528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Myocardial infarction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Cardiac revascularization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208 (5)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21 (1)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260 (6)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45 (1)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0.78 (0.65-0.94)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0.47 (0.28-0.78)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0.004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990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549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457200"/>
            <a:ext cx="8743950" cy="1143000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1-year myocardial infarction</a:t>
            </a: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342900" y="1371600"/>
            <a:ext cx="7584761" cy="4973638"/>
            <a:chOff x="479" y="693"/>
            <a:chExt cx="5217" cy="3421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969" y="3456"/>
              <a:ext cx="141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Months since Randomization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1657" y="2272"/>
              <a:ext cx="3913" cy="743"/>
            </a:xfrm>
            <a:custGeom>
              <a:avLst/>
              <a:gdLst>
                <a:gd name="T0" fmla="*/ 12 w 3913"/>
                <a:gd name="T1" fmla="*/ 743 h 743"/>
                <a:gd name="T2" fmla="*/ 22 w 3913"/>
                <a:gd name="T3" fmla="*/ 656 h 743"/>
                <a:gd name="T4" fmla="*/ 33 w 3913"/>
                <a:gd name="T5" fmla="*/ 476 h 743"/>
                <a:gd name="T6" fmla="*/ 43 w 3913"/>
                <a:gd name="T7" fmla="*/ 326 h 743"/>
                <a:gd name="T8" fmla="*/ 54 w 3913"/>
                <a:gd name="T9" fmla="*/ 236 h 743"/>
                <a:gd name="T10" fmla="*/ 65 w 3913"/>
                <a:gd name="T11" fmla="*/ 187 h 743"/>
                <a:gd name="T12" fmla="*/ 75 w 3913"/>
                <a:gd name="T13" fmla="*/ 170 h 743"/>
                <a:gd name="T14" fmla="*/ 86 w 3913"/>
                <a:gd name="T15" fmla="*/ 162 h 743"/>
                <a:gd name="T16" fmla="*/ 96 w 3913"/>
                <a:gd name="T17" fmla="*/ 157 h 743"/>
                <a:gd name="T18" fmla="*/ 108 w 3913"/>
                <a:gd name="T19" fmla="*/ 151 h 743"/>
                <a:gd name="T20" fmla="*/ 119 w 3913"/>
                <a:gd name="T21" fmla="*/ 146 h 743"/>
                <a:gd name="T22" fmla="*/ 129 w 3913"/>
                <a:gd name="T23" fmla="*/ 143 h 743"/>
                <a:gd name="T24" fmla="*/ 150 w 3913"/>
                <a:gd name="T25" fmla="*/ 132 h 743"/>
                <a:gd name="T26" fmla="*/ 161 w 3913"/>
                <a:gd name="T27" fmla="*/ 127 h 743"/>
                <a:gd name="T28" fmla="*/ 172 w 3913"/>
                <a:gd name="T29" fmla="*/ 123 h 743"/>
                <a:gd name="T30" fmla="*/ 182 w 3913"/>
                <a:gd name="T31" fmla="*/ 118 h 743"/>
                <a:gd name="T32" fmla="*/ 194 w 3913"/>
                <a:gd name="T33" fmla="*/ 115 h 743"/>
                <a:gd name="T34" fmla="*/ 204 w 3913"/>
                <a:gd name="T35" fmla="*/ 106 h 743"/>
                <a:gd name="T36" fmla="*/ 226 w 3913"/>
                <a:gd name="T37" fmla="*/ 104 h 743"/>
                <a:gd name="T38" fmla="*/ 236 w 3913"/>
                <a:gd name="T39" fmla="*/ 101 h 743"/>
                <a:gd name="T40" fmla="*/ 247 w 3913"/>
                <a:gd name="T41" fmla="*/ 99 h 743"/>
                <a:gd name="T42" fmla="*/ 280 w 3913"/>
                <a:gd name="T43" fmla="*/ 95 h 743"/>
                <a:gd name="T44" fmla="*/ 322 w 3913"/>
                <a:gd name="T45" fmla="*/ 93 h 743"/>
                <a:gd name="T46" fmla="*/ 408 w 3913"/>
                <a:gd name="T47" fmla="*/ 91 h 743"/>
                <a:gd name="T48" fmla="*/ 525 w 3913"/>
                <a:gd name="T49" fmla="*/ 86 h 743"/>
                <a:gd name="T50" fmla="*/ 547 w 3913"/>
                <a:gd name="T51" fmla="*/ 83 h 743"/>
                <a:gd name="T52" fmla="*/ 698 w 3913"/>
                <a:gd name="T53" fmla="*/ 78 h 743"/>
                <a:gd name="T54" fmla="*/ 1094 w 3913"/>
                <a:gd name="T55" fmla="*/ 74 h 743"/>
                <a:gd name="T56" fmla="*/ 1148 w 3913"/>
                <a:gd name="T57" fmla="*/ 71 h 743"/>
                <a:gd name="T58" fmla="*/ 1255 w 3913"/>
                <a:gd name="T59" fmla="*/ 66 h 743"/>
                <a:gd name="T60" fmla="*/ 1555 w 3913"/>
                <a:gd name="T61" fmla="*/ 57 h 743"/>
                <a:gd name="T62" fmla="*/ 1811 w 3913"/>
                <a:gd name="T63" fmla="*/ 53 h 743"/>
                <a:gd name="T64" fmla="*/ 1844 w 3913"/>
                <a:gd name="T65" fmla="*/ 49 h 743"/>
                <a:gd name="T66" fmla="*/ 1962 w 3913"/>
                <a:gd name="T67" fmla="*/ 45 h 743"/>
                <a:gd name="T68" fmla="*/ 2026 w 3913"/>
                <a:gd name="T69" fmla="*/ 40 h 743"/>
                <a:gd name="T70" fmla="*/ 2101 w 3913"/>
                <a:gd name="T71" fmla="*/ 32 h 743"/>
                <a:gd name="T72" fmla="*/ 2219 w 3913"/>
                <a:gd name="T73" fmla="*/ 27 h 743"/>
                <a:gd name="T74" fmla="*/ 2369 w 3913"/>
                <a:gd name="T75" fmla="*/ 23 h 743"/>
                <a:gd name="T76" fmla="*/ 2541 w 3913"/>
                <a:gd name="T77" fmla="*/ 18 h 743"/>
                <a:gd name="T78" fmla="*/ 2691 w 3913"/>
                <a:gd name="T79" fmla="*/ 14 h 743"/>
                <a:gd name="T80" fmla="*/ 3109 w 3913"/>
                <a:gd name="T81" fmla="*/ 9 h 743"/>
                <a:gd name="T82" fmla="*/ 3902 w 3913"/>
                <a:gd name="T83" fmla="*/ 5 h 743"/>
                <a:gd name="T84" fmla="*/ 3913 w 3913"/>
                <a:gd name="T85" fmla="*/ 0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13" h="743">
                  <a:moveTo>
                    <a:pt x="0" y="743"/>
                  </a:moveTo>
                  <a:lnTo>
                    <a:pt x="12" y="743"/>
                  </a:lnTo>
                  <a:lnTo>
                    <a:pt x="12" y="656"/>
                  </a:lnTo>
                  <a:lnTo>
                    <a:pt x="22" y="656"/>
                  </a:lnTo>
                  <a:lnTo>
                    <a:pt x="22" y="476"/>
                  </a:lnTo>
                  <a:lnTo>
                    <a:pt x="33" y="476"/>
                  </a:lnTo>
                  <a:lnTo>
                    <a:pt x="33" y="326"/>
                  </a:lnTo>
                  <a:lnTo>
                    <a:pt x="43" y="326"/>
                  </a:lnTo>
                  <a:lnTo>
                    <a:pt x="43" y="236"/>
                  </a:lnTo>
                  <a:lnTo>
                    <a:pt x="54" y="236"/>
                  </a:lnTo>
                  <a:lnTo>
                    <a:pt x="54" y="187"/>
                  </a:lnTo>
                  <a:lnTo>
                    <a:pt x="65" y="187"/>
                  </a:lnTo>
                  <a:lnTo>
                    <a:pt x="65" y="170"/>
                  </a:lnTo>
                  <a:lnTo>
                    <a:pt x="75" y="170"/>
                  </a:lnTo>
                  <a:lnTo>
                    <a:pt x="75" y="162"/>
                  </a:lnTo>
                  <a:lnTo>
                    <a:pt x="86" y="162"/>
                  </a:lnTo>
                  <a:lnTo>
                    <a:pt x="86" y="157"/>
                  </a:lnTo>
                  <a:lnTo>
                    <a:pt x="96" y="157"/>
                  </a:lnTo>
                  <a:lnTo>
                    <a:pt x="96" y="151"/>
                  </a:lnTo>
                  <a:lnTo>
                    <a:pt x="108" y="151"/>
                  </a:lnTo>
                  <a:lnTo>
                    <a:pt x="108" y="146"/>
                  </a:lnTo>
                  <a:lnTo>
                    <a:pt x="119" y="146"/>
                  </a:lnTo>
                  <a:lnTo>
                    <a:pt x="119" y="143"/>
                  </a:lnTo>
                  <a:lnTo>
                    <a:pt x="129" y="143"/>
                  </a:lnTo>
                  <a:lnTo>
                    <a:pt x="129" y="132"/>
                  </a:lnTo>
                  <a:lnTo>
                    <a:pt x="150" y="132"/>
                  </a:lnTo>
                  <a:lnTo>
                    <a:pt x="150" y="127"/>
                  </a:lnTo>
                  <a:lnTo>
                    <a:pt x="161" y="127"/>
                  </a:lnTo>
                  <a:lnTo>
                    <a:pt x="161" y="123"/>
                  </a:lnTo>
                  <a:lnTo>
                    <a:pt x="172" y="123"/>
                  </a:lnTo>
                  <a:lnTo>
                    <a:pt x="172" y="118"/>
                  </a:lnTo>
                  <a:lnTo>
                    <a:pt x="182" y="118"/>
                  </a:lnTo>
                  <a:lnTo>
                    <a:pt x="182" y="115"/>
                  </a:lnTo>
                  <a:lnTo>
                    <a:pt x="194" y="115"/>
                  </a:lnTo>
                  <a:lnTo>
                    <a:pt x="194" y="106"/>
                  </a:lnTo>
                  <a:lnTo>
                    <a:pt x="204" y="106"/>
                  </a:lnTo>
                  <a:lnTo>
                    <a:pt x="204" y="104"/>
                  </a:lnTo>
                  <a:lnTo>
                    <a:pt x="226" y="104"/>
                  </a:lnTo>
                  <a:lnTo>
                    <a:pt x="226" y="101"/>
                  </a:lnTo>
                  <a:lnTo>
                    <a:pt x="236" y="101"/>
                  </a:lnTo>
                  <a:lnTo>
                    <a:pt x="236" y="99"/>
                  </a:lnTo>
                  <a:lnTo>
                    <a:pt x="247" y="99"/>
                  </a:lnTo>
                  <a:lnTo>
                    <a:pt x="247" y="95"/>
                  </a:lnTo>
                  <a:lnTo>
                    <a:pt x="280" y="95"/>
                  </a:lnTo>
                  <a:lnTo>
                    <a:pt x="280" y="93"/>
                  </a:lnTo>
                  <a:lnTo>
                    <a:pt x="322" y="93"/>
                  </a:lnTo>
                  <a:lnTo>
                    <a:pt x="322" y="91"/>
                  </a:lnTo>
                  <a:lnTo>
                    <a:pt x="408" y="91"/>
                  </a:lnTo>
                  <a:lnTo>
                    <a:pt x="408" y="86"/>
                  </a:lnTo>
                  <a:lnTo>
                    <a:pt x="525" y="86"/>
                  </a:lnTo>
                  <a:lnTo>
                    <a:pt x="525" y="83"/>
                  </a:lnTo>
                  <a:lnTo>
                    <a:pt x="547" y="83"/>
                  </a:lnTo>
                  <a:lnTo>
                    <a:pt x="547" y="78"/>
                  </a:lnTo>
                  <a:lnTo>
                    <a:pt x="698" y="78"/>
                  </a:lnTo>
                  <a:lnTo>
                    <a:pt x="698" y="74"/>
                  </a:lnTo>
                  <a:lnTo>
                    <a:pt x="1094" y="74"/>
                  </a:lnTo>
                  <a:lnTo>
                    <a:pt x="1094" y="71"/>
                  </a:lnTo>
                  <a:lnTo>
                    <a:pt x="1148" y="71"/>
                  </a:lnTo>
                  <a:lnTo>
                    <a:pt x="1148" y="66"/>
                  </a:lnTo>
                  <a:lnTo>
                    <a:pt x="1255" y="66"/>
                  </a:lnTo>
                  <a:lnTo>
                    <a:pt x="1255" y="57"/>
                  </a:lnTo>
                  <a:lnTo>
                    <a:pt x="1555" y="57"/>
                  </a:lnTo>
                  <a:lnTo>
                    <a:pt x="1555" y="53"/>
                  </a:lnTo>
                  <a:lnTo>
                    <a:pt x="1811" y="53"/>
                  </a:lnTo>
                  <a:lnTo>
                    <a:pt x="1811" y="49"/>
                  </a:lnTo>
                  <a:lnTo>
                    <a:pt x="1844" y="49"/>
                  </a:lnTo>
                  <a:lnTo>
                    <a:pt x="1844" y="45"/>
                  </a:lnTo>
                  <a:lnTo>
                    <a:pt x="1962" y="45"/>
                  </a:lnTo>
                  <a:lnTo>
                    <a:pt x="1962" y="40"/>
                  </a:lnTo>
                  <a:lnTo>
                    <a:pt x="2026" y="40"/>
                  </a:lnTo>
                  <a:lnTo>
                    <a:pt x="2026" y="32"/>
                  </a:lnTo>
                  <a:lnTo>
                    <a:pt x="2101" y="32"/>
                  </a:lnTo>
                  <a:lnTo>
                    <a:pt x="2101" y="27"/>
                  </a:lnTo>
                  <a:lnTo>
                    <a:pt x="2219" y="27"/>
                  </a:lnTo>
                  <a:lnTo>
                    <a:pt x="2219" y="23"/>
                  </a:lnTo>
                  <a:lnTo>
                    <a:pt x="2369" y="23"/>
                  </a:lnTo>
                  <a:lnTo>
                    <a:pt x="2369" y="18"/>
                  </a:lnTo>
                  <a:lnTo>
                    <a:pt x="2541" y="18"/>
                  </a:lnTo>
                  <a:lnTo>
                    <a:pt x="2541" y="14"/>
                  </a:lnTo>
                  <a:lnTo>
                    <a:pt x="2691" y="14"/>
                  </a:lnTo>
                  <a:lnTo>
                    <a:pt x="2691" y="9"/>
                  </a:lnTo>
                  <a:lnTo>
                    <a:pt x="3109" y="9"/>
                  </a:lnTo>
                  <a:lnTo>
                    <a:pt x="3109" y="5"/>
                  </a:lnTo>
                  <a:lnTo>
                    <a:pt x="3902" y="5"/>
                  </a:lnTo>
                  <a:lnTo>
                    <a:pt x="3902" y="0"/>
                  </a:lnTo>
                  <a:lnTo>
                    <a:pt x="3913" y="0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BE005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657" y="2394"/>
              <a:ext cx="3913" cy="621"/>
            </a:xfrm>
            <a:custGeom>
              <a:avLst/>
              <a:gdLst>
                <a:gd name="T0" fmla="*/ 12 w 3913"/>
                <a:gd name="T1" fmla="*/ 621 h 621"/>
                <a:gd name="T2" fmla="*/ 22 w 3913"/>
                <a:gd name="T3" fmla="*/ 556 h 621"/>
                <a:gd name="T4" fmla="*/ 33 w 3913"/>
                <a:gd name="T5" fmla="*/ 422 h 621"/>
                <a:gd name="T6" fmla="*/ 43 w 3913"/>
                <a:gd name="T7" fmla="*/ 335 h 621"/>
                <a:gd name="T8" fmla="*/ 54 w 3913"/>
                <a:gd name="T9" fmla="*/ 269 h 621"/>
                <a:gd name="T10" fmla="*/ 65 w 3913"/>
                <a:gd name="T11" fmla="*/ 228 h 621"/>
                <a:gd name="T12" fmla="*/ 75 w 3913"/>
                <a:gd name="T13" fmla="*/ 215 h 621"/>
                <a:gd name="T14" fmla="*/ 86 w 3913"/>
                <a:gd name="T15" fmla="*/ 198 h 621"/>
                <a:gd name="T16" fmla="*/ 96 w 3913"/>
                <a:gd name="T17" fmla="*/ 194 h 621"/>
                <a:gd name="T18" fmla="*/ 108 w 3913"/>
                <a:gd name="T19" fmla="*/ 192 h 621"/>
                <a:gd name="T20" fmla="*/ 119 w 3913"/>
                <a:gd name="T21" fmla="*/ 187 h 621"/>
                <a:gd name="T22" fmla="*/ 129 w 3913"/>
                <a:gd name="T23" fmla="*/ 181 h 621"/>
                <a:gd name="T24" fmla="*/ 140 w 3913"/>
                <a:gd name="T25" fmla="*/ 175 h 621"/>
                <a:gd name="T26" fmla="*/ 150 w 3913"/>
                <a:gd name="T27" fmla="*/ 170 h 621"/>
                <a:gd name="T28" fmla="*/ 194 w 3913"/>
                <a:gd name="T29" fmla="*/ 164 h 621"/>
                <a:gd name="T30" fmla="*/ 215 w 3913"/>
                <a:gd name="T31" fmla="*/ 162 h 621"/>
                <a:gd name="T32" fmla="*/ 226 w 3913"/>
                <a:gd name="T33" fmla="*/ 159 h 621"/>
                <a:gd name="T34" fmla="*/ 247 w 3913"/>
                <a:gd name="T35" fmla="*/ 156 h 621"/>
                <a:gd name="T36" fmla="*/ 257 w 3913"/>
                <a:gd name="T37" fmla="*/ 153 h 621"/>
                <a:gd name="T38" fmla="*/ 269 w 3913"/>
                <a:gd name="T39" fmla="*/ 151 h 621"/>
                <a:gd name="T40" fmla="*/ 290 w 3913"/>
                <a:gd name="T41" fmla="*/ 142 h 621"/>
                <a:gd name="T42" fmla="*/ 333 w 3913"/>
                <a:gd name="T43" fmla="*/ 140 h 621"/>
                <a:gd name="T44" fmla="*/ 365 w 3913"/>
                <a:gd name="T45" fmla="*/ 136 h 621"/>
                <a:gd name="T46" fmla="*/ 612 w 3913"/>
                <a:gd name="T47" fmla="*/ 133 h 621"/>
                <a:gd name="T48" fmla="*/ 623 w 3913"/>
                <a:gd name="T49" fmla="*/ 130 h 621"/>
                <a:gd name="T50" fmla="*/ 633 w 3913"/>
                <a:gd name="T51" fmla="*/ 125 h 621"/>
                <a:gd name="T52" fmla="*/ 686 w 3913"/>
                <a:gd name="T53" fmla="*/ 121 h 621"/>
                <a:gd name="T54" fmla="*/ 805 w 3913"/>
                <a:gd name="T55" fmla="*/ 117 h 621"/>
                <a:gd name="T56" fmla="*/ 966 w 3913"/>
                <a:gd name="T57" fmla="*/ 113 h 621"/>
                <a:gd name="T58" fmla="*/ 1179 w 3913"/>
                <a:gd name="T59" fmla="*/ 108 h 621"/>
                <a:gd name="T60" fmla="*/ 1372 w 3913"/>
                <a:gd name="T61" fmla="*/ 104 h 621"/>
                <a:gd name="T62" fmla="*/ 1384 w 3913"/>
                <a:gd name="T63" fmla="*/ 99 h 621"/>
                <a:gd name="T64" fmla="*/ 1576 w 3913"/>
                <a:gd name="T65" fmla="*/ 95 h 621"/>
                <a:gd name="T66" fmla="*/ 1598 w 3913"/>
                <a:gd name="T67" fmla="*/ 91 h 621"/>
                <a:gd name="T68" fmla="*/ 2005 w 3913"/>
                <a:gd name="T69" fmla="*/ 87 h 621"/>
                <a:gd name="T70" fmla="*/ 2154 w 3913"/>
                <a:gd name="T71" fmla="*/ 83 h 621"/>
                <a:gd name="T72" fmla="*/ 2284 w 3913"/>
                <a:gd name="T73" fmla="*/ 78 h 621"/>
                <a:gd name="T74" fmla="*/ 2315 w 3913"/>
                <a:gd name="T75" fmla="*/ 74 h 621"/>
                <a:gd name="T76" fmla="*/ 2444 w 3913"/>
                <a:gd name="T77" fmla="*/ 69 h 621"/>
                <a:gd name="T78" fmla="*/ 2637 w 3913"/>
                <a:gd name="T79" fmla="*/ 64 h 621"/>
                <a:gd name="T80" fmla="*/ 2691 w 3913"/>
                <a:gd name="T81" fmla="*/ 59 h 621"/>
                <a:gd name="T82" fmla="*/ 2712 w 3913"/>
                <a:gd name="T83" fmla="*/ 55 h 621"/>
                <a:gd name="T84" fmla="*/ 2756 w 3913"/>
                <a:gd name="T85" fmla="*/ 50 h 621"/>
                <a:gd name="T86" fmla="*/ 2819 w 3913"/>
                <a:gd name="T87" fmla="*/ 46 h 621"/>
                <a:gd name="T88" fmla="*/ 2948 w 3913"/>
                <a:gd name="T89" fmla="*/ 41 h 621"/>
                <a:gd name="T90" fmla="*/ 3120 w 3913"/>
                <a:gd name="T91" fmla="*/ 37 h 621"/>
                <a:gd name="T92" fmla="*/ 3356 w 3913"/>
                <a:gd name="T93" fmla="*/ 32 h 621"/>
                <a:gd name="T94" fmla="*/ 3377 w 3913"/>
                <a:gd name="T95" fmla="*/ 28 h 621"/>
                <a:gd name="T96" fmla="*/ 3666 w 3913"/>
                <a:gd name="T97" fmla="*/ 24 h 621"/>
                <a:gd name="T98" fmla="*/ 3687 w 3913"/>
                <a:gd name="T99" fmla="*/ 18 h 621"/>
                <a:gd name="T100" fmla="*/ 3699 w 3913"/>
                <a:gd name="T101" fmla="*/ 13 h 621"/>
                <a:gd name="T102" fmla="*/ 3838 w 3913"/>
                <a:gd name="T103" fmla="*/ 9 h 621"/>
                <a:gd name="T104" fmla="*/ 3902 w 3913"/>
                <a:gd name="T105" fmla="*/ 5 h 621"/>
                <a:gd name="T106" fmla="*/ 3913 w 3913"/>
                <a:gd name="T107" fmla="*/ 0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913" h="621">
                  <a:moveTo>
                    <a:pt x="0" y="621"/>
                  </a:moveTo>
                  <a:lnTo>
                    <a:pt x="12" y="621"/>
                  </a:lnTo>
                  <a:lnTo>
                    <a:pt x="12" y="556"/>
                  </a:lnTo>
                  <a:lnTo>
                    <a:pt x="22" y="556"/>
                  </a:lnTo>
                  <a:lnTo>
                    <a:pt x="22" y="422"/>
                  </a:lnTo>
                  <a:lnTo>
                    <a:pt x="33" y="422"/>
                  </a:lnTo>
                  <a:lnTo>
                    <a:pt x="33" y="335"/>
                  </a:lnTo>
                  <a:lnTo>
                    <a:pt x="43" y="335"/>
                  </a:lnTo>
                  <a:lnTo>
                    <a:pt x="43" y="269"/>
                  </a:lnTo>
                  <a:lnTo>
                    <a:pt x="54" y="269"/>
                  </a:lnTo>
                  <a:lnTo>
                    <a:pt x="54" y="228"/>
                  </a:lnTo>
                  <a:lnTo>
                    <a:pt x="65" y="228"/>
                  </a:lnTo>
                  <a:lnTo>
                    <a:pt x="65" y="215"/>
                  </a:lnTo>
                  <a:lnTo>
                    <a:pt x="75" y="215"/>
                  </a:lnTo>
                  <a:lnTo>
                    <a:pt x="75" y="198"/>
                  </a:lnTo>
                  <a:lnTo>
                    <a:pt x="86" y="198"/>
                  </a:lnTo>
                  <a:lnTo>
                    <a:pt x="86" y="194"/>
                  </a:lnTo>
                  <a:lnTo>
                    <a:pt x="96" y="194"/>
                  </a:lnTo>
                  <a:lnTo>
                    <a:pt x="96" y="192"/>
                  </a:lnTo>
                  <a:lnTo>
                    <a:pt x="108" y="192"/>
                  </a:lnTo>
                  <a:lnTo>
                    <a:pt x="108" y="187"/>
                  </a:lnTo>
                  <a:lnTo>
                    <a:pt x="119" y="187"/>
                  </a:lnTo>
                  <a:lnTo>
                    <a:pt x="119" y="181"/>
                  </a:lnTo>
                  <a:lnTo>
                    <a:pt x="129" y="181"/>
                  </a:lnTo>
                  <a:lnTo>
                    <a:pt x="129" y="175"/>
                  </a:lnTo>
                  <a:lnTo>
                    <a:pt x="140" y="175"/>
                  </a:lnTo>
                  <a:lnTo>
                    <a:pt x="140" y="170"/>
                  </a:lnTo>
                  <a:lnTo>
                    <a:pt x="150" y="170"/>
                  </a:lnTo>
                  <a:lnTo>
                    <a:pt x="150" y="164"/>
                  </a:lnTo>
                  <a:lnTo>
                    <a:pt x="194" y="164"/>
                  </a:lnTo>
                  <a:lnTo>
                    <a:pt x="194" y="162"/>
                  </a:lnTo>
                  <a:lnTo>
                    <a:pt x="215" y="162"/>
                  </a:lnTo>
                  <a:lnTo>
                    <a:pt x="215" y="159"/>
                  </a:lnTo>
                  <a:lnTo>
                    <a:pt x="226" y="159"/>
                  </a:lnTo>
                  <a:lnTo>
                    <a:pt x="226" y="156"/>
                  </a:lnTo>
                  <a:lnTo>
                    <a:pt x="247" y="156"/>
                  </a:lnTo>
                  <a:lnTo>
                    <a:pt x="247" y="153"/>
                  </a:lnTo>
                  <a:lnTo>
                    <a:pt x="257" y="153"/>
                  </a:lnTo>
                  <a:lnTo>
                    <a:pt x="257" y="151"/>
                  </a:lnTo>
                  <a:lnTo>
                    <a:pt x="269" y="151"/>
                  </a:lnTo>
                  <a:lnTo>
                    <a:pt x="269" y="142"/>
                  </a:lnTo>
                  <a:lnTo>
                    <a:pt x="290" y="142"/>
                  </a:lnTo>
                  <a:lnTo>
                    <a:pt x="290" y="140"/>
                  </a:lnTo>
                  <a:lnTo>
                    <a:pt x="333" y="140"/>
                  </a:lnTo>
                  <a:lnTo>
                    <a:pt x="333" y="136"/>
                  </a:lnTo>
                  <a:lnTo>
                    <a:pt x="365" y="136"/>
                  </a:lnTo>
                  <a:lnTo>
                    <a:pt x="365" y="133"/>
                  </a:lnTo>
                  <a:lnTo>
                    <a:pt x="612" y="133"/>
                  </a:lnTo>
                  <a:lnTo>
                    <a:pt x="612" y="130"/>
                  </a:lnTo>
                  <a:lnTo>
                    <a:pt x="623" y="130"/>
                  </a:lnTo>
                  <a:lnTo>
                    <a:pt x="623" y="125"/>
                  </a:lnTo>
                  <a:lnTo>
                    <a:pt x="633" y="125"/>
                  </a:lnTo>
                  <a:lnTo>
                    <a:pt x="633" y="121"/>
                  </a:lnTo>
                  <a:lnTo>
                    <a:pt x="686" y="121"/>
                  </a:lnTo>
                  <a:lnTo>
                    <a:pt x="686" y="117"/>
                  </a:lnTo>
                  <a:lnTo>
                    <a:pt x="805" y="117"/>
                  </a:lnTo>
                  <a:lnTo>
                    <a:pt x="805" y="113"/>
                  </a:lnTo>
                  <a:lnTo>
                    <a:pt x="966" y="113"/>
                  </a:lnTo>
                  <a:lnTo>
                    <a:pt x="966" y="108"/>
                  </a:lnTo>
                  <a:lnTo>
                    <a:pt x="1179" y="108"/>
                  </a:lnTo>
                  <a:lnTo>
                    <a:pt x="1179" y="104"/>
                  </a:lnTo>
                  <a:lnTo>
                    <a:pt x="1372" y="104"/>
                  </a:lnTo>
                  <a:lnTo>
                    <a:pt x="1372" y="99"/>
                  </a:lnTo>
                  <a:lnTo>
                    <a:pt x="1384" y="99"/>
                  </a:lnTo>
                  <a:lnTo>
                    <a:pt x="1384" y="95"/>
                  </a:lnTo>
                  <a:lnTo>
                    <a:pt x="1576" y="95"/>
                  </a:lnTo>
                  <a:lnTo>
                    <a:pt x="1576" y="91"/>
                  </a:lnTo>
                  <a:lnTo>
                    <a:pt x="1598" y="91"/>
                  </a:lnTo>
                  <a:lnTo>
                    <a:pt x="1598" y="87"/>
                  </a:lnTo>
                  <a:lnTo>
                    <a:pt x="2005" y="87"/>
                  </a:lnTo>
                  <a:lnTo>
                    <a:pt x="2005" y="83"/>
                  </a:lnTo>
                  <a:lnTo>
                    <a:pt x="2154" y="83"/>
                  </a:lnTo>
                  <a:lnTo>
                    <a:pt x="2154" y="78"/>
                  </a:lnTo>
                  <a:lnTo>
                    <a:pt x="2284" y="78"/>
                  </a:lnTo>
                  <a:lnTo>
                    <a:pt x="2284" y="74"/>
                  </a:lnTo>
                  <a:lnTo>
                    <a:pt x="2315" y="74"/>
                  </a:lnTo>
                  <a:lnTo>
                    <a:pt x="2315" y="69"/>
                  </a:lnTo>
                  <a:lnTo>
                    <a:pt x="2444" y="69"/>
                  </a:lnTo>
                  <a:lnTo>
                    <a:pt x="2444" y="64"/>
                  </a:lnTo>
                  <a:lnTo>
                    <a:pt x="2637" y="64"/>
                  </a:lnTo>
                  <a:lnTo>
                    <a:pt x="2637" y="59"/>
                  </a:lnTo>
                  <a:lnTo>
                    <a:pt x="2691" y="59"/>
                  </a:lnTo>
                  <a:lnTo>
                    <a:pt x="2691" y="55"/>
                  </a:lnTo>
                  <a:lnTo>
                    <a:pt x="2712" y="55"/>
                  </a:lnTo>
                  <a:lnTo>
                    <a:pt x="2712" y="50"/>
                  </a:lnTo>
                  <a:lnTo>
                    <a:pt x="2756" y="50"/>
                  </a:lnTo>
                  <a:lnTo>
                    <a:pt x="2756" y="46"/>
                  </a:lnTo>
                  <a:lnTo>
                    <a:pt x="2819" y="46"/>
                  </a:lnTo>
                  <a:lnTo>
                    <a:pt x="2819" y="41"/>
                  </a:lnTo>
                  <a:lnTo>
                    <a:pt x="2948" y="41"/>
                  </a:lnTo>
                  <a:lnTo>
                    <a:pt x="2948" y="37"/>
                  </a:lnTo>
                  <a:lnTo>
                    <a:pt x="3120" y="37"/>
                  </a:lnTo>
                  <a:lnTo>
                    <a:pt x="3120" y="32"/>
                  </a:lnTo>
                  <a:lnTo>
                    <a:pt x="3356" y="32"/>
                  </a:lnTo>
                  <a:lnTo>
                    <a:pt x="3356" y="28"/>
                  </a:lnTo>
                  <a:lnTo>
                    <a:pt x="3377" y="28"/>
                  </a:lnTo>
                  <a:lnTo>
                    <a:pt x="3377" y="24"/>
                  </a:lnTo>
                  <a:lnTo>
                    <a:pt x="3666" y="24"/>
                  </a:lnTo>
                  <a:lnTo>
                    <a:pt x="3666" y="18"/>
                  </a:lnTo>
                  <a:lnTo>
                    <a:pt x="3687" y="18"/>
                  </a:lnTo>
                  <a:lnTo>
                    <a:pt x="3687" y="13"/>
                  </a:lnTo>
                  <a:lnTo>
                    <a:pt x="3699" y="13"/>
                  </a:lnTo>
                  <a:lnTo>
                    <a:pt x="3699" y="9"/>
                  </a:lnTo>
                  <a:lnTo>
                    <a:pt x="3838" y="9"/>
                  </a:lnTo>
                  <a:lnTo>
                    <a:pt x="3838" y="5"/>
                  </a:lnTo>
                  <a:lnTo>
                    <a:pt x="3902" y="5"/>
                  </a:lnTo>
                  <a:lnTo>
                    <a:pt x="3902" y="0"/>
                  </a:lnTo>
                  <a:lnTo>
                    <a:pt x="3913" y="0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657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2633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619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595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5570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1657" y="3015"/>
              <a:ext cx="39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26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601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588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63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508" y="3139"/>
              <a:ext cx="16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608" y="3015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1608" y="256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1608" y="2105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H="1">
              <a:off x="1608" y="165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H="1">
              <a:off x="1608" y="1194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1608" y="74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1657" y="740"/>
              <a:ext cx="0" cy="2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495" y="296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370" y="2514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370" y="2059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370" y="1604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370" y="1148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370" y="693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9" y="3548"/>
              <a:ext cx="45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No. at Risk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79" y="3776"/>
              <a:ext cx="34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Placebo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9" y="4002"/>
              <a:ext cx="432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Metoprolol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557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532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2548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519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2450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94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2370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5470" y="3776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1557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532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2542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3519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2445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4494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2357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5470" y="4002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2264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086100" y="2362200"/>
            <a:ext cx="1676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P-value = 0.008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48752" y="3288468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Placebo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905500" y="4019030"/>
            <a:ext cx="13272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Metoprolol</a:t>
            </a:r>
          </a:p>
        </p:txBody>
      </p:sp>
    </p:spTree>
    <p:extLst>
      <p:ext uri="{BB962C8B-B14F-4D97-AF65-F5344CB8AC3E}">
        <p14:creationId xmlns:p14="http://schemas.microsoft.com/office/powerpoint/2010/main" val="1350947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762000"/>
            <a:ext cx="8743950" cy="990600"/>
          </a:xfrm>
        </p:spPr>
        <p:txBody>
          <a:bodyPr/>
          <a:lstStyle/>
          <a:p>
            <a:r>
              <a:rPr lang="en-US" sz="4400" b="1" dirty="0"/>
              <a:t>1-year outcomes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086076"/>
              </p:ext>
            </p:extLst>
          </p:nvPr>
        </p:nvGraphicFramePr>
        <p:xfrm>
          <a:off x="77862" y="2362200"/>
          <a:ext cx="10036026" cy="28176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54226">
                  <a:extLst>
                    <a:ext uri="{9D8B030D-6E8A-4147-A177-3AD203B41FA5}">
                      <a16:colId xmlns:a16="http://schemas.microsoft.com/office/drawing/2014/main" val="369789889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84809343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7418817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9014818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5860065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Outcome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metoprolol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Placebo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n=4177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HR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(95% CI)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 value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947528"/>
                  </a:ext>
                </a:extLst>
              </a:tr>
              <a:tr h="14460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Stroke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Cardiac</a:t>
                      </a:r>
                      <a:r>
                        <a:rPr lang="en-US" sz="2400" b="0" baseline="0" dirty="0">
                          <a:effectLst/>
                        </a:rPr>
                        <a:t> arrest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baseline="0" dirty="0">
                          <a:effectLst/>
                        </a:rPr>
                        <a:t>Pulmonary embolism </a:t>
                      </a:r>
                      <a:endParaRPr lang="en-US" sz="2400" b="0" dirty="0">
                        <a:effectLst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85 (2)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(1)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(&lt;1)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59 (1)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(1)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(&lt;1)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1.52 (1.09-2.12)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0.93 (0.53-1.62)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1.36 (0.63-2.97)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0.014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0.43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990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590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1-year stroke</a:t>
            </a:r>
          </a:p>
        </p:txBody>
      </p:sp>
      <p:grpSp>
        <p:nvGrpSpPr>
          <p:cNvPr id="36" name="Group 36"/>
          <p:cNvGrpSpPr>
            <a:grpSpLocks noChangeAspect="1"/>
          </p:cNvGrpSpPr>
          <p:nvPr/>
        </p:nvGrpSpPr>
        <p:grpSpPr bwMode="auto">
          <a:xfrm>
            <a:off x="704850" y="0"/>
            <a:ext cx="8877300" cy="6858000"/>
            <a:chOff x="444" y="0"/>
            <a:chExt cx="5592" cy="4320"/>
          </a:xfrm>
        </p:grpSpPr>
        <p:sp>
          <p:nvSpPr>
            <p:cNvPr id="3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444" y="0"/>
              <a:ext cx="5592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909" y="3285"/>
              <a:ext cx="1419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Months since Randomization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1657" y="2444"/>
              <a:ext cx="3913" cy="571"/>
            </a:xfrm>
            <a:custGeom>
              <a:avLst/>
              <a:gdLst>
                <a:gd name="T0" fmla="*/ 22 w 3913"/>
                <a:gd name="T1" fmla="*/ 571 h 571"/>
                <a:gd name="T2" fmla="*/ 33 w 3913"/>
                <a:gd name="T3" fmla="*/ 564 h 571"/>
                <a:gd name="T4" fmla="*/ 43 w 3913"/>
                <a:gd name="T5" fmla="*/ 531 h 571"/>
                <a:gd name="T6" fmla="*/ 54 w 3913"/>
                <a:gd name="T7" fmla="*/ 516 h 571"/>
                <a:gd name="T8" fmla="*/ 65 w 3913"/>
                <a:gd name="T9" fmla="*/ 490 h 571"/>
                <a:gd name="T10" fmla="*/ 75 w 3913"/>
                <a:gd name="T11" fmla="*/ 483 h 571"/>
                <a:gd name="T12" fmla="*/ 96 w 3913"/>
                <a:gd name="T13" fmla="*/ 476 h 571"/>
                <a:gd name="T14" fmla="*/ 108 w 3913"/>
                <a:gd name="T15" fmla="*/ 468 h 571"/>
                <a:gd name="T16" fmla="*/ 194 w 3913"/>
                <a:gd name="T17" fmla="*/ 462 h 571"/>
                <a:gd name="T18" fmla="*/ 257 w 3913"/>
                <a:gd name="T19" fmla="*/ 455 h 571"/>
                <a:gd name="T20" fmla="*/ 280 w 3913"/>
                <a:gd name="T21" fmla="*/ 448 h 571"/>
                <a:gd name="T22" fmla="*/ 343 w 3913"/>
                <a:gd name="T23" fmla="*/ 442 h 571"/>
                <a:gd name="T24" fmla="*/ 408 w 3913"/>
                <a:gd name="T25" fmla="*/ 434 h 571"/>
                <a:gd name="T26" fmla="*/ 439 w 3913"/>
                <a:gd name="T27" fmla="*/ 425 h 571"/>
                <a:gd name="T28" fmla="*/ 698 w 3913"/>
                <a:gd name="T29" fmla="*/ 415 h 571"/>
                <a:gd name="T30" fmla="*/ 912 w 3913"/>
                <a:gd name="T31" fmla="*/ 405 h 571"/>
                <a:gd name="T32" fmla="*/ 933 w 3913"/>
                <a:gd name="T33" fmla="*/ 395 h 571"/>
                <a:gd name="T34" fmla="*/ 1319 w 3913"/>
                <a:gd name="T35" fmla="*/ 383 h 571"/>
                <a:gd name="T36" fmla="*/ 1351 w 3913"/>
                <a:gd name="T37" fmla="*/ 372 h 571"/>
                <a:gd name="T38" fmla="*/ 1512 w 3913"/>
                <a:gd name="T39" fmla="*/ 362 h 571"/>
                <a:gd name="T40" fmla="*/ 1522 w 3913"/>
                <a:gd name="T41" fmla="*/ 351 h 571"/>
                <a:gd name="T42" fmla="*/ 1587 w 3913"/>
                <a:gd name="T43" fmla="*/ 340 h 571"/>
                <a:gd name="T44" fmla="*/ 1641 w 3913"/>
                <a:gd name="T45" fmla="*/ 329 h 571"/>
                <a:gd name="T46" fmla="*/ 1694 w 3913"/>
                <a:gd name="T47" fmla="*/ 318 h 571"/>
                <a:gd name="T48" fmla="*/ 1748 w 3913"/>
                <a:gd name="T49" fmla="*/ 308 h 571"/>
                <a:gd name="T50" fmla="*/ 1758 w 3913"/>
                <a:gd name="T51" fmla="*/ 296 h 571"/>
                <a:gd name="T52" fmla="*/ 1865 w 3913"/>
                <a:gd name="T53" fmla="*/ 285 h 571"/>
                <a:gd name="T54" fmla="*/ 1930 w 3913"/>
                <a:gd name="T55" fmla="*/ 274 h 571"/>
                <a:gd name="T56" fmla="*/ 1972 w 3913"/>
                <a:gd name="T57" fmla="*/ 263 h 571"/>
                <a:gd name="T58" fmla="*/ 2080 w 3913"/>
                <a:gd name="T59" fmla="*/ 252 h 571"/>
                <a:gd name="T60" fmla="*/ 2208 w 3913"/>
                <a:gd name="T61" fmla="*/ 240 h 571"/>
                <a:gd name="T62" fmla="*/ 2230 w 3913"/>
                <a:gd name="T63" fmla="*/ 229 h 571"/>
                <a:gd name="T64" fmla="*/ 2315 w 3913"/>
                <a:gd name="T65" fmla="*/ 218 h 571"/>
                <a:gd name="T66" fmla="*/ 2380 w 3913"/>
                <a:gd name="T67" fmla="*/ 207 h 571"/>
                <a:gd name="T68" fmla="*/ 2562 w 3913"/>
                <a:gd name="T69" fmla="*/ 196 h 571"/>
                <a:gd name="T70" fmla="*/ 2573 w 3913"/>
                <a:gd name="T71" fmla="*/ 185 h 571"/>
                <a:gd name="T72" fmla="*/ 2627 w 3913"/>
                <a:gd name="T73" fmla="*/ 173 h 571"/>
                <a:gd name="T74" fmla="*/ 2680 w 3913"/>
                <a:gd name="T75" fmla="*/ 162 h 571"/>
                <a:gd name="T76" fmla="*/ 3130 w 3913"/>
                <a:gd name="T77" fmla="*/ 150 h 571"/>
                <a:gd name="T78" fmla="*/ 3141 w 3913"/>
                <a:gd name="T79" fmla="*/ 139 h 571"/>
                <a:gd name="T80" fmla="*/ 3152 w 3913"/>
                <a:gd name="T81" fmla="*/ 128 h 571"/>
                <a:gd name="T82" fmla="*/ 3162 w 3913"/>
                <a:gd name="T83" fmla="*/ 116 h 571"/>
                <a:gd name="T84" fmla="*/ 3173 w 3913"/>
                <a:gd name="T85" fmla="*/ 104 h 571"/>
                <a:gd name="T86" fmla="*/ 3206 w 3913"/>
                <a:gd name="T87" fmla="*/ 93 h 571"/>
                <a:gd name="T88" fmla="*/ 3356 w 3913"/>
                <a:gd name="T89" fmla="*/ 82 h 571"/>
                <a:gd name="T90" fmla="*/ 3463 w 3913"/>
                <a:gd name="T91" fmla="*/ 70 h 571"/>
                <a:gd name="T92" fmla="*/ 3634 w 3913"/>
                <a:gd name="T93" fmla="*/ 58 h 571"/>
                <a:gd name="T94" fmla="*/ 3806 w 3913"/>
                <a:gd name="T95" fmla="*/ 47 h 571"/>
                <a:gd name="T96" fmla="*/ 3816 w 3913"/>
                <a:gd name="T97" fmla="*/ 35 h 571"/>
                <a:gd name="T98" fmla="*/ 3870 w 3913"/>
                <a:gd name="T99" fmla="*/ 24 h 571"/>
                <a:gd name="T100" fmla="*/ 3913 w 3913"/>
                <a:gd name="T101" fmla="*/ 1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913" h="571">
                  <a:moveTo>
                    <a:pt x="0" y="571"/>
                  </a:moveTo>
                  <a:lnTo>
                    <a:pt x="22" y="571"/>
                  </a:lnTo>
                  <a:lnTo>
                    <a:pt x="22" y="564"/>
                  </a:lnTo>
                  <a:lnTo>
                    <a:pt x="33" y="564"/>
                  </a:lnTo>
                  <a:lnTo>
                    <a:pt x="33" y="531"/>
                  </a:lnTo>
                  <a:lnTo>
                    <a:pt x="43" y="531"/>
                  </a:lnTo>
                  <a:lnTo>
                    <a:pt x="43" y="516"/>
                  </a:lnTo>
                  <a:lnTo>
                    <a:pt x="54" y="516"/>
                  </a:lnTo>
                  <a:lnTo>
                    <a:pt x="54" y="490"/>
                  </a:lnTo>
                  <a:lnTo>
                    <a:pt x="65" y="490"/>
                  </a:lnTo>
                  <a:lnTo>
                    <a:pt x="65" y="483"/>
                  </a:lnTo>
                  <a:lnTo>
                    <a:pt x="75" y="483"/>
                  </a:lnTo>
                  <a:lnTo>
                    <a:pt x="75" y="476"/>
                  </a:lnTo>
                  <a:lnTo>
                    <a:pt x="96" y="476"/>
                  </a:lnTo>
                  <a:lnTo>
                    <a:pt x="96" y="468"/>
                  </a:lnTo>
                  <a:lnTo>
                    <a:pt x="108" y="468"/>
                  </a:lnTo>
                  <a:lnTo>
                    <a:pt x="108" y="462"/>
                  </a:lnTo>
                  <a:lnTo>
                    <a:pt x="194" y="462"/>
                  </a:lnTo>
                  <a:lnTo>
                    <a:pt x="194" y="455"/>
                  </a:lnTo>
                  <a:lnTo>
                    <a:pt x="257" y="455"/>
                  </a:lnTo>
                  <a:lnTo>
                    <a:pt x="257" y="448"/>
                  </a:lnTo>
                  <a:lnTo>
                    <a:pt x="280" y="448"/>
                  </a:lnTo>
                  <a:lnTo>
                    <a:pt x="280" y="442"/>
                  </a:lnTo>
                  <a:lnTo>
                    <a:pt x="343" y="442"/>
                  </a:lnTo>
                  <a:lnTo>
                    <a:pt x="343" y="434"/>
                  </a:lnTo>
                  <a:lnTo>
                    <a:pt x="408" y="434"/>
                  </a:lnTo>
                  <a:lnTo>
                    <a:pt x="408" y="425"/>
                  </a:lnTo>
                  <a:lnTo>
                    <a:pt x="439" y="425"/>
                  </a:lnTo>
                  <a:lnTo>
                    <a:pt x="439" y="415"/>
                  </a:lnTo>
                  <a:lnTo>
                    <a:pt x="698" y="415"/>
                  </a:lnTo>
                  <a:lnTo>
                    <a:pt x="698" y="405"/>
                  </a:lnTo>
                  <a:lnTo>
                    <a:pt x="912" y="405"/>
                  </a:lnTo>
                  <a:lnTo>
                    <a:pt x="912" y="395"/>
                  </a:lnTo>
                  <a:lnTo>
                    <a:pt x="933" y="395"/>
                  </a:lnTo>
                  <a:lnTo>
                    <a:pt x="933" y="383"/>
                  </a:lnTo>
                  <a:lnTo>
                    <a:pt x="1319" y="383"/>
                  </a:lnTo>
                  <a:lnTo>
                    <a:pt x="1319" y="372"/>
                  </a:lnTo>
                  <a:lnTo>
                    <a:pt x="1351" y="372"/>
                  </a:lnTo>
                  <a:lnTo>
                    <a:pt x="1351" y="362"/>
                  </a:lnTo>
                  <a:lnTo>
                    <a:pt x="1512" y="362"/>
                  </a:lnTo>
                  <a:lnTo>
                    <a:pt x="1512" y="351"/>
                  </a:lnTo>
                  <a:lnTo>
                    <a:pt x="1522" y="351"/>
                  </a:lnTo>
                  <a:lnTo>
                    <a:pt x="1522" y="340"/>
                  </a:lnTo>
                  <a:lnTo>
                    <a:pt x="1587" y="340"/>
                  </a:lnTo>
                  <a:lnTo>
                    <a:pt x="1587" y="329"/>
                  </a:lnTo>
                  <a:lnTo>
                    <a:pt x="1641" y="329"/>
                  </a:lnTo>
                  <a:lnTo>
                    <a:pt x="1641" y="318"/>
                  </a:lnTo>
                  <a:lnTo>
                    <a:pt x="1694" y="318"/>
                  </a:lnTo>
                  <a:lnTo>
                    <a:pt x="1694" y="308"/>
                  </a:lnTo>
                  <a:lnTo>
                    <a:pt x="1748" y="308"/>
                  </a:lnTo>
                  <a:lnTo>
                    <a:pt x="1748" y="296"/>
                  </a:lnTo>
                  <a:lnTo>
                    <a:pt x="1758" y="296"/>
                  </a:lnTo>
                  <a:lnTo>
                    <a:pt x="1758" y="285"/>
                  </a:lnTo>
                  <a:lnTo>
                    <a:pt x="1865" y="285"/>
                  </a:lnTo>
                  <a:lnTo>
                    <a:pt x="1865" y="274"/>
                  </a:lnTo>
                  <a:lnTo>
                    <a:pt x="1930" y="274"/>
                  </a:lnTo>
                  <a:lnTo>
                    <a:pt x="1930" y="263"/>
                  </a:lnTo>
                  <a:lnTo>
                    <a:pt x="1972" y="263"/>
                  </a:lnTo>
                  <a:lnTo>
                    <a:pt x="1972" y="252"/>
                  </a:lnTo>
                  <a:lnTo>
                    <a:pt x="2080" y="252"/>
                  </a:lnTo>
                  <a:lnTo>
                    <a:pt x="2080" y="240"/>
                  </a:lnTo>
                  <a:lnTo>
                    <a:pt x="2208" y="240"/>
                  </a:lnTo>
                  <a:lnTo>
                    <a:pt x="2208" y="229"/>
                  </a:lnTo>
                  <a:lnTo>
                    <a:pt x="2230" y="229"/>
                  </a:lnTo>
                  <a:lnTo>
                    <a:pt x="2230" y="218"/>
                  </a:lnTo>
                  <a:lnTo>
                    <a:pt x="2315" y="218"/>
                  </a:lnTo>
                  <a:lnTo>
                    <a:pt x="2315" y="207"/>
                  </a:lnTo>
                  <a:lnTo>
                    <a:pt x="2380" y="207"/>
                  </a:lnTo>
                  <a:lnTo>
                    <a:pt x="2380" y="196"/>
                  </a:lnTo>
                  <a:lnTo>
                    <a:pt x="2562" y="196"/>
                  </a:lnTo>
                  <a:lnTo>
                    <a:pt x="2562" y="185"/>
                  </a:lnTo>
                  <a:lnTo>
                    <a:pt x="2573" y="185"/>
                  </a:lnTo>
                  <a:lnTo>
                    <a:pt x="2573" y="173"/>
                  </a:lnTo>
                  <a:lnTo>
                    <a:pt x="2627" y="173"/>
                  </a:lnTo>
                  <a:lnTo>
                    <a:pt x="2627" y="162"/>
                  </a:lnTo>
                  <a:lnTo>
                    <a:pt x="2680" y="162"/>
                  </a:lnTo>
                  <a:lnTo>
                    <a:pt x="2680" y="150"/>
                  </a:lnTo>
                  <a:lnTo>
                    <a:pt x="3130" y="150"/>
                  </a:lnTo>
                  <a:lnTo>
                    <a:pt x="3130" y="139"/>
                  </a:lnTo>
                  <a:lnTo>
                    <a:pt x="3141" y="139"/>
                  </a:lnTo>
                  <a:lnTo>
                    <a:pt x="3141" y="128"/>
                  </a:lnTo>
                  <a:lnTo>
                    <a:pt x="3152" y="128"/>
                  </a:lnTo>
                  <a:lnTo>
                    <a:pt x="3152" y="116"/>
                  </a:lnTo>
                  <a:lnTo>
                    <a:pt x="3162" y="116"/>
                  </a:lnTo>
                  <a:lnTo>
                    <a:pt x="3162" y="104"/>
                  </a:lnTo>
                  <a:lnTo>
                    <a:pt x="3173" y="104"/>
                  </a:lnTo>
                  <a:lnTo>
                    <a:pt x="3173" y="93"/>
                  </a:lnTo>
                  <a:lnTo>
                    <a:pt x="3206" y="93"/>
                  </a:lnTo>
                  <a:lnTo>
                    <a:pt x="3206" y="82"/>
                  </a:lnTo>
                  <a:lnTo>
                    <a:pt x="3356" y="82"/>
                  </a:lnTo>
                  <a:lnTo>
                    <a:pt x="3356" y="70"/>
                  </a:lnTo>
                  <a:lnTo>
                    <a:pt x="3463" y="70"/>
                  </a:lnTo>
                  <a:lnTo>
                    <a:pt x="3463" y="58"/>
                  </a:lnTo>
                  <a:lnTo>
                    <a:pt x="3634" y="58"/>
                  </a:lnTo>
                  <a:lnTo>
                    <a:pt x="3634" y="47"/>
                  </a:lnTo>
                  <a:lnTo>
                    <a:pt x="3806" y="47"/>
                  </a:lnTo>
                  <a:lnTo>
                    <a:pt x="3806" y="35"/>
                  </a:lnTo>
                  <a:lnTo>
                    <a:pt x="3816" y="35"/>
                  </a:lnTo>
                  <a:lnTo>
                    <a:pt x="3816" y="24"/>
                  </a:lnTo>
                  <a:lnTo>
                    <a:pt x="3870" y="24"/>
                  </a:lnTo>
                  <a:lnTo>
                    <a:pt x="3870" y="11"/>
                  </a:lnTo>
                  <a:lnTo>
                    <a:pt x="3913" y="11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BE005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1657" y="2256"/>
              <a:ext cx="3913" cy="759"/>
            </a:xfrm>
            <a:custGeom>
              <a:avLst/>
              <a:gdLst>
                <a:gd name="T0" fmla="*/ 12 w 3913"/>
                <a:gd name="T1" fmla="*/ 759 h 759"/>
                <a:gd name="T2" fmla="*/ 22 w 3913"/>
                <a:gd name="T3" fmla="*/ 726 h 759"/>
                <a:gd name="T4" fmla="*/ 33 w 3913"/>
                <a:gd name="T5" fmla="*/ 698 h 759"/>
                <a:gd name="T6" fmla="*/ 43 w 3913"/>
                <a:gd name="T7" fmla="*/ 603 h 759"/>
                <a:gd name="T8" fmla="*/ 54 w 3913"/>
                <a:gd name="T9" fmla="*/ 582 h 759"/>
                <a:gd name="T10" fmla="*/ 65 w 3913"/>
                <a:gd name="T11" fmla="*/ 575 h 759"/>
                <a:gd name="T12" fmla="*/ 75 w 3913"/>
                <a:gd name="T13" fmla="*/ 561 h 759"/>
                <a:gd name="T14" fmla="*/ 96 w 3913"/>
                <a:gd name="T15" fmla="*/ 555 h 759"/>
                <a:gd name="T16" fmla="*/ 108 w 3913"/>
                <a:gd name="T17" fmla="*/ 540 h 759"/>
                <a:gd name="T18" fmla="*/ 119 w 3913"/>
                <a:gd name="T19" fmla="*/ 534 h 759"/>
                <a:gd name="T20" fmla="*/ 129 w 3913"/>
                <a:gd name="T21" fmla="*/ 527 h 759"/>
                <a:gd name="T22" fmla="*/ 150 w 3913"/>
                <a:gd name="T23" fmla="*/ 513 h 759"/>
                <a:gd name="T24" fmla="*/ 172 w 3913"/>
                <a:gd name="T25" fmla="*/ 499 h 759"/>
                <a:gd name="T26" fmla="*/ 215 w 3913"/>
                <a:gd name="T27" fmla="*/ 492 h 759"/>
                <a:gd name="T28" fmla="*/ 301 w 3913"/>
                <a:gd name="T29" fmla="*/ 485 h 759"/>
                <a:gd name="T30" fmla="*/ 355 w 3913"/>
                <a:gd name="T31" fmla="*/ 478 h 759"/>
                <a:gd name="T32" fmla="*/ 376 w 3913"/>
                <a:gd name="T33" fmla="*/ 463 h 759"/>
                <a:gd name="T34" fmla="*/ 386 w 3913"/>
                <a:gd name="T35" fmla="*/ 454 h 759"/>
                <a:gd name="T36" fmla="*/ 451 w 3913"/>
                <a:gd name="T37" fmla="*/ 445 h 759"/>
                <a:gd name="T38" fmla="*/ 493 w 3913"/>
                <a:gd name="T39" fmla="*/ 436 h 759"/>
                <a:gd name="T40" fmla="*/ 547 w 3913"/>
                <a:gd name="T41" fmla="*/ 426 h 759"/>
                <a:gd name="T42" fmla="*/ 569 w 3913"/>
                <a:gd name="T43" fmla="*/ 416 h 759"/>
                <a:gd name="T44" fmla="*/ 633 w 3913"/>
                <a:gd name="T45" fmla="*/ 406 h 759"/>
                <a:gd name="T46" fmla="*/ 686 w 3913"/>
                <a:gd name="T47" fmla="*/ 395 h 759"/>
                <a:gd name="T48" fmla="*/ 782 w 3913"/>
                <a:gd name="T49" fmla="*/ 385 h 759"/>
                <a:gd name="T50" fmla="*/ 836 w 3913"/>
                <a:gd name="T51" fmla="*/ 374 h 759"/>
                <a:gd name="T52" fmla="*/ 890 w 3913"/>
                <a:gd name="T53" fmla="*/ 364 h 759"/>
                <a:gd name="T54" fmla="*/ 943 w 3913"/>
                <a:gd name="T55" fmla="*/ 353 h 759"/>
                <a:gd name="T56" fmla="*/ 966 w 3913"/>
                <a:gd name="T57" fmla="*/ 342 h 759"/>
                <a:gd name="T58" fmla="*/ 1072 w 3913"/>
                <a:gd name="T59" fmla="*/ 331 h 759"/>
                <a:gd name="T60" fmla="*/ 1083 w 3913"/>
                <a:gd name="T61" fmla="*/ 320 h 759"/>
                <a:gd name="T62" fmla="*/ 1148 w 3913"/>
                <a:gd name="T63" fmla="*/ 310 h 759"/>
                <a:gd name="T64" fmla="*/ 1190 w 3913"/>
                <a:gd name="T65" fmla="*/ 299 h 759"/>
                <a:gd name="T66" fmla="*/ 1522 w 3913"/>
                <a:gd name="T67" fmla="*/ 288 h 759"/>
                <a:gd name="T68" fmla="*/ 1587 w 3913"/>
                <a:gd name="T69" fmla="*/ 277 h 759"/>
                <a:gd name="T70" fmla="*/ 1769 w 3913"/>
                <a:gd name="T71" fmla="*/ 265 h 759"/>
                <a:gd name="T72" fmla="*/ 1930 w 3913"/>
                <a:gd name="T73" fmla="*/ 254 h 759"/>
                <a:gd name="T74" fmla="*/ 2091 w 3913"/>
                <a:gd name="T75" fmla="*/ 243 h 759"/>
                <a:gd name="T76" fmla="*/ 2166 w 3913"/>
                <a:gd name="T77" fmla="*/ 232 h 759"/>
                <a:gd name="T78" fmla="*/ 2187 w 3913"/>
                <a:gd name="T79" fmla="*/ 221 h 759"/>
                <a:gd name="T80" fmla="*/ 2434 w 3913"/>
                <a:gd name="T81" fmla="*/ 210 h 759"/>
                <a:gd name="T82" fmla="*/ 2466 w 3913"/>
                <a:gd name="T83" fmla="*/ 198 h 759"/>
                <a:gd name="T84" fmla="*/ 2562 w 3913"/>
                <a:gd name="T85" fmla="*/ 186 h 759"/>
                <a:gd name="T86" fmla="*/ 2691 w 3913"/>
                <a:gd name="T87" fmla="*/ 175 h 759"/>
                <a:gd name="T88" fmla="*/ 2905 w 3913"/>
                <a:gd name="T89" fmla="*/ 164 h 759"/>
                <a:gd name="T90" fmla="*/ 2980 w 3913"/>
                <a:gd name="T91" fmla="*/ 153 h 759"/>
                <a:gd name="T92" fmla="*/ 3001 w 3913"/>
                <a:gd name="T93" fmla="*/ 140 h 759"/>
                <a:gd name="T94" fmla="*/ 3013 w 3913"/>
                <a:gd name="T95" fmla="*/ 129 h 759"/>
                <a:gd name="T96" fmla="*/ 3120 w 3913"/>
                <a:gd name="T97" fmla="*/ 117 h 759"/>
                <a:gd name="T98" fmla="*/ 3130 w 3913"/>
                <a:gd name="T99" fmla="*/ 106 h 759"/>
                <a:gd name="T100" fmla="*/ 3141 w 3913"/>
                <a:gd name="T101" fmla="*/ 94 h 759"/>
                <a:gd name="T102" fmla="*/ 3463 w 3913"/>
                <a:gd name="T103" fmla="*/ 82 h 759"/>
                <a:gd name="T104" fmla="*/ 3538 w 3913"/>
                <a:gd name="T105" fmla="*/ 71 h 759"/>
                <a:gd name="T106" fmla="*/ 3559 w 3913"/>
                <a:gd name="T107" fmla="*/ 48 h 759"/>
                <a:gd name="T108" fmla="*/ 3655 w 3913"/>
                <a:gd name="T109" fmla="*/ 35 h 759"/>
                <a:gd name="T110" fmla="*/ 3773 w 3913"/>
                <a:gd name="T111" fmla="*/ 24 h 759"/>
                <a:gd name="T112" fmla="*/ 3870 w 3913"/>
                <a:gd name="T113" fmla="*/ 12 h 759"/>
                <a:gd name="T114" fmla="*/ 3913 w 3913"/>
                <a:gd name="T115" fmla="*/ 0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913" h="759">
                  <a:moveTo>
                    <a:pt x="0" y="759"/>
                  </a:moveTo>
                  <a:lnTo>
                    <a:pt x="12" y="759"/>
                  </a:lnTo>
                  <a:lnTo>
                    <a:pt x="12" y="726"/>
                  </a:lnTo>
                  <a:lnTo>
                    <a:pt x="22" y="726"/>
                  </a:lnTo>
                  <a:lnTo>
                    <a:pt x="22" y="698"/>
                  </a:lnTo>
                  <a:lnTo>
                    <a:pt x="33" y="698"/>
                  </a:lnTo>
                  <a:lnTo>
                    <a:pt x="33" y="603"/>
                  </a:lnTo>
                  <a:lnTo>
                    <a:pt x="43" y="603"/>
                  </a:lnTo>
                  <a:lnTo>
                    <a:pt x="43" y="582"/>
                  </a:lnTo>
                  <a:lnTo>
                    <a:pt x="54" y="582"/>
                  </a:lnTo>
                  <a:lnTo>
                    <a:pt x="54" y="575"/>
                  </a:lnTo>
                  <a:lnTo>
                    <a:pt x="65" y="575"/>
                  </a:lnTo>
                  <a:lnTo>
                    <a:pt x="65" y="561"/>
                  </a:lnTo>
                  <a:lnTo>
                    <a:pt x="75" y="561"/>
                  </a:lnTo>
                  <a:lnTo>
                    <a:pt x="75" y="555"/>
                  </a:lnTo>
                  <a:lnTo>
                    <a:pt x="96" y="555"/>
                  </a:lnTo>
                  <a:lnTo>
                    <a:pt x="96" y="540"/>
                  </a:lnTo>
                  <a:lnTo>
                    <a:pt x="108" y="540"/>
                  </a:lnTo>
                  <a:lnTo>
                    <a:pt x="108" y="534"/>
                  </a:lnTo>
                  <a:lnTo>
                    <a:pt x="119" y="534"/>
                  </a:lnTo>
                  <a:lnTo>
                    <a:pt x="119" y="527"/>
                  </a:lnTo>
                  <a:lnTo>
                    <a:pt x="129" y="527"/>
                  </a:lnTo>
                  <a:lnTo>
                    <a:pt x="129" y="513"/>
                  </a:lnTo>
                  <a:lnTo>
                    <a:pt x="150" y="513"/>
                  </a:lnTo>
                  <a:lnTo>
                    <a:pt x="150" y="499"/>
                  </a:lnTo>
                  <a:lnTo>
                    <a:pt x="172" y="499"/>
                  </a:lnTo>
                  <a:lnTo>
                    <a:pt x="172" y="492"/>
                  </a:lnTo>
                  <a:lnTo>
                    <a:pt x="215" y="492"/>
                  </a:lnTo>
                  <a:lnTo>
                    <a:pt x="215" y="485"/>
                  </a:lnTo>
                  <a:lnTo>
                    <a:pt x="301" y="485"/>
                  </a:lnTo>
                  <a:lnTo>
                    <a:pt x="301" y="478"/>
                  </a:lnTo>
                  <a:lnTo>
                    <a:pt x="355" y="478"/>
                  </a:lnTo>
                  <a:lnTo>
                    <a:pt x="355" y="463"/>
                  </a:lnTo>
                  <a:lnTo>
                    <a:pt x="376" y="463"/>
                  </a:lnTo>
                  <a:lnTo>
                    <a:pt x="376" y="454"/>
                  </a:lnTo>
                  <a:lnTo>
                    <a:pt x="386" y="454"/>
                  </a:lnTo>
                  <a:lnTo>
                    <a:pt x="386" y="445"/>
                  </a:lnTo>
                  <a:lnTo>
                    <a:pt x="451" y="445"/>
                  </a:lnTo>
                  <a:lnTo>
                    <a:pt x="451" y="436"/>
                  </a:lnTo>
                  <a:lnTo>
                    <a:pt x="493" y="436"/>
                  </a:lnTo>
                  <a:lnTo>
                    <a:pt x="493" y="426"/>
                  </a:lnTo>
                  <a:lnTo>
                    <a:pt x="547" y="426"/>
                  </a:lnTo>
                  <a:lnTo>
                    <a:pt x="547" y="416"/>
                  </a:lnTo>
                  <a:lnTo>
                    <a:pt x="569" y="416"/>
                  </a:lnTo>
                  <a:lnTo>
                    <a:pt x="569" y="406"/>
                  </a:lnTo>
                  <a:lnTo>
                    <a:pt x="633" y="406"/>
                  </a:lnTo>
                  <a:lnTo>
                    <a:pt x="633" y="395"/>
                  </a:lnTo>
                  <a:lnTo>
                    <a:pt x="686" y="395"/>
                  </a:lnTo>
                  <a:lnTo>
                    <a:pt x="686" y="385"/>
                  </a:lnTo>
                  <a:lnTo>
                    <a:pt x="782" y="385"/>
                  </a:lnTo>
                  <a:lnTo>
                    <a:pt x="782" y="374"/>
                  </a:lnTo>
                  <a:lnTo>
                    <a:pt x="836" y="374"/>
                  </a:lnTo>
                  <a:lnTo>
                    <a:pt x="836" y="364"/>
                  </a:lnTo>
                  <a:lnTo>
                    <a:pt x="890" y="364"/>
                  </a:lnTo>
                  <a:lnTo>
                    <a:pt x="890" y="353"/>
                  </a:lnTo>
                  <a:lnTo>
                    <a:pt x="943" y="353"/>
                  </a:lnTo>
                  <a:lnTo>
                    <a:pt x="943" y="342"/>
                  </a:lnTo>
                  <a:lnTo>
                    <a:pt x="966" y="342"/>
                  </a:lnTo>
                  <a:lnTo>
                    <a:pt x="966" y="331"/>
                  </a:lnTo>
                  <a:lnTo>
                    <a:pt x="1072" y="331"/>
                  </a:lnTo>
                  <a:lnTo>
                    <a:pt x="1072" y="320"/>
                  </a:lnTo>
                  <a:lnTo>
                    <a:pt x="1083" y="320"/>
                  </a:lnTo>
                  <a:lnTo>
                    <a:pt x="1083" y="310"/>
                  </a:lnTo>
                  <a:lnTo>
                    <a:pt x="1148" y="310"/>
                  </a:lnTo>
                  <a:lnTo>
                    <a:pt x="1148" y="299"/>
                  </a:lnTo>
                  <a:lnTo>
                    <a:pt x="1190" y="299"/>
                  </a:lnTo>
                  <a:lnTo>
                    <a:pt x="1190" y="288"/>
                  </a:lnTo>
                  <a:lnTo>
                    <a:pt x="1522" y="288"/>
                  </a:lnTo>
                  <a:lnTo>
                    <a:pt x="1522" y="277"/>
                  </a:lnTo>
                  <a:lnTo>
                    <a:pt x="1587" y="277"/>
                  </a:lnTo>
                  <a:lnTo>
                    <a:pt x="1587" y="265"/>
                  </a:lnTo>
                  <a:lnTo>
                    <a:pt x="1769" y="265"/>
                  </a:lnTo>
                  <a:lnTo>
                    <a:pt x="1769" y="254"/>
                  </a:lnTo>
                  <a:lnTo>
                    <a:pt x="1930" y="254"/>
                  </a:lnTo>
                  <a:lnTo>
                    <a:pt x="1930" y="243"/>
                  </a:lnTo>
                  <a:lnTo>
                    <a:pt x="2091" y="243"/>
                  </a:lnTo>
                  <a:lnTo>
                    <a:pt x="2091" y="232"/>
                  </a:lnTo>
                  <a:lnTo>
                    <a:pt x="2166" y="232"/>
                  </a:lnTo>
                  <a:lnTo>
                    <a:pt x="2166" y="221"/>
                  </a:lnTo>
                  <a:lnTo>
                    <a:pt x="2187" y="221"/>
                  </a:lnTo>
                  <a:lnTo>
                    <a:pt x="2187" y="210"/>
                  </a:lnTo>
                  <a:lnTo>
                    <a:pt x="2434" y="210"/>
                  </a:lnTo>
                  <a:lnTo>
                    <a:pt x="2434" y="198"/>
                  </a:lnTo>
                  <a:lnTo>
                    <a:pt x="2466" y="198"/>
                  </a:lnTo>
                  <a:lnTo>
                    <a:pt x="2466" y="186"/>
                  </a:lnTo>
                  <a:lnTo>
                    <a:pt x="2562" y="186"/>
                  </a:lnTo>
                  <a:lnTo>
                    <a:pt x="2562" y="175"/>
                  </a:lnTo>
                  <a:lnTo>
                    <a:pt x="2691" y="175"/>
                  </a:lnTo>
                  <a:lnTo>
                    <a:pt x="2691" y="164"/>
                  </a:lnTo>
                  <a:lnTo>
                    <a:pt x="2905" y="164"/>
                  </a:lnTo>
                  <a:lnTo>
                    <a:pt x="2905" y="153"/>
                  </a:lnTo>
                  <a:lnTo>
                    <a:pt x="2980" y="153"/>
                  </a:lnTo>
                  <a:lnTo>
                    <a:pt x="2980" y="140"/>
                  </a:lnTo>
                  <a:lnTo>
                    <a:pt x="3001" y="140"/>
                  </a:lnTo>
                  <a:lnTo>
                    <a:pt x="3001" y="129"/>
                  </a:lnTo>
                  <a:lnTo>
                    <a:pt x="3013" y="129"/>
                  </a:lnTo>
                  <a:lnTo>
                    <a:pt x="3013" y="117"/>
                  </a:lnTo>
                  <a:lnTo>
                    <a:pt x="3120" y="117"/>
                  </a:lnTo>
                  <a:lnTo>
                    <a:pt x="3120" y="106"/>
                  </a:lnTo>
                  <a:lnTo>
                    <a:pt x="3130" y="106"/>
                  </a:lnTo>
                  <a:lnTo>
                    <a:pt x="3130" y="94"/>
                  </a:lnTo>
                  <a:lnTo>
                    <a:pt x="3141" y="94"/>
                  </a:lnTo>
                  <a:lnTo>
                    <a:pt x="3141" y="82"/>
                  </a:lnTo>
                  <a:lnTo>
                    <a:pt x="3463" y="82"/>
                  </a:lnTo>
                  <a:lnTo>
                    <a:pt x="3463" y="71"/>
                  </a:lnTo>
                  <a:lnTo>
                    <a:pt x="3538" y="71"/>
                  </a:lnTo>
                  <a:lnTo>
                    <a:pt x="3538" y="48"/>
                  </a:lnTo>
                  <a:lnTo>
                    <a:pt x="3559" y="48"/>
                  </a:lnTo>
                  <a:lnTo>
                    <a:pt x="3559" y="35"/>
                  </a:lnTo>
                  <a:lnTo>
                    <a:pt x="3655" y="35"/>
                  </a:lnTo>
                  <a:lnTo>
                    <a:pt x="3655" y="24"/>
                  </a:lnTo>
                  <a:lnTo>
                    <a:pt x="3773" y="24"/>
                  </a:lnTo>
                  <a:lnTo>
                    <a:pt x="3773" y="12"/>
                  </a:lnTo>
                  <a:lnTo>
                    <a:pt x="3870" y="12"/>
                  </a:lnTo>
                  <a:lnTo>
                    <a:pt x="3870" y="0"/>
                  </a:lnTo>
                  <a:lnTo>
                    <a:pt x="3913" y="0"/>
                  </a:lnTo>
                  <a:lnTo>
                    <a:pt x="3913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657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2633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3619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595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5570" y="301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1657" y="3015"/>
              <a:ext cx="39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626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2601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3588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4563" y="313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5508" y="3139"/>
              <a:ext cx="16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 flipH="1">
              <a:off x="1608" y="3015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 flipH="1">
              <a:off x="1608" y="2447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54"/>
            <p:cNvSpPr>
              <a:spLocks noChangeShapeType="1"/>
            </p:cNvSpPr>
            <p:nvPr/>
          </p:nvSpPr>
          <p:spPr bwMode="auto">
            <a:xfrm flipH="1">
              <a:off x="1608" y="1877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 flipH="1">
              <a:off x="1608" y="1308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 flipH="1">
              <a:off x="1608" y="74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 flipV="1">
              <a:off x="1657" y="740"/>
              <a:ext cx="0" cy="2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1495" y="2969"/>
              <a:ext cx="106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1370" y="2400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370" y="1831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1370" y="1262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370" y="693"/>
              <a:ext cx="255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0.08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479" y="3349"/>
              <a:ext cx="45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No. at Risk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479" y="3519"/>
              <a:ext cx="34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Placebo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479" y="3689"/>
              <a:ext cx="432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Metoprolol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557" y="351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2532" y="351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2654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3519" y="351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2539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4494" y="351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2449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5470" y="351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2379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1557" y="368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4174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2532" y="368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2596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3519" y="368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2492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4494" y="368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2407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5470" y="3689"/>
              <a:ext cx="2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2315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3771900" y="2906713"/>
            <a:ext cx="1679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P-value = 0.014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667500" y="3310524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Metoprolol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870701" y="4216987"/>
            <a:ext cx="1625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Placebo</a:t>
            </a:r>
          </a:p>
        </p:txBody>
      </p:sp>
    </p:spTree>
    <p:extLst>
      <p:ext uri="{BB962C8B-B14F-4D97-AF65-F5344CB8AC3E}">
        <p14:creationId xmlns:p14="http://schemas.microsoft.com/office/powerpoint/2010/main" val="4113201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5" y="585357"/>
            <a:ext cx="10183094" cy="1143000"/>
          </a:xfrm>
        </p:spPr>
        <p:txBody>
          <a:bodyPr/>
          <a:lstStyle/>
          <a:p>
            <a:r>
              <a:rPr lang="en-US" sz="4400" b="1" dirty="0"/>
              <a:t>Independent predictors of 1-year mortality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548341"/>
              </p:ext>
            </p:extLst>
          </p:nvPr>
        </p:nvGraphicFramePr>
        <p:xfrm>
          <a:off x="143745" y="2286000"/>
          <a:ext cx="9895605" cy="36506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37805">
                  <a:extLst>
                    <a:ext uri="{9D8B030D-6E8A-4147-A177-3AD203B41FA5}">
                      <a16:colId xmlns:a16="http://schemas.microsoft.com/office/drawing/2014/main" val="1602405727"/>
                    </a:ext>
                  </a:extLst>
                </a:gridCol>
                <a:gridCol w="2613835">
                  <a:extLst>
                    <a:ext uri="{9D8B030D-6E8A-4147-A177-3AD203B41FA5}">
                      <a16:colId xmlns:a16="http://schemas.microsoft.com/office/drawing/2014/main" val="1107426114"/>
                    </a:ext>
                  </a:extLst>
                </a:gridCol>
                <a:gridCol w="2643965">
                  <a:extLst>
                    <a:ext uri="{9D8B030D-6E8A-4147-A177-3AD203B41FA5}">
                      <a16:colId xmlns:a16="http://schemas.microsoft.com/office/drawing/2014/main" val="2866908887"/>
                    </a:ext>
                  </a:extLst>
                </a:gridCol>
              </a:tblGrid>
              <a:tr h="90469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Frequency of complication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no. (%)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 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(95% CI)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745930"/>
                  </a:ext>
                </a:extLst>
              </a:tr>
              <a:tr h="21876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</a:rPr>
                        <a:t>Myocardial</a:t>
                      </a:r>
                      <a:r>
                        <a:rPr lang="en-US" sz="2300" b="0" baseline="0" dirty="0">
                          <a:effectLst/>
                        </a:rPr>
                        <a:t> infarction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</a:rPr>
                        <a:t>Coronary revascularization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</a:rPr>
                        <a:t>Stroke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</a:rPr>
                        <a:t>Cardiac arrest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</a:rPr>
                        <a:t>Pulmonary embolism</a:t>
                      </a:r>
                      <a:endParaRPr lang="en-US" sz="2300" b="0" dirty="0">
                        <a:effectLst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 (6)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r>
                        <a:rPr lang="en-US" sz="23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 (2)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(1)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(&lt;1)</a:t>
                      </a:r>
                      <a:endParaRPr lang="en-US" sz="2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</a:rPr>
                        <a:t>3.07 (2.39-3.94)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</a:rPr>
                        <a:t>0.31 (0.13-0.76)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</a:rPr>
                        <a:t>5.94 (4.16-8.48)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11.80 (6.51-21.3)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11.6 (5.32-25.20)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82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888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Implications and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POISE results suggest at 1 year, for every 1000 patients having </a:t>
            </a:r>
            <a:r>
              <a:rPr lang="en-US" dirty="0" err="1"/>
              <a:t>noncardiac</a:t>
            </a:r>
            <a:r>
              <a:rPr lang="en-US" dirty="0"/>
              <a:t> surgery, metoprolol CR would </a:t>
            </a:r>
          </a:p>
          <a:p>
            <a:pPr lvl="1"/>
            <a:r>
              <a:rPr lang="en-US" dirty="0"/>
              <a:t>prevent 12 patients from experiencing an MI and 6 from undergoing cardiac revascularization but </a:t>
            </a:r>
          </a:p>
          <a:p>
            <a:pPr lvl="1"/>
            <a:r>
              <a:rPr lang="en-US" dirty="0"/>
              <a:t>result in excess of 13 deaths and 6 strokes</a:t>
            </a:r>
          </a:p>
          <a:p>
            <a:r>
              <a:rPr lang="en-US" dirty="0"/>
              <a:t>Research is needed to establish way to derive benefit of perioperative beta-blockade while mitigating risk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05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457200"/>
            <a:ext cx="8743950" cy="1143000"/>
          </a:xfrm>
        </p:spPr>
        <p:txBody>
          <a:bodyPr/>
          <a:lstStyle/>
          <a:p>
            <a:r>
              <a:rPr lang="en-CA" sz="4400" b="1" dirty="0">
                <a:latin typeface="Calibri" pitchFamily="34" charset="0"/>
                <a:cs typeface="Calibri" pitchFamily="34" charset="0"/>
              </a:rPr>
              <a:t>Background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1525" y="1794168"/>
            <a:ext cx="8867775" cy="4703618"/>
          </a:xfrm>
        </p:spPr>
        <p:txBody>
          <a:bodyPr/>
          <a:lstStyle/>
          <a:p>
            <a:r>
              <a:rPr lang="en-US" dirty="0"/>
              <a:t>200 million adults globally undergo noncardiac surgery annually</a:t>
            </a:r>
          </a:p>
          <a:p>
            <a:pPr lvl="1"/>
            <a:r>
              <a:rPr lang="en-US" dirty="0"/>
              <a:t>&gt;3 million will suffer MI</a:t>
            </a:r>
          </a:p>
          <a:p>
            <a:r>
              <a:rPr lang="en-US" dirty="0"/>
              <a:t>We undertook </a:t>
            </a:r>
            <a:r>
              <a:rPr lang="en-US" dirty="0" err="1"/>
              <a:t>PeriOperative</a:t>
            </a:r>
            <a:r>
              <a:rPr lang="en-US" dirty="0"/>
              <a:t> </a:t>
            </a:r>
            <a:r>
              <a:rPr lang="en-US" dirty="0" err="1"/>
              <a:t>ISchemic</a:t>
            </a:r>
            <a:r>
              <a:rPr lang="en-US" dirty="0"/>
              <a:t> Evaluation (POISE) Trial, because beta-blockers attenuate effects of increased perioperative catecholamine levels</a:t>
            </a:r>
          </a:p>
          <a:p>
            <a:pPr lvl="1"/>
            <a:r>
              <a:rPr lang="en-US" dirty="0"/>
              <a:t>we hypothesized that perioperative beta-blockade would decrease risk of perioperative MI and its sequela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883" y="228600"/>
            <a:ext cx="8743950" cy="990600"/>
          </a:xfrm>
        </p:spPr>
        <p:txBody>
          <a:bodyPr/>
          <a:lstStyle/>
          <a:p>
            <a:r>
              <a:rPr lang="en-CA" sz="4400" b="1" dirty="0">
                <a:latin typeface="Calibri" pitchFamily="34" charset="0"/>
                <a:cs typeface="Calibri" pitchFamily="34" charset="0"/>
              </a:rPr>
              <a:t>Background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47794"/>
            <a:ext cx="9448800" cy="5105400"/>
          </a:xfrm>
        </p:spPr>
        <p:txBody>
          <a:bodyPr/>
          <a:lstStyle/>
          <a:p>
            <a:r>
              <a:rPr lang="en-US" dirty="0"/>
              <a:t>POISE randomized patients undergoing noncardiac surgery to receive beta-blocker or placebo  </a:t>
            </a:r>
          </a:p>
          <a:p>
            <a:r>
              <a:rPr lang="en-US" dirty="0"/>
              <a:t>We previously reported 30-day results demonstrating that extended-release metoprolol </a:t>
            </a:r>
          </a:p>
          <a:p>
            <a:pPr lvl="1"/>
            <a:r>
              <a:rPr lang="en-US" dirty="0"/>
              <a:t>reduced risk of MI (HR, 0.73; 95% CI, 0.60-0.89) but </a:t>
            </a:r>
          </a:p>
          <a:p>
            <a:pPr lvl="1"/>
            <a:r>
              <a:rPr lang="en-US" dirty="0"/>
              <a:t>increased risk of stroke (HR, 2.17; 95% CI, 1.26-3.74) and     mortality (HR, 1.33; 95% CI, 1.03-1.74)</a:t>
            </a:r>
          </a:p>
          <a:p>
            <a:pPr lvl="2"/>
            <a:r>
              <a:rPr lang="en-US" dirty="0"/>
              <a:t>risk of death due to sepsis/infection 36 vs 18 deaths P=0.016</a:t>
            </a:r>
          </a:p>
          <a:p>
            <a:r>
              <a:rPr lang="en-US" dirty="0"/>
              <a:t>To facilitate insights into longer-term impact of perioperative beta-blockade, we designed POISE to evaluate secondary outcomes at 1 year after surgery  </a:t>
            </a:r>
          </a:p>
        </p:txBody>
      </p:sp>
    </p:spTree>
    <p:extLst>
      <p:ext uri="{BB962C8B-B14F-4D97-AF65-F5344CB8AC3E}">
        <p14:creationId xmlns:p14="http://schemas.microsoft.com/office/powerpoint/2010/main" val="591752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771526" y="685800"/>
            <a:ext cx="8743950" cy="914400"/>
          </a:xfrm>
        </p:spPr>
        <p:txBody>
          <a:bodyPr/>
          <a:lstStyle/>
          <a:p>
            <a:r>
              <a:rPr lang="en-US" sz="4800" b="1" dirty="0">
                <a:latin typeface="Calibri" pitchFamily="34" charset="0"/>
                <a:cs typeface="Calibri" pitchFamily="34" charset="0"/>
              </a:rPr>
              <a:t>POISE Trial design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19101" y="1981200"/>
            <a:ext cx="9448800" cy="4648200"/>
          </a:xfrm>
        </p:spPr>
        <p:txBody>
          <a:bodyPr/>
          <a:lstStyle/>
          <a:p>
            <a:pPr eaLnBrk="1" hangingPunct="1"/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Design – blinded RCT</a:t>
            </a:r>
          </a:p>
          <a:p>
            <a:pPr eaLnBrk="1" hangingPunct="1"/>
            <a:r>
              <a:rPr lang="en-CA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Eligibility – age </a:t>
            </a:r>
            <a:r>
              <a:rPr lang="en-CA" altLang="en-US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en-CA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45 </a:t>
            </a:r>
            <a:r>
              <a:rPr lang="en-CA" alt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yrs</a:t>
            </a:r>
            <a:r>
              <a:rPr lang="en-CA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undergoing </a:t>
            </a:r>
            <a:r>
              <a:rPr lang="en-CA" alt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noncardiac</a:t>
            </a:r>
            <a:r>
              <a:rPr lang="en-CA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surgery, and have or be risk of atherosclerotic disease</a:t>
            </a:r>
          </a:p>
          <a:p>
            <a:pPr eaLnBrk="1" hangingPunct="1"/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Intervention – metoprolol CR or placebo </a:t>
            </a:r>
          </a:p>
          <a:p>
            <a:pPr lvl="1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100 mg given 2-4 </a:t>
            </a: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preop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and at 6 hours after surgery</a:t>
            </a:r>
          </a:p>
          <a:p>
            <a:pPr lvl="1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Day after surgery for 30 days patients received 200 mg of study drug</a:t>
            </a:r>
          </a:p>
          <a:p>
            <a:pPr lvl="2"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dose decreased to 100 mg daily if patient became hypotensive or bradycardic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647700" y="76200"/>
            <a:ext cx="8991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1pPr>
            <a:lvl2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2pPr>
            <a:lvl3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3pPr>
            <a:lvl4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4pPr>
            <a:lvl5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CA" alt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recruitment</a:t>
            </a:r>
            <a:br>
              <a:rPr lang="en-CA" alt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alt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8351 pts from 191 sites in 23 countries</a:t>
            </a:r>
          </a:p>
        </p:txBody>
      </p:sp>
      <p:pic>
        <p:nvPicPr>
          <p:cNvPr id="99331" name="Picture 3" descr="poise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6" y="1285875"/>
            <a:ext cx="8162925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9332" name="Group 4"/>
          <p:cNvGrpSpPr>
            <a:grpSpLocks/>
          </p:cNvGrpSpPr>
          <p:nvPr/>
        </p:nvGrpSpPr>
        <p:grpSpPr bwMode="auto">
          <a:xfrm>
            <a:off x="1152526" y="2362200"/>
            <a:ext cx="8181975" cy="4052888"/>
            <a:chOff x="366" y="1560"/>
            <a:chExt cx="5154" cy="2553"/>
          </a:xfrm>
        </p:grpSpPr>
        <p:sp>
          <p:nvSpPr>
            <p:cNvPr id="99333" name="Text Box 5"/>
            <p:cNvSpPr txBox="1">
              <a:spLocks noChangeArrowheads="1"/>
            </p:cNvSpPr>
            <p:nvPr/>
          </p:nvSpPr>
          <p:spPr bwMode="auto">
            <a:xfrm>
              <a:off x="366" y="203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altLang="en-US" b="1">
                  <a:latin typeface="Arial" panose="020B0604020202020204" pitchFamily="34" charset="0"/>
                </a:rPr>
                <a:t>3548</a:t>
              </a:r>
            </a:p>
          </p:txBody>
        </p:sp>
        <p:sp>
          <p:nvSpPr>
            <p:cNvPr id="99334" name="Line 6"/>
            <p:cNvSpPr>
              <a:spLocks noChangeShapeType="1"/>
            </p:cNvSpPr>
            <p:nvPr/>
          </p:nvSpPr>
          <p:spPr bwMode="auto">
            <a:xfrm>
              <a:off x="912" y="2616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35" name="Line 7"/>
            <p:cNvSpPr>
              <a:spLocks noChangeShapeType="1"/>
            </p:cNvSpPr>
            <p:nvPr/>
          </p:nvSpPr>
          <p:spPr bwMode="auto">
            <a:xfrm>
              <a:off x="912" y="3288"/>
              <a:ext cx="0" cy="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36" name="Line 8"/>
            <p:cNvSpPr>
              <a:spLocks noChangeShapeType="1"/>
            </p:cNvSpPr>
            <p:nvPr/>
          </p:nvSpPr>
          <p:spPr bwMode="auto">
            <a:xfrm>
              <a:off x="912" y="261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37" name="Line 9"/>
            <p:cNvSpPr>
              <a:spLocks noChangeShapeType="1"/>
            </p:cNvSpPr>
            <p:nvPr/>
          </p:nvSpPr>
          <p:spPr bwMode="auto">
            <a:xfrm>
              <a:off x="912" y="406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38" name="Text Box 10"/>
            <p:cNvSpPr txBox="1">
              <a:spLocks noChangeArrowheads="1"/>
            </p:cNvSpPr>
            <p:nvPr/>
          </p:nvSpPr>
          <p:spPr bwMode="auto">
            <a:xfrm>
              <a:off x="4863" y="2439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altLang="en-US" b="1">
                  <a:latin typeface="Arial" panose="020B0604020202020204" pitchFamily="34" charset="0"/>
                </a:rPr>
                <a:t>2005</a:t>
              </a:r>
            </a:p>
          </p:txBody>
        </p:sp>
        <p:sp>
          <p:nvSpPr>
            <p:cNvPr id="99339" name="Line 11"/>
            <p:cNvSpPr>
              <a:spLocks noChangeShapeType="1"/>
            </p:cNvSpPr>
            <p:nvPr/>
          </p:nvSpPr>
          <p:spPr bwMode="auto">
            <a:xfrm>
              <a:off x="4992" y="300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0" name="Line 12"/>
            <p:cNvSpPr>
              <a:spLocks noChangeShapeType="1"/>
            </p:cNvSpPr>
            <p:nvPr/>
          </p:nvSpPr>
          <p:spPr bwMode="auto">
            <a:xfrm flipV="1">
              <a:off x="5184" y="27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1" name="Line 13"/>
            <p:cNvSpPr>
              <a:spLocks noChangeShapeType="1"/>
            </p:cNvSpPr>
            <p:nvPr/>
          </p:nvSpPr>
          <p:spPr bwMode="auto">
            <a:xfrm flipV="1">
              <a:off x="5184" y="21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2" name="Line 14"/>
            <p:cNvSpPr>
              <a:spLocks noChangeShapeType="1"/>
            </p:cNvSpPr>
            <p:nvPr/>
          </p:nvSpPr>
          <p:spPr bwMode="auto">
            <a:xfrm flipH="1">
              <a:off x="4992" y="21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3" name="Line 15"/>
            <p:cNvSpPr>
              <a:spLocks noChangeShapeType="1"/>
            </p:cNvSpPr>
            <p:nvPr/>
          </p:nvSpPr>
          <p:spPr bwMode="auto">
            <a:xfrm flipH="1">
              <a:off x="2496" y="252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4" name="Line 16"/>
            <p:cNvSpPr>
              <a:spLocks noChangeShapeType="1"/>
            </p:cNvSpPr>
            <p:nvPr/>
          </p:nvSpPr>
          <p:spPr bwMode="auto">
            <a:xfrm flipV="1">
              <a:off x="2496" y="194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5" name="Line 17"/>
            <p:cNvSpPr>
              <a:spLocks noChangeShapeType="1"/>
            </p:cNvSpPr>
            <p:nvPr/>
          </p:nvSpPr>
          <p:spPr bwMode="auto">
            <a:xfrm flipV="1">
              <a:off x="2496" y="15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6" name="Line 18"/>
            <p:cNvSpPr>
              <a:spLocks noChangeShapeType="1"/>
            </p:cNvSpPr>
            <p:nvPr/>
          </p:nvSpPr>
          <p:spPr bwMode="auto">
            <a:xfrm>
              <a:off x="2496" y="15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7" name="Line 19"/>
            <p:cNvSpPr>
              <a:spLocks noChangeShapeType="1"/>
            </p:cNvSpPr>
            <p:nvPr/>
          </p:nvSpPr>
          <p:spPr bwMode="auto">
            <a:xfrm>
              <a:off x="4416" y="3969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8" name="Line 20"/>
            <p:cNvSpPr>
              <a:spLocks noChangeShapeType="1"/>
            </p:cNvSpPr>
            <p:nvPr/>
          </p:nvSpPr>
          <p:spPr bwMode="auto">
            <a:xfrm flipV="1">
              <a:off x="4416" y="377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49" name="Line 21"/>
            <p:cNvSpPr>
              <a:spLocks noChangeShapeType="1"/>
            </p:cNvSpPr>
            <p:nvPr/>
          </p:nvSpPr>
          <p:spPr bwMode="auto">
            <a:xfrm>
              <a:off x="5040" y="39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50" name="Line 22"/>
            <p:cNvSpPr>
              <a:spLocks noChangeShapeType="1"/>
            </p:cNvSpPr>
            <p:nvPr/>
          </p:nvSpPr>
          <p:spPr bwMode="auto">
            <a:xfrm flipV="1">
              <a:off x="5328" y="381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51" name="Text Box 23"/>
            <p:cNvSpPr txBox="1">
              <a:spLocks noChangeArrowheads="1"/>
            </p:cNvSpPr>
            <p:nvPr/>
          </p:nvSpPr>
          <p:spPr bwMode="auto">
            <a:xfrm>
              <a:off x="576" y="3096"/>
              <a:ext cx="624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altLang="en-US" b="1">
                  <a:latin typeface="Arial" panose="020B0604020202020204" pitchFamily="34" charset="0"/>
                </a:rPr>
                <a:t>1506</a:t>
              </a:r>
            </a:p>
          </p:txBody>
        </p:sp>
        <p:sp>
          <p:nvSpPr>
            <p:cNvPr id="99352" name="Text Box 24"/>
            <p:cNvSpPr txBox="1">
              <a:spLocks noChangeArrowheads="1"/>
            </p:cNvSpPr>
            <p:nvPr/>
          </p:nvSpPr>
          <p:spPr bwMode="auto">
            <a:xfrm>
              <a:off x="2235" y="1731"/>
              <a:ext cx="528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altLang="en-US" b="1">
                  <a:latin typeface="Arial" panose="020B0604020202020204" pitchFamily="34" charset="0"/>
                </a:rPr>
                <a:t>406</a:t>
              </a:r>
            </a:p>
          </p:txBody>
        </p:sp>
        <p:sp>
          <p:nvSpPr>
            <p:cNvPr id="99353" name="Text Box 25"/>
            <p:cNvSpPr txBox="1">
              <a:spLocks noChangeArrowheads="1"/>
            </p:cNvSpPr>
            <p:nvPr/>
          </p:nvSpPr>
          <p:spPr bwMode="auto">
            <a:xfrm>
              <a:off x="4608" y="3825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CA" altLang="en-US" b="1">
                  <a:latin typeface="Arial" panose="020B0604020202020204" pitchFamily="34" charset="0"/>
                </a:rPr>
                <a:t>886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973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381000"/>
            <a:ext cx="8743950" cy="1143000"/>
          </a:xfrm>
        </p:spPr>
        <p:txBody>
          <a:bodyPr/>
          <a:lstStyle/>
          <a:p>
            <a:r>
              <a:rPr lang="en-US" sz="4400" b="1" dirty="0"/>
              <a:t>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828800"/>
            <a:ext cx="9753600" cy="4800600"/>
          </a:xfrm>
        </p:spPr>
        <p:txBody>
          <a:bodyPr/>
          <a:lstStyle/>
          <a:p>
            <a:r>
              <a:rPr lang="en-US" sz="3200" dirty="0"/>
              <a:t>All </a:t>
            </a:r>
            <a:r>
              <a:rPr lang="en-US" sz="3200" dirty="0" err="1"/>
              <a:t>centres</a:t>
            </a:r>
            <a:r>
              <a:rPr lang="en-US" sz="3200" dirty="0"/>
              <a:t> actively contacted patients at 30 days after surgery</a:t>
            </a:r>
          </a:p>
          <a:p>
            <a:r>
              <a:rPr lang="en-US" sz="3200" dirty="0"/>
              <a:t>Long-term follow-up occurred through </a:t>
            </a:r>
          </a:p>
          <a:p>
            <a:pPr lvl="1"/>
            <a:r>
              <a:rPr lang="en-US" sz="2800" dirty="0"/>
              <a:t>administrative databases in Canada (3,548 patients) </a:t>
            </a:r>
          </a:p>
          <a:p>
            <a:pPr lvl="2"/>
            <a:r>
              <a:rPr lang="en-US" sz="2800" dirty="0"/>
              <a:t>Statistics Canada (Stats Can) – mortality</a:t>
            </a:r>
          </a:p>
          <a:p>
            <a:pPr lvl="2"/>
            <a:r>
              <a:rPr lang="en-US" sz="2800" dirty="0"/>
              <a:t>Canadian Institute of Health Information (CIHI) – all other outcomes</a:t>
            </a:r>
          </a:p>
          <a:p>
            <a:pPr lvl="2"/>
            <a:r>
              <a:rPr lang="en-US" sz="2800" dirty="0"/>
              <a:t>unfortunately it took many years to obtain Canadian data</a:t>
            </a:r>
          </a:p>
          <a:p>
            <a:pPr lvl="1"/>
            <a:r>
              <a:rPr lang="en-US" sz="2800" dirty="0"/>
              <a:t>active follow-up in remaining 22 countries (4,803 patients)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9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457200"/>
            <a:ext cx="8743950" cy="1143000"/>
          </a:xfrm>
        </p:spPr>
        <p:txBody>
          <a:bodyPr/>
          <a:lstStyle/>
          <a:p>
            <a:r>
              <a:rPr lang="en-US" sz="4400" b="1" dirty="0"/>
              <a:t>Trial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828800"/>
            <a:ext cx="9525000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3200" dirty="0"/>
              <a:t>Among Canadian patients we were able to obtain </a:t>
            </a:r>
          </a:p>
          <a:p>
            <a:pPr lvl="1">
              <a:spcBef>
                <a:spcPts val="1200"/>
              </a:spcBef>
            </a:pPr>
            <a:r>
              <a:rPr lang="en-US" sz="3000" dirty="0"/>
              <a:t>1 year mortality data on 84% of metoprolol and 85% of placebo patients   </a:t>
            </a:r>
          </a:p>
          <a:p>
            <a:pPr lvl="1">
              <a:spcBef>
                <a:spcPts val="1200"/>
              </a:spcBef>
            </a:pPr>
            <a:r>
              <a:rPr lang="en-US" sz="3000" dirty="0"/>
              <a:t>1 year data on all other outcomes was obtained on 88% of metoprolol and 88% of placebo patients</a:t>
            </a:r>
          </a:p>
          <a:p>
            <a:pPr>
              <a:spcBef>
                <a:spcPts val="1200"/>
              </a:spcBef>
            </a:pPr>
            <a:r>
              <a:rPr lang="en-US" sz="3200" dirty="0"/>
              <a:t>Among non-Canadian patients we were able to obtain</a:t>
            </a:r>
          </a:p>
          <a:p>
            <a:pPr lvl="1">
              <a:spcBef>
                <a:spcPts val="1200"/>
              </a:spcBef>
            </a:pPr>
            <a:r>
              <a:rPr lang="en-US" sz="3000" dirty="0"/>
              <a:t>1 year follow-up data on 93% of metoprolol patients and 94% of placebo patients</a:t>
            </a:r>
          </a:p>
        </p:txBody>
      </p:sp>
    </p:spTree>
    <p:extLst>
      <p:ext uri="{BB962C8B-B14F-4D97-AF65-F5344CB8AC3E}">
        <p14:creationId xmlns:p14="http://schemas.microsoft.com/office/powerpoint/2010/main" val="283174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625" y="228600"/>
            <a:ext cx="8743950" cy="838200"/>
          </a:xfrm>
        </p:spPr>
        <p:txBody>
          <a:bodyPr/>
          <a:lstStyle/>
          <a:p>
            <a:r>
              <a:rPr lang="en-US" sz="4400" b="1" dirty="0"/>
              <a:t>Baseline characteristics</a:t>
            </a:r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130114"/>
              </p:ext>
            </p:extLst>
          </p:nvPr>
        </p:nvGraphicFramePr>
        <p:xfrm>
          <a:off x="190500" y="1143000"/>
          <a:ext cx="9829800" cy="5480304"/>
        </p:xfrm>
        <a:graphic>
          <a:graphicData uri="http://schemas.openxmlformats.org/drawingml/2006/table">
            <a:tbl>
              <a:tblPr/>
              <a:tblGrid>
                <a:gridCol w="4134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8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6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Characteristics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Metoprolol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(N</a:t>
                      </a: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=4174)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Placebo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(N=4177)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2" marB="45722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2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Age – (mean yrs) 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Male </a:t>
                      </a: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4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Preoperative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heart rate - mean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blood pressure - mean</a:t>
                      </a:r>
                    </a:p>
                  </a:txBody>
                  <a:tcPr marT="45722" marB="4572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139/78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139/79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 of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coronary artery disease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peripheral arterial disease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stroke</a:t>
                      </a:r>
                    </a:p>
                  </a:txBody>
                  <a:tcPr marL="68580" marR="68580" marT="0" marB="0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9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CA" altLang="en-US" sz="4400" b="1" dirty="0"/>
              <a:t>Type of surgery</a:t>
            </a:r>
            <a:endParaRPr lang="en-US" altLang="en-US" sz="4400" b="1" dirty="0"/>
          </a:p>
        </p:txBody>
      </p:sp>
      <p:graphicFrame>
        <p:nvGraphicFramePr>
          <p:cNvPr id="111856" name="Group 24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90014971"/>
              </p:ext>
            </p:extLst>
          </p:nvPr>
        </p:nvGraphicFramePr>
        <p:xfrm>
          <a:off x="876300" y="2057400"/>
          <a:ext cx="8382000" cy="3169920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32678035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98088795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847946114"/>
                    </a:ext>
                  </a:extLst>
                </a:gridCol>
              </a:tblGrid>
              <a:tr h="8191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Metoprolol 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=4174)</a:t>
                      </a: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Placebo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(N=4177)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950517"/>
                  </a:ext>
                </a:extLst>
              </a:tr>
              <a:tr h="20240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Surgery %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vascular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intraperitoneal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orthopedic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other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2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04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82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11966</TotalTime>
  <Words>930</Words>
  <Application>Microsoft Office PowerPoint</Application>
  <PresentationFormat>35mm Slides</PresentationFormat>
  <Paragraphs>309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Times New Roman</vt:lpstr>
      <vt:lpstr>Default Design</vt:lpstr>
      <vt:lpstr>1-Year outcomes of perioperative beta-blockade in patients undergoing noncardiac surgery</vt:lpstr>
      <vt:lpstr>Background</vt:lpstr>
      <vt:lpstr>Background</vt:lpstr>
      <vt:lpstr>POISE Trial design</vt:lpstr>
      <vt:lpstr>PowerPoint Presentation</vt:lpstr>
      <vt:lpstr>Follow-up</vt:lpstr>
      <vt:lpstr>Trial flow</vt:lpstr>
      <vt:lpstr>Baseline characteristics</vt:lpstr>
      <vt:lpstr>Type of surgery</vt:lpstr>
      <vt:lpstr>1-year mortality outcomes</vt:lpstr>
      <vt:lpstr>1-year all-cause mortality</vt:lpstr>
      <vt:lpstr>1-year non-CV mortality</vt:lpstr>
      <vt:lpstr>1-year MI and revasc outcomes</vt:lpstr>
      <vt:lpstr>1-year myocardial infarction</vt:lpstr>
      <vt:lpstr>1-year outcomes</vt:lpstr>
      <vt:lpstr>1-year stroke</vt:lpstr>
      <vt:lpstr>Independent predictors of 1-year mortality</vt:lpstr>
      <vt:lpstr>Implications and conclusions</vt:lpstr>
    </vt:vector>
  </TitlesOfParts>
  <Company>Larrylava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Centres with Study Drug</dc:title>
  <dc:creator>Larrylava</dc:creator>
  <cp:lastModifiedBy>Kristen Green</cp:lastModifiedBy>
  <cp:revision>727</cp:revision>
  <dcterms:created xsi:type="dcterms:W3CDTF">2003-03-13T04:15:00Z</dcterms:created>
  <dcterms:modified xsi:type="dcterms:W3CDTF">2018-03-05T19:55:50Z</dcterms:modified>
</cp:coreProperties>
</file>