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705" r:id="rId1"/>
  </p:sldMasterIdLst>
  <p:notesMasterIdLst>
    <p:notesMasterId r:id="rId19"/>
  </p:notesMasterIdLst>
  <p:handoutMasterIdLst>
    <p:handoutMasterId r:id="rId20"/>
  </p:handoutMasterIdLst>
  <p:sldIdLst>
    <p:sldId id="334" r:id="rId2"/>
    <p:sldId id="352" r:id="rId3"/>
    <p:sldId id="566" r:id="rId4"/>
    <p:sldId id="354" r:id="rId5"/>
    <p:sldId id="568" r:id="rId6"/>
    <p:sldId id="337" r:id="rId7"/>
    <p:sldId id="356" r:id="rId8"/>
    <p:sldId id="353" r:id="rId9"/>
    <p:sldId id="579" r:id="rId10"/>
    <p:sldId id="570" r:id="rId11"/>
    <p:sldId id="571" r:id="rId12"/>
    <p:sldId id="554" r:id="rId13"/>
    <p:sldId id="555" r:id="rId14"/>
    <p:sldId id="575" r:id="rId15"/>
    <p:sldId id="574" r:id="rId16"/>
    <p:sldId id="577" r:id="rId17"/>
    <p:sldId id="557" r:id="rId18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5376" userDrawn="1">
          <p15:clr>
            <a:srgbClr val="A4A3A4"/>
          </p15:clr>
        </p15:guide>
        <p15:guide id="3" pos="46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33"/>
    <a:srgbClr val="00279C"/>
    <a:srgbClr val="0034C8"/>
    <a:srgbClr val="CCECFF"/>
    <a:srgbClr val="99CCFF"/>
    <a:srgbClr val="6699FF"/>
    <a:srgbClr val="000000"/>
    <a:srgbClr val="FF9966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44" autoAdjust="0"/>
    <p:restoredTop sz="95262" autoAdjust="0"/>
  </p:normalViewPr>
  <p:slideViewPr>
    <p:cSldViewPr>
      <p:cViewPr varScale="1">
        <p:scale>
          <a:sx n="86" d="100"/>
          <a:sy n="86" d="100"/>
        </p:scale>
        <p:origin x="605" y="72"/>
      </p:cViewPr>
      <p:guideLst>
        <p:guide orient="horz" pos="3024"/>
        <p:guide pos="5376"/>
        <p:guide pos="46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-11968"/>
    </p:cViewPr>
  </p:sorterViewPr>
  <p:notesViewPr>
    <p:cSldViewPr>
      <p:cViewPr varScale="1">
        <p:scale>
          <a:sx n="68" d="100"/>
          <a:sy n="68" d="100"/>
        </p:scale>
        <p:origin x="-936" y="-67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1588" y="0"/>
            <a:ext cx="3038476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94" tIns="0" rIns="19394" bIns="0" numCol="1" anchor="t" anchorCtr="0" compatLnSpc="1">
            <a:prstTxWarp prst="textNoShape">
              <a:avLst/>
            </a:prstTxWarp>
          </a:bodyPr>
          <a:lstStyle>
            <a:lvl1pPr defTabSz="941017">
              <a:lnSpc>
                <a:spcPct val="100000"/>
              </a:lnSpc>
              <a:spcBef>
                <a:spcPct val="0"/>
              </a:spcBef>
              <a:defRPr sz="1000" b="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94" tIns="0" rIns="19394" bIns="0" numCol="1" anchor="t" anchorCtr="0" compatLnSpc="1">
            <a:prstTxWarp prst="textNoShape">
              <a:avLst/>
            </a:prstTxWarp>
          </a:bodyPr>
          <a:lstStyle>
            <a:lvl1pPr algn="r" defTabSz="941017">
              <a:lnSpc>
                <a:spcPct val="100000"/>
              </a:lnSpc>
              <a:spcBef>
                <a:spcPct val="0"/>
              </a:spcBef>
              <a:defRPr sz="1000" b="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588" y="8778875"/>
            <a:ext cx="3038476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94" tIns="0" rIns="19394" bIns="0" numCol="1" anchor="b" anchorCtr="0" compatLnSpc="1">
            <a:prstTxWarp prst="textNoShape">
              <a:avLst/>
            </a:prstTxWarp>
          </a:bodyPr>
          <a:lstStyle>
            <a:lvl1pPr defTabSz="941017">
              <a:lnSpc>
                <a:spcPct val="100000"/>
              </a:lnSpc>
              <a:spcBef>
                <a:spcPct val="0"/>
              </a:spcBef>
              <a:defRPr sz="1000" b="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778875"/>
            <a:ext cx="30384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94" tIns="0" rIns="19394" bIns="0" numCol="1" anchor="b" anchorCtr="0" compatLnSpc="1">
            <a:prstTxWarp prst="textNoShape">
              <a:avLst/>
            </a:prstTxWarp>
          </a:bodyPr>
          <a:lstStyle>
            <a:lvl1pPr algn="r" defTabSz="939697">
              <a:defRPr sz="1000" b="0" i="1">
                <a:latin typeface="Times New Roman" pitchFamily="18" charset="0"/>
              </a:defRPr>
            </a:lvl1pPr>
          </a:lstStyle>
          <a:p>
            <a:pPr>
              <a:defRPr/>
            </a:pPr>
            <a:fld id="{845D5235-B354-4055-9691-B511B40D6F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53837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3581400" y="7938"/>
            <a:ext cx="14174788" cy="797401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92088" y="8574088"/>
            <a:ext cx="6683375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394" tIns="0" rIns="19394" bIns="0" numCol="1" anchor="t" anchorCtr="0" compatLnSpc="1">
            <a:prstTxWarp prst="textNoShape">
              <a:avLst/>
            </a:prstTxWarp>
          </a:bodyPr>
          <a:lstStyle>
            <a:lvl1pPr defTabSz="931465">
              <a:lnSpc>
                <a:spcPct val="100000"/>
              </a:lnSpc>
              <a:spcBef>
                <a:spcPct val="0"/>
              </a:spcBef>
              <a:tabLst>
                <a:tab pos="289790" algn="l"/>
                <a:tab pos="2961579" algn="l"/>
                <a:tab pos="5243268" algn="l"/>
                <a:tab pos="7329110" algn="l"/>
              </a:tabLst>
              <a:defRPr sz="1500" b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	CP947437	Packer, DL	 MC	8-3-2000	</a:t>
            </a:r>
            <a:endParaRPr lang="en-US" sz="1000" i="1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73038" y="7953375"/>
            <a:ext cx="6684962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0" tIns="46545" rIns="93090" bIns="465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Revised Title color 11-01-00 LB</a:t>
            </a:r>
          </a:p>
        </p:txBody>
      </p:sp>
    </p:spTree>
    <p:extLst>
      <p:ext uri="{BB962C8B-B14F-4D97-AF65-F5344CB8AC3E}">
        <p14:creationId xmlns:p14="http://schemas.microsoft.com/office/powerpoint/2010/main" val="217802466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defTabSz="923925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9239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defTabSz="9239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defTabSz="9239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defTabSz="9239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	CP947437	Packer, DL	 MC	8-3-2000	</a:t>
            </a:r>
            <a:endParaRPr lang="en-US" sz="1000" i="1"/>
          </a:p>
        </p:txBody>
      </p:sp>
    </p:spTree>
    <p:extLst>
      <p:ext uri="{BB962C8B-B14F-4D97-AF65-F5344CB8AC3E}">
        <p14:creationId xmlns:p14="http://schemas.microsoft.com/office/powerpoint/2010/main" val="3484124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	CP947437	Packer, DL	 MC	8-3-2000	</a:t>
            </a:r>
            <a:endParaRPr lang="en-US" sz="1000" i="1"/>
          </a:p>
        </p:txBody>
      </p:sp>
    </p:spTree>
    <p:extLst>
      <p:ext uri="{BB962C8B-B14F-4D97-AF65-F5344CB8AC3E}">
        <p14:creationId xmlns:p14="http://schemas.microsoft.com/office/powerpoint/2010/main" val="38178229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	CP947437	Packer, DL	 MC	8-3-2000	</a:t>
            </a:r>
            <a:endParaRPr lang="en-US" sz="1000" i="1"/>
          </a:p>
        </p:txBody>
      </p:sp>
    </p:spTree>
    <p:extLst>
      <p:ext uri="{BB962C8B-B14F-4D97-AF65-F5344CB8AC3E}">
        <p14:creationId xmlns:p14="http://schemas.microsoft.com/office/powerpoint/2010/main" val="41825464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	CP947437	Packer, DL	 MC	8-3-2000	</a:t>
            </a:r>
            <a:endParaRPr lang="en-US" sz="1000" i="1"/>
          </a:p>
        </p:txBody>
      </p:sp>
    </p:spTree>
    <p:extLst>
      <p:ext uri="{BB962C8B-B14F-4D97-AF65-F5344CB8AC3E}">
        <p14:creationId xmlns:p14="http://schemas.microsoft.com/office/powerpoint/2010/main" val="3481110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	CP947437	Packer, DL	 MC	8-3-2000	</a:t>
            </a:r>
            <a:endParaRPr lang="en-US" sz="1000" i="1"/>
          </a:p>
        </p:txBody>
      </p:sp>
    </p:spTree>
    <p:extLst>
      <p:ext uri="{BB962C8B-B14F-4D97-AF65-F5344CB8AC3E}">
        <p14:creationId xmlns:p14="http://schemas.microsoft.com/office/powerpoint/2010/main" val="16217248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	CP947437	Packer, DL	 MC	8-3-2000	</a:t>
            </a:r>
            <a:endParaRPr lang="en-US" sz="1000" i="1"/>
          </a:p>
        </p:txBody>
      </p:sp>
    </p:spTree>
    <p:extLst>
      <p:ext uri="{BB962C8B-B14F-4D97-AF65-F5344CB8AC3E}">
        <p14:creationId xmlns:p14="http://schemas.microsoft.com/office/powerpoint/2010/main" val="12246768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	CP947437	Packer, DL	 MC	8-3-2000	</a:t>
            </a:r>
            <a:endParaRPr lang="en-US" sz="1000" i="1"/>
          </a:p>
        </p:txBody>
      </p:sp>
    </p:spTree>
    <p:extLst>
      <p:ext uri="{BB962C8B-B14F-4D97-AF65-F5344CB8AC3E}">
        <p14:creationId xmlns:p14="http://schemas.microsoft.com/office/powerpoint/2010/main" val="37187740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	CP947437	Packer, DL	 MC	8-3-2000	</a:t>
            </a:r>
            <a:endParaRPr lang="en-US" sz="1000" i="1"/>
          </a:p>
        </p:txBody>
      </p:sp>
    </p:spTree>
    <p:extLst>
      <p:ext uri="{BB962C8B-B14F-4D97-AF65-F5344CB8AC3E}">
        <p14:creationId xmlns:p14="http://schemas.microsoft.com/office/powerpoint/2010/main" val="22677996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	CP947437	Packer, DL	 MC	8-3-2000	</a:t>
            </a:r>
            <a:endParaRPr lang="en-US" sz="1000" i="1"/>
          </a:p>
        </p:txBody>
      </p:sp>
    </p:spTree>
    <p:extLst>
      <p:ext uri="{BB962C8B-B14F-4D97-AF65-F5344CB8AC3E}">
        <p14:creationId xmlns:p14="http://schemas.microsoft.com/office/powerpoint/2010/main" val="362350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	CP947437	Packer, DL	 MC	8-3-2000	</a:t>
            </a:r>
            <a:endParaRPr lang="en-US" sz="1000" i="1"/>
          </a:p>
        </p:txBody>
      </p:sp>
    </p:spTree>
    <p:extLst>
      <p:ext uri="{BB962C8B-B14F-4D97-AF65-F5344CB8AC3E}">
        <p14:creationId xmlns:p14="http://schemas.microsoft.com/office/powerpoint/2010/main" val="7250389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	CP947437	Packer, DL	 MC	8-3-2000	</a:t>
            </a:r>
            <a:endParaRPr lang="en-US" sz="1000" i="1"/>
          </a:p>
        </p:txBody>
      </p:sp>
    </p:spTree>
    <p:extLst>
      <p:ext uri="{BB962C8B-B14F-4D97-AF65-F5344CB8AC3E}">
        <p14:creationId xmlns:p14="http://schemas.microsoft.com/office/powerpoint/2010/main" val="21023115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	CP947437	Packer, DL	 MC	8-3-2000	</a:t>
            </a:r>
            <a:endParaRPr lang="en-US" sz="1000" i="1"/>
          </a:p>
        </p:txBody>
      </p:sp>
    </p:spTree>
    <p:extLst>
      <p:ext uri="{BB962C8B-B14F-4D97-AF65-F5344CB8AC3E}">
        <p14:creationId xmlns:p14="http://schemas.microsoft.com/office/powerpoint/2010/main" val="3808200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2286000"/>
            <a:ext cx="10363200" cy="1143000"/>
          </a:xfrm>
          <a:ln w="9525"/>
        </p:spPr>
        <p:txBody>
          <a:bodyPr lIns="91440" tIns="45720" rIns="91440" bIns="45720" anchorCtr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  <a:effectLst>
            <a:outerShdw dist="35921" dir="2700000" algn="ctr" rotWithShape="0">
              <a:schemeClr val="bg2"/>
            </a:outerShdw>
          </a:effectLst>
        </p:spPr>
        <p:txBody>
          <a:bodyPr lIns="91440" tIns="45720" rIns="91440" bIns="45720"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38798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500" y="465138"/>
            <a:ext cx="10096501" cy="823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805" y="1905000"/>
            <a:ext cx="11189195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4685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0000"/>
              </a:lnSpc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87501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87503" y="465138"/>
            <a:ext cx="10299700" cy="823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0488" tIns="44450" rIns="90488" bIns="4445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1097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28" name="Picture 3" descr="K:\NIH_CABANA_Pivotal\Logo\CABANA Logo_4.0\All Other Formats\Other formats\CABANA Logo 86_Hi Rez_Release 4.0 Digital.png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202" y="152400"/>
            <a:ext cx="1016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461694"/>
            <a:ext cx="1601763" cy="24390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6450330"/>
            <a:ext cx="3025426" cy="25527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6450090"/>
            <a:ext cx="1517797" cy="255510"/>
          </a:xfrm>
          <a:prstGeom prst="rect">
            <a:avLst/>
          </a:prstGeom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4090" r:id="rId1"/>
    <p:sldLayoutId id="2147484085" r:id="rId2"/>
    <p:sldLayoutId id="2147484095" r:id="rId3"/>
  </p:sldLayoutIdLst>
  <p:txStyles>
    <p:titleStyle>
      <a:lvl1pPr algn="ctr" defTabSz="873125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defTabSz="873125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defTabSz="873125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defTabSz="873125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defTabSz="873125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defTabSz="873125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defTabSz="873125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defTabSz="873125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defTabSz="873125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225425" indent="-225425" algn="l" defTabSz="8731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3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806450" indent="-349250" algn="l" defTabSz="8731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defRPr sz="32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marL="1262063" indent="-3175" algn="l" defTabSz="8731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defRPr sz="31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marL="1649413" indent="-50800" algn="l" defTabSz="8731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defRPr sz="30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marL="2057400" indent="-228600" algn="l" defTabSz="8731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defRPr sz="29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2514600" indent="-228600" algn="l" defTabSz="8731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defRPr sz="29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defTabSz="8731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defRPr sz="29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defTabSz="8731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defRPr sz="29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defTabSz="8731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defRPr sz="29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179F6-2A84-4E2F-ACA7-5CDA1682F2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1066800"/>
            <a:ext cx="11506200" cy="1828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/>
              <a:t>Recurrence of Atrial Arrhythmias in the </a:t>
            </a:r>
            <a:r>
              <a:rPr lang="en-US" u="sng" dirty="0"/>
              <a:t>C</a:t>
            </a:r>
            <a:r>
              <a:rPr lang="en-US" dirty="0"/>
              <a:t>atheter </a:t>
            </a:r>
            <a:r>
              <a:rPr lang="en-US" u="sng" dirty="0"/>
              <a:t>Ab</a:t>
            </a:r>
            <a:r>
              <a:rPr lang="en-US" dirty="0"/>
              <a:t>lation Versus </a:t>
            </a:r>
            <a:r>
              <a:rPr lang="en-US" u="sng" dirty="0"/>
              <a:t>An</a:t>
            </a:r>
            <a:r>
              <a:rPr lang="en-US" dirty="0"/>
              <a:t>tiarrhythmic Drug Therapy for </a:t>
            </a:r>
            <a:r>
              <a:rPr lang="en-US" u="sng" dirty="0"/>
              <a:t>A</a:t>
            </a:r>
            <a:r>
              <a:rPr lang="en-US" dirty="0"/>
              <a:t>trial Fibrillation (CABANA) Trial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01F456-92F3-4928-859D-97046B439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3370216"/>
            <a:ext cx="10706100" cy="226858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1800" dirty="0"/>
              <a:t>Jeanne E. Poole MD, George Johnson BSEE, Kristi H. Monahan RN, Hoss Rostami  BSMSE, </a:t>
            </a:r>
          </a:p>
          <a:p>
            <a:pPr>
              <a:defRPr/>
            </a:pPr>
            <a:r>
              <a:rPr lang="en-US" sz="1800" dirty="0"/>
              <a:t>Adam Silverstein MS, Hussein Al-Khalidi PhD, Mauri Wilson RN,  Yves Rosenberg MD, MPH, </a:t>
            </a:r>
          </a:p>
          <a:p>
            <a:pPr>
              <a:defRPr/>
            </a:pPr>
            <a:r>
              <a:rPr lang="en-US" sz="1800" dirty="0"/>
              <a:t>Tristram D. Bahnson MD, Richard A. Robb PhD, Daniel B. Mark MD, MPH, Kerry L. Lee PhD, </a:t>
            </a:r>
          </a:p>
          <a:p>
            <a:pPr>
              <a:defRPr/>
            </a:pPr>
            <a:r>
              <a:rPr lang="en-US" sz="1800" dirty="0"/>
              <a:t>Douglas L. Packer MD for the CABANA Investigators and ECG Rhythm Core Lab </a:t>
            </a:r>
          </a:p>
          <a:p>
            <a:pPr>
              <a:defRPr/>
            </a:pP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267659"/>
            <a:ext cx="10411051" cy="398074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22401" y="1535668"/>
            <a:ext cx="465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Atrial Fibrillation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22660" y="1535668"/>
            <a:ext cx="4656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Atrial Fibrillation/Flutter/ Tachycardia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76600" y="1871246"/>
            <a:ext cx="172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(P &lt; 0.0001)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542152" y="1871246"/>
            <a:ext cx="1727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(P &lt; 0.0001)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F7636E-6548-4E5E-A885-4066A3F4C761}"/>
              </a:ext>
            </a:extLst>
          </p:cNvPr>
          <p:cNvSpPr txBox="1"/>
          <p:nvPr/>
        </p:nvSpPr>
        <p:spPr>
          <a:xfrm>
            <a:off x="8382000" y="6477000"/>
            <a:ext cx="351570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Both CABANA and non-CABANA study recorders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860C794-2876-4C01-BCE6-6D8F57097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500" y="304800"/>
            <a:ext cx="10299700" cy="823912"/>
          </a:xfrm>
        </p:spPr>
        <p:txBody>
          <a:bodyPr/>
          <a:lstStyle/>
          <a:p>
            <a:r>
              <a:rPr lang="en-US" sz="3200" dirty="0"/>
              <a:t>Cumulative First Recurrence Event Rates</a:t>
            </a:r>
            <a:br>
              <a:rPr lang="en-US" sz="3200" dirty="0"/>
            </a:br>
            <a:r>
              <a:rPr lang="en-US" sz="3200" dirty="0"/>
              <a:t>After 90-day Blanking</a:t>
            </a:r>
            <a:endParaRPr lang="en-US" sz="3000" b="0" dirty="0"/>
          </a:p>
        </p:txBody>
      </p:sp>
    </p:spTree>
    <p:extLst>
      <p:ext uri="{BB962C8B-B14F-4D97-AF65-F5344CB8AC3E}">
        <p14:creationId xmlns:p14="http://schemas.microsoft.com/office/powerpoint/2010/main" val="1300594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82550"/>
            <a:ext cx="10299700" cy="1136650"/>
          </a:xfrm>
        </p:spPr>
        <p:txBody>
          <a:bodyPr/>
          <a:lstStyle/>
          <a:p>
            <a:r>
              <a:rPr lang="en-US" sz="2800" dirty="0">
                <a:effectLst/>
              </a:rPr>
              <a:t>Comparison of First Post-Blanking Recurrence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981200"/>
            <a:ext cx="10947399" cy="405963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0" y="1383268"/>
            <a:ext cx="55541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Atrial Fibrillation/Flutter/Tachycardia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29856" y="1364552"/>
            <a:ext cx="4605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Atrial Flutter/Tachycardia</a:t>
            </a: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470FDE9C-D6B1-4CA0-AF48-667587148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6357892"/>
            <a:ext cx="546758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dirty="0"/>
              <a:t>*Cabana study recording system only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126BAD8-B4F5-4DE7-B342-64EA434F84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5971" y="4058292"/>
            <a:ext cx="3048000" cy="66610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E99BAA6-83D9-4D36-BB77-9D615F4259EC}"/>
              </a:ext>
            </a:extLst>
          </p:cNvPr>
          <p:cNvSpPr txBox="1"/>
          <p:nvPr/>
        </p:nvSpPr>
        <p:spPr>
          <a:xfrm>
            <a:off x="1371600" y="4138136"/>
            <a:ext cx="31823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alibri Light" panose="020F0302020204030204" pitchFamily="34" charset="0"/>
                <a:cs typeface="Calibri Light" panose="020F0302020204030204" pitchFamily="34" charset="0"/>
              </a:rPr>
              <a:t>Ablation v. Drug</a:t>
            </a:r>
          </a:p>
          <a:p>
            <a:r>
              <a:rPr lang="en-US" sz="1600" b="0" dirty="0">
                <a:latin typeface="Calibri Light" panose="020F0302020204030204" pitchFamily="34" charset="0"/>
                <a:cs typeface="Calibri Light" panose="020F0302020204030204" pitchFamily="34" charset="0"/>
              </a:rPr>
              <a:t>HR: 0.53 (95% CI, 0.46 - 0.62)</a:t>
            </a:r>
          </a:p>
          <a:p>
            <a:r>
              <a:rPr lang="en-US" sz="1600" b="0" dirty="0">
                <a:latin typeface="Calibri Light" panose="020F0302020204030204" pitchFamily="34" charset="0"/>
                <a:cs typeface="Calibri Light" panose="020F0302020204030204" pitchFamily="34" charset="0"/>
              </a:rPr>
              <a:t> P&lt; 0.001</a:t>
            </a:r>
          </a:p>
        </p:txBody>
      </p:sp>
    </p:spTree>
    <p:extLst>
      <p:ext uri="{BB962C8B-B14F-4D97-AF65-F5344CB8AC3E}">
        <p14:creationId xmlns:p14="http://schemas.microsoft.com/office/powerpoint/2010/main" val="3152442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8">
            <a:extLst>
              <a:ext uri="{FF2B5EF4-FFF2-40B4-BE49-F238E27FC236}">
                <a16:creationId xmlns:a16="http://schemas.microsoft.com/office/drawing/2014/main" id="{32387781-8C48-46DC-91D3-CCA9903342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7836" y="1219200"/>
            <a:ext cx="8823964" cy="515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992ED0A6-641F-4EEA-B47F-E047481F1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152400"/>
            <a:ext cx="9296400" cy="1066800"/>
          </a:xfrm>
        </p:spPr>
        <p:txBody>
          <a:bodyPr/>
          <a:lstStyle/>
          <a:p>
            <a:pPr>
              <a:defRPr/>
            </a:pPr>
            <a:r>
              <a:rPr lang="en-US" dirty="0"/>
              <a:t>Percent AF Burden - Holter Analysis</a:t>
            </a: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3AC9C33B-002D-42C7-891D-CEDAC2455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6357892"/>
            <a:ext cx="546758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200" dirty="0"/>
              <a:t>*Cabana study recording system only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859754-590A-4B2E-82DC-CC9228C1D595}"/>
              </a:ext>
            </a:extLst>
          </p:cNvPr>
          <p:cNvSpPr txBox="1"/>
          <p:nvPr/>
        </p:nvSpPr>
        <p:spPr>
          <a:xfrm>
            <a:off x="5867400" y="1916668"/>
            <a:ext cx="1178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P&lt;0.0001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08329-253B-47C9-AF96-23BC8C0C2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1100" y="175367"/>
            <a:ext cx="9829800" cy="1310330"/>
          </a:xfrm>
        </p:spPr>
        <p:txBody>
          <a:bodyPr/>
          <a:lstStyle/>
          <a:p>
            <a:pPr>
              <a:defRPr/>
            </a:pPr>
            <a:r>
              <a:rPr lang="en-US" sz="3200" dirty="0"/>
              <a:t>Percent AF Burden Holter Analysis</a:t>
            </a:r>
            <a:br>
              <a:rPr lang="en-US" sz="3200" dirty="0"/>
            </a:br>
            <a:r>
              <a:rPr lang="en-US" sz="3200" dirty="0">
                <a:effectLst/>
              </a:rPr>
              <a:t>by Baseline Pattern of AF</a:t>
            </a:r>
            <a:endParaRPr lang="en-US" sz="3200" dirty="0"/>
          </a:p>
        </p:txBody>
      </p:sp>
      <p:pic>
        <p:nvPicPr>
          <p:cNvPr id="19459" name="Picture 10">
            <a:extLst>
              <a:ext uri="{FF2B5EF4-FFF2-40B4-BE49-F238E27FC236}">
                <a16:creationId xmlns:a16="http://schemas.microsoft.com/office/drawing/2014/main" id="{92CC5336-8D32-48F5-ADD3-B567DE845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3529" y="1647433"/>
            <a:ext cx="9829800" cy="4485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TextBox 4">
            <a:extLst>
              <a:ext uri="{FF2B5EF4-FFF2-40B4-BE49-F238E27FC236}">
                <a16:creationId xmlns:a16="http://schemas.microsoft.com/office/drawing/2014/main" id="{D455233D-58DF-49F7-BEEB-B2DD22EF2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9398" y="1828800"/>
            <a:ext cx="26010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dirty="0"/>
              <a:t>Persistent - LSP</a:t>
            </a:r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id="{46BDAE4B-0D07-4638-8C3F-C859A0DC9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3531" y="6454408"/>
            <a:ext cx="5467583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050" dirty="0"/>
              <a:t>*Cabana study recording system only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770F9C-5ED8-491D-B85C-CD7C2F42EF11}"/>
              </a:ext>
            </a:extLst>
          </p:cNvPr>
          <p:cNvSpPr txBox="1"/>
          <p:nvPr/>
        </p:nvSpPr>
        <p:spPr>
          <a:xfrm>
            <a:off x="3414973" y="2286000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P&lt;0.001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759200-2744-432E-8BC5-7486F76A98EF}"/>
              </a:ext>
            </a:extLst>
          </p:cNvPr>
          <p:cNvSpPr txBox="1"/>
          <p:nvPr/>
        </p:nvSpPr>
        <p:spPr>
          <a:xfrm>
            <a:off x="8525275" y="2362200"/>
            <a:ext cx="1050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P&lt;0.001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81DB74C-1777-413A-9BBA-656266E48FEC}"/>
              </a:ext>
            </a:extLst>
          </p:cNvPr>
          <p:cNvSpPr/>
          <p:nvPr/>
        </p:nvSpPr>
        <p:spPr bwMode="auto">
          <a:xfrm>
            <a:off x="381000" y="2655332"/>
            <a:ext cx="197898" cy="124785"/>
          </a:xfrm>
          <a:prstGeom prst="rect">
            <a:avLst/>
          </a:prstGeom>
          <a:solidFill>
            <a:srgbClr val="00B0F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8CBA094-4235-4EFB-BD46-B0748F734B1C}"/>
              </a:ext>
            </a:extLst>
          </p:cNvPr>
          <p:cNvSpPr/>
          <p:nvPr/>
        </p:nvSpPr>
        <p:spPr bwMode="auto">
          <a:xfrm>
            <a:off x="381000" y="3304215"/>
            <a:ext cx="197898" cy="124785"/>
          </a:xfrm>
          <a:prstGeom prst="rect">
            <a:avLst/>
          </a:prstGeom>
          <a:solidFill>
            <a:srgbClr val="FF993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51651F-6E5A-4B23-AED9-7D7298F9A71A}"/>
              </a:ext>
            </a:extLst>
          </p:cNvPr>
          <p:cNvSpPr txBox="1"/>
          <p:nvPr/>
        </p:nvSpPr>
        <p:spPr>
          <a:xfrm>
            <a:off x="609600" y="2590800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Drug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DDD871-A2F5-49A4-9FDB-BBCFE06FC502}"/>
              </a:ext>
            </a:extLst>
          </p:cNvPr>
          <p:cNvSpPr txBox="1"/>
          <p:nvPr/>
        </p:nvSpPr>
        <p:spPr>
          <a:xfrm>
            <a:off x="609600" y="3200400"/>
            <a:ext cx="10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Ablation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0C5E209-AC26-44EA-BE10-FB368B31EB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2360" y="1600200"/>
            <a:ext cx="2998840" cy="709085"/>
          </a:xfrm>
          <a:prstGeom prst="rect">
            <a:avLst/>
          </a:prstGeom>
        </p:spPr>
      </p:pic>
      <p:sp>
        <p:nvSpPr>
          <p:cNvPr id="16" name="TextBox 4">
            <a:extLst>
              <a:ext uri="{FF2B5EF4-FFF2-40B4-BE49-F238E27FC236}">
                <a16:creationId xmlns:a16="http://schemas.microsoft.com/office/drawing/2014/main" id="{C7A552FB-4F8F-4CA0-9FDE-6F4BF21F67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5368" y="1761163"/>
            <a:ext cx="318802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dirty="0"/>
              <a:t>Paroxysmal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AFCCB60F-8425-4EA4-858F-CE10498D47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03839" y="381000"/>
            <a:ext cx="7571966" cy="618096"/>
          </a:xfrm>
        </p:spPr>
        <p:txBody>
          <a:bodyPr/>
          <a:lstStyle/>
          <a:p>
            <a:r>
              <a:rPr lang="en-US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Conclusions</a:t>
            </a:r>
            <a:endParaRPr lang="en-US" alt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12C8A1FB-FF68-4C06-B33D-81DB419B4C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43000" y="1219200"/>
            <a:ext cx="10363199" cy="48768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sz="2800" b="0" dirty="0">
                <a:effectLst/>
                <a:latin typeface="Arial" panose="020B0604020202020204" pitchFamily="34" charset="0"/>
              </a:rPr>
              <a:t>Catheter ablation was associated with a significant relative risk reduction (~50%) in recurrence of atrial arrhythmias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 sz="900" b="0" dirty="0">
              <a:effectLst/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sz="2800" b="0" dirty="0">
                <a:effectLst/>
                <a:latin typeface="Arial" panose="020B0604020202020204" pitchFamily="34" charset="0"/>
              </a:rPr>
              <a:t>Holter-determined AF burden was significantly lower in patients randomized to catheter ablation compared to drug-therapy across 5 years of follow-up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 sz="900" b="0" dirty="0">
              <a:effectLst/>
              <a:latin typeface="Arial" panose="020B0604020202020204" pitchFamily="34" charset="0"/>
            </a:endParaRPr>
          </a:p>
          <a:p>
            <a:r>
              <a:rPr lang="en-US" altLang="en-US" sz="2800" b="0" dirty="0">
                <a:effectLst/>
                <a:latin typeface="Arial" panose="020B0604020202020204" pitchFamily="34" charset="0"/>
              </a:rPr>
              <a:t>AF was the dominant first recurrent rhythm after the 90-day blanking period</a:t>
            </a:r>
          </a:p>
          <a:p>
            <a:endParaRPr lang="en-US" altLang="en-US" sz="900" b="0" dirty="0">
              <a:effectLst/>
              <a:latin typeface="Arial" panose="020B0604020202020204" pitchFamily="34" charset="0"/>
            </a:endParaRPr>
          </a:p>
          <a:p>
            <a:r>
              <a:rPr lang="en-US" altLang="en-US" sz="2800" b="0" dirty="0">
                <a:effectLst/>
                <a:latin typeface="Arial" panose="020B0604020202020204" pitchFamily="34" charset="0"/>
              </a:rPr>
              <a:t>No treatment difference was observed in recurrent AFL / AT </a:t>
            </a:r>
          </a:p>
          <a:p>
            <a:endParaRPr lang="en-US" altLang="en-US" sz="2800" b="0" dirty="0">
              <a:effectLst/>
              <a:latin typeface="Arial" panose="020B0604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altLang="en-US" sz="1600" b="0" dirty="0">
              <a:effectLst/>
              <a:latin typeface="Arial" panose="020B0604020202020204" pitchFamily="34" charset="0"/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altLang="en-US" sz="2800" b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5275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E2AED-0E7C-4086-99A8-956A4FB38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0017" y="429259"/>
            <a:ext cx="7571966" cy="618096"/>
          </a:xfrm>
        </p:spPr>
        <p:txBody>
          <a:bodyPr/>
          <a:lstStyle/>
          <a:p>
            <a:pPr>
              <a:defRPr/>
            </a:pPr>
            <a:r>
              <a:rPr lang="en-US" dirty="0"/>
              <a:t>Future Studies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F1E34C7E-2BB9-4A64-B036-1B68C912334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19200" y="1371600"/>
            <a:ext cx="10363200" cy="4629581"/>
          </a:xfrm>
        </p:spPr>
        <p:txBody>
          <a:bodyPr/>
          <a:lstStyle/>
          <a:p>
            <a:endParaRPr lang="en-US" altLang="en-US" sz="900" b="0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altLang="en-US" sz="2800" b="0" dirty="0">
                <a:effectLst/>
                <a:latin typeface="Arial" panose="020B0604020202020204" pitchFamily="34" charset="0"/>
              </a:rPr>
              <a:t>This large base of rhythm data provides a foundation for addressing many other important questions with respect to recurrent arrhythmias and treatment of patients with atrial fibrillation</a:t>
            </a:r>
          </a:p>
          <a:p>
            <a:pPr lvl="1"/>
            <a:endParaRPr lang="en-US" altLang="en-US" sz="2700" b="0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716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26CED59C-7C9C-4995-BA34-30F21A0F5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463015"/>
            <a:ext cx="10515600" cy="527585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2800" dirty="0"/>
              <a:t>CABANA ECG/Rhythm Core Lab Adjudication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8BFB1-133F-4B65-A007-CE83F59A0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295400"/>
            <a:ext cx="6629400" cy="4277322"/>
          </a:xfrm>
        </p:spPr>
        <p:txBody>
          <a:bodyPr rtlCol="0">
            <a:noAutofit/>
          </a:bodyPr>
          <a:lstStyle/>
          <a:p>
            <a:pPr indent="0">
              <a:lnSpc>
                <a:spcPct val="200000"/>
              </a:lnSpc>
              <a:buClr>
                <a:srgbClr val="0070C0"/>
              </a:buClr>
              <a:buSzPct val="110000"/>
              <a:buFont typeface="Wingdings" pitchFamily="2" charset="2"/>
              <a:buChar char="§"/>
              <a:defRPr/>
            </a:pPr>
            <a:r>
              <a:rPr lang="en-US" sz="1200" dirty="0"/>
              <a:t> Chair:  Jeanne E. Poole, M.D., University of Washington,   Seattle WA</a:t>
            </a:r>
          </a:p>
          <a:p>
            <a:pPr indent="0">
              <a:lnSpc>
                <a:spcPct val="200000"/>
              </a:lnSpc>
              <a:buClr>
                <a:srgbClr val="0070C0"/>
              </a:buClr>
              <a:buSzPct val="110000"/>
              <a:buFont typeface="Wingdings" pitchFamily="2" charset="2"/>
              <a:buChar char="§"/>
              <a:defRPr/>
            </a:pPr>
            <a:r>
              <a:rPr lang="en-US" sz="1200" dirty="0"/>
              <a:t> Nazem Akoum, M.D., University of Washington, Seattle WA</a:t>
            </a:r>
          </a:p>
          <a:p>
            <a:pPr indent="0">
              <a:lnSpc>
                <a:spcPct val="200000"/>
              </a:lnSpc>
              <a:buClr>
                <a:srgbClr val="0070C0"/>
              </a:buClr>
              <a:buSzPct val="110000"/>
              <a:buFont typeface="Wingdings" pitchFamily="2" charset="2"/>
              <a:buChar char="§"/>
              <a:defRPr/>
            </a:pPr>
            <a:r>
              <a:rPr lang="en-US" sz="1200" dirty="0"/>
              <a:t> Pierre Aoukar, M.D., Kaiser Permanente, San Diego, CA</a:t>
            </a:r>
          </a:p>
          <a:p>
            <a:pPr indent="0">
              <a:lnSpc>
                <a:spcPct val="200000"/>
              </a:lnSpc>
              <a:buClr>
                <a:srgbClr val="0070C0"/>
              </a:buClr>
              <a:buSzPct val="110000"/>
              <a:buFont typeface="Wingdings" pitchFamily="2" charset="2"/>
              <a:buChar char="§"/>
              <a:defRPr/>
            </a:pPr>
            <a:r>
              <a:rPr lang="en-US" sz="1200" dirty="0"/>
              <a:t> Ulrika Birgersdotter-Green, M.D., UCSD, San Diego, CA</a:t>
            </a:r>
          </a:p>
          <a:p>
            <a:pPr indent="0">
              <a:lnSpc>
                <a:spcPct val="200000"/>
              </a:lnSpc>
              <a:buClr>
                <a:srgbClr val="0070C0"/>
              </a:buClr>
              <a:buSzPct val="110000"/>
              <a:buFont typeface="Wingdings" pitchFamily="2" charset="2"/>
              <a:buChar char="§"/>
              <a:defRPr/>
            </a:pPr>
            <a:r>
              <a:rPr lang="en-US" sz="1200" dirty="0"/>
              <a:t> Joseph Blatt, M.D., Kaiser Permanente, San Diego, CA</a:t>
            </a:r>
          </a:p>
          <a:p>
            <a:pPr indent="0">
              <a:lnSpc>
                <a:spcPct val="200000"/>
              </a:lnSpc>
              <a:buClr>
                <a:srgbClr val="0070C0"/>
              </a:buClr>
              <a:buSzPct val="110000"/>
              <a:buFont typeface="Wingdings" pitchFamily="2" charset="2"/>
              <a:buChar char="§"/>
              <a:defRPr/>
            </a:pPr>
            <a:r>
              <a:rPr lang="en-US" sz="1200" dirty="0"/>
              <a:t> Yong Mei Cha, M.D., Mayo Clinic, Rochester, MN</a:t>
            </a:r>
          </a:p>
          <a:p>
            <a:pPr indent="0">
              <a:lnSpc>
                <a:spcPct val="200000"/>
              </a:lnSpc>
              <a:buClr>
                <a:srgbClr val="0070C0"/>
              </a:buClr>
              <a:buSzPct val="110000"/>
              <a:buFont typeface="Wingdings" pitchFamily="2" charset="2"/>
              <a:buChar char="§"/>
              <a:defRPr/>
            </a:pPr>
            <a:r>
              <a:rPr lang="en-US" sz="1200" dirty="0"/>
              <a:t> Mina Chung, M.D., Cleveland Clinic, OH</a:t>
            </a:r>
          </a:p>
          <a:p>
            <a:pPr indent="0">
              <a:lnSpc>
                <a:spcPct val="200000"/>
              </a:lnSpc>
              <a:buClr>
                <a:srgbClr val="0070C0"/>
              </a:buClr>
              <a:buFont typeface="Wingdings" pitchFamily="2" charset="2"/>
              <a:buChar char="§"/>
              <a:defRPr/>
            </a:pPr>
            <a:r>
              <a:rPr lang="en-US" sz="1200" dirty="0"/>
              <a:t> Marye Gleva, M.D., Washington University at St. Louis, MO</a:t>
            </a:r>
          </a:p>
          <a:p>
            <a:pPr indent="0">
              <a:lnSpc>
                <a:spcPct val="200000"/>
              </a:lnSpc>
              <a:buClr>
                <a:srgbClr val="0070C0"/>
              </a:buClr>
              <a:buFont typeface="Wingdings" pitchFamily="2" charset="2"/>
              <a:buChar char="§"/>
              <a:defRPr/>
            </a:pPr>
            <a:r>
              <a:rPr lang="en-US" sz="1200" dirty="0"/>
              <a:t> Taya Glotzer, M.D.,  Hakensack University Medical Center, New Jersey</a:t>
            </a:r>
          </a:p>
          <a:p>
            <a:pPr indent="0">
              <a:lnSpc>
                <a:spcPct val="200000"/>
              </a:lnSpc>
              <a:buClr>
                <a:srgbClr val="0070C0"/>
              </a:buClr>
              <a:buFont typeface="Wingdings" pitchFamily="2" charset="2"/>
              <a:buChar char="§"/>
              <a:defRPr/>
            </a:pPr>
            <a:r>
              <a:rPr lang="en-US" sz="1200" dirty="0"/>
              <a:t> Charles </a:t>
            </a:r>
            <a:r>
              <a:rPr lang="en-US" sz="1200" dirty="0" err="1"/>
              <a:t>Henrickson</a:t>
            </a:r>
            <a:r>
              <a:rPr lang="en-US" sz="1200" dirty="0"/>
              <a:t>, M.D., Oregon Health Sciences University, Portland, OR</a:t>
            </a:r>
          </a:p>
          <a:p>
            <a:pPr indent="0">
              <a:lnSpc>
                <a:spcPct val="200000"/>
              </a:lnSpc>
              <a:buClr>
                <a:srgbClr val="0070C0"/>
              </a:buClr>
              <a:buFont typeface="Wingdings" pitchFamily="2" charset="2"/>
              <a:buChar char="§"/>
              <a:defRPr/>
            </a:pPr>
            <a:r>
              <a:rPr lang="en-US" sz="1200" dirty="0"/>
              <a:t> Jack Kron, M.D., Oregon Health Sciences University, Portland, OR</a:t>
            </a:r>
          </a:p>
          <a:p>
            <a:pPr indent="0">
              <a:lnSpc>
                <a:spcPct val="200000"/>
              </a:lnSpc>
              <a:buClr>
                <a:srgbClr val="0070C0"/>
              </a:buClr>
              <a:buFont typeface="Wingdings" pitchFamily="2" charset="2"/>
              <a:buChar char="§"/>
              <a:defRPr/>
            </a:pPr>
            <a:endParaRPr lang="en-US" sz="1200" dirty="0"/>
          </a:p>
          <a:p>
            <a:pPr indent="0">
              <a:lnSpc>
                <a:spcPct val="200000"/>
              </a:lnSpc>
              <a:buClr>
                <a:srgbClr val="0070C0"/>
              </a:buClr>
              <a:buNone/>
              <a:defRPr/>
            </a:pPr>
            <a:endParaRPr lang="en-US" sz="1200" dirty="0"/>
          </a:p>
          <a:p>
            <a:pPr>
              <a:lnSpc>
                <a:spcPct val="200000"/>
              </a:lnSpc>
              <a:buFont typeface="Monotype Sorts" pitchFamily="1" charset="2"/>
              <a:buChar char="n"/>
              <a:defRPr/>
            </a:pPr>
            <a:endParaRPr lang="en-US" sz="1200" dirty="0"/>
          </a:p>
        </p:txBody>
      </p:sp>
      <p:sp>
        <p:nvSpPr>
          <p:cNvPr id="22532" name="Content Placeholder 2">
            <a:extLst>
              <a:ext uri="{FF2B5EF4-FFF2-40B4-BE49-F238E27FC236}">
                <a16:creationId xmlns:a16="http://schemas.microsoft.com/office/drawing/2014/main" id="{84251E02-C220-4658-BBC8-9E8B8F58A868}"/>
              </a:ext>
            </a:extLst>
          </p:cNvPr>
          <p:cNvSpPr txBox="1">
            <a:spLocks/>
          </p:cNvSpPr>
          <p:nvPr/>
        </p:nvSpPr>
        <p:spPr bwMode="auto">
          <a:xfrm>
            <a:off x="6096000" y="1447800"/>
            <a:ext cx="5943600" cy="4419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/>
          <a:lstStyle>
            <a:lvl1pPr marL="228600">
              <a:spcBef>
                <a:spcPct val="20000"/>
              </a:spcBef>
              <a:buClr>
                <a:schemeClr val="tx2"/>
              </a:buClr>
              <a:buChar char="•"/>
              <a:defRPr sz="33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685800" indent="-228600">
              <a:spcBef>
                <a:spcPct val="20000"/>
              </a:spcBef>
              <a:buClr>
                <a:schemeClr val="tx2"/>
              </a:buClr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defRPr sz="31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defRPr sz="3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defRPr sz="29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defRPr sz="29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defRPr sz="29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defRPr sz="29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defRPr sz="29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750"/>
              </a:spcBef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altLang="en-US" sz="1200" dirty="0"/>
              <a:t> </a:t>
            </a:r>
            <a:r>
              <a:rPr lang="en-US" altLang="en-US" sz="1200" dirty="0" err="1"/>
              <a:t>Vikas</a:t>
            </a:r>
            <a:r>
              <a:rPr lang="en-US" altLang="en-US" sz="1200" dirty="0"/>
              <a:t> </a:t>
            </a:r>
            <a:r>
              <a:rPr lang="en-US" altLang="en-US" sz="1200" dirty="0" err="1"/>
              <a:t>Kuriachan</a:t>
            </a:r>
            <a:r>
              <a:rPr lang="en-US" altLang="en-US" sz="1200" dirty="0"/>
              <a:t>, M.D., University of Calgary, Alberta, Canada</a:t>
            </a:r>
          </a:p>
          <a:p>
            <a:pPr eaLnBrk="1" hangingPunct="1">
              <a:lnSpc>
                <a:spcPct val="150000"/>
              </a:lnSpc>
              <a:spcBef>
                <a:spcPts val="750"/>
              </a:spcBef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altLang="en-US" sz="1200" dirty="0"/>
              <a:t> Siva Mulpuru, M.D., Mayo Clinic, Rochester, MN</a:t>
            </a:r>
          </a:p>
          <a:p>
            <a:pPr eaLnBrk="1" hangingPunct="1">
              <a:lnSpc>
                <a:spcPct val="150000"/>
              </a:lnSpc>
              <a:spcBef>
                <a:spcPts val="750"/>
              </a:spcBef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altLang="en-US" sz="1200" dirty="0"/>
              <a:t> Peter Noseworthy, M.D., Mayo Clinic, Rochester, MN</a:t>
            </a:r>
          </a:p>
          <a:p>
            <a:pPr eaLnBrk="1" hangingPunct="1">
              <a:lnSpc>
                <a:spcPct val="150000"/>
              </a:lnSpc>
              <a:spcBef>
                <a:spcPts val="750"/>
              </a:spcBef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altLang="en-US" sz="1200" dirty="0"/>
              <a:t> Kris Patton, M.D., University of Washington Medical Center, Seattle, WA</a:t>
            </a:r>
          </a:p>
          <a:p>
            <a:pPr eaLnBrk="1" hangingPunct="1">
              <a:lnSpc>
                <a:spcPct val="150000"/>
              </a:lnSpc>
              <a:spcBef>
                <a:spcPts val="750"/>
              </a:spcBef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altLang="en-US" sz="1200" dirty="0"/>
              <a:t> Jordan </a:t>
            </a:r>
            <a:r>
              <a:rPr lang="en-US" altLang="en-US" sz="1200" dirty="0" err="1"/>
              <a:t>Prutkin</a:t>
            </a:r>
            <a:r>
              <a:rPr lang="en-US" altLang="en-US" sz="1200" dirty="0"/>
              <a:t>, M.D., University of Washington Medical Center, Seattle, WA</a:t>
            </a:r>
          </a:p>
          <a:p>
            <a:pPr eaLnBrk="1" hangingPunct="1">
              <a:lnSpc>
                <a:spcPct val="150000"/>
              </a:lnSpc>
              <a:spcBef>
                <a:spcPts val="750"/>
              </a:spcBef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altLang="en-US" sz="1200" dirty="0"/>
              <a:t> Ravi </a:t>
            </a:r>
            <a:r>
              <a:rPr lang="en-US" altLang="en-US" sz="1200" dirty="0" err="1"/>
              <a:t>Ranjan</a:t>
            </a:r>
            <a:r>
              <a:rPr lang="en-US" altLang="en-US" sz="1200" dirty="0"/>
              <a:t>, M.D., University of Utah, Salt Lake City, UT</a:t>
            </a:r>
          </a:p>
          <a:p>
            <a:pPr eaLnBrk="1" hangingPunct="1">
              <a:lnSpc>
                <a:spcPct val="150000"/>
              </a:lnSpc>
              <a:spcBef>
                <a:spcPts val="750"/>
              </a:spcBef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altLang="en-US" sz="1200" dirty="0"/>
              <a:t> Robert Rho, M.D., Virginia Mason Medical Center,  Seattle WA</a:t>
            </a:r>
          </a:p>
          <a:p>
            <a:pPr eaLnBrk="1" hangingPunct="1">
              <a:lnSpc>
                <a:spcPct val="150000"/>
              </a:lnSpc>
              <a:spcBef>
                <a:spcPts val="750"/>
              </a:spcBef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altLang="en-US" sz="1200" dirty="0"/>
              <a:t> Andrea Russo, M.D., Cooperstown, New Jersey</a:t>
            </a:r>
          </a:p>
          <a:p>
            <a:pPr eaLnBrk="1" hangingPunct="1">
              <a:lnSpc>
                <a:spcPct val="150000"/>
              </a:lnSpc>
              <a:spcBef>
                <a:spcPts val="750"/>
              </a:spcBef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altLang="en-US" sz="1200" dirty="0"/>
              <a:t> Eric </a:t>
            </a:r>
            <a:r>
              <a:rPr lang="en-US" altLang="en-US" sz="1200" dirty="0" err="1"/>
              <a:t>Stecker</a:t>
            </a:r>
            <a:r>
              <a:rPr lang="en-US" altLang="en-US" sz="1200" dirty="0"/>
              <a:t>, M.D., Oregon Health Sciences University, Portland, OR</a:t>
            </a:r>
          </a:p>
          <a:p>
            <a:pPr eaLnBrk="1" hangingPunct="1">
              <a:lnSpc>
                <a:spcPct val="150000"/>
              </a:lnSpc>
              <a:spcBef>
                <a:spcPts val="750"/>
              </a:spcBef>
              <a:buClr>
                <a:srgbClr val="0070C0"/>
              </a:buClr>
              <a:buFont typeface="Wingdings" panose="05000000000000000000" pitchFamily="2" charset="2"/>
              <a:buChar char="§"/>
            </a:pPr>
            <a:r>
              <a:rPr lang="en-US" altLang="en-US" sz="1200" dirty="0"/>
              <a:t> Wendy </a:t>
            </a:r>
            <a:r>
              <a:rPr lang="en-US" altLang="en-US" sz="1200" dirty="0" err="1"/>
              <a:t>Tzou</a:t>
            </a:r>
            <a:r>
              <a:rPr lang="en-US" altLang="en-US" sz="1200" dirty="0"/>
              <a:t>, M.D., University of Colorado, CO</a:t>
            </a:r>
          </a:p>
          <a:p>
            <a:pPr eaLnBrk="1" hangingPunct="1">
              <a:lnSpc>
                <a:spcPct val="150000"/>
              </a:lnSpc>
              <a:spcBef>
                <a:spcPts val="750"/>
              </a:spcBef>
              <a:buClr>
                <a:srgbClr val="0070C0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altLang="en-US" sz="1200" dirty="0"/>
              <a:t> Laura </a:t>
            </a:r>
            <a:r>
              <a:rPr lang="en-US" altLang="en-US" sz="1200" dirty="0" err="1"/>
              <a:t>Vitali</a:t>
            </a:r>
            <a:r>
              <a:rPr lang="en-US" altLang="en-US" sz="1200" dirty="0"/>
              <a:t> </a:t>
            </a:r>
            <a:r>
              <a:rPr lang="en-US" altLang="en-US" sz="1200" dirty="0" err="1"/>
              <a:t>Serdoz</a:t>
            </a:r>
            <a:r>
              <a:rPr lang="en-US" altLang="en-US" sz="1200" dirty="0"/>
              <a:t>, M.D., </a:t>
            </a:r>
            <a:r>
              <a:rPr lang="en-US" altLang="en-US" sz="1200" dirty="0" err="1"/>
              <a:t>Klinikum</a:t>
            </a:r>
            <a:r>
              <a:rPr lang="en-US" altLang="en-US" sz="1200" dirty="0"/>
              <a:t> Coburg, Coburg, Germany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34078-DC89-479A-BA6F-A17137C9F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9FE86-99F5-4EFF-9FAC-4F31A14D5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218" y="147022"/>
            <a:ext cx="7887563" cy="994431"/>
          </a:xfrm>
        </p:spPr>
        <p:txBody>
          <a:bodyPr/>
          <a:lstStyle/>
          <a:p>
            <a:pPr>
              <a:defRPr/>
            </a:pPr>
            <a:r>
              <a:rPr lang="en-US" dirty="0"/>
              <a:t>Background </a:t>
            </a:r>
            <a:endParaRPr lang="en-US" sz="1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72129-0AF4-4AFB-887A-7E176BEF19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268486"/>
            <a:ext cx="10972800" cy="459891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CABANA randomized 2204 symptomatic patients with paroxysmal or persistent atrial fibrillation (AF) 1:1 to percutaneous left atrial catheter ablation versus medical therapy </a:t>
            </a:r>
          </a:p>
          <a:p>
            <a:pPr lvl="1">
              <a:buFont typeface="Symbol" panose="05050102010706020507" pitchFamily="18" charset="2"/>
              <a:buChar char="-"/>
              <a:defRPr/>
            </a:pPr>
            <a:r>
              <a:rPr lang="en-US" sz="22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Patients were </a:t>
            </a:r>
            <a:r>
              <a:rPr lang="en-US" sz="2200" b="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</a:t>
            </a:r>
            <a:r>
              <a:rPr lang="en-US" sz="22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65 years or &lt; 65 years with  </a:t>
            </a:r>
            <a:r>
              <a:rPr lang="en-US" sz="2200" b="0" u="sng" dirty="0">
                <a:effectLst/>
              </a:rPr>
              <a:t>&gt;</a:t>
            </a:r>
            <a:r>
              <a:rPr lang="en-US" sz="22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 risk factor for stroke</a:t>
            </a:r>
          </a:p>
          <a:p>
            <a:pPr lvl="1">
              <a:buFont typeface="Symbol" panose="05050102010706020507" pitchFamily="18" charset="2"/>
              <a:buChar char="-"/>
              <a:defRPr/>
            </a:pPr>
            <a:r>
              <a:rPr lang="en-US" sz="22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Eligible for ablation and ≥2 rhythm or rate control drugs</a:t>
            </a:r>
          </a:p>
          <a:p>
            <a:pPr lvl="1">
              <a:buFont typeface="Symbol" panose="05050102010706020507" pitchFamily="18" charset="2"/>
              <a:buChar char="-"/>
              <a:defRPr/>
            </a:pPr>
            <a:endParaRPr lang="en-US" sz="9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pPr lvl="1">
              <a:buFont typeface="Symbol" panose="05050102010706020507" pitchFamily="18" charset="2"/>
              <a:buChar char="-"/>
              <a:defRPr/>
            </a:pPr>
            <a:endParaRPr lang="en-US" sz="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400" b="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Primary endpoint </a:t>
            </a:r>
            <a:r>
              <a:rPr lang="en-US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Composite of death, disabling stroke, serious bleeding, or cardiac arrest</a:t>
            </a:r>
          </a:p>
          <a:p>
            <a:pPr lvl="1">
              <a:buFont typeface="Symbol" panose="05050102010706020507" pitchFamily="18" charset="2"/>
              <a:buChar char="-"/>
              <a:defRPr/>
            </a:pPr>
            <a:r>
              <a:rPr lang="en-US" sz="22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After a median follow up of 48.5 months, there was a non-significant 14% reduction with ablation as assessed by Intention-to-Treat (ITT)</a:t>
            </a:r>
          </a:p>
          <a:p>
            <a:pPr marL="342889" lvl="1" indent="0">
              <a:defRPr/>
            </a:pPr>
            <a:r>
              <a:rPr lang="en-US" sz="22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en-US" sz="2200" b="0" dirty="0">
                <a:solidFill>
                  <a:srgbClr val="0034C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22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(HR 0.86; 95% CI 0.65-1.15; p=0.30) </a:t>
            </a:r>
          </a:p>
          <a:p>
            <a:pPr marL="342889" lvl="1" indent="0">
              <a:defRPr/>
            </a:pPr>
            <a:endParaRPr lang="en-US" sz="8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889" lvl="1" indent="0">
              <a:defRPr/>
            </a:pPr>
            <a:endParaRPr lang="en-US" sz="22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889" lvl="1" indent="0">
              <a:defRPr/>
            </a:pPr>
            <a:endParaRPr lang="en-US" sz="22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72" name="TextBox 3">
            <a:extLst>
              <a:ext uri="{FF2B5EF4-FFF2-40B4-BE49-F238E27FC236}">
                <a16:creationId xmlns:a16="http://schemas.microsoft.com/office/drawing/2014/main" id="{7702D7D8-E571-4E35-AD6E-EFAE2F2FDE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0868" y="6400800"/>
            <a:ext cx="22225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dirty="0"/>
              <a:t>Packer D et al HRS LBT 2018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9FE86-99F5-4EFF-9FAC-4F31A14D5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219" y="129993"/>
            <a:ext cx="7887563" cy="994431"/>
          </a:xfrm>
        </p:spPr>
        <p:txBody>
          <a:bodyPr/>
          <a:lstStyle/>
          <a:p>
            <a:pPr>
              <a:defRPr/>
            </a:pPr>
            <a:r>
              <a:rPr lang="en-US" sz="4000" dirty="0"/>
              <a:t>Background </a:t>
            </a:r>
            <a:endParaRPr lang="en-US" sz="1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72129-0AF4-4AFB-887A-7E176BEF19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1569509"/>
            <a:ext cx="10439400" cy="406929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800" b="0" u="sng" dirty="0">
                <a:effectLst/>
              </a:rPr>
              <a:t>Secondary endpoint </a:t>
            </a:r>
            <a:r>
              <a:rPr lang="en-US" sz="2800" b="0" dirty="0">
                <a:effectLst/>
              </a:rPr>
              <a:t>- All cause mortality</a:t>
            </a:r>
            <a:r>
              <a:rPr lang="en-US" sz="3200" b="0" dirty="0">
                <a:effectLst/>
              </a:rPr>
              <a:t>: </a:t>
            </a:r>
          </a:p>
          <a:p>
            <a:pPr marL="914400" lvl="1" indent="-457200">
              <a:buFont typeface="Symbol" panose="05050102010706020507" pitchFamily="18" charset="2"/>
              <a:buChar char="-"/>
              <a:defRPr/>
            </a:pPr>
            <a:r>
              <a:rPr lang="en-US" sz="2800" b="0" dirty="0">
                <a:effectLst/>
              </a:rPr>
              <a:t>A non-significant 15% reduction with ablation was observed (ITT)</a:t>
            </a:r>
          </a:p>
          <a:p>
            <a:pPr marL="342889" lvl="1" indent="0">
              <a:defRPr/>
            </a:pPr>
            <a:r>
              <a:rPr lang="en-US" sz="2800" b="0" dirty="0">
                <a:effectLst/>
              </a:rPr>
              <a:t>     </a:t>
            </a:r>
            <a:r>
              <a:rPr lang="en-US" sz="2400" b="0" dirty="0">
                <a:solidFill>
                  <a:srgbClr val="0034C8"/>
                </a:solidFill>
                <a:effectLst/>
              </a:rPr>
              <a:t>.</a:t>
            </a:r>
            <a:r>
              <a:rPr lang="en-US" sz="2400" b="0" dirty="0">
                <a:effectLst/>
              </a:rPr>
              <a:t>(HR 0.85; 95% CI 0.60-1.21; p=0.377)</a:t>
            </a:r>
          </a:p>
          <a:p>
            <a:pPr marL="342889" lvl="1" indent="0">
              <a:defRPr/>
            </a:pPr>
            <a:endParaRPr lang="en-US" sz="900" dirty="0"/>
          </a:p>
          <a:p>
            <a:pPr>
              <a:defRPr/>
            </a:pPr>
            <a:r>
              <a:rPr lang="en-US" sz="2800" b="0" dirty="0">
                <a:effectLst/>
              </a:rPr>
              <a:t>Analyses by </a:t>
            </a:r>
            <a:r>
              <a:rPr lang="en-US" sz="2800" b="0" i="1" dirty="0">
                <a:effectLst/>
              </a:rPr>
              <a:t>treatment received and per protocol </a:t>
            </a:r>
            <a:r>
              <a:rPr lang="en-US" sz="2800" b="0" dirty="0">
                <a:effectLst/>
              </a:rPr>
              <a:t>showed significant benefits of ablation for both the primary endpoint and for mortality</a:t>
            </a:r>
          </a:p>
          <a:p>
            <a:pPr marL="0" indent="0">
              <a:buNone/>
              <a:defRPr/>
            </a:pPr>
            <a:endParaRPr lang="en-US" sz="800" b="0" dirty="0">
              <a:effectLst/>
            </a:endParaRPr>
          </a:p>
          <a:p>
            <a:pPr marL="0" indent="0">
              <a:buNone/>
              <a:defRPr/>
            </a:pPr>
            <a:endParaRPr lang="en-US" sz="4000" b="0" dirty="0">
              <a:effectLst/>
            </a:endParaRPr>
          </a:p>
          <a:p>
            <a:pPr marL="342889" lvl="1" indent="0">
              <a:defRPr/>
            </a:pPr>
            <a:endParaRPr lang="en-US" sz="3600" dirty="0"/>
          </a:p>
          <a:p>
            <a:pPr marL="342889" lvl="1" indent="0">
              <a:defRPr/>
            </a:pPr>
            <a:endParaRPr lang="en-US" sz="4800" dirty="0"/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2B2976FB-954C-4398-84C0-7784EAAAB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0868" y="6400800"/>
            <a:ext cx="222253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200" b="0" dirty="0"/>
              <a:t>Packer D et al HRS LBT 2018</a:t>
            </a:r>
          </a:p>
        </p:txBody>
      </p:sp>
    </p:spTree>
    <p:extLst>
      <p:ext uri="{BB962C8B-B14F-4D97-AF65-F5344CB8AC3E}">
        <p14:creationId xmlns:p14="http://schemas.microsoft.com/office/powerpoint/2010/main" val="339510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BA5F2-050B-41FC-8C42-DCDBDF995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814" y="318612"/>
            <a:ext cx="7886372" cy="994431"/>
          </a:xfrm>
        </p:spPr>
        <p:txBody>
          <a:bodyPr/>
          <a:lstStyle/>
          <a:p>
            <a:pPr>
              <a:defRPr/>
            </a:pPr>
            <a:r>
              <a:rPr lang="en-US" dirty="0"/>
              <a:t>Selected Baseline Characteristics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20E590D-6012-425B-B029-58D84B50D4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539579"/>
              </p:ext>
            </p:extLst>
          </p:nvPr>
        </p:nvGraphicFramePr>
        <p:xfrm>
          <a:off x="1524000" y="1678803"/>
          <a:ext cx="9067801" cy="38311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83601">
                  <a:extLst>
                    <a:ext uri="{9D8B030D-6E8A-4147-A177-3AD203B41FA5}">
                      <a16:colId xmlns:a16="http://schemas.microsoft.com/office/drawing/2014/main" val="1420844402"/>
                    </a:ext>
                  </a:extLst>
                </a:gridCol>
                <a:gridCol w="2319414">
                  <a:extLst>
                    <a:ext uri="{9D8B030D-6E8A-4147-A177-3AD203B41FA5}">
                      <a16:colId xmlns:a16="http://schemas.microsoft.com/office/drawing/2014/main" val="2727987818"/>
                    </a:ext>
                  </a:extLst>
                </a:gridCol>
                <a:gridCol w="2164786">
                  <a:extLst>
                    <a:ext uri="{9D8B030D-6E8A-4147-A177-3AD203B41FA5}">
                      <a16:colId xmlns:a16="http://schemas.microsoft.com/office/drawing/2014/main" val="1278393361"/>
                    </a:ext>
                  </a:extLst>
                </a:gridCol>
              </a:tblGrid>
              <a:tr h="605828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solidFill>
                            <a:schemeClr val="tx1"/>
                          </a:solidFill>
                          <a:effectLst/>
                        </a:rPr>
                        <a:t>Selected Baseline Characteristics </a:t>
                      </a:r>
                      <a:endParaRPr lang="en-US" sz="1800" u="sng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dirty="0">
                          <a:solidFill>
                            <a:schemeClr val="tx1"/>
                          </a:solidFill>
                          <a:effectLst/>
                        </a:rPr>
                        <a:t>Ablation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solidFill>
                            <a:schemeClr val="tx1"/>
                          </a:solidFill>
                          <a:effectLst/>
                        </a:rPr>
                        <a:t>n = 1108</a:t>
                      </a:r>
                      <a:endParaRPr lang="en-US" sz="1800" u="sng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none" dirty="0">
                          <a:solidFill>
                            <a:schemeClr val="tx1"/>
                          </a:solidFill>
                          <a:effectLst/>
                        </a:rPr>
                        <a:t>Drug Therapy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solidFill>
                            <a:schemeClr val="tx1"/>
                          </a:solidFill>
                          <a:effectLst/>
                        </a:rPr>
                        <a:t>n = 1096</a:t>
                      </a:r>
                      <a:endParaRPr lang="en-US" sz="1800" u="sng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2703917"/>
                  </a:ext>
                </a:extLst>
              </a:tr>
              <a:tr h="30291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Age - Median (Q1, Q3)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 68 (62, 72)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 67 (62, 72)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7560112"/>
                  </a:ext>
                </a:extLst>
              </a:tr>
              <a:tr h="30291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Female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37%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37%</a:t>
                      </a: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9076590"/>
                  </a:ext>
                </a:extLst>
              </a:tr>
              <a:tr h="30291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NYHA Class II/III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34%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37%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1835690"/>
                  </a:ext>
                </a:extLst>
              </a:tr>
              <a:tr h="30291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History of Stroke or TIA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11%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48" marR="5144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" panose="02020603050405020304" pitchFamily="18" charset="0"/>
                        </a:rPr>
                        <a:t>9%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1448" marR="51448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5765700"/>
                  </a:ext>
                </a:extLst>
              </a:tr>
              <a:tr h="3899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85"/>
                        </a:spcBef>
                        <a:spcAft>
                          <a:spcPts val="8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CHA</a:t>
                      </a:r>
                      <a:r>
                        <a:rPr lang="en-US" sz="18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DS</a:t>
                      </a:r>
                      <a:r>
                        <a:rPr lang="en-US" sz="1800" baseline="-250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VASc -- Median (Q1, Q3)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  3.0 (2.0, 4.0)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  3.0 (2.0, 4.0)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2240819"/>
                  </a:ext>
                </a:extLst>
              </a:tr>
              <a:tr h="41206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 err="1">
                          <a:solidFill>
                            <a:schemeClr val="tx1"/>
                          </a:solidFill>
                          <a:effectLst/>
                        </a:rPr>
                        <a:t>Yrs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from onset AF - Median (Q1, Q3)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  1.1 (0.3, 4.1)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   1.1 (0.3, 3.7)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3098053"/>
                  </a:ext>
                </a:extLst>
              </a:tr>
              <a:tr h="30291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Type of AF at enrollment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526539"/>
                  </a:ext>
                </a:extLst>
              </a:tr>
              <a:tr h="302914">
                <a:tc>
                  <a:txBody>
                    <a:bodyPr/>
                    <a:lstStyle/>
                    <a:p>
                      <a:pPr marL="127000" marR="0" indent="101600" algn="l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Paroxysmal</a:t>
                      </a:r>
                      <a:r>
                        <a:rPr lang="en-US" sz="1800" baseline="3000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42%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43%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1046881"/>
                  </a:ext>
                </a:extLst>
              </a:tr>
              <a:tr h="302914">
                <a:tc>
                  <a:txBody>
                    <a:bodyPr/>
                    <a:lstStyle/>
                    <a:p>
                      <a:pPr marL="127000" marR="0" indent="101600" algn="l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</a:rPr>
                        <a:t>Persistent</a:t>
                      </a:r>
                      <a:r>
                        <a:rPr lang="en-US" sz="1800" baseline="3000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47%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47%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0551316"/>
                  </a:ext>
                </a:extLst>
              </a:tr>
              <a:tr h="302914">
                <a:tc>
                  <a:txBody>
                    <a:bodyPr/>
                    <a:lstStyle/>
                    <a:p>
                      <a:pPr marL="228600" marR="0" algn="l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Longstanding Persistent</a:t>
                      </a:r>
                      <a:r>
                        <a:rPr lang="en-US" sz="1800" baseline="30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10%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9%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706" marR="4470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431513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CE270-50E7-4D7E-B4E9-A4446464E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1" y="0"/>
            <a:ext cx="10134599" cy="994431"/>
          </a:xfrm>
        </p:spPr>
        <p:txBody>
          <a:bodyPr>
            <a:noAutofit/>
          </a:bodyPr>
          <a:lstStyle/>
          <a:p>
            <a:pPr>
              <a:defRPr/>
            </a:pPr>
            <a:br>
              <a:rPr lang="en-US" dirty="0"/>
            </a:br>
            <a:r>
              <a:rPr lang="en-US" dirty="0"/>
              <a:t>Methods</a:t>
            </a:r>
            <a:br>
              <a:rPr lang="en-US" dirty="0"/>
            </a:br>
            <a:r>
              <a:rPr lang="en-US" dirty="0"/>
              <a:t>CABANA Study Rhythm Recording System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A93AA265-77DC-4509-986D-E42A61F040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447800"/>
            <a:ext cx="10591800" cy="4038600"/>
          </a:xfrm>
        </p:spPr>
        <p:txBody>
          <a:bodyPr/>
          <a:lstStyle/>
          <a:p>
            <a:pPr>
              <a:defRPr/>
            </a:pPr>
            <a:endParaRPr lang="en-US" altLang="en-US" sz="800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US" altLang="en-US" sz="2400" b="0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en-US" altLang="en-US" sz="2400" b="0" dirty="0">
                <a:effectLst/>
                <a:latin typeface="Arial" panose="020B0604020202020204" pitchFamily="34" charset="0"/>
              </a:rPr>
              <a:t>ECG monitoring used a CABANA study 2-channel recording system* with interchangeable connecting cables to include:</a:t>
            </a:r>
          </a:p>
          <a:p>
            <a:pPr marL="0" indent="0">
              <a:buNone/>
              <a:defRPr/>
            </a:pPr>
            <a:endParaRPr lang="en-US" altLang="en-US" sz="800" b="0" dirty="0">
              <a:effectLst/>
              <a:latin typeface="Arial" panose="020B0604020202020204" pitchFamily="34" charset="0"/>
            </a:endParaRPr>
          </a:p>
          <a:p>
            <a:pPr marL="520700" indent="0">
              <a:defRPr/>
            </a:pPr>
            <a:r>
              <a:rPr lang="en-US" altLang="en-US" sz="2400" b="0" dirty="0">
                <a:effectLst/>
                <a:latin typeface="Arial" panose="020B0604020202020204" pitchFamily="34" charset="0"/>
              </a:rPr>
              <a:t>	Symptom activated event recordings used throughout the trial</a:t>
            </a:r>
          </a:p>
          <a:p>
            <a:pPr marL="520700" indent="330200">
              <a:defRPr/>
            </a:pPr>
            <a:r>
              <a:rPr lang="en-US" altLang="en-US" sz="2400" b="0" dirty="0">
                <a:effectLst/>
                <a:latin typeface="Arial" panose="020B0604020202020204" pitchFamily="34" charset="0"/>
              </a:rPr>
              <a:t>24 </a:t>
            </a:r>
            <a:r>
              <a:rPr lang="en-US" altLang="en-US" sz="2400" b="0" dirty="0" err="1">
                <a:effectLst/>
                <a:latin typeface="Arial" panose="020B0604020202020204" pitchFamily="34" charset="0"/>
              </a:rPr>
              <a:t>hr</a:t>
            </a:r>
            <a:r>
              <a:rPr lang="en-US" altLang="en-US" sz="2400" b="0" dirty="0">
                <a:effectLst/>
                <a:latin typeface="Arial" panose="020B0604020202020204" pitchFamily="34" charset="0"/>
              </a:rPr>
              <a:t> Holter with </a:t>
            </a:r>
            <a:r>
              <a:rPr lang="en-US" altLang="en-US" sz="2400" b="0" dirty="0" err="1">
                <a:effectLst/>
                <a:latin typeface="Arial" panose="020B0604020202020204" pitchFamily="34" charset="0"/>
              </a:rPr>
              <a:t>autocapture</a:t>
            </a:r>
            <a:r>
              <a:rPr lang="en-US" altLang="en-US" sz="2400" b="0" dirty="0">
                <a:effectLst/>
                <a:latin typeface="Arial" panose="020B0604020202020204" pitchFamily="34" charset="0"/>
              </a:rPr>
              <a:t> used monthly during </a:t>
            </a:r>
            <a:r>
              <a:rPr lang="en-US" altLang="en-US" sz="2400" b="0" dirty="0" err="1">
                <a:effectLst/>
                <a:latin typeface="Arial" panose="020B0604020202020204" pitchFamily="34" charset="0"/>
              </a:rPr>
              <a:t>yr</a:t>
            </a:r>
            <a:r>
              <a:rPr lang="en-US" altLang="en-US" sz="2400" b="0" dirty="0">
                <a:effectLst/>
                <a:latin typeface="Arial" panose="020B0604020202020204" pitchFamily="34" charset="0"/>
              </a:rPr>
              <a:t> 1 and every 6 	months thereafter</a:t>
            </a:r>
          </a:p>
          <a:p>
            <a:pPr marL="520700" indent="330200">
              <a:defRPr/>
            </a:pPr>
            <a:r>
              <a:rPr lang="en-US" altLang="en-US" sz="2400" b="0" dirty="0">
                <a:effectLst/>
                <a:latin typeface="Arial" panose="020B0604020202020204" pitchFamily="34" charset="0"/>
              </a:rPr>
              <a:t>96 </a:t>
            </a:r>
            <a:r>
              <a:rPr lang="en-US" altLang="en-US" sz="2400" b="0" dirty="0" err="1">
                <a:effectLst/>
                <a:latin typeface="Arial" panose="020B0604020202020204" pitchFamily="34" charset="0"/>
              </a:rPr>
              <a:t>hr</a:t>
            </a:r>
            <a:r>
              <a:rPr lang="en-US" altLang="en-US" sz="2400" b="0" dirty="0">
                <a:effectLst/>
                <a:latin typeface="Arial" panose="020B0604020202020204" pitchFamily="34" charset="0"/>
              </a:rPr>
              <a:t> Holter every 6 months, alternating with the 24 </a:t>
            </a:r>
            <a:r>
              <a:rPr lang="en-US" altLang="en-US" sz="2400" b="0" dirty="0" err="1">
                <a:effectLst/>
                <a:latin typeface="Arial" panose="020B0604020202020204" pitchFamily="34" charset="0"/>
              </a:rPr>
              <a:t>hr</a:t>
            </a:r>
            <a:r>
              <a:rPr lang="en-US" altLang="en-US" sz="2400" b="0" dirty="0">
                <a:effectLst/>
                <a:latin typeface="Arial" panose="020B0604020202020204" pitchFamily="34" charset="0"/>
              </a:rPr>
              <a:t> Holter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FEB22E-98DA-44B4-89AF-DEB260547799}"/>
              </a:ext>
            </a:extLst>
          </p:cNvPr>
          <p:cNvSpPr txBox="1"/>
          <p:nvPr/>
        </p:nvSpPr>
        <p:spPr>
          <a:xfrm>
            <a:off x="9829800" y="6324600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/>
              <a:t>*</a:t>
            </a:r>
            <a:r>
              <a:rPr lang="en-US" b="0" dirty="0" err="1"/>
              <a:t>Medicomp</a:t>
            </a:r>
            <a:r>
              <a:rPr lang="en-US" b="0" dirty="0"/>
              <a:t>, Inc</a:t>
            </a:r>
          </a:p>
        </p:txBody>
      </p:sp>
    </p:spTree>
    <p:extLst>
      <p:ext uri="{BB962C8B-B14F-4D97-AF65-F5344CB8AC3E}">
        <p14:creationId xmlns:p14="http://schemas.microsoft.com/office/powerpoint/2010/main" val="3958502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7E322-4F9B-4E70-94B1-E19A61045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7206" y="1333500"/>
            <a:ext cx="10382794" cy="49911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600" b="0" dirty="0">
                <a:effectLst/>
              </a:rPr>
              <a:t>Endpoint determining rhythms (EDR) were defined as: Atrial fibrillation (AF), atrial flutter (AFL), or atrial tachycardia (AT) lasting 30 sec or longer</a:t>
            </a:r>
          </a:p>
          <a:p>
            <a:pPr>
              <a:defRPr/>
            </a:pPr>
            <a:endParaRPr lang="en-US" sz="900" b="0" dirty="0">
              <a:effectLst/>
            </a:endParaRPr>
          </a:p>
          <a:p>
            <a:pPr>
              <a:defRPr/>
            </a:pPr>
            <a:r>
              <a:rPr lang="en-US" sz="2600" b="0" dirty="0">
                <a:effectLst/>
              </a:rPr>
              <a:t>All EDRs were reviewed by two members of the CABANA ECG Core Lab Committee with disagreements settled by a third reader</a:t>
            </a:r>
          </a:p>
          <a:p>
            <a:pPr>
              <a:defRPr/>
            </a:pPr>
            <a:endParaRPr lang="en-US" sz="900" b="0" dirty="0">
              <a:effectLst/>
            </a:endParaRPr>
          </a:p>
          <a:p>
            <a:pPr>
              <a:defRPr/>
            </a:pPr>
            <a:r>
              <a:rPr lang="en-US" sz="2600" b="0" dirty="0">
                <a:effectLst/>
              </a:rPr>
              <a:t>The adjudication committee was composed of 22 physicians</a:t>
            </a:r>
          </a:p>
          <a:p>
            <a:pPr>
              <a:defRPr/>
            </a:pPr>
            <a:endParaRPr lang="en-US" sz="900" b="0" dirty="0">
              <a:effectLst/>
            </a:endParaRPr>
          </a:p>
          <a:p>
            <a:pPr>
              <a:defRPr/>
            </a:pPr>
            <a:r>
              <a:rPr lang="en-US" sz="2600" b="0" dirty="0">
                <a:effectLst/>
              </a:rPr>
              <a:t>93,269 rhythm recordings were received and interpreted</a:t>
            </a:r>
          </a:p>
          <a:p>
            <a:pPr marL="0" indent="0">
              <a:buNone/>
              <a:defRPr/>
            </a:pPr>
            <a:r>
              <a:rPr lang="en-US" sz="1200" b="0" dirty="0">
                <a:effectLst/>
              </a:rPr>
              <a:t> </a:t>
            </a:r>
          </a:p>
          <a:p>
            <a:pPr>
              <a:defRPr/>
            </a:pPr>
            <a:r>
              <a:rPr lang="en-US" sz="2600" b="0" dirty="0">
                <a:effectLst/>
              </a:rPr>
              <a:t>15,174 identified EDRs were reviewed and adjudicated </a:t>
            </a:r>
          </a:p>
          <a:p>
            <a:pPr>
              <a:defRPr/>
            </a:pPr>
            <a:endParaRPr lang="en-US" sz="2600" b="0" dirty="0">
              <a:effectLst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1EE7968-C472-4876-A3C9-9CB99806F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76200"/>
            <a:ext cx="10744200" cy="10668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dirty="0"/>
              <a:t>Endpoint Rhythm Definition and Adjudication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6149D714-E628-4FD4-B729-501A7CE5B8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10036" y="1676400"/>
            <a:ext cx="10210801" cy="3886200"/>
          </a:xfrm>
        </p:spPr>
        <p:txBody>
          <a:bodyPr/>
          <a:lstStyle/>
          <a:p>
            <a:pPr>
              <a:defRPr/>
            </a:pPr>
            <a:r>
              <a:rPr lang="en-US" altLang="en-US" sz="3200" b="0" dirty="0">
                <a:effectLst/>
                <a:latin typeface="Arial" panose="020B0604020202020204" pitchFamily="34" charset="0"/>
              </a:rPr>
              <a:t>108/126 (86%) enrolling sites used the CABANA study recorders</a:t>
            </a:r>
          </a:p>
          <a:p>
            <a:pPr>
              <a:defRPr/>
            </a:pPr>
            <a:endParaRPr lang="en-US" altLang="en-US" sz="1400" b="0" dirty="0">
              <a:effectLst/>
              <a:latin typeface="Arial" panose="020B0604020202020204" pitchFamily="34" charset="0"/>
            </a:endParaRPr>
          </a:p>
          <a:p>
            <a:pPr>
              <a:defRPr/>
            </a:pPr>
            <a:endParaRPr lang="en-US" altLang="en-US" sz="800" b="0" dirty="0">
              <a:effectLst/>
              <a:latin typeface="Arial" panose="020B0604020202020204" pitchFamily="34" charset="0"/>
            </a:endParaRPr>
          </a:p>
          <a:p>
            <a:pPr>
              <a:defRPr/>
            </a:pPr>
            <a:r>
              <a:rPr lang="en-US" altLang="en-US" sz="3200" b="0" dirty="0">
                <a:effectLst/>
                <a:latin typeface="Arial" panose="020B0604020202020204" pitchFamily="34" charset="0"/>
              </a:rPr>
              <a:t>Sites unable to use the CABANA study recorders employed other methods to record recurrent atrial arrhythmias</a:t>
            </a:r>
          </a:p>
          <a:p>
            <a:pPr>
              <a:defRPr/>
            </a:pPr>
            <a:endParaRPr lang="en-US" altLang="en-US" sz="800" b="0" dirty="0">
              <a:effectLst/>
              <a:latin typeface="Arial" panose="020B060402020202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9979B5A-DB09-4215-9072-23053109B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1099" y="304800"/>
            <a:ext cx="10096501" cy="823912"/>
          </a:xfrm>
        </p:spPr>
        <p:txBody>
          <a:bodyPr/>
          <a:lstStyle/>
          <a:p>
            <a:r>
              <a:rPr lang="en-US" dirty="0"/>
              <a:t>CABANA Study Rhythm Recording System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87545-512C-4FC9-B825-92D2DD5C3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4851" y="381000"/>
            <a:ext cx="6582299" cy="618095"/>
          </a:xfrm>
        </p:spPr>
        <p:txBody>
          <a:bodyPr/>
          <a:lstStyle/>
          <a:p>
            <a:pPr algn="l">
              <a:defRPr/>
            </a:pPr>
            <a:r>
              <a:rPr lang="en-US" dirty="0"/>
              <a:t>Statistical Analysis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DF369EBF-BC6B-49B7-A663-38832CB716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90600" y="1371600"/>
            <a:ext cx="10515600" cy="4419600"/>
          </a:xfrm>
        </p:spPr>
        <p:txBody>
          <a:bodyPr/>
          <a:lstStyle/>
          <a:p>
            <a:r>
              <a:rPr lang="en-US" altLang="en-US" sz="2800" b="0" dirty="0">
                <a:effectLst/>
                <a:latin typeface="Arial" panose="020B0604020202020204" pitchFamily="34" charset="0"/>
              </a:rPr>
              <a:t>Treatment comparisons performed as randomized (ITT)</a:t>
            </a:r>
          </a:p>
          <a:p>
            <a:endParaRPr lang="en-US" altLang="en-US" sz="1050" b="0" dirty="0">
              <a:effectLst/>
              <a:latin typeface="Arial" panose="020B0604020202020204" pitchFamily="34" charset="0"/>
            </a:endParaRPr>
          </a:p>
          <a:p>
            <a:r>
              <a:rPr lang="en-US" altLang="en-US" sz="2800" b="0" dirty="0">
                <a:effectLst/>
                <a:latin typeface="Arial" panose="020B0604020202020204" pitchFamily="34" charset="0"/>
              </a:rPr>
              <a:t>Statistical comparisons adjusted for prognostic factors, and for death as a competing risk </a:t>
            </a:r>
          </a:p>
          <a:p>
            <a:endParaRPr lang="en-US" altLang="en-US" sz="1050" b="0" dirty="0">
              <a:effectLst/>
              <a:latin typeface="Arial" panose="020B0604020202020204" pitchFamily="34" charset="0"/>
            </a:endParaRPr>
          </a:p>
          <a:p>
            <a:r>
              <a:rPr lang="en-US" altLang="en-US" sz="2800" b="0" dirty="0">
                <a:effectLst/>
                <a:latin typeface="Arial" panose="020B0604020202020204" pitchFamily="34" charset="0"/>
              </a:rPr>
              <a:t>Kaplan-Meier plots of time to first recurrence of atrial arrhythmias post 90-day blanking</a:t>
            </a:r>
          </a:p>
          <a:p>
            <a:endParaRPr lang="en-US" altLang="en-US" sz="1050" b="0" dirty="0">
              <a:effectLst/>
              <a:latin typeface="Arial" panose="020B0604020202020204" pitchFamily="34" charset="0"/>
            </a:endParaRPr>
          </a:p>
          <a:p>
            <a:r>
              <a:rPr lang="en-US" altLang="en-US" sz="2800" b="0" dirty="0">
                <a:effectLst/>
                <a:latin typeface="Arial" panose="020B0604020202020204" pitchFamily="34" charset="0"/>
              </a:rPr>
              <a:t>Histogram charts of atrial arrhythmias post 90-day blanking and Holter AF burden</a:t>
            </a:r>
          </a:p>
          <a:p>
            <a:endParaRPr lang="en-US" altLang="en-US" sz="3200" b="0" dirty="0"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AE95D-299B-40C8-8C55-6CA4980C1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400" y="381000"/>
            <a:ext cx="10871200" cy="90987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200" dirty="0"/>
              <a:t>Results</a:t>
            </a:r>
            <a:br>
              <a:rPr lang="en-US" sz="3200" dirty="0"/>
            </a:br>
            <a:r>
              <a:rPr lang="en-US" sz="3200" dirty="0"/>
              <a:t>Hazard Ratios for First Episode Post 90-Day Blanking</a:t>
            </a:r>
            <a:br>
              <a:rPr lang="en-US" sz="2100" dirty="0"/>
            </a:br>
            <a:endParaRPr lang="en-US" sz="1200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57E1F8D-79ED-4413-BC8D-220F3690ED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551835"/>
              </p:ext>
            </p:extLst>
          </p:nvPr>
        </p:nvGraphicFramePr>
        <p:xfrm>
          <a:off x="1664971" y="1931606"/>
          <a:ext cx="8862058" cy="4088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8207">
                  <a:extLst>
                    <a:ext uri="{9D8B030D-6E8A-4147-A177-3AD203B41FA5}">
                      <a16:colId xmlns:a16="http://schemas.microsoft.com/office/drawing/2014/main" val="3929679307"/>
                    </a:ext>
                  </a:extLst>
                </a:gridCol>
                <a:gridCol w="1532965">
                  <a:extLst>
                    <a:ext uri="{9D8B030D-6E8A-4147-A177-3AD203B41FA5}">
                      <a16:colId xmlns:a16="http://schemas.microsoft.com/office/drawing/2014/main" val="23262516"/>
                    </a:ext>
                  </a:extLst>
                </a:gridCol>
                <a:gridCol w="2171945">
                  <a:extLst>
                    <a:ext uri="{9D8B030D-6E8A-4147-A177-3AD203B41FA5}">
                      <a16:colId xmlns:a16="http://schemas.microsoft.com/office/drawing/2014/main" val="2508605274"/>
                    </a:ext>
                  </a:extLst>
                </a:gridCol>
                <a:gridCol w="1378941">
                  <a:extLst>
                    <a:ext uri="{9D8B030D-6E8A-4147-A177-3AD203B41FA5}">
                      <a16:colId xmlns:a16="http://schemas.microsoft.com/office/drawing/2014/main" val="473597162"/>
                    </a:ext>
                  </a:extLst>
                </a:gridCol>
              </a:tblGrid>
              <a:tr h="1349392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Endpoint</a:t>
                      </a:r>
                    </a:p>
                  </a:txBody>
                  <a:tcPr marL="91437" marR="91437" marT="34299" marB="34299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Hazard Ratio (Ablation v. Drug)</a:t>
                      </a:r>
                    </a:p>
                  </a:txBody>
                  <a:tcPr marL="91437" marR="91437" marT="34299" marB="34299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95% CI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marL="91437" marR="91437" marT="34299" marB="34299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P-Value</a:t>
                      </a:r>
                    </a:p>
                  </a:txBody>
                  <a:tcPr marL="91437" marR="91437" marT="34299" marB="34299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952169"/>
                  </a:ext>
                </a:extLst>
              </a:tr>
              <a:tr h="391257">
                <a:tc gridSpan="4"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CABANA Recorder Pts (1240)</a:t>
                      </a:r>
                    </a:p>
                  </a:txBody>
                  <a:tcPr marL="91437" marR="91437" marT="34299" marB="34299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5821536"/>
                  </a:ext>
                </a:extLst>
              </a:tr>
              <a:tr h="391257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  Recurrent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 AF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34299" marB="34299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tx1"/>
                          </a:solidFill>
                        </a:rPr>
                        <a:t>0.52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34299" marB="34299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(0.45, 0.60)</a:t>
                      </a:r>
                    </a:p>
                  </a:txBody>
                  <a:tcPr marL="10797" marR="10797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&lt;0.001</a:t>
                      </a:r>
                    </a:p>
                  </a:txBody>
                  <a:tcPr marL="91437" marR="91437" marT="34299" marB="34299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7304064"/>
                  </a:ext>
                </a:extLst>
              </a:tr>
              <a:tr h="391257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  Recurrent AF, AFL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, AT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34299" marB="34299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0.53</a:t>
                      </a:r>
                    </a:p>
                  </a:txBody>
                  <a:tcPr marL="91437" marR="91437" marT="34299" marB="34299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85"/>
                        </a:spcBef>
                        <a:spcAft>
                          <a:spcPts val="85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(0.46, 0.62)</a:t>
                      </a:r>
                    </a:p>
                  </a:txBody>
                  <a:tcPr marL="10797" marR="10797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&lt;0.001</a:t>
                      </a:r>
                    </a:p>
                  </a:txBody>
                  <a:tcPr marL="91437" marR="91437" marT="34299" marB="34299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2468562"/>
                  </a:ext>
                </a:extLst>
              </a:tr>
              <a:tr h="391257">
                <a:tc gridSpan="4"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34299" marB="34299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4000532"/>
                  </a:ext>
                </a:extLst>
              </a:tr>
              <a:tr h="391257">
                <a:tc gridSpan="4"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Non-CABANA Recorder 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 Pts (803)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34299" marB="34299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6404259"/>
                  </a:ext>
                </a:extLst>
              </a:tr>
              <a:tr h="391257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  Recurrent AF</a:t>
                      </a:r>
                    </a:p>
                  </a:txBody>
                  <a:tcPr marL="91437" marR="91437" marT="34299" marB="34299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tx1"/>
                          </a:solidFill>
                        </a:rPr>
                        <a:t>0.50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34299" marB="34299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(0.40,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 0.63)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34299" marB="34299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&lt;0.001</a:t>
                      </a:r>
                    </a:p>
                  </a:txBody>
                  <a:tcPr marL="91437" marR="91437" marT="34299" marB="34299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8241720"/>
                  </a:ext>
                </a:extLst>
              </a:tr>
              <a:tr h="391257">
                <a:tc>
                  <a:txBody>
                    <a:bodyPr/>
                    <a:lstStyle/>
                    <a:p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  Recurrent AF,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 AFL, AT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34299" marB="34299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0.56</a:t>
                      </a:r>
                    </a:p>
                  </a:txBody>
                  <a:tcPr marL="91437" marR="91437" marT="34299" marB="34299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(0.45, 0.70)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7" marR="91437" marT="34299" marB="34299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&lt;0.001</a:t>
                      </a:r>
                    </a:p>
                  </a:txBody>
                  <a:tcPr marL="91437" marR="91437" marT="34299" marB="34299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2384901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06D41EC8-ACF5-4F32-A22D-D3FC220DC548}"/>
              </a:ext>
            </a:extLst>
          </p:cNvPr>
          <p:cNvSpPr/>
          <p:nvPr/>
        </p:nvSpPr>
        <p:spPr bwMode="auto">
          <a:xfrm>
            <a:off x="657052" y="3124200"/>
            <a:ext cx="1476548" cy="8382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65061"/>
      </p:ext>
    </p:extLst>
  </p:cSld>
  <p:clrMapOvr>
    <a:masterClrMapping/>
  </p:clrMapOvr>
</p:sld>
</file>

<file path=ppt/theme/theme1.xml><?xml version="1.0" encoding="utf-8"?>
<a:theme xmlns:a="http://schemas.openxmlformats.org/drawingml/2006/main" name="2_Default Design">
  <a:themeElements>
    <a:clrScheme name="">
      <a:dk1>
        <a:srgbClr val="000000"/>
      </a:dk1>
      <a:lt1>
        <a:srgbClr val="FFFFFF"/>
      </a:lt1>
      <a:dk2>
        <a:srgbClr val="0033CC"/>
      </a:dk2>
      <a:lt2>
        <a:srgbClr val="FFCC00"/>
      </a:lt2>
      <a:accent1>
        <a:srgbClr val="FFFF00"/>
      </a:accent1>
      <a:accent2>
        <a:srgbClr val="009900"/>
      </a:accent2>
      <a:accent3>
        <a:srgbClr val="AAADE2"/>
      </a:accent3>
      <a:accent4>
        <a:srgbClr val="DADADA"/>
      </a:accent4>
      <a:accent5>
        <a:srgbClr val="FFFFAA"/>
      </a:accent5>
      <a:accent6>
        <a:srgbClr val="008A00"/>
      </a:accent6>
      <a:hlink>
        <a:srgbClr val="33CCCC"/>
      </a:hlink>
      <a:folHlink>
        <a:srgbClr val="99CCFF"/>
      </a:folHlink>
    </a:clrScheme>
    <a:fontScheme name="2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9B45BA"/>
        </a:dk2>
        <a:lt2>
          <a:srgbClr val="FFFF00"/>
        </a:lt2>
        <a:accent1>
          <a:srgbClr val="FFFFCC"/>
        </a:accent1>
        <a:accent2>
          <a:srgbClr val="00FFFF"/>
        </a:accent2>
        <a:accent3>
          <a:srgbClr val="CBB0D9"/>
        </a:accent3>
        <a:accent4>
          <a:srgbClr val="DADADA"/>
        </a:accent4>
        <a:accent5>
          <a:srgbClr val="FFFFE2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63CE3"/>
        </a:dk2>
        <a:lt2>
          <a:srgbClr val="FFFF00"/>
        </a:lt2>
        <a:accent1>
          <a:srgbClr val="FAFD00"/>
        </a:accent1>
        <a:accent2>
          <a:srgbClr val="80FF00"/>
        </a:accent2>
        <a:accent3>
          <a:srgbClr val="AAAFEF"/>
        </a:accent3>
        <a:accent4>
          <a:srgbClr val="DADADA"/>
        </a:accent4>
        <a:accent5>
          <a:srgbClr val="FCFEAA"/>
        </a:accent5>
        <a:accent6>
          <a:srgbClr val="73E700"/>
        </a:accent6>
        <a:hlink>
          <a:srgbClr val="00DECA"/>
        </a:hlink>
        <a:folHlink>
          <a:srgbClr val="A2C1FE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7775</TotalTime>
  <Pages>4</Pages>
  <Words>1198</Words>
  <Application>Microsoft Office PowerPoint</Application>
  <PresentationFormat>Widescreen</PresentationFormat>
  <Paragraphs>192</Paragraphs>
  <Slides>17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 Light</vt:lpstr>
      <vt:lpstr>Monotype Sorts</vt:lpstr>
      <vt:lpstr>Symbol</vt:lpstr>
      <vt:lpstr>Times</vt:lpstr>
      <vt:lpstr>Times New Roman</vt:lpstr>
      <vt:lpstr>Wingdings</vt:lpstr>
      <vt:lpstr>2_Default Design</vt:lpstr>
      <vt:lpstr>Recurrence of Atrial Arrhythmias in the Catheter Ablation Versus Antiarrhythmic Drug Therapy for Atrial Fibrillation (CABANA) Trial </vt:lpstr>
      <vt:lpstr>Background </vt:lpstr>
      <vt:lpstr>Background </vt:lpstr>
      <vt:lpstr>Selected Baseline Characteristics</vt:lpstr>
      <vt:lpstr> Methods CABANA Study Rhythm Recording System</vt:lpstr>
      <vt:lpstr>Endpoint Rhythm Definition and Adjudication</vt:lpstr>
      <vt:lpstr>CABANA Study Rhythm Recording System</vt:lpstr>
      <vt:lpstr>Statistical Analysis</vt:lpstr>
      <vt:lpstr>Results Hazard Ratios for First Episode Post 90-Day Blanking </vt:lpstr>
      <vt:lpstr>Cumulative First Recurrence Event Rates After 90-day Blanking</vt:lpstr>
      <vt:lpstr>Comparison of First Post-Blanking Recurrence</vt:lpstr>
      <vt:lpstr>Percent AF Burden - Holter Analysis</vt:lpstr>
      <vt:lpstr>Percent AF Burden Holter Analysis by Baseline Pattern of AF</vt:lpstr>
      <vt:lpstr>Conclusions</vt:lpstr>
      <vt:lpstr>Future Studies</vt:lpstr>
      <vt:lpstr>CABANA ECG/Rhythm Core Lab Adjudication Committee</vt:lpstr>
      <vt:lpstr>PowerPoint Presentation</vt:lpstr>
    </vt:vector>
  </TitlesOfParts>
  <Company>Mayo Clinic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Atrial Fibrillation: What Do We Know, What Don’t We Know, and Where Do We Go From Here?</dc:title>
  <dc:creator>Mayo Clinic</dc:creator>
  <cp:lastModifiedBy>Kristen Green</cp:lastModifiedBy>
  <cp:revision>838</cp:revision>
  <cp:lastPrinted>2018-05-04T20:39:27Z</cp:lastPrinted>
  <dcterms:created xsi:type="dcterms:W3CDTF">2009-10-01T17:22:57Z</dcterms:created>
  <dcterms:modified xsi:type="dcterms:W3CDTF">2018-08-26T10:30:26Z</dcterms:modified>
</cp:coreProperties>
</file>