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7" r:id="rId5"/>
    <p:sldId id="258" r:id="rId6"/>
    <p:sldId id="259" r:id="rId7"/>
    <p:sldId id="260" r:id="rId8"/>
    <p:sldId id="262" r:id="rId9"/>
    <p:sldId id="264" r:id="rId10"/>
    <p:sldId id="265" r:id="rId11"/>
    <p:sldId id="269" r:id="rId12"/>
    <p:sldId id="270" r:id="rId13"/>
    <p:sldId id="271" r:id="rId14"/>
    <p:sldId id="272" r:id="rId15"/>
    <p:sldId id="273" r:id="rId16"/>
    <p:sldId id="294" r:id="rId17"/>
    <p:sldId id="274" r:id="rId18"/>
    <p:sldId id="275" r:id="rId19"/>
    <p:sldId id="278" r:id="rId20"/>
    <p:sldId id="276" r:id="rId21"/>
    <p:sldId id="279" r:id="rId22"/>
    <p:sldId id="280" r:id="rId23"/>
    <p:sldId id="281" r:id="rId24"/>
    <p:sldId id="282" r:id="rId25"/>
    <p:sldId id="283" r:id="rId26"/>
    <p:sldId id="284" r:id="rId27"/>
    <p:sldId id="285" r:id="rId28"/>
    <p:sldId id="29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Geneva" charset="-128"/>
        <a:cs typeface="+mn-cs"/>
      </a:defRPr>
    </a:lvl1pPr>
    <a:lvl2pPr marL="457200" algn="l" rtl="0" fontAlgn="base">
      <a:spcBef>
        <a:spcPct val="0"/>
      </a:spcBef>
      <a:spcAft>
        <a:spcPct val="0"/>
      </a:spcAft>
      <a:defRPr kern="1200">
        <a:solidFill>
          <a:schemeClr val="tx1"/>
        </a:solidFill>
        <a:latin typeface="Arial" charset="0"/>
        <a:ea typeface="Geneva" charset="-128"/>
        <a:cs typeface="+mn-cs"/>
      </a:defRPr>
    </a:lvl2pPr>
    <a:lvl3pPr marL="914400" algn="l" rtl="0" fontAlgn="base">
      <a:spcBef>
        <a:spcPct val="0"/>
      </a:spcBef>
      <a:spcAft>
        <a:spcPct val="0"/>
      </a:spcAft>
      <a:defRPr kern="1200">
        <a:solidFill>
          <a:schemeClr val="tx1"/>
        </a:solidFill>
        <a:latin typeface="Arial" charset="0"/>
        <a:ea typeface="Geneva" charset="-128"/>
        <a:cs typeface="+mn-cs"/>
      </a:defRPr>
    </a:lvl3pPr>
    <a:lvl4pPr marL="1371600" algn="l" rtl="0" fontAlgn="base">
      <a:spcBef>
        <a:spcPct val="0"/>
      </a:spcBef>
      <a:spcAft>
        <a:spcPct val="0"/>
      </a:spcAft>
      <a:defRPr kern="1200">
        <a:solidFill>
          <a:schemeClr val="tx1"/>
        </a:solidFill>
        <a:latin typeface="Arial" charset="0"/>
        <a:ea typeface="Geneva" charset="-128"/>
        <a:cs typeface="+mn-cs"/>
      </a:defRPr>
    </a:lvl4pPr>
    <a:lvl5pPr marL="1828800" algn="l" rtl="0" fontAlgn="base">
      <a:spcBef>
        <a:spcPct val="0"/>
      </a:spcBef>
      <a:spcAft>
        <a:spcPct val="0"/>
      </a:spcAft>
      <a:defRPr kern="1200">
        <a:solidFill>
          <a:schemeClr val="tx1"/>
        </a:solidFill>
        <a:latin typeface="Arial" charset="0"/>
        <a:ea typeface="Geneva" charset="-128"/>
        <a:cs typeface="+mn-cs"/>
      </a:defRPr>
    </a:lvl5pPr>
    <a:lvl6pPr marL="2286000" algn="l" defTabSz="914400" rtl="0" eaLnBrk="1" latinLnBrk="0" hangingPunct="1">
      <a:defRPr kern="1200">
        <a:solidFill>
          <a:schemeClr val="tx1"/>
        </a:solidFill>
        <a:latin typeface="Arial" charset="0"/>
        <a:ea typeface="Geneva" charset="-128"/>
        <a:cs typeface="+mn-cs"/>
      </a:defRPr>
    </a:lvl6pPr>
    <a:lvl7pPr marL="2743200" algn="l" defTabSz="914400" rtl="0" eaLnBrk="1" latinLnBrk="0" hangingPunct="1">
      <a:defRPr kern="1200">
        <a:solidFill>
          <a:schemeClr val="tx1"/>
        </a:solidFill>
        <a:latin typeface="Arial" charset="0"/>
        <a:ea typeface="Geneva" charset="-128"/>
        <a:cs typeface="+mn-cs"/>
      </a:defRPr>
    </a:lvl7pPr>
    <a:lvl8pPr marL="3200400" algn="l" defTabSz="914400" rtl="0" eaLnBrk="1" latinLnBrk="0" hangingPunct="1">
      <a:defRPr kern="1200">
        <a:solidFill>
          <a:schemeClr val="tx1"/>
        </a:solidFill>
        <a:latin typeface="Arial" charset="0"/>
        <a:ea typeface="Geneva" charset="-128"/>
        <a:cs typeface="+mn-cs"/>
      </a:defRPr>
    </a:lvl8pPr>
    <a:lvl9pPr marL="3657600" algn="l" defTabSz="914400" rtl="0" eaLnBrk="1" latinLnBrk="0" hangingPunct="1">
      <a:defRPr kern="1200">
        <a:solidFill>
          <a:schemeClr val="tx1"/>
        </a:solidFill>
        <a:latin typeface="Arial"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erhaut" initials="SM" lastIdx="5" clrIdx="0">
    <p:extLst>
      <p:ext uri="{19B8F6BF-5375-455C-9EA6-DF929625EA0E}">
        <p15:presenceInfo xmlns:p15="http://schemas.microsoft.com/office/powerpoint/2012/main" userId="S-1-5-21-57989841-1682526488-839522115-298316" providerId="AD"/>
      </p:ext>
    </p:extLst>
  </p:cmAuthor>
  <p:cmAuthor id="2" name="Katherine Sheehan" initials="KS" lastIdx="1" clrIdx="1">
    <p:extLst>
      <p:ext uri="{19B8F6BF-5375-455C-9EA6-DF929625EA0E}">
        <p15:presenceInfo xmlns:p15="http://schemas.microsoft.com/office/powerpoint/2012/main" userId="S-1-5-21-57989841-1682526488-839522115-2690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8DB3E2"/>
    <a:srgbClr val="57AC69"/>
    <a:srgbClr val="FDCC3F"/>
    <a:srgbClr val="EB443B"/>
    <a:srgbClr val="F7983A"/>
    <a:srgbClr val="C9382A"/>
    <a:srgbClr val="C93F2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72" d="100"/>
          <a:sy n="72" d="100"/>
        </p:scale>
        <p:origin x="73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E69C18DE-4182-4FA7-8CB9-141B3AFA246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0B5A15-5FF9-4778-8738-EAC5C5C0308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51DA04-AB74-44D6-8486-5CE321BDB2C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76F4B9-8847-4A00-AB9C-BFB46EA7382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EAE7F6-6E83-4428-93C2-A7250A07AE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0DD06C-F787-46F0-B6D8-DD4F6A01751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E0B760A-ABEE-4898-AFED-81912C2A9DD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CD40CE6-49C4-4BDE-B3B9-9BD6888EFFF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C6426EC-901D-42F9-8BF0-94D62FC29DA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67A21FB-78F3-4C42-9938-AED4BC2D515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D6DFA1-EF3E-4BB6-BBCE-EDE680E440C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C58CA64-7722-4422-8179-78C128C2BA6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D915846F-3A22-4993-8FBB-A0534DAFE4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Geneva" charset="-128"/>
          <a:cs typeface="+mj-cs"/>
        </a:defRPr>
      </a:lvl1pPr>
      <a:lvl2pPr algn="ctr" rtl="0" eaLnBrk="0" fontAlgn="base" hangingPunct="0">
        <a:spcBef>
          <a:spcPct val="0"/>
        </a:spcBef>
        <a:spcAft>
          <a:spcPct val="0"/>
        </a:spcAft>
        <a:defRPr sz="4400">
          <a:solidFill>
            <a:schemeClr val="tx2"/>
          </a:solidFill>
          <a:latin typeface="Arial" charset="0"/>
          <a:ea typeface="Geneva" charset="-128"/>
        </a:defRPr>
      </a:lvl2pPr>
      <a:lvl3pPr algn="ctr" rtl="0" eaLnBrk="0" fontAlgn="base" hangingPunct="0">
        <a:spcBef>
          <a:spcPct val="0"/>
        </a:spcBef>
        <a:spcAft>
          <a:spcPct val="0"/>
        </a:spcAft>
        <a:defRPr sz="4400">
          <a:solidFill>
            <a:schemeClr val="tx2"/>
          </a:solidFill>
          <a:latin typeface="Arial" charset="0"/>
          <a:ea typeface="Geneva" charset="-128"/>
        </a:defRPr>
      </a:lvl3pPr>
      <a:lvl4pPr algn="ctr" rtl="0" eaLnBrk="0" fontAlgn="base" hangingPunct="0">
        <a:spcBef>
          <a:spcPct val="0"/>
        </a:spcBef>
        <a:spcAft>
          <a:spcPct val="0"/>
        </a:spcAft>
        <a:defRPr sz="4400">
          <a:solidFill>
            <a:schemeClr val="tx2"/>
          </a:solidFill>
          <a:latin typeface="Arial" charset="0"/>
          <a:ea typeface="Geneva" charset="-128"/>
        </a:defRPr>
      </a:lvl4pPr>
      <a:lvl5pPr algn="ctr" rtl="0" eaLnBrk="0" fontAlgn="base" hangingPunct="0">
        <a:spcBef>
          <a:spcPct val="0"/>
        </a:spcBef>
        <a:spcAft>
          <a:spcPct val="0"/>
        </a:spcAft>
        <a:defRPr sz="4400">
          <a:solidFill>
            <a:schemeClr val="tx2"/>
          </a:solidFill>
          <a:latin typeface="Arial" charset="0"/>
          <a:ea typeface="Geneva"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Geneva" charset="-128"/>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acc.org/" TargetMode="External"/><Relationship Id="rId2" Type="http://schemas.openxmlformats.org/officeDocument/2006/relationships/hyperlink" Target="http://circ.ahajournals.org/lookup/doi/10.1161/CIR.0000000000000509" TargetMode="External"/><Relationship Id="rId1" Type="http://schemas.openxmlformats.org/officeDocument/2006/relationships/slideLayout" Target="../slideLayouts/slideLayout7.xml"/><Relationship Id="rId5" Type="http://schemas.openxmlformats.org/officeDocument/2006/relationships/hyperlink" Target="http://www.hfsa.org/" TargetMode="External"/><Relationship Id="rId4" Type="http://schemas.openxmlformats.org/officeDocument/2006/relationships/hyperlink" Target="http://professional.heart.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idx="4294967295"/>
          </p:nvPr>
        </p:nvSpPr>
        <p:spPr>
          <a:xfrm>
            <a:off x="0" y="1447800"/>
            <a:ext cx="9144000" cy="1143000"/>
          </a:xfrm>
        </p:spPr>
        <p:txBody>
          <a:bodyPr/>
          <a:lstStyle/>
          <a:p>
            <a:r>
              <a:rPr lang="fr-FR" b="1" cap="small" dirty="0"/>
              <a:t>2017 </a:t>
            </a:r>
            <a:r>
              <a:rPr lang="en-US" b="1" dirty="0"/>
              <a:t>ACC/AHA/HFSA Focused Update of the 2013 ACCF/AHA Guideline for the Management of Heart Failure  </a:t>
            </a:r>
            <a:endParaRPr lang="en-US" dirty="0"/>
          </a:p>
        </p:txBody>
      </p:sp>
      <p:sp>
        <p:nvSpPr>
          <p:cNvPr id="14339" name="Text Box 3"/>
          <p:cNvSpPr txBox="1">
            <a:spLocks noChangeArrowheads="1"/>
          </p:cNvSpPr>
          <p:nvPr/>
        </p:nvSpPr>
        <p:spPr bwMode="auto">
          <a:xfrm>
            <a:off x="266700" y="4038600"/>
            <a:ext cx="8610600" cy="1754326"/>
          </a:xfrm>
          <a:prstGeom prst="rect">
            <a:avLst/>
          </a:prstGeom>
          <a:noFill/>
          <a:ln w="9525">
            <a:noFill/>
            <a:miter lim="800000"/>
            <a:headEnd/>
            <a:tailEnd/>
          </a:ln>
        </p:spPr>
        <p:txBody>
          <a:bodyPr wrap="square">
            <a:spAutoFit/>
          </a:bodyPr>
          <a:lstStyle/>
          <a:p>
            <a:pPr algn="ctr"/>
            <a:r>
              <a:rPr lang="en-US" dirty="0"/>
              <a:t> </a:t>
            </a:r>
            <a:r>
              <a:rPr lang="en-US" b="1" dirty="0"/>
              <a:t>Developed in Collaboration With the American Academy of Family Physicians, American College of Chest Physicians, and International Society for Heart and Lung Transplantation</a:t>
            </a:r>
            <a:endParaRPr lang="en-US" dirty="0"/>
          </a:p>
          <a:p>
            <a:endParaRPr lang="en-US" dirty="0">
              <a:solidFill>
                <a:schemeClr val="accent2"/>
              </a:solidFill>
              <a:latin typeface="Calibri" pitchFamily="34" charset="0"/>
            </a:endParaRPr>
          </a:p>
          <a:p>
            <a:endParaRPr lang="en-US" dirty="0">
              <a:solidFill>
                <a:schemeClr val="accent2"/>
              </a:solidFill>
              <a:latin typeface="Calibri" pitchFamily="34" charset="0"/>
            </a:endParaRPr>
          </a:p>
          <a:p>
            <a:endParaRPr lang="en-US" dirty="0">
              <a:solidFill>
                <a:schemeClr val="accent2"/>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28600"/>
            <a:ext cx="9144000" cy="554319"/>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Biomarkers</a:t>
            </a:r>
          </a:p>
        </p:txBody>
      </p:sp>
      <p:sp>
        <p:nvSpPr>
          <p:cNvPr id="5" name="Title 1"/>
          <p:cNvSpPr>
            <a:spLocks noGrp="1"/>
          </p:cNvSpPr>
          <p:nvPr>
            <p:ph type="title"/>
          </p:nvPr>
        </p:nvSpPr>
        <p:spPr>
          <a:xfrm>
            <a:off x="-1" y="808567"/>
            <a:ext cx="9144000" cy="639762"/>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Biomarkers for Diagnosis</a:t>
            </a:r>
          </a:p>
        </p:txBody>
      </p:sp>
      <p:graphicFrame>
        <p:nvGraphicFramePr>
          <p:cNvPr id="7" name="Table 6"/>
          <p:cNvGraphicFramePr>
            <a:graphicFrameLocks noGrp="1"/>
          </p:cNvGraphicFramePr>
          <p:nvPr>
            <p:extLst>
              <p:ext uri="{D42A27DB-BD31-4B8C-83A1-F6EECF244321}">
                <p14:modId xmlns:p14="http://schemas.microsoft.com/office/powerpoint/2010/main" val="3943516915"/>
              </p:ext>
            </p:extLst>
          </p:nvPr>
        </p:nvGraphicFramePr>
        <p:xfrm>
          <a:off x="571499" y="1448329"/>
          <a:ext cx="8001000" cy="2362200"/>
        </p:xfrm>
        <a:graphic>
          <a:graphicData uri="http://schemas.openxmlformats.org/drawingml/2006/table">
            <a:tbl>
              <a:tblPr firstRow="1" firstCol="1" bandRow="1" bandCol="1"/>
              <a:tblGrid>
                <a:gridCol w="986328">
                  <a:extLst>
                    <a:ext uri="{9D8B030D-6E8A-4147-A177-3AD203B41FA5}">
                      <a16:colId xmlns:a16="http://schemas.microsoft.com/office/drawing/2014/main" val="3844152690"/>
                    </a:ext>
                  </a:extLst>
                </a:gridCol>
                <a:gridCol w="952668">
                  <a:extLst>
                    <a:ext uri="{9D8B030D-6E8A-4147-A177-3AD203B41FA5}">
                      <a16:colId xmlns:a16="http://schemas.microsoft.com/office/drawing/2014/main" val="768198162"/>
                    </a:ext>
                  </a:extLst>
                </a:gridCol>
                <a:gridCol w="3764687">
                  <a:extLst>
                    <a:ext uri="{9D8B030D-6E8A-4147-A177-3AD203B41FA5}">
                      <a16:colId xmlns:a16="http://schemas.microsoft.com/office/drawing/2014/main" val="3858697746"/>
                    </a:ext>
                  </a:extLst>
                </a:gridCol>
                <a:gridCol w="2297317">
                  <a:extLst>
                    <a:ext uri="{9D8B030D-6E8A-4147-A177-3AD203B41FA5}">
                      <a16:colId xmlns:a16="http://schemas.microsoft.com/office/drawing/2014/main" val="1258806728"/>
                    </a:ext>
                  </a:extLst>
                </a:gridCol>
              </a:tblGrid>
              <a:tr h="638433">
                <a:tc>
                  <a:txBody>
                    <a:bodyPr/>
                    <a:lstStyle/>
                    <a:p>
                      <a:pPr marL="0" marR="0" algn="ctr">
                        <a:lnSpc>
                          <a:spcPct val="100000"/>
                        </a:lnSpc>
                        <a:spcBef>
                          <a:spcPts val="0"/>
                        </a:spcBef>
                        <a:spcAft>
                          <a:spcPts val="0"/>
                        </a:spcAft>
                      </a:pPr>
                      <a:r>
                        <a:rPr lang="en-US" sz="2000" b="1" i="0">
                          <a:effectLst/>
                          <a:latin typeface="+mn-lt"/>
                          <a:ea typeface="Calibri" panose="020F0502020204030204" pitchFamily="34" charset="0"/>
                        </a:rPr>
                        <a:t>COR</a:t>
                      </a:r>
                      <a:endParaRPr lang="en-US" sz="20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a:effectLst/>
                          <a:latin typeface="+mn-lt"/>
                          <a:ea typeface="Calibri" panose="020F0502020204030204" pitchFamily="34" charset="0"/>
                        </a:rPr>
                        <a:t>LOE</a:t>
                      </a:r>
                      <a:endParaRPr lang="en-US" sz="20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a:effectLst/>
                          <a:latin typeface="+mn-lt"/>
                          <a:ea typeface="Calibri" panose="020F0502020204030204" pitchFamily="34" charset="0"/>
                        </a:rPr>
                        <a:t>Recommendation</a:t>
                      </a:r>
                      <a:endParaRPr lang="en-US" sz="20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n-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n-lt"/>
                          <a:ea typeface="Batang" panose="02030600000101010101" pitchFamily="18" charset="-127"/>
                        </a:rPr>
                        <a:t>Rationale</a:t>
                      </a:r>
                      <a:endParaRPr lang="en-US" sz="20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732487"/>
                  </a:ext>
                </a:extLst>
              </a:tr>
              <a:tr h="1723767">
                <a:tc>
                  <a:txBody>
                    <a:bodyPr/>
                    <a:lstStyle/>
                    <a:p>
                      <a:pPr marL="0" marR="0" algn="ctr">
                        <a:lnSpc>
                          <a:spcPct val="100000"/>
                        </a:lnSpc>
                        <a:spcBef>
                          <a:spcPts val="0"/>
                        </a:spcBef>
                        <a:spcAft>
                          <a:spcPts val="0"/>
                        </a:spcAft>
                      </a:pPr>
                      <a:r>
                        <a:rPr lang="en-US" sz="1800" b="1" i="0" dirty="0">
                          <a:effectLst/>
                          <a:latin typeface="+mn-lt"/>
                          <a:ea typeface="Calibri" panose="020F0502020204030204" pitchFamily="34" charset="0"/>
                          <a:cs typeface="Times New Roman" panose="02020603050405020304" pitchFamily="18" charset="0"/>
                        </a:rPr>
                        <a:t>I</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800" b="1" i="0" dirty="0">
                          <a:effectLst/>
                          <a:latin typeface="+mn-lt"/>
                          <a:ea typeface="Calibri" panose="020F0502020204030204" pitchFamily="34" charset="0"/>
                          <a:cs typeface="Times New Roman" panose="02020603050405020304" pitchFamily="18" charset="0"/>
                        </a:rPr>
                        <a:t>A</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00000"/>
                        </a:lnSpc>
                        <a:spcBef>
                          <a:spcPts val="0"/>
                        </a:spcBef>
                        <a:spcAft>
                          <a:spcPts val="0"/>
                        </a:spcAft>
                      </a:pPr>
                      <a:r>
                        <a:rPr lang="en-US" sz="1800" b="0" i="0" dirty="0">
                          <a:effectLst/>
                          <a:latin typeface="+mn-lt"/>
                          <a:ea typeface="Calibri" panose="020F0502020204030204" pitchFamily="34" charset="0"/>
                          <a:cs typeface="Times New Roman" panose="02020603050405020304" pitchFamily="18" charset="0"/>
                        </a:rPr>
                        <a:t>In patients presenting with dyspnea, measurement of natriuretic peptide biomarkers is useful to support a diagnosis or exclusion of HF.</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Calibri" panose="020F0502020204030204" pitchFamily="34" charset="0"/>
                          <a:cs typeface="Times New Roman" panose="02020603050405020304" pitchFamily="18" charset="0"/>
                        </a:rPr>
                        <a:t>MODIFIED</a:t>
                      </a:r>
                      <a:r>
                        <a:rPr lang="en-US" sz="1800" b="0" i="0" dirty="0">
                          <a:effectLst/>
                          <a:latin typeface="+mn-lt"/>
                          <a:ea typeface="Calibri" panose="020F0502020204030204" pitchFamily="34" charset="0"/>
                          <a:cs typeface="Times New Roman" panose="02020603050405020304" pitchFamily="18" charset="0"/>
                        </a:rPr>
                        <a:t>: 2013 acute and chronic recommendations have been combined into a diagnosis section.  </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175492"/>
                  </a:ext>
                </a:extLst>
              </a:tr>
            </a:tbl>
          </a:graphicData>
        </a:graphic>
      </p:graphicFrame>
    </p:spTree>
    <p:extLst>
      <p:ext uri="{BB962C8B-B14F-4D97-AF65-F5344CB8AC3E}">
        <p14:creationId xmlns:p14="http://schemas.microsoft.com/office/powerpoint/2010/main" val="298070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28600"/>
            <a:ext cx="9144000" cy="554319"/>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Biomarkers</a:t>
            </a:r>
          </a:p>
        </p:txBody>
      </p:sp>
      <p:sp>
        <p:nvSpPr>
          <p:cNvPr id="5" name="Title 1"/>
          <p:cNvSpPr>
            <a:spLocks noGrp="1"/>
          </p:cNvSpPr>
          <p:nvPr>
            <p:ph type="title"/>
          </p:nvPr>
        </p:nvSpPr>
        <p:spPr>
          <a:xfrm>
            <a:off x="0" y="808567"/>
            <a:ext cx="9144000" cy="1020233"/>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Biomarkers for Prognosis or Added Risk Stratification </a:t>
            </a:r>
          </a:p>
        </p:txBody>
      </p:sp>
      <p:graphicFrame>
        <p:nvGraphicFramePr>
          <p:cNvPr id="2" name="Table 1"/>
          <p:cNvGraphicFramePr>
            <a:graphicFrameLocks noGrp="1"/>
          </p:cNvGraphicFramePr>
          <p:nvPr>
            <p:extLst>
              <p:ext uri="{D42A27DB-BD31-4B8C-83A1-F6EECF244321}">
                <p14:modId xmlns:p14="http://schemas.microsoft.com/office/powerpoint/2010/main" val="3649250567"/>
              </p:ext>
            </p:extLst>
          </p:nvPr>
        </p:nvGraphicFramePr>
        <p:xfrm>
          <a:off x="495299" y="1828800"/>
          <a:ext cx="8153400" cy="3718560"/>
        </p:xfrm>
        <a:graphic>
          <a:graphicData uri="http://schemas.openxmlformats.org/drawingml/2006/table">
            <a:tbl>
              <a:tblPr firstRow="1" firstCol="1" bandRow="1" bandCol="1"/>
              <a:tblGrid>
                <a:gridCol w="1005115">
                  <a:extLst>
                    <a:ext uri="{9D8B030D-6E8A-4147-A177-3AD203B41FA5}">
                      <a16:colId xmlns:a16="http://schemas.microsoft.com/office/drawing/2014/main" val="1099023672"/>
                    </a:ext>
                  </a:extLst>
                </a:gridCol>
                <a:gridCol w="970814">
                  <a:extLst>
                    <a:ext uri="{9D8B030D-6E8A-4147-A177-3AD203B41FA5}">
                      <a16:colId xmlns:a16="http://schemas.microsoft.com/office/drawing/2014/main" val="1314863935"/>
                    </a:ext>
                  </a:extLst>
                </a:gridCol>
                <a:gridCol w="3662871">
                  <a:extLst>
                    <a:ext uri="{9D8B030D-6E8A-4147-A177-3AD203B41FA5}">
                      <a16:colId xmlns:a16="http://schemas.microsoft.com/office/drawing/2014/main" val="360818187"/>
                    </a:ext>
                  </a:extLst>
                </a:gridCol>
                <a:gridCol w="2514600">
                  <a:extLst>
                    <a:ext uri="{9D8B030D-6E8A-4147-A177-3AD203B41FA5}">
                      <a16:colId xmlns:a16="http://schemas.microsoft.com/office/drawing/2014/main" val="1999555438"/>
                    </a:ext>
                  </a:extLst>
                </a:gridCol>
              </a:tblGrid>
              <a:tr h="148590">
                <a:tc>
                  <a:txBody>
                    <a:bodyPr/>
                    <a:lstStyle/>
                    <a:p>
                      <a:pPr marL="0" marR="0" algn="ctr">
                        <a:lnSpc>
                          <a:spcPct val="150000"/>
                        </a:lnSpc>
                        <a:spcBef>
                          <a:spcPts val="0"/>
                        </a:spcBef>
                        <a:spcAft>
                          <a:spcPts val="0"/>
                        </a:spcAft>
                      </a:pPr>
                      <a:r>
                        <a:rPr lang="en-US" sz="2000" b="1" i="0">
                          <a:effectLst/>
                          <a:latin typeface="+mn-lt"/>
                          <a:ea typeface="Calibri" panose="020F0502020204030204" pitchFamily="34" charset="0"/>
                        </a:rPr>
                        <a:t>COR</a:t>
                      </a:r>
                      <a:endParaRPr lang="en-US" sz="20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i="0" dirty="0">
                          <a:effectLst/>
                          <a:latin typeface="+mn-lt"/>
                          <a:ea typeface="Calibri" panose="020F0502020204030204" pitchFamily="34" charset="0"/>
                        </a:rPr>
                        <a:t>LOE</a:t>
                      </a:r>
                      <a:endParaRPr lang="en-US" sz="20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i="0" dirty="0">
                          <a:effectLst/>
                          <a:latin typeface="+mn-lt"/>
                          <a:ea typeface="Calibri" panose="020F0502020204030204" pitchFamily="34" charset="0"/>
                        </a:rPr>
                        <a:t>Recommendations</a:t>
                      </a:r>
                      <a:endParaRPr lang="en-US" sz="20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0" dirty="0">
                          <a:effectLst/>
                          <a:latin typeface="+mn-lt"/>
                          <a:ea typeface="Batang" panose="02030600000101010101" pitchFamily="18" charset="-127"/>
                        </a:rPr>
                        <a:t>Comment/</a:t>
                      </a:r>
                    </a:p>
                    <a:p>
                      <a:pPr marL="0" marR="0" algn="ctr">
                        <a:lnSpc>
                          <a:spcPct val="115000"/>
                        </a:lnSpc>
                        <a:spcBef>
                          <a:spcPts val="0"/>
                        </a:spcBef>
                        <a:spcAft>
                          <a:spcPts val="0"/>
                        </a:spcAft>
                      </a:pPr>
                      <a:r>
                        <a:rPr lang="en-US" sz="2000" b="1" i="0" dirty="0">
                          <a:effectLst/>
                          <a:latin typeface="+mn-lt"/>
                          <a:ea typeface="Batang" panose="02030600000101010101" pitchFamily="18" charset="-127"/>
                        </a:rPr>
                        <a:t>Rationale</a:t>
                      </a:r>
                      <a:endParaRPr lang="en-US" sz="20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38307"/>
                  </a:ext>
                </a:extLst>
              </a:tr>
              <a:tr h="393065">
                <a:tc>
                  <a:txBody>
                    <a:bodyPr/>
                    <a:lstStyle/>
                    <a:p>
                      <a:pPr marL="0" marR="0" algn="ctr">
                        <a:lnSpc>
                          <a:spcPct val="100000"/>
                        </a:lnSpc>
                        <a:spcBef>
                          <a:spcPts val="0"/>
                        </a:spcBef>
                        <a:spcAft>
                          <a:spcPts val="0"/>
                        </a:spcAft>
                      </a:pPr>
                      <a:r>
                        <a:rPr lang="en-US" sz="1800" b="1" i="0">
                          <a:effectLst/>
                          <a:latin typeface="+mn-lt"/>
                          <a:ea typeface="Calibri" panose="020F0502020204030204" pitchFamily="34" charset="0"/>
                          <a:cs typeface="Times New Roman" panose="02020603050405020304" pitchFamily="18" charset="0"/>
                        </a:rPr>
                        <a:t>I</a:t>
                      </a:r>
                      <a:endParaRPr lang="en-US" sz="18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800" b="1" i="0">
                          <a:effectLst/>
                          <a:latin typeface="+mn-lt"/>
                          <a:ea typeface="Calibri" panose="020F0502020204030204" pitchFamily="34" charset="0"/>
                          <a:cs typeface="Times New Roman" panose="02020603050405020304" pitchFamily="18" charset="0"/>
                        </a:rPr>
                        <a:t>A</a:t>
                      </a:r>
                      <a:endParaRPr lang="en-US" sz="18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00000"/>
                        </a:lnSpc>
                        <a:spcBef>
                          <a:spcPts val="0"/>
                        </a:spcBef>
                        <a:spcAft>
                          <a:spcPts val="0"/>
                        </a:spcAft>
                      </a:pPr>
                      <a:r>
                        <a:rPr lang="en-US" sz="1800" b="0" i="0" dirty="0">
                          <a:effectLst/>
                          <a:latin typeface="+mn-lt"/>
                          <a:ea typeface="Calibri" panose="020F0502020204030204" pitchFamily="34" charset="0"/>
                          <a:cs typeface="Times New Roman" panose="02020603050405020304" pitchFamily="18" charset="0"/>
                        </a:rPr>
                        <a:t>Measurement of BNP or NT-</a:t>
                      </a:r>
                      <a:r>
                        <a:rPr lang="en-US" sz="1800" b="0" i="0" dirty="0" err="1">
                          <a:effectLst/>
                          <a:latin typeface="+mn-lt"/>
                          <a:ea typeface="Calibri" panose="020F0502020204030204" pitchFamily="34" charset="0"/>
                          <a:cs typeface="Times New Roman" panose="02020603050405020304" pitchFamily="18" charset="0"/>
                        </a:rPr>
                        <a:t>proBNP</a:t>
                      </a:r>
                      <a:r>
                        <a:rPr lang="en-US" sz="1800" b="0" i="0" dirty="0">
                          <a:effectLst/>
                          <a:latin typeface="+mn-lt"/>
                          <a:ea typeface="Calibri" panose="020F0502020204030204" pitchFamily="34" charset="0"/>
                          <a:cs typeface="Times New Roman" panose="02020603050405020304" pitchFamily="18" charset="0"/>
                        </a:rPr>
                        <a:t> is useful for establishing prognosis or disease severity in chronic HF.</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a:solidFill>
                            <a:srgbClr val="000000"/>
                          </a:solidFill>
                          <a:effectLst/>
                          <a:latin typeface="+mn-lt"/>
                          <a:ea typeface="Calibri" panose="020F0502020204030204" pitchFamily="34" charset="0"/>
                          <a:cs typeface="Times New Roman" panose="02020603050405020304" pitchFamily="18" charset="0"/>
                        </a:rPr>
                        <a:t>2013 recommendation remains current. </a:t>
                      </a:r>
                      <a:endParaRPr lang="en-US" sz="1800" b="0" i="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182872"/>
                  </a:ext>
                </a:extLst>
              </a:tr>
              <a:tr h="0">
                <a:tc>
                  <a:txBody>
                    <a:bodyPr/>
                    <a:lstStyle/>
                    <a:p>
                      <a:pPr marL="0" marR="0" algn="ctr">
                        <a:lnSpc>
                          <a:spcPct val="100000"/>
                        </a:lnSpc>
                        <a:spcBef>
                          <a:spcPts val="0"/>
                        </a:spcBef>
                        <a:spcAft>
                          <a:spcPts val="0"/>
                        </a:spcAft>
                      </a:pPr>
                      <a:r>
                        <a:rPr lang="en-US" sz="1800" b="1" i="0">
                          <a:effectLst/>
                          <a:latin typeface="+mn-lt"/>
                          <a:ea typeface="Calibri" panose="020F0502020204030204" pitchFamily="34" charset="0"/>
                          <a:cs typeface="Times New Roman" panose="02020603050405020304" pitchFamily="18" charset="0"/>
                        </a:rPr>
                        <a:t>I</a:t>
                      </a:r>
                      <a:endParaRPr lang="en-US" sz="18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800" b="1" i="0" dirty="0">
                          <a:effectLst/>
                          <a:latin typeface="+mn-lt"/>
                          <a:ea typeface="Calibri" panose="020F0502020204030204" pitchFamily="34" charset="0"/>
                          <a:cs typeface="Times New Roman" panose="02020603050405020304" pitchFamily="18" charset="0"/>
                        </a:rPr>
                        <a:t>A</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00000"/>
                        </a:lnSpc>
                        <a:spcBef>
                          <a:spcPts val="0"/>
                        </a:spcBef>
                        <a:spcAft>
                          <a:spcPts val="0"/>
                        </a:spcAft>
                      </a:pPr>
                      <a:r>
                        <a:rPr lang="en-US" sz="1800" b="0" i="0" dirty="0">
                          <a:solidFill>
                            <a:srgbClr val="000000"/>
                          </a:solidFill>
                          <a:effectLst/>
                          <a:latin typeface="+mn-lt"/>
                          <a:ea typeface="Calibri" panose="020F0502020204030204" pitchFamily="34" charset="0"/>
                          <a:cs typeface="Times New Roman" panose="02020603050405020304" pitchFamily="18" charset="0"/>
                        </a:rPr>
                        <a:t>Measurement of baseline levels of </a:t>
                      </a:r>
                      <a:r>
                        <a:rPr lang="en-US" sz="1800" b="0" i="0" dirty="0">
                          <a:effectLst/>
                          <a:latin typeface="+mn-lt"/>
                          <a:ea typeface="Calibri" panose="020F0502020204030204" pitchFamily="34" charset="0"/>
                          <a:cs typeface="Times New Roman" panose="02020603050405020304" pitchFamily="18" charset="0"/>
                        </a:rPr>
                        <a:t>natriuretic peptide biomarkers </a:t>
                      </a:r>
                      <a:r>
                        <a:rPr lang="en-US" sz="1800" b="0" i="0" dirty="0">
                          <a:solidFill>
                            <a:srgbClr val="000000"/>
                          </a:solidFill>
                          <a:effectLst/>
                          <a:latin typeface="+mn-lt"/>
                          <a:ea typeface="Calibri" panose="020F0502020204030204" pitchFamily="34" charset="0"/>
                          <a:cs typeface="Times New Roman" panose="02020603050405020304" pitchFamily="18" charset="0"/>
                        </a:rPr>
                        <a:t>and/or cardiac troponin on admission to the hospital is useful to establish a prognosis in acutely decompensated HF.</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Calibri" panose="020F0502020204030204" pitchFamily="34" charset="0"/>
                          <a:cs typeface="Times New Roman" panose="02020603050405020304" pitchFamily="18" charset="0"/>
                        </a:rPr>
                        <a:t>MODIFIED</a:t>
                      </a:r>
                      <a:r>
                        <a:rPr lang="en-US" sz="1800" b="0" i="0" dirty="0">
                          <a:effectLst/>
                          <a:latin typeface="+mn-lt"/>
                          <a:ea typeface="Calibri" panose="020F0502020204030204" pitchFamily="34" charset="0"/>
                          <a:cs typeface="Times New Roman" panose="02020603050405020304" pitchFamily="18" charset="0"/>
                        </a:rPr>
                        <a:t>:</a:t>
                      </a:r>
                      <a:r>
                        <a:rPr lang="en-US" sz="1800" b="0" i="0" dirty="0">
                          <a:solidFill>
                            <a:srgbClr val="000000"/>
                          </a:solidFill>
                          <a:effectLst/>
                          <a:latin typeface="+mn-lt"/>
                          <a:ea typeface="Calibri" panose="020F0502020204030204" pitchFamily="34" charset="0"/>
                          <a:cs typeface="Times New Roman" panose="02020603050405020304" pitchFamily="18" charset="0"/>
                        </a:rPr>
                        <a:t> Current recommendation emphasizes that it is admission levels of natriuretic peptide biomarkers that are useful. </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40751"/>
                  </a:ext>
                </a:extLst>
              </a:tr>
            </a:tbl>
          </a:graphicData>
        </a:graphic>
      </p:graphicFrame>
    </p:spTree>
    <p:extLst>
      <p:ext uri="{BB962C8B-B14F-4D97-AF65-F5344CB8AC3E}">
        <p14:creationId xmlns:p14="http://schemas.microsoft.com/office/powerpoint/2010/main" val="121421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28600"/>
            <a:ext cx="9144000" cy="554319"/>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Biomarkers</a:t>
            </a:r>
          </a:p>
        </p:txBody>
      </p:sp>
      <p:sp>
        <p:nvSpPr>
          <p:cNvPr id="5" name="Title 1"/>
          <p:cNvSpPr>
            <a:spLocks noGrp="1"/>
          </p:cNvSpPr>
          <p:nvPr>
            <p:ph type="title"/>
          </p:nvPr>
        </p:nvSpPr>
        <p:spPr>
          <a:xfrm>
            <a:off x="0" y="808567"/>
            <a:ext cx="9144000" cy="1020233"/>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Biomarkers for Prognosis or Added Risk Stratification </a:t>
            </a:r>
          </a:p>
        </p:txBody>
      </p:sp>
      <p:graphicFrame>
        <p:nvGraphicFramePr>
          <p:cNvPr id="7" name="Table 6"/>
          <p:cNvGraphicFramePr>
            <a:graphicFrameLocks noGrp="1"/>
          </p:cNvGraphicFramePr>
          <p:nvPr>
            <p:extLst>
              <p:ext uri="{D42A27DB-BD31-4B8C-83A1-F6EECF244321}">
                <p14:modId xmlns:p14="http://schemas.microsoft.com/office/powerpoint/2010/main" val="2397153672"/>
              </p:ext>
            </p:extLst>
          </p:nvPr>
        </p:nvGraphicFramePr>
        <p:xfrm>
          <a:off x="533400" y="2648295"/>
          <a:ext cx="8153401" cy="1268084"/>
        </p:xfrm>
        <a:graphic>
          <a:graphicData uri="http://schemas.openxmlformats.org/drawingml/2006/table">
            <a:tbl>
              <a:tblPr firstRow="1" firstCol="1" bandRow="1" bandCol="1"/>
              <a:tblGrid>
                <a:gridCol w="1005116">
                  <a:extLst>
                    <a:ext uri="{9D8B030D-6E8A-4147-A177-3AD203B41FA5}">
                      <a16:colId xmlns:a16="http://schemas.microsoft.com/office/drawing/2014/main" val="66119763"/>
                    </a:ext>
                  </a:extLst>
                </a:gridCol>
                <a:gridCol w="970814">
                  <a:extLst>
                    <a:ext uri="{9D8B030D-6E8A-4147-A177-3AD203B41FA5}">
                      <a16:colId xmlns:a16="http://schemas.microsoft.com/office/drawing/2014/main" val="1756163720"/>
                    </a:ext>
                  </a:extLst>
                </a:gridCol>
                <a:gridCol w="3662870">
                  <a:extLst>
                    <a:ext uri="{9D8B030D-6E8A-4147-A177-3AD203B41FA5}">
                      <a16:colId xmlns:a16="http://schemas.microsoft.com/office/drawing/2014/main" val="1354542927"/>
                    </a:ext>
                  </a:extLst>
                </a:gridCol>
                <a:gridCol w="2514601">
                  <a:extLst>
                    <a:ext uri="{9D8B030D-6E8A-4147-A177-3AD203B41FA5}">
                      <a16:colId xmlns:a16="http://schemas.microsoft.com/office/drawing/2014/main" val="1123437273"/>
                    </a:ext>
                  </a:extLst>
                </a:gridCol>
              </a:tblGrid>
              <a:tr h="1268084">
                <a:tc>
                  <a:txBody>
                    <a:bodyPr/>
                    <a:lstStyle/>
                    <a:p>
                      <a:pPr marL="0" marR="0" algn="ctr">
                        <a:lnSpc>
                          <a:spcPct val="100000"/>
                        </a:lnSpc>
                        <a:spcBef>
                          <a:spcPts val="0"/>
                        </a:spcBef>
                        <a:spcAft>
                          <a:spcPts val="0"/>
                        </a:spcAft>
                      </a:pPr>
                      <a:r>
                        <a:rPr lang="en-US" sz="1800" b="1" i="0">
                          <a:effectLst/>
                          <a:latin typeface="+mn-lt"/>
                          <a:ea typeface="Calibri" panose="020F0502020204030204" pitchFamily="34" charset="0"/>
                          <a:cs typeface="Times New Roman" panose="02020603050405020304" pitchFamily="18" charset="0"/>
                        </a:rPr>
                        <a:t>IIa</a:t>
                      </a:r>
                      <a:endParaRPr lang="en-US" sz="18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b="1" i="0" dirty="0">
                          <a:effectLst/>
                          <a:latin typeface="+mn-lt"/>
                          <a:ea typeface="Calibri" panose="020F0502020204030204" pitchFamily="34" charset="0"/>
                          <a:cs typeface="Times New Roman" panose="02020603050405020304" pitchFamily="18" charset="0"/>
                        </a:rPr>
                        <a:t>B-NR</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n-lt"/>
                          <a:ea typeface="Calibri" panose="020F0502020204030204" pitchFamily="34" charset="0"/>
                          <a:cs typeface="Times New Roman" panose="02020603050405020304" pitchFamily="18" charset="0"/>
                        </a:rPr>
                        <a:t>During a hospitalization for HF, a </a:t>
                      </a:r>
                      <a:r>
                        <a:rPr lang="en-US" sz="1800" b="0" i="0" dirty="0" err="1">
                          <a:effectLst/>
                          <a:latin typeface="+mn-lt"/>
                          <a:ea typeface="Calibri" panose="020F0502020204030204" pitchFamily="34" charset="0"/>
                          <a:cs typeface="Times New Roman" panose="02020603050405020304" pitchFamily="18" charset="0"/>
                        </a:rPr>
                        <a:t>predischarge</a:t>
                      </a:r>
                      <a:r>
                        <a:rPr lang="en-US" sz="1800" b="0" i="0" dirty="0">
                          <a:effectLst/>
                          <a:latin typeface="+mn-lt"/>
                          <a:ea typeface="Calibri" panose="020F0502020204030204" pitchFamily="34" charset="0"/>
                          <a:cs typeface="Times New Roman" panose="02020603050405020304" pitchFamily="18" charset="0"/>
                        </a:rPr>
                        <a:t> natriuretic peptide level can be useful to establish a </a:t>
                      </a:r>
                      <a:r>
                        <a:rPr lang="en-US" sz="1800" b="0" i="0" dirty="0" err="1">
                          <a:effectLst/>
                          <a:latin typeface="+mn-lt"/>
                          <a:ea typeface="Calibri" panose="020F0502020204030204" pitchFamily="34" charset="0"/>
                          <a:cs typeface="Times New Roman" panose="02020603050405020304" pitchFamily="18" charset="0"/>
                        </a:rPr>
                        <a:t>postdischarge</a:t>
                      </a:r>
                      <a:r>
                        <a:rPr lang="en-US" sz="1800" b="0" i="0" dirty="0">
                          <a:effectLst/>
                          <a:latin typeface="+mn-lt"/>
                          <a:ea typeface="Calibri" panose="020F0502020204030204" pitchFamily="34" charset="0"/>
                          <a:cs typeface="Times New Roman" panose="02020603050405020304" pitchFamily="18" charset="0"/>
                        </a:rPr>
                        <a:t> prognosis.</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Calibri" panose="020F0502020204030204" pitchFamily="34" charset="0"/>
                          <a:cs typeface="Times New Roman" panose="02020603050405020304" pitchFamily="18" charset="0"/>
                        </a:rPr>
                        <a:t>NEW</a:t>
                      </a:r>
                      <a:r>
                        <a:rPr lang="en-US" sz="1800" b="0" i="0" dirty="0">
                          <a:effectLst/>
                          <a:latin typeface="+mn-lt"/>
                          <a:ea typeface="Calibri" panose="020F0502020204030204" pitchFamily="34" charset="0"/>
                          <a:cs typeface="Times New Roman" panose="02020603050405020304" pitchFamily="18" charset="0"/>
                        </a:rPr>
                        <a:t>:</a:t>
                      </a:r>
                      <a:r>
                        <a:rPr lang="en-US" sz="1800" b="0" i="0" dirty="0">
                          <a:solidFill>
                            <a:srgbClr val="FF0000"/>
                          </a:solidFill>
                          <a:effectLst/>
                          <a:latin typeface="+mn-lt"/>
                          <a:ea typeface="Calibri" panose="020F0502020204030204" pitchFamily="34" charset="0"/>
                          <a:cs typeface="Times New Roman" panose="02020603050405020304" pitchFamily="18" charset="0"/>
                        </a:rPr>
                        <a:t> </a:t>
                      </a:r>
                      <a:r>
                        <a:rPr lang="en-US" sz="1800" b="0" i="0" dirty="0">
                          <a:solidFill>
                            <a:schemeClr val="tx1"/>
                          </a:solidFill>
                          <a:effectLst/>
                          <a:latin typeface="+mn-lt"/>
                          <a:ea typeface="Calibri" panose="020F0502020204030204" pitchFamily="34" charset="0"/>
                          <a:cs typeface="Times New Roman" panose="02020603050405020304" pitchFamily="18" charset="0"/>
                        </a:rPr>
                        <a:t>Current recommendation reflects new observational </a:t>
                      </a:r>
                      <a:r>
                        <a:rPr lang="en-US" sz="1800" b="0" i="0" dirty="0">
                          <a:effectLst/>
                          <a:latin typeface="+mn-lt"/>
                          <a:ea typeface="Calibri" panose="020F0502020204030204" pitchFamily="34" charset="0"/>
                          <a:cs typeface="Times New Roman" panose="02020603050405020304" pitchFamily="18" charset="0"/>
                        </a:rPr>
                        <a:t>studies. </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70852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84533159"/>
              </p:ext>
            </p:extLst>
          </p:nvPr>
        </p:nvGraphicFramePr>
        <p:xfrm>
          <a:off x="533400" y="3916379"/>
          <a:ext cx="8153401" cy="1920240"/>
        </p:xfrm>
        <a:graphic>
          <a:graphicData uri="http://schemas.openxmlformats.org/drawingml/2006/table">
            <a:tbl>
              <a:tblPr firstRow="1" firstCol="1" bandRow="1" bandCol="1"/>
              <a:tblGrid>
                <a:gridCol w="1005116">
                  <a:extLst>
                    <a:ext uri="{9D8B030D-6E8A-4147-A177-3AD203B41FA5}">
                      <a16:colId xmlns:a16="http://schemas.microsoft.com/office/drawing/2014/main" val="3178660680"/>
                    </a:ext>
                  </a:extLst>
                </a:gridCol>
                <a:gridCol w="970814">
                  <a:extLst>
                    <a:ext uri="{9D8B030D-6E8A-4147-A177-3AD203B41FA5}">
                      <a16:colId xmlns:a16="http://schemas.microsoft.com/office/drawing/2014/main" val="1009285429"/>
                    </a:ext>
                  </a:extLst>
                </a:gridCol>
                <a:gridCol w="3662870">
                  <a:extLst>
                    <a:ext uri="{9D8B030D-6E8A-4147-A177-3AD203B41FA5}">
                      <a16:colId xmlns:a16="http://schemas.microsoft.com/office/drawing/2014/main" val="4151311604"/>
                    </a:ext>
                  </a:extLst>
                </a:gridCol>
                <a:gridCol w="2514601">
                  <a:extLst>
                    <a:ext uri="{9D8B030D-6E8A-4147-A177-3AD203B41FA5}">
                      <a16:colId xmlns:a16="http://schemas.microsoft.com/office/drawing/2014/main" val="3382923842"/>
                    </a:ext>
                  </a:extLst>
                </a:gridCol>
              </a:tblGrid>
              <a:tr h="387350">
                <a:tc>
                  <a:txBody>
                    <a:bodyPr/>
                    <a:lstStyle/>
                    <a:p>
                      <a:pPr marL="0" marR="0" algn="ctr">
                        <a:lnSpc>
                          <a:spcPct val="100000"/>
                        </a:lnSpc>
                        <a:spcBef>
                          <a:spcPts val="0"/>
                        </a:spcBef>
                        <a:spcAft>
                          <a:spcPts val="0"/>
                        </a:spcAft>
                      </a:pPr>
                      <a:r>
                        <a:rPr lang="en-US" sz="1800" b="1" i="0" dirty="0" err="1">
                          <a:effectLst/>
                          <a:latin typeface="+mn-lt"/>
                          <a:ea typeface="Calibri" panose="020F0502020204030204" pitchFamily="34" charset="0"/>
                          <a:cs typeface="Times New Roman" panose="02020603050405020304" pitchFamily="18" charset="0"/>
                        </a:rPr>
                        <a:t>IIb</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800" b="1" i="0" dirty="0">
                          <a:effectLst/>
                          <a:latin typeface="+mn-lt"/>
                          <a:ea typeface="Calibri" panose="020F0502020204030204" pitchFamily="34" charset="0"/>
                          <a:cs typeface="Times New Roman" panose="02020603050405020304" pitchFamily="18" charset="0"/>
                        </a:rPr>
                        <a:t>B-NR</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n-lt"/>
                          <a:ea typeface="Calibri" panose="020F0502020204030204" pitchFamily="34" charset="0"/>
                          <a:cs typeface="Times New Roman" panose="02020603050405020304" pitchFamily="18" charset="0"/>
                        </a:rPr>
                        <a:t>In patients with chronic HF, measurement of other clinically available tests, such as biomarkers of myocardial injury or fibrosis, may be considered for additive risk stratification.</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Calibri" panose="020F0502020204030204" pitchFamily="34" charset="0"/>
                          <a:cs typeface="Times New Roman" panose="02020603050405020304" pitchFamily="18" charset="0"/>
                        </a:rPr>
                        <a:t>MODIFIED</a:t>
                      </a:r>
                      <a:r>
                        <a:rPr lang="en-US" sz="1800" b="0" i="0" dirty="0">
                          <a:effectLst/>
                          <a:latin typeface="+mn-lt"/>
                          <a:ea typeface="Calibri" panose="020F0502020204030204" pitchFamily="34" charset="0"/>
                          <a:cs typeface="Times New Roman" panose="02020603050405020304" pitchFamily="18" charset="0"/>
                        </a:rPr>
                        <a:t>: 2013 recommendations have been combined into prognosis section, resulting in LOE change from A to B-NR</a:t>
                      </a:r>
                      <a:r>
                        <a:rPr lang="en-US" sz="1800" b="0" i="0" dirty="0">
                          <a:solidFill>
                            <a:srgbClr val="000000"/>
                          </a:solidFill>
                          <a:effectLst/>
                          <a:latin typeface="+mn-lt"/>
                          <a:ea typeface="Calibri" panose="020F0502020204030204" pitchFamily="34" charset="0"/>
                        </a:rPr>
                        <a:t>. </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25444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62193521"/>
              </p:ext>
            </p:extLst>
          </p:nvPr>
        </p:nvGraphicFramePr>
        <p:xfrm>
          <a:off x="533400" y="1947255"/>
          <a:ext cx="8153400" cy="701040"/>
        </p:xfrm>
        <a:graphic>
          <a:graphicData uri="http://schemas.openxmlformats.org/drawingml/2006/table">
            <a:tbl>
              <a:tblPr firstRow="1" firstCol="1" bandRow="1" bandCol="1"/>
              <a:tblGrid>
                <a:gridCol w="1005115">
                  <a:extLst>
                    <a:ext uri="{9D8B030D-6E8A-4147-A177-3AD203B41FA5}">
                      <a16:colId xmlns:a16="http://schemas.microsoft.com/office/drawing/2014/main" val="2090630661"/>
                    </a:ext>
                  </a:extLst>
                </a:gridCol>
                <a:gridCol w="970814">
                  <a:extLst>
                    <a:ext uri="{9D8B030D-6E8A-4147-A177-3AD203B41FA5}">
                      <a16:colId xmlns:a16="http://schemas.microsoft.com/office/drawing/2014/main" val="3601646368"/>
                    </a:ext>
                  </a:extLst>
                </a:gridCol>
                <a:gridCol w="3662871">
                  <a:extLst>
                    <a:ext uri="{9D8B030D-6E8A-4147-A177-3AD203B41FA5}">
                      <a16:colId xmlns:a16="http://schemas.microsoft.com/office/drawing/2014/main" val="3941007078"/>
                    </a:ext>
                  </a:extLst>
                </a:gridCol>
                <a:gridCol w="2514600">
                  <a:extLst>
                    <a:ext uri="{9D8B030D-6E8A-4147-A177-3AD203B41FA5}">
                      <a16:colId xmlns:a16="http://schemas.microsoft.com/office/drawing/2014/main" val="266387682"/>
                    </a:ext>
                  </a:extLst>
                </a:gridCol>
              </a:tblGrid>
              <a:tr h="148590">
                <a:tc>
                  <a:txBody>
                    <a:bodyPr/>
                    <a:lstStyle/>
                    <a:p>
                      <a:pPr marL="0" marR="0" algn="ctr">
                        <a:lnSpc>
                          <a:spcPct val="150000"/>
                        </a:lnSpc>
                        <a:spcBef>
                          <a:spcPts val="0"/>
                        </a:spcBef>
                        <a:spcAft>
                          <a:spcPts val="0"/>
                        </a:spcAft>
                      </a:pPr>
                      <a:r>
                        <a:rPr lang="en-US" sz="2000" b="1" i="0" dirty="0">
                          <a:effectLst/>
                          <a:latin typeface="+mn-lt"/>
                          <a:ea typeface="Calibri" panose="020F0502020204030204" pitchFamily="34" charset="0"/>
                        </a:rPr>
                        <a:t>COR</a:t>
                      </a:r>
                      <a:endParaRPr lang="en-US" sz="20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i="0">
                          <a:effectLst/>
                          <a:latin typeface="+mn-lt"/>
                          <a:ea typeface="Calibri" panose="020F0502020204030204" pitchFamily="34" charset="0"/>
                        </a:rPr>
                        <a:t>LOE</a:t>
                      </a:r>
                      <a:endParaRPr lang="en-US" sz="20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i="0" dirty="0">
                          <a:effectLst/>
                          <a:latin typeface="+mn-lt"/>
                          <a:ea typeface="Calibri" panose="020F0502020204030204" pitchFamily="34" charset="0"/>
                        </a:rPr>
                        <a:t>Recommendations</a:t>
                      </a:r>
                      <a:endParaRPr lang="en-US" sz="20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0" dirty="0">
                          <a:effectLst/>
                          <a:latin typeface="+mn-lt"/>
                          <a:ea typeface="Batang" panose="02030600000101010101" pitchFamily="18" charset="-127"/>
                        </a:rPr>
                        <a:t>Comment/</a:t>
                      </a:r>
                    </a:p>
                    <a:p>
                      <a:pPr marL="0" marR="0" algn="ctr">
                        <a:lnSpc>
                          <a:spcPct val="115000"/>
                        </a:lnSpc>
                        <a:spcBef>
                          <a:spcPts val="0"/>
                        </a:spcBef>
                        <a:spcAft>
                          <a:spcPts val="0"/>
                        </a:spcAft>
                      </a:pPr>
                      <a:r>
                        <a:rPr lang="en-US" sz="2000" b="1" i="0" dirty="0">
                          <a:effectLst/>
                          <a:latin typeface="+mn-lt"/>
                          <a:ea typeface="Batang" panose="02030600000101010101" pitchFamily="18" charset="-127"/>
                        </a:rPr>
                        <a:t>Rationale</a:t>
                      </a:r>
                      <a:endParaRPr lang="en-US" sz="20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642399"/>
                  </a:ext>
                </a:extLst>
              </a:tr>
            </a:tbl>
          </a:graphicData>
        </a:graphic>
      </p:graphicFrame>
    </p:spTree>
    <p:extLst>
      <p:ext uri="{BB962C8B-B14F-4D97-AF65-F5344CB8AC3E}">
        <p14:creationId xmlns:p14="http://schemas.microsoft.com/office/powerpoint/2010/main" val="152475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2498725"/>
            <a:ext cx="7239000" cy="1323439"/>
          </a:xfrm>
          <a:prstGeom prst="rect">
            <a:avLst/>
          </a:prstGeom>
          <a:noFill/>
          <a:ln w="9525">
            <a:noFill/>
            <a:miter lim="800000"/>
            <a:headEnd/>
            <a:tailEnd/>
          </a:ln>
        </p:spPr>
        <p:txBody>
          <a:bodyPr>
            <a:spAutoFit/>
          </a:bodyPr>
          <a:lstStyle/>
          <a:p>
            <a:pPr algn="ctr"/>
            <a:r>
              <a:rPr lang="en-US" sz="4000" b="1" dirty="0">
                <a:solidFill>
                  <a:schemeClr val="accent2"/>
                </a:solidFill>
                <a:latin typeface="Arial Unicode MS" pitchFamily="34" charset="-128"/>
                <a:ea typeface="Arial Unicode MS" pitchFamily="34" charset="-128"/>
                <a:cs typeface="Arial Unicode MS" pitchFamily="34" charset="-128"/>
              </a:rPr>
              <a:t>Treatment of HF Stages </a:t>
            </a:r>
          </a:p>
          <a:p>
            <a:pPr algn="ctr"/>
            <a:r>
              <a:rPr lang="en-US" sz="4000" b="1" dirty="0">
                <a:solidFill>
                  <a:schemeClr val="accent2"/>
                </a:solidFill>
                <a:latin typeface="Arial Unicode MS" pitchFamily="34" charset="-128"/>
                <a:ea typeface="Arial Unicode MS" pitchFamily="34" charset="-128"/>
                <a:cs typeface="Arial Unicode MS" pitchFamily="34" charset="-128"/>
              </a:rPr>
              <a:t>A Through D</a:t>
            </a:r>
          </a:p>
        </p:txBody>
      </p:sp>
      <p:sp>
        <p:nvSpPr>
          <p:cNvPr id="20483" name="Rectangle 3"/>
          <p:cNvSpPr>
            <a:spLocks noChangeArrowheads="1"/>
          </p:cNvSpPr>
          <p:nvPr/>
        </p:nvSpPr>
        <p:spPr bwMode="auto">
          <a:xfrm>
            <a:off x="0" y="371475"/>
            <a:ext cx="9144000" cy="579967"/>
          </a:xfrm>
          <a:prstGeom prst="rect">
            <a:avLst/>
          </a:prstGeom>
          <a:solidFill>
            <a:schemeClr val="accent2"/>
          </a:solidFill>
          <a:ln w="9525">
            <a:solidFill>
              <a:schemeClr val="accent2"/>
            </a:solidFill>
            <a:miter lim="800000"/>
            <a:headEnd/>
            <a:tailEnd/>
          </a:ln>
        </p:spPr>
        <p:txBody>
          <a:bodyPr>
            <a:spAutoFit/>
          </a:bodyPr>
          <a:lstStyle/>
          <a:p>
            <a:pPr algn="ctr">
              <a:lnSpc>
                <a:spcPct val="80000"/>
              </a:lnSpc>
            </a:pPr>
            <a:r>
              <a:rPr lang="en-US" sz="3800" b="1" dirty="0">
                <a:solidFill>
                  <a:schemeClr val="bg1"/>
                </a:solidFill>
                <a:latin typeface="Garamond" pitchFamily="18" charset="0"/>
              </a:rPr>
              <a:t>2017 Heart Failure Focused Update</a:t>
            </a:r>
          </a:p>
        </p:txBody>
      </p:sp>
    </p:spTree>
    <p:extLst>
      <p:ext uri="{BB962C8B-B14F-4D97-AF65-F5344CB8AC3E}">
        <p14:creationId xmlns:p14="http://schemas.microsoft.com/office/powerpoint/2010/main" val="2022791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3400" y="2286000"/>
            <a:ext cx="8077200" cy="1323439"/>
          </a:xfrm>
          <a:prstGeom prst="rect">
            <a:avLst/>
          </a:prstGeom>
          <a:noFill/>
          <a:ln w="9525">
            <a:noFill/>
            <a:miter lim="800000"/>
            <a:headEnd/>
            <a:tailEnd/>
          </a:ln>
        </p:spPr>
        <p:txBody>
          <a:bodyPr wrap="square">
            <a:spAutoFit/>
          </a:bodyPr>
          <a:lstStyle/>
          <a:p>
            <a:pPr algn="ctr"/>
            <a:r>
              <a:rPr lang="en-US" sz="4000" b="1" dirty="0">
                <a:solidFill>
                  <a:schemeClr val="accent2"/>
                </a:solidFill>
                <a:latin typeface="Arial Unicode MS" pitchFamily="34" charset="-128"/>
                <a:ea typeface="Arial Unicode MS" pitchFamily="34" charset="-128"/>
                <a:cs typeface="Arial Unicode MS" pitchFamily="34" charset="-128"/>
              </a:rPr>
              <a:t>Stage C</a:t>
            </a:r>
          </a:p>
          <a:p>
            <a:pPr algn="ctr"/>
            <a:endParaRPr lang="en-US" sz="4000" b="1" dirty="0">
              <a:solidFill>
                <a:schemeClr val="accent2"/>
              </a:solidFill>
              <a:latin typeface="Arial Unicode MS" pitchFamily="34" charset="-128"/>
              <a:ea typeface="Arial Unicode MS" pitchFamily="34" charset="-128"/>
              <a:cs typeface="Arial Unicode MS" pitchFamily="34" charset="-128"/>
            </a:endParaRPr>
          </a:p>
        </p:txBody>
      </p:sp>
      <p:sp>
        <p:nvSpPr>
          <p:cNvPr id="21507" name="Rectangle 3"/>
          <p:cNvSpPr>
            <a:spLocks noChangeArrowheads="1"/>
          </p:cNvSpPr>
          <p:nvPr/>
        </p:nvSpPr>
        <p:spPr bwMode="auto">
          <a:xfrm>
            <a:off x="0" y="304800"/>
            <a:ext cx="9144000" cy="1198661"/>
          </a:xfrm>
          <a:prstGeom prst="rect">
            <a:avLst/>
          </a:prstGeom>
          <a:solidFill>
            <a:schemeClr val="hlink"/>
          </a:solidFill>
          <a:ln w="9525">
            <a:noFill/>
            <a:miter lim="800000"/>
            <a:headEnd/>
            <a:tailEnd/>
          </a:ln>
        </p:spPr>
        <p:txBody>
          <a:bodyPr>
            <a:spAutoFit/>
          </a:bodyPr>
          <a:lstStyle/>
          <a:p>
            <a:pPr algn="ctr">
              <a:lnSpc>
                <a:spcPct val="80000"/>
              </a:lnSpc>
            </a:pPr>
            <a:r>
              <a:rPr lang="en-US" sz="4400" b="1" dirty="0">
                <a:solidFill>
                  <a:schemeClr val="bg1"/>
                </a:solidFill>
                <a:latin typeface="Garamond" pitchFamily="18" charset="0"/>
              </a:rPr>
              <a:t>Treatment of HF Stages </a:t>
            </a:r>
          </a:p>
          <a:p>
            <a:pPr algn="ctr">
              <a:lnSpc>
                <a:spcPct val="80000"/>
              </a:lnSpc>
            </a:pPr>
            <a:r>
              <a:rPr lang="en-US" sz="4400" b="1" dirty="0">
                <a:solidFill>
                  <a:schemeClr val="bg1"/>
                </a:solidFill>
                <a:latin typeface="Garamond" pitchFamily="18" charset="0"/>
              </a:rPr>
              <a:t>A Through D</a:t>
            </a:r>
          </a:p>
        </p:txBody>
      </p:sp>
    </p:spTree>
    <p:extLst>
      <p:ext uri="{BB962C8B-B14F-4D97-AF65-F5344CB8AC3E}">
        <p14:creationId xmlns:p14="http://schemas.microsoft.com/office/powerpoint/2010/main" val="344765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
            <a:ext cx="8229600" cy="639762"/>
          </a:xfrm>
          <a:solidFill>
            <a:schemeClr val="bg1"/>
          </a:solidFill>
        </p:spPr>
        <p:txBody>
          <a:bodyPr/>
          <a:lstStyle/>
          <a:p>
            <a:r>
              <a:rPr lang="en-US" sz="36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Treatment of </a:t>
            </a:r>
            <a:r>
              <a:rPr lang="en-US" sz="3600" b="1"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HFrEF</a:t>
            </a:r>
            <a:r>
              <a:rPr lang="en-US" sz="36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 Stage C and D </a:t>
            </a:r>
          </a:p>
        </p:txBody>
      </p:sp>
      <p:sp>
        <p:nvSpPr>
          <p:cNvPr id="10" name="TextBox 9"/>
          <p:cNvSpPr txBox="1"/>
          <p:nvPr/>
        </p:nvSpPr>
        <p:spPr>
          <a:xfrm>
            <a:off x="-32084" y="4648200"/>
            <a:ext cx="9144000" cy="1323439"/>
          </a:xfrm>
          <a:prstGeom prst="rect">
            <a:avLst/>
          </a:prstGeom>
          <a:noFill/>
        </p:spPr>
        <p:txBody>
          <a:bodyPr wrap="square" rtlCol="0">
            <a:spAutoFit/>
          </a:bodyPr>
          <a:lstStyle/>
          <a:p>
            <a:r>
              <a:rPr lang="en-US" sz="1000" dirty="0"/>
              <a:t>†</a:t>
            </a:r>
            <a:r>
              <a:rPr lang="en-US" sz="1000" dirty="0" err="1"/>
              <a:t>Hydral</a:t>
            </a:r>
            <a:r>
              <a:rPr lang="en-US" sz="1000" dirty="0"/>
              <a:t>-Nitrates green box: The combination of ISDN/HYD with ARNI has not been robustly tested. BP response should be carefully monitored. </a:t>
            </a:r>
          </a:p>
          <a:p>
            <a:r>
              <a:rPr lang="en-US" sz="1000" dirty="0"/>
              <a:t>‡See 2013 HF guideline. </a:t>
            </a:r>
          </a:p>
          <a:p>
            <a:r>
              <a:rPr lang="en-US" sz="1000" dirty="0"/>
              <a:t>§Participation in investigational studies is also appropriate for stage C, NYHA class II and III HF.</a:t>
            </a:r>
          </a:p>
          <a:p>
            <a:r>
              <a:rPr lang="en-US" sz="1000" dirty="0"/>
              <a:t> ACEI indicates angiotensin-converting enzyme inhibitor; ARB, angiotensin receptor-blocker; ARNI, angiotensin receptor-</a:t>
            </a:r>
            <a:r>
              <a:rPr lang="en-US" sz="1000" dirty="0" err="1"/>
              <a:t>neprilysin</a:t>
            </a:r>
            <a:r>
              <a:rPr lang="en-US" sz="1000" dirty="0"/>
              <a:t> inhibitor; BP, blood pressure; bpm, beats per minute; C/I, contraindication; COR, Class of Recommendation; </a:t>
            </a:r>
            <a:r>
              <a:rPr lang="en-US" sz="1000" dirty="0" err="1"/>
              <a:t>CrCl</a:t>
            </a:r>
            <a:r>
              <a:rPr lang="en-US" sz="1000" dirty="0"/>
              <a:t>, creatinine clearance; CRT-D, cardiac resynchronization therapy–device; </a:t>
            </a:r>
            <a:r>
              <a:rPr lang="en-US" sz="1000" dirty="0" err="1"/>
              <a:t>Dx</a:t>
            </a:r>
            <a:r>
              <a:rPr lang="en-US" sz="1000" dirty="0"/>
              <a:t>, diagnosis; GDMT, guideline-directed management and therapy; HF, heart failure; </a:t>
            </a:r>
            <a:r>
              <a:rPr lang="en-US" sz="1000" dirty="0" err="1"/>
              <a:t>HFrEF</a:t>
            </a:r>
            <a:r>
              <a:rPr lang="en-US" sz="1000" dirty="0"/>
              <a:t>, heart failure with reduced ejection fraction; ICD, implantable cardioverter-defibrillator; ISDN/HYD, isosorbide dinitrate </a:t>
            </a:r>
            <a:r>
              <a:rPr lang="en-US" sz="1000" dirty="0" err="1"/>
              <a:t>hydral</a:t>
            </a:r>
            <a:r>
              <a:rPr lang="en-US" sz="1000" dirty="0"/>
              <a:t>-nitrates; K+, potassium; LBBB, left bundle-branch block; LVAD, left ventricular assist device; LVEF, left ventricular ejection fraction; MI, myocardial infarction; NSR, normal sinus rhythm; and NYHA, New York Heart Association.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655804"/>
            <a:ext cx="5251940" cy="3992396"/>
          </a:xfrm>
        </p:spPr>
      </p:pic>
    </p:spTree>
    <p:extLst>
      <p:ext uri="{BB962C8B-B14F-4D97-AF65-F5344CB8AC3E}">
        <p14:creationId xmlns:p14="http://schemas.microsoft.com/office/powerpoint/2010/main" val="23733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28600"/>
            <a:ext cx="9144000" cy="997517"/>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Pharmacological Treatment for Stage C HF With Reduced EF</a:t>
            </a:r>
          </a:p>
        </p:txBody>
      </p:sp>
      <p:sp>
        <p:nvSpPr>
          <p:cNvPr id="5" name="Title 1"/>
          <p:cNvSpPr>
            <a:spLocks noGrp="1"/>
          </p:cNvSpPr>
          <p:nvPr>
            <p:ph type="title"/>
          </p:nvPr>
        </p:nvSpPr>
        <p:spPr>
          <a:xfrm>
            <a:off x="-13399" y="1276387"/>
            <a:ext cx="9144000" cy="1009613"/>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Renin-Angiotensin System Inhibition With ACE-Inhibitor or ARB or ARNI</a:t>
            </a:r>
          </a:p>
        </p:txBody>
      </p:sp>
      <p:graphicFrame>
        <p:nvGraphicFramePr>
          <p:cNvPr id="2" name="Table 1"/>
          <p:cNvGraphicFramePr>
            <a:graphicFrameLocks noGrp="1"/>
          </p:cNvGraphicFramePr>
          <p:nvPr/>
        </p:nvGraphicFramePr>
        <p:xfrm>
          <a:off x="490692" y="2945147"/>
          <a:ext cx="8077201" cy="2743200"/>
        </p:xfrm>
        <a:graphic>
          <a:graphicData uri="http://schemas.openxmlformats.org/drawingml/2006/table">
            <a:tbl>
              <a:tblPr firstRow="1" firstCol="1" bandRow="1" bandCol="1"/>
              <a:tblGrid>
                <a:gridCol w="783151">
                  <a:extLst>
                    <a:ext uri="{9D8B030D-6E8A-4147-A177-3AD203B41FA5}">
                      <a16:colId xmlns:a16="http://schemas.microsoft.com/office/drawing/2014/main" val="2938084475"/>
                    </a:ext>
                  </a:extLst>
                </a:gridCol>
                <a:gridCol w="1074912">
                  <a:extLst>
                    <a:ext uri="{9D8B030D-6E8A-4147-A177-3AD203B41FA5}">
                      <a16:colId xmlns:a16="http://schemas.microsoft.com/office/drawing/2014/main" val="800449348"/>
                    </a:ext>
                  </a:extLst>
                </a:gridCol>
                <a:gridCol w="4376431">
                  <a:extLst>
                    <a:ext uri="{9D8B030D-6E8A-4147-A177-3AD203B41FA5}">
                      <a16:colId xmlns:a16="http://schemas.microsoft.com/office/drawing/2014/main" val="3546740104"/>
                    </a:ext>
                  </a:extLst>
                </a:gridCol>
                <a:gridCol w="1842707">
                  <a:extLst>
                    <a:ext uri="{9D8B030D-6E8A-4147-A177-3AD203B41FA5}">
                      <a16:colId xmlns:a16="http://schemas.microsoft.com/office/drawing/2014/main" val="2271610361"/>
                    </a:ext>
                  </a:extLst>
                </a:gridCol>
              </a:tblGrid>
              <a:tr h="914400">
                <a:tc rowSpan="3">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ACE-I: 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The clinical strategy of inhibition of the renin-angiotensin system with ACE inhibitors (Level of Evidence: A), </a:t>
                      </a:r>
                      <a:r>
                        <a:rPr lang="en-US" sz="1800" b="0" i="0" u="sng" dirty="0">
                          <a:effectLst/>
                          <a:latin typeface="+mn-lt"/>
                          <a:ea typeface="Times New Roman" panose="02020603050405020304" pitchFamily="18" charset="0"/>
                        </a:rPr>
                        <a:t>OR</a:t>
                      </a:r>
                      <a:r>
                        <a:rPr lang="en-US" sz="1800" b="0" i="0" dirty="0">
                          <a:effectLst/>
                          <a:latin typeface="+mn-lt"/>
                          <a:ea typeface="Times New Roman" panose="02020603050405020304" pitchFamily="18" charset="0"/>
                        </a:rPr>
                        <a:t> ARBs (Level of Evidence: A), </a:t>
                      </a:r>
                      <a:r>
                        <a:rPr lang="en-US" sz="1800" b="0" i="0" u="sng" dirty="0">
                          <a:effectLst/>
                          <a:latin typeface="+mn-lt"/>
                          <a:ea typeface="Times New Roman" panose="02020603050405020304" pitchFamily="18" charset="0"/>
                        </a:rPr>
                        <a:t>OR</a:t>
                      </a:r>
                      <a:r>
                        <a:rPr lang="en-US" sz="1800" b="0" i="0" dirty="0">
                          <a:effectLst/>
                          <a:latin typeface="+mn-lt"/>
                          <a:ea typeface="Times New Roman" panose="02020603050405020304" pitchFamily="18" charset="0"/>
                        </a:rPr>
                        <a:t> ARNI (Level of Evidence: B-R) in conjunction with evidence-based beta blockers, and aldosterone antagonists in selected patients, is recommended for patients with chronic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r</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 to reduce morbidity and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800" b="0" i="0" dirty="0">
                          <a:solidFill>
                            <a:srgbClr val="FF0000"/>
                          </a:solidFill>
                          <a:effectLst/>
                          <a:latin typeface="+mn-lt"/>
                          <a:ea typeface="Times New Roman" panose="02020603050405020304" pitchFamily="18" charset="0"/>
                        </a:rPr>
                        <a:t>NEW</a:t>
                      </a:r>
                      <a:r>
                        <a:rPr lang="en-US" sz="1800" b="0" i="0" dirty="0">
                          <a:effectLst/>
                          <a:latin typeface="+mn-lt"/>
                          <a:ea typeface="Times New Roman" panose="02020603050405020304" pitchFamily="18" charset="0"/>
                        </a:rPr>
                        <a:t>:</a:t>
                      </a:r>
                      <a:r>
                        <a:rPr lang="en-US" sz="1800" b="0" i="0" dirty="0">
                          <a:solidFill>
                            <a:srgbClr val="FF0000"/>
                          </a:solidFill>
                          <a:effectLst/>
                          <a:latin typeface="+mn-lt"/>
                          <a:ea typeface="Times New Roman" panose="02020603050405020304" pitchFamily="18" charset="0"/>
                        </a:rPr>
                        <a:t> </a:t>
                      </a:r>
                      <a:r>
                        <a:rPr lang="en-US" sz="1800" b="0" i="0" dirty="0">
                          <a:effectLst/>
                          <a:latin typeface="+mn-lt"/>
                          <a:ea typeface="Times New Roman" panose="02020603050405020304" pitchFamily="18" charset="0"/>
                        </a:rPr>
                        <a:t>New clinical trial data prompted clarification and important updates.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893450"/>
                  </a:ext>
                </a:extLst>
              </a:tr>
              <a:tr h="914400">
                <a:tc vMerge="1">
                  <a:txBody>
                    <a:bodyPr/>
                    <a:lstStyle/>
                    <a:p>
                      <a:endParaRPr lang="en-US"/>
                    </a:p>
                  </a:txBody>
                  <a:tcPr/>
                </a:tc>
                <a:tc>
                  <a:txBody>
                    <a:bodyPr/>
                    <a:lstStyle/>
                    <a:p>
                      <a:pPr marL="0" marR="0" algn="ctr">
                        <a:lnSpc>
                          <a:spcPct val="100000"/>
                        </a:lnSpc>
                        <a:spcBef>
                          <a:spcPts val="0"/>
                        </a:spcBef>
                        <a:spcAft>
                          <a:spcPts val="0"/>
                        </a:spcAft>
                      </a:pPr>
                      <a:r>
                        <a:rPr lang="en-US" sz="1800" b="1" kern="1200" dirty="0">
                          <a:solidFill>
                            <a:schemeClr val="tx1"/>
                          </a:solidFill>
                          <a:effectLst/>
                          <a:latin typeface="+mn-lt"/>
                          <a:ea typeface="+mn-ea"/>
                          <a:cs typeface="+mn-cs"/>
                        </a:rPr>
                        <a:t>ARB: A</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07976608"/>
                  </a:ext>
                </a:extLst>
              </a:tr>
              <a:tr h="914400">
                <a:tc vMerge="1">
                  <a:txBody>
                    <a:bodyPr/>
                    <a:lstStyle/>
                    <a:p>
                      <a:endParaRPr lang="en-US"/>
                    </a:p>
                  </a:txBody>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ARNI: 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77442322"/>
                  </a:ext>
                </a:extLst>
              </a:tr>
            </a:tbl>
          </a:graphicData>
        </a:graphic>
      </p:graphicFrame>
      <p:graphicFrame>
        <p:nvGraphicFramePr>
          <p:cNvPr id="7" name="Table 6"/>
          <p:cNvGraphicFramePr>
            <a:graphicFrameLocks noGrp="1"/>
          </p:cNvGraphicFramePr>
          <p:nvPr/>
        </p:nvGraphicFramePr>
        <p:xfrm>
          <a:off x="490693" y="2335547"/>
          <a:ext cx="8077200" cy="609600"/>
        </p:xfrm>
        <a:graphic>
          <a:graphicData uri="http://schemas.openxmlformats.org/drawingml/2006/table">
            <a:tbl>
              <a:tblPr firstRow="1" firstCol="1" bandRow="1" bandCol="1"/>
              <a:tblGrid>
                <a:gridCol w="783150">
                  <a:extLst>
                    <a:ext uri="{9D8B030D-6E8A-4147-A177-3AD203B41FA5}">
                      <a16:colId xmlns:a16="http://schemas.microsoft.com/office/drawing/2014/main" val="424226471"/>
                    </a:ext>
                  </a:extLst>
                </a:gridCol>
                <a:gridCol w="1074912">
                  <a:extLst>
                    <a:ext uri="{9D8B030D-6E8A-4147-A177-3AD203B41FA5}">
                      <a16:colId xmlns:a16="http://schemas.microsoft.com/office/drawing/2014/main" val="3876249937"/>
                    </a:ext>
                  </a:extLst>
                </a:gridCol>
                <a:gridCol w="4376431">
                  <a:extLst>
                    <a:ext uri="{9D8B030D-6E8A-4147-A177-3AD203B41FA5}">
                      <a16:colId xmlns:a16="http://schemas.microsoft.com/office/drawing/2014/main" val="3324183838"/>
                    </a:ext>
                  </a:extLst>
                </a:gridCol>
                <a:gridCol w="1842707">
                  <a:extLst>
                    <a:ext uri="{9D8B030D-6E8A-4147-A177-3AD203B41FA5}">
                      <a16:colId xmlns:a16="http://schemas.microsoft.com/office/drawing/2014/main" val="2477724454"/>
                    </a:ext>
                  </a:extLst>
                </a:gridCol>
              </a:tblGrid>
              <a:tr h="148590">
                <a:tc>
                  <a:txBody>
                    <a:bodyPr/>
                    <a:lstStyle/>
                    <a:p>
                      <a:pPr marL="0" marR="0" algn="ctr">
                        <a:lnSpc>
                          <a:spcPct val="100000"/>
                        </a:lnSpc>
                        <a:spcBef>
                          <a:spcPts val="0"/>
                        </a:spcBef>
                        <a:spcAft>
                          <a:spcPts val="0"/>
                        </a:spcAft>
                      </a:pPr>
                      <a:r>
                        <a:rPr lang="en-US" sz="2000" b="1" i="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spTree>
    <p:extLst>
      <p:ext uri="{BB962C8B-B14F-4D97-AF65-F5344CB8AC3E}">
        <p14:creationId xmlns:p14="http://schemas.microsoft.com/office/powerpoint/2010/main" val="130217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28600"/>
            <a:ext cx="9144000" cy="997517"/>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Pharmacological Treatment for Stage C HF With Reduced EF</a:t>
            </a:r>
          </a:p>
        </p:txBody>
      </p:sp>
      <p:sp>
        <p:nvSpPr>
          <p:cNvPr id="5" name="Title 1"/>
          <p:cNvSpPr>
            <a:spLocks noGrp="1"/>
          </p:cNvSpPr>
          <p:nvPr>
            <p:ph type="title"/>
          </p:nvPr>
        </p:nvSpPr>
        <p:spPr>
          <a:xfrm>
            <a:off x="-1" y="1276387"/>
            <a:ext cx="9144000" cy="914400"/>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Renin-Angiotensin System Inhibition With ACE-Inhibitor or ARB or ARNI</a:t>
            </a:r>
          </a:p>
        </p:txBody>
      </p:sp>
      <p:graphicFrame>
        <p:nvGraphicFramePr>
          <p:cNvPr id="7" name="Table 6"/>
          <p:cNvGraphicFramePr>
            <a:graphicFrameLocks noGrp="1"/>
          </p:cNvGraphicFramePr>
          <p:nvPr>
            <p:extLst>
              <p:ext uri="{D42A27DB-BD31-4B8C-83A1-F6EECF244321}">
                <p14:modId xmlns:p14="http://schemas.microsoft.com/office/powerpoint/2010/main" val="822155280"/>
              </p:ext>
            </p:extLst>
          </p:nvPr>
        </p:nvGraphicFramePr>
        <p:xfrm>
          <a:off x="490691" y="2407920"/>
          <a:ext cx="8077199" cy="609600"/>
        </p:xfrm>
        <a:graphic>
          <a:graphicData uri="http://schemas.openxmlformats.org/drawingml/2006/table">
            <a:tbl>
              <a:tblPr firstRow="1" firstCol="1" bandRow="1" bandCol="1"/>
              <a:tblGrid>
                <a:gridCol w="957107">
                  <a:extLst>
                    <a:ext uri="{9D8B030D-6E8A-4147-A177-3AD203B41FA5}">
                      <a16:colId xmlns:a16="http://schemas.microsoft.com/office/drawing/2014/main" val="424226471"/>
                    </a:ext>
                  </a:extLst>
                </a:gridCol>
                <a:gridCol w="900955">
                  <a:extLst>
                    <a:ext uri="{9D8B030D-6E8A-4147-A177-3AD203B41FA5}">
                      <a16:colId xmlns:a16="http://schemas.microsoft.com/office/drawing/2014/main" val="3876249937"/>
                    </a:ext>
                  </a:extLst>
                </a:gridCol>
                <a:gridCol w="4052045">
                  <a:extLst>
                    <a:ext uri="{9D8B030D-6E8A-4147-A177-3AD203B41FA5}">
                      <a16:colId xmlns:a16="http://schemas.microsoft.com/office/drawing/2014/main" val="3324183838"/>
                    </a:ext>
                  </a:extLst>
                </a:gridCol>
                <a:gridCol w="2167092">
                  <a:extLst>
                    <a:ext uri="{9D8B030D-6E8A-4147-A177-3AD203B41FA5}">
                      <a16:colId xmlns:a16="http://schemas.microsoft.com/office/drawing/2014/main" val="2477724454"/>
                    </a:ext>
                  </a:extLst>
                </a:gridCol>
              </a:tblGrid>
              <a:tr h="14859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87855564"/>
              </p:ext>
            </p:extLst>
          </p:nvPr>
        </p:nvGraphicFramePr>
        <p:xfrm>
          <a:off x="490690" y="3017520"/>
          <a:ext cx="8077200" cy="1097280"/>
        </p:xfrm>
        <a:graphic>
          <a:graphicData uri="http://schemas.openxmlformats.org/drawingml/2006/table">
            <a:tbl>
              <a:tblPr firstRow="1" firstCol="1" bandRow="1" bandCol="1"/>
              <a:tblGrid>
                <a:gridCol w="957106">
                  <a:extLst>
                    <a:ext uri="{9D8B030D-6E8A-4147-A177-3AD203B41FA5}">
                      <a16:colId xmlns:a16="http://schemas.microsoft.com/office/drawing/2014/main" val="2765867186"/>
                    </a:ext>
                  </a:extLst>
                </a:gridCol>
                <a:gridCol w="900957">
                  <a:extLst>
                    <a:ext uri="{9D8B030D-6E8A-4147-A177-3AD203B41FA5}">
                      <a16:colId xmlns:a16="http://schemas.microsoft.com/office/drawing/2014/main" val="3740380199"/>
                    </a:ext>
                  </a:extLst>
                </a:gridCol>
                <a:gridCol w="4052043">
                  <a:extLst>
                    <a:ext uri="{9D8B030D-6E8A-4147-A177-3AD203B41FA5}">
                      <a16:colId xmlns:a16="http://schemas.microsoft.com/office/drawing/2014/main" val="2019652024"/>
                    </a:ext>
                  </a:extLst>
                </a:gridCol>
                <a:gridCol w="2167094">
                  <a:extLst>
                    <a:ext uri="{9D8B030D-6E8A-4147-A177-3AD203B41FA5}">
                      <a16:colId xmlns:a16="http://schemas.microsoft.com/office/drawing/2014/main" val="931751186"/>
                    </a:ext>
                  </a:extLst>
                </a:gridCol>
              </a:tblGrid>
              <a:tr h="838200">
                <a:tc>
                  <a:txBody>
                    <a:bodyPr/>
                    <a:lstStyle/>
                    <a:p>
                      <a:pPr marL="0" marR="0" algn="ctr">
                        <a:lnSpc>
                          <a:spcPct val="115000"/>
                        </a:lnSpc>
                        <a:spcBef>
                          <a:spcPts val="0"/>
                        </a:spcBef>
                        <a:spcAft>
                          <a:spcPts val="0"/>
                        </a:spcAft>
                      </a:pPr>
                      <a:r>
                        <a:rPr lang="en-US" sz="1800" b="1" i="0" dirty="0">
                          <a:effectLst/>
                          <a:latin typeface="+mn-lt"/>
                          <a:ea typeface="Times New Roman" panose="02020603050405020304"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800" b="1" i="0" dirty="0">
                          <a:effectLst/>
                          <a:latin typeface="+mn-lt"/>
                          <a:ea typeface="Times New Roman" panose="02020603050405020304" pitchFamily="18" charset="0"/>
                        </a:rPr>
                        <a:t>ACE-I: 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The use of ACE inhibitors is beneficial for patients with prior or current symptoms of chronic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r</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 to reduce morbidity and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2013 recommendation repeated for clarity in this section.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9471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11469046"/>
              </p:ext>
            </p:extLst>
          </p:nvPr>
        </p:nvGraphicFramePr>
        <p:xfrm>
          <a:off x="490691" y="4114800"/>
          <a:ext cx="8077199" cy="1645920"/>
        </p:xfrm>
        <a:graphic>
          <a:graphicData uri="http://schemas.openxmlformats.org/drawingml/2006/table">
            <a:tbl>
              <a:tblPr firstRow="1" firstCol="1" bandRow="1" bandCol="1"/>
              <a:tblGrid>
                <a:gridCol w="957108">
                  <a:extLst>
                    <a:ext uri="{9D8B030D-6E8A-4147-A177-3AD203B41FA5}">
                      <a16:colId xmlns:a16="http://schemas.microsoft.com/office/drawing/2014/main" val="1877766113"/>
                    </a:ext>
                  </a:extLst>
                </a:gridCol>
                <a:gridCol w="900955">
                  <a:extLst>
                    <a:ext uri="{9D8B030D-6E8A-4147-A177-3AD203B41FA5}">
                      <a16:colId xmlns:a16="http://schemas.microsoft.com/office/drawing/2014/main" val="1313729465"/>
                    </a:ext>
                  </a:extLst>
                </a:gridCol>
                <a:gridCol w="4052045">
                  <a:extLst>
                    <a:ext uri="{9D8B030D-6E8A-4147-A177-3AD203B41FA5}">
                      <a16:colId xmlns:a16="http://schemas.microsoft.com/office/drawing/2014/main" val="3618314755"/>
                    </a:ext>
                  </a:extLst>
                </a:gridCol>
                <a:gridCol w="2167091">
                  <a:extLst>
                    <a:ext uri="{9D8B030D-6E8A-4147-A177-3AD203B41FA5}">
                      <a16:colId xmlns:a16="http://schemas.microsoft.com/office/drawing/2014/main" val="139900408"/>
                    </a:ext>
                  </a:extLst>
                </a:gridCol>
              </a:tblGrid>
              <a:tr h="1176528">
                <a:tc>
                  <a:txBody>
                    <a:bodyPr/>
                    <a:lstStyle/>
                    <a:p>
                      <a:pPr marL="0" marR="0" algn="ctr">
                        <a:lnSpc>
                          <a:spcPct val="115000"/>
                        </a:lnSpc>
                        <a:spcBef>
                          <a:spcPts val="0"/>
                        </a:spcBef>
                        <a:spcAft>
                          <a:spcPts val="0"/>
                        </a:spcAft>
                      </a:pPr>
                      <a:r>
                        <a:rPr lang="en-US" sz="1800" b="1" i="0" dirty="0">
                          <a:effectLst/>
                          <a:latin typeface="+mn-lt"/>
                          <a:ea typeface="Times New Roman" panose="02020603050405020304"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800" b="1" i="0" dirty="0">
                          <a:effectLst/>
                          <a:latin typeface="+mn-lt"/>
                          <a:ea typeface="Times New Roman" panose="02020603050405020304" pitchFamily="18" charset="0"/>
                        </a:rPr>
                        <a:t>ARB: 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00000"/>
                        </a:lnSpc>
                        <a:spcBef>
                          <a:spcPts val="0"/>
                        </a:spcBef>
                        <a:spcAft>
                          <a:spcPts val="0"/>
                        </a:spcAft>
                      </a:pPr>
                      <a:r>
                        <a:rPr lang="en-US" sz="1800" b="0" i="0" dirty="0">
                          <a:solidFill>
                            <a:srgbClr val="000000"/>
                          </a:solidFill>
                          <a:effectLst/>
                          <a:latin typeface="+mn-lt"/>
                          <a:ea typeface="Times New Roman" panose="02020603050405020304" pitchFamily="18" charset="0"/>
                        </a:rPr>
                        <a:t>The use of ARBs to reduce morbidity and mortality is recommended in patients with prior or current symptoms of chronic </a:t>
                      </a:r>
                      <a:r>
                        <a:rPr lang="en-US" sz="1800" b="0" i="0" dirty="0" err="1">
                          <a:solidFill>
                            <a:srgbClr val="000000"/>
                          </a:solidFill>
                          <a:effectLst/>
                          <a:latin typeface="+mn-lt"/>
                          <a:ea typeface="Times New Roman" panose="02020603050405020304" pitchFamily="18" charset="0"/>
                        </a:rPr>
                        <a:t>HF</a:t>
                      </a:r>
                      <a:r>
                        <a:rPr lang="en-US" sz="1800" b="0" i="1" dirty="0" err="1">
                          <a:solidFill>
                            <a:srgbClr val="000000"/>
                          </a:solidFill>
                          <a:effectLst/>
                          <a:latin typeface="+mn-lt"/>
                          <a:ea typeface="Times New Roman" panose="02020603050405020304" pitchFamily="18" charset="0"/>
                        </a:rPr>
                        <a:t>r</a:t>
                      </a:r>
                      <a:r>
                        <a:rPr lang="en-US" sz="1800" b="0" i="0" dirty="0" err="1">
                          <a:solidFill>
                            <a:srgbClr val="000000"/>
                          </a:solidFill>
                          <a:effectLst/>
                          <a:latin typeface="+mn-lt"/>
                          <a:ea typeface="Times New Roman" panose="02020603050405020304" pitchFamily="18" charset="0"/>
                        </a:rPr>
                        <a:t>EF</a:t>
                      </a:r>
                      <a:r>
                        <a:rPr lang="en-US" sz="1800" b="0" i="0" dirty="0">
                          <a:solidFill>
                            <a:srgbClr val="000000"/>
                          </a:solidFill>
                          <a:effectLst/>
                          <a:latin typeface="+mn-lt"/>
                          <a:ea typeface="Times New Roman" panose="02020603050405020304" pitchFamily="18" charset="0"/>
                        </a:rPr>
                        <a:t> who are intolerant to ACE inhibitors because of cough or angioedema.</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2013 recommendation repeated for clarity in this section.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887800"/>
                  </a:ext>
                </a:extLst>
              </a:tr>
            </a:tbl>
          </a:graphicData>
        </a:graphic>
      </p:graphicFrame>
    </p:spTree>
    <p:extLst>
      <p:ext uri="{BB962C8B-B14F-4D97-AF65-F5344CB8AC3E}">
        <p14:creationId xmlns:p14="http://schemas.microsoft.com/office/powerpoint/2010/main" val="412275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28600"/>
            <a:ext cx="9144000" cy="997517"/>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Pharmacological Treatment for Stage C HF With Reduced EF</a:t>
            </a:r>
          </a:p>
        </p:txBody>
      </p:sp>
      <p:sp>
        <p:nvSpPr>
          <p:cNvPr id="5" name="Title 1"/>
          <p:cNvSpPr>
            <a:spLocks noGrp="1"/>
          </p:cNvSpPr>
          <p:nvPr>
            <p:ph type="title"/>
          </p:nvPr>
        </p:nvSpPr>
        <p:spPr>
          <a:xfrm>
            <a:off x="-1" y="1276387"/>
            <a:ext cx="9144000" cy="914400"/>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Renin-Angiotensin System Inhibition With ACE-Inhibitor or ARB or ARNI</a:t>
            </a:r>
          </a:p>
        </p:txBody>
      </p:sp>
      <p:graphicFrame>
        <p:nvGraphicFramePr>
          <p:cNvPr id="7" name="Table 6"/>
          <p:cNvGraphicFramePr>
            <a:graphicFrameLocks noGrp="1"/>
          </p:cNvGraphicFramePr>
          <p:nvPr>
            <p:extLst>
              <p:ext uri="{D42A27DB-BD31-4B8C-83A1-F6EECF244321}">
                <p14:modId xmlns:p14="http://schemas.microsoft.com/office/powerpoint/2010/main" val="4068790918"/>
              </p:ext>
            </p:extLst>
          </p:nvPr>
        </p:nvGraphicFramePr>
        <p:xfrm>
          <a:off x="490691" y="2507619"/>
          <a:ext cx="8077199" cy="609600"/>
        </p:xfrm>
        <a:graphic>
          <a:graphicData uri="http://schemas.openxmlformats.org/drawingml/2006/table">
            <a:tbl>
              <a:tblPr firstRow="1" firstCol="1" bandRow="1" bandCol="1"/>
              <a:tblGrid>
                <a:gridCol w="957107">
                  <a:extLst>
                    <a:ext uri="{9D8B030D-6E8A-4147-A177-3AD203B41FA5}">
                      <a16:colId xmlns:a16="http://schemas.microsoft.com/office/drawing/2014/main" val="424226471"/>
                    </a:ext>
                  </a:extLst>
                </a:gridCol>
                <a:gridCol w="900955">
                  <a:extLst>
                    <a:ext uri="{9D8B030D-6E8A-4147-A177-3AD203B41FA5}">
                      <a16:colId xmlns:a16="http://schemas.microsoft.com/office/drawing/2014/main" val="3876249937"/>
                    </a:ext>
                  </a:extLst>
                </a:gridCol>
                <a:gridCol w="3899646">
                  <a:extLst>
                    <a:ext uri="{9D8B030D-6E8A-4147-A177-3AD203B41FA5}">
                      <a16:colId xmlns:a16="http://schemas.microsoft.com/office/drawing/2014/main" val="3324183838"/>
                    </a:ext>
                  </a:extLst>
                </a:gridCol>
                <a:gridCol w="2319491">
                  <a:extLst>
                    <a:ext uri="{9D8B030D-6E8A-4147-A177-3AD203B41FA5}">
                      <a16:colId xmlns:a16="http://schemas.microsoft.com/office/drawing/2014/main" val="2477724454"/>
                    </a:ext>
                  </a:extLst>
                </a:gridCol>
              </a:tblGrid>
              <a:tr h="14859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12150170"/>
              </p:ext>
            </p:extLst>
          </p:nvPr>
        </p:nvGraphicFramePr>
        <p:xfrm>
          <a:off x="490691" y="3117219"/>
          <a:ext cx="8077199" cy="1645920"/>
        </p:xfrm>
        <a:graphic>
          <a:graphicData uri="http://schemas.openxmlformats.org/drawingml/2006/table">
            <a:tbl>
              <a:tblPr firstRow="1" firstCol="1" bandRow="1" bandCol="1"/>
              <a:tblGrid>
                <a:gridCol w="957109">
                  <a:extLst>
                    <a:ext uri="{9D8B030D-6E8A-4147-A177-3AD203B41FA5}">
                      <a16:colId xmlns:a16="http://schemas.microsoft.com/office/drawing/2014/main" val="673813909"/>
                    </a:ext>
                  </a:extLst>
                </a:gridCol>
                <a:gridCol w="900953">
                  <a:extLst>
                    <a:ext uri="{9D8B030D-6E8A-4147-A177-3AD203B41FA5}">
                      <a16:colId xmlns:a16="http://schemas.microsoft.com/office/drawing/2014/main" val="4030989513"/>
                    </a:ext>
                  </a:extLst>
                </a:gridCol>
                <a:gridCol w="3899647">
                  <a:extLst>
                    <a:ext uri="{9D8B030D-6E8A-4147-A177-3AD203B41FA5}">
                      <a16:colId xmlns:a16="http://schemas.microsoft.com/office/drawing/2014/main" val="3743583396"/>
                    </a:ext>
                  </a:extLst>
                </a:gridCol>
                <a:gridCol w="2319490">
                  <a:extLst>
                    <a:ext uri="{9D8B030D-6E8A-4147-A177-3AD203B41FA5}">
                      <a16:colId xmlns:a16="http://schemas.microsoft.com/office/drawing/2014/main" val="2961685566"/>
                    </a:ext>
                  </a:extLst>
                </a:gridCol>
              </a:tblGrid>
              <a:tr h="914400">
                <a:tc>
                  <a:txBody>
                    <a:bodyPr/>
                    <a:lstStyle/>
                    <a:p>
                      <a:pPr marL="0" marR="0" algn="ctr">
                        <a:lnSpc>
                          <a:spcPct val="100000"/>
                        </a:lnSpc>
                        <a:spcBef>
                          <a:spcPts val="0"/>
                        </a:spcBef>
                        <a:spcAft>
                          <a:spcPts val="0"/>
                        </a:spcAft>
                      </a:pPr>
                      <a:r>
                        <a:rPr lang="en-US" sz="1800" b="1" i="0" dirty="0">
                          <a:solidFill>
                            <a:srgbClr val="000000"/>
                          </a:solidFill>
                          <a:effectLst/>
                          <a:latin typeface="+mn-lt"/>
                          <a:ea typeface="Times New Roman" panose="02020603050405020304" pitchFamily="18" charset="0"/>
                        </a:rPr>
                        <a:t>I</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ARNI: 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In patients with chronic symptomatic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r</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 NYHA class II or III who tolerate an ACE inhibitor or ARB, replacement by an ARNI is recommended to further reduce morbidity and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Times New Roman" panose="02020603050405020304" pitchFamily="18" charset="0"/>
                        </a:rPr>
                        <a:t>NEW</a:t>
                      </a:r>
                      <a:r>
                        <a:rPr lang="en-US" sz="1800" b="0" i="0" dirty="0">
                          <a:effectLst/>
                          <a:latin typeface="+mn-lt"/>
                          <a:ea typeface="Times New Roman" panose="02020603050405020304" pitchFamily="18" charset="0"/>
                        </a:rPr>
                        <a:t>: New clinical trial data necessitated this recommendation.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528815"/>
                  </a:ext>
                </a:extLst>
              </a:tr>
            </a:tbl>
          </a:graphicData>
        </a:graphic>
      </p:graphicFrame>
    </p:spTree>
    <p:extLst>
      <p:ext uri="{BB962C8B-B14F-4D97-AF65-F5344CB8AC3E}">
        <p14:creationId xmlns:p14="http://schemas.microsoft.com/office/powerpoint/2010/main" val="39995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28600"/>
            <a:ext cx="9144000" cy="997517"/>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Pharmacological Treatment for Stage C HF With Reduced EF</a:t>
            </a:r>
          </a:p>
        </p:txBody>
      </p:sp>
      <p:sp>
        <p:nvSpPr>
          <p:cNvPr id="5" name="Title 1"/>
          <p:cNvSpPr>
            <a:spLocks noGrp="1"/>
          </p:cNvSpPr>
          <p:nvPr>
            <p:ph type="title"/>
          </p:nvPr>
        </p:nvSpPr>
        <p:spPr>
          <a:xfrm>
            <a:off x="-1" y="1276387"/>
            <a:ext cx="9144000" cy="914400"/>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Renin-Angiotensin System Inhibition With ACE-Inhibitor or ARB or ARNI</a:t>
            </a:r>
          </a:p>
        </p:txBody>
      </p:sp>
      <p:graphicFrame>
        <p:nvGraphicFramePr>
          <p:cNvPr id="7" name="Table 6"/>
          <p:cNvGraphicFramePr>
            <a:graphicFrameLocks noGrp="1"/>
          </p:cNvGraphicFramePr>
          <p:nvPr/>
        </p:nvGraphicFramePr>
        <p:xfrm>
          <a:off x="490692" y="2190787"/>
          <a:ext cx="8077199" cy="609600"/>
        </p:xfrm>
        <a:graphic>
          <a:graphicData uri="http://schemas.openxmlformats.org/drawingml/2006/table">
            <a:tbl>
              <a:tblPr firstRow="1" firstCol="1" bandRow="1" bandCol="1"/>
              <a:tblGrid>
                <a:gridCol w="957107">
                  <a:extLst>
                    <a:ext uri="{9D8B030D-6E8A-4147-A177-3AD203B41FA5}">
                      <a16:colId xmlns:a16="http://schemas.microsoft.com/office/drawing/2014/main" val="424226471"/>
                    </a:ext>
                  </a:extLst>
                </a:gridCol>
                <a:gridCol w="900955">
                  <a:extLst>
                    <a:ext uri="{9D8B030D-6E8A-4147-A177-3AD203B41FA5}">
                      <a16:colId xmlns:a16="http://schemas.microsoft.com/office/drawing/2014/main" val="3876249937"/>
                    </a:ext>
                  </a:extLst>
                </a:gridCol>
                <a:gridCol w="3899646">
                  <a:extLst>
                    <a:ext uri="{9D8B030D-6E8A-4147-A177-3AD203B41FA5}">
                      <a16:colId xmlns:a16="http://schemas.microsoft.com/office/drawing/2014/main" val="3324183838"/>
                    </a:ext>
                  </a:extLst>
                </a:gridCol>
                <a:gridCol w="2319491">
                  <a:extLst>
                    <a:ext uri="{9D8B030D-6E8A-4147-A177-3AD203B41FA5}">
                      <a16:colId xmlns:a16="http://schemas.microsoft.com/office/drawing/2014/main" val="2477724454"/>
                    </a:ext>
                  </a:extLst>
                </a:gridCol>
              </a:tblGrid>
              <a:tr h="14859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64347455"/>
              </p:ext>
            </p:extLst>
          </p:nvPr>
        </p:nvGraphicFramePr>
        <p:xfrm>
          <a:off x="490692" y="2800387"/>
          <a:ext cx="8077198" cy="2194560"/>
        </p:xfrm>
        <a:graphic>
          <a:graphicData uri="http://schemas.openxmlformats.org/drawingml/2006/table">
            <a:tbl>
              <a:tblPr firstRow="1" firstCol="1" bandRow="1"/>
              <a:tblGrid>
                <a:gridCol w="957108">
                  <a:extLst>
                    <a:ext uri="{9D8B030D-6E8A-4147-A177-3AD203B41FA5}">
                      <a16:colId xmlns:a16="http://schemas.microsoft.com/office/drawing/2014/main" val="2974491178"/>
                    </a:ext>
                  </a:extLst>
                </a:gridCol>
                <a:gridCol w="900955">
                  <a:extLst>
                    <a:ext uri="{9D8B030D-6E8A-4147-A177-3AD203B41FA5}">
                      <a16:colId xmlns:a16="http://schemas.microsoft.com/office/drawing/2014/main" val="3459307108"/>
                    </a:ext>
                  </a:extLst>
                </a:gridCol>
                <a:gridCol w="3899645">
                  <a:extLst>
                    <a:ext uri="{9D8B030D-6E8A-4147-A177-3AD203B41FA5}">
                      <a16:colId xmlns:a16="http://schemas.microsoft.com/office/drawing/2014/main" val="3842889185"/>
                    </a:ext>
                  </a:extLst>
                </a:gridCol>
                <a:gridCol w="2319490">
                  <a:extLst>
                    <a:ext uri="{9D8B030D-6E8A-4147-A177-3AD203B41FA5}">
                      <a16:colId xmlns:a16="http://schemas.microsoft.com/office/drawing/2014/main" val="1278935274"/>
                    </a:ext>
                  </a:extLst>
                </a:gridCol>
              </a:tblGrid>
              <a:tr h="0">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n-lt"/>
                          <a:ea typeface="Calibri" panose="020F0502020204030204" pitchFamily="34" charset="0"/>
                        </a:rPr>
                        <a:t>ARNI should not be administered concomitantly with ACE</a:t>
                      </a:r>
                      <a:r>
                        <a:rPr lang="en-US" sz="1800" b="0" i="0" dirty="0">
                          <a:effectLst/>
                          <a:latin typeface="+mn-lt"/>
                          <a:ea typeface="Times New Roman" panose="02020603050405020304" pitchFamily="18" charset="0"/>
                        </a:rPr>
                        <a:t> inhibitors or within 36 hours of the last dose of an ACE inhibitor.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Times New Roman" panose="02020603050405020304" pitchFamily="18" charset="0"/>
                        </a:rPr>
                        <a:t>NEW</a:t>
                      </a:r>
                      <a:r>
                        <a:rPr lang="en-US" sz="1800" b="0" i="0" dirty="0">
                          <a:effectLst/>
                          <a:latin typeface="+mn-lt"/>
                          <a:ea typeface="Times New Roman" panose="02020603050405020304" pitchFamily="18" charset="0"/>
                        </a:rPr>
                        <a:t>: Available evidence demonstrates a potential signal of harm for a concomitant use of ACE inhibitors and ARNI.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70797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25577116"/>
              </p:ext>
            </p:extLst>
          </p:nvPr>
        </p:nvGraphicFramePr>
        <p:xfrm>
          <a:off x="490692" y="4994947"/>
          <a:ext cx="8077198" cy="822960"/>
        </p:xfrm>
        <a:graphic>
          <a:graphicData uri="http://schemas.openxmlformats.org/drawingml/2006/table">
            <a:tbl>
              <a:tblPr firstRow="1" firstCol="1" bandRow="1"/>
              <a:tblGrid>
                <a:gridCol w="957108">
                  <a:extLst>
                    <a:ext uri="{9D8B030D-6E8A-4147-A177-3AD203B41FA5}">
                      <a16:colId xmlns:a16="http://schemas.microsoft.com/office/drawing/2014/main" val="3230982679"/>
                    </a:ext>
                  </a:extLst>
                </a:gridCol>
                <a:gridCol w="900955">
                  <a:extLst>
                    <a:ext uri="{9D8B030D-6E8A-4147-A177-3AD203B41FA5}">
                      <a16:colId xmlns:a16="http://schemas.microsoft.com/office/drawing/2014/main" val="368583586"/>
                    </a:ext>
                  </a:extLst>
                </a:gridCol>
                <a:gridCol w="3899645">
                  <a:extLst>
                    <a:ext uri="{9D8B030D-6E8A-4147-A177-3AD203B41FA5}">
                      <a16:colId xmlns:a16="http://schemas.microsoft.com/office/drawing/2014/main" val="898243230"/>
                    </a:ext>
                  </a:extLst>
                </a:gridCol>
                <a:gridCol w="2319490">
                  <a:extLst>
                    <a:ext uri="{9D8B030D-6E8A-4147-A177-3AD203B41FA5}">
                      <a16:colId xmlns:a16="http://schemas.microsoft.com/office/drawing/2014/main" val="840454301"/>
                    </a:ext>
                  </a:extLst>
                </a:gridCol>
              </a:tblGrid>
              <a:tr h="0">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800" b="0" i="0" dirty="0">
                          <a:effectLst/>
                          <a:latin typeface="+mn-lt"/>
                          <a:ea typeface="Calibri" panose="020F0502020204030204" pitchFamily="34" charset="0"/>
                        </a:rPr>
                        <a:t>ARNI should not be administered to patients with a history of angioedema.</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Times New Roman" panose="02020603050405020304" pitchFamily="18" charset="0"/>
                        </a:rPr>
                        <a:t>NEW</a:t>
                      </a:r>
                      <a:r>
                        <a:rPr lang="en-US" sz="1800" b="0" i="0" dirty="0">
                          <a:effectLst/>
                          <a:latin typeface="+mn-lt"/>
                          <a:ea typeface="Times New Roman" panose="02020603050405020304" pitchFamily="18" charset="0"/>
                        </a:rPr>
                        <a:t>: New clinical trial data.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483833"/>
                  </a:ext>
                </a:extLst>
              </a:tr>
            </a:tbl>
          </a:graphicData>
        </a:graphic>
      </p:graphicFrame>
    </p:spTree>
    <p:extLst>
      <p:ext uri="{BB962C8B-B14F-4D97-AF65-F5344CB8AC3E}">
        <p14:creationId xmlns:p14="http://schemas.microsoft.com/office/powerpoint/2010/main" val="216998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066800" y="304800"/>
            <a:ext cx="7010400" cy="944563"/>
          </a:xfrm>
        </p:spPr>
        <p:txBody>
          <a:bodyPr/>
          <a:lstStyle/>
          <a:p>
            <a:pPr eaLnBrk="1" hangingPunct="1"/>
            <a:r>
              <a:rPr lang="en-US" sz="4000" b="1" dirty="0">
                <a:solidFill>
                  <a:schemeClr val="tx1"/>
                </a:solidFill>
                <a:latin typeface="Garamond" pitchFamily="18" charset="0"/>
              </a:rPr>
              <a:t>Citation</a:t>
            </a:r>
          </a:p>
        </p:txBody>
      </p:sp>
      <p:sp>
        <p:nvSpPr>
          <p:cNvPr id="15363" name="Text Box 3"/>
          <p:cNvSpPr txBox="1">
            <a:spLocks noChangeArrowheads="1"/>
          </p:cNvSpPr>
          <p:nvPr/>
        </p:nvSpPr>
        <p:spPr bwMode="auto">
          <a:xfrm>
            <a:off x="533400" y="1139825"/>
            <a:ext cx="8305800" cy="4355038"/>
          </a:xfrm>
          <a:prstGeom prst="rect">
            <a:avLst/>
          </a:prstGeom>
          <a:noFill/>
          <a:ln w="9525">
            <a:noFill/>
            <a:miter lim="800000"/>
            <a:headEnd/>
            <a:tailEnd/>
          </a:ln>
        </p:spPr>
        <p:txBody>
          <a:bodyPr>
            <a:spAutoFit/>
          </a:bodyPr>
          <a:lstStyle/>
          <a:p>
            <a:pPr eaLnBrk="0" hangingPunct="0">
              <a:spcBef>
                <a:spcPct val="50000"/>
              </a:spcBef>
            </a:pPr>
            <a:r>
              <a:rPr lang="en-US" sz="2600" dirty="0"/>
              <a:t>This slide set was adapted from the </a:t>
            </a:r>
            <a:r>
              <a:rPr lang="fr-FR" sz="2600" cap="small" dirty="0"/>
              <a:t>2017 </a:t>
            </a:r>
            <a:r>
              <a:rPr lang="en-US" sz="2600" dirty="0"/>
              <a:t>ACC/AHA/HFSA Focused Update of the 2013 ACCF/AHA Guideline for the Management of Heart Failure (</a:t>
            </a:r>
            <a:r>
              <a:rPr lang="en-US" sz="2600" i="1" dirty="0"/>
              <a:t>Journal of the American College of Cardiology).</a:t>
            </a:r>
            <a:r>
              <a:rPr lang="en-US" sz="2600" dirty="0"/>
              <a:t> </a:t>
            </a:r>
            <a:r>
              <a:rPr lang="en-US" sz="2600" dirty="0">
                <a:solidFill>
                  <a:schemeClr val="folHlink"/>
                </a:solidFill>
              </a:rPr>
              <a:t>Published on April 28, 2017, available at:</a:t>
            </a:r>
            <a:r>
              <a:rPr lang="en-US" sz="2600" dirty="0"/>
              <a:t> </a:t>
            </a:r>
            <a:r>
              <a:rPr lang="en-US" u="sng" dirty="0">
                <a:hlinkClick r:id="rId2"/>
              </a:rPr>
              <a:t>Yancy, et. al. ACC/AHA/HFSA 2017 Heart Failure Focused Update </a:t>
            </a:r>
            <a:endParaRPr lang="en-US" sz="2600" dirty="0"/>
          </a:p>
          <a:p>
            <a:pPr eaLnBrk="0" hangingPunct="0">
              <a:spcBef>
                <a:spcPct val="50000"/>
              </a:spcBef>
            </a:pPr>
            <a:r>
              <a:rPr lang="en-US" sz="2200" dirty="0"/>
              <a:t>The full-text guidelines are also available on the following Web sites:</a:t>
            </a:r>
          </a:p>
          <a:p>
            <a:pPr marL="342900" indent="-342900" eaLnBrk="0" hangingPunct="0">
              <a:buFont typeface="Arial" panose="020B0604020202020204" pitchFamily="34" charset="0"/>
              <a:buChar char="•"/>
            </a:pPr>
            <a:r>
              <a:rPr lang="en-US" sz="2200" dirty="0"/>
              <a:t>American College of </a:t>
            </a:r>
            <a:r>
              <a:rPr lang="en-US" sz="2200" dirty="0">
                <a:latin typeface="+mj-lt"/>
              </a:rPr>
              <a:t>Cardiology (</a:t>
            </a:r>
            <a:r>
              <a:rPr lang="en-US" sz="2200" u="sng" dirty="0">
                <a:latin typeface="+mj-lt"/>
                <a:hlinkClick r:id="rId3"/>
              </a:rPr>
              <a:t>www.acc.org</a:t>
            </a:r>
            <a:r>
              <a:rPr lang="en-US" sz="2200" u="sng" dirty="0">
                <a:latin typeface="+mj-lt"/>
              </a:rPr>
              <a:t>)</a:t>
            </a:r>
          </a:p>
          <a:p>
            <a:pPr marL="342900" indent="-342900" eaLnBrk="0" hangingPunct="0">
              <a:buFont typeface="Arial" panose="020B0604020202020204" pitchFamily="34" charset="0"/>
              <a:buChar char="•"/>
            </a:pPr>
            <a:r>
              <a:rPr lang="en-US" sz="2200" dirty="0">
                <a:latin typeface="+mj-lt"/>
              </a:rPr>
              <a:t>American Heart Association (</a:t>
            </a:r>
            <a:r>
              <a:rPr lang="en-US" sz="2200" u="sng" dirty="0">
                <a:latin typeface="+mj-lt"/>
                <a:hlinkClick r:id="rId4"/>
              </a:rPr>
              <a:t>professional.heart.org</a:t>
            </a:r>
            <a:r>
              <a:rPr lang="en-US" sz="2200" u="sng" dirty="0">
                <a:latin typeface="+mj-lt"/>
              </a:rPr>
              <a:t>)</a:t>
            </a:r>
            <a:endParaRPr lang="en-US" sz="2200" dirty="0">
              <a:latin typeface="+mj-lt"/>
            </a:endParaRPr>
          </a:p>
          <a:p>
            <a:pPr marL="342900" indent="-342900" eaLnBrk="0" hangingPunct="0">
              <a:buFont typeface="Arial" panose="020B0604020202020204" pitchFamily="34" charset="0"/>
              <a:buChar char="•"/>
            </a:pPr>
            <a:r>
              <a:rPr lang="en-US" sz="2200" dirty="0">
                <a:latin typeface="+mj-lt"/>
              </a:rPr>
              <a:t>Heart Failure Society of America(</a:t>
            </a:r>
            <a:r>
              <a:rPr lang="en-US" sz="2200" u="sng" dirty="0">
                <a:latin typeface="+mj-lt"/>
                <a:hlinkClick r:id="rId5"/>
              </a:rPr>
              <a:t>www.hfsa.org</a:t>
            </a:r>
            <a:r>
              <a:rPr lang="en-US" sz="2200" u="sng" dirty="0">
                <a:latin typeface="+mj-lt"/>
              </a:rPr>
              <a:t>)</a:t>
            </a:r>
            <a:endParaRPr lang="en-US" sz="22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28600"/>
            <a:ext cx="9144000" cy="997517"/>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Pharmacological Treatment for Stage C HF With Reduced EF</a:t>
            </a:r>
          </a:p>
        </p:txBody>
      </p:sp>
      <p:sp>
        <p:nvSpPr>
          <p:cNvPr id="5" name="Title 1"/>
          <p:cNvSpPr>
            <a:spLocks noGrp="1"/>
          </p:cNvSpPr>
          <p:nvPr>
            <p:ph type="title"/>
          </p:nvPr>
        </p:nvSpPr>
        <p:spPr>
          <a:xfrm>
            <a:off x="-1" y="1276387"/>
            <a:ext cx="9144000" cy="552413"/>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Ivabradine</a:t>
            </a:r>
          </a:p>
        </p:txBody>
      </p:sp>
      <p:graphicFrame>
        <p:nvGraphicFramePr>
          <p:cNvPr id="7" name="Table 6"/>
          <p:cNvGraphicFramePr>
            <a:graphicFrameLocks noGrp="1"/>
          </p:cNvGraphicFramePr>
          <p:nvPr>
            <p:extLst>
              <p:ext uri="{D42A27DB-BD31-4B8C-83A1-F6EECF244321}">
                <p14:modId xmlns:p14="http://schemas.microsoft.com/office/powerpoint/2010/main" val="1855598284"/>
              </p:ext>
            </p:extLst>
          </p:nvPr>
        </p:nvGraphicFramePr>
        <p:xfrm>
          <a:off x="486681" y="1879070"/>
          <a:ext cx="8077199" cy="609600"/>
        </p:xfrm>
        <a:graphic>
          <a:graphicData uri="http://schemas.openxmlformats.org/drawingml/2006/table">
            <a:tbl>
              <a:tblPr firstRow="1" firstCol="1" bandRow="1" bandCol="1"/>
              <a:tblGrid>
                <a:gridCol w="957107">
                  <a:extLst>
                    <a:ext uri="{9D8B030D-6E8A-4147-A177-3AD203B41FA5}">
                      <a16:colId xmlns:a16="http://schemas.microsoft.com/office/drawing/2014/main" val="424226471"/>
                    </a:ext>
                  </a:extLst>
                </a:gridCol>
                <a:gridCol w="900955">
                  <a:extLst>
                    <a:ext uri="{9D8B030D-6E8A-4147-A177-3AD203B41FA5}">
                      <a16:colId xmlns:a16="http://schemas.microsoft.com/office/drawing/2014/main" val="3876249937"/>
                    </a:ext>
                  </a:extLst>
                </a:gridCol>
                <a:gridCol w="3899646">
                  <a:extLst>
                    <a:ext uri="{9D8B030D-6E8A-4147-A177-3AD203B41FA5}">
                      <a16:colId xmlns:a16="http://schemas.microsoft.com/office/drawing/2014/main" val="3324183838"/>
                    </a:ext>
                  </a:extLst>
                </a:gridCol>
                <a:gridCol w="2319491">
                  <a:extLst>
                    <a:ext uri="{9D8B030D-6E8A-4147-A177-3AD203B41FA5}">
                      <a16:colId xmlns:a16="http://schemas.microsoft.com/office/drawing/2014/main" val="2477724454"/>
                    </a:ext>
                  </a:extLst>
                </a:gridCol>
              </a:tblGrid>
              <a:tr h="14859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53108671"/>
              </p:ext>
            </p:extLst>
          </p:nvPr>
        </p:nvGraphicFramePr>
        <p:xfrm>
          <a:off x="486682" y="2488670"/>
          <a:ext cx="8077198" cy="2468880"/>
        </p:xfrm>
        <a:graphic>
          <a:graphicData uri="http://schemas.openxmlformats.org/drawingml/2006/table">
            <a:tbl>
              <a:tblPr firstRow="1" firstCol="1" bandRow="1"/>
              <a:tblGrid>
                <a:gridCol w="957108">
                  <a:extLst>
                    <a:ext uri="{9D8B030D-6E8A-4147-A177-3AD203B41FA5}">
                      <a16:colId xmlns:a16="http://schemas.microsoft.com/office/drawing/2014/main" val="2521547372"/>
                    </a:ext>
                  </a:extLst>
                </a:gridCol>
                <a:gridCol w="900954">
                  <a:extLst>
                    <a:ext uri="{9D8B030D-6E8A-4147-A177-3AD203B41FA5}">
                      <a16:colId xmlns:a16="http://schemas.microsoft.com/office/drawing/2014/main" val="1400523960"/>
                    </a:ext>
                  </a:extLst>
                </a:gridCol>
                <a:gridCol w="3899646">
                  <a:extLst>
                    <a:ext uri="{9D8B030D-6E8A-4147-A177-3AD203B41FA5}">
                      <a16:colId xmlns:a16="http://schemas.microsoft.com/office/drawing/2014/main" val="3609686097"/>
                    </a:ext>
                  </a:extLst>
                </a:gridCol>
                <a:gridCol w="2319490">
                  <a:extLst>
                    <a:ext uri="{9D8B030D-6E8A-4147-A177-3AD203B41FA5}">
                      <a16:colId xmlns:a16="http://schemas.microsoft.com/office/drawing/2014/main" val="1784127766"/>
                    </a:ext>
                  </a:extLst>
                </a:gridCol>
              </a:tblGrid>
              <a:tr h="1619213">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Ivabradine can be beneficial to reduce HF hospitalization for patients with symptomatic (NYHA class II-III) stable chronic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r</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 (LVEF ≤35%) who are receiving GDEM*, including a beta blocker at maximum tolerated dose, and who are in sinus rhythm with a heart rate of 70 bpm or greater at 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Times New Roman" panose="02020603050405020304" pitchFamily="18" charset="0"/>
                        </a:rPr>
                        <a:t>NEW</a:t>
                      </a:r>
                      <a:r>
                        <a:rPr lang="en-US" sz="1800" b="0" i="0" dirty="0">
                          <a:effectLst/>
                          <a:latin typeface="+mn-lt"/>
                          <a:ea typeface="Times New Roman" panose="02020603050405020304" pitchFamily="18" charset="0"/>
                        </a:rPr>
                        <a:t>: New clinical trial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600555"/>
                  </a:ext>
                </a:extLst>
              </a:tr>
            </a:tbl>
          </a:graphicData>
        </a:graphic>
      </p:graphicFrame>
      <p:sp>
        <p:nvSpPr>
          <p:cNvPr id="3" name="TextBox 2"/>
          <p:cNvSpPr txBox="1"/>
          <p:nvPr/>
        </p:nvSpPr>
        <p:spPr>
          <a:xfrm>
            <a:off x="482671" y="4957550"/>
            <a:ext cx="8081209" cy="877163"/>
          </a:xfrm>
          <a:prstGeom prst="rect">
            <a:avLst/>
          </a:prstGeom>
          <a:noFill/>
        </p:spPr>
        <p:txBody>
          <a:bodyPr wrap="square" rtlCol="0">
            <a:spAutoFit/>
          </a:bodyPr>
          <a:lstStyle/>
          <a:p>
            <a:r>
              <a:rPr lang="en-US" dirty="0"/>
              <a:t>*</a:t>
            </a:r>
            <a:r>
              <a:rPr lang="en-US" sz="1100" dirty="0">
                <a:latin typeface="+mn-lt"/>
              </a:rPr>
              <a:t>In other parts of the document, the term “GDMT” has been used to denote guideline-directed management and therapy. In this recommendation, however, the term “GDEM” has been used to denote this same concept in order to reflect the original wording of the recommendation that initially appeared in the “2016 ACC/AHA/HFSA Focused Update on New Pharmacological Therapy for Heart Failure: An Update of the 2013 ACCF/AHA Guideline for the Management of Heart Failure”. </a:t>
            </a:r>
          </a:p>
        </p:txBody>
      </p:sp>
    </p:spTree>
    <p:extLst>
      <p:ext uri="{BB962C8B-B14F-4D97-AF65-F5344CB8AC3E}">
        <p14:creationId xmlns:p14="http://schemas.microsoft.com/office/powerpoint/2010/main" val="288426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28600"/>
            <a:ext cx="9144000" cy="997517"/>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Pharmacological Treatment for Stage C HF With Preserved EF</a:t>
            </a:r>
          </a:p>
        </p:txBody>
      </p:sp>
      <p:graphicFrame>
        <p:nvGraphicFramePr>
          <p:cNvPr id="6" name="Table 5"/>
          <p:cNvGraphicFramePr>
            <a:graphicFrameLocks noGrp="1"/>
          </p:cNvGraphicFramePr>
          <p:nvPr>
            <p:extLst>
              <p:ext uri="{D42A27DB-BD31-4B8C-83A1-F6EECF244321}">
                <p14:modId xmlns:p14="http://schemas.microsoft.com/office/powerpoint/2010/main" val="3896693142"/>
              </p:ext>
            </p:extLst>
          </p:nvPr>
        </p:nvGraphicFramePr>
        <p:xfrm>
          <a:off x="397838" y="2438400"/>
          <a:ext cx="8131248" cy="2194560"/>
        </p:xfrm>
        <a:graphic>
          <a:graphicData uri="http://schemas.openxmlformats.org/drawingml/2006/table">
            <a:tbl>
              <a:tblPr firstRow="1" firstCol="1" bandRow="1" bandCol="1"/>
              <a:tblGrid>
                <a:gridCol w="973762">
                  <a:extLst>
                    <a:ext uri="{9D8B030D-6E8A-4147-A177-3AD203B41FA5}">
                      <a16:colId xmlns:a16="http://schemas.microsoft.com/office/drawing/2014/main" val="971140883"/>
                    </a:ext>
                  </a:extLst>
                </a:gridCol>
                <a:gridCol w="990600">
                  <a:extLst>
                    <a:ext uri="{9D8B030D-6E8A-4147-A177-3AD203B41FA5}">
                      <a16:colId xmlns:a16="http://schemas.microsoft.com/office/drawing/2014/main" val="2962663685"/>
                    </a:ext>
                  </a:extLst>
                </a:gridCol>
                <a:gridCol w="3886200">
                  <a:extLst>
                    <a:ext uri="{9D8B030D-6E8A-4147-A177-3AD203B41FA5}">
                      <a16:colId xmlns:a16="http://schemas.microsoft.com/office/drawing/2014/main" val="2973721735"/>
                    </a:ext>
                  </a:extLst>
                </a:gridCol>
                <a:gridCol w="2280686">
                  <a:extLst>
                    <a:ext uri="{9D8B030D-6E8A-4147-A177-3AD203B41FA5}">
                      <a16:colId xmlns:a16="http://schemas.microsoft.com/office/drawing/2014/main" val="531017336"/>
                    </a:ext>
                  </a:extLst>
                </a:gridCol>
              </a:tblGrid>
              <a:tr h="696302">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B</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solidFill>
                            <a:srgbClr val="000000"/>
                          </a:solidFill>
                          <a:effectLst/>
                          <a:latin typeface="+mn-lt"/>
                          <a:ea typeface="Times New Roman" panose="02020603050405020304" pitchFamily="18" charset="0"/>
                        </a:rPr>
                        <a:t>Systolic and diastolic blood pressure should be controlled in patients with </a:t>
                      </a:r>
                      <a:r>
                        <a:rPr lang="en-US" sz="1800" b="0" i="0" dirty="0" err="1">
                          <a:solidFill>
                            <a:srgbClr val="000000"/>
                          </a:solidFill>
                          <a:effectLst/>
                          <a:latin typeface="+mn-lt"/>
                          <a:ea typeface="Times New Roman" panose="02020603050405020304" pitchFamily="18" charset="0"/>
                        </a:rPr>
                        <a:t>HF</a:t>
                      </a:r>
                      <a:r>
                        <a:rPr lang="en-US" sz="1800" b="0" i="1" dirty="0" err="1">
                          <a:solidFill>
                            <a:srgbClr val="000000"/>
                          </a:solidFill>
                          <a:effectLst/>
                          <a:latin typeface="+mn-lt"/>
                          <a:ea typeface="Times New Roman" panose="02020603050405020304" pitchFamily="18" charset="0"/>
                        </a:rPr>
                        <a:t>p</a:t>
                      </a:r>
                      <a:r>
                        <a:rPr lang="en-US" sz="1800" b="0" i="0" dirty="0" err="1">
                          <a:solidFill>
                            <a:srgbClr val="000000"/>
                          </a:solidFill>
                          <a:effectLst/>
                          <a:latin typeface="+mn-lt"/>
                          <a:ea typeface="Times New Roman" panose="02020603050405020304" pitchFamily="18" charset="0"/>
                        </a:rPr>
                        <a:t>EF</a:t>
                      </a:r>
                      <a:r>
                        <a:rPr lang="en-US" sz="1800" b="0" i="0" dirty="0">
                          <a:solidFill>
                            <a:srgbClr val="000000"/>
                          </a:solidFill>
                          <a:effectLst/>
                          <a:latin typeface="+mn-lt"/>
                          <a:ea typeface="Times New Roman" panose="02020603050405020304" pitchFamily="18" charset="0"/>
                        </a:rPr>
                        <a:t> in accordance with published clinical practice guidelines to prevent morbidity</a:t>
                      </a:r>
                      <a:endParaRPr lang="en-US" sz="1800" b="0" i="0" dirty="0">
                        <a:effectLst/>
                        <a:latin typeface="+mn-lt"/>
                        <a:ea typeface="Times New Roman" panose="02020603050405020304" pitchFamily="18" charset="0"/>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2013 recommendation remains current.</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757585"/>
                  </a:ext>
                </a:extLst>
              </a:tr>
              <a:tr h="287191">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C</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Diuretics should be used for relief of symptoms due to volume overload in patients with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p</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2013 recommendation remains current.</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63131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32142357"/>
              </p:ext>
            </p:extLst>
          </p:nvPr>
        </p:nvGraphicFramePr>
        <p:xfrm>
          <a:off x="397838" y="1828800"/>
          <a:ext cx="8131248" cy="609600"/>
        </p:xfrm>
        <a:graphic>
          <a:graphicData uri="http://schemas.openxmlformats.org/drawingml/2006/table">
            <a:tbl>
              <a:tblPr firstRow="1" firstCol="1" bandRow="1" bandCol="1"/>
              <a:tblGrid>
                <a:gridCol w="973762">
                  <a:extLst>
                    <a:ext uri="{9D8B030D-6E8A-4147-A177-3AD203B41FA5}">
                      <a16:colId xmlns:a16="http://schemas.microsoft.com/office/drawing/2014/main" val="857733045"/>
                    </a:ext>
                  </a:extLst>
                </a:gridCol>
                <a:gridCol w="990600">
                  <a:extLst>
                    <a:ext uri="{9D8B030D-6E8A-4147-A177-3AD203B41FA5}">
                      <a16:colId xmlns:a16="http://schemas.microsoft.com/office/drawing/2014/main" val="1683039373"/>
                    </a:ext>
                  </a:extLst>
                </a:gridCol>
                <a:gridCol w="3886200">
                  <a:extLst>
                    <a:ext uri="{9D8B030D-6E8A-4147-A177-3AD203B41FA5}">
                      <a16:colId xmlns:a16="http://schemas.microsoft.com/office/drawing/2014/main" val="2782208842"/>
                    </a:ext>
                  </a:extLst>
                </a:gridCol>
                <a:gridCol w="2280686">
                  <a:extLst>
                    <a:ext uri="{9D8B030D-6E8A-4147-A177-3AD203B41FA5}">
                      <a16:colId xmlns:a16="http://schemas.microsoft.com/office/drawing/2014/main" val="3792362202"/>
                    </a:ext>
                  </a:extLst>
                </a:gridCol>
              </a:tblGrid>
              <a:tr h="14859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396166"/>
                  </a:ext>
                </a:extLst>
              </a:tr>
            </a:tbl>
          </a:graphicData>
        </a:graphic>
      </p:graphicFrame>
    </p:spTree>
    <p:extLst>
      <p:ext uri="{BB962C8B-B14F-4D97-AF65-F5344CB8AC3E}">
        <p14:creationId xmlns:p14="http://schemas.microsoft.com/office/powerpoint/2010/main" val="3715791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6422115"/>
              </p:ext>
            </p:extLst>
          </p:nvPr>
        </p:nvGraphicFramePr>
        <p:xfrm>
          <a:off x="457200" y="2004711"/>
          <a:ext cx="8131248" cy="2743200"/>
        </p:xfrm>
        <a:graphic>
          <a:graphicData uri="http://schemas.openxmlformats.org/drawingml/2006/table">
            <a:tbl>
              <a:tblPr firstRow="1" firstCol="1" bandRow="1" bandCol="1"/>
              <a:tblGrid>
                <a:gridCol w="990600">
                  <a:extLst>
                    <a:ext uri="{9D8B030D-6E8A-4147-A177-3AD203B41FA5}">
                      <a16:colId xmlns:a16="http://schemas.microsoft.com/office/drawing/2014/main" val="1238764788"/>
                    </a:ext>
                  </a:extLst>
                </a:gridCol>
                <a:gridCol w="979960">
                  <a:extLst>
                    <a:ext uri="{9D8B030D-6E8A-4147-A177-3AD203B41FA5}">
                      <a16:colId xmlns:a16="http://schemas.microsoft.com/office/drawing/2014/main" val="3354361371"/>
                    </a:ext>
                  </a:extLst>
                </a:gridCol>
                <a:gridCol w="4201640">
                  <a:extLst>
                    <a:ext uri="{9D8B030D-6E8A-4147-A177-3AD203B41FA5}">
                      <a16:colId xmlns:a16="http://schemas.microsoft.com/office/drawing/2014/main" val="2551824453"/>
                    </a:ext>
                  </a:extLst>
                </a:gridCol>
                <a:gridCol w="1959048">
                  <a:extLst>
                    <a:ext uri="{9D8B030D-6E8A-4147-A177-3AD203B41FA5}">
                      <a16:colId xmlns:a16="http://schemas.microsoft.com/office/drawing/2014/main" val="3719434610"/>
                    </a:ext>
                  </a:extLst>
                </a:gridCol>
              </a:tblGrid>
              <a:tr h="870377">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IIa</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C</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Coronary revascularization is reasonable in patients with CAD in whom symptoms (angina) or demonstrable myocardial ischemia is judged to be having an adverse effect on symptomatic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p</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 despite GDMT.</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a:effectLst/>
                          <a:latin typeface="+mn-lt"/>
                          <a:ea typeface="Times New Roman" panose="02020603050405020304" pitchFamily="18" charset="0"/>
                        </a:rPr>
                        <a:t>2013 recommendation remains current.</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151683"/>
                  </a:ext>
                </a:extLst>
              </a:tr>
              <a:tr h="696302">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IIa</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C</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Management of AF according to published clinical practice guidelines in patients with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p</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 is reasonable to improve symptomatic HF.</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2013 recommendation remains current.</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00574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90627007"/>
              </p:ext>
            </p:extLst>
          </p:nvPr>
        </p:nvGraphicFramePr>
        <p:xfrm>
          <a:off x="457200" y="1395111"/>
          <a:ext cx="8131248" cy="609600"/>
        </p:xfrm>
        <a:graphic>
          <a:graphicData uri="http://schemas.openxmlformats.org/drawingml/2006/table">
            <a:tbl>
              <a:tblPr firstRow="1" firstCol="1" bandRow="1" bandCol="1"/>
              <a:tblGrid>
                <a:gridCol w="990600">
                  <a:extLst>
                    <a:ext uri="{9D8B030D-6E8A-4147-A177-3AD203B41FA5}">
                      <a16:colId xmlns:a16="http://schemas.microsoft.com/office/drawing/2014/main" val="3947624962"/>
                    </a:ext>
                  </a:extLst>
                </a:gridCol>
                <a:gridCol w="973762">
                  <a:extLst>
                    <a:ext uri="{9D8B030D-6E8A-4147-A177-3AD203B41FA5}">
                      <a16:colId xmlns:a16="http://schemas.microsoft.com/office/drawing/2014/main" val="2741480710"/>
                    </a:ext>
                  </a:extLst>
                </a:gridCol>
                <a:gridCol w="4207838">
                  <a:extLst>
                    <a:ext uri="{9D8B030D-6E8A-4147-A177-3AD203B41FA5}">
                      <a16:colId xmlns:a16="http://schemas.microsoft.com/office/drawing/2014/main" val="985914208"/>
                    </a:ext>
                  </a:extLst>
                </a:gridCol>
                <a:gridCol w="1959048">
                  <a:extLst>
                    <a:ext uri="{9D8B030D-6E8A-4147-A177-3AD203B41FA5}">
                      <a16:colId xmlns:a16="http://schemas.microsoft.com/office/drawing/2014/main" val="3197082498"/>
                    </a:ext>
                  </a:extLst>
                </a:gridCol>
              </a:tblGrid>
              <a:tr h="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612370"/>
                  </a:ext>
                </a:extLst>
              </a:tr>
            </a:tbl>
          </a:graphicData>
        </a:graphic>
      </p:graphicFrame>
      <p:sp>
        <p:nvSpPr>
          <p:cNvPr id="8" name="Rectangle 7"/>
          <p:cNvSpPr>
            <a:spLocks noChangeArrowheads="1"/>
          </p:cNvSpPr>
          <p:nvPr/>
        </p:nvSpPr>
        <p:spPr bwMode="auto">
          <a:xfrm>
            <a:off x="-1" y="228600"/>
            <a:ext cx="9144000" cy="997517"/>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Pharmacological Treatment for Stage C HF With Preserved EF</a:t>
            </a:r>
          </a:p>
        </p:txBody>
      </p:sp>
      <p:graphicFrame>
        <p:nvGraphicFramePr>
          <p:cNvPr id="9" name="Table 8"/>
          <p:cNvGraphicFramePr>
            <a:graphicFrameLocks noGrp="1"/>
          </p:cNvGraphicFramePr>
          <p:nvPr>
            <p:extLst>
              <p:ext uri="{D42A27DB-BD31-4B8C-83A1-F6EECF244321}">
                <p14:modId xmlns:p14="http://schemas.microsoft.com/office/powerpoint/2010/main" val="844642568"/>
              </p:ext>
            </p:extLst>
          </p:nvPr>
        </p:nvGraphicFramePr>
        <p:xfrm>
          <a:off x="457200" y="4747911"/>
          <a:ext cx="8131248" cy="1097280"/>
        </p:xfrm>
        <a:graphic>
          <a:graphicData uri="http://schemas.openxmlformats.org/drawingml/2006/table">
            <a:tbl>
              <a:tblPr firstRow="1" firstCol="1" bandRow="1" bandCol="1"/>
              <a:tblGrid>
                <a:gridCol w="990600">
                  <a:extLst>
                    <a:ext uri="{9D8B030D-6E8A-4147-A177-3AD203B41FA5}">
                      <a16:colId xmlns:a16="http://schemas.microsoft.com/office/drawing/2014/main" val="44468911"/>
                    </a:ext>
                  </a:extLst>
                </a:gridCol>
                <a:gridCol w="979960">
                  <a:extLst>
                    <a:ext uri="{9D8B030D-6E8A-4147-A177-3AD203B41FA5}">
                      <a16:colId xmlns:a16="http://schemas.microsoft.com/office/drawing/2014/main" val="1937138120"/>
                    </a:ext>
                  </a:extLst>
                </a:gridCol>
                <a:gridCol w="4201640">
                  <a:extLst>
                    <a:ext uri="{9D8B030D-6E8A-4147-A177-3AD203B41FA5}">
                      <a16:colId xmlns:a16="http://schemas.microsoft.com/office/drawing/2014/main" val="1028199118"/>
                    </a:ext>
                  </a:extLst>
                </a:gridCol>
                <a:gridCol w="1959048">
                  <a:extLst>
                    <a:ext uri="{9D8B030D-6E8A-4147-A177-3AD203B41FA5}">
                      <a16:colId xmlns:a16="http://schemas.microsoft.com/office/drawing/2014/main" val="2946986365"/>
                    </a:ext>
                  </a:extLst>
                </a:gridCol>
              </a:tblGrid>
              <a:tr h="696302">
                <a:tc>
                  <a:txBody>
                    <a:bodyPr/>
                    <a:lstStyle/>
                    <a:p>
                      <a:pPr marL="0" marR="0" algn="ctr">
                        <a:lnSpc>
                          <a:spcPct val="100000"/>
                        </a:lnSpc>
                        <a:spcBef>
                          <a:spcPts val="0"/>
                        </a:spcBef>
                        <a:spcAft>
                          <a:spcPts val="0"/>
                        </a:spcAft>
                      </a:pPr>
                      <a:r>
                        <a:rPr lang="en-US" sz="1800" b="1" i="0" dirty="0" err="1">
                          <a:effectLst/>
                          <a:latin typeface="+mn-lt"/>
                          <a:ea typeface="Times New Roman" panose="02020603050405020304" pitchFamily="18" charset="0"/>
                        </a:rPr>
                        <a:t>IIa</a:t>
                      </a:r>
                      <a:endParaRPr lang="en-US" sz="1800" b="1" i="0" dirty="0">
                        <a:effectLst/>
                        <a:latin typeface="+mn-lt"/>
                        <a:ea typeface="Times New Roman" panose="02020603050405020304" pitchFamily="18" charset="0"/>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C</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The use of beta-blocking agents, ACE inhibitors, and ARBs in patients with hypertension is reasonable to control blood pressure in patients with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p</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2013 recommendation remains current.</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567947"/>
                  </a:ext>
                </a:extLst>
              </a:tr>
            </a:tbl>
          </a:graphicData>
        </a:graphic>
      </p:graphicFrame>
    </p:spTree>
    <p:extLst>
      <p:ext uri="{BB962C8B-B14F-4D97-AF65-F5344CB8AC3E}">
        <p14:creationId xmlns:p14="http://schemas.microsoft.com/office/powerpoint/2010/main" val="128067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0597352"/>
              </p:ext>
            </p:extLst>
          </p:nvPr>
        </p:nvGraphicFramePr>
        <p:xfrm>
          <a:off x="457200" y="2022758"/>
          <a:ext cx="8131248" cy="2468880"/>
        </p:xfrm>
        <a:graphic>
          <a:graphicData uri="http://schemas.openxmlformats.org/drawingml/2006/table">
            <a:tbl>
              <a:tblPr firstRow="1" firstCol="1" bandRow="1" bandCol="1"/>
              <a:tblGrid>
                <a:gridCol w="1002385">
                  <a:extLst>
                    <a:ext uri="{9D8B030D-6E8A-4147-A177-3AD203B41FA5}">
                      <a16:colId xmlns:a16="http://schemas.microsoft.com/office/drawing/2014/main" val="1227860482"/>
                    </a:ext>
                  </a:extLst>
                </a:gridCol>
                <a:gridCol w="968175">
                  <a:extLst>
                    <a:ext uri="{9D8B030D-6E8A-4147-A177-3AD203B41FA5}">
                      <a16:colId xmlns:a16="http://schemas.microsoft.com/office/drawing/2014/main" val="322610516"/>
                    </a:ext>
                  </a:extLst>
                </a:gridCol>
                <a:gridCol w="4125440">
                  <a:extLst>
                    <a:ext uri="{9D8B030D-6E8A-4147-A177-3AD203B41FA5}">
                      <a16:colId xmlns:a16="http://schemas.microsoft.com/office/drawing/2014/main" val="3984443442"/>
                    </a:ext>
                  </a:extLst>
                </a:gridCol>
                <a:gridCol w="2035248">
                  <a:extLst>
                    <a:ext uri="{9D8B030D-6E8A-4147-A177-3AD203B41FA5}">
                      <a16:colId xmlns:a16="http://schemas.microsoft.com/office/drawing/2014/main" val="1140370010"/>
                    </a:ext>
                  </a:extLst>
                </a:gridCol>
              </a:tblGrid>
              <a:tr h="1218528">
                <a:tc>
                  <a:txBody>
                    <a:bodyPr/>
                    <a:lstStyle/>
                    <a:p>
                      <a:pPr marL="0" marR="0" algn="ctr">
                        <a:lnSpc>
                          <a:spcPct val="100000"/>
                        </a:lnSpc>
                        <a:spcBef>
                          <a:spcPts val="0"/>
                        </a:spcBef>
                        <a:spcAft>
                          <a:spcPts val="0"/>
                        </a:spcAft>
                      </a:pPr>
                      <a:r>
                        <a:rPr lang="en-US" sz="1800" b="1" i="0" dirty="0" err="1">
                          <a:effectLst/>
                          <a:latin typeface="+mn-lt"/>
                          <a:ea typeface="Times New Roman" panose="02020603050405020304" pitchFamily="18" charset="0"/>
                        </a:rPr>
                        <a:t>IIb</a:t>
                      </a:r>
                      <a:endParaRPr lang="en-US" sz="1800" b="1" i="0" dirty="0">
                        <a:effectLst/>
                        <a:latin typeface="+mn-lt"/>
                        <a:ea typeface="Times New Roman" panose="02020603050405020304" pitchFamily="18" charset="0"/>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B-R</a:t>
                      </a: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In appropriately selected patients with HF</a:t>
                      </a:r>
                      <a:r>
                        <a:rPr lang="en-US" sz="1800" b="0" i="1" dirty="0">
                          <a:effectLst/>
                          <a:latin typeface="+mn-lt"/>
                          <a:ea typeface="Times New Roman" panose="02020603050405020304" pitchFamily="18" charset="0"/>
                        </a:rPr>
                        <a:t>p</a:t>
                      </a:r>
                      <a:r>
                        <a:rPr lang="en-US" sz="1800" b="0" i="0" dirty="0">
                          <a:effectLst/>
                          <a:latin typeface="+mn-lt"/>
                          <a:ea typeface="Times New Roman" panose="02020603050405020304" pitchFamily="18" charset="0"/>
                        </a:rPr>
                        <a:t>EF (with EF ≥45%, elevated BNP levels or HF admission within 1 year, estimated glomerular filtration rate &gt;</a:t>
                      </a:r>
                      <a:r>
                        <a:rPr lang="en-US" sz="1800" b="0" i="0" u="none" dirty="0">
                          <a:solidFill>
                            <a:schemeClr val="tx1"/>
                          </a:solidFill>
                          <a:effectLst/>
                          <a:latin typeface="+mn-lt"/>
                          <a:ea typeface="Times New Roman" panose="02020603050405020304" pitchFamily="18" charset="0"/>
                        </a:rPr>
                        <a:t>30 mL/min, </a:t>
                      </a:r>
                      <a:r>
                        <a:rPr lang="en-US" sz="1800" b="0" i="0" dirty="0">
                          <a:effectLst/>
                          <a:latin typeface="+mn-lt"/>
                          <a:ea typeface="Times New Roman" panose="02020603050405020304" pitchFamily="18" charset="0"/>
                        </a:rPr>
                        <a:t>creatinine &lt;2.5 mg/</a:t>
                      </a:r>
                      <a:r>
                        <a:rPr lang="en-US" sz="1800" b="0" i="0" dirty="0" err="1">
                          <a:effectLst/>
                          <a:latin typeface="+mn-lt"/>
                          <a:ea typeface="Times New Roman" panose="02020603050405020304" pitchFamily="18" charset="0"/>
                        </a:rPr>
                        <a:t>dL</a:t>
                      </a:r>
                      <a:r>
                        <a:rPr lang="en-US" sz="1800" b="0" i="0" dirty="0">
                          <a:effectLst/>
                          <a:latin typeface="+mn-lt"/>
                          <a:ea typeface="Times New Roman" panose="02020603050405020304" pitchFamily="18" charset="0"/>
                        </a:rPr>
                        <a:t>, potassium &lt;5.0 mEq/L), aldosterone receptor antagonists might be considered to decrease hospitalizations.</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Times New Roman" panose="02020603050405020304" pitchFamily="18" charset="0"/>
                        </a:rPr>
                        <a:t>NEW</a:t>
                      </a:r>
                      <a:r>
                        <a:rPr lang="en-US" sz="1800" b="0" i="0" dirty="0">
                          <a:effectLst/>
                          <a:latin typeface="+mn-lt"/>
                          <a:ea typeface="Times New Roman" panose="02020603050405020304" pitchFamily="18" charset="0"/>
                        </a:rPr>
                        <a:t>:</a:t>
                      </a:r>
                      <a:r>
                        <a:rPr lang="en-US" sz="1800" b="0" i="0" dirty="0">
                          <a:solidFill>
                            <a:srgbClr val="FF0000"/>
                          </a:solidFill>
                          <a:effectLst/>
                          <a:latin typeface="+mn-lt"/>
                          <a:ea typeface="Times New Roman" panose="02020603050405020304" pitchFamily="18" charset="0"/>
                        </a:rPr>
                        <a:t> </a:t>
                      </a:r>
                      <a:r>
                        <a:rPr lang="en-US" sz="1800" b="0" i="0" dirty="0">
                          <a:solidFill>
                            <a:schemeClr val="tx1"/>
                          </a:solidFill>
                          <a:effectLst/>
                          <a:latin typeface="+mn-lt"/>
                          <a:ea typeface="Times New Roman" panose="02020603050405020304" pitchFamily="18" charset="0"/>
                        </a:rPr>
                        <a:t>Current recommendation reflects </a:t>
                      </a:r>
                      <a:r>
                        <a:rPr lang="en-US" sz="1800" b="0" i="0" dirty="0">
                          <a:effectLst/>
                          <a:latin typeface="+mn-lt"/>
                          <a:ea typeface="Times New Roman" panose="02020603050405020304" pitchFamily="18" charset="0"/>
                        </a:rPr>
                        <a:t>new RCT data. </a:t>
                      </a: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944507"/>
                  </a:ext>
                </a:extLst>
              </a:tr>
            </a:tbl>
          </a:graphicData>
        </a:graphic>
      </p:graphicFrame>
      <p:sp>
        <p:nvSpPr>
          <p:cNvPr id="6" name="Rectangle 5"/>
          <p:cNvSpPr>
            <a:spLocks noChangeArrowheads="1"/>
          </p:cNvSpPr>
          <p:nvPr/>
        </p:nvSpPr>
        <p:spPr bwMode="auto">
          <a:xfrm>
            <a:off x="-1" y="228600"/>
            <a:ext cx="9144000" cy="997517"/>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Pharmacological Treatment for Stage C HF With Preserved EF</a:t>
            </a:r>
          </a:p>
        </p:txBody>
      </p:sp>
      <p:graphicFrame>
        <p:nvGraphicFramePr>
          <p:cNvPr id="7" name="Table 6"/>
          <p:cNvGraphicFramePr>
            <a:graphicFrameLocks noGrp="1"/>
          </p:cNvGraphicFramePr>
          <p:nvPr>
            <p:extLst>
              <p:ext uri="{D42A27DB-BD31-4B8C-83A1-F6EECF244321}">
                <p14:modId xmlns:p14="http://schemas.microsoft.com/office/powerpoint/2010/main" val="726235159"/>
              </p:ext>
            </p:extLst>
          </p:nvPr>
        </p:nvGraphicFramePr>
        <p:xfrm>
          <a:off x="457200" y="1413158"/>
          <a:ext cx="8131248" cy="609600"/>
        </p:xfrm>
        <a:graphic>
          <a:graphicData uri="http://schemas.openxmlformats.org/drawingml/2006/table">
            <a:tbl>
              <a:tblPr firstRow="1" firstCol="1" bandRow="1" bandCol="1"/>
              <a:tblGrid>
                <a:gridCol w="990600">
                  <a:extLst>
                    <a:ext uri="{9D8B030D-6E8A-4147-A177-3AD203B41FA5}">
                      <a16:colId xmlns:a16="http://schemas.microsoft.com/office/drawing/2014/main" val="916254474"/>
                    </a:ext>
                  </a:extLst>
                </a:gridCol>
                <a:gridCol w="973762">
                  <a:extLst>
                    <a:ext uri="{9D8B030D-6E8A-4147-A177-3AD203B41FA5}">
                      <a16:colId xmlns:a16="http://schemas.microsoft.com/office/drawing/2014/main" val="454718930"/>
                    </a:ext>
                  </a:extLst>
                </a:gridCol>
                <a:gridCol w="4131638">
                  <a:extLst>
                    <a:ext uri="{9D8B030D-6E8A-4147-A177-3AD203B41FA5}">
                      <a16:colId xmlns:a16="http://schemas.microsoft.com/office/drawing/2014/main" val="3050376167"/>
                    </a:ext>
                  </a:extLst>
                </a:gridCol>
                <a:gridCol w="2035248">
                  <a:extLst>
                    <a:ext uri="{9D8B030D-6E8A-4147-A177-3AD203B41FA5}">
                      <a16:colId xmlns:a16="http://schemas.microsoft.com/office/drawing/2014/main" val="1700463956"/>
                    </a:ext>
                  </a:extLst>
                </a:gridCol>
              </a:tblGrid>
              <a:tr h="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94670165"/>
              </p:ext>
            </p:extLst>
          </p:nvPr>
        </p:nvGraphicFramePr>
        <p:xfrm>
          <a:off x="457200" y="4491638"/>
          <a:ext cx="8131248" cy="822960"/>
        </p:xfrm>
        <a:graphic>
          <a:graphicData uri="http://schemas.openxmlformats.org/drawingml/2006/table">
            <a:tbl>
              <a:tblPr firstRow="1" firstCol="1" bandRow="1" bandCol="1"/>
              <a:tblGrid>
                <a:gridCol w="1002385">
                  <a:extLst>
                    <a:ext uri="{9D8B030D-6E8A-4147-A177-3AD203B41FA5}">
                      <a16:colId xmlns:a16="http://schemas.microsoft.com/office/drawing/2014/main" val="1822219188"/>
                    </a:ext>
                  </a:extLst>
                </a:gridCol>
                <a:gridCol w="968176">
                  <a:extLst>
                    <a:ext uri="{9D8B030D-6E8A-4147-A177-3AD203B41FA5}">
                      <a16:colId xmlns:a16="http://schemas.microsoft.com/office/drawing/2014/main" val="3302519292"/>
                    </a:ext>
                  </a:extLst>
                </a:gridCol>
                <a:gridCol w="4125439">
                  <a:extLst>
                    <a:ext uri="{9D8B030D-6E8A-4147-A177-3AD203B41FA5}">
                      <a16:colId xmlns:a16="http://schemas.microsoft.com/office/drawing/2014/main" val="2234257392"/>
                    </a:ext>
                  </a:extLst>
                </a:gridCol>
                <a:gridCol w="2035248">
                  <a:extLst>
                    <a:ext uri="{9D8B030D-6E8A-4147-A177-3AD203B41FA5}">
                      <a16:colId xmlns:a16="http://schemas.microsoft.com/office/drawing/2014/main" val="3965717668"/>
                    </a:ext>
                  </a:extLst>
                </a:gridCol>
              </a:tblGrid>
              <a:tr h="335280">
                <a:tc>
                  <a:txBody>
                    <a:bodyPr/>
                    <a:lstStyle/>
                    <a:p>
                      <a:pPr marL="0" marR="0" algn="ctr">
                        <a:lnSpc>
                          <a:spcPct val="100000"/>
                        </a:lnSpc>
                        <a:spcBef>
                          <a:spcPts val="0"/>
                        </a:spcBef>
                        <a:spcAft>
                          <a:spcPts val="0"/>
                        </a:spcAft>
                      </a:pPr>
                      <a:r>
                        <a:rPr lang="en-US" sz="1800" b="1" i="0" dirty="0" err="1">
                          <a:effectLst/>
                          <a:latin typeface="+mn-lt"/>
                          <a:ea typeface="Times New Roman" panose="02020603050405020304" pitchFamily="18" charset="0"/>
                        </a:rPr>
                        <a:t>IIb</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solidFill>
                            <a:srgbClr val="000000"/>
                          </a:solidFill>
                          <a:effectLst/>
                          <a:latin typeface="+mn-lt"/>
                          <a:ea typeface="Times New Roman" panose="02020603050405020304" pitchFamily="18" charset="0"/>
                        </a:rPr>
                        <a:t>The use of ARBs might be considered to decrease hospitalizations for patients with </a:t>
                      </a:r>
                      <a:r>
                        <a:rPr lang="en-US" sz="1800" b="0" i="0" dirty="0" err="1">
                          <a:solidFill>
                            <a:srgbClr val="000000"/>
                          </a:solidFill>
                          <a:effectLst/>
                          <a:latin typeface="+mn-lt"/>
                          <a:ea typeface="Times New Roman" panose="02020603050405020304" pitchFamily="18" charset="0"/>
                        </a:rPr>
                        <a:t>HF</a:t>
                      </a:r>
                      <a:r>
                        <a:rPr lang="en-US" sz="1800" b="0" i="1" dirty="0" err="1">
                          <a:solidFill>
                            <a:srgbClr val="000000"/>
                          </a:solidFill>
                          <a:effectLst/>
                          <a:latin typeface="+mn-lt"/>
                          <a:ea typeface="Times New Roman" panose="02020603050405020304" pitchFamily="18" charset="0"/>
                        </a:rPr>
                        <a:t>p</a:t>
                      </a:r>
                      <a:r>
                        <a:rPr lang="en-US" sz="1800" b="0" i="0" dirty="0" err="1">
                          <a:solidFill>
                            <a:srgbClr val="000000"/>
                          </a:solidFill>
                          <a:effectLst/>
                          <a:latin typeface="+mn-lt"/>
                          <a:ea typeface="Times New Roman" panose="02020603050405020304" pitchFamily="18" charset="0"/>
                        </a:rPr>
                        <a:t>EF</a:t>
                      </a:r>
                      <a:r>
                        <a:rPr lang="en-US" sz="1800" b="0" i="0" dirty="0">
                          <a:solidFill>
                            <a:srgbClr val="000000"/>
                          </a:solidFill>
                          <a:effectLst/>
                          <a:latin typeface="+mn-lt"/>
                          <a:ea typeface="Times New Roman" panose="02020603050405020304" pitchFamily="18" charset="0"/>
                        </a:rPr>
                        <a:t>.</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2013 recommendation remains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591128"/>
                  </a:ext>
                </a:extLst>
              </a:tr>
            </a:tbl>
          </a:graphicData>
        </a:graphic>
      </p:graphicFrame>
    </p:spTree>
    <p:extLst>
      <p:ext uri="{BB962C8B-B14F-4D97-AF65-F5344CB8AC3E}">
        <p14:creationId xmlns:p14="http://schemas.microsoft.com/office/powerpoint/2010/main" val="127092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 y="228600"/>
            <a:ext cx="9144000" cy="997517"/>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Pharmacological Treatment for Stage C HF With Preserved EF</a:t>
            </a:r>
          </a:p>
        </p:txBody>
      </p:sp>
      <p:graphicFrame>
        <p:nvGraphicFramePr>
          <p:cNvPr id="7" name="Table 6"/>
          <p:cNvGraphicFramePr>
            <a:graphicFrameLocks noGrp="1"/>
          </p:cNvGraphicFramePr>
          <p:nvPr>
            <p:extLst>
              <p:ext uri="{D42A27DB-BD31-4B8C-83A1-F6EECF244321}">
                <p14:modId xmlns:p14="http://schemas.microsoft.com/office/powerpoint/2010/main" val="1125982775"/>
              </p:ext>
            </p:extLst>
          </p:nvPr>
        </p:nvGraphicFramePr>
        <p:xfrm>
          <a:off x="457200" y="1954428"/>
          <a:ext cx="8131248" cy="609600"/>
        </p:xfrm>
        <a:graphic>
          <a:graphicData uri="http://schemas.openxmlformats.org/drawingml/2006/table">
            <a:tbl>
              <a:tblPr firstRow="1" firstCol="1" bandRow="1" bandCol="1"/>
              <a:tblGrid>
                <a:gridCol w="990600">
                  <a:extLst>
                    <a:ext uri="{9D8B030D-6E8A-4147-A177-3AD203B41FA5}">
                      <a16:colId xmlns:a16="http://schemas.microsoft.com/office/drawing/2014/main" val="916254474"/>
                    </a:ext>
                  </a:extLst>
                </a:gridCol>
                <a:gridCol w="990600">
                  <a:extLst>
                    <a:ext uri="{9D8B030D-6E8A-4147-A177-3AD203B41FA5}">
                      <a16:colId xmlns:a16="http://schemas.microsoft.com/office/drawing/2014/main" val="454718930"/>
                    </a:ext>
                  </a:extLst>
                </a:gridCol>
                <a:gridCol w="4114800">
                  <a:extLst>
                    <a:ext uri="{9D8B030D-6E8A-4147-A177-3AD203B41FA5}">
                      <a16:colId xmlns:a16="http://schemas.microsoft.com/office/drawing/2014/main" val="3050376167"/>
                    </a:ext>
                  </a:extLst>
                </a:gridCol>
                <a:gridCol w="2035248">
                  <a:extLst>
                    <a:ext uri="{9D8B030D-6E8A-4147-A177-3AD203B41FA5}">
                      <a16:colId xmlns:a16="http://schemas.microsoft.com/office/drawing/2014/main" val="1700463956"/>
                    </a:ext>
                  </a:extLst>
                </a:gridCol>
              </a:tblGrid>
              <a:tr h="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08954360"/>
              </p:ext>
            </p:extLst>
          </p:nvPr>
        </p:nvGraphicFramePr>
        <p:xfrm>
          <a:off x="457200" y="2564028"/>
          <a:ext cx="8131248" cy="1097280"/>
        </p:xfrm>
        <a:graphic>
          <a:graphicData uri="http://schemas.openxmlformats.org/drawingml/2006/table">
            <a:tbl>
              <a:tblPr firstRow="1" firstCol="1" bandRow="1" bandCol="1"/>
              <a:tblGrid>
                <a:gridCol w="990600">
                  <a:extLst>
                    <a:ext uri="{9D8B030D-6E8A-4147-A177-3AD203B41FA5}">
                      <a16:colId xmlns:a16="http://schemas.microsoft.com/office/drawing/2014/main" val="3053676352"/>
                    </a:ext>
                  </a:extLst>
                </a:gridCol>
                <a:gridCol w="990600">
                  <a:extLst>
                    <a:ext uri="{9D8B030D-6E8A-4147-A177-3AD203B41FA5}">
                      <a16:colId xmlns:a16="http://schemas.microsoft.com/office/drawing/2014/main" val="40636387"/>
                    </a:ext>
                  </a:extLst>
                </a:gridCol>
                <a:gridCol w="4104706">
                  <a:extLst>
                    <a:ext uri="{9D8B030D-6E8A-4147-A177-3AD203B41FA5}">
                      <a16:colId xmlns:a16="http://schemas.microsoft.com/office/drawing/2014/main" val="775374202"/>
                    </a:ext>
                  </a:extLst>
                </a:gridCol>
                <a:gridCol w="2045342">
                  <a:extLst>
                    <a:ext uri="{9D8B030D-6E8A-4147-A177-3AD203B41FA5}">
                      <a16:colId xmlns:a16="http://schemas.microsoft.com/office/drawing/2014/main" val="150012537"/>
                    </a:ext>
                  </a:extLst>
                </a:gridCol>
              </a:tblGrid>
              <a:tr h="387350">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5D4C"/>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Routine use of nitrates or phosphodiesterase-5 inhibitors to increase activity or QoL in patients with HF</a:t>
                      </a:r>
                      <a:r>
                        <a:rPr lang="en-US" sz="1800" b="0" i="1" dirty="0">
                          <a:effectLst/>
                          <a:latin typeface="+mn-lt"/>
                          <a:ea typeface="Times New Roman" panose="02020603050405020304" pitchFamily="18" charset="0"/>
                        </a:rPr>
                        <a:t>p</a:t>
                      </a:r>
                      <a:r>
                        <a:rPr lang="en-US" sz="1800" b="0" i="0" dirty="0">
                          <a:effectLst/>
                          <a:latin typeface="+mn-lt"/>
                          <a:ea typeface="Times New Roman" panose="02020603050405020304" pitchFamily="18" charset="0"/>
                        </a:rPr>
                        <a:t>EF is ineffective.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Times New Roman" panose="02020603050405020304" pitchFamily="18" charset="0"/>
                        </a:rPr>
                        <a:t>NEW</a:t>
                      </a:r>
                      <a:r>
                        <a:rPr lang="en-US" sz="1800" b="0" i="0" dirty="0">
                          <a:effectLst/>
                          <a:latin typeface="+mn-lt"/>
                          <a:ea typeface="Times New Roman" panose="02020603050405020304" pitchFamily="18" charset="0"/>
                        </a:rPr>
                        <a:t>:</a:t>
                      </a:r>
                      <a:r>
                        <a:rPr lang="en-US" sz="1800" b="0" i="0" dirty="0">
                          <a:solidFill>
                            <a:srgbClr val="FF0000"/>
                          </a:solidFill>
                          <a:effectLst/>
                          <a:latin typeface="+mn-lt"/>
                          <a:ea typeface="Times New Roman" panose="02020603050405020304" pitchFamily="18" charset="0"/>
                        </a:rPr>
                        <a:t> </a:t>
                      </a:r>
                      <a:r>
                        <a:rPr lang="en-US" sz="1800" b="0" i="0" dirty="0">
                          <a:effectLst/>
                          <a:latin typeface="+mn-lt"/>
                          <a:ea typeface="Times New Roman" panose="02020603050405020304" pitchFamily="18" charset="0"/>
                        </a:rPr>
                        <a:t>Current recommendation reflects new data from RCTs.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6743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51015373"/>
              </p:ext>
            </p:extLst>
          </p:nvPr>
        </p:nvGraphicFramePr>
        <p:xfrm>
          <a:off x="457200" y="3661308"/>
          <a:ext cx="8131248" cy="822960"/>
        </p:xfrm>
        <a:graphic>
          <a:graphicData uri="http://schemas.openxmlformats.org/drawingml/2006/table">
            <a:tbl>
              <a:tblPr firstRow="1" firstCol="1" bandRow="1" bandCol="1"/>
              <a:tblGrid>
                <a:gridCol w="990600">
                  <a:extLst>
                    <a:ext uri="{9D8B030D-6E8A-4147-A177-3AD203B41FA5}">
                      <a16:colId xmlns:a16="http://schemas.microsoft.com/office/drawing/2014/main" val="3766557966"/>
                    </a:ext>
                  </a:extLst>
                </a:gridCol>
                <a:gridCol w="990600">
                  <a:extLst>
                    <a:ext uri="{9D8B030D-6E8A-4147-A177-3AD203B41FA5}">
                      <a16:colId xmlns:a16="http://schemas.microsoft.com/office/drawing/2014/main" val="1325885913"/>
                    </a:ext>
                  </a:extLst>
                </a:gridCol>
                <a:gridCol w="4104706">
                  <a:extLst>
                    <a:ext uri="{9D8B030D-6E8A-4147-A177-3AD203B41FA5}">
                      <a16:colId xmlns:a16="http://schemas.microsoft.com/office/drawing/2014/main" val="2030187764"/>
                    </a:ext>
                  </a:extLst>
                </a:gridCol>
                <a:gridCol w="2045342">
                  <a:extLst>
                    <a:ext uri="{9D8B030D-6E8A-4147-A177-3AD203B41FA5}">
                      <a16:colId xmlns:a16="http://schemas.microsoft.com/office/drawing/2014/main" val="3646721149"/>
                    </a:ext>
                  </a:extLst>
                </a:gridCol>
              </a:tblGrid>
              <a:tr h="358140">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5D4C"/>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Routine use of nutritional supplements is not recommended for patients with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p</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2013 recommendation remains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885064"/>
                  </a:ext>
                </a:extLst>
              </a:tr>
            </a:tbl>
          </a:graphicData>
        </a:graphic>
      </p:graphicFrame>
    </p:spTree>
    <p:extLst>
      <p:ext uri="{BB962C8B-B14F-4D97-AF65-F5344CB8AC3E}">
        <p14:creationId xmlns:p14="http://schemas.microsoft.com/office/powerpoint/2010/main" val="2507325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2498725"/>
            <a:ext cx="7239000" cy="707886"/>
          </a:xfrm>
          <a:prstGeom prst="rect">
            <a:avLst/>
          </a:prstGeom>
          <a:noFill/>
          <a:ln w="9525">
            <a:noFill/>
            <a:miter lim="800000"/>
            <a:headEnd/>
            <a:tailEnd/>
          </a:ln>
        </p:spPr>
        <p:txBody>
          <a:bodyPr>
            <a:spAutoFit/>
          </a:bodyPr>
          <a:lstStyle/>
          <a:p>
            <a:pPr algn="ctr"/>
            <a:r>
              <a:rPr lang="en-US" sz="4000" b="1" dirty="0">
                <a:solidFill>
                  <a:schemeClr val="accent2"/>
                </a:solidFill>
                <a:latin typeface="Arial Unicode MS" pitchFamily="34" charset="-128"/>
                <a:ea typeface="Arial Unicode MS" pitchFamily="34" charset="-128"/>
                <a:cs typeface="Arial Unicode MS" pitchFamily="34" charset="-128"/>
              </a:rPr>
              <a:t>Important Comorbidities in HF</a:t>
            </a:r>
          </a:p>
        </p:txBody>
      </p:sp>
      <p:sp>
        <p:nvSpPr>
          <p:cNvPr id="20483" name="Rectangle 3"/>
          <p:cNvSpPr>
            <a:spLocks noChangeArrowheads="1"/>
          </p:cNvSpPr>
          <p:nvPr/>
        </p:nvSpPr>
        <p:spPr bwMode="auto">
          <a:xfrm>
            <a:off x="0" y="371475"/>
            <a:ext cx="9144000" cy="579967"/>
          </a:xfrm>
          <a:prstGeom prst="rect">
            <a:avLst/>
          </a:prstGeom>
          <a:solidFill>
            <a:schemeClr val="accent2"/>
          </a:solidFill>
          <a:ln w="9525">
            <a:solidFill>
              <a:schemeClr val="accent2"/>
            </a:solidFill>
            <a:miter lim="800000"/>
            <a:headEnd/>
            <a:tailEnd/>
          </a:ln>
        </p:spPr>
        <p:txBody>
          <a:bodyPr>
            <a:spAutoFit/>
          </a:bodyPr>
          <a:lstStyle/>
          <a:p>
            <a:pPr algn="ctr">
              <a:lnSpc>
                <a:spcPct val="80000"/>
              </a:lnSpc>
            </a:pPr>
            <a:r>
              <a:rPr lang="en-US" sz="3800" b="1" dirty="0">
                <a:solidFill>
                  <a:schemeClr val="bg1"/>
                </a:solidFill>
                <a:latin typeface="Garamond" pitchFamily="18" charset="0"/>
              </a:rPr>
              <a:t>2017 Heart Failure Focused Update</a:t>
            </a:r>
          </a:p>
        </p:txBody>
      </p:sp>
    </p:spTree>
    <p:extLst>
      <p:ext uri="{BB962C8B-B14F-4D97-AF65-F5344CB8AC3E}">
        <p14:creationId xmlns:p14="http://schemas.microsoft.com/office/powerpoint/2010/main" val="2969223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90600" y="2498725"/>
            <a:ext cx="7239000" cy="707886"/>
          </a:xfrm>
          <a:prstGeom prst="rect">
            <a:avLst/>
          </a:prstGeom>
          <a:noFill/>
          <a:ln w="9525">
            <a:noFill/>
            <a:miter lim="800000"/>
            <a:headEnd/>
            <a:tailEnd/>
          </a:ln>
        </p:spPr>
        <p:txBody>
          <a:bodyPr>
            <a:spAutoFit/>
          </a:bodyPr>
          <a:lstStyle/>
          <a:p>
            <a:pPr algn="ctr"/>
            <a:r>
              <a:rPr lang="en-US" sz="4000" b="1" dirty="0">
                <a:solidFill>
                  <a:schemeClr val="accent2"/>
                </a:solidFill>
                <a:latin typeface="Arial Unicode MS" pitchFamily="34" charset="-128"/>
                <a:ea typeface="Arial Unicode MS" pitchFamily="34" charset="-128"/>
                <a:cs typeface="Arial Unicode MS" pitchFamily="34" charset="-128"/>
              </a:rPr>
              <a:t>Anemia</a:t>
            </a:r>
          </a:p>
        </p:txBody>
      </p:sp>
      <p:sp>
        <p:nvSpPr>
          <p:cNvPr id="21507" name="Rectangle 3"/>
          <p:cNvSpPr>
            <a:spLocks noChangeArrowheads="1"/>
          </p:cNvSpPr>
          <p:nvPr/>
        </p:nvSpPr>
        <p:spPr bwMode="auto">
          <a:xfrm>
            <a:off x="0" y="381000"/>
            <a:ext cx="9144000" cy="656975"/>
          </a:xfrm>
          <a:prstGeom prst="rect">
            <a:avLst/>
          </a:prstGeom>
          <a:solidFill>
            <a:schemeClr val="hlink"/>
          </a:solidFill>
          <a:ln w="9525">
            <a:noFill/>
            <a:miter lim="800000"/>
            <a:headEnd/>
            <a:tailEnd/>
          </a:ln>
        </p:spPr>
        <p:txBody>
          <a:bodyPr>
            <a:spAutoFit/>
          </a:bodyPr>
          <a:lstStyle/>
          <a:p>
            <a:pPr algn="ctr">
              <a:lnSpc>
                <a:spcPct val="80000"/>
              </a:lnSpc>
            </a:pPr>
            <a:r>
              <a:rPr lang="en-US" sz="4400" b="1" dirty="0">
                <a:solidFill>
                  <a:schemeClr val="bg1"/>
                </a:solidFill>
                <a:latin typeface="Garamond" pitchFamily="18" charset="0"/>
              </a:rPr>
              <a:t>Important Comorbidities in HF</a:t>
            </a:r>
          </a:p>
        </p:txBody>
      </p:sp>
    </p:spTree>
    <p:extLst>
      <p:ext uri="{BB962C8B-B14F-4D97-AF65-F5344CB8AC3E}">
        <p14:creationId xmlns:p14="http://schemas.microsoft.com/office/powerpoint/2010/main" val="270379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 y="228600"/>
            <a:ext cx="9144000" cy="554319"/>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Anemia</a:t>
            </a:r>
          </a:p>
        </p:txBody>
      </p:sp>
      <p:graphicFrame>
        <p:nvGraphicFramePr>
          <p:cNvPr id="7" name="Table 6"/>
          <p:cNvGraphicFramePr>
            <a:graphicFrameLocks noGrp="1"/>
          </p:cNvGraphicFramePr>
          <p:nvPr>
            <p:extLst>
              <p:ext uri="{D42A27DB-BD31-4B8C-83A1-F6EECF244321}">
                <p14:modId xmlns:p14="http://schemas.microsoft.com/office/powerpoint/2010/main" val="2819907402"/>
              </p:ext>
            </p:extLst>
          </p:nvPr>
        </p:nvGraphicFramePr>
        <p:xfrm>
          <a:off x="453189" y="1219200"/>
          <a:ext cx="8131248" cy="609600"/>
        </p:xfrm>
        <a:graphic>
          <a:graphicData uri="http://schemas.openxmlformats.org/drawingml/2006/table">
            <a:tbl>
              <a:tblPr firstRow="1" firstCol="1" bandRow="1" bandCol="1"/>
              <a:tblGrid>
                <a:gridCol w="990600">
                  <a:extLst>
                    <a:ext uri="{9D8B030D-6E8A-4147-A177-3AD203B41FA5}">
                      <a16:colId xmlns:a16="http://schemas.microsoft.com/office/drawing/2014/main" val="916254474"/>
                    </a:ext>
                  </a:extLst>
                </a:gridCol>
                <a:gridCol w="990600">
                  <a:extLst>
                    <a:ext uri="{9D8B030D-6E8A-4147-A177-3AD203B41FA5}">
                      <a16:colId xmlns:a16="http://schemas.microsoft.com/office/drawing/2014/main" val="454718930"/>
                    </a:ext>
                  </a:extLst>
                </a:gridCol>
                <a:gridCol w="3890211">
                  <a:extLst>
                    <a:ext uri="{9D8B030D-6E8A-4147-A177-3AD203B41FA5}">
                      <a16:colId xmlns:a16="http://schemas.microsoft.com/office/drawing/2014/main" val="3050376167"/>
                    </a:ext>
                  </a:extLst>
                </a:gridCol>
                <a:gridCol w="2259837">
                  <a:extLst>
                    <a:ext uri="{9D8B030D-6E8A-4147-A177-3AD203B41FA5}">
                      <a16:colId xmlns:a16="http://schemas.microsoft.com/office/drawing/2014/main" val="1700463956"/>
                    </a:ext>
                  </a:extLst>
                </a:gridCol>
              </a:tblGrid>
              <a:tr h="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77868756"/>
              </p:ext>
            </p:extLst>
          </p:nvPr>
        </p:nvGraphicFramePr>
        <p:xfrm>
          <a:off x="453189" y="1844842"/>
          <a:ext cx="8131248" cy="1920240"/>
        </p:xfrm>
        <a:graphic>
          <a:graphicData uri="http://schemas.openxmlformats.org/drawingml/2006/table">
            <a:tbl>
              <a:tblPr firstRow="1" firstCol="1" bandRow="1" bandCol="1"/>
              <a:tblGrid>
                <a:gridCol w="994611">
                  <a:extLst>
                    <a:ext uri="{9D8B030D-6E8A-4147-A177-3AD203B41FA5}">
                      <a16:colId xmlns:a16="http://schemas.microsoft.com/office/drawing/2014/main" val="2587483414"/>
                    </a:ext>
                  </a:extLst>
                </a:gridCol>
                <a:gridCol w="990600">
                  <a:extLst>
                    <a:ext uri="{9D8B030D-6E8A-4147-A177-3AD203B41FA5}">
                      <a16:colId xmlns:a16="http://schemas.microsoft.com/office/drawing/2014/main" val="2373986018"/>
                    </a:ext>
                  </a:extLst>
                </a:gridCol>
                <a:gridCol w="3886200">
                  <a:extLst>
                    <a:ext uri="{9D8B030D-6E8A-4147-A177-3AD203B41FA5}">
                      <a16:colId xmlns:a16="http://schemas.microsoft.com/office/drawing/2014/main" val="1643364871"/>
                    </a:ext>
                  </a:extLst>
                </a:gridCol>
                <a:gridCol w="2259837">
                  <a:extLst>
                    <a:ext uri="{9D8B030D-6E8A-4147-A177-3AD203B41FA5}">
                      <a16:colId xmlns:a16="http://schemas.microsoft.com/office/drawing/2014/main" val="1829472797"/>
                    </a:ext>
                  </a:extLst>
                </a:gridCol>
              </a:tblGrid>
              <a:tr h="215900">
                <a:tc>
                  <a:txBody>
                    <a:bodyPr/>
                    <a:lstStyle/>
                    <a:p>
                      <a:pPr marL="0" marR="0" algn="ctr">
                        <a:lnSpc>
                          <a:spcPct val="100000"/>
                        </a:lnSpc>
                        <a:spcBef>
                          <a:spcPts val="0"/>
                        </a:spcBef>
                        <a:spcAft>
                          <a:spcPts val="0"/>
                        </a:spcAft>
                      </a:pPr>
                      <a:r>
                        <a:rPr lang="en-US" sz="1800" b="1" i="0">
                          <a:effectLst/>
                          <a:latin typeface="+mn-lt"/>
                          <a:ea typeface="Arial Unicode MS" panose="020B0604020202020204" pitchFamily="34" charset="-128"/>
                        </a:rPr>
                        <a:t>IIb</a:t>
                      </a:r>
                      <a:endParaRPr lang="en-US" sz="18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800" b="1" i="0" dirty="0">
                          <a:effectLst/>
                          <a:latin typeface="+mn-lt"/>
                          <a:ea typeface="Arial Unicode MS" panose="020B0604020202020204" pitchFamily="34" charset="-128"/>
                        </a:rPr>
                        <a:t>B-R</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solidFill>
                            <a:srgbClr val="000000"/>
                          </a:solidFill>
                          <a:effectLst/>
                          <a:latin typeface="+mn-lt"/>
                          <a:ea typeface="Arial Unicode MS" panose="020B0604020202020204" pitchFamily="34" charset="-128"/>
                        </a:rPr>
                        <a:t>In patients with NYHA class II and III HF and iron deficiency (ferritin &lt;100 ng/mL or 100 to 300 ng/mL if transferrin saturation is &lt;20%), intravenous iron replacement might be reasonable to improve functional status and </a:t>
                      </a:r>
                      <a:r>
                        <a:rPr lang="en-US" sz="1800" b="0" i="0" dirty="0" err="1">
                          <a:solidFill>
                            <a:srgbClr val="000000"/>
                          </a:solidFill>
                          <a:effectLst/>
                          <a:latin typeface="+mn-lt"/>
                          <a:ea typeface="Arial Unicode MS" panose="020B0604020202020204" pitchFamily="34" charset="-128"/>
                        </a:rPr>
                        <a:t>QoL</a:t>
                      </a:r>
                      <a:r>
                        <a:rPr lang="en-US" sz="1800" b="0" i="0" dirty="0">
                          <a:solidFill>
                            <a:srgbClr val="000000"/>
                          </a:solidFill>
                          <a:effectLst/>
                          <a:latin typeface="+mn-lt"/>
                          <a:ea typeface="Arial Unicode MS" panose="020B0604020202020204" pitchFamily="34" charset="-128"/>
                        </a:rPr>
                        <a:t>.</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Arial Unicode MS" panose="020B0604020202020204" pitchFamily="34" charset="-128"/>
                        </a:rPr>
                        <a:t>NEW</a:t>
                      </a:r>
                      <a:r>
                        <a:rPr lang="en-US" sz="1800" b="0" i="0" dirty="0">
                          <a:effectLst/>
                          <a:latin typeface="+mn-lt"/>
                          <a:ea typeface="Arial Unicode MS" panose="020B0604020202020204" pitchFamily="34" charset="-128"/>
                        </a:rPr>
                        <a:t>:</a:t>
                      </a:r>
                      <a:r>
                        <a:rPr lang="en-US" sz="1800" b="0" i="0" dirty="0">
                          <a:solidFill>
                            <a:srgbClr val="FF0000"/>
                          </a:solidFill>
                          <a:effectLst/>
                          <a:latin typeface="+mn-lt"/>
                          <a:ea typeface="Arial Unicode MS" panose="020B0604020202020204" pitchFamily="34" charset="-128"/>
                        </a:rPr>
                        <a:t> </a:t>
                      </a:r>
                      <a:r>
                        <a:rPr lang="en-US" sz="1800" b="0" i="0" dirty="0">
                          <a:solidFill>
                            <a:srgbClr val="000000"/>
                          </a:solidFill>
                          <a:effectLst/>
                          <a:latin typeface="+mn-lt"/>
                          <a:ea typeface="Arial Unicode MS" panose="020B0604020202020204" pitchFamily="34" charset="-128"/>
                        </a:rPr>
                        <a:t>New evidence consistent with therapeutic benefit.</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46427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87307735"/>
              </p:ext>
            </p:extLst>
          </p:nvPr>
        </p:nvGraphicFramePr>
        <p:xfrm>
          <a:off x="453189" y="3765082"/>
          <a:ext cx="8131248" cy="1920240"/>
        </p:xfrm>
        <a:graphic>
          <a:graphicData uri="http://schemas.openxmlformats.org/drawingml/2006/table">
            <a:tbl>
              <a:tblPr firstRow="1" firstCol="1" bandRow="1" bandCol="1"/>
              <a:tblGrid>
                <a:gridCol w="994611">
                  <a:extLst>
                    <a:ext uri="{9D8B030D-6E8A-4147-A177-3AD203B41FA5}">
                      <a16:colId xmlns:a16="http://schemas.microsoft.com/office/drawing/2014/main" val="374386268"/>
                    </a:ext>
                  </a:extLst>
                </a:gridCol>
                <a:gridCol w="990600">
                  <a:extLst>
                    <a:ext uri="{9D8B030D-6E8A-4147-A177-3AD203B41FA5}">
                      <a16:colId xmlns:a16="http://schemas.microsoft.com/office/drawing/2014/main" val="2658229546"/>
                    </a:ext>
                  </a:extLst>
                </a:gridCol>
                <a:gridCol w="3886200">
                  <a:extLst>
                    <a:ext uri="{9D8B030D-6E8A-4147-A177-3AD203B41FA5}">
                      <a16:colId xmlns:a16="http://schemas.microsoft.com/office/drawing/2014/main" val="550204463"/>
                    </a:ext>
                  </a:extLst>
                </a:gridCol>
                <a:gridCol w="2259837">
                  <a:extLst>
                    <a:ext uri="{9D8B030D-6E8A-4147-A177-3AD203B41FA5}">
                      <a16:colId xmlns:a16="http://schemas.microsoft.com/office/drawing/2014/main" val="1827513720"/>
                    </a:ext>
                  </a:extLst>
                </a:gridCol>
              </a:tblGrid>
              <a:tr h="387350">
                <a:tc>
                  <a:txBody>
                    <a:bodyPr/>
                    <a:lstStyle/>
                    <a:p>
                      <a:pPr marL="0" marR="0" algn="ctr">
                        <a:lnSpc>
                          <a:spcPct val="100000"/>
                        </a:lnSpc>
                        <a:spcBef>
                          <a:spcPts val="0"/>
                        </a:spcBef>
                        <a:spcAft>
                          <a:spcPts val="0"/>
                        </a:spcAft>
                      </a:pPr>
                      <a:r>
                        <a:rPr lang="en-US" sz="1800" b="1" i="0">
                          <a:effectLst/>
                          <a:latin typeface="+mn-lt"/>
                          <a:ea typeface="Arial Unicode MS" panose="020B0604020202020204" pitchFamily="34" charset="-128"/>
                        </a:rPr>
                        <a:t>III: No Benefit</a:t>
                      </a:r>
                      <a:endParaRPr lang="en-US" sz="18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5D4C"/>
                    </a:solidFill>
                  </a:tcPr>
                </a:tc>
                <a:tc>
                  <a:txBody>
                    <a:bodyPr/>
                    <a:lstStyle/>
                    <a:p>
                      <a:pPr marL="0" marR="0" algn="ctr">
                        <a:lnSpc>
                          <a:spcPct val="100000"/>
                        </a:lnSpc>
                        <a:spcBef>
                          <a:spcPts val="0"/>
                        </a:spcBef>
                        <a:spcAft>
                          <a:spcPts val="0"/>
                        </a:spcAft>
                      </a:pPr>
                      <a:r>
                        <a:rPr lang="en-US" sz="1800" b="1" i="0" dirty="0">
                          <a:effectLst/>
                          <a:latin typeface="+mn-lt"/>
                          <a:ea typeface="Arial Unicode MS" panose="020B0604020202020204" pitchFamily="34" charset="-128"/>
                        </a:rPr>
                        <a:t>B-R</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solidFill>
                            <a:srgbClr val="000000"/>
                          </a:solidFill>
                          <a:effectLst/>
                          <a:latin typeface="+mn-lt"/>
                          <a:ea typeface="Arial Unicode MS" panose="020B0604020202020204" pitchFamily="34" charset="-128"/>
                        </a:rPr>
                        <a:t>In patients with HF and anemia, erythropoietin-stimulating agents should not be used to improve morbidity and mortality.</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Arial Unicode MS" panose="020B0604020202020204" pitchFamily="34" charset="-128"/>
                        </a:rPr>
                        <a:t>NEW</a:t>
                      </a:r>
                      <a:r>
                        <a:rPr lang="en-US" sz="1800" b="0" i="0" dirty="0">
                          <a:effectLst/>
                          <a:latin typeface="+mn-lt"/>
                          <a:ea typeface="Arial Unicode MS" panose="020B0604020202020204" pitchFamily="34" charset="-128"/>
                        </a:rPr>
                        <a:t>:</a:t>
                      </a:r>
                      <a:r>
                        <a:rPr lang="en-US" sz="1800" b="0" i="0" dirty="0">
                          <a:solidFill>
                            <a:srgbClr val="FF0000"/>
                          </a:solidFill>
                          <a:effectLst/>
                          <a:latin typeface="+mn-lt"/>
                          <a:ea typeface="Arial Unicode MS" panose="020B0604020202020204" pitchFamily="34" charset="-128"/>
                        </a:rPr>
                        <a:t> </a:t>
                      </a:r>
                      <a:r>
                        <a:rPr lang="en-US" sz="1800" b="0" i="0" dirty="0">
                          <a:effectLst/>
                          <a:latin typeface="+mn-lt"/>
                          <a:ea typeface="Arial Unicode MS" panose="020B0604020202020204" pitchFamily="34" charset="-128"/>
                        </a:rPr>
                        <a:t>Current recommendation reflects </a:t>
                      </a:r>
                      <a:r>
                        <a:rPr lang="en-US" sz="1800" b="0" i="0" dirty="0">
                          <a:solidFill>
                            <a:srgbClr val="000000"/>
                          </a:solidFill>
                          <a:effectLst/>
                          <a:latin typeface="+mn-lt"/>
                          <a:ea typeface="Arial Unicode MS" panose="020B0604020202020204" pitchFamily="34" charset="-128"/>
                        </a:rPr>
                        <a:t>new evidence demonstrating absence of therapeutic benefit.</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840667"/>
                  </a:ext>
                </a:extLst>
              </a:tr>
            </a:tbl>
          </a:graphicData>
        </a:graphic>
      </p:graphicFrame>
    </p:spTree>
    <p:extLst>
      <p:ext uri="{BB962C8B-B14F-4D97-AF65-F5344CB8AC3E}">
        <p14:creationId xmlns:p14="http://schemas.microsoft.com/office/powerpoint/2010/main" val="1392922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90600" y="2498725"/>
            <a:ext cx="7239000" cy="1323439"/>
          </a:xfrm>
          <a:prstGeom prst="rect">
            <a:avLst/>
          </a:prstGeom>
          <a:noFill/>
          <a:ln w="9525">
            <a:noFill/>
            <a:miter lim="800000"/>
            <a:headEnd/>
            <a:tailEnd/>
          </a:ln>
        </p:spPr>
        <p:txBody>
          <a:bodyPr>
            <a:spAutoFit/>
          </a:bodyPr>
          <a:lstStyle/>
          <a:p>
            <a:pPr algn="ctr"/>
            <a:r>
              <a:rPr lang="en-US" sz="4000" b="1" dirty="0">
                <a:solidFill>
                  <a:schemeClr val="accent2"/>
                </a:solidFill>
                <a:latin typeface="Arial Unicode MS" pitchFamily="34" charset="-128"/>
                <a:ea typeface="Arial Unicode MS" pitchFamily="34" charset="-128"/>
                <a:cs typeface="Arial Unicode MS" pitchFamily="34" charset="-128"/>
              </a:rPr>
              <a:t>Hypertension </a:t>
            </a:r>
          </a:p>
          <a:p>
            <a:pPr algn="ctr"/>
            <a:r>
              <a:rPr lang="en-US" sz="4000" b="1" dirty="0">
                <a:solidFill>
                  <a:schemeClr val="accent2"/>
                </a:solidFill>
                <a:latin typeface="Arial Unicode MS" pitchFamily="34" charset="-128"/>
                <a:ea typeface="Arial Unicode MS" pitchFamily="34" charset="-128"/>
                <a:cs typeface="Arial Unicode MS" pitchFamily="34" charset="-128"/>
              </a:rPr>
              <a:t>(New Section)</a:t>
            </a:r>
          </a:p>
        </p:txBody>
      </p:sp>
      <p:sp>
        <p:nvSpPr>
          <p:cNvPr id="21507" name="Rectangle 3"/>
          <p:cNvSpPr>
            <a:spLocks noChangeArrowheads="1"/>
          </p:cNvSpPr>
          <p:nvPr/>
        </p:nvSpPr>
        <p:spPr bwMode="auto">
          <a:xfrm>
            <a:off x="0" y="381000"/>
            <a:ext cx="9144000" cy="656975"/>
          </a:xfrm>
          <a:prstGeom prst="rect">
            <a:avLst/>
          </a:prstGeom>
          <a:solidFill>
            <a:schemeClr val="hlink"/>
          </a:solidFill>
          <a:ln w="9525">
            <a:noFill/>
            <a:miter lim="800000"/>
            <a:headEnd/>
            <a:tailEnd/>
          </a:ln>
        </p:spPr>
        <p:txBody>
          <a:bodyPr>
            <a:spAutoFit/>
          </a:bodyPr>
          <a:lstStyle/>
          <a:p>
            <a:pPr algn="ctr">
              <a:lnSpc>
                <a:spcPct val="80000"/>
              </a:lnSpc>
            </a:pPr>
            <a:r>
              <a:rPr lang="en-US" sz="4400" b="1" dirty="0">
                <a:solidFill>
                  <a:schemeClr val="bg1"/>
                </a:solidFill>
                <a:latin typeface="Garamond" pitchFamily="18" charset="0"/>
              </a:rPr>
              <a:t>Important Comorbidities in HF</a:t>
            </a:r>
          </a:p>
        </p:txBody>
      </p:sp>
    </p:spTree>
    <p:extLst>
      <p:ext uri="{BB962C8B-B14F-4D97-AF65-F5344CB8AC3E}">
        <p14:creationId xmlns:p14="http://schemas.microsoft.com/office/powerpoint/2010/main" val="1336220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 y="228600"/>
            <a:ext cx="9144000" cy="554319"/>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Hypertension</a:t>
            </a:r>
          </a:p>
        </p:txBody>
      </p:sp>
      <p:graphicFrame>
        <p:nvGraphicFramePr>
          <p:cNvPr id="7" name="Table 6"/>
          <p:cNvGraphicFramePr>
            <a:graphicFrameLocks noGrp="1"/>
          </p:cNvGraphicFramePr>
          <p:nvPr>
            <p:extLst>
              <p:ext uri="{D42A27DB-BD31-4B8C-83A1-F6EECF244321}">
                <p14:modId xmlns:p14="http://schemas.microsoft.com/office/powerpoint/2010/main" val="3330348849"/>
              </p:ext>
            </p:extLst>
          </p:nvPr>
        </p:nvGraphicFramePr>
        <p:xfrm>
          <a:off x="376989" y="2511455"/>
          <a:ext cx="8131248" cy="609600"/>
        </p:xfrm>
        <a:graphic>
          <a:graphicData uri="http://schemas.openxmlformats.org/drawingml/2006/table">
            <a:tbl>
              <a:tblPr firstRow="1" firstCol="1" bandRow="1" bandCol="1"/>
              <a:tblGrid>
                <a:gridCol w="990600">
                  <a:extLst>
                    <a:ext uri="{9D8B030D-6E8A-4147-A177-3AD203B41FA5}">
                      <a16:colId xmlns:a16="http://schemas.microsoft.com/office/drawing/2014/main" val="916254474"/>
                    </a:ext>
                  </a:extLst>
                </a:gridCol>
                <a:gridCol w="990600">
                  <a:extLst>
                    <a:ext uri="{9D8B030D-6E8A-4147-A177-3AD203B41FA5}">
                      <a16:colId xmlns:a16="http://schemas.microsoft.com/office/drawing/2014/main" val="454718930"/>
                    </a:ext>
                  </a:extLst>
                </a:gridCol>
                <a:gridCol w="3890211">
                  <a:extLst>
                    <a:ext uri="{9D8B030D-6E8A-4147-A177-3AD203B41FA5}">
                      <a16:colId xmlns:a16="http://schemas.microsoft.com/office/drawing/2014/main" val="3050376167"/>
                    </a:ext>
                  </a:extLst>
                </a:gridCol>
                <a:gridCol w="2259837">
                  <a:extLst>
                    <a:ext uri="{9D8B030D-6E8A-4147-A177-3AD203B41FA5}">
                      <a16:colId xmlns:a16="http://schemas.microsoft.com/office/drawing/2014/main" val="1700463956"/>
                    </a:ext>
                  </a:extLst>
                </a:gridCol>
              </a:tblGrid>
              <a:tr h="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sp>
        <p:nvSpPr>
          <p:cNvPr id="8" name="Title 1"/>
          <p:cNvSpPr>
            <a:spLocks noGrp="1"/>
          </p:cNvSpPr>
          <p:nvPr>
            <p:ph type="title"/>
          </p:nvPr>
        </p:nvSpPr>
        <p:spPr>
          <a:xfrm>
            <a:off x="12032" y="1441078"/>
            <a:ext cx="9131967" cy="512481"/>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Treating Hypertension to Reduce the Incidence of HF</a:t>
            </a:r>
          </a:p>
        </p:txBody>
      </p:sp>
      <p:graphicFrame>
        <p:nvGraphicFramePr>
          <p:cNvPr id="4" name="Table 3"/>
          <p:cNvGraphicFramePr>
            <a:graphicFrameLocks noGrp="1"/>
          </p:cNvGraphicFramePr>
          <p:nvPr>
            <p:extLst>
              <p:ext uri="{D42A27DB-BD31-4B8C-83A1-F6EECF244321}">
                <p14:modId xmlns:p14="http://schemas.microsoft.com/office/powerpoint/2010/main" val="127262793"/>
              </p:ext>
            </p:extLst>
          </p:nvPr>
        </p:nvGraphicFramePr>
        <p:xfrm>
          <a:off x="376989" y="3124200"/>
          <a:ext cx="8131248" cy="1097280"/>
        </p:xfrm>
        <a:graphic>
          <a:graphicData uri="http://schemas.openxmlformats.org/drawingml/2006/table">
            <a:tbl>
              <a:tblPr firstRow="1" firstCol="1" bandRow="1" bandCol="1"/>
              <a:tblGrid>
                <a:gridCol w="1002385">
                  <a:extLst>
                    <a:ext uri="{9D8B030D-6E8A-4147-A177-3AD203B41FA5}">
                      <a16:colId xmlns:a16="http://schemas.microsoft.com/office/drawing/2014/main" val="410960356"/>
                    </a:ext>
                  </a:extLst>
                </a:gridCol>
                <a:gridCol w="968176">
                  <a:extLst>
                    <a:ext uri="{9D8B030D-6E8A-4147-A177-3AD203B41FA5}">
                      <a16:colId xmlns:a16="http://schemas.microsoft.com/office/drawing/2014/main" val="1835404524"/>
                    </a:ext>
                  </a:extLst>
                </a:gridCol>
                <a:gridCol w="3896839">
                  <a:extLst>
                    <a:ext uri="{9D8B030D-6E8A-4147-A177-3AD203B41FA5}">
                      <a16:colId xmlns:a16="http://schemas.microsoft.com/office/drawing/2014/main" val="50575391"/>
                    </a:ext>
                  </a:extLst>
                </a:gridCol>
                <a:gridCol w="2263848">
                  <a:extLst>
                    <a:ext uri="{9D8B030D-6E8A-4147-A177-3AD203B41FA5}">
                      <a16:colId xmlns:a16="http://schemas.microsoft.com/office/drawing/2014/main" val="3493343807"/>
                    </a:ext>
                  </a:extLst>
                </a:gridCol>
              </a:tblGrid>
              <a:tr h="393065">
                <a:tc>
                  <a:txBody>
                    <a:bodyPr/>
                    <a:lstStyle/>
                    <a:p>
                      <a:pPr marL="0" marR="0" algn="ctr">
                        <a:lnSpc>
                          <a:spcPct val="100000"/>
                        </a:lnSpc>
                        <a:spcBef>
                          <a:spcPts val="0"/>
                        </a:spcBef>
                        <a:spcAft>
                          <a:spcPts val="0"/>
                        </a:spcAft>
                      </a:pPr>
                      <a:r>
                        <a:rPr lang="en-US" sz="1800" b="1" i="0">
                          <a:effectLst/>
                          <a:latin typeface="+mn-lt"/>
                          <a:ea typeface="Times New Roman" panose="02020603050405020304"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CD3"/>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In patients at increased risk, stage A HF, the optimal blood pressure in those with hypertension should be less than 130/80 mm 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Times New Roman" panose="02020603050405020304" pitchFamily="18" charset="0"/>
                        </a:rPr>
                        <a:t>NEW</a:t>
                      </a:r>
                      <a:r>
                        <a:rPr lang="en-US" sz="1800" b="0" i="0" dirty="0">
                          <a:effectLst/>
                          <a:latin typeface="+mn-lt"/>
                          <a:ea typeface="Times New Roman" panose="02020603050405020304" pitchFamily="18" charset="0"/>
                        </a:rPr>
                        <a:t>: Recommendation reflects new RCT data.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917744"/>
                  </a:ext>
                </a:extLst>
              </a:tr>
            </a:tbl>
          </a:graphicData>
        </a:graphic>
      </p:graphicFrame>
    </p:spTree>
    <p:extLst>
      <p:ext uri="{BB962C8B-B14F-4D97-AF65-F5344CB8AC3E}">
        <p14:creationId xmlns:p14="http://schemas.microsoft.com/office/powerpoint/2010/main" val="71335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6"/>
          <p:cNvSpPr>
            <a:spLocks noGrp="1"/>
          </p:cNvSpPr>
          <p:nvPr>
            <p:ph sz="half" idx="4294967295"/>
          </p:nvPr>
        </p:nvSpPr>
        <p:spPr>
          <a:xfrm>
            <a:off x="36689" y="762000"/>
            <a:ext cx="8915400" cy="1143000"/>
          </a:xfrm>
        </p:spPr>
        <p:txBody>
          <a:bodyPr/>
          <a:lstStyle/>
          <a:p>
            <a:pPr algn="ctr" eaLnBrk="1" hangingPunct="1">
              <a:spcBef>
                <a:spcPct val="0"/>
              </a:spcBef>
              <a:buFontTx/>
              <a:buNone/>
            </a:pPr>
            <a:r>
              <a:rPr lang="en-US" sz="2400" b="1" u="sng" dirty="0">
                <a:solidFill>
                  <a:schemeClr val="accent2"/>
                </a:solidFill>
              </a:rPr>
              <a:t>The Heart Failure Focused Update</a:t>
            </a:r>
          </a:p>
          <a:p>
            <a:pPr algn="ctr" eaLnBrk="1" hangingPunct="1">
              <a:spcBef>
                <a:spcPct val="0"/>
              </a:spcBef>
              <a:buFontTx/>
              <a:buNone/>
            </a:pPr>
            <a:r>
              <a:rPr lang="en-US" sz="2400" b="1" u="sng" dirty="0">
                <a:solidFill>
                  <a:schemeClr val="accent2"/>
                </a:solidFill>
              </a:rPr>
              <a:t> Writing Committee Members</a:t>
            </a:r>
          </a:p>
          <a:p>
            <a:pPr eaLnBrk="1" hangingPunct="1">
              <a:buFontTx/>
              <a:buNone/>
            </a:pPr>
            <a:endParaRPr lang="en-US" sz="1800" baseline="30000" dirty="0"/>
          </a:p>
        </p:txBody>
      </p:sp>
      <p:sp>
        <p:nvSpPr>
          <p:cNvPr id="16387" name="Rectangle 2"/>
          <p:cNvSpPr>
            <a:spLocks noGrp="1" noChangeArrowheads="1"/>
          </p:cNvSpPr>
          <p:nvPr>
            <p:ph type="title" idx="4294967295"/>
          </p:nvPr>
        </p:nvSpPr>
        <p:spPr>
          <a:xfrm>
            <a:off x="990600" y="76200"/>
            <a:ext cx="7010400" cy="838200"/>
          </a:xfrm>
        </p:spPr>
        <p:txBody>
          <a:bodyPr/>
          <a:lstStyle/>
          <a:p>
            <a:pPr eaLnBrk="1" hangingPunct="1"/>
            <a:r>
              <a:rPr lang="en-US" sz="4000" b="1" dirty="0">
                <a:solidFill>
                  <a:schemeClr val="tx1"/>
                </a:solidFill>
                <a:latin typeface="Garamond" pitchFamily="18" charset="0"/>
              </a:rPr>
              <a:t>Special Thanks To</a:t>
            </a:r>
          </a:p>
        </p:txBody>
      </p:sp>
      <p:graphicFrame>
        <p:nvGraphicFramePr>
          <p:cNvPr id="7" name="Table 6"/>
          <p:cNvGraphicFramePr>
            <a:graphicFrameLocks noGrp="1"/>
          </p:cNvGraphicFramePr>
          <p:nvPr>
            <p:extLst>
              <p:ext uri="{D42A27DB-BD31-4B8C-83A1-F6EECF244321}">
                <p14:modId xmlns:p14="http://schemas.microsoft.com/office/powerpoint/2010/main" val="193198185"/>
              </p:ext>
            </p:extLst>
          </p:nvPr>
        </p:nvGraphicFramePr>
        <p:xfrm>
          <a:off x="228599" y="2359688"/>
          <a:ext cx="9011356" cy="2710123"/>
        </p:xfrm>
        <a:graphic>
          <a:graphicData uri="http://schemas.openxmlformats.org/drawingml/2006/table">
            <a:tbl>
              <a:tblPr firstRow="1" firstCol="1" bandRow="1" bandCol="1"/>
              <a:tblGrid>
                <a:gridCol w="4205486">
                  <a:extLst>
                    <a:ext uri="{9D8B030D-6E8A-4147-A177-3AD203B41FA5}">
                      <a16:colId xmlns:a16="http://schemas.microsoft.com/office/drawing/2014/main" val="2627818937"/>
                    </a:ext>
                  </a:extLst>
                </a:gridCol>
                <a:gridCol w="4805870">
                  <a:extLst>
                    <a:ext uri="{9D8B030D-6E8A-4147-A177-3AD203B41FA5}">
                      <a16:colId xmlns:a16="http://schemas.microsoft.com/office/drawing/2014/main" val="406096857"/>
                    </a:ext>
                  </a:extLst>
                </a:gridCol>
              </a:tblGrid>
              <a:tr h="343906">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Biykem Bozkurt, MD, PhD, FACC, FAHA*†</a:t>
                      </a:r>
                    </a:p>
                  </a:txBody>
                  <a:tcPr marL="68580" marR="68580" marT="0" marB="0">
                    <a:lnL>
                      <a:noFill/>
                    </a:lnL>
                    <a:lnR>
                      <a:noFill/>
                    </a:lnR>
                    <a:lnT>
                      <a:noFill/>
                    </a:lnT>
                    <a:lnB>
                      <a:noFill/>
                    </a:lnB>
                  </a:tcPr>
                </a:tc>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Steven M. </a:t>
                      </a:r>
                      <a:r>
                        <a:rPr lang="en-US" sz="1400" b="0" i="0" dirty="0" err="1">
                          <a:effectLst/>
                          <a:latin typeface="+mn-lt"/>
                          <a:ea typeface="Times New Roman" panose="02020603050405020304" pitchFamily="18" charset="0"/>
                        </a:rPr>
                        <a:t>Hollenberg</a:t>
                      </a:r>
                      <a:r>
                        <a:rPr lang="en-US" sz="1400" b="0" i="0" dirty="0">
                          <a:effectLst/>
                          <a:latin typeface="+mn-lt"/>
                          <a:ea typeface="Times New Roman" panose="02020603050405020304" pitchFamily="18" charset="0"/>
                        </a:rPr>
                        <a:t>, MD, FACC#</a:t>
                      </a:r>
                    </a:p>
                  </a:txBody>
                  <a:tcPr marL="68580" marR="68580" marT="0" marB="0">
                    <a:lnL>
                      <a:noFill/>
                    </a:lnL>
                    <a:lnR>
                      <a:noFill/>
                    </a:lnR>
                    <a:lnT>
                      <a:noFill/>
                    </a:lnT>
                    <a:lnB>
                      <a:noFill/>
                    </a:lnB>
                  </a:tcPr>
                </a:tc>
                <a:extLst>
                  <a:ext uri="{0D108BD9-81ED-4DB2-BD59-A6C34878D82A}">
                    <a16:rowId xmlns:a16="http://schemas.microsoft.com/office/drawing/2014/main" val="290247855"/>
                  </a:ext>
                </a:extLst>
              </a:tr>
              <a:tr h="343906">
                <a:tc>
                  <a:txBody>
                    <a:bodyPr/>
                    <a:lstStyle/>
                    <a:p>
                      <a:pPr marL="0" marR="0" algn="l">
                        <a:lnSpc>
                          <a:spcPct val="100000"/>
                        </a:lnSpc>
                        <a:spcBef>
                          <a:spcPts val="0"/>
                        </a:spcBef>
                        <a:spcAft>
                          <a:spcPts val="0"/>
                        </a:spcAft>
                      </a:pPr>
                      <a:r>
                        <a:rPr lang="en-US" sz="1400" b="0" i="0" dirty="0" err="1">
                          <a:effectLst/>
                          <a:latin typeface="+mn-lt"/>
                          <a:ea typeface="Times New Roman" panose="02020603050405020304" pitchFamily="18" charset="0"/>
                        </a:rPr>
                        <a:t>Javed</a:t>
                      </a:r>
                      <a:r>
                        <a:rPr lang="en-US" sz="1400" b="0" i="0" dirty="0">
                          <a:effectLst/>
                          <a:latin typeface="+mn-lt"/>
                          <a:ea typeface="Times New Roman" panose="02020603050405020304" pitchFamily="18" charset="0"/>
                        </a:rPr>
                        <a:t> Butler, MD, MBA, MPH, FACC, FAHA*‡</a:t>
                      </a:r>
                    </a:p>
                  </a:txBody>
                  <a:tcPr marL="68580" marR="68580" marT="0" marB="0">
                    <a:lnL>
                      <a:noFill/>
                    </a:lnL>
                    <a:lnR>
                      <a:noFill/>
                    </a:lnR>
                    <a:lnT>
                      <a:noFill/>
                    </a:lnT>
                    <a:lnB>
                      <a:noFill/>
                    </a:lnB>
                  </a:tcPr>
                </a:tc>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JoAnn </a:t>
                      </a:r>
                      <a:r>
                        <a:rPr lang="en-US" sz="1400" b="0" i="0" dirty="0" err="1">
                          <a:effectLst/>
                          <a:latin typeface="+mn-lt"/>
                          <a:ea typeface="Times New Roman" panose="02020603050405020304" pitchFamily="18" charset="0"/>
                        </a:rPr>
                        <a:t>Lindenfeld</a:t>
                      </a:r>
                      <a:r>
                        <a:rPr lang="en-US" sz="1400" b="0" i="0" dirty="0">
                          <a:effectLst/>
                          <a:latin typeface="+mn-lt"/>
                          <a:ea typeface="Times New Roman" panose="02020603050405020304" pitchFamily="18" charset="0"/>
                        </a:rPr>
                        <a:t>, MD, FACC, FAHA, FHFSA*¶</a:t>
                      </a:r>
                    </a:p>
                  </a:txBody>
                  <a:tcPr marL="68580" marR="68580" marT="0" marB="0">
                    <a:lnL>
                      <a:noFill/>
                    </a:lnL>
                    <a:lnR>
                      <a:noFill/>
                    </a:lnR>
                    <a:lnT>
                      <a:noFill/>
                    </a:lnT>
                    <a:lnB>
                      <a:noFill/>
                    </a:lnB>
                  </a:tcPr>
                </a:tc>
                <a:extLst>
                  <a:ext uri="{0D108BD9-81ED-4DB2-BD59-A6C34878D82A}">
                    <a16:rowId xmlns:a16="http://schemas.microsoft.com/office/drawing/2014/main" val="594952873"/>
                  </a:ext>
                </a:extLst>
              </a:tr>
              <a:tr h="343906">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Donald E. Casey, Jr, MD, MPH, MBA, FACC§</a:t>
                      </a:r>
                    </a:p>
                  </a:txBody>
                  <a:tcPr marL="68580" marR="68580" marT="0" marB="0">
                    <a:lnL>
                      <a:noFill/>
                    </a:lnL>
                    <a:lnR>
                      <a:noFill/>
                    </a:lnR>
                    <a:lnT>
                      <a:noFill/>
                    </a:lnT>
                    <a:lnB>
                      <a:noFill/>
                    </a:lnB>
                  </a:tcPr>
                </a:tc>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Frederick A. </a:t>
                      </a:r>
                      <a:r>
                        <a:rPr lang="en-US" sz="1400" b="0" i="0" dirty="0" err="1">
                          <a:effectLst/>
                          <a:latin typeface="+mn-lt"/>
                          <a:ea typeface="Times New Roman" panose="02020603050405020304" pitchFamily="18" charset="0"/>
                        </a:rPr>
                        <a:t>Masoudi</a:t>
                      </a:r>
                      <a:r>
                        <a:rPr lang="en-US" sz="1400" b="0" i="0" dirty="0">
                          <a:effectLst/>
                          <a:latin typeface="+mn-lt"/>
                          <a:ea typeface="Times New Roman" panose="02020603050405020304" pitchFamily="18" charset="0"/>
                        </a:rPr>
                        <a:t>, MD, MSPH, FACC</a:t>
                      </a:r>
                      <a:r>
                        <a:rPr lang="en-US" sz="1400" b="0" i="0" dirty="0">
                          <a:effectLst/>
                          <a:latin typeface="+mn-lt"/>
                          <a:ea typeface="Times New Roman" panose="02020603050405020304" pitchFamily="18" charset="0"/>
                          <a:cs typeface="Calibri" panose="020F0502020204030204" pitchFamily="34" charset="0"/>
                        </a:rPr>
                        <a:t>**</a:t>
                      </a:r>
                      <a:endParaRPr lang="en-US" sz="1400" b="0" i="0" dirty="0">
                        <a:effectLst/>
                        <a:latin typeface="+mn-lt"/>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49899342"/>
                  </a:ext>
                </a:extLst>
              </a:tr>
              <a:tr h="343906">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Monica M. Colvin, MD, FAHA║</a:t>
                      </a:r>
                    </a:p>
                  </a:txBody>
                  <a:tcPr marL="68580" marR="68580" marT="0" marB="0">
                    <a:lnL>
                      <a:noFill/>
                    </a:lnL>
                    <a:lnR>
                      <a:noFill/>
                    </a:lnR>
                    <a:lnT>
                      <a:noFill/>
                    </a:lnT>
                    <a:lnB>
                      <a:noFill/>
                    </a:lnB>
                  </a:tcPr>
                </a:tc>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Patrick E. McBride, MD, MPH, FACC</a:t>
                      </a:r>
                      <a:r>
                        <a:rPr lang="en-US" sz="1400" b="0" i="0" dirty="0">
                          <a:effectLst/>
                          <a:latin typeface="+mn-lt"/>
                          <a:ea typeface="Times New Roman" panose="02020603050405020304" pitchFamily="18" charset="0"/>
                          <a:cs typeface="Calibri" panose="020F0502020204030204" pitchFamily="34" charset="0"/>
                        </a:rPr>
                        <a:t>††</a:t>
                      </a:r>
                      <a:endParaRPr lang="en-US" sz="1400" b="0" i="0" dirty="0">
                        <a:effectLst/>
                        <a:latin typeface="+mn-lt"/>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08888304"/>
                  </a:ext>
                </a:extLst>
              </a:tr>
              <a:tr h="300775">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Mark H. </a:t>
                      </a:r>
                      <a:r>
                        <a:rPr lang="en-US" sz="1400" b="0" i="0" dirty="0" err="1">
                          <a:effectLst/>
                          <a:latin typeface="+mn-lt"/>
                          <a:ea typeface="Times New Roman" panose="02020603050405020304" pitchFamily="18" charset="0"/>
                        </a:rPr>
                        <a:t>Drazner</a:t>
                      </a:r>
                      <a:r>
                        <a:rPr lang="en-US" sz="1400" b="0" i="0" dirty="0">
                          <a:effectLst/>
                          <a:latin typeface="+mn-lt"/>
                          <a:ea typeface="Times New Roman" panose="02020603050405020304" pitchFamily="18" charset="0"/>
                        </a:rPr>
                        <a:t>, MD, MSc, FACC, FAHA, FHFSA‡</a:t>
                      </a:r>
                    </a:p>
                  </a:txBody>
                  <a:tcPr marL="68580" marR="68580" marT="0" marB="0">
                    <a:lnL>
                      <a:noFill/>
                    </a:lnL>
                    <a:lnR>
                      <a:noFill/>
                    </a:lnR>
                    <a:lnT>
                      <a:noFill/>
                    </a:lnT>
                    <a:lnB>
                      <a:noFill/>
                    </a:lnB>
                  </a:tcPr>
                </a:tc>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Pamela N. Peterson, MD, FACC, FAHA‡</a:t>
                      </a:r>
                    </a:p>
                  </a:txBody>
                  <a:tcPr marL="68580" marR="68580" marT="0" marB="0">
                    <a:lnL>
                      <a:noFill/>
                    </a:lnL>
                    <a:lnR>
                      <a:noFill/>
                    </a:lnR>
                    <a:lnT>
                      <a:noFill/>
                    </a:lnT>
                    <a:lnB>
                      <a:noFill/>
                    </a:lnB>
                  </a:tcPr>
                </a:tc>
                <a:extLst>
                  <a:ext uri="{0D108BD9-81ED-4DB2-BD59-A6C34878D82A}">
                    <a16:rowId xmlns:a16="http://schemas.microsoft.com/office/drawing/2014/main" val="1504949651"/>
                  </a:ext>
                </a:extLst>
              </a:tr>
              <a:tr h="343906">
                <a:tc>
                  <a:txBody>
                    <a:bodyPr/>
                    <a:lstStyle/>
                    <a:p>
                      <a:pPr marL="0" marR="0" algn="l">
                        <a:lnSpc>
                          <a:spcPct val="100000"/>
                        </a:lnSpc>
                        <a:spcBef>
                          <a:spcPts val="0"/>
                        </a:spcBef>
                        <a:spcAft>
                          <a:spcPts val="0"/>
                        </a:spcAft>
                      </a:pPr>
                      <a:r>
                        <a:rPr lang="en-US" sz="1400" b="0" i="0">
                          <a:solidFill>
                            <a:srgbClr val="000000"/>
                          </a:solidFill>
                          <a:effectLst/>
                          <a:latin typeface="+mn-lt"/>
                          <a:ea typeface="Times New Roman" panose="02020603050405020304" pitchFamily="18" charset="0"/>
                        </a:rPr>
                        <a:t>Gerasimos S.</a:t>
                      </a:r>
                      <a:r>
                        <a:rPr lang="en-US" sz="1400" b="0" i="0">
                          <a:effectLst/>
                          <a:latin typeface="+mn-lt"/>
                          <a:ea typeface="Times New Roman" panose="02020603050405020304" pitchFamily="18" charset="0"/>
                        </a:rPr>
                        <a:t> </a:t>
                      </a:r>
                      <a:r>
                        <a:rPr lang="en-US" sz="1400" b="0" i="0">
                          <a:solidFill>
                            <a:srgbClr val="000000"/>
                          </a:solidFill>
                          <a:effectLst/>
                          <a:latin typeface="+mn-lt"/>
                          <a:ea typeface="Times New Roman" panose="02020603050405020304" pitchFamily="18" charset="0"/>
                        </a:rPr>
                        <a:t> Filippatos, MD * </a:t>
                      </a:r>
                      <a:endParaRPr lang="en-US" sz="1400" b="0" i="0">
                        <a:effectLst/>
                        <a:latin typeface="+mn-lt"/>
                        <a:ea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Lynne Warner Stevenson, MD, FACC*‡</a:t>
                      </a:r>
                    </a:p>
                  </a:txBody>
                  <a:tcPr marL="68580" marR="68580" marT="0" marB="0">
                    <a:lnL>
                      <a:noFill/>
                    </a:lnL>
                    <a:lnR>
                      <a:noFill/>
                    </a:lnR>
                    <a:lnT>
                      <a:noFill/>
                    </a:lnT>
                    <a:lnB>
                      <a:noFill/>
                    </a:lnB>
                  </a:tcPr>
                </a:tc>
                <a:extLst>
                  <a:ext uri="{0D108BD9-81ED-4DB2-BD59-A6C34878D82A}">
                    <a16:rowId xmlns:a16="http://schemas.microsoft.com/office/drawing/2014/main" val="1852791731"/>
                  </a:ext>
                </a:extLst>
              </a:tr>
              <a:tr h="345912">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Gregg C. Fonarow, MD, FACC, FAHA, FHFSA*‡</a:t>
                      </a:r>
                    </a:p>
                  </a:txBody>
                  <a:tcPr marL="68580" marR="68580" marT="0" marB="0">
                    <a:lnL>
                      <a:noFill/>
                    </a:lnL>
                    <a:lnR>
                      <a:noFill/>
                    </a:lnR>
                    <a:lnT>
                      <a:noFill/>
                    </a:lnT>
                    <a:lnB>
                      <a:noFill/>
                    </a:lnB>
                  </a:tcPr>
                </a:tc>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Cheryl Westlake, PhD, RN, ACNS-BC, FAHA , FHFSA, ¶</a:t>
                      </a:r>
                    </a:p>
                  </a:txBody>
                  <a:tcPr marL="68580" marR="68580" marT="0" marB="0">
                    <a:lnL>
                      <a:noFill/>
                    </a:lnL>
                    <a:lnR>
                      <a:noFill/>
                    </a:lnR>
                    <a:lnT>
                      <a:noFill/>
                    </a:lnT>
                    <a:lnB>
                      <a:noFill/>
                    </a:lnB>
                  </a:tcPr>
                </a:tc>
                <a:extLst>
                  <a:ext uri="{0D108BD9-81ED-4DB2-BD59-A6C34878D82A}">
                    <a16:rowId xmlns:a16="http://schemas.microsoft.com/office/drawing/2014/main" val="3944603486"/>
                  </a:ext>
                </a:extLst>
              </a:tr>
              <a:tr h="343906">
                <a:tc>
                  <a:txBody>
                    <a:bodyPr/>
                    <a:lstStyle/>
                    <a:p>
                      <a:pPr marL="0" marR="0" algn="l">
                        <a:lnSpc>
                          <a:spcPct val="100000"/>
                        </a:lnSpc>
                        <a:spcBef>
                          <a:spcPts val="0"/>
                        </a:spcBef>
                        <a:spcAft>
                          <a:spcPts val="0"/>
                        </a:spcAft>
                      </a:pPr>
                      <a:r>
                        <a:rPr lang="en-US" sz="1400" b="0" i="0" dirty="0">
                          <a:effectLst/>
                          <a:latin typeface="+mn-lt"/>
                          <a:ea typeface="Times New Roman" panose="02020603050405020304" pitchFamily="18" charset="0"/>
                        </a:rPr>
                        <a:t>Michael M. </a:t>
                      </a:r>
                      <a:r>
                        <a:rPr lang="en-US" sz="1400" b="0" i="0" dirty="0" err="1">
                          <a:effectLst/>
                          <a:latin typeface="+mn-lt"/>
                          <a:ea typeface="Times New Roman" panose="02020603050405020304" pitchFamily="18" charset="0"/>
                        </a:rPr>
                        <a:t>Givertz</a:t>
                      </a:r>
                      <a:r>
                        <a:rPr lang="en-US" sz="1400" b="0" i="0" dirty="0">
                          <a:effectLst/>
                          <a:latin typeface="+mn-lt"/>
                          <a:ea typeface="Times New Roman" panose="02020603050405020304" pitchFamily="18" charset="0"/>
                        </a:rPr>
                        <a:t>, MD, FACC, FHFSA*¶</a:t>
                      </a:r>
                    </a:p>
                  </a:txBody>
                  <a:tcPr marL="68580" marR="68580" marT="0" marB="0">
                    <a:lnL>
                      <a:noFill/>
                    </a:lnL>
                    <a:lnR>
                      <a:noFill/>
                    </a:lnR>
                    <a:lnT>
                      <a:noFill/>
                    </a:lnT>
                    <a:lnB>
                      <a:noFill/>
                    </a:lnB>
                  </a:tcPr>
                </a:tc>
                <a:tc>
                  <a:txBody>
                    <a:bodyPr/>
                    <a:lstStyle/>
                    <a:p>
                      <a:pPr marL="0" marR="0" algn="l">
                        <a:lnSpc>
                          <a:spcPct val="150000"/>
                        </a:lnSpc>
                        <a:spcBef>
                          <a:spcPts val="0"/>
                        </a:spcBef>
                        <a:spcAft>
                          <a:spcPts val="0"/>
                        </a:spcAft>
                      </a:pPr>
                      <a:r>
                        <a:rPr lang="en-US" sz="1400" b="0" i="0" dirty="0">
                          <a:effectLst/>
                          <a:latin typeface="+mn-lt"/>
                          <a:ea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478463520"/>
                  </a:ext>
                </a:extLst>
              </a:tr>
            </a:tbl>
          </a:graphicData>
        </a:graphic>
      </p:graphicFrame>
      <p:sp>
        <p:nvSpPr>
          <p:cNvPr id="8" name="Rectangle 4"/>
          <p:cNvSpPr>
            <a:spLocks noChangeArrowheads="1"/>
          </p:cNvSpPr>
          <p:nvPr/>
        </p:nvSpPr>
        <p:spPr bwMode="auto">
          <a:xfrm>
            <a:off x="1649889" y="1663124"/>
            <a:ext cx="6072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Clyde W.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Yancy</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MD, MSc, MACC, FAHA, FHFSA, </a:t>
            </a:r>
            <a:r>
              <a:rPr kumimoji="0" lang="en-US"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Chair</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Mariell</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Jessup, MD, FACC, FAHA,  </a:t>
            </a:r>
            <a:r>
              <a:rPr kumimoji="0" lang="en-US"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Vice Chair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 name="TextBox 10"/>
          <p:cNvSpPr txBox="1"/>
          <p:nvPr/>
        </p:nvSpPr>
        <p:spPr>
          <a:xfrm>
            <a:off x="228599" y="5181600"/>
            <a:ext cx="8723489" cy="646331"/>
          </a:xfrm>
          <a:prstGeom prst="rect">
            <a:avLst/>
          </a:prstGeom>
          <a:noFill/>
        </p:spPr>
        <p:txBody>
          <a:bodyPr wrap="square" rtlCol="0">
            <a:spAutoFit/>
          </a:bodyPr>
          <a:lstStyle/>
          <a:p>
            <a:r>
              <a:rPr lang="en-US" sz="1200" dirty="0"/>
              <a:t>†ACC/AHA Task Force on Clinical Practice Guidelines Liaison. ‡ACC/AHA Representative. §ACP Representative. ║ISHLT Representative. ¶HFSA Representative. #ACCP  Representative. **ACC/AHA Task Force on Performance Measures Representative. ††AAFP Representative. ‡‡Former Task Force member; current member during the writing effort.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 y="228600"/>
            <a:ext cx="9144000" cy="554319"/>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Hypertension</a:t>
            </a:r>
          </a:p>
        </p:txBody>
      </p:sp>
      <p:graphicFrame>
        <p:nvGraphicFramePr>
          <p:cNvPr id="7" name="Table 6"/>
          <p:cNvGraphicFramePr>
            <a:graphicFrameLocks noGrp="1"/>
          </p:cNvGraphicFramePr>
          <p:nvPr>
            <p:extLst>
              <p:ext uri="{D42A27DB-BD31-4B8C-83A1-F6EECF244321}">
                <p14:modId xmlns:p14="http://schemas.microsoft.com/office/powerpoint/2010/main" val="3823946415"/>
              </p:ext>
            </p:extLst>
          </p:nvPr>
        </p:nvGraphicFramePr>
        <p:xfrm>
          <a:off x="376989" y="2438400"/>
          <a:ext cx="8131248" cy="609600"/>
        </p:xfrm>
        <a:graphic>
          <a:graphicData uri="http://schemas.openxmlformats.org/drawingml/2006/table">
            <a:tbl>
              <a:tblPr firstRow="1" firstCol="1" bandRow="1" bandCol="1"/>
              <a:tblGrid>
                <a:gridCol w="990600">
                  <a:extLst>
                    <a:ext uri="{9D8B030D-6E8A-4147-A177-3AD203B41FA5}">
                      <a16:colId xmlns:a16="http://schemas.microsoft.com/office/drawing/2014/main" val="916254474"/>
                    </a:ext>
                  </a:extLst>
                </a:gridCol>
                <a:gridCol w="990600">
                  <a:extLst>
                    <a:ext uri="{9D8B030D-6E8A-4147-A177-3AD203B41FA5}">
                      <a16:colId xmlns:a16="http://schemas.microsoft.com/office/drawing/2014/main" val="454718930"/>
                    </a:ext>
                  </a:extLst>
                </a:gridCol>
                <a:gridCol w="3661611">
                  <a:extLst>
                    <a:ext uri="{9D8B030D-6E8A-4147-A177-3AD203B41FA5}">
                      <a16:colId xmlns:a16="http://schemas.microsoft.com/office/drawing/2014/main" val="3050376167"/>
                    </a:ext>
                  </a:extLst>
                </a:gridCol>
                <a:gridCol w="2488437">
                  <a:extLst>
                    <a:ext uri="{9D8B030D-6E8A-4147-A177-3AD203B41FA5}">
                      <a16:colId xmlns:a16="http://schemas.microsoft.com/office/drawing/2014/main" val="1700463956"/>
                    </a:ext>
                  </a:extLst>
                </a:gridCol>
              </a:tblGrid>
              <a:tr h="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sp>
        <p:nvSpPr>
          <p:cNvPr id="8" name="Title 1"/>
          <p:cNvSpPr>
            <a:spLocks noGrp="1"/>
          </p:cNvSpPr>
          <p:nvPr>
            <p:ph type="title"/>
          </p:nvPr>
        </p:nvSpPr>
        <p:spPr>
          <a:xfrm>
            <a:off x="-1" y="1189715"/>
            <a:ext cx="9131967" cy="512481"/>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Treating Hypertension in Stage C </a:t>
            </a:r>
            <a:r>
              <a:rPr lang="en-US" sz="2800" b="1"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HF</a:t>
            </a:r>
            <a:r>
              <a:rPr lang="en-US" sz="2800" b="1" i="1"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r</a:t>
            </a:r>
            <a:r>
              <a:rPr lang="en-US" sz="2800" b="1"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EF</a:t>
            </a:r>
            <a:endPar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2082849299"/>
              </p:ext>
            </p:extLst>
          </p:nvPr>
        </p:nvGraphicFramePr>
        <p:xfrm>
          <a:off x="376989" y="3048000"/>
          <a:ext cx="8131248" cy="2194560"/>
        </p:xfrm>
        <a:graphic>
          <a:graphicData uri="http://schemas.openxmlformats.org/drawingml/2006/table">
            <a:tbl>
              <a:tblPr firstRow="1" firstCol="1" bandRow="1" bandCol="1"/>
              <a:tblGrid>
                <a:gridCol w="1002385">
                  <a:extLst>
                    <a:ext uri="{9D8B030D-6E8A-4147-A177-3AD203B41FA5}">
                      <a16:colId xmlns:a16="http://schemas.microsoft.com/office/drawing/2014/main" val="704053609"/>
                    </a:ext>
                  </a:extLst>
                </a:gridCol>
                <a:gridCol w="968176">
                  <a:extLst>
                    <a:ext uri="{9D8B030D-6E8A-4147-A177-3AD203B41FA5}">
                      <a16:colId xmlns:a16="http://schemas.microsoft.com/office/drawing/2014/main" val="3522175857"/>
                    </a:ext>
                  </a:extLst>
                </a:gridCol>
                <a:gridCol w="3672250">
                  <a:extLst>
                    <a:ext uri="{9D8B030D-6E8A-4147-A177-3AD203B41FA5}">
                      <a16:colId xmlns:a16="http://schemas.microsoft.com/office/drawing/2014/main" val="4022149192"/>
                    </a:ext>
                  </a:extLst>
                </a:gridCol>
                <a:gridCol w="2488437">
                  <a:extLst>
                    <a:ext uri="{9D8B030D-6E8A-4147-A177-3AD203B41FA5}">
                      <a16:colId xmlns:a16="http://schemas.microsoft.com/office/drawing/2014/main" val="1286504444"/>
                    </a:ext>
                  </a:extLst>
                </a:gridCol>
              </a:tblGrid>
              <a:tr h="393065">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800" b="1" i="0" dirty="0">
                          <a:effectLst/>
                          <a:latin typeface="+mn-lt"/>
                          <a:ea typeface="Times New Roman" panose="02020603050405020304" pitchFamily="18" charset="0"/>
                        </a:rPr>
                        <a:t>C-EO</a:t>
                      </a:r>
                      <a:r>
                        <a:rPr lang="en-US" sz="1800" b="0" i="0" dirty="0">
                          <a:effectLst/>
                          <a:latin typeface="+mn-lt"/>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5E5"/>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Patients with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r</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 and hypertension should be prescribed GDMT titrated to attain systolic blood pressure less than 130 mm Hg.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Times New Roman" panose="02020603050405020304" pitchFamily="18" charset="0"/>
                        </a:rPr>
                        <a:t>NEW</a:t>
                      </a:r>
                      <a:r>
                        <a:rPr lang="en-US" sz="1800" b="0" i="0" dirty="0">
                          <a:effectLst/>
                          <a:latin typeface="+mn-lt"/>
                          <a:ea typeface="Times New Roman" panose="02020603050405020304" pitchFamily="18" charset="0"/>
                        </a:rPr>
                        <a:t>: Recommendation has been adapted from recent clinical trial data but not specifically tested per se in a randomized trial of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341163"/>
                  </a:ext>
                </a:extLst>
              </a:tr>
            </a:tbl>
          </a:graphicData>
        </a:graphic>
      </p:graphicFrame>
    </p:spTree>
    <p:extLst>
      <p:ext uri="{BB962C8B-B14F-4D97-AF65-F5344CB8AC3E}">
        <p14:creationId xmlns:p14="http://schemas.microsoft.com/office/powerpoint/2010/main" val="2333569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 y="228600"/>
            <a:ext cx="9144000" cy="554319"/>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Hypertension</a:t>
            </a:r>
          </a:p>
        </p:txBody>
      </p:sp>
      <p:graphicFrame>
        <p:nvGraphicFramePr>
          <p:cNvPr id="7" name="Table 6"/>
          <p:cNvGraphicFramePr>
            <a:graphicFrameLocks noGrp="1"/>
          </p:cNvGraphicFramePr>
          <p:nvPr/>
        </p:nvGraphicFramePr>
        <p:xfrm>
          <a:off x="376989" y="2438400"/>
          <a:ext cx="8131248" cy="609600"/>
        </p:xfrm>
        <a:graphic>
          <a:graphicData uri="http://schemas.openxmlformats.org/drawingml/2006/table">
            <a:tbl>
              <a:tblPr firstRow="1" firstCol="1" bandRow="1" bandCol="1"/>
              <a:tblGrid>
                <a:gridCol w="990600">
                  <a:extLst>
                    <a:ext uri="{9D8B030D-6E8A-4147-A177-3AD203B41FA5}">
                      <a16:colId xmlns:a16="http://schemas.microsoft.com/office/drawing/2014/main" val="916254474"/>
                    </a:ext>
                  </a:extLst>
                </a:gridCol>
                <a:gridCol w="990600">
                  <a:extLst>
                    <a:ext uri="{9D8B030D-6E8A-4147-A177-3AD203B41FA5}">
                      <a16:colId xmlns:a16="http://schemas.microsoft.com/office/drawing/2014/main" val="454718930"/>
                    </a:ext>
                  </a:extLst>
                </a:gridCol>
                <a:gridCol w="3661611">
                  <a:extLst>
                    <a:ext uri="{9D8B030D-6E8A-4147-A177-3AD203B41FA5}">
                      <a16:colId xmlns:a16="http://schemas.microsoft.com/office/drawing/2014/main" val="3050376167"/>
                    </a:ext>
                  </a:extLst>
                </a:gridCol>
                <a:gridCol w="2488437">
                  <a:extLst>
                    <a:ext uri="{9D8B030D-6E8A-4147-A177-3AD203B41FA5}">
                      <a16:colId xmlns:a16="http://schemas.microsoft.com/office/drawing/2014/main" val="1700463956"/>
                    </a:ext>
                  </a:extLst>
                </a:gridCol>
              </a:tblGrid>
              <a:tr h="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sp>
        <p:nvSpPr>
          <p:cNvPr id="8" name="Title 1"/>
          <p:cNvSpPr>
            <a:spLocks noGrp="1"/>
          </p:cNvSpPr>
          <p:nvPr>
            <p:ph type="title"/>
          </p:nvPr>
        </p:nvSpPr>
        <p:spPr>
          <a:xfrm>
            <a:off x="-1" y="1189715"/>
            <a:ext cx="9131967" cy="512481"/>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Treating Hypertension in Stage C </a:t>
            </a:r>
            <a:r>
              <a:rPr lang="en-US" sz="2800" b="1"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HF</a:t>
            </a:r>
            <a:r>
              <a:rPr lang="en-US" sz="2800" b="1" i="1"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p</a:t>
            </a:r>
            <a:r>
              <a:rPr lang="en-US" sz="2800" b="1"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EF</a:t>
            </a:r>
            <a:endPar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61862095"/>
              </p:ext>
            </p:extLst>
          </p:nvPr>
        </p:nvGraphicFramePr>
        <p:xfrm>
          <a:off x="376989" y="3048000"/>
          <a:ext cx="8131248" cy="1645920"/>
        </p:xfrm>
        <a:graphic>
          <a:graphicData uri="http://schemas.openxmlformats.org/drawingml/2006/table">
            <a:tbl>
              <a:tblPr firstRow="1" firstCol="1" bandRow="1" bandCol="1"/>
              <a:tblGrid>
                <a:gridCol w="994611">
                  <a:extLst>
                    <a:ext uri="{9D8B030D-6E8A-4147-A177-3AD203B41FA5}">
                      <a16:colId xmlns:a16="http://schemas.microsoft.com/office/drawing/2014/main" val="3735442612"/>
                    </a:ext>
                  </a:extLst>
                </a:gridCol>
                <a:gridCol w="990600">
                  <a:extLst>
                    <a:ext uri="{9D8B030D-6E8A-4147-A177-3AD203B41FA5}">
                      <a16:colId xmlns:a16="http://schemas.microsoft.com/office/drawing/2014/main" val="3842974098"/>
                    </a:ext>
                  </a:extLst>
                </a:gridCol>
                <a:gridCol w="3657600">
                  <a:extLst>
                    <a:ext uri="{9D8B030D-6E8A-4147-A177-3AD203B41FA5}">
                      <a16:colId xmlns:a16="http://schemas.microsoft.com/office/drawing/2014/main" val="4203524350"/>
                    </a:ext>
                  </a:extLst>
                </a:gridCol>
                <a:gridCol w="2488437">
                  <a:extLst>
                    <a:ext uri="{9D8B030D-6E8A-4147-A177-3AD203B41FA5}">
                      <a16:colId xmlns:a16="http://schemas.microsoft.com/office/drawing/2014/main" val="2693930824"/>
                    </a:ext>
                  </a:extLst>
                </a:gridCol>
              </a:tblGrid>
              <a:tr h="393065">
                <a:tc>
                  <a:txBody>
                    <a:bodyPr/>
                    <a:lstStyle/>
                    <a:p>
                      <a:pPr marL="0" marR="0" algn="ctr">
                        <a:lnSpc>
                          <a:spcPct val="100000"/>
                        </a:lnSpc>
                        <a:spcBef>
                          <a:spcPts val="0"/>
                        </a:spcBef>
                        <a:spcAft>
                          <a:spcPts val="0"/>
                        </a:spcAft>
                      </a:pPr>
                      <a:r>
                        <a:rPr lang="en-US" sz="1800" b="1" i="0">
                          <a:effectLst/>
                          <a:latin typeface="+mj-lt"/>
                          <a:ea typeface="Times New Roman" panose="02020603050405020304"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800" b="1" i="0" dirty="0">
                          <a:effectLst/>
                          <a:latin typeface="+mj-lt"/>
                          <a:ea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5E5"/>
                    </a:solidFill>
                  </a:tcPr>
                </a:tc>
                <a:tc>
                  <a:txBody>
                    <a:bodyPr/>
                    <a:lstStyle/>
                    <a:p>
                      <a:pPr marL="0" marR="0">
                        <a:lnSpc>
                          <a:spcPct val="100000"/>
                        </a:lnSpc>
                        <a:spcBef>
                          <a:spcPts val="0"/>
                        </a:spcBef>
                        <a:spcAft>
                          <a:spcPts val="0"/>
                        </a:spcAft>
                      </a:pPr>
                      <a:r>
                        <a:rPr lang="en-US" sz="1800" b="0" i="0" dirty="0">
                          <a:effectLst/>
                          <a:latin typeface="+mj-lt"/>
                          <a:ea typeface="Times New Roman" panose="02020603050405020304" pitchFamily="18" charset="0"/>
                        </a:rPr>
                        <a:t>Patients with </a:t>
                      </a:r>
                      <a:r>
                        <a:rPr lang="en-US" sz="1800" b="0" i="0" dirty="0" err="1">
                          <a:effectLst/>
                          <a:latin typeface="+mj-lt"/>
                          <a:ea typeface="Times New Roman" panose="02020603050405020304" pitchFamily="18" charset="0"/>
                        </a:rPr>
                        <a:t>HF</a:t>
                      </a:r>
                      <a:r>
                        <a:rPr lang="en-US" sz="1800" b="0" i="1" dirty="0" err="1">
                          <a:effectLst/>
                          <a:latin typeface="+mj-lt"/>
                          <a:ea typeface="Times New Roman" panose="02020603050405020304" pitchFamily="18" charset="0"/>
                        </a:rPr>
                        <a:t>p</a:t>
                      </a:r>
                      <a:r>
                        <a:rPr lang="en-US" sz="1800" b="0" i="0" dirty="0" err="1">
                          <a:effectLst/>
                          <a:latin typeface="+mj-lt"/>
                          <a:ea typeface="Times New Roman" panose="02020603050405020304" pitchFamily="18" charset="0"/>
                        </a:rPr>
                        <a:t>EF</a:t>
                      </a:r>
                      <a:r>
                        <a:rPr lang="en-US" sz="1800" b="0" i="0" dirty="0">
                          <a:effectLst/>
                          <a:latin typeface="+mj-lt"/>
                          <a:ea typeface="Times New Roman" panose="02020603050405020304" pitchFamily="18" charset="0"/>
                        </a:rPr>
                        <a:t> and persistent hypertension after management of volume overload should be prescribed GDMT titrated to attain systolic blood pressure less than 130 mm 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j-lt"/>
                          <a:ea typeface="Times New Roman" panose="02020603050405020304" pitchFamily="18" charset="0"/>
                        </a:rPr>
                        <a:t>NEW</a:t>
                      </a:r>
                      <a:r>
                        <a:rPr lang="en-US" sz="1800" b="0" i="0" dirty="0">
                          <a:effectLst/>
                          <a:latin typeface="+mj-lt"/>
                          <a:ea typeface="Times New Roman" panose="02020603050405020304" pitchFamily="18" charset="0"/>
                        </a:rPr>
                        <a:t>:</a:t>
                      </a:r>
                      <a:r>
                        <a:rPr lang="en-US" sz="1800" b="0" i="0" dirty="0">
                          <a:solidFill>
                            <a:srgbClr val="FF0000"/>
                          </a:solidFill>
                          <a:effectLst/>
                          <a:latin typeface="+mj-lt"/>
                          <a:ea typeface="Times New Roman" panose="02020603050405020304" pitchFamily="18" charset="0"/>
                        </a:rPr>
                        <a:t> </a:t>
                      </a:r>
                      <a:r>
                        <a:rPr lang="en-US" sz="1800" b="0" i="0" dirty="0">
                          <a:effectLst/>
                          <a:latin typeface="+mj-lt"/>
                          <a:ea typeface="Times New Roman" panose="02020603050405020304" pitchFamily="18" charset="0"/>
                        </a:rPr>
                        <a:t>New target goal blood pressure based on updated interpretation of recent clinical trial data.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212188"/>
                  </a:ext>
                </a:extLst>
              </a:tr>
            </a:tbl>
          </a:graphicData>
        </a:graphic>
      </p:graphicFrame>
    </p:spTree>
    <p:extLst>
      <p:ext uri="{BB962C8B-B14F-4D97-AF65-F5344CB8AC3E}">
        <p14:creationId xmlns:p14="http://schemas.microsoft.com/office/powerpoint/2010/main" val="547331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90600" y="2498725"/>
            <a:ext cx="7239000" cy="1323439"/>
          </a:xfrm>
          <a:prstGeom prst="rect">
            <a:avLst/>
          </a:prstGeom>
          <a:noFill/>
          <a:ln w="9525">
            <a:noFill/>
            <a:miter lim="800000"/>
            <a:headEnd/>
            <a:tailEnd/>
          </a:ln>
        </p:spPr>
        <p:txBody>
          <a:bodyPr>
            <a:spAutoFit/>
          </a:bodyPr>
          <a:lstStyle/>
          <a:p>
            <a:pPr algn="ctr"/>
            <a:r>
              <a:rPr lang="en-US" sz="4000" b="1" dirty="0">
                <a:solidFill>
                  <a:schemeClr val="accent2"/>
                </a:solidFill>
                <a:latin typeface="Arial Unicode MS" pitchFamily="34" charset="-128"/>
                <a:ea typeface="Arial Unicode MS" pitchFamily="34" charset="-128"/>
                <a:cs typeface="Arial Unicode MS" pitchFamily="34" charset="-128"/>
              </a:rPr>
              <a:t>Sleep Disorders</a:t>
            </a:r>
          </a:p>
          <a:p>
            <a:pPr algn="ctr"/>
            <a:r>
              <a:rPr lang="en-US" sz="2000" b="1" dirty="0">
                <a:solidFill>
                  <a:schemeClr val="accent2"/>
                </a:solidFill>
                <a:latin typeface="Arial Unicode MS" pitchFamily="34" charset="-128"/>
                <a:ea typeface="Arial Unicode MS" pitchFamily="34" charset="-128"/>
                <a:cs typeface="Arial Unicode MS" pitchFamily="34" charset="-128"/>
              </a:rPr>
              <a:t> (Moved from Section 7.3.1.4, Treatment of Sleep Disorders in the 2013 HF guideline) </a:t>
            </a:r>
          </a:p>
        </p:txBody>
      </p:sp>
      <p:sp>
        <p:nvSpPr>
          <p:cNvPr id="21507" name="Rectangle 3"/>
          <p:cNvSpPr>
            <a:spLocks noChangeArrowheads="1"/>
          </p:cNvSpPr>
          <p:nvPr/>
        </p:nvSpPr>
        <p:spPr bwMode="auto">
          <a:xfrm>
            <a:off x="0" y="381000"/>
            <a:ext cx="9144000" cy="656975"/>
          </a:xfrm>
          <a:prstGeom prst="rect">
            <a:avLst/>
          </a:prstGeom>
          <a:solidFill>
            <a:schemeClr val="hlink"/>
          </a:solidFill>
          <a:ln w="9525">
            <a:noFill/>
            <a:miter lim="800000"/>
            <a:headEnd/>
            <a:tailEnd/>
          </a:ln>
        </p:spPr>
        <p:txBody>
          <a:bodyPr>
            <a:spAutoFit/>
          </a:bodyPr>
          <a:lstStyle/>
          <a:p>
            <a:pPr algn="ctr">
              <a:lnSpc>
                <a:spcPct val="80000"/>
              </a:lnSpc>
            </a:pPr>
            <a:r>
              <a:rPr lang="en-US" sz="4400" b="1" dirty="0">
                <a:solidFill>
                  <a:schemeClr val="bg1"/>
                </a:solidFill>
                <a:latin typeface="Garamond" pitchFamily="18" charset="0"/>
              </a:rPr>
              <a:t>Important Comorbidities in HF</a:t>
            </a:r>
          </a:p>
        </p:txBody>
      </p:sp>
    </p:spTree>
    <p:extLst>
      <p:ext uri="{BB962C8B-B14F-4D97-AF65-F5344CB8AC3E}">
        <p14:creationId xmlns:p14="http://schemas.microsoft.com/office/powerpoint/2010/main" val="694412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 y="228600"/>
            <a:ext cx="9144000" cy="554319"/>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Sleep Disorders</a:t>
            </a:r>
          </a:p>
        </p:txBody>
      </p:sp>
      <p:graphicFrame>
        <p:nvGraphicFramePr>
          <p:cNvPr id="7" name="Table 6"/>
          <p:cNvGraphicFramePr>
            <a:graphicFrameLocks noGrp="1"/>
          </p:cNvGraphicFramePr>
          <p:nvPr>
            <p:extLst>
              <p:ext uri="{D42A27DB-BD31-4B8C-83A1-F6EECF244321}">
                <p14:modId xmlns:p14="http://schemas.microsoft.com/office/powerpoint/2010/main" val="3083451445"/>
              </p:ext>
            </p:extLst>
          </p:nvPr>
        </p:nvGraphicFramePr>
        <p:xfrm>
          <a:off x="352926" y="889599"/>
          <a:ext cx="8333874" cy="609600"/>
        </p:xfrm>
        <a:graphic>
          <a:graphicData uri="http://schemas.openxmlformats.org/drawingml/2006/table">
            <a:tbl>
              <a:tblPr firstRow="1" firstCol="1" bandRow="1" bandCol="1"/>
              <a:tblGrid>
                <a:gridCol w="1018674">
                  <a:extLst>
                    <a:ext uri="{9D8B030D-6E8A-4147-A177-3AD203B41FA5}">
                      <a16:colId xmlns:a16="http://schemas.microsoft.com/office/drawing/2014/main" val="916254474"/>
                    </a:ext>
                  </a:extLst>
                </a:gridCol>
                <a:gridCol w="990600">
                  <a:extLst>
                    <a:ext uri="{9D8B030D-6E8A-4147-A177-3AD203B41FA5}">
                      <a16:colId xmlns:a16="http://schemas.microsoft.com/office/drawing/2014/main" val="454718930"/>
                    </a:ext>
                  </a:extLst>
                </a:gridCol>
                <a:gridCol w="3733800">
                  <a:extLst>
                    <a:ext uri="{9D8B030D-6E8A-4147-A177-3AD203B41FA5}">
                      <a16:colId xmlns:a16="http://schemas.microsoft.com/office/drawing/2014/main" val="3050376167"/>
                    </a:ext>
                  </a:extLst>
                </a:gridCol>
                <a:gridCol w="2590800">
                  <a:extLst>
                    <a:ext uri="{9D8B030D-6E8A-4147-A177-3AD203B41FA5}">
                      <a16:colId xmlns:a16="http://schemas.microsoft.com/office/drawing/2014/main" val="1700463956"/>
                    </a:ext>
                  </a:extLst>
                </a:gridCol>
              </a:tblGrid>
              <a:tr h="0">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44991873"/>
              </p:ext>
            </p:extLst>
          </p:nvPr>
        </p:nvGraphicFramePr>
        <p:xfrm>
          <a:off x="348914" y="1499199"/>
          <a:ext cx="8337885" cy="1371600"/>
        </p:xfrm>
        <a:graphic>
          <a:graphicData uri="http://schemas.openxmlformats.org/drawingml/2006/table">
            <a:tbl>
              <a:tblPr firstRow="1" firstCol="1" bandRow="1" bandCol="1"/>
              <a:tblGrid>
                <a:gridCol w="1027858">
                  <a:extLst>
                    <a:ext uri="{9D8B030D-6E8A-4147-A177-3AD203B41FA5}">
                      <a16:colId xmlns:a16="http://schemas.microsoft.com/office/drawing/2014/main" val="1349035167"/>
                    </a:ext>
                  </a:extLst>
                </a:gridCol>
                <a:gridCol w="992780">
                  <a:extLst>
                    <a:ext uri="{9D8B030D-6E8A-4147-A177-3AD203B41FA5}">
                      <a16:colId xmlns:a16="http://schemas.microsoft.com/office/drawing/2014/main" val="398915001"/>
                    </a:ext>
                  </a:extLst>
                </a:gridCol>
                <a:gridCol w="3712110">
                  <a:extLst>
                    <a:ext uri="{9D8B030D-6E8A-4147-A177-3AD203B41FA5}">
                      <a16:colId xmlns:a16="http://schemas.microsoft.com/office/drawing/2014/main" val="2731778136"/>
                    </a:ext>
                  </a:extLst>
                </a:gridCol>
                <a:gridCol w="2605137">
                  <a:extLst>
                    <a:ext uri="{9D8B030D-6E8A-4147-A177-3AD203B41FA5}">
                      <a16:colId xmlns:a16="http://schemas.microsoft.com/office/drawing/2014/main" val="3928363338"/>
                    </a:ext>
                  </a:extLst>
                </a:gridCol>
              </a:tblGrid>
              <a:tr h="393065">
                <a:tc>
                  <a:txBody>
                    <a:bodyPr/>
                    <a:lstStyle/>
                    <a:p>
                      <a:pPr marL="0" marR="0" algn="ctr">
                        <a:lnSpc>
                          <a:spcPct val="100000"/>
                        </a:lnSpc>
                        <a:spcBef>
                          <a:spcPts val="0"/>
                        </a:spcBef>
                        <a:spcAft>
                          <a:spcPts val="0"/>
                        </a:spcAft>
                      </a:pPr>
                      <a:r>
                        <a:rPr lang="en-US" sz="1800" b="1" i="0">
                          <a:effectLst/>
                          <a:latin typeface="+mn-lt"/>
                          <a:ea typeface="Batang" panose="02030600000101010101" pitchFamily="18" charset="-127"/>
                        </a:rPr>
                        <a:t>IIa</a:t>
                      </a:r>
                      <a:endParaRPr lang="en-US" sz="18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b="1" i="0" dirty="0">
                          <a:effectLst/>
                          <a:latin typeface="+mn-lt"/>
                          <a:ea typeface="Batang" panose="02030600000101010101" pitchFamily="18" charset="-127"/>
                        </a:rPr>
                        <a:t>C-LD</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5E5"/>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In patients with NYHA class II–IV HF and suspicion of sleep disordered breathing or excessive daytime sleepiness, a formal sleep assessment is reasonable.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Batang" panose="02030600000101010101" pitchFamily="18" charset="-127"/>
                        </a:rPr>
                        <a:t>NEW</a:t>
                      </a:r>
                      <a:r>
                        <a:rPr lang="en-US" sz="1800" b="0" i="0" dirty="0">
                          <a:effectLst/>
                          <a:latin typeface="+mn-lt"/>
                          <a:ea typeface="Batang" panose="02030600000101010101" pitchFamily="18" charset="-127"/>
                        </a:rPr>
                        <a:t>:</a:t>
                      </a:r>
                      <a:r>
                        <a:rPr lang="en-US" sz="1800" b="0" i="0" dirty="0">
                          <a:solidFill>
                            <a:srgbClr val="FF0000"/>
                          </a:solidFill>
                          <a:effectLst/>
                          <a:latin typeface="+mn-lt"/>
                          <a:ea typeface="Batang" panose="02030600000101010101" pitchFamily="18" charset="-127"/>
                        </a:rPr>
                        <a:t> </a:t>
                      </a:r>
                      <a:r>
                        <a:rPr lang="en-US" sz="1800" b="0" i="0" dirty="0">
                          <a:effectLst/>
                          <a:latin typeface="+mn-lt"/>
                          <a:ea typeface="Batang" panose="02030600000101010101" pitchFamily="18" charset="-127"/>
                        </a:rPr>
                        <a:t>Recommendation reflects clinical necessity to distinguish obstructive versus central sleep apnea. </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66163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45813637"/>
              </p:ext>
            </p:extLst>
          </p:nvPr>
        </p:nvGraphicFramePr>
        <p:xfrm>
          <a:off x="352926" y="2870799"/>
          <a:ext cx="8333873" cy="1676400"/>
        </p:xfrm>
        <a:graphic>
          <a:graphicData uri="http://schemas.openxmlformats.org/drawingml/2006/table">
            <a:tbl>
              <a:tblPr firstRow="1" firstCol="1" bandRow="1" bandCol="1"/>
              <a:tblGrid>
                <a:gridCol w="1027364">
                  <a:extLst>
                    <a:ext uri="{9D8B030D-6E8A-4147-A177-3AD203B41FA5}">
                      <a16:colId xmlns:a16="http://schemas.microsoft.com/office/drawing/2014/main" val="2666445509"/>
                    </a:ext>
                  </a:extLst>
                </a:gridCol>
                <a:gridCol w="992302">
                  <a:extLst>
                    <a:ext uri="{9D8B030D-6E8A-4147-A177-3AD203B41FA5}">
                      <a16:colId xmlns:a16="http://schemas.microsoft.com/office/drawing/2014/main" val="3069237085"/>
                    </a:ext>
                  </a:extLst>
                </a:gridCol>
                <a:gridCol w="3710324">
                  <a:extLst>
                    <a:ext uri="{9D8B030D-6E8A-4147-A177-3AD203B41FA5}">
                      <a16:colId xmlns:a16="http://schemas.microsoft.com/office/drawing/2014/main" val="1872204024"/>
                    </a:ext>
                  </a:extLst>
                </a:gridCol>
                <a:gridCol w="2603883">
                  <a:extLst>
                    <a:ext uri="{9D8B030D-6E8A-4147-A177-3AD203B41FA5}">
                      <a16:colId xmlns:a16="http://schemas.microsoft.com/office/drawing/2014/main" val="2441166035"/>
                    </a:ext>
                  </a:extLst>
                </a:gridCol>
              </a:tblGrid>
              <a:tr h="1676400">
                <a:tc>
                  <a:txBody>
                    <a:bodyPr/>
                    <a:lstStyle/>
                    <a:p>
                      <a:pPr marL="0" marR="0" algn="ctr">
                        <a:lnSpc>
                          <a:spcPct val="100000"/>
                        </a:lnSpc>
                        <a:spcBef>
                          <a:spcPts val="0"/>
                        </a:spcBef>
                        <a:spcAft>
                          <a:spcPts val="0"/>
                        </a:spcAft>
                      </a:pPr>
                      <a:r>
                        <a:rPr lang="en-US" sz="1800" b="1" i="0" dirty="0" err="1">
                          <a:effectLst/>
                          <a:latin typeface="+mn-lt"/>
                          <a:ea typeface="Batang" panose="02030600000101010101" pitchFamily="18" charset="-127"/>
                        </a:rPr>
                        <a:t>IIb</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800" b="1" i="0" dirty="0">
                          <a:effectLst/>
                          <a:latin typeface="+mn-lt"/>
                          <a:ea typeface="Batang" panose="02030600000101010101" pitchFamily="18" charset="-127"/>
                        </a:rPr>
                        <a:t>B-R</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In patients with cardiovascular disease and obstructive sleep apnea, CPAP may be reasonable to improve sleep quality and daytime sleepiness.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Batang" panose="02030600000101010101" pitchFamily="18" charset="-127"/>
                        </a:rPr>
                        <a:t>NEW</a:t>
                      </a:r>
                      <a:r>
                        <a:rPr lang="en-US" sz="1800" b="0" i="0" dirty="0">
                          <a:effectLst/>
                          <a:latin typeface="+mn-lt"/>
                          <a:ea typeface="Batang" panose="02030600000101010101" pitchFamily="18" charset="-127"/>
                        </a:rPr>
                        <a:t>: New data demonstrate the limited scope of benefit expected from CPAP for obstructive sleep apnea. </a:t>
                      </a:r>
                      <a:endParaRPr lang="en-US" sz="1800" b="0" i="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14702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969126"/>
              </p:ext>
            </p:extLst>
          </p:nvPr>
        </p:nvGraphicFramePr>
        <p:xfrm>
          <a:off x="348914" y="4547199"/>
          <a:ext cx="8337885" cy="1371600"/>
        </p:xfrm>
        <a:graphic>
          <a:graphicData uri="http://schemas.openxmlformats.org/drawingml/2006/table">
            <a:tbl>
              <a:tblPr firstRow="1" firstCol="1" bandRow="1" bandCol="1"/>
              <a:tblGrid>
                <a:gridCol w="1027858">
                  <a:extLst>
                    <a:ext uri="{9D8B030D-6E8A-4147-A177-3AD203B41FA5}">
                      <a16:colId xmlns:a16="http://schemas.microsoft.com/office/drawing/2014/main" val="398895670"/>
                    </a:ext>
                  </a:extLst>
                </a:gridCol>
                <a:gridCol w="992780">
                  <a:extLst>
                    <a:ext uri="{9D8B030D-6E8A-4147-A177-3AD203B41FA5}">
                      <a16:colId xmlns:a16="http://schemas.microsoft.com/office/drawing/2014/main" val="1879731217"/>
                    </a:ext>
                  </a:extLst>
                </a:gridCol>
                <a:gridCol w="3712110">
                  <a:extLst>
                    <a:ext uri="{9D8B030D-6E8A-4147-A177-3AD203B41FA5}">
                      <a16:colId xmlns:a16="http://schemas.microsoft.com/office/drawing/2014/main" val="671821001"/>
                    </a:ext>
                  </a:extLst>
                </a:gridCol>
                <a:gridCol w="2605137">
                  <a:extLst>
                    <a:ext uri="{9D8B030D-6E8A-4147-A177-3AD203B41FA5}">
                      <a16:colId xmlns:a16="http://schemas.microsoft.com/office/drawing/2014/main" val="2625334709"/>
                    </a:ext>
                  </a:extLst>
                </a:gridCol>
              </a:tblGrid>
              <a:tr h="387350">
                <a:tc>
                  <a:txBody>
                    <a:bodyPr/>
                    <a:lstStyle/>
                    <a:p>
                      <a:pPr marL="0" marR="0" algn="ctr">
                        <a:lnSpc>
                          <a:spcPct val="100000"/>
                        </a:lnSpc>
                        <a:spcBef>
                          <a:spcPts val="0"/>
                        </a:spcBef>
                        <a:spcAft>
                          <a:spcPts val="0"/>
                        </a:spcAft>
                      </a:pPr>
                      <a:r>
                        <a:rPr lang="en-US" sz="1800" b="1" i="0">
                          <a:effectLst/>
                          <a:latin typeface="+mn-lt"/>
                          <a:ea typeface="Batang" panose="02030600000101010101" pitchFamily="18" charset="-127"/>
                        </a:rPr>
                        <a:t>III: Harm</a:t>
                      </a:r>
                      <a:endParaRPr lang="en-US" sz="1800" b="1" i="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1C24"/>
                    </a:solidFill>
                  </a:tcPr>
                </a:tc>
                <a:tc>
                  <a:txBody>
                    <a:bodyPr/>
                    <a:lstStyle/>
                    <a:p>
                      <a:pPr marL="0" marR="0" algn="ctr">
                        <a:lnSpc>
                          <a:spcPct val="100000"/>
                        </a:lnSpc>
                        <a:spcBef>
                          <a:spcPts val="0"/>
                        </a:spcBef>
                        <a:spcAft>
                          <a:spcPts val="0"/>
                        </a:spcAft>
                      </a:pPr>
                      <a:r>
                        <a:rPr lang="en-US" sz="1800" b="1" i="0" dirty="0">
                          <a:effectLst/>
                          <a:latin typeface="+mn-lt"/>
                          <a:ea typeface="Batang" panose="02030600000101010101" pitchFamily="18" charset="-127"/>
                        </a:rPr>
                        <a:t>B-R</a:t>
                      </a:r>
                      <a:endParaRPr lang="en-US" sz="1800" b="1" i="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In patients with NYHA class II–IV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r</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 and central sleep apnea, adaptive servo-ventilation causes harm.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n-lt"/>
                          <a:ea typeface="Batang" panose="02030600000101010101" pitchFamily="18" charset="-127"/>
                        </a:rPr>
                        <a:t>NEW</a:t>
                      </a:r>
                      <a:r>
                        <a:rPr lang="en-US" sz="1800" b="0" i="0" dirty="0">
                          <a:effectLst/>
                          <a:latin typeface="+mn-lt"/>
                          <a:ea typeface="Batang" panose="02030600000101010101" pitchFamily="18" charset="-127"/>
                        </a:rPr>
                        <a:t>:</a:t>
                      </a:r>
                      <a:r>
                        <a:rPr lang="en-US" sz="1800" b="0" i="0" dirty="0">
                          <a:solidFill>
                            <a:srgbClr val="FF0000"/>
                          </a:solidFill>
                          <a:effectLst/>
                          <a:latin typeface="+mn-lt"/>
                          <a:ea typeface="Batang" panose="02030600000101010101" pitchFamily="18" charset="-127"/>
                        </a:rPr>
                        <a:t> </a:t>
                      </a:r>
                      <a:r>
                        <a:rPr lang="en-US" sz="1800" b="0" i="0" dirty="0">
                          <a:effectLst/>
                          <a:latin typeface="+mn-lt"/>
                          <a:ea typeface="Batang" panose="02030600000101010101" pitchFamily="18" charset="-127"/>
                        </a:rPr>
                        <a:t>New data demonstrate a signal of harm when </a:t>
                      </a:r>
                      <a:r>
                        <a:rPr lang="en-US" sz="1800" b="0" i="0" dirty="0">
                          <a:effectLst/>
                          <a:latin typeface="+mn-lt"/>
                          <a:ea typeface="Times New Roman" panose="02020603050405020304" pitchFamily="18" charset="0"/>
                        </a:rPr>
                        <a:t>adaptive servo-ventilation is used for central sleep apnea.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180662"/>
                  </a:ext>
                </a:extLst>
              </a:tr>
            </a:tbl>
          </a:graphicData>
        </a:graphic>
      </p:graphicFrame>
    </p:spTree>
    <p:extLst>
      <p:ext uri="{BB962C8B-B14F-4D97-AF65-F5344CB8AC3E}">
        <p14:creationId xmlns:p14="http://schemas.microsoft.com/office/powerpoint/2010/main" val="317984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76200"/>
            <a:ext cx="9144000" cy="762000"/>
          </a:xfrm>
        </p:spPr>
        <p:txBody>
          <a:bodyPr/>
          <a:lstStyle/>
          <a:p>
            <a:pPr eaLnBrk="1" hangingPunct="1"/>
            <a:r>
              <a:rPr lang="en-US" sz="2600" b="1" dirty="0">
                <a:solidFill>
                  <a:schemeClr val="accent2"/>
                </a:solidFill>
                <a:latin typeface="Garamond" pitchFamily="18" charset="0"/>
              </a:rPr>
              <a:t>Classification of Recommendations and Levels of Evidence</a:t>
            </a:r>
            <a:endParaRPr lang="en-US" sz="2600" b="1" dirty="0">
              <a:solidFill>
                <a:schemeClr val="accent2"/>
              </a:solidFill>
              <a:effectLst>
                <a:outerShdw blurRad="38100" dist="38100" dir="2700000" algn="tl">
                  <a:srgbClr val="C0C0C0"/>
                </a:outerShdw>
              </a:effectLst>
              <a:latin typeface="Garamond" pitchFamily="18" charset="0"/>
            </a:endParaRPr>
          </a:p>
        </p:txBody>
      </p:sp>
      <p:sp>
        <p:nvSpPr>
          <p:cNvPr id="17411" name="Rectangle 57"/>
          <p:cNvSpPr>
            <a:spLocks noChangeArrowheads="1"/>
          </p:cNvSpPr>
          <p:nvPr/>
        </p:nvSpPr>
        <p:spPr bwMode="auto">
          <a:xfrm>
            <a:off x="495300" y="1368425"/>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61" charset="-128"/>
            </a:endParaRPr>
          </a:p>
        </p:txBody>
      </p:sp>
      <p:pic>
        <p:nvPicPr>
          <p:cNvPr id="6" name="Picture 3" descr="M1416_COE_LOE_Guidelines_V21b_no-title"/>
          <p:cNvPicPr>
            <a:picLocks noChangeAspect="1" noChangeArrowheads="1"/>
          </p:cNvPicPr>
          <p:nvPr/>
        </p:nvPicPr>
        <p:blipFill rotWithShape="1">
          <a:blip r:embed="rId2">
            <a:extLst>
              <a:ext uri="{28A0092B-C50C-407E-A947-70E740481C1C}">
                <a14:useLocalDpi xmlns:a14="http://schemas.microsoft.com/office/drawing/2010/main" val="0"/>
              </a:ext>
            </a:extLst>
          </a:blip>
          <a:srcRect l="2545" t="3822" r="2041" b="3160"/>
          <a:stretch/>
        </p:blipFill>
        <p:spPr bwMode="auto">
          <a:xfrm>
            <a:off x="1905000" y="533400"/>
            <a:ext cx="5715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600200"/>
            <a:ext cx="8229600" cy="4710290"/>
          </a:xfrm>
        </p:spPr>
        <p:txBody>
          <a:bodyPr/>
          <a:lstStyle/>
          <a:p>
            <a:pPr eaLnBrk="1" hangingPunct="1"/>
            <a:r>
              <a:rPr lang="en-US" sz="1800" dirty="0"/>
              <a:t>The purpose of this focused update is to update the “2013 ACCF/AHA Guideline for the Management of Heart Failure” (2013 HF guideline) in areas where in which new evidence has emerged since its publication. 	</a:t>
            </a:r>
          </a:p>
          <a:p>
            <a:pPr eaLnBrk="1" hangingPunct="1"/>
            <a:r>
              <a:rPr lang="en-US" sz="1800" dirty="0"/>
              <a:t>The scope of the focused update includes revision to the sections on </a:t>
            </a:r>
          </a:p>
          <a:p>
            <a:pPr lvl="1" eaLnBrk="1" hangingPunct="1"/>
            <a:r>
              <a:rPr lang="en-US" sz="1800" dirty="0"/>
              <a:t>Biomarkers </a:t>
            </a:r>
          </a:p>
          <a:p>
            <a:pPr lvl="1" eaLnBrk="1" hangingPunct="1"/>
            <a:r>
              <a:rPr lang="en-US" sz="1800" dirty="0"/>
              <a:t>New therapies indicated for stage C HF with reduced ejection fraction (HF</a:t>
            </a:r>
            <a:r>
              <a:rPr lang="en-US" sz="1800" i="1" dirty="0"/>
              <a:t>r</a:t>
            </a:r>
            <a:r>
              <a:rPr lang="en-US" sz="1800" dirty="0"/>
              <a:t>EF)</a:t>
            </a:r>
          </a:p>
          <a:p>
            <a:pPr lvl="1" eaLnBrk="1" hangingPunct="1"/>
            <a:r>
              <a:rPr lang="en-US" sz="1800" dirty="0"/>
              <a:t>Updates on HF with preserved ejection fraction (HF</a:t>
            </a:r>
            <a:r>
              <a:rPr lang="en-US" sz="1800" i="1" dirty="0"/>
              <a:t>p</a:t>
            </a:r>
            <a:r>
              <a:rPr lang="en-US" sz="1800" dirty="0"/>
              <a:t>EF) </a:t>
            </a:r>
          </a:p>
          <a:p>
            <a:pPr lvl="1" eaLnBrk="1" hangingPunct="1"/>
            <a:r>
              <a:rPr lang="en-US" sz="1800" dirty="0"/>
              <a:t>New data on important comorbidities, including sleep apnea, anemia, and hypertension </a:t>
            </a:r>
          </a:p>
          <a:p>
            <a:pPr lvl="1" eaLnBrk="1" hangingPunct="1"/>
            <a:r>
              <a:rPr lang="en-US" sz="1800" dirty="0"/>
              <a:t>And new insights regarding the prevention of HF </a:t>
            </a:r>
          </a:p>
          <a:p>
            <a:pPr lvl="1" eaLnBrk="1" hangingPunct="1"/>
            <a:endParaRPr lang="en-US" sz="1800" dirty="0"/>
          </a:p>
        </p:txBody>
      </p:sp>
      <p:sp>
        <p:nvSpPr>
          <p:cNvPr id="19459" name="Rectangle 2"/>
          <p:cNvSpPr>
            <a:spLocks noGrp="1" noChangeArrowheads="1"/>
          </p:cNvSpPr>
          <p:nvPr>
            <p:ph type="title"/>
          </p:nvPr>
        </p:nvSpPr>
        <p:spPr/>
        <p:txBody>
          <a:bodyPr/>
          <a:lstStyle/>
          <a:p>
            <a:pPr eaLnBrk="1" hangingPunct="1"/>
            <a:r>
              <a:rPr lang="en-US" sz="4000" b="1" dirty="0">
                <a:solidFill>
                  <a:schemeClr val="accent2"/>
                </a:solidFill>
                <a:latin typeface="Garamond" pitchFamily="18" charset="0"/>
              </a:rPr>
              <a:t>Introduction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2498725"/>
            <a:ext cx="7239000" cy="1323439"/>
          </a:xfrm>
          <a:prstGeom prst="rect">
            <a:avLst/>
          </a:prstGeom>
          <a:noFill/>
          <a:ln w="9525">
            <a:noFill/>
            <a:miter lim="800000"/>
            <a:headEnd/>
            <a:tailEnd/>
          </a:ln>
        </p:spPr>
        <p:txBody>
          <a:bodyPr>
            <a:spAutoFit/>
          </a:bodyPr>
          <a:lstStyle/>
          <a:p>
            <a:pPr algn="ctr"/>
            <a:r>
              <a:rPr lang="en-US" sz="4000" b="1" dirty="0">
                <a:solidFill>
                  <a:schemeClr val="accent2"/>
                </a:solidFill>
                <a:latin typeface="Arial Unicode MS" pitchFamily="34" charset="-128"/>
                <a:ea typeface="Arial Unicode MS" pitchFamily="34" charset="-128"/>
                <a:cs typeface="Arial Unicode MS" pitchFamily="34" charset="-128"/>
              </a:rPr>
              <a:t>Initial and Serial Evaluation of Heart Failure</a:t>
            </a:r>
          </a:p>
        </p:txBody>
      </p:sp>
      <p:sp>
        <p:nvSpPr>
          <p:cNvPr id="20483" name="Rectangle 3"/>
          <p:cNvSpPr>
            <a:spLocks noChangeArrowheads="1"/>
          </p:cNvSpPr>
          <p:nvPr/>
        </p:nvSpPr>
        <p:spPr bwMode="auto">
          <a:xfrm>
            <a:off x="0" y="371475"/>
            <a:ext cx="9144000" cy="579967"/>
          </a:xfrm>
          <a:prstGeom prst="rect">
            <a:avLst/>
          </a:prstGeom>
          <a:solidFill>
            <a:schemeClr val="accent2"/>
          </a:solidFill>
          <a:ln w="9525">
            <a:solidFill>
              <a:schemeClr val="accent2"/>
            </a:solidFill>
            <a:miter lim="800000"/>
            <a:headEnd/>
            <a:tailEnd/>
          </a:ln>
        </p:spPr>
        <p:txBody>
          <a:bodyPr>
            <a:spAutoFit/>
          </a:bodyPr>
          <a:lstStyle/>
          <a:p>
            <a:pPr algn="ctr">
              <a:lnSpc>
                <a:spcPct val="80000"/>
              </a:lnSpc>
            </a:pPr>
            <a:r>
              <a:rPr lang="en-US" sz="3800" b="1" dirty="0">
                <a:solidFill>
                  <a:schemeClr val="bg1"/>
                </a:solidFill>
                <a:latin typeface="Garamond" pitchFamily="18" charset="0"/>
              </a:rPr>
              <a:t>2017 Heart Failure Focused Update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90600" y="2498725"/>
            <a:ext cx="7239000" cy="707886"/>
          </a:xfrm>
          <a:prstGeom prst="rect">
            <a:avLst/>
          </a:prstGeom>
          <a:noFill/>
          <a:ln w="9525">
            <a:noFill/>
            <a:miter lim="800000"/>
            <a:headEnd/>
            <a:tailEnd/>
          </a:ln>
        </p:spPr>
        <p:txBody>
          <a:bodyPr>
            <a:spAutoFit/>
          </a:bodyPr>
          <a:lstStyle/>
          <a:p>
            <a:pPr algn="ctr"/>
            <a:r>
              <a:rPr lang="en-US" sz="4000" b="1" dirty="0">
                <a:solidFill>
                  <a:schemeClr val="accent2"/>
                </a:solidFill>
                <a:latin typeface="Arial Unicode MS" pitchFamily="34" charset="-128"/>
                <a:ea typeface="Arial Unicode MS" pitchFamily="34" charset="-128"/>
                <a:cs typeface="Arial Unicode MS" pitchFamily="34" charset="-128"/>
              </a:rPr>
              <a:t>Biomarkers</a:t>
            </a:r>
          </a:p>
        </p:txBody>
      </p:sp>
      <p:sp>
        <p:nvSpPr>
          <p:cNvPr id="21507" name="Rectangle 3"/>
          <p:cNvSpPr>
            <a:spLocks noChangeArrowheads="1"/>
          </p:cNvSpPr>
          <p:nvPr/>
        </p:nvSpPr>
        <p:spPr bwMode="auto">
          <a:xfrm>
            <a:off x="0" y="381000"/>
            <a:ext cx="9144000" cy="1198661"/>
          </a:xfrm>
          <a:prstGeom prst="rect">
            <a:avLst/>
          </a:prstGeom>
          <a:solidFill>
            <a:schemeClr val="hlink"/>
          </a:solidFill>
          <a:ln w="9525">
            <a:noFill/>
            <a:miter lim="800000"/>
            <a:headEnd/>
            <a:tailEnd/>
          </a:ln>
        </p:spPr>
        <p:txBody>
          <a:bodyPr>
            <a:spAutoFit/>
          </a:bodyPr>
          <a:lstStyle/>
          <a:p>
            <a:pPr algn="ctr">
              <a:lnSpc>
                <a:spcPct val="80000"/>
              </a:lnSpc>
            </a:pPr>
            <a:r>
              <a:rPr lang="en-US" sz="4400" b="1" dirty="0">
                <a:solidFill>
                  <a:schemeClr val="bg1"/>
                </a:solidFill>
                <a:latin typeface="Garamond" pitchFamily="18" charset="0"/>
              </a:rPr>
              <a:t>Initial and Serial Evaluation of </a:t>
            </a:r>
          </a:p>
          <a:p>
            <a:pPr algn="ctr">
              <a:lnSpc>
                <a:spcPct val="80000"/>
              </a:lnSpc>
            </a:pPr>
            <a:r>
              <a:rPr lang="en-US" sz="4400" b="1" dirty="0">
                <a:solidFill>
                  <a:schemeClr val="bg1"/>
                </a:solidFill>
                <a:latin typeface="Garamond" pitchFamily="18" charset="0"/>
              </a:rPr>
              <a:t>Heart Failure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bg1"/>
          </a:solidFill>
        </p:spPr>
        <p:txBody>
          <a:bodyPr/>
          <a:lstStyle/>
          <a:p>
            <a:r>
              <a:rPr lang="en-US" sz="36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Biomarkers Indications for Use</a:t>
            </a:r>
          </a:p>
        </p:txBody>
      </p:sp>
      <p:sp>
        <p:nvSpPr>
          <p:cNvPr id="10" name="TextBox 9"/>
          <p:cNvSpPr txBox="1"/>
          <p:nvPr/>
        </p:nvSpPr>
        <p:spPr>
          <a:xfrm>
            <a:off x="457200" y="5181600"/>
            <a:ext cx="8229600" cy="769441"/>
          </a:xfrm>
          <a:prstGeom prst="rect">
            <a:avLst/>
          </a:prstGeom>
          <a:noFill/>
        </p:spPr>
        <p:txBody>
          <a:bodyPr wrap="square" rtlCol="0">
            <a:spAutoFit/>
          </a:bodyPr>
          <a:lstStyle/>
          <a:p>
            <a:r>
              <a:rPr lang="en-US" sz="1100" dirty="0"/>
              <a:t>*Other biomarkers of injury or fibrosis include soluble ST2 receptor, galectin-3, and high-sensitivity troponin.</a:t>
            </a:r>
          </a:p>
          <a:p>
            <a:r>
              <a:rPr lang="en-US" sz="1100" dirty="0"/>
              <a:t>ACC indicates American College of Cardiology; AHA, American Heart Association; ADHF, acute decompensated heart failure; BNP, B-type natriuretic peptide; COR, Class of Recommendation; ED, emergency department; HF, heart failure; NT-</a:t>
            </a:r>
            <a:r>
              <a:rPr lang="en-US" sz="1100" dirty="0" err="1"/>
              <a:t>proBNP</a:t>
            </a:r>
            <a:r>
              <a:rPr lang="en-US" sz="1100" dirty="0"/>
              <a:t>, N-terminal pro-B-type natriuretic peptide; NYHA, New York Heart Association; and pts, patients.</a:t>
            </a:r>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595" y="990600"/>
            <a:ext cx="6454810" cy="4104033"/>
          </a:xfrm>
        </p:spPr>
      </p:pic>
    </p:spTree>
    <p:extLst>
      <p:ext uri="{BB962C8B-B14F-4D97-AF65-F5344CB8AC3E}">
        <p14:creationId xmlns:p14="http://schemas.microsoft.com/office/powerpoint/2010/main" val="363342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27142338"/>
              </p:ext>
            </p:extLst>
          </p:nvPr>
        </p:nvGraphicFramePr>
        <p:xfrm>
          <a:off x="419098" y="1501469"/>
          <a:ext cx="8305801" cy="2847145"/>
        </p:xfrm>
        <a:graphic>
          <a:graphicData uri="http://schemas.openxmlformats.org/drawingml/2006/table">
            <a:tbl>
              <a:tblPr firstRow="1" firstCol="1" bandRow="1" bandCol="1"/>
              <a:tblGrid>
                <a:gridCol w="1023903">
                  <a:extLst>
                    <a:ext uri="{9D8B030D-6E8A-4147-A177-3AD203B41FA5}">
                      <a16:colId xmlns:a16="http://schemas.microsoft.com/office/drawing/2014/main" val="3914123460"/>
                    </a:ext>
                  </a:extLst>
                </a:gridCol>
                <a:gridCol w="988960">
                  <a:extLst>
                    <a:ext uri="{9D8B030D-6E8A-4147-A177-3AD203B41FA5}">
                      <a16:colId xmlns:a16="http://schemas.microsoft.com/office/drawing/2014/main" val="1686241055"/>
                    </a:ext>
                  </a:extLst>
                </a:gridCol>
                <a:gridCol w="3968839">
                  <a:extLst>
                    <a:ext uri="{9D8B030D-6E8A-4147-A177-3AD203B41FA5}">
                      <a16:colId xmlns:a16="http://schemas.microsoft.com/office/drawing/2014/main" val="2783502784"/>
                    </a:ext>
                  </a:extLst>
                </a:gridCol>
                <a:gridCol w="2324099">
                  <a:extLst>
                    <a:ext uri="{9D8B030D-6E8A-4147-A177-3AD203B41FA5}">
                      <a16:colId xmlns:a16="http://schemas.microsoft.com/office/drawing/2014/main" val="2929230242"/>
                    </a:ext>
                  </a:extLst>
                </a:gridCol>
              </a:tblGrid>
              <a:tr h="581855">
                <a:tc>
                  <a:txBody>
                    <a:bodyPr/>
                    <a:lstStyle/>
                    <a:p>
                      <a:pPr marL="0" marR="0" algn="ctr">
                        <a:lnSpc>
                          <a:spcPct val="150000"/>
                        </a:lnSpc>
                        <a:spcBef>
                          <a:spcPts val="0"/>
                        </a:spcBef>
                        <a:spcAft>
                          <a:spcPts val="0"/>
                        </a:spcAft>
                      </a:pPr>
                      <a:r>
                        <a:rPr lang="en-US" sz="2000" b="1" i="0">
                          <a:effectLst/>
                          <a:latin typeface="+mj-lt"/>
                          <a:ea typeface="Calibri" panose="020F0502020204030204" pitchFamily="34" charset="0"/>
                        </a:rPr>
                        <a:t>COR</a:t>
                      </a:r>
                      <a:endParaRPr lang="en-US" sz="2000" b="1" i="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i="0">
                          <a:effectLst/>
                          <a:latin typeface="+mj-lt"/>
                          <a:ea typeface="Calibri" panose="020F0502020204030204" pitchFamily="34" charset="0"/>
                        </a:rPr>
                        <a:t>LOE</a:t>
                      </a:r>
                      <a:endParaRPr lang="en-US" sz="2000" b="1" i="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i="0">
                          <a:effectLst/>
                          <a:latin typeface="+mj-lt"/>
                          <a:ea typeface="Calibri" panose="020F0502020204030204" pitchFamily="34" charset="0"/>
                        </a:rPr>
                        <a:t>Recommendation</a:t>
                      </a:r>
                      <a:endParaRPr lang="en-US" sz="2000" b="1" i="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2000" b="1" i="0" dirty="0">
                          <a:effectLst/>
                          <a:latin typeface="+mj-lt"/>
                          <a:ea typeface="Batang" panose="02030600000101010101" pitchFamily="18" charset="-127"/>
                        </a:rPr>
                        <a:t>Rationale</a:t>
                      </a:r>
                      <a:endParaRPr lang="en-US" sz="20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479188"/>
                  </a:ext>
                </a:extLst>
              </a:tr>
              <a:tr h="2237545">
                <a:tc>
                  <a:txBody>
                    <a:bodyPr/>
                    <a:lstStyle/>
                    <a:p>
                      <a:pPr marL="0" marR="0" algn="ctr">
                        <a:lnSpc>
                          <a:spcPct val="150000"/>
                        </a:lnSpc>
                        <a:spcBef>
                          <a:spcPts val="0"/>
                        </a:spcBef>
                        <a:spcAft>
                          <a:spcPts val="0"/>
                        </a:spcAft>
                      </a:pPr>
                      <a:r>
                        <a:rPr lang="en-US" sz="1800" b="1" i="0">
                          <a:effectLst/>
                          <a:latin typeface="+mj-lt"/>
                          <a:ea typeface="Calibri" panose="020F0502020204030204" pitchFamily="34" charset="0"/>
                          <a:cs typeface="Times New Roman" panose="02020603050405020304" pitchFamily="18" charset="0"/>
                        </a:rPr>
                        <a:t>IIa</a:t>
                      </a:r>
                      <a:endParaRPr lang="en-US" sz="1800" b="1" i="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44F"/>
                    </a:solidFill>
                  </a:tcPr>
                </a:tc>
                <a:tc>
                  <a:txBody>
                    <a:bodyPr/>
                    <a:lstStyle/>
                    <a:p>
                      <a:pPr marL="0" marR="0" algn="ctr">
                        <a:lnSpc>
                          <a:spcPct val="150000"/>
                        </a:lnSpc>
                        <a:spcBef>
                          <a:spcPts val="0"/>
                        </a:spcBef>
                        <a:spcAft>
                          <a:spcPts val="0"/>
                        </a:spcAft>
                      </a:pPr>
                      <a:r>
                        <a:rPr lang="en-US" sz="1800" b="1" i="0" dirty="0">
                          <a:effectLst/>
                          <a:latin typeface="+mj-lt"/>
                          <a:ea typeface="Calibri" panose="020F0502020204030204" pitchFamily="34" charset="0"/>
                          <a:cs typeface="Times New Roman" panose="02020603050405020304" pitchFamily="18" charset="0"/>
                        </a:rPr>
                        <a:t>B-R</a:t>
                      </a:r>
                      <a:endParaRPr lang="en-US" sz="1800" b="1" i="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800" b="0" i="0" dirty="0">
                          <a:effectLst/>
                          <a:latin typeface="+mj-lt"/>
                          <a:ea typeface="Calibri" panose="020F0502020204030204" pitchFamily="34" charset="0"/>
                          <a:cs typeface="Times New Roman" panose="02020603050405020304" pitchFamily="18" charset="0"/>
                        </a:rPr>
                        <a:t>For patients at risk of developing HF, natriuretic peptide biomarker–based screening followed by team-based care, including a cardiovascular specialist optimizing GDMT, can be useful to prevent the development of left ventricular dysfunction (systolic or diastolic) or new-onset HF.</a:t>
                      </a:r>
                      <a:endParaRPr lang="en-US" sz="1800" b="0" i="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j-lt"/>
                          <a:ea typeface="Calibri" panose="020F0502020204030204" pitchFamily="34" charset="0"/>
                          <a:cs typeface="Times New Roman" panose="02020603050405020304" pitchFamily="18" charset="0"/>
                        </a:rPr>
                        <a:t>NEW</a:t>
                      </a:r>
                      <a:r>
                        <a:rPr lang="en-US" sz="1800" b="0" i="0" dirty="0">
                          <a:effectLst/>
                          <a:latin typeface="+mj-lt"/>
                          <a:ea typeface="Calibri" panose="020F0502020204030204" pitchFamily="34" charset="0"/>
                          <a:cs typeface="Times New Roman" panose="02020603050405020304" pitchFamily="18" charset="0"/>
                        </a:rPr>
                        <a:t>:</a:t>
                      </a:r>
                      <a:r>
                        <a:rPr lang="en-US" sz="1800" b="0" i="0" dirty="0">
                          <a:solidFill>
                            <a:srgbClr val="FF0000"/>
                          </a:solidFill>
                          <a:effectLst/>
                          <a:latin typeface="+mj-lt"/>
                          <a:ea typeface="Calibri" panose="020F0502020204030204" pitchFamily="34" charset="0"/>
                          <a:cs typeface="Times New Roman" panose="02020603050405020304" pitchFamily="18" charset="0"/>
                        </a:rPr>
                        <a:t> </a:t>
                      </a:r>
                      <a:r>
                        <a:rPr lang="en-US" sz="1800" b="0" i="0" dirty="0">
                          <a:effectLst/>
                          <a:latin typeface="+mj-lt"/>
                          <a:ea typeface="Calibri" panose="020F0502020204030204" pitchFamily="34" charset="0"/>
                          <a:cs typeface="Times New Roman" panose="02020603050405020304" pitchFamily="18" charset="0"/>
                        </a:rPr>
                        <a:t>New data suggest that natriuretic peptide biomarker screening and early intervention may prevent HF. </a:t>
                      </a:r>
                      <a:endParaRPr lang="en-US" sz="1800" b="0" i="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790363"/>
                  </a:ext>
                </a:extLst>
              </a:tr>
            </a:tbl>
          </a:graphicData>
        </a:graphic>
      </p:graphicFrame>
      <p:sp>
        <p:nvSpPr>
          <p:cNvPr id="4" name="Rectangle 3"/>
          <p:cNvSpPr>
            <a:spLocks noChangeArrowheads="1"/>
          </p:cNvSpPr>
          <p:nvPr/>
        </p:nvSpPr>
        <p:spPr bwMode="auto">
          <a:xfrm>
            <a:off x="-1" y="228600"/>
            <a:ext cx="9144000" cy="554319"/>
          </a:xfrm>
          <a:prstGeom prst="rect">
            <a:avLst/>
          </a:prstGeom>
          <a:solidFill>
            <a:schemeClr val="hlink"/>
          </a:solidFill>
          <a:ln w="9525">
            <a:noFill/>
            <a:miter lim="800000"/>
            <a:headEnd/>
            <a:tailEnd/>
          </a:ln>
        </p:spPr>
        <p:txBody>
          <a:bodyPr>
            <a:spAutoFit/>
          </a:bodyPr>
          <a:lstStyle/>
          <a:p>
            <a:pPr algn="ctr">
              <a:lnSpc>
                <a:spcPct val="80000"/>
              </a:lnSpc>
            </a:pPr>
            <a:r>
              <a:rPr lang="en-US" sz="3600" b="1" dirty="0">
                <a:solidFill>
                  <a:schemeClr val="bg1"/>
                </a:solidFill>
                <a:latin typeface="Garamond" pitchFamily="18" charset="0"/>
              </a:rPr>
              <a:t>Biomarkers</a:t>
            </a:r>
          </a:p>
        </p:txBody>
      </p:sp>
      <p:sp>
        <p:nvSpPr>
          <p:cNvPr id="5" name="Title 1"/>
          <p:cNvSpPr>
            <a:spLocks noGrp="1"/>
          </p:cNvSpPr>
          <p:nvPr>
            <p:ph type="title"/>
          </p:nvPr>
        </p:nvSpPr>
        <p:spPr>
          <a:xfrm>
            <a:off x="-1" y="808567"/>
            <a:ext cx="9144000" cy="639762"/>
          </a:xfrm>
          <a:solidFill>
            <a:schemeClr val="bg1"/>
          </a:solidFill>
        </p:spPr>
        <p:txBody>
          <a:bodyPr/>
          <a:lstStyle/>
          <a:p>
            <a:r>
              <a:rPr lang="en-US" sz="28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Biomarkers Indications for Use</a:t>
            </a:r>
          </a:p>
        </p:txBody>
      </p:sp>
    </p:spTree>
    <p:extLst>
      <p:ext uri="{BB962C8B-B14F-4D97-AF65-F5344CB8AC3E}">
        <p14:creationId xmlns:p14="http://schemas.microsoft.com/office/powerpoint/2010/main" val="11087590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8831BF62A3E34590989F9AED71B787" ma:contentTypeVersion="0" ma:contentTypeDescription="Create a new document." ma:contentTypeScope="" ma:versionID="a7dd0d92c92007002c7f6ae141c96f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238771-E9EF-4142-9553-DC2BBD286F9A}">
  <ds:schemaRefs>
    <ds:schemaRef ds:uri="http://schemas.microsoft.com/sharepoint/v3/contenttype/forms"/>
  </ds:schemaRefs>
</ds:datastoreItem>
</file>

<file path=customXml/itemProps2.xml><?xml version="1.0" encoding="utf-8"?>
<ds:datastoreItem xmlns:ds="http://schemas.openxmlformats.org/officeDocument/2006/customXml" ds:itemID="{E0CDD988-755E-4ABF-85E7-D706E18C0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F721814-0934-4657-8078-72CD0C143B64}">
  <ds:schemaRef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374</TotalTime>
  <Words>2330</Words>
  <Application>Microsoft Office PowerPoint</Application>
  <PresentationFormat>On-screen Show (4:3)</PresentationFormat>
  <Paragraphs>312</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 Unicode MS</vt:lpstr>
      <vt:lpstr>Batang</vt:lpstr>
      <vt:lpstr>ＭＳ Ｐゴシック</vt:lpstr>
      <vt:lpstr>Arial</vt:lpstr>
      <vt:lpstr>Calibri</vt:lpstr>
      <vt:lpstr>Garamond</vt:lpstr>
      <vt:lpstr>Geneva</vt:lpstr>
      <vt:lpstr>Times New Roman</vt:lpstr>
      <vt:lpstr>Default Design</vt:lpstr>
      <vt:lpstr>2017 ACC/AHA/HFSA Focused Update of the 2013 ACCF/AHA Guideline for the Management of Heart Failure  </vt:lpstr>
      <vt:lpstr>Citation</vt:lpstr>
      <vt:lpstr>Special Thanks To</vt:lpstr>
      <vt:lpstr>Classification of Recommendations and Levels of Evidence</vt:lpstr>
      <vt:lpstr>Introduction</vt:lpstr>
      <vt:lpstr>PowerPoint Presentation</vt:lpstr>
      <vt:lpstr>PowerPoint Presentation</vt:lpstr>
      <vt:lpstr>Biomarkers Indications for Use</vt:lpstr>
      <vt:lpstr>Biomarkers Indications for Use</vt:lpstr>
      <vt:lpstr>Biomarkers for Diagnosis</vt:lpstr>
      <vt:lpstr>Biomarkers for Prognosis or Added Risk Stratification </vt:lpstr>
      <vt:lpstr>Biomarkers for Prognosis or Added Risk Stratification </vt:lpstr>
      <vt:lpstr>PowerPoint Presentation</vt:lpstr>
      <vt:lpstr>PowerPoint Presentation</vt:lpstr>
      <vt:lpstr>Treatment of HFrEF Stage C and D </vt:lpstr>
      <vt:lpstr>Renin-Angiotensin System Inhibition With ACE-Inhibitor or ARB or ARNI</vt:lpstr>
      <vt:lpstr>Renin-Angiotensin System Inhibition With ACE-Inhibitor or ARB or ARNI</vt:lpstr>
      <vt:lpstr>Renin-Angiotensin System Inhibition With ACE-Inhibitor or ARB or ARNI</vt:lpstr>
      <vt:lpstr>Renin-Angiotensin System Inhibition With ACE-Inhibitor or ARB or ARNI</vt:lpstr>
      <vt:lpstr>Ivabradine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Treating Hypertension to Reduce the Incidence of HF</vt:lpstr>
      <vt:lpstr>Treating Hypertension in Stage C HFrEF</vt:lpstr>
      <vt:lpstr>Treating Hypertension in Stage C HFpEF</vt:lpstr>
      <vt:lpstr>PowerPoint Presentation</vt:lpstr>
      <vt:lpstr>PowerPoint Presentation</vt:lpstr>
    </vt:vector>
  </TitlesOfParts>
  <Company>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autumn strass</dc:creator>
  <cp:lastModifiedBy>Katherine Sheehan</cp:lastModifiedBy>
  <cp:revision>67</cp:revision>
  <dcterms:created xsi:type="dcterms:W3CDTF">2011-09-07T13:24:22Z</dcterms:created>
  <dcterms:modified xsi:type="dcterms:W3CDTF">2017-04-28T17:44:33Z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0x0101001A8831BF62A3E34590989F9AED71B787</vt:lpwstr>
  </property>
</Properties>
</file>