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/>
    <p:restoredTop sz="94699"/>
  </p:normalViewPr>
  <p:slideViewPr>
    <p:cSldViewPr snapToGrid="0" snapToObjects="1">
      <p:cViewPr varScale="1">
        <p:scale>
          <a:sx n="72" d="100"/>
          <a:sy n="72" d="100"/>
        </p:scale>
        <p:origin x="7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9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7696200" y="2667000"/>
            <a:ext cx="6248400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9245600" cy="624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 smtClean="0"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2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6800" y="274637"/>
            <a:ext cx="1625600" cy="6278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8839200" cy="624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 smtClean="0"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2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85"/>
            <a:ext cx="103632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954D9-314C-4108-AE5D-86E083F3456D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81B6B-8B67-4546-84EB-8F887A1828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0558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B4A03-3FAD-4735-9F3B-1D2150AB1882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A08C1-4D92-4511-92C7-FA8B280BFC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440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9BACE-504E-48C3-9969-6205B67894E4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973E-0B52-4E69-97C7-4C7CB8DDC7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249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28D41-9BC9-4FC6-9B80-8BBEDCF246FF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0641F-39EE-4680-ABEE-6B7A4E6DF1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656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4"/>
            <a:ext cx="5386917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4"/>
            <a:ext cx="5389033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253F7-B22C-44A8-A955-13C5B26C951A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9EFDF-20A0-4BE7-B206-C904FFD12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230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12CD0-5ACB-49B5-A0D2-5F28373773DE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9BF86-84D9-4FEA-AE65-8F3D638E33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265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A5CE-70F5-4B8A-A6F4-17A98B8C04E1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01A7C-5D08-481B-8881-F0AA257DC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707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2"/>
            <a:ext cx="4011084" cy="116204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258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05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D5D26-5DE7-411C-ABAA-948930DBF312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9E128-9609-48C5-A2D1-F629FDB01A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6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43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72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3833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867"/>
            <a:ext cx="7315200" cy="8043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A40CC-4E35-4317-B760-CD9B9B24156D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4C660-F169-4788-8449-44AEF6EEA4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434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DCA5-F9F6-4807-8E4C-0BE3A8C19E34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E51B6-399E-4D65-A1E2-5919045A8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421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167"/>
            <a:ext cx="27432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167"/>
            <a:ext cx="8026400" cy="585046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C3BEE-9D64-4AAF-9597-B1FCA0ABEC2A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71D76-3C3E-40A2-B072-B096AE5B04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05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4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4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77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3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5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4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24600"/>
            <a:ext cx="1219200" cy="3979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90A2"/>
                </a:solidFill>
                <a:cs typeface="Arial" pitchFamily="34" charset="0"/>
              </a:defRPr>
            </a:lvl1pPr>
          </a:lstStyle>
          <a:p>
            <a:fld id="{53C65D54-EA51-394C-ABF7-9449CE81706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8800" y="6324600"/>
            <a:ext cx="3860800" cy="397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1200" y="152400"/>
            <a:ext cx="1117600" cy="34925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 smtClean="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B750EE61-DD3A-4644-B650-C25083C9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5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9613BD4-F8B1-45A0-BE89-008ABF4C27A9}" type="datetimeFigureOut">
              <a:rPr lang="en-US" altLang="en-US"/>
              <a:pPr>
                <a:defRPr/>
              </a:pPr>
              <a:t>5/14/2018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6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F2F5C4A-752D-496A-B97A-4CC2C6224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18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585" rtl="0" eaLnBrk="1" fontAlgn="base" hangingPunct="1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609585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70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754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339" algn="ctr" defTabSz="60958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7189" indent="-457189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990575" indent="-380990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523962" indent="-304792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DDFC36-0D1D-184A-ACF4-142B273E9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Health Burden of CAD/PAD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26C199-697E-1542-8E8F-3D14999A19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Ischemic Heart Disease</a:t>
            </a:r>
          </a:p>
          <a:p>
            <a:r>
              <a:rPr lang="en-US" dirty="0"/>
              <a:t>&gt;110 million prevalent cases globally</a:t>
            </a:r>
          </a:p>
          <a:p>
            <a:pPr lvl="1"/>
            <a:r>
              <a:rPr lang="en-US" dirty="0"/>
              <a:t>~ 9 million deaths</a:t>
            </a:r>
          </a:p>
          <a:p>
            <a:r>
              <a:rPr lang="en-US" dirty="0"/>
              <a:t>&gt;6 million prevalent cases in North America</a:t>
            </a:r>
          </a:p>
          <a:p>
            <a:pPr lvl="1"/>
            <a:r>
              <a:rPr lang="en-US" dirty="0"/>
              <a:t>&gt;500,000 deaths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/>
              <a:t>Peripheral Artery Disease</a:t>
            </a:r>
          </a:p>
          <a:p>
            <a:r>
              <a:rPr lang="en-US" dirty="0"/>
              <a:t>Most prevalent cardiovascular condition globally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544EB6-8A6D-A745-AB49-F665BCDE2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5627" y="1338997"/>
            <a:ext cx="4020507" cy="4787167"/>
          </a:xfrm>
          <a:prstGeom prst="rect">
            <a:avLst/>
          </a:prstGeom>
        </p:spPr>
      </p:pic>
      <p:sp>
        <p:nvSpPr>
          <p:cNvPr id="11" name="5-Point Star 10">
            <a:extLst>
              <a:ext uri="{FF2B5EF4-FFF2-40B4-BE49-F238E27FC236}">
                <a16:creationId xmlns:a16="http://schemas.microsoft.com/office/drawing/2014/main" id="{E2DB84D0-38FD-144B-9490-333483236662}"/>
              </a:ext>
            </a:extLst>
          </p:cNvPr>
          <p:cNvSpPr/>
          <p:nvPr/>
        </p:nvSpPr>
        <p:spPr>
          <a:xfrm>
            <a:off x="8543365" y="3863788"/>
            <a:ext cx="224118" cy="224118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57F90F4C-BE44-2141-BF5B-B5076668ED2F}"/>
              </a:ext>
            </a:extLst>
          </p:cNvPr>
          <p:cNvSpPr/>
          <p:nvPr/>
        </p:nvSpPr>
        <p:spPr>
          <a:xfrm>
            <a:off x="8534398" y="2142560"/>
            <a:ext cx="224118" cy="224118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24789B-E149-E441-922F-75A949F7ECAE}"/>
              </a:ext>
            </a:extLst>
          </p:cNvPr>
          <p:cNvSpPr txBox="1"/>
          <p:nvPr/>
        </p:nvSpPr>
        <p:spPr>
          <a:xfrm>
            <a:off x="439271" y="6382871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JACC 2017;70:1-25</a:t>
            </a:r>
          </a:p>
        </p:txBody>
      </p:sp>
    </p:spTree>
    <p:extLst>
      <p:ext uri="{BB962C8B-B14F-4D97-AF65-F5344CB8AC3E}">
        <p14:creationId xmlns:p14="http://schemas.microsoft.com/office/powerpoint/2010/main" val="406321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2EF47-004B-254A-9F34-AE8FE4DE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 for CAD and PAD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D6273-947D-8C47-AD1C-AF9FB8B4D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723965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Risk Factors</a:t>
            </a:r>
          </a:p>
          <a:p>
            <a:r>
              <a:rPr lang="en-US" dirty="0"/>
              <a:t>Older age</a:t>
            </a:r>
          </a:p>
          <a:p>
            <a:r>
              <a:rPr lang="en-US" dirty="0"/>
              <a:t>Diabetes Mellitus</a:t>
            </a:r>
          </a:p>
          <a:p>
            <a:r>
              <a:rPr lang="en-US" dirty="0"/>
              <a:t>Tobacco Use</a:t>
            </a:r>
          </a:p>
          <a:p>
            <a:r>
              <a:rPr lang="en-US" dirty="0"/>
              <a:t>Hyperlipidemia</a:t>
            </a:r>
          </a:p>
          <a:p>
            <a:r>
              <a:rPr lang="en-US" dirty="0"/>
              <a:t>Hypertension</a:t>
            </a:r>
          </a:p>
          <a:p>
            <a:r>
              <a:rPr lang="en-US" dirty="0"/>
              <a:t>Family History of CAD/PAD</a:t>
            </a:r>
          </a:p>
          <a:p>
            <a:r>
              <a:rPr lang="en-US" dirty="0"/>
              <a:t>Atherosclerosis in other vascular bed</a:t>
            </a:r>
          </a:p>
          <a:p>
            <a:r>
              <a:rPr lang="en-US" dirty="0"/>
              <a:t>Chronic Kidney Disease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6CF47C-AA2F-3B4F-883F-C2DBADBEFD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9284"/>
          <a:stretch/>
        </p:blipFill>
        <p:spPr>
          <a:xfrm>
            <a:off x="5970493" y="2370477"/>
            <a:ext cx="4521200" cy="22542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B2C9CE-5975-7F41-99E1-263380DA9F21}"/>
              </a:ext>
            </a:extLst>
          </p:cNvPr>
          <p:cNvSpPr txBox="1"/>
          <p:nvPr/>
        </p:nvSpPr>
        <p:spPr>
          <a:xfrm>
            <a:off x="6562164" y="1636386"/>
            <a:ext cx="454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PAD and CAD Risk Among Smokers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3BFA45-0259-8340-827D-C344142B0725}"/>
              </a:ext>
            </a:extLst>
          </p:cNvPr>
          <p:cNvSpPr/>
          <p:nvPr/>
        </p:nvSpPr>
        <p:spPr>
          <a:xfrm>
            <a:off x="7727576" y="4661647"/>
            <a:ext cx="286871" cy="295835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CCD928-4886-A546-BA33-C9BC95C55C2F}"/>
              </a:ext>
            </a:extLst>
          </p:cNvPr>
          <p:cNvSpPr/>
          <p:nvPr/>
        </p:nvSpPr>
        <p:spPr>
          <a:xfrm>
            <a:off x="9578787" y="4661647"/>
            <a:ext cx="286871" cy="29583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1A25BF-13BE-004B-95CB-220A42F2B349}"/>
              </a:ext>
            </a:extLst>
          </p:cNvPr>
          <p:cNvSpPr txBox="1"/>
          <p:nvPr/>
        </p:nvSpPr>
        <p:spPr>
          <a:xfrm>
            <a:off x="8090645" y="4624899"/>
            <a:ext cx="878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B0819A-BB2D-D745-9D53-5807CECFBC65}"/>
              </a:ext>
            </a:extLst>
          </p:cNvPr>
          <p:cNvSpPr txBox="1"/>
          <p:nvPr/>
        </p:nvSpPr>
        <p:spPr>
          <a:xfrm>
            <a:off x="9900022" y="4624899"/>
            <a:ext cx="878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0231E9-E4BB-444C-9379-36D98207F0B6}"/>
              </a:ext>
            </a:extLst>
          </p:cNvPr>
          <p:cNvSpPr txBox="1"/>
          <p:nvPr/>
        </p:nvSpPr>
        <p:spPr>
          <a:xfrm>
            <a:off x="8529915" y="6248400"/>
            <a:ext cx="306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EHJ 1999;20:344-353</a:t>
            </a:r>
          </a:p>
        </p:txBody>
      </p:sp>
    </p:spTree>
    <p:extLst>
      <p:ext uri="{BB962C8B-B14F-4D97-AF65-F5344CB8AC3E}">
        <p14:creationId xmlns:p14="http://schemas.microsoft.com/office/powerpoint/2010/main" val="825462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92A9E-A89D-084A-9A1B-6091EECC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Screen for PAD?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FDF08-CCE7-8846-9A68-D91A27206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50388" cy="473722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Increased Risk </a:t>
            </a:r>
            <a:r>
              <a:rPr lang="en-US" dirty="0">
                <a:sym typeface="Wingdings" pitchFamily="2" charset="2"/>
              </a:rPr>
              <a:t> Comprehensive History &amp; Physical</a:t>
            </a:r>
          </a:p>
          <a:p>
            <a:pPr lvl="1"/>
            <a:r>
              <a:rPr lang="en-US" dirty="0">
                <a:sym typeface="Wingdings" pitchFamily="2" charset="2"/>
              </a:rPr>
              <a:t>Assess for exertional leg symptoms, rest pain, non-healing wounds</a:t>
            </a:r>
          </a:p>
          <a:p>
            <a:pPr lvl="1"/>
            <a:r>
              <a:rPr lang="en-US" dirty="0">
                <a:sym typeface="Wingdings" pitchFamily="2" charset="2"/>
              </a:rPr>
              <a:t>Palpate lower extremity pulses, auscultate for femoral bruits</a:t>
            </a:r>
          </a:p>
          <a:p>
            <a:pPr lvl="1"/>
            <a:r>
              <a:rPr lang="en-US" dirty="0">
                <a:sym typeface="Wingdings" pitchFamily="2" charset="2"/>
              </a:rPr>
              <a:t>Inspect the legs and feet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Positive history/exam finding  order resting Ankle-Brachial Index (ABI)</a:t>
            </a:r>
          </a:p>
          <a:p>
            <a:pPr lvl="1"/>
            <a:r>
              <a:rPr lang="en-US" dirty="0">
                <a:sym typeface="Wingdings" pitchFamily="2" charset="2"/>
              </a:rPr>
              <a:t>ABI ≤ 0.90  abnormal</a:t>
            </a:r>
          </a:p>
          <a:p>
            <a:pPr lvl="1"/>
            <a:r>
              <a:rPr lang="en-US" dirty="0">
                <a:sym typeface="Wingdings" pitchFamily="2" charset="2"/>
              </a:rPr>
              <a:t>ABI 0.91-0.99  borderline</a:t>
            </a:r>
          </a:p>
          <a:p>
            <a:pPr lvl="1"/>
            <a:r>
              <a:rPr lang="en-US" dirty="0">
                <a:sym typeface="Wingdings" pitchFamily="2" charset="2"/>
              </a:rPr>
              <a:t>ABI 1.00-1.40  normal</a:t>
            </a:r>
          </a:p>
          <a:p>
            <a:pPr lvl="1"/>
            <a:r>
              <a:rPr lang="en-US" dirty="0">
                <a:sym typeface="Wingdings" pitchFamily="2" charset="2"/>
              </a:rPr>
              <a:t>ABI &gt; 1.40  non-compressible</a:t>
            </a:r>
          </a:p>
          <a:p>
            <a:pPr lvl="2"/>
            <a:r>
              <a:rPr lang="en-US" dirty="0">
                <a:sym typeface="Wingdings" pitchFamily="2" charset="2"/>
              </a:rPr>
              <a:t>Check Toe-Brachial Index (TBI)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6901B-8192-2648-8340-7F0FE8E73E8B}"/>
              </a:ext>
            </a:extLst>
          </p:cNvPr>
          <p:cNvSpPr txBox="1"/>
          <p:nvPr/>
        </p:nvSpPr>
        <p:spPr>
          <a:xfrm>
            <a:off x="9502815" y="6189663"/>
            <a:ext cx="2349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JACC 2017;69:e71-126</a:t>
            </a:r>
          </a:p>
        </p:txBody>
      </p:sp>
    </p:spTree>
    <p:extLst>
      <p:ext uri="{BB962C8B-B14F-4D97-AF65-F5344CB8AC3E}">
        <p14:creationId xmlns:p14="http://schemas.microsoft.com/office/powerpoint/2010/main" val="334659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ACC_POWERPOINT_Template_Updated2017_HD from dw071217</Template>
  <TotalTime>62</TotalTime>
  <Words>152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ＭＳ Ｐゴシック</vt:lpstr>
      <vt:lpstr>ＭＳ Ｐゴシック</vt:lpstr>
      <vt:lpstr>Arial</vt:lpstr>
      <vt:lpstr>Calibri</vt:lpstr>
      <vt:lpstr>Franklin Gothic Book</vt:lpstr>
      <vt:lpstr>Garamond</vt:lpstr>
      <vt:lpstr>Wingdings</vt:lpstr>
      <vt:lpstr>ACC 16:9 Master</vt:lpstr>
      <vt:lpstr>Blank Master</vt:lpstr>
      <vt:lpstr>Public Health Burden of CAD/PAD</vt:lpstr>
      <vt:lpstr>Risk Factors for CAD and PAD</vt:lpstr>
      <vt:lpstr>When to Screen for PAD?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Burden of CAD/PAD</dc:title>
  <dc:creator>Geoff Barnes</dc:creator>
  <cp:lastModifiedBy>Beverly Vandenburg</cp:lastModifiedBy>
  <cp:revision>8</cp:revision>
  <dcterms:created xsi:type="dcterms:W3CDTF">2018-04-09T16:59:07Z</dcterms:created>
  <dcterms:modified xsi:type="dcterms:W3CDTF">2018-05-14T15:35:22Z</dcterms:modified>
</cp:coreProperties>
</file>