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71" r:id="rId2"/>
    <p:sldId id="259" r:id="rId3"/>
    <p:sldId id="270" r:id="rId4"/>
    <p:sldId id="266" r:id="rId5"/>
    <p:sldId id="267" r:id="rId6"/>
    <p:sldId id="264" r:id="rId7"/>
    <p:sldId id="269" r:id="rId8"/>
    <p:sldId id="258" r:id="rId9"/>
    <p:sldId id="260" r:id="rId10"/>
    <p:sldId id="262" r:id="rId11"/>
    <p:sldId id="263" r:id="rId12"/>
    <p:sldId id="261" r:id="rId13"/>
    <p:sldId id="268" r:id="rId14"/>
    <p:sldId id="272" r:id="rId15"/>
    <p:sldId id="27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00" d="100"/>
          <a:sy n="100" d="100"/>
        </p:scale>
        <p:origin x="-174" y="22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002060"/>
                </a:solidFill>
              </a:rPr>
              <a:t>CV Team Breakout</a:t>
            </a:r>
          </a:p>
        </c:rich>
      </c:tx>
      <c:layout/>
      <c:overlay val="0"/>
      <c:spPr>
        <a:noFill/>
        <a:ln>
          <a:noFill/>
        </a:ln>
        <a:effectLst/>
      </c:spPr>
    </c:title>
    <c:autoTitleDeleted val="0"/>
    <c:plotArea>
      <c:layout>
        <c:manualLayout>
          <c:layoutTarget val="inner"/>
          <c:xMode val="edge"/>
          <c:yMode val="edge"/>
          <c:x val="0.19748885752488485"/>
          <c:y val="0.30411538936575488"/>
          <c:w val="0.52011681028079038"/>
          <c:h val="0.6188130570223398"/>
        </c:manualLayout>
      </c:layout>
      <c:doughnutChart>
        <c:varyColors val="1"/>
        <c:ser>
          <c:idx val="1"/>
          <c:order val="0"/>
          <c:tx>
            <c:strRef>
              <c:f>Sheet1!$C$1</c:f>
              <c:strCache>
                <c:ptCount val="1"/>
                <c:pt idx="0">
                  <c:v>CV Team Breakout</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Sheet1!$A$2:$A$7</c:f>
              <c:strCache>
                <c:ptCount val="6"/>
                <c:pt idx="0">
                  <c:v>Nurse Practitioner</c:v>
                </c:pt>
                <c:pt idx="1">
                  <c:v>Registered Nurse</c:v>
                </c:pt>
                <c:pt idx="2">
                  <c:v>Physician Assistant</c:v>
                </c:pt>
                <c:pt idx="3">
                  <c:v>Clinical CV Pharmacist</c:v>
                </c:pt>
                <c:pt idx="4">
                  <c:v>Clinical Nurse Specialist</c:v>
                </c:pt>
                <c:pt idx="5">
                  <c:v>Emerging Professionals</c:v>
                </c:pt>
              </c:strCache>
            </c:strRef>
          </c:cat>
          <c:val>
            <c:numRef>
              <c:f>Sheet1!$C$2:$C$7</c:f>
              <c:numCache>
                <c:formatCode>0%</c:formatCode>
                <c:ptCount val="6"/>
                <c:pt idx="0">
                  <c:v>0.38</c:v>
                </c:pt>
                <c:pt idx="1">
                  <c:v>0.26</c:v>
                </c:pt>
                <c:pt idx="2">
                  <c:v>0.14000000000000001</c:v>
                </c:pt>
                <c:pt idx="3">
                  <c:v>0.08</c:v>
                </c:pt>
                <c:pt idx="4">
                  <c:v>0.03</c:v>
                </c:pt>
                <c:pt idx="5">
                  <c:v>0.11</c:v>
                </c:pt>
              </c:numCache>
            </c:numRef>
          </c:val>
          <c:extLst xmlns:c16r2="http://schemas.microsoft.com/office/drawing/2015/06/chart">
            <c:ext xmlns:c16="http://schemas.microsoft.com/office/drawing/2014/chart" uri="{C3380CC4-5D6E-409C-BE32-E72D297353CC}">
              <c16:uniqueId val="{00000000-C6B3-4522-909C-EB401A69C53D}"/>
            </c:ext>
          </c:extLst>
        </c:ser>
        <c:dLbls>
          <c:showLegendKey val="0"/>
          <c:showVal val="0"/>
          <c:showCatName val="0"/>
          <c:showSerName val="0"/>
          <c:showPercent val="1"/>
          <c:showBubbleSize val="0"/>
          <c:showLeaderLines val="1"/>
        </c:dLbls>
        <c:firstSliceAng val="0"/>
        <c:holeSize val="50"/>
        <c:extLst xmlns:c16r2="http://schemas.microsoft.com/office/drawing/2015/06/chart">
          <c:ext xmlns:c15="http://schemas.microsoft.com/office/drawing/2012/chart" uri="{02D57815-91ED-43cb-92C2-25804820EDAC}">
            <c15:filteredPieSeries>
              <c15:ser>
                <c:idx val="0"/>
                <c:order val="0"/>
                <c:tx>
                  <c:strRef>
                    <c:extLst>
                      <c:ext uri="{02D57815-91ED-43cb-92C2-25804820EDAC}">
                        <c15:formulaRef>
                          <c15:sqref>Sheet1!$B$1</c15:sqref>
                        </c15:formulaRef>
                      </c:ext>
                    </c:extLst>
                    <c:strCache>
                      <c:ptCount val="1"/>
                      <c:pt idx="0">
                        <c:v>AACC Breakout</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B1D-4EB2-9786-0D187773A776}"/>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B1D-4EB2-9786-0D187773A776}"/>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B1D-4EB2-9786-0D187773A776}"/>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B1D-4EB2-9786-0D187773A776}"/>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7B1D-4EB2-9786-0D187773A776}"/>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7B1D-4EB2-9786-0D187773A776}"/>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Sheet1!$A$2:$A$7</c15:sqref>
                        </c15:formulaRef>
                      </c:ext>
                    </c:extLst>
                    <c:strCache>
                      <c:ptCount val="6"/>
                      <c:pt idx="0">
                        <c:v>Nurse Practitioner</c:v>
                      </c:pt>
                      <c:pt idx="1">
                        <c:v>Registered Nurse</c:v>
                      </c:pt>
                      <c:pt idx="2">
                        <c:v>Physician Assistant</c:v>
                      </c:pt>
                      <c:pt idx="3">
                        <c:v>Clinical CV Pharmacist</c:v>
                      </c:pt>
                      <c:pt idx="4">
                        <c:v>Clinical Nurse Specialist</c:v>
                      </c:pt>
                      <c:pt idx="5">
                        <c:v>Other</c:v>
                      </c:pt>
                    </c:strCache>
                  </c:strRef>
                </c:cat>
                <c:val>
                  <c:numRef>
                    <c:extLst>
                      <c:ext uri="{02D57815-91ED-43cb-92C2-25804820EDAC}">
                        <c15:formulaRef>
                          <c15:sqref>Sheet1!$B$2:$B$7</c15:sqref>
                        </c15:formulaRef>
                      </c:ext>
                    </c:extLst>
                    <c:numCache>
                      <c:formatCode>0%</c:formatCode>
                      <c:ptCount val="6"/>
                      <c:pt idx="0">
                        <c:v>0.56000000000000005</c:v>
                      </c:pt>
                      <c:pt idx="1">
                        <c:v>0.21</c:v>
                      </c:pt>
                      <c:pt idx="2">
                        <c:v>0.12</c:v>
                      </c:pt>
                      <c:pt idx="3">
                        <c:v>0.06</c:v>
                      </c:pt>
                      <c:pt idx="4">
                        <c:v>0.04</c:v>
                      </c:pt>
                      <c:pt idx="5">
                        <c:v>0.01</c:v>
                      </c:pt>
                    </c:numCache>
                  </c:numRef>
                </c:val>
                <c:extLst>
                  <c:ext xmlns:c16="http://schemas.microsoft.com/office/drawing/2014/chart" uri="{C3380CC4-5D6E-409C-BE32-E72D297353CC}">
                    <c16:uniqueId val="{00000000-0C35-4A7D-8D3D-50B68E7F05C6}"/>
                  </c:ext>
                </c:extLst>
              </c15:ser>
            </c15:filteredPieSeries>
          </c:ext>
        </c:extLst>
      </c:doughnutChart>
      <c:spPr>
        <a:noFill/>
        <a:ln w="25400">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002060"/>
                </a:solidFill>
              </a:rPr>
              <a:t>AACC Breakout</a:t>
            </a:r>
          </a:p>
        </c:rich>
      </c:tx>
      <c:layout/>
      <c:overlay val="0"/>
      <c:spPr>
        <a:noFill/>
        <a:ln>
          <a:noFill/>
        </a:ln>
        <a:effectLst/>
      </c:spPr>
    </c:title>
    <c:autoTitleDeleted val="0"/>
    <c:plotArea>
      <c:layout>
        <c:manualLayout>
          <c:layoutTarget val="inner"/>
          <c:xMode val="edge"/>
          <c:yMode val="edge"/>
          <c:x val="0.19748885752488485"/>
          <c:y val="0.30411538936575488"/>
          <c:w val="0.52011681028079038"/>
          <c:h val="0.6188130570223398"/>
        </c:manualLayout>
      </c:layout>
      <c:doughnutChart>
        <c:varyColors val="1"/>
        <c:ser>
          <c:idx val="0"/>
          <c:order val="0"/>
          <c:tx>
            <c:strRef>
              <c:f>Sheet1!$B$1</c:f>
              <c:strCache>
                <c:ptCount val="1"/>
                <c:pt idx="0">
                  <c:v>AACC Breakout</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7B1D-4EB2-9786-0D187773A776}"/>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7B1D-4EB2-9786-0D187773A776}"/>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5-7B1D-4EB2-9786-0D187773A776}"/>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7-7B1D-4EB2-9786-0D187773A776}"/>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9-7B1D-4EB2-9786-0D187773A776}"/>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B-7B1D-4EB2-9786-0D187773A776}"/>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Sheet1!$A$2:$A$7</c:f>
              <c:strCache>
                <c:ptCount val="6"/>
                <c:pt idx="0">
                  <c:v>Nurse Practitioner</c:v>
                </c:pt>
                <c:pt idx="1">
                  <c:v>Registered Nurse</c:v>
                </c:pt>
                <c:pt idx="2">
                  <c:v>Physician Assistant</c:v>
                </c:pt>
                <c:pt idx="3">
                  <c:v>Clinical CV Pharmacist</c:v>
                </c:pt>
                <c:pt idx="4">
                  <c:v>Clinical Nurse Specialist</c:v>
                </c:pt>
                <c:pt idx="5">
                  <c:v>Other</c:v>
                </c:pt>
              </c:strCache>
            </c:strRef>
          </c:cat>
          <c:val>
            <c:numRef>
              <c:f>Sheet1!$B$2:$B$7</c:f>
              <c:numCache>
                <c:formatCode>0%</c:formatCode>
                <c:ptCount val="6"/>
                <c:pt idx="0">
                  <c:v>0.56000000000000005</c:v>
                </c:pt>
                <c:pt idx="1">
                  <c:v>0.21</c:v>
                </c:pt>
                <c:pt idx="2">
                  <c:v>0.12</c:v>
                </c:pt>
                <c:pt idx="3">
                  <c:v>0.06</c:v>
                </c:pt>
                <c:pt idx="4">
                  <c:v>0.04</c:v>
                </c:pt>
                <c:pt idx="5">
                  <c:v>0.01</c:v>
                </c:pt>
              </c:numCache>
            </c:numRef>
          </c:val>
          <c:extLst xmlns:c16r2="http://schemas.microsoft.com/office/drawing/2015/06/chart">
            <c:ext xmlns:c16="http://schemas.microsoft.com/office/drawing/2014/chart" uri="{C3380CC4-5D6E-409C-BE32-E72D297353CC}">
              <c16:uniqueId val="{00000000-0C35-4A7D-8D3D-50B68E7F05C6}"/>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C290C3-5500-423D-8ABB-B48A924F5B9B}" type="doc">
      <dgm:prSet loTypeId="urn:microsoft.com/office/officeart/2005/8/layout/process1" loCatId="process" qsTypeId="urn:microsoft.com/office/officeart/2005/8/quickstyle/simple2" qsCatId="simple" csTypeId="urn:microsoft.com/office/officeart/2005/8/colors/colorful3" csCatId="colorful" phldr="1"/>
      <dgm:spPr/>
    </dgm:pt>
    <dgm:pt modelId="{72A7D6DB-9A52-403C-A113-FA1C7E0F3116}">
      <dgm:prSet phldrT="[Text]" custT="1"/>
      <dgm:spPr/>
      <dgm:t>
        <a:bodyPr/>
        <a:lstStyle/>
        <a:p>
          <a:r>
            <a:rPr lang="en-US" sz="1800" b="1" dirty="0"/>
            <a:t>1986:</a:t>
          </a:r>
        </a:p>
        <a:p>
          <a:r>
            <a:rPr lang="en-US" sz="1800" dirty="0"/>
            <a:t>First Chapters Formed </a:t>
          </a:r>
          <a:br>
            <a:rPr lang="en-US" sz="1800" dirty="0"/>
          </a:br>
          <a:endParaRPr lang="en-US" sz="1500" i="1" dirty="0"/>
        </a:p>
      </dgm:t>
    </dgm:pt>
    <dgm:pt modelId="{6D9E5510-6F59-4192-AFF1-57352712040C}" type="parTrans" cxnId="{593C30CE-3114-4F06-B4E3-AEA36AF2F0EA}">
      <dgm:prSet/>
      <dgm:spPr/>
      <dgm:t>
        <a:bodyPr/>
        <a:lstStyle/>
        <a:p>
          <a:endParaRPr lang="en-US"/>
        </a:p>
      </dgm:t>
    </dgm:pt>
    <dgm:pt modelId="{79B4C3F0-5821-454F-8C82-9E44FA619878}" type="sibTrans" cxnId="{593C30CE-3114-4F06-B4E3-AEA36AF2F0EA}">
      <dgm:prSet/>
      <dgm:spPr/>
      <dgm:t>
        <a:bodyPr/>
        <a:lstStyle/>
        <a:p>
          <a:endParaRPr lang="en-US"/>
        </a:p>
      </dgm:t>
    </dgm:pt>
    <dgm:pt modelId="{4F344270-5C43-4D8C-84E8-D102F59F8740}">
      <dgm:prSet custT="1"/>
      <dgm:spPr/>
      <dgm:t>
        <a:bodyPr/>
        <a:lstStyle/>
        <a:p>
          <a:r>
            <a:rPr lang="en-US" sz="1800" b="1" dirty="0"/>
            <a:t>1990: </a:t>
          </a:r>
        </a:p>
        <a:p>
          <a:r>
            <a:rPr lang="en-US" sz="2000" b="1" dirty="0"/>
            <a:t>16</a:t>
          </a:r>
          <a:r>
            <a:rPr lang="en-US" sz="1800" dirty="0"/>
            <a:t> Chapters</a:t>
          </a:r>
        </a:p>
      </dgm:t>
    </dgm:pt>
    <dgm:pt modelId="{8616EA3F-14D3-44F4-841A-1D143CF52B49}" type="parTrans" cxnId="{E753D7C1-855E-4C5A-BB63-7E42AE983420}">
      <dgm:prSet/>
      <dgm:spPr/>
      <dgm:t>
        <a:bodyPr/>
        <a:lstStyle/>
        <a:p>
          <a:endParaRPr lang="en-US"/>
        </a:p>
      </dgm:t>
    </dgm:pt>
    <dgm:pt modelId="{D9469E87-26C8-4F7A-84B5-F19C54133A96}" type="sibTrans" cxnId="{E753D7C1-855E-4C5A-BB63-7E42AE983420}">
      <dgm:prSet/>
      <dgm:spPr/>
      <dgm:t>
        <a:bodyPr/>
        <a:lstStyle/>
        <a:p>
          <a:endParaRPr lang="en-US"/>
        </a:p>
      </dgm:t>
    </dgm:pt>
    <dgm:pt modelId="{AEC22828-5EA8-4ACD-AED4-48D92A693030}">
      <dgm:prSet custT="1"/>
      <dgm:spPr/>
      <dgm:t>
        <a:bodyPr/>
        <a:lstStyle/>
        <a:p>
          <a:r>
            <a:rPr lang="en-US" sz="1800" b="1" dirty="0"/>
            <a:t>2000:</a:t>
          </a:r>
        </a:p>
        <a:p>
          <a:r>
            <a:rPr lang="en-US" sz="2000" b="1" dirty="0"/>
            <a:t>39</a:t>
          </a:r>
          <a:r>
            <a:rPr lang="en-US" sz="1800" dirty="0"/>
            <a:t> Chapters</a:t>
          </a:r>
        </a:p>
      </dgm:t>
    </dgm:pt>
    <dgm:pt modelId="{250D18A5-F06B-4CA8-A408-528EA69A6BBF}" type="parTrans" cxnId="{CF13CB90-3382-490B-B9FE-6EA938CF5AD4}">
      <dgm:prSet/>
      <dgm:spPr/>
      <dgm:t>
        <a:bodyPr/>
        <a:lstStyle/>
        <a:p>
          <a:endParaRPr lang="en-US"/>
        </a:p>
      </dgm:t>
    </dgm:pt>
    <dgm:pt modelId="{B964EFFF-F2E1-45B2-8C35-30B11E339FFF}" type="sibTrans" cxnId="{CF13CB90-3382-490B-B9FE-6EA938CF5AD4}">
      <dgm:prSet/>
      <dgm:spPr/>
      <dgm:t>
        <a:bodyPr/>
        <a:lstStyle/>
        <a:p>
          <a:endParaRPr lang="en-US"/>
        </a:p>
      </dgm:t>
    </dgm:pt>
    <dgm:pt modelId="{D26AC80F-2F82-42B5-89B6-F50855204DFA}">
      <dgm:prSet custT="1"/>
      <dgm:spPr/>
      <dgm:t>
        <a:bodyPr/>
        <a:lstStyle/>
        <a:p>
          <a:r>
            <a:rPr lang="en-US" sz="1800" b="1" dirty="0"/>
            <a:t>2017:</a:t>
          </a:r>
        </a:p>
        <a:p>
          <a:r>
            <a:rPr lang="en-US" sz="2000" b="1" dirty="0"/>
            <a:t> 48 </a:t>
          </a:r>
          <a:r>
            <a:rPr lang="en-US" sz="1800" dirty="0"/>
            <a:t>Chapters </a:t>
          </a:r>
          <a:r>
            <a:rPr lang="en-US" sz="1200" dirty="0"/>
            <a:t>(Representing all 50 states plus Puerto Rico and DC)</a:t>
          </a:r>
        </a:p>
      </dgm:t>
    </dgm:pt>
    <dgm:pt modelId="{A7A778A5-0884-4488-A56C-FFE7F4A86F8E}" type="parTrans" cxnId="{59B2AB54-0EDA-448A-8C8D-A6B956888D70}">
      <dgm:prSet/>
      <dgm:spPr/>
      <dgm:t>
        <a:bodyPr/>
        <a:lstStyle/>
        <a:p>
          <a:endParaRPr lang="en-US"/>
        </a:p>
      </dgm:t>
    </dgm:pt>
    <dgm:pt modelId="{11D9EB78-7729-49B0-B23E-159621CA45A8}" type="sibTrans" cxnId="{59B2AB54-0EDA-448A-8C8D-A6B956888D70}">
      <dgm:prSet/>
      <dgm:spPr/>
      <dgm:t>
        <a:bodyPr/>
        <a:lstStyle/>
        <a:p>
          <a:endParaRPr lang="en-US"/>
        </a:p>
      </dgm:t>
    </dgm:pt>
    <dgm:pt modelId="{42BEFC44-F7A7-478C-90BF-356FAF5F7DF3}" type="pres">
      <dgm:prSet presAssocID="{48C290C3-5500-423D-8ABB-B48A924F5B9B}" presName="Name0" presStyleCnt="0">
        <dgm:presLayoutVars>
          <dgm:dir/>
          <dgm:resizeHandles val="exact"/>
        </dgm:presLayoutVars>
      </dgm:prSet>
      <dgm:spPr/>
    </dgm:pt>
    <dgm:pt modelId="{390E80CE-AF65-401B-846F-DDF28E7DF21C}" type="pres">
      <dgm:prSet presAssocID="{72A7D6DB-9A52-403C-A113-FA1C7E0F3116}" presName="node" presStyleLbl="node1" presStyleIdx="0" presStyleCnt="4">
        <dgm:presLayoutVars>
          <dgm:bulletEnabled val="1"/>
        </dgm:presLayoutVars>
      </dgm:prSet>
      <dgm:spPr/>
      <dgm:t>
        <a:bodyPr/>
        <a:lstStyle/>
        <a:p>
          <a:endParaRPr lang="en-US"/>
        </a:p>
      </dgm:t>
    </dgm:pt>
    <dgm:pt modelId="{CEF1C1AB-EE24-4DFA-A806-EA513B2A98FE}" type="pres">
      <dgm:prSet presAssocID="{79B4C3F0-5821-454F-8C82-9E44FA619878}" presName="sibTrans" presStyleLbl="sibTrans2D1" presStyleIdx="0" presStyleCnt="3"/>
      <dgm:spPr/>
      <dgm:t>
        <a:bodyPr/>
        <a:lstStyle/>
        <a:p>
          <a:endParaRPr lang="en-US"/>
        </a:p>
      </dgm:t>
    </dgm:pt>
    <dgm:pt modelId="{2A10813D-5081-4AB5-B1FF-7DD5EFBFA5D5}" type="pres">
      <dgm:prSet presAssocID="{79B4C3F0-5821-454F-8C82-9E44FA619878}" presName="connectorText" presStyleLbl="sibTrans2D1" presStyleIdx="0" presStyleCnt="3"/>
      <dgm:spPr/>
      <dgm:t>
        <a:bodyPr/>
        <a:lstStyle/>
        <a:p>
          <a:endParaRPr lang="en-US"/>
        </a:p>
      </dgm:t>
    </dgm:pt>
    <dgm:pt modelId="{DD820FE4-7B37-4524-A426-CEF1CADE151A}" type="pres">
      <dgm:prSet presAssocID="{4F344270-5C43-4D8C-84E8-D102F59F8740}" presName="node" presStyleLbl="node1" presStyleIdx="1" presStyleCnt="4">
        <dgm:presLayoutVars>
          <dgm:bulletEnabled val="1"/>
        </dgm:presLayoutVars>
      </dgm:prSet>
      <dgm:spPr/>
      <dgm:t>
        <a:bodyPr/>
        <a:lstStyle/>
        <a:p>
          <a:endParaRPr lang="en-US"/>
        </a:p>
      </dgm:t>
    </dgm:pt>
    <dgm:pt modelId="{0DF7B7BA-6784-41D7-9DBC-A6D9A85D8C32}" type="pres">
      <dgm:prSet presAssocID="{D9469E87-26C8-4F7A-84B5-F19C54133A96}" presName="sibTrans" presStyleLbl="sibTrans2D1" presStyleIdx="1" presStyleCnt="3"/>
      <dgm:spPr/>
      <dgm:t>
        <a:bodyPr/>
        <a:lstStyle/>
        <a:p>
          <a:endParaRPr lang="en-US"/>
        </a:p>
      </dgm:t>
    </dgm:pt>
    <dgm:pt modelId="{F822DC26-7EA8-432F-BB2B-E304B5216DEF}" type="pres">
      <dgm:prSet presAssocID="{D9469E87-26C8-4F7A-84B5-F19C54133A96}" presName="connectorText" presStyleLbl="sibTrans2D1" presStyleIdx="1" presStyleCnt="3"/>
      <dgm:spPr/>
      <dgm:t>
        <a:bodyPr/>
        <a:lstStyle/>
        <a:p>
          <a:endParaRPr lang="en-US"/>
        </a:p>
      </dgm:t>
    </dgm:pt>
    <dgm:pt modelId="{442443A4-2729-47FC-ABB2-5CD5C5353DD9}" type="pres">
      <dgm:prSet presAssocID="{AEC22828-5EA8-4ACD-AED4-48D92A693030}" presName="node" presStyleLbl="node1" presStyleIdx="2" presStyleCnt="4">
        <dgm:presLayoutVars>
          <dgm:bulletEnabled val="1"/>
        </dgm:presLayoutVars>
      </dgm:prSet>
      <dgm:spPr/>
      <dgm:t>
        <a:bodyPr/>
        <a:lstStyle/>
        <a:p>
          <a:endParaRPr lang="en-US"/>
        </a:p>
      </dgm:t>
    </dgm:pt>
    <dgm:pt modelId="{8CD9DDC1-F271-4B62-9753-67DF24474901}" type="pres">
      <dgm:prSet presAssocID="{B964EFFF-F2E1-45B2-8C35-30B11E339FFF}" presName="sibTrans" presStyleLbl="sibTrans2D1" presStyleIdx="2" presStyleCnt="3"/>
      <dgm:spPr/>
      <dgm:t>
        <a:bodyPr/>
        <a:lstStyle/>
        <a:p>
          <a:endParaRPr lang="en-US"/>
        </a:p>
      </dgm:t>
    </dgm:pt>
    <dgm:pt modelId="{E4F1E0AC-DF9C-45DC-B077-CC8E60CFACC8}" type="pres">
      <dgm:prSet presAssocID="{B964EFFF-F2E1-45B2-8C35-30B11E339FFF}" presName="connectorText" presStyleLbl="sibTrans2D1" presStyleIdx="2" presStyleCnt="3"/>
      <dgm:spPr/>
      <dgm:t>
        <a:bodyPr/>
        <a:lstStyle/>
        <a:p>
          <a:endParaRPr lang="en-US"/>
        </a:p>
      </dgm:t>
    </dgm:pt>
    <dgm:pt modelId="{08ADFFF7-2B99-4F3B-9612-30163CD8FAC9}" type="pres">
      <dgm:prSet presAssocID="{D26AC80F-2F82-42B5-89B6-F50855204DFA}" presName="node" presStyleLbl="node1" presStyleIdx="3" presStyleCnt="4">
        <dgm:presLayoutVars>
          <dgm:bulletEnabled val="1"/>
        </dgm:presLayoutVars>
      </dgm:prSet>
      <dgm:spPr/>
      <dgm:t>
        <a:bodyPr/>
        <a:lstStyle/>
        <a:p>
          <a:endParaRPr lang="en-US"/>
        </a:p>
      </dgm:t>
    </dgm:pt>
  </dgm:ptLst>
  <dgm:cxnLst>
    <dgm:cxn modelId="{59B2AB54-0EDA-448A-8C8D-A6B956888D70}" srcId="{48C290C3-5500-423D-8ABB-B48A924F5B9B}" destId="{D26AC80F-2F82-42B5-89B6-F50855204DFA}" srcOrd="3" destOrd="0" parTransId="{A7A778A5-0884-4488-A56C-FFE7F4A86F8E}" sibTransId="{11D9EB78-7729-49B0-B23E-159621CA45A8}"/>
    <dgm:cxn modelId="{B1E134EE-5F90-45D5-A6BD-3B8951636887}" type="presOf" srcId="{4F344270-5C43-4D8C-84E8-D102F59F8740}" destId="{DD820FE4-7B37-4524-A426-CEF1CADE151A}" srcOrd="0" destOrd="0" presId="urn:microsoft.com/office/officeart/2005/8/layout/process1"/>
    <dgm:cxn modelId="{94845A9A-A2E4-4048-8EAC-E3CBB6468FEF}" type="presOf" srcId="{D26AC80F-2F82-42B5-89B6-F50855204DFA}" destId="{08ADFFF7-2B99-4F3B-9612-30163CD8FAC9}" srcOrd="0" destOrd="0" presId="urn:microsoft.com/office/officeart/2005/8/layout/process1"/>
    <dgm:cxn modelId="{CF13CB90-3382-490B-B9FE-6EA938CF5AD4}" srcId="{48C290C3-5500-423D-8ABB-B48A924F5B9B}" destId="{AEC22828-5EA8-4ACD-AED4-48D92A693030}" srcOrd="2" destOrd="0" parTransId="{250D18A5-F06B-4CA8-A408-528EA69A6BBF}" sibTransId="{B964EFFF-F2E1-45B2-8C35-30B11E339FFF}"/>
    <dgm:cxn modelId="{A7FEFFC0-65FF-4E2D-B6D5-F69329B6759D}" type="presOf" srcId="{D9469E87-26C8-4F7A-84B5-F19C54133A96}" destId="{0DF7B7BA-6784-41D7-9DBC-A6D9A85D8C32}" srcOrd="0" destOrd="0" presId="urn:microsoft.com/office/officeart/2005/8/layout/process1"/>
    <dgm:cxn modelId="{AC3B7BBE-08A0-4C93-8812-13EED52189F5}" type="presOf" srcId="{B964EFFF-F2E1-45B2-8C35-30B11E339FFF}" destId="{E4F1E0AC-DF9C-45DC-B077-CC8E60CFACC8}" srcOrd="1" destOrd="0" presId="urn:microsoft.com/office/officeart/2005/8/layout/process1"/>
    <dgm:cxn modelId="{633E7085-2FFA-437C-BE89-D12EA770985C}" type="presOf" srcId="{B964EFFF-F2E1-45B2-8C35-30B11E339FFF}" destId="{8CD9DDC1-F271-4B62-9753-67DF24474901}" srcOrd="0" destOrd="0" presId="urn:microsoft.com/office/officeart/2005/8/layout/process1"/>
    <dgm:cxn modelId="{E753D7C1-855E-4C5A-BB63-7E42AE983420}" srcId="{48C290C3-5500-423D-8ABB-B48A924F5B9B}" destId="{4F344270-5C43-4D8C-84E8-D102F59F8740}" srcOrd="1" destOrd="0" parTransId="{8616EA3F-14D3-44F4-841A-1D143CF52B49}" sibTransId="{D9469E87-26C8-4F7A-84B5-F19C54133A96}"/>
    <dgm:cxn modelId="{2CEC2865-BFDB-44D0-972D-B42B59415DD5}" type="presOf" srcId="{79B4C3F0-5821-454F-8C82-9E44FA619878}" destId="{CEF1C1AB-EE24-4DFA-A806-EA513B2A98FE}" srcOrd="0" destOrd="0" presId="urn:microsoft.com/office/officeart/2005/8/layout/process1"/>
    <dgm:cxn modelId="{B6117EC2-3D37-4FFD-BDB7-30349723C10C}" type="presOf" srcId="{48C290C3-5500-423D-8ABB-B48A924F5B9B}" destId="{42BEFC44-F7A7-478C-90BF-356FAF5F7DF3}" srcOrd="0" destOrd="0" presId="urn:microsoft.com/office/officeart/2005/8/layout/process1"/>
    <dgm:cxn modelId="{9D384DD5-E2BB-4FE0-B78D-A0DCBF53391C}" type="presOf" srcId="{79B4C3F0-5821-454F-8C82-9E44FA619878}" destId="{2A10813D-5081-4AB5-B1FF-7DD5EFBFA5D5}" srcOrd="1" destOrd="0" presId="urn:microsoft.com/office/officeart/2005/8/layout/process1"/>
    <dgm:cxn modelId="{A9DD0572-BE99-490A-BB4A-5D104163F9C1}" type="presOf" srcId="{72A7D6DB-9A52-403C-A113-FA1C7E0F3116}" destId="{390E80CE-AF65-401B-846F-DDF28E7DF21C}" srcOrd="0" destOrd="0" presId="urn:microsoft.com/office/officeart/2005/8/layout/process1"/>
    <dgm:cxn modelId="{593C30CE-3114-4F06-B4E3-AEA36AF2F0EA}" srcId="{48C290C3-5500-423D-8ABB-B48A924F5B9B}" destId="{72A7D6DB-9A52-403C-A113-FA1C7E0F3116}" srcOrd="0" destOrd="0" parTransId="{6D9E5510-6F59-4192-AFF1-57352712040C}" sibTransId="{79B4C3F0-5821-454F-8C82-9E44FA619878}"/>
    <dgm:cxn modelId="{1500CB8A-8565-448A-A193-C25196C58FD8}" type="presOf" srcId="{AEC22828-5EA8-4ACD-AED4-48D92A693030}" destId="{442443A4-2729-47FC-ABB2-5CD5C5353DD9}" srcOrd="0" destOrd="0" presId="urn:microsoft.com/office/officeart/2005/8/layout/process1"/>
    <dgm:cxn modelId="{BE15D305-AF09-4015-A5B1-33D841092071}" type="presOf" srcId="{D9469E87-26C8-4F7A-84B5-F19C54133A96}" destId="{F822DC26-7EA8-432F-BB2B-E304B5216DEF}" srcOrd="1" destOrd="0" presId="urn:microsoft.com/office/officeart/2005/8/layout/process1"/>
    <dgm:cxn modelId="{F117C923-2144-4BED-B932-52E933D19AFD}" type="presParOf" srcId="{42BEFC44-F7A7-478C-90BF-356FAF5F7DF3}" destId="{390E80CE-AF65-401B-846F-DDF28E7DF21C}" srcOrd="0" destOrd="0" presId="urn:microsoft.com/office/officeart/2005/8/layout/process1"/>
    <dgm:cxn modelId="{E1CAAC5B-5DB0-479E-849B-529981FA70E9}" type="presParOf" srcId="{42BEFC44-F7A7-478C-90BF-356FAF5F7DF3}" destId="{CEF1C1AB-EE24-4DFA-A806-EA513B2A98FE}" srcOrd="1" destOrd="0" presId="urn:microsoft.com/office/officeart/2005/8/layout/process1"/>
    <dgm:cxn modelId="{9579877D-90E9-4C99-96AD-890F6DD98B43}" type="presParOf" srcId="{CEF1C1AB-EE24-4DFA-A806-EA513B2A98FE}" destId="{2A10813D-5081-4AB5-B1FF-7DD5EFBFA5D5}" srcOrd="0" destOrd="0" presId="urn:microsoft.com/office/officeart/2005/8/layout/process1"/>
    <dgm:cxn modelId="{ABDBA703-B029-43F7-8D83-911C86C12B88}" type="presParOf" srcId="{42BEFC44-F7A7-478C-90BF-356FAF5F7DF3}" destId="{DD820FE4-7B37-4524-A426-CEF1CADE151A}" srcOrd="2" destOrd="0" presId="urn:microsoft.com/office/officeart/2005/8/layout/process1"/>
    <dgm:cxn modelId="{53FBC1F7-24E8-497D-B3B3-C416C93A8D2D}" type="presParOf" srcId="{42BEFC44-F7A7-478C-90BF-356FAF5F7DF3}" destId="{0DF7B7BA-6784-41D7-9DBC-A6D9A85D8C32}" srcOrd="3" destOrd="0" presId="urn:microsoft.com/office/officeart/2005/8/layout/process1"/>
    <dgm:cxn modelId="{8F674AC5-E8C4-4CE6-919C-20F791729F73}" type="presParOf" srcId="{0DF7B7BA-6784-41D7-9DBC-A6D9A85D8C32}" destId="{F822DC26-7EA8-432F-BB2B-E304B5216DEF}" srcOrd="0" destOrd="0" presId="urn:microsoft.com/office/officeart/2005/8/layout/process1"/>
    <dgm:cxn modelId="{C8FA06C6-492C-47B3-B8E7-C151DB26352A}" type="presParOf" srcId="{42BEFC44-F7A7-478C-90BF-356FAF5F7DF3}" destId="{442443A4-2729-47FC-ABB2-5CD5C5353DD9}" srcOrd="4" destOrd="0" presId="urn:microsoft.com/office/officeart/2005/8/layout/process1"/>
    <dgm:cxn modelId="{16908AB3-2C25-4A9F-911A-8330EEC3D1A4}" type="presParOf" srcId="{42BEFC44-F7A7-478C-90BF-356FAF5F7DF3}" destId="{8CD9DDC1-F271-4B62-9753-67DF24474901}" srcOrd="5" destOrd="0" presId="urn:microsoft.com/office/officeart/2005/8/layout/process1"/>
    <dgm:cxn modelId="{E9DD8137-934D-4166-A4BA-5AB1AEFE24EA}" type="presParOf" srcId="{8CD9DDC1-F271-4B62-9753-67DF24474901}" destId="{E4F1E0AC-DF9C-45DC-B077-CC8E60CFACC8}" srcOrd="0" destOrd="0" presId="urn:microsoft.com/office/officeart/2005/8/layout/process1"/>
    <dgm:cxn modelId="{05020DE9-FCCE-4191-95AE-18807E731B18}" type="presParOf" srcId="{42BEFC44-F7A7-478C-90BF-356FAF5F7DF3}" destId="{08ADFFF7-2B99-4F3B-9612-30163CD8FAC9}"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E80CE-AF65-401B-846F-DDF28E7DF21C}">
      <dsp:nvSpPr>
        <dsp:cNvPr id="0" name=""/>
        <dsp:cNvSpPr/>
      </dsp:nvSpPr>
      <dsp:spPr>
        <a:xfrm>
          <a:off x="4822" y="1453485"/>
          <a:ext cx="2108299" cy="1264979"/>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t>1986:</a:t>
          </a:r>
        </a:p>
        <a:p>
          <a:pPr lvl="0" algn="ctr" defTabSz="800100">
            <a:lnSpc>
              <a:spcPct val="90000"/>
            </a:lnSpc>
            <a:spcBef>
              <a:spcPct val="0"/>
            </a:spcBef>
            <a:spcAft>
              <a:spcPct val="35000"/>
            </a:spcAft>
          </a:pPr>
          <a:r>
            <a:rPr lang="en-US" sz="1800" kern="1200" dirty="0"/>
            <a:t>First Chapters Formed </a:t>
          </a:r>
          <a:br>
            <a:rPr lang="en-US" sz="1800" kern="1200" dirty="0"/>
          </a:br>
          <a:endParaRPr lang="en-US" sz="1500" i="1" kern="1200" dirty="0"/>
        </a:p>
      </dsp:txBody>
      <dsp:txXfrm>
        <a:off x="41872" y="1490535"/>
        <a:ext cx="2034199" cy="1190879"/>
      </dsp:txXfrm>
    </dsp:sp>
    <dsp:sp modelId="{CEF1C1AB-EE24-4DFA-A806-EA513B2A98FE}">
      <dsp:nvSpPr>
        <dsp:cNvPr id="0" name=""/>
        <dsp:cNvSpPr/>
      </dsp:nvSpPr>
      <dsp:spPr>
        <a:xfrm>
          <a:off x="2323951" y="1824545"/>
          <a:ext cx="446959" cy="522858"/>
        </a:xfrm>
        <a:prstGeom prst="rightArrow">
          <a:avLst>
            <a:gd name="adj1" fmla="val 60000"/>
            <a:gd name="adj2" fmla="val 5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2323951" y="1929117"/>
        <a:ext cx="312871" cy="313714"/>
      </dsp:txXfrm>
    </dsp:sp>
    <dsp:sp modelId="{DD820FE4-7B37-4524-A426-CEF1CADE151A}">
      <dsp:nvSpPr>
        <dsp:cNvPr id="0" name=""/>
        <dsp:cNvSpPr/>
      </dsp:nvSpPr>
      <dsp:spPr>
        <a:xfrm>
          <a:off x="2956440" y="1453485"/>
          <a:ext cx="2108299" cy="1264979"/>
        </a:xfrm>
        <a:prstGeom prst="roundRect">
          <a:avLst>
            <a:gd name="adj" fmla="val 10000"/>
          </a:avLst>
        </a:prstGeom>
        <a:solidFill>
          <a:schemeClr val="accent3">
            <a:hueOff val="2969"/>
            <a:satOff val="176"/>
            <a:lumOff val="-1176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t>1990: </a:t>
          </a:r>
        </a:p>
        <a:p>
          <a:pPr lvl="0" algn="ctr" defTabSz="800100">
            <a:lnSpc>
              <a:spcPct val="90000"/>
            </a:lnSpc>
            <a:spcBef>
              <a:spcPct val="0"/>
            </a:spcBef>
            <a:spcAft>
              <a:spcPct val="35000"/>
            </a:spcAft>
          </a:pPr>
          <a:r>
            <a:rPr lang="en-US" sz="2000" b="1" kern="1200" dirty="0"/>
            <a:t>16</a:t>
          </a:r>
          <a:r>
            <a:rPr lang="en-US" sz="1800" kern="1200" dirty="0"/>
            <a:t> Chapters</a:t>
          </a:r>
        </a:p>
      </dsp:txBody>
      <dsp:txXfrm>
        <a:off x="2993490" y="1490535"/>
        <a:ext cx="2034199" cy="1190879"/>
      </dsp:txXfrm>
    </dsp:sp>
    <dsp:sp modelId="{0DF7B7BA-6784-41D7-9DBC-A6D9A85D8C32}">
      <dsp:nvSpPr>
        <dsp:cNvPr id="0" name=""/>
        <dsp:cNvSpPr/>
      </dsp:nvSpPr>
      <dsp:spPr>
        <a:xfrm>
          <a:off x="5275570" y="1824545"/>
          <a:ext cx="446959" cy="522858"/>
        </a:xfrm>
        <a:prstGeom prst="rightArrow">
          <a:avLst>
            <a:gd name="adj1" fmla="val 60000"/>
            <a:gd name="adj2" fmla="val 50000"/>
          </a:avLst>
        </a:prstGeom>
        <a:solidFill>
          <a:schemeClr val="accent3">
            <a:hueOff val="4453"/>
            <a:satOff val="264"/>
            <a:lumOff val="-17646"/>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5275570" y="1929117"/>
        <a:ext cx="312871" cy="313714"/>
      </dsp:txXfrm>
    </dsp:sp>
    <dsp:sp modelId="{442443A4-2729-47FC-ABB2-5CD5C5353DD9}">
      <dsp:nvSpPr>
        <dsp:cNvPr id="0" name=""/>
        <dsp:cNvSpPr/>
      </dsp:nvSpPr>
      <dsp:spPr>
        <a:xfrm>
          <a:off x="5908059" y="1453485"/>
          <a:ext cx="2108299" cy="1264979"/>
        </a:xfrm>
        <a:prstGeom prst="roundRect">
          <a:avLst>
            <a:gd name="adj" fmla="val 10000"/>
          </a:avLst>
        </a:prstGeom>
        <a:solidFill>
          <a:schemeClr val="accent3">
            <a:hueOff val="5938"/>
            <a:satOff val="352"/>
            <a:lumOff val="-2352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t>2000:</a:t>
          </a:r>
        </a:p>
        <a:p>
          <a:pPr lvl="0" algn="ctr" defTabSz="800100">
            <a:lnSpc>
              <a:spcPct val="90000"/>
            </a:lnSpc>
            <a:spcBef>
              <a:spcPct val="0"/>
            </a:spcBef>
            <a:spcAft>
              <a:spcPct val="35000"/>
            </a:spcAft>
          </a:pPr>
          <a:r>
            <a:rPr lang="en-US" sz="2000" b="1" kern="1200" dirty="0"/>
            <a:t>39</a:t>
          </a:r>
          <a:r>
            <a:rPr lang="en-US" sz="1800" kern="1200" dirty="0"/>
            <a:t> Chapters</a:t>
          </a:r>
        </a:p>
      </dsp:txBody>
      <dsp:txXfrm>
        <a:off x="5945109" y="1490535"/>
        <a:ext cx="2034199" cy="1190879"/>
      </dsp:txXfrm>
    </dsp:sp>
    <dsp:sp modelId="{8CD9DDC1-F271-4B62-9753-67DF24474901}">
      <dsp:nvSpPr>
        <dsp:cNvPr id="0" name=""/>
        <dsp:cNvSpPr/>
      </dsp:nvSpPr>
      <dsp:spPr>
        <a:xfrm>
          <a:off x="8227188" y="1824545"/>
          <a:ext cx="446959" cy="522858"/>
        </a:xfrm>
        <a:prstGeom prst="rightArrow">
          <a:avLst>
            <a:gd name="adj1" fmla="val 60000"/>
            <a:gd name="adj2" fmla="val 50000"/>
          </a:avLst>
        </a:prstGeom>
        <a:solidFill>
          <a:schemeClr val="accent3">
            <a:hueOff val="8906"/>
            <a:satOff val="528"/>
            <a:lumOff val="-35293"/>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8227188" y="1929117"/>
        <a:ext cx="312871" cy="313714"/>
      </dsp:txXfrm>
    </dsp:sp>
    <dsp:sp modelId="{08ADFFF7-2B99-4F3B-9612-30163CD8FAC9}">
      <dsp:nvSpPr>
        <dsp:cNvPr id="0" name=""/>
        <dsp:cNvSpPr/>
      </dsp:nvSpPr>
      <dsp:spPr>
        <a:xfrm>
          <a:off x="8859678" y="1453485"/>
          <a:ext cx="2108299" cy="1264979"/>
        </a:xfrm>
        <a:prstGeom prst="roundRect">
          <a:avLst>
            <a:gd name="adj" fmla="val 10000"/>
          </a:avLst>
        </a:prstGeom>
        <a:solidFill>
          <a:schemeClr val="accent3">
            <a:hueOff val="8906"/>
            <a:satOff val="528"/>
            <a:lumOff val="-3529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t>2017:</a:t>
          </a:r>
        </a:p>
        <a:p>
          <a:pPr lvl="0" algn="ctr" defTabSz="800100">
            <a:lnSpc>
              <a:spcPct val="90000"/>
            </a:lnSpc>
            <a:spcBef>
              <a:spcPct val="0"/>
            </a:spcBef>
            <a:spcAft>
              <a:spcPct val="35000"/>
            </a:spcAft>
          </a:pPr>
          <a:r>
            <a:rPr lang="en-US" sz="2000" b="1" kern="1200" dirty="0"/>
            <a:t> 48 </a:t>
          </a:r>
          <a:r>
            <a:rPr lang="en-US" sz="1800" kern="1200" dirty="0"/>
            <a:t>Chapters </a:t>
          </a:r>
          <a:r>
            <a:rPr lang="en-US" sz="1200" kern="1200" dirty="0"/>
            <a:t>(Representing all 50 states plus Puerto Rico and DC)</a:t>
          </a:r>
        </a:p>
      </dsp:txBody>
      <dsp:txXfrm>
        <a:off x="8896728" y="1490535"/>
        <a:ext cx="2034199" cy="119087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C491FD-BAD5-4A80-A11F-894CD20A5099}" type="datetimeFigureOut">
              <a:rPr lang="en-US" smtClean="0"/>
              <a:t>9/29/2017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69C257-746C-47B5-9FDE-968AF07A2F6D}" type="slidenum">
              <a:rPr lang="en-US" smtClean="0"/>
              <a:t>‹#›</a:t>
            </a:fld>
            <a:endParaRPr lang="en-US"/>
          </a:p>
        </p:txBody>
      </p:sp>
    </p:spTree>
    <p:extLst>
      <p:ext uri="{BB962C8B-B14F-4D97-AF65-F5344CB8AC3E}">
        <p14:creationId xmlns:p14="http://schemas.microsoft.com/office/powerpoint/2010/main" val="3016583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832918E-A2FD-45A8-B638-ABED5D595D93}" type="slidenum">
              <a:rPr lang="en-US" smtClean="0"/>
              <a:pPr>
                <a:defRPr/>
              </a:pPr>
              <a:t>15</a:t>
            </a:fld>
            <a:endParaRPr lang="en-US"/>
          </a:p>
        </p:txBody>
      </p:sp>
    </p:spTree>
    <p:extLst>
      <p:ext uri="{BB962C8B-B14F-4D97-AF65-F5344CB8AC3E}">
        <p14:creationId xmlns:p14="http://schemas.microsoft.com/office/powerpoint/2010/main" val="1539391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9CB5F8B-7091-4509-85E5-B7EBE0CFFEAD}" type="datetimeFigureOut">
              <a:rPr lang="en-US" altLang="en-US"/>
              <a:pPr>
                <a:defRPr/>
              </a:pPr>
              <a:t>9/29/2017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63244A-6511-4564-A25C-02AAA2A1D622}" type="slidenum">
              <a:rPr lang="en-US" altLang="en-US"/>
              <a:pPr>
                <a:defRPr/>
              </a:pPr>
              <a:t>‹#›</a:t>
            </a:fld>
            <a:endParaRPr lang="en-US" altLang="en-US"/>
          </a:p>
        </p:txBody>
      </p:sp>
    </p:spTree>
    <p:extLst>
      <p:ext uri="{BB962C8B-B14F-4D97-AF65-F5344CB8AC3E}">
        <p14:creationId xmlns:p14="http://schemas.microsoft.com/office/powerpoint/2010/main" val="3085873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rot="5400000">
            <a:off x="7696200" y="2667000"/>
            <a:ext cx="6248400" cy="1524000"/>
          </a:xfrm>
        </p:spPr>
        <p:txBody>
          <a:bodyPr/>
          <a:lstStyle/>
          <a:p>
            <a:r>
              <a:rPr lang="en-US" dirty="0"/>
              <a:t>Click to edit Master title style</a:t>
            </a:r>
          </a:p>
        </p:txBody>
      </p:sp>
      <p:sp>
        <p:nvSpPr>
          <p:cNvPr id="3" name="Vertical Text Placeholder 2"/>
          <p:cNvSpPr>
            <a:spLocks noGrp="1"/>
          </p:cNvSpPr>
          <p:nvPr>
            <p:ph type="body" orient="vert" idx="1"/>
          </p:nvPr>
        </p:nvSpPr>
        <p:spPr>
          <a:xfrm>
            <a:off x="609600" y="304800"/>
            <a:ext cx="924560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rot="5400000">
            <a:off x="129117" y="480484"/>
            <a:ext cx="838200" cy="486833"/>
          </a:xfrm>
        </p:spPr>
        <p:txBody>
          <a:bodyPr/>
          <a:lstStyle>
            <a:lvl1pPr>
              <a:defRPr smtClean="0"/>
            </a:lvl1pPr>
          </a:lstStyle>
          <a:p>
            <a:pPr>
              <a:defRPr/>
            </a:pPr>
            <a:fld id="{E93F2A7A-A72B-45F1-892A-C2A20D81B26A}" type="datetimeFigureOut">
              <a:rPr lang="en-US" altLang="en-US"/>
              <a:pPr>
                <a:defRPr/>
              </a:pPr>
              <a:t>9/29/2017</a:t>
            </a:fld>
            <a:endParaRPr lang="en-US" altLang="en-US"/>
          </a:p>
        </p:txBody>
      </p:sp>
      <p:sp>
        <p:nvSpPr>
          <p:cNvPr id="5" name="Footer Placeholder 4"/>
          <p:cNvSpPr>
            <a:spLocks noGrp="1"/>
          </p:cNvSpPr>
          <p:nvPr>
            <p:ph type="ftr" sz="quarter" idx="11"/>
          </p:nvPr>
        </p:nvSpPr>
        <p:spPr>
          <a:xfrm rot="5400000">
            <a:off x="-899583" y="2347384"/>
            <a:ext cx="2895600" cy="486833"/>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rot="5400000">
            <a:off x="11294533" y="5901267"/>
            <a:ext cx="838200" cy="465667"/>
          </a:xfrm>
        </p:spPr>
        <p:txBody>
          <a:bodyPr/>
          <a:lstStyle>
            <a:lvl1pPr>
              <a:defRPr smtClean="0"/>
            </a:lvl1pPr>
          </a:lstStyle>
          <a:p>
            <a:pPr>
              <a:defRPr/>
            </a:pPr>
            <a:fld id="{E11C5E6D-0781-4838-810D-C082DD9C6A72}" type="slidenum">
              <a:rPr lang="en-US" altLang="en-US"/>
              <a:pPr>
                <a:defRPr/>
              </a:pPr>
              <a:t>‹#›</a:t>
            </a:fld>
            <a:endParaRPr lang="en-US" altLang="en-US"/>
          </a:p>
        </p:txBody>
      </p:sp>
    </p:spTree>
    <p:extLst>
      <p:ext uri="{BB962C8B-B14F-4D97-AF65-F5344CB8AC3E}">
        <p14:creationId xmlns:p14="http://schemas.microsoft.com/office/powerpoint/2010/main" val="2458722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56800" y="274637"/>
            <a:ext cx="1625600" cy="62785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2800" y="304800"/>
            <a:ext cx="8839200" cy="62484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rot="5400000">
            <a:off x="129117" y="480484"/>
            <a:ext cx="838200" cy="486833"/>
          </a:xfrm>
        </p:spPr>
        <p:txBody>
          <a:bodyPr/>
          <a:lstStyle>
            <a:lvl1pPr>
              <a:defRPr smtClean="0"/>
            </a:lvl1pPr>
          </a:lstStyle>
          <a:p>
            <a:pPr>
              <a:defRPr/>
            </a:pPr>
            <a:fld id="{59B2D034-73FA-4E94-BDAB-06E6D3A33741}" type="datetimeFigureOut">
              <a:rPr lang="en-US" altLang="en-US"/>
              <a:pPr>
                <a:defRPr/>
              </a:pPr>
              <a:t>9/29/2017</a:t>
            </a:fld>
            <a:endParaRPr lang="en-US" altLang="en-US"/>
          </a:p>
        </p:txBody>
      </p:sp>
      <p:sp>
        <p:nvSpPr>
          <p:cNvPr id="5" name="Footer Placeholder 4"/>
          <p:cNvSpPr>
            <a:spLocks noGrp="1"/>
          </p:cNvSpPr>
          <p:nvPr>
            <p:ph type="ftr" sz="quarter" idx="11"/>
          </p:nvPr>
        </p:nvSpPr>
        <p:spPr>
          <a:xfrm rot="5400000">
            <a:off x="-899583" y="2347384"/>
            <a:ext cx="2895600" cy="486833"/>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rot="5400000">
            <a:off x="11294533" y="5901267"/>
            <a:ext cx="838200" cy="465667"/>
          </a:xfrm>
        </p:spPr>
        <p:txBody>
          <a:bodyPr/>
          <a:lstStyle>
            <a:lvl1pPr>
              <a:defRPr smtClean="0"/>
            </a:lvl1pPr>
          </a:lstStyle>
          <a:p>
            <a:pPr>
              <a:defRPr/>
            </a:pPr>
            <a:fld id="{167E2355-CD73-4314-8703-99F9FCCFC25C}" type="slidenum">
              <a:rPr lang="en-US" altLang="en-US"/>
              <a:pPr>
                <a:defRPr/>
              </a:pPr>
              <a:t>‹#›</a:t>
            </a:fld>
            <a:endParaRPr lang="en-US" altLang="en-US"/>
          </a:p>
        </p:txBody>
      </p:sp>
    </p:spTree>
    <p:extLst>
      <p:ext uri="{BB962C8B-B14F-4D97-AF65-F5344CB8AC3E}">
        <p14:creationId xmlns:p14="http://schemas.microsoft.com/office/powerpoint/2010/main" val="253664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95411A4-8B73-4F35-B250-6256BDD5954A}" type="datetimeFigureOut">
              <a:rPr lang="en-US" altLang="en-US"/>
              <a:pPr>
                <a:defRPr/>
              </a:pPr>
              <a:t>9/29/2017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FC22C8-3190-4FEE-9DE6-5A1D8ECD4AF9}" type="slidenum">
              <a:rPr lang="en-US" altLang="en-US"/>
              <a:pPr>
                <a:defRPr/>
              </a:pPr>
              <a:t>‹#›</a:t>
            </a:fld>
            <a:endParaRPr lang="en-US" altLang="en-US"/>
          </a:p>
        </p:txBody>
      </p:sp>
    </p:spTree>
    <p:extLst>
      <p:ext uri="{BB962C8B-B14F-4D97-AF65-F5344CB8AC3E}">
        <p14:creationId xmlns:p14="http://schemas.microsoft.com/office/powerpoint/2010/main" val="2828068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2A25F67-4AA8-4F86-85D8-F400658A6E65}" type="datetimeFigureOut">
              <a:rPr lang="en-US" altLang="en-US"/>
              <a:pPr>
                <a:defRPr/>
              </a:pPr>
              <a:t>9/29/2017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1E9674-7086-43F4-92CD-5FAB57F31593}" type="slidenum">
              <a:rPr lang="en-US" altLang="en-US"/>
              <a:pPr>
                <a:defRPr/>
              </a:pPr>
              <a:t>‹#›</a:t>
            </a:fld>
            <a:endParaRPr lang="en-US" altLang="en-US"/>
          </a:p>
        </p:txBody>
      </p:sp>
    </p:spTree>
    <p:extLst>
      <p:ext uri="{BB962C8B-B14F-4D97-AF65-F5344CB8AC3E}">
        <p14:creationId xmlns:p14="http://schemas.microsoft.com/office/powerpoint/2010/main" val="987331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1FB8449-69ED-4A99-BDA1-62A4C5639BBB}" type="datetimeFigureOut">
              <a:rPr lang="en-US" altLang="en-US"/>
              <a:pPr>
                <a:defRPr/>
              </a:pPr>
              <a:t>9/29/2017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F0741B-A86E-460D-B079-4ECE6C7D0D9E}" type="slidenum">
              <a:rPr lang="en-US" altLang="en-US"/>
              <a:pPr>
                <a:defRPr/>
              </a:pPr>
              <a:t>‹#›</a:t>
            </a:fld>
            <a:endParaRPr lang="en-US" altLang="en-US"/>
          </a:p>
        </p:txBody>
      </p:sp>
    </p:spTree>
    <p:extLst>
      <p:ext uri="{BB962C8B-B14F-4D97-AF65-F5344CB8AC3E}">
        <p14:creationId xmlns:p14="http://schemas.microsoft.com/office/powerpoint/2010/main" val="4199451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B244E38-78B4-4642-823F-483ECC3FF300}" type="datetimeFigureOut">
              <a:rPr lang="en-US" altLang="en-US"/>
              <a:pPr>
                <a:defRPr/>
              </a:pPr>
              <a:t>9/29/2017</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9D93DF9-8354-45B2-AE28-B226490D59C3}" type="slidenum">
              <a:rPr lang="en-US" altLang="en-US"/>
              <a:pPr>
                <a:defRPr/>
              </a:pPr>
              <a:t>‹#›</a:t>
            </a:fld>
            <a:endParaRPr lang="en-US" altLang="en-US"/>
          </a:p>
        </p:txBody>
      </p:sp>
    </p:spTree>
    <p:extLst>
      <p:ext uri="{BB962C8B-B14F-4D97-AF65-F5344CB8AC3E}">
        <p14:creationId xmlns:p14="http://schemas.microsoft.com/office/powerpoint/2010/main" val="3541687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031102F-DEA1-4380-9512-518768C8EDF3}" type="datetimeFigureOut">
              <a:rPr lang="en-US" altLang="en-US"/>
              <a:pPr>
                <a:defRPr/>
              </a:pPr>
              <a:t>9/29/2017</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9277795-EED9-4E6C-B946-DBA5D424F7E8}" type="slidenum">
              <a:rPr lang="en-US" altLang="en-US"/>
              <a:pPr>
                <a:defRPr/>
              </a:pPr>
              <a:t>‹#›</a:t>
            </a:fld>
            <a:endParaRPr lang="en-US" altLang="en-US"/>
          </a:p>
        </p:txBody>
      </p:sp>
    </p:spTree>
    <p:extLst>
      <p:ext uri="{BB962C8B-B14F-4D97-AF65-F5344CB8AC3E}">
        <p14:creationId xmlns:p14="http://schemas.microsoft.com/office/powerpoint/2010/main" val="3451219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859CFC1-F899-4D35-8069-4AF1784AFA2F}" type="datetimeFigureOut">
              <a:rPr lang="en-US" altLang="en-US"/>
              <a:pPr>
                <a:defRPr/>
              </a:pPr>
              <a:t>9/29/2017</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E2E2F87-9BF0-4851-8AFF-1EE9C2761CA8}" type="slidenum">
              <a:rPr lang="en-US" altLang="en-US"/>
              <a:pPr>
                <a:defRPr/>
              </a:pPr>
              <a:t>‹#›</a:t>
            </a:fld>
            <a:endParaRPr lang="en-US" altLang="en-US"/>
          </a:p>
        </p:txBody>
      </p:sp>
    </p:spTree>
    <p:extLst>
      <p:ext uri="{BB962C8B-B14F-4D97-AF65-F5344CB8AC3E}">
        <p14:creationId xmlns:p14="http://schemas.microsoft.com/office/powerpoint/2010/main" val="2444652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C739E12-BAB9-4963-92B6-3EAA99A6219B}" type="datetimeFigureOut">
              <a:rPr lang="en-US" altLang="en-US"/>
              <a:pPr>
                <a:defRPr/>
              </a:pPr>
              <a:t>9/29/2017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8ACB42-E9DE-4629-BB5B-D179E82B4B6C}" type="slidenum">
              <a:rPr lang="en-US" altLang="en-US"/>
              <a:pPr>
                <a:defRPr/>
              </a:pPr>
              <a:t>‹#›</a:t>
            </a:fld>
            <a:endParaRPr lang="en-US" altLang="en-US"/>
          </a:p>
        </p:txBody>
      </p:sp>
    </p:spTree>
    <p:extLst>
      <p:ext uri="{BB962C8B-B14F-4D97-AF65-F5344CB8AC3E}">
        <p14:creationId xmlns:p14="http://schemas.microsoft.com/office/powerpoint/2010/main" val="2540709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B576F8D-19EB-4894-B9E4-1F0F54E0FED5}" type="datetimeFigureOut">
              <a:rPr lang="en-US" altLang="en-US"/>
              <a:pPr>
                <a:defRPr/>
              </a:pPr>
              <a:t>9/29/2017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23E81C-BA52-4CD6-A61F-598E8116D156}" type="slidenum">
              <a:rPr lang="en-US" altLang="en-US"/>
              <a:pPr>
                <a:defRPr/>
              </a:pPr>
              <a:t>‹#›</a:t>
            </a:fld>
            <a:endParaRPr lang="en-US" altLang="en-US"/>
          </a:p>
        </p:txBody>
      </p:sp>
    </p:spTree>
    <p:extLst>
      <p:ext uri="{BB962C8B-B14F-4D97-AF65-F5344CB8AC3E}">
        <p14:creationId xmlns:p14="http://schemas.microsoft.com/office/powerpoint/2010/main" val="91255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24600"/>
            <a:ext cx="1219200" cy="397933"/>
          </a:xfrm>
          <a:prstGeom prst="rect">
            <a:avLst/>
          </a:prstGeom>
        </p:spPr>
        <p:txBody>
          <a:bodyPr vert="horz" wrap="square" lIns="91440" tIns="45720" rIns="91440" bIns="45720" numCol="1" anchor="ctr" anchorCtr="0" compatLnSpc="1">
            <a:prstTxWarp prst="textNoShape">
              <a:avLst/>
            </a:prstTxWarp>
          </a:bodyPr>
          <a:lstStyle>
            <a:lvl1pPr eaLnBrk="1" hangingPunct="1">
              <a:defRPr sz="1600" smtClean="0">
                <a:solidFill>
                  <a:srgbClr val="8990A2"/>
                </a:solidFill>
                <a:cs typeface="Arial" panose="020B0604020202020204" pitchFamily="34" charset="0"/>
              </a:defRPr>
            </a:lvl1pPr>
          </a:lstStyle>
          <a:p>
            <a:pPr>
              <a:defRPr/>
            </a:pPr>
            <a:fld id="{7E94A986-ADC7-4CAB-8BEC-E0CEE856EE24}" type="datetimeFigureOut">
              <a:rPr lang="en-US" altLang="en-US"/>
              <a:pPr>
                <a:defRPr/>
              </a:pPr>
              <a:t>9/29/2017</a:t>
            </a:fld>
            <a:endParaRPr lang="en-US" altLang="en-US"/>
          </a:p>
        </p:txBody>
      </p:sp>
      <p:sp>
        <p:nvSpPr>
          <p:cNvPr id="5" name="Footer Placeholder 4"/>
          <p:cNvSpPr>
            <a:spLocks noGrp="1"/>
          </p:cNvSpPr>
          <p:nvPr>
            <p:ph type="ftr" sz="quarter" idx="3"/>
          </p:nvPr>
        </p:nvSpPr>
        <p:spPr>
          <a:xfrm>
            <a:off x="1828800" y="6324600"/>
            <a:ext cx="3860800" cy="397933"/>
          </a:xfrm>
          <a:prstGeom prst="rect">
            <a:avLst/>
          </a:prstGeom>
        </p:spPr>
        <p:txBody>
          <a:bodyPr vert="horz" lIns="91440" tIns="45720" rIns="91440" bIns="45720" rtlCol="0" anchor="ctr"/>
          <a:lstStyle>
            <a:lvl1pPr algn="ctr" eaLnBrk="1" fontAlgn="auto" hangingPunct="1">
              <a:spcBef>
                <a:spcPts val="0"/>
              </a:spcBef>
              <a:spcAft>
                <a:spcPts val="0"/>
              </a:spcAft>
              <a:defRPr sz="16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10871200" y="152400"/>
            <a:ext cx="1117600" cy="349251"/>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smtClean="0">
                <a:solidFill>
                  <a:srgbClr val="8990A2"/>
                </a:solidFill>
                <a:cs typeface="Arial" panose="020B0604020202020204" pitchFamily="34" charset="0"/>
              </a:defRPr>
            </a:lvl1pPr>
          </a:lstStyle>
          <a:p>
            <a:pPr>
              <a:defRPr/>
            </a:pPr>
            <a:fld id="{9631E264-720D-4311-A23E-666D19C46675}" type="slidenum">
              <a:rPr lang="en-US" altLang="en-US"/>
              <a:pPr>
                <a:defRPr/>
              </a:pPr>
              <a:t>‹#›</a:t>
            </a:fld>
            <a:endParaRPr lang="en-US" altLang="en-US"/>
          </a:p>
        </p:txBody>
      </p:sp>
    </p:spTree>
    <p:extLst>
      <p:ext uri="{BB962C8B-B14F-4D97-AF65-F5344CB8AC3E}">
        <p14:creationId xmlns:p14="http://schemas.microsoft.com/office/powerpoint/2010/main" val="31652268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5867"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5867">
          <a:solidFill>
            <a:schemeClr val="tx1"/>
          </a:solidFill>
          <a:latin typeface="Garamond" charset="0"/>
          <a:ea typeface="MS PGothic" panose="020B0600070205080204" pitchFamily="34" charset="-128"/>
          <a:cs typeface="ＭＳ Ｐゴシック" charset="0"/>
        </a:defRPr>
      </a:lvl2pPr>
      <a:lvl3pPr algn="ctr" rtl="0" eaLnBrk="0" fontAlgn="base" hangingPunct="0">
        <a:spcBef>
          <a:spcPct val="0"/>
        </a:spcBef>
        <a:spcAft>
          <a:spcPct val="0"/>
        </a:spcAft>
        <a:defRPr sz="5867">
          <a:solidFill>
            <a:schemeClr val="tx1"/>
          </a:solidFill>
          <a:latin typeface="Garamond" charset="0"/>
          <a:ea typeface="MS PGothic" panose="020B0600070205080204" pitchFamily="34" charset="-128"/>
          <a:cs typeface="ＭＳ Ｐゴシック" charset="0"/>
        </a:defRPr>
      </a:lvl3pPr>
      <a:lvl4pPr algn="ctr" rtl="0" eaLnBrk="0" fontAlgn="base" hangingPunct="0">
        <a:spcBef>
          <a:spcPct val="0"/>
        </a:spcBef>
        <a:spcAft>
          <a:spcPct val="0"/>
        </a:spcAft>
        <a:defRPr sz="5867">
          <a:solidFill>
            <a:schemeClr val="tx1"/>
          </a:solidFill>
          <a:latin typeface="Garamond" charset="0"/>
          <a:ea typeface="MS PGothic" panose="020B0600070205080204" pitchFamily="34" charset="-128"/>
          <a:cs typeface="ＭＳ Ｐゴシック" charset="0"/>
        </a:defRPr>
      </a:lvl4pPr>
      <a:lvl5pPr algn="ctr" rtl="0" eaLnBrk="0" fontAlgn="base" hangingPunct="0">
        <a:spcBef>
          <a:spcPct val="0"/>
        </a:spcBef>
        <a:spcAft>
          <a:spcPct val="0"/>
        </a:spcAft>
        <a:defRPr sz="5867">
          <a:solidFill>
            <a:schemeClr val="tx1"/>
          </a:solidFill>
          <a:latin typeface="Garamond" charset="0"/>
          <a:ea typeface="MS PGothic" panose="020B0600070205080204" pitchFamily="34" charset="-128"/>
          <a:cs typeface="ＭＳ Ｐゴシック" charset="0"/>
        </a:defRPr>
      </a:lvl5pPr>
      <a:lvl6pPr marL="609585" algn="ctr" rtl="0" fontAlgn="base">
        <a:spcBef>
          <a:spcPct val="0"/>
        </a:spcBef>
        <a:spcAft>
          <a:spcPct val="0"/>
        </a:spcAft>
        <a:defRPr sz="5867">
          <a:solidFill>
            <a:schemeClr val="tx1"/>
          </a:solidFill>
          <a:latin typeface="Garamond" charset="0"/>
          <a:ea typeface="ＭＳ Ｐゴシック" charset="0"/>
        </a:defRPr>
      </a:lvl6pPr>
      <a:lvl7pPr marL="1219170" algn="ctr" rtl="0" fontAlgn="base">
        <a:spcBef>
          <a:spcPct val="0"/>
        </a:spcBef>
        <a:spcAft>
          <a:spcPct val="0"/>
        </a:spcAft>
        <a:defRPr sz="5867">
          <a:solidFill>
            <a:schemeClr val="tx1"/>
          </a:solidFill>
          <a:latin typeface="Garamond" charset="0"/>
          <a:ea typeface="ＭＳ Ｐゴシック" charset="0"/>
        </a:defRPr>
      </a:lvl7pPr>
      <a:lvl8pPr marL="1828754" algn="ctr" rtl="0" fontAlgn="base">
        <a:spcBef>
          <a:spcPct val="0"/>
        </a:spcBef>
        <a:spcAft>
          <a:spcPct val="0"/>
        </a:spcAft>
        <a:defRPr sz="5867">
          <a:solidFill>
            <a:schemeClr val="tx1"/>
          </a:solidFill>
          <a:latin typeface="Garamond" charset="0"/>
          <a:ea typeface="ＭＳ Ｐゴシック" charset="0"/>
        </a:defRPr>
      </a:lvl8pPr>
      <a:lvl9pPr marL="2438339" algn="ctr" rtl="0" fontAlgn="base">
        <a:spcBef>
          <a:spcPct val="0"/>
        </a:spcBef>
        <a:spcAft>
          <a:spcPct val="0"/>
        </a:spcAft>
        <a:defRPr sz="5867">
          <a:solidFill>
            <a:schemeClr val="tx1"/>
          </a:solidFill>
          <a:latin typeface="Garamond" charset="0"/>
          <a:ea typeface="ＭＳ Ｐゴシック"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chemeClr val="tx1"/>
          </a:solidFill>
          <a:latin typeface="+mn-lt"/>
          <a:ea typeface="MS PGothic" panose="020B0600070205080204" pitchFamily="34" charset="-128"/>
          <a:cs typeface="ＭＳ Ｐゴシック" charset="0"/>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chemeClr val="tx1"/>
          </a:solidFill>
          <a:latin typeface="+mn-lt"/>
          <a:ea typeface="MS PGothic" panose="020B0600070205080204" pitchFamily="34" charset="-128"/>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S PGothic" panose="020B0600070205080204" pitchFamily="34" charset="-128"/>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S PGothic" panose="020B0600070205080204" pitchFamily="34" charset="-128"/>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b="1" dirty="0" smtClean="0"/>
              <a:t>2017 ACC Update </a:t>
            </a:r>
            <a:endParaRPr lang="en-US" sz="5400" b="1" dirty="0"/>
          </a:p>
        </p:txBody>
      </p:sp>
      <p:sp>
        <p:nvSpPr>
          <p:cNvPr id="3" name="Subtitle 2"/>
          <p:cNvSpPr>
            <a:spLocks noGrp="1"/>
          </p:cNvSpPr>
          <p:nvPr>
            <p:ph type="subTitle" idx="1"/>
          </p:nvPr>
        </p:nvSpPr>
        <p:spPr/>
        <p:txBody>
          <a:bodyPr/>
          <a:lstStyle/>
          <a:p>
            <a:r>
              <a:rPr lang="en-US" sz="3200" dirty="0" smtClean="0"/>
              <a:t>As of July 2017</a:t>
            </a:r>
          </a:p>
          <a:p>
            <a:r>
              <a:rPr lang="en-US" sz="3200" dirty="0" smtClean="0"/>
              <a:t>Presentation by: </a:t>
            </a:r>
          </a:p>
          <a:p>
            <a:r>
              <a:rPr lang="en-US" sz="3200" dirty="0" smtClean="0"/>
              <a:t>&lt;</a:t>
            </a:r>
            <a:r>
              <a:rPr lang="en-US" sz="3200" dirty="0" smtClean="0">
                <a:solidFill>
                  <a:srgbClr val="FF0000"/>
                </a:solidFill>
              </a:rPr>
              <a:t>Enter Name of CV Team State Liaison</a:t>
            </a:r>
            <a:r>
              <a:rPr lang="en-US" sz="3200" dirty="0" smtClean="0"/>
              <a:t>&gt;</a:t>
            </a:r>
            <a:endParaRPr lang="en-US" sz="3200" dirty="0"/>
          </a:p>
        </p:txBody>
      </p:sp>
    </p:spTree>
    <p:extLst>
      <p:ext uri="{BB962C8B-B14F-4D97-AF65-F5344CB8AC3E}">
        <p14:creationId xmlns:p14="http://schemas.microsoft.com/office/powerpoint/2010/main" val="10163589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dirty="0"/>
              <a:t>AACC Demographics</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3100342197"/>
              </p:ext>
            </p:extLst>
          </p:nvPr>
        </p:nvGraphicFramePr>
        <p:xfrm>
          <a:off x="609600" y="1600200"/>
          <a:ext cx="53848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ontent Placeholder 3"/>
          <p:cNvGraphicFramePr>
            <a:graphicFrameLocks noGrp="1"/>
          </p:cNvGraphicFramePr>
          <p:nvPr>
            <p:ph sz="half" idx="2"/>
            <p:extLst>
              <p:ext uri="{D42A27DB-BD31-4B8C-83A1-F6EECF244321}">
                <p14:modId xmlns:p14="http://schemas.microsoft.com/office/powerpoint/2010/main" val="1229873212"/>
              </p:ext>
            </p:extLst>
          </p:nvPr>
        </p:nvGraphicFramePr>
        <p:xfrm>
          <a:off x="6197600" y="1600200"/>
          <a:ext cx="5009748" cy="4312920"/>
        </p:xfrm>
        <a:graphic>
          <a:graphicData uri="http://schemas.openxmlformats.org/drawingml/2006/table">
            <a:tbl>
              <a:tblPr firstRow="1" bandRow="1">
                <a:tableStyleId>{073A0DAA-6AF3-43AB-8588-CEC1D06C72B9}</a:tableStyleId>
              </a:tblPr>
              <a:tblGrid>
                <a:gridCol w="1794933">
                  <a:extLst>
                    <a:ext uri="{9D8B030D-6E8A-4147-A177-3AD203B41FA5}">
                      <a16:colId xmlns="" xmlns:a16="http://schemas.microsoft.com/office/drawing/2014/main" val="1451346828"/>
                    </a:ext>
                  </a:extLst>
                </a:gridCol>
                <a:gridCol w="1592326">
                  <a:extLst>
                    <a:ext uri="{9D8B030D-6E8A-4147-A177-3AD203B41FA5}">
                      <a16:colId xmlns="" xmlns:a16="http://schemas.microsoft.com/office/drawing/2014/main" val="2666345218"/>
                    </a:ext>
                  </a:extLst>
                </a:gridCol>
                <a:gridCol w="1622489">
                  <a:extLst>
                    <a:ext uri="{9D8B030D-6E8A-4147-A177-3AD203B41FA5}">
                      <a16:colId xmlns="" xmlns:a16="http://schemas.microsoft.com/office/drawing/2014/main" val="3118009930"/>
                    </a:ext>
                  </a:extLst>
                </a:gridCol>
              </a:tblGrid>
              <a:tr h="370840">
                <a:tc>
                  <a:txBody>
                    <a:bodyPr/>
                    <a:lstStyle/>
                    <a:p>
                      <a:r>
                        <a:rPr lang="en-US" sz="1800" dirty="0"/>
                        <a:t>Member Type</a:t>
                      </a:r>
                    </a:p>
                  </a:txBody>
                  <a:tcPr/>
                </a:tc>
                <a:tc>
                  <a:txBody>
                    <a:bodyPr/>
                    <a:lstStyle/>
                    <a:p>
                      <a:r>
                        <a:rPr lang="en-US" sz="1800" dirty="0"/>
                        <a:t># of Members</a:t>
                      </a:r>
                    </a:p>
                  </a:txBody>
                  <a:tcPr/>
                </a:tc>
                <a:tc>
                  <a:txBody>
                    <a:bodyPr/>
                    <a:lstStyle/>
                    <a:p>
                      <a:r>
                        <a:rPr lang="en-US" sz="1800" dirty="0"/>
                        <a:t>% of Members</a:t>
                      </a:r>
                    </a:p>
                  </a:txBody>
                  <a:tcPr/>
                </a:tc>
                <a:extLst>
                  <a:ext uri="{0D108BD9-81ED-4DB2-BD59-A6C34878D82A}">
                    <a16:rowId xmlns="" xmlns:a16="http://schemas.microsoft.com/office/drawing/2014/main" val="1824571139"/>
                  </a:ext>
                </a:extLst>
              </a:tr>
              <a:tr h="370840">
                <a:tc>
                  <a:txBody>
                    <a:bodyPr/>
                    <a:lstStyle/>
                    <a:p>
                      <a:r>
                        <a:rPr lang="en-US" sz="1800" dirty="0"/>
                        <a:t>Nurse Practitioner</a:t>
                      </a:r>
                    </a:p>
                  </a:txBody>
                  <a:tcPr/>
                </a:tc>
                <a:tc>
                  <a:txBody>
                    <a:bodyPr/>
                    <a:lstStyle/>
                    <a:p>
                      <a:pPr algn="ctr"/>
                      <a:r>
                        <a:rPr lang="en-US" sz="1800" dirty="0"/>
                        <a:t>178</a:t>
                      </a:r>
                    </a:p>
                  </a:txBody>
                  <a:tcPr/>
                </a:tc>
                <a:tc>
                  <a:txBody>
                    <a:bodyPr/>
                    <a:lstStyle/>
                    <a:p>
                      <a:pPr algn="ctr"/>
                      <a:r>
                        <a:rPr lang="en-US" sz="1800" dirty="0"/>
                        <a:t>56%</a:t>
                      </a:r>
                    </a:p>
                  </a:txBody>
                  <a:tcPr/>
                </a:tc>
                <a:extLst>
                  <a:ext uri="{0D108BD9-81ED-4DB2-BD59-A6C34878D82A}">
                    <a16:rowId xmlns="" xmlns:a16="http://schemas.microsoft.com/office/drawing/2014/main" val="2847303759"/>
                  </a:ext>
                </a:extLst>
              </a:tr>
              <a:tr h="370840">
                <a:tc>
                  <a:txBody>
                    <a:bodyPr/>
                    <a:lstStyle/>
                    <a:p>
                      <a:r>
                        <a:rPr lang="en-US" sz="1800" dirty="0"/>
                        <a:t>Registered</a:t>
                      </a:r>
                      <a:r>
                        <a:rPr lang="en-US" sz="1800" baseline="0" dirty="0"/>
                        <a:t> Nurse</a:t>
                      </a:r>
                      <a:endParaRPr lang="en-US" sz="1800" dirty="0"/>
                    </a:p>
                  </a:txBody>
                  <a:tcPr/>
                </a:tc>
                <a:tc>
                  <a:txBody>
                    <a:bodyPr/>
                    <a:lstStyle/>
                    <a:p>
                      <a:pPr algn="ctr"/>
                      <a:r>
                        <a:rPr lang="en-US" sz="1800" dirty="0"/>
                        <a:t>68</a:t>
                      </a:r>
                    </a:p>
                  </a:txBody>
                  <a:tcPr/>
                </a:tc>
                <a:tc>
                  <a:txBody>
                    <a:bodyPr/>
                    <a:lstStyle/>
                    <a:p>
                      <a:pPr algn="ctr"/>
                      <a:r>
                        <a:rPr lang="en-US" sz="1800" dirty="0"/>
                        <a:t>21%</a:t>
                      </a:r>
                    </a:p>
                  </a:txBody>
                  <a:tcPr/>
                </a:tc>
                <a:extLst>
                  <a:ext uri="{0D108BD9-81ED-4DB2-BD59-A6C34878D82A}">
                    <a16:rowId xmlns="" xmlns:a16="http://schemas.microsoft.com/office/drawing/2014/main" val="1508120792"/>
                  </a:ext>
                </a:extLst>
              </a:tr>
              <a:tr h="370840">
                <a:tc>
                  <a:txBody>
                    <a:bodyPr/>
                    <a:lstStyle/>
                    <a:p>
                      <a:r>
                        <a:rPr lang="en-US" sz="1800" dirty="0"/>
                        <a:t>Physician Assistant</a:t>
                      </a:r>
                    </a:p>
                  </a:txBody>
                  <a:tcPr/>
                </a:tc>
                <a:tc>
                  <a:txBody>
                    <a:bodyPr/>
                    <a:lstStyle/>
                    <a:p>
                      <a:pPr algn="ctr"/>
                      <a:r>
                        <a:rPr lang="en-US" sz="1800" dirty="0"/>
                        <a:t>39</a:t>
                      </a:r>
                    </a:p>
                  </a:txBody>
                  <a:tcPr/>
                </a:tc>
                <a:tc>
                  <a:txBody>
                    <a:bodyPr/>
                    <a:lstStyle/>
                    <a:p>
                      <a:pPr algn="ctr"/>
                      <a:r>
                        <a:rPr lang="en-US" sz="1800" dirty="0"/>
                        <a:t>12%</a:t>
                      </a:r>
                    </a:p>
                  </a:txBody>
                  <a:tcPr/>
                </a:tc>
                <a:extLst>
                  <a:ext uri="{0D108BD9-81ED-4DB2-BD59-A6C34878D82A}">
                    <a16:rowId xmlns="" xmlns:a16="http://schemas.microsoft.com/office/drawing/2014/main" val="398930666"/>
                  </a:ext>
                </a:extLst>
              </a:tr>
              <a:tr h="370840">
                <a:tc>
                  <a:txBody>
                    <a:bodyPr/>
                    <a:lstStyle/>
                    <a:p>
                      <a:r>
                        <a:rPr lang="en-US" sz="1800" dirty="0"/>
                        <a:t>Clinical CV Pharmacist</a:t>
                      </a:r>
                    </a:p>
                  </a:txBody>
                  <a:tcPr/>
                </a:tc>
                <a:tc>
                  <a:txBody>
                    <a:bodyPr/>
                    <a:lstStyle/>
                    <a:p>
                      <a:pPr algn="ctr"/>
                      <a:r>
                        <a:rPr lang="en-US" sz="1800" dirty="0"/>
                        <a:t>18</a:t>
                      </a:r>
                    </a:p>
                  </a:txBody>
                  <a:tcPr/>
                </a:tc>
                <a:tc>
                  <a:txBody>
                    <a:bodyPr/>
                    <a:lstStyle/>
                    <a:p>
                      <a:pPr algn="ctr"/>
                      <a:r>
                        <a:rPr lang="en-US" sz="1800" dirty="0"/>
                        <a:t>6%</a:t>
                      </a:r>
                    </a:p>
                  </a:txBody>
                  <a:tcPr/>
                </a:tc>
                <a:extLst>
                  <a:ext uri="{0D108BD9-81ED-4DB2-BD59-A6C34878D82A}">
                    <a16:rowId xmlns="" xmlns:a16="http://schemas.microsoft.com/office/drawing/2014/main" val="266686143"/>
                  </a:ext>
                </a:extLst>
              </a:tr>
              <a:tr h="370840">
                <a:tc>
                  <a:txBody>
                    <a:bodyPr/>
                    <a:lstStyle/>
                    <a:p>
                      <a:r>
                        <a:rPr lang="en-US" sz="1800" dirty="0"/>
                        <a:t>Clinical Nurse Specialist</a:t>
                      </a:r>
                    </a:p>
                  </a:txBody>
                  <a:tcPr/>
                </a:tc>
                <a:tc>
                  <a:txBody>
                    <a:bodyPr/>
                    <a:lstStyle/>
                    <a:p>
                      <a:pPr algn="ctr"/>
                      <a:r>
                        <a:rPr lang="en-US" sz="1800" dirty="0"/>
                        <a:t>12</a:t>
                      </a:r>
                    </a:p>
                  </a:txBody>
                  <a:tcPr/>
                </a:tc>
                <a:tc>
                  <a:txBody>
                    <a:bodyPr/>
                    <a:lstStyle/>
                    <a:p>
                      <a:pPr algn="ctr"/>
                      <a:r>
                        <a:rPr lang="en-US" sz="1800" dirty="0"/>
                        <a:t>4%</a:t>
                      </a:r>
                    </a:p>
                  </a:txBody>
                  <a:tcPr/>
                </a:tc>
                <a:extLst>
                  <a:ext uri="{0D108BD9-81ED-4DB2-BD59-A6C34878D82A}">
                    <a16:rowId xmlns="" xmlns:a16="http://schemas.microsoft.com/office/drawing/2014/main" val="3474050580"/>
                  </a:ext>
                </a:extLst>
              </a:tr>
              <a:tr h="370840">
                <a:tc>
                  <a:txBody>
                    <a:bodyPr/>
                    <a:lstStyle/>
                    <a:p>
                      <a:r>
                        <a:rPr lang="en-US" sz="1800" dirty="0"/>
                        <a:t>Other</a:t>
                      </a:r>
                    </a:p>
                  </a:txBody>
                  <a:tcPr/>
                </a:tc>
                <a:tc>
                  <a:txBody>
                    <a:bodyPr/>
                    <a:lstStyle/>
                    <a:p>
                      <a:pPr algn="ctr"/>
                      <a:r>
                        <a:rPr lang="en-US" sz="1800" dirty="0"/>
                        <a:t>3</a:t>
                      </a:r>
                    </a:p>
                  </a:txBody>
                  <a:tcPr/>
                </a:tc>
                <a:tc>
                  <a:txBody>
                    <a:bodyPr/>
                    <a:lstStyle/>
                    <a:p>
                      <a:pPr algn="ctr"/>
                      <a:r>
                        <a:rPr lang="en-US" sz="1800" dirty="0"/>
                        <a:t>1%</a:t>
                      </a:r>
                    </a:p>
                  </a:txBody>
                  <a:tcPr/>
                </a:tc>
                <a:extLst>
                  <a:ext uri="{0D108BD9-81ED-4DB2-BD59-A6C34878D82A}">
                    <a16:rowId xmlns="" xmlns:a16="http://schemas.microsoft.com/office/drawing/2014/main" val="4245387649"/>
                  </a:ext>
                </a:extLst>
              </a:tr>
              <a:tr h="370840">
                <a:tc>
                  <a:txBody>
                    <a:bodyPr/>
                    <a:lstStyle/>
                    <a:p>
                      <a:r>
                        <a:rPr lang="en-US" sz="1800" b="1" dirty="0"/>
                        <a:t>Total</a:t>
                      </a:r>
                    </a:p>
                  </a:txBody>
                  <a:tcPr/>
                </a:tc>
                <a:tc>
                  <a:txBody>
                    <a:bodyPr/>
                    <a:lstStyle/>
                    <a:p>
                      <a:pPr algn="ctr"/>
                      <a:r>
                        <a:rPr lang="en-US" sz="1800" dirty="0"/>
                        <a:t>318</a:t>
                      </a:r>
                    </a:p>
                  </a:txBody>
                  <a:tcPr/>
                </a:tc>
                <a:tc>
                  <a:txBody>
                    <a:bodyPr/>
                    <a:lstStyle/>
                    <a:p>
                      <a:pPr algn="ctr"/>
                      <a:endParaRPr lang="en-US" sz="1800" dirty="0"/>
                    </a:p>
                  </a:txBody>
                  <a:tcPr/>
                </a:tc>
                <a:extLst>
                  <a:ext uri="{0D108BD9-81ED-4DB2-BD59-A6C34878D82A}">
                    <a16:rowId xmlns="" xmlns:a16="http://schemas.microsoft.com/office/drawing/2014/main" val="3403129750"/>
                  </a:ext>
                </a:extLst>
              </a:tr>
            </a:tbl>
          </a:graphicData>
        </a:graphic>
      </p:graphicFrame>
      <p:sp>
        <p:nvSpPr>
          <p:cNvPr id="8" name="TextBox 7"/>
          <p:cNvSpPr txBox="1"/>
          <p:nvPr/>
        </p:nvSpPr>
        <p:spPr>
          <a:xfrm>
            <a:off x="838200" y="6019800"/>
            <a:ext cx="4467225" cy="276999"/>
          </a:xfrm>
          <a:prstGeom prst="rect">
            <a:avLst/>
          </a:prstGeom>
          <a:noFill/>
        </p:spPr>
        <p:txBody>
          <a:bodyPr wrap="square" rtlCol="0">
            <a:spAutoFit/>
          </a:bodyPr>
          <a:lstStyle/>
          <a:p>
            <a:r>
              <a:rPr lang="en-US" sz="1200" dirty="0"/>
              <a:t>Source: ACC Member Database June 2017</a:t>
            </a:r>
          </a:p>
        </p:txBody>
      </p:sp>
    </p:spTree>
    <p:extLst>
      <p:ext uri="{BB962C8B-B14F-4D97-AF65-F5344CB8AC3E}">
        <p14:creationId xmlns:p14="http://schemas.microsoft.com/office/powerpoint/2010/main" val="1167859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dirty="0"/>
              <a:t>Annual Scientific Session</a:t>
            </a:r>
          </a:p>
        </p:txBody>
      </p:sp>
      <p:sp>
        <p:nvSpPr>
          <p:cNvPr id="6147" name="Content Placeholder 2"/>
          <p:cNvSpPr>
            <a:spLocks noGrp="1"/>
          </p:cNvSpPr>
          <p:nvPr>
            <p:ph idx="1"/>
          </p:nvPr>
        </p:nvSpPr>
        <p:spPr/>
        <p:txBody>
          <a:bodyPr/>
          <a:lstStyle/>
          <a:p>
            <a:pPr eaLnBrk="1" hangingPunct="1"/>
            <a:r>
              <a:rPr lang="en-US" altLang="en-US" sz="3600" dirty="0"/>
              <a:t>Three days of innovative education, groundbreaking science and interactive debates and discussion</a:t>
            </a:r>
          </a:p>
          <a:p>
            <a:pPr eaLnBrk="1" hangingPunct="1"/>
            <a:r>
              <a:rPr lang="en-US" altLang="en-US" sz="3600" dirty="0"/>
              <a:t>Nearly 13,000 CV professionals attended ACC.17 in Washington, DC</a:t>
            </a:r>
          </a:p>
          <a:p>
            <a:pPr lvl="1" eaLnBrk="1" hangingPunct="1"/>
            <a:r>
              <a:rPr lang="en-US" altLang="en-US" sz="3600" dirty="0"/>
              <a:t>1,100+ CV Team professionals</a:t>
            </a:r>
            <a:endParaRPr lang="en-US" altLang="en-US" sz="3200" dirty="0"/>
          </a:p>
          <a:p>
            <a:pPr eaLnBrk="1" hangingPunct="1"/>
            <a:r>
              <a:rPr lang="en-US" altLang="en-US" sz="3600" dirty="0"/>
              <a:t>ACC.18 takes place March 10 – 12, 2018 in Orlando</a:t>
            </a:r>
          </a:p>
          <a:p>
            <a:pPr eaLnBrk="1" hangingPunct="1"/>
            <a:endParaRPr lang="en-US" altLang="en-US" dirty="0"/>
          </a:p>
        </p:txBody>
      </p:sp>
    </p:spTree>
    <p:extLst>
      <p:ext uri="{BB962C8B-B14F-4D97-AF65-F5344CB8AC3E}">
        <p14:creationId xmlns:p14="http://schemas.microsoft.com/office/powerpoint/2010/main" val="4213525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dirty="0"/>
              <a:t>ACC.17 – CV Team Feedback</a:t>
            </a:r>
          </a:p>
        </p:txBody>
      </p:sp>
      <p:sp>
        <p:nvSpPr>
          <p:cNvPr id="6147" name="Content Placeholder 2"/>
          <p:cNvSpPr>
            <a:spLocks noGrp="1"/>
          </p:cNvSpPr>
          <p:nvPr>
            <p:ph idx="1"/>
          </p:nvPr>
        </p:nvSpPr>
        <p:spPr/>
        <p:txBody>
          <a:bodyPr/>
          <a:lstStyle/>
          <a:p>
            <a:pPr eaLnBrk="1" hangingPunct="1"/>
            <a:r>
              <a:rPr lang="en-US" altLang="en-US" sz="3600" dirty="0"/>
              <a:t>The top three reasons CV Team members gave for attending ACC.17 were general education/practical clinical applications, cutting-edge science, and networking opportunities</a:t>
            </a:r>
          </a:p>
          <a:p>
            <a:pPr eaLnBrk="1" hangingPunct="1"/>
            <a:r>
              <a:rPr lang="en-US" altLang="en-US" sz="3600" dirty="0"/>
              <a:t>The most useful sessions according to CV Team members were the CV Team Section Meeting and Reception, the Pharmacology Program, and the Core Curriculum sessions (n = 156)</a:t>
            </a:r>
          </a:p>
        </p:txBody>
      </p:sp>
    </p:spTree>
    <p:extLst>
      <p:ext uri="{BB962C8B-B14F-4D97-AF65-F5344CB8AC3E}">
        <p14:creationId xmlns:p14="http://schemas.microsoft.com/office/powerpoint/2010/main" val="3087470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dirty="0"/>
              <a:t>ACC.17 – CV Team Feedback</a:t>
            </a:r>
          </a:p>
        </p:txBody>
      </p:sp>
      <p:sp>
        <p:nvSpPr>
          <p:cNvPr id="6147" name="Content Placeholder 2"/>
          <p:cNvSpPr>
            <a:spLocks noGrp="1"/>
          </p:cNvSpPr>
          <p:nvPr>
            <p:ph idx="1"/>
          </p:nvPr>
        </p:nvSpPr>
        <p:spPr/>
        <p:txBody>
          <a:bodyPr/>
          <a:lstStyle/>
          <a:p>
            <a:pPr eaLnBrk="1" hangingPunct="1"/>
            <a:r>
              <a:rPr lang="en-US" altLang="en-US" sz="2800" dirty="0"/>
              <a:t>“As a pharmacist, it is great to participate at the same level as those physicians that I work with on a daily basis.”</a:t>
            </a:r>
          </a:p>
          <a:p>
            <a:pPr eaLnBrk="1" hangingPunct="1"/>
            <a:r>
              <a:rPr lang="en-US" altLang="en-US" sz="2800" dirty="0"/>
              <a:t>“Better focus on all cardiology topics instead of primarily interventional. Inclusion of the Cardiac Care Team with offerings specific to our interests. Pharmacology CNEs.”</a:t>
            </a:r>
          </a:p>
          <a:p>
            <a:pPr eaLnBrk="1" hangingPunct="1"/>
            <a:r>
              <a:rPr lang="en-US" altLang="en-US" sz="2800" dirty="0"/>
              <a:t>“Excellent information; great speakers; interesting topics and obviously many choices.”</a:t>
            </a:r>
          </a:p>
          <a:p>
            <a:pPr eaLnBrk="1" hangingPunct="1"/>
            <a:r>
              <a:rPr lang="en-US" altLang="en-US" sz="2800" dirty="0"/>
              <a:t>“High quality conference with high quality lectures. . . . The app enhanced the conference experience and organization.</a:t>
            </a:r>
          </a:p>
        </p:txBody>
      </p:sp>
    </p:spTree>
    <p:extLst>
      <p:ext uri="{BB962C8B-B14F-4D97-AF65-F5344CB8AC3E}">
        <p14:creationId xmlns:p14="http://schemas.microsoft.com/office/powerpoint/2010/main" val="2182339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016000" y="2590800"/>
            <a:ext cx="10972800" cy="1143000"/>
          </a:xfrm>
        </p:spPr>
        <p:txBody>
          <a:bodyPr/>
          <a:lstStyle/>
          <a:p>
            <a:r>
              <a:rPr lang="en-US" altLang="en-US" sz="4000" b="1" smtClean="0"/>
              <a:t>Questions?</a:t>
            </a:r>
            <a:endParaRPr lang="en-US" altLang="en-US" sz="4000" smtClean="0"/>
          </a:p>
        </p:txBody>
      </p:sp>
      <p:sp>
        <p:nvSpPr>
          <p:cNvPr id="4" name="Content Placeholder 2"/>
          <p:cNvSpPr>
            <a:spLocks noGrp="1"/>
          </p:cNvSpPr>
          <p:nvPr>
            <p:ph idx="1"/>
          </p:nvPr>
        </p:nvSpPr>
        <p:spPr>
          <a:xfrm>
            <a:off x="609600" y="1295401"/>
            <a:ext cx="10972800" cy="4678363"/>
          </a:xfrm>
        </p:spPr>
        <p:txBody>
          <a:bodyPr/>
          <a:lstStyle/>
          <a:p>
            <a:pPr>
              <a:defRPr/>
            </a:pPr>
            <a:endParaRPr lang="en-US" sz="2400" dirty="0" smtClean="0">
              <a:latin typeface="+mj-lt"/>
              <a:cs typeface="ＭＳ Ｐゴシック" charset="0"/>
            </a:endParaRPr>
          </a:p>
        </p:txBody>
      </p:sp>
    </p:spTree>
    <p:extLst>
      <p:ext uri="{BB962C8B-B14F-4D97-AF65-F5344CB8AC3E}">
        <p14:creationId xmlns:p14="http://schemas.microsoft.com/office/powerpoint/2010/main" val="37318970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1733" y="1701801"/>
            <a:ext cx="11463867"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2974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dirty="0"/>
              <a:t>Snapshot of ACC Today</a:t>
            </a:r>
          </a:p>
        </p:txBody>
      </p:sp>
      <p:sp>
        <p:nvSpPr>
          <p:cNvPr id="2" name="Content Placeholder 1"/>
          <p:cNvSpPr>
            <a:spLocks noGrp="1"/>
          </p:cNvSpPr>
          <p:nvPr>
            <p:ph sz="half" idx="1"/>
          </p:nvPr>
        </p:nvSpPr>
        <p:spPr>
          <a:xfrm>
            <a:off x="619125" y="1600201"/>
            <a:ext cx="5384800" cy="4525963"/>
          </a:xfrm>
        </p:spPr>
        <p:txBody>
          <a:bodyPr/>
          <a:lstStyle/>
          <a:p>
            <a:pPr marL="0" indent="0">
              <a:buNone/>
            </a:pPr>
            <a:r>
              <a:rPr lang="en-US" sz="2600" b="1" dirty="0"/>
              <a:t>52,000+ </a:t>
            </a:r>
            <a:r>
              <a:rPr lang="en-US" sz="2600" dirty="0"/>
              <a:t>members across the entire cardiovascular care team</a:t>
            </a:r>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r>
              <a:rPr lang="en-US" sz="2200" b="1" dirty="0" smtClean="0"/>
              <a:t>5,000+</a:t>
            </a:r>
            <a:r>
              <a:rPr lang="en-US" sz="2200" dirty="0" smtClean="0"/>
              <a:t> </a:t>
            </a:r>
            <a:r>
              <a:rPr lang="en-US" sz="2200" dirty="0"/>
              <a:t>CV Team members: APNs, RNs, PAs, </a:t>
            </a:r>
            <a:r>
              <a:rPr lang="en-US" sz="2200" dirty="0" smtClean="0"/>
              <a:t>PharmDs, Techs, Exercise Physiologists, Occupational and Physical Therapists, Registered Dieticians and other professionals!</a:t>
            </a:r>
            <a:endParaRPr lang="en-US" sz="2200" b="1" dirty="0"/>
          </a:p>
        </p:txBody>
      </p:sp>
      <p:sp>
        <p:nvSpPr>
          <p:cNvPr id="3" name="Content Placeholder 2"/>
          <p:cNvSpPr>
            <a:spLocks noGrp="1"/>
          </p:cNvSpPr>
          <p:nvPr>
            <p:ph sz="half" idx="2"/>
          </p:nvPr>
        </p:nvSpPr>
        <p:spPr/>
        <p:txBody>
          <a:bodyPr/>
          <a:lstStyle/>
          <a:p>
            <a:pPr marL="0" indent="0">
              <a:buNone/>
            </a:pPr>
            <a:r>
              <a:rPr lang="en-US" b="1" dirty="0"/>
              <a:t>48 Domestic Chapters</a:t>
            </a:r>
          </a:p>
          <a:p>
            <a:pPr marL="0" indent="0">
              <a:buNone/>
            </a:pPr>
            <a:endParaRPr lang="en-US" b="1" dirty="0"/>
          </a:p>
          <a:p>
            <a:pPr marL="0" indent="0">
              <a:buNone/>
            </a:pPr>
            <a:r>
              <a:rPr lang="en-US" b="1" dirty="0"/>
              <a:t>40 International Chapters</a:t>
            </a:r>
          </a:p>
          <a:p>
            <a:pPr marL="0" indent="0">
              <a:buNone/>
            </a:pPr>
            <a:endParaRPr lang="en-US" b="1" dirty="0"/>
          </a:p>
          <a:p>
            <a:pPr marL="0" indent="0">
              <a:buNone/>
            </a:pPr>
            <a:r>
              <a:rPr lang="en-US" b="1" dirty="0"/>
              <a:t>10 NCDR Registries</a:t>
            </a:r>
          </a:p>
        </p:txBody>
      </p:sp>
      <p:pic>
        <p:nvPicPr>
          <p:cNvPr id="6" name="Picture 6" descr="Doctors-26.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0778" y="2333626"/>
            <a:ext cx="3061494" cy="217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3713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dirty="0"/>
              <a:t>CV Team Demographics</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3313546844"/>
              </p:ext>
            </p:extLst>
          </p:nvPr>
        </p:nvGraphicFramePr>
        <p:xfrm>
          <a:off x="609600" y="1600200"/>
          <a:ext cx="53848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ontent Placeholder 3"/>
          <p:cNvGraphicFramePr>
            <a:graphicFrameLocks noGrp="1"/>
          </p:cNvGraphicFramePr>
          <p:nvPr>
            <p:ph sz="half" idx="2"/>
            <p:extLst>
              <p:ext uri="{D42A27DB-BD31-4B8C-83A1-F6EECF244321}">
                <p14:modId xmlns:p14="http://schemas.microsoft.com/office/powerpoint/2010/main" val="1451095577"/>
              </p:ext>
            </p:extLst>
          </p:nvPr>
        </p:nvGraphicFramePr>
        <p:xfrm>
          <a:off x="6197600" y="1600200"/>
          <a:ext cx="5009748" cy="3799840"/>
        </p:xfrm>
        <a:graphic>
          <a:graphicData uri="http://schemas.openxmlformats.org/drawingml/2006/table">
            <a:tbl>
              <a:tblPr firstRow="1" bandRow="1">
                <a:tableStyleId>{073A0DAA-6AF3-43AB-8588-CEC1D06C72B9}</a:tableStyleId>
              </a:tblPr>
              <a:tblGrid>
                <a:gridCol w="1794933">
                  <a:extLst>
                    <a:ext uri="{9D8B030D-6E8A-4147-A177-3AD203B41FA5}">
                      <a16:colId xmlns="" xmlns:a16="http://schemas.microsoft.com/office/drawing/2014/main" val="1451346828"/>
                    </a:ext>
                  </a:extLst>
                </a:gridCol>
                <a:gridCol w="1592326">
                  <a:extLst>
                    <a:ext uri="{9D8B030D-6E8A-4147-A177-3AD203B41FA5}">
                      <a16:colId xmlns="" xmlns:a16="http://schemas.microsoft.com/office/drawing/2014/main" val="2666345218"/>
                    </a:ext>
                  </a:extLst>
                </a:gridCol>
                <a:gridCol w="1622489">
                  <a:extLst>
                    <a:ext uri="{9D8B030D-6E8A-4147-A177-3AD203B41FA5}">
                      <a16:colId xmlns="" xmlns:a16="http://schemas.microsoft.com/office/drawing/2014/main" val="3118009930"/>
                    </a:ext>
                  </a:extLst>
                </a:gridCol>
              </a:tblGrid>
              <a:tr h="370840">
                <a:tc>
                  <a:txBody>
                    <a:bodyPr/>
                    <a:lstStyle/>
                    <a:p>
                      <a:r>
                        <a:rPr lang="en-US" sz="1600" dirty="0"/>
                        <a:t>Member Type</a:t>
                      </a:r>
                    </a:p>
                  </a:txBody>
                  <a:tcPr/>
                </a:tc>
                <a:tc>
                  <a:txBody>
                    <a:bodyPr/>
                    <a:lstStyle/>
                    <a:p>
                      <a:r>
                        <a:rPr lang="en-US" sz="1600" dirty="0"/>
                        <a:t># of Members</a:t>
                      </a:r>
                    </a:p>
                  </a:txBody>
                  <a:tcPr/>
                </a:tc>
                <a:tc>
                  <a:txBody>
                    <a:bodyPr/>
                    <a:lstStyle/>
                    <a:p>
                      <a:r>
                        <a:rPr lang="en-US" sz="1600" dirty="0"/>
                        <a:t>% of Members</a:t>
                      </a:r>
                    </a:p>
                  </a:txBody>
                  <a:tcPr/>
                </a:tc>
                <a:extLst>
                  <a:ext uri="{0D108BD9-81ED-4DB2-BD59-A6C34878D82A}">
                    <a16:rowId xmlns="" xmlns:a16="http://schemas.microsoft.com/office/drawing/2014/main" val="1824571139"/>
                  </a:ext>
                </a:extLst>
              </a:tr>
              <a:tr h="370840">
                <a:tc>
                  <a:txBody>
                    <a:bodyPr/>
                    <a:lstStyle/>
                    <a:p>
                      <a:r>
                        <a:rPr lang="en-US" sz="1600" dirty="0"/>
                        <a:t>Nurse Practitioner</a:t>
                      </a:r>
                    </a:p>
                  </a:txBody>
                  <a:tcPr/>
                </a:tc>
                <a:tc>
                  <a:txBody>
                    <a:bodyPr/>
                    <a:lstStyle/>
                    <a:p>
                      <a:pPr algn="ctr"/>
                      <a:r>
                        <a:rPr lang="en-US" sz="1600" dirty="0" smtClean="0"/>
                        <a:t>1950</a:t>
                      </a:r>
                      <a:endParaRPr lang="en-US" sz="1600" dirty="0"/>
                    </a:p>
                  </a:txBody>
                  <a:tcPr/>
                </a:tc>
                <a:tc>
                  <a:txBody>
                    <a:bodyPr/>
                    <a:lstStyle/>
                    <a:p>
                      <a:pPr algn="ctr"/>
                      <a:r>
                        <a:rPr lang="en-US" sz="1600" dirty="0" smtClean="0"/>
                        <a:t>38%</a:t>
                      </a:r>
                      <a:endParaRPr lang="en-US" sz="1600" dirty="0"/>
                    </a:p>
                  </a:txBody>
                  <a:tcPr/>
                </a:tc>
                <a:extLst>
                  <a:ext uri="{0D108BD9-81ED-4DB2-BD59-A6C34878D82A}">
                    <a16:rowId xmlns="" xmlns:a16="http://schemas.microsoft.com/office/drawing/2014/main" val="2847303759"/>
                  </a:ext>
                </a:extLst>
              </a:tr>
              <a:tr h="370840">
                <a:tc>
                  <a:txBody>
                    <a:bodyPr/>
                    <a:lstStyle/>
                    <a:p>
                      <a:r>
                        <a:rPr lang="en-US" sz="1600" dirty="0"/>
                        <a:t>Registered</a:t>
                      </a:r>
                      <a:r>
                        <a:rPr lang="en-US" sz="1600" baseline="0" dirty="0"/>
                        <a:t> Nurse</a:t>
                      </a:r>
                      <a:endParaRPr lang="en-US" sz="1600" dirty="0"/>
                    </a:p>
                  </a:txBody>
                  <a:tcPr/>
                </a:tc>
                <a:tc>
                  <a:txBody>
                    <a:bodyPr/>
                    <a:lstStyle/>
                    <a:p>
                      <a:pPr algn="ctr"/>
                      <a:r>
                        <a:rPr lang="en-US" sz="1600" dirty="0" smtClean="0"/>
                        <a:t>1340</a:t>
                      </a:r>
                      <a:endParaRPr lang="en-US" sz="1600" dirty="0"/>
                    </a:p>
                  </a:txBody>
                  <a:tcPr/>
                </a:tc>
                <a:tc>
                  <a:txBody>
                    <a:bodyPr/>
                    <a:lstStyle/>
                    <a:p>
                      <a:pPr algn="ctr"/>
                      <a:r>
                        <a:rPr lang="en-US" sz="1600" dirty="0" smtClean="0"/>
                        <a:t>26%</a:t>
                      </a:r>
                      <a:endParaRPr lang="en-US" sz="1600" dirty="0"/>
                    </a:p>
                  </a:txBody>
                  <a:tcPr/>
                </a:tc>
                <a:extLst>
                  <a:ext uri="{0D108BD9-81ED-4DB2-BD59-A6C34878D82A}">
                    <a16:rowId xmlns="" xmlns:a16="http://schemas.microsoft.com/office/drawing/2014/main" val="1508120792"/>
                  </a:ext>
                </a:extLst>
              </a:tr>
              <a:tr h="370840">
                <a:tc>
                  <a:txBody>
                    <a:bodyPr/>
                    <a:lstStyle/>
                    <a:p>
                      <a:r>
                        <a:rPr lang="en-US" sz="1600" dirty="0"/>
                        <a:t>Physician Assistant</a:t>
                      </a:r>
                    </a:p>
                  </a:txBody>
                  <a:tcPr/>
                </a:tc>
                <a:tc>
                  <a:txBody>
                    <a:bodyPr/>
                    <a:lstStyle/>
                    <a:p>
                      <a:pPr algn="ctr"/>
                      <a:r>
                        <a:rPr lang="en-US" sz="1600" dirty="0" smtClean="0"/>
                        <a:t>730</a:t>
                      </a:r>
                      <a:endParaRPr lang="en-US" sz="1600" dirty="0"/>
                    </a:p>
                  </a:txBody>
                  <a:tcPr/>
                </a:tc>
                <a:tc>
                  <a:txBody>
                    <a:bodyPr/>
                    <a:lstStyle/>
                    <a:p>
                      <a:pPr algn="ctr"/>
                      <a:r>
                        <a:rPr lang="en-US" sz="1600" dirty="0" smtClean="0"/>
                        <a:t>14%</a:t>
                      </a:r>
                      <a:endParaRPr lang="en-US" sz="1600" dirty="0"/>
                    </a:p>
                  </a:txBody>
                  <a:tcPr/>
                </a:tc>
                <a:extLst>
                  <a:ext uri="{0D108BD9-81ED-4DB2-BD59-A6C34878D82A}">
                    <a16:rowId xmlns="" xmlns:a16="http://schemas.microsoft.com/office/drawing/2014/main" val="398930666"/>
                  </a:ext>
                </a:extLst>
              </a:tr>
              <a:tr h="370840">
                <a:tc>
                  <a:txBody>
                    <a:bodyPr/>
                    <a:lstStyle/>
                    <a:p>
                      <a:r>
                        <a:rPr lang="en-US" sz="1600" dirty="0" smtClean="0"/>
                        <a:t>Emerging</a:t>
                      </a:r>
                      <a:r>
                        <a:rPr lang="en-US" sz="1600" baseline="0" dirty="0" smtClean="0"/>
                        <a:t> Professionals</a:t>
                      </a:r>
                      <a:endParaRPr lang="en-US" sz="1600" dirty="0"/>
                    </a:p>
                  </a:txBody>
                  <a:tcPr/>
                </a:tc>
                <a:tc>
                  <a:txBody>
                    <a:bodyPr/>
                    <a:lstStyle/>
                    <a:p>
                      <a:pPr algn="ctr"/>
                      <a:r>
                        <a:rPr lang="en-US" sz="1600" dirty="0" smtClean="0"/>
                        <a:t>590</a:t>
                      </a:r>
                      <a:endParaRPr lang="en-US" sz="1600" dirty="0"/>
                    </a:p>
                  </a:txBody>
                  <a:tcPr/>
                </a:tc>
                <a:tc>
                  <a:txBody>
                    <a:bodyPr/>
                    <a:lstStyle/>
                    <a:p>
                      <a:pPr algn="ctr"/>
                      <a:r>
                        <a:rPr lang="en-US" sz="1600" dirty="0" smtClean="0"/>
                        <a:t>11%</a:t>
                      </a:r>
                      <a:endParaRPr lang="en-US" sz="1600" dirty="0"/>
                    </a:p>
                  </a:txBody>
                  <a:tcPr/>
                </a:tc>
              </a:tr>
              <a:tr h="370840">
                <a:tc>
                  <a:txBody>
                    <a:bodyPr/>
                    <a:lstStyle/>
                    <a:p>
                      <a:r>
                        <a:rPr lang="en-US" sz="1600" dirty="0"/>
                        <a:t>Clinical CV Pharmacist</a:t>
                      </a:r>
                    </a:p>
                  </a:txBody>
                  <a:tcPr/>
                </a:tc>
                <a:tc>
                  <a:txBody>
                    <a:bodyPr/>
                    <a:lstStyle/>
                    <a:p>
                      <a:pPr algn="ctr"/>
                      <a:r>
                        <a:rPr lang="en-US" sz="1600" dirty="0" smtClean="0"/>
                        <a:t>450</a:t>
                      </a:r>
                      <a:endParaRPr lang="en-US" sz="1600" dirty="0"/>
                    </a:p>
                  </a:txBody>
                  <a:tcPr/>
                </a:tc>
                <a:tc>
                  <a:txBody>
                    <a:bodyPr/>
                    <a:lstStyle/>
                    <a:p>
                      <a:pPr algn="ctr"/>
                      <a:r>
                        <a:rPr lang="en-US" sz="1600" dirty="0" smtClean="0"/>
                        <a:t>8%</a:t>
                      </a:r>
                      <a:endParaRPr lang="en-US" sz="1600" dirty="0"/>
                    </a:p>
                  </a:txBody>
                  <a:tcPr/>
                </a:tc>
                <a:extLst>
                  <a:ext uri="{0D108BD9-81ED-4DB2-BD59-A6C34878D82A}">
                    <a16:rowId xmlns="" xmlns:a16="http://schemas.microsoft.com/office/drawing/2014/main" val="266686143"/>
                  </a:ext>
                </a:extLst>
              </a:tr>
              <a:tr h="370840">
                <a:tc>
                  <a:txBody>
                    <a:bodyPr/>
                    <a:lstStyle/>
                    <a:p>
                      <a:r>
                        <a:rPr lang="en-US" sz="1600" dirty="0"/>
                        <a:t>Clinical Nurse Specialist</a:t>
                      </a:r>
                    </a:p>
                  </a:txBody>
                  <a:tcPr/>
                </a:tc>
                <a:tc>
                  <a:txBody>
                    <a:bodyPr/>
                    <a:lstStyle/>
                    <a:p>
                      <a:pPr algn="ctr"/>
                      <a:r>
                        <a:rPr lang="en-US" sz="1600" dirty="0" smtClean="0"/>
                        <a:t>140</a:t>
                      </a:r>
                      <a:endParaRPr lang="en-US" sz="1600" dirty="0"/>
                    </a:p>
                  </a:txBody>
                  <a:tcPr/>
                </a:tc>
                <a:tc>
                  <a:txBody>
                    <a:bodyPr/>
                    <a:lstStyle/>
                    <a:p>
                      <a:pPr algn="ctr"/>
                      <a:r>
                        <a:rPr lang="en-US" sz="1600" dirty="0" smtClean="0"/>
                        <a:t>3%</a:t>
                      </a:r>
                      <a:endParaRPr lang="en-US" sz="1600" dirty="0"/>
                    </a:p>
                  </a:txBody>
                  <a:tcPr/>
                </a:tc>
                <a:extLst>
                  <a:ext uri="{0D108BD9-81ED-4DB2-BD59-A6C34878D82A}">
                    <a16:rowId xmlns="" xmlns:a16="http://schemas.microsoft.com/office/drawing/2014/main" val="4245387649"/>
                  </a:ext>
                </a:extLst>
              </a:tr>
              <a:tr h="370840">
                <a:tc>
                  <a:txBody>
                    <a:bodyPr/>
                    <a:lstStyle/>
                    <a:p>
                      <a:r>
                        <a:rPr lang="en-US" sz="1600" b="1" dirty="0"/>
                        <a:t>Total</a:t>
                      </a:r>
                    </a:p>
                  </a:txBody>
                  <a:tcPr/>
                </a:tc>
                <a:tc>
                  <a:txBody>
                    <a:bodyPr/>
                    <a:lstStyle/>
                    <a:p>
                      <a:pPr algn="ctr"/>
                      <a:r>
                        <a:rPr lang="en-US" sz="1600" dirty="0" smtClean="0"/>
                        <a:t>5,200</a:t>
                      </a:r>
                      <a:endParaRPr lang="en-US" sz="1600" dirty="0"/>
                    </a:p>
                  </a:txBody>
                  <a:tcPr/>
                </a:tc>
                <a:tc>
                  <a:txBody>
                    <a:bodyPr/>
                    <a:lstStyle/>
                    <a:p>
                      <a:pPr algn="ctr"/>
                      <a:endParaRPr lang="en-US" sz="1600" dirty="0"/>
                    </a:p>
                  </a:txBody>
                  <a:tcPr/>
                </a:tc>
                <a:extLst>
                  <a:ext uri="{0D108BD9-81ED-4DB2-BD59-A6C34878D82A}">
                    <a16:rowId xmlns="" xmlns:a16="http://schemas.microsoft.com/office/drawing/2014/main" val="3403129750"/>
                  </a:ext>
                </a:extLst>
              </a:tr>
            </a:tbl>
          </a:graphicData>
        </a:graphic>
      </p:graphicFrame>
      <p:sp>
        <p:nvSpPr>
          <p:cNvPr id="8" name="TextBox 7"/>
          <p:cNvSpPr txBox="1"/>
          <p:nvPr/>
        </p:nvSpPr>
        <p:spPr>
          <a:xfrm>
            <a:off x="838200" y="5881300"/>
            <a:ext cx="8448675" cy="830997"/>
          </a:xfrm>
          <a:prstGeom prst="rect">
            <a:avLst/>
          </a:prstGeom>
          <a:noFill/>
        </p:spPr>
        <p:txBody>
          <a:bodyPr wrap="square" rtlCol="0">
            <a:spAutoFit/>
          </a:bodyPr>
          <a:lstStyle/>
          <a:p>
            <a:r>
              <a:rPr lang="en-US" sz="1200" dirty="0"/>
              <a:t>Source: ACC Member Database Sept </a:t>
            </a:r>
            <a:r>
              <a:rPr lang="en-US" sz="1200" dirty="0" smtClean="0"/>
              <a:t>2017</a:t>
            </a:r>
          </a:p>
          <a:p>
            <a:r>
              <a:rPr lang="en-US" sz="1200" dirty="0" smtClean="0"/>
              <a:t>Note: </a:t>
            </a:r>
            <a:r>
              <a:rPr lang="en-US" sz="1200" dirty="0"/>
              <a:t>Emerging </a:t>
            </a:r>
            <a:r>
              <a:rPr lang="en-US" sz="1200" dirty="0" smtClean="0"/>
              <a:t>Professionals sub-segment </a:t>
            </a:r>
            <a:r>
              <a:rPr lang="en-US" sz="1200" smtClean="0"/>
              <a:t>includes Technologists </a:t>
            </a:r>
            <a:r>
              <a:rPr lang="en-US" sz="1200" dirty="0"/>
              <a:t>(e.g. RCIS, RCS, RCES, etc.), Exercise Physiologists, Registered Dietitians, Clinical Social Workers, Behavioral Scientists, </a:t>
            </a:r>
            <a:r>
              <a:rPr lang="en-US" sz="1200" dirty="0" smtClean="0"/>
              <a:t>Physical and Occupational Therapists, and Genetic Counselors.</a:t>
            </a:r>
            <a:endParaRPr lang="en-US" sz="1200" dirty="0"/>
          </a:p>
        </p:txBody>
      </p:sp>
    </p:spTree>
    <p:extLst>
      <p:ext uri="{BB962C8B-B14F-4D97-AF65-F5344CB8AC3E}">
        <p14:creationId xmlns:p14="http://schemas.microsoft.com/office/powerpoint/2010/main" val="2965289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09600" y="275166"/>
            <a:ext cx="5762625" cy="2001309"/>
          </a:xfrm>
        </p:spPr>
        <p:txBody>
          <a:bodyPr/>
          <a:lstStyle/>
          <a:p>
            <a:pPr eaLnBrk="1" hangingPunct="1"/>
            <a:r>
              <a:rPr lang="en-US" altLang="en-US" sz="5400" dirty="0"/>
              <a:t>Domestic Chapter Growth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49709979"/>
              </p:ext>
            </p:extLst>
          </p:nvPr>
        </p:nvGraphicFramePr>
        <p:xfrm>
          <a:off x="609600" y="1600200"/>
          <a:ext cx="10972800" cy="4171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13" descr="America-28.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81824" y="0"/>
            <a:ext cx="3476625" cy="260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09650" y="5295900"/>
            <a:ext cx="7943850" cy="523220"/>
          </a:xfrm>
          <a:prstGeom prst="rect">
            <a:avLst/>
          </a:prstGeom>
          <a:noFill/>
        </p:spPr>
        <p:txBody>
          <a:bodyPr wrap="square" rtlCol="0">
            <a:spAutoFit/>
          </a:bodyPr>
          <a:lstStyle/>
          <a:p>
            <a:pPr lvl="0" fontAlgn="base">
              <a:spcBef>
                <a:spcPct val="0"/>
              </a:spcBef>
              <a:spcAft>
                <a:spcPct val="0"/>
              </a:spcAft>
              <a:defRPr/>
            </a:pPr>
            <a:r>
              <a:rPr lang="en-US" altLang="en-US" sz="2800" b="1" i="1" dirty="0">
                <a:solidFill>
                  <a:srgbClr val="F79646">
                    <a:lumMod val="75000"/>
                  </a:srgbClr>
                </a:solidFill>
                <a:ea typeface="MS PGothic" pitchFamily="34" charset="-128"/>
                <a:cs typeface="Arial" pitchFamily="34" charset="0"/>
              </a:rPr>
              <a:t>Celebrating 30 years of ACC Chapters! </a:t>
            </a:r>
          </a:p>
        </p:txBody>
      </p:sp>
    </p:spTree>
    <p:extLst>
      <p:ext uri="{BB962C8B-B14F-4D97-AF65-F5344CB8AC3E}">
        <p14:creationId xmlns:p14="http://schemas.microsoft.com/office/powerpoint/2010/main" val="2301881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dirty="0"/>
              <a:t>[Insert State] Chapter Update</a:t>
            </a:r>
          </a:p>
        </p:txBody>
      </p:sp>
      <p:sp>
        <p:nvSpPr>
          <p:cNvPr id="6147" name="Content Placeholder 2"/>
          <p:cNvSpPr>
            <a:spLocks noGrp="1"/>
          </p:cNvSpPr>
          <p:nvPr>
            <p:ph idx="1"/>
          </p:nvPr>
        </p:nvSpPr>
        <p:spPr/>
        <p:txBody>
          <a:bodyPr/>
          <a:lstStyle/>
          <a:p>
            <a:pPr eaLnBrk="1" hangingPunct="1"/>
            <a:r>
              <a:rPr lang="en-US" altLang="en-US" dirty="0"/>
              <a:t>Include any relevant updates from your local ACC Chapter here</a:t>
            </a:r>
          </a:p>
        </p:txBody>
      </p:sp>
    </p:spTree>
    <p:extLst>
      <p:ext uri="{BB962C8B-B14F-4D97-AF65-F5344CB8AC3E}">
        <p14:creationId xmlns:p14="http://schemas.microsoft.com/office/powerpoint/2010/main" val="3781810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73964" cy="6858000"/>
          </a:xfrm>
          <a:prstGeom prst="rect">
            <a:avLst/>
          </a:prstGeom>
        </p:spPr>
      </p:pic>
    </p:spTree>
    <p:extLst>
      <p:ext uri="{BB962C8B-B14F-4D97-AF65-F5344CB8AC3E}">
        <p14:creationId xmlns:p14="http://schemas.microsoft.com/office/powerpoint/2010/main" val="1830813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030"/>
            <a:ext cx="12173964" cy="6853941"/>
          </a:xfrm>
          <a:prstGeom prst="rect">
            <a:avLst/>
          </a:prstGeom>
        </p:spPr>
      </p:pic>
    </p:spTree>
    <p:extLst>
      <p:ext uri="{BB962C8B-B14F-4D97-AF65-F5344CB8AC3E}">
        <p14:creationId xmlns:p14="http://schemas.microsoft.com/office/powerpoint/2010/main" val="3437667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dirty="0"/>
              <a:t>Reasons for ACC Membership</a:t>
            </a:r>
          </a:p>
        </p:txBody>
      </p:sp>
      <p:sp>
        <p:nvSpPr>
          <p:cNvPr id="6147" name="Content Placeholder 2"/>
          <p:cNvSpPr>
            <a:spLocks noGrp="1"/>
          </p:cNvSpPr>
          <p:nvPr>
            <p:ph idx="1"/>
          </p:nvPr>
        </p:nvSpPr>
        <p:spPr>
          <a:xfrm>
            <a:off x="609600" y="1418167"/>
            <a:ext cx="10972800" cy="4525433"/>
          </a:xfrm>
        </p:spPr>
        <p:txBody>
          <a:bodyPr/>
          <a:lstStyle/>
          <a:p>
            <a:pPr eaLnBrk="1" hangingPunct="1"/>
            <a:r>
              <a:rPr lang="en-US" altLang="en-US" sz="1800" dirty="0"/>
              <a:t>The top three reasons for CV Team Membership in the ACC are the quality of its practice guidelines/clinical standards, educational programs, and a belief that the ACC is the premier professional society for Cardiovascular Team professionals.</a:t>
            </a:r>
          </a:p>
          <a:p>
            <a:pPr eaLnBrk="1" hangingPunct="1"/>
            <a:endParaRPr lang="en-US" altLang="en-US" sz="1800" dirty="0"/>
          </a:p>
          <a:p>
            <a:pPr marL="0" indent="0" eaLnBrk="1" hangingPunct="1">
              <a:buNone/>
            </a:pPr>
            <a:endParaRPr lang="en-US" altLang="en-US" sz="1800" dirty="0"/>
          </a:p>
        </p:txBody>
      </p:sp>
      <p:graphicFrame>
        <p:nvGraphicFramePr>
          <p:cNvPr id="4" name="Object 3"/>
          <p:cNvGraphicFramePr>
            <a:graphicFrameLocks noChangeAspect="1"/>
          </p:cNvGraphicFramePr>
          <p:nvPr>
            <p:extLst>
              <p:ext uri="{D42A27DB-BD31-4B8C-83A1-F6EECF244321}">
                <p14:modId xmlns:p14="http://schemas.microsoft.com/office/powerpoint/2010/main" val="1561181581"/>
              </p:ext>
            </p:extLst>
          </p:nvPr>
        </p:nvGraphicFramePr>
        <p:xfrm>
          <a:off x="609600" y="2190155"/>
          <a:ext cx="8639176" cy="4667846"/>
        </p:xfrm>
        <a:graphic>
          <a:graphicData uri="http://schemas.openxmlformats.org/presentationml/2006/ole">
            <mc:AlternateContent xmlns:mc="http://schemas.openxmlformats.org/markup-compatibility/2006">
              <mc:Choice xmlns:v="urn:schemas-microsoft-com:vml" Requires="v">
                <p:oleObj spid="_x0000_s1065" r:id="rId3" imgW="9175275" imgH="4962574" progId="Excel.Chart.8">
                  <p:embed/>
                </p:oleObj>
              </mc:Choice>
              <mc:Fallback>
                <p:oleObj r:id="rId3" imgW="9175275" imgH="4962574" progId="Excel.Chart.8">
                  <p:embed/>
                  <p:pic>
                    <p:nvPicPr>
                      <p:cNvPr id="16386"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190155"/>
                        <a:ext cx="8639176" cy="4667846"/>
                      </a:xfrm>
                      <a:prstGeom prst="rect">
                        <a:avLst/>
                      </a:prstGeom>
                      <a:noFill/>
                      <a:ln>
                        <a:noFill/>
                      </a:ln>
                      <a:extLst/>
                    </p:spPr>
                  </p:pic>
                </p:oleObj>
              </mc:Fallback>
            </mc:AlternateContent>
          </a:graphicData>
        </a:graphic>
      </p:graphicFrame>
      <p:sp>
        <p:nvSpPr>
          <p:cNvPr id="3" name="TextBox 2"/>
          <p:cNvSpPr txBox="1"/>
          <p:nvPr/>
        </p:nvSpPr>
        <p:spPr>
          <a:xfrm>
            <a:off x="7029450" y="4277856"/>
            <a:ext cx="3729037" cy="492443"/>
          </a:xfrm>
          <a:prstGeom prst="rect">
            <a:avLst/>
          </a:prstGeom>
          <a:noFill/>
        </p:spPr>
        <p:txBody>
          <a:bodyPr wrap="square" rtlCol="0">
            <a:spAutoFit/>
          </a:bodyPr>
          <a:lstStyle/>
          <a:p>
            <a:r>
              <a:rPr lang="en-US" sz="1300" i="1" dirty="0"/>
              <a:t>Q: Please indicate your top three reasons for being a member of the American College of Cardiology</a:t>
            </a:r>
          </a:p>
        </p:txBody>
      </p:sp>
    </p:spTree>
    <p:extLst>
      <p:ext uri="{BB962C8B-B14F-4D97-AF65-F5344CB8AC3E}">
        <p14:creationId xmlns:p14="http://schemas.microsoft.com/office/powerpoint/2010/main" val="4127271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Associate of the American College of Cardiology (AACC) Designation</a:t>
            </a:r>
          </a:p>
        </p:txBody>
      </p:sp>
      <p:sp>
        <p:nvSpPr>
          <p:cNvPr id="3" name="Content Placeholder 2"/>
          <p:cNvSpPr>
            <a:spLocks noGrp="1"/>
          </p:cNvSpPr>
          <p:nvPr>
            <p:ph sz="half" idx="1"/>
          </p:nvPr>
        </p:nvSpPr>
        <p:spPr/>
        <p:txBody>
          <a:bodyPr/>
          <a:lstStyle/>
          <a:p>
            <a:r>
              <a:rPr lang="en-US" sz="2600" dirty="0"/>
              <a:t>The AACC designation identifies individuals who, through advanced education, training and professional development, have risen to the top of their profession and proven themselves committed to the highest standards of CV care.</a:t>
            </a:r>
          </a:p>
          <a:p>
            <a:r>
              <a:rPr lang="en-US" sz="2600" dirty="0"/>
              <a:t>AACC is open to nurses, PAs, </a:t>
            </a:r>
            <a:r>
              <a:rPr lang="en-US" sz="2600" dirty="0" err="1"/>
              <a:t>PharmDs</a:t>
            </a:r>
            <a:r>
              <a:rPr lang="en-US" sz="2600" dirty="0"/>
              <a:t> and cardiac rehab professionals.</a:t>
            </a:r>
          </a:p>
        </p:txBody>
      </p:sp>
      <p:sp>
        <p:nvSpPr>
          <p:cNvPr id="4" name="Content Placeholder 3"/>
          <p:cNvSpPr>
            <a:spLocks noGrp="1"/>
          </p:cNvSpPr>
          <p:nvPr>
            <p:ph sz="half" idx="2"/>
          </p:nvPr>
        </p:nvSpPr>
        <p:spPr>
          <a:xfrm>
            <a:off x="6197600" y="4660901"/>
            <a:ext cx="5384800" cy="1457324"/>
          </a:xfrm>
        </p:spPr>
        <p:txBody>
          <a:bodyPr/>
          <a:lstStyle/>
          <a:p>
            <a:pPr marL="0" indent="0">
              <a:buNone/>
            </a:pPr>
            <a:r>
              <a:rPr lang="en-US" sz="2600" dirty="0"/>
              <a:t>Since the launch of the designation in 2010, </a:t>
            </a:r>
            <a:r>
              <a:rPr lang="en-US" sz="2600" b="1" dirty="0"/>
              <a:t>300+ CV Team members have advanced to AACC</a:t>
            </a:r>
            <a:r>
              <a:rPr lang="en-US" sz="2600" dirty="0"/>
              <a: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4475" y="1600201"/>
            <a:ext cx="4317999" cy="2878666"/>
          </a:xfrm>
          <a:prstGeom prst="rect">
            <a:avLst/>
          </a:prstGeom>
        </p:spPr>
      </p:pic>
    </p:spTree>
    <p:extLst>
      <p:ext uri="{BB962C8B-B14F-4D97-AF65-F5344CB8AC3E}">
        <p14:creationId xmlns:p14="http://schemas.microsoft.com/office/powerpoint/2010/main" val="2910899512"/>
      </p:ext>
    </p:extLst>
  </p:cSld>
  <p:clrMapOvr>
    <a:masterClrMapping/>
  </p:clrMapOvr>
</p:sld>
</file>

<file path=ppt/theme/theme1.xml><?xml version="1.0" encoding="utf-8"?>
<a:theme xmlns:a="http://schemas.openxmlformats.org/drawingml/2006/main" name="ACC 16:9 Master">
  <a:themeElements>
    <a:clrScheme name="ACC">
      <a:dk1>
        <a:srgbClr val="00386B"/>
      </a:dk1>
      <a:lt1>
        <a:sysClr val="window" lastClr="FFFFFF"/>
      </a:lt1>
      <a:dk2>
        <a:srgbClr val="00386B"/>
      </a:dk2>
      <a:lt2>
        <a:srgbClr val="EEECE1"/>
      </a:lt2>
      <a:accent1>
        <a:srgbClr val="C6D9F0"/>
      </a:accent1>
      <a:accent2>
        <a:srgbClr val="8DB3E2"/>
      </a:accent2>
      <a:accent3>
        <a:srgbClr val="548DD4"/>
      </a:accent3>
      <a:accent4>
        <a:srgbClr val="17365D"/>
      </a:accent4>
      <a:accent5>
        <a:srgbClr val="0F243E"/>
      </a:accent5>
      <a:accent6>
        <a:srgbClr val="7F7F7F"/>
      </a:accent6>
      <a:hlink>
        <a:srgbClr val="006ED2"/>
      </a:hlink>
      <a:folHlink>
        <a:srgbClr val="A5A5A5"/>
      </a:folHlink>
    </a:clrScheme>
    <a:fontScheme name="Custom 2">
      <a:majorFont>
        <a:latin typeface="Garamond"/>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2114</TotalTime>
  <Words>613</Words>
  <Application>Microsoft Office PowerPoint</Application>
  <PresentationFormat>Custom</PresentationFormat>
  <Paragraphs>103</Paragraphs>
  <Slides>15</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ACC 16:9 Master</vt:lpstr>
      <vt:lpstr>Microsoft Excel Chart</vt:lpstr>
      <vt:lpstr>2017 ACC Update </vt:lpstr>
      <vt:lpstr>Snapshot of ACC Today</vt:lpstr>
      <vt:lpstr>CV Team Demographics</vt:lpstr>
      <vt:lpstr>Domestic Chapter Growth</vt:lpstr>
      <vt:lpstr>[Insert State] Chapter Update</vt:lpstr>
      <vt:lpstr>PowerPoint Presentation</vt:lpstr>
      <vt:lpstr>PowerPoint Presentation</vt:lpstr>
      <vt:lpstr>Reasons for ACC Membership</vt:lpstr>
      <vt:lpstr>Associate of the American College of Cardiology (AACC) Designation</vt:lpstr>
      <vt:lpstr>AACC Demographics</vt:lpstr>
      <vt:lpstr>Annual Scientific Session</vt:lpstr>
      <vt:lpstr>ACC.17 – CV Team Feedback</vt:lpstr>
      <vt:lpstr>ACC.17 – CV Team Feedback</vt:lpstr>
      <vt:lpstr>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Eliezer Gonzalez</dc:creator>
  <cp:lastModifiedBy>Kelli Bohannon</cp:lastModifiedBy>
  <cp:revision>38</cp:revision>
  <dcterms:created xsi:type="dcterms:W3CDTF">2017-06-21T13:18:55Z</dcterms:created>
  <dcterms:modified xsi:type="dcterms:W3CDTF">2017-09-29T22:32:02Z</dcterms:modified>
</cp:coreProperties>
</file>