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2" r:id="rId6"/>
  </p:sldMasterIdLst>
  <p:notesMasterIdLst>
    <p:notesMasterId r:id="rId13"/>
  </p:notesMasterIdLst>
  <p:sldIdLst>
    <p:sldId id="256" r:id="rId7"/>
    <p:sldId id="257" r:id="rId8"/>
    <p:sldId id="259" r:id="rId9"/>
    <p:sldId id="260" r:id="rId10"/>
    <p:sldId id="261" r:id="rId11"/>
    <p:sldId id="258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E8EC6-674D-44A8-AAB8-896FEF075673}" v="8" dt="2020-03-13T17:21:00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A5470-CBA1-40F8-8055-C60CE131E1E1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3BF21-8575-4167-8FF4-E4A5FC7C1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04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F3BF21-8575-4167-8FF4-E4A5FC7C16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068A4-7685-4265-82E3-BAB2E2C64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B81A7A-D17E-4FA4-B058-41D3C1B6D46E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717E9-AD7E-4DC7-8EA0-87811205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55C4F-1217-4414-A3BD-4BA3AE333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C35CF-16F3-4094-B141-3F8BE0374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85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772150" y="2000250"/>
            <a:ext cx="46863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9342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B54CB-868E-4943-ABD7-F26C5ACD39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0973AF92-0E8C-4ADC-89AA-1A0C9C05011D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C02C0-4958-4B92-8A6C-F9CF49038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275BA-3EFA-4405-B53A-1C81163D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3258BE1B-83C0-4F23-B9EA-5B24BBD4C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05978"/>
            <a:ext cx="1219200" cy="47089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629400" cy="46863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173CF-3BEA-4369-A23B-E49ABBFA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/>
          <a:lstStyle>
            <a:lvl1pPr>
              <a:defRPr/>
            </a:lvl1pPr>
          </a:lstStyle>
          <a:p>
            <a:fld id="{0E0DDD05-E133-4041-9813-87B7EB2E330C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DF4E1-EC01-4E6E-AC18-CA83323B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1FB7D-D7B2-46A6-8BC9-36841441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/>
          <a:lstStyle>
            <a:lvl1pPr>
              <a:defRPr/>
            </a:lvl1pPr>
          </a:lstStyle>
          <a:p>
            <a:fld id="{9D75A5E3-0DA5-49C6-9EB2-B43A0C927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252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0E28E-AAA1-4A14-905D-0B6CB447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FD4931-9FC7-4A8F-B15A-AB00B47C63BD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87574-4418-4722-B961-09A96846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7E2FF-126C-42BD-95D6-3CCEFF2E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31FBB-32B1-48F3-BB2C-85F9F1F29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187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F00C4-A30F-4647-B4B2-91B0EBFA3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E475EC-C529-44AA-A380-AB1C0A17A616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6B22F-2F35-41EC-A8F6-B818D72C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55882-BF36-4609-8A34-518661E4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47DE5-614A-4CCC-9003-CF5B5D858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194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7ABBE-D902-4151-882F-ED23C171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20CA96-8384-43D7-BAB6-F0CC2DE4FE1D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88A70-23DC-442B-BACA-528E8BF7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C72E7-5FE6-4614-9A9E-A48B7920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C5329-60FA-4BEF-A81E-7220C63A5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709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66ACF7-BB96-461E-91F6-E0B3A08B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5208F3-8F3C-42A2-8CE7-C1BB722AD414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DADA92-9AB4-4EE3-8FBD-37D50250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2179F2-1A6A-48BF-95A0-4784A8E2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C353-D970-4902-AEE0-D87F34C690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864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84E4AA-4188-4E72-898E-CB865120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A85D4-9D2F-484D-958B-3BFA45310217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11B9CE-59F5-4C82-862E-F1587AFE3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92A48-ED9E-45BA-BE66-47F23C1E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B7760-5A8D-4D91-9AEE-998A2C240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379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4971ECF-9D12-43F3-BE00-92EE8EA7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99FF7D-082D-4284-AF8E-9E361DC2CC27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219D69-2CBE-41C9-9958-29839ECB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45A299-2819-4CFC-BB2A-1746158A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C05F8-087F-45BD-80C7-8B9B745A8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189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286C24D-5BA0-4537-B502-38A5FE1B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13B26-942D-44A4-B580-A4689729A5CD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E66D004-4A2E-40B6-AD50-034EA98A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86D03C-A88D-408F-8DA6-57A005591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AC9B6-1D14-42BE-BA39-E889880B44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670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B6AB7C-EC2C-44C3-87C2-87837FF45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A3562D-C350-476E-944B-FBCB73EE0EC7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5491AE-841E-4C02-88EC-6548BDB01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68158B-E74D-4FF5-A187-81CAC3B1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976C8-A4A4-4158-854B-F509D9F00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85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5D439-A7C6-4F07-A6C7-6E4436105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3B106-DB17-4F83-8430-A1739555837B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237B2-E6E2-4F93-B651-E2D74E2F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6D657-8BBA-4A64-B1D2-255F820C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A41C1-C85D-4455-932E-2C24A486E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9318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25C83D-B0A8-44AE-B52A-9FE913BB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17EBF3-CFD3-4009-B392-40A364FC94EB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CEEA6F-675A-44D8-A272-8E9CDA11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3ABD29E-193D-40D4-B4C8-D1F73DB2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00BF3-46DA-49FD-A699-A00D01348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29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F09EA-48D2-4ED3-9BC9-FBE40EC7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0FD31D-929C-4055-BBF9-0CFA17767E45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B3DAB-859B-43DC-9EB4-A65779A66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CE8FD-A73A-40AB-97A6-A4D2BC87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14196-5DDB-4900-98DB-6DD019D72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849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76310-CFD1-4CC0-98DB-CC60574DD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805FD-4B61-4EE8-9167-FBCE853C23B6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3F02D-14AC-4BB0-8285-68CDD258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F3F65-9C60-4D0C-A4CE-AB622794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6E3C3-585C-4C40-AB2E-871F0089A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27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DB66D-0C78-4DBB-8A54-1EA01B2E8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26F667-F167-48BE-A2B7-B99C9DD572CC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28796-4610-49FC-A863-48ACBC22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DC1CE-940D-4336-B9C6-259A309D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EF335-1AA7-4F29-84E1-5DEA70320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08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14899A-61BA-4F7F-AA73-63B770070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2296F1-3902-45EE-B127-29E472A85272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9B6022-D902-4808-89F2-7B4FDFF8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70B1F3-C406-4467-8AA3-644E760A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35E51-41E3-4428-B75B-78E8459EAA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48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6744D2-072B-49F0-BFC3-032D56B2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0C63C1-2C11-4765-8DD2-ADE3DFED0B37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047ECE-7CA4-4BBE-B169-C7CC4CB8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A97F83-CA61-45A4-99EC-5C895096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24E2E-AB29-46E2-B1EF-1AF13B740A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52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D3754C4-9AD5-4887-ADCD-B8729CC1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4F3808-5D39-49EF-B7A0-22EAFBCD2100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E79B2D-34D2-49EE-B20A-F869A4ED2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FFD92F-CAD9-4F2A-988A-E3B083F3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DC913-9C47-43F3-AEA0-41D3E99CEA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82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D36BFA1-C6B8-4E46-8104-03B2601F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67C5AC-942B-4BB3-9628-048F4774941C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9252B6-DF54-454D-8B9B-1C44634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D3E6A1-CD94-41EE-8C34-7E1E9607C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F607-B11C-49DC-909D-D78DDF08CF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20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DD47E2-183C-41CD-BA6D-F9DD2BA6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84071F-99A0-4F8B-A6AC-154ED82D9272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D70A32E-6004-4AD4-A96E-49253026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F0AE75-C949-4195-9AFD-F01FE345A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D1F9-7D91-43D0-8595-C97B6B535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888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830B47-342B-44DC-B26C-CDFA2EBE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A3C5BF-3347-4DDC-A72A-DAC91ECF52A6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AEEC03-72C5-40A5-BBBB-F7EDAE6E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034A41-0B28-46E6-8DE7-2527FD7C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88DBE-8996-492B-87E0-A690FA4057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03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2CBAAE-3BD8-429F-A391-011963414B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0E1D852-AAD3-4659-970D-9805A4A191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C7D43-423A-4131-9173-F5B508AC5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914400" cy="298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FB3B8C57-C7CF-45D8-BEB5-117F2D4CDA74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EF4AD-C579-478E-8858-15C60780A1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4743450"/>
            <a:ext cx="2895600" cy="298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C9D7C-DCDA-43CE-932D-182D13BF5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14300"/>
            <a:ext cx="838200" cy="2619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fld id="{303834FC-3916-47D4-ABA9-D224CF21D9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918F23D-9A23-4A3A-8E5A-22B3BFA43B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01F9603-0FA2-46AE-89CE-B2A8BE37CE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E8949-7038-471A-B10F-2246AB683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14D36A2-BC00-4F4E-B9F1-4A8457548BF7}" type="datetimeFigureOut">
              <a:rPr lang="en-US" altLang="en-US"/>
              <a:pPr/>
              <a:t>3/24/2020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F6C9A-509F-4959-A247-E7EC3B64B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D486E-15BC-476C-84BD-B238F3C480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DAC6B33-2FB2-454B-A090-53E356DF7B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pp.cms.gov/mips/how-eligibility-is-determined?py=202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BB78CC5E-5EC2-4AF8-BBE7-BC6D192AF20B}"/>
              </a:ext>
            </a:extLst>
          </p:cNvPr>
          <p:cNvSpPr txBox="1">
            <a:spLocks/>
          </p:cNvSpPr>
          <p:nvPr/>
        </p:nvSpPr>
        <p:spPr bwMode="auto">
          <a:xfrm>
            <a:off x="685800" y="183673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00386B"/>
                </a:solidFill>
                <a:latin typeface="Garamond" panose="02020404030301010803" pitchFamily="18" charset="0"/>
              </a:rPr>
              <a:t>Merit-Based Incentive Payment System (MIPS) APMs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DD010E9-460A-4297-9631-473ED9FA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Overview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6BBFD13-ACCD-4B16-818D-D85E58B2B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MIPS APMs are alternative payment models where participants receive special MIPS scoring under the APM scoring standard.</a:t>
            </a:r>
          </a:p>
          <a:p>
            <a:pPr eaLnBrk="1" hangingPunct="1"/>
            <a:r>
              <a:rPr lang="en-US" altLang="en-US" sz="2000" dirty="0"/>
              <a:t>MIPS moves Medicare Part B providers to a performance-based payment system and streamlines three Medicare programs (the Physician Quality Reporting System (PQRS), the Value-Based Payment Modifier Program (VM) and the Medicare Electronic Health Record (HER) Incentive Program into one payment program.</a:t>
            </a:r>
          </a:p>
          <a:p>
            <a:pPr eaLnBrk="1" hangingPunct="1"/>
            <a:endParaRPr lang="en-US" altLang="en-US" sz="1600" dirty="0"/>
          </a:p>
          <a:p>
            <a:pPr marL="0" indent="0" eaLnBrk="1" hangingPunct="1">
              <a:buNone/>
            </a:pPr>
            <a:endParaRPr lang="en-US" altLang="en-US" sz="2000" dirty="0"/>
          </a:p>
          <a:p>
            <a:pPr marL="457200" lvl="1" indent="0" eaLnBrk="1" hangingPunct="1">
              <a:buNone/>
            </a:pPr>
            <a:endParaRPr lang="en-US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39F45-4BCE-4902-922E-2B3486A2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2020 MIPS Payment Adjustment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F8F5E-7720-47AA-B5B2-4651673BD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2020 MIPS payment adjustment, determined by the 2018 final score in the program, will affect payments for services in 2020. All MIPS eligible clinicians will receive a MIPS payment adjustment in 2020 if during the 2018 performance year they: </a:t>
            </a:r>
          </a:p>
          <a:p>
            <a:pPr marL="0" indent="0">
              <a:buNone/>
            </a:pPr>
            <a:r>
              <a:rPr lang="en-US" sz="2000" dirty="0"/>
              <a:t>	• Were a clinician type that was included in MIPS</a:t>
            </a:r>
          </a:p>
          <a:p>
            <a:pPr marL="0" indent="0">
              <a:buNone/>
            </a:pPr>
            <a:r>
              <a:rPr lang="en-US" sz="2000" dirty="0"/>
              <a:t>	•Enrolled in Medicare prior to January 1, 2018</a:t>
            </a:r>
          </a:p>
          <a:p>
            <a:pPr marL="0" indent="0">
              <a:buNone/>
            </a:pPr>
            <a:r>
              <a:rPr lang="en-US" sz="2000" dirty="0"/>
              <a:t>	•Were not a qualifying APM participant and </a:t>
            </a:r>
          </a:p>
          <a:p>
            <a:pPr marL="0" indent="0">
              <a:buNone/>
            </a:pPr>
            <a:r>
              <a:rPr lang="en-US" sz="2000" dirty="0"/>
              <a:t>	•Are not a Partial Qualifying APM Participant that does not elect to 	participate in MIPS as a MIPS eligible clinician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1071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C1F6-D493-4AC9-8114-623D5E53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2020 Payment Adjustment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7F62B-AC0E-46F9-A3F1-72485BA1A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MIPS eligible clinicians must also have met </a:t>
            </a:r>
            <a:r>
              <a:rPr lang="en-US" sz="2400" b="1" dirty="0"/>
              <a:t>one </a:t>
            </a:r>
            <a:r>
              <a:rPr lang="en-US" sz="2400" dirty="0"/>
              <a:t>of the following criteria:</a:t>
            </a:r>
          </a:p>
          <a:p>
            <a:pPr lvl="1"/>
            <a:r>
              <a:rPr lang="en-US" sz="1800" dirty="0"/>
              <a:t>Individually exceeded the low-volume threshold</a:t>
            </a:r>
          </a:p>
          <a:p>
            <a:pPr lvl="1"/>
            <a:r>
              <a:rPr lang="en-US" sz="1800" dirty="0"/>
              <a:t>Were in a practice that exceeded the low-volume threshold at the group level and submitted group data or were part of an approved virtual group</a:t>
            </a:r>
          </a:p>
          <a:p>
            <a:pPr lvl="1"/>
            <a:r>
              <a:rPr lang="en-US" sz="1800" dirty="0"/>
              <a:t>Were in a MIPS APM and the APM entity group exceeded the low-volume threshold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383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47374-1964-423E-9560-8D6990749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Determining 2020 MIPS Payment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65707-B524-4916-9D7E-2923778BA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If all criteria was met, then the payment adjustment is determined by the final score associated with the TIN/NPI combination.</a:t>
            </a:r>
          </a:p>
          <a:p>
            <a:r>
              <a:rPr lang="en-US" sz="2000" dirty="0"/>
              <a:t>The performance threshold for the 2020 MIPS payment year is 15 points which is required to avoid a negative payment adjustment. </a:t>
            </a:r>
          </a:p>
          <a:p>
            <a:r>
              <a:rPr lang="en-US" sz="2000" dirty="0"/>
              <a:t>The additional performance threshold for exceptional performance for the 2020 MIPS payment year is 70 points which means a physician with a final score of 70 points or higher will receive an additional payment adjustment factor. </a:t>
            </a:r>
          </a:p>
          <a:p>
            <a:r>
              <a:rPr lang="en-US" sz="2000" dirty="0"/>
              <a:t>To learn more about the updated MIPS eligibility criteria, please refer to the fact sheet found </a:t>
            </a:r>
            <a:r>
              <a:rPr lang="en-US" sz="2000" dirty="0">
                <a:hlinkClick r:id="rId2"/>
              </a:rPr>
              <a:t>here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771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ACC_SIG_BLUE_1900x600.png">
            <a:extLst>
              <a:ext uri="{FF2B5EF4-FFF2-40B4-BE49-F238E27FC236}">
                <a16:creationId xmlns:a16="http://schemas.microsoft.com/office/drawing/2014/main" id="{901B0F13-CFBA-4233-8621-0AF5AD27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317625"/>
            <a:ext cx="79470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575212A2BE494AABEE6DD07169FD90" ma:contentTypeVersion="10" ma:contentTypeDescription="Create a new document." ma:contentTypeScope="" ma:versionID="c8fdd5ca5b1ecb619b3d4ab04776ad2b">
  <xsd:schema xmlns:xsd="http://www.w3.org/2001/XMLSchema" xmlns:xs="http://www.w3.org/2001/XMLSchema" xmlns:p="http://schemas.microsoft.com/office/2006/metadata/properties" xmlns:ns2="c3a28cc2-ac48-46d8-9c86-f9d02efa83f6" xmlns:ns3="40869387-848c-4cc9-9063-9ec0841ce0fd" targetNamespace="http://schemas.microsoft.com/office/2006/metadata/properties" ma:root="true" ma:fieldsID="2d5c83034c778cdebba03c24b248ad7e" ns2:_="" ns3:_="">
    <xsd:import namespace="c3a28cc2-ac48-46d8-9c86-f9d02efa83f6"/>
    <xsd:import namespace="40869387-848c-4cc9-9063-9ec0841ce0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a28cc2-ac48-46d8-9c86-f9d02efa83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69387-848c-4cc9-9063-9ec0841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907642-D4D7-4C42-9AF1-9DF83836F6D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A3906F8-2277-48DD-988C-34651374F8F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4831FBE2-6E55-43E3-B6DD-AFE37F0B984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9ACCEE9-C285-4F20-8ADB-77017E6517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a28cc2-ac48-46d8-9c86-f9d02efa83f6"/>
    <ds:schemaRef ds:uri="40869387-848c-4cc9-9063-9ec0841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8832</TotalTime>
  <Words>347</Words>
  <Application>Microsoft Office PowerPoint</Application>
  <PresentationFormat>On-screen Show (16:9)</PresentationFormat>
  <Paragraphs>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Garamond</vt:lpstr>
      <vt:lpstr>ACC 16:9 Master</vt:lpstr>
      <vt:lpstr>Blank Master</vt:lpstr>
      <vt:lpstr>PowerPoint Presentation</vt:lpstr>
      <vt:lpstr>Overview</vt:lpstr>
      <vt:lpstr>2020 MIPS Payment Adjustment</vt:lpstr>
      <vt:lpstr>2020 Payment Adjustment Criteria</vt:lpstr>
      <vt:lpstr>Determining 2020 MIPS Payment Adjustment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Shelby Cranshaw</cp:lastModifiedBy>
  <cp:revision>18</cp:revision>
  <cp:lastPrinted>2013-06-06T20:17:19Z</cp:lastPrinted>
  <dcterms:created xsi:type="dcterms:W3CDTF">2013-05-15T19:14:34Z</dcterms:created>
  <dcterms:modified xsi:type="dcterms:W3CDTF">2020-03-24T16:20:11Z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4QYFCJPPY5TA-913-18</vt:lpwstr>
  </property>
  <property fmtid="{D5CDD505-2E9C-101B-9397-08002B2CF9AE}" pid="3" name="_dlc_DocIdItemGuid">
    <vt:lpwstr>40b20732-010c-4c4a-9644-3f19aef7f46c</vt:lpwstr>
  </property>
  <property fmtid="{D5CDD505-2E9C-101B-9397-08002B2CF9AE}" pid="4" name="_dlc_DocIdUrl">
    <vt:lpwstr>http://intranet.acc.org/Member/Slidesets/_layouts/DocIdRedir.aspx?ID=4QYFCJPPY5TA-913-18, 4QYFCJPPY5TA-913-18</vt:lpwstr>
  </property>
  <property fmtid="{D5CDD505-2E9C-101B-9397-08002B2CF9AE}" pid="5" name="ContentTypeId">
    <vt:lpwstr>0x01010098575212A2BE494AABEE6DD07169FD90</vt:lpwstr>
  </property>
</Properties>
</file>