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2" r:id="rId6"/>
  </p:sldMasterIdLst>
  <p:sldIdLst>
    <p:sldId id="256" r:id="rId7"/>
    <p:sldId id="257" r:id="rId8"/>
    <p:sldId id="259" r:id="rId9"/>
    <p:sldId id="260" r:id="rId10"/>
    <p:sldId id="261" r:id="rId11"/>
    <p:sldId id="258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6"/>
  </p:normalViewPr>
  <p:slideViewPr>
    <p:cSldViewPr snapToGrid="0">
      <p:cViewPr varScale="1">
        <p:scale>
          <a:sx n="144" d="100"/>
          <a:sy n="144" d="100"/>
        </p:scale>
        <p:origin x="72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8571B-9DED-4EEB-A6D8-41301EA1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C3A01-52A3-42C4-A251-3FE7C0C00503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F8217-FBB9-4860-BFF9-E212319A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37A05-2D64-4000-B8DC-D142FEB9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80E20-3A9C-4D89-9228-DD307F2A50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47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772150" y="2000250"/>
            <a:ext cx="46863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934200" cy="468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7D120-7C8E-4448-AFA8-36CC52CC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647E73A8-A0B5-4E8A-B35C-DA56D0A9AD9B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3FBFF-5D98-4BED-A367-2652798DB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1B7B8-A82B-46A3-848B-F7A513F8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C50BCD91-3762-42C3-8E19-EF4C3BE231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50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05978"/>
            <a:ext cx="1219200" cy="47089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629400" cy="468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8225C-A6C3-42B4-845C-8F4D7C6ABB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6BB24B00-FB26-4DBC-AD44-1758FD6B312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4624C-66F2-4059-9449-B7EDF1D5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09753-1059-4767-B0BC-FA6C2163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C5A60B29-02C3-4B3C-90C1-239ED325C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67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91593-B665-465C-B681-1C53F66C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61E7B9-12AB-4D44-A085-2ACDABC715D1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68E0F-2232-4CAF-A414-F96E987C2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62B8C-261D-4461-8511-6FBC39801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92DEB-2ABA-448D-902D-4F2ACB28D4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375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65608-1C80-4E04-BF61-D2B0F71F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07B6A1-415B-44BB-8FCC-1750F18613C3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DFC0F-BC72-448B-8015-891375B03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E3C0-4785-4D96-83F9-A681181C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FC939-1132-4890-9486-FF1BD63057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9707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355AF-A8C3-4A1C-BC92-033FC4B58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FE4A79-838C-4A99-86EA-DCA1A66C7380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BE9E4-73AF-4377-9666-106B6AF2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F701A-F1A8-44DA-BBF1-91D675D4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CC73C-44EC-423E-9830-DEB689CA7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068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051906-E0B8-46A6-869A-D8221D617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DD7FCF-CCA7-4E7E-9384-19F87A3266BF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FE21EC-6BC9-4381-91F3-B2045D5DA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6D966A-3E9C-48CC-8729-7B7F94B40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B8816-713B-4976-A016-374ABB5DBE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70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5369DC-B785-48CF-B31A-AF7166601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A06726-F2E2-4633-B087-8220E1A885D2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7F956D5-EE21-441E-95CF-FC65BC104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57DCF0F-920C-45FB-A722-CF21D1177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32E24-6878-46D0-A1F5-CCD7A28E32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0830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FF403BB-2D33-4F79-ACD7-88CDA5B0A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ED6F86-619E-4655-A26D-8D098A1B886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0B8AD22-594C-42BB-9B1A-A084C41C7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28A7A-2500-4AAD-8C53-70C9B489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76C67-D629-4FB0-9466-AF5AB63B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250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8719A43-2955-4489-A3A8-DF68D652D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3F74A8-0B99-4DBA-9A45-D7609DE528A9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E86A9C-A634-4A24-82D7-7E40BEE9D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2727D78-194B-4BAA-90D7-4B5E45F6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35128-4FEB-4D22-A4D1-846142F6EA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196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F0F515-7E0B-4919-ADF4-DF707A8F2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1030E3-3E8F-42AC-B165-B9279731345E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2DC1ED3-C39D-4180-9E29-C3CF2E36B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AF6DA7-9A72-4998-99B9-B4755F34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AF0F6-00C7-4C5E-903A-64AD78401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11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5B8B1-5D09-4C54-85E8-1A5B4132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CD0426-1CEF-406C-A086-823BFF1378E2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FD430-AA7F-4D50-8B68-7999F470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E20E9-6F12-4750-8DC8-F590C191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F2B2F-8B2C-432B-B469-106887DF43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94050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9A0ED5-1746-4DB9-854C-9936B3FE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027C37-5E1A-490D-B76E-120002379B8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B3AC34-9173-478F-99C9-0E7D6D38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7DEBD2-D277-48BA-91B1-46C8F6C9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A03B8-8412-4A5F-A4C8-BB4A9174BC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9968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9986F-52D9-4931-887E-A55691C7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38D09F-7E2E-419D-8462-24B42EFF57B1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033E9-C269-47FA-8FF6-54AAC470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6D471-1E73-462B-A9FA-39A92A44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309EB-82A0-452D-AE8E-C6A1C419B7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646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6548D-1798-4E12-BCE1-E766849E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DA3C80-4642-43A1-B683-DB1713157E3C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F1EB1-097A-4203-909E-2B1BA235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EFE7D-DDB9-4A08-9F4D-263AC6B68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0F5CB-E885-4AAE-96AC-E95206B736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69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9E99B-63D0-4718-ABED-ABAFD27C1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9C8C4A-5A15-4A63-8083-09FE92975206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690DC-62B2-4D75-A967-EDFDAF594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50ED6-2978-43BC-AFD6-3216E553C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F8944-024D-4CAF-A4E0-3E797AD81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12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ADA8E7-E414-4469-A6BF-235B06B80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49D4F7-CF7B-41CC-8C1E-E067D2538BA1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62FA12-9143-45A8-ADA8-6BFC5B9B5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6811C7-4D8C-4C29-B3E4-3C80C2F4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8F73-A489-4EAD-8ED6-751BA13EA1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75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E32B446-8037-46CF-8C43-5C0AC7203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2BE20-F036-45D9-BF9E-DBB74F0170D4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4A6EB44-8638-4A68-97A3-B08A00D93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4E8A20A-587F-4A99-8A70-4BF58B5B4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3C567-CA4A-4B5D-9B7E-EE9C3ACFF3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70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7CA5F56-4D5B-4938-AFD3-41DD2CC3A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6F1899-BD5D-498B-9393-8EEE0FD8DEA4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3E12BD-FFF5-40FD-AA1C-D8B20F61D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257004-711A-4C0F-920C-730AEC17A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4AA81-1D3E-451C-8228-7C66C5973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43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72F4273-A970-4C55-8168-0C0B321B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53313F-8056-4F2A-AD4B-1B604E49F039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11EC85B-6263-4499-A859-7B762CAA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E9DEAB-73D1-4A05-96DF-C3496BA7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1F86A-DF49-4085-8A8D-FB722D4766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48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C4F5FA-C52E-4AB3-992C-4EF950F11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5A5843-E503-41D9-AB57-731D794F3353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14F8DC-E744-4023-ADEA-C7400D71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B6FECB-3C49-4505-8227-D830D193F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0BEB8-CED9-439C-BE9B-7EE7B1C68B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08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87D307-6C7E-4D03-A569-6DAB1990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17588E-64D3-44DC-BA66-BC5BB352329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7C33F4-8581-4CF0-B804-287944350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1F6610-3D16-49DA-A09A-3C8308604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0597A-A86A-45A0-8C58-B2CE918032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59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01F6D22-57E5-4DDE-A852-47F55BC5C1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01C8D8-DFAA-456E-B60B-A7A250A736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C8047-95B8-439E-82A1-C84FE0033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43450"/>
            <a:ext cx="914400" cy="298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EF34E07A-8E5B-4E76-9274-D437C098E615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4CF87-724F-4DCF-9A58-615D204987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1600" y="4743450"/>
            <a:ext cx="2895600" cy="298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97570-27BE-4591-8E03-8ABA7C0ECA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114300"/>
            <a:ext cx="838200" cy="2619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AA917D32-568F-412E-BEC2-8EFA11F9A0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6101D4B8-A92F-4890-9576-3CF730304C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201064E4-547D-4250-B1DC-BD3CA4FB71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F270-2BEC-4AE2-B0AF-4DF30CCE61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24CC5AB-586A-49C7-82B9-CBFF3F4C9B0B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12990-7F48-4DC9-BDC2-267E1B0AB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1BC89-3900-427E-B1EC-C002EE9984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2F4A5C1-0D91-422E-81BB-1BCB911967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CC75F41E-E1D1-430F-A39E-E4B97360F63B}"/>
              </a:ext>
            </a:extLst>
          </p:cNvPr>
          <p:cNvSpPr txBox="1">
            <a:spLocks/>
          </p:cNvSpPr>
          <p:nvPr/>
        </p:nvSpPr>
        <p:spPr bwMode="auto">
          <a:xfrm>
            <a:off x="723900" y="1276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rgbClr val="00386B"/>
                </a:solidFill>
                <a:latin typeface="Garamond" panose="02020404030301010803" pitchFamily="18" charset="0"/>
              </a:rPr>
              <a:t>Understanding Alternative Payment Model Basics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B916CB9F-1A1E-4943-AF38-389AE7545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Types of APM Participants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0E93887-8C9A-4D6F-89BC-6271F2492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Alternative payment model (APM) participants may include clinicians, health systems, payers and employers. </a:t>
            </a:r>
          </a:p>
          <a:p>
            <a:pPr eaLnBrk="1" hangingPunct="1"/>
            <a:r>
              <a:rPr lang="en-US" altLang="en-US" dirty="0"/>
              <a:t>APM arrangements may also include post-acute providers.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F887-86CA-4B66-9857-B7E7F2A4E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6EC35-E418-49EF-A922-D6D11E057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Benefits include the opportunities of:</a:t>
            </a:r>
          </a:p>
          <a:p>
            <a:pPr lvl="1"/>
            <a:r>
              <a:rPr lang="en-US" sz="2000"/>
              <a:t>Sharing savings with the payer while providing high quality care</a:t>
            </a:r>
          </a:p>
          <a:p>
            <a:pPr lvl="1"/>
            <a:r>
              <a:rPr lang="en-US" sz="2000"/>
              <a:t>Patient steerage to clinical practice</a:t>
            </a:r>
          </a:p>
          <a:p>
            <a:pPr lvl="1"/>
            <a:r>
              <a:rPr lang="en-US" sz="2000"/>
              <a:t>Being paid for services or providers that have high value but are not reimbursed</a:t>
            </a:r>
          </a:p>
          <a:p>
            <a:pPr lvl="1"/>
            <a:r>
              <a:rPr lang="en-US" sz="2000"/>
              <a:t>Negotiating the reduction of payer administrative requirements </a:t>
            </a:r>
          </a:p>
          <a:p>
            <a:pPr lvl="1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29532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901BA-431D-49D8-89E1-08FC4E035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of Participation – Financial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6B68B-F316-4E57-A4A7-293BDAA3F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Most APMs do not guarantee financial outcomes for providers. </a:t>
            </a:r>
          </a:p>
          <a:p>
            <a:pPr lvl="1"/>
            <a:r>
              <a:rPr lang="en-US"/>
              <a:t>Some APMs place the providers at financial risk for cost overages. Providers may be required to pay back the overage.</a:t>
            </a:r>
          </a:p>
          <a:p>
            <a:r>
              <a:rPr lang="en-US"/>
              <a:t>Most providers are not accustomed to taking on financial risk. </a:t>
            </a:r>
          </a:p>
        </p:txBody>
      </p:sp>
    </p:spTree>
    <p:extLst>
      <p:ext uri="{BB962C8B-B14F-4D97-AF65-F5344CB8AC3E}">
        <p14:creationId xmlns:p14="http://schemas.microsoft.com/office/powerpoint/2010/main" val="174751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0DA17-9B71-4A02-BAB4-C4B5224F5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Risks of Participation – Misc.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27B09-8089-4D41-BB26-A40BF73EA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APMs publish quality and cost performance of participating entities. Lower performing clinicians may have their low scores posted on consumer-facing, public health care comparison websites.</a:t>
            </a:r>
          </a:p>
          <a:p>
            <a:r>
              <a:rPr lang="en-US" sz="2400" dirty="0"/>
              <a:t>APM participation requires more commitment by clinicians and staff to change behaviors and comply with minimal program requirements. </a:t>
            </a:r>
          </a:p>
          <a:p>
            <a:r>
              <a:rPr lang="en-US" sz="2400" dirty="0"/>
              <a:t>Potential future regulatory changes impacting finances and operations of APMs.</a:t>
            </a:r>
          </a:p>
        </p:txBody>
      </p:sp>
    </p:spTree>
    <p:extLst>
      <p:ext uri="{BB962C8B-B14F-4D97-AF65-F5344CB8AC3E}">
        <p14:creationId xmlns:p14="http://schemas.microsoft.com/office/powerpoint/2010/main" val="1455504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ACC_SIG_BLUE_1900x600.png">
            <a:extLst>
              <a:ext uri="{FF2B5EF4-FFF2-40B4-BE49-F238E27FC236}">
                <a16:creationId xmlns:a16="http://schemas.microsoft.com/office/drawing/2014/main" id="{ACBF97FF-7051-4728-9917-297FC6F88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317625"/>
            <a:ext cx="7947025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1CE86D2C52E41B74B37F40E50BD5B" ma:contentTypeVersion="4" ma:contentTypeDescription="Create a new document." ma:contentTypeScope="" ma:versionID="c9462ffd6a5ab6849fc3729417649b20">
  <xsd:schema xmlns:xsd="http://www.w3.org/2001/XMLSchema" xmlns:xs="http://www.w3.org/2001/XMLSchema" xmlns:p="http://schemas.microsoft.com/office/2006/metadata/properties" xmlns:ns3="39f02a93-6120-4cfd-b762-3ea99ca11fff" targetNamespace="http://schemas.microsoft.com/office/2006/metadata/properties" ma:root="true" ma:fieldsID="8a3d5f13f9b112ebf4f3c6c91b6df738" ns3:_="">
    <xsd:import namespace="39f02a93-6120-4cfd-b762-3ea99ca11f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02a93-6120-4cfd-b762-3ea99ca11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B9D1A4-356F-4741-A6EC-AD7B659616AA}">
  <ds:schemaRefs>
    <ds:schemaRef ds:uri="39f02a93-6120-4cfd-b762-3ea99ca11ff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A3906F8-2277-48DD-988C-34651374F8F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831FBE2-6E55-43E3-B6DD-AFE37F0B984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7B041E1-7E0E-4685-9862-7943371DF97A}">
  <ds:schemaRefs>
    <ds:schemaRef ds:uri="39f02a93-6120-4cfd-b762-3ea99ca11ff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192</Words>
  <Application>Microsoft Macintosh PowerPoint</Application>
  <PresentationFormat>On-screen Show (16:9)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Garamond</vt:lpstr>
      <vt:lpstr>ACC 16:9 Master</vt:lpstr>
      <vt:lpstr>Blank Master</vt:lpstr>
      <vt:lpstr>PowerPoint Presentation</vt:lpstr>
      <vt:lpstr>Types of APM Participants</vt:lpstr>
      <vt:lpstr>Benefits of Participation</vt:lpstr>
      <vt:lpstr>Risks of Participation – Financial </vt:lpstr>
      <vt:lpstr>Risks of Participation – Misc.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Kim Kaylor</cp:lastModifiedBy>
  <cp:revision>2</cp:revision>
  <cp:lastPrinted>2013-06-06T20:17:19Z</cp:lastPrinted>
  <dcterms:created xsi:type="dcterms:W3CDTF">2013-05-15T19:14:34Z</dcterms:created>
  <dcterms:modified xsi:type="dcterms:W3CDTF">2019-09-19T20:40:48Z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4QYFCJPPY5TA-913-18</vt:lpwstr>
  </property>
  <property fmtid="{D5CDD505-2E9C-101B-9397-08002B2CF9AE}" pid="3" name="_dlc_DocIdItemGuid">
    <vt:lpwstr>40b20732-010c-4c4a-9644-3f19aef7f46c</vt:lpwstr>
  </property>
  <property fmtid="{D5CDD505-2E9C-101B-9397-08002B2CF9AE}" pid="4" name="_dlc_DocIdUrl">
    <vt:lpwstr>http://intranet.acc.org/Member/Slidesets/_layouts/DocIdRedir.aspx?ID=4QYFCJPPY5TA-913-18, 4QYFCJPPY5TA-913-18</vt:lpwstr>
  </property>
  <property fmtid="{D5CDD505-2E9C-101B-9397-08002B2CF9AE}" pid="5" name="ContentTypeId">
    <vt:lpwstr>0x0101000C91CE86D2C52E41B74B37F40E50BD5B</vt:lpwstr>
  </property>
</Properties>
</file>