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8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8" r:id="rId1"/>
    <p:sldMasterId id="2147483718" r:id="rId2"/>
    <p:sldMasterId id="2147483792" r:id="rId3"/>
    <p:sldMasterId id="2147483808" r:id="rId4"/>
    <p:sldMasterId id="2147483857" r:id="rId5"/>
    <p:sldMasterId id="2147483867" r:id="rId6"/>
    <p:sldMasterId id="2147483893" r:id="rId7"/>
    <p:sldMasterId id="2147483909" r:id="rId8"/>
    <p:sldMasterId id="2147483926" r:id="rId9"/>
  </p:sldMasterIdLst>
  <p:notesMasterIdLst>
    <p:notesMasterId r:id="rId28"/>
  </p:notesMasterIdLst>
  <p:handoutMasterIdLst>
    <p:handoutMasterId r:id="rId29"/>
  </p:handoutMasterIdLst>
  <p:sldIdLst>
    <p:sldId id="1707" r:id="rId10"/>
    <p:sldId id="2004" r:id="rId11"/>
    <p:sldId id="1717" r:id="rId12"/>
    <p:sldId id="1987" r:id="rId13"/>
    <p:sldId id="1969" r:id="rId14"/>
    <p:sldId id="1887" r:id="rId15"/>
    <p:sldId id="1736" r:id="rId16"/>
    <p:sldId id="1913" r:id="rId17"/>
    <p:sldId id="1891" r:id="rId18"/>
    <p:sldId id="1954" r:id="rId19"/>
    <p:sldId id="1983" r:id="rId20"/>
    <p:sldId id="2000" r:id="rId21"/>
    <p:sldId id="1878" r:id="rId22"/>
    <p:sldId id="1947" r:id="rId23"/>
    <p:sldId id="1957" r:id="rId24"/>
    <p:sldId id="1889" r:id="rId25"/>
    <p:sldId id="1937" r:id="rId26"/>
    <p:sldId id="1989" r:id="rId27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rgbClr val="FFFF99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rgbClr val="FFFF99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rgbClr val="FFFF99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rgbClr val="FFFF99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rgbClr val="FFFF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rgbClr val="FFFF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rgbClr val="FFFF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rgbClr val="FFFF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rgbClr val="FFFF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L. Becker" initials="DL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66FF"/>
    <a:srgbClr val="FF0000"/>
    <a:srgbClr val="A50021"/>
    <a:srgbClr val="CC0000"/>
    <a:srgbClr val="FFFF99"/>
    <a:srgbClr val="000099"/>
    <a:srgbClr val="000066"/>
    <a:srgbClr val="FF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815" autoAdjust="0"/>
    <p:restoredTop sz="94660"/>
  </p:normalViewPr>
  <p:slideViewPr>
    <p:cSldViewPr snapToGrid="0">
      <p:cViewPr>
        <p:scale>
          <a:sx n="70" d="100"/>
          <a:sy n="70" d="100"/>
        </p:scale>
        <p:origin x="1566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-1656" y="-6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matthewcavender:Library:Containers:com.apple.mail:Data:Library:Mail%20Downloads:SAVOR%20Randomization%20Dates%2021-Aug-1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'Per month'!$G$1</c:f>
              <c:strCache>
                <c:ptCount val="1"/>
                <c:pt idx="0">
                  <c:v>SAVOR Randomization</c:v>
                </c:pt>
              </c:strCache>
            </c:strRef>
          </c:tx>
          <c:spPr>
            <a:ln w="53975">
              <a:solidFill>
                <a:srgbClr val="DD0806"/>
              </a:solidFill>
              <a:prstDash val="solid"/>
            </a:ln>
          </c:spPr>
          <c:marker>
            <c:symbol val="none"/>
          </c:marker>
          <c:cat>
            <c:strRef>
              <c:f>'Per month'!$F$2:$F$21</c:f>
              <c:strCache>
                <c:ptCount val="20"/>
                <c:pt idx="0">
                  <c:v>5/2010</c:v>
                </c:pt>
                <c:pt idx="1">
                  <c:v>6/2010</c:v>
                </c:pt>
                <c:pt idx="2">
                  <c:v>7/2010</c:v>
                </c:pt>
                <c:pt idx="3">
                  <c:v>8/2010</c:v>
                </c:pt>
                <c:pt idx="4">
                  <c:v>9/2010</c:v>
                </c:pt>
                <c:pt idx="5">
                  <c:v>10/2010</c:v>
                </c:pt>
                <c:pt idx="6">
                  <c:v>11/2010</c:v>
                </c:pt>
                <c:pt idx="7">
                  <c:v>12/2010</c:v>
                </c:pt>
                <c:pt idx="8">
                  <c:v>1/2011</c:v>
                </c:pt>
                <c:pt idx="9">
                  <c:v>2/2011</c:v>
                </c:pt>
                <c:pt idx="10">
                  <c:v>3/2011</c:v>
                </c:pt>
                <c:pt idx="11">
                  <c:v>4/2011</c:v>
                </c:pt>
                <c:pt idx="12">
                  <c:v>5/2011</c:v>
                </c:pt>
                <c:pt idx="13">
                  <c:v>6/2011</c:v>
                </c:pt>
                <c:pt idx="14">
                  <c:v>7/2011</c:v>
                </c:pt>
                <c:pt idx="15">
                  <c:v>8/2011</c:v>
                </c:pt>
                <c:pt idx="16">
                  <c:v>9/2011</c:v>
                </c:pt>
                <c:pt idx="17">
                  <c:v>10/2011</c:v>
                </c:pt>
                <c:pt idx="18">
                  <c:v>11/2011</c:v>
                </c:pt>
                <c:pt idx="19">
                  <c:v>12/2011</c:v>
                </c:pt>
              </c:strCache>
            </c:strRef>
          </c:cat>
          <c:val>
            <c:numRef>
              <c:f>'Per month'!$G$2:$G$21</c:f>
              <c:numCache>
                <c:formatCode>General</c:formatCode>
                <c:ptCount val="20"/>
                <c:pt idx="0">
                  <c:v>33</c:v>
                </c:pt>
                <c:pt idx="1">
                  <c:v>310</c:v>
                </c:pt>
                <c:pt idx="2">
                  <c:v>879</c:v>
                </c:pt>
                <c:pt idx="3">
                  <c:v>1882</c:v>
                </c:pt>
                <c:pt idx="4">
                  <c:v>3320</c:v>
                </c:pt>
                <c:pt idx="5">
                  <c:v>5847</c:v>
                </c:pt>
                <c:pt idx="6">
                  <c:v>6955</c:v>
                </c:pt>
                <c:pt idx="7">
                  <c:v>8080</c:v>
                </c:pt>
                <c:pt idx="8">
                  <c:v>9273</c:v>
                </c:pt>
                <c:pt idx="9">
                  <c:v>10921</c:v>
                </c:pt>
                <c:pt idx="10">
                  <c:v>12564</c:v>
                </c:pt>
                <c:pt idx="11">
                  <c:v>13571</c:v>
                </c:pt>
                <c:pt idx="12">
                  <c:v>15108</c:v>
                </c:pt>
                <c:pt idx="13">
                  <c:v>15526</c:v>
                </c:pt>
                <c:pt idx="14">
                  <c:v>15684</c:v>
                </c:pt>
                <c:pt idx="15">
                  <c:v>15872</c:v>
                </c:pt>
                <c:pt idx="16">
                  <c:v>16018</c:v>
                </c:pt>
                <c:pt idx="17">
                  <c:v>16157</c:v>
                </c:pt>
                <c:pt idx="18">
                  <c:v>16307</c:v>
                </c:pt>
                <c:pt idx="19">
                  <c:v>16492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344096"/>
        <c:axId val="110426040"/>
      </c:lineChart>
      <c:catAx>
        <c:axId val="20534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600" b="1"/>
            </a:pPr>
            <a:endParaRPr lang="en-US"/>
          </a:p>
        </c:txPr>
        <c:crossAx val="110426040"/>
        <c:crosses val="autoZero"/>
        <c:auto val="1"/>
        <c:lblAlgn val="ctr"/>
        <c:lblOffset val="100"/>
        <c:noMultiLvlLbl val="0"/>
      </c:catAx>
      <c:valAx>
        <c:axId val="110426040"/>
        <c:scaling>
          <c:orientation val="minMax"/>
          <c:max val="18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#</a:t>
                </a:r>
                <a:r>
                  <a:rPr lang="en-US" sz="1200" baseline="0"/>
                  <a:t> Subjects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1.3283520132835199E-2"/>
              <c:y val="0.4017962532011429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600" b="1"/>
            </a:pPr>
            <a:endParaRPr lang="en-US"/>
          </a:p>
        </c:txPr>
        <c:crossAx val="2053440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0.51664</cdr:x>
      <cdr:y>0.41946</cdr:y>
    </cdr:from>
    <cdr:to>
      <cdr:x>0.63974</cdr:x>
      <cdr:y>0.49318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39052" y="1843188"/>
          <a:ext cx="1057703" cy="32395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10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dirty="0" smtClean="0">
              <a:solidFill>
                <a:schemeClr val="tx1"/>
              </a:solidFill>
            </a:rPr>
            <a:t>&gt;300/week</a:t>
          </a:r>
          <a:endParaRPr lang="en-US" sz="1600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C44623D-2036-4906-BB32-65024122C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37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94CDEAD-75D7-4F33-BF37-45CB1B51C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44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9A7355-C254-1F44-B0BF-94A5B717DE42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3175" y="714375"/>
            <a:ext cx="4772025" cy="35798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32234"/>
            <a:ext cx="5364480" cy="437554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991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394" name="Rectangle 7"/>
          <p:cNvSpPr txBox="1">
            <a:spLocks noGrp="1" noChangeArrowheads="1"/>
          </p:cNvSpPr>
          <p:nvPr/>
        </p:nvSpPr>
        <p:spPr bwMode="auto">
          <a:xfrm>
            <a:off x="4143588" y="9119475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13" tIns="48457" rIns="96913" bIns="48457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4ABCF8CD-1780-42CF-86A8-1E3205BBED97}" type="slidenum">
              <a:rPr lang="en-US" sz="1200" b="0">
                <a:solidFill>
                  <a:prstClr val="black"/>
                </a:solidFill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083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0113" y="560388"/>
            <a:ext cx="2932112" cy="2198687"/>
          </a:xfrm>
          <a:ln/>
        </p:spPr>
      </p:sp>
      <p:sp>
        <p:nvSpPr>
          <p:cNvPr id="1083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761" y="2808685"/>
            <a:ext cx="6825826" cy="65324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88770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en-GB" b="1" dirty="0" smtClean="0"/>
              <a:t>Notes</a:t>
            </a:r>
          </a:p>
          <a:p>
            <a:pPr marL="174708" indent="-174708" defTabSz="465887">
              <a:buFont typeface="Arial" panose="020B0604020202020204" pitchFamily="34" charset="0"/>
              <a:buChar char="•"/>
              <a:defRPr/>
            </a:pPr>
            <a:r>
              <a:rPr lang="en-GB" b="0" dirty="0" smtClean="0"/>
              <a:t>Several mechanistic studies have indicated potential CV effects of the</a:t>
            </a:r>
            <a:r>
              <a:rPr lang="en-GB" b="0" baseline="0" dirty="0" smtClean="0"/>
              <a:t> DPP4 inhibitor class:</a:t>
            </a:r>
            <a:endParaRPr lang="en-GB" b="0" dirty="0" smtClean="0"/>
          </a:p>
          <a:p>
            <a:pPr marL="640594" lvl="1" indent="-174708" defTabSz="465887">
              <a:buFont typeface="Arial" panose="020B0604020202020204" pitchFamily="34" charset="0"/>
              <a:buChar char="•"/>
              <a:defRPr/>
            </a:pPr>
            <a:r>
              <a:rPr lang="en-GB" b="0" dirty="0" smtClean="0"/>
              <a:t>Ye et al.</a:t>
            </a:r>
            <a:r>
              <a:rPr lang="en-GB" b="0" baseline="0" dirty="0" smtClean="0"/>
              <a:t> was a study in mice, which showed that </a:t>
            </a:r>
            <a:r>
              <a:rPr lang="en-US" dirty="0"/>
              <a:t>the myocardial infarct size-limiting effect of sitagliptin was </a:t>
            </a:r>
            <a:r>
              <a:rPr lang="en-US" dirty="0" smtClean="0"/>
              <a:t>PKA-dependent.</a:t>
            </a:r>
            <a:endParaRPr lang="en-US" dirty="0"/>
          </a:p>
          <a:p>
            <a:pPr marL="640594" lvl="1" indent="-174708" defTabSz="465887">
              <a:buFont typeface="Arial" panose="020B0604020202020204" pitchFamily="34" charset="0"/>
              <a:buChar char="•"/>
              <a:defRPr/>
            </a:pPr>
            <a:r>
              <a:rPr lang="en-US" dirty="0" err="1"/>
              <a:t>Hocher</a:t>
            </a:r>
            <a:r>
              <a:rPr lang="en-US" dirty="0"/>
              <a:t> et </a:t>
            </a:r>
            <a:r>
              <a:rPr lang="en-US" dirty="0" smtClean="0"/>
              <a:t>al. </a:t>
            </a:r>
            <a:r>
              <a:rPr lang="en-US" dirty="0"/>
              <a:t>showed that linagliptin reduced infarct size after myocardial </a:t>
            </a:r>
            <a:r>
              <a:rPr lang="en-US" dirty="0" err="1" smtClean="0"/>
              <a:t>ischaemia</a:t>
            </a:r>
            <a:r>
              <a:rPr lang="en-US" dirty="0" smtClean="0"/>
              <a:t>/reperfusion </a:t>
            </a:r>
            <a:r>
              <a:rPr lang="en-US" dirty="0"/>
              <a:t>in </a:t>
            </a:r>
            <a:r>
              <a:rPr lang="en-US" dirty="0" smtClean="0"/>
              <a:t>rats.</a:t>
            </a:r>
            <a:endParaRPr lang="en-US" dirty="0"/>
          </a:p>
          <a:p>
            <a:pPr marL="640594" lvl="1" indent="-174708" defTabSz="465887">
              <a:buFont typeface="Arial" panose="020B0604020202020204" pitchFamily="34" charset="0"/>
              <a:buChar char="•"/>
              <a:defRPr/>
            </a:pPr>
            <a:r>
              <a:rPr lang="en-US" dirty="0"/>
              <a:t>Van </a:t>
            </a:r>
            <a:r>
              <a:rPr lang="en-US" dirty="0" err="1"/>
              <a:t>Poppel</a:t>
            </a:r>
            <a:r>
              <a:rPr lang="en-US" dirty="0"/>
              <a:t>: vildagliptin for 4 weeks improved endothelium-dependent vasodilatation in 16 subjects with </a:t>
            </a:r>
            <a:r>
              <a:rPr lang="en-US" dirty="0" smtClean="0"/>
              <a:t>T2D.</a:t>
            </a:r>
            <a:endParaRPr lang="en-US" dirty="0"/>
          </a:p>
          <a:p>
            <a:pPr marL="640594" lvl="1" indent="-174708" defTabSz="465887">
              <a:buFont typeface="Arial" panose="020B0604020202020204" pitchFamily="34" charset="0"/>
              <a:buChar char="•"/>
              <a:defRPr/>
            </a:pPr>
            <a:r>
              <a:rPr lang="en-US" dirty="0" err="1"/>
              <a:t>Kröller-Schön</a:t>
            </a:r>
            <a:r>
              <a:rPr lang="en-US" dirty="0"/>
              <a:t>: in vivo (rat) and cell culture studies revealed antioxidant and anti-inflammatory properties of linagliptin, independent of </a:t>
            </a:r>
            <a:r>
              <a:rPr lang="en-GB" dirty="0"/>
              <a:t>glucose-lowering </a:t>
            </a:r>
            <a:r>
              <a:rPr lang="en-GB" dirty="0" smtClean="0"/>
              <a:t>properties.</a:t>
            </a:r>
            <a:endParaRPr lang="en-GB" dirty="0"/>
          </a:p>
          <a:p>
            <a:pPr marL="640594" lvl="1" indent="-174708" defTabSz="465887">
              <a:buFont typeface="Arial" panose="020B0604020202020204" pitchFamily="34" charset="0"/>
              <a:buChar char="•"/>
              <a:defRPr/>
            </a:pPr>
            <a:r>
              <a:rPr lang="en-GB" dirty="0"/>
              <a:t>Ta: </a:t>
            </a:r>
            <a:r>
              <a:rPr lang="en-US" dirty="0"/>
              <a:t>alogliptin treatment reduced atherosclerotic lesions in diabetic </a:t>
            </a:r>
            <a:r>
              <a:rPr lang="en-US" dirty="0" smtClean="0"/>
              <a:t>mice.</a:t>
            </a:r>
            <a:endParaRPr lang="en-US" dirty="0"/>
          </a:p>
          <a:p>
            <a:pPr marL="640594" lvl="1" indent="-174708" defTabSz="465887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Sauvé and Read: improvement in LV performance is after MI (mice, ex vivo) and stress (humans).</a:t>
            </a:r>
          </a:p>
          <a:p>
            <a:pPr marL="640594" lvl="1" indent="-174708" defTabSz="465887">
              <a:buFont typeface="Arial" panose="020B0604020202020204" pitchFamily="34" charset="0"/>
              <a:buChar char="•"/>
              <a:defRPr/>
            </a:pPr>
            <a:r>
              <a:rPr lang="en-US" dirty="0" err="1" smtClean="0"/>
              <a:t>Matikainen</a:t>
            </a:r>
            <a:r>
              <a:rPr lang="en-US" dirty="0"/>
              <a:t>: </a:t>
            </a:r>
            <a:r>
              <a:rPr lang="en-GB" dirty="0"/>
              <a:t>vildagliptin for 4 weeks improved postprandial plasma triglyceride in 15 T2D patients </a:t>
            </a:r>
            <a:r>
              <a:rPr lang="en-GB" dirty="0" smtClean="0"/>
              <a:t>vs </a:t>
            </a:r>
            <a:r>
              <a:rPr lang="en-GB" dirty="0"/>
              <a:t>placebo (</a:t>
            </a:r>
            <a:r>
              <a:rPr lang="en-GB" dirty="0" smtClean="0"/>
              <a:t>n = 16).</a:t>
            </a:r>
            <a:endParaRPr lang="en-GB" dirty="0"/>
          </a:p>
          <a:p>
            <a:pPr defTabSz="465887">
              <a:defRPr/>
            </a:pPr>
            <a:endParaRPr lang="en-GB" b="1" dirty="0" smtClean="0"/>
          </a:p>
          <a:p>
            <a:pPr defTabSz="465887">
              <a:defRPr/>
            </a:pPr>
            <a:r>
              <a:rPr lang="en-GB" b="1" dirty="0" smtClean="0"/>
              <a:t>Abbreviations</a:t>
            </a:r>
          </a:p>
          <a:p>
            <a:pPr defTabSz="465887">
              <a:defRPr/>
            </a:pPr>
            <a:r>
              <a:rPr lang="en-GB" dirty="0" smtClean="0"/>
              <a:t>CV, cardiovascular; DPP4, </a:t>
            </a:r>
            <a:r>
              <a:rPr lang="en-GB" dirty="0" err="1" smtClean="0"/>
              <a:t>dipeptidyl</a:t>
            </a:r>
            <a:r>
              <a:rPr lang="en-GB" dirty="0" smtClean="0"/>
              <a:t> peptidase 4; </a:t>
            </a:r>
            <a:r>
              <a:rPr lang="en-US" dirty="0" smtClean="0"/>
              <a:t>LV, </a:t>
            </a:r>
            <a:r>
              <a:rPr lang="en-US" dirty="0"/>
              <a:t>left </a:t>
            </a:r>
            <a:r>
              <a:rPr lang="en-US" dirty="0" smtClean="0"/>
              <a:t>ventricular; </a:t>
            </a:r>
            <a:br>
              <a:rPr lang="en-US" dirty="0" smtClean="0"/>
            </a:br>
            <a:r>
              <a:rPr lang="en-US" dirty="0" smtClean="0"/>
              <a:t>MI</a:t>
            </a:r>
            <a:r>
              <a:rPr lang="en-US" dirty="0"/>
              <a:t>, myocardial </a:t>
            </a:r>
            <a:r>
              <a:rPr lang="en-US" dirty="0" smtClean="0"/>
              <a:t>infarction; </a:t>
            </a:r>
            <a:r>
              <a:rPr lang="en-GB" dirty="0"/>
              <a:t>PKA, protein kinase </a:t>
            </a:r>
            <a:r>
              <a:rPr lang="en-GB" dirty="0" smtClean="0"/>
              <a:t>A</a:t>
            </a:r>
            <a:r>
              <a:rPr lang="en-US" dirty="0" smtClean="0"/>
              <a:t>; T2D</a:t>
            </a:r>
            <a:r>
              <a:rPr lang="en-US" dirty="0"/>
              <a:t>, Type 2 </a:t>
            </a:r>
            <a:r>
              <a:rPr lang="en-US" dirty="0" smtClean="0"/>
              <a:t>Diabetes</a:t>
            </a:r>
            <a:r>
              <a:rPr lang="en-GB" dirty="0" smtClean="0"/>
              <a:t>.</a:t>
            </a:r>
            <a:endParaRPr lang="en-GB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8518A-D699-4533-9639-4981B3250E25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756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585A38-3A8A-4B0C-A9D7-74E86AFA127C}" type="slidenum">
              <a:rPr lang="en-US"/>
              <a:pPr/>
              <a:t>18</a:t>
            </a:fld>
            <a:endParaRPr lang="en-US"/>
          </a:p>
        </p:txBody>
      </p:sp>
      <p:sp>
        <p:nvSpPr>
          <p:cNvPr id="202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02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99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13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53474"/>
            <a:ext cx="7543800" cy="571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801100" y="6153474"/>
            <a:ext cx="342900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</p:spPr>
        <p:txBody>
          <a:bodyPr/>
          <a:lstStyle>
            <a:lvl1pPr>
              <a:defRPr>
                <a:solidFill>
                  <a:srgbClr val="6482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7450" y="6310631"/>
            <a:ext cx="2572657" cy="352424"/>
          </a:xfrm>
        </p:spPr>
        <p:txBody>
          <a:bodyPr/>
          <a:lstStyle/>
          <a:p>
            <a:r>
              <a:rPr lang="en-US" dirty="0" smtClean="0"/>
              <a:t>FOR INTERNAL USE ONLY,</a:t>
            </a:r>
            <a:br>
              <a:rPr lang="en-US" dirty="0" smtClean="0"/>
            </a:br>
            <a:r>
              <a:rPr lang="en-US" dirty="0" smtClean="0"/>
              <a:t>DO NOT DETAIL OR DISTRIBUTE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635000" cy="365125"/>
          </a:xfrm>
        </p:spPr>
        <p:txBody>
          <a:bodyPr/>
          <a:lstStyle/>
          <a:p>
            <a:fld id="{1E3D6C54-B124-AC41-90C1-F7EEF34AAC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575300"/>
            <a:ext cx="7086600" cy="482600"/>
          </a:xfrm>
        </p:spPr>
        <p:txBody>
          <a:bodyPr anchor="b"/>
          <a:lstStyle>
            <a:lvl1pPr marL="0" indent="0">
              <a:buNone/>
              <a:defRPr sz="1000" baseline="0"/>
            </a:lvl1pPr>
          </a:lstStyle>
          <a:p>
            <a:r>
              <a:rPr lang="en-US" dirty="0" smtClean="0"/>
              <a:t>*Reference copy goes here in Arial Regular 10pts</a:t>
            </a:r>
            <a:endParaRPr lang="en-US" dirty="0"/>
          </a:p>
        </p:txBody>
      </p:sp>
      <p:pic>
        <p:nvPicPr>
          <p:cNvPr id="13" name="Picture 2" descr="C:\Users\cvitale\Desktop\ACROSS_T2D_BM_P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290" y="6124922"/>
            <a:ext cx="921709" cy="5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30997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53474"/>
            <a:ext cx="7543800" cy="571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801100" y="6153474"/>
            <a:ext cx="342900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</p:spPr>
        <p:txBody>
          <a:bodyPr/>
          <a:lstStyle>
            <a:lvl1pPr>
              <a:defRPr>
                <a:solidFill>
                  <a:srgbClr val="6482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7450" y="6310631"/>
            <a:ext cx="2572657" cy="35242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FOR INTERNAL USE ONLY,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DO NOT DETAIL OR DISTRIBUTE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635000" cy="365125"/>
          </a:xfrm>
        </p:spPr>
        <p:txBody>
          <a:bodyPr/>
          <a:lstStyle/>
          <a:p>
            <a:fld id="{1E3D6C54-B124-AC41-90C1-F7EEF34AAC2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575300"/>
            <a:ext cx="7086600" cy="482600"/>
          </a:xfrm>
        </p:spPr>
        <p:txBody>
          <a:bodyPr anchor="b"/>
          <a:lstStyle>
            <a:lvl1pPr marL="0" indent="0">
              <a:buNone/>
              <a:defRPr sz="1000" baseline="0"/>
            </a:lvl1pPr>
          </a:lstStyle>
          <a:p>
            <a:r>
              <a:rPr lang="en-US" dirty="0" smtClean="0"/>
              <a:t>*Reference copy goes here in Arial Regular 10pts</a:t>
            </a:r>
            <a:endParaRPr lang="en-US" dirty="0"/>
          </a:p>
        </p:txBody>
      </p:sp>
      <p:pic>
        <p:nvPicPr>
          <p:cNvPr id="13" name="Picture 2" descr="C:\Users\cvitale\Desktop\ACROSS_T2D_BM_P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290" y="6124922"/>
            <a:ext cx="921709" cy="5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374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53474"/>
            <a:ext cx="7543800" cy="571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801100" y="6153474"/>
            <a:ext cx="342900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87450" y="6310631"/>
            <a:ext cx="2572657" cy="35242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FOR INTERNAL USE ONLY,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DO NOT DETAIL OR DISTRIBUTE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635000" cy="365125"/>
          </a:xfrm>
        </p:spPr>
        <p:txBody>
          <a:bodyPr/>
          <a:lstStyle/>
          <a:p>
            <a:fld id="{1E3D6C54-B124-AC41-90C1-F7EEF34AAC2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2" descr="C:\Users\cvitale\Desktop\ACROSS_T2D_BM_P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290" y="6124922"/>
            <a:ext cx="921709" cy="5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2224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53474"/>
            <a:ext cx="7543800" cy="571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801100" y="6153474"/>
            <a:ext cx="342900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3008313" cy="977900"/>
          </a:xfrm>
        </p:spPr>
        <p:txBody>
          <a:bodyPr anchor="t"/>
          <a:lstStyle>
            <a:lvl1pPr algn="l">
              <a:defRPr sz="1800" b="1">
                <a:solidFill>
                  <a:srgbClr val="F0414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7201"/>
            <a:ext cx="5150310" cy="5118099"/>
          </a:xfrm>
        </p:spPr>
        <p:txBody>
          <a:bodyPr/>
          <a:lstStyle>
            <a:lvl1pPr>
              <a:defRPr sz="2200">
                <a:solidFill>
                  <a:srgbClr val="5A5A5A"/>
                </a:solidFill>
              </a:defRPr>
            </a:lvl1pPr>
            <a:lvl2pPr>
              <a:defRPr sz="2200">
                <a:solidFill>
                  <a:srgbClr val="5A5A5A"/>
                </a:solidFill>
              </a:defRPr>
            </a:lvl2pPr>
            <a:lvl3pPr marL="576263" indent="-122238">
              <a:defRPr sz="1800">
                <a:solidFill>
                  <a:srgbClr val="5A5A5A"/>
                </a:solidFill>
              </a:defRPr>
            </a:lvl3pPr>
            <a:lvl4pPr marL="685800" indent="-109538">
              <a:defRPr sz="1600">
                <a:solidFill>
                  <a:srgbClr val="5A5A5A"/>
                </a:solidFill>
              </a:defRPr>
            </a:lvl4pPr>
            <a:lvl5pPr marL="804863" indent="-119063">
              <a:defRPr sz="1200">
                <a:solidFill>
                  <a:srgbClr val="5A5A5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140200"/>
          </a:xfrm>
        </p:spPr>
        <p:txBody>
          <a:bodyPr/>
          <a:lstStyle>
            <a:lvl1pPr marL="0" indent="0">
              <a:buNone/>
              <a:defRPr sz="1800">
                <a:solidFill>
                  <a:srgbClr val="5A5A5A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87450" y="6310631"/>
            <a:ext cx="2572657" cy="35242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FOR INTERNAL USE ONLY,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DO NOT DETAIL OR DISTRIBUTE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635000" cy="365125"/>
          </a:xfrm>
        </p:spPr>
        <p:txBody>
          <a:bodyPr/>
          <a:lstStyle/>
          <a:p>
            <a:fld id="{1E3D6C54-B124-AC41-90C1-F7EEF34AAC2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575300"/>
            <a:ext cx="7086600" cy="482600"/>
          </a:xfrm>
        </p:spPr>
        <p:txBody>
          <a:bodyPr anchor="b"/>
          <a:lstStyle>
            <a:lvl1pPr marL="0" indent="0">
              <a:buNone/>
              <a:defRPr sz="1000" baseline="0"/>
            </a:lvl1pPr>
          </a:lstStyle>
          <a:p>
            <a:r>
              <a:rPr lang="en-US" dirty="0" smtClean="0"/>
              <a:t>*Reference copy goes here in Arial Regular 10pts</a:t>
            </a:r>
            <a:endParaRPr lang="en-US" dirty="0"/>
          </a:p>
        </p:txBody>
      </p:sp>
      <p:pic>
        <p:nvPicPr>
          <p:cNvPr id="14" name="Picture 2" descr="C:\Users\cvitale\Desktop\ACROSS_T2D_BM_P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290" y="6124922"/>
            <a:ext cx="921709" cy="5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2829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53474"/>
            <a:ext cx="7543800" cy="571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801100" y="6153474"/>
            <a:ext cx="342900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800600"/>
            <a:ext cx="8229600" cy="566738"/>
          </a:xfrm>
        </p:spPr>
        <p:txBody>
          <a:bodyPr anchor="b"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8229600" cy="4343400"/>
          </a:xfrm>
        </p:spPr>
        <p:txBody>
          <a:bodyPr/>
          <a:lstStyle>
            <a:lvl1pPr marL="0" indent="0">
              <a:buNone/>
              <a:defRPr sz="3200">
                <a:solidFill>
                  <a:srgbClr val="5A5A5A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8229600" cy="786136"/>
          </a:xfrm>
        </p:spPr>
        <p:txBody>
          <a:bodyPr/>
          <a:lstStyle>
            <a:lvl1pPr marL="0" indent="0">
              <a:buNone/>
              <a:defRPr sz="1800">
                <a:solidFill>
                  <a:srgbClr val="5A5A5A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87450" y="6310631"/>
            <a:ext cx="2572657" cy="35242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FOR INTERNAL USE ONLY,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DO NOT DETAIL OR DISTRIBUTE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635000" cy="365125"/>
          </a:xfrm>
        </p:spPr>
        <p:txBody>
          <a:bodyPr/>
          <a:lstStyle/>
          <a:p>
            <a:fld id="{1E3D6C54-B124-AC41-90C1-F7EEF34AAC2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2" descr="C:\Users\cvitale\Desktop\ACROSS_T2D_BM_P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290" y="6124922"/>
            <a:ext cx="921709" cy="5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55137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286000"/>
            <a:ext cx="3657600" cy="3429000"/>
          </a:xfrm>
          <a:prstGeom prst="rect">
            <a:avLst/>
          </a:prstGeom>
          <a:solidFill>
            <a:srgbClr val="6482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801100" y="2286000"/>
            <a:ext cx="342900" cy="3429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667" y="2286000"/>
            <a:ext cx="4800600" cy="3429000"/>
          </a:xfrm>
        </p:spPr>
        <p:txBody>
          <a:bodyPr anchor="t"/>
          <a:lstStyle>
            <a:lvl1pPr algn="r">
              <a:defRPr sz="2800" b="0" cap="none">
                <a:solidFill>
                  <a:srgbClr val="5A5A5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857" y="3876071"/>
            <a:ext cx="2743200" cy="1735422"/>
          </a:xfrm>
        </p:spPr>
        <p:txBody>
          <a:bodyPr anchor="b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577634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1188" y="6311956"/>
            <a:ext cx="8208962" cy="43015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5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5BD5-C3FD-4E9B-9240-B27EACB3D069}" type="slidenum">
              <a:rPr lang="en-GB" smtClean="0">
                <a:solidFill>
                  <a:srgbClr val="4D4D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 rot="5400000">
            <a:off x="5916491" y="3167643"/>
            <a:ext cx="5899380" cy="323851"/>
          </a:xfr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9102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1188" y="6311956"/>
            <a:ext cx="8208962" cy="43015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5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5BD5-C3FD-4E9B-9240-B27EACB3D069}" type="slidenum">
              <a:rPr lang="en-GB" smtClean="0">
                <a:solidFill>
                  <a:srgbClr val="4D4D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 rot="5400000">
            <a:off x="5916491" y="3167643"/>
            <a:ext cx="5899380" cy="323851"/>
          </a:xfr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09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1188" y="6311956"/>
            <a:ext cx="8208962" cy="43015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5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5BD5-C3FD-4E9B-9240-B27EACB3D069}" type="slidenum">
              <a:rPr lang="en-GB" smtClean="0">
                <a:solidFill>
                  <a:srgbClr val="4D4D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 rot="5400000">
            <a:off x="5916491" y="3167643"/>
            <a:ext cx="5899380" cy="323851"/>
          </a:xfr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4194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335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1078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57" indent="0" algn="ctr">
              <a:buNone/>
              <a:defRPr/>
            </a:lvl2pPr>
            <a:lvl3pPr marL="914314" indent="0" algn="ctr">
              <a:buNone/>
              <a:defRPr/>
            </a:lvl3pPr>
            <a:lvl4pPr marL="1371471" indent="0" algn="ctr">
              <a:buNone/>
              <a:defRPr/>
            </a:lvl4pPr>
            <a:lvl5pPr marL="1828627" indent="0" algn="ctr">
              <a:buNone/>
              <a:defRPr/>
            </a:lvl5pPr>
            <a:lvl6pPr marL="2285784" indent="0" algn="ctr">
              <a:buNone/>
              <a:defRPr/>
            </a:lvl6pPr>
            <a:lvl7pPr marL="2742941" indent="0" algn="ctr">
              <a:buNone/>
              <a:defRPr/>
            </a:lvl7pPr>
            <a:lvl8pPr marL="3200098" indent="0" algn="ctr">
              <a:buNone/>
              <a:defRPr/>
            </a:lvl8pPr>
            <a:lvl9pPr marL="365725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84AC4A7-55D3-6B4F-9270-C74F15F6DBF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76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53474"/>
            <a:ext cx="7543800" cy="571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801100" y="6153474"/>
            <a:ext cx="342900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</p:spPr>
        <p:txBody>
          <a:bodyPr/>
          <a:lstStyle>
            <a:lvl1pPr>
              <a:defRPr>
                <a:solidFill>
                  <a:srgbClr val="6482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7450" y="6310631"/>
            <a:ext cx="2572657" cy="352424"/>
          </a:xfrm>
        </p:spPr>
        <p:txBody>
          <a:bodyPr/>
          <a:lstStyle/>
          <a:p>
            <a:r>
              <a:rPr lang="en-US" dirty="0" smtClean="0"/>
              <a:t>FOR INTERNAL USE ONLY,</a:t>
            </a:r>
            <a:br>
              <a:rPr lang="en-US" dirty="0" smtClean="0"/>
            </a:br>
            <a:r>
              <a:rPr lang="en-US" dirty="0" smtClean="0"/>
              <a:t>DO NOT DETAIL OR DISTRIBUTE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635000" cy="365125"/>
          </a:xfrm>
        </p:spPr>
        <p:txBody>
          <a:bodyPr/>
          <a:lstStyle/>
          <a:p>
            <a:fld id="{1E3D6C54-B124-AC41-90C1-F7EEF34AAC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575300"/>
            <a:ext cx="7086600" cy="482600"/>
          </a:xfrm>
        </p:spPr>
        <p:txBody>
          <a:bodyPr anchor="b"/>
          <a:lstStyle>
            <a:lvl1pPr marL="0" indent="0">
              <a:buNone/>
              <a:defRPr sz="1000" baseline="0"/>
            </a:lvl1pPr>
          </a:lstStyle>
          <a:p>
            <a:r>
              <a:rPr lang="en-US" dirty="0" smtClean="0"/>
              <a:t>*Reference copy goes here in Arial Regular 10pts</a:t>
            </a:r>
            <a:endParaRPr lang="en-US" dirty="0"/>
          </a:p>
        </p:txBody>
      </p:sp>
      <p:pic>
        <p:nvPicPr>
          <p:cNvPr id="13" name="Picture 2" descr="C:\Users\cvitale\Desktop\ACROSS_T2D_BM_P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290" y="6124922"/>
            <a:ext cx="921709" cy="5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37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84245-C49D-47BC-A48B-A11B0A56F1D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219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1CEA2-4C4D-44E0-AF03-10545D2412B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48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1ECFA-B582-4E10-90C1-7CEB920ACE7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4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863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1B9A7-5B58-4E15-AA88-C494407A7E6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57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10364-AE7C-4B74-8C26-9C59A9FFD1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35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E0C6C-5432-435C-A91E-8CBBAFC0042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A2477-9C14-45B7-BD84-60A5534380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759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BC621-1E4C-4537-AB3F-DA966349A38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22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C42AB-74F0-4740-BA80-BAAAFF7C6E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72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E608A-65B7-4913-AB33-E8954101C4A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588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FD5A9-B165-4658-917E-423657564D3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073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9264" y="228600"/>
            <a:ext cx="2039937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864" y="228600"/>
            <a:ext cx="59690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8BBE8-48A7-4F68-8EA0-2FDCB54795C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74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153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77863" y="17526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863" y="990600"/>
            <a:ext cx="14224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ECF5976-4BE9-484F-A08E-32AECDA0871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7639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77864" y="228600"/>
            <a:ext cx="8161337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863" y="990600"/>
            <a:ext cx="14224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2E84B3B-113D-4972-8853-6B6BB397220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4873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153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863" y="1752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0263" y="17526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863" y="990600"/>
            <a:ext cx="14224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665FCEE-9288-4790-B127-88A9693043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0620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1534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77863" y="17526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418E3-62B3-442A-8A6D-A318914BEE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8953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153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863" y="1752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752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CA3A30-7FD8-43F6-AEA2-037EB4EE956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31507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486400" y="2286000"/>
            <a:ext cx="3657600" cy="3429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7" name="Picture 6" descr="BI_LILLY_B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96"/>
            <a:ext cx="9144000" cy="75590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6102096"/>
            <a:ext cx="9144000" cy="0"/>
          </a:xfrm>
          <a:prstGeom prst="line">
            <a:avLst/>
          </a:prstGeom>
          <a:ln w="3175" cmpd="sng">
            <a:solidFill>
              <a:srgbClr val="3333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4572000" cy="34290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24790" y="3876071"/>
            <a:ext cx="2743200" cy="69593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4790" y="5254834"/>
            <a:ext cx="2743200" cy="36512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24790" y="4683334"/>
            <a:ext cx="2743200" cy="571500"/>
          </a:xfrm>
        </p:spPr>
        <p:txBody>
          <a:bodyPr anchor="t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FOR INTERNAL USE ONLY,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DO NOT DETAIL OR DISTRIBUTE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2286000"/>
            <a:ext cx="342900" cy="3429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13" name="Picture 2" descr="C:\Users\cvitale\Desktop\ACROSS_T2D_BM_P_CMYK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96" y="429064"/>
            <a:ext cx="2293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539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53474"/>
            <a:ext cx="7543800" cy="571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</p:spPr>
        <p:txBody>
          <a:bodyPr/>
          <a:lstStyle>
            <a:lvl1pPr>
              <a:defRPr sz="2800">
                <a:solidFill>
                  <a:srgbClr val="6482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1600"/>
            <a:ext cx="8229600" cy="4781874"/>
          </a:xfrm>
        </p:spPr>
        <p:txBody>
          <a:bodyPr/>
          <a:lstStyle>
            <a:lvl1pPr>
              <a:defRPr>
                <a:solidFill>
                  <a:srgbClr val="5A5A5A"/>
                </a:solidFill>
              </a:defRPr>
            </a:lvl1pPr>
            <a:lvl2pPr>
              <a:defRPr sz="2200">
                <a:solidFill>
                  <a:srgbClr val="5A5A5A"/>
                </a:solidFill>
              </a:defRPr>
            </a:lvl2pPr>
            <a:lvl3pPr>
              <a:defRPr>
                <a:solidFill>
                  <a:srgbClr val="5A5A5A"/>
                </a:solidFill>
              </a:defRPr>
            </a:lvl3pPr>
            <a:lvl4pPr>
              <a:defRPr>
                <a:solidFill>
                  <a:srgbClr val="5A5A5A"/>
                </a:solidFill>
              </a:defRPr>
            </a:lvl4pPr>
            <a:lvl5pPr>
              <a:defRPr>
                <a:solidFill>
                  <a:srgbClr val="5A5A5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801100" y="6153474"/>
            <a:ext cx="342900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7450" y="6300471"/>
            <a:ext cx="2572657" cy="3524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FOR INTERNAL USE ONLY,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DO NOT DETAIL OR DISTRIBUTE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267450"/>
            <a:ext cx="635000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2000">
                <a:solidFill>
                  <a:schemeClr val="bg1"/>
                </a:solidFill>
                <a:latin typeface="Arial"/>
              </a:defRPr>
            </a:lvl1pPr>
          </a:lstStyle>
          <a:p>
            <a:fld id="{1E3D6C54-B124-AC41-90C1-F7EEF34AAC2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2" descr="C:\Users\cvitale\Desktop\ACROSS_T2D_BM_P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290" y="6124922"/>
            <a:ext cx="921709" cy="5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283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863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942CB-5626-4EF5-9193-AF4E0379795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8619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53474"/>
            <a:ext cx="7543800" cy="571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</p:spPr>
        <p:txBody>
          <a:bodyPr/>
          <a:lstStyle>
            <a:lvl1pPr>
              <a:defRPr>
                <a:solidFill>
                  <a:srgbClr val="6482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1600"/>
            <a:ext cx="8229600" cy="4203700"/>
          </a:xfrm>
        </p:spPr>
        <p:txBody>
          <a:bodyPr/>
          <a:lstStyle>
            <a:lvl1pPr>
              <a:defRPr>
                <a:solidFill>
                  <a:srgbClr val="5A5A5A"/>
                </a:solidFill>
              </a:defRPr>
            </a:lvl1pPr>
            <a:lvl2pPr>
              <a:defRPr sz="2200">
                <a:solidFill>
                  <a:srgbClr val="5A5A5A"/>
                </a:solidFill>
              </a:defRPr>
            </a:lvl2pPr>
            <a:lvl3pPr>
              <a:defRPr>
                <a:solidFill>
                  <a:srgbClr val="5A5A5A"/>
                </a:solidFill>
              </a:defRPr>
            </a:lvl3pPr>
            <a:lvl4pPr>
              <a:defRPr>
                <a:solidFill>
                  <a:srgbClr val="5A5A5A"/>
                </a:solidFill>
              </a:defRPr>
            </a:lvl4pPr>
            <a:lvl5pPr>
              <a:defRPr>
                <a:solidFill>
                  <a:srgbClr val="5A5A5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801100" y="6153474"/>
            <a:ext cx="342900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7450" y="6300471"/>
            <a:ext cx="2572657" cy="3524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FOR INTERNAL USE ONLY,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DO NOT DETAIL OR DISTRIBUTE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267450"/>
            <a:ext cx="635000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2000">
                <a:solidFill>
                  <a:schemeClr val="bg1"/>
                </a:solidFill>
                <a:latin typeface="Arial"/>
              </a:defRPr>
            </a:lvl1pPr>
          </a:lstStyle>
          <a:p>
            <a:fld id="{1E3D6C54-B124-AC41-90C1-F7EEF34AAC2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575300"/>
            <a:ext cx="7086600" cy="482600"/>
          </a:xfrm>
        </p:spPr>
        <p:txBody>
          <a:bodyPr anchor="b"/>
          <a:lstStyle>
            <a:lvl1pPr marL="0" indent="0">
              <a:buNone/>
              <a:defRPr sz="1000" baseline="0"/>
            </a:lvl1pPr>
          </a:lstStyle>
          <a:p>
            <a:r>
              <a:rPr lang="en-US" dirty="0" smtClean="0"/>
              <a:t>*Reference copy goes here in Arial Regular 10pts</a:t>
            </a:r>
            <a:endParaRPr lang="en-US" dirty="0"/>
          </a:p>
        </p:txBody>
      </p:sp>
      <p:pic>
        <p:nvPicPr>
          <p:cNvPr id="10" name="Picture 2" descr="C:\Users\cvitale\Desktop\ACROSS_T2D_BM_P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290" y="6124922"/>
            <a:ext cx="921709" cy="5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5823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486400" y="2286000"/>
            <a:ext cx="3657600" cy="3429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286000"/>
            <a:ext cx="342900" cy="3429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0"/>
            <a:ext cx="4800600" cy="3429000"/>
          </a:xfrm>
        </p:spPr>
        <p:txBody>
          <a:bodyPr anchor="t"/>
          <a:lstStyle>
            <a:lvl1pPr algn="l">
              <a:defRPr sz="2800" b="0" cap="none">
                <a:solidFill>
                  <a:srgbClr val="5A5A5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24790" y="3876071"/>
            <a:ext cx="2743200" cy="1735422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08135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286000"/>
            <a:ext cx="3657600" cy="3429000"/>
          </a:xfrm>
          <a:prstGeom prst="rect">
            <a:avLst/>
          </a:prstGeom>
          <a:solidFill>
            <a:srgbClr val="6482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801100" y="2286000"/>
            <a:ext cx="342900" cy="3429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667" y="2286000"/>
            <a:ext cx="4800600" cy="3429000"/>
          </a:xfrm>
        </p:spPr>
        <p:txBody>
          <a:bodyPr anchor="t"/>
          <a:lstStyle>
            <a:lvl1pPr algn="r">
              <a:defRPr sz="2800" b="0" cap="none">
                <a:solidFill>
                  <a:srgbClr val="5A5A5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857" y="3876071"/>
            <a:ext cx="2743200" cy="1735422"/>
          </a:xfrm>
        </p:spPr>
        <p:txBody>
          <a:bodyPr anchor="b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94127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53474"/>
            <a:ext cx="7543800" cy="571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801100" y="6153474"/>
            <a:ext cx="342900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</p:spPr>
        <p:txBody>
          <a:bodyPr/>
          <a:lstStyle>
            <a:lvl1pPr>
              <a:defRPr>
                <a:solidFill>
                  <a:srgbClr val="6482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0067"/>
            <a:ext cx="3977640" cy="4195233"/>
          </a:xfrm>
        </p:spPr>
        <p:txBody>
          <a:bodyPr/>
          <a:lstStyle>
            <a:lvl1pPr>
              <a:defRPr sz="1800">
                <a:solidFill>
                  <a:srgbClr val="5A5A5A"/>
                </a:solidFill>
              </a:defRPr>
            </a:lvl1pPr>
            <a:lvl2pPr>
              <a:defRPr sz="1800">
                <a:solidFill>
                  <a:srgbClr val="5A5A5A"/>
                </a:solidFill>
              </a:defRPr>
            </a:lvl2pPr>
            <a:lvl3pPr marL="576263" indent="-122238">
              <a:defRPr sz="1600">
                <a:solidFill>
                  <a:srgbClr val="5A5A5A"/>
                </a:solidFill>
              </a:defRPr>
            </a:lvl3pPr>
            <a:lvl4pPr marL="685800" indent="-109538">
              <a:tabLst/>
              <a:defRPr sz="1400">
                <a:solidFill>
                  <a:srgbClr val="5A5A5A"/>
                </a:solidFill>
              </a:defRPr>
            </a:lvl4pPr>
            <a:lvl5pPr marL="804863" indent="-119063">
              <a:defRPr sz="1200">
                <a:solidFill>
                  <a:srgbClr val="5A5A5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380067"/>
            <a:ext cx="3977640" cy="4195233"/>
          </a:xfrm>
        </p:spPr>
        <p:txBody>
          <a:bodyPr/>
          <a:lstStyle>
            <a:lvl1pPr>
              <a:defRPr sz="1800">
                <a:solidFill>
                  <a:srgbClr val="5A5A5A"/>
                </a:solidFill>
              </a:defRPr>
            </a:lvl1pPr>
            <a:lvl2pPr>
              <a:defRPr sz="1800">
                <a:solidFill>
                  <a:srgbClr val="5A5A5A"/>
                </a:solidFill>
              </a:defRPr>
            </a:lvl2pPr>
            <a:lvl3pPr marL="576263" indent="-122238">
              <a:defRPr sz="1600">
                <a:solidFill>
                  <a:srgbClr val="5A5A5A"/>
                </a:solidFill>
              </a:defRPr>
            </a:lvl3pPr>
            <a:lvl4pPr marL="685800" indent="-109538">
              <a:defRPr sz="1400">
                <a:solidFill>
                  <a:srgbClr val="5A5A5A"/>
                </a:solidFill>
              </a:defRPr>
            </a:lvl4pPr>
            <a:lvl5pPr marL="804863" indent="-119063">
              <a:defRPr sz="1200">
                <a:solidFill>
                  <a:srgbClr val="5A5A5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87450" y="6310631"/>
            <a:ext cx="2572657" cy="35242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FOR INTERNAL USE ONLY,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DO NOT DETAIL OR DISTRIBUTE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635000" cy="365125"/>
          </a:xfrm>
        </p:spPr>
        <p:txBody>
          <a:bodyPr/>
          <a:lstStyle/>
          <a:p>
            <a:fld id="{1E3D6C54-B124-AC41-90C1-F7EEF34AAC2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575300"/>
            <a:ext cx="7086600" cy="482600"/>
          </a:xfrm>
        </p:spPr>
        <p:txBody>
          <a:bodyPr anchor="b"/>
          <a:lstStyle>
            <a:lvl1pPr marL="0" indent="0">
              <a:buNone/>
              <a:defRPr sz="1000" baseline="0"/>
            </a:lvl1pPr>
          </a:lstStyle>
          <a:p>
            <a:r>
              <a:rPr lang="en-US" dirty="0" smtClean="0"/>
              <a:t>*Reference copy goes here in Arial Regular 10pts</a:t>
            </a:r>
            <a:endParaRPr lang="en-US" dirty="0"/>
          </a:p>
        </p:txBody>
      </p:sp>
      <p:pic>
        <p:nvPicPr>
          <p:cNvPr id="14" name="Picture 2" descr="C:\Users\cvitale\Desktop\ACROSS_T2D_BM_P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290" y="6124922"/>
            <a:ext cx="921709" cy="5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0995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53474"/>
            <a:ext cx="7543800" cy="571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801100" y="6153474"/>
            <a:ext cx="342900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</p:spPr>
        <p:txBody>
          <a:bodyPr/>
          <a:lstStyle>
            <a:lvl1pPr>
              <a:defRPr>
                <a:solidFill>
                  <a:srgbClr val="6482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71600"/>
            <a:ext cx="3977640" cy="639762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11362"/>
            <a:ext cx="3977640" cy="3563938"/>
          </a:xfrm>
        </p:spPr>
        <p:txBody>
          <a:bodyPr/>
          <a:lstStyle>
            <a:lvl1pPr>
              <a:defRPr sz="1800">
                <a:solidFill>
                  <a:srgbClr val="5A5A5A"/>
                </a:solidFill>
              </a:defRPr>
            </a:lvl1pPr>
            <a:lvl2pPr>
              <a:defRPr sz="1800">
                <a:solidFill>
                  <a:srgbClr val="5A5A5A"/>
                </a:solidFill>
              </a:defRPr>
            </a:lvl2pPr>
            <a:lvl3pPr marL="576263" indent="-122238">
              <a:defRPr sz="1600">
                <a:solidFill>
                  <a:srgbClr val="5A5A5A"/>
                </a:solidFill>
              </a:defRPr>
            </a:lvl3pPr>
            <a:lvl4pPr marL="685800" indent="-109538">
              <a:defRPr sz="1400">
                <a:solidFill>
                  <a:srgbClr val="5A5A5A"/>
                </a:solidFill>
              </a:defRPr>
            </a:lvl4pPr>
            <a:lvl5pPr marL="804863" indent="-119063">
              <a:defRPr sz="1200">
                <a:solidFill>
                  <a:srgbClr val="5A5A5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371600"/>
            <a:ext cx="3977640" cy="639762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011362"/>
            <a:ext cx="3977640" cy="3563938"/>
          </a:xfrm>
        </p:spPr>
        <p:txBody>
          <a:bodyPr/>
          <a:lstStyle>
            <a:lvl1pPr>
              <a:defRPr sz="1800">
                <a:solidFill>
                  <a:srgbClr val="5A5A5A"/>
                </a:solidFill>
              </a:defRPr>
            </a:lvl1pPr>
            <a:lvl2pPr>
              <a:defRPr sz="1800">
                <a:solidFill>
                  <a:srgbClr val="5A5A5A"/>
                </a:solidFill>
              </a:defRPr>
            </a:lvl2pPr>
            <a:lvl3pPr marL="576263" indent="-119063">
              <a:defRPr sz="1600">
                <a:solidFill>
                  <a:srgbClr val="5A5A5A"/>
                </a:solidFill>
              </a:defRPr>
            </a:lvl3pPr>
            <a:lvl4pPr marL="685800" indent="-109538">
              <a:defRPr sz="1400">
                <a:solidFill>
                  <a:srgbClr val="5A5A5A"/>
                </a:solidFill>
              </a:defRPr>
            </a:lvl4pPr>
            <a:lvl5pPr marL="804863" indent="-119063">
              <a:defRPr sz="1200">
                <a:solidFill>
                  <a:srgbClr val="5A5A5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87450" y="6310631"/>
            <a:ext cx="2572657" cy="35242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FOR INTERNAL USE ONLY,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DO NOT DETAIL OR DISTRIBUTE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635000" cy="365125"/>
          </a:xfrm>
        </p:spPr>
        <p:txBody>
          <a:bodyPr/>
          <a:lstStyle/>
          <a:p>
            <a:fld id="{1E3D6C54-B124-AC41-90C1-F7EEF34AAC2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575300"/>
            <a:ext cx="7086600" cy="482600"/>
          </a:xfrm>
        </p:spPr>
        <p:txBody>
          <a:bodyPr anchor="b"/>
          <a:lstStyle>
            <a:lvl1pPr marL="0" indent="0">
              <a:buNone/>
              <a:defRPr sz="1000" baseline="0"/>
            </a:lvl1pPr>
          </a:lstStyle>
          <a:p>
            <a:r>
              <a:rPr lang="en-US" dirty="0" smtClean="0"/>
              <a:t>*Reference copy goes here in Arial Regular 10pts</a:t>
            </a:r>
            <a:endParaRPr lang="en-US" dirty="0"/>
          </a:p>
        </p:txBody>
      </p:sp>
      <p:pic>
        <p:nvPicPr>
          <p:cNvPr id="16" name="Picture 2" descr="C:\Users\cvitale\Desktop\ACROSS_T2D_BM_P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290" y="6124922"/>
            <a:ext cx="921709" cy="5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740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53474"/>
            <a:ext cx="7543800" cy="571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801100" y="6153474"/>
            <a:ext cx="342900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</p:spPr>
        <p:txBody>
          <a:bodyPr/>
          <a:lstStyle>
            <a:lvl1pPr>
              <a:defRPr>
                <a:solidFill>
                  <a:srgbClr val="6482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7450" y="6310631"/>
            <a:ext cx="2572657" cy="35242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FOR INTERNAL USE ONLY,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DO NOT DETAIL OR DISTRIBUTE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635000" cy="365125"/>
          </a:xfrm>
        </p:spPr>
        <p:txBody>
          <a:bodyPr/>
          <a:lstStyle/>
          <a:p>
            <a:fld id="{1E3D6C54-B124-AC41-90C1-F7EEF34AAC2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575300"/>
            <a:ext cx="7086600" cy="482600"/>
          </a:xfrm>
        </p:spPr>
        <p:txBody>
          <a:bodyPr anchor="b"/>
          <a:lstStyle>
            <a:lvl1pPr marL="0" indent="0">
              <a:buNone/>
              <a:defRPr sz="1000" baseline="0"/>
            </a:lvl1pPr>
          </a:lstStyle>
          <a:p>
            <a:r>
              <a:rPr lang="en-US" dirty="0" smtClean="0"/>
              <a:t>*Reference copy goes here in Arial Regular 10pts</a:t>
            </a:r>
            <a:endParaRPr lang="en-US" dirty="0"/>
          </a:p>
        </p:txBody>
      </p:sp>
      <p:pic>
        <p:nvPicPr>
          <p:cNvPr id="13" name="Picture 2" descr="C:\Users\cvitale\Desktop\ACROSS_T2D_BM_P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290" y="6124922"/>
            <a:ext cx="921709" cy="5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9568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53474"/>
            <a:ext cx="7543800" cy="571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801100" y="6153474"/>
            <a:ext cx="342900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87450" y="6310631"/>
            <a:ext cx="2572657" cy="35242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FOR INTERNAL USE ONLY,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DO NOT DETAIL OR DISTRIBUTE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635000" cy="365125"/>
          </a:xfrm>
        </p:spPr>
        <p:txBody>
          <a:bodyPr/>
          <a:lstStyle/>
          <a:p>
            <a:fld id="{1E3D6C54-B124-AC41-90C1-F7EEF34AAC2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2" descr="C:\Users\cvitale\Desktop\ACROSS_T2D_BM_P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290" y="6124922"/>
            <a:ext cx="921709" cy="5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4915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53474"/>
            <a:ext cx="7543800" cy="571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801100" y="6153474"/>
            <a:ext cx="342900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3008313" cy="977900"/>
          </a:xfrm>
        </p:spPr>
        <p:txBody>
          <a:bodyPr anchor="t"/>
          <a:lstStyle>
            <a:lvl1pPr algn="l">
              <a:defRPr sz="1800" b="1">
                <a:solidFill>
                  <a:srgbClr val="F0414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7201"/>
            <a:ext cx="5150310" cy="5118099"/>
          </a:xfrm>
        </p:spPr>
        <p:txBody>
          <a:bodyPr/>
          <a:lstStyle>
            <a:lvl1pPr>
              <a:defRPr sz="2200">
                <a:solidFill>
                  <a:srgbClr val="5A5A5A"/>
                </a:solidFill>
              </a:defRPr>
            </a:lvl1pPr>
            <a:lvl2pPr>
              <a:defRPr sz="2200">
                <a:solidFill>
                  <a:srgbClr val="5A5A5A"/>
                </a:solidFill>
              </a:defRPr>
            </a:lvl2pPr>
            <a:lvl3pPr marL="576263" indent="-122238">
              <a:defRPr sz="1800">
                <a:solidFill>
                  <a:srgbClr val="5A5A5A"/>
                </a:solidFill>
              </a:defRPr>
            </a:lvl3pPr>
            <a:lvl4pPr marL="685800" indent="-109538">
              <a:defRPr sz="1600">
                <a:solidFill>
                  <a:srgbClr val="5A5A5A"/>
                </a:solidFill>
              </a:defRPr>
            </a:lvl4pPr>
            <a:lvl5pPr marL="804863" indent="-119063">
              <a:defRPr sz="1200">
                <a:solidFill>
                  <a:srgbClr val="5A5A5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140200"/>
          </a:xfrm>
        </p:spPr>
        <p:txBody>
          <a:bodyPr/>
          <a:lstStyle>
            <a:lvl1pPr marL="0" indent="0">
              <a:buNone/>
              <a:defRPr sz="1800">
                <a:solidFill>
                  <a:srgbClr val="5A5A5A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87450" y="6310631"/>
            <a:ext cx="2572657" cy="35242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FOR INTERNAL USE ONLY,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DO NOT DETAIL OR DISTRIBUTE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635000" cy="365125"/>
          </a:xfrm>
        </p:spPr>
        <p:txBody>
          <a:bodyPr/>
          <a:lstStyle/>
          <a:p>
            <a:fld id="{1E3D6C54-B124-AC41-90C1-F7EEF34AAC2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575300"/>
            <a:ext cx="7086600" cy="482600"/>
          </a:xfrm>
        </p:spPr>
        <p:txBody>
          <a:bodyPr anchor="b"/>
          <a:lstStyle>
            <a:lvl1pPr marL="0" indent="0">
              <a:buNone/>
              <a:defRPr sz="1000" baseline="0"/>
            </a:lvl1pPr>
          </a:lstStyle>
          <a:p>
            <a:r>
              <a:rPr lang="en-US" dirty="0" smtClean="0"/>
              <a:t>*Reference copy goes here in Arial Regular 10pts</a:t>
            </a:r>
            <a:endParaRPr lang="en-US" dirty="0"/>
          </a:p>
        </p:txBody>
      </p:sp>
      <p:pic>
        <p:nvPicPr>
          <p:cNvPr id="14" name="Picture 2" descr="C:\Users\cvitale\Desktop\ACROSS_T2D_BM_P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290" y="6124922"/>
            <a:ext cx="921709" cy="5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1746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53474"/>
            <a:ext cx="7543800" cy="571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801100" y="6153474"/>
            <a:ext cx="342900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800600"/>
            <a:ext cx="8229600" cy="566738"/>
          </a:xfrm>
        </p:spPr>
        <p:txBody>
          <a:bodyPr anchor="b"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8229600" cy="4343400"/>
          </a:xfrm>
        </p:spPr>
        <p:txBody>
          <a:bodyPr/>
          <a:lstStyle>
            <a:lvl1pPr marL="0" indent="0">
              <a:buNone/>
              <a:defRPr sz="3200">
                <a:solidFill>
                  <a:srgbClr val="5A5A5A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8229600" cy="786136"/>
          </a:xfrm>
        </p:spPr>
        <p:txBody>
          <a:bodyPr/>
          <a:lstStyle>
            <a:lvl1pPr marL="0" indent="0">
              <a:buNone/>
              <a:defRPr sz="1800">
                <a:solidFill>
                  <a:srgbClr val="5A5A5A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87450" y="6310631"/>
            <a:ext cx="2572657" cy="35242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FOR INTERNAL USE ONLY,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DO NOT DETAIL OR DISTRIBUTE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635000" cy="365125"/>
          </a:xfrm>
        </p:spPr>
        <p:txBody>
          <a:bodyPr/>
          <a:lstStyle/>
          <a:p>
            <a:fld id="{1E3D6C54-B124-AC41-90C1-F7EEF34AAC2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2" descr="C:\Users\cvitale\Desktop\ACROSS_T2D_BM_P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290" y="6124922"/>
            <a:ext cx="921709" cy="5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8493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286000"/>
            <a:ext cx="3657600" cy="3429000"/>
          </a:xfrm>
          <a:prstGeom prst="rect">
            <a:avLst/>
          </a:prstGeom>
          <a:solidFill>
            <a:srgbClr val="6482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801100" y="2286000"/>
            <a:ext cx="342900" cy="3429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667" y="2286000"/>
            <a:ext cx="4800600" cy="3429000"/>
          </a:xfrm>
        </p:spPr>
        <p:txBody>
          <a:bodyPr anchor="t"/>
          <a:lstStyle>
            <a:lvl1pPr algn="r">
              <a:defRPr sz="2800" b="0" cap="none">
                <a:solidFill>
                  <a:srgbClr val="5A5A5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857" y="3876071"/>
            <a:ext cx="2743200" cy="1735422"/>
          </a:xfrm>
        </p:spPr>
        <p:txBody>
          <a:bodyPr anchor="b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511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AE6D6-A276-4FF4-BAA8-AAA380CE96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77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1188" y="6311956"/>
            <a:ext cx="8208962" cy="43015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5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5BD5-C3FD-4E9B-9240-B27EACB3D069}" type="slidenum">
              <a:rPr lang="en-GB" smtClean="0">
                <a:solidFill>
                  <a:srgbClr val="4D4D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 rot="5400000">
            <a:off x="5916491" y="3167643"/>
            <a:ext cx="5899380" cy="323851"/>
          </a:xfr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8498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1188" y="6311956"/>
            <a:ext cx="8208962" cy="43015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5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5BD5-C3FD-4E9B-9240-B27EACB3D069}" type="slidenum">
              <a:rPr lang="en-GB" smtClean="0">
                <a:solidFill>
                  <a:srgbClr val="4D4D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 rot="5400000">
            <a:off x="5916491" y="3167643"/>
            <a:ext cx="5899380" cy="323851"/>
          </a:xfr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6294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1188" y="6311956"/>
            <a:ext cx="8208962" cy="43015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5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5BD5-C3FD-4E9B-9240-B27EACB3D069}" type="slidenum">
              <a:rPr lang="en-GB" smtClean="0">
                <a:solidFill>
                  <a:srgbClr val="4D4D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 rot="5400000">
            <a:off x="5916491" y="3167643"/>
            <a:ext cx="5899380" cy="323851"/>
          </a:xfr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6365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1588" y="0"/>
            <a:ext cx="9140825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 b="0">
              <a:solidFill>
                <a:srgbClr val="FFFFFF"/>
              </a:solidFill>
              <a:latin typeface="Arial"/>
              <a:ea typeface="MS PGothic" pitchFamily="34" charset="-128"/>
            </a:endParaRPr>
          </a:p>
        </p:txBody>
      </p:sp>
      <p:grpSp>
        <p:nvGrpSpPr>
          <p:cNvPr id="5" name="Group 10"/>
          <p:cNvGrpSpPr>
            <a:grpSpLocks/>
          </p:cNvGrpSpPr>
          <p:nvPr userDrawn="1"/>
        </p:nvGrpSpPr>
        <p:grpSpPr bwMode="auto">
          <a:xfrm>
            <a:off x="0" y="42863"/>
            <a:ext cx="2330450" cy="1039812"/>
            <a:chOff x="0" y="27"/>
            <a:chExt cx="1468" cy="655"/>
          </a:xfrm>
        </p:grpSpPr>
        <p:pic>
          <p:nvPicPr>
            <p:cNvPr id="6" name="Picture 3" descr="BMS099979_SAVOR_LgoC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" y="27"/>
              <a:ext cx="1361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"/>
            <p:cNvSpPr txBox="1">
              <a:spLocks noChangeArrowheads="1"/>
            </p:cNvSpPr>
            <p:nvPr userDrawn="1"/>
          </p:nvSpPr>
          <p:spPr bwMode="auto">
            <a:xfrm>
              <a:off x="0" y="566"/>
              <a:ext cx="121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600" b="0" smtClean="0">
                  <a:solidFill>
                    <a:srgbClr val="00A278"/>
                  </a:solidFill>
                  <a:latin typeface="Lucida Sans" pitchFamily="34" charset="0"/>
                  <a:ea typeface="MS PGothic" pitchFamily="34" charset="-128"/>
                </a:rPr>
                <a:t>TIMI STUDY GROUP / HADASSAH MEDICAL ORG</a:t>
              </a:r>
            </a:p>
          </p:txBody>
        </p:sp>
      </p:grp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</p:spPr>
        <p:txBody>
          <a:bodyPr/>
          <a:lstStyle>
            <a:lvl1pPr algn="ctr">
              <a:defRPr sz="1400" b="1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85213" y="6543675"/>
            <a:ext cx="457200" cy="304800"/>
          </a:xfrm>
        </p:spPr>
        <p:txBody>
          <a:bodyPr/>
          <a:lstStyle>
            <a:lvl1pPr>
              <a:defRPr/>
            </a:lvl1pPr>
          </a:lstStyle>
          <a:p>
            <a:fld id="{06487BA1-19DB-4867-9923-BCE154F450D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40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7A5D1AF-71DF-4A1C-8976-DF1099E20C4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3625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4B53FE-AC68-4F0A-B5D7-0B166F5B96C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2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576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159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F25A734-0B49-40A3-98FB-E2BFD3D80FB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676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1438A2A-9B94-439D-B2AD-46317CF4C47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720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1227CF-4B9E-4626-92CB-8029BD32332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18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2CAABD-49FD-4262-AA0F-2C6942F245A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801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1BECB-747E-415F-BF62-8405221172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847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D8B1A4-B32A-40C3-A1EE-D82044D12BC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370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4BD25B2-4B62-4221-A98A-198837C8705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814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8F8D25D-F676-423D-B996-774282DE8DE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0399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46038"/>
            <a:ext cx="2120900" cy="6080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6038"/>
            <a:ext cx="6210300" cy="6080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56B049-C1DF-4133-B0ED-BC76264EE50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0106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28229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spcBef>
                <a:spcPct val="50000"/>
              </a:spcBef>
              <a:buFont typeface="Monotype Sorts" pitchFamily="1" charset="2"/>
              <a:buChar char="4"/>
            </a:pPr>
            <a:endParaRPr lang="en-US" sz="2800" b="0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2799904"/>
            <a:ext cx="7772400" cy="1829761"/>
          </a:xfr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ctr">
              <a:lnSpc>
                <a:spcPct val="90000"/>
              </a:lnSpc>
              <a:defRPr sz="4200" b="1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4724400"/>
            <a:ext cx="7772400" cy="1199704"/>
          </a:xfrm>
        </p:spPr>
        <p:txBody>
          <a:bodyPr lIns="45720" rIns="45720"/>
          <a:lstStyle>
            <a:lvl1pPr marL="0" marR="64008" indent="0" algn="ctr">
              <a:lnSpc>
                <a:spcPct val="100000"/>
              </a:lnSpc>
              <a:spcBef>
                <a:spcPts val="200"/>
              </a:spcBef>
              <a:buNone/>
              <a:defRPr>
                <a:solidFill>
                  <a:srgbClr val="818386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18386"/>
                </a:solidFill>
              </a:defRPr>
            </a:lvl1pPr>
            <a:extLst/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916" y="914400"/>
            <a:ext cx="4488168" cy="190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139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9C0F2-17E0-497A-9BBE-0C73201AAFE3}" type="slidenum">
              <a:rPr lang="en-US" smtClean="0">
                <a:solidFill>
                  <a:srgbClr val="818386"/>
                </a:solidFill>
              </a:rPr>
              <a:pPr/>
              <a:t>‹#›</a:t>
            </a:fld>
            <a:endParaRPr lang="en-US" dirty="0">
              <a:solidFill>
                <a:srgbClr val="818386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soft" dir="t"/>
            </a:scene3d>
            <a:sp3d prstMaterial="softEdge"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686147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9C0F2-17E0-497A-9BBE-0C73201AAFE3}" type="slidenum">
              <a:rPr lang="en-US" smtClean="0">
                <a:solidFill>
                  <a:srgbClr val="818386"/>
                </a:solidFill>
              </a:rPr>
              <a:pPr/>
              <a:t>‹#›</a:t>
            </a:fld>
            <a:endParaRPr lang="en-US" dirty="0">
              <a:solidFill>
                <a:srgbClr val="8183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610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9C0F2-17E0-497A-9BBE-0C73201AAFE3}" type="slidenum">
              <a:rPr lang="en-US" smtClean="0">
                <a:solidFill>
                  <a:srgbClr val="818386"/>
                </a:solidFill>
              </a:rPr>
              <a:pPr/>
              <a:t>‹#›</a:t>
            </a:fld>
            <a:endParaRPr lang="en-US" dirty="0">
              <a:solidFill>
                <a:srgbClr val="8183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954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9C0F2-17E0-497A-9BBE-0C73201AAFE3}" type="slidenum">
              <a:rPr lang="en-US" smtClean="0">
                <a:solidFill>
                  <a:srgbClr val="818386"/>
                </a:solidFill>
              </a:rPr>
              <a:pPr/>
              <a:t>‹#›</a:t>
            </a:fld>
            <a:endParaRPr lang="en-US" dirty="0">
              <a:solidFill>
                <a:srgbClr val="8183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73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1534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77863" y="17526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BA95F-6902-436C-905F-10183945143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88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9C0F2-17E0-497A-9BBE-0C73201AAFE3}" type="slidenum">
              <a:rPr lang="en-US" smtClean="0">
                <a:solidFill>
                  <a:srgbClr val="818386"/>
                </a:solidFill>
              </a:rPr>
              <a:pPr/>
              <a:t>‹#›</a:t>
            </a:fld>
            <a:endParaRPr lang="en-US" dirty="0">
              <a:solidFill>
                <a:srgbClr val="8183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3922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4342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291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486400" y="2286000"/>
            <a:ext cx="3657600" cy="3429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7" name="Picture 6" descr="BI_LILLY_B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96"/>
            <a:ext cx="9144000" cy="75590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6102096"/>
            <a:ext cx="9144000" cy="0"/>
          </a:xfrm>
          <a:prstGeom prst="line">
            <a:avLst/>
          </a:prstGeom>
          <a:ln w="3175" cmpd="sng">
            <a:solidFill>
              <a:srgbClr val="3333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4572000" cy="34290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24790" y="3876071"/>
            <a:ext cx="2743200" cy="69593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4790" y="5254834"/>
            <a:ext cx="2743200" cy="36512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24790" y="4683334"/>
            <a:ext cx="2743200" cy="571500"/>
          </a:xfrm>
        </p:spPr>
        <p:txBody>
          <a:bodyPr anchor="t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FOR INTERNAL USE ONLY,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DO NOT DETAIL OR DISTRIBUTE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2286000"/>
            <a:ext cx="342900" cy="3429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13" name="Picture 2" descr="C:\Users\cvitale\Desktop\ACROSS_T2D_BM_P_CMYK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96" y="429064"/>
            <a:ext cx="2293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5019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53474"/>
            <a:ext cx="7543800" cy="571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</p:spPr>
        <p:txBody>
          <a:bodyPr/>
          <a:lstStyle>
            <a:lvl1pPr>
              <a:defRPr sz="2800">
                <a:solidFill>
                  <a:srgbClr val="6482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1600"/>
            <a:ext cx="8229600" cy="4781874"/>
          </a:xfrm>
        </p:spPr>
        <p:txBody>
          <a:bodyPr/>
          <a:lstStyle>
            <a:lvl1pPr>
              <a:defRPr>
                <a:solidFill>
                  <a:srgbClr val="5A5A5A"/>
                </a:solidFill>
              </a:defRPr>
            </a:lvl1pPr>
            <a:lvl2pPr>
              <a:defRPr sz="2200">
                <a:solidFill>
                  <a:srgbClr val="5A5A5A"/>
                </a:solidFill>
              </a:defRPr>
            </a:lvl2pPr>
            <a:lvl3pPr>
              <a:defRPr>
                <a:solidFill>
                  <a:srgbClr val="5A5A5A"/>
                </a:solidFill>
              </a:defRPr>
            </a:lvl3pPr>
            <a:lvl4pPr>
              <a:defRPr>
                <a:solidFill>
                  <a:srgbClr val="5A5A5A"/>
                </a:solidFill>
              </a:defRPr>
            </a:lvl4pPr>
            <a:lvl5pPr>
              <a:defRPr>
                <a:solidFill>
                  <a:srgbClr val="5A5A5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801100" y="6153474"/>
            <a:ext cx="342900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7450" y="6300471"/>
            <a:ext cx="2572657" cy="3524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FOR INTERNAL USE ONLY,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DO NOT DETAIL OR DISTRIBUTE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267450"/>
            <a:ext cx="635000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2000">
                <a:solidFill>
                  <a:schemeClr val="bg1"/>
                </a:solidFill>
                <a:latin typeface="Arial"/>
              </a:defRPr>
            </a:lvl1pPr>
          </a:lstStyle>
          <a:p>
            <a:fld id="{1E3D6C54-B124-AC41-90C1-F7EEF34AAC2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2" descr="C:\Users\cvitale\Desktop\ACROSS_T2D_BM_P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290" y="6124922"/>
            <a:ext cx="921709" cy="5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663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53474"/>
            <a:ext cx="7543800" cy="571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</p:spPr>
        <p:txBody>
          <a:bodyPr/>
          <a:lstStyle>
            <a:lvl1pPr>
              <a:defRPr>
                <a:solidFill>
                  <a:srgbClr val="6482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1600"/>
            <a:ext cx="8229600" cy="4203700"/>
          </a:xfrm>
        </p:spPr>
        <p:txBody>
          <a:bodyPr/>
          <a:lstStyle>
            <a:lvl1pPr>
              <a:defRPr>
                <a:solidFill>
                  <a:srgbClr val="5A5A5A"/>
                </a:solidFill>
              </a:defRPr>
            </a:lvl1pPr>
            <a:lvl2pPr>
              <a:defRPr sz="2200">
                <a:solidFill>
                  <a:srgbClr val="5A5A5A"/>
                </a:solidFill>
              </a:defRPr>
            </a:lvl2pPr>
            <a:lvl3pPr>
              <a:defRPr>
                <a:solidFill>
                  <a:srgbClr val="5A5A5A"/>
                </a:solidFill>
              </a:defRPr>
            </a:lvl3pPr>
            <a:lvl4pPr>
              <a:defRPr>
                <a:solidFill>
                  <a:srgbClr val="5A5A5A"/>
                </a:solidFill>
              </a:defRPr>
            </a:lvl4pPr>
            <a:lvl5pPr>
              <a:defRPr>
                <a:solidFill>
                  <a:srgbClr val="5A5A5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801100" y="6153474"/>
            <a:ext cx="342900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7450" y="6300471"/>
            <a:ext cx="2572657" cy="3524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FOR INTERNAL USE ONLY,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DO NOT DETAIL OR DISTRIBUTE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267450"/>
            <a:ext cx="635000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2000">
                <a:solidFill>
                  <a:schemeClr val="bg1"/>
                </a:solidFill>
                <a:latin typeface="Arial"/>
              </a:defRPr>
            </a:lvl1pPr>
          </a:lstStyle>
          <a:p>
            <a:fld id="{1E3D6C54-B124-AC41-90C1-F7EEF34AAC2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575300"/>
            <a:ext cx="7086600" cy="482600"/>
          </a:xfrm>
        </p:spPr>
        <p:txBody>
          <a:bodyPr anchor="b"/>
          <a:lstStyle>
            <a:lvl1pPr marL="0" indent="0">
              <a:buNone/>
              <a:defRPr sz="1000" baseline="0"/>
            </a:lvl1pPr>
          </a:lstStyle>
          <a:p>
            <a:r>
              <a:rPr lang="en-US" dirty="0" smtClean="0"/>
              <a:t>*Reference copy goes here in Arial Regular 10pts</a:t>
            </a:r>
            <a:endParaRPr lang="en-US" dirty="0"/>
          </a:p>
        </p:txBody>
      </p:sp>
      <p:pic>
        <p:nvPicPr>
          <p:cNvPr id="10" name="Picture 2" descr="C:\Users\cvitale\Desktop\ACROSS_T2D_BM_P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290" y="6124922"/>
            <a:ext cx="921709" cy="5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8091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486400" y="2286000"/>
            <a:ext cx="3657600" cy="3429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286000"/>
            <a:ext cx="342900" cy="3429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0"/>
            <a:ext cx="4800600" cy="3429000"/>
          </a:xfrm>
        </p:spPr>
        <p:txBody>
          <a:bodyPr anchor="t"/>
          <a:lstStyle>
            <a:lvl1pPr algn="l">
              <a:defRPr sz="2800" b="0" cap="none">
                <a:solidFill>
                  <a:srgbClr val="5A5A5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24790" y="3876071"/>
            <a:ext cx="2743200" cy="1735422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4818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286000"/>
            <a:ext cx="3657600" cy="3429000"/>
          </a:xfrm>
          <a:prstGeom prst="rect">
            <a:avLst/>
          </a:prstGeom>
          <a:solidFill>
            <a:srgbClr val="6482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801100" y="2286000"/>
            <a:ext cx="342900" cy="3429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667" y="2286000"/>
            <a:ext cx="4800600" cy="3429000"/>
          </a:xfrm>
        </p:spPr>
        <p:txBody>
          <a:bodyPr anchor="t"/>
          <a:lstStyle>
            <a:lvl1pPr algn="r">
              <a:defRPr sz="2800" b="0" cap="none">
                <a:solidFill>
                  <a:srgbClr val="5A5A5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857" y="3876071"/>
            <a:ext cx="2743200" cy="1735422"/>
          </a:xfrm>
        </p:spPr>
        <p:txBody>
          <a:bodyPr anchor="b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64211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53474"/>
            <a:ext cx="7543800" cy="571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801100" y="6153474"/>
            <a:ext cx="342900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</p:spPr>
        <p:txBody>
          <a:bodyPr/>
          <a:lstStyle>
            <a:lvl1pPr>
              <a:defRPr>
                <a:solidFill>
                  <a:srgbClr val="6482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0067"/>
            <a:ext cx="3977640" cy="4195233"/>
          </a:xfrm>
        </p:spPr>
        <p:txBody>
          <a:bodyPr/>
          <a:lstStyle>
            <a:lvl1pPr>
              <a:defRPr sz="1800">
                <a:solidFill>
                  <a:srgbClr val="5A5A5A"/>
                </a:solidFill>
              </a:defRPr>
            </a:lvl1pPr>
            <a:lvl2pPr>
              <a:defRPr sz="1800">
                <a:solidFill>
                  <a:srgbClr val="5A5A5A"/>
                </a:solidFill>
              </a:defRPr>
            </a:lvl2pPr>
            <a:lvl3pPr marL="576263" indent="-122238">
              <a:defRPr sz="1600">
                <a:solidFill>
                  <a:srgbClr val="5A5A5A"/>
                </a:solidFill>
              </a:defRPr>
            </a:lvl3pPr>
            <a:lvl4pPr marL="685800" indent="-109538">
              <a:tabLst/>
              <a:defRPr sz="1400">
                <a:solidFill>
                  <a:srgbClr val="5A5A5A"/>
                </a:solidFill>
              </a:defRPr>
            </a:lvl4pPr>
            <a:lvl5pPr marL="804863" indent="-119063">
              <a:defRPr sz="1200">
                <a:solidFill>
                  <a:srgbClr val="5A5A5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380067"/>
            <a:ext cx="3977640" cy="4195233"/>
          </a:xfrm>
        </p:spPr>
        <p:txBody>
          <a:bodyPr/>
          <a:lstStyle>
            <a:lvl1pPr>
              <a:defRPr sz="1800">
                <a:solidFill>
                  <a:srgbClr val="5A5A5A"/>
                </a:solidFill>
              </a:defRPr>
            </a:lvl1pPr>
            <a:lvl2pPr>
              <a:defRPr sz="1800">
                <a:solidFill>
                  <a:srgbClr val="5A5A5A"/>
                </a:solidFill>
              </a:defRPr>
            </a:lvl2pPr>
            <a:lvl3pPr marL="576263" indent="-122238">
              <a:defRPr sz="1600">
                <a:solidFill>
                  <a:srgbClr val="5A5A5A"/>
                </a:solidFill>
              </a:defRPr>
            </a:lvl3pPr>
            <a:lvl4pPr marL="685800" indent="-109538">
              <a:defRPr sz="1400">
                <a:solidFill>
                  <a:srgbClr val="5A5A5A"/>
                </a:solidFill>
              </a:defRPr>
            </a:lvl4pPr>
            <a:lvl5pPr marL="804863" indent="-119063">
              <a:defRPr sz="1200">
                <a:solidFill>
                  <a:srgbClr val="5A5A5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87450" y="6310631"/>
            <a:ext cx="2572657" cy="35242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FOR INTERNAL USE ONLY,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DO NOT DETAIL OR DISTRIBUTE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635000" cy="365125"/>
          </a:xfrm>
        </p:spPr>
        <p:txBody>
          <a:bodyPr/>
          <a:lstStyle/>
          <a:p>
            <a:fld id="{1E3D6C54-B124-AC41-90C1-F7EEF34AAC2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575300"/>
            <a:ext cx="7086600" cy="482600"/>
          </a:xfrm>
        </p:spPr>
        <p:txBody>
          <a:bodyPr anchor="b"/>
          <a:lstStyle>
            <a:lvl1pPr marL="0" indent="0">
              <a:buNone/>
              <a:defRPr sz="1000" baseline="0"/>
            </a:lvl1pPr>
          </a:lstStyle>
          <a:p>
            <a:r>
              <a:rPr lang="en-US" dirty="0" smtClean="0"/>
              <a:t>*Reference copy goes here in Arial Regular 10pts</a:t>
            </a:r>
            <a:endParaRPr lang="en-US" dirty="0"/>
          </a:p>
        </p:txBody>
      </p:sp>
      <p:pic>
        <p:nvPicPr>
          <p:cNvPr id="14" name="Picture 2" descr="C:\Users\cvitale\Desktop\ACROSS_T2D_BM_P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290" y="6124922"/>
            <a:ext cx="921709" cy="5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8380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53474"/>
            <a:ext cx="7543800" cy="571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801100" y="6153474"/>
            <a:ext cx="342900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</p:spPr>
        <p:txBody>
          <a:bodyPr/>
          <a:lstStyle>
            <a:lvl1pPr>
              <a:defRPr>
                <a:solidFill>
                  <a:srgbClr val="6482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71600"/>
            <a:ext cx="3977640" cy="639762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11362"/>
            <a:ext cx="3977640" cy="3563938"/>
          </a:xfrm>
        </p:spPr>
        <p:txBody>
          <a:bodyPr/>
          <a:lstStyle>
            <a:lvl1pPr>
              <a:defRPr sz="1800">
                <a:solidFill>
                  <a:srgbClr val="5A5A5A"/>
                </a:solidFill>
              </a:defRPr>
            </a:lvl1pPr>
            <a:lvl2pPr>
              <a:defRPr sz="1800">
                <a:solidFill>
                  <a:srgbClr val="5A5A5A"/>
                </a:solidFill>
              </a:defRPr>
            </a:lvl2pPr>
            <a:lvl3pPr marL="576263" indent="-122238">
              <a:defRPr sz="1600">
                <a:solidFill>
                  <a:srgbClr val="5A5A5A"/>
                </a:solidFill>
              </a:defRPr>
            </a:lvl3pPr>
            <a:lvl4pPr marL="685800" indent="-109538">
              <a:defRPr sz="1400">
                <a:solidFill>
                  <a:srgbClr val="5A5A5A"/>
                </a:solidFill>
              </a:defRPr>
            </a:lvl4pPr>
            <a:lvl5pPr marL="804863" indent="-119063">
              <a:defRPr sz="1200">
                <a:solidFill>
                  <a:srgbClr val="5A5A5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371600"/>
            <a:ext cx="3977640" cy="639762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011362"/>
            <a:ext cx="3977640" cy="3563938"/>
          </a:xfrm>
        </p:spPr>
        <p:txBody>
          <a:bodyPr/>
          <a:lstStyle>
            <a:lvl1pPr>
              <a:defRPr sz="1800">
                <a:solidFill>
                  <a:srgbClr val="5A5A5A"/>
                </a:solidFill>
              </a:defRPr>
            </a:lvl1pPr>
            <a:lvl2pPr>
              <a:defRPr sz="1800">
                <a:solidFill>
                  <a:srgbClr val="5A5A5A"/>
                </a:solidFill>
              </a:defRPr>
            </a:lvl2pPr>
            <a:lvl3pPr marL="576263" indent="-119063">
              <a:defRPr sz="1600">
                <a:solidFill>
                  <a:srgbClr val="5A5A5A"/>
                </a:solidFill>
              </a:defRPr>
            </a:lvl3pPr>
            <a:lvl4pPr marL="685800" indent="-109538">
              <a:defRPr sz="1400">
                <a:solidFill>
                  <a:srgbClr val="5A5A5A"/>
                </a:solidFill>
              </a:defRPr>
            </a:lvl4pPr>
            <a:lvl5pPr marL="804863" indent="-119063">
              <a:defRPr sz="1200">
                <a:solidFill>
                  <a:srgbClr val="5A5A5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87450" y="6310631"/>
            <a:ext cx="2572657" cy="35242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FOR INTERNAL USE ONLY,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DO NOT DETAIL OR DISTRIBUTE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635000" cy="365125"/>
          </a:xfrm>
        </p:spPr>
        <p:txBody>
          <a:bodyPr/>
          <a:lstStyle/>
          <a:p>
            <a:fld id="{1E3D6C54-B124-AC41-90C1-F7EEF34AAC2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575300"/>
            <a:ext cx="7086600" cy="482600"/>
          </a:xfrm>
        </p:spPr>
        <p:txBody>
          <a:bodyPr anchor="b"/>
          <a:lstStyle>
            <a:lvl1pPr marL="0" indent="0">
              <a:buNone/>
              <a:defRPr sz="1000" baseline="0"/>
            </a:lvl1pPr>
          </a:lstStyle>
          <a:p>
            <a:r>
              <a:rPr lang="en-US" dirty="0" smtClean="0"/>
              <a:t>*Reference copy goes here in Arial Regular 10pts</a:t>
            </a:r>
            <a:endParaRPr lang="en-US" dirty="0"/>
          </a:p>
        </p:txBody>
      </p:sp>
      <p:pic>
        <p:nvPicPr>
          <p:cNvPr id="16" name="Picture 2" descr="C:\Users\cvitale\Desktop\ACROSS_T2D_BM_P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290" y="6124922"/>
            <a:ext cx="921709" cy="5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3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1534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863" y="1752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0263" y="17526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9B581-B958-4ABA-B23C-B5790616082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802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53474"/>
            <a:ext cx="7543800" cy="571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801100" y="6153474"/>
            <a:ext cx="342900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</p:spPr>
        <p:txBody>
          <a:bodyPr/>
          <a:lstStyle>
            <a:lvl1pPr>
              <a:defRPr>
                <a:solidFill>
                  <a:srgbClr val="6482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7450" y="6310631"/>
            <a:ext cx="2572657" cy="35242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FOR INTERNAL USE ONLY,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DO NOT DETAIL OR DISTRIBUTE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635000" cy="365125"/>
          </a:xfrm>
        </p:spPr>
        <p:txBody>
          <a:bodyPr/>
          <a:lstStyle/>
          <a:p>
            <a:fld id="{1E3D6C54-B124-AC41-90C1-F7EEF34AAC2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575300"/>
            <a:ext cx="7086600" cy="482600"/>
          </a:xfrm>
        </p:spPr>
        <p:txBody>
          <a:bodyPr anchor="b"/>
          <a:lstStyle>
            <a:lvl1pPr marL="0" indent="0">
              <a:buNone/>
              <a:defRPr sz="1000" baseline="0"/>
            </a:lvl1pPr>
          </a:lstStyle>
          <a:p>
            <a:r>
              <a:rPr lang="en-US" dirty="0" smtClean="0"/>
              <a:t>*Reference copy goes here in Arial Regular 10pts</a:t>
            </a:r>
            <a:endParaRPr lang="en-US" dirty="0"/>
          </a:p>
        </p:txBody>
      </p:sp>
      <p:pic>
        <p:nvPicPr>
          <p:cNvPr id="13" name="Picture 2" descr="C:\Users\cvitale\Desktop\ACROSS_T2D_BM_P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290" y="6124922"/>
            <a:ext cx="921709" cy="5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3099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53474"/>
            <a:ext cx="7543800" cy="571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801100" y="6153474"/>
            <a:ext cx="342900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87450" y="6310631"/>
            <a:ext cx="2572657" cy="35242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FOR INTERNAL USE ONLY,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DO NOT DETAIL OR DISTRIBUTE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635000" cy="365125"/>
          </a:xfrm>
        </p:spPr>
        <p:txBody>
          <a:bodyPr/>
          <a:lstStyle/>
          <a:p>
            <a:fld id="{1E3D6C54-B124-AC41-90C1-F7EEF34AAC2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2" descr="C:\Users\cvitale\Desktop\ACROSS_T2D_BM_P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290" y="6124922"/>
            <a:ext cx="921709" cy="5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8866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53474"/>
            <a:ext cx="7543800" cy="571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801100" y="6153474"/>
            <a:ext cx="342900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3008313" cy="977900"/>
          </a:xfrm>
        </p:spPr>
        <p:txBody>
          <a:bodyPr anchor="t"/>
          <a:lstStyle>
            <a:lvl1pPr algn="l">
              <a:defRPr sz="1800" b="1">
                <a:solidFill>
                  <a:srgbClr val="F0414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7201"/>
            <a:ext cx="5150310" cy="5118099"/>
          </a:xfrm>
        </p:spPr>
        <p:txBody>
          <a:bodyPr/>
          <a:lstStyle>
            <a:lvl1pPr>
              <a:defRPr sz="2200">
                <a:solidFill>
                  <a:srgbClr val="5A5A5A"/>
                </a:solidFill>
              </a:defRPr>
            </a:lvl1pPr>
            <a:lvl2pPr>
              <a:defRPr sz="2200">
                <a:solidFill>
                  <a:srgbClr val="5A5A5A"/>
                </a:solidFill>
              </a:defRPr>
            </a:lvl2pPr>
            <a:lvl3pPr marL="576263" indent="-122238">
              <a:defRPr sz="1800">
                <a:solidFill>
                  <a:srgbClr val="5A5A5A"/>
                </a:solidFill>
              </a:defRPr>
            </a:lvl3pPr>
            <a:lvl4pPr marL="685800" indent="-109538">
              <a:defRPr sz="1600">
                <a:solidFill>
                  <a:srgbClr val="5A5A5A"/>
                </a:solidFill>
              </a:defRPr>
            </a:lvl4pPr>
            <a:lvl5pPr marL="804863" indent="-119063">
              <a:defRPr sz="1200">
                <a:solidFill>
                  <a:srgbClr val="5A5A5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140200"/>
          </a:xfrm>
        </p:spPr>
        <p:txBody>
          <a:bodyPr/>
          <a:lstStyle>
            <a:lvl1pPr marL="0" indent="0">
              <a:buNone/>
              <a:defRPr sz="1800">
                <a:solidFill>
                  <a:srgbClr val="5A5A5A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87450" y="6310631"/>
            <a:ext cx="2572657" cy="35242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FOR INTERNAL USE ONLY,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DO NOT DETAIL OR DISTRIBUTE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635000" cy="365125"/>
          </a:xfrm>
        </p:spPr>
        <p:txBody>
          <a:bodyPr/>
          <a:lstStyle/>
          <a:p>
            <a:fld id="{1E3D6C54-B124-AC41-90C1-F7EEF34AAC2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575300"/>
            <a:ext cx="7086600" cy="482600"/>
          </a:xfrm>
        </p:spPr>
        <p:txBody>
          <a:bodyPr anchor="b"/>
          <a:lstStyle>
            <a:lvl1pPr marL="0" indent="0">
              <a:buNone/>
              <a:defRPr sz="1000" baseline="0"/>
            </a:lvl1pPr>
          </a:lstStyle>
          <a:p>
            <a:r>
              <a:rPr lang="en-US" dirty="0" smtClean="0"/>
              <a:t>*Reference copy goes here in Arial Regular 10pts</a:t>
            </a:r>
            <a:endParaRPr lang="en-US" dirty="0"/>
          </a:p>
        </p:txBody>
      </p:sp>
      <p:pic>
        <p:nvPicPr>
          <p:cNvPr id="14" name="Picture 2" descr="C:\Users\cvitale\Desktop\ACROSS_T2D_BM_P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290" y="6124922"/>
            <a:ext cx="921709" cy="5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3926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53474"/>
            <a:ext cx="7543800" cy="571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801100" y="6153474"/>
            <a:ext cx="342900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800600"/>
            <a:ext cx="8229600" cy="566738"/>
          </a:xfrm>
        </p:spPr>
        <p:txBody>
          <a:bodyPr anchor="b"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8229600" cy="4343400"/>
          </a:xfrm>
        </p:spPr>
        <p:txBody>
          <a:bodyPr/>
          <a:lstStyle>
            <a:lvl1pPr marL="0" indent="0">
              <a:buNone/>
              <a:defRPr sz="3200">
                <a:solidFill>
                  <a:srgbClr val="5A5A5A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8229600" cy="786136"/>
          </a:xfrm>
        </p:spPr>
        <p:txBody>
          <a:bodyPr/>
          <a:lstStyle>
            <a:lvl1pPr marL="0" indent="0">
              <a:buNone/>
              <a:defRPr sz="1800">
                <a:solidFill>
                  <a:srgbClr val="5A5A5A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87450" y="6310631"/>
            <a:ext cx="2572657" cy="35242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FOR INTERNAL USE ONLY,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DO NOT DETAIL OR DISTRIBUTE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635000" cy="365125"/>
          </a:xfrm>
        </p:spPr>
        <p:txBody>
          <a:bodyPr/>
          <a:lstStyle/>
          <a:p>
            <a:fld id="{1E3D6C54-B124-AC41-90C1-F7EEF34AAC2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2" descr="C:\Users\cvitale\Desktop\ACROSS_T2D_BM_P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290" y="6124922"/>
            <a:ext cx="921709" cy="5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6578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286000"/>
            <a:ext cx="3657600" cy="3429000"/>
          </a:xfrm>
          <a:prstGeom prst="rect">
            <a:avLst/>
          </a:prstGeom>
          <a:solidFill>
            <a:srgbClr val="6482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801100" y="2286000"/>
            <a:ext cx="342900" cy="3429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667" y="2286000"/>
            <a:ext cx="4800600" cy="3429000"/>
          </a:xfrm>
        </p:spPr>
        <p:txBody>
          <a:bodyPr anchor="t"/>
          <a:lstStyle>
            <a:lvl1pPr algn="r">
              <a:defRPr sz="2800" b="0" cap="none">
                <a:solidFill>
                  <a:srgbClr val="5A5A5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857" y="3876071"/>
            <a:ext cx="2743200" cy="1735422"/>
          </a:xfrm>
        </p:spPr>
        <p:txBody>
          <a:bodyPr anchor="b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82062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1188" y="6311956"/>
            <a:ext cx="8208962" cy="43015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5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5BD5-C3FD-4E9B-9240-B27EACB3D069}" type="slidenum">
              <a:rPr lang="en-GB" smtClean="0">
                <a:solidFill>
                  <a:srgbClr val="4D4D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 rot="5400000">
            <a:off x="5916491" y="3167643"/>
            <a:ext cx="5899380" cy="323851"/>
          </a:xfr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8376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1188" y="6311956"/>
            <a:ext cx="8208962" cy="43015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5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5BD5-C3FD-4E9B-9240-B27EACB3D069}" type="slidenum">
              <a:rPr lang="en-GB" smtClean="0">
                <a:solidFill>
                  <a:srgbClr val="4D4D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 rot="5400000">
            <a:off x="5916491" y="3167643"/>
            <a:ext cx="5899380" cy="323851"/>
          </a:xfr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4925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1188" y="6311956"/>
            <a:ext cx="8208962" cy="43015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5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5BD5-C3FD-4E9B-9240-B27EACB3D069}" type="slidenum">
              <a:rPr lang="en-GB" smtClean="0">
                <a:solidFill>
                  <a:srgbClr val="4D4D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 rot="5400000">
            <a:off x="5916491" y="3167643"/>
            <a:ext cx="5899380" cy="323851"/>
          </a:xfr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3137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486400" y="2286000"/>
            <a:ext cx="3657600" cy="3429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7" name="Picture 6" descr="BI_LILLY_B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96"/>
            <a:ext cx="9144000" cy="75590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6102096"/>
            <a:ext cx="9144000" cy="0"/>
          </a:xfrm>
          <a:prstGeom prst="line">
            <a:avLst/>
          </a:prstGeom>
          <a:ln w="3175" cmpd="sng">
            <a:solidFill>
              <a:srgbClr val="3333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4572000" cy="34290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24790" y="3876071"/>
            <a:ext cx="2743200" cy="69593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4790" y="5254834"/>
            <a:ext cx="2743200" cy="36512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24790" y="4683334"/>
            <a:ext cx="2743200" cy="571500"/>
          </a:xfrm>
        </p:spPr>
        <p:txBody>
          <a:bodyPr anchor="t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FOR INTERNAL USE ONLY,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DO NOT DETAIL OR DISTRIBUTE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2286000"/>
            <a:ext cx="342900" cy="3429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13" name="Picture 2" descr="C:\Users\cvitale\Desktop\ACROSS_T2D_BM_P_CMYK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96" y="429064"/>
            <a:ext cx="2293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5682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53474"/>
            <a:ext cx="7543800" cy="571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</p:spPr>
        <p:txBody>
          <a:bodyPr/>
          <a:lstStyle>
            <a:lvl1pPr>
              <a:defRPr sz="2800">
                <a:solidFill>
                  <a:srgbClr val="6482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1600"/>
            <a:ext cx="8229600" cy="4781874"/>
          </a:xfrm>
        </p:spPr>
        <p:txBody>
          <a:bodyPr/>
          <a:lstStyle>
            <a:lvl1pPr>
              <a:defRPr>
                <a:solidFill>
                  <a:srgbClr val="5A5A5A"/>
                </a:solidFill>
              </a:defRPr>
            </a:lvl1pPr>
            <a:lvl2pPr>
              <a:defRPr sz="2200">
                <a:solidFill>
                  <a:srgbClr val="5A5A5A"/>
                </a:solidFill>
              </a:defRPr>
            </a:lvl2pPr>
            <a:lvl3pPr>
              <a:defRPr>
                <a:solidFill>
                  <a:srgbClr val="5A5A5A"/>
                </a:solidFill>
              </a:defRPr>
            </a:lvl3pPr>
            <a:lvl4pPr>
              <a:defRPr>
                <a:solidFill>
                  <a:srgbClr val="5A5A5A"/>
                </a:solidFill>
              </a:defRPr>
            </a:lvl4pPr>
            <a:lvl5pPr>
              <a:defRPr>
                <a:solidFill>
                  <a:srgbClr val="5A5A5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801100" y="6153474"/>
            <a:ext cx="342900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7450" y="6300471"/>
            <a:ext cx="2572657" cy="3524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FOR INTERNAL USE ONLY,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DO NOT DETAIL OR DISTRIBUTE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267450"/>
            <a:ext cx="635000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2000">
                <a:solidFill>
                  <a:schemeClr val="bg1"/>
                </a:solidFill>
                <a:latin typeface="Arial"/>
              </a:defRPr>
            </a:lvl1pPr>
          </a:lstStyle>
          <a:p>
            <a:fld id="{1E3D6C54-B124-AC41-90C1-F7EEF34AAC2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2" descr="C:\Users\cvitale\Desktop\ACROSS_T2D_BM_P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290" y="6124922"/>
            <a:ext cx="921709" cy="5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728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1534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863" y="1752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0263" y="17526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E7C44-C3B6-4AAD-91D8-EBF4B8D3A5E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051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53474"/>
            <a:ext cx="7543800" cy="571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</p:spPr>
        <p:txBody>
          <a:bodyPr/>
          <a:lstStyle>
            <a:lvl1pPr>
              <a:defRPr>
                <a:solidFill>
                  <a:srgbClr val="6482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1600"/>
            <a:ext cx="8229600" cy="4203700"/>
          </a:xfrm>
        </p:spPr>
        <p:txBody>
          <a:bodyPr/>
          <a:lstStyle>
            <a:lvl1pPr>
              <a:defRPr>
                <a:solidFill>
                  <a:srgbClr val="5A5A5A"/>
                </a:solidFill>
              </a:defRPr>
            </a:lvl1pPr>
            <a:lvl2pPr>
              <a:defRPr sz="2200">
                <a:solidFill>
                  <a:srgbClr val="5A5A5A"/>
                </a:solidFill>
              </a:defRPr>
            </a:lvl2pPr>
            <a:lvl3pPr>
              <a:defRPr>
                <a:solidFill>
                  <a:srgbClr val="5A5A5A"/>
                </a:solidFill>
              </a:defRPr>
            </a:lvl3pPr>
            <a:lvl4pPr>
              <a:defRPr>
                <a:solidFill>
                  <a:srgbClr val="5A5A5A"/>
                </a:solidFill>
              </a:defRPr>
            </a:lvl4pPr>
            <a:lvl5pPr>
              <a:defRPr>
                <a:solidFill>
                  <a:srgbClr val="5A5A5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801100" y="6153474"/>
            <a:ext cx="342900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7450" y="6300471"/>
            <a:ext cx="2572657" cy="3524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FOR INTERNAL USE ONLY,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DO NOT DETAIL OR DISTRIBUTE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267450"/>
            <a:ext cx="635000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2000">
                <a:solidFill>
                  <a:schemeClr val="bg1"/>
                </a:solidFill>
                <a:latin typeface="Arial"/>
              </a:defRPr>
            </a:lvl1pPr>
          </a:lstStyle>
          <a:p>
            <a:fld id="{1E3D6C54-B124-AC41-90C1-F7EEF34AAC2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575300"/>
            <a:ext cx="7086600" cy="482600"/>
          </a:xfrm>
        </p:spPr>
        <p:txBody>
          <a:bodyPr anchor="b"/>
          <a:lstStyle>
            <a:lvl1pPr marL="0" indent="0">
              <a:buNone/>
              <a:defRPr sz="1000" baseline="0"/>
            </a:lvl1pPr>
          </a:lstStyle>
          <a:p>
            <a:r>
              <a:rPr lang="en-US" dirty="0" smtClean="0"/>
              <a:t>*Reference copy goes here in Arial Regular 10pts</a:t>
            </a:r>
            <a:endParaRPr lang="en-US" dirty="0"/>
          </a:p>
        </p:txBody>
      </p:sp>
      <p:pic>
        <p:nvPicPr>
          <p:cNvPr id="10" name="Picture 2" descr="C:\Users\cvitale\Desktop\ACROSS_T2D_BM_P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290" y="6124922"/>
            <a:ext cx="921709" cy="5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8962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486400" y="2286000"/>
            <a:ext cx="3657600" cy="3429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286000"/>
            <a:ext cx="342900" cy="3429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0"/>
            <a:ext cx="4800600" cy="3429000"/>
          </a:xfrm>
        </p:spPr>
        <p:txBody>
          <a:bodyPr anchor="t"/>
          <a:lstStyle>
            <a:lvl1pPr algn="l">
              <a:defRPr sz="2800" b="0" cap="none">
                <a:solidFill>
                  <a:srgbClr val="5A5A5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24790" y="3876071"/>
            <a:ext cx="2743200" cy="1735422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14914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286000"/>
            <a:ext cx="3657600" cy="3429000"/>
          </a:xfrm>
          <a:prstGeom prst="rect">
            <a:avLst/>
          </a:prstGeom>
          <a:solidFill>
            <a:srgbClr val="6482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801100" y="2286000"/>
            <a:ext cx="342900" cy="3429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667" y="2286000"/>
            <a:ext cx="4800600" cy="3429000"/>
          </a:xfrm>
        </p:spPr>
        <p:txBody>
          <a:bodyPr anchor="t"/>
          <a:lstStyle>
            <a:lvl1pPr algn="r">
              <a:defRPr sz="2800" b="0" cap="none">
                <a:solidFill>
                  <a:srgbClr val="5A5A5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857" y="3876071"/>
            <a:ext cx="2743200" cy="1735422"/>
          </a:xfrm>
        </p:spPr>
        <p:txBody>
          <a:bodyPr anchor="b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51028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53474"/>
            <a:ext cx="7543800" cy="571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801100" y="6153474"/>
            <a:ext cx="342900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</p:spPr>
        <p:txBody>
          <a:bodyPr/>
          <a:lstStyle>
            <a:lvl1pPr>
              <a:defRPr>
                <a:solidFill>
                  <a:srgbClr val="6482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0067"/>
            <a:ext cx="3977640" cy="4195233"/>
          </a:xfrm>
        </p:spPr>
        <p:txBody>
          <a:bodyPr/>
          <a:lstStyle>
            <a:lvl1pPr>
              <a:defRPr sz="1800">
                <a:solidFill>
                  <a:srgbClr val="5A5A5A"/>
                </a:solidFill>
              </a:defRPr>
            </a:lvl1pPr>
            <a:lvl2pPr>
              <a:defRPr sz="1800">
                <a:solidFill>
                  <a:srgbClr val="5A5A5A"/>
                </a:solidFill>
              </a:defRPr>
            </a:lvl2pPr>
            <a:lvl3pPr marL="576263" indent="-122238">
              <a:defRPr sz="1600">
                <a:solidFill>
                  <a:srgbClr val="5A5A5A"/>
                </a:solidFill>
              </a:defRPr>
            </a:lvl3pPr>
            <a:lvl4pPr marL="685800" indent="-109538">
              <a:tabLst/>
              <a:defRPr sz="1400">
                <a:solidFill>
                  <a:srgbClr val="5A5A5A"/>
                </a:solidFill>
              </a:defRPr>
            </a:lvl4pPr>
            <a:lvl5pPr marL="804863" indent="-119063">
              <a:defRPr sz="1200">
                <a:solidFill>
                  <a:srgbClr val="5A5A5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380067"/>
            <a:ext cx="3977640" cy="4195233"/>
          </a:xfrm>
        </p:spPr>
        <p:txBody>
          <a:bodyPr/>
          <a:lstStyle>
            <a:lvl1pPr>
              <a:defRPr sz="1800">
                <a:solidFill>
                  <a:srgbClr val="5A5A5A"/>
                </a:solidFill>
              </a:defRPr>
            </a:lvl1pPr>
            <a:lvl2pPr>
              <a:defRPr sz="1800">
                <a:solidFill>
                  <a:srgbClr val="5A5A5A"/>
                </a:solidFill>
              </a:defRPr>
            </a:lvl2pPr>
            <a:lvl3pPr marL="576263" indent="-122238">
              <a:defRPr sz="1600">
                <a:solidFill>
                  <a:srgbClr val="5A5A5A"/>
                </a:solidFill>
              </a:defRPr>
            </a:lvl3pPr>
            <a:lvl4pPr marL="685800" indent="-109538">
              <a:defRPr sz="1400">
                <a:solidFill>
                  <a:srgbClr val="5A5A5A"/>
                </a:solidFill>
              </a:defRPr>
            </a:lvl4pPr>
            <a:lvl5pPr marL="804863" indent="-119063">
              <a:defRPr sz="1200">
                <a:solidFill>
                  <a:srgbClr val="5A5A5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87450" y="6310631"/>
            <a:ext cx="2572657" cy="35242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FOR INTERNAL USE ONLY,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DO NOT DETAIL OR DISTRIBUTE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635000" cy="365125"/>
          </a:xfrm>
        </p:spPr>
        <p:txBody>
          <a:bodyPr/>
          <a:lstStyle/>
          <a:p>
            <a:fld id="{1E3D6C54-B124-AC41-90C1-F7EEF34AAC2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575300"/>
            <a:ext cx="7086600" cy="482600"/>
          </a:xfrm>
        </p:spPr>
        <p:txBody>
          <a:bodyPr anchor="b"/>
          <a:lstStyle>
            <a:lvl1pPr marL="0" indent="0">
              <a:buNone/>
              <a:defRPr sz="1000" baseline="0"/>
            </a:lvl1pPr>
          </a:lstStyle>
          <a:p>
            <a:r>
              <a:rPr lang="en-US" dirty="0" smtClean="0"/>
              <a:t>*Reference copy goes here in Arial Regular 10pts</a:t>
            </a:r>
            <a:endParaRPr lang="en-US" dirty="0"/>
          </a:p>
        </p:txBody>
      </p:sp>
      <p:pic>
        <p:nvPicPr>
          <p:cNvPr id="14" name="Picture 2" descr="C:\Users\cvitale\Desktop\ACROSS_T2D_BM_P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290" y="6124922"/>
            <a:ext cx="921709" cy="5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3728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53474"/>
            <a:ext cx="7543800" cy="571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801100" y="6153474"/>
            <a:ext cx="342900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</p:spPr>
        <p:txBody>
          <a:bodyPr/>
          <a:lstStyle>
            <a:lvl1pPr>
              <a:defRPr>
                <a:solidFill>
                  <a:srgbClr val="6482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71600"/>
            <a:ext cx="3977640" cy="639762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11362"/>
            <a:ext cx="3977640" cy="3563938"/>
          </a:xfrm>
        </p:spPr>
        <p:txBody>
          <a:bodyPr/>
          <a:lstStyle>
            <a:lvl1pPr>
              <a:defRPr sz="1800">
                <a:solidFill>
                  <a:srgbClr val="5A5A5A"/>
                </a:solidFill>
              </a:defRPr>
            </a:lvl1pPr>
            <a:lvl2pPr>
              <a:defRPr sz="1800">
                <a:solidFill>
                  <a:srgbClr val="5A5A5A"/>
                </a:solidFill>
              </a:defRPr>
            </a:lvl2pPr>
            <a:lvl3pPr marL="576263" indent="-122238">
              <a:defRPr sz="1600">
                <a:solidFill>
                  <a:srgbClr val="5A5A5A"/>
                </a:solidFill>
              </a:defRPr>
            </a:lvl3pPr>
            <a:lvl4pPr marL="685800" indent="-109538">
              <a:defRPr sz="1400">
                <a:solidFill>
                  <a:srgbClr val="5A5A5A"/>
                </a:solidFill>
              </a:defRPr>
            </a:lvl4pPr>
            <a:lvl5pPr marL="804863" indent="-119063">
              <a:defRPr sz="1200">
                <a:solidFill>
                  <a:srgbClr val="5A5A5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371600"/>
            <a:ext cx="3977640" cy="639762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011362"/>
            <a:ext cx="3977640" cy="3563938"/>
          </a:xfrm>
        </p:spPr>
        <p:txBody>
          <a:bodyPr/>
          <a:lstStyle>
            <a:lvl1pPr>
              <a:defRPr sz="1800">
                <a:solidFill>
                  <a:srgbClr val="5A5A5A"/>
                </a:solidFill>
              </a:defRPr>
            </a:lvl1pPr>
            <a:lvl2pPr>
              <a:defRPr sz="1800">
                <a:solidFill>
                  <a:srgbClr val="5A5A5A"/>
                </a:solidFill>
              </a:defRPr>
            </a:lvl2pPr>
            <a:lvl3pPr marL="576263" indent="-119063">
              <a:defRPr sz="1600">
                <a:solidFill>
                  <a:srgbClr val="5A5A5A"/>
                </a:solidFill>
              </a:defRPr>
            </a:lvl3pPr>
            <a:lvl4pPr marL="685800" indent="-109538">
              <a:defRPr sz="1400">
                <a:solidFill>
                  <a:srgbClr val="5A5A5A"/>
                </a:solidFill>
              </a:defRPr>
            </a:lvl4pPr>
            <a:lvl5pPr marL="804863" indent="-119063">
              <a:defRPr sz="1200">
                <a:solidFill>
                  <a:srgbClr val="5A5A5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87450" y="6310631"/>
            <a:ext cx="2572657" cy="35242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FOR INTERNAL USE ONLY,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DO NOT DETAIL OR DISTRIBUTE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635000" cy="365125"/>
          </a:xfrm>
        </p:spPr>
        <p:txBody>
          <a:bodyPr/>
          <a:lstStyle/>
          <a:p>
            <a:fld id="{1E3D6C54-B124-AC41-90C1-F7EEF34AAC2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575300"/>
            <a:ext cx="7086600" cy="482600"/>
          </a:xfrm>
        </p:spPr>
        <p:txBody>
          <a:bodyPr anchor="b"/>
          <a:lstStyle>
            <a:lvl1pPr marL="0" indent="0">
              <a:buNone/>
              <a:defRPr sz="1000" baseline="0"/>
            </a:lvl1pPr>
          </a:lstStyle>
          <a:p>
            <a:r>
              <a:rPr lang="en-US" dirty="0" smtClean="0"/>
              <a:t>*Reference copy goes here in Arial Regular 10pts</a:t>
            </a:r>
            <a:endParaRPr lang="en-US" dirty="0"/>
          </a:p>
        </p:txBody>
      </p:sp>
      <p:pic>
        <p:nvPicPr>
          <p:cNvPr id="16" name="Picture 2" descr="C:\Users\cvitale\Desktop\ACROSS_T2D_BM_P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290" y="6124922"/>
            <a:ext cx="921709" cy="5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8697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53474"/>
            <a:ext cx="7543800" cy="571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801100" y="6153474"/>
            <a:ext cx="342900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</p:spPr>
        <p:txBody>
          <a:bodyPr/>
          <a:lstStyle>
            <a:lvl1pPr>
              <a:defRPr>
                <a:solidFill>
                  <a:srgbClr val="6482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7450" y="6310631"/>
            <a:ext cx="2572657" cy="35242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FOR INTERNAL USE ONLY,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DO NOT DETAIL OR DISTRIBUTE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635000" cy="365125"/>
          </a:xfrm>
        </p:spPr>
        <p:txBody>
          <a:bodyPr/>
          <a:lstStyle/>
          <a:p>
            <a:fld id="{1E3D6C54-B124-AC41-90C1-F7EEF34AAC2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575300"/>
            <a:ext cx="7086600" cy="482600"/>
          </a:xfrm>
        </p:spPr>
        <p:txBody>
          <a:bodyPr anchor="b"/>
          <a:lstStyle>
            <a:lvl1pPr marL="0" indent="0">
              <a:buNone/>
              <a:defRPr sz="1000" baseline="0"/>
            </a:lvl1pPr>
          </a:lstStyle>
          <a:p>
            <a:r>
              <a:rPr lang="en-US" dirty="0" smtClean="0"/>
              <a:t>*Reference copy goes here in Arial Regular 10pts</a:t>
            </a:r>
            <a:endParaRPr lang="en-US" dirty="0"/>
          </a:p>
        </p:txBody>
      </p:sp>
      <p:pic>
        <p:nvPicPr>
          <p:cNvPr id="13" name="Picture 2" descr="C:\Users\cvitale\Desktop\ACROSS_T2D_BM_P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290" y="6124922"/>
            <a:ext cx="921709" cy="5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5505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53474"/>
            <a:ext cx="7543800" cy="571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801100" y="6153474"/>
            <a:ext cx="342900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87450" y="6310631"/>
            <a:ext cx="2572657" cy="35242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FOR INTERNAL USE ONLY,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DO NOT DETAIL OR DISTRIBUTE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635000" cy="365125"/>
          </a:xfrm>
        </p:spPr>
        <p:txBody>
          <a:bodyPr/>
          <a:lstStyle/>
          <a:p>
            <a:fld id="{1E3D6C54-B124-AC41-90C1-F7EEF34AAC2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2" descr="C:\Users\cvitale\Desktop\ACROSS_T2D_BM_P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290" y="6124922"/>
            <a:ext cx="921709" cy="5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6133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53474"/>
            <a:ext cx="7543800" cy="571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801100" y="6153474"/>
            <a:ext cx="342900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3008313" cy="977900"/>
          </a:xfrm>
        </p:spPr>
        <p:txBody>
          <a:bodyPr anchor="t"/>
          <a:lstStyle>
            <a:lvl1pPr algn="l">
              <a:defRPr sz="1800" b="1">
                <a:solidFill>
                  <a:srgbClr val="F0414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7201"/>
            <a:ext cx="5150310" cy="5118099"/>
          </a:xfrm>
        </p:spPr>
        <p:txBody>
          <a:bodyPr/>
          <a:lstStyle>
            <a:lvl1pPr>
              <a:defRPr sz="2200">
                <a:solidFill>
                  <a:srgbClr val="5A5A5A"/>
                </a:solidFill>
              </a:defRPr>
            </a:lvl1pPr>
            <a:lvl2pPr>
              <a:defRPr sz="2200">
                <a:solidFill>
                  <a:srgbClr val="5A5A5A"/>
                </a:solidFill>
              </a:defRPr>
            </a:lvl2pPr>
            <a:lvl3pPr marL="576263" indent="-122238">
              <a:defRPr sz="1800">
                <a:solidFill>
                  <a:srgbClr val="5A5A5A"/>
                </a:solidFill>
              </a:defRPr>
            </a:lvl3pPr>
            <a:lvl4pPr marL="685800" indent="-109538">
              <a:defRPr sz="1600">
                <a:solidFill>
                  <a:srgbClr val="5A5A5A"/>
                </a:solidFill>
              </a:defRPr>
            </a:lvl4pPr>
            <a:lvl5pPr marL="804863" indent="-119063">
              <a:defRPr sz="1200">
                <a:solidFill>
                  <a:srgbClr val="5A5A5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140200"/>
          </a:xfrm>
        </p:spPr>
        <p:txBody>
          <a:bodyPr/>
          <a:lstStyle>
            <a:lvl1pPr marL="0" indent="0">
              <a:buNone/>
              <a:defRPr sz="1800">
                <a:solidFill>
                  <a:srgbClr val="5A5A5A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87450" y="6310631"/>
            <a:ext cx="2572657" cy="35242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FOR INTERNAL USE ONLY,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DO NOT DETAIL OR DISTRIBUTE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635000" cy="365125"/>
          </a:xfrm>
        </p:spPr>
        <p:txBody>
          <a:bodyPr/>
          <a:lstStyle/>
          <a:p>
            <a:fld id="{1E3D6C54-B124-AC41-90C1-F7EEF34AAC2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575300"/>
            <a:ext cx="7086600" cy="482600"/>
          </a:xfrm>
        </p:spPr>
        <p:txBody>
          <a:bodyPr anchor="b"/>
          <a:lstStyle>
            <a:lvl1pPr marL="0" indent="0">
              <a:buNone/>
              <a:defRPr sz="1000" baseline="0"/>
            </a:lvl1pPr>
          </a:lstStyle>
          <a:p>
            <a:r>
              <a:rPr lang="en-US" dirty="0" smtClean="0"/>
              <a:t>*Reference copy goes here in Arial Regular 10pts</a:t>
            </a:r>
            <a:endParaRPr lang="en-US" dirty="0"/>
          </a:p>
        </p:txBody>
      </p:sp>
      <p:pic>
        <p:nvPicPr>
          <p:cNvPr id="14" name="Picture 2" descr="C:\Users\cvitale\Desktop\ACROSS_T2D_BM_P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290" y="6124922"/>
            <a:ext cx="921709" cy="5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5852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53474"/>
            <a:ext cx="7543800" cy="571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801100" y="6153474"/>
            <a:ext cx="342900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800600"/>
            <a:ext cx="8229600" cy="566738"/>
          </a:xfrm>
        </p:spPr>
        <p:txBody>
          <a:bodyPr anchor="b"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8229600" cy="4343400"/>
          </a:xfrm>
        </p:spPr>
        <p:txBody>
          <a:bodyPr/>
          <a:lstStyle>
            <a:lvl1pPr marL="0" indent="0">
              <a:buNone/>
              <a:defRPr sz="3200">
                <a:solidFill>
                  <a:srgbClr val="5A5A5A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8229600" cy="786136"/>
          </a:xfrm>
        </p:spPr>
        <p:txBody>
          <a:bodyPr/>
          <a:lstStyle>
            <a:lvl1pPr marL="0" indent="0">
              <a:buNone/>
              <a:defRPr sz="1800">
                <a:solidFill>
                  <a:srgbClr val="5A5A5A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87450" y="6310631"/>
            <a:ext cx="2572657" cy="35242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FOR INTERNAL USE ONLY,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DO NOT DETAIL OR DISTRIBUTE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635000" cy="365125"/>
          </a:xfrm>
        </p:spPr>
        <p:txBody>
          <a:bodyPr/>
          <a:lstStyle/>
          <a:p>
            <a:fld id="{1E3D6C54-B124-AC41-90C1-F7EEF34AAC2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2" descr="C:\Users\cvitale\Desktop\ACROSS_T2D_BM_P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290" y="6124922"/>
            <a:ext cx="921709" cy="5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6332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286000"/>
            <a:ext cx="3657600" cy="3429000"/>
          </a:xfrm>
          <a:prstGeom prst="rect">
            <a:avLst/>
          </a:prstGeom>
          <a:solidFill>
            <a:srgbClr val="6482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801100" y="2286000"/>
            <a:ext cx="342900" cy="3429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667" y="2286000"/>
            <a:ext cx="4800600" cy="3429000"/>
          </a:xfrm>
        </p:spPr>
        <p:txBody>
          <a:bodyPr anchor="t"/>
          <a:lstStyle>
            <a:lvl1pPr algn="r">
              <a:defRPr sz="2800" b="0" cap="none">
                <a:solidFill>
                  <a:srgbClr val="5A5A5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857" y="3876071"/>
            <a:ext cx="2743200" cy="1735422"/>
          </a:xfrm>
        </p:spPr>
        <p:txBody>
          <a:bodyPr anchor="b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4924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1534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77863" y="17526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418E3-62B3-442A-8A6D-A318914BEE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5934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1188" y="6311956"/>
            <a:ext cx="8208962" cy="43015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5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5BD5-C3FD-4E9B-9240-B27EACB3D069}" type="slidenum">
              <a:rPr lang="en-GB" smtClean="0">
                <a:solidFill>
                  <a:srgbClr val="4D4D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 rot="5400000">
            <a:off x="5916491" y="3167643"/>
            <a:ext cx="5899380" cy="323851"/>
          </a:xfr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6648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1188" y="6311956"/>
            <a:ext cx="8208962" cy="43015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5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5BD5-C3FD-4E9B-9240-B27EACB3D069}" type="slidenum">
              <a:rPr lang="en-GB" smtClean="0">
                <a:solidFill>
                  <a:srgbClr val="4D4D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 rot="5400000">
            <a:off x="5916491" y="3167643"/>
            <a:ext cx="5899380" cy="323851"/>
          </a:xfr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099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1188" y="6311956"/>
            <a:ext cx="8208962" cy="43015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5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5BD5-C3FD-4E9B-9240-B27EACB3D069}" type="slidenum">
              <a:rPr lang="en-GB" smtClean="0">
                <a:solidFill>
                  <a:srgbClr val="4D4D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 rot="5400000">
            <a:off x="5916491" y="3167643"/>
            <a:ext cx="5899380" cy="323851"/>
          </a:xfr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7257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486400" y="2286000"/>
            <a:ext cx="3657600" cy="3429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7" name="Picture 6" descr="BI_LILLY_B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96"/>
            <a:ext cx="9144000" cy="75590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6102096"/>
            <a:ext cx="9144000" cy="0"/>
          </a:xfrm>
          <a:prstGeom prst="line">
            <a:avLst/>
          </a:prstGeom>
          <a:ln w="3175" cmpd="sng">
            <a:solidFill>
              <a:srgbClr val="3333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4572000" cy="34290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24790" y="3876071"/>
            <a:ext cx="2743200" cy="69593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4790" y="5254834"/>
            <a:ext cx="2743200" cy="36512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24790" y="4683334"/>
            <a:ext cx="2743200" cy="571500"/>
          </a:xfrm>
        </p:spPr>
        <p:txBody>
          <a:bodyPr anchor="t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FOR INTERNAL USE ONLY,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DO NOT DETAIL OR DISTRIBUTE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2286000"/>
            <a:ext cx="342900" cy="3429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13" name="Picture 2" descr="C:\Users\cvitale\Desktop\ACROSS_T2D_BM_P_CMYK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96" y="429064"/>
            <a:ext cx="2293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1089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53474"/>
            <a:ext cx="7543800" cy="571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</p:spPr>
        <p:txBody>
          <a:bodyPr/>
          <a:lstStyle>
            <a:lvl1pPr>
              <a:defRPr sz="2800">
                <a:solidFill>
                  <a:srgbClr val="6482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1600"/>
            <a:ext cx="8229600" cy="4781874"/>
          </a:xfrm>
        </p:spPr>
        <p:txBody>
          <a:bodyPr/>
          <a:lstStyle>
            <a:lvl1pPr>
              <a:defRPr>
                <a:solidFill>
                  <a:srgbClr val="5A5A5A"/>
                </a:solidFill>
              </a:defRPr>
            </a:lvl1pPr>
            <a:lvl2pPr>
              <a:defRPr sz="2200">
                <a:solidFill>
                  <a:srgbClr val="5A5A5A"/>
                </a:solidFill>
              </a:defRPr>
            </a:lvl2pPr>
            <a:lvl3pPr>
              <a:defRPr>
                <a:solidFill>
                  <a:srgbClr val="5A5A5A"/>
                </a:solidFill>
              </a:defRPr>
            </a:lvl3pPr>
            <a:lvl4pPr>
              <a:defRPr>
                <a:solidFill>
                  <a:srgbClr val="5A5A5A"/>
                </a:solidFill>
              </a:defRPr>
            </a:lvl4pPr>
            <a:lvl5pPr>
              <a:defRPr>
                <a:solidFill>
                  <a:srgbClr val="5A5A5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801100" y="6153474"/>
            <a:ext cx="342900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7450" y="6300471"/>
            <a:ext cx="2572657" cy="3524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FOR INTERNAL USE ONLY,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DO NOT DETAIL OR DISTRIBUTE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267450"/>
            <a:ext cx="635000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2000">
                <a:solidFill>
                  <a:schemeClr val="bg1"/>
                </a:solidFill>
                <a:latin typeface="Arial"/>
              </a:defRPr>
            </a:lvl1pPr>
          </a:lstStyle>
          <a:p>
            <a:fld id="{1E3D6C54-B124-AC41-90C1-F7EEF34AAC2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2" descr="C:\Users\cvitale\Desktop\ACROSS_T2D_BM_P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290" y="6124922"/>
            <a:ext cx="921709" cy="5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6657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53474"/>
            <a:ext cx="7543800" cy="571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</p:spPr>
        <p:txBody>
          <a:bodyPr/>
          <a:lstStyle>
            <a:lvl1pPr>
              <a:defRPr>
                <a:solidFill>
                  <a:srgbClr val="6482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1600"/>
            <a:ext cx="8229600" cy="4203700"/>
          </a:xfrm>
        </p:spPr>
        <p:txBody>
          <a:bodyPr/>
          <a:lstStyle>
            <a:lvl1pPr>
              <a:defRPr>
                <a:solidFill>
                  <a:srgbClr val="5A5A5A"/>
                </a:solidFill>
              </a:defRPr>
            </a:lvl1pPr>
            <a:lvl2pPr>
              <a:defRPr sz="2200">
                <a:solidFill>
                  <a:srgbClr val="5A5A5A"/>
                </a:solidFill>
              </a:defRPr>
            </a:lvl2pPr>
            <a:lvl3pPr>
              <a:defRPr>
                <a:solidFill>
                  <a:srgbClr val="5A5A5A"/>
                </a:solidFill>
              </a:defRPr>
            </a:lvl3pPr>
            <a:lvl4pPr>
              <a:defRPr>
                <a:solidFill>
                  <a:srgbClr val="5A5A5A"/>
                </a:solidFill>
              </a:defRPr>
            </a:lvl4pPr>
            <a:lvl5pPr>
              <a:defRPr>
                <a:solidFill>
                  <a:srgbClr val="5A5A5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801100" y="6153474"/>
            <a:ext cx="342900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7450" y="6300471"/>
            <a:ext cx="2572657" cy="3524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FOR INTERNAL USE ONLY,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DO NOT DETAIL OR DISTRIBUTE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267450"/>
            <a:ext cx="635000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2000">
                <a:solidFill>
                  <a:schemeClr val="bg1"/>
                </a:solidFill>
                <a:latin typeface="Arial"/>
              </a:defRPr>
            </a:lvl1pPr>
          </a:lstStyle>
          <a:p>
            <a:fld id="{1E3D6C54-B124-AC41-90C1-F7EEF34AAC2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575300"/>
            <a:ext cx="7086600" cy="482600"/>
          </a:xfrm>
        </p:spPr>
        <p:txBody>
          <a:bodyPr anchor="b"/>
          <a:lstStyle>
            <a:lvl1pPr marL="0" indent="0">
              <a:buNone/>
              <a:defRPr sz="1000" baseline="0"/>
            </a:lvl1pPr>
          </a:lstStyle>
          <a:p>
            <a:r>
              <a:rPr lang="en-US" dirty="0" smtClean="0"/>
              <a:t>*Reference copy goes here in Arial Regular 10pts</a:t>
            </a:r>
            <a:endParaRPr lang="en-US" dirty="0"/>
          </a:p>
        </p:txBody>
      </p:sp>
      <p:pic>
        <p:nvPicPr>
          <p:cNvPr id="10" name="Picture 2" descr="C:\Users\cvitale\Desktop\ACROSS_T2D_BM_P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290" y="6124922"/>
            <a:ext cx="921709" cy="5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3173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486400" y="2286000"/>
            <a:ext cx="3657600" cy="3429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286000"/>
            <a:ext cx="342900" cy="3429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0"/>
            <a:ext cx="4800600" cy="3429000"/>
          </a:xfrm>
        </p:spPr>
        <p:txBody>
          <a:bodyPr anchor="t"/>
          <a:lstStyle>
            <a:lvl1pPr algn="l">
              <a:defRPr sz="2800" b="0" cap="none">
                <a:solidFill>
                  <a:srgbClr val="5A5A5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24790" y="3876071"/>
            <a:ext cx="2743200" cy="1735422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603898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286000"/>
            <a:ext cx="3657600" cy="3429000"/>
          </a:xfrm>
          <a:prstGeom prst="rect">
            <a:avLst/>
          </a:prstGeom>
          <a:solidFill>
            <a:srgbClr val="6482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801100" y="2286000"/>
            <a:ext cx="342900" cy="3429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667" y="2286000"/>
            <a:ext cx="4800600" cy="3429000"/>
          </a:xfrm>
        </p:spPr>
        <p:txBody>
          <a:bodyPr anchor="t"/>
          <a:lstStyle>
            <a:lvl1pPr algn="r">
              <a:defRPr sz="2800" b="0" cap="none">
                <a:solidFill>
                  <a:srgbClr val="5A5A5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857" y="3876071"/>
            <a:ext cx="2743200" cy="1735422"/>
          </a:xfrm>
        </p:spPr>
        <p:txBody>
          <a:bodyPr anchor="b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303304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53474"/>
            <a:ext cx="7543800" cy="571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801100" y="6153474"/>
            <a:ext cx="342900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</p:spPr>
        <p:txBody>
          <a:bodyPr/>
          <a:lstStyle>
            <a:lvl1pPr>
              <a:defRPr>
                <a:solidFill>
                  <a:srgbClr val="6482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0067"/>
            <a:ext cx="3977640" cy="4195233"/>
          </a:xfrm>
        </p:spPr>
        <p:txBody>
          <a:bodyPr/>
          <a:lstStyle>
            <a:lvl1pPr>
              <a:defRPr sz="1800">
                <a:solidFill>
                  <a:srgbClr val="5A5A5A"/>
                </a:solidFill>
              </a:defRPr>
            </a:lvl1pPr>
            <a:lvl2pPr>
              <a:defRPr sz="1800">
                <a:solidFill>
                  <a:srgbClr val="5A5A5A"/>
                </a:solidFill>
              </a:defRPr>
            </a:lvl2pPr>
            <a:lvl3pPr marL="576263" indent="-122238">
              <a:defRPr sz="1600">
                <a:solidFill>
                  <a:srgbClr val="5A5A5A"/>
                </a:solidFill>
              </a:defRPr>
            </a:lvl3pPr>
            <a:lvl4pPr marL="685800" indent="-109538">
              <a:tabLst/>
              <a:defRPr sz="1400">
                <a:solidFill>
                  <a:srgbClr val="5A5A5A"/>
                </a:solidFill>
              </a:defRPr>
            </a:lvl4pPr>
            <a:lvl5pPr marL="804863" indent="-119063">
              <a:defRPr sz="1200">
                <a:solidFill>
                  <a:srgbClr val="5A5A5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380067"/>
            <a:ext cx="3977640" cy="4195233"/>
          </a:xfrm>
        </p:spPr>
        <p:txBody>
          <a:bodyPr/>
          <a:lstStyle>
            <a:lvl1pPr>
              <a:defRPr sz="1800">
                <a:solidFill>
                  <a:srgbClr val="5A5A5A"/>
                </a:solidFill>
              </a:defRPr>
            </a:lvl1pPr>
            <a:lvl2pPr>
              <a:defRPr sz="1800">
                <a:solidFill>
                  <a:srgbClr val="5A5A5A"/>
                </a:solidFill>
              </a:defRPr>
            </a:lvl2pPr>
            <a:lvl3pPr marL="576263" indent="-122238">
              <a:defRPr sz="1600">
                <a:solidFill>
                  <a:srgbClr val="5A5A5A"/>
                </a:solidFill>
              </a:defRPr>
            </a:lvl3pPr>
            <a:lvl4pPr marL="685800" indent="-109538">
              <a:defRPr sz="1400">
                <a:solidFill>
                  <a:srgbClr val="5A5A5A"/>
                </a:solidFill>
              </a:defRPr>
            </a:lvl4pPr>
            <a:lvl5pPr marL="804863" indent="-119063">
              <a:defRPr sz="1200">
                <a:solidFill>
                  <a:srgbClr val="5A5A5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87450" y="6310631"/>
            <a:ext cx="2572657" cy="35242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FOR INTERNAL USE ONLY,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DO NOT DETAIL OR DISTRIBUTE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635000" cy="365125"/>
          </a:xfrm>
        </p:spPr>
        <p:txBody>
          <a:bodyPr/>
          <a:lstStyle/>
          <a:p>
            <a:fld id="{1E3D6C54-B124-AC41-90C1-F7EEF34AAC2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575300"/>
            <a:ext cx="7086600" cy="482600"/>
          </a:xfrm>
        </p:spPr>
        <p:txBody>
          <a:bodyPr anchor="b"/>
          <a:lstStyle>
            <a:lvl1pPr marL="0" indent="0">
              <a:buNone/>
              <a:defRPr sz="1000" baseline="0"/>
            </a:lvl1pPr>
          </a:lstStyle>
          <a:p>
            <a:r>
              <a:rPr lang="en-US" dirty="0" smtClean="0"/>
              <a:t>*Reference copy goes here in Arial Regular 10pts</a:t>
            </a:r>
            <a:endParaRPr lang="en-US" dirty="0"/>
          </a:p>
        </p:txBody>
      </p:sp>
      <p:pic>
        <p:nvPicPr>
          <p:cNvPr id="14" name="Picture 2" descr="C:\Users\cvitale\Desktop\ACROSS_T2D_BM_P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290" y="6124922"/>
            <a:ext cx="921709" cy="5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650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53474"/>
            <a:ext cx="7543800" cy="571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801100" y="6153474"/>
            <a:ext cx="342900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</p:spPr>
        <p:txBody>
          <a:bodyPr/>
          <a:lstStyle>
            <a:lvl1pPr>
              <a:defRPr>
                <a:solidFill>
                  <a:srgbClr val="6482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71600"/>
            <a:ext cx="3977640" cy="639762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11362"/>
            <a:ext cx="3977640" cy="3563938"/>
          </a:xfrm>
        </p:spPr>
        <p:txBody>
          <a:bodyPr/>
          <a:lstStyle>
            <a:lvl1pPr>
              <a:defRPr sz="1800">
                <a:solidFill>
                  <a:srgbClr val="5A5A5A"/>
                </a:solidFill>
              </a:defRPr>
            </a:lvl1pPr>
            <a:lvl2pPr>
              <a:defRPr sz="1800">
                <a:solidFill>
                  <a:srgbClr val="5A5A5A"/>
                </a:solidFill>
              </a:defRPr>
            </a:lvl2pPr>
            <a:lvl3pPr marL="576263" indent="-122238">
              <a:defRPr sz="1600">
                <a:solidFill>
                  <a:srgbClr val="5A5A5A"/>
                </a:solidFill>
              </a:defRPr>
            </a:lvl3pPr>
            <a:lvl4pPr marL="685800" indent="-109538">
              <a:defRPr sz="1400">
                <a:solidFill>
                  <a:srgbClr val="5A5A5A"/>
                </a:solidFill>
              </a:defRPr>
            </a:lvl4pPr>
            <a:lvl5pPr marL="804863" indent="-119063">
              <a:defRPr sz="1200">
                <a:solidFill>
                  <a:srgbClr val="5A5A5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371600"/>
            <a:ext cx="3977640" cy="639762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011362"/>
            <a:ext cx="3977640" cy="3563938"/>
          </a:xfrm>
        </p:spPr>
        <p:txBody>
          <a:bodyPr/>
          <a:lstStyle>
            <a:lvl1pPr>
              <a:defRPr sz="1800">
                <a:solidFill>
                  <a:srgbClr val="5A5A5A"/>
                </a:solidFill>
              </a:defRPr>
            </a:lvl1pPr>
            <a:lvl2pPr>
              <a:defRPr sz="1800">
                <a:solidFill>
                  <a:srgbClr val="5A5A5A"/>
                </a:solidFill>
              </a:defRPr>
            </a:lvl2pPr>
            <a:lvl3pPr marL="576263" indent="-119063">
              <a:defRPr sz="1600">
                <a:solidFill>
                  <a:srgbClr val="5A5A5A"/>
                </a:solidFill>
              </a:defRPr>
            </a:lvl3pPr>
            <a:lvl4pPr marL="685800" indent="-109538">
              <a:defRPr sz="1400">
                <a:solidFill>
                  <a:srgbClr val="5A5A5A"/>
                </a:solidFill>
              </a:defRPr>
            </a:lvl4pPr>
            <a:lvl5pPr marL="804863" indent="-119063">
              <a:defRPr sz="1200">
                <a:solidFill>
                  <a:srgbClr val="5A5A5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87450" y="6310631"/>
            <a:ext cx="2572657" cy="35242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FOR INTERNAL USE ONLY,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DO NOT DETAIL OR DISTRIBUTE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635000" cy="365125"/>
          </a:xfrm>
        </p:spPr>
        <p:txBody>
          <a:bodyPr/>
          <a:lstStyle/>
          <a:p>
            <a:fld id="{1E3D6C54-B124-AC41-90C1-F7EEF34AAC2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575300"/>
            <a:ext cx="7086600" cy="482600"/>
          </a:xfrm>
        </p:spPr>
        <p:txBody>
          <a:bodyPr anchor="b"/>
          <a:lstStyle>
            <a:lvl1pPr marL="0" indent="0">
              <a:buNone/>
              <a:defRPr sz="1000" baseline="0"/>
            </a:lvl1pPr>
          </a:lstStyle>
          <a:p>
            <a:r>
              <a:rPr lang="en-US" dirty="0" smtClean="0"/>
              <a:t>*Reference copy goes here in Arial Regular 10pts</a:t>
            </a:r>
            <a:endParaRPr lang="en-US" dirty="0"/>
          </a:p>
        </p:txBody>
      </p:sp>
      <p:pic>
        <p:nvPicPr>
          <p:cNvPr id="16" name="Picture 2" descr="C:\Users\cvitale\Desktop\ACROSS_T2D_BM_P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290" y="6124922"/>
            <a:ext cx="921709" cy="5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865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58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7"/>
            </a:gs>
            <a:gs pos="100000">
              <a:srgbClr val="0000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77863" y="990600"/>
            <a:ext cx="142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1E6A916-59C6-4EA3-9F6D-FEEF73DAD7C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84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866" r:id="rId10"/>
    <p:sldLayoutId id="21474839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5050"/>
        </a:buClr>
        <a:buChar char="•"/>
        <a:defRPr sz="3000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505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505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505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505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505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505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505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505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46275"/>
                <a:invGamma/>
              </a:srgbClr>
            </a:gs>
            <a:gs pos="100000">
              <a:srgbClr val="0000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77863" y="990600"/>
            <a:ext cx="142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43D3D653-A6D4-481D-83E0-3598F62F233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444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5050"/>
        </a:buClr>
        <a:buChar char="•"/>
        <a:defRPr sz="3200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505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505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505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505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505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505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505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505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7818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7450" y="6247131"/>
            <a:ext cx="2572657" cy="3524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bg1"/>
                </a:solidFill>
                <a:latin typeface="Arial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srgbClr val="FFFFFF"/>
                </a:solidFill>
              </a:rPr>
              <a:t>FOR INTERNAL USE ONLY,</a:t>
            </a:r>
            <a:br>
              <a:rPr lang="en-US" b="0" dirty="0" smtClean="0">
                <a:solidFill>
                  <a:srgbClr val="FFFFFF"/>
                </a:solidFill>
              </a:rPr>
            </a:br>
            <a:r>
              <a:rPr lang="en-US" b="0" dirty="0" smtClean="0">
                <a:solidFill>
                  <a:srgbClr val="FFFFFF"/>
                </a:solidFill>
              </a:rPr>
              <a:t>DO NOT DETAIL OR DISTRIBUTE</a:t>
            </a: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203950"/>
            <a:ext cx="635000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2000">
                <a:solidFill>
                  <a:schemeClr val="bg1"/>
                </a:solidFill>
                <a:latin typeface="Arial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E3D6C54-B124-AC41-90C1-F7EEF34AAC27}" type="slidenum">
              <a:rPr lang="en-US" b="0" smtClean="0">
                <a:solidFill>
                  <a:srgbClr val="FFFFFF"/>
                </a:solidFill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83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5A5A5A"/>
          </a:solidFill>
          <a:latin typeface="Arial"/>
          <a:ea typeface="+mj-ea"/>
          <a:cs typeface="+mj-cs"/>
        </a:defRPr>
      </a:lvl1pPr>
    </p:titleStyle>
    <p:bodyStyle>
      <a:lvl1pPr marL="231775" indent="-231775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5A5A5A"/>
          </a:solidFill>
          <a:latin typeface="Arial"/>
          <a:ea typeface="+mn-ea"/>
          <a:cs typeface="+mn-cs"/>
        </a:defRPr>
      </a:lvl1pPr>
      <a:lvl2pPr marL="454025" indent="-2222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rgbClr val="5A5A5A"/>
          </a:solidFill>
          <a:latin typeface="Arial"/>
          <a:ea typeface="+mn-ea"/>
          <a:cs typeface="+mn-cs"/>
        </a:defRPr>
      </a:lvl2pPr>
      <a:lvl3pPr marL="685800" indent="-231775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5A5A5A"/>
          </a:solidFill>
          <a:latin typeface="Arial"/>
          <a:ea typeface="+mn-ea"/>
          <a:cs typeface="+mn-cs"/>
        </a:defRPr>
      </a:lvl3pPr>
      <a:lvl4pPr marL="858838" indent="-173038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5A5A5A"/>
          </a:solidFill>
          <a:latin typeface="Arial"/>
          <a:ea typeface="+mn-ea"/>
          <a:cs typeface="+mn-cs"/>
        </a:defRPr>
      </a:lvl4pPr>
      <a:lvl5pPr marL="1030288" indent="-112713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5A5A5A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10000">
              <a:srgbClr val="000000"/>
            </a:gs>
            <a:gs pos="100000">
              <a:srgbClr val="00006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1588" y="0"/>
            <a:ext cx="9140825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 b="0">
              <a:solidFill>
                <a:srgbClr val="FFFFFF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55850" y="46038"/>
            <a:ext cx="658495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4693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b="1">
                <a:latin typeface="Arial" pitchFamily="34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031" name="Group 10"/>
          <p:cNvGrpSpPr>
            <a:grpSpLocks/>
          </p:cNvGrpSpPr>
          <p:nvPr userDrawn="1"/>
        </p:nvGrpSpPr>
        <p:grpSpPr bwMode="auto">
          <a:xfrm>
            <a:off x="0" y="42863"/>
            <a:ext cx="2330450" cy="1039812"/>
            <a:chOff x="0" y="27"/>
            <a:chExt cx="1468" cy="655"/>
          </a:xfrm>
        </p:grpSpPr>
        <p:pic>
          <p:nvPicPr>
            <p:cNvPr id="1033" name="Picture 3" descr="BMS099979_SAVOR_LgoC3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" y="27"/>
              <a:ext cx="1361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" name="Text Box 10"/>
            <p:cNvSpPr txBox="1">
              <a:spLocks noChangeArrowheads="1"/>
            </p:cNvSpPr>
            <p:nvPr userDrawn="1"/>
          </p:nvSpPr>
          <p:spPr bwMode="auto">
            <a:xfrm>
              <a:off x="0" y="566"/>
              <a:ext cx="121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600" b="0" smtClean="0">
                  <a:solidFill>
                    <a:srgbClr val="00A278"/>
                  </a:solidFill>
                  <a:latin typeface="Lucida Sans" pitchFamily="34" charset="0"/>
                  <a:ea typeface="MS PGothic" pitchFamily="34" charset="-128"/>
                </a:rPr>
                <a:t>TIMI STUDY GROUP / HADASSAH MEDICAL ORG</a:t>
              </a:r>
            </a:p>
          </p:txBody>
        </p:sp>
      </p:grp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96325" y="6477000"/>
            <a:ext cx="4572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/>
            </a:lvl1pPr>
          </a:lstStyle>
          <a:p>
            <a:pPr algn="l" eaLnBrk="1" hangingPunct="1"/>
            <a:fld id="{0348F454-AFBC-4D57-98D6-D5D7E59126F8}" type="slidenum">
              <a:rPr lang="en-US">
                <a:solidFill>
                  <a:srgbClr val="FFFFFF"/>
                </a:solidFill>
                <a:latin typeface="Arial"/>
                <a:ea typeface="MS PGothic" pitchFamily="34" charset="-128"/>
              </a:rPr>
              <a:pPr algn="l" eaLnBrk="1" hangingPunct="1"/>
              <a:t>‹#›</a:t>
            </a:fld>
            <a:endParaRPr lang="en-US">
              <a:solidFill>
                <a:srgbClr val="FFFFFF"/>
              </a:solidFill>
              <a:latin typeface="Arial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08736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868362"/>
          </a:xfrm>
          <a:prstGeom prst="rect">
            <a:avLst/>
          </a:prstGeom>
          <a:effectLst/>
        </p:spPr>
        <p:txBody>
          <a:bodyPr vert="horz" lIns="0" tIns="0" rIns="0" bIns="0" anchor="b" anchorCtr="0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04800" y="1481328"/>
            <a:ext cx="8534400" cy="4525963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  <a:endParaRPr kumimoji="0"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04800" y="6288930"/>
            <a:ext cx="36576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None/>
              <a:defRPr kumimoji="0" sz="1000" b="0">
                <a:solidFill>
                  <a:schemeClr val="accent5"/>
                </a:solidFill>
                <a:latin typeface="+mn-lt"/>
              </a:defRPr>
            </a:lvl1pPr>
            <a:extLst/>
          </a:lstStyle>
          <a:p>
            <a:pPr>
              <a:spcBef>
                <a:spcPct val="50000"/>
              </a:spcBef>
              <a:buFont typeface="Monotype Sorts" pitchFamily="1" charset="2"/>
              <a:buNone/>
            </a:pPr>
            <a:fld id="{1789C0F2-17E0-497A-9BBE-0C73201AAFE3}" type="slidenum">
              <a:rPr lang="en-US" smtClean="0">
                <a:solidFill>
                  <a:srgbClr val="818386"/>
                </a:solidFill>
              </a:rPr>
              <a:pPr>
                <a:spcBef>
                  <a:spcPct val="50000"/>
                </a:spcBef>
                <a:buFont typeface="Monotype Sorts" pitchFamily="1" charset="2"/>
                <a:buNone/>
              </a:pPr>
              <a:t>‹#›</a:t>
            </a:fld>
            <a:endParaRPr lang="en-US" dirty="0">
              <a:solidFill>
                <a:srgbClr val="818386"/>
              </a:solidFill>
            </a:endParaRPr>
          </a:p>
        </p:txBody>
      </p:sp>
      <p:pic>
        <p:nvPicPr>
          <p:cNvPr id="11" name="Picture 28" descr="tecos_01sep10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103937"/>
            <a:ext cx="1295400" cy="53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02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lnSpc>
          <a:spcPct val="85000"/>
        </a:lnSpc>
        <a:spcBef>
          <a:spcPct val="0"/>
        </a:spcBef>
        <a:buNone/>
        <a:defRPr kumimoji="0" sz="3000" b="1" i="0" kern="1200">
          <a:solidFill>
            <a:schemeClr val="accent1"/>
          </a:solidFill>
          <a:effectLst/>
          <a:latin typeface="Arial"/>
          <a:ea typeface="+mj-ea"/>
          <a:cs typeface="Arial"/>
        </a:defRPr>
      </a:lvl1pPr>
      <a:extLst/>
    </p:titleStyle>
    <p:bodyStyle>
      <a:lvl1pPr marL="177800" indent="-177800" algn="l" rtl="0" eaLnBrk="1" latinLnBrk="0" hangingPunct="1">
        <a:lnSpc>
          <a:spcPct val="103000"/>
        </a:lnSpc>
        <a:spcBef>
          <a:spcPts val="11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100000"/>
        <a:buFont typeface="Arial"/>
        <a:buChar char="•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lnSpc>
          <a:spcPct val="103000"/>
        </a:lnSpc>
        <a:spcBef>
          <a:spcPts val="800"/>
        </a:spcBef>
        <a:buClr>
          <a:schemeClr val="accent4">
            <a:lumMod val="75000"/>
          </a:schemeClr>
        </a:buClr>
        <a:buFont typeface="Verdana"/>
        <a:buChar char="–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lnSpc>
          <a:spcPct val="103000"/>
        </a:lnSpc>
        <a:spcBef>
          <a:spcPts val="400"/>
        </a:spcBef>
        <a:buClr>
          <a:schemeClr val="accent4"/>
        </a:buClr>
        <a:buSzPct val="100000"/>
        <a:buFont typeface="Wingdings 2" charset="2"/>
        <a:buChar char="–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0" algn="l" rtl="0" eaLnBrk="1" latinLnBrk="0" hangingPunct="1">
        <a:lnSpc>
          <a:spcPct val="103000"/>
        </a:lnSpc>
        <a:spcBef>
          <a:spcPts val="400"/>
        </a:spcBef>
        <a:buClr>
          <a:schemeClr val="accent2"/>
        </a:buClr>
        <a:buFont typeface="Wingdings 2"/>
        <a:buNone/>
        <a:defRPr kumimoji="0"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lnSpc>
          <a:spcPct val="97000"/>
        </a:lnSpc>
        <a:spcBef>
          <a:spcPts val="400"/>
        </a:spcBef>
        <a:buClr>
          <a:schemeClr val="accent2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7818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7450" y="6247131"/>
            <a:ext cx="2572657" cy="3524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bg1"/>
                </a:solidFill>
                <a:latin typeface="Arial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srgbClr val="FFFFFF"/>
                </a:solidFill>
              </a:rPr>
              <a:t>FOR INTERNAL USE ONLY,</a:t>
            </a:r>
            <a:br>
              <a:rPr lang="en-US" b="0" dirty="0" smtClean="0">
                <a:solidFill>
                  <a:srgbClr val="FFFFFF"/>
                </a:solidFill>
              </a:rPr>
            </a:br>
            <a:r>
              <a:rPr lang="en-US" b="0" dirty="0" smtClean="0">
                <a:solidFill>
                  <a:srgbClr val="FFFFFF"/>
                </a:solidFill>
              </a:rPr>
              <a:t>DO NOT DETAIL OR DISTRIBUTE</a:t>
            </a: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203950"/>
            <a:ext cx="635000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2000">
                <a:solidFill>
                  <a:schemeClr val="bg1"/>
                </a:solidFill>
                <a:latin typeface="Arial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E3D6C54-B124-AC41-90C1-F7EEF34AAC27}" type="slidenum">
              <a:rPr lang="en-US" b="0" smtClean="0">
                <a:solidFill>
                  <a:srgbClr val="FFFFFF"/>
                </a:solidFill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48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5A5A5A"/>
          </a:solidFill>
          <a:latin typeface="Arial"/>
          <a:ea typeface="+mj-ea"/>
          <a:cs typeface="+mj-cs"/>
        </a:defRPr>
      </a:lvl1pPr>
    </p:titleStyle>
    <p:bodyStyle>
      <a:lvl1pPr marL="231775" indent="-231775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5A5A5A"/>
          </a:solidFill>
          <a:latin typeface="Arial"/>
          <a:ea typeface="+mn-ea"/>
          <a:cs typeface="+mn-cs"/>
        </a:defRPr>
      </a:lvl1pPr>
      <a:lvl2pPr marL="454025" indent="-2222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rgbClr val="5A5A5A"/>
          </a:solidFill>
          <a:latin typeface="Arial"/>
          <a:ea typeface="+mn-ea"/>
          <a:cs typeface="+mn-cs"/>
        </a:defRPr>
      </a:lvl2pPr>
      <a:lvl3pPr marL="685800" indent="-231775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5A5A5A"/>
          </a:solidFill>
          <a:latin typeface="Arial"/>
          <a:ea typeface="+mn-ea"/>
          <a:cs typeface="+mn-cs"/>
        </a:defRPr>
      </a:lvl3pPr>
      <a:lvl4pPr marL="858838" indent="-173038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5A5A5A"/>
          </a:solidFill>
          <a:latin typeface="Arial"/>
          <a:ea typeface="+mn-ea"/>
          <a:cs typeface="+mn-cs"/>
        </a:defRPr>
      </a:lvl4pPr>
      <a:lvl5pPr marL="1030288" indent="-112713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5A5A5A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7818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7450" y="6247131"/>
            <a:ext cx="2572657" cy="3524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bg1"/>
                </a:solidFill>
                <a:latin typeface="Arial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srgbClr val="FFFFFF"/>
                </a:solidFill>
              </a:rPr>
              <a:t>FOR INTERNAL USE ONLY,</a:t>
            </a:r>
            <a:br>
              <a:rPr lang="en-US" b="0" dirty="0" smtClean="0">
                <a:solidFill>
                  <a:srgbClr val="FFFFFF"/>
                </a:solidFill>
              </a:rPr>
            </a:br>
            <a:r>
              <a:rPr lang="en-US" b="0" dirty="0" smtClean="0">
                <a:solidFill>
                  <a:srgbClr val="FFFFFF"/>
                </a:solidFill>
              </a:rPr>
              <a:t>DO NOT DETAIL OR DISTRIBUTE</a:t>
            </a: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203950"/>
            <a:ext cx="635000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2000">
                <a:solidFill>
                  <a:schemeClr val="bg1"/>
                </a:solidFill>
                <a:latin typeface="Arial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E3D6C54-B124-AC41-90C1-F7EEF34AAC27}" type="slidenum">
              <a:rPr lang="en-US" b="0" smtClean="0">
                <a:solidFill>
                  <a:srgbClr val="FFFFFF"/>
                </a:solidFill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86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5A5A5A"/>
          </a:solidFill>
          <a:latin typeface="Arial"/>
          <a:ea typeface="+mj-ea"/>
          <a:cs typeface="+mj-cs"/>
        </a:defRPr>
      </a:lvl1pPr>
    </p:titleStyle>
    <p:bodyStyle>
      <a:lvl1pPr marL="231775" indent="-231775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5A5A5A"/>
          </a:solidFill>
          <a:latin typeface="Arial"/>
          <a:ea typeface="+mn-ea"/>
          <a:cs typeface="+mn-cs"/>
        </a:defRPr>
      </a:lvl1pPr>
      <a:lvl2pPr marL="454025" indent="-2222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rgbClr val="5A5A5A"/>
          </a:solidFill>
          <a:latin typeface="Arial"/>
          <a:ea typeface="+mn-ea"/>
          <a:cs typeface="+mn-cs"/>
        </a:defRPr>
      </a:lvl2pPr>
      <a:lvl3pPr marL="685800" indent="-231775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5A5A5A"/>
          </a:solidFill>
          <a:latin typeface="Arial"/>
          <a:ea typeface="+mn-ea"/>
          <a:cs typeface="+mn-cs"/>
        </a:defRPr>
      </a:lvl3pPr>
      <a:lvl4pPr marL="858838" indent="-173038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5A5A5A"/>
          </a:solidFill>
          <a:latin typeface="Arial"/>
          <a:ea typeface="+mn-ea"/>
          <a:cs typeface="+mn-cs"/>
        </a:defRPr>
      </a:lvl4pPr>
      <a:lvl5pPr marL="1030288" indent="-112713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5A5A5A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7818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7450" y="6247131"/>
            <a:ext cx="2572657" cy="3524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bg1"/>
                </a:solidFill>
                <a:latin typeface="Arial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srgbClr val="FFFFFF"/>
                </a:solidFill>
              </a:rPr>
              <a:t>FOR INTERNAL USE ONLY,</a:t>
            </a:r>
            <a:br>
              <a:rPr lang="en-US" b="0" dirty="0" smtClean="0">
                <a:solidFill>
                  <a:srgbClr val="FFFFFF"/>
                </a:solidFill>
              </a:rPr>
            </a:br>
            <a:r>
              <a:rPr lang="en-US" b="0" dirty="0" smtClean="0">
                <a:solidFill>
                  <a:srgbClr val="FFFFFF"/>
                </a:solidFill>
              </a:rPr>
              <a:t>DO NOT DETAIL OR DISTRIBUTE</a:t>
            </a: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203950"/>
            <a:ext cx="635000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2000">
                <a:solidFill>
                  <a:schemeClr val="bg1"/>
                </a:solidFill>
                <a:latin typeface="Arial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E3D6C54-B124-AC41-90C1-F7EEF34AAC27}" type="slidenum">
              <a:rPr lang="en-US" b="0" smtClean="0">
                <a:solidFill>
                  <a:srgbClr val="FFFFFF"/>
                </a:solidFill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4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5A5A5A"/>
          </a:solidFill>
          <a:latin typeface="Arial"/>
          <a:ea typeface="+mj-ea"/>
          <a:cs typeface="+mj-cs"/>
        </a:defRPr>
      </a:lvl1pPr>
    </p:titleStyle>
    <p:bodyStyle>
      <a:lvl1pPr marL="231775" indent="-231775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5A5A5A"/>
          </a:solidFill>
          <a:latin typeface="Arial"/>
          <a:ea typeface="+mn-ea"/>
          <a:cs typeface="+mn-cs"/>
        </a:defRPr>
      </a:lvl1pPr>
      <a:lvl2pPr marL="454025" indent="-2222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rgbClr val="5A5A5A"/>
          </a:solidFill>
          <a:latin typeface="Arial"/>
          <a:ea typeface="+mn-ea"/>
          <a:cs typeface="+mn-cs"/>
        </a:defRPr>
      </a:lvl2pPr>
      <a:lvl3pPr marL="685800" indent="-231775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5A5A5A"/>
          </a:solidFill>
          <a:latin typeface="Arial"/>
          <a:ea typeface="+mn-ea"/>
          <a:cs typeface="+mn-cs"/>
        </a:defRPr>
      </a:lvl3pPr>
      <a:lvl4pPr marL="858838" indent="-173038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5A5A5A"/>
          </a:solidFill>
          <a:latin typeface="Arial"/>
          <a:ea typeface="+mn-ea"/>
          <a:cs typeface="+mn-cs"/>
        </a:defRPr>
      </a:lvl4pPr>
      <a:lvl5pPr marL="1030288" indent="-112713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5A5A5A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5575"/>
            <a:ext cx="82296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1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黑体" charset="0"/>
                <a:cs typeface="黑体" charset="0"/>
              </a:defRPr>
            </a:lvl1pPr>
          </a:lstStyle>
          <a:p>
            <a:pPr algn="l" eaLnBrk="1" hangingPunct="1">
              <a:defRPr/>
            </a:pPr>
            <a:endParaRPr lang="en-US" b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黑体" charset="0"/>
                <a:cs typeface="黑体" charset="0"/>
              </a:defRPr>
            </a:lvl1pPr>
          </a:lstStyle>
          <a:p>
            <a:pPr eaLnBrk="1" hangingPunct="1">
              <a:defRPr/>
            </a:pPr>
            <a:endParaRPr lang="en-US" b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ea typeface="黑体" charset="0"/>
                <a:cs typeface="黑体" charset="0"/>
              </a:defRPr>
            </a:lvl1pPr>
          </a:lstStyle>
          <a:p>
            <a:pPr eaLnBrk="1" hangingPunct="1">
              <a:defRPr/>
            </a:pPr>
            <a:fld id="{F3214F16-73E7-834D-9FF8-05B3BCFE65E3}" type="slidenum">
              <a:rPr lang="de-DE" b="0"/>
              <a:pPr eaLnBrk="1" hangingPunct="1">
                <a:defRPr/>
              </a:pPr>
              <a:t>‹#›</a:t>
            </a:fld>
            <a:endParaRPr lang="de-DE" b="0"/>
          </a:p>
        </p:txBody>
      </p:sp>
      <p:sp>
        <p:nvSpPr>
          <p:cNvPr id="2" name="矩形 1"/>
          <p:cNvSpPr/>
          <p:nvPr userDrawn="1"/>
        </p:nvSpPr>
        <p:spPr>
          <a:xfrm>
            <a:off x="457200" y="1028715"/>
            <a:ext cx="8229600" cy="7302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00B0F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hangingPunct="1">
              <a:defRPr/>
            </a:pPr>
            <a:endParaRPr lang="zh-CN" altLang="en-US" sz="1800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51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2060"/>
          </a:solidFill>
          <a:latin typeface="Arial" pitchFamily="34" charset="0"/>
          <a:ea typeface="黑体" pitchFamily="49" charset="-122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2060"/>
          </a:solidFill>
          <a:latin typeface="Arial" charset="0"/>
          <a:ea typeface="黑体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2060"/>
          </a:solidFill>
          <a:latin typeface="Arial" charset="0"/>
          <a:ea typeface="黑体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2060"/>
          </a:solidFill>
          <a:latin typeface="Arial" charset="0"/>
          <a:ea typeface="黑体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2060"/>
          </a:solidFill>
          <a:latin typeface="Arial" charset="0"/>
          <a:ea typeface="黑体" charset="0"/>
          <a:cs typeface="ＭＳ Ｐゴシック" charset="-128"/>
        </a:defRPr>
      </a:lvl5pPr>
      <a:lvl6pPr marL="45715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1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2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400">
          <a:solidFill>
            <a:srgbClr val="6B6BCF"/>
          </a:solidFill>
          <a:latin typeface="Arial" pitchFamily="34" charset="0"/>
          <a:ea typeface="黑体" pitchFamily="49" charset="-122"/>
          <a:cs typeface="ＭＳ Ｐゴシック" charset="-128"/>
        </a:defRPr>
      </a:lvl1pPr>
      <a:lvl2pPr marL="741363" indent="-28416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黑体" pitchFamily="49" charset="-122"/>
        </a:defRPr>
      </a:lvl2pPr>
      <a:lvl3pPr marL="1141413" indent="-2270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Arial" pitchFamily="34" charset="0"/>
          <a:ea typeface="黑体" pitchFamily="49" charset="-122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363" indent="-22857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520" indent="-22857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8677" indent="-22857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5834" indent="-22857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457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457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457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7" algn="l" defTabSz="457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4" algn="l" defTabSz="457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457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8" algn="l" defTabSz="457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5" algn="l" defTabSz="457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png"/><Relationship Id="rId4" Type="http://schemas.openxmlformats.org/officeDocument/2006/relationships/oleObject" Target="../embeddings/Microsoft_Excel_97-2003_Worksheet1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45661" y="1698009"/>
            <a:ext cx="8898339" cy="1891353"/>
          </a:xfrm>
        </p:spPr>
        <p:txBody>
          <a:bodyPr/>
          <a:lstStyle/>
          <a:p>
            <a:r>
              <a:rPr lang="en-US" sz="2800" b="0" dirty="0" smtClean="0">
                <a:solidFill>
                  <a:srgbClr val="FFFF99"/>
                </a:solidFill>
              </a:rPr>
              <a:t/>
            </a:r>
            <a:br>
              <a:rPr lang="en-US" sz="2800" b="0" dirty="0" smtClean="0">
                <a:solidFill>
                  <a:srgbClr val="FFFF99"/>
                </a:solidFill>
              </a:rPr>
            </a:br>
            <a:r>
              <a:rPr lang="en-US" sz="2800" dirty="0"/>
              <a:t>The Evolution of Cardiovascular Outcomes Trials in T2DM Over the Years</a:t>
            </a:r>
            <a:endParaRPr lang="en-US" sz="2400" b="0" dirty="0">
              <a:solidFill>
                <a:srgbClr val="FFFF99"/>
              </a:solidFill>
            </a:endParaRPr>
          </a:p>
        </p:txBody>
      </p:sp>
      <p:sp>
        <p:nvSpPr>
          <p:cNvPr id="90624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723901" y="4330218"/>
            <a:ext cx="7696200" cy="1752600"/>
          </a:xfrm>
        </p:spPr>
        <p:txBody>
          <a:bodyPr/>
          <a:lstStyle/>
          <a:p>
            <a:r>
              <a:rPr lang="en-US" sz="1800" b="1" dirty="0" smtClean="0"/>
              <a:t>Darren K. McGuire, MD, </a:t>
            </a:r>
            <a:r>
              <a:rPr lang="en-US" sz="1800" b="1" dirty="0" err="1" smtClean="0"/>
              <a:t>MHSc</a:t>
            </a:r>
            <a:endParaRPr lang="en-US" sz="1800" b="1" dirty="0" smtClean="0"/>
          </a:p>
          <a:p>
            <a:r>
              <a:rPr lang="en-US" sz="1800" b="1" dirty="0" smtClean="0"/>
              <a:t>Professor of Medicine</a:t>
            </a:r>
          </a:p>
          <a:p>
            <a:r>
              <a:rPr lang="en-US" sz="1800" b="1" dirty="0" smtClean="0"/>
              <a:t>University of Texas Southwestern Medical Center</a:t>
            </a:r>
          </a:p>
          <a:p>
            <a:endParaRPr lang="en-US" sz="1800" b="1" dirty="0"/>
          </a:p>
          <a:p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310982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304800"/>
            <a:ext cx="6508750" cy="60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>
                <a:solidFill>
                  <a:schemeClr val="tx1"/>
                </a:solidFill>
              </a:rPr>
              <a:t>Time to Onset of First Primary </a:t>
            </a:r>
            <a:r>
              <a:rPr lang="en-US" sz="3200" dirty="0" smtClean="0">
                <a:solidFill>
                  <a:schemeClr val="tx1"/>
                </a:solidFill>
              </a:rPr>
              <a:t>MACE in Prior Pooled Analysis</a:t>
            </a:r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1082371" name="Object 3"/>
          <p:cNvGraphicFramePr>
            <a:graphicFrameLocks/>
          </p:cNvGraphicFramePr>
          <p:nvPr/>
        </p:nvGraphicFramePr>
        <p:xfrm>
          <a:off x="385763" y="1377950"/>
          <a:ext cx="82931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68" name="Chart" r:id="rId4" imgW="8210522" imgH="4076807" progId="MSGraph.Chart.8">
                  <p:embed followColorScheme="full"/>
                </p:oleObj>
              </mc:Choice>
              <mc:Fallback>
                <p:oleObj name="Chart" r:id="rId4" imgW="8210522" imgH="4076807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1377950"/>
                        <a:ext cx="8293100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599770"/>
              </p:ext>
            </p:extLst>
          </p:nvPr>
        </p:nvGraphicFramePr>
        <p:xfrm>
          <a:off x="301625" y="5308600"/>
          <a:ext cx="8245475" cy="962025"/>
        </p:xfrm>
        <a:graphic>
          <a:graphicData uri="http://schemas.openxmlformats.org/drawingml/2006/table">
            <a:tbl>
              <a:tblPr/>
              <a:tblGrid>
                <a:gridCol w="995363"/>
                <a:gridCol w="539750"/>
                <a:gridCol w="1087437"/>
                <a:gridCol w="695325"/>
                <a:gridCol w="673100"/>
                <a:gridCol w="685800"/>
                <a:gridCol w="723900"/>
                <a:gridCol w="698500"/>
                <a:gridCol w="723900"/>
                <a:gridCol w="762000"/>
                <a:gridCol w="660400"/>
              </a:tblGrid>
              <a:tr h="42691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</a:rPr>
                        <a:t>Patients at Risk</a:t>
                      </a:r>
                    </a:p>
                  </a:txBody>
                  <a:tcPr marL="18288" marR="18288" marT="18296" marB="18296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288" marR="18288" marT="18296" marB="18296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288" marR="18288" marT="18296" marB="18296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288" marR="18288" marT="18296" marB="18296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288" marR="18288" marT="18296" marB="18296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288" marR="18288" marT="18296" marB="18296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288" marR="18288" marT="18296" marB="18296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288" marR="18288" marT="18296" marB="18296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288" marR="18288" marT="18296" marB="18296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288" marR="18288" marT="18296" marB="18296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pitchFamily="34" charset="0"/>
                        </a:rPr>
                        <a:t>Control</a:t>
                      </a:r>
                    </a:p>
                  </a:txBody>
                  <a:tcPr marL="18288" marR="18288" marT="45741" marB="1829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pitchFamily="34" charset="0"/>
                        </a:rPr>
                        <a:t>1251</a:t>
                      </a:r>
                    </a:p>
                  </a:txBody>
                  <a:tcPr marL="18288" marR="18288" marT="45741" marB="1829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pitchFamily="34" charset="0"/>
                        </a:rPr>
                        <a:t>935</a:t>
                      </a:r>
                    </a:p>
                  </a:txBody>
                  <a:tcPr marL="18288" marR="18288" marT="45741" marB="1829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pitchFamily="34" charset="0"/>
                        </a:rPr>
                        <a:t>860</a:t>
                      </a:r>
                    </a:p>
                  </a:txBody>
                  <a:tcPr marL="18288" marR="18288" marT="45741" marB="1829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pitchFamily="34" charset="0"/>
                        </a:rPr>
                        <a:t>774</a:t>
                      </a:r>
                    </a:p>
                  </a:txBody>
                  <a:tcPr marL="18288" marR="18288" marT="45741" marB="1829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pitchFamily="34" charset="0"/>
                        </a:rPr>
                        <a:t>545</a:t>
                      </a:r>
                    </a:p>
                  </a:txBody>
                  <a:tcPr marL="18288" marR="18288" marT="45741" marB="1829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pitchFamily="34" charset="0"/>
                        </a:rPr>
                        <a:t>288</a:t>
                      </a:r>
                    </a:p>
                  </a:txBody>
                  <a:tcPr marL="18288" marR="18288" marT="45741" marB="1829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pitchFamily="34" charset="0"/>
                        </a:rPr>
                        <a:t>144</a:t>
                      </a:r>
                    </a:p>
                  </a:txBody>
                  <a:tcPr marL="18288" marR="18288" marT="45741" marB="1829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pitchFamily="34" charset="0"/>
                        </a:rPr>
                        <a:t>123</a:t>
                      </a:r>
                    </a:p>
                  </a:txBody>
                  <a:tcPr marL="18288" marR="18288" marT="45741" marB="1829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pitchFamily="34" charset="0"/>
                        </a:rPr>
                        <a:t>102</a:t>
                      </a:r>
                    </a:p>
                  </a:txBody>
                  <a:tcPr marL="18288" marR="18288" marT="45741" marB="1829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pitchFamily="34" charset="0"/>
                        </a:rPr>
                        <a:t>57</a:t>
                      </a:r>
                    </a:p>
                  </a:txBody>
                  <a:tcPr marL="18288" marR="18288" marT="45741" marB="1829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</a:rPr>
                        <a:t>All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</a:rPr>
                        <a:t>Saxa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18288" marR="18288" marT="18296" marB="1829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</a:rPr>
                        <a:t>3356</a:t>
                      </a:r>
                    </a:p>
                  </a:txBody>
                  <a:tcPr marL="18288" marR="18288" marT="18296" marB="182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</a:rPr>
                        <a:t>2615</a:t>
                      </a:r>
                    </a:p>
                  </a:txBody>
                  <a:tcPr marL="18288" marR="18288" marT="18296" marB="182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</a:rPr>
                        <a:t>2419</a:t>
                      </a:r>
                    </a:p>
                  </a:txBody>
                  <a:tcPr marL="18288" marR="18288" marT="18296" marB="182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</a:rPr>
                        <a:t>2209</a:t>
                      </a:r>
                    </a:p>
                  </a:txBody>
                  <a:tcPr marL="18288" marR="18288" marT="18296" marB="182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</a:rPr>
                        <a:t>1638</a:t>
                      </a:r>
                    </a:p>
                  </a:txBody>
                  <a:tcPr marL="18288" marR="18288" marT="18296" marB="182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</a:rPr>
                        <a:t>994</a:t>
                      </a:r>
                    </a:p>
                  </a:txBody>
                  <a:tcPr marL="18288" marR="18288" marT="18296" marB="182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</a:rPr>
                        <a:t>498</a:t>
                      </a:r>
                    </a:p>
                  </a:txBody>
                  <a:tcPr marL="18288" marR="18288" marT="18296" marB="182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</a:rPr>
                        <a:t>436</a:t>
                      </a:r>
                    </a:p>
                  </a:txBody>
                  <a:tcPr marL="18288" marR="18288" marT="18296" marB="182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</a:rPr>
                        <a:t>373</a:t>
                      </a:r>
                    </a:p>
                  </a:txBody>
                  <a:tcPr marL="18288" marR="18288" marT="18296" marB="182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</a:rPr>
                        <a:t>197</a:t>
                      </a:r>
                    </a:p>
                  </a:txBody>
                  <a:tcPr marL="18288" marR="18288" marT="18296" marB="1829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82406" name="Text Box 49"/>
          <p:cNvSpPr txBox="1">
            <a:spLocks noChangeArrowheads="1"/>
          </p:cNvSpPr>
          <p:nvPr/>
        </p:nvSpPr>
        <p:spPr bwMode="auto">
          <a:xfrm>
            <a:off x="1600200" y="1459176"/>
            <a:ext cx="7391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66FFFF"/>
                </a:solidFill>
              </a:rPr>
              <a:t>Saxagliptin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66FFFF"/>
                </a:solidFill>
              </a:rPr>
              <a:t>Controlled </a:t>
            </a:r>
            <a:r>
              <a:rPr lang="en-US" dirty="0">
                <a:solidFill>
                  <a:srgbClr val="66FFFF"/>
                </a:solidFill>
              </a:rPr>
              <a:t>Phase 2b/3 Pooled </a:t>
            </a:r>
            <a:r>
              <a:rPr lang="en-US" dirty="0" smtClean="0">
                <a:solidFill>
                  <a:srgbClr val="66FFFF"/>
                </a:solidFill>
              </a:rPr>
              <a:t>Population</a:t>
            </a:r>
            <a:endParaRPr lang="en-US" dirty="0">
              <a:solidFill>
                <a:srgbClr val="66FFFF"/>
              </a:solidFill>
            </a:endParaRPr>
          </a:p>
        </p:txBody>
      </p:sp>
      <p:sp>
        <p:nvSpPr>
          <p:cNvPr id="1082407" name="Text Box 50"/>
          <p:cNvSpPr txBox="1">
            <a:spLocks noChangeArrowheads="1"/>
          </p:cNvSpPr>
          <p:nvPr/>
        </p:nvSpPr>
        <p:spPr bwMode="auto">
          <a:xfrm>
            <a:off x="7408863" y="3621088"/>
            <a:ext cx="8819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FF00"/>
                </a:solidFill>
              </a:rPr>
              <a:t>All </a:t>
            </a:r>
            <a:r>
              <a:rPr lang="en-US" sz="1400" dirty="0" err="1" smtClean="0">
                <a:solidFill>
                  <a:srgbClr val="00FF00"/>
                </a:solidFill>
              </a:rPr>
              <a:t>Saxa</a:t>
            </a:r>
            <a:endParaRPr lang="en-US" sz="1400" dirty="0">
              <a:solidFill>
                <a:srgbClr val="00FF00"/>
              </a:solidFill>
            </a:endParaRPr>
          </a:p>
        </p:txBody>
      </p:sp>
      <p:sp>
        <p:nvSpPr>
          <p:cNvPr id="1082408" name="Text Box 51"/>
          <p:cNvSpPr txBox="1">
            <a:spLocks noChangeArrowheads="1"/>
          </p:cNvSpPr>
          <p:nvPr/>
        </p:nvSpPr>
        <p:spPr bwMode="auto">
          <a:xfrm>
            <a:off x="6792913" y="3201988"/>
            <a:ext cx="814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rgbClr val="FFFFFF"/>
                </a:solidFill>
              </a:rPr>
              <a:t>Control</a:t>
            </a:r>
          </a:p>
        </p:txBody>
      </p:sp>
      <p:sp>
        <p:nvSpPr>
          <p:cNvPr id="1082410" name="Text Box 43"/>
          <p:cNvSpPr txBox="1">
            <a:spLocks noChangeArrowheads="1"/>
          </p:cNvSpPr>
          <p:nvPr/>
        </p:nvSpPr>
        <p:spPr bwMode="auto">
          <a:xfrm>
            <a:off x="2694965" y="2693573"/>
            <a:ext cx="192071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E701"/>
                </a:solidFill>
                <a:cs typeface="Arial" pitchFamily="34" charset="0"/>
              </a:rPr>
              <a:t>HR </a:t>
            </a:r>
            <a:r>
              <a:rPr lang="en-US" dirty="0" smtClean="0">
                <a:solidFill>
                  <a:srgbClr val="FFE701"/>
                </a:solidFill>
                <a:cs typeface="Arial" pitchFamily="34" charset="0"/>
              </a:rPr>
              <a:t>0.44</a:t>
            </a:r>
            <a:endParaRPr lang="en-US" dirty="0">
              <a:solidFill>
                <a:srgbClr val="FFE701"/>
              </a:solidFill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solidFill>
                  <a:srgbClr val="FFFFFF"/>
                </a:solidFill>
                <a:cs typeface="Arial" pitchFamily="34" charset="0"/>
              </a:rPr>
              <a:t>(</a:t>
            </a:r>
            <a:r>
              <a:rPr lang="en-US" sz="1600" i="1" dirty="0" smtClean="0">
                <a:solidFill>
                  <a:srgbClr val="FFFFFF"/>
                </a:solidFill>
                <a:cs typeface="Arial" pitchFamily="34" charset="0"/>
              </a:rPr>
              <a:t>95% CI </a:t>
            </a:r>
            <a:r>
              <a:rPr lang="en-US" sz="1600" i="1" dirty="0">
                <a:solidFill>
                  <a:srgbClr val="FFFFFF"/>
                </a:solidFill>
                <a:cs typeface="Arial" pitchFamily="34" charset="0"/>
              </a:rPr>
              <a:t>0.24-</a:t>
            </a:r>
            <a:r>
              <a:rPr lang="en-US" sz="1600" i="1" dirty="0" smtClean="0">
                <a:solidFill>
                  <a:srgbClr val="FFFFFF"/>
                </a:solidFill>
                <a:cs typeface="Arial" pitchFamily="34" charset="0"/>
              </a:rPr>
              <a:t>0.82)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srgbClr val="FFFFFF"/>
                </a:solidFill>
                <a:cs typeface="Arial" pitchFamily="34" charset="0"/>
              </a:rPr>
              <a:t>41 total events</a:t>
            </a:r>
            <a:endParaRPr lang="en-US" sz="1600" i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82411" name="Rectangle 44"/>
          <p:cNvSpPr>
            <a:spLocks noChangeArrowheads="1"/>
          </p:cNvSpPr>
          <p:nvPr/>
        </p:nvSpPr>
        <p:spPr bwMode="auto">
          <a:xfrm>
            <a:off x="0" y="6448072"/>
            <a:ext cx="76073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Frederich 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 pitchFamily="34" charset="0"/>
              </a:rPr>
              <a:t>R, et al. Postgraduate Medicine 2010;122(3). </a:t>
            </a:r>
            <a:r>
              <a:rPr lang="en-US" sz="1400" b="0" dirty="0" err="1">
                <a:solidFill>
                  <a:schemeClr val="tx1"/>
                </a:solidFill>
                <a:latin typeface="Arial"/>
                <a:cs typeface="Arial" pitchFamily="34" charset="0"/>
              </a:rPr>
              <a:t>doi</a:t>
            </a:r>
            <a:r>
              <a:rPr lang="en-US" sz="1400" b="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: 10.3810/pgm.2010.05.2138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 pitchFamily="34" charset="0"/>
              </a:rPr>
              <a:t>.</a:t>
            </a:r>
            <a:r>
              <a:rPr lang="en-US" sz="1400" b="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endParaRPr lang="en-US" sz="1400" b="0" dirty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pic>
        <p:nvPicPr>
          <p:cNvPr id="10" name="Picture 5" descr="final logo big 300 dpi small gif big letter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59813" y="6154738"/>
            <a:ext cx="484187" cy="703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409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Proposed Pleiotropic CV Effects of DPP4 Inhibition and GLP1-RA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57655" y="5826684"/>
            <a:ext cx="8986345" cy="609600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 smtClean="0">
                <a:solidFill>
                  <a:schemeClr val="tx1"/>
                </a:solidFill>
              </a:rPr>
              <a:t>1. Ye et al. Am J </a:t>
            </a:r>
            <a:r>
              <a:rPr lang="en-GB" sz="1400" dirty="0" err="1" smtClean="0">
                <a:solidFill>
                  <a:schemeClr val="tx1"/>
                </a:solidFill>
              </a:rPr>
              <a:t>Physiol</a:t>
            </a:r>
            <a:r>
              <a:rPr lang="en-GB" sz="1400" dirty="0" smtClean="0">
                <a:solidFill>
                  <a:schemeClr val="tx1"/>
                </a:solidFill>
              </a:rPr>
              <a:t> Heart </a:t>
            </a:r>
            <a:r>
              <a:rPr lang="en-GB" sz="1400" dirty="0" err="1" smtClean="0">
                <a:solidFill>
                  <a:schemeClr val="tx1"/>
                </a:solidFill>
              </a:rPr>
              <a:t>Circ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</a:rPr>
              <a:t>Physiol</a:t>
            </a:r>
            <a:r>
              <a:rPr lang="en-GB" sz="1400" dirty="0" smtClean="0">
                <a:solidFill>
                  <a:schemeClr val="tx1"/>
                </a:solidFill>
              </a:rPr>
              <a:t> 2010;298:H1454–65. 2. </a:t>
            </a:r>
            <a:r>
              <a:rPr lang="en-GB" sz="1400" dirty="0" err="1" smtClean="0">
                <a:solidFill>
                  <a:schemeClr val="tx1"/>
                </a:solidFill>
              </a:rPr>
              <a:t>Hocher</a:t>
            </a:r>
            <a:r>
              <a:rPr lang="en-GB" sz="1400" dirty="0" smtClean="0">
                <a:solidFill>
                  <a:schemeClr val="tx1"/>
                </a:solidFill>
              </a:rPr>
              <a:t> et al. </a:t>
            </a:r>
            <a:r>
              <a:rPr lang="en-GB" sz="1400" dirty="0" err="1" smtClean="0">
                <a:solidFill>
                  <a:schemeClr val="tx1"/>
                </a:solidFill>
              </a:rPr>
              <a:t>Int</a:t>
            </a:r>
            <a:r>
              <a:rPr lang="en-GB" sz="1400" dirty="0" smtClean="0">
                <a:solidFill>
                  <a:schemeClr val="tx1"/>
                </a:solidFill>
              </a:rPr>
              <a:t> J </a:t>
            </a:r>
            <a:r>
              <a:rPr lang="en-GB" sz="1400" dirty="0" err="1" smtClean="0">
                <a:solidFill>
                  <a:schemeClr val="tx1"/>
                </a:solidFill>
              </a:rPr>
              <a:t>Cardiol</a:t>
            </a:r>
            <a:r>
              <a:rPr lang="en-GB" sz="1400" i="1" dirty="0" smtClean="0">
                <a:solidFill>
                  <a:schemeClr val="tx1"/>
                </a:solidFill>
              </a:rPr>
              <a:t> </a:t>
            </a:r>
            <a:r>
              <a:rPr lang="en-GB" sz="1400" dirty="0" smtClean="0">
                <a:solidFill>
                  <a:schemeClr val="tx1"/>
                </a:solidFill>
              </a:rPr>
              <a:t>2013;167:87–93. </a:t>
            </a:r>
            <a:br>
              <a:rPr lang="en-GB" sz="1400" dirty="0" smtClean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3. van </a:t>
            </a:r>
            <a:r>
              <a:rPr lang="en-GB" sz="1400" dirty="0" err="1" smtClean="0">
                <a:solidFill>
                  <a:schemeClr val="tx1"/>
                </a:solidFill>
              </a:rPr>
              <a:t>Poppel</a:t>
            </a:r>
            <a:r>
              <a:rPr lang="en-GB" sz="1400" dirty="0" smtClean="0">
                <a:solidFill>
                  <a:schemeClr val="tx1"/>
                </a:solidFill>
              </a:rPr>
              <a:t> et al. Diabetes Care</a:t>
            </a:r>
            <a:r>
              <a:rPr lang="en-GB" sz="1400" i="1" dirty="0" smtClean="0">
                <a:solidFill>
                  <a:schemeClr val="tx1"/>
                </a:solidFill>
              </a:rPr>
              <a:t> </a:t>
            </a:r>
            <a:r>
              <a:rPr lang="en-GB" sz="1400" dirty="0" smtClean="0">
                <a:solidFill>
                  <a:schemeClr val="tx1"/>
                </a:solidFill>
              </a:rPr>
              <a:t>2011;34:2072–77. 4. </a:t>
            </a:r>
            <a:r>
              <a:rPr lang="en-GB" sz="1400" dirty="0" err="1" smtClean="0">
                <a:solidFill>
                  <a:schemeClr val="tx1"/>
                </a:solidFill>
              </a:rPr>
              <a:t>Kröller-Schön</a:t>
            </a:r>
            <a:r>
              <a:rPr lang="en-GB" sz="1400" dirty="0" smtClean="0">
                <a:solidFill>
                  <a:schemeClr val="tx1"/>
                </a:solidFill>
              </a:rPr>
              <a:t> et al. </a:t>
            </a:r>
            <a:r>
              <a:rPr lang="en-GB" sz="1400" dirty="0" err="1" smtClean="0">
                <a:solidFill>
                  <a:schemeClr val="tx1"/>
                </a:solidFill>
              </a:rPr>
              <a:t>Cardiovasc</a:t>
            </a:r>
            <a:r>
              <a:rPr lang="en-GB" sz="1400" dirty="0" smtClean="0">
                <a:solidFill>
                  <a:schemeClr val="tx1"/>
                </a:solidFill>
              </a:rPr>
              <a:t> Res</a:t>
            </a:r>
            <a:r>
              <a:rPr lang="en-GB" sz="1400" i="1" dirty="0" smtClean="0">
                <a:solidFill>
                  <a:schemeClr val="tx1"/>
                </a:solidFill>
              </a:rPr>
              <a:t> </a:t>
            </a:r>
            <a:r>
              <a:rPr lang="en-GB" sz="1400" dirty="0" smtClean="0">
                <a:solidFill>
                  <a:schemeClr val="tx1"/>
                </a:solidFill>
              </a:rPr>
              <a:t>2012;96:140–9. </a:t>
            </a:r>
            <a:br>
              <a:rPr lang="en-GB" sz="1400" dirty="0" smtClean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5. Ta et al. J </a:t>
            </a:r>
            <a:r>
              <a:rPr lang="en-GB" sz="1400" dirty="0" err="1" smtClean="0">
                <a:solidFill>
                  <a:schemeClr val="tx1"/>
                </a:solidFill>
              </a:rPr>
              <a:t>Cardiovasc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</a:rPr>
              <a:t>Pharmacol</a:t>
            </a:r>
            <a:r>
              <a:rPr lang="en-GB" sz="1400" i="1" dirty="0" smtClean="0">
                <a:solidFill>
                  <a:schemeClr val="tx1"/>
                </a:solidFill>
              </a:rPr>
              <a:t> </a:t>
            </a:r>
            <a:r>
              <a:rPr lang="en-GB" sz="1400" dirty="0" smtClean="0">
                <a:solidFill>
                  <a:schemeClr val="tx1"/>
                </a:solidFill>
              </a:rPr>
              <a:t>2011;58:157–66. 6. Sauvé et al. Diabetes</a:t>
            </a:r>
            <a:r>
              <a:rPr lang="en-GB" sz="1400" i="1" dirty="0" smtClean="0">
                <a:solidFill>
                  <a:schemeClr val="tx1"/>
                </a:solidFill>
              </a:rPr>
              <a:t> </a:t>
            </a:r>
            <a:r>
              <a:rPr lang="en-GB" sz="1400" dirty="0" smtClean="0">
                <a:solidFill>
                  <a:schemeClr val="tx1"/>
                </a:solidFill>
              </a:rPr>
              <a:t>2010;59:1063–73. </a:t>
            </a:r>
            <a:br>
              <a:rPr lang="en-GB" sz="1400" dirty="0" smtClean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7. Read et al. </a:t>
            </a:r>
            <a:r>
              <a:rPr lang="en-GB" sz="1400" dirty="0" err="1" smtClean="0">
                <a:solidFill>
                  <a:schemeClr val="tx1"/>
                </a:solidFill>
              </a:rPr>
              <a:t>Circ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</a:rPr>
              <a:t>Cardiovasc</a:t>
            </a:r>
            <a:r>
              <a:rPr lang="en-GB" sz="1400" dirty="0" smtClean="0">
                <a:solidFill>
                  <a:schemeClr val="tx1"/>
                </a:solidFill>
              </a:rPr>
              <a:t> Imaging</a:t>
            </a:r>
            <a:r>
              <a:rPr lang="en-GB" sz="1400" i="1" dirty="0" smtClean="0">
                <a:solidFill>
                  <a:schemeClr val="tx1"/>
                </a:solidFill>
              </a:rPr>
              <a:t> </a:t>
            </a:r>
            <a:r>
              <a:rPr lang="en-GB" sz="1400" dirty="0" smtClean="0">
                <a:solidFill>
                  <a:schemeClr val="tx1"/>
                </a:solidFill>
              </a:rPr>
              <a:t>2010;3:195–201. 8. </a:t>
            </a:r>
            <a:r>
              <a:rPr lang="en-GB" sz="1400" dirty="0" err="1" smtClean="0">
                <a:solidFill>
                  <a:schemeClr val="tx1"/>
                </a:solidFill>
              </a:rPr>
              <a:t>Matikainen</a:t>
            </a:r>
            <a:r>
              <a:rPr lang="en-GB" sz="1400" dirty="0" smtClean="0">
                <a:solidFill>
                  <a:schemeClr val="tx1"/>
                </a:solidFill>
              </a:rPr>
              <a:t> et al. </a:t>
            </a:r>
            <a:r>
              <a:rPr lang="en-GB" sz="1400" dirty="0" err="1" smtClean="0">
                <a:solidFill>
                  <a:schemeClr val="tx1"/>
                </a:solidFill>
              </a:rPr>
              <a:t>Diabetologia</a:t>
            </a:r>
            <a:r>
              <a:rPr lang="en-GB" sz="1400" i="1" dirty="0" smtClean="0">
                <a:solidFill>
                  <a:schemeClr val="tx1"/>
                </a:solidFill>
              </a:rPr>
              <a:t> </a:t>
            </a:r>
            <a:r>
              <a:rPr lang="en-GB" sz="1400" dirty="0" smtClean="0">
                <a:solidFill>
                  <a:schemeClr val="tx1"/>
                </a:solidFill>
              </a:rPr>
              <a:t>2006;49:2049–57.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274423" y="2491000"/>
            <a:ext cx="2593170" cy="2304256"/>
          </a:xfrm>
          <a:prstGeom prst="ellipse">
            <a:avLst/>
          </a:prstGeom>
          <a:noFill/>
          <a:ln>
            <a:solidFill>
              <a:srgbClr val="535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512311" y="2108450"/>
            <a:ext cx="3019887" cy="728709"/>
            <a:chOff x="5512311" y="1840428"/>
            <a:chExt cx="3019887" cy="728709"/>
          </a:xfrm>
        </p:grpSpPr>
        <p:sp>
          <p:nvSpPr>
            <p:cNvPr id="31" name="Rounded Rectangle 30"/>
            <p:cNvSpPr/>
            <p:nvPr/>
          </p:nvSpPr>
          <p:spPr>
            <a:xfrm>
              <a:off x="6372198" y="1840428"/>
              <a:ext cx="2160000" cy="720000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</a:pPr>
              <a:r>
                <a:rPr lang="nb-NO" sz="1600" dirty="0" smtClean="0">
                  <a:solidFill>
                    <a:prstClr val="white"/>
                  </a:solidFill>
                </a:rPr>
                <a:t> </a:t>
              </a:r>
              <a:r>
                <a:rPr lang="nb-NO" sz="1600" dirty="0" smtClean="0">
                  <a:solidFill>
                    <a:prstClr val="white"/>
                  </a:solidFill>
                  <a:cs typeface="Arial" pitchFamily="34" charset="0"/>
                </a:rPr>
                <a:t>Endothelial</a:t>
              </a:r>
              <a:br>
                <a:rPr lang="nb-NO" sz="1600" dirty="0" smtClean="0">
                  <a:solidFill>
                    <a:prstClr val="white"/>
                  </a:solidFill>
                  <a:cs typeface="Arial" pitchFamily="34" charset="0"/>
                </a:rPr>
              </a:br>
              <a:r>
                <a:rPr lang="nb-NO" sz="1600" dirty="0" smtClean="0">
                  <a:solidFill>
                    <a:prstClr val="white"/>
                  </a:solidFill>
                  <a:cs typeface="Arial" pitchFamily="34" charset="0"/>
                </a:rPr>
                <a:t>function</a:t>
              </a:r>
              <a:r>
                <a:rPr lang="nb-NO" sz="1600" baseline="30000" dirty="0" smtClean="0">
                  <a:solidFill>
                    <a:prstClr val="white"/>
                  </a:solidFill>
                  <a:cs typeface="Arial" pitchFamily="34" charset="0"/>
                </a:rPr>
                <a:t>3</a:t>
              </a:r>
              <a:endParaRPr lang="en-US" sz="1600" baseline="300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53" name="Down Arrow 52"/>
            <p:cNvSpPr/>
            <p:nvPr/>
          </p:nvSpPr>
          <p:spPr>
            <a:xfrm flipV="1">
              <a:off x="6473098" y="1904886"/>
              <a:ext cx="259143" cy="630142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0" name="Straight Connector 29"/>
            <p:cNvCxnSpPr>
              <a:endCxn id="31" idx="1"/>
            </p:cNvCxnSpPr>
            <p:nvPr/>
          </p:nvCxnSpPr>
          <p:spPr>
            <a:xfrm flipV="1">
              <a:off x="5512311" y="2200428"/>
              <a:ext cx="859887" cy="368709"/>
            </a:xfrm>
            <a:prstGeom prst="line">
              <a:avLst/>
            </a:prstGeom>
            <a:ln>
              <a:solidFill>
                <a:srgbClr val="5357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520809" y="4427688"/>
            <a:ext cx="2186127" cy="891668"/>
            <a:chOff x="5520809" y="4159666"/>
            <a:chExt cx="2186127" cy="891668"/>
          </a:xfrm>
        </p:grpSpPr>
        <p:cxnSp>
          <p:nvCxnSpPr>
            <p:cNvPr id="84" name="Straight Connector 83"/>
            <p:cNvCxnSpPr/>
            <p:nvPr/>
          </p:nvCxnSpPr>
          <p:spPr>
            <a:xfrm flipH="1" flipV="1">
              <a:off x="5520809" y="4159666"/>
              <a:ext cx="647316" cy="465026"/>
            </a:xfrm>
            <a:prstGeom prst="line">
              <a:avLst/>
            </a:prstGeom>
            <a:ln>
              <a:solidFill>
                <a:srgbClr val="5357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ounded Rectangle 81"/>
            <p:cNvSpPr/>
            <p:nvPr/>
          </p:nvSpPr>
          <p:spPr>
            <a:xfrm>
              <a:off x="5546936" y="4331334"/>
              <a:ext cx="2160000" cy="720000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</a:pPr>
              <a:r>
                <a:rPr lang="nb-NO" sz="1600" dirty="0" smtClean="0">
                  <a:solidFill>
                    <a:prstClr val="white"/>
                  </a:solidFill>
                </a:rPr>
                <a:t> </a:t>
              </a:r>
              <a:r>
                <a:rPr lang="nb-NO" sz="1600" dirty="0" smtClean="0">
                  <a:solidFill>
                    <a:prstClr val="white"/>
                  </a:solidFill>
                  <a:cs typeface="Arial" pitchFamily="34" charset="0"/>
                </a:rPr>
                <a:t>Atherosclerotic</a:t>
              </a:r>
            </a:p>
            <a:p>
              <a:pPr algn="ctr">
                <a:lnSpc>
                  <a:spcPct val="90000"/>
                </a:lnSpc>
              </a:pPr>
              <a:r>
                <a:rPr lang="nb-NO" sz="1600" dirty="0" smtClean="0">
                  <a:solidFill>
                    <a:prstClr val="white"/>
                  </a:solidFill>
                  <a:cs typeface="Arial" pitchFamily="34" charset="0"/>
                </a:rPr>
                <a:t> plaque volume</a:t>
              </a:r>
              <a:r>
                <a:rPr lang="nb-NO" sz="1600" baseline="30000" dirty="0" smtClean="0">
                  <a:solidFill>
                    <a:prstClr val="white"/>
                  </a:solidFill>
                  <a:cs typeface="Arial" pitchFamily="34" charset="0"/>
                </a:rPr>
                <a:t>5</a:t>
              </a:r>
              <a:endParaRPr lang="en-US" sz="1600" baseline="300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35" name="Down Arrow 34"/>
            <p:cNvSpPr/>
            <p:nvPr/>
          </p:nvSpPr>
          <p:spPr>
            <a:xfrm>
              <a:off x="5594702" y="4372212"/>
              <a:ext cx="259143" cy="630142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39888" y="4399724"/>
            <a:ext cx="2160000" cy="919632"/>
            <a:chOff x="1439888" y="4131702"/>
            <a:chExt cx="2160000" cy="919632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2976955" y="4131702"/>
              <a:ext cx="613060" cy="465026"/>
            </a:xfrm>
            <a:prstGeom prst="line">
              <a:avLst/>
            </a:prstGeom>
            <a:ln>
              <a:solidFill>
                <a:srgbClr val="5357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ounded Rectangle 37"/>
            <p:cNvSpPr/>
            <p:nvPr/>
          </p:nvSpPr>
          <p:spPr>
            <a:xfrm>
              <a:off x="1439888" y="4331334"/>
              <a:ext cx="2160000" cy="720000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</a:pPr>
              <a:r>
                <a:rPr lang="nb-NO" sz="1600" dirty="0" smtClean="0">
                  <a:solidFill>
                    <a:prstClr val="white"/>
                  </a:solidFill>
                  <a:cs typeface="Arial" pitchFamily="34" charset="0"/>
                </a:rPr>
                <a:t>Left</a:t>
              </a:r>
              <a:br>
                <a:rPr lang="nb-NO" sz="1600" dirty="0" smtClean="0">
                  <a:solidFill>
                    <a:prstClr val="white"/>
                  </a:solidFill>
                  <a:cs typeface="Arial" pitchFamily="34" charset="0"/>
                </a:rPr>
              </a:br>
              <a:r>
                <a:rPr lang="nb-NO" sz="1600" dirty="0" smtClean="0">
                  <a:solidFill>
                    <a:prstClr val="white"/>
                  </a:solidFill>
                  <a:cs typeface="Arial" pitchFamily="34" charset="0"/>
                </a:rPr>
                <a:t>ventricular</a:t>
              </a:r>
              <a:br>
                <a:rPr lang="nb-NO" sz="1600" dirty="0" smtClean="0">
                  <a:solidFill>
                    <a:prstClr val="white"/>
                  </a:solidFill>
                  <a:cs typeface="Arial" pitchFamily="34" charset="0"/>
                </a:rPr>
              </a:br>
              <a:r>
                <a:rPr lang="nb-NO" sz="1600" dirty="0" smtClean="0">
                  <a:solidFill>
                    <a:prstClr val="white"/>
                  </a:solidFill>
                  <a:cs typeface="Arial" pitchFamily="34" charset="0"/>
                </a:rPr>
                <a:t>function</a:t>
              </a:r>
              <a:r>
                <a:rPr lang="nb-NO" sz="1600" baseline="30000" dirty="0" smtClean="0">
                  <a:solidFill>
                    <a:prstClr val="white"/>
                  </a:solidFill>
                  <a:cs typeface="Arial" pitchFamily="34" charset="0"/>
                </a:rPr>
                <a:t>6,7</a:t>
              </a:r>
              <a:endParaRPr lang="en-US" sz="1600" baseline="300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41" name="Down Arrow 40"/>
            <p:cNvSpPr/>
            <p:nvPr/>
          </p:nvSpPr>
          <p:spPr>
            <a:xfrm flipV="1">
              <a:off x="1530773" y="4372212"/>
              <a:ext cx="259143" cy="630142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80344" y="2115118"/>
            <a:ext cx="3073840" cy="720000"/>
            <a:chOff x="3504580" y="1350378"/>
            <a:chExt cx="3073840" cy="720000"/>
          </a:xfrm>
        </p:grpSpPr>
        <p:cxnSp>
          <p:nvCxnSpPr>
            <p:cNvPr id="43" name="Straight Connector 42"/>
            <p:cNvCxnSpPr>
              <a:stCxn id="28" idx="1"/>
              <a:endCxn id="40" idx="3"/>
            </p:cNvCxnSpPr>
            <p:nvPr/>
          </p:nvCxnSpPr>
          <p:spPr>
            <a:xfrm flipH="1" flipV="1">
              <a:off x="5664580" y="1710378"/>
              <a:ext cx="913840" cy="337566"/>
            </a:xfrm>
            <a:prstGeom prst="line">
              <a:avLst/>
            </a:prstGeom>
            <a:ln>
              <a:solidFill>
                <a:srgbClr val="5357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ounded Rectangle 39"/>
            <p:cNvSpPr/>
            <p:nvPr/>
          </p:nvSpPr>
          <p:spPr>
            <a:xfrm>
              <a:off x="3504580" y="1350378"/>
              <a:ext cx="2160000" cy="720000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</a:pPr>
              <a:r>
                <a:rPr lang="nb-NO" sz="1600" dirty="0" smtClean="0">
                  <a:solidFill>
                    <a:prstClr val="white"/>
                  </a:solidFill>
                </a:rPr>
                <a:t> </a:t>
              </a:r>
              <a:r>
                <a:rPr lang="nb-NO" sz="1600" dirty="0" smtClean="0">
                  <a:solidFill>
                    <a:prstClr val="white"/>
                  </a:solidFill>
                  <a:cs typeface="Arial" pitchFamily="34" charset="0"/>
                </a:rPr>
                <a:t>Myocardial </a:t>
              </a:r>
              <a:br>
                <a:rPr lang="nb-NO" sz="1600" dirty="0" smtClean="0">
                  <a:solidFill>
                    <a:prstClr val="white"/>
                  </a:solidFill>
                  <a:cs typeface="Arial" pitchFamily="34" charset="0"/>
                </a:rPr>
              </a:br>
              <a:r>
                <a:rPr lang="nb-NO" sz="1600" dirty="0" smtClean="0">
                  <a:solidFill>
                    <a:prstClr val="white"/>
                  </a:solidFill>
                  <a:cs typeface="Arial" pitchFamily="34" charset="0"/>
                </a:rPr>
                <a:t> infarct size</a:t>
              </a:r>
              <a:r>
                <a:rPr lang="nb-NO" sz="1600" baseline="30000" dirty="0" smtClean="0">
                  <a:solidFill>
                    <a:prstClr val="white"/>
                  </a:solidFill>
                  <a:cs typeface="Arial" pitchFamily="34" charset="0"/>
                </a:rPr>
                <a:t>1,2</a:t>
              </a:r>
              <a:r>
                <a:rPr lang="en-US" sz="1600" dirty="0" smtClean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endParaRPr lang="nb-NO" sz="1600" dirty="0" smtClean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2252" y="3265094"/>
            <a:ext cx="2711567" cy="720000"/>
            <a:chOff x="552252" y="2997072"/>
            <a:chExt cx="2711567" cy="720000"/>
          </a:xfrm>
        </p:grpSpPr>
        <p:cxnSp>
          <p:nvCxnSpPr>
            <p:cNvPr id="47" name="Straight Connector 46"/>
            <p:cNvCxnSpPr/>
            <p:nvPr/>
          </p:nvCxnSpPr>
          <p:spPr>
            <a:xfrm flipH="1">
              <a:off x="2569029" y="3357072"/>
              <a:ext cx="694790" cy="0"/>
            </a:xfrm>
            <a:prstGeom prst="line">
              <a:avLst/>
            </a:prstGeom>
            <a:ln>
              <a:solidFill>
                <a:srgbClr val="5357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ounded Rectangle 33"/>
            <p:cNvSpPr/>
            <p:nvPr/>
          </p:nvSpPr>
          <p:spPr>
            <a:xfrm>
              <a:off x="552252" y="2997072"/>
              <a:ext cx="2160000" cy="720000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nb-NO" sz="1600" dirty="0" smtClean="0">
                  <a:solidFill>
                    <a:prstClr val="white"/>
                  </a:solidFill>
                </a:rPr>
                <a:t> </a:t>
              </a:r>
              <a:r>
                <a:rPr lang="nb-NO" sz="1600" dirty="0" smtClean="0">
                  <a:solidFill>
                    <a:prstClr val="white"/>
                  </a:solidFill>
                  <a:cs typeface="Arial" pitchFamily="34" charset="0"/>
                </a:rPr>
                <a:t>Triglycerides</a:t>
              </a:r>
              <a:r>
                <a:rPr lang="nb-NO" sz="1600" baseline="30000" dirty="0" smtClean="0">
                  <a:solidFill>
                    <a:prstClr val="white"/>
                  </a:solidFill>
                  <a:cs typeface="Arial" pitchFamily="34" charset="0"/>
                </a:rPr>
                <a:t>8</a:t>
              </a:r>
              <a:endParaRPr lang="en-US" sz="1600" baseline="300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37" name="Down Arrow 36"/>
            <p:cNvSpPr/>
            <p:nvPr/>
          </p:nvSpPr>
          <p:spPr>
            <a:xfrm>
              <a:off x="653149" y="3042001"/>
              <a:ext cx="259143" cy="630142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80928" y="3252892"/>
            <a:ext cx="2651272" cy="720000"/>
            <a:chOff x="5880928" y="2984870"/>
            <a:chExt cx="2651272" cy="720000"/>
          </a:xfrm>
        </p:grpSpPr>
        <p:cxnSp>
          <p:nvCxnSpPr>
            <p:cNvPr id="42" name="Straight Connector 41"/>
            <p:cNvCxnSpPr/>
            <p:nvPr/>
          </p:nvCxnSpPr>
          <p:spPr>
            <a:xfrm flipH="1">
              <a:off x="5880928" y="3350970"/>
              <a:ext cx="843692" cy="0"/>
            </a:xfrm>
            <a:prstGeom prst="line">
              <a:avLst/>
            </a:prstGeom>
            <a:ln>
              <a:solidFill>
                <a:srgbClr val="5357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ounded Rectangle 56"/>
            <p:cNvSpPr/>
            <p:nvPr/>
          </p:nvSpPr>
          <p:spPr>
            <a:xfrm>
              <a:off x="6372200" y="2984870"/>
              <a:ext cx="2160000" cy="720000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</a:pPr>
              <a:r>
                <a:rPr lang="nb-NO" sz="1600" dirty="0" smtClean="0">
                  <a:solidFill>
                    <a:prstClr val="white"/>
                  </a:solidFill>
                  <a:cs typeface="Arial" pitchFamily="34" charset="0"/>
                </a:rPr>
                <a:t>     Inflammation and</a:t>
              </a:r>
              <a:br>
                <a:rPr lang="nb-NO" sz="1600" dirty="0" smtClean="0">
                  <a:solidFill>
                    <a:prstClr val="white"/>
                  </a:solidFill>
                  <a:cs typeface="Arial" pitchFamily="34" charset="0"/>
                </a:rPr>
              </a:br>
              <a:r>
                <a:rPr lang="nb-NO" sz="1600" dirty="0" smtClean="0">
                  <a:solidFill>
                    <a:prstClr val="white"/>
                  </a:solidFill>
                  <a:cs typeface="Arial" pitchFamily="34" charset="0"/>
                </a:rPr>
                <a:t>    oxidative stress</a:t>
              </a:r>
              <a:r>
                <a:rPr lang="nb-NO" sz="1600" baseline="30000" dirty="0" smtClean="0">
                  <a:solidFill>
                    <a:prstClr val="white"/>
                  </a:solidFill>
                  <a:cs typeface="Arial" pitchFamily="34" charset="0"/>
                </a:rPr>
                <a:t>4</a:t>
              </a:r>
              <a:endParaRPr lang="en-US" sz="1600" baseline="300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33" name="Down Arrow 32"/>
            <p:cNvSpPr/>
            <p:nvPr/>
          </p:nvSpPr>
          <p:spPr>
            <a:xfrm>
              <a:off x="6465477" y="3047913"/>
              <a:ext cx="259143" cy="630142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80" y="2808859"/>
            <a:ext cx="1456705" cy="14567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69" r="77503"/>
          <a:stretch/>
        </p:blipFill>
        <p:spPr>
          <a:xfrm>
            <a:off x="3497885" y="3263368"/>
            <a:ext cx="1152644" cy="1164320"/>
          </a:xfrm>
          <a:prstGeom prst="rect">
            <a:avLst/>
          </a:prstGeom>
        </p:spPr>
      </p:pic>
      <p:sp>
        <p:nvSpPr>
          <p:cNvPr id="36" name="Down Arrow 35"/>
          <p:cNvSpPr/>
          <p:nvPr/>
        </p:nvSpPr>
        <p:spPr>
          <a:xfrm>
            <a:off x="647889" y="2169611"/>
            <a:ext cx="259143" cy="630142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52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SAVOR TIMI 53-Primary Endpoint</a:t>
            </a:r>
          </a:p>
        </p:txBody>
      </p:sp>
      <p:graphicFrame>
        <p:nvGraphicFramePr>
          <p:cNvPr id="43011" name="Chart 1"/>
          <p:cNvGraphicFramePr>
            <a:graphicFrameLocks/>
          </p:cNvGraphicFramePr>
          <p:nvPr/>
        </p:nvGraphicFramePr>
        <p:xfrm>
          <a:off x="1168400" y="1346200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71" name="Worksheet" r:id="rId4" imgW="6193024" imgH="4163224" progId="Excel.Sheet.8">
                  <p:embed/>
                </p:oleObj>
              </mc:Choice>
              <mc:Fallback>
                <p:oleObj name="Worksheet" r:id="rId4" imgW="6193024" imgH="4163224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1346200"/>
                        <a:ext cx="6197600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978611" y="298132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43013" name="TextBox 5"/>
          <p:cNvSpPr txBox="1">
            <a:spLocks noChangeArrowheads="1"/>
          </p:cNvSpPr>
          <p:nvPr/>
        </p:nvSpPr>
        <p:spPr bwMode="auto">
          <a:xfrm>
            <a:off x="978611" y="403860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43014" name="TextBox 7"/>
          <p:cNvSpPr txBox="1">
            <a:spLocks noChangeArrowheads="1"/>
          </p:cNvSpPr>
          <p:nvPr/>
        </p:nvSpPr>
        <p:spPr bwMode="auto">
          <a:xfrm>
            <a:off x="2669970" y="533400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43015" name="TextBox 8"/>
          <p:cNvSpPr txBox="1">
            <a:spLocks noChangeArrowheads="1"/>
          </p:cNvSpPr>
          <p:nvPr/>
        </p:nvSpPr>
        <p:spPr bwMode="auto">
          <a:xfrm>
            <a:off x="4041595" y="5334000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FFFF"/>
                </a:solidFill>
              </a:rPr>
              <a:t>12</a:t>
            </a:r>
          </a:p>
        </p:txBody>
      </p:sp>
      <p:sp>
        <p:nvSpPr>
          <p:cNvPr id="43016" name="TextBox 9"/>
          <p:cNvSpPr txBox="1">
            <a:spLocks noChangeArrowheads="1"/>
          </p:cNvSpPr>
          <p:nvPr/>
        </p:nvSpPr>
        <p:spPr bwMode="auto">
          <a:xfrm>
            <a:off x="5481901" y="5334000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FFFF"/>
                </a:solidFill>
              </a:rPr>
              <a:t>18</a:t>
            </a:r>
          </a:p>
        </p:txBody>
      </p:sp>
      <p:sp>
        <p:nvSpPr>
          <p:cNvPr id="43017" name="TextBox 10"/>
          <p:cNvSpPr txBox="1">
            <a:spLocks noChangeArrowheads="1"/>
          </p:cNvSpPr>
          <p:nvPr/>
        </p:nvSpPr>
        <p:spPr bwMode="auto">
          <a:xfrm>
            <a:off x="6949777" y="5334000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</a:rPr>
              <a:t>24</a:t>
            </a:r>
          </a:p>
        </p:txBody>
      </p:sp>
      <p:sp>
        <p:nvSpPr>
          <p:cNvPr id="43018" name="TextBox 11"/>
          <p:cNvSpPr txBox="1">
            <a:spLocks noChangeArrowheads="1"/>
          </p:cNvSpPr>
          <p:nvPr/>
        </p:nvSpPr>
        <p:spPr bwMode="auto">
          <a:xfrm rot="16200000">
            <a:off x="-1455627" y="3244335"/>
            <a:ext cx="38907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FFFF"/>
                </a:solidFill>
              </a:rPr>
              <a:t>CV Death, MI or </a:t>
            </a:r>
            <a:r>
              <a:rPr lang="en-US" sz="1800" dirty="0" smtClean="0">
                <a:solidFill>
                  <a:srgbClr val="FFFFFF"/>
                </a:solidFill>
              </a:rPr>
              <a:t>Ischemic CVA (%)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43019" name="TextBox 12"/>
          <p:cNvSpPr txBox="1">
            <a:spLocks noChangeArrowheads="1"/>
          </p:cNvSpPr>
          <p:nvPr/>
        </p:nvSpPr>
        <p:spPr bwMode="auto">
          <a:xfrm>
            <a:off x="4572001" y="5638800"/>
            <a:ext cx="10054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FFFF"/>
                </a:solidFill>
              </a:rPr>
              <a:t>Months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64669" y="2307013"/>
            <a:ext cx="3005951" cy="20928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tabLst>
                <a:tab pos="1319213" algn="l"/>
              </a:tabLst>
              <a:defRPr/>
            </a:pPr>
            <a:r>
              <a:rPr lang="en-US" sz="2600" dirty="0" smtClean="0">
                <a:solidFill>
                  <a:srgbClr val="00B000">
                    <a:lumMod val="60000"/>
                    <a:lumOff val="40000"/>
                  </a:srgbClr>
                </a:solidFill>
                <a:latin typeface="Arial" pitchFamily="34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600" u="sng" dirty="0" smtClean="0">
                <a:latin typeface="Arial" pitchFamily="34" charset="0"/>
                <a:ea typeface="ＭＳ Ｐゴシック" charset="0"/>
                <a:cs typeface="ＭＳ Ｐゴシック" charset="0"/>
              </a:rPr>
              <a:t>2y KM</a:t>
            </a:r>
          </a:p>
          <a:p>
            <a:pPr>
              <a:tabLst>
                <a:tab pos="1319213" algn="l"/>
              </a:tabLst>
              <a:defRPr/>
            </a:pPr>
            <a:r>
              <a:rPr lang="en-US" sz="2600" dirty="0" smtClean="0">
                <a:solidFill>
                  <a:srgbClr val="66FF66"/>
                </a:solidFill>
                <a:latin typeface="Arial" pitchFamily="34" charset="0"/>
                <a:ea typeface="ＭＳ Ｐゴシック" charset="0"/>
                <a:cs typeface="ＭＳ Ｐゴシック" charset="0"/>
              </a:rPr>
              <a:t>Saxagliptin 	  7.3%</a:t>
            </a:r>
          </a:p>
          <a:p>
            <a:pPr>
              <a:defRPr/>
            </a:pPr>
            <a:endParaRPr lang="en-US" sz="2600" dirty="0">
              <a:solidFill>
                <a:srgbClr val="00B000">
                  <a:lumMod val="60000"/>
                  <a:lumOff val="40000"/>
                </a:srgbClr>
              </a:solidFill>
              <a:latin typeface="Arial" pitchFamily="34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600" dirty="0" smtClean="0">
              <a:solidFill>
                <a:srgbClr val="00B000">
                  <a:lumMod val="60000"/>
                  <a:lumOff val="40000"/>
                </a:srgbClr>
              </a:solidFill>
              <a:latin typeface="Arial" pitchFamily="34" charset="0"/>
              <a:ea typeface="ＭＳ Ｐゴシック" charset="0"/>
              <a:cs typeface="ＭＳ Ｐゴシック" charset="0"/>
            </a:endParaRPr>
          </a:p>
          <a:p>
            <a:pPr>
              <a:tabLst>
                <a:tab pos="1319213" algn="l"/>
              </a:tabLst>
              <a:defRPr/>
            </a:pPr>
            <a:r>
              <a:rPr lang="en-US" sz="2600" dirty="0">
                <a:solidFill>
                  <a:srgbClr val="CCCCFF"/>
                </a:solidFill>
                <a:latin typeface="Arial" pitchFamily="34" charset="0"/>
                <a:ea typeface="ＭＳ Ｐゴシック" charset="0"/>
                <a:cs typeface="ＭＳ Ｐゴシック" charset="0"/>
              </a:rPr>
              <a:t>Placebo </a:t>
            </a:r>
            <a:r>
              <a:rPr lang="en-US" sz="2600" dirty="0" smtClean="0">
                <a:solidFill>
                  <a:srgbClr val="CCCCFF"/>
                </a:solidFill>
                <a:latin typeface="Arial" pitchFamily="34" charset="0"/>
                <a:ea typeface="ＭＳ Ｐゴシック" charset="0"/>
                <a:cs typeface="ＭＳ Ｐゴシック" charset="0"/>
              </a:rPr>
              <a:t>	  7.2%</a:t>
            </a:r>
            <a:endParaRPr lang="en-US" sz="2600" dirty="0">
              <a:solidFill>
                <a:srgbClr val="CCCCFF"/>
              </a:solidFill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19963" y="1865173"/>
            <a:ext cx="2820003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Arial" pitchFamily="34" charset="0"/>
                <a:ea typeface="ＭＳ Ｐゴシック" charset="0"/>
                <a:cs typeface="ＭＳ Ｐゴシック" charset="0"/>
              </a:rPr>
              <a:t>HR 1.00 </a:t>
            </a:r>
          </a:p>
          <a:p>
            <a:pPr>
              <a:defRPr/>
            </a:pPr>
            <a:r>
              <a:rPr lang="en-US" sz="1800" dirty="0" smtClean="0">
                <a:latin typeface="Arial" pitchFamily="34" charset="0"/>
                <a:ea typeface="ＭＳ Ｐゴシック" charset="0"/>
                <a:cs typeface="ＭＳ Ｐゴシック" charset="0"/>
              </a:rPr>
              <a:t>95% </a:t>
            </a:r>
            <a:r>
              <a:rPr lang="en-US" sz="1800" dirty="0">
                <a:latin typeface="Arial" pitchFamily="34" charset="0"/>
                <a:ea typeface="ＭＳ Ｐゴシック" charset="0"/>
                <a:cs typeface="ＭＳ Ｐゴシック" charset="0"/>
              </a:rPr>
              <a:t>CI 0.89-1.12</a:t>
            </a:r>
          </a:p>
          <a:p>
            <a:pPr>
              <a:defRPr/>
            </a:pPr>
            <a:r>
              <a:rPr lang="en-US" sz="1800" dirty="0" smtClean="0">
                <a:latin typeface="Arial" pitchFamily="34" charset="0"/>
                <a:ea typeface="ＭＳ Ｐゴシック" charset="0"/>
                <a:cs typeface="ＭＳ Ｐゴシック" charset="0"/>
              </a:rPr>
              <a:t>p&lt;0.001 </a:t>
            </a:r>
            <a:r>
              <a:rPr lang="en-US" sz="1800" dirty="0">
                <a:latin typeface="Arial" pitchFamily="34" charset="0"/>
                <a:ea typeface="ＭＳ Ｐゴシック" charset="0"/>
                <a:cs typeface="ＭＳ Ｐゴシック" charset="0"/>
              </a:rPr>
              <a:t>(non-inferiority</a:t>
            </a:r>
            <a:r>
              <a:rPr lang="en-US" sz="1800" dirty="0" smtClean="0">
                <a:latin typeface="Arial" pitchFamily="34" charset="0"/>
                <a:ea typeface="ＭＳ Ｐゴシック" charset="0"/>
                <a:cs typeface="ＭＳ Ｐゴシック" charset="0"/>
              </a:rPr>
              <a:t>)</a:t>
            </a:r>
            <a:endParaRPr lang="en-US" sz="1800" dirty="0"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23" name="TextBox 19"/>
          <p:cNvSpPr txBox="1">
            <a:spLocks noChangeArrowheads="1"/>
          </p:cNvSpPr>
          <p:nvPr/>
        </p:nvSpPr>
        <p:spPr bwMode="auto">
          <a:xfrm>
            <a:off x="914489" y="2439989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43024" name="TextBox 20"/>
          <p:cNvSpPr txBox="1">
            <a:spLocks noChangeArrowheads="1"/>
          </p:cNvSpPr>
          <p:nvPr/>
        </p:nvSpPr>
        <p:spPr bwMode="auto">
          <a:xfrm>
            <a:off x="914489" y="1371600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</a:rPr>
              <a:t>14</a:t>
            </a:r>
          </a:p>
        </p:txBody>
      </p:sp>
      <p:sp>
        <p:nvSpPr>
          <p:cNvPr id="43026" name="TextBox 20"/>
          <p:cNvSpPr txBox="1">
            <a:spLocks noChangeArrowheads="1"/>
          </p:cNvSpPr>
          <p:nvPr/>
        </p:nvSpPr>
        <p:spPr bwMode="auto">
          <a:xfrm>
            <a:off x="914489" y="1905000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</a:rPr>
              <a:t>12</a:t>
            </a:r>
          </a:p>
        </p:txBody>
      </p:sp>
      <p:sp>
        <p:nvSpPr>
          <p:cNvPr id="43027" name="TextBox 20"/>
          <p:cNvSpPr txBox="1">
            <a:spLocks noChangeArrowheads="1"/>
          </p:cNvSpPr>
          <p:nvPr/>
        </p:nvSpPr>
        <p:spPr bwMode="auto">
          <a:xfrm>
            <a:off x="978611" y="350520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43028" name="TextBox 20"/>
          <p:cNvSpPr txBox="1">
            <a:spLocks noChangeArrowheads="1"/>
          </p:cNvSpPr>
          <p:nvPr/>
        </p:nvSpPr>
        <p:spPr bwMode="auto">
          <a:xfrm>
            <a:off x="978611" y="457200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12757" y="5896302"/>
            <a:ext cx="7571860" cy="650942"/>
            <a:chOff x="-129905" y="6096000"/>
            <a:chExt cx="7571860" cy="650942"/>
          </a:xfrm>
        </p:grpSpPr>
        <p:sp>
          <p:nvSpPr>
            <p:cNvPr id="43029" name="TextBox 1"/>
            <p:cNvSpPr txBox="1">
              <a:spLocks noChangeArrowheads="1"/>
            </p:cNvSpPr>
            <p:nvPr/>
          </p:nvSpPr>
          <p:spPr bwMode="auto">
            <a:xfrm>
              <a:off x="-91434" y="6096303"/>
              <a:ext cx="9701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FFFF00"/>
                  </a:solidFill>
                </a:rPr>
                <a:t>Placebo</a:t>
              </a:r>
            </a:p>
          </p:txBody>
        </p:sp>
        <p:sp>
          <p:nvSpPr>
            <p:cNvPr id="43030" name="TextBox 2"/>
            <p:cNvSpPr txBox="1">
              <a:spLocks noChangeArrowheads="1"/>
            </p:cNvSpPr>
            <p:nvPr/>
          </p:nvSpPr>
          <p:spPr bwMode="auto">
            <a:xfrm>
              <a:off x="-129905" y="6408388"/>
              <a:ext cx="127951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600" dirty="0" err="1">
                  <a:solidFill>
                    <a:srgbClr val="92D050"/>
                  </a:solidFill>
                </a:rPr>
                <a:t>Saxagliptin</a:t>
              </a:r>
              <a:endParaRPr lang="en-US" sz="1600" dirty="0">
                <a:solidFill>
                  <a:srgbClr val="92D050"/>
                </a:solidFill>
              </a:endParaRPr>
            </a:p>
          </p:txBody>
        </p:sp>
        <p:sp>
          <p:nvSpPr>
            <p:cNvPr id="43031" name="TextBox 21"/>
            <p:cNvSpPr txBox="1">
              <a:spLocks noChangeArrowheads="1"/>
            </p:cNvSpPr>
            <p:nvPr/>
          </p:nvSpPr>
          <p:spPr bwMode="auto">
            <a:xfrm>
              <a:off x="2458108" y="6096303"/>
              <a:ext cx="63991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FFFF00"/>
                  </a:solidFill>
                </a:rPr>
                <a:t>7983</a:t>
              </a:r>
            </a:p>
          </p:txBody>
        </p:sp>
        <p:sp>
          <p:nvSpPr>
            <p:cNvPr id="43032" name="TextBox 22"/>
            <p:cNvSpPr txBox="1">
              <a:spLocks noChangeArrowheads="1"/>
            </p:cNvSpPr>
            <p:nvPr/>
          </p:nvSpPr>
          <p:spPr bwMode="auto">
            <a:xfrm>
              <a:off x="2458108" y="6408388"/>
              <a:ext cx="63991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92D050"/>
                  </a:solidFill>
                </a:rPr>
                <a:t>8071</a:t>
              </a:r>
            </a:p>
          </p:txBody>
        </p:sp>
        <p:sp>
          <p:nvSpPr>
            <p:cNvPr id="43033" name="TextBox 23"/>
            <p:cNvSpPr txBox="1">
              <a:spLocks noChangeArrowheads="1"/>
            </p:cNvSpPr>
            <p:nvPr/>
          </p:nvSpPr>
          <p:spPr bwMode="auto">
            <a:xfrm>
              <a:off x="3893853" y="6096303"/>
              <a:ext cx="63991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FF00"/>
                  </a:solidFill>
                </a:rPr>
                <a:t>7761</a:t>
              </a:r>
            </a:p>
          </p:txBody>
        </p:sp>
        <p:sp>
          <p:nvSpPr>
            <p:cNvPr id="43034" name="TextBox 24"/>
            <p:cNvSpPr txBox="1">
              <a:spLocks noChangeArrowheads="1"/>
            </p:cNvSpPr>
            <p:nvPr/>
          </p:nvSpPr>
          <p:spPr bwMode="auto">
            <a:xfrm>
              <a:off x="3893853" y="6408388"/>
              <a:ext cx="63991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92D050"/>
                  </a:solidFill>
                </a:rPr>
                <a:t>7836</a:t>
              </a:r>
            </a:p>
          </p:txBody>
        </p:sp>
        <p:sp>
          <p:nvSpPr>
            <p:cNvPr id="43035" name="TextBox 25"/>
            <p:cNvSpPr txBox="1">
              <a:spLocks noChangeArrowheads="1"/>
            </p:cNvSpPr>
            <p:nvPr/>
          </p:nvSpPr>
          <p:spPr bwMode="auto">
            <a:xfrm>
              <a:off x="5334160" y="6096303"/>
              <a:ext cx="63991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FF00"/>
                  </a:solidFill>
                </a:rPr>
                <a:t>7267</a:t>
              </a:r>
            </a:p>
          </p:txBody>
        </p:sp>
        <p:sp>
          <p:nvSpPr>
            <p:cNvPr id="43036" name="TextBox 26"/>
            <p:cNvSpPr txBox="1">
              <a:spLocks noChangeArrowheads="1"/>
            </p:cNvSpPr>
            <p:nvPr/>
          </p:nvSpPr>
          <p:spPr bwMode="auto">
            <a:xfrm>
              <a:off x="5334160" y="6408388"/>
              <a:ext cx="63991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92D050"/>
                  </a:solidFill>
                </a:rPr>
                <a:t>7313</a:t>
              </a:r>
            </a:p>
          </p:txBody>
        </p:sp>
        <p:sp>
          <p:nvSpPr>
            <p:cNvPr id="43037" name="TextBox 27"/>
            <p:cNvSpPr txBox="1">
              <a:spLocks noChangeArrowheads="1"/>
            </p:cNvSpPr>
            <p:nvPr/>
          </p:nvSpPr>
          <p:spPr bwMode="auto">
            <a:xfrm>
              <a:off x="6802036" y="6096303"/>
              <a:ext cx="63991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FF00"/>
                  </a:solidFill>
                </a:rPr>
                <a:t>4855</a:t>
              </a:r>
            </a:p>
          </p:txBody>
        </p:sp>
        <p:sp>
          <p:nvSpPr>
            <p:cNvPr id="43038" name="TextBox 28"/>
            <p:cNvSpPr txBox="1">
              <a:spLocks noChangeArrowheads="1"/>
            </p:cNvSpPr>
            <p:nvPr/>
          </p:nvSpPr>
          <p:spPr bwMode="auto">
            <a:xfrm>
              <a:off x="6802036" y="6408388"/>
              <a:ext cx="63991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92D050"/>
                  </a:solidFill>
                </a:rPr>
                <a:t>4920</a:t>
              </a:r>
            </a:p>
          </p:txBody>
        </p:sp>
        <p:sp>
          <p:nvSpPr>
            <p:cNvPr id="33" name="TextBox 21"/>
            <p:cNvSpPr txBox="1">
              <a:spLocks noChangeArrowheads="1"/>
            </p:cNvSpPr>
            <p:nvPr/>
          </p:nvSpPr>
          <p:spPr bwMode="auto">
            <a:xfrm>
              <a:off x="1086544" y="6096000"/>
              <a:ext cx="63991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600" dirty="0" smtClean="0">
                  <a:solidFill>
                    <a:srgbClr val="FFFF00"/>
                  </a:solidFill>
                </a:rPr>
                <a:t>8212</a:t>
              </a:r>
              <a:endParaRPr lang="en-US" sz="1600" dirty="0">
                <a:solidFill>
                  <a:srgbClr val="FFFF00"/>
                </a:solidFill>
              </a:endParaRPr>
            </a:p>
          </p:txBody>
        </p:sp>
        <p:sp>
          <p:nvSpPr>
            <p:cNvPr id="34" name="TextBox 22"/>
            <p:cNvSpPr txBox="1">
              <a:spLocks noChangeArrowheads="1"/>
            </p:cNvSpPr>
            <p:nvPr/>
          </p:nvSpPr>
          <p:spPr bwMode="auto">
            <a:xfrm>
              <a:off x="1086544" y="6408085"/>
              <a:ext cx="63991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600" dirty="0" smtClean="0">
                  <a:solidFill>
                    <a:srgbClr val="92D050"/>
                  </a:solidFill>
                </a:rPr>
                <a:t>8280</a:t>
              </a:r>
              <a:endParaRPr lang="en-US" sz="1600" dirty="0">
                <a:solidFill>
                  <a:srgbClr val="92D050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371600" y="6474025"/>
            <a:ext cx="77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dirty="0" err="1" smtClean="0">
                <a:solidFill>
                  <a:srgbClr val="FFFFFF"/>
                </a:solidFill>
                <a:latin typeface="Arial" pitchFamily="34" charset="0"/>
              </a:rPr>
              <a:t>Scirica</a:t>
            </a:r>
            <a:r>
              <a:rPr lang="en-US" sz="1400" b="0" dirty="0" smtClean="0">
                <a:solidFill>
                  <a:srgbClr val="FFFFFF"/>
                </a:solidFill>
                <a:latin typeface="Arial" pitchFamily="34" charset="0"/>
              </a:rPr>
              <a:t> BM, et </a:t>
            </a:r>
            <a:r>
              <a:rPr lang="en-US" sz="1400" b="0" dirty="0" err="1" smtClean="0">
                <a:solidFill>
                  <a:srgbClr val="FFFFFF"/>
                </a:solidFill>
                <a:latin typeface="Arial" pitchFamily="34" charset="0"/>
              </a:rPr>
              <a:t>aI</a:t>
            </a:r>
            <a:r>
              <a:rPr lang="en-US" sz="1400" b="0" dirty="0" smtClean="0">
                <a:solidFill>
                  <a:srgbClr val="FFFFFF"/>
                </a:solidFill>
                <a:latin typeface="Arial" pitchFamily="34" charset="0"/>
              </a:rPr>
              <a:t>. N </a:t>
            </a:r>
            <a:r>
              <a:rPr lang="en-US" sz="1400" b="0" dirty="0" err="1">
                <a:solidFill>
                  <a:srgbClr val="FFFFFF"/>
                </a:solidFill>
                <a:latin typeface="Arial" pitchFamily="34" charset="0"/>
              </a:rPr>
              <a:t>Engl</a:t>
            </a:r>
            <a:r>
              <a:rPr lang="en-US" sz="1400" b="0" dirty="0">
                <a:solidFill>
                  <a:srgbClr val="FFFFFF"/>
                </a:solidFill>
                <a:latin typeface="Arial" pitchFamily="34" charset="0"/>
              </a:rPr>
              <a:t> J Med </a:t>
            </a:r>
            <a:r>
              <a:rPr lang="en-US" sz="1400" b="0" dirty="0" smtClean="0">
                <a:solidFill>
                  <a:srgbClr val="FFFFFF"/>
                </a:solidFill>
                <a:latin typeface="Arial" pitchFamily="34" charset="0"/>
              </a:rPr>
              <a:t>2013; 369: </a:t>
            </a:r>
            <a:r>
              <a:rPr lang="en-US" sz="1400" b="0" dirty="0">
                <a:solidFill>
                  <a:srgbClr val="FFFFFF"/>
                </a:solidFill>
                <a:latin typeface="Arial" pitchFamily="34" charset="0"/>
              </a:rPr>
              <a:t>1317-1326</a:t>
            </a:r>
            <a:r>
              <a:rPr lang="en-US" sz="1400" b="0" dirty="0" smtClean="0">
                <a:solidFill>
                  <a:srgbClr val="FFFFFF"/>
                </a:solidFill>
                <a:latin typeface="Arial" pitchFamily="34" charset="0"/>
              </a:rPr>
              <a:t>.</a:t>
            </a:r>
            <a:endParaRPr lang="en-US" sz="1400" b="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2735899" y="1086754"/>
            <a:ext cx="36722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>
                <a:solidFill>
                  <a:srgbClr val="FFFFFF"/>
                </a:solidFill>
                <a:ea typeface="MS PGothic" pitchFamily="34" charset="-128"/>
              </a:rPr>
              <a:t>N = </a:t>
            </a:r>
            <a:r>
              <a:rPr lang="en-US" dirty="0" smtClean="0">
                <a:solidFill>
                  <a:srgbClr val="FFFFFF"/>
                </a:solidFill>
                <a:ea typeface="MS PGothic" pitchFamily="34" charset="-128"/>
              </a:rPr>
              <a:t>16,492</a:t>
            </a:r>
          </a:p>
          <a:p>
            <a:r>
              <a:rPr lang="en-US" dirty="0" smtClean="0">
                <a:solidFill>
                  <a:srgbClr val="FFFFFF"/>
                </a:solidFill>
                <a:ea typeface="MS PGothic" pitchFamily="34" charset="-128"/>
              </a:rPr>
              <a:t>1222 Primary MACE Events</a:t>
            </a:r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156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5424" y="1434838"/>
            <a:ext cx="8048976" cy="2933700"/>
            <a:chOff x="485424" y="1295400"/>
            <a:chExt cx="8048976" cy="2933700"/>
          </a:xfrm>
        </p:grpSpPr>
        <p:pic>
          <p:nvPicPr>
            <p:cNvPr id="10" name="Picture 3" descr="F:\MCGUI007\pictures\rezuli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0" y="1295400"/>
              <a:ext cx="4724400" cy="293370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50181" name="Picture 5" descr="http://www.arezulinnewsletter.com/images/deathcount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7420" y="1433512"/>
              <a:ext cx="1562100" cy="2657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183" name="Picture 7" descr="http://www.reyeslaw.com/spanish/personal-injury/images/rezulin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424" y="1752600"/>
              <a:ext cx="1724376" cy="1724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396" y="2194225"/>
            <a:ext cx="3809208" cy="380920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31075" y="228600"/>
            <a:ext cx="8639503" cy="914400"/>
          </a:xfrm>
        </p:spPr>
        <p:txBody>
          <a:bodyPr/>
          <a:lstStyle/>
          <a:p>
            <a:r>
              <a:rPr lang="en-US" dirty="0"/>
              <a:t>Rare but serious adverse drug reactions require large exposure…</a:t>
            </a:r>
          </a:p>
        </p:txBody>
      </p:sp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7" y="3221421"/>
            <a:ext cx="3586163" cy="296105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200356" y="6558454"/>
            <a:ext cx="394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 dirty="0" smtClean="0">
                <a:solidFill>
                  <a:schemeClr val="tx1"/>
                </a:solidFill>
              </a:rPr>
              <a:t>Courtesy of Ben </a:t>
            </a:r>
            <a:r>
              <a:rPr lang="en-US" sz="1400" b="0" dirty="0" err="1" smtClean="0">
                <a:solidFill>
                  <a:schemeClr val="tx1"/>
                </a:solidFill>
              </a:rPr>
              <a:t>Scirica</a:t>
            </a:r>
            <a:r>
              <a:rPr lang="en-US" sz="1400" b="0" dirty="0" smtClean="0">
                <a:solidFill>
                  <a:schemeClr val="tx1"/>
                </a:solidFill>
              </a:rPr>
              <a:t>, MD, TIMI Study Group</a:t>
            </a:r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3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Rare but serious adverse drug reactions require large exposure…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77862" y="1643416"/>
            <a:ext cx="8220478" cy="4114800"/>
          </a:xfrm>
        </p:spPr>
        <p:txBody>
          <a:bodyPr/>
          <a:lstStyle/>
          <a:p>
            <a:r>
              <a:rPr lang="en-US" sz="2400" dirty="0" err="1" smtClean="0"/>
              <a:t>Taspoglutide</a:t>
            </a:r>
            <a:r>
              <a:rPr lang="en-US" sz="2400" dirty="0" smtClean="0"/>
              <a:t> (~600 </a:t>
            </a:r>
            <a:r>
              <a:rPr lang="en-US" sz="2400" dirty="0" err="1" smtClean="0"/>
              <a:t>pt</a:t>
            </a:r>
            <a:r>
              <a:rPr lang="en-US" sz="2400" dirty="0" smtClean="0"/>
              <a:t> years)</a:t>
            </a:r>
          </a:p>
          <a:p>
            <a:pPr lvl="1"/>
            <a:r>
              <a:rPr lang="en-US" sz="2000" dirty="0" smtClean="0"/>
              <a:t>Nausea</a:t>
            </a:r>
          </a:p>
          <a:p>
            <a:pPr lvl="1"/>
            <a:r>
              <a:rPr lang="en-US" sz="2000" dirty="0" smtClean="0"/>
              <a:t>Vomiting</a:t>
            </a:r>
          </a:p>
          <a:p>
            <a:pPr lvl="1"/>
            <a:r>
              <a:rPr lang="en-US" sz="2000" dirty="0" smtClean="0"/>
              <a:t>Antibody formation</a:t>
            </a:r>
          </a:p>
          <a:p>
            <a:pPr lvl="1"/>
            <a:r>
              <a:rPr lang="en-US" sz="2000" dirty="0" err="1" smtClean="0"/>
              <a:t>Anaphylactoid</a:t>
            </a:r>
            <a:r>
              <a:rPr lang="en-US" sz="2000" dirty="0" smtClean="0"/>
              <a:t> reactions</a:t>
            </a:r>
          </a:p>
          <a:p>
            <a:r>
              <a:rPr lang="en-US" sz="2400" dirty="0" err="1" smtClean="0"/>
              <a:t>Aleglitazar</a:t>
            </a:r>
            <a:r>
              <a:rPr lang="en-US" sz="2400" dirty="0" smtClean="0"/>
              <a:t> (&gt;14,000 patient years)</a:t>
            </a:r>
          </a:p>
          <a:p>
            <a:pPr lvl="1"/>
            <a:r>
              <a:rPr lang="en-US" sz="2000" dirty="0" smtClean="0"/>
              <a:t>HF</a:t>
            </a:r>
          </a:p>
          <a:p>
            <a:pPr lvl="1"/>
            <a:r>
              <a:rPr lang="en-US" sz="2000" dirty="0"/>
              <a:t>Decline in </a:t>
            </a:r>
            <a:r>
              <a:rPr lang="en-US" sz="2000" dirty="0" err="1"/>
              <a:t>eGFR</a:t>
            </a:r>
            <a:endParaRPr lang="en-US" sz="2000" dirty="0"/>
          </a:p>
          <a:p>
            <a:pPr lvl="1"/>
            <a:r>
              <a:rPr lang="en-US" sz="2000" dirty="0" smtClean="0"/>
              <a:t>Bone </a:t>
            </a:r>
            <a:r>
              <a:rPr lang="en-US" sz="2000" dirty="0"/>
              <a:t>fracture</a:t>
            </a:r>
          </a:p>
          <a:p>
            <a:pPr lvl="1"/>
            <a:r>
              <a:rPr lang="en-US" sz="2000" dirty="0" smtClean="0"/>
              <a:t>GI Bleeds</a:t>
            </a:r>
          </a:p>
          <a:p>
            <a:r>
              <a:rPr lang="en-US" sz="2400" dirty="0" err="1" smtClean="0"/>
              <a:t>Fasiglifam</a:t>
            </a:r>
            <a:r>
              <a:rPr lang="en-US" sz="2400" dirty="0" smtClean="0"/>
              <a:t> (~2000 patient years)</a:t>
            </a:r>
          </a:p>
          <a:p>
            <a:pPr lvl="1"/>
            <a:r>
              <a:rPr lang="en-US" sz="2000" dirty="0" smtClean="0"/>
              <a:t>Drug-associated liver injury (10-fold increase in elevated LFTs)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4661683" y="6291615"/>
            <a:ext cx="4482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 dirty="0" err="1" smtClean="0">
                <a:solidFill>
                  <a:schemeClr val="tx1"/>
                </a:solidFill>
              </a:rPr>
              <a:t>Rosenstock</a:t>
            </a:r>
            <a:r>
              <a:rPr lang="en-US" sz="1400" b="0" dirty="0" smtClean="0">
                <a:solidFill>
                  <a:schemeClr val="tx1"/>
                </a:solidFill>
              </a:rPr>
              <a:t> J et al. Diabetes </a:t>
            </a:r>
            <a:r>
              <a:rPr lang="en-US" sz="1400" b="0" dirty="0">
                <a:solidFill>
                  <a:schemeClr val="tx1"/>
                </a:solidFill>
              </a:rPr>
              <a:t>Care </a:t>
            </a:r>
            <a:r>
              <a:rPr lang="en-US" sz="1400" b="0" dirty="0" smtClean="0">
                <a:solidFill>
                  <a:schemeClr val="tx1"/>
                </a:solidFill>
              </a:rPr>
              <a:t>2013; 36: 498–504.</a:t>
            </a:r>
          </a:p>
          <a:p>
            <a:pPr algn="r"/>
            <a:r>
              <a:rPr lang="en-US" sz="1400" b="0" dirty="0" err="1">
                <a:solidFill>
                  <a:schemeClr val="tx1"/>
                </a:solidFill>
              </a:rPr>
              <a:t>Lincoff</a:t>
            </a:r>
            <a:r>
              <a:rPr lang="en-US" sz="1400" b="0" dirty="0">
                <a:solidFill>
                  <a:schemeClr val="tx1"/>
                </a:solidFill>
              </a:rPr>
              <a:t> AM et al. JAMA 2014; 311: </a:t>
            </a:r>
            <a:r>
              <a:rPr lang="en-US" sz="1400" b="0" dirty="0" smtClean="0">
                <a:solidFill>
                  <a:schemeClr val="tx1"/>
                </a:solidFill>
              </a:rPr>
              <a:t>1515-1525.</a:t>
            </a:r>
          </a:p>
        </p:txBody>
      </p:sp>
    </p:spTree>
    <p:extLst>
      <p:ext uri="{BB962C8B-B14F-4D97-AF65-F5344CB8AC3E}">
        <p14:creationId xmlns:p14="http://schemas.microsoft.com/office/powerpoint/2010/main" val="71470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Gastrointestinal Bleeding Associated with </a:t>
            </a:r>
            <a:r>
              <a:rPr lang="en-US" dirty="0" err="1" smtClean="0"/>
              <a:t>Aleglitazar</a:t>
            </a:r>
            <a:r>
              <a:rPr lang="en-US" dirty="0" smtClean="0"/>
              <a:t>: ALECARDIO Trial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" y="1419995"/>
            <a:ext cx="7065818" cy="4946073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334432" y="6434308"/>
            <a:ext cx="3809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 dirty="0" err="1">
                <a:solidFill>
                  <a:schemeClr val="tx1"/>
                </a:solidFill>
              </a:rPr>
              <a:t>Lincoff</a:t>
            </a:r>
            <a:r>
              <a:rPr lang="en-US" sz="1400" b="0" dirty="0">
                <a:solidFill>
                  <a:schemeClr val="tx1"/>
                </a:solidFill>
              </a:rPr>
              <a:t> AM et al. JAMA 2014; 311: 1515-1525</a:t>
            </a:r>
            <a:r>
              <a:rPr lang="en-US" sz="1400" b="0" dirty="0" smtClean="0">
                <a:solidFill>
                  <a:schemeClr val="tx1"/>
                </a:solidFill>
              </a:rPr>
              <a:t>.</a:t>
            </a:r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0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SAVOR TIMI 53-Hospitalization for Heart Failure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309986" y="1250732"/>
            <a:ext cx="6524030" cy="584775"/>
          </a:xfrm>
          <a:prstGeom prst="rect">
            <a:avLst/>
          </a:prstGeom>
          <a:solidFill>
            <a:schemeClr val="accent3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Time to the 1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st</a:t>
            </a:r>
            <a:r>
              <a:rPr lang="en-US" sz="1600" b="1" dirty="0" smtClean="0">
                <a:solidFill>
                  <a:schemeClr val="tx1"/>
                </a:solidFill>
              </a:rPr>
              <a:t> occurrence of any hospitalization for heart failure;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517 events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64770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dirty="0" err="1" smtClean="0">
                <a:solidFill>
                  <a:schemeClr val="tx1"/>
                </a:solidFill>
              </a:rPr>
              <a:t>Scirica</a:t>
            </a:r>
            <a:r>
              <a:rPr lang="en-US" sz="1400" b="0" dirty="0" smtClean="0">
                <a:solidFill>
                  <a:schemeClr val="tx1"/>
                </a:solidFill>
              </a:rPr>
              <a:t> BM, et al. </a:t>
            </a:r>
            <a:r>
              <a:rPr lang="en-US" sz="1400" b="0" dirty="0">
                <a:solidFill>
                  <a:schemeClr val="tx1"/>
                </a:solidFill>
              </a:rPr>
              <a:t>Circulation </a:t>
            </a:r>
            <a:r>
              <a:rPr lang="en-US" sz="1400" b="0" dirty="0" smtClean="0">
                <a:solidFill>
                  <a:schemeClr val="tx1"/>
                </a:solidFill>
              </a:rPr>
              <a:t>2014; </a:t>
            </a:r>
            <a:r>
              <a:rPr lang="en-US" sz="1400" b="0" dirty="0">
                <a:solidFill>
                  <a:schemeClr val="tx1"/>
                </a:solidFill>
              </a:rPr>
              <a:t>130:1579-88.</a:t>
            </a:r>
          </a:p>
        </p:txBody>
      </p:sp>
      <p:grpSp>
        <p:nvGrpSpPr>
          <p:cNvPr id="117" name="Group 116"/>
          <p:cNvGrpSpPr/>
          <p:nvPr/>
        </p:nvGrpSpPr>
        <p:grpSpPr>
          <a:xfrm>
            <a:off x="3038025" y="2204616"/>
            <a:ext cx="3160712" cy="280988"/>
            <a:chOff x="3432175" y="1763168"/>
            <a:chExt cx="3160712" cy="280988"/>
          </a:xfrm>
        </p:grpSpPr>
        <p:sp>
          <p:nvSpPr>
            <p:cNvPr id="98" name="Freeform 80"/>
            <p:cNvSpPr>
              <a:spLocks/>
            </p:cNvSpPr>
            <p:nvPr/>
          </p:nvSpPr>
          <p:spPr bwMode="auto">
            <a:xfrm>
              <a:off x="3432175" y="1861593"/>
              <a:ext cx="244475" cy="0"/>
            </a:xfrm>
            <a:custGeom>
              <a:avLst/>
              <a:gdLst>
                <a:gd name="T0" fmla="*/ 0 w 256"/>
                <a:gd name="T1" fmla="*/ 0 w 256"/>
                <a:gd name="T2" fmla="*/ 256 w 2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6">
                  <a:moveTo>
                    <a:pt x="0" y="0"/>
                  </a:moveTo>
                  <a:lnTo>
                    <a:pt x="0" y="0"/>
                  </a:lnTo>
                  <a:lnTo>
                    <a:pt x="256" y="0"/>
                  </a:lnTo>
                </a:path>
              </a:pathLst>
            </a:custGeom>
            <a:noFill/>
            <a:ln w="57150" cap="rnd">
              <a:solidFill>
                <a:srgbClr val="66FF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81"/>
            <p:cNvSpPr>
              <a:spLocks noChangeArrowheads="1"/>
            </p:cNvSpPr>
            <p:nvPr/>
          </p:nvSpPr>
          <p:spPr bwMode="auto">
            <a:xfrm>
              <a:off x="3700463" y="1763168"/>
              <a:ext cx="346075" cy="28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old"/>
                  <a:cs typeface="Arial" pitchFamily="34" charset="0"/>
                </a:rPr>
                <a:t>Sa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Rectangle 82"/>
            <p:cNvSpPr>
              <a:spLocks noChangeArrowheads="1"/>
            </p:cNvSpPr>
            <p:nvPr/>
          </p:nvSpPr>
          <p:spPr bwMode="auto">
            <a:xfrm>
              <a:off x="3949700" y="1763168"/>
              <a:ext cx="209550" cy="28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old"/>
                  <a:cs typeface="Arial" pitchFamily="34" charset="0"/>
                </a:rPr>
                <a:t>x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Rectangle 83"/>
            <p:cNvSpPr>
              <a:spLocks noChangeArrowheads="1"/>
            </p:cNvSpPr>
            <p:nvPr/>
          </p:nvSpPr>
          <p:spPr bwMode="auto">
            <a:xfrm>
              <a:off x="4064000" y="1763168"/>
              <a:ext cx="209550" cy="28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old"/>
                  <a:cs typeface="Arial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Rectangle 84"/>
            <p:cNvSpPr>
              <a:spLocks noChangeArrowheads="1"/>
            </p:cNvSpPr>
            <p:nvPr/>
          </p:nvSpPr>
          <p:spPr bwMode="auto">
            <a:xfrm>
              <a:off x="4176713" y="1763168"/>
              <a:ext cx="220662" cy="28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old"/>
                  <a:cs typeface="Arial" pitchFamily="34" charset="0"/>
                </a:rPr>
                <a:t>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Rectangle 85"/>
            <p:cNvSpPr>
              <a:spLocks noChangeArrowheads="1"/>
            </p:cNvSpPr>
            <p:nvPr/>
          </p:nvSpPr>
          <p:spPr bwMode="auto">
            <a:xfrm>
              <a:off x="4300538" y="1763168"/>
              <a:ext cx="153987" cy="28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old"/>
                  <a:cs typeface="Arial" pitchFamily="34" charset="0"/>
                </a:rPr>
                <a:t>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Rectangle 86"/>
            <p:cNvSpPr>
              <a:spLocks noChangeArrowheads="1"/>
            </p:cNvSpPr>
            <p:nvPr/>
          </p:nvSpPr>
          <p:spPr bwMode="auto">
            <a:xfrm>
              <a:off x="4357688" y="1763168"/>
              <a:ext cx="153987" cy="28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old"/>
                  <a:cs typeface="Arial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Rectangle 87"/>
            <p:cNvSpPr>
              <a:spLocks noChangeArrowheads="1"/>
            </p:cNvSpPr>
            <p:nvPr/>
          </p:nvSpPr>
          <p:spPr bwMode="auto">
            <a:xfrm>
              <a:off x="4413250" y="1763168"/>
              <a:ext cx="220662" cy="28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old"/>
                  <a:cs typeface="Arial" pitchFamily="34" charset="0"/>
                </a:rPr>
                <a:t>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Rectangle 88"/>
            <p:cNvSpPr>
              <a:spLocks noChangeArrowheads="1"/>
            </p:cNvSpPr>
            <p:nvPr/>
          </p:nvSpPr>
          <p:spPr bwMode="auto">
            <a:xfrm>
              <a:off x="4538663" y="1763168"/>
              <a:ext cx="222250" cy="28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old"/>
                  <a:cs typeface="Arial" pitchFamily="34" charset="0"/>
                </a:rPr>
                <a:t>ti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Rectangle 89"/>
            <p:cNvSpPr>
              <a:spLocks noChangeArrowheads="1"/>
            </p:cNvSpPr>
            <p:nvPr/>
          </p:nvSpPr>
          <p:spPr bwMode="auto">
            <a:xfrm>
              <a:off x="4662488" y="1763168"/>
              <a:ext cx="220662" cy="28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old"/>
                  <a:cs typeface="Arial" pitchFamily="34" charset="0"/>
                </a:rPr>
                <a:t>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Rectangle 90"/>
            <p:cNvSpPr>
              <a:spLocks noChangeArrowheads="1"/>
            </p:cNvSpPr>
            <p:nvPr/>
          </p:nvSpPr>
          <p:spPr bwMode="auto">
            <a:xfrm>
              <a:off x="4786313" y="1763168"/>
              <a:ext cx="153987" cy="28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old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Freeform 91"/>
            <p:cNvSpPr>
              <a:spLocks/>
            </p:cNvSpPr>
            <p:nvPr/>
          </p:nvSpPr>
          <p:spPr bwMode="auto">
            <a:xfrm>
              <a:off x="5448300" y="1861593"/>
              <a:ext cx="242887" cy="0"/>
            </a:xfrm>
            <a:custGeom>
              <a:avLst/>
              <a:gdLst>
                <a:gd name="T0" fmla="*/ 0 w 256"/>
                <a:gd name="T1" fmla="*/ 0 w 256"/>
                <a:gd name="T2" fmla="*/ 256 w 2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6">
                  <a:moveTo>
                    <a:pt x="0" y="0"/>
                  </a:moveTo>
                  <a:lnTo>
                    <a:pt x="0" y="0"/>
                  </a:lnTo>
                  <a:lnTo>
                    <a:pt x="256" y="0"/>
                  </a:lnTo>
                </a:path>
              </a:pathLst>
            </a:custGeom>
            <a:noFill/>
            <a:ln w="57150" cap="rnd">
              <a:solidFill>
                <a:srgbClr val="B6C4F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92"/>
            <p:cNvSpPr>
              <a:spLocks noChangeArrowheads="1"/>
            </p:cNvSpPr>
            <p:nvPr/>
          </p:nvSpPr>
          <p:spPr bwMode="auto">
            <a:xfrm>
              <a:off x="5715000" y="1763168"/>
              <a:ext cx="288925" cy="28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old"/>
                  <a:cs typeface="Arial" pitchFamily="34" charset="0"/>
                </a:rPr>
                <a:t>Pl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Rectangle 93"/>
            <p:cNvSpPr>
              <a:spLocks noChangeArrowheads="1"/>
            </p:cNvSpPr>
            <p:nvPr/>
          </p:nvSpPr>
          <p:spPr bwMode="auto">
            <a:xfrm>
              <a:off x="5908675" y="1763168"/>
              <a:ext cx="209550" cy="28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old"/>
                  <a:cs typeface="Arial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Rectangle 94"/>
            <p:cNvSpPr>
              <a:spLocks noChangeArrowheads="1"/>
            </p:cNvSpPr>
            <p:nvPr/>
          </p:nvSpPr>
          <p:spPr bwMode="auto">
            <a:xfrm>
              <a:off x="6021388" y="1763168"/>
              <a:ext cx="209550" cy="28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old"/>
                  <a:cs typeface="Arial" pitchFamily="34" charset="0"/>
                </a:rPr>
                <a:t>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Rectangle 95"/>
            <p:cNvSpPr>
              <a:spLocks noChangeArrowheads="1"/>
            </p:cNvSpPr>
            <p:nvPr/>
          </p:nvSpPr>
          <p:spPr bwMode="auto">
            <a:xfrm>
              <a:off x="6134100" y="1763168"/>
              <a:ext cx="209550" cy="28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old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Rectangle 96"/>
            <p:cNvSpPr>
              <a:spLocks noChangeArrowheads="1"/>
            </p:cNvSpPr>
            <p:nvPr/>
          </p:nvSpPr>
          <p:spPr bwMode="auto">
            <a:xfrm>
              <a:off x="6248400" y="1763168"/>
              <a:ext cx="220662" cy="28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old"/>
                  <a:cs typeface="Arial" pitchFamily="34" charset="0"/>
                </a:rPr>
                <a:t>b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Rectangle 97"/>
            <p:cNvSpPr>
              <a:spLocks noChangeArrowheads="1"/>
            </p:cNvSpPr>
            <p:nvPr/>
          </p:nvSpPr>
          <p:spPr bwMode="auto">
            <a:xfrm>
              <a:off x="6372225" y="1763168"/>
              <a:ext cx="220662" cy="28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old"/>
                  <a:cs typeface="Arial" pitchFamily="34" charset="0"/>
                </a:rPr>
                <a:t>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446088" y="1801268"/>
            <a:ext cx="8469312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81800" y="2417256"/>
            <a:ext cx="9378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319213" algn="l"/>
              </a:tabLst>
              <a:defRPr/>
            </a:pPr>
            <a:r>
              <a:rPr lang="en-US" b="1" dirty="0" smtClean="0">
                <a:solidFill>
                  <a:srgbClr val="66FF66"/>
                </a:solidFill>
                <a:ea typeface="ＭＳ Ｐゴシック" charset="0"/>
                <a:cs typeface="ＭＳ Ｐゴシック" charset="0"/>
              </a:rPr>
              <a:t> 3.5%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srgbClr val="00B000">
                  <a:lumMod val="60000"/>
                  <a:lumOff val="40000"/>
                </a:srgbClr>
              </a:solidFill>
              <a:ea typeface="ＭＳ Ｐゴシック" charset="0"/>
              <a:cs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srgbClr val="00B000">
                  <a:lumMod val="60000"/>
                  <a:lumOff val="40000"/>
                </a:srgbClr>
              </a:solidFill>
              <a:ea typeface="ＭＳ Ｐゴシック" charset="0"/>
              <a:cs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B000">
                  <a:lumMod val="60000"/>
                  <a:lumOff val="40000"/>
                </a:srgbClr>
              </a:solidFill>
              <a:ea typeface="ＭＳ Ｐゴシック" charset="0"/>
              <a:cs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319213" algn="l"/>
              </a:tabLst>
              <a:defRPr/>
            </a:pPr>
            <a:r>
              <a:rPr lang="en-US" b="1" dirty="0" smtClean="0">
                <a:solidFill>
                  <a:srgbClr val="CCCCFF"/>
                </a:solidFill>
                <a:ea typeface="ＭＳ Ｐゴシック" charset="0"/>
                <a:cs typeface="ＭＳ Ｐゴシック" charset="0"/>
              </a:rPr>
              <a:t>	  2.8%</a:t>
            </a:r>
            <a:endParaRPr lang="en-US" b="1" dirty="0">
              <a:solidFill>
                <a:srgbClr val="CCCCFF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62200" y="3220115"/>
            <a:ext cx="1332846" cy="2659440"/>
            <a:chOff x="2362200" y="3141285"/>
            <a:chExt cx="1332846" cy="2659440"/>
          </a:xfrm>
        </p:grpSpPr>
        <p:sp>
          <p:nvSpPr>
            <p:cNvPr id="15" name="Rectangle 14"/>
            <p:cNvSpPr/>
            <p:nvPr/>
          </p:nvSpPr>
          <p:spPr>
            <a:xfrm>
              <a:off x="2914293" y="4941339"/>
              <a:ext cx="78075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1319213" algn="l"/>
                </a:tabLst>
                <a:defRPr/>
              </a:pPr>
              <a:r>
                <a:rPr lang="en-US" b="1" dirty="0" smtClean="0">
                  <a:solidFill>
                    <a:srgbClr val="CCCCFF"/>
                  </a:solidFill>
                  <a:ea typeface="ＭＳ Ｐゴシック" charset="0"/>
                  <a:cs typeface="ＭＳ Ｐゴシック" charset="0"/>
                </a:rPr>
                <a:t> 0.6%</a:t>
              </a:r>
              <a:endParaRPr lang="en-US" b="1" dirty="0">
                <a:solidFill>
                  <a:srgbClr val="CCCC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66698" y="3938584"/>
              <a:ext cx="78075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1319213" algn="l"/>
                </a:tabLst>
                <a:defRPr/>
              </a:pPr>
              <a:r>
                <a:rPr lang="en-US" b="1" dirty="0" smtClean="0">
                  <a:solidFill>
                    <a:srgbClr val="66FF66"/>
                  </a:solidFill>
                  <a:ea typeface="ＭＳ Ｐゴシック" charset="0"/>
                  <a:cs typeface="ＭＳ Ｐゴシック" charset="0"/>
                </a:rPr>
                <a:t> 1.1%</a:t>
              </a:r>
              <a:endParaRPr lang="en-US" b="1" dirty="0">
                <a:solidFill>
                  <a:srgbClr val="66FF66"/>
                </a:solidFill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362200" y="3141285"/>
              <a:ext cx="1143000" cy="2659440"/>
              <a:chOff x="2362200" y="3141285"/>
              <a:chExt cx="1143000" cy="265944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flipV="1">
                <a:off x="2943225" y="3743325"/>
                <a:ext cx="0" cy="2057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362200" y="3141285"/>
                <a:ext cx="1143000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tabLst>
                    <a:tab pos="1319213" algn="l"/>
                  </a:tabLst>
                  <a:defRPr/>
                </a:pPr>
                <a:r>
                  <a:rPr lang="en-US" b="1" dirty="0" smtClean="0">
                    <a:ea typeface="ＭＳ Ｐゴシック" charset="0"/>
                    <a:cs typeface="ＭＳ Ｐゴシック" charset="0"/>
                  </a:rPr>
                  <a:t>HR 1.80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tabLst>
                    <a:tab pos="1319213" algn="l"/>
                  </a:tabLst>
                  <a:defRPr/>
                </a:pPr>
                <a:r>
                  <a:rPr lang="en-US" sz="1600" b="1" i="1" dirty="0" smtClean="0">
                    <a:ea typeface="ＭＳ Ｐゴシック" charset="0"/>
                    <a:cs typeface="ＭＳ Ｐゴシック" charset="0"/>
                  </a:rPr>
                  <a:t>P=0.001</a:t>
                </a:r>
                <a:endParaRPr lang="en-US" sz="1600" b="1" i="1" dirty="0"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3790950" y="3120877"/>
            <a:ext cx="1314093" cy="2815828"/>
            <a:chOff x="3790950" y="3042047"/>
            <a:chExt cx="1314093" cy="2815828"/>
          </a:xfrm>
        </p:grpSpPr>
        <p:sp>
          <p:nvSpPr>
            <p:cNvPr id="12" name="Rectangle 11"/>
            <p:cNvSpPr/>
            <p:nvPr/>
          </p:nvSpPr>
          <p:spPr>
            <a:xfrm>
              <a:off x="4324290" y="4501046"/>
              <a:ext cx="78075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1319213" algn="l"/>
                </a:tabLst>
                <a:defRPr/>
              </a:pPr>
              <a:r>
                <a:rPr lang="en-US" b="1" dirty="0" smtClean="0">
                  <a:solidFill>
                    <a:srgbClr val="CCCCFF"/>
                  </a:solidFill>
                  <a:ea typeface="ＭＳ Ｐゴシック" charset="0"/>
                  <a:cs typeface="ＭＳ Ｐゴシック" charset="0"/>
                </a:rPr>
                <a:t> 1.3%</a:t>
              </a:r>
              <a:endParaRPr lang="en-US" b="1" dirty="0">
                <a:solidFill>
                  <a:srgbClr val="CCCC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295745" y="3279216"/>
              <a:ext cx="78075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1319213" algn="l"/>
                </a:tabLst>
                <a:defRPr/>
              </a:pPr>
              <a:r>
                <a:rPr lang="en-US" b="1" dirty="0" smtClean="0">
                  <a:solidFill>
                    <a:srgbClr val="66FF66"/>
                  </a:solidFill>
                  <a:ea typeface="ＭＳ Ｐゴシック" charset="0"/>
                  <a:cs typeface="ＭＳ Ｐゴシック" charset="0"/>
                </a:rPr>
                <a:t> 1.9%</a:t>
              </a:r>
              <a:endParaRPr lang="en-US" b="1" dirty="0">
                <a:solidFill>
                  <a:srgbClr val="66FF66"/>
                </a:solidFill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790950" y="3042047"/>
              <a:ext cx="1143000" cy="2815828"/>
              <a:chOff x="3790950" y="3042047"/>
              <a:chExt cx="1143000" cy="2815828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flipV="1">
                <a:off x="4362450" y="3800475"/>
                <a:ext cx="0" cy="2057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/>
              <p:cNvSpPr/>
              <p:nvPr/>
            </p:nvSpPr>
            <p:spPr>
              <a:xfrm>
                <a:off x="3790950" y="3042047"/>
                <a:ext cx="1143000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tabLst>
                    <a:tab pos="1319213" algn="l"/>
                  </a:tabLst>
                  <a:defRPr/>
                </a:pPr>
                <a:r>
                  <a:rPr lang="en-US" b="1" dirty="0" smtClean="0">
                    <a:ea typeface="ＭＳ Ｐゴシック" charset="0"/>
                    <a:cs typeface="ＭＳ Ｐゴシック" charset="0"/>
                  </a:rPr>
                  <a:t>HR 1.46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tabLst>
                    <a:tab pos="1319213" algn="l"/>
                  </a:tabLst>
                  <a:defRPr/>
                </a:pPr>
                <a:r>
                  <a:rPr lang="en-US" sz="1600" b="1" i="1" dirty="0" smtClean="0">
                    <a:ea typeface="ＭＳ Ｐゴシック" charset="0"/>
                    <a:cs typeface="ＭＳ Ｐゴシック" charset="0"/>
                  </a:rPr>
                  <a:t>P=0.002</a:t>
                </a:r>
                <a:endParaRPr lang="en-US" sz="1600" b="1" i="1" dirty="0"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21" name="Rectangle 20"/>
          <p:cNvSpPr/>
          <p:nvPr/>
        </p:nvSpPr>
        <p:spPr>
          <a:xfrm>
            <a:off x="6679207" y="1831430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319213" algn="l"/>
              </a:tabLst>
              <a:defRPr/>
            </a:pPr>
            <a:r>
              <a:rPr lang="en-US" b="1" dirty="0" smtClean="0">
                <a:ea typeface="ＭＳ Ｐゴシック" charset="0"/>
                <a:cs typeface="ＭＳ Ｐゴシック" charset="0"/>
              </a:rPr>
              <a:t>HR 1.27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319213" algn="l"/>
              </a:tabLst>
              <a:defRPr/>
            </a:pPr>
            <a:r>
              <a:rPr lang="en-US" sz="1600" b="1" i="1" dirty="0" smtClean="0">
                <a:ea typeface="ＭＳ Ｐゴシック" charset="0"/>
                <a:cs typeface="ＭＳ Ｐゴシック" charset="0"/>
              </a:rPr>
              <a:t>P=0.007</a:t>
            </a:r>
            <a:endParaRPr lang="en-US" sz="1600" b="1" i="1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122" name="Group 121"/>
          <p:cNvGrpSpPr/>
          <p:nvPr/>
        </p:nvGrpSpPr>
        <p:grpSpPr>
          <a:xfrm>
            <a:off x="4419600" y="4430107"/>
            <a:ext cx="4677096" cy="1364704"/>
            <a:chOff x="4419600" y="4351277"/>
            <a:chExt cx="4677096" cy="1364704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4419600" y="5162063"/>
              <a:ext cx="1185862" cy="0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5615144" y="4351277"/>
              <a:ext cx="3481552" cy="1364704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 smtClean="0"/>
                <a:t>Landmark Analysis at 12m</a:t>
              </a:r>
            </a:p>
            <a:p>
              <a:r>
                <a:rPr lang="en-US" sz="1600" b="1" dirty="0" smtClean="0"/>
                <a:t>1.7</a:t>
              </a:r>
              <a:r>
                <a:rPr lang="en-US" sz="1600" b="1" dirty="0"/>
                <a:t>% vs. 1.5</a:t>
              </a:r>
              <a:r>
                <a:rPr lang="en-US" sz="1600" b="1" dirty="0" smtClean="0"/>
                <a:t>% - HR </a:t>
              </a:r>
              <a:r>
                <a:rPr lang="en-US" sz="1600" b="1" dirty="0"/>
                <a:t>1.09</a:t>
              </a:r>
              <a:r>
                <a:rPr lang="en-US" sz="1600" b="1" dirty="0" smtClean="0"/>
                <a:t>, p=0.51</a:t>
              </a:r>
            </a:p>
            <a:p>
              <a:endParaRPr lang="en-US" sz="1600" b="1" dirty="0"/>
            </a:p>
            <a:p>
              <a:r>
                <a:rPr lang="en-US" sz="1200" b="1" dirty="0" smtClean="0"/>
                <a:t>Time-varying interaction p value = 0.017</a:t>
              </a:r>
            </a:p>
          </p:txBody>
        </p:sp>
      </p:grpSp>
      <p:sp>
        <p:nvSpPr>
          <p:cNvPr id="8" name="Freeform 5"/>
          <p:cNvSpPr>
            <a:spLocks/>
          </p:cNvSpPr>
          <p:nvPr/>
        </p:nvSpPr>
        <p:spPr bwMode="auto">
          <a:xfrm>
            <a:off x="1512888" y="2156868"/>
            <a:ext cx="0" cy="3660775"/>
          </a:xfrm>
          <a:custGeom>
            <a:avLst/>
            <a:gdLst>
              <a:gd name="T0" fmla="*/ 3832 h 3832"/>
              <a:gd name="T1" fmla="*/ 3832 h 3832"/>
              <a:gd name="T2" fmla="*/ 0 h 383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3832">
                <a:moveTo>
                  <a:pt x="0" y="3832"/>
                </a:moveTo>
                <a:lnTo>
                  <a:pt x="0" y="3832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F9F9F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auto">
          <a:xfrm>
            <a:off x="1450975" y="2564856"/>
            <a:ext cx="61912" cy="3246438"/>
          </a:xfrm>
          <a:custGeom>
            <a:avLst/>
            <a:gdLst>
              <a:gd name="T0" fmla="*/ 0 w 65"/>
              <a:gd name="T1" fmla="*/ 3400 h 3400"/>
              <a:gd name="T2" fmla="*/ 0 w 65"/>
              <a:gd name="T3" fmla="*/ 3400 h 3400"/>
              <a:gd name="T4" fmla="*/ 65 w 65"/>
              <a:gd name="T5" fmla="*/ 3400 h 3400"/>
              <a:gd name="T6" fmla="*/ 0 w 65"/>
              <a:gd name="T7" fmla="*/ 2560 h 3400"/>
              <a:gd name="T8" fmla="*/ 0 w 65"/>
              <a:gd name="T9" fmla="*/ 2560 h 3400"/>
              <a:gd name="T10" fmla="*/ 65 w 65"/>
              <a:gd name="T11" fmla="*/ 2560 h 3400"/>
              <a:gd name="T12" fmla="*/ 0 w 65"/>
              <a:gd name="T13" fmla="*/ 1707 h 3400"/>
              <a:gd name="T14" fmla="*/ 0 w 65"/>
              <a:gd name="T15" fmla="*/ 1707 h 3400"/>
              <a:gd name="T16" fmla="*/ 65 w 65"/>
              <a:gd name="T17" fmla="*/ 1707 h 3400"/>
              <a:gd name="T18" fmla="*/ 0 w 65"/>
              <a:gd name="T19" fmla="*/ 854 h 3400"/>
              <a:gd name="T20" fmla="*/ 0 w 65"/>
              <a:gd name="T21" fmla="*/ 854 h 3400"/>
              <a:gd name="T22" fmla="*/ 65 w 65"/>
              <a:gd name="T23" fmla="*/ 854 h 3400"/>
              <a:gd name="T24" fmla="*/ 0 w 65"/>
              <a:gd name="T25" fmla="*/ 0 h 3400"/>
              <a:gd name="T26" fmla="*/ 0 w 65"/>
              <a:gd name="T27" fmla="*/ 0 h 3400"/>
              <a:gd name="T28" fmla="*/ 65 w 65"/>
              <a:gd name="T29" fmla="*/ 0 h 3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5" h="3400">
                <a:moveTo>
                  <a:pt x="0" y="3400"/>
                </a:moveTo>
                <a:lnTo>
                  <a:pt x="0" y="3400"/>
                </a:lnTo>
                <a:lnTo>
                  <a:pt x="65" y="3400"/>
                </a:lnTo>
                <a:moveTo>
                  <a:pt x="0" y="2560"/>
                </a:moveTo>
                <a:lnTo>
                  <a:pt x="0" y="2560"/>
                </a:lnTo>
                <a:lnTo>
                  <a:pt x="65" y="2560"/>
                </a:lnTo>
                <a:moveTo>
                  <a:pt x="0" y="1707"/>
                </a:moveTo>
                <a:lnTo>
                  <a:pt x="0" y="1707"/>
                </a:lnTo>
                <a:lnTo>
                  <a:pt x="65" y="1707"/>
                </a:lnTo>
                <a:moveTo>
                  <a:pt x="0" y="854"/>
                </a:moveTo>
                <a:lnTo>
                  <a:pt x="0" y="854"/>
                </a:lnTo>
                <a:lnTo>
                  <a:pt x="65" y="854"/>
                </a:lnTo>
                <a:moveTo>
                  <a:pt x="0" y="0"/>
                </a:moveTo>
                <a:lnTo>
                  <a:pt x="0" y="0"/>
                </a:lnTo>
                <a:lnTo>
                  <a:pt x="65" y="0"/>
                </a:lnTo>
              </a:path>
            </a:pathLst>
          </a:custGeom>
          <a:noFill/>
          <a:ln w="12700" cap="flat">
            <a:solidFill>
              <a:srgbClr val="F9F9F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1512888" y="5817643"/>
            <a:ext cx="7121525" cy="0"/>
          </a:xfrm>
          <a:custGeom>
            <a:avLst/>
            <a:gdLst>
              <a:gd name="T0" fmla="*/ 0 w 7465"/>
              <a:gd name="T1" fmla="*/ 0 w 7465"/>
              <a:gd name="T2" fmla="*/ 7465 w 7465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7465">
                <a:moveTo>
                  <a:pt x="0" y="0"/>
                </a:moveTo>
                <a:lnTo>
                  <a:pt x="0" y="0"/>
                </a:lnTo>
                <a:lnTo>
                  <a:pt x="7465" y="0"/>
                </a:lnTo>
              </a:path>
            </a:pathLst>
          </a:custGeom>
          <a:noFill/>
          <a:ln w="12700" cap="flat">
            <a:solidFill>
              <a:srgbClr val="F9F9F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8"/>
          <p:cNvSpPr>
            <a:spLocks noEditPoints="1"/>
          </p:cNvSpPr>
          <p:nvPr/>
        </p:nvSpPr>
        <p:spPr bwMode="auto">
          <a:xfrm>
            <a:off x="1512888" y="5811293"/>
            <a:ext cx="5699125" cy="65088"/>
          </a:xfrm>
          <a:custGeom>
            <a:avLst/>
            <a:gdLst>
              <a:gd name="T0" fmla="*/ 0 w 5974"/>
              <a:gd name="T1" fmla="*/ 0 h 67"/>
              <a:gd name="T2" fmla="*/ 0 w 5974"/>
              <a:gd name="T3" fmla="*/ 0 h 67"/>
              <a:gd name="T4" fmla="*/ 0 w 5974"/>
              <a:gd name="T5" fmla="*/ 67 h 67"/>
              <a:gd name="T6" fmla="*/ 1494 w 5974"/>
              <a:gd name="T7" fmla="*/ 0 h 67"/>
              <a:gd name="T8" fmla="*/ 1494 w 5974"/>
              <a:gd name="T9" fmla="*/ 0 h 67"/>
              <a:gd name="T10" fmla="*/ 1494 w 5974"/>
              <a:gd name="T11" fmla="*/ 67 h 67"/>
              <a:gd name="T12" fmla="*/ 2987 w 5974"/>
              <a:gd name="T13" fmla="*/ 0 h 67"/>
              <a:gd name="T14" fmla="*/ 2987 w 5974"/>
              <a:gd name="T15" fmla="*/ 0 h 67"/>
              <a:gd name="T16" fmla="*/ 2987 w 5974"/>
              <a:gd name="T17" fmla="*/ 67 h 67"/>
              <a:gd name="T18" fmla="*/ 4480 w 5974"/>
              <a:gd name="T19" fmla="*/ 0 h 67"/>
              <a:gd name="T20" fmla="*/ 4480 w 5974"/>
              <a:gd name="T21" fmla="*/ 0 h 67"/>
              <a:gd name="T22" fmla="*/ 4480 w 5974"/>
              <a:gd name="T23" fmla="*/ 67 h 67"/>
              <a:gd name="T24" fmla="*/ 5974 w 5974"/>
              <a:gd name="T25" fmla="*/ 0 h 67"/>
              <a:gd name="T26" fmla="*/ 5974 w 5974"/>
              <a:gd name="T27" fmla="*/ 0 h 67"/>
              <a:gd name="T28" fmla="*/ 5974 w 5974"/>
              <a:gd name="T29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74" h="67">
                <a:moveTo>
                  <a:pt x="0" y="0"/>
                </a:moveTo>
                <a:lnTo>
                  <a:pt x="0" y="0"/>
                </a:lnTo>
                <a:lnTo>
                  <a:pt x="0" y="67"/>
                </a:lnTo>
                <a:moveTo>
                  <a:pt x="1494" y="0"/>
                </a:moveTo>
                <a:lnTo>
                  <a:pt x="1494" y="0"/>
                </a:lnTo>
                <a:lnTo>
                  <a:pt x="1494" y="67"/>
                </a:lnTo>
                <a:moveTo>
                  <a:pt x="2987" y="0"/>
                </a:moveTo>
                <a:lnTo>
                  <a:pt x="2987" y="0"/>
                </a:lnTo>
                <a:lnTo>
                  <a:pt x="2987" y="67"/>
                </a:lnTo>
                <a:moveTo>
                  <a:pt x="4480" y="0"/>
                </a:moveTo>
                <a:lnTo>
                  <a:pt x="4480" y="0"/>
                </a:lnTo>
                <a:lnTo>
                  <a:pt x="4480" y="67"/>
                </a:lnTo>
                <a:moveTo>
                  <a:pt x="5974" y="0"/>
                </a:moveTo>
                <a:lnTo>
                  <a:pt x="5974" y="0"/>
                </a:lnTo>
                <a:lnTo>
                  <a:pt x="5974" y="67"/>
                </a:lnTo>
              </a:path>
            </a:pathLst>
          </a:custGeom>
          <a:noFill/>
          <a:ln w="12700" cap="flat">
            <a:solidFill>
              <a:srgbClr val="F9F9F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9"/>
          <p:cNvSpPr>
            <a:spLocks noEditPoints="1"/>
          </p:cNvSpPr>
          <p:nvPr/>
        </p:nvSpPr>
        <p:spPr bwMode="auto">
          <a:xfrm>
            <a:off x="1512888" y="2501356"/>
            <a:ext cx="7110412" cy="3309938"/>
          </a:xfrm>
          <a:custGeom>
            <a:avLst/>
            <a:gdLst>
              <a:gd name="T0" fmla="*/ 120 w 7454"/>
              <a:gd name="T1" fmla="*/ 3426 h 3466"/>
              <a:gd name="T2" fmla="*/ 240 w 7454"/>
              <a:gd name="T3" fmla="*/ 3333 h 3466"/>
              <a:gd name="T4" fmla="*/ 360 w 7454"/>
              <a:gd name="T5" fmla="*/ 3240 h 3466"/>
              <a:gd name="T6" fmla="*/ 480 w 7454"/>
              <a:gd name="T7" fmla="*/ 3173 h 3466"/>
              <a:gd name="T8" fmla="*/ 587 w 7454"/>
              <a:gd name="T9" fmla="*/ 3053 h 3466"/>
              <a:gd name="T10" fmla="*/ 720 w 7454"/>
              <a:gd name="T11" fmla="*/ 3000 h 3466"/>
              <a:gd name="T12" fmla="*/ 827 w 7454"/>
              <a:gd name="T13" fmla="*/ 2920 h 3466"/>
              <a:gd name="T14" fmla="*/ 947 w 7454"/>
              <a:gd name="T15" fmla="*/ 2866 h 3466"/>
              <a:gd name="T16" fmla="*/ 1080 w 7454"/>
              <a:gd name="T17" fmla="*/ 2773 h 3466"/>
              <a:gd name="T18" fmla="*/ 1187 w 7454"/>
              <a:gd name="T19" fmla="*/ 2680 h 3466"/>
              <a:gd name="T20" fmla="*/ 1307 w 7454"/>
              <a:gd name="T21" fmla="*/ 2626 h 3466"/>
              <a:gd name="T22" fmla="*/ 1427 w 7454"/>
              <a:gd name="T23" fmla="*/ 2533 h 3466"/>
              <a:gd name="T24" fmla="*/ 1547 w 7454"/>
              <a:gd name="T25" fmla="*/ 2453 h 3466"/>
              <a:gd name="T26" fmla="*/ 1667 w 7454"/>
              <a:gd name="T27" fmla="*/ 2440 h 3466"/>
              <a:gd name="T28" fmla="*/ 1787 w 7454"/>
              <a:gd name="T29" fmla="*/ 2360 h 3466"/>
              <a:gd name="T30" fmla="*/ 1907 w 7454"/>
              <a:gd name="T31" fmla="*/ 2333 h 3466"/>
              <a:gd name="T32" fmla="*/ 2027 w 7454"/>
              <a:gd name="T33" fmla="*/ 2293 h 3466"/>
              <a:gd name="T34" fmla="*/ 2147 w 7454"/>
              <a:gd name="T35" fmla="*/ 2213 h 3466"/>
              <a:gd name="T36" fmla="*/ 2267 w 7454"/>
              <a:gd name="T37" fmla="*/ 2106 h 3466"/>
              <a:gd name="T38" fmla="*/ 2374 w 7454"/>
              <a:gd name="T39" fmla="*/ 2026 h 3466"/>
              <a:gd name="T40" fmla="*/ 2507 w 7454"/>
              <a:gd name="T41" fmla="*/ 1946 h 3466"/>
              <a:gd name="T42" fmla="*/ 2614 w 7454"/>
              <a:gd name="T43" fmla="*/ 1946 h 3466"/>
              <a:gd name="T44" fmla="*/ 2734 w 7454"/>
              <a:gd name="T45" fmla="*/ 1893 h 3466"/>
              <a:gd name="T46" fmla="*/ 2854 w 7454"/>
              <a:gd name="T47" fmla="*/ 1840 h 3466"/>
              <a:gd name="T48" fmla="*/ 2974 w 7454"/>
              <a:gd name="T49" fmla="*/ 1826 h 3466"/>
              <a:gd name="T50" fmla="*/ 3094 w 7454"/>
              <a:gd name="T51" fmla="*/ 1786 h 3466"/>
              <a:gd name="T52" fmla="*/ 3214 w 7454"/>
              <a:gd name="T53" fmla="*/ 1733 h 3466"/>
              <a:gd name="T54" fmla="*/ 3334 w 7454"/>
              <a:gd name="T55" fmla="*/ 1720 h 3466"/>
              <a:gd name="T56" fmla="*/ 3454 w 7454"/>
              <a:gd name="T57" fmla="*/ 1680 h 3466"/>
              <a:gd name="T58" fmla="*/ 3574 w 7454"/>
              <a:gd name="T59" fmla="*/ 1626 h 3466"/>
              <a:gd name="T60" fmla="*/ 3694 w 7454"/>
              <a:gd name="T61" fmla="*/ 1586 h 3466"/>
              <a:gd name="T62" fmla="*/ 3801 w 7454"/>
              <a:gd name="T63" fmla="*/ 1533 h 3466"/>
              <a:gd name="T64" fmla="*/ 3934 w 7454"/>
              <a:gd name="T65" fmla="*/ 1506 h 3466"/>
              <a:gd name="T66" fmla="*/ 4041 w 7454"/>
              <a:gd name="T67" fmla="*/ 1453 h 3466"/>
              <a:gd name="T68" fmla="*/ 4161 w 7454"/>
              <a:gd name="T69" fmla="*/ 1386 h 3466"/>
              <a:gd name="T70" fmla="*/ 4294 w 7454"/>
              <a:gd name="T71" fmla="*/ 1373 h 3466"/>
              <a:gd name="T72" fmla="*/ 4401 w 7454"/>
              <a:gd name="T73" fmla="*/ 1293 h 3466"/>
              <a:gd name="T74" fmla="*/ 4521 w 7454"/>
              <a:gd name="T75" fmla="*/ 1226 h 3466"/>
              <a:gd name="T76" fmla="*/ 4641 w 7454"/>
              <a:gd name="T77" fmla="*/ 1120 h 3466"/>
              <a:gd name="T78" fmla="*/ 4761 w 7454"/>
              <a:gd name="T79" fmla="*/ 1040 h 3466"/>
              <a:gd name="T80" fmla="*/ 4881 w 7454"/>
              <a:gd name="T81" fmla="*/ 973 h 3466"/>
              <a:gd name="T82" fmla="*/ 5001 w 7454"/>
              <a:gd name="T83" fmla="*/ 906 h 3466"/>
              <a:gd name="T84" fmla="*/ 5121 w 7454"/>
              <a:gd name="T85" fmla="*/ 840 h 3466"/>
              <a:gd name="T86" fmla="*/ 5241 w 7454"/>
              <a:gd name="T87" fmla="*/ 773 h 3466"/>
              <a:gd name="T88" fmla="*/ 5361 w 7454"/>
              <a:gd name="T89" fmla="*/ 733 h 3466"/>
              <a:gd name="T90" fmla="*/ 5481 w 7454"/>
              <a:gd name="T91" fmla="*/ 706 h 3466"/>
              <a:gd name="T92" fmla="*/ 5587 w 7454"/>
              <a:gd name="T93" fmla="*/ 653 h 3466"/>
              <a:gd name="T94" fmla="*/ 5721 w 7454"/>
              <a:gd name="T95" fmla="*/ 573 h 3466"/>
              <a:gd name="T96" fmla="*/ 5827 w 7454"/>
              <a:gd name="T97" fmla="*/ 533 h 3466"/>
              <a:gd name="T98" fmla="*/ 5947 w 7454"/>
              <a:gd name="T99" fmla="*/ 506 h 3466"/>
              <a:gd name="T100" fmla="*/ 6067 w 7454"/>
              <a:gd name="T101" fmla="*/ 453 h 3466"/>
              <a:gd name="T102" fmla="*/ 6187 w 7454"/>
              <a:gd name="T103" fmla="*/ 440 h 3466"/>
              <a:gd name="T104" fmla="*/ 6307 w 7454"/>
              <a:gd name="T105" fmla="*/ 386 h 3466"/>
              <a:gd name="T106" fmla="*/ 6427 w 7454"/>
              <a:gd name="T107" fmla="*/ 386 h 3466"/>
              <a:gd name="T108" fmla="*/ 6547 w 7454"/>
              <a:gd name="T109" fmla="*/ 386 h 3466"/>
              <a:gd name="T110" fmla="*/ 6667 w 7454"/>
              <a:gd name="T111" fmla="*/ 280 h 3466"/>
              <a:gd name="T112" fmla="*/ 6787 w 7454"/>
              <a:gd name="T113" fmla="*/ 226 h 3466"/>
              <a:gd name="T114" fmla="*/ 6907 w 7454"/>
              <a:gd name="T115" fmla="*/ 186 h 3466"/>
              <a:gd name="T116" fmla="*/ 7014 w 7454"/>
              <a:gd name="T117" fmla="*/ 120 h 3466"/>
              <a:gd name="T118" fmla="*/ 7147 w 7454"/>
              <a:gd name="T119" fmla="*/ 66 h 3466"/>
              <a:gd name="T120" fmla="*/ 7254 w 7454"/>
              <a:gd name="T121" fmla="*/ 66 h 3466"/>
              <a:gd name="T122" fmla="*/ 7374 w 7454"/>
              <a:gd name="T123" fmla="*/ 66 h 3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454" h="3466">
                <a:moveTo>
                  <a:pt x="0" y="3466"/>
                </a:moveTo>
                <a:lnTo>
                  <a:pt x="0" y="3466"/>
                </a:lnTo>
                <a:lnTo>
                  <a:pt x="14" y="3466"/>
                </a:lnTo>
                <a:moveTo>
                  <a:pt x="14" y="3466"/>
                </a:moveTo>
                <a:lnTo>
                  <a:pt x="14" y="3466"/>
                </a:lnTo>
                <a:lnTo>
                  <a:pt x="14" y="3466"/>
                </a:lnTo>
                <a:close/>
                <a:moveTo>
                  <a:pt x="14" y="3466"/>
                </a:moveTo>
                <a:lnTo>
                  <a:pt x="14" y="3466"/>
                </a:lnTo>
                <a:lnTo>
                  <a:pt x="27" y="3466"/>
                </a:lnTo>
                <a:moveTo>
                  <a:pt x="27" y="3466"/>
                </a:moveTo>
                <a:lnTo>
                  <a:pt x="27" y="3466"/>
                </a:lnTo>
                <a:lnTo>
                  <a:pt x="40" y="3466"/>
                </a:lnTo>
                <a:moveTo>
                  <a:pt x="40" y="3466"/>
                </a:moveTo>
                <a:lnTo>
                  <a:pt x="40" y="3466"/>
                </a:lnTo>
                <a:lnTo>
                  <a:pt x="40" y="3466"/>
                </a:lnTo>
                <a:close/>
                <a:moveTo>
                  <a:pt x="40" y="3466"/>
                </a:moveTo>
                <a:lnTo>
                  <a:pt x="40" y="3466"/>
                </a:lnTo>
                <a:lnTo>
                  <a:pt x="54" y="3466"/>
                </a:lnTo>
                <a:moveTo>
                  <a:pt x="54" y="3466"/>
                </a:moveTo>
                <a:lnTo>
                  <a:pt x="54" y="3466"/>
                </a:lnTo>
                <a:lnTo>
                  <a:pt x="67" y="3466"/>
                </a:lnTo>
                <a:moveTo>
                  <a:pt x="67" y="3466"/>
                </a:moveTo>
                <a:lnTo>
                  <a:pt x="67" y="3466"/>
                </a:lnTo>
                <a:lnTo>
                  <a:pt x="67" y="3466"/>
                </a:lnTo>
                <a:close/>
                <a:moveTo>
                  <a:pt x="67" y="3466"/>
                </a:moveTo>
                <a:lnTo>
                  <a:pt x="67" y="3466"/>
                </a:lnTo>
                <a:lnTo>
                  <a:pt x="80" y="3453"/>
                </a:lnTo>
                <a:moveTo>
                  <a:pt x="80" y="3453"/>
                </a:moveTo>
                <a:lnTo>
                  <a:pt x="80" y="3453"/>
                </a:lnTo>
                <a:lnTo>
                  <a:pt x="80" y="3440"/>
                </a:lnTo>
                <a:moveTo>
                  <a:pt x="80" y="3440"/>
                </a:moveTo>
                <a:lnTo>
                  <a:pt x="80" y="3440"/>
                </a:lnTo>
                <a:lnTo>
                  <a:pt x="94" y="3440"/>
                </a:lnTo>
                <a:moveTo>
                  <a:pt x="94" y="3440"/>
                </a:moveTo>
                <a:lnTo>
                  <a:pt x="94" y="3440"/>
                </a:lnTo>
                <a:lnTo>
                  <a:pt x="107" y="3440"/>
                </a:lnTo>
                <a:moveTo>
                  <a:pt x="107" y="3440"/>
                </a:moveTo>
                <a:lnTo>
                  <a:pt x="107" y="3440"/>
                </a:lnTo>
                <a:lnTo>
                  <a:pt x="107" y="3440"/>
                </a:lnTo>
                <a:close/>
                <a:moveTo>
                  <a:pt x="107" y="3440"/>
                </a:moveTo>
                <a:lnTo>
                  <a:pt x="107" y="3440"/>
                </a:lnTo>
                <a:lnTo>
                  <a:pt x="120" y="3426"/>
                </a:lnTo>
                <a:moveTo>
                  <a:pt x="120" y="3426"/>
                </a:moveTo>
                <a:lnTo>
                  <a:pt x="120" y="3426"/>
                </a:lnTo>
                <a:lnTo>
                  <a:pt x="134" y="3413"/>
                </a:lnTo>
                <a:moveTo>
                  <a:pt x="134" y="3413"/>
                </a:moveTo>
                <a:lnTo>
                  <a:pt x="134" y="3413"/>
                </a:lnTo>
                <a:lnTo>
                  <a:pt x="134" y="3413"/>
                </a:lnTo>
                <a:close/>
                <a:moveTo>
                  <a:pt x="134" y="3413"/>
                </a:moveTo>
                <a:lnTo>
                  <a:pt x="134" y="3413"/>
                </a:lnTo>
                <a:lnTo>
                  <a:pt x="147" y="3413"/>
                </a:lnTo>
                <a:moveTo>
                  <a:pt x="147" y="3413"/>
                </a:moveTo>
                <a:lnTo>
                  <a:pt x="147" y="3413"/>
                </a:lnTo>
                <a:lnTo>
                  <a:pt x="147" y="3413"/>
                </a:lnTo>
                <a:close/>
                <a:moveTo>
                  <a:pt x="147" y="3413"/>
                </a:moveTo>
                <a:lnTo>
                  <a:pt x="147" y="3413"/>
                </a:lnTo>
                <a:lnTo>
                  <a:pt x="160" y="3400"/>
                </a:lnTo>
                <a:moveTo>
                  <a:pt x="160" y="3400"/>
                </a:moveTo>
                <a:lnTo>
                  <a:pt x="160" y="3400"/>
                </a:lnTo>
                <a:lnTo>
                  <a:pt x="174" y="3386"/>
                </a:lnTo>
                <a:moveTo>
                  <a:pt x="174" y="3386"/>
                </a:moveTo>
                <a:lnTo>
                  <a:pt x="174" y="3386"/>
                </a:lnTo>
                <a:lnTo>
                  <a:pt x="174" y="3386"/>
                </a:lnTo>
                <a:close/>
                <a:moveTo>
                  <a:pt x="174" y="3386"/>
                </a:moveTo>
                <a:lnTo>
                  <a:pt x="174" y="3386"/>
                </a:lnTo>
                <a:lnTo>
                  <a:pt x="187" y="3373"/>
                </a:lnTo>
                <a:moveTo>
                  <a:pt x="187" y="3373"/>
                </a:moveTo>
                <a:lnTo>
                  <a:pt x="187" y="3373"/>
                </a:lnTo>
                <a:lnTo>
                  <a:pt x="200" y="3373"/>
                </a:lnTo>
                <a:moveTo>
                  <a:pt x="200" y="3373"/>
                </a:moveTo>
                <a:lnTo>
                  <a:pt x="200" y="3373"/>
                </a:lnTo>
                <a:lnTo>
                  <a:pt x="200" y="3373"/>
                </a:lnTo>
                <a:close/>
                <a:moveTo>
                  <a:pt x="200" y="3373"/>
                </a:moveTo>
                <a:lnTo>
                  <a:pt x="200" y="3373"/>
                </a:lnTo>
                <a:lnTo>
                  <a:pt x="214" y="3360"/>
                </a:lnTo>
                <a:moveTo>
                  <a:pt x="214" y="3360"/>
                </a:moveTo>
                <a:lnTo>
                  <a:pt x="214" y="3360"/>
                </a:lnTo>
                <a:lnTo>
                  <a:pt x="214" y="3346"/>
                </a:lnTo>
                <a:moveTo>
                  <a:pt x="214" y="3346"/>
                </a:moveTo>
                <a:lnTo>
                  <a:pt x="214" y="3346"/>
                </a:lnTo>
                <a:lnTo>
                  <a:pt x="227" y="3333"/>
                </a:lnTo>
                <a:moveTo>
                  <a:pt x="227" y="3333"/>
                </a:moveTo>
                <a:lnTo>
                  <a:pt x="227" y="3333"/>
                </a:lnTo>
                <a:lnTo>
                  <a:pt x="240" y="3333"/>
                </a:lnTo>
                <a:moveTo>
                  <a:pt x="240" y="3333"/>
                </a:moveTo>
                <a:lnTo>
                  <a:pt x="240" y="3333"/>
                </a:lnTo>
                <a:lnTo>
                  <a:pt x="240" y="3333"/>
                </a:lnTo>
                <a:close/>
                <a:moveTo>
                  <a:pt x="240" y="3333"/>
                </a:moveTo>
                <a:lnTo>
                  <a:pt x="240" y="3333"/>
                </a:lnTo>
                <a:lnTo>
                  <a:pt x="254" y="3333"/>
                </a:lnTo>
                <a:moveTo>
                  <a:pt x="254" y="3333"/>
                </a:moveTo>
                <a:lnTo>
                  <a:pt x="254" y="3333"/>
                </a:lnTo>
                <a:lnTo>
                  <a:pt x="267" y="3306"/>
                </a:lnTo>
                <a:moveTo>
                  <a:pt x="267" y="3306"/>
                </a:moveTo>
                <a:lnTo>
                  <a:pt x="267" y="3306"/>
                </a:lnTo>
                <a:lnTo>
                  <a:pt x="267" y="3306"/>
                </a:lnTo>
                <a:close/>
                <a:moveTo>
                  <a:pt x="267" y="3306"/>
                </a:moveTo>
                <a:lnTo>
                  <a:pt x="267" y="3306"/>
                </a:lnTo>
                <a:lnTo>
                  <a:pt x="280" y="3293"/>
                </a:lnTo>
                <a:moveTo>
                  <a:pt x="280" y="3293"/>
                </a:moveTo>
                <a:lnTo>
                  <a:pt x="280" y="3293"/>
                </a:lnTo>
                <a:lnTo>
                  <a:pt x="280" y="3293"/>
                </a:lnTo>
                <a:close/>
                <a:moveTo>
                  <a:pt x="280" y="3293"/>
                </a:moveTo>
                <a:lnTo>
                  <a:pt x="280" y="3293"/>
                </a:lnTo>
                <a:lnTo>
                  <a:pt x="294" y="3280"/>
                </a:lnTo>
                <a:moveTo>
                  <a:pt x="294" y="3280"/>
                </a:moveTo>
                <a:lnTo>
                  <a:pt x="294" y="3280"/>
                </a:lnTo>
                <a:lnTo>
                  <a:pt x="307" y="3280"/>
                </a:lnTo>
                <a:moveTo>
                  <a:pt x="307" y="3280"/>
                </a:moveTo>
                <a:lnTo>
                  <a:pt x="307" y="3280"/>
                </a:lnTo>
                <a:lnTo>
                  <a:pt x="307" y="3266"/>
                </a:lnTo>
                <a:moveTo>
                  <a:pt x="307" y="3266"/>
                </a:moveTo>
                <a:lnTo>
                  <a:pt x="307" y="3266"/>
                </a:lnTo>
                <a:lnTo>
                  <a:pt x="320" y="3266"/>
                </a:lnTo>
                <a:moveTo>
                  <a:pt x="320" y="3266"/>
                </a:moveTo>
                <a:lnTo>
                  <a:pt x="320" y="3266"/>
                </a:lnTo>
                <a:lnTo>
                  <a:pt x="320" y="3253"/>
                </a:lnTo>
                <a:moveTo>
                  <a:pt x="320" y="3253"/>
                </a:moveTo>
                <a:lnTo>
                  <a:pt x="320" y="3253"/>
                </a:lnTo>
                <a:lnTo>
                  <a:pt x="334" y="3240"/>
                </a:lnTo>
                <a:moveTo>
                  <a:pt x="334" y="3240"/>
                </a:moveTo>
                <a:lnTo>
                  <a:pt x="334" y="3240"/>
                </a:lnTo>
                <a:lnTo>
                  <a:pt x="347" y="3240"/>
                </a:lnTo>
                <a:moveTo>
                  <a:pt x="347" y="3240"/>
                </a:moveTo>
                <a:lnTo>
                  <a:pt x="347" y="3240"/>
                </a:lnTo>
                <a:lnTo>
                  <a:pt x="347" y="3240"/>
                </a:lnTo>
                <a:close/>
                <a:moveTo>
                  <a:pt x="347" y="3240"/>
                </a:moveTo>
                <a:lnTo>
                  <a:pt x="347" y="3240"/>
                </a:lnTo>
                <a:lnTo>
                  <a:pt x="360" y="3240"/>
                </a:lnTo>
                <a:moveTo>
                  <a:pt x="360" y="3240"/>
                </a:moveTo>
                <a:lnTo>
                  <a:pt x="360" y="3240"/>
                </a:lnTo>
                <a:lnTo>
                  <a:pt x="374" y="3240"/>
                </a:lnTo>
                <a:moveTo>
                  <a:pt x="374" y="3240"/>
                </a:moveTo>
                <a:lnTo>
                  <a:pt x="374" y="3240"/>
                </a:lnTo>
                <a:lnTo>
                  <a:pt x="374" y="3226"/>
                </a:lnTo>
                <a:moveTo>
                  <a:pt x="374" y="3226"/>
                </a:moveTo>
                <a:lnTo>
                  <a:pt x="374" y="3226"/>
                </a:lnTo>
                <a:lnTo>
                  <a:pt x="387" y="3226"/>
                </a:lnTo>
                <a:moveTo>
                  <a:pt x="387" y="3226"/>
                </a:moveTo>
                <a:lnTo>
                  <a:pt x="387" y="3226"/>
                </a:lnTo>
                <a:lnTo>
                  <a:pt x="387" y="3226"/>
                </a:lnTo>
                <a:close/>
                <a:moveTo>
                  <a:pt x="387" y="3226"/>
                </a:moveTo>
                <a:lnTo>
                  <a:pt x="387" y="3226"/>
                </a:lnTo>
                <a:lnTo>
                  <a:pt x="400" y="3226"/>
                </a:lnTo>
                <a:moveTo>
                  <a:pt x="400" y="3226"/>
                </a:moveTo>
                <a:lnTo>
                  <a:pt x="400" y="3226"/>
                </a:lnTo>
                <a:lnTo>
                  <a:pt x="414" y="3200"/>
                </a:lnTo>
                <a:moveTo>
                  <a:pt x="414" y="3200"/>
                </a:moveTo>
                <a:lnTo>
                  <a:pt x="414" y="3200"/>
                </a:lnTo>
                <a:lnTo>
                  <a:pt x="414" y="3186"/>
                </a:lnTo>
                <a:moveTo>
                  <a:pt x="414" y="3186"/>
                </a:moveTo>
                <a:lnTo>
                  <a:pt x="414" y="3186"/>
                </a:lnTo>
                <a:lnTo>
                  <a:pt x="427" y="3186"/>
                </a:lnTo>
                <a:moveTo>
                  <a:pt x="427" y="3186"/>
                </a:moveTo>
                <a:lnTo>
                  <a:pt x="427" y="3186"/>
                </a:lnTo>
                <a:lnTo>
                  <a:pt x="440" y="3186"/>
                </a:lnTo>
                <a:moveTo>
                  <a:pt x="440" y="3186"/>
                </a:moveTo>
                <a:lnTo>
                  <a:pt x="440" y="3186"/>
                </a:lnTo>
                <a:lnTo>
                  <a:pt x="440" y="3186"/>
                </a:lnTo>
                <a:close/>
                <a:moveTo>
                  <a:pt x="440" y="3186"/>
                </a:moveTo>
                <a:lnTo>
                  <a:pt x="440" y="3186"/>
                </a:lnTo>
                <a:lnTo>
                  <a:pt x="454" y="3186"/>
                </a:lnTo>
                <a:moveTo>
                  <a:pt x="454" y="3186"/>
                </a:moveTo>
                <a:lnTo>
                  <a:pt x="454" y="3186"/>
                </a:lnTo>
                <a:lnTo>
                  <a:pt x="454" y="3173"/>
                </a:lnTo>
                <a:moveTo>
                  <a:pt x="454" y="3173"/>
                </a:moveTo>
                <a:lnTo>
                  <a:pt x="454" y="3173"/>
                </a:lnTo>
                <a:lnTo>
                  <a:pt x="467" y="3173"/>
                </a:lnTo>
                <a:moveTo>
                  <a:pt x="467" y="3173"/>
                </a:moveTo>
                <a:lnTo>
                  <a:pt x="467" y="3173"/>
                </a:lnTo>
                <a:lnTo>
                  <a:pt x="480" y="3173"/>
                </a:lnTo>
                <a:moveTo>
                  <a:pt x="480" y="3173"/>
                </a:moveTo>
                <a:lnTo>
                  <a:pt x="480" y="3173"/>
                </a:lnTo>
                <a:lnTo>
                  <a:pt x="480" y="3173"/>
                </a:lnTo>
                <a:close/>
                <a:moveTo>
                  <a:pt x="480" y="3173"/>
                </a:moveTo>
                <a:lnTo>
                  <a:pt x="480" y="3173"/>
                </a:lnTo>
                <a:lnTo>
                  <a:pt x="494" y="3173"/>
                </a:lnTo>
                <a:moveTo>
                  <a:pt x="494" y="3173"/>
                </a:moveTo>
                <a:lnTo>
                  <a:pt x="494" y="3173"/>
                </a:lnTo>
                <a:lnTo>
                  <a:pt x="507" y="3146"/>
                </a:lnTo>
                <a:moveTo>
                  <a:pt x="507" y="3146"/>
                </a:moveTo>
                <a:lnTo>
                  <a:pt x="507" y="3146"/>
                </a:lnTo>
                <a:lnTo>
                  <a:pt x="507" y="3146"/>
                </a:lnTo>
                <a:close/>
                <a:moveTo>
                  <a:pt x="507" y="3146"/>
                </a:moveTo>
                <a:lnTo>
                  <a:pt x="507" y="3146"/>
                </a:lnTo>
                <a:lnTo>
                  <a:pt x="520" y="3146"/>
                </a:lnTo>
                <a:moveTo>
                  <a:pt x="520" y="3146"/>
                </a:moveTo>
                <a:lnTo>
                  <a:pt x="520" y="3146"/>
                </a:lnTo>
                <a:lnTo>
                  <a:pt x="520" y="3146"/>
                </a:lnTo>
                <a:close/>
                <a:moveTo>
                  <a:pt x="520" y="3146"/>
                </a:moveTo>
                <a:lnTo>
                  <a:pt x="520" y="3146"/>
                </a:lnTo>
                <a:lnTo>
                  <a:pt x="534" y="3146"/>
                </a:lnTo>
                <a:moveTo>
                  <a:pt x="534" y="3146"/>
                </a:moveTo>
                <a:lnTo>
                  <a:pt x="534" y="3146"/>
                </a:lnTo>
                <a:lnTo>
                  <a:pt x="547" y="3133"/>
                </a:lnTo>
                <a:moveTo>
                  <a:pt x="547" y="3133"/>
                </a:moveTo>
                <a:lnTo>
                  <a:pt x="547" y="3133"/>
                </a:lnTo>
                <a:lnTo>
                  <a:pt x="547" y="3106"/>
                </a:lnTo>
                <a:moveTo>
                  <a:pt x="547" y="3106"/>
                </a:moveTo>
                <a:lnTo>
                  <a:pt x="547" y="3106"/>
                </a:lnTo>
                <a:lnTo>
                  <a:pt x="560" y="3106"/>
                </a:lnTo>
                <a:moveTo>
                  <a:pt x="560" y="3106"/>
                </a:moveTo>
                <a:lnTo>
                  <a:pt x="560" y="3106"/>
                </a:lnTo>
                <a:lnTo>
                  <a:pt x="574" y="3106"/>
                </a:lnTo>
                <a:moveTo>
                  <a:pt x="574" y="3106"/>
                </a:moveTo>
                <a:lnTo>
                  <a:pt x="574" y="3106"/>
                </a:lnTo>
                <a:lnTo>
                  <a:pt x="574" y="3106"/>
                </a:lnTo>
                <a:close/>
                <a:moveTo>
                  <a:pt x="574" y="3106"/>
                </a:moveTo>
                <a:lnTo>
                  <a:pt x="574" y="3106"/>
                </a:lnTo>
                <a:lnTo>
                  <a:pt x="587" y="3093"/>
                </a:lnTo>
                <a:moveTo>
                  <a:pt x="587" y="3093"/>
                </a:moveTo>
                <a:lnTo>
                  <a:pt x="587" y="3093"/>
                </a:lnTo>
                <a:lnTo>
                  <a:pt x="587" y="3053"/>
                </a:lnTo>
                <a:moveTo>
                  <a:pt x="587" y="3053"/>
                </a:moveTo>
                <a:lnTo>
                  <a:pt x="587" y="3053"/>
                </a:lnTo>
                <a:lnTo>
                  <a:pt x="600" y="3053"/>
                </a:lnTo>
                <a:moveTo>
                  <a:pt x="600" y="3053"/>
                </a:moveTo>
                <a:lnTo>
                  <a:pt x="600" y="3053"/>
                </a:lnTo>
                <a:lnTo>
                  <a:pt x="614" y="3053"/>
                </a:lnTo>
                <a:moveTo>
                  <a:pt x="614" y="3053"/>
                </a:moveTo>
                <a:lnTo>
                  <a:pt x="614" y="3053"/>
                </a:lnTo>
                <a:lnTo>
                  <a:pt x="614" y="3053"/>
                </a:lnTo>
                <a:close/>
                <a:moveTo>
                  <a:pt x="614" y="3053"/>
                </a:moveTo>
                <a:lnTo>
                  <a:pt x="614" y="3053"/>
                </a:lnTo>
                <a:lnTo>
                  <a:pt x="627" y="3053"/>
                </a:lnTo>
                <a:moveTo>
                  <a:pt x="627" y="3053"/>
                </a:moveTo>
                <a:lnTo>
                  <a:pt x="627" y="3053"/>
                </a:lnTo>
                <a:lnTo>
                  <a:pt x="640" y="3053"/>
                </a:lnTo>
                <a:moveTo>
                  <a:pt x="640" y="3053"/>
                </a:moveTo>
                <a:lnTo>
                  <a:pt x="640" y="3053"/>
                </a:lnTo>
                <a:lnTo>
                  <a:pt x="640" y="3053"/>
                </a:lnTo>
                <a:close/>
                <a:moveTo>
                  <a:pt x="640" y="3053"/>
                </a:moveTo>
                <a:lnTo>
                  <a:pt x="640" y="3053"/>
                </a:lnTo>
                <a:lnTo>
                  <a:pt x="654" y="3040"/>
                </a:lnTo>
                <a:moveTo>
                  <a:pt x="654" y="3040"/>
                </a:moveTo>
                <a:lnTo>
                  <a:pt x="654" y="3040"/>
                </a:lnTo>
                <a:lnTo>
                  <a:pt x="654" y="3040"/>
                </a:lnTo>
                <a:close/>
                <a:moveTo>
                  <a:pt x="654" y="3040"/>
                </a:moveTo>
                <a:lnTo>
                  <a:pt x="654" y="3040"/>
                </a:lnTo>
                <a:lnTo>
                  <a:pt x="667" y="3013"/>
                </a:lnTo>
                <a:moveTo>
                  <a:pt x="667" y="3013"/>
                </a:moveTo>
                <a:lnTo>
                  <a:pt x="667" y="3013"/>
                </a:lnTo>
                <a:lnTo>
                  <a:pt x="680" y="3013"/>
                </a:lnTo>
                <a:moveTo>
                  <a:pt x="680" y="3013"/>
                </a:moveTo>
                <a:lnTo>
                  <a:pt x="680" y="3013"/>
                </a:lnTo>
                <a:lnTo>
                  <a:pt x="680" y="3013"/>
                </a:lnTo>
                <a:close/>
                <a:moveTo>
                  <a:pt x="680" y="3013"/>
                </a:moveTo>
                <a:lnTo>
                  <a:pt x="680" y="3013"/>
                </a:lnTo>
                <a:lnTo>
                  <a:pt x="694" y="3013"/>
                </a:lnTo>
                <a:moveTo>
                  <a:pt x="694" y="3013"/>
                </a:moveTo>
                <a:lnTo>
                  <a:pt x="694" y="3013"/>
                </a:lnTo>
                <a:lnTo>
                  <a:pt x="707" y="3000"/>
                </a:lnTo>
                <a:moveTo>
                  <a:pt x="707" y="3000"/>
                </a:moveTo>
                <a:lnTo>
                  <a:pt x="707" y="3000"/>
                </a:lnTo>
                <a:lnTo>
                  <a:pt x="707" y="3000"/>
                </a:lnTo>
                <a:close/>
                <a:moveTo>
                  <a:pt x="707" y="3000"/>
                </a:moveTo>
                <a:lnTo>
                  <a:pt x="707" y="3000"/>
                </a:lnTo>
                <a:lnTo>
                  <a:pt x="720" y="3000"/>
                </a:lnTo>
                <a:moveTo>
                  <a:pt x="720" y="3000"/>
                </a:moveTo>
                <a:lnTo>
                  <a:pt x="720" y="3000"/>
                </a:lnTo>
                <a:lnTo>
                  <a:pt x="720" y="3000"/>
                </a:lnTo>
                <a:close/>
                <a:moveTo>
                  <a:pt x="720" y="3000"/>
                </a:moveTo>
                <a:lnTo>
                  <a:pt x="720" y="3000"/>
                </a:lnTo>
                <a:lnTo>
                  <a:pt x="734" y="2973"/>
                </a:lnTo>
                <a:moveTo>
                  <a:pt x="734" y="2973"/>
                </a:moveTo>
                <a:lnTo>
                  <a:pt x="734" y="2973"/>
                </a:lnTo>
                <a:lnTo>
                  <a:pt x="747" y="2973"/>
                </a:lnTo>
                <a:moveTo>
                  <a:pt x="747" y="2973"/>
                </a:moveTo>
                <a:lnTo>
                  <a:pt x="747" y="2973"/>
                </a:lnTo>
                <a:lnTo>
                  <a:pt x="747" y="2973"/>
                </a:lnTo>
                <a:close/>
                <a:moveTo>
                  <a:pt x="747" y="2973"/>
                </a:moveTo>
                <a:lnTo>
                  <a:pt x="747" y="2973"/>
                </a:lnTo>
                <a:lnTo>
                  <a:pt x="760" y="2973"/>
                </a:lnTo>
                <a:moveTo>
                  <a:pt x="760" y="2973"/>
                </a:moveTo>
                <a:lnTo>
                  <a:pt x="760" y="2973"/>
                </a:lnTo>
                <a:lnTo>
                  <a:pt x="760" y="2960"/>
                </a:lnTo>
                <a:moveTo>
                  <a:pt x="760" y="2960"/>
                </a:moveTo>
                <a:lnTo>
                  <a:pt x="760" y="2960"/>
                </a:lnTo>
                <a:lnTo>
                  <a:pt x="774" y="2960"/>
                </a:lnTo>
                <a:moveTo>
                  <a:pt x="774" y="2960"/>
                </a:moveTo>
                <a:lnTo>
                  <a:pt x="774" y="2960"/>
                </a:lnTo>
                <a:lnTo>
                  <a:pt x="787" y="2946"/>
                </a:lnTo>
                <a:moveTo>
                  <a:pt x="787" y="2946"/>
                </a:moveTo>
                <a:lnTo>
                  <a:pt x="787" y="2946"/>
                </a:lnTo>
                <a:lnTo>
                  <a:pt x="787" y="2946"/>
                </a:lnTo>
                <a:close/>
                <a:moveTo>
                  <a:pt x="787" y="2946"/>
                </a:moveTo>
                <a:lnTo>
                  <a:pt x="787" y="2946"/>
                </a:lnTo>
                <a:lnTo>
                  <a:pt x="800" y="2946"/>
                </a:lnTo>
                <a:moveTo>
                  <a:pt x="800" y="2946"/>
                </a:moveTo>
                <a:lnTo>
                  <a:pt x="800" y="2946"/>
                </a:lnTo>
                <a:lnTo>
                  <a:pt x="814" y="2946"/>
                </a:lnTo>
                <a:moveTo>
                  <a:pt x="814" y="2946"/>
                </a:moveTo>
                <a:lnTo>
                  <a:pt x="814" y="2946"/>
                </a:lnTo>
                <a:lnTo>
                  <a:pt x="814" y="2933"/>
                </a:lnTo>
                <a:moveTo>
                  <a:pt x="814" y="2933"/>
                </a:moveTo>
                <a:lnTo>
                  <a:pt x="814" y="2933"/>
                </a:lnTo>
                <a:lnTo>
                  <a:pt x="827" y="2933"/>
                </a:lnTo>
                <a:moveTo>
                  <a:pt x="827" y="2933"/>
                </a:moveTo>
                <a:lnTo>
                  <a:pt x="827" y="2933"/>
                </a:lnTo>
                <a:lnTo>
                  <a:pt x="827" y="2920"/>
                </a:lnTo>
                <a:moveTo>
                  <a:pt x="827" y="2920"/>
                </a:moveTo>
                <a:lnTo>
                  <a:pt x="827" y="2920"/>
                </a:lnTo>
                <a:lnTo>
                  <a:pt x="840" y="2920"/>
                </a:lnTo>
                <a:moveTo>
                  <a:pt x="840" y="2920"/>
                </a:moveTo>
                <a:lnTo>
                  <a:pt x="840" y="2920"/>
                </a:lnTo>
                <a:lnTo>
                  <a:pt x="854" y="2906"/>
                </a:lnTo>
                <a:moveTo>
                  <a:pt x="854" y="2906"/>
                </a:moveTo>
                <a:lnTo>
                  <a:pt x="854" y="2906"/>
                </a:lnTo>
                <a:lnTo>
                  <a:pt x="854" y="2893"/>
                </a:lnTo>
                <a:moveTo>
                  <a:pt x="854" y="2893"/>
                </a:moveTo>
                <a:lnTo>
                  <a:pt x="854" y="2893"/>
                </a:lnTo>
                <a:lnTo>
                  <a:pt x="867" y="2893"/>
                </a:lnTo>
                <a:moveTo>
                  <a:pt x="867" y="2893"/>
                </a:moveTo>
                <a:lnTo>
                  <a:pt x="867" y="2893"/>
                </a:lnTo>
                <a:lnTo>
                  <a:pt x="880" y="2893"/>
                </a:lnTo>
                <a:moveTo>
                  <a:pt x="880" y="2893"/>
                </a:moveTo>
                <a:lnTo>
                  <a:pt x="880" y="2893"/>
                </a:lnTo>
                <a:lnTo>
                  <a:pt x="880" y="2893"/>
                </a:lnTo>
                <a:close/>
                <a:moveTo>
                  <a:pt x="880" y="2893"/>
                </a:moveTo>
                <a:lnTo>
                  <a:pt x="880" y="2893"/>
                </a:lnTo>
                <a:lnTo>
                  <a:pt x="894" y="2880"/>
                </a:lnTo>
                <a:moveTo>
                  <a:pt x="894" y="2880"/>
                </a:moveTo>
                <a:lnTo>
                  <a:pt x="894" y="2880"/>
                </a:lnTo>
                <a:lnTo>
                  <a:pt x="894" y="2880"/>
                </a:lnTo>
                <a:close/>
                <a:moveTo>
                  <a:pt x="894" y="2880"/>
                </a:moveTo>
                <a:lnTo>
                  <a:pt x="894" y="2880"/>
                </a:lnTo>
                <a:lnTo>
                  <a:pt x="907" y="2866"/>
                </a:lnTo>
                <a:moveTo>
                  <a:pt x="907" y="2866"/>
                </a:moveTo>
                <a:lnTo>
                  <a:pt x="907" y="2866"/>
                </a:lnTo>
                <a:lnTo>
                  <a:pt x="920" y="2866"/>
                </a:lnTo>
                <a:moveTo>
                  <a:pt x="920" y="2866"/>
                </a:moveTo>
                <a:lnTo>
                  <a:pt x="920" y="2866"/>
                </a:lnTo>
                <a:lnTo>
                  <a:pt x="920" y="2866"/>
                </a:lnTo>
                <a:close/>
                <a:moveTo>
                  <a:pt x="920" y="2866"/>
                </a:moveTo>
                <a:lnTo>
                  <a:pt x="920" y="2866"/>
                </a:lnTo>
                <a:lnTo>
                  <a:pt x="934" y="2866"/>
                </a:lnTo>
                <a:moveTo>
                  <a:pt x="934" y="2866"/>
                </a:moveTo>
                <a:lnTo>
                  <a:pt x="934" y="2866"/>
                </a:lnTo>
                <a:lnTo>
                  <a:pt x="947" y="2866"/>
                </a:lnTo>
                <a:moveTo>
                  <a:pt x="947" y="2866"/>
                </a:moveTo>
                <a:lnTo>
                  <a:pt x="947" y="2866"/>
                </a:lnTo>
                <a:lnTo>
                  <a:pt x="947" y="2866"/>
                </a:lnTo>
                <a:close/>
                <a:moveTo>
                  <a:pt x="947" y="2866"/>
                </a:moveTo>
                <a:lnTo>
                  <a:pt x="947" y="2866"/>
                </a:lnTo>
                <a:lnTo>
                  <a:pt x="960" y="2866"/>
                </a:lnTo>
                <a:moveTo>
                  <a:pt x="960" y="2866"/>
                </a:moveTo>
                <a:lnTo>
                  <a:pt x="960" y="2866"/>
                </a:lnTo>
                <a:lnTo>
                  <a:pt x="960" y="2853"/>
                </a:lnTo>
                <a:moveTo>
                  <a:pt x="960" y="2853"/>
                </a:moveTo>
                <a:lnTo>
                  <a:pt x="960" y="2853"/>
                </a:lnTo>
                <a:lnTo>
                  <a:pt x="974" y="2840"/>
                </a:lnTo>
                <a:moveTo>
                  <a:pt x="974" y="2840"/>
                </a:moveTo>
                <a:lnTo>
                  <a:pt x="974" y="2840"/>
                </a:lnTo>
                <a:lnTo>
                  <a:pt x="987" y="2826"/>
                </a:lnTo>
                <a:moveTo>
                  <a:pt x="987" y="2826"/>
                </a:moveTo>
                <a:lnTo>
                  <a:pt x="987" y="2826"/>
                </a:lnTo>
                <a:lnTo>
                  <a:pt x="987" y="2813"/>
                </a:lnTo>
                <a:moveTo>
                  <a:pt x="987" y="2813"/>
                </a:moveTo>
                <a:lnTo>
                  <a:pt x="987" y="2813"/>
                </a:lnTo>
                <a:lnTo>
                  <a:pt x="1000" y="2800"/>
                </a:lnTo>
                <a:moveTo>
                  <a:pt x="1000" y="2800"/>
                </a:moveTo>
                <a:lnTo>
                  <a:pt x="1000" y="2800"/>
                </a:lnTo>
                <a:lnTo>
                  <a:pt x="1014" y="2800"/>
                </a:lnTo>
                <a:moveTo>
                  <a:pt x="1014" y="2800"/>
                </a:moveTo>
                <a:lnTo>
                  <a:pt x="1014" y="2800"/>
                </a:lnTo>
                <a:lnTo>
                  <a:pt x="1014" y="2800"/>
                </a:lnTo>
                <a:close/>
                <a:moveTo>
                  <a:pt x="1014" y="2800"/>
                </a:moveTo>
                <a:lnTo>
                  <a:pt x="1014" y="2800"/>
                </a:lnTo>
                <a:lnTo>
                  <a:pt x="1027" y="2800"/>
                </a:lnTo>
                <a:moveTo>
                  <a:pt x="1027" y="2800"/>
                </a:moveTo>
                <a:lnTo>
                  <a:pt x="1027" y="2800"/>
                </a:lnTo>
                <a:lnTo>
                  <a:pt x="1027" y="2800"/>
                </a:lnTo>
                <a:close/>
                <a:moveTo>
                  <a:pt x="1027" y="2800"/>
                </a:moveTo>
                <a:lnTo>
                  <a:pt x="1027" y="2800"/>
                </a:lnTo>
                <a:lnTo>
                  <a:pt x="1040" y="2800"/>
                </a:lnTo>
                <a:moveTo>
                  <a:pt x="1040" y="2800"/>
                </a:moveTo>
                <a:lnTo>
                  <a:pt x="1040" y="2800"/>
                </a:lnTo>
                <a:lnTo>
                  <a:pt x="1054" y="2800"/>
                </a:lnTo>
                <a:moveTo>
                  <a:pt x="1054" y="2800"/>
                </a:moveTo>
                <a:lnTo>
                  <a:pt x="1054" y="2800"/>
                </a:lnTo>
                <a:lnTo>
                  <a:pt x="1054" y="2786"/>
                </a:lnTo>
                <a:moveTo>
                  <a:pt x="1054" y="2786"/>
                </a:moveTo>
                <a:lnTo>
                  <a:pt x="1054" y="2786"/>
                </a:lnTo>
                <a:lnTo>
                  <a:pt x="1067" y="2773"/>
                </a:lnTo>
                <a:moveTo>
                  <a:pt x="1067" y="2773"/>
                </a:moveTo>
                <a:lnTo>
                  <a:pt x="1067" y="2773"/>
                </a:lnTo>
                <a:lnTo>
                  <a:pt x="1080" y="2773"/>
                </a:lnTo>
                <a:moveTo>
                  <a:pt x="1080" y="2773"/>
                </a:moveTo>
                <a:lnTo>
                  <a:pt x="1080" y="2773"/>
                </a:lnTo>
                <a:lnTo>
                  <a:pt x="1080" y="2773"/>
                </a:lnTo>
                <a:close/>
                <a:moveTo>
                  <a:pt x="1080" y="2773"/>
                </a:moveTo>
                <a:lnTo>
                  <a:pt x="1080" y="2773"/>
                </a:lnTo>
                <a:lnTo>
                  <a:pt x="1094" y="2773"/>
                </a:lnTo>
                <a:moveTo>
                  <a:pt x="1094" y="2773"/>
                </a:moveTo>
                <a:lnTo>
                  <a:pt x="1094" y="2773"/>
                </a:lnTo>
                <a:lnTo>
                  <a:pt x="1094" y="2760"/>
                </a:lnTo>
                <a:moveTo>
                  <a:pt x="1094" y="2760"/>
                </a:moveTo>
                <a:lnTo>
                  <a:pt x="1094" y="2760"/>
                </a:lnTo>
                <a:lnTo>
                  <a:pt x="1107" y="2733"/>
                </a:lnTo>
                <a:moveTo>
                  <a:pt x="1107" y="2733"/>
                </a:moveTo>
                <a:lnTo>
                  <a:pt x="1107" y="2733"/>
                </a:lnTo>
                <a:lnTo>
                  <a:pt x="1120" y="2733"/>
                </a:lnTo>
                <a:moveTo>
                  <a:pt x="1120" y="2733"/>
                </a:moveTo>
                <a:lnTo>
                  <a:pt x="1120" y="2733"/>
                </a:lnTo>
                <a:lnTo>
                  <a:pt x="1120" y="2733"/>
                </a:lnTo>
                <a:close/>
                <a:moveTo>
                  <a:pt x="1120" y="2733"/>
                </a:moveTo>
                <a:lnTo>
                  <a:pt x="1120" y="2733"/>
                </a:lnTo>
                <a:lnTo>
                  <a:pt x="1134" y="2733"/>
                </a:lnTo>
                <a:moveTo>
                  <a:pt x="1134" y="2733"/>
                </a:moveTo>
                <a:lnTo>
                  <a:pt x="1134" y="2733"/>
                </a:lnTo>
                <a:lnTo>
                  <a:pt x="1147" y="2733"/>
                </a:lnTo>
                <a:moveTo>
                  <a:pt x="1147" y="2733"/>
                </a:moveTo>
                <a:lnTo>
                  <a:pt x="1147" y="2733"/>
                </a:lnTo>
                <a:lnTo>
                  <a:pt x="1147" y="2733"/>
                </a:lnTo>
                <a:close/>
                <a:moveTo>
                  <a:pt x="1147" y="2733"/>
                </a:moveTo>
                <a:lnTo>
                  <a:pt x="1147" y="2733"/>
                </a:lnTo>
                <a:lnTo>
                  <a:pt x="1160" y="2706"/>
                </a:lnTo>
                <a:moveTo>
                  <a:pt x="1160" y="2706"/>
                </a:moveTo>
                <a:lnTo>
                  <a:pt x="1160" y="2706"/>
                </a:lnTo>
                <a:lnTo>
                  <a:pt x="1160" y="2693"/>
                </a:lnTo>
                <a:moveTo>
                  <a:pt x="1160" y="2693"/>
                </a:moveTo>
                <a:lnTo>
                  <a:pt x="1160" y="2693"/>
                </a:lnTo>
                <a:lnTo>
                  <a:pt x="1174" y="2693"/>
                </a:lnTo>
                <a:moveTo>
                  <a:pt x="1174" y="2693"/>
                </a:moveTo>
                <a:lnTo>
                  <a:pt x="1174" y="2693"/>
                </a:lnTo>
                <a:lnTo>
                  <a:pt x="1187" y="2680"/>
                </a:lnTo>
                <a:moveTo>
                  <a:pt x="1187" y="2680"/>
                </a:moveTo>
                <a:lnTo>
                  <a:pt x="1187" y="2680"/>
                </a:lnTo>
                <a:lnTo>
                  <a:pt x="1187" y="2680"/>
                </a:lnTo>
                <a:close/>
                <a:moveTo>
                  <a:pt x="1187" y="2680"/>
                </a:moveTo>
                <a:lnTo>
                  <a:pt x="1187" y="2680"/>
                </a:lnTo>
                <a:lnTo>
                  <a:pt x="1200" y="2680"/>
                </a:lnTo>
                <a:moveTo>
                  <a:pt x="1200" y="2680"/>
                </a:moveTo>
                <a:lnTo>
                  <a:pt x="1200" y="2680"/>
                </a:lnTo>
                <a:lnTo>
                  <a:pt x="1200" y="2666"/>
                </a:lnTo>
                <a:moveTo>
                  <a:pt x="1200" y="2666"/>
                </a:moveTo>
                <a:lnTo>
                  <a:pt x="1200" y="2666"/>
                </a:lnTo>
                <a:lnTo>
                  <a:pt x="1214" y="2666"/>
                </a:lnTo>
                <a:moveTo>
                  <a:pt x="1214" y="2666"/>
                </a:moveTo>
                <a:lnTo>
                  <a:pt x="1214" y="2666"/>
                </a:lnTo>
                <a:lnTo>
                  <a:pt x="1227" y="2653"/>
                </a:lnTo>
                <a:moveTo>
                  <a:pt x="1227" y="2653"/>
                </a:moveTo>
                <a:lnTo>
                  <a:pt x="1227" y="2653"/>
                </a:lnTo>
                <a:lnTo>
                  <a:pt x="1227" y="2640"/>
                </a:lnTo>
                <a:moveTo>
                  <a:pt x="1227" y="2640"/>
                </a:moveTo>
                <a:lnTo>
                  <a:pt x="1227" y="2640"/>
                </a:lnTo>
                <a:lnTo>
                  <a:pt x="1241" y="2640"/>
                </a:lnTo>
                <a:moveTo>
                  <a:pt x="1241" y="2640"/>
                </a:moveTo>
                <a:lnTo>
                  <a:pt x="1241" y="2640"/>
                </a:lnTo>
                <a:lnTo>
                  <a:pt x="1254" y="2640"/>
                </a:lnTo>
                <a:moveTo>
                  <a:pt x="1254" y="2640"/>
                </a:moveTo>
                <a:lnTo>
                  <a:pt x="1254" y="2640"/>
                </a:lnTo>
                <a:lnTo>
                  <a:pt x="1254" y="2640"/>
                </a:lnTo>
                <a:close/>
                <a:moveTo>
                  <a:pt x="1254" y="2640"/>
                </a:moveTo>
                <a:lnTo>
                  <a:pt x="1254" y="2640"/>
                </a:lnTo>
                <a:lnTo>
                  <a:pt x="1267" y="2640"/>
                </a:lnTo>
                <a:moveTo>
                  <a:pt x="1267" y="2640"/>
                </a:moveTo>
                <a:lnTo>
                  <a:pt x="1267" y="2640"/>
                </a:lnTo>
                <a:lnTo>
                  <a:pt x="1267" y="2626"/>
                </a:lnTo>
                <a:moveTo>
                  <a:pt x="1267" y="2626"/>
                </a:moveTo>
                <a:lnTo>
                  <a:pt x="1267" y="2626"/>
                </a:lnTo>
                <a:lnTo>
                  <a:pt x="1281" y="2626"/>
                </a:lnTo>
                <a:moveTo>
                  <a:pt x="1281" y="2626"/>
                </a:moveTo>
                <a:lnTo>
                  <a:pt x="1281" y="2626"/>
                </a:lnTo>
                <a:lnTo>
                  <a:pt x="1294" y="2626"/>
                </a:lnTo>
                <a:moveTo>
                  <a:pt x="1294" y="2626"/>
                </a:moveTo>
                <a:lnTo>
                  <a:pt x="1294" y="2626"/>
                </a:lnTo>
                <a:lnTo>
                  <a:pt x="1294" y="2626"/>
                </a:lnTo>
                <a:close/>
                <a:moveTo>
                  <a:pt x="1294" y="2626"/>
                </a:moveTo>
                <a:lnTo>
                  <a:pt x="1294" y="2626"/>
                </a:lnTo>
                <a:lnTo>
                  <a:pt x="1307" y="2626"/>
                </a:lnTo>
                <a:moveTo>
                  <a:pt x="1307" y="2626"/>
                </a:moveTo>
                <a:lnTo>
                  <a:pt x="1307" y="2626"/>
                </a:lnTo>
                <a:lnTo>
                  <a:pt x="1321" y="2626"/>
                </a:lnTo>
                <a:moveTo>
                  <a:pt x="1321" y="2626"/>
                </a:moveTo>
                <a:lnTo>
                  <a:pt x="1321" y="2626"/>
                </a:lnTo>
                <a:lnTo>
                  <a:pt x="1321" y="2613"/>
                </a:lnTo>
                <a:moveTo>
                  <a:pt x="1321" y="2613"/>
                </a:moveTo>
                <a:lnTo>
                  <a:pt x="1321" y="2613"/>
                </a:lnTo>
                <a:lnTo>
                  <a:pt x="1334" y="2613"/>
                </a:lnTo>
                <a:moveTo>
                  <a:pt x="1334" y="2613"/>
                </a:moveTo>
                <a:lnTo>
                  <a:pt x="1334" y="2613"/>
                </a:lnTo>
                <a:lnTo>
                  <a:pt x="1334" y="2613"/>
                </a:lnTo>
                <a:close/>
                <a:moveTo>
                  <a:pt x="1334" y="2613"/>
                </a:moveTo>
                <a:lnTo>
                  <a:pt x="1334" y="2613"/>
                </a:lnTo>
                <a:lnTo>
                  <a:pt x="1347" y="2613"/>
                </a:lnTo>
                <a:moveTo>
                  <a:pt x="1347" y="2613"/>
                </a:moveTo>
                <a:lnTo>
                  <a:pt x="1347" y="2613"/>
                </a:lnTo>
                <a:lnTo>
                  <a:pt x="1361" y="2586"/>
                </a:lnTo>
                <a:moveTo>
                  <a:pt x="1361" y="2586"/>
                </a:moveTo>
                <a:lnTo>
                  <a:pt x="1361" y="2586"/>
                </a:lnTo>
                <a:lnTo>
                  <a:pt x="1361" y="2586"/>
                </a:lnTo>
                <a:close/>
                <a:moveTo>
                  <a:pt x="1361" y="2586"/>
                </a:moveTo>
                <a:lnTo>
                  <a:pt x="1361" y="2586"/>
                </a:lnTo>
                <a:lnTo>
                  <a:pt x="1374" y="2560"/>
                </a:lnTo>
                <a:moveTo>
                  <a:pt x="1374" y="2560"/>
                </a:moveTo>
                <a:lnTo>
                  <a:pt x="1374" y="2560"/>
                </a:lnTo>
                <a:lnTo>
                  <a:pt x="1387" y="2560"/>
                </a:lnTo>
                <a:moveTo>
                  <a:pt x="1387" y="2560"/>
                </a:moveTo>
                <a:lnTo>
                  <a:pt x="1387" y="2560"/>
                </a:lnTo>
                <a:lnTo>
                  <a:pt x="1387" y="2546"/>
                </a:lnTo>
                <a:moveTo>
                  <a:pt x="1387" y="2546"/>
                </a:moveTo>
                <a:lnTo>
                  <a:pt x="1387" y="2546"/>
                </a:lnTo>
                <a:lnTo>
                  <a:pt x="1401" y="2533"/>
                </a:lnTo>
                <a:moveTo>
                  <a:pt x="1401" y="2533"/>
                </a:moveTo>
                <a:lnTo>
                  <a:pt x="1401" y="2533"/>
                </a:lnTo>
                <a:lnTo>
                  <a:pt x="1401" y="2533"/>
                </a:lnTo>
                <a:close/>
                <a:moveTo>
                  <a:pt x="1401" y="2533"/>
                </a:moveTo>
                <a:lnTo>
                  <a:pt x="1401" y="2533"/>
                </a:lnTo>
                <a:lnTo>
                  <a:pt x="1414" y="2533"/>
                </a:lnTo>
                <a:moveTo>
                  <a:pt x="1414" y="2533"/>
                </a:moveTo>
                <a:lnTo>
                  <a:pt x="1414" y="2533"/>
                </a:lnTo>
                <a:lnTo>
                  <a:pt x="1427" y="2533"/>
                </a:lnTo>
                <a:moveTo>
                  <a:pt x="1427" y="2533"/>
                </a:moveTo>
                <a:lnTo>
                  <a:pt x="1427" y="2533"/>
                </a:lnTo>
                <a:lnTo>
                  <a:pt x="1427" y="2533"/>
                </a:lnTo>
                <a:close/>
                <a:moveTo>
                  <a:pt x="1427" y="2533"/>
                </a:moveTo>
                <a:lnTo>
                  <a:pt x="1427" y="2533"/>
                </a:lnTo>
                <a:lnTo>
                  <a:pt x="1441" y="2520"/>
                </a:lnTo>
                <a:moveTo>
                  <a:pt x="1441" y="2520"/>
                </a:moveTo>
                <a:lnTo>
                  <a:pt x="1441" y="2520"/>
                </a:lnTo>
                <a:lnTo>
                  <a:pt x="1454" y="2520"/>
                </a:lnTo>
                <a:moveTo>
                  <a:pt x="1454" y="2520"/>
                </a:moveTo>
                <a:lnTo>
                  <a:pt x="1454" y="2520"/>
                </a:lnTo>
                <a:lnTo>
                  <a:pt x="1454" y="2506"/>
                </a:lnTo>
                <a:moveTo>
                  <a:pt x="1454" y="2506"/>
                </a:moveTo>
                <a:lnTo>
                  <a:pt x="1454" y="2506"/>
                </a:lnTo>
                <a:lnTo>
                  <a:pt x="1467" y="2506"/>
                </a:lnTo>
                <a:moveTo>
                  <a:pt x="1467" y="2506"/>
                </a:moveTo>
                <a:lnTo>
                  <a:pt x="1467" y="2506"/>
                </a:lnTo>
                <a:lnTo>
                  <a:pt x="1467" y="2493"/>
                </a:lnTo>
                <a:moveTo>
                  <a:pt x="1467" y="2493"/>
                </a:moveTo>
                <a:lnTo>
                  <a:pt x="1467" y="2493"/>
                </a:lnTo>
                <a:lnTo>
                  <a:pt x="1481" y="2493"/>
                </a:lnTo>
                <a:moveTo>
                  <a:pt x="1481" y="2493"/>
                </a:moveTo>
                <a:lnTo>
                  <a:pt x="1481" y="2493"/>
                </a:lnTo>
                <a:lnTo>
                  <a:pt x="1494" y="2493"/>
                </a:lnTo>
                <a:moveTo>
                  <a:pt x="1494" y="2493"/>
                </a:moveTo>
                <a:lnTo>
                  <a:pt x="1494" y="2493"/>
                </a:lnTo>
                <a:lnTo>
                  <a:pt x="1494" y="2493"/>
                </a:lnTo>
                <a:close/>
                <a:moveTo>
                  <a:pt x="1494" y="2493"/>
                </a:moveTo>
                <a:lnTo>
                  <a:pt x="1494" y="2493"/>
                </a:lnTo>
                <a:lnTo>
                  <a:pt x="1507" y="2480"/>
                </a:lnTo>
                <a:moveTo>
                  <a:pt x="1507" y="2480"/>
                </a:moveTo>
                <a:lnTo>
                  <a:pt x="1507" y="2480"/>
                </a:lnTo>
                <a:lnTo>
                  <a:pt x="1521" y="2480"/>
                </a:lnTo>
                <a:moveTo>
                  <a:pt x="1521" y="2480"/>
                </a:moveTo>
                <a:lnTo>
                  <a:pt x="1521" y="2480"/>
                </a:lnTo>
                <a:lnTo>
                  <a:pt x="1521" y="2480"/>
                </a:lnTo>
                <a:close/>
                <a:moveTo>
                  <a:pt x="1521" y="2480"/>
                </a:moveTo>
                <a:lnTo>
                  <a:pt x="1521" y="2480"/>
                </a:lnTo>
                <a:lnTo>
                  <a:pt x="1534" y="2453"/>
                </a:lnTo>
                <a:moveTo>
                  <a:pt x="1534" y="2453"/>
                </a:moveTo>
                <a:lnTo>
                  <a:pt x="1534" y="2453"/>
                </a:lnTo>
                <a:lnTo>
                  <a:pt x="1534" y="2453"/>
                </a:lnTo>
                <a:close/>
                <a:moveTo>
                  <a:pt x="1534" y="2453"/>
                </a:moveTo>
                <a:lnTo>
                  <a:pt x="1534" y="2453"/>
                </a:lnTo>
                <a:lnTo>
                  <a:pt x="1547" y="2453"/>
                </a:lnTo>
                <a:moveTo>
                  <a:pt x="1547" y="2453"/>
                </a:moveTo>
                <a:lnTo>
                  <a:pt x="1547" y="2453"/>
                </a:lnTo>
                <a:lnTo>
                  <a:pt x="1561" y="2453"/>
                </a:lnTo>
                <a:moveTo>
                  <a:pt x="1561" y="2453"/>
                </a:moveTo>
                <a:lnTo>
                  <a:pt x="1561" y="2453"/>
                </a:lnTo>
                <a:lnTo>
                  <a:pt x="1561" y="2453"/>
                </a:lnTo>
                <a:close/>
                <a:moveTo>
                  <a:pt x="1561" y="2453"/>
                </a:moveTo>
                <a:lnTo>
                  <a:pt x="1561" y="2453"/>
                </a:lnTo>
                <a:lnTo>
                  <a:pt x="1574" y="2440"/>
                </a:lnTo>
                <a:moveTo>
                  <a:pt x="1574" y="2440"/>
                </a:moveTo>
                <a:lnTo>
                  <a:pt x="1574" y="2440"/>
                </a:lnTo>
                <a:lnTo>
                  <a:pt x="1587" y="2440"/>
                </a:lnTo>
                <a:moveTo>
                  <a:pt x="1587" y="2440"/>
                </a:moveTo>
                <a:lnTo>
                  <a:pt x="1587" y="2440"/>
                </a:lnTo>
                <a:lnTo>
                  <a:pt x="1587" y="2440"/>
                </a:lnTo>
                <a:close/>
                <a:moveTo>
                  <a:pt x="1587" y="2440"/>
                </a:moveTo>
                <a:lnTo>
                  <a:pt x="1587" y="2440"/>
                </a:lnTo>
                <a:lnTo>
                  <a:pt x="1601" y="2440"/>
                </a:lnTo>
                <a:moveTo>
                  <a:pt x="1601" y="2440"/>
                </a:moveTo>
                <a:lnTo>
                  <a:pt x="1601" y="2440"/>
                </a:lnTo>
                <a:lnTo>
                  <a:pt x="1601" y="2440"/>
                </a:lnTo>
                <a:close/>
                <a:moveTo>
                  <a:pt x="1601" y="2440"/>
                </a:moveTo>
                <a:lnTo>
                  <a:pt x="1601" y="2440"/>
                </a:lnTo>
                <a:lnTo>
                  <a:pt x="1614" y="2440"/>
                </a:lnTo>
                <a:moveTo>
                  <a:pt x="1614" y="2440"/>
                </a:moveTo>
                <a:lnTo>
                  <a:pt x="1614" y="2440"/>
                </a:lnTo>
                <a:lnTo>
                  <a:pt x="1627" y="2440"/>
                </a:lnTo>
                <a:moveTo>
                  <a:pt x="1627" y="2440"/>
                </a:moveTo>
                <a:lnTo>
                  <a:pt x="1627" y="2440"/>
                </a:lnTo>
                <a:lnTo>
                  <a:pt x="1627" y="2440"/>
                </a:lnTo>
                <a:close/>
                <a:moveTo>
                  <a:pt x="1627" y="2440"/>
                </a:moveTo>
                <a:lnTo>
                  <a:pt x="1627" y="2440"/>
                </a:lnTo>
                <a:lnTo>
                  <a:pt x="1641" y="2440"/>
                </a:lnTo>
                <a:moveTo>
                  <a:pt x="1641" y="2440"/>
                </a:moveTo>
                <a:lnTo>
                  <a:pt x="1641" y="2440"/>
                </a:lnTo>
                <a:lnTo>
                  <a:pt x="1654" y="2440"/>
                </a:lnTo>
                <a:moveTo>
                  <a:pt x="1654" y="2440"/>
                </a:moveTo>
                <a:lnTo>
                  <a:pt x="1654" y="2440"/>
                </a:lnTo>
                <a:lnTo>
                  <a:pt x="1654" y="2440"/>
                </a:lnTo>
                <a:close/>
                <a:moveTo>
                  <a:pt x="1654" y="2440"/>
                </a:moveTo>
                <a:lnTo>
                  <a:pt x="1654" y="2440"/>
                </a:lnTo>
                <a:lnTo>
                  <a:pt x="1667" y="2440"/>
                </a:lnTo>
                <a:moveTo>
                  <a:pt x="1667" y="2440"/>
                </a:moveTo>
                <a:lnTo>
                  <a:pt x="1667" y="2440"/>
                </a:lnTo>
                <a:lnTo>
                  <a:pt x="1667" y="2426"/>
                </a:lnTo>
                <a:moveTo>
                  <a:pt x="1667" y="2426"/>
                </a:moveTo>
                <a:lnTo>
                  <a:pt x="1667" y="2426"/>
                </a:lnTo>
                <a:lnTo>
                  <a:pt x="1681" y="2426"/>
                </a:lnTo>
                <a:moveTo>
                  <a:pt x="1681" y="2426"/>
                </a:moveTo>
                <a:lnTo>
                  <a:pt x="1681" y="2426"/>
                </a:lnTo>
                <a:lnTo>
                  <a:pt x="1694" y="2426"/>
                </a:lnTo>
                <a:moveTo>
                  <a:pt x="1694" y="2426"/>
                </a:moveTo>
                <a:lnTo>
                  <a:pt x="1694" y="2426"/>
                </a:lnTo>
                <a:lnTo>
                  <a:pt x="1694" y="2426"/>
                </a:lnTo>
                <a:close/>
                <a:moveTo>
                  <a:pt x="1694" y="2426"/>
                </a:moveTo>
                <a:lnTo>
                  <a:pt x="1694" y="2426"/>
                </a:lnTo>
                <a:lnTo>
                  <a:pt x="1707" y="2400"/>
                </a:lnTo>
                <a:moveTo>
                  <a:pt x="1707" y="2400"/>
                </a:moveTo>
                <a:lnTo>
                  <a:pt x="1707" y="2400"/>
                </a:lnTo>
                <a:lnTo>
                  <a:pt x="1707" y="2400"/>
                </a:lnTo>
                <a:close/>
                <a:moveTo>
                  <a:pt x="1707" y="2400"/>
                </a:moveTo>
                <a:lnTo>
                  <a:pt x="1707" y="2400"/>
                </a:lnTo>
                <a:lnTo>
                  <a:pt x="1721" y="2400"/>
                </a:lnTo>
                <a:moveTo>
                  <a:pt x="1721" y="2400"/>
                </a:moveTo>
                <a:lnTo>
                  <a:pt x="1721" y="2400"/>
                </a:lnTo>
                <a:lnTo>
                  <a:pt x="1734" y="2400"/>
                </a:lnTo>
                <a:moveTo>
                  <a:pt x="1734" y="2400"/>
                </a:moveTo>
                <a:lnTo>
                  <a:pt x="1734" y="2400"/>
                </a:lnTo>
                <a:lnTo>
                  <a:pt x="1734" y="2400"/>
                </a:lnTo>
                <a:close/>
                <a:moveTo>
                  <a:pt x="1734" y="2400"/>
                </a:moveTo>
                <a:lnTo>
                  <a:pt x="1734" y="2400"/>
                </a:lnTo>
                <a:lnTo>
                  <a:pt x="1747" y="2400"/>
                </a:lnTo>
                <a:moveTo>
                  <a:pt x="1747" y="2400"/>
                </a:moveTo>
                <a:lnTo>
                  <a:pt x="1747" y="2400"/>
                </a:lnTo>
                <a:lnTo>
                  <a:pt x="1761" y="2386"/>
                </a:lnTo>
                <a:moveTo>
                  <a:pt x="1761" y="2386"/>
                </a:moveTo>
                <a:lnTo>
                  <a:pt x="1761" y="2386"/>
                </a:lnTo>
                <a:lnTo>
                  <a:pt x="1761" y="2386"/>
                </a:lnTo>
                <a:close/>
                <a:moveTo>
                  <a:pt x="1761" y="2386"/>
                </a:moveTo>
                <a:lnTo>
                  <a:pt x="1761" y="2386"/>
                </a:lnTo>
                <a:lnTo>
                  <a:pt x="1774" y="2386"/>
                </a:lnTo>
                <a:moveTo>
                  <a:pt x="1774" y="2386"/>
                </a:moveTo>
                <a:lnTo>
                  <a:pt x="1774" y="2386"/>
                </a:lnTo>
                <a:lnTo>
                  <a:pt x="1774" y="2360"/>
                </a:lnTo>
                <a:moveTo>
                  <a:pt x="1774" y="2360"/>
                </a:moveTo>
                <a:lnTo>
                  <a:pt x="1774" y="2360"/>
                </a:lnTo>
                <a:lnTo>
                  <a:pt x="1787" y="2360"/>
                </a:lnTo>
                <a:moveTo>
                  <a:pt x="1787" y="2360"/>
                </a:moveTo>
                <a:lnTo>
                  <a:pt x="1787" y="2360"/>
                </a:lnTo>
                <a:lnTo>
                  <a:pt x="1801" y="2360"/>
                </a:lnTo>
                <a:moveTo>
                  <a:pt x="1801" y="2360"/>
                </a:moveTo>
                <a:lnTo>
                  <a:pt x="1801" y="2360"/>
                </a:lnTo>
                <a:lnTo>
                  <a:pt x="1801" y="2360"/>
                </a:lnTo>
                <a:close/>
                <a:moveTo>
                  <a:pt x="1801" y="2360"/>
                </a:moveTo>
                <a:lnTo>
                  <a:pt x="1801" y="2360"/>
                </a:lnTo>
                <a:lnTo>
                  <a:pt x="1814" y="2360"/>
                </a:lnTo>
                <a:moveTo>
                  <a:pt x="1814" y="2360"/>
                </a:moveTo>
                <a:lnTo>
                  <a:pt x="1814" y="2360"/>
                </a:lnTo>
                <a:lnTo>
                  <a:pt x="1827" y="2360"/>
                </a:lnTo>
                <a:moveTo>
                  <a:pt x="1827" y="2360"/>
                </a:moveTo>
                <a:lnTo>
                  <a:pt x="1827" y="2360"/>
                </a:lnTo>
                <a:lnTo>
                  <a:pt x="1827" y="2360"/>
                </a:lnTo>
                <a:close/>
                <a:moveTo>
                  <a:pt x="1827" y="2360"/>
                </a:moveTo>
                <a:lnTo>
                  <a:pt x="1827" y="2360"/>
                </a:lnTo>
                <a:lnTo>
                  <a:pt x="1841" y="2346"/>
                </a:lnTo>
                <a:moveTo>
                  <a:pt x="1841" y="2346"/>
                </a:moveTo>
                <a:lnTo>
                  <a:pt x="1841" y="2346"/>
                </a:lnTo>
                <a:lnTo>
                  <a:pt x="1841" y="2346"/>
                </a:lnTo>
                <a:close/>
                <a:moveTo>
                  <a:pt x="1841" y="2346"/>
                </a:moveTo>
                <a:lnTo>
                  <a:pt x="1841" y="2346"/>
                </a:lnTo>
                <a:lnTo>
                  <a:pt x="1854" y="2346"/>
                </a:lnTo>
                <a:moveTo>
                  <a:pt x="1854" y="2346"/>
                </a:moveTo>
                <a:lnTo>
                  <a:pt x="1854" y="2346"/>
                </a:lnTo>
                <a:lnTo>
                  <a:pt x="1867" y="2346"/>
                </a:lnTo>
                <a:moveTo>
                  <a:pt x="1867" y="2346"/>
                </a:moveTo>
                <a:lnTo>
                  <a:pt x="1867" y="2346"/>
                </a:lnTo>
                <a:lnTo>
                  <a:pt x="1867" y="2346"/>
                </a:lnTo>
                <a:close/>
                <a:moveTo>
                  <a:pt x="1867" y="2346"/>
                </a:moveTo>
                <a:lnTo>
                  <a:pt x="1867" y="2346"/>
                </a:lnTo>
                <a:lnTo>
                  <a:pt x="1881" y="2346"/>
                </a:lnTo>
                <a:moveTo>
                  <a:pt x="1881" y="2346"/>
                </a:moveTo>
                <a:lnTo>
                  <a:pt x="1881" y="2346"/>
                </a:lnTo>
                <a:lnTo>
                  <a:pt x="1894" y="2333"/>
                </a:lnTo>
                <a:moveTo>
                  <a:pt x="1894" y="2333"/>
                </a:moveTo>
                <a:lnTo>
                  <a:pt x="1894" y="2333"/>
                </a:lnTo>
                <a:lnTo>
                  <a:pt x="1894" y="2333"/>
                </a:lnTo>
                <a:close/>
                <a:moveTo>
                  <a:pt x="1894" y="2333"/>
                </a:moveTo>
                <a:lnTo>
                  <a:pt x="1894" y="2333"/>
                </a:lnTo>
                <a:lnTo>
                  <a:pt x="1907" y="2333"/>
                </a:lnTo>
                <a:moveTo>
                  <a:pt x="1907" y="2333"/>
                </a:moveTo>
                <a:lnTo>
                  <a:pt x="1907" y="2333"/>
                </a:lnTo>
                <a:lnTo>
                  <a:pt x="1907" y="2333"/>
                </a:lnTo>
                <a:close/>
                <a:moveTo>
                  <a:pt x="1907" y="2333"/>
                </a:moveTo>
                <a:lnTo>
                  <a:pt x="1907" y="2333"/>
                </a:lnTo>
                <a:lnTo>
                  <a:pt x="1921" y="2333"/>
                </a:lnTo>
                <a:moveTo>
                  <a:pt x="1921" y="2333"/>
                </a:moveTo>
                <a:lnTo>
                  <a:pt x="1921" y="2333"/>
                </a:lnTo>
                <a:lnTo>
                  <a:pt x="1934" y="2333"/>
                </a:lnTo>
                <a:moveTo>
                  <a:pt x="1934" y="2333"/>
                </a:moveTo>
                <a:lnTo>
                  <a:pt x="1934" y="2333"/>
                </a:lnTo>
                <a:lnTo>
                  <a:pt x="1934" y="2333"/>
                </a:lnTo>
                <a:close/>
                <a:moveTo>
                  <a:pt x="1934" y="2333"/>
                </a:moveTo>
                <a:lnTo>
                  <a:pt x="1934" y="2333"/>
                </a:lnTo>
                <a:lnTo>
                  <a:pt x="1947" y="2333"/>
                </a:lnTo>
                <a:moveTo>
                  <a:pt x="1947" y="2333"/>
                </a:moveTo>
                <a:lnTo>
                  <a:pt x="1947" y="2333"/>
                </a:lnTo>
                <a:lnTo>
                  <a:pt x="1961" y="2320"/>
                </a:lnTo>
                <a:moveTo>
                  <a:pt x="1961" y="2320"/>
                </a:moveTo>
                <a:lnTo>
                  <a:pt x="1961" y="2320"/>
                </a:lnTo>
                <a:lnTo>
                  <a:pt x="1961" y="2306"/>
                </a:lnTo>
                <a:moveTo>
                  <a:pt x="1961" y="2306"/>
                </a:moveTo>
                <a:lnTo>
                  <a:pt x="1961" y="2306"/>
                </a:lnTo>
                <a:lnTo>
                  <a:pt x="1974" y="2293"/>
                </a:lnTo>
                <a:moveTo>
                  <a:pt x="1974" y="2293"/>
                </a:moveTo>
                <a:lnTo>
                  <a:pt x="1974" y="2293"/>
                </a:lnTo>
                <a:lnTo>
                  <a:pt x="1974" y="2293"/>
                </a:lnTo>
                <a:close/>
                <a:moveTo>
                  <a:pt x="1974" y="2293"/>
                </a:moveTo>
                <a:lnTo>
                  <a:pt x="1974" y="2293"/>
                </a:lnTo>
                <a:lnTo>
                  <a:pt x="1987" y="2293"/>
                </a:lnTo>
                <a:moveTo>
                  <a:pt x="1987" y="2293"/>
                </a:moveTo>
                <a:lnTo>
                  <a:pt x="1987" y="2293"/>
                </a:lnTo>
                <a:lnTo>
                  <a:pt x="2001" y="2293"/>
                </a:lnTo>
                <a:moveTo>
                  <a:pt x="2001" y="2293"/>
                </a:moveTo>
                <a:lnTo>
                  <a:pt x="2001" y="2293"/>
                </a:lnTo>
                <a:lnTo>
                  <a:pt x="2001" y="2293"/>
                </a:lnTo>
                <a:close/>
                <a:moveTo>
                  <a:pt x="2001" y="2293"/>
                </a:moveTo>
                <a:lnTo>
                  <a:pt x="2001" y="2293"/>
                </a:lnTo>
                <a:lnTo>
                  <a:pt x="2014" y="2293"/>
                </a:lnTo>
                <a:moveTo>
                  <a:pt x="2014" y="2293"/>
                </a:moveTo>
                <a:lnTo>
                  <a:pt x="2014" y="2293"/>
                </a:lnTo>
                <a:lnTo>
                  <a:pt x="2027" y="2293"/>
                </a:lnTo>
                <a:moveTo>
                  <a:pt x="2027" y="2293"/>
                </a:moveTo>
                <a:lnTo>
                  <a:pt x="2027" y="2293"/>
                </a:lnTo>
                <a:lnTo>
                  <a:pt x="2027" y="2293"/>
                </a:lnTo>
                <a:close/>
                <a:moveTo>
                  <a:pt x="2027" y="2293"/>
                </a:moveTo>
                <a:lnTo>
                  <a:pt x="2027" y="2293"/>
                </a:lnTo>
                <a:lnTo>
                  <a:pt x="2041" y="2280"/>
                </a:lnTo>
                <a:moveTo>
                  <a:pt x="2041" y="2280"/>
                </a:moveTo>
                <a:lnTo>
                  <a:pt x="2041" y="2280"/>
                </a:lnTo>
                <a:lnTo>
                  <a:pt x="2041" y="2280"/>
                </a:lnTo>
                <a:close/>
                <a:moveTo>
                  <a:pt x="2041" y="2280"/>
                </a:moveTo>
                <a:lnTo>
                  <a:pt x="2041" y="2280"/>
                </a:lnTo>
                <a:lnTo>
                  <a:pt x="2054" y="2280"/>
                </a:lnTo>
                <a:moveTo>
                  <a:pt x="2054" y="2280"/>
                </a:moveTo>
                <a:lnTo>
                  <a:pt x="2054" y="2280"/>
                </a:lnTo>
                <a:lnTo>
                  <a:pt x="2067" y="2280"/>
                </a:lnTo>
                <a:moveTo>
                  <a:pt x="2067" y="2280"/>
                </a:moveTo>
                <a:lnTo>
                  <a:pt x="2067" y="2280"/>
                </a:lnTo>
                <a:lnTo>
                  <a:pt x="2067" y="2280"/>
                </a:lnTo>
                <a:close/>
                <a:moveTo>
                  <a:pt x="2067" y="2280"/>
                </a:moveTo>
                <a:lnTo>
                  <a:pt x="2067" y="2280"/>
                </a:lnTo>
                <a:lnTo>
                  <a:pt x="2081" y="2280"/>
                </a:lnTo>
                <a:moveTo>
                  <a:pt x="2081" y="2280"/>
                </a:moveTo>
                <a:lnTo>
                  <a:pt x="2081" y="2280"/>
                </a:lnTo>
                <a:lnTo>
                  <a:pt x="2094" y="2266"/>
                </a:lnTo>
                <a:moveTo>
                  <a:pt x="2094" y="2266"/>
                </a:moveTo>
                <a:lnTo>
                  <a:pt x="2094" y="2266"/>
                </a:lnTo>
                <a:lnTo>
                  <a:pt x="2094" y="2253"/>
                </a:lnTo>
                <a:moveTo>
                  <a:pt x="2094" y="2253"/>
                </a:moveTo>
                <a:lnTo>
                  <a:pt x="2094" y="2253"/>
                </a:lnTo>
                <a:lnTo>
                  <a:pt x="2107" y="2253"/>
                </a:lnTo>
                <a:moveTo>
                  <a:pt x="2107" y="2253"/>
                </a:moveTo>
                <a:lnTo>
                  <a:pt x="2107" y="2253"/>
                </a:lnTo>
                <a:lnTo>
                  <a:pt x="2107" y="2240"/>
                </a:lnTo>
                <a:moveTo>
                  <a:pt x="2107" y="2240"/>
                </a:moveTo>
                <a:lnTo>
                  <a:pt x="2107" y="2240"/>
                </a:lnTo>
                <a:lnTo>
                  <a:pt x="2121" y="2226"/>
                </a:lnTo>
                <a:moveTo>
                  <a:pt x="2121" y="2226"/>
                </a:moveTo>
                <a:lnTo>
                  <a:pt x="2121" y="2226"/>
                </a:lnTo>
                <a:lnTo>
                  <a:pt x="2134" y="2226"/>
                </a:lnTo>
                <a:moveTo>
                  <a:pt x="2134" y="2226"/>
                </a:moveTo>
                <a:lnTo>
                  <a:pt x="2134" y="2226"/>
                </a:lnTo>
                <a:lnTo>
                  <a:pt x="2134" y="2226"/>
                </a:lnTo>
                <a:close/>
                <a:moveTo>
                  <a:pt x="2134" y="2226"/>
                </a:moveTo>
                <a:lnTo>
                  <a:pt x="2134" y="2226"/>
                </a:lnTo>
                <a:lnTo>
                  <a:pt x="2147" y="2213"/>
                </a:lnTo>
                <a:moveTo>
                  <a:pt x="2147" y="2213"/>
                </a:moveTo>
                <a:lnTo>
                  <a:pt x="2147" y="2213"/>
                </a:lnTo>
                <a:lnTo>
                  <a:pt x="2147" y="2186"/>
                </a:lnTo>
                <a:moveTo>
                  <a:pt x="2147" y="2186"/>
                </a:moveTo>
                <a:lnTo>
                  <a:pt x="2147" y="2186"/>
                </a:lnTo>
                <a:lnTo>
                  <a:pt x="2161" y="2186"/>
                </a:lnTo>
                <a:moveTo>
                  <a:pt x="2161" y="2186"/>
                </a:moveTo>
                <a:lnTo>
                  <a:pt x="2161" y="2186"/>
                </a:lnTo>
                <a:lnTo>
                  <a:pt x="2174" y="2186"/>
                </a:lnTo>
                <a:moveTo>
                  <a:pt x="2174" y="2186"/>
                </a:moveTo>
                <a:lnTo>
                  <a:pt x="2174" y="2186"/>
                </a:lnTo>
                <a:lnTo>
                  <a:pt x="2174" y="2186"/>
                </a:lnTo>
                <a:close/>
                <a:moveTo>
                  <a:pt x="2174" y="2186"/>
                </a:moveTo>
                <a:lnTo>
                  <a:pt x="2174" y="2186"/>
                </a:lnTo>
                <a:lnTo>
                  <a:pt x="2187" y="2186"/>
                </a:lnTo>
                <a:moveTo>
                  <a:pt x="2187" y="2186"/>
                </a:moveTo>
                <a:lnTo>
                  <a:pt x="2187" y="2186"/>
                </a:lnTo>
                <a:lnTo>
                  <a:pt x="2201" y="2186"/>
                </a:lnTo>
                <a:moveTo>
                  <a:pt x="2201" y="2186"/>
                </a:moveTo>
                <a:lnTo>
                  <a:pt x="2201" y="2186"/>
                </a:lnTo>
                <a:lnTo>
                  <a:pt x="2201" y="2186"/>
                </a:lnTo>
                <a:close/>
                <a:moveTo>
                  <a:pt x="2201" y="2186"/>
                </a:moveTo>
                <a:lnTo>
                  <a:pt x="2201" y="2186"/>
                </a:lnTo>
                <a:lnTo>
                  <a:pt x="2214" y="2160"/>
                </a:lnTo>
                <a:moveTo>
                  <a:pt x="2214" y="2160"/>
                </a:moveTo>
                <a:lnTo>
                  <a:pt x="2214" y="2160"/>
                </a:lnTo>
                <a:lnTo>
                  <a:pt x="2214" y="2146"/>
                </a:lnTo>
                <a:moveTo>
                  <a:pt x="2214" y="2146"/>
                </a:moveTo>
                <a:lnTo>
                  <a:pt x="2214" y="2146"/>
                </a:lnTo>
                <a:lnTo>
                  <a:pt x="2227" y="2146"/>
                </a:lnTo>
                <a:moveTo>
                  <a:pt x="2227" y="2146"/>
                </a:moveTo>
                <a:lnTo>
                  <a:pt x="2227" y="2146"/>
                </a:lnTo>
                <a:lnTo>
                  <a:pt x="2241" y="2120"/>
                </a:lnTo>
                <a:moveTo>
                  <a:pt x="2241" y="2120"/>
                </a:moveTo>
                <a:lnTo>
                  <a:pt x="2241" y="2120"/>
                </a:lnTo>
                <a:lnTo>
                  <a:pt x="2241" y="2120"/>
                </a:lnTo>
                <a:close/>
                <a:moveTo>
                  <a:pt x="2241" y="2120"/>
                </a:moveTo>
                <a:lnTo>
                  <a:pt x="2241" y="2120"/>
                </a:lnTo>
                <a:lnTo>
                  <a:pt x="2254" y="2120"/>
                </a:lnTo>
                <a:moveTo>
                  <a:pt x="2254" y="2120"/>
                </a:moveTo>
                <a:lnTo>
                  <a:pt x="2254" y="2120"/>
                </a:lnTo>
                <a:lnTo>
                  <a:pt x="2267" y="2106"/>
                </a:lnTo>
                <a:moveTo>
                  <a:pt x="2267" y="2106"/>
                </a:moveTo>
                <a:lnTo>
                  <a:pt x="2267" y="2106"/>
                </a:lnTo>
                <a:lnTo>
                  <a:pt x="2267" y="2106"/>
                </a:lnTo>
                <a:close/>
                <a:moveTo>
                  <a:pt x="2267" y="2106"/>
                </a:moveTo>
                <a:lnTo>
                  <a:pt x="2267" y="2106"/>
                </a:lnTo>
                <a:lnTo>
                  <a:pt x="2281" y="2093"/>
                </a:lnTo>
                <a:moveTo>
                  <a:pt x="2281" y="2093"/>
                </a:moveTo>
                <a:lnTo>
                  <a:pt x="2281" y="2093"/>
                </a:lnTo>
                <a:lnTo>
                  <a:pt x="2281" y="2080"/>
                </a:lnTo>
                <a:moveTo>
                  <a:pt x="2281" y="2080"/>
                </a:moveTo>
                <a:lnTo>
                  <a:pt x="2281" y="2080"/>
                </a:lnTo>
                <a:lnTo>
                  <a:pt x="2294" y="2066"/>
                </a:lnTo>
                <a:moveTo>
                  <a:pt x="2294" y="2066"/>
                </a:moveTo>
                <a:lnTo>
                  <a:pt x="2294" y="2066"/>
                </a:lnTo>
                <a:lnTo>
                  <a:pt x="2307" y="2066"/>
                </a:lnTo>
                <a:moveTo>
                  <a:pt x="2307" y="2066"/>
                </a:moveTo>
                <a:lnTo>
                  <a:pt x="2307" y="2066"/>
                </a:lnTo>
                <a:lnTo>
                  <a:pt x="2307" y="2066"/>
                </a:lnTo>
                <a:close/>
                <a:moveTo>
                  <a:pt x="2307" y="2066"/>
                </a:moveTo>
                <a:lnTo>
                  <a:pt x="2307" y="2066"/>
                </a:lnTo>
                <a:lnTo>
                  <a:pt x="2321" y="2066"/>
                </a:lnTo>
                <a:moveTo>
                  <a:pt x="2321" y="2066"/>
                </a:moveTo>
                <a:lnTo>
                  <a:pt x="2321" y="2066"/>
                </a:lnTo>
                <a:lnTo>
                  <a:pt x="2334" y="2053"/>
                </a:lnTo>
                <a:moveTo>
                  <a:pt x="2334" y="2053"/>
                </a:moveTo>
                <a:lnTo>
                  <a:pt x="2334" y="2053"/>
                </a:lnTo>
                <a:lnTo>
                  <a:pt x="2334" y="2040"/>
                </a:lnTo>
                <a:moveTo>
                  <a:pt x="2334" y="2040"/>
                </a:moveTo>
                <a:lnTo>
                  <a:pt x="2334" y="2040"/>
                </a:lnTo>
                <a:lnTo>
                  <a:pt x="2347" y="2040"/>
                </a:lnTo>
                <a:moveTo>
                  <a:pt x="2347" y="2040"/>
                </a:moveTo>
                <a:lnTo>
                  <a:pt x="2347" y="2040"/>
                </a:lnTo>
                <a:lnTo>
                  <a:pt x="2347" y="2040"/>
                </a:lnTo>
                <a:close/>
                <a:moveTo>
                  <a:pt x="2347" y="2040"/>
                </a:moveTo>
                <a:lnTo>
                  <a:pt x="2347" y="2040"/>
                </a:lnTo>
                <a:lnTo>
                  <a:pt x="2361" y="2040"/>
                </a:lnTo>
                <a:moveTo>
                  <a:pt x="2361" y="2040"/>
                </a:moveTo>
                <a:lnTo>
                  <a:pt x="2361" y="2040"/>
                </a:lnTo>
                <a:lnTo>
                  <a:pt x="2374" y="2026"/>
                </a:lnTo>
                <a:moveTo>
                  <a:pt x="2374" y="2026"/>
                </a:moveTo>
                <a:lnTo>
                  <a:pt x="2374" y="2026"/>
                </a:lnTo>
                <a:lnTo>
                  <a:pt x="2374" y="2026"/>
                </a:lnTo>
                <a:close/>
                <a:moveTo>
                  <a:pt x="2374" y="2026"/>
                </a:moveTo>
                <a:lnTo>
                  <a:pt x="2374" y="2026"/>
                </a:lnTo>
                <a:lnTo>
                  <a:pt x="2387" y="2026"/>
                </a:lnTo>
                <a:moveTo>
                  <a:pt x="2387" y="2026"/>
                </a:moveTo>
                <a:lnTo>
                  <a:pt x="2387" y="2026"/>
                </a:lnTo>
                <a:lnTo>
                  <a:pt x="2401" y="2013"/>
                </a:lnTo>
                <a:moveTo>
                  <a:pt x="2401" y="2013"/>
                </a:moveTo>
                <a:lnTo>
                  <a:pt x="2401" y="2013"/>
                </a:lnTo>
                <a:lnTo>
                  <a:pt x="2401" y="2000"/>
                </a:lnTo>
                <a:moveTo>
                  <a:pt x="2401" y="2000"/>
                </a:moveTo>
                <a:lnTo>
                  <a:pt x="2401" y="2000"/>
                </a:lnTo>
                <a:lnTo>
                  <a:pt x="2414" y="2000"/>
                </a:lnTo>
                <a:moveTo>
                  <a:pt x="2414" y="2000"/>
                </a:moveTo>
                <a:lnTo>
                  <a:pt x="2414" y="2000"/>
                </a:lnTo>
                <a:lnTo>
                  <a:pt x="2414" y="1986"/>
                </a:lnTo>
                <a:moveTo>
                  <a:pt x="2414" y="1986"/>
                </a:moveTo>
                <a:lnTo>
                  <a:pt x="2414" y="1986"/>
                </a:lnTo>
                <a:lnTo>
                  <a:pt x="2427" y="1986"/>
                </a:lnTo>
                <a:moveTo>
                  <a:pt x="2427" y="1986"/>
                </a:moveTo>
                <a:lnTo>
                  <a:pt x="2427" y="1986"/>
                </a:lnTo>
                <a:lnTo>
                  <a:pt x="2441" y="1986"/>
                </a:lnTo>
                <a:moveTo>
                  <a:pt x="2441" y="1986"/>
                </a:moveTo>
                <a:lnTo>
                  <a:pt x="2441" y="1986"/>
                </a:lnTo>
                <a:lnTo>
                  <a:pt x="2441" y="1986"/>
                </a:lnTo>
                <a:close/>
                <a:moveTo>
                  <a:pt x="2441" y="1986"/>
                </a:moveTo>
                <a:lnTo>
                  <a:pt x="2441" y="1986"/>
                </a:lnTo>
                <a:lnTo>
                  <a:pt x="2454" y="1973"/>
                </a:lnTo>
                <a:moveTo>
                  <a:pt x="2454" y="1973"/>
                </a:moveTo>
                <a:lnTo>
                  <a:pt x="2454" y="1973"/>
                </a:lnTo>
                <a:lnTo>
                  <a:pt x="2467" y="1960"/>
                </a:lnTo>
                <a:moveTo>
                  <a:pt x="2467" y="1960"/>
                </a:moveTo>
                <a:lnTo>
                  <a:pt x="2467" y="1960"/>
                </a:lnTo>
                <a:lnTo>
                  <a:pt x="2467" y="1960"/>
                </a:lnTo>
                <a:close/>
                <a:moveTo>
                  <a:pt x="2467" y="1960"/>
                </a:moveTo>
                <a:lnTo>
                  <a:pt x="2467" y="1960"/>
                </a:lnTo>
                <a:lnTo>
                  <a:pt x="2481" y="1960"/>
                </a:lnTo>
                <a:moveTo>
                  <a:pt x="2481" y="1960"/>
                </a:moveTo>
                <a:lnTo>
                  <a:pt x="2481" y="1960"/>
                </a:lnTo>
                <a:lnTo>
                  <a:pt x="2481" y="1946"/>
                </a:lnTo>
                <a:moveTo>
                  <a:pt x="2481" y="1946"/>
                </a:moveTo>
                <a:lnTo>
                  <a:pt x="2481" y="1946"/>
                </a:lnTo>
                <a:lnTo>
                  <a:pt x="2494" y="1946"/>
                </a:lnTo>
                <a:moveTo>
                  <a:pt x="2494" y="1946"/>
                </a:moveTo>
                <a:lnTo>
                  <a:pt x="2494" y="1946"/>
                </a:lnTo>
                <a:lnTo>
                  <a:pt x="2507" y="1946"/>
                </a:lnTo>
                <a:moveTo>
                  <a:pt x="2507" y="1946"/>
                </a:moveTo>
                <a:lnTo>
                  <a:pt x="2507" y="1946"/>
                </a:lnTo>
                <a:lnTo>
                  <a:pt x="2507" y="1946"/>
                </a:lnTo>
                <a:close/>
                <a:moveTo>
                  <a:pt x="2507" y="1946"/>
                </a:moveTo>
                <a:lnTo>
                  <a:pt x="2507" y="1946"/>
                </a:lnTo>
                <a:lnTo>
                  <a:pt x="2521" y="1946"/>
                </a:lnTo>
                <a:moveTo>
                  <a:pt x="2521" y="1946"/>
                </a:moveTo>
                <a:lnTo>
                  <a:pt x="2521" y="1946"/>
                </a:lnTo>
                <a:lnTo>
                  <a:pt x="2534" y="1946"/>
                </a:lnTo>
                <a:moveTo>
                  <a:pt x="2534" y="1946"/>
                </a:moveTo>
                <a:lnTo>
                  <a:pt x="2534" y="1946"/>
                </a:lnTo>
                <a:lnTo>
                  <a:pt x="2534" y="1946"/>
                </a:lnTo>
                <a:close/>
                <a:moveTo>
                  <a:pt x="2534" y="1946"/>
                </a:moveTo>
                <a:lnTo>
                  <a:pt x="2534" y="1946"/>
                </a:lnTo>
                <a:lnTo>
                  <a:pt x="2547" y="1946"/>
                </a:lnTo>
                <a:moveTo>
                  <a:pt x="2547" y="1946"/>
                </a:moveTo>
                <a:lnTo>
                  <a:pt x="2547" y="1946"/>
                </a:lnTo>
                <a:lnTo>
                  <a:pt x="2547" y="1946"/>
                </a:lnTo>
                <a:close/>
                <a:moveTo>
                  <a:pt x="2547" y="1946"/>
                </a:moveTo>
                <a:lnTo>
                  <a:pt x="2547" y="1946"/>
                </a:lnTo>
                <a:lnTo>
                  <a:pt x="2561" y="1946"/>
                </a:lnTo>
                <a:moveTo>
                  <a:pt x="2561" y="1946"/>
                </a:moveTo>
                <a:lnTo>
                  <a:pt x="2561" y="1946"/>
                </a:lnTo>
                <a:lnTo>
                  <a:pt x="2574" y="1946"/>
                </a:lnTo>
                <a:moveTo>
                  <a:pt x="2574" y="1946"/>
                </a:moveTo>
                <a:lnTo>
                  <a:pt x="2574" y="1946"/>
                </a:lnTo>
                <a:lnTo>
                  <a:pt x="2574" y="1946"/>
                </a:lnTo>
                <a:close/>
                <a:moveTo>
                  <a:pt x="2574" y="1946"/>
                </a:moveTo>
                <a:lnTo>
                  <a:pt x="2574" y="1946"/>
                </a:lnTo>
                <a:lnTo>
                  <a:pt x="2587" y="1946"/>
                </a:lnTo>
                <a:moveTo>
                  <a:pt x="2587" y="1946"/>
                </a:moveTo>
                <a:lnTo>
                  <a:pt x="2587" y="1946"/>
                </a:lnTo>
                <a:lnTo>
                  <a:pt x="2601" y="1946"/>
                </a:lnTo>
                <a:moveTo>
                  <a:pt x="2601" y="1946"/>
                </a:moveTo>
                <a:lnTo>
                  <a:pt x="2601" y="1946"/>
                </a:lnTo>
                <a:lnTo>
                  <a:pt x="2601" y="1946"/>
                </a:lnTo>
                <a:close/>
                <a:moveTo>
                  <a:pt x="2601" y="1946"/>
                </a:moveTo>
                <a:lnTo>
                  <a:pt x="2601" y="1946"/>
                </a:lnTo>
                <a:lnTo>
                  <a:pt x="2614" y="1946"/>
                </a:lnTo>
                <a:moveTo>
                  <a:pt x="2614" y="1946"/>
                </a:moveTo>
                <a:lnTo>
                  <a:pt x="2614" y="1946"/>
                </a:lnTo>
                <a:lnTo>
                  <a:pt x="2614" y="1946"/>
                </a:lnTo>
                <a:close/>
                <a:moveTo>
                  <a:pt x="2614" y="1946"/>
                </a:moveTo>
                <a:lnTo>
                  <a:pt x="2614" y="1946"/>
                </a:lnTo>
                <a:lnTo>
                  <a:pt x="2627" y="1946"/>
                </a:lnTo>
                <a:moveTo>
                  <a:pt x="2627" y="1946"/>
                </a:moveTo>
                <a:lnTo>
                  <a:pt x="2627" y="1946"/>
                </a:lnTo>
                <a:lnTo>
                  <a:pt x="2641" y="1933"/>
                </a:lnTo>
                <a:moveTo>
                  <a:pt x="2641" y="1933"/>
                </a:moveTo>
                <a:lnTo>
                  <a:pt x="2641" y="1933"/>
                </a:lnTo>
                <a:lnTo>
                  <a:pt x="2641" y="1933"/>
                </a:lnTo>
                <a:close/>
                <a:moveTo>
                  <a:pt x="2641" y="1933"/>
                </a:moveTo>
                <a:lnTo>
                  <a:pt x="2641" y="1933"/>
                </a:lnTo>
                <a:lnTo>
                  <a:pt x="2654" y="1933"/>
                </a:lnTo>
                <a:moveTo>
                  <a:pt x="2654" y="1933"/>
                </a:moveTo>
                <a:lnTo>
                  <a:pt x="2654" y="1933"/>
                </a:lnTo>
                <a:lnTo>
                  <a:pt x="2654" y="1920"/>
                </a:lnTo>
                <a:moveTo>
                  <a:pt x="2654" y="1920"/>
                </a:moveTo>
                <a:lnTo>
                  <a:pt x="2654" y="1920"/>
                </a:lnTo>
                <a:lnTo>
                  <a:pt x="2667" y="1920"/>
                </a:lnTo>
                <a:moveTo>
                  <a:pt x="2667" y="1920"/>
                </a:moveTo>
                <a:lnTo>
                  <a:pt x="2667" y="1920"/>
                </a:lnTo>
                <a:lnTo>
                  <a:pt x="2681" y="1920"/>
                </a:lnTo>
                <a:moveTo>
                  <a:pt x="2681" y="1920"/>
                </a:moveTo>
                <a:lnTo>
                  <a:pt x="2681" y="1920"/>
                </a:lnTo>
                <a:lnTo>
                  <a:pt x="2681" y="1906"/>
                </a:lnTo>
                <a:moveTo>
                  <a:pt x="2681" y="1906"/>
                </a:moveTo>
                <a:lnTo>
                  <a:pt x="2681" y="1906"/>
                </a:lnTo>
                <a:lnTo>
                  <a:pt x="2694" y="1906"/>
                </a:lnTo>
                <a:moveTo>
                  <a:pt x="2694" y="1906"/>
                </a:moveTo>
                <a:lnTo>
                  <a:pt x="2694" y="1906"/>
                </a:lnTo>
                <a:lnTo>
                  <a:pt x="2707" y="1906"/>
                </a:lnTo>
                <a:moveTo>
                  <a:pt x="2707" y="1906"/>
                </a:moveTo>
                <a:lnTo>
                  <a:pt x="2707" y="1906"/>
                </a:lnTo>
                <a:lnTo>
                  <a:pt x="2707" y="1906"/>
                </a:lnTo>
                <a:close/>
                <a:moveTo>
                  <a:pt x="2707" y="1906"/>
                </a:moveTo>
                <a:lnTo>
                  <a:pt x="2707" y="1906"/>
                </a:lnTo>
                <a:lnTo>
                  <a:pt x="2721" y="1893"/>
                </a:lnTo>
                <a:moveTo>
                  <a:pt x="2721" y="1893"/>
                </a:moveTo>
                <a:lnTo>
                  <a:pt x="2721" y="1893"/>
                </a:lnTo>
                <a:lnTo>
                  <a:pt x="2721" y="1893"/>
                </a:lnTo>
                <a:close/>
                <a:moveTo>
                  <a:pt x="2721" y="1893"/>
                </a:moveTo>
                <a:lnTo>
                  <a:pt x="2721" y="1893"/>
                </a:lnTo>
                <a:lnTo>
                  <a:pt x="2734" y="1893"/>
                </a:lnTo>
                <a:moveTo>
                  <a:pt x="2734" y="1893"/>
                </a:moveTo>
                <a:lnTo>
                  <a:pt x="2734" y="1893"/>
                </a:lnTo>
                <a:lnTo>
                  <a:pt x="2747" y="1880"/>
                </a:lnTo>
                <a:moveTo>
                  <a:pt x="2747" y="1880"/>
                </a:moveTo>
                <a:lnTo>
                  <a:pt x="2747" y="1880"/>
                </a:lnTo>
                <a:lnTo>
                  <a:pt x="2747" y="1880"/>
                </a:lnTo>
                <a:close/>
                <a:moveTo>
                  <a:pt x="2747" y="1880"/>
                </a:moveTo>
                <a:lnTo>
                  <a:pt x="2747" y="1880"/>
                </a:lnTo>
                <a:lnTo>
                  <a:pt x="2761" y="1880"/>
                </a:lnTo>
                <a:moveTo>
                  <a:pt x="2761" y="1880"/>
                </a:moveTo>
                <a:lnTo>
                  <a:pt x="2761" y="1880"/>
                </a:lnTo>
                <a:lnTo>
                  <a:pt x="2774" y="1880"/>
                </a:lnTo>
                <a:moveTo>
                  <a:pt x="2774" y="1880"/>
                </a:moveTo>
                <a:lnTo>
                  <a:pt x="2774" y="1880"/>
                </a:lnTo>
                <a:lnTo>
                  <a:pt x="2774" y="1880"/>
                </a:lnTo>
                <a:close/>
                <a:moveTo>
                  <a:pt x="2774" y="1880"/>
                </a:moveTo>
                <a:lnTo>
                  <a:pt x="2774" y="1880"/>
                </a:lnTo>
                <a:lnTo>
                  <a:pt x="2787" y="1880"/>
                </a:lnTo>
                <a:moveTo>
                  <a:pt x="2787" y="1880"/>
                </a:moveTo>
                <a:lnTo>
                  <a:pt x="2787" y="1880"/>
                </a:lnTo>
                <a:lnTo>
                  <a:pt x="2787" y="1880"/>
                </a:lnTo>
                <a:close/>
                <a:moveTo>
                  <a:pt x="2787" y="1880"/>
                </a:moveTo>
                <a:lnTo>
                  <a:pt x="2787" y="1880"/>
                </a:lnTo>
                <a:lnTo>
                  <a:pt x="2801" y="1880"/>
                </a:lnTo>
                <a:moveTo>
                  <a:pt x="2801" y="1880"/>
                </a:moveTo>
                <a:lnTo>
                  <a:pt x="2801" y="1880"/>
                </a:lnTo>
                <a:lnTo>
                  <a:pt x="2814" y="1880"/>
                </a:lnTo>
                <a:moveTo>
                  <a:pt x="2814" y="1880"/>
                </a:moveTo>
                <a:lnTo>
                  <a:pt x="2814" y="1880"/>
                </a:lnTo>
                <a:lnTo>
                  <a:pt x="2814" y="1880"/>
                </a:lnTo>
                <a:close/>
                <a:moveTo>
                  <a:pt x="2814" y="1880"/>
                </a:moveTo>
                <a:lnTo>
                  <a:pt x="2814" y="1880"/>
                </a:lnTo>
                <a:lnTo>
                  <a:pt x="2827" y="1880"/>
                </a:lnTo>
                <a:moveTo>
                  <a:pt x="2827" y="1880"/>
                </a:moveTo>
                <a:lnTo>
                  <a:pt x="2827" y="1880"/>
                </a:lnTo>
                <a:lnTo>
                  <a:pt x="2841" y="1866"/>
                </a:lnTo>
                <a:moveTo>
                  <a:pt x="2841" y="1866"/>
                </a:moveTo>
                <a:lnTo>
                  <a:pt x="2841" y="1866"/>
                </a:lnTo>
                <a:lnTo>
                  <a:pt x="2841" y="1853"/>
                </a:lnTo>
                <a:moveTo>
                  <a:pt x="2841" y="1853"/>
                </a:moveTo>
                <a:lnTo>
                  <a:pt x="2841" y="1853"/>
                </a:lnTo>
                <a:lnTo>
                  <a:pt x="2854" y="1840"/>
                </a:lnTo>
                <a:moveTo>
                  <a:pt x="2854" y="1840"/>
                </a:moveTo>
                <a:lnTo>
                  <a:pt x="2854" y="1840"/>
                </a:lnTo>
                <a:lnTo>
                  <a:pt x="2854" y="1840"/>
                </a:lnTo>
                <a:close/>
                <a:moveTo>
                  <a:pt x="2854" y="1840"/>
                </a:moveTo>
                <a:lnTo>
                  <a:pt x="2854" y="1840"/>
                </a:lnTo>
                <a:lnTo>
                  <a:pt x="2867" y="1840"/>
                </a:lnTo>
                <a:moveTo>
                  <a:pt x="2867" y="1840"/>
                </a:moveTo>
                <a:lnTo>
                  <a:pt x="2867" y="1840"/>
                </a:lnTo>
                <a:lnTo>
                  <a:pt x="2881" y="1840"/>
                </a:lnTo>
                <a:moveTo>
                  <a:pt x="2881" y="1840"/>
                </a:moveTo>
                <a:lnTo>
                  <a:pt x="2881" y="1840"/>
                </a:lnTo>
                <a:lnTo>
                  <a:pt x="2881" y="1840"/>
                </a:lnTo>
                <a:close/>
                <a:moveTo>
                  <a:pt x="2881" y="1840"/>
                </a:moveTo>
                <a:lnTo>
                  <a:pt x="2881" y="1840"/>
                </a:lnTo>
                <a:lnTo>
                  <a:pt x="2894" y="1826"/>
                </a:lnTo>
                <a:moveTo>
                  <a:pt x="2894" y="1826"/>
                </a:moveTo>
                <a:lnTo>
                  <a:pt x="2894" y="1826"/>
                </a:lnTo>
                <a:lnTo>
                  <a:pt x="2907" y="1826"/>
                </a:lnTo>
                <a:moveTo>
                  <a:pt x="2907" y="1826"/>
                </a:moveTo>
                <a:lnTo>
                  <a:pt x="2907" y="1826"/>
                </a:lnTo>
                <a:lnTo>
                  <a:pt x="2907" y="1826"/>
                </a:lnTo>
                <a:close/>
                <a:moveTo>
                  <a:pt x="2907" y="1826"/>
                </a:moveTo>
                <a:lnTo>
                  <a:pt x="2907" y="1826"/>
                </a:lnTo>
                <a:lnTo>
                  <a:pt x="2921" y="1826"/>
                </a:lnTo>
                <a:moveTo>
                  <a:pt x="2921" y="1826"/>
                </a:moveTo>
                <a:lnTo>
                  <a:pt x="2921" y="1826"/>
                </a:lnTo>
                <a:lnTo>
                  <a:pt x="2921" y="1826"/>
                </a:lnTo>
                <a:close/>
                <a:moveTo>
                  <a:pt x="2921" y="1826"/>
                </a:moveTo>
                <a:lnTo>
                  <a:pt x="2921" y="1826"/>
                </a:lnTo>
                <a:lnTo>
                  <a:pt x="2934" y="1826"/>
                </a:lnTo>
                <a:moveTo>
                  <a:pt x="2934" y="1826"/>
                </a:moveTo>
                <a:lnTo>
                  <a:pt x="2934" y="1826"/>
                </a:lnTo>
                <a:lnTo>
                  <a:pt x="2947" y="1826"/>
                </a:lnTo>
                <a:moveTo>
                  <a:pt x="2947" y="1826"/>
                </a:moveTo>
                <a:lnTo>
                  <a:pt x="2947" y="1826"/>
                </a:lnTo>
                <a:lnTo>
                  <a:pt x="2947" y="1826"/>
                </a:lnTo>
                <a:close/>
                <a:moveTo>
                  <a:pt x="2947" y="1826"/>
                </a:moveTo>
                <a:lnTo>
                  <a:pt x="2947" y="1826"/>
                </a:lnTo>
                <a:lnTo>
                  <a:pt x="2961" y="1826"/>
                </a:lnTo>
                <a:moveTo>
                  <a:pt x="2961" y="1826"/>
                </a:moveTo>
                <a:lnTo>
                  <a:pt x="2961" y="1826"/>
                </a:lnTo>
                <a:lnTo>
                  <a:pt x="2974" y="1826"/>
                </a:lnTo>
                <a:moveTo>
                  <a:pt x="2974" y="1826"/>
                </a:moveTo>
                <a:lnTo>
                  <a:pt x="2974" y="1826"/>
                </a:lnTo>
                <a:lnTo>
                  <a:pt x="2974" y="1826"/>
                </a:lnTo>
                <a:close/>
                <a:moveTo>
                  <a:pt x="2974" y="1826"/>
                </a:moveTo>
                <a:lnTo>
                  <a:pt x="2974" y="1826"/>
                </a:lnTo>
                <a:lnTo>
                  <a:pt x="2987" y="1826"/>
                </a:lnTo>
                <a:moveTo>
                  <a:pt x="2987" y="1826"/>
                </a:moveTo>
                <a:lnTo>
                  <a:pt x="2987" y="1826"/>
                </a:lnTo>
                <a:lnTo>
                  <a:pt x="2987" y="1826"/>
                </a:lnTo>
                <a:close/>
                <a:moveTo>
                  <a:pt x="2987" y="1826"/>
                </a:moveTo>
                <a:lnTo>
                  <a:pt x="2987" y="1826"/>
                </a:lnTo>
                <a:lnTo>
                  <a:pt x="3001" y="1826"/>
                </a:lnTo>
                <a:moveTo>
                  <a:pt x="3001" y="1826"/>
                </a:moveTo>
                <a:lnTo>
                  <a:pt x="3001" y="1826"/>
                </a:lnTo>
                <a:lnTo>
                  <a:pt x="3014" y="1813"/>
                </a:lnTo>
                <a:moveTo>
                  <a:pt x="3014" y="1813"/>
                </a:moveTo>
                <a:lnTo>
                  <a:pt x="3014" y="1813"/>
                </a:lnTo>
                <a:lnTo>
                  <a:pt x="3014" y="1813"/>
                </a:lnTo>
                <a:close/>
                <a:moveTo>
                  <a:pt x="3014" y="1813"/>
                </a:moveTo>
                <a:lnTo>
                  <a:pt x="3014" y="1813"/>
                </a:lnTo>
                <a:lnTo>
                  <a:pt x="3027" y="1813"/>
                </a:lnTo>
                <a:moveTo>
                  <a:pt x="3027" y="1813"/>
                </a:moveTo>
                <a:lnTo>
                  <a:pt x="3027" y="1813"/>
                </a:lnTo>
                <a:lnTo>
                  <a:pt x="3041" y="1786"/>
                </a:lnTo>
                <a:moveTo>
                  <a:pt x="3041" y="1786"/>
                </a:moveTo>
                <a:lnTo>
                  <a:pt x="3041" y="1786"/>
                </a:lnTo>
                <a:lnTo>
                  <a:pt x="3041" y="1786"/>
                </a:lnTo>
                <a:close/>
                <a:moveTo>
                  <a:pt x="3041" y="1786"/>
                </a:moveTo>
                <a:lnTo>
                  <a:pt x="3041" y="1786"/>
                </a:lnTo>
                <a:lnTo>
                  <a:pt x="3054" y="1786"/>
                </a:lnTo>
                <a:moveTo>
                  <a:pt x="3054" y="1786"/>
                </a:moveTo>
                <a:lnTo>
                  <a:pt x="3054" y="1786"/>
                </a:lnTo>
                <a:lnTo>
                  <a:pt x="3054" y="1786"/>
                </a:lnTo>
                <a:close/>
                <a:moveTo>
                  <a:pt x="3054" y="1786"/>
                </a:moveTo>
                <a:lnTo>
                  <a:pt x="3054" y="1786"/>
                </a:lnTo>
                <a:lnTo>
                  <a:pt x="3067" y="1786"/>
                </a:lnTo>
                <a:moveTo>
                  <a:pt x="3067" y="1786"/>
                </a:moveTo>
                <a:lnTo>
                  <a:pt x="3067" y="1786"/>
                </a:lnTo>
                <a:lnTo>
                  <a:pt x="3081" y="1786"/>
                </a:lnTo>
                <a:moveTo>
                  <a:pt x="3081" y="1786"/>
                </a:moveTo>
                <a:lnTo>
                  <a:pt x="3081" y="1786"/>
                </a:lnTo>
                <a:lnTo>
                  <a:pt x="3081" y="1786"/>
                </a:lnTo>
                <a:close/>
                <a:moveTo>
                  <a:pt x="3081" y="1786"/>
                </a:moveTo>
                <a:lnTo>
                  <a:pt x="3081" y="1786"/>
                </a:lnTo>
                <a:lnTo>
                  <a:pt x="3094" y="1786"/>
                </a:lnTo>
                <a:moveTo>
                  <a:pt x="3094" y="1786"/>
                </a:moveTo>
                <a:lnTo>
                  <a:pt x="3094" y="1786"/>
                </a:lnTo>
                <a:lnTo>
                  <a:pt x="3094" y="1773"/>
                </a:lnTo>
                <a:moveTo>
                  <a:pt x="3094" y="1773"/>
                </a:moveTo>
                <a:lnTo>
                  <a:pt x="3094" y="1773"/>
                </a:lnTo>
                <a:lnTo>
                  <a:pt x="3107" y="1773"/>
                </a:lnTo>
                <a:moveTo>
                  <a:pt x="3107" y="1773"/>
                </a:moveTo>
                <a:lnTo>
                  <a:pt x="3107" y="1773"/>
                </a:lnTo>
                <a:lnTo>
                  <a:pt x="3121" y="1773"/>
                </a:lnTo>
                <a:moveTo>
                  <a:pt x="3121" y="1773"/>
                </a:moveTo>
                <a:lnTo>
                  <a:pt x="3121" y="1773"/>
                </a:lnTo>
                <a:lnTo>
                  <a:pt x="3121" y="1760"/>
                </a:lnTo>
                <a:moveTo>
                  <a:pt x="3121" y="1760"/>
                </a:moveTo>
                <a:lnTo>
                  <a:pt x="3121" y="1760"/>
                </a:lnTo>
                <a:lnTo>
                  <a:pt x="3134" y="1746"/>
                </a:lnTo>
                <a:moveTo>
                  <a:pt x="3134" y="1746"/>
                </a:moveTo>
                <a:lnTo>
                  <a:pt x="3134" y="1746"/>
                </a:lnTo>
                <a:lnTo>
                  <a:pt x="3147" y="1746"/>
                </a:lnTo>
                <a:moveTo>
                  <a:pt x="3147" y="1746"/>
                </a:moveTo>
                <a:lnTo>
                  <a:pt x="3147" y="1746"/>
                </a:lnTo>
                <a:lnTo>
                  <a:pt x="3147" y="1746"/>
                </a:lnTo>
                <a:close/>
                <a:moveTo>
                  <a:pt x="3147" y="1746"/>
                </a:moveTo>
                <a:lnTo>
                  <a:pt x="3147" y="1746"/>
                </a:lnTo>
                <a:lnTo>
                  <a:pt x="3161" y="1746"/>
                </a:lnTo>
                <a:moveTo>
                  <a:pt x="3161" y="1746"/>
                </a:moveTo>
                <a:lnTo>
                  <a:pt x="3161" y="1746"/>
                </a:lnTo>
                <a:lnTo>
                  <a:pt x="3161" y="1746"/>
                </a:lnTo>
                <a:close/>
                <a:moveTo>
                  <a:pt x="3161" y="1746"/>
                </a:moveTo>
                <a:lnTo>
                  <a:pt x="3161" y="1746"/>
                </a:lnTo>
                <a:lnTo>
                  <a:pt x="3174" y="1746"/>
                </a:lnTo>
                <a:moveTo>
                  <a:pt x="3174" y="1746"/>
                </a:moveTo>
                <a:lnTo>
                  <a:pt x="3174" y="1746"/>
                </a:lnTo>
                <a:lnTo>
                  <a:pt x="3187" y="1746"/>
                </a:lnTo>
                <a:moveTo>
                  <a:pt x="3187" y="1746"/>
                </a:moveTo>
                <a:lnTo>
                  <a:pt x="3187" y="1746"/>
                </a:lnTo>
                <a:lnTo>
                  <a:pt x="3187" y="1746"/>
                </a:lnTo>
                <a:close/>
                <a:moveTo>
                  <a:pt x="3187" y="1746"/>
                </a:moveTo>
                <a:lnTo>
                  <a:pt x="3187" y="1746"/>
                </a:lnTo>
                <a:lnTo>
                  <a:pt x="3201" y="1746"/>
                </a:lnTo>
                <a:moveTo>
                  <a:pt x="3201" y="1746"/>
                </a:moveTo>
                <a:lnTo>
                  <a:pt x="3201" y="1746"/>
                </a:lnTo>
                <a:lnTo>
                  <a:pt x="3214" y="1746"/>
                </a:lnTo>
                <a:moveTo>
                  <a:pt x="3214" y="1746"/>
                </a:moveTo>
                <a:lnTo>
                  <a:pt x="3214" y="1746"/>
                </a:lnTo>
                <a:lnTo>
                  <a:pt x="3214" y="1733"/>
                </a:lnTo>
                <a:moveTo>
                  <a:pt x="3214" y="1733"/>
                </a:moveTo>
                <a:lnTo>
                  <a:pt x="3214" y="1733"/>
                </a:lnTo>
                <a:lnTo>
                  <a:pt x="3227" y="1733"/>
                </a:lnTo>
                <a:moveTo>
                  <a:pt x="3227" y="1733"/>
                </a:moveTo>
                <a:lnTo>
                  <a:pt x="3227" y="1733"/>
                </a:lnTo>
                <a:lnTo>
                  <a:pt x="3227" y="1733"/>
                </a:lnTo>
                <a:close/>
                <a:moveTo>
                  <a:pt x="3227" y="1733"/>
                </a:moveTo>
                <a:lnTo>
                  <a:pt x="3227" y="1733"/>
                </a:lnTo>
                <a:lnTo>
                  <a:pt x="3241" y="1733"/>
                </a:lnTo>
                <a:moveTo>
                  <a:pt x="3241" y="1733"/>
                </a:moveTo>
                <a:lnTo>
                  <a:pt x="3241" y="1733"/>
                </a:lnTo>
                <a:lnTo>
                  <a:pt x="3254" y="1733"/>
                </a:lnTo>
                <a:moveTo>
                  <a:pt x="3254" y="1733"/>
                </a:moveTo>
                <a:lnTo>
                  <a:pt x="3254" y="1733"/>
                </a:lnTo>
                <a:lnTo>
                  <a:pt x="3254" y="1733"/>
                </a:lnTo>
                <a:close/>
                <a:moveTo>
                  <a:pt x="3254" y="1733"/>
                </a:moveTo>
                <a:lnTo>
                  <a:pt x="3254" y="1733"/>
                </a:lnTo>
                <a:lnTo>
                  <a:pt x="3267" y="1733"/>
                </a:lnTo>
                <a:moveTo>
                  <a:pt x="3267" y="1733"/>
                </a:moveTo>
                <a:lnTo>
                  <a:pt x="3267" y="1733"/>
                </a:lnTo>
                <a:lnTo>
                  <a:pt x="3281" y="1733"/>
                </a:lnTo>
                <a:moveTo>
                  <a:pt x="3281" y="1733"/>
                </a:moveTo>
                <a:lnTo>
                  <a:pt x="3281" y="1733"/>
                </a:lnTo>
                <a:lnTo>
                  <a:pt x="3281" y="1720"/>
                </a:lnTo>
                <a:moveTo>
                  <a:pt x="3281" y="1720"/>
                </a:moveTo>
                <a:lnTo>
                  <a:pt x="3281" y="1720"/>
                </a:lnTo>
                <a:lnTo>
                  <a:pt x="3294" y="1720"/>
                </a:lnTo>
                <a:moveTo>
                  <a:pt x="3294" y="1720"/>
                </a:moveTo>
                <a:lnTo>
                  <a:pt x="3294" y="1720"/>
                </a:lnTo>
                <a:lnTo>
                  <a:pt x="3294" y="1720"/>
                </a:lnTo>
                <a:close/>
                <a:moveTo>
                  <a:pt x="3294" y="1720"/>
                </a:moveTo>
                <a:lnTo>
                  <a:pt x="3294" y="1720"/>
                </a:lnTo>
                <a:lnTo>
                  <a:pt x="3307" y="1720"/>
                </a:lnTo>
                <a:moveTo>
                  <a:pt x="3307" y="1720"/>
                </a:moveTo>
                <a:lnTo>
                  <a:pt x="3307" y="1720"/>
                </a:lnTo>
                <a:lnTo>
                  <a:pt x="3321" y="1720"/>
                </a:lnTo>
                <a:moveTo>
                  <a:pt x="3321" y="1720"/>
                </a:moveTo>
                <a:lnTo>
                  <a:pt x="3321" y="1720"/>
                </a:lnTo>
                <a:lnTo>
                  <a:pt x="3321" y="1720"/>
                </a:lnTo>
                <a:close/>
                <a:moveTo>
                  <a:pt x="3321" y="1720"/>
                </a:moveTo>
                <a:lnTo>
                  <a:pt x="3321" y="1720"/>
                </a:lnTo>
                <a:lnTo>
                  <a:pt x="3334" y="1720"/>
                </a:lnTo>
                <a:moveTo>
                  <a:pt x="3334" y="1720"/>
                </a:moveTo>
                <a:lnTo>
                  <a:pt x="3334" y="1720"/>
                </a:lnTo>
                <a:lnTo>
                  <a:pt x="3347" y="1720"/>
                </a:lnTo>
                <a:moveTo>
                  <a:pt x="3347" y="1720"/>
                </a:moveTo>
                <a:lnTo>
                  <a:pt x="3347" y="1720"/>
                </a:lnTo>
                <a:lnTo>
                  <a:pt x="3347" y="1720"/>
                </a:lnTo>
                <a:close/>
                <a:moveTo>
                  <a:pt x="3347" y="1720"/>
                </a:moveTo>
                <a:lnTo>
                  <a:pt x="3347" y="1720"/>
                </a:lnTo>
                <a:lnTo>
                  <a:pt x="3361" y="1720"/>
                </a:lnTo>
                <a:moveTo>
                  <a:pt x="3361" y="1720"/>
                </a:moveTo>
                <a:lnTo>
                  <a:pt x="3361" y="1720"/>
                </a:lnTo>
                <a:lnTo>
                  <a:pt x="3361" y="1693"/>
                </a:lnTo>
                <a:moveTo>
                  <a:pt x="3361" y="1693"/>
                </a:moveTo>
                <a:lnTo>
                  <a:pt x="3361" y="1693"/>
                </a:lnTo>
                <a:lnTo>
                  <a:pt x="3374" y="1693"/>
                </a:lnTo>
                <a:moveTo>
                  <a:pt x="3374" y="1693"/>
                </a:moveTo>
                <a:lnTo>
                  <a:pt x="3374" y="1693"/>
                </a:lnTo>
                <a:lnTo>
                  <a:pt x="3387" y="1693"/>
                </a:lnTo>
                <a:moveTo>
                  <a:pt x="3387" y="1693"/>
                </a:moveTo>
                <a:lnTo>
                  <a:pt x="3387" y="1693"/>
                </a:lnTo>
                <a:lnTo>
                  <a:pt x="3387" y="1693"/>
                </a:lnTo>
                <a:close/>
                <a:moveTo>
                  <a:pt x="3387" y="1693"/>
                </a:moveTo>
                <a:lnTo>
                  <a:pt x="3387" y="1693"/>
                </a:lnTo>
                <a:lnTo>
                  <a:pt x="3401" y="1693"/>
                </a:lnTo>
                <a:moveTo>
                  <a:pt x="3401" y="1693"/>
                </a:moveTo>
                <a:lnTo>
                  <a:pt x="3401" y="1693"/>
                </a:lnTo>
                <a:lnTo>
                  <a:pt x="3414" y="1693"/>
                </a:lnTo>
                <a:moveTo>
                  <a:pt x="3414" y="1693"/>
                </a:moveTo>
                <a:lnTo>
                  <a:pt x="3414" y="1693"/>
                </a:lnTo>
                <a:lnTo>
                  <a:pt x="3414" y="1693"/>
                </a:lnTo>
                <a:close/>
                <a:moveTo>
                  <a:pt x="3414" y="1693"/>
                </a:moveTo>
                <a:lnTo>
                  <a:pt x="3414" y="1693"/>
                </a:lnTo>
                <a:lnTo>
                  <a:pt x="3427" y="1693"/>
                </a:lnTo>
                <a:moveTo>
                  <a:pt x="3427" y="1693"/>
                </a:moveTo>
                <a:lnTo>
                  <a:pt x="3427" y="1693"/>
                </a:lnTo>
                <a:lnTo>
                  <a:pt x="3427" y="1693"/>
                </a:lnTo>
                <a:close/>
                <a:moveTo>
                  <a:pt x="3427" y="1693"/>
                </a:moveTo>
                <a:lnTo>
                  <a:pt x="3427" y="1693"/>
                </a:lnTo>
                <a:lnTo>
                  <a:pt x="3441" y="1693"/>
                </a:lnTo>
                <a:moveTo>
                  <a:pt x="3441" y="1693"/>
                </a:moveTo>
                <a:lnTo>
                  <a:pt x="3441" y="1693"/>
                </a:lnTo>
                <a:lnTo>
                  <a:pt x="3454" y="1680"/>
                </a:lnTo>
                <a:moveTo>
                  <a:pt x="3454" y="1680"/>
                </a:moveTo>
                <a:lnTo>
                  <a:pt x="3454" y="1680"/>
                </a:lnTo>
                <a:lnTo>
                  <a:pt x="3454" y="1680"/>
                </a:lnTo>
                <a:close/>
                <a:moveTo>
                  <a:pt x="3454" y="1680"/>
                </a:moveTo>
                <a:lnTo>
                  <a:pt x="3454" y="1680"/>
                </a:lnTo>
                <a:lnTo>
                  <a:pt x="3467" y="1680"/>
                </a:lnTo>
                <a:moveTo>
                  <a:pt x="3467" y="1680"/>
                </a:moveTo>
                <a:lnTo>
                  <a:pt x="3467" y="1680"/>
                </a:lnTo>
                <a:lnTo>
                  <a:pt x="3481" y="1680"/>
                </a:lnTo>
                <a:moveTo>
                  <a:pt x="3481" y="1680"/>
                </a:moveTo>
                <a:lnTo>
                  <a:pt x="3481" y="1680"/>
                </a:lnTo>
                <a:lnTo>
                  <a:pt x="3481" y="1666"/>
                </a:lnTo>
                <a:moveTo>
                  <a:pt x="3481" y="1666"/>
                </a:moveTo>
                <a:lnTo>
                  <a:pt x="3481" y="1666"/>
                </a:lnTo>
                <a:lnTo>
                  <a:pt x="3494" y="1653"/>
                </a:lnTo>
                <a:moveTo>
                  <a:pt x="3494" y="1653"/>
                </a:moveTo>
                <a:lnTo>
                  <a:pt x="3494" y="1653"/>
                </a:lnTo>
                <a:lnTo>
                  <a:pt x="3494" y="1640"/>
                </a:lnTo>
                <a:moveTo>
                  <a:pt x="3494" y="1640"/>
                </a:moveTo>
                <a:lnTo>
                  <a:pt x="3494" y="1640"/>
                </a:lnTo>
                <a:lnTo>
                  <a:pt x="3507" y="1640"/>
                </a:lnTo>
                <a:moveTo>
                  <a:pt x="3507" y="1640"/>
                </a:moveTo>
                <a:lnTo>
                  <a:pt x="3507" y="1640"/>
                </a:lnTo>
                <a:lnTo>
                  <a:pt x="3521" y="1640"/>
                </a:lnTo>
                <a:moveTo>
                  <a:pt x="3521" y="1640"/>
                </a:moveTo>
                <a:lnTo>
                  <a:pt x="3521" y="1640"/>
                </a:lnTo>
                <a:lnTo>
                  <a:pt x="3521" y="1640"/>
                </a:lnTo>
                <a:close/>
                <a:moveTo>
                  <a:pt x="3521" y="1640"/>
                </a:moveTo>
                <a:lnTo>
                  <a:pt x="3521" y="1640"/>
                </a:lnTo>
                <a:lnTo>
                  <a:pt x="3534" y="1640"/>
                </a:lnTo>
                <a:moveTo>
                  <a:pt x="3534" y="1640"/>
                </a:moveTo>
                <a:lnTo>
                  <a:pt x="3534" y="1640"/>
                </a:lnTo>
                <a:lnTo>
                  <a:pt x="3534" y="1640"/>
                </a:lnTo>
                <a:close/>
                <a:moveTo>
                  <a:pt x="3534" y="1640"/>
                </a:moveTo>
                <a:lnTo>
                  <a:pt x="3534" y="1640"/>
                </a:lnTo>
                <a:lnTo>
                  <a:pt x="3547" y="1640"/>
                </a:lnTo>
                <a:moveTo>
                  <a:pt x="3547" y="1640"/>
                </a:moveTo>
                <a:lnTo>
                  <a:pt x="3547" y="1640"/>
                </a:lnTo>
                <a:lnTo>
                  <a:pt x="3561" y="1640"/>
                </a:lnTo>
                <a:moveTo>
                  <a:pt x="3561" y="1640"/>
                </a:moveTo>
                <a:lnTo>
                  <a:pt x="3561" y="1640"/>
                </a:lnTo>
                <a:lnTo>
                  <a:pt x="3561" y="1640"/>
                </a:lnTo>
                <a:close/>
                <a:moveTo>
                  <a:pt x="3561" y="1640"/>
                </a:moveTo>
                <a:lnTo>
                  <a:pt x="3561" y="1640"/>
                </a:lnTo>
                <a:lnTo>
                  <a:pt x="3574" y="1626"/>
                </a:lnTo>
                <a:moveTo>
                  <a:pt x="3574" y="1626"/>
                </a:moveTo>
                <a:lnTo>
                  <a:pt x="3574" y="1626"/>
                </a:lnTo>
                <a:lnTo>
                  <a:pt x="3587" y="1626"/>
                </a:lnTo>
                <a:moveTo>
                  <a:pt x="3587" y="1626"/>
                </a:moveTo>
                <a:lnTo>
                  <a:pt x="3587" y="1626"/>
                </a:lnTo>
                <a:lnTo>
                  <a:pt x="3587" y="1626"/>
                </a:lnTo>
                <a:close/>
                <a:moveTo>
                  <a:pt x="3587" y="1626"/>
                </a:moveTo>
                <a:lnTo>
                  <a:pt x="3587" y="1626"/>
                </a:lnTo>
                <a:lnTo>
                  <a:pt x="3601" y="1626"/>
                </a:lnTo>
                <a:moveTo>
                  <a:pt x="3601" y="1626"/>
                </a:moveTo>
                <a:lnTo>
                  <a:pt x="3601" y="1626"/>
                </a:lnTo>
                <a:lnTo>
                  <a:pt x="3601" y="1626"/>
                </a:lnTo>
                <a:close/>
                <a:moveTo>
                  <a:pt x="3601" y="1626"/>
                </a:moveTo>
                <a:lnTo>
                  <a:pt x="3601" y="1626"/>
                </a:lnTo>
                <a:lnTo>
                  <a:pt x="3614" y="1626"/>
                </a:lnTo>
                <a:moveTo>
                  <a:pt x="3614" y="1626"/>
                </a:moveTo>
                <a:lnTo>
                  <a:pt x="3614" y="1626"/>
                </a:lnTo>
                <a:lnTo>
                  <a:pt x="3627" y="1626"/>
                </a:lnTo>
                <a:moveTo>
                  <a:pt x="3627" y="1626"/>
                </a:moveTo>
                <a:lnTo>
                  <a:pt x="3627" y="1626"/>
                </a:lnTo>
                <a:lnTo>
                  <a:pt x="3627" y="1626"/>
                </a:lnTo>
                <a:close/>
                <a:moveTo>
                  <a:pt x="3627" y="1626"/>
                </a:moveTo>
                <a:lnTo>
                  <a:pt x="3627" y="1626"/>
                </a:lnTo>
                <a:lnTo>
                  <a:pt x="3641" y="1626"/>
                </a:lnTo>
                <a:moveTo>
                  <a:pt x="3641" y="1626"/>
                </a:moveTo>
                <a:lnTo>
                  <a:pt x="3641" y="1626"/>
                </a:lnTo>
                <a:lnTo>
                  <a:pt x="3654" y="1626"/>
                </a:lnTo>
                <a:moveTo>
                  <a:pt x="3654" y="1626"/>
                </a:moveTo>
                <a:lnTo>
                  <a:pt x="3654" y="1626"/>
                </a:lnTo>
                <a:lnTo>
                  <a:pt x="3654" y="1613"/>
                </a:lnTo>
                <a:moveTo>
                  <a:pt x="3654" y="1613"/>
                </a:moveTo>
                <a:lnTo>
                  <a:pt x="3654" y="1613"/>
                </a:lnTo>
                <a:lnTo>
                  <a:pt x="3667" y="1613"/>
                </a:lnTo>
                <a:moveTo>
                  <a:pt x="3667" y="1613"/>
                </a:moveTo>
                <a:lnTo>
                  <a:pt x="3667" y="1613"/>
                </a:lnTo>
                <a:lnTo>
                  <a:pt x="3667" y="1613"/>
                </a:lnTo>
                <a:close/>
                <a:moveTo>
                  <a:pt x="3667" y="1613"/>
                </a:moveTo>
                <a:lnTo>
                  <a:pt x="3667" y="1613"/>
                </a:lnTo>
                <a:lnTo>
                  <a:pt x="3681" y="1600"/>
                </a:lnTo>
                <a:moveTo>
                  <a:pt x="3681" y="1600"/>
                </a:moveTo>
                <a:lnTo>
                  <a:pt x="3681" y="1600"/>
                </a:lnTo>
                <a:lnTo>
                  <a:pt x="3694" y="1586"/>
                </a:lnTo>
                <a:moveTo>
                  <a:pt x="3694" y="1586"/>
                </a:moveTo>
                <a:lnTo>
                  <a:pt x="3694" y="1586"/>
                </a:lnTo>
                <a:lnTo>
                  <a:pt x="3694" y="1573"/>
                </a:lnTo>
                <a:moveTo>
                  <a:pt x="3694" y="1573"/>
                </a:moveTo>
                <a:lnTo>
                  <a:pt x="3694" y="1573"/>
                </a:lnTo>
                <a:lnTo>
                  <a:pt x="3707" y="1573"/>
                </a:lnTo>
                <a:moveTo>
                  <a:pt x="3707" y="1573"/>
                </a:moveTo>
                <a:lnTo>
                  <a:pt x="3707" y="1573"/>
                </a:lnTo>
                <a:lnTo>
                  <a:pt x="3721" y="1573"/>
                </a:lnTo>
                <a:moveTo>
                  <a:pt x="3721" y="1573"/>
                </a:moveTo>
                <a:lnTo>
                  <a:pt x="3721" y="1573"/>
                </a:lnTo>
                <a:lnTo>
                  <a:pt x="3721" y="1546"/>
                </a:lnTo>
                <a:moveTo>
                  <a:pt x="3721" y="1546"/>
                </a:moveTo>
                <a:lnTo>
                  <a:pt x="3721" y="1546"/>
                </a:lnTo>
                <a:lnTo>
                  <a:pt x="3734" y="1546"/>
                </a:lnTo>
                <a:moveTo>
                  <a:pt x="3734" y="1546"/>
                </a:moveTo>
                <a:lnTo>
                  <a:pt x="3734" y="1546"/>
                </a:lnTo>
                <a:lnTo>
                  <a:pt x="3734" y="1546"/>
                </a:lnTo>
                <a:close/>
                <a:moveTo>
                  <a:pt x="3734" y="1546"/>
                </a:moveTo>
                <a:lnTo>
                  <a:pt x="3734" y="1546"/>
                </a:lnTo>
                <a:lnTo>
                  <a:pt x="3747" y="1546"/>
                </a:lnTo>
                <a:moveTo>
                  <a:pt x="3747" y="1546"/>
                </a:moveTo>
                <a:lnTo>
                  <a:pt x="3747" y="1546"/>
                </a:lnTo>
                <a:lnTo>
                  <a:pt x="3761" y="1533"/>
                </a:lnTo>
                <a:moveTo>
                  <a:pt x="3761" y="1533"/>
                </a:moveTo>
                <a:lnTo>
                  <a:pt x="3761" y="1533"/>
                </a:lnTo>
                <a:lnTo>
                  <a:pt x="3761" y="1533"/>
                </a:lnTo>
                <a:close/>
                <a:moveTo>
                  <a:pt x="3761" y="1533"/>
                </a:moveTo>
                <a:lnTo>
                  <a:pt x="3761" y="1533"/>
                </a:lnTo>
                <a:lnTo>
                  <a:pt x="3774" y="1533"/>
                </a:lnTo>
                <a:moveTo>
                  <a:pt x="3774" y="1533"/>
                </a:moveTo>
                <a:lnTo>
                  <a:pt x="3774" y="1533"/>
                </a:lnTo>
                <a:lnTo>
                  <a:pt x="3787" y="1533"/>
                </a:lnTo>
                <a:moveTo>
                  <a:pt x="3787" y="1533"/>
                </a:moveTo>
                <a:lnTo>
                  <a:pt x="3787" y="1533"/>
                </a:lnTo>
                <a:lnTo>
                  <a:pt x="3787" y="1533"/>
                </a:lnTo>
                <a:close/>
                <a:moveTo>
                  <a:pt x="3787" y="1533"/>
                </a:moveTo>
                <a:lnTo>
                  <a:pt x="3787" y="1533"/>
                </a:lnTo>
                <a:lnTo>
                  <a:pt x="3801" y="1533"/>
                </a:lnTo>
                <a:moveTo>
                  <a:pt x="3801" y="1533"/>
                </a:moveTo>
                <a:lnTo>
                  <a:pt x="3801" y="1533"/>
                </a:lnTo>
                <a:lnTo>
                  <a:pt x="3801" y="1533"/>
                </a:lnTo>
                <a:close/>
                <a:moveTo>
                  <a:pt x="3801" y="1533"/>
                </a:moveTo>
                <a:lnTo>
                  <a:pt x="3801" y="1533"/>
                </a:lnTo>
                <a:lnTo>
                  <a:pt x="3814" y="1533"/>
                </a:lnTo>
                <a:moveTo>
                  <a:pt x="3814" y="1533"/>
                </a:moveTo>
                <a:lnTo>
                  <a:pt x="3814" y="1533"/>
                </a:lnTo>
                <a:lnTo>
                  <a:pt x="3827" y="1520"/>
                </a:lnTo>
                <a:moveTo>
                  <a:pt x="3827" y="1520"/>
                </a:moveTo>
                <a:lnTo>
                  <a:pt x="3827" y="1520"/>
                </a:lnTo>
                <a:lnTo>
                  <a:pt x="3827" y="1520"/>
                </a:lnTo>
                <a:close/>
                <a:moveTo>
                  <a:pt x="3827" y="1520"/>
                </a:moveTo>
                <a:lnTo>
                  <a:pt x="3827" y="1520"/>
                </a:lnTo>
                <a:lnTo>
                  <a:pt x="3841" y="1520"/>
                </a:lnTo>
                <a:moveTo>
                  <a:pt x="3841" y="1520"/>
                </a:moveTo>
                <a:lnTo>
                  <a:pt x="3841" y="1520"/>
                </a:lnTo>
                <a:lnTo>
                  <a:pt x="3854" y="1520"/>
                </a:lnTo>
                <a:moveTo>
                  <a:pt x="3854" y="1520"/>
                </a:moveTo>
                <a:lnTo>
                  <a:pt x="3854" y="1520"/>
                </a:lnTo>
                <a:lnTo>
                  <a:pt x="3854" y="1520"/>
                </a:lnTo>
                <a:close/>
                <a:moveTo>
                  <a:pt x="3854" y="1520"/>
                </a:moveTo>
                <a:lnTo>
                  <a:pt x="3854" y="1520"/>
                </a:lnTo>
                <a:lnTo>
                  <a:pt x="3867" y="1520"/>
                </a:lnTo>
                <a:moveTo>
                  <a:pt x="3867" y="1520"/>
                </a:moveTo>
                <a:lnTo>
                  <a:pt x="3867" y="1520"/>
                </a:lnTo>
                <a:lnTo>
                  <a:pt x="3867" y="1520"/>
                </a:lnTo>
                <a:close/>
                <a:moveTo>
                  <a:pt x="3867" y="1520"/>
                </a:moveTo>
                <a:lnTo>
                  <a:pt x="3867" y="1520"/>
                </a:lnTo>
                <a:lnTo>
                  <a:pt x="3881" y="1520"/>
                </a:lnTo>
                <a:moveTo>
                  <a:pt x="3881" y="1520"/>
                </a:moveTo>
                <a:lnTo>
                  <a:pt x="3881" y="1520"/>
                </a:lnTo>
                <a:lnTo>
                  <a:pt x="3894" y="1520"/>
                </a:lnTo>
                <a:moveTo>
                  <a:pt x="3894" y="1520"/>
                </a:moveTo>
                <a:lnTo>
                  <a:pt x="3894" y="1520"/>
                </a:lnTo>
                <a:lnTo>
                  <a:pt x="3894" y="1520"/>
                </a:lnTo>
                <a:close/>
                <a:moveTo>
                  <a:pt x="3894" y="1520"/>
                </a:moveTo>
                <a:lnTo>
                  <a:pt x="3894" y="1520"/>
                </a:lnTo>
                <a:lnTo>
                  <a:pt x="3907" y="1520"/>
                </a:lnTo>
                <a:moveTo>
                  <a:pt x="3907" y="1520"/>
                </a:moveTo>
                <a:lnTo>
                  <a:pt x="3907" y="1520"/>
                </a:lnTo>
                <a:lnTo>
                  <a:pt x="3921" y="1506"/>
                </a:lnTo>
                <a:moveTo>
                  <a:pt x="3921" y="1506"/>
                </a:moveTo>
                <a:lnTo>
                  <a:pt x="3921" y="1506"/>
                </a:lnTo>
                <a:lnTo>
                  <a:pt x="3921" y="1506"/>
                </a:lnTo>
                <a:close/>
                <a:moveTo>
                  <a:pt x="3921" y="1506"/>
                </a:moveTo>
                <a:lnTo>
                  <a:pt x="3921" y="1506"/>
                </a:lnTo>
                <a:lnTo>
                  <a:pt x="3934" y="1506"/>
                </a:lnTo>
                <a:moveTo>
                  <a:pt x="3934" y="1506"/>
                </a:moveTo>
                <a:lnTo>
                  <a:pt x="3934" y="1506"/>
                </a:lnTo>
                <a:lnTo>
                  <a:pt x="3934" y="1506"/>
                </a:lnTo>
                <a:close/>
                <a:moveTo>
                  <a:pt x="3934" y="1506"/>
                </a:moveTo>
                <a:lnTo>
                  <a:pt x="3934" y="1506"/>
                </a:lnTo>
                <a:lnTo>
                  <a:pt x="3947" y="1493"/>
                </a:lnTo>
                <a:moveTo>
                  <a:pt x="3947" y="1493"/>
                </a:moveTo>
                <a:lnTo>
                  <a:pt x="3947" y="1493"/>
                </a:lnTo>
                <a:lnTo>
                  <a:pt x="3961" y="1493"/>
                </a:lnTo>
                <a:moveTo>
                  <a:pt x="3961" y="1493"/>
                </a:moveTo>
                <a:lnTo>
                  <a:pt x="3961" y="1493"/>
                </a:lnTo>
                <a:lnTo>
                  <a:pt x="3961" y="1480"/>
                </a:lnTo>
                <a:moveTo>
                  <a:pt x="3961" y="1480"/>
                </a:moveTo>
                <a:lnTo>
                  <a:pt x="3961" y="1480"/>
                </a:lnTo>
                <a:lnTo>
                  <a:pt x="3974" y="1480"/>
                </a:lnTo>
                <a:moveTo>
                  <a:pt x="3974" y="1480"/>
                </a:moveTo>
                <a:lnTo>
                  <a:pt x="3974" y="1480"/>
                </a:lnTo>
                <a:lnTo>
                  <a:pt x="3987" y="1480"/>
                </a:lnTo>
                <a:moveTo>
                  <a:pt x="3987" y="1480"/>
                </a:moveTo>
                <a:lnTo>
                  <a:pt x="3987" y="1480"/>
                </a:lnTo>
                <a:lnTo>
                  <a:pt x="3987" y="1466"/>
                </a:lnTo>
                <a:moveTo>
                  <a:pt x="3987" y="1466"/>
                </a:moveTo>
                <a:lnTo>
                  <a:pt x="3987" y="1466"/>
                </a:lnTo>
                <a:lnTo>
                  <a:pt x="4001" y="1453"/>
                </a:lnTo>
                <a:moveTo>
                  <a:pt x="4001" y="1453"/>
                </a:moveTo>
                <a:lnTo>
                  <a:pt x="4001" y="1453"/>
                </a:lnTo>
                <a:lnTo>
                  <a:pt x="4001" y="1453"/>
                </a:lnTo>
                <a:close/>
                <a:moveTo>
                  <a:pt x="4001" y="1453"/>
                </a:moveTo>
                <a:lnTo>
                  <a:pt x="4001" y="1453"/>
                </a:lnTo>
                <a:lnTo>
                  <a:pt x="4014" y="1453"/>
                </a:lnTo>
                <a:moveTo>
                  <a:pt x="4014" y="1453"/>
                </a:moveTo>
                <a:lnTo>
                  <a:pt x="4014" y="1453"/>
                </a:lnTo>
                <a:lnTo>
                  <a:pt x="4027" y="1453"/>
                </a:lnTo>
                <a:moveTo>
                  <a:pt x="4027" y="1453"/>
                </a:moveTo>
                <a:lnTo>
                  <a:pt x="4027" y="1453"/>
                </a:lnTo>
                <a:lnTo>
                  <a:pt x="4027" y="1453"/>
                </a:lnTo>
                <a:close/>
                <a:moveTo>
                  <a:pt x="4027" y="1453"/>
                </a:moveTo>
                <a:lnTo>
                  <a:pt x="4027" y="1453"/>
                </a:lnTo>
                <a:lnTo>
                  <a:pt x="4041" y="1453"/>
                </a:lnTo>
                <a:moveTo>
                  <a:pt x="4041" y="1453"/>
                </a:moveTo>
                <a:lnTo>
                  <a:pt x="4041" y="1453"/>
                </a:lnTo>
                <a:lnTo>
                  <a:pt x="4041" y="1453"/>
                </a:lnTo>
                <a:close/>
                <a:moveTo>
                  <a:pt x="4041" y="1453"/>
                </a:moveTo>
                <a:lnTo>
                  <a:pt x="4041" y="1453"/>
                </a:lnTo>
                <a:lnTo>
                  <a:pt x="4054" y="1453"/>
                </a:lnTo>
                <a:moveTo>
                  <a:pt x="4054" y="1453"/>
                </a:moveTo>
                <a:lnTo>
                  <a:pt x="4054" y="1453"/>
                </a:lnTo>
                <a:lnTo>
                  <a:pt x="4067" y="1453"/>
                </a:lnTo>
                <a:moveTo>
                  <a:pt x="4067" y="1453"/>
                </a:moveTo>
                <a:lnTo>
                  <a:pt x="4067" y="1453"/>
                </a:lnTo>
                <a:lnTo>
                  <a:pt x="4067" y="1453"/>
                </a:lnTo>
                <a:close/>
                <a:moveTo>
                  <a:pt x="4067" y="1453"/>
                </a:moveTo>
                <a:lnTo>
                  <a:pt x="4067" y="1453"/>
                </a:lnTo>
                <a:lnTo>
                  <a:pt x="4081" y="1453"/>
                </a:lnTo>
                <a:moveTo>
                  <a:pt x="4081" y="1453"/>
                </a:moveTo>
                <a:lnTo>
                  <a:pt x="4081" y="1453"/>
                </a:lnTo>
                <a:lnTo>
                  <a:pt x="4094" y="1453"/>
                </a:lnTo>
                <a:moveTo>
                  <a:pt x="4094" y="1453"/>
                </a:moveTo>
                <a:lnTo>
                  <a:pt x="4094" y="1453"/>
                </a:lnTo>
                <a:lnTo>
                  <a:pt x="4094" y="1453"/>
                </a:lnTo>
                <a:close/>
                <a:moveTo>
                  <a:pt x="4094" y="1453"/>
                </a:moveTo>
                <a:lnTo>
                  <a:pt x="4094" y="1453"/>
                </a:lnTo>
                <a:lnTo>
                  <a:pt x="4107" y="1440"/>
                </a:lnTo>
                <a:moveTo>
                  <a:pt x="4107" y="1440"/>
                </a:moveTo>
                <a:lnTo>
                  <a:pt x="4107" y="1440"/>
                </a:lnTo>
                <a:lnTo>
                  <a:pt x="4107" y="1440"/>
                </a:lnTo>
                <a:close/>
                <a:moveTo>
                  <a:pt x="4107" y="1440"/>
                </a:moveTo>
                <a:lnTo>
                  <a:pt x="4107" y="1440"/>
                </a:lnTo>
                <a:lnTo>
                  <a:pt x="4121" y="1426"/>
                </a:lnTo>
                <a:moveTo>
                  <a:pt x="4121" y="1426"/>
                </a:moveTo>
                <a:lnTo>
                  <a:pt x="4121" y="1426"/>
                </a:lnTo>
                <a:lnTo>
                  <a:pt x="4134" y="1426"/>
                </a:lnTo>
                <a:moveTo>
                  <a:pt x="4134" y="1426"/>
                </a:moveTo>
                <a:lnTo>
                  <a:pt x="4134" y="1426"/>
                </a:lnTo>
                <a:lnTo>
                  <a:pt x="4134" y="1386"/>
                </a:lnTo>
                <a:moveTo>
                  <a:pt x="4134" y="1386"/>
                </a:moveTo>
                <a:lnTo>
                  <a:pt x="4134" y="1386"/>
                </a:lnTo>
                <a:lnTo>
                  <a:pt x="4147" y="1386"/>
                </a:lnTo>
                <a:moveTo>
                  <a:pt x="4147" y="1386"/>
                </a:moveTo>
                <a:lnTo>
                  <a:pt x="4147" y="1386"/>
                </a:lnTo>
                <a:lnTo>
                  <a:pt x="4161" y="1386"/>
                </a:lnTo>
                <a:moveTo>
                  <a:pt x="4161" y="1386"/>
                </a:moveTo>
                <a:lnTo>
                  <a:pt x="4161" y="1386"/>
                </a:lnTo>
                <a:lnTo>
                  <a:pt x="4161" y="1386"/>
                </a:lnTo>
                <a:close/>
                <a:moveTo>
                  <a:pt x="4161" y="1386"/>
                </a:moveTo>
                <a:lnTo>
                  <a:pt x="4161" y="1386"/>
                </a:lnTo>
                <a:lnTo>
                  <a:pt x="4174" y="1386"/>
                </a:lnTo>
                <a:moveTo>
                  <a:pt x="4174" y="1386"/>
                </a:moveTo>
                <a:lnTo>
                  <a:pt x="4174" y="1386"/>
                </a:lnTo>
                <a:lnTo>
                  <a:pt x="4174" y="1386"/>
                </a:lnTo>
                <a:close/>
                <a:moveTo>
                  <a:pt x="4174" y="1386"/>
                </a:moveTo>
                <a:lnTo>
                  <a:pt x="4174" y="1386"/>
                </a:lnTo>
                <a:lnTo>
                  <a:pt x="4187" y="1386"/>
                </a:lnTo>
                <a:moveTo>
                  <a:pt x="4187" y="1386"/>
                </a:moveTo>
                <a:lnTo>
                  <a:pt x="4187" y="1386"/>
                </a:lnTo>
                <a:lnTo>
                  <a:pt x="4201" y="1386"/>
                </a:lnTo>
                <a:moveTo>
                  <a:pt x="4201" y="1386"/>
                </a:moveTo>
                <a:lnTo>
                  <a:pt x="4201" y="1386"/>
                </a:lnTo>
                <a:lnTo>
                  <a:pt x="4201" y="1386"/>
                </a:lnTo>
                <a:close/>
                <a:moveTo>
                  <a:pt x="4201" y="1386"/>
                </a:moveTo>
                <a:lnTo>
                  <a:pt x="4201" y="1386"/>
                </a:lnTo>
                <a:lnTo>
                  <a:pt x="4214" y="1386"/>
                </a:lnTo>
                <a:moveTo>
                  <a:pt x="4214" y="1386"/>
                </a:moveTo>
                <a:lnTo>
                  <a:pt x="4214" y="1386"/>
                </a:lnTo>
                <a:lnTo>
                  <a:pt x="4227" y="1386"/>
                </a:lnTo>
                <a:moveTo>
                  <a:pt x="4227" y="1386"/>
                </a:moveTo>
                <a:lnTo>
                  <a:pt x="4227" y="1386"/>
                </a:lnTo>
                <a:lnTo>
                  <a:pt x="4227" y="1386"/>
                </a:lnTo>
                <a:close/>
                <a:moveTo>
                  <a:pt x="4227" y="1386"/>
                </a:moveTo>
                <a:lnTo>
                  <a:pt x="4227" y="1386"/>
                </a:lnTo>
                <a:lnTo>
                  <a:pt x="4241" y="1386"/>
                </a:lnTo>
                <a:moveTo>
                  <a:pt x="4241" y="1386"/>
                </a:moveTo>
                <a:lnTo>
                  <a:pt x="4241" y="1386"/>
                </a:lnTo>
                <a:lnTo>
                  <a:pt x="4241" y="1386"/>
                </a:lnTo>
                <a:close/>
                <a:moveTo>
                  <a:pt x="4241" y="1386"/>
                </a:moveTo>
                <a:lnTo>
                  <a:pt x="4241" y="1386"/>
                </a:lnTo>
                <a:lnTo>
                  <a:pt x="4254" y="1386"/>
                </a:lnTo>
                <a:moveTo>
                  <a:pt x="4254" y="1386"/>
                </a:moveTo>
                <a:lnTo>
                  <a:pt x="4254" y="1386"/>
                </a:lnTo>
                <a:lnTo>
                  <a:pt x="4267" y="1386"/>
                </a:lnTo>
                <a:moveTo>
                  <a:pt x="4267" y="1386"/>
                </a:moveTo>
                <a:lnTo>
                  <a:pt x="4267" y="1386"/>
                </a:lnTo>
                <a:lnTo>
                  <a:pt x="4267" y="1386"/>
                </a:lnTo>
                <a:close/>
                <a:moveTo>
                  <a:pt x="4267" y="1386"/>
                </a:moveTo>
                <a:lnTo>
                  <a:pt x="4267" y="1386"/>
                </a:lnTo>
                <a:lnTo>
                  <a:pt x="4281" y="1386"/>
                </a:lnTo>
                <a:moveTo>
                  <a:pt x="4281" y="1386"/>
                </a:moveTo>
                <a:lnTo>
                  <a:pt x="4281" y="1386"/>
                </a:lnTo>
                <a:lnTo>
                  <a:pt x="4294" y="1373"/>
                </a:lnTo>
                <a:moveTo>
                  <a:pt x="4294" y="1373"/>
                </a:moveTo>
                <a:lnTo>
                  <a:pt x="4294" y="1373"/>
                </a:lnTo>
                <a:lnTo>
                  <a:pt x="4294" y="1360"/>
                </a:lnTo>
                <a:moveTo>
                  <a:pt x="4294" y="1360"/>
                </a:moveTo>
                <a:lnTo>
                  <a:pt x="4294" y="1360"/>
                </a:lnTo>
                <a:lnTo>
                  <a:pt x="4307" y="1360"/>
                </a:lnTo>
                <a:moveTo>
                  <a:pt x="4307" y="1360"/>
                </a:moveTo>
                <a:lnTo>
                  <a:pt x="4307" y="1360"/>
                </a:lnTo>
                <a:lnTo>
                  <a:pt x="4307" y="1360"/>
                </a:lnTo>
                <a:close/>
                <a:moveTo>
                  <a:pt x="4307" y="1360"/>
                </a:moveTo>
                <a:lnTo>
                  <a:pt x="4307" y="1360"/>
                </a:lnTo>
                <a:lnTo>
                  <a:pt x="4321" y="1360"/>
                </a:lnTo>
                <a:moveTo>
                  <a:pt x="4321" y="1360"/>
                </a:moveTo>
                <a:lnTo>
                  <a:pt x="4321" y="1360"/>
                </a:lnTo>
                <a:lnTo>
                  <a:pt x="4334" y="1360"/>
                </a:lnTo>
                <a:moveTo>
                  <a:pt x="4334" y="1360"/>
                </a:moveTo>
                <a:lnTo>
                  <a:pt x="4334" y="1360"/>
                </a:lnTo>
                <a:lnTo>
                  <a:pt x="4334" y="1360"/>
                </a:lnTo>
                <a:close/>
                <a:moveTo>
                  <a:pt x="4334" y="1360"/>
                </a:moveTo>
                <a:lnTo>
                  <a:pt x="4334" y="1360"/>
                </a:lnTo>
                <a:lnTo>
                  <a:pt x="4347" y="1360"/>
                </a:lnTo>
                <a:moveTo>
                  <a:pt x="4347" y="1360"/>
                </a:moveTo>
                <a:lnTo>
                  <a:pt x="4347" y="1360"/>
                </a:lnTo>
                <a:lnTo>
                  <a:pt x="4361" y="1346"/>
                </a:lnTo>
                <a:moveTo>
                  <a:pt x="4361" y="1346"/>
                </a:moveTo>
                <a:lnTo>
                  <a:pt x="4361" y="1346"/>
                </a:lnTo>
                <a:lnTo>
                  <a:pt x="4361" y="1333"/>
                </a:lnTo>
                <a:moveTo>
                  <a:pt x="4361" y="1333"/>
                </a:moveTo>
                <a:lnTo>
                  <a:pt x="4361" y="1333"/>
                </a:lnTo>
                <a:lnTo>
                  <a:pt x="4374" y="1320"/>
                </a:lnTo>
                <a:moveTo>
                  <a:pt x="4374" y="1320"/>
                </a:moveTo>
                <a:lnTo>
                  <a:pt x="4374" y="1320"/>
                </a:lnTo>
                <a:lnTo>
                  <a:pt x="4374" y="1320"/>
                </a:lnTo>
                <a:close/>
                <a:moveTo>
                  <a:pt x="4374" y="1320"/>
                </a:moveTo>
                <a:lnTo>
                  <a:pt x="4374" y="1320"/>
                </a:lnTo>
                <a:lnTo>
                  <a:pt x="4387" y="1320"/>
                </a:lnTo>
                <a:moveTo>
                  <a:pt x="4387" y="1320"/>
                </a:moveTo>
                <a:lnTo>
                  <a:pt x="4387" y="1320"/>
                </a:lnTo>
                <a:lnTo>
                  <a:pt x="4401" y="1293"/>
                </a:lnTo>
                <a:moveTo>
                  <a:pt x="4401" y="1293"/>
                </a:moveTo>
                <a:lnTo>
                  <a:pt x="4401" y="1293"/>
                </a:lnTo>
                <a:lnTo>
                  <a:pt x="4401" y="1293"/>
                </a:lnTo>
                <a:close/>
                <a:moveTo>
                  <a:pt x="4401" y="1293"/>
                </a:moveTo>
                <a:lnTo>
                  <a:pt x="4401" y="1293"/>
                </a:lnTo>
                <a:lnTo>
                  <a:pt x="4414" y="1280"/>
                </a:lnTo>
                <a:moveTo>
                  <a:pt x="4414" y="1280"/>
                </a:moveTo>
                <a:lnTo>
                  <a:pt x="4414" y="1280"/>
                </a:lnTo>
                <a:lnTo>
                  <a:pt x="4427" y="1266"/>
                </a:lnTo>
                <a:moveTo>
                  <a:pt x="4427" y="1266"/>
                </a:moveTo>
                <a:lnTo>
                  <a:pt x="4427" y="1266"/>
                </a:lnTo>
                <a:lnTo>
                  <a:pt x="4427" y="1266"/>
                </a:lnTo>
                <a:close/>
                <a:moveTo>
                  <a:pt x="4427" y="1266"/>
                </a:moveTo>
                <a:lnTo>
                  <a:pt x="4427" y="1266"/>
                </a:lnTo>
                <a:lnTo>
                  <a:pt x="4441" y="1253"/>
                </a:lnTo>
                <a:moveTo>
                  <a:pt x="4441" y="1253"/>
                </a:moveTo>
                <a:lnTo>
                  <a:pt x="4441" y="1253"/>
                </a:lnTo>
                <a:lnTo>
                  <a:pt x="4441" y="1253"/>
                </a:lnTo>
                <a:close/>
                <a:moveTo>
                  <a:pt x="4441" y="1253"/>
                </a:moveTo>
                <a:lnTo>
                  <a:pt x="4441" y="1253"/>
                </a:lnTo>
                <a:lnTo>
                  <a:pt x="4454" y="1253"/>
                </a:lnTo>
                <a:moveTo>
                  <a:pt x="4454" y="1253"/>
                </a:moveTo>
                <a:lnTo>
                  <a:pt x="4454" y="1253"/>
                </a:lnTo>
                <a:lnTo>
                  <a:pt x="4467" y="1253"/>
                </a:lnTo>
                <a:moveTo>
                  <a:pt x="4467" y="1253"/>
                </a:moveTo>
                <a:lnTo>
                  <a:pt x="4467" y="1253"/>
                </a:lnTo>
                <a:lnTo>
                  <a:pt x="4467" y="1253"/>
                </a:lnTo>
                <a:close/>
                <a:moveTo>
                  <a:pt x="4467" y="1253"/>
                </a:moveTo>
                <a:lnTo>
                  <a:pt x="4467" y="1253"/>
                </a:lnTo>
                <a:lnTo>
                  <a:pt x="4481" y="1253"/>
                </a:lnTo>
                <a:moveTo>
                  <a:pt x="4481" y="1253"/>
                </a:moveTo>
                <a:lnTo>
                  <a:pt x="4481" y="1253"/>
                </a:lnTo>
                <a:lnTo>
                  <a:pt x="4481" y="1253"/>
                </a:lnTo>
                <a:close/>
                <a:moveTo>
                  <a:pt x="4481" y="1253"/>
                </a:moveTo>
                <a:lnTo>
                  <a:pt x="4481" y="1253"/>
                </a:lnTo>
                <a:lnTo>
                  <a:pt x="4494" y="1226"/>
                </a:lnTo>
                <a:moveTo>
                  <a:pt x="4494" y="1226"/>
                </a:moveTo>
                <a:lnTo>
                  <a:pt x="4494" y="1226"/>
                </a:lnTo>
                <a:lnTo>
                  <a:pt x="4507" y="1226"/>
                </a:lnTo>
                <a:moveTo>
                  <a:pt x="4507" y="1226"/>
                </a:moveTo>
                <a:lnTo>
                  <a:pt x="4507" y="1226"/>
                </a:lnTo>
                <a:lnTo>
                  <a:pt x="4507" y="1226"/>
                </a:lnTo>
                <a:close/>
                <a:moveTo>
                  <a:pt x="4507" y="1226"/>
                </a:moveTo>
                <a:lnTo>
                  <a:pt x="4507" y="1226"/>
                </a:lnTo>
                <a:lnTo>
                  <a:pt x="4521" y="1226"/>
                </a:lnTo>
                <a:moveTo>
                  <a:pt x="4521" y="1226"/>
                </a:moveTo>
                <a:lnTo>
                  <a:pt x="4521" y="1226"/>
                </a:lnTo>
                <a:lnTo>
                  <a:pt x="4534" y="1213"/>
                </a:lnTo>
                <a:moveTo>
                  <a:pt x="4534" y="1213"/>
                </a:moveTo>
                <a:lnTo>
                  <a:pt x="4534" y="1213"/>
                </a:lnTo>
                <a:lnTo>
                  <a:pt x="4534" y="1213"/>
                </a:lnTo>
                <a:close/>
                <a:moveTo>
                  <a:pt x="4534" y="1213"/>
                </a:moveTo>
                <a:lnTo>
                  <a:pt x="4534" y="1213"/>
                </a:lnTo>
                <a:lnTo>
                  <a:pt x="4547" y="1200"/>
                </a:lnTo>
                <a:moveTo>
                  <a:pt x="4547" y="1200"/>
                </a:moveTo>
                <a:lnTo>
                  <a:pt x="4547" y="1200"/>
                </a:lnTo>
                <a:lnTo>
                  <a:pt x="4547" y="1200"/>
                </a:lnTo>
                <a:close/>
                <a:moveTo>
                  <a:pt x="4547" y="1200"/>
                </a:moveTo>
                <a:lnTo>
                  <a:pt x="4547" y="1200"/>
                </a:lnTo>
                <a:lnTo>
                  <a:pt x="4561" y="1200"/>
                </a:lnTo>
                <a:moveTo>
                  <a:pt x="4561" y="1200"/>
                </a:moveTo>
                <a:lnTo>
                  <a:pt x="4561" y="1200"/>
                </a:lnTo>
                <a:lnTo>
                  <a:pt x="4574" y="1200"/>
                </a:lnTo>
                <a:moveTo>
                  <a:pt x="4574" y="1200"/>
                </a:moveTo>
                <a:lnTo>
                  <a:pt x="4574" y="1200"/>
                </a:lnTo>
                <a:lnTo>
                  <a:pt x="4574" y="1173"/>
                </a:lnTo>
                <a:moveTo>
                  <a:pt x="4574" y="1173"/>
                </a:moveTo>
                <a:lnTo>
                  <a:pt x="4574" y="1173"/>
                </a:lnTo>
                <a:lnTo>
                  <a:pt x="4587" y="1160"/>
                </a:lnTo>
                <a:moveTo>
                  <a:pt x="4587" y="1160"/>
                </a:moveTo>
                <a:lnTo>
                  <a:pt x="4587" y="1160"/>
                </a:lnTo>
                <a:lnTo>
                  <a:pt x="4601" y="1146"/>
                </a:lnTo>
                <a:moveTo>
                  <a:pt x="4601" y="1146"/>
                </a:moveTo>
                <a:lnTo>
                  <a:pt x="4601" y="1146"/>
                </a:lnTo>
                <a:lnTo>
                  <a:pt x="4601" y="1146"/>
                </a:lnTo>
                <a:close/>
                <a:moveTo>
                  <a:pt x="4601" y="1146"/>
                </a:moveTo>
                <a:lnTo>
                  <a:pt x="4601" y="1146"/>
                </a:lnTo>
                <a:lnTo>
                  <a:pt x="4614" y="1146"/>
                </a:lnTo>
                <a:moveTo>
                  <a:pt x="4614" y="1146"/>
                </a:moveTo>
                <a:lnTo>
                  <a:pt x="4614" y="1146"/>
                </a:lnTo>
                <a:lnTo>
                  <a:pt x="4614" y="1133"/>
                </a:lnTo>
                <a:moveTo>
                  <a:pt x="4614" y="1133"/>
                </a:moveTo>
                <a:lnTo>
                  <a:pt x="4614" y="1133"/>
                </a:lnTo>
                <a:lnTo>
                  <a:pt x="4627" y="1120"/>
                </a:lnTo>
                <a:moveTo>
                  <a:pt x="4627" y="1120"/>
                </a:moveTo>
                <a:lnTo>
                  <a:pt x="4627" y="1120"/>
                </a:lnTo>
                <a:lnTo>
                  <a:pt x="4641" y="1120"/>
                </a:lnTo>
                <a:moveTo>
                  <a:pt x="4641" y="1120"/>
                </a:moveTo>
                <a:lnTo>
                  <a:pt x="4641" y="1120"/>
                </a:lnTo>
                <a:lnTo>
                  <a:pt x="4641" y="1120"/>
                </a:lnTo>
                <a:close/>
                <a:moveTo>
                  <a:pt x="4641" y="1120"/>
                </a:moveTo>
                <a:lnTo>
                  <a:pt x="4641" y="1120"/>
                </a:lnTo>
                <a:lnTo>
                  <a:pt x="4654" y="1120"/>
                </a:lnTo>
                <a:moveTo>
                  <a:pt x="4654" y="1120"/>
                </a:moveTo>
                <a:lnTo>
                  <a:pt x="4654" y="1120"/>
                </a:lnTo>
                <a:lnTo>
                  <a:pt x="4667" y="1106"/>
                </a:lnTo>
                <a:moveTo>
                  <a:pt x="4667" y="1106"/>
                </a:moveTo>
                <a:lnTo>
                  <a:pt x="4667" y="1106"/>
                </a:lnTo>
                <a:lnTo>
                  <a:pt x="4667" y="1093"/>
                </a:lnTo>
                <a:moveTo>
                  <a:pt x="4667" y="1093"/>
                </a:moveTo>
                <a:lnTo>
                  <a:pt x="4667" y="1093"/>
                </a:lnTo>
                <a:lnTo>
                  <a:pt x="4681" y="1093"/>
                </a:lnTo>
                <a:moveTo>
                  <a:pt x="4681" y="1093"/>
                </a:moveTo>
                <a:lnTo>
                  <a:pt x="4681" y="1093"/>
                </a:lnTo>
                <a:lnTo>
                  <a:pt x="4681" y="1093"/>
                </a:lnTo>
                <a:close/>
                <a:moveTo>
                  <a:pt x="4681" y="1093"/>
                </a:moveTo>
                <a:lnTo>
                  <a:pt x="4681" y="1093"/>
                </a:lnTo>
                <a:lnTo>
                  <a:pt x="4694" y="1080"/>
                </a:lnTo>
                <a:moveTo>
                  <a:pt x="4694" y="1080"/>
                </a:moveTo>
                <a:lnTo>
                  <a:pt x="4694" y="1080"/>
                </a:lnTo>
                <a:lnTo>
                  <a:pt x="4707" y="1080"/>
                </a:lnTo>
                <a:moveTo>
                  <a:pt x="4707" y="1080"/>
                </a:moveTo>
                <a:lnTo>
                  <a:pt x="4707" y="1080"/>
                </a:lnTo>
                <a:lnTo>
                  <a:pt x="4707" y="1066"/>
                </a:lnTo>
                <a:moveTo>
                  <a:pt x="4707" y="1066"/>
                </a:moveTo>
                <a:lnTo>
                  <a:pt x="4707" y="1066"/>
                </a:lnTo>
                <a:lnTo>
                  <a:pt x="4721" y="1066"/>
                </a:lnTo>
                <a:moveTo>
                  <a:pt x="4721" y="1066"/>
                </a:moveTo>
                <a:lnTo>
                  <a:pt x="4721" y="1066"/>
                </a:lnTo>
                <a:lnTo>
                  <a:pt x="4734" y="1066"/>
                </a:lnTo>
                <a:moveTo>
                  <a:pt x="4734" y="1066"/>
                </a:moveTo>
                <a:lnTo>
                  <a:pt x="4734" y="1066"/>
                </a:lnTo>
                <a:lnTo>
                  <a:pt x="4734" y="1066"/>
                </a:lnTo>
                <a:close/>
                <a:moveTo>
                  <a:pt x="4734" y="1066"/>
                </a:moveTo>
                <a:lnTo>
                  <a:pt x="4734" y="1066"/>
                </a:lnTo>
                <a:lnTo>
                  <a:pt x="4747" y="1053"/>
                </a:lnTo>
                <a:moveTo>
                  <a:pt x="4747" y="1053"/>
                </a:moveTo>
                <a:lnTo>
                  <a:pt x="4747" y="1053"/>
                </a:lnTo>
                <a:lnTo>
                  <a:pt x="4747" y="1040"/>
                </a:lnTo>
                <a:moveTo>
                  <a:pt x="4747" y="1040"/>
                </a:moveTo>
                <a:lnTo>
                  <a:pt x="4747" y="1040"/>
                </a:lnTo>
                <a:lnTo>
                  <a:pt x="4761" y="1040"/>
                </a:lnTo>
                <a:moveTo>
                  <a:pt x="4761" y="1040"/>
                </a:moveTo>
                <a:lnTo>
                  <a:pt x="4761" y="1040"/>
                </a:lnTo>
                <a:lnTo>
                  <a:pt x="4774" y="1026"/>
                </a:lnTo>
                <a:moveTo>
                  <a:pt x="4774" y="1026"/>
                </a:moveTo>
                <a:lnTo>
                  <a:pt x="4774" y="1026"/>
                </a:lnTo>
                <a:lnTo>
                  <a:pt x="4774" y="1026"/>
                </a:lnTo>
                <a:close/>
                <a:moveTo>
                  <a:pt x="4774" y="1026"/>
                </a:moveTo>
                <a:lnTo>
                  <a:pt x="4774" y="1026"/>
                </a:lnTo>
                <a:lnTo>
                  <a:pt x="4787" y="1026"/>
                </a:lnTo>
                <a:moveTo>
                  <a:pt x="4787" y="1026"/>
                </a:moveTo>
                <a:lnTo>
                  <a:pt x="4787" y="1026"/>
                </a:lnTo>
                <a:lnTo>
                  <a:pt x="4801" y="1013"/>
                </a:lnTo>
                <a:moveTo>
                  <a:pt x="4801" y="1013"/>
                </a:moveTo>
                <a:lnTo>
                  <a:pt x="4801" y="1013"/>
                </a:lnTo>
                <a:lnTo>
                  <a:pt x="4801" y="1013"/>
                </a:lnTo>
                <a:close/>
                <a:moveTo>
                  <a:pt x="4801" y="1013"/>
                </a:moveTo>
                <a:lnTo>
                  <a:pt x="4801" y="1013"/>
                </a:lnTo>
                <a:lnTo>
                  <a:pt x="4814" y="1013"/>
                </a:lnTo>
                <a:moveTo>
                  <a:pt x="4814" y="1013"/>
                </a:moveTo>
                <a:lnTo>
                  <a:pt x="4814" y="1013"/>
                </a:lnTo>
                <a:lnTo>
                  <a:pt x="4814" y="1013"/>
                </a:lnTo>
                <a:close/>
                <a:moveTo>
                  <a:pt x="4814" y="1013"/>
                </a:moveTo>
                <a:lnTo>
                  <a:pt x="4814" y="1013"/>
                </a:lnTo>
                <a:lnTo>
                  <a:pt x="4827" y="1000"/>
                </a:lnTo>
                <a:moveTo>
                  <a:pt x="4827" y="1000"/>
                </a:moveTo>
                <a:lnTo>
                  <a:pt x="4827" y="1000"/>
                </a:lnTo>
                <a:lnTo>
                  <a:pt x="4841" y="986"/>
                </a:lnTo>
                <a:moveTo>
                  <a:pt x="4841" y="986"/>
                </a:moveTo>
                <a:lnTo>
                  <a:pt x="4841" y="986"/>
                </a:lnTo>
                <a:lnTo>
                  <a:pt x="4841" y="986"/>
                </a:lnTo>
                <a:close/>
                <a:moveTo>
                  <a:pt x="4841" y="986"/>
                </a:moveTo>
                <a:lnTo>
                  <a:pt x="4841" y="986"/>
                </a:lnTo>
                <a:lnTo>
                  <a:pt x="4854" y="986"/>
                </a:lnTo>
                <a:moveTo>
                  <a:pt x="4854" y="986"/>
                </a:moveTo>
                <a:lnTo>
                  <a:pt x="4854" y="986"/>
                </a:lnTo>
                <a:lnTo>
                  <a:pt x="4867" y="986"/>
                </a:lnTo>
                <a:moveTo>
                  <a:pt x="4867" y="986"/>
                </a:moveTo>
                <a:lnTo>
                  <a:pt x="4867" y="986"/>
                </a:lnTo>
                <a:lnTo>
                  <a:pt x="4867" y="973"/>
                </a:lnTo>
                <a:moveTo>
                  <a:pt x="4867" y="973"/>
                </a:moveTo>
                <a:lnTo>
                  <a:pt x="4867" y="973"/>
                </a:lnTo>
                <a:lnTo>
                  <a:pt x="4881" y="973"/>
                </a:lnTo>
                <a:moveTo>
                  <a:pt x="4881" y="973"/>
                </a:moveTo>
                <a:lnTo>
                  <a:pt x="4881" y="973"/>
                </a:lnTo>
                <a:lnTo>
                  <a:pt x="4881" y="973"/>
                </a:lnTo>
                <a:close/>
                <a:moveTo>
                  <a:pt x="4881" y="973"/>
                </a:moveTo>
                <a:lnTo>
                  <a:pt x="4881" y="973"/>
                </a:lnTo>
                <a:lnTo>
                  <a:pt x="4894" y="973"/>
                </a:lnTo>
                <a:moveTo>
                  <a:pt x="4894" y="973"/>
                </a:moveTo>
                <a:lnTo>
                  <a:pt x="4894" y="973"/>
                </a:lnTo>
                <a:lnTo>
                  <a:pt x="4907" y="960"/>
                </a:lnTo>
                <a:moveTo>
                  <a:pt x="4907" y="960"/>
                </a:moveTo>
                <a:lnTo>
                  <a:pt x="4907" y="960"/>
                </a:lnTo>
                <a:lnTo>
                  <a:pt x="4907" y="960"/>
                </a:lnTo>
                <a:close/>
                <a:moveTo>
                  <a:pt x="4907" y="960"/>
                </a:moveTo>
                <a:lnTo>
                  <a:pt x="4907" y="960"/>
                </a:lnTo>
                <a:lnTo>
                  <a:pt x="4921" y="946"/>
                </a:lnTo>
                <a:moveTo>
                  <a:pt x="4921" y="946"/>
                </a:moveTo>
                <a:lnTo>
                  <a:pt x="4921" y="946"/>
                </a:lnTo>
                <a:lnTo>
                  <a:pt x="4921" y="933"/>
                </a:lnTo>
                <a:moveTo>
                  <a:pt x="4921" y="933"/>
                </a:moveTo>
                <a:lnTo>
                  <a:pt x="4921" y="933"/>
                </a:lnTo>
                <a:lnTo>
                  <a:pt x="4934" y="933"/>
                </a:lnTo>
                <a:moveTo>
                  <a:pt x="4934" y="933"/>
                </a:moveTo>
                <a:lnTo>
                  <a:pt x="4934" y="933"/>
                </a:lnTo>
                <a:lnTo>
                  <a:pt x="4947" y="933"/>
                </a:lnTo>
                <a:moveTo>
                  <a:pt x="4947" y="933"/>
                </a:moveTo>
                <a:lnTo>
                  <a:pt x="4947" y="933"/>
                </a:lnTo>
                <a:lnTo>
                  <a:pt x="4947" y="933"/>
                </a:lnTo>
                <a:close/>
                <a:moveTo>
                  <a:pt x="4947" y="933"/>
                </a:moveTo>
                <a:lnTo>
                  <a:pt x="4947" y="933"/>
                </a:lnTo>
                <a:lnTo>
                  <a:pt x="4961" y="933"/>
                </a:lnTo>
                <a:moveTo>
                  <a:pt x="4961" y="933"/>
                </a:moveTo>
                <a:lnTo>
                  <a:pt x="4961" y="933"/>
                </a:lnTo>
                <a:lnTo>
                  <a:pt x="4974" y="933"/>
                </a:lnTo>
                <a:moveTo>
                  <a:pt x="4974" y="933"/>
                </a:moveTo>
                <a:lnTo>
                  <a:pt x="4974" y="933"/>
                </a:lnTo>
                <a:lnTo>
                  <a:pt x="4974" y="906"/>
                </a:lnTo>
                <a:moveTo>
                  <a:pt x="4974" y="906"/>
                </a:moveTo>
                <a:lnTo>
                  <a:pt x="4974" y="906"/>
                </a:lnTo>
                <a:lnTo>
                  <a:pt x="4987" y="906"/>
                </a:lnTo>
                <a:moveTo>
                  <a:pt x="4987" y="906"/>
                </a:moveTo>
                <a:lnTo>
                  <a:pt x="4987" y="906"/>
                </a:lnTo>
                <a:lnTo>
                  <a:pt x="4987" y="906"/>
                </a:lnTo>
                <a:close/>
                <a:moveTo>
                  <a:pt x="4987" y="906"/>
                </a:moveTo>
                <a:lnTo>
                  <a:pt x="4987" y="906"/>
                </a:lnTo>
                <a:lnTo>
                  <a:pt x="5001" y="906"/>
                </a:lnTo>
                <a:moveTo>
                  <a:pt x="5001" y="906"/>
                </a:moveTo>
                <a:lnTo>
                  <a:pt x="5001" y="906"/>
                </a:lnTo>
                <a:lnTo>
                  <a:pt x="5014" y="880"/>
                </a:lnTo>
                <a:moveTo>
                  <a:pt x="5014" y="880"/>
                </a:moveTo>
                <a:lnTo>
                  <a:pt x="5014" y="880"/>
                </a:lnTo>
                <a:lnTo>
                  <a:pt x="5014" y="880"/>
                </a:lnTo>
                <a:close/>
                <a:moveTo>
                  <a:pt x="5014" y="880"/>
                </a:moveTo>
                <a:lnTo>
                  <a:pt x="5014" y="880"/>
                </a:lnTo>
                <a:lnTo>
                  <a:pt x="5027" y="880"/>
                </a:lnTo>
                <a:moveTo>
                  <a:pt x="5027" y="880"/>
                </a:moveTo>
                <a:lnTo>
                  <a:pt x="5027" y="880"/>
                </a:lnTo>
                <a:lnTo>
                  <a:pt x="5041" y="880"/>
                </a:lnTo>
                <a:moveTo>
                  <a:pt x="5041" y="880"/>
                </a:moveTo>
                <a:lnTo>
                  <a:pt x="5041" y="880"/>
                </a:lnTo>
                <a:lnTo>
                  <a:pt x="5041" y="880"/>
                </a:lnTo>
                <a:close/>
                <a:moveTo>
                  <a:pt x="5041" y="880"/>
                </a:moveTo>
                <a:lnTo>
                  <a:pt x="5041" y="880"/>
                </a:lnTo>
                <a:lnTo>
                  <a:pt x="5054" y="880"/>
                </a:lnTo>
                <a:moveTo>
                  <a:pt x="5054" y="880"/>
                </a:moveTo>
                <a:lnTo>
                  <a:pt x="5054" y="880"/>
                </a:lnTo>
                <a:lnTo>
                  <a:pt x="5054" y="866"/>
                </a:lnTo>
                <a:moveTo>
                  <a:pt x="5054" y="866"/>
                </a:moveTo>
                <a:lnTo>
                  <a:pt x="5054" y="866"/>
                </a:lnTo>
                <a:lnTo>
                  <a:pt x="5067" y="853"/>
                </a:lnTo>
                <a:moveTo>
                  <a:pt x="5067" y="853"/>
                </a:moveTo>
                <a:lnTo>
                  <a:pt x="5067" y="853"/>
                </a:lnTo>
                <a:lnTo>
                  <a:pt x="5081" y="853"/>
                </a:lnTo>
                <a:moveTo>
                  <a:pt x="5081" y="853"/>
                </a:moveTo>
                <a:lnTo>
                  <a:pt x="5081" y="853"/>
                </a:lnTo>
                <a:lnTo>
                  <a:pt x="5081" y="840"/>
                </a:lnTo>
                <a:moveTo>
                  <a:pt x="5081" y="840"/>
                </a:moveTo>
                <a:lnTo>
                  <a:pt x="5081" y="840"/>
                </a:lnTo>
                <a:lnTo>
                  <a:pt x="5094" y="840"/>
                </a:lnTo>
                <a:moveTo>
                  <a:pt x="5094" y="840"/>
                </a:moveTo>
                <a:lnTo>
                  <a:pt x="5094" y="840"/>
                </a:lnTo>
                <a:lnTo>
                  <a:pt x="5107" y="840"/>
                </a:lnTo>
                <a:moveTo>
                  <a:pt x="5107" y="840"/>
                </a:moveTo>
                <a:lnTo>
                  <a:pt x="5107" y="840"/>
                </a:lnTo>
                <a:lnTo>
                  <a:pt x="5107" y="840"/>
                </a:lnTo>
                <a:close/>
                <a:moveTo>
                  <a:pt x="5107" y="840"/>
                </a:moveTo>
                <a:lnTo>
                  <a:pt x="5107" y="840"/>
                </a:lnTo>
                <a:lnTo>
                  <a:pt x="5121" y="840"/>
                </a:lnTo>
                <a:moveTo>
                  <a:pt x="5121" y="840"/>
                </a:moveTo>
                <a:lnTo>
                  <a:pt x="5121" y="840"/>
                </a:lnTo>
                <a:lnTo>
                  <a:pt x="5121" y="840"/>
                </a:lnTo>
                <a:close/>
                <a:moveTo>
                  <a:pt x="5121" y="840"/>
                </a:moveTo>
                <a:lnTo>
                  <a:pt x="5121" y="840"/>
                </a:lnTo>
                <a:lnTo>
                  <a:pt x="5134" y="840"/>
                </a:lnTo>
                <a:moveTo>
                  <a:pt x="5134" y="840"/>
                </a:moveTo>
                <a:lnTo>
                  <a:pt x="5134" y="840"/>
                </a:lnTo>
                <a:lnTo>
                  <a:pt x="5147" y="840"/>
                </a:lnTo>
                <a:moveTo>
                  <a:pt x="5147" y="840"/>
                </a:moveTo>
                <a:lnTo>
                  <a:pt x="5147" y="840"/>
                </a:lnTo>
                <a:lnTo>
                  <a:pt x="5147" y="826"/>
                </a:lnTo>
                <a:moveTo>
                  <a:pt x="5147" y="826"/>
                </a:moveTo>
                <a:lnTo>
                  <a:pt x="5147" y="826"/>
                </a:lnTo>
                <a:lnTo>
                  <a:pt x="5161" y="826"/>
                </a:lnTo>
                <a:moveTo>
                  <a:pt x="5161" y="826"/>
                </a:moveTo>
                <a:lnTo>
                  <a:pt x="5161" y="826"/>
                </a:lnTo>
                <a:lnTo>
                  <a:pt x="5174" y="813"/>
                </a:lnTo>
                <a:moveTo>
                  <a:pt x="5174" y="813"/>
                </a:moveTo>
                <a:lnTo>
                  <a:pt x="5174" y="813"/>
                </a:lnTo>
                <a:lnTo>
                  <a:pt x="5174" y="813"/>
                </a:lnTo>
                <a:close/>
                <a:moveTo>
                  <a:pt x="5174" y="813"/>
                </a:moveTo>
                <a:lnTo>
                  <a:pt x="5174" y="813"/>
                </a:lnTo>
                <a:lnTo>
                  <a:pt x="5187" y="800"/>
                </a:lnTo>
                <a:moveTo>
                  <a:pt x="5187" y="800"/>
                </a:moveTo>
                <a:lnTo>
                  <a:pt x="5187" y="800"/>
                </a:lnTo>
                <a:lnTo>
                  <a:pt x="5187" y="800"/>
                </a:lnTo>
                <a:close/>
                <a:moveTo>
                  <a:pt x="5187" y="800"/>
                </a:moveTo>
                <a:lnTo>
                  <a:pt x="5187" y="800"/>
                </a:lnTo>
                <a:lnTo>
                  <a:pt x="5201" y="786"/>
                </a:lnTo>
                <a:moveTo>
                  <a:pt x="5201" y="786"/>
                </a:moveTo>
                <a:lnTo>
                  <a:pt x="5201" y="786"/>
                </a:lnTo>
                <a:lnTo>
                  <a:pt x="5214" y="786"/>
                </a:lnTo>
                <a:moveTo>
                  <a:pt x="5214" y="786"/>
                </a:moveTo>
                <a:lnTo>
                  <a:pt x="5214" y="786"/>
                </a:lnTo>
                <a:lnTo>
                  <a:pt x="5214" y="773"/>
                </a:lnTo>
                <a:moveTo>
                  <a:pt x="5214" y="773"/>
                </a:moveTo>
                <a:lnTo>
                  <a:pt x="5214" y="773"/>
                </a:lnTo>
                <a:lnTo>
                  <a:pt x="5227" y="773"/>
                </a:lnTo>
                <a:moveTo>
                  <a:pt x="5227" y="773"/>
                </a:moveTo>
                <a:lnTo>
                  <a:pt x="5227" y="773"/>
                </a:lnTo>
                <a:lnTo>
                  <a:pt x="5241" y="773"/>
                </a:lnTo>
                <a:moveTo>
                  <a:pt x="5241" y="773"/>
                </a:moveTo>
                <a:lnTo>
                  <a:pt x="5241" y="773"/>
                </a:lnTo>
                <a:lnTo>
                  <a:pt x="5241" y="760"/>
                </a:lnTo>
                <a:moveTo>
                  <a:pt x="5241" y="760"/>
                </a:moveTo>
                <a:lnTo>
                  <a:pt x="5241" y="760"/>
                </a:lnTo>
                <a:lnTo>
                  <a:pt x="5254" y="760"/>
                </a:lnTo>
                <a:moveTo>
                  <a:pt x="5254" y="760"/>
                </a:moveTo>
                <a:lnTo>
                  <a:pt x="5254" y="760"/>
                </a:lnTo>
                <a:lnTo>
                  <a:pt x="5254" y="760"/>
                </a:lnTo>
                <a:close/>
                <a:moveTo>
                  <a:pt x="5254" y="760"/>
                </a:moveTo>
                <a:lnTo>
                  <a:pt x="5254" y="760"/>
                </a:lnTo>
                <a:lnTo>
                  <a:pt x="5267" y="760"/>
                </a:lnTo>
                <a:moveTo>
                  <a:pt x="5267" y="760"/>
                </a:moveTo>
                <a:lnTo>
                  <a:pt x="5267" y="760"/>
                </a:lnTo>
                <a:lnTo>
                  <a:pt x="5281" y="760"/>
                </a:lnTo>
                <a:moveTo>
                  <a:pt x="5281" y="760"/>
                </a:moveTo>
                <a:lnTo>
                  <a:pt x="5281" y="760"/>
                </a:lnTo>
                <a:lnTo>
                  <a:pt x="5281" y="760"/>
                </a:lnTo>
                <a:close/>
                <a:moveTo>
                  <a:pt x="5281" y="760"/>
                </a:moveTo>
                <a:lnTo>
                  <a:pt x="5281" y="760"/>
                </a:lnTo>
                <a:lnTo>
                  <a:pt x="5294" y="760"/>
                </a:lnTo>
                <a:moveTo>
                  <a:pt x="5294" y="760"/>
                </a:moveTo>
                <a:lnTo>
                  <a:pt x="5294" y="760"/>
                </a:lnTo>
                <a:lnTo>
                  <a:pt x="5307" y="746"/>
                </a:lnTo>
                <a:moveTo>
                  <a:pt x="5307" y="746"/>
                </a:moveTo>
                <a:lnTo>
                  <a:pt x="5307" y="746"/>
                </a:lnTo>
                <a:lnTo>
                  <a:pt x="5307" y="746"/>
                </a:lnTo>
                <a:close/>
                <a:moveTo>
                  <a:pt x="5307" y="746"/>
                </a:moveTo>
                <a:lnTo>
                  <a:pt x="5307" y="746"/>
                </a:lnTo>
                <a:lnTo>
                  <a:pt x="5321" y="746"/>
                </a:lnTo>
                <a:moveTo>
                  <a:pt x="5321" y="746"/>
                </a:moveTo>
                <a:lnTo>
                  <a:pt x="5321" y="746"/>
                </a:lnTo>
                <a:lnTo>
                  <a:pt x="5321" y="746"/>
                </a:lnTo>
                <a:close/>
                <a:moveTo>
                  <a:pt x="5321" y="746"/>
                </a:moveTo>
                <a:lnTo>
                  <a:pt x="5321" y="746"/>
                </a:lnTo>
                <a:lnTo>
                  <a:pt x="5334" y="746"/>
                </a:lnTo>
                <a:moveTo>
                  <a:pt x="5334" y="746"/>
                </a:moveTo>
                <a:lnTo>
                  <a:pt x="5334" y="746"/>
                </a:lnTo>
                <a:lnTo>
                  <a:pt x="5347" y="746"/>
                </a:lnTo>
                <a:moveTo>
                  <a:pt x="5347" y="746"/>
                </a:moveTo>
                <a:lnTo>
                  <a:pt x="5347" y="746"/>
                </a:lnTo>
                <a:lnTo>
                  <a:pt x="5347" y="733"/>
                </a:lnTo>
                <a:moveTo>
                  <a:pt x="5347" y="733"/>
                </a:moveTo>
                <a:lnTo>
                  <a:pt x="5347" y="733"/>
                </a:lnTo>
                <a:lnTo>
                  <a:pt x="5361" y="733"/>
                </a:lnTo>
                <a:moveTo>
                  <a:pt x="5361" y="733"/>
                </a:moveTo>
                <a:lnTo>
                  <a:pt x="5361" y="733"/>
                </a:lnTo>
                <a:lnTo>
                  <a:pt x="5374" y="720"/>
                </a:lnTo>
                <a:moveTo>
                  <a:pt x="5374" y="720"/>
                </a:moveTo>
                <a:lnTo>
                  <a:pt x="5374" y="720"/>
                </a:lnTo>
                <a:lnTo>
                  <a:pt x="5374" y="720"/>
                </a:lnTo>
                <a:close/>
                <a:moveTo>
                  <a:pt x="5374" y="720"/>
                </a:moveTo>
                <a:lnTo>
                  <a:pt x="5374" y="720"/>
                </a:lnTo>
                <a:lnTo>
                  <a:pt x="5387" y="720"/>
                </a:lnTo>
                <a:moveTo>
                  <a:pt x="5387" y="720"/>
                </a:moveTo>
                <a:lnTo>
                  <a:pt x="5387" y="720"/>
                </a:lnTo>
                <a:lnTo>
                  <a:pt x="5387" y="720"/>
                </a:lnTo>
                <a:close/>
                <a:moveTo>
                  <a:pt x="5387" y="720"/>
                </a:moveTo>
                <a:lnTo>
                  <a:pt x="5387" y="720"/>
                </a:lnTo>
                <a:lnTo>
                  <a:pt x="5401" y="720"/>
                </a:lnTo>
                <a:moveTo>
                  <a:pt x="5401" y="720"/>
                </a:moveTo>
                <a:lnTo>
                  <a:pt x="5401" y="720"/>
                </a:lnTo>
                <a:lnTo>
                  <a:pt x="5414" y="720"/>
                </a:lnTo>
                <a:moveTo>
                  <a:pt x="5414" y="720"/>
                </a:moveTo>
                <a:lnTo>
                  <a:pt x="5414" y="720"/>
                </a:lnTo>
                <a:lnTo>
                  <a:pt x="5414" y="720"/>
                </a:lnTo>
                <a:close/>
                <a:moveTo>
                  <a:pt x="5414" y="720"/>
                </a:moveTo>
                <a:lnTo>
                  <a:pt x="5414" y="720"/>
                </a:lnTo>
                <a:lnTo>
                  <a:pt x="5427" y="720"/>
                </a:lnTo>
                <a:moveTo>
                  <a:pt x="5427" y="720"/>
                </a:moveTo>
                <a:lnTo>
                  <a:pt x="5427" y="720"/>
                </a:lnTo>
                <a:lnTo>
                  <a:pt x="5427" y="720"/>
                </a:lnTo>
                <a:close/>
                <a:moveTo>
                  <a:pt x="5427" y="720"/>
                </a:moveTo>
                <a:lnTo>
                  <a:pt x="5427" y="720"/>
                </a:lnTo>
                <a:lnTo>
                  <a:pt x="5441" y="720"/>
                </a:lnTo>
                <a:moveTo>
                  <a:pt x="5441" y="720"/>
                </a:moveTo>
                <a:lnTo>
                  <a:pt x="5441" y="720"/>
                </a:lnTo>
                <a:lnTo>
                  <a:pt x="5454" y="706"/>
                </a:lnTo>
                <a:moveTo>
                  <a:pt x="5454" y="706"/>
                </a:moveTo>
                <a:lnTo>
                  <a:pt x="5454" y="706"/>
                </a:lnTo>
                <a:lnTo>
                  <a:pt x="5454" y="706"/>
                </a:lnTo>
                <a:close/>
                <a:moveTo>
                  <a:pt x="5454" y="706"/>
                </a:moveTo>
                <a:lnTo>
                  <a:pt x="5454" y="706"/>
                </a:lnTo>
                <a:lnTo>
                  <a:pt x="5467" y="706"/>
                </a:lnTo>
                <a:moveTo>
                  <a:pt x="5467" y="706"/>
                </a:moveTo>
                <a:lnTo>
                  <a:pt x="5467" y="706"/>
                </a:lnTo>
                <a:lnTo>
                  <a:pt x="5481" y="706"/>
                </a:lnTo>
                <a:moveTo>
                  <a:pt x="5481" y="706"/>
                </a:moveTo>
                <a:lnTo>
                  <a:pt x="5481" y="706"/>
                </a:lnTo>
                <a:lnTo>
                  <a:pt x="5481" y="706"/>
                </a:lnTo>
                <a:close/>
                <a:moveTo>
                  <a:pt x="5481" y="706"/>
                </a:moveTo>
                <a:lnTo>
                  <a:pt x="5481" y="706"/>
                </a:lnTo>
                <a:lnTo>
                  <a:pt x="5494" y="706"/>
                </a:lnTo>
                <a:moveTo>
                  <a:pt x="5494" y="706"/>
                </a:moveTo>
                <a:lnTo>
                  <a:pt x="5494" y="706"/>
                </a:lnTo>
                <a:lnTo>
                  <a:pt x="5494" y="706"/>
                </a:lnTo>
                <a:close/>
                <a:moveTo>
                  <a:pt x="5494" y="706"/>
                </a:moveTo>
                <a:lnTo>
                  <a:pt x="5494" y="706"/>
                </a:lnTo>
                <a:lnTo>
                  <a:pt x="5507" y="693"/>
                </a:lnTo>
                <a:moveTo>
                  <a:pt x="5507" y="693"/>
                </a:moveTo>
                <a:lnTo>
                  <a:pt x="5507" y="693"/>
                </a:lnTo>
                <a:lnTo>
                  <a:pt x="5521" y="693"/>
                </a:lnTo>
                <a:moveTo>
                  <a:pt x="5521" y="693"/>
                </a:moveTo>
                <a:lnTo>
                  <a:pt x="5521" y="693"/>
                </a:lnTo>
                <a:lnTo>
                  <a:pt x="5521" y="693"/>
                </a:lnTo>
                <a:close/>
                <a:moveTo>
                  <a:pt x="5521" y="693"/>
                </a:moveTo>
                <a:lnTo>
                  <a:pt x="5521" y="693"/>
                </a:lnTo>
                <a:lnTo>
                  <a:pt x="5534" y="693"/>
                </a:lnTo>
                <a:moveTo>
                  <a:pt x="5534" y="693"/>
                </a:moveTo>
                <a:lnTo>
                  <a:pt x="5534" y="693"/>
                </a:lnTo>
                <a:lnTo>
                  <a:pt x="5547" y="693"/>
                </a:lnTo>
                <a:moveTo>
                  <a:pt x="5547" y="693"/>
                </a:moveTo>
                <a:lnTo>
                  <a:pt x="5547" y="693"/>
                </a:lnTo>
                <a:lnTo>
                  <a:pt x="5547" y="693"/>
                </a:lnTo>
                <a:close/>
                <a:moveTo>
                  <a:pt x="5547" y="693"/>
                </a:moveTo>
                <a:lnTo>
                  <a:pt x="5547" y="693"/>
                </a:lnTo>
                <a:lnTo>
                  <a:pt x="5561" y="693"/>
                </a:lnTo>
                <a:moveTo>
                  <a:pt x="5561" y="693"/>
                </a:moveTo>
                <a:lnTo>
                  <a:pt x="5561" y="693"/>
                </a:lnTo>
                <a:lnTo>
                  <a:pt x="5561" y="680"/>
                </a:lnTo>
                <a:moveTo>
                  <a:pt x="5561" y="680"/>
                </a:moveTo>
                <a:lnTo>
                  <a:pt x="5561" y="680"/>
                </a:lnTo>
                <a:lnTo>
                  <a:pt x="5574" y="680"/>
                </a:lnTo>
                <a:moveTo>
                  <a:pt x="5574" y="680"/>
                </a:moveTo>
                <a:lnTo>
                  <a:pt x="5574" y="680"/>
                </a:lnTo>
                <a:lnTo>
                  <a:pt x="5587" y="666"/>
                </a:lnTo>
                <a:moveTo>
                  <a:pt x="5587" y="666"/>
                </a:moveTo>
                <a:lnTo>
                  <a:pt x="5587" y="666"/>
                </a:lnTo>
                <a:lnTo>
                  <a:pt x="5587" y="653"/>
                </a:lnTo>
                <a:moveTo>
                  <a:pt x="5587" y="653"/>
                </a:moveTo>
                <a:lnTo>
                  <a:pt x="5587" y="653"/>
                </a:lnTo>
                <a:lnTo>
                  <a:pt x="5601" y="653"/>
                </a:lnTo>
                <a:moveTo>
                  <a:pt x="5601" y="653"/>
                </a:moveTo>
                <a:lnTo>
                  <a:pt x="5601" y="653"/>
                </a:lnTo>
                <a:lnTo>
                  <a:pt x="5614" y="653"/>
                </a:lnTo>
                <a:moveTo>
                  <a:pt x="5614" y="653"/>
                </a:moveTo>
                <a:lnTo>
                  <a:pt x="5614" y="653"/>
                </a:lnTo>
                <a:lnTo>
                  <a:pt x="5614" y="653"/>
                </a:lnTo>
                <a:close/>
                <a:moveTo>
                  <a:pt x="5614" y="653"/>
                </a:moveTo>
                <a:lnTo>
                  <a:pt x="5614" y="653"/>
                </a:lnTo>
                <a:lnTo>
                  <a:pt x="5627" y="653"/>
                </a:lnTo>
                <a:moveTo>
                  <a:pt x="5627" y="653"/>
                </a:moveTo>
                <a:lnTo>
                  <a:pt x="5627" y="653"/>
                </a:lnTo>
                <a:lnTo>
                  <a:pt x="5627" y="626"/>
                </a:lnTo>
                <a:moveTo>
                  <a:pt x="5627" y="626"/>
                </a:moveTo>
                <a:lnTo>
                  <a:pt x="5627" y="626"/>
                </a:lnTo>
                <a:lnTo>
                  <a:pt x="5641" y="626"/>
                </a:lnTo>
                <a:moveTo>
                  <a:pt x="5641" y="626"/>
                </a:moveTo>
                <a:lnTo>
                  <a:pt x="5641" y="626"/>
                </a:lnTo>
                <a:lnTo>
                  <a:pt x="5654" y="626"/>
                </a:lnTo>
                <a:moveTo>
                  <a:pt x="5654" y="626"/>
                </a:moveTo>
                <a:lnTo>
                  <a:pt x="5654" y="626"/>
                </a:lnTo>
                <a:lnTo>
                  <a:pt x="5654" y="626"/>
                </a:lnTo>
                <a:close/>
                <a:moveTo>
                  <a:pt x="5654" y="626"/>
                </a:moveTo>
                <a:lnTo>
                  <a:pt x="5654" y="626"/>
                </a:lnTo>
                <a:lnTo>
                  <a:pt x="5667" y="626"/>
                </a:lnTo>
                <a:moveTo>
                  <a:pt x="5667" y="626"/>
                </a:moveTo>
                <a:lnTo>
                  <a:pt x="5667" y="626"/>
                </a:lnTo>
                <a:lnTo>
                  <a:pt x="5681" y="626"/>
                </a:lnTo>
                <a:moveTo>
                  <a:pt x="5681" y="626"/>
                </a:moveTo>
                <a:lnTo>
                  <a:pt x="5681" y="626"/>
                </a:lnTo>
                <a:lnTo>
                  <a:pt x="5681" y="613"/>
                </a:lnTo>
                <a:moveTo>
                  <a:pt x="5681" y="613"/>
                </a:moveTo>
                <a:lnTo>
                  <a:pt x="5681" y="613"/>
                </a:lnTo>
                <a:lnTo>
                  <a:pt x="5694" y="600"/>
                </a:lnTo>
                <a:moveTo>
                  <a:pt x="5694" y="600"/>
                </a:moveTo>
                <a:lnTo>
                  <a:pt x="5694" y="600"/>
                </a:lnTo>
                <a:lnTo>
                  <a:pt x="5694" y="586"/>
                </a:lnTo>
                <a:moveTo>
                  <a:pt x="5694" y="586"/>
                </a:moveTo>
                <a:lnTo>
                  <a:pt x="5694" y="586"/>
                </a:lnTo>
                <a:lnTo>
                  <a:pt x="5707" y="573"/>
                </a:lnTo>
                <a:moveTo>
                  <a:pt x="5707" y="573"/>
                </a:moveTo>
                <a:lnTo>
                  <a:pt x="5707" y="573"/>
                </a:lnTo>
                <a:lnTo>
                  <a:pt x="5721" y="573"/>
                </a:lnTo>
                <a:moveTo>
                  <a:pt x="5721" y="573"/>
                </a:moveTo>
                <a:lnTo>
                  <a:pt x="5721" y="573"/>
                </a:lnTo>
                <a:lnTo>
                  <a:pt x="5721" y="573"/>
                </a:lnTo>
                <a:close/>
                <a:moveTo>
                  <a:pt x="5721" y="573"/>
                </a:moveTo>
                <a:lnTo>
                  <a:pt x="5721" y="573"/>
                </a:lnTo>
                <a:lnTo>
                  <a:pt x="5734" y="573"/>
                </a:lnTo>
                <a:moveTo>
                  <a:pt x="5734" y="573"/>
                </a:moveTo>
                <a:lnTo>
                  <a:pt x="5734" y="573"/>
                </a:lnTo>
                <a:lnTo>
                  <a:pt x="5747" y="573"/>
                </a:lnTo>
                <a:moveTo>
                  <a:pt x="5747" y="573"/>
                </a:moveTo>
                <a:lnTo>
                  <a:pt x="5747" y="573"/>
                </a:lnTo>
                <a:lnTo>
                  <a:pt x="5747" y="546"/>
                </a:lnTo>
                <a:moveTo>
                  <a:pt x="5747" y="546"/>
                </a:moveTo>
                <a:lnTo>
                  <a:pt x="5747" y="546"/>
                </a:lnTo>
                <a:lnTo>
                  <a:pt x="5761" y="546"/>
                </a:lnTo>
                <a:moveTo>
                  <a:pt x="5761" y="546"/>
                </a:moveTo>
                <a:lnTo>
                  <a:pt x="5761" y="546"/>
                </a:lnTo>
                <a:lnTo>
                  <a:pt x="5761" y="546"/>
                </a:lnTo>
                <a:close/>
                <a:moveTo>
                  <a:pt x="5761" y="546"/>
                </a:moveTo>
                <a:lnTo>
                  <a:pt x="5761" y="546"/>
                </a:lnTo>
                <a:lnTo>
                  <a:pt x="5774" y="546"/>
                </a:lnTo>
                <a:moveTo>
                  <a:pt x="5774" y="546"/>
                </a:moveTo>
                <a:lnTo>
                  <a:pt x="5774" y="546"/>
                </a:lnTo>
                <a:lnTo>
                  <a:pt x="5787" y="546"/>
                </a:lnTo>
                <a:moveTo>
                  <a:pt x="5787" y="546"/>
                </a:moveTo>
                <a:lnTo>
                  <a:pt x="5787" y="546"/>
                </a:lnTo>
                <a:lnTo>
                  <a:pt x="5787" y="533"/>
                </a:lnTo>
                <a:moveTo>
                  <a:pt x="5787" y="533"/>
                </a:moveTo>
                <a:lnTo>
                  <a:pt x="5787" y="533"/>
                </a:lnTo>
                <a:lnTo>
                  <a:pt x="5801" y="533"/>
                </a:lnTo>
                <a:moveTo>
                  <a:pt x="5801" y="533"/>
                </a:moveTo>
                <a:lnTo>
                  <a:pt x="5801" y="533"/>
                </a:lnTo>
                <a:lnTo>
                  <a:pt x="5814" y="533"/>
                </a:lnTo>
                <a:moveTo>
                  <a:pt x="5814" y="533"/>
                </a:moveTo>
                <a:lnTo>
                  <a:pt x="5814" y="533"/>
                </a:lnTo>
                <a:lnTo>
                  <a:pt x="5814" y="533"/>
                </a:lnTo>
                <a:close/>
                <a:moveTo>
                  <a:pt x="5814" y="533"/>
                </a:moveTo>
                <a:lnTo>
                  <a:pt x="5814" y="533"/>
                </a:lnTo>
                <a:lnTo>
                  <a:pt x="5827" y="533"/>
                </a:lnTo>
                <a:moveTo>
                  <a:pt x="5827" y="533"/>
                </a:moveTo>
                <a:lnTo>
                  <a:pt x="5827" y="533"/>
                </a:lnTo>
                <a:lnTo>
                  <a:pt x="5827" y="533"/>
                </a:lnTo>
                <a:close/>
                <a:moveTo>
                  <a:pt x="5827" y="533"/>
                </a:moveTo>
                <a:lnTo>
                  <a:pt x="5827" y="533"/>
                </a:lnTo>
                <a:lnTo>
                  <a:pt x="5841" y="520"/>
                </a:lnTo>
                <a:moveTo>
                  <a:pt x="5841" y="520"/>
                </a:moveTo>
                <a:lnTo>
                  <a:pt x="5841" y="520"/>
                </a:lnTo>
                <a:lnTo>
                  <a:pt x="5854" y="520"/>
                </a:lnTo>
                <a:moveTo>
                  <a:pt x="5854" y="520"/>
                </a:moveTo>
                <a:lnTo>
                  <a:pt x="5854" y="520"/>
                </a:lnTo>
                <a:lnTo>
                  <a:pt x="5854" y="520"/>
                </a:lnTo>
                <a:close/>
                <a:moveTo>
                  <a:pt x="5854" y="520"/>
                </a:moveTo>
                <a:lnTo>
                  <a:pt x="5854" y="520"/>
                </a:lnTo>
                <a:lnTo>
                  <a:pt x="5867" y="520"/>
                </a:lnTo>
                <a:moveTo>
                  <a:pt x="5867" y="520"/>
                </a:moveTo>
                <a:lnTo>
                  <a:pt x="5867" y="520"/>
                </a:lnTo>
                <a:lnTo>
                  <a:pt x="5867" y="520"/>
                </a:lnTo>
                <a:close/>
                <a:moveTo>
                  <a:pt x="5867" y="520"/>
                </a:moveTo>
                <a:lnTo>
                  <a:pt x="5867" y="520"/>
                </a:lnTo>
                <a:lnTo>
                  <a:pt x="5881" y="520"/>
                </a:lnTo>
                <a:moveTo>
                  <a:pt x="5881" y="520"/>
                </a:moveTo>
                <a:lnTo>
                  <a:pt x="5881" y="520"/>
                </a:lnTo>
                <a:lnTo>
                  <a:pt x="5894" y="520"/>
                </a:lnTo>
                <a:moveTo>
                  <a:pt x="5894" y="520"/>
                </a:moveTo>
                <a:lnTo>
                  <a:pt x="5894" y="520"/>
                </a:lnTo>
                <a:lnTo>
                  <a:pt x="5894" y="520"/>
                </a:lnTo>
                <a:close/>
                <a:moveTo>
                  <a:pt x="5894" y="520"/>
                </a:moveTo>
                <a:lnTo>
                  <a:pt x="5894" y="520"/>
                </a:lnTo>
                <a:lnTo>
                  <a:pt x="5907" y="520"/>
                </a:lnTo>
                <a:moveTo>
                  <a:pt x="5907" y="520"/>
                </a:moveTo>
                <a:lnTo>
                  <a:pt x="5907" y="520"/>
                </a:lnTo>
                <a:lnTo>
                  <a:pt x="5921" y="520"/>
                </a:lnTo>
                <a:moveTo>
                  <a:pt x="5921" y="520"/>
                </a:moveTo>
                <a:lnTo>
                  <a:pt x="5921" y="520"/>
                </a:lnTo>
                <a:lnTo>
                  <a:pt x="5921" y="520"/>
                </a:lnTo>
                <a:close/>
                <a:moveTo>
                  <a:pt x="5921" y="520"/>
                </a:moveTo>
                <a:lnTo>
                  <a:pt x="5921" y="520"/>
                </a:lnTo>
                <a:lnTo>
                  <a:pt x="5934" y="506"/>
                </a:lnTo>
                <a:moveTo>
                  <a:pt x="5934" y="506"/>
                </a:moveTo>
                <a:lnTo>
                  <a:pt x="5934" y="506"/>
                </a:lnTo>
                <a:lnTo>
                  <a:pt x="5934" y="506"/>
                </a:lnTo>
                <a:close/>
                <a:moveTo>
                  <a:pt x="5934" y="506"/>
                </a:moveTo>
                <a:lnTo>
                  <a:pt x="5934" y="506"/>
                </a:lnTo>
                <a:lnTo>
                  <a:pt x="5947" y="506"/>
                </a:lnTo>
                <a:moveTo>
                  <a:pt x="5947" y="506"/>
                </a:moveTo>
                <a:lnTo>
                  <a:pt x="5947" y="506"/>
                </a:lnTo>
                <a:lnTo>
                  <a:pt x="5961" y="506"/>
                </a:lnTo>
                <a:moveTo>
                  <a:pt x="5961" y="506"/>
                </a:moveTo>
                <a:lnTo>
                  <a:pt x="5961" y="506"/>
                </a:lnTo>
                <a:lnTo>
                  <a:pt x="5961" y="506"/>
                </a:lnTo>
                <a:close/>
                <a:moveTo>
                  <a:pt x="5961" y="506"/>
                </a:moveTo>
                <a:lnTo>
                  <a:pt x="5961" y="506"/>
                </a:lnTo>
                <a:lnTo>
                  <a:pt x="5974" y="506"/>
                </a:lnTo>
                <a:moveTo>
                  <a:pt x="5974" y="506"/>
                </a:moveTo>
                <a:lnTo>
                  <a:pt x="5974" y="506"/>
                </a:lnTo>
                <a:lnTo>
                  <a:pt x="5987" y="506"/>
                </a:lnTo>
                <a:moveTo>
                  <a:pt x="5987" y="506"/>
                </a:moveTo>
                <a:lnTo>
                  <a:pt x="5987" y="506"/>
                </a:lnTo>
                <a:lnTo>
                  <a:pt x="5987" y="506"/>
                </a:lnTo>
                <a:close/>
                <a:moveTo>
                  <a:pt x="5987" y="506"/>
                </a:moveTo>
                <a:lnTo>
                  <a:pt x="5987" y="506"/>
                </a:lnTo>
                <a:lnTo>
                  <a:pt x="6001" y="506"/>
                </a:lnTo>
                <a:moveTo>
                  <a:pt x="6001" y="506"/>
                </a:moveTo>
                <a:lnTo>
                  <a:pt x="6001" y="506"/>
                </a:lnTo>
                <a:lnTo>
                  <a:pt x="6001" y="493"/>
                </a:lnTo>
                <a:moveTo>
                  <a:pt x="6001" y="493"/>
                </a:moveTo>
                <a:lnTo>
                  <a:pt x="6001" y="493"/>
                </a:lnTo>
                <a:lnTo>
                  <a:pt x="6014" y="493"/>
                </a:lnTo>
                <a:moveTo>
                  <a:pt x="6014" y="493"/>
                </a:moveTo>
                <a:lnTo>
                  <a:pt x="6014" y="493"/>
                </a:lnTo>
                <a:lnTo>
                  <a:pt x="6027" y="493"/>
                </a:lnTo>
                <a:moveTo>
                  <a:pt x="6027" y="493"/>
                </a:moveTo>
                <a:lnTo>
                  <a:pt x="6027" y="493"/>
                </a:lnTo>
                <a:lnTo>
                  <a:pt x="6027" y="493"/>
                </a:lnTo>
                <a:close/>
                <a:moveTo>
                  <a:pt x="6027" y="493"/>
                </a:moveTo>
                <a:lnTo>
                  <a:pt x="6027" y="493"/>
                </a:lnTo>
                <a:lnTo>
                  <a:pt x="6041" y="493"/>
                </a:lnTo>
                <a:moveTo>
                  <a:pt x="6041" y="493"/>
                </a:moveTo>
                <a:lnTo>
                  <a:pt x="6041" y="493"/>
                </a:lnTo>
                <a:lnTo>
                  <a:pt x="6054" y="466"/>
                </a:lnTo>
                <a:moveTo>
                  <a:pt x="6054" y="466"/>
                </a:moveTo>
                <a:lnTo>
                  <a:pt x="6054" y="466"/>
                </a:lnTo>
                <a:lnTo>
                  <a:pt x="6054" y="453"/>
                </a:lnTo>
                <a:moveTo>
                  <a:pt x="6054" y="453"/>
                </a:moveTo>
                <a:lnTo>
                  <a:pt x="6054" y="453"/>
                </a:lnTo>
                <a:lnTo>
                  <a:pt x="6067" y="453"/>
                </a:lnTo>
                <a:moveTo>
                  <a:pt x="6067" y="453"/>
                </a:moveTo>
                <a:lnTo>
                  <a:pt x="6067" y="453"/>
                </a:lnTo>
                <a:lnTo>
                  <a:pt x="6067" y="453"/>
                </a:lnTo>
                <a:close/>
                <a:moveTo>
                  <a:pt x="6067" y="453"/>
                </a:moveTo>
                <a:lnTo>
                  <a:pt x="6067" y="453"/>
                </a:lnTo>
                <a:lnTo>
                  <a:pt x="6081" y="453"/>
                </a:lnTo>
                <a:moveTo>
                  <a:pt x="6081" y="453"/>
                </a:moveTo>
                <a:lnTo>
                  <a:pt x="6081" y="453"/>
                </a:lnTo>
                <a:lnTo>
                  <a:pt x="6094" y="453"/>
                </a:lnTo>
                <a:moveTo>
                  <a:pt x="6094" y="453"/>
                </a:moveTo>
                <a:lnTo>
                  <a:pt x="6094" y="453"/>
                </a:lnTo>
                <a:lnTo>
                  <a:pt x="6094" y="453"/>
                </a:lnTo>
                <a:close/>
                <a:moveTo>
                  <a:pt x="6094" y="453"/>
                </a:moveTo>
                <a:lnTo>
                  <a:pt x="6094" y="453"/>
                </a:lnTo>
                <a:lnTo>
                  <a:pt x="6107" y="453"/>
                </a:lnTo>
                <a:moveTo>
                  <a:pt x="6107" y="453"/>
                </a:moveTo>
                <a:lnTo>
                  <a:pt x="6107" y="453"/>
                </a:lnTo>
                <a:lnTo>
                  <a:pt x="6121" y="453"/>
                </a:lnTo>
                <a:moveTo>
                  <a:pt x="6121" y="453"/>
                </a:moveTo>
                <a:lnTo>
                  <a:pt x="6121" y="453"/>
                </a:lnTo>
                <a:lnTo>
                  <a:pt x="6121" y="453"/>
                </a:lnTo>
                <a:close/>
                <a:moveTo>
                  <a:pt x="6121" y="453"/>
                </a:moveTo>
                <a:lnTo>
                  <a:pt x="6121" y="453"/>
                </a:lnTo>
                <a:lnTo>
                  <a:pt x="6134" y="453"/>
                </a:lnTo>
                <a:moveTo>
                  <a:pt x="6134" y="453"/>
                </a:moveTo>
                <a:lnTo>
                  <a:pt x="6134" y="453"/>
                </a:lnTo>
                <a:lnTo>
                  <a:pt x="6134" y="453"/>
                </a:lnTo>
                <a:close/>
                <a:moveTo>
                  <a:pt x="6134" y="453"/>
                </a:moveTo>
                <a:lnTo>
                  <a:pt x="6134" y="453"/>
                </a:lnTo>
                <a:lnTo>
                  <a:pt x="6147" y="453"/>
                </a:lnTo>
                <a:moveTo>
                  <a:pt x="6147" y="453"/>
                </a:moveTo>
                <a:lnTo>
                  <a:pt x="6147" y="453"/>
                </a:lnTo>
                <a:lnTo>
                  <a:pt x="6161" y="453"/>
                </a:lnTo>
                <a:moveTo>
                  <a:pt x="6161" y="453"/>
                </a:moveTo>
                <a:lnTo>
                  <a:pt x="6161" y="453"/>
                </a:lnTo>
                <a:lnTo>
                  <a:pt x="6161" y="453"/>
                </a:lnTo>
                <a:close/>
                <a:moveTo>
                  <a:pt x="6161" y="453"/>
                </a:moveTo>
                <a:lnTo>
                  <a:pt x="6161" y="453"/>
                </a:lnTo>
                <a:lnTo>
                  <a:pt x="6174" y="453"/>
                </a:lnTo>
                <a:moveTo>
                  <a:pt x="6174" y="453"/>
                </a:moveTo>
                <a:lnTo>
                  <a:pt x="6174" y="453"/>
                </a:lnTo>
                <a:lnTo>
                  <a:pt x="6187" y="453"/>
                </a:lnTo>
                <a:moveTo>
                  <a:pt x="6187" y="453"/>
                </a:moveTo>
                <a:lnTo>
                  <a:pt x="6187" y="453"/>
                </a:lnTo>
                <a:lnTo>
                  <a:pt x="6187" y="440"/>
                </a:lnTo>
                <a:moveTo>
                  <a:pt x="6187" y="440"/>
                </a:moveTo>
                <a:lnTo>
                  <a:pt x="6187" y="440"/>
                </a:lnTo>
                <a:lnTo>
                  <a:pt x="6201" y="440"/>
                </a:lnTo>
                <a:moveTo>
                  <a:pt x="6201" y="440"/>
                </a:moveTo>
                <a:lnTo>
                  <a:pt x="6201" y="440"/>
                </a:lnTo>
                <a:lnTo>
                  <a:pt x="6201" y="440"/>
                </a:lnTo>
                <a:close/>
                <a:moveTo>
                  <a:pt x="6201" y="440"/>
                </a:moveTo>
                <a:lnTo>
                  <a:pt x="6201" y="440"/>
                </a:lnTo>
                <a:lnTo>
                  <a:pt x="6214" y="440"/>
                </a:lnTo>
                <a:moveTo>
                  <a:pt x="6214" y="440"/>
                </a:moveTo>
                <a:lnTo>
                  <a:pt x="6214" y="440"/>
                </a:lnTo>
                <a:lnTo>
                  <a:pt x="6227" y="440"/>
                </a:lnTo>
                <a:moveTo>
                  <a:pt x="6227" y="440"/>
                </a:moveTo>
                <a:lnTo>
                  <a:pt x="6227" y="440"/>
                </a:lnTo>
                <a:lnTo>
                  <a:pt x="6227" y="440"/>
                </a:lnTo>
                <a:close/>
                <a:moveTo>
                  <a:pt x="6227" y="440"/>
                </a:moveTo>
                <a:lnTo>
                  <a:pt x="6227" y="440"/>
                </a:lnTo>
                <a:lnTo>
                  <a:pt x="6241" y="413"/>
                </a:lnTo>
                <a:moveTo>
                  <a:pt x="6241" y="413"/>
                </a:moveTo>
                <a:lnTo>
                  <a:pt x="6241" y="413"/>
                </a:lnTo>
                <a:lnTo>
                  <a:pt x="6254" y="413"/>
                </a:lnTo>
                <a:moveTo>
                  <a:pt x="6254" y="413"/>
                </a:moveTo>
                <a:lnTo>
                  <a:pt x="6254" y="413"/>
                </a:lnTo>
                <a:lnTo>
                  <a:pt x="6254" y="413"/>
                </a:lnTo>
                <a:close/>
                <a:moveTo>
                  <a:pt x="6254" y="413"/>
                </a:moveTo>
                <a:lnTo>
                  <a:pt x="6254" y="413"/>
                </a:lnTo>
                <a:lnTo>
                  <a:pt x="6267" y="413"/>
                </a:lnTo>
                <a:moveTo>
                  <a:pt x="6267" y="413"/>
                </a:moveTo>
                <a:lnTo>
                  <a:pt x="6267" y="413"/>
                </a:lnTo>
                <a:lnTo>
                  <a:pt x="6267" y="413"/>
                </a:lnTo>
                <a:close/>
                <a:moveTo>
                  <a:pt x="6267" y="413"/>
                </a:moveTo>
                <a:lnTo>
                  <a:pt x="6267" y="413"/>
                </a:lnTo>
                <a:lnTo>
                  <a:pt x="6281" y="413"/>
                </a:lnTo>
                <a:moveTo>
                  <a:pt x="6281" y="413"/>
                </a:moveTo>
                <a:lnTo>
                  <a:pt x="6281" y="413"/>
                </a:lnTo>
                <a:lnTo>
                  <a:pt x="6294" y="386"/>
                </a:lnTo>
                <a:moveTo>
                  <a:pt x="6294" y="386"/>
                </a:moveTo>
                <a:lnTo>
                  <a:pt x="6294" y="386"/>
                </a:lnTo>
                <a:lnTo>
                  <a:pt x="6294" y="386"/>
                </a:lnTo>
                <a:close/>
                <a:moveTo>
                  <a:pt x="6294" y="386"/>
                </a:moveTo>
                <a:lnTo>
                  <a:pt x="6294" y="386"/>
                </a:lnTo>
                <a:lnTo>
                  <a:pt x="6307" y="386"/>
                </a:lnTo>
                <a:moveTo>
                  <a:pt x="6307" y="386"/>
                </a:moveTo>
                <a:lnTo>
                  <a:pt x="6307" y="386"/>
                </a:lnTo>
                <a:lnTo>
                  <a:pt x="6307" y="386"/>
                </a:lnTo>
                <a:close/>
                <a:moveTo>
                  <a:pt x="6307" y="386"/>
                </a:moveTo>
                <a:lnTo>
                  <a:pt x="6307" y="386"/>
                </a:lnTo>
                <a:lnTo>
                  <a:pt x="6321" y="386"/>
                </a:lnTo>
                <a:moveTo>
                  <a:pt x="6321" y="386"/>
                </a:moveTo>
                <a:lnTo>
                  <a:pt x="6321" y="386"/>
                </a:lnTo>
                <a:lnTo>
                  <a:pt x="6334" y="386"/>
                </a:lnTo>
                <a:moveTo>
                  <a:pt x="6334" y="386"/>
                </a:moveTo>
                <a:lnTo>
                  <a:pt x="6334" y="386"/>
                </a:lnTo>
                <a:lnTo>
                  <a:pt x="6334" y="386"/>
                </a:lnTo>
                <a:close/>
                <a:moveTo>
                  <a:pt x="6334" y="386"/>
                </a:moveTo>
                <a:lnTo>
                  <a:pt x="6334" y="386"/>
                </a:lnTo>
                <a:lnTo>
                  <a:pt x="6347" y="386"/>
                </a:lnTo>
                <a:moveTo>
                  <a:pt x="6347" y="386"/>
                </a:moveTo>
                <a:lnTo>
                  <a:pt x="6347" y="386"/>
                </a:lnTo>
                <a:lnTo>
                  <a:pt x="6361" y="386"/>
                </a:lnTo>
                <a:moveTo>
                  <a:pt x="6361" y="386"/>
                </a:moveTo>
                <a:lnTo>
                  <a:pt x="6361" y="386"/>
                </a:lnTo>
                <a:lnTo>
                  <a:pt x="6361" y="386"/>
                </a:lnTo>
                <a:close/>
                <a:moveTo>
                  <a:pt x="6361" y="386"/>
                </a:moveTo>
                <a:lnTo>
                  <a:pt x="6361" y="386"/>
                </a:lnTo>
                <a:lnTo>
                  <a:pt x="6374" y="386"/>
                </a:lnTo>
                <a:moveTo>
                  <a:pt x="6374" y="386"/>
                </a:moveTo>
                <a:lnTo>
                  <a:pt x="6374" y="386"/>
                </a:lnTo>
                <a:lnTo>
                  <a:pt x="6374" y="386"/>
                </a:lnTo>
                <a:close/>
                <a:moveTo>
                  <a:pt x="6374" y="386"/>
                </a:moveTo>
                <a:lnTo>
                  <a:pt x="6374" y="386"/>
                </a:lnTo>
                <a:lnTo>
                  <a:pt x="6387" y="386"/>
                </a:lnTo>
                <a:moveTo>
                  <a:pt x="6387" y="386"/>
                </a:moveTo>
                <a:lnTo>
                  <a:pt x="6387" y="386"/>
                </a:lnTo>
                <a:lnTo>
                  <a:pt x="6401" y="386"/>
                </a:lnTo>
                <a:moveTo>
                  <a:pt x="6401" y="386"/>
                </a:moveTo>
                <a:lnTo>
                  <a:pt x="6401" y="386"/>
                </a:lnTo>
                <a:lnTo>
                  <a:pt x="6401" y="386"/>
                </a:lnTo>
                <a:close/>
                <a:moveTo>
                  <a:pt x="6401" y="386"/>
                </a:moveTo>
                <a:lnTo>
                  <a:pt x="6401" y="386"/>
                </a:lnTo>
                <a:lnTo>
                  <a:pt x="6414" y="386"/>
                </a:lnTo>
                <a:moveTo>
                  <a:pt x="6414" y="386"/>
                </a:moveTo>
                <a:lnTo>
                  <a:pt x="6414" y="386"/>
                </a:lnTo>
                <a:lnTo>
                  <a:pt x="6427" y="386"/>
                </a:lnTo>
                <a:moveTo>
                  <a:pt x="6427" y="386"/>
                </a:moveTo>
                <a:lnTo>
                  <a:pt x="6427" y="386"/>
                </a:lnTo>
                <a:lnTo>
                  <a:pt x="6427" y="386"/>
                </a:lnTo>
                <a:close/>
                <a:moveTo>
                  <a:pt x="6427" y="386"/>
                </a:moveTo>
                <a:lnTo>
                  <a:pt x="6427" y="386"/>
                </a:lnTo>
                <a:lnTo>
                  <a:pt x="6441" y="386"/>
                </a:lnTo>
                <a:moveTo>
                  <a:pt x="6441" y="386"/>
                </a:moveTo>
                <a:lnTo>
                  <a:pt x="6441" y="386"/>
                </a:lnTo>
                <a:lnTo>
                  <a:pt x="6441" y="386"/>
                </a:lnTo>
                <a:close/>
                <a:moveTo>
                  <a:pt x="6441" y="386"/>
                </a:moveTo>
                <a:lnTo>
                  <a:pt x="6441" y="386"/>
                </a:lnTo>
                <a:lnTo>
                  <a:pt x="6454" y="386"/>
                </a:lnTo>
                <a:moveTo>
                  <a:pt x="6454" y="386"/>
                </a:moveTo>
                <a:lnTo>
                  <a:pt x="6454" y="386"/>
                </a:lnTo>
                <a:lnTo>
                  <a:pt x="6467" y="386"/>
                </a:lnTo>
                <a:moveTo>
                  <a:pt x="6467" y="386"/>
                </a:moveTo>
                <a:lnTo>
                  <a:pt x="6467" y="386"/>
                </a:lnTo>
                <a:lnTo>
                  <a:pt x="6467" y="386"/>
                </a:lnTo>
                <a:close/>
                <a:moveTo>
                  <a:pt x="6467" y="386"/>
                </a:moveTo>
                <a:lnTo>
                  <a:pt x="6467" y="386"/>
                </a:lnTo>
                <a:lnTo>
                  <a:pt x="6481" y="386"/>
                </a:lnTo>
                <a:moveTo>
                  <a:pt x="6481" y="386"/>
                </a:moveTo>
                <a:lnTo>
                  <a:pt x="6481" y="386"/>
                </a:lnTo>
                <a:lnTo>
                  <a:pt x="6494" y="386"/>
                </a:lnTo>
                <a:moveTo>
                  <a:pt x="6494" y="386"/>
                </a:moveTo>
                <a:lnTo>
                  <a:pt x="6494" y="386"/>
                </a:lnTo>
                <a:lnTo>
                  <a:pt x="6494" y="386"/>
                </a:lnTo>
                <a:close/>
                <a:moveTo>
                  <a:pt x="6494" y="386"/>
                </a:moveTo>
                <a:lnTo>
                  <a:pt x="6494" y="386"/>
                </a:lnTo>
                <a:lnTo>
                  <a:pt x="6507" y="386"/>
                </a:lnTo>
                <a:moveTo>
                  <a:pt x="6507" y="386"/>
                </a:moveTo>
                <a:lnTo>
                  <a:pt x="6507" y="386"/>
                </a:lnTo>
                <a:lnTo>
                  <a:pt x="6507" y="386"/>
                </a:lnTo>
                <a:close/>
                <a:moveTo>
                  <a:pt x="6507" y="386"/>
                </a:moveTo>
                <a:lnTo>
                  <a:pt x="6507" y="386"/>
                </a:lnTo>
                <a:lnTo>
                  <a:pt x="6521" y="386"/>
                </a:lnTo>
                <a:moveTo>
                  <a:pt x="6521" y="386"/>
                </a:moveTo>
                <a:lnTo>
                  <a:pt x="6521" y="386"/>
                </a:lnTo>
                <a:lnTo>
                  <a:pt x="6534" y="386"/>
                </a:lnTo>
                <a:moveTo>
                  <a:pt x="6534" y="386"/>
                </a:moveTo>
                <a:lnTo>
                  <a:pt x="6534" y="386"/>
                </a:lnTo>
                <a:lnTo>
                  <a:pt x="6534" y="386"/>
                </a:lnTo>
                <a:close/>
                <a:moveTo>
                  <a:pt x="6534" y="386"/>
                </a:moveTo>
                <a:lnTo>
                  <a:pt x="6534" y="386"/>
                </a:lnTo>
                <a:lnTo>
                  <a:pt x="6547" y="386"/>
                </a:lnTo>
                <a:moveTo>
                  <a:pt x="6547" y="386"/>
                </a:moveTo>
                <a:lnTo>
                  <a:pt x="6547" y="386"/>
                </a:lnTo>
                <a:lnTo>
                  <a:pt x="6561" y="386"/>
                </a:lnTo>
                <a:moveTo>
                  <a:pt x="6561" y="386"/>
                </a:moveTo>
                <a:lnTo>
                  <a:pt x="6561" y="386"/>
                </a:lnTo>
                <a:lnTo>
                  <a:pt x="6561" y="373"/>
                </a:lnTo>
                <a:moveTo>
                  <a:pt x="6561" y="373"/>
                </a:moveTo>
                <a:lnTo>
                  <a:pt x="6561" y="373"/>
                </a:lnTo>
                <a:lnTo>
                  <a:pt x="6574" y="346"/>
                </a:lnTo>
                <a:moveTo>
                  <a:pt x="6574" y="346"/>
                </a:moveTo>
                <a:lnTo>
                  <a:pt x="6574" y="346"/>
                </a:lnTo>
                <a:lnTo>
                  <a:pt x="6574" y="320"/>
                </a:lnTo>
                <a:moveTo>
                  <a:pt x="6574" y="320"/>
                </a:moveTo>
                <a:lnTo>
                  <a:pt x="6574" y="320"/>
                </a:lnTo>
                <a:lnTo>
                  <a:pt x="6587" y="320"/>
                </a:lnTo>
                <a:moveTo>
                  <a:pt x="6587" y="320"/>
                </a:moveTo>
                <a:lnTo>
                  <a:pt x="6587" y="320"/>
                </a:lnTo>
                <a:lnTo>
                  <a:pt x="6601" y="320"/>
                </a:lnTo>
                <a:moveTo>
                  <a:pt x="6601" y="320"/>
                </a:moveTo>
                <a:lnTo>
                  <a:pt x="6601" y="320"/>
                </a:lnTo>
                <a:lnTo>
                  <a:pt x="6601" y="320"/>
                </a:lnTo>
                <a:close/>
                <a:moveTo>
                  <a:pt x="6601" y="320"/>
                </a:moveTo>
                <a:lnTo>
                  <a:pt x="6601" y="320"/>
                </a:lnTo>
                <a:lnTo>
                  <a:pt x="6614" y="320"/>
                </a:lnTo>
                <a:moveTo>
                  <a:pt x="6614" y="320"/>
                </a:moveTo>
                <a:lnTo>
                  <a:pt x="6614" y="320"/>
                </a:lnTo>
                <a:lnTo>
                  <a:pt x="6627" y="320"/>
                </a:lnTo>
                <a:moveTo>
                  <a:pt x="6627" y="320"/>
                </a:moveTo>
                <a:lnTo>
                  <a:pt x="6627" y="320"/>
                </a:lnTo>
                <a:lnTo>
                  <a:pt x="6627" y="320"/>
                </a:lnTo>
                <a:close/>
                <a:moveTo>
                  <a:pt x="6627" y="320"/>
                </a:moveTo>
                <a:lnTo>
                  <a:pt x="6627" y="320"/>
                </a:lnTo>
                <a:lnTo>
                  <a:pt x="6641" y="280"/>
                </a:lnTo>
                <a:moveTo>
                  <a:pt x="6641" y="280"/>
                </a:moveTo>
                <a:lnTo>
                  <a:pt x="6641" y="280"/>
                </a:lnTo>
                <a:lnTo>
                  <a:pt x="6641" y="280"/>
                </a:lnTo>
                <a:close/>
                <a:moveTo>
                  <a:pt x="6641" y="280"/>
                </a:moveTo>
                <a:lnTo>
                  <a:pt x="6641" y="280"/>
                </a:lnTo>
                <a:lnTo>
                  <a:pt x="6654" y="280"/>
                </a:lnTo>
                <a:moveTo>
                  <a:pt x="6654" y="280"/>
                </a:moveTo>
                <a:lnTo>
                  <a:pt x="6654" y="280"/>
                </a:lnTo>
                <a:lnTo>
                  <a:pt x="6667" y="280"/>
                </a:lnTo>
                <a:moveTo>
                  <a:pt x="6667" y="280"/>
                </a:moveTo>
                <a:lnTo>
                  <a:pt x="6667" y="280"/>
                </a:lnTo>
                <a:lnTo>
                  <a:pt x="6667" y="280"/>
                </a:lnTo>
                <a:close/>
                <a:moveTo>
                  <a:pt x="6667" y="280"/>
                </a:moveTo>
                <a:lnTo>
                  <a:pt x="6667" y="280"/>
                </a:lnTo>
                <a:lnTo>
                  <a:pt x="6681" y="280"/>
                </a:lnTo>
                <a:moveTo>
                  <a:pt x="6681" y="280"/>
                </a:moveTo>
                <a:lnTo>
                  <a:pt x="6681" y="280"/>
                </a:lnTo>
                <a:lnTo>
                  <a:pt x="6694" y="280"/>
                </a:lnTo>
                <a:moveTo>
                  <a:pt x="6694" y="280"/>
                </a:moveTo>
                <a:lnTo>
                  <a:pt x="6694" y="280"/>
                </a:lnTo>
                <a:lnTo>
                  <a:pt x="6694" y="280"/>
                </a:lnTo>
                <a:close/>
                <a:moveTo>
                  <a:pt x="6694" y="280"/>
                </a:moveTo>
                <a:lnTo>
                  <a:pt x="6694" y="280"/>
                </a:lnTo>
                <a:lnTo>
                  <a:pt x="6707" y="280"/>
                </a:lnTo>
                <a:moveTo>
                  <a:pt x="6707" y="280"/>
                </a:moveTo>
                <a:lnTo>
                  <a:pt x="6707" y="280"/>
                </a:lnTo>
                <a:lnTo>
                  <a:pt x="6707" y="280"/>
                </a:lnTo>
                <a:close/>
                <a:moveTo>
                  <a:pt x="6707" y="280"/>
                </a:moveTo>
                <a:lnTo>
                  <a:pt x="6707" y="280"/>
                </a:lnTo>
                <a:lnTo>
                  <a:pt x="6721" y="280"/>
                </a:lnTo>
                <a:moveTo>
                  <a:pt x="6721" y="280"/>
                </a:moveTo>
                <a:lnTo>
                  <a:pt x="6721" y="280"/>
                </a:lnTo>
                <a:lnTo>
                  <a:pt x="6734" y="253"/>
                </a:lnTo>
                <a:moveTo>
                  <a:pt x="6734" y="253"/>
                </a:moveTo>
                <a:lnTo>
                  <a:pt x="6734" y="253"/>
                </a:lnTo>
                <a:lnTo>
                  <a:pt x="6734" y="253"/>
                </a:lnTo>
                <a:close/>
                <a:moveTo>
                  <a:pt x="6734" y="253"/>
                </a:moveTo>
                <a:lnTo>
                  <a:pt x="6734" y="253"/>
                </a:lnTo>
                <a:lnTo>
                  <a:pt x="6747" y="253"/>
                </a:lnTo>
                <a:moveTo>
                  <a:pt x="6747" y="253"/>
                </a:moveTo>
                <a:lnTo>
                  <a:pt x="6747" y="253"/>
                </a:lnTo>
                <a:lnTo>
                  <a:pt x="6761" y="253"/>
                </a:lnTo>
                <a:moveTo>
                  <a:pt x="6761" y="253"/>
                </a:moveTo>
                <a:lnTo>
                  <a:pt x="6761" y="253"/>
                </a:lnTo>
                <a:lnTo>
                  <a:pt x="6761" y="253"/>
                </a:lnTo>
                <a:close/>
                <a:moveTo>
                  <a:pt x="6761" y="253"/>
                </a:moveTo>
                <a:lnTo>
                  <a:pt x="6761" y="253"/>
                </a:lnTo>
                <a:lnTo>
                  <a:pt x="6774" y="253"/>
                </a:lnTo>
                <a:moveTo>
                  <a:pt x="6774" y="253"/>
                </a:moveTo>
                <a:lnTo>
                  <a:pt x="6774" y="253"/>
                </a:lnTo>
                <a:lnTo>
                  <a:pt x="6774" y="253"/>
                </a:lnTo>
                <a:close/>
                <a:moveTo>
                  <a:pt x="6774" y="253"/>
                </a:moveTo>
                <a:lnTo>
                  <a:pt x="6774" y="253"/>
                </a:lnTo>
                <a:lnTo>
                  <a:pt x="6787" y="226"/>
                </a:lnTo>
                <a:moveTo>
                  <a:pt x="6787" y="226"/>
                </a:moveTo>
                <a:lnTo>
                  <a:pt x="6787" y="226"/>
                </a:lnTo>
                <a:lnTo>
                  <a:pt x="6801" y="226"/>
                </a:lnTo>
                <a:moveTo>
                  <a:pt x="6801" y="226"/>
                </a:moveTo>
                <a:lnTo>
                  <a:pt x="6801" y="226"/>
                </a:lnTo>
                <a:lnTo>
                  <a:pt x="6801" y="226"/>
                </a:lnTo>
                <a:close/>
                <a:moveTo>
                  <a:pt x="6801" y="226"/>
                </a:moveTo>
                <a:lnTo>
                  <a:pt x="6801" y="226"/>
                </a:lnTo>
                <a:lnTo>
                  <a:pt x="6814" y="226"/>
                </a:lnTo>
                <a:moveTo>
                  <a:pt x="6814" y="226"/>
                </a:moveTo>
                <a:lnTo>
                  <a:pt x="6814" y="226"/>
                </a:lnTo>
                <a:lnTo>
                  <a:pt x="6814" y="226"/>
                </a:lnTo>
                <a:close/>
                <a:moveTo>
                  <a:pt x="6814" y="226"/>
                </a:moveTo>
                <a:lnTo>
                  <a:pt x="6814" y="226"/>
                </a:lnTo>
                <a:lnTo>
                  <a:pt x="6827" y="226"/>
                </a:lnTo>
                <a:moveTo>
                  <a:pt x="6827" y="226"/>
                </a:moveTo>
                <a:lnTo>
                  <a:pt x="6827" y="226"/>
                </a:lnTo>
                <a:lnTo>
                  <a:pt x="6841" y="226"/>
                </a:lnTo>
                <a:moveTo>
                  <a:pt x="6841" y="226"/>
                </a:moveTo>
                <a:lnTo>
                  <a:pt x="6841" y="226"/>
                </a:lnTo>
                <a:lnTo>
                  <a:pt x="6841" y="226"/>
                </a:lnTo>
                <a:close/>
                <a:moveTo>
                  <a:pt x="6841" y="226"/>
                </a:moveTo>
                <a:lnTo>
                  <a:pt x="6841" y="226"/>
                </a:lnTo>
                <a:lnTo>
                  <a:pt x="6854" y="226"/>
                </a:lnTo>
                <a:moveTo>
                  <a:pt x="6854" y="226"/>
                </a:moveTo>
                <a:lnTo>
                  <a:pt x="6854" y="226"/>
                </a:lnTo>
                <a:lnTo>
                  <a:pt x="6867" y="226"/>
                </a:lnTo>
                <a:moveTo>
                  <a:pt x="6867" y="226"/>
                </a:moveTo>
                <a:lnTo>
                  <a:pt x="6867" y="226"/>
                </a:lnTo>
                <a:lnTo>
                  <a:pt x="6867" y="226"/>
                </a:lnTo>
                <a:close/>
                <a:moveTo>
                  <a:pt x="6867" y="226"/>
                </a:moveTo>
                <a:lnTo>
                  <a:pt x="6867" y="226"/>
                </a:lnTo>
                <a:lnTo>
                  <a:pt x="6881" y="186"/>
                </a:lnTo>
                <a:moveTo>
                  <a:pt x="6881" y="186"/>
                </a:moveTo>
                <a:lnTo>
                  <a:pt x="6881" y="186"/>
                </a:lnTo>
                <a:lnTo>
                  <a:pt x="6881" y="186"/>
                </a:lnTo>
                <a:close/>
                <a:moveTo>
                  <a:pt x="6881" y="186"/>
                </a:moveTo>
                <a:lnTo>
                  <a:pt x="6881" y="186"/>
                </a:lnTo>
                <a:lnTo>
                  <a:pt x="6894" y="186"/>
                </a:lnTo>
                <a:moveTo>
                  <a:pt x="6894" y="186"/>
                </a:moveTo>
                <a:lnTo>
                  <a:pt x="6894" y="186"/>
                </a:lnTo>
                <a:lnTo>
                  <a:pt x="6907" y="186"/>
                </a:lnTo>
                <a:moveTo>
                  <a:pt x="6907" y="186"/>
                </a:moveTo>
                <a:lnTo>
                  <a:pt x="6907" y="186"/>
                </a:lnTo>
                <a:lnTo>
                  <a:pt x="6907" y="146"/>
                </a:lnTo>
                <a:moveTo>
                  <a:pt x="6907" y="146"/>
                </a:moveTo>
                <a:lnTo>
                  <a:pt x="6907" y="146"/>
                </a:lnTo>
                <a:lnTo>
                  <a:pt x="6921" y="146"/>
                </a:lnTo>
                <a:moveTo>
                  <a:pt x="6921" y="146"/>
                </a:moveTo>
                <a:lnTo>
                  <a:pt x="6921" y="146"/>
                </a:lnTo>
                <a:lnTo>
                  <a:pt x="6934" y="146"/>
                </a:lnTo>
                <a:moveTo>
                  <a:pt x="6934" y="146"/>
                </a:moveTo>
                <a:lnTo>
                  <a:pt x="6934" y="146"/>
                </a:lnTo>
                <a:lnTo>
                  <a:pt x="6934" y="146"/>
                </a:lnTo>
                <a:close/>
                <a:moveTo>
                  <a:pt x="6934" y="146"/>
                </a:moveTo>
                <a:lnTo>
                  <a:pt x="6934" y="146"/>
                </a:lnTo>
                <a:lnTo>
                  <a:pt x="6947" y="120"/>
                </a:lnTo>
                <a:moveTo>
                  <a:pt x="6947" y="120"/>
                </a:moveTo>
                <a:lnTo>
                  <a:pt x="6947" y="120"/>
                </a:lnTo>
                <a:lnTo>
                  <a:pt x="6947" y="120"/>
                </a:lnTo>
                <a:close/>
                <a:moveTo>
                  <a:pt x="6947" y="120"/>
                </a:moveTo>
                <a:lnTo>
                  <a:pt x="6947" y="120"/>
                </a:lnTo>
                <a:lnTo>
                  <a:pt x="6961" y="120"/>
                </a:lnTo>
                <a:moveTo>
                  <a:pt x="6961" y="120"/>
                </a:moveTo>
                <a:lnTo>
                  <a:pt x="6961" y="120"/>
                </a:lnTo>
                <a:lnTo>
                  <a:pt x="6974" y="120"/>
                </a:lnTo>
                <a:moveTo>
                  <a:pt x="6974" y="120"/>
                </a:moveTo>
                <a:lnTo>
                  <a:pt x="6974" y="120"/>
                </a:lnTo>
                <a:lnTo>
                  <a:pt x="6974" y="120"/>
                </a:lnTo>
                <a:close/>
                <a:moveTo>
                  <a:pt x="6974" y="120"/>
                </a:moveTo>
                <a:lnTo>
                  <a:pt x="6974" y="120"/>
                </a:lnTo>
                <a:lnTo>
                  <a:pt x="6987" y="120"/>
                </a:lnTo>
                <a:moveTo>
                  <a:pt x="6987" y="120"/>
                </a:moveTo>
                <a:lnTo>
                  <a:pt x="6987" y="120"/>
                </a:lnTo>
                <a:lnTo>
                  <a:pt x="7001" y="120"/>
                </a:lnTo>
                <a:moveTo>
                  <a:pt x="7001" y="120"/>
                </a:moveTo>
                <a:lnTo>
                  <a:pt x="7001" y="120"/>
                </a:lnTo>
                <a:lnTo>
                  <a:pt x="7001" y="120"/>
                </a:lnTo>
                <a:close/>
                <a:moveTo>
                  <a:pt x="7001" y="120"/>
                </a:moveTo>
                <a:lnTo>
                  <a:pt x="7001" y="120"/>
                </a:lnTo>
                <a:lnTo>
                  <a:pt x="7014" y="120"/>
                </a:lnTo>
                <a:moveTo>
                  <a:pt x="7014" y="120"/>
                </a:moveTo>
                <a:lnTo>
                  <a:pt x="7014" y="120"/>
                </a:lnTo>
                <a:lnTo>
                  <a:pt x="7014" y="120"/>
                </a:lnTo>
                <a:close/>
                <a:moveTo>
                  <a:pt x="7014" y="120"/>
                </a:moveTo>
                <a:lnTo>
                  <a:pt x="7014" y="120"/>
                </a:lnTo>
                <a:lnTo>
                  <a:pt x="7027" y="120"/>
                </a:lnTo>
                <a:moveTo>
                  <a:pt x="7027" y="120"/>
                </a:moveTo>
                <a:lnTo>
                  <a:pt x="7027" y="120"/>
                </a:lnTo>
                <a:lnTo>
                  <a:pt x="7041" y="120"/>
                </a:lnTo>
                <a:moveTo>
                  <a:pt x="7041" y="120"/>
                </a:moveTo>
                <a:lnTo>
                  <a:pt x="7041" y="120"/>
                </a:lnTo>
                <a:lnTo>
                  <a:pt x="7041" y="120"/>
                </a:lnTo>
                <a:close/>
                <a:moveTo>
                  <a:pt x="7041" y="120"/>
                </a:moveTo>
                <a:lnTo>
                  <a:pt x="7041" y="120"/>
                </a:lnTo>
                <a:lnTo>
                  <a:pt x="7054" y="120"/>
                </a:lnTo>
                <a:moveTo>
                  <a:pt x="7054" y="120"/>
                </a:moveTo>
                <a:lnTo>
                  <a:pt x="7054" y="120"/>
                </a:lnTo>
                <a:lnTo>
                  <a:pt x="7067" y="120"/>
                </a:lnTo>
                <a:moveTo>
                  <a:pt x="7067" y="120"/>
                </a:moveTo>
                <a:lnTo>
                  <a:pt x="7067" y="120"/>
                </a:lnTo>
                <a:lnTo>
                  <a:pt x="7067" y="66"/>
                </a:lnTo>
                <a:moveTo>
                  <a:pt x="7067" y="66"/>
                </a:moveTo>
                <a:lnTo>
                  <a:pt x="7067" y="66"/>
                </a:lnTo>
                <a:lnTo>
                  <a:pt x="7081" y="66"/>
                </a:lnTo>
                <a:moveTo>
                  <a:pt x="7081" y="66"/>
                </a:moveTo>
                <a:lnTo>
                  <a:pt x="7081" y="66"/>
                </a:lnTo>
                <a:lnTo>
                  <a:pt x="7081" y="66"/>
                </a:lnTo>
                <a:close/>
                <a:moveTo>
                  <a:pt x="7081" y="66"/>
                </a:moveTo>
                <a:lnTo>
                  <a:pt x="7081" y="66"/>
                </a:lnTo>
                <a:lnTo>
                  <a:pt x="7094" y="66"/>
                </a:lnTo>
                <a:moveTo>
                  <a:pt x="7094" y="66"/>
                </a:moveTo>
                <a:lnTo>
                  <a:pt x="7094" y="66"/>
                </a:lnTo>
                <a:lnTo>
                  <a:pt x="7107" y="66"/>
                </a:lnTo>
                <a:moveTo>
                  <a:pt x="7107" y="66"/>
                </a:moveTo>
                <a:lnTo>
                  <a:pt x="7107" y="66"/>
                </a:lnTo>
                <a:lnTo>
                  <a:pt x="7107" y="66"/>
                </a:lnTo>
                <a:close/>
                <a:moveTo>
                  <a:pt x="7107" y="66"/>
                </a:moveTo>
                <a:lnTo>
                  <a:pt x="7107" y="66"/>
                </a:lnTo>
                <a:lnTo>
                  <a:pt x="7121" y="66"/>
                </a:lnTo>
                <a:moveTo>
                  <a:pt x="7121" y="66"/>
                </a:moveTo>
                <a:lnTo>
                  <a:pt x="7121" y="66"/>
                </a:lnTo>
                <a:lnTo>
                  <a:pt x="7134" y="66"/>
                </a:lnTo>
                <a:moveTo>
                  <a:pt x="7134" y="66"/>
                </a:moveTo>
                <a:lnTo>
                  <a:pt x="7134" y="66"/>
                </a:lnTo>
                <a:lnTo>
                  <a:pt x="7134" y="66"/>
                </a:lnTo>
                <a:close/>
                <a:moveTo>
                  <a:pt x="7134" y="66"/>
                </a:moveTo>
                <a:lnTo>
                  <a:pt x="7134" y="66"/>
                </a:lnTo>
                <a:lnTo>
                  <a:pt x="7147" y="66"/>
                </a:lnTo>
                <a:moveTo>
                  <a:pt x="7147" y="66"/>
                </a:moveTo>
                <a:lnTo>
                  <a:pt x="7147" y="66"/>
                </a:lnTo>
                <a:lnTo>
                  <a:pt x="7147" y="66"/>
                </a:lnTo>
                <a:close/>
                <a:moveTo>
                  <a:pt x="7147" y="66"/>
                </a:moveTo>
                <a:lnTo>
                  <a:pt x="7147" y="66"/>
                </a:lnTo>
                <a:lnTo>
                  <a:pt x="7161" y="66"/>
                </a:lnTo>
                <a:moveTo>
                  <a:pt x="7161" y="66"/>
                </a:moveTo>
                <a:lnTo>
                  <a:pt x="7161" y="66"/>
                </a:lnTo>
                <a:lnTo>
                  <a:pt x="7174" y="66"/>
                </a:lnTo>
                <a:moveTo>
                  <a:pt x="7174" y="66"/>
                </a:moveTo>
                <a:lnTo>
                  <a:pt x="7174" y="66"/>
                </a:lnTo>
                <a:lnTo>
                  <a:pt x="7174" y="66"/>
                </a:lnTo>
                <a:close/>
                <a:moveTo>
                  <a:pt x="7174" y="66"/>
                </a:moveTo>
                <a:lnTo>
                  <a:pt x="7174" y="66"/>
                </a:lnTo>
                <a:lnTo>
                  <a:pt x="7187" y="66"/>
                </a:lnTo>
                <a:moveTo>
                  <a:pt x="7187" y="66"/>
                </a:moveTo>
                <a:lnTo>
                  <a:pt x="7187" y="66"/>
                </a:lnTo>
                <a:lnTo>
                  <a:pt x="7201" y="66"/>
                </a:lnTo>
                <a:moveTo>
                  <a:pt x="7201" y="66"/>
                </a:moveTo>
                <a:lnTo>
                  <a:pt x="7201" y="66"/>
                </a:lnTo>
                <a:lnTo>
                  <a:pt x="7201" y="66"/>
                </a:lnTo>
                <a:close/>
                <a:moveTo>
                  <a:pt x="7201" y="66"/>
                </a:moveTo>
                <a:lnTo>
                  <a:pt x="7201" y="66"/>
                </a:lnTo>
                <a:lnTo>
                  <a:pt x="7214" y="66"/>
                </a:lnTo>
                <a:moveTo>
                  <a:pt x="7214" y="66"/>
                </a:moveTo>
                <a:lnTo>
                  <a:pt x="7214" y="66"/>
                </a:lnTo>
                <a:lnTo>
                  <a:pt x="7214" y="66"/>
                </a:lnTo>
                <a:close/>
                <a:moveTo>
                  <a:pt x="7214" y="66"/>
                </a:moveTo>
                <a:lnTo>
                  <a:pt x="7214" y="66"/>
                </a:lnTo>
                <a:lnTo>
                  <a:pt x="7227" y="66"/>
                </a:lnTo>
                <a:moveTo>
                  <a:pt x="7227" y="66"/>
                </a:moveTo>
                <a:lnTo>
                  <a:pt x="7227" y="66"/>
                </a:lnTo>
                <a:lnTo>
                  <a:pt x="7241" y="66"/>
                </a:lnTo>
                <a:moveTo>
                  <a:pt x="7241" y="66"/>
                </a:moveTo>
                <a:lnTo>
                  <a:pt x="7241" y="66"/>
                </a:lnTo>
                <a:lnTo>
                  <a:pt x="7241" y="66"/>
                </a:lnTo>
                <a:close/>
                <a:moveTo>
                  <a:pt x="7241" y="66"/>
                </a:moveTo>
                <a:lnTo>
                  <a:pt x="7241" y="66"/>
                </a:lnTo>
                <a:lnTo>
                  <a:pt x="7254" y="66"/>
                </a:lnTo>
                <a:moveTo>
                  <a:pt x="7254" y="66"/>
                </a:moveTo>
                <a:lnTo>
                  <a:pt x="7254" y="66"/>
                </a:lnTo>
                <a:lnTo>
                  <a:pt x="7254" y="66"/>
                </a:lnTo>
                <a:close/>
                <a:moveTo>
                  <a:pt x="7254" y="66"/>
                </a:moveTo>
                <a:lnTo>
                  <a:pt x="7254" y="66"/>
                </a:lnTo>
                <a:lnTo>
                  <a:pt x="7267" y="66"/>
                </a:lnTo>
                <a:moveTo>
                  <a:pt x="7267" y="66"/>
                </a:moveTo>
                <a:lnTo>
                  <a:pt x="7267" y="66"/>
                </a:lnTo>
                <a:lnTo>
                  <a:pt x="7281" y="66"/>
                </a:lnTo>
                <a:moveTo>
                  <a:pt x="7281" y="66"/>
                </a:moveTo>
                <a:lnTo>
                  <a:pt x="7281" y="66"/>
                </a:lnTo>
                <a:lnTo>
                  <a:pt x="7281" y="66"/>
                </a:lnTo>
                <a:close/>
                <a:moveTo>
                  <a:pt x="7281" y="66"/>
                </a:moveTo>
                <a:lnTo>
                  <a:pt x="7281" y="66"/>
                </a:lnTo>
                <a:lnTo>
                  <a:pt x="7294" y="66"/>
                </a:lnTo>
                <a:moveTo>
                  <a:pt x="7294" y="66"/>
                </a:moveTo>
                <a:lnTo>
                  <a:pt x="7294" y="66"/>
                </a:lnTo>
                <a:lnTo>
                  <a:pt x="7307" y="66"/>
                </a:lnTo>
                <a:moveTo>
                  <a:pt x="7307" y="66"/>
                </a:moveTo>
                <a:lnTo>
                  <a:pt x="7307" y="66"/>
                </a:lnTo>
                <a:lnTo>
                  <a:pt x="7307" y="66"/>
                </a:lnTo>
                <a:close/>
                <a:moveTo>
                  <a:pt x="7307" y="66"/>
                </a:moveTo>
                <a:lnTo>
                  <a:pt x="7307" y="66"/>
                </a:lnTo>
                <a:lnTo>
                  <a:pt x="7321" y="66"/>
                </a:lnTo>
                <a:moveTo>
                  <a:pt x="7321" y="66"/>
                </a:moveTo>
                <a:lnTo>
                  <a:pt x="7321" y="66"/>
                </a:lnTo>
                <a:lnTo>
                  <a:pt x="7321" y="66"/>
                </a:lnTo>
                <a:close/>
                <a:moveTo>
                  <a:pt x="7321" y="66"/>
                </a:moveTo>
                <a:lnTo>
                  <a:pt x="7321" y="66"/>
                </a:lnTo>
                <a:lnTo>
                  <a:pt x="7334" y="66"/>
                </a:lnTo>
                <a:moveTo>
                  <a:pt x="7334" y="66"/>
                </a:moveTo>
                <a:lnTo>
                  <a:pt x="7334" y="66"/>
                </a:lnTo>
                <a:lnTo>
                  <a:pt x="7347" y="66"/>
                </a:lnTo>
                <a:moveTo>
                  <a:pt x="7347" y="66"/>
                </a:moveTo>
                <a:lnTo>
                  <a:pt x="7347" y="66"/>
                </a:lnTo>
                <a:lnTo>
                  <a:pt x="7347" y="66"/>
                </a:lnTo>
                <a:close/>
                <a:moveTo>
                  <a:pt x="7347" y="66"/>
                </a:moveTo>
                <a:lnTo>
                  <a:pt x="7347" y="66"/>
                </a:lnTo>
                <a:lnTo>
                  <a:pt x="7361" y="66"/>
                </a:lnTo>
                <a:moveTo>
                  <a:pt x="7361" y="66"/>
                </a:moveTo>
                <a:lnTo>
                  <a:pt x="7361" y="66"/>
                </a:lnTo>
                <a:lnTo>
                  <a:pt x="7374" y="66"/>
                </a:lnTo>
                <a:moveTo>
                  <a:pt x="7374" y="66"/>
                </a:moveTo>
                <a:lnTo>
                  <a:pt x="7374" y="66"/>
                </a:lnTo>
                <a:lnTo>
                  <a:pt x="7374" y="66"/>
                </a:lnTo>
                <a:close/>
                <a:moveTo>
                  <a:pt x="7374" y="66"/>
                </a:moveTo>
                <a:lnTo>
                  <a:pt x="7374" y="66"/>
                </a:lnTo>
                <a:lnTo>
                  <a:pt x="7387" y="66"/>
                </a:lnTo>
                <a:moveTo>
                  <a:pt x="7387" y="66"/>
                </a:moveTo>
                <a:lnTo>
                  <a:pt x="7387" y="66"/>
                </a:lnTo>
                <a:lnTo>
                  <a:pt x="7387" y="66"/>
                </a:lnTo>
                <a:close/>
                <a:moveTo>
                  <a:pt x="7387" y="66"/>
                </a:moveTo>
                <a:lnTo>
                  <a:pt x="7387" y="66"/>
                </a:lnTo>
                <a:lnTo>
                  <a:pt x="7401" y="0"/>
                </a:lnTo>
                <a:moveTo>
                  <a:pt x="7401" y="0"/>
                </a:moveTo>
                <a:lnTo>
                  <a:pt x="7401" y="0"/>
                </a:lnTo>
                <a:lnTo>
                  <a:pt x="7414" y="0"/>
                </a:lnTo>
                <a:moveTo>
                  <a:pt x="7414" y="0"/>
                </a:moveTo>
                <a:lnTo>
                  <a:pt x="7414" y="0"/>
                </a:lnTo>
                <a:lnTo>
                  <a:pt x="7414" y="0"/>
                </a:lnTo>
                <a:close/>
                <a:moveTo>
                  <a:pt x="7414" y="0"/>
                </a:moveTo>
                <a:lnTo>
                  <a:pt x="7414" y="0"/>
                </a:lnTo>
                <a:lnTo>
                  <a:pt x="7427" y="0"/>
                </a:lnTo>
                <a:moveTo>
                  <a:pt x="7427" y="0"/>
                </a:moveTo>
                <a:lnTo>
                  <a:pt x="7427" y="0"/>
                </a:lnTo>
                <a:lnTo>
                  <a:pt x="7441" y="0"/>
                </a:lnTo>
                <a:moveTo>
                  <a:pt x="7441" y="0"/>
                </a:moveTo>
                <a:lnTo>
                  <a:pt x="7441" y="0"/>
                </a:lnTo>
                <a:lnTo>
                  <a:pt x="7441" y="0"/>
                </a:lnTo>
                <a:close/>
                <a:moveTo>
                  <a:pt x="7441" y="0"/>
                </a:moveTo>
                <a:lnTo>
                  <a:pt x="7441" y="0"/>
                </a:lnTo>
                <a:lnTo>
                  <a:pt x="7454" y="0"/>
                </a:lnTo>
                <a:moveTo>
                  <a:pt x="7454" y="0"/>
                </a:moveTo>
                <a:lnTo>
                  <a:pt x="7454" y="0"/>
                </a:lnTo>
                <a:lnTo>
                  <a:pt x="7454" y="0"/>
                </a:lnTo>
                <a:close/>
              </a:path>
            </a:pathLst>
          </a:custGeom>
          <a:noFill/>
          <a:ln w="57150" cap="rnd">
            <a:solidFill>
              <a:srgbClr val="66FF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0"/>
          <p:cNvSpPr>
            <a:spLocks noEditPoints="1"/>
          </p:cNvSpPr>
          <p:nvPr/>
        </p:nvSpPr>
        <p:spPr bwMode="auto">
          <a:xfrm>
            <a:off x="1512888" y="3163343"/>
            <a:ext cx="7110412" cy="2647950"/>
          </a:xfrm>
          <a:custGeom>
            <a:avLst/>
            <a:gdLst>
              <a:gd name="T0" fmla="*/ 120 w 7454"/>
              <a:gd name="T1" fmla="*/ 2747 h 2773"/>
              <a:gd name="T2" fmla="*/ 240 w 7454"/>
              <a:gd name="T3" fmla="*/ 2693 h 2773"/>
              <a:gd name="T4" fmla="*/ 360 w 7454"/>
              <a:gd name="T5" fmla="*/ 2680 h 2773"/>
              <a:gd name="T6" fmla="*/ 480 w 7454"/>
              <a:gd name="T7" fmla="*/ 2627 h 2773"/>
              <a:gd name="T8" fmla="*/ 587 w 7454"/>
              <a:gd name="T9" fmla="*/ 2547 h 2773"/>
              <a:gd name="T10" fmla="*/ 720 w 7454"/>
              <a:gd name="T11" fmla="*/ 2520 h 2773"/>
              <a:gd name="T12" fmla="*/ 827 w 7454"/>
              <a:gd name="T13" fmla="*/ 2480 h 2773"/>
              <a:gd name="T14" fmla="*/ 947 w 7454"/>
              <a:gd name="T15" fmla="*/ 2400 h 2773"/>
              <a:gd name="T16" fmla="*/ 1080 w 7454"/>
              <a:gd name="T17" fmla="*/ 2360 h 2773"/>
              <a:gd name="T18" fmla="*/ 1187 w 7454"/>
              <a:gd name="T19" fmla="*/ 2347 h 2773"/>
              <a:gd name="T20" fmla="*/ 1307 w 7454"/>
              <a:gd name="T21" fmla="*/ 2293 h 2773"/>
              <a:gd name="T22" fmla="*/ 1427 w 7454"/>
              <a:gd name="T23" fmla="*/ 2240 h 2773"/>
              <a:gd name="T24" fmla="*/ 1547 w 7454"/>
              <a:gd name="T25" fmla="*/ 2213 h 2773"/>
              <a:gd name="T26" fmla="*/ 1667 w 7454"/>
              <a:gd name="T27" fmla="*/ 2173 h 2773"/>
              <a:gd name="T28" fmla="*/ 1787 w 7454"/>
              <a:gd name="T29" fmla="*/ 2133 h 2773"/>
              <a:gd name="T30" fmla="*/ 1907 w 7454"/>
              <a:gd name="T31" fmla="*/ 2067 h 2773"/>
              <a:gd name="T32" fmla="*/ 2027 w 7454"/>
              <a:gd name="T33" fmla="*/ 2013 h 2773"/>
              <a:gd name="T34" fmla="*/ 2147 w 7454"/>
              <a:gd name="T35" fmla="*/ 1987 h 2773"/>
              <a:gd name="T36" fmla="*/ 2267 w 7454"/>
              <a:gd name="T37" fmla="*/ 1933 h 2773"/>
              <a:gd name="T38" fmla="*/ 2374 w 7454"/>
              <a:gd name="T39" fmla="*/ 1880 h 2773"/>
              <a:gd name="T40" fmla="*/ 2507 w 7454"/>
              <a:gd name="T41" fmla="*/ 1867 h 2773"/>
              <a:gd name="T42" fmla="*/ 2614 w 7454"/>
              <a:gd name="T43" fmla="*/ 1840 h 2773"/>
              <a:gd name="T44" fmla="*/ 2734 w 7454"/>
              <a:gd name="T45" fmla="*/ 1787 h 2773"/>
              <a:gd name="T46" fmla="*/ 2854 w 7454"/>
              <a:gd name="T47" fmla="*/ 1747 h 2773"/>
              <a:gd name="T48" fmla="*/ 2974 w 7454"/>
              <a:gd name="T49" fmla="*/ 1667 h 2773"/>
              <a:gd name="T50" fmla="*/ 3094 w 7454"/>
              <a:gd name="T51" fmla="*/ 1627 h 2773"/>
              <a:gd name="T52" fmla="*/ 3214 w 7454"/>
              <a:gd name="T53" fmla="*/ 1560 h 2773"/>
              <a:gd name="T54" fmla="*/ 3334 w 7454"/>
              <a:gd name="T55" fmla="*/ 1533 h 2773"/>
              <a:gd name="T56" fmla="*/ 3454 w 7454"/>
              <a:gd name="T57" fmla="*/ 1507 h 2773"/>
              <a:gd name="T58" fmla="*/ 3574 w 7454"/>
              <a:gd name="T59" fmla="*/ 1453 h 2773"/>
              <a:gd name="T60" fmla="*/ 3694 w 7454"/>
              <a:gd name="T61" fmla="*/ 1440 h 2773"/>
              <a:gd name="T62" fmla="*/ 3801 w 7454"/>
              <a:gd name="T63" fmla="*/ 1400 h 2773"/>
              <a:gd name="T64" fmla="*/ 3934 w 7454"/>
              <a:gd name="T65" fmla="*/ 1373 h 2773"/>
              <a:gd name="T66" fmla="*/ 4041 w 7454"/>
              <a:gd name="T67" fmla="*/ 1293 h 2773"/>
              <a:gd name="T68" fmla="*/ 4161 w 7454"/>
              <a:gd name="T69" fmla="*/ 1187 h 2773"/>
              <a:gd name="T70" fmla="*/ 4294 w 7454"/>
              <a:gd name="T71" fmla="*/ 1133 h 2773"/>
              <a:gd name="T72" fmla="*/ 4401 w 7454"/>
              <a:gd name="T73" fmla="*/ 1067 h 2773"/>
              <a:gd name="T74" fmla="*/ 4521 w 7454"/>
              <a:gd name="T75" fmla="*/ 1053 h 2773"/>
              <a:gd name="T76" fmla="*/ 4641 w 7454"/>
              <a:gd name="T77" fmla="*/ 1000 h 2773"/>
              <a:gd name="T78" fmla="*/ 4761 w 7454"/>
              <a:gd name="T79" fmla="*/ 973 h 2773"/>
              <a:gd name="T80" fmla="*/ 4881 w 7454"/>
              <a:gd name="T81" fmla="*/ 973 h 2773"/>
              <a:gd name="T82" fmla="*/ 5001 w 7454"/>
              <a:gd name="T83" fmla="*/ 853 h 2773"/>
              <a:gd name="T84" fmla="*/ 5121 w 7454"/>
              <a:gd name="T85" fmla="*/ 827 h 2773"/>
              <a:gd name="T86" fmla="*/ 5241 w 7454"/>
              <a:gd name="T87" fmla="*/ 773 h 2773"/>
              <a:gd name="T88" fmla="*/ 5361 w 7454"/>
              <a:gd name="T89" fmla="*/ 733 h 2773"/>
              <a:gd name="T90" fmla="*/ 5481 w 7454"/>
              <a:gd name="T91" fmla="*/ 693 h 2773"/>
              <a:gd name="T92" fmla="*/ 5587 w 7454"/>
              <a:gd name="T93" fmla="*/ 613 h 2773"/>
              <a:gd name="T94" fmla="*/ 5721 w 7454"/>
              <a:gd name="T95" fmla="*/ 560 h 2773"/>
              <a:gd name="T96" fmla="*/ 5827 w 7454"/>
              <a:gd name="T97" fmla="*/ 507 h 2773"/>
              <a:gd name="T98" fmla="*/ 5947 w 7454"/>
              <a:gd name="T99" fmla="*/ 453 h 2773"/>
              <a:gd name="T100" fmla="*/ 6067 w 7454"/>
              <a:gd name="T101" fmla="*/ 387 h 2773"/>
              <a:gd name="T102" fmla="*/ 6187 w 7454"/>
              <a:gd name="T103" fmla="*/ 307 h 2773"/>
              <a:gd name="T104" fmla="*/ 6307 w 7454"/>
              <a:gd name="T105" fmla="*/ 213 h 2773"/>
              <a:gd name="T106" fmla="*/ 6427 w 7454"/>
              <a:gd name="T107" fmla="*/ 173 h 2773"/>
              <a:gd name="T108" fmla="*/ 6547 w 7454"/>
              <a:gd name="T109" fmla="*/ 120 h 2773"/>
              <a:gd name="T110" fmla="*/ 6667 w 7454"/>
              <a:gd name="T111" fmla="*/ 120 h 2773"/>
              <a:gd name="T112" fmla="*/ 6787 w 7454"/>
              <a:gd name="T113" fmla="*/ 107 h 2773"/>
              <a:gd name="T114" fmla="*/ 6907 w 7454"/>
              <a:gd name="T115" fmla="*/ 107 h 2773"/>
              <a:gd name="T116" fmla="*/ 7014 w 7454"/>
              <a:gd name="T117" fmla="*/ 107 h 2773"/>
              <a:gd name="T118" fmla="*/ 7147 w 7454"/>
              <a:gd name="T119" fmla="*/ 0 h 2773"/>
              <a:gd name="T120" fmla="*/ 7254 w 7454"/>
              <a:gd name="T121" fmla="*/ 0 h 2773"/>
              <a:gd name="T122" fmla="*/ 7374 w 7454"/>
              <a:gd name="T123" fmla="*/ 0 h 2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454" h="2773">
                <a:moveTo>
                  <a:pt x="0" y="2773"/>
                </a:moveTo>
                <a:lnTo>
                  <a:pt x="0" y="2773"/>
                </a:lnTo>
                <a:lnTo>
                  <a:pt x="14" y="2773"/>
                </a:lnTo>
                <a:moveTo>
                  <a:pt x="14" y="2773"/>
                </a:moveTo>
                <a:lnTo>
                  <a:pt x="14" y="2773"/>
                </a:lnTo>
                <a:lnTo>
                  <a:pt x="14" y="2773"/>
                </a:lnTo>
                <a:close/>
                <a:moveTo>
                  <a:pt x="14" y="2773"/>
                </a:moveTo>
                <a:lnTo>
                  <a:pt x="14" y="2773"/>
                </a:lnTo>
                <a:lnTo>
                  <a:pt x="27" y="2773"/>
                </a:lnTo>
                <a:moveTo>
                  <a:pt x="27" y="2773"/>
                </a:moveTo>
                <a:lnTo>
                  <a:pt x="27" y="2773"/>
                </a:lnTo>
                <a:lnTo>
                  <a:pt x="40" y="2773"/>
                </a:lnTo>
                <a:moveTo>
                  <a:pt x="40" y="2773"/>
                </a:moveTo>
                <a:lnTo>
                  <a:pt x="40" y="2773"/>
                </a:lnTo>
                <a:lnTo>
                  <a:pt x="40" y="2773"/>
                </a:lnTo>
                <a:close/>
                <a:moveTo>
                  <a:pt x="40" y="2773"/>
                </a:moveTo>
                <a:lnTo>
                  <a:pt x="40" y="2773"/>
                </a:lnTo>
                <a:lnTo>
                  <a:pt x="54" y="2773"/>
                </a:lnTo>
                <a:moveTo>
                  <a:pt x="54" y="2773"/>
                </a:moveTo>
                <a:lnTo>
                  <a:pt x="54" y="2773"/>
                </a:lnTo>
                <a:lnTo>
                  <a:pt x="67" y="2773"/>
                </a:lnTo>
                <a:moveTo>
                  <a:pt x="67" y="2773"/>
                </a:moveTo>
                <a:lnTo>
                  <a:pt x="67" y="2773"/>
                </a:lnTo>
                <a:lnTo>
                  <a:pt x="67" y="2773"/>
                </a:lnTo>
                <a:close/>
                <a:moveTo>
                  <a:pt x="67" y="2773"/>
                </a:moveTo>
                <a:lnTo>
                  <a:pt x="67" y="2773"/>
                </a:lnTo>
                <a:lnTo>
                  <a:pt x="80" y="2773"/>
                </a:lnTo>
                <a:moveTo>
                  <a:pt x="80" y="2773"/>
                </a:moveTo>
                <a:lnTo>
                  <a:pt x="80" y="2773"/>
                </a:lnTo>
                <a:lnTo>
                  <a:pt x="80" y="2773"/>
                </a:lnTo>
                <a:close/>
                <a:moveTo>
                  <a:pt x="80" y="2773"/>
                </a:moveTo>
                <a:lnTo>
                  <a:pt x="80" y="2773"/>
                </a:lnTo>
                <a:lnTo>
                  <a:pt x="94" y="2747"/>
                </a:lnTo>
                <a:moveTo>
                  <a:pt x="94" y="2747"/>
                </a:moveTo>
                <a:lnTo>
                  <a:pt x="94" y="2747"/>
                </a:lnTo>
                <a:lnTo>
                  <a:pt x="107" y="2747"/>
                </a:lnTo>
                <a:moveTo>
                  <a:pt x="107" y="2747"/>
                </a:moveTo>
                <a:lnTo>
                  <a:pt x="107" y="2747"/>
                </a:lnTo>
                <a:lnTo>
                  <a:pt x="107" y="2747"/>
                </a:lnTo>
                <a:close/>
                <a:moveTo>
                  <a:pt x="107" y="2747"/>
                </a:moveTo>
                <a:lnTo>
                  <a:pt x="107" y="2747"/>
                </a:lnTo>
                <a:lnTo>
                  <a:pt x="120" y="2747"/>
                </a:lnTo>
                <a:moveTo>
                  <a:pt x="120" y="2747"/>
                </a:moveTo>
                <a:lnTo>
                  <a:pt x="120" y="2747"/>
                </a:lnTo>
                <a:lnTo>
                  <a:pt x="134" y="2733"/>
                </a:lnTo>
                <a:moveTo>
                  <a:pt x="134" y="2733"/>
                </a:moveTo>
                <a:lnTo>
                  <a:pt x="134" y="2733"/>
                </a:lnTo>
                <a:lnTo>
                  <a:pt x="134" y="2733"/>
                </a:lnTo>
                <a:close/>
                <a:moveTo>
                  <a:pt x="134" y="2733"/>
                </a:moveTo>
                <a:lnTo>
                  <a:pt x="134" y="2733"/>
                </a:lnTo>
                <a:lnTo>
                  <a:pt x="147" y="2733"/>
                </a:lnTo>
                <a:moveTo>
                  <a:pt x="147" y="2733"/>
                </a:moveTo>
                <a:lnTo>
                  <a:pt x="147" y="2733"/>
                </a:lnTo>
                <a:lnTo>
                  <a:pt x="147" y="2733"/>
                </a:lnTo>
                <a:close/>
                <a:moveTo>
                  <a:pt x="147" y="2733"/>
                </a:moveTo>
                <a:lnTo>
                  <a:pt x="147" y="2733"/>
                </a:lnTo>
                <a:lnTo>
                  <a:pt x="160" y="2733"/>
                </a:lnTo>
                <a:moveTo>
                  <a:pt x="160" y="2733"/>
                </a:moveTo>
                <a:lnTo>
                  <a:pt x="160" y="2733"/>
                </a:lnTo>
                <a:lnTo>
                  <a:pt x="174" y="2733"/>
                </a:lnTo>
                <a:moveTo>
                  <a:pt x="174" y="2733"/>
                </a:moveTo>
                <a:lnTo>
                  <a:pt x="174" y="2733"/>
                </a:lnTo>
                <a:lnTo>
                  <a:pt x="174" y="2733"/>
                </a:lnTo>
                <a:close/>
                <a:moveTo>
                  <a:pt x="174" y="2733"/>
                </a:moveTo>
                <a:lnTo>
                  <a:pt x="174" y="2733"/>
                </a:lnTo>
                <a:lnTo>
                  <a:pt x="187" y="2733"/>
                </a:lnTo>
                <a:moveTo>
                  <a:pt x="187" y="2733"/>
                </a:moveTo>
                <a:lnTo>
                  <a:pt x="187" y="2733"/>
                </a:lnTo>
                <a:lnTo>
                  <a:pt x="200" y="2733"/>
                </a:lnTo>
                <a:moveTo>
                  <a:pt x="200" y="2733"/>
                </a:moveTo>
                <a:lnTo>
                  <a:pt x="200" y="2733"/>
                </a:lnTo>
                <a:lnTo>
                  <a:pt x="200" y="2733"/>
                </a:lnTo>
                <a:close/>
                <a:moveTo>
                  <a:pt x="200" y="2733"/>
                </a:moveTo>
                <a:lnTo>
                  <a:pt x="200" y="2733"/>
                </a:lnTo>
                <a:lnTo>
                  <a:pt x="214" y="2733"/>
                </a:lnTo>
                <a:moveTo>
                  <a:pt x="214" y="2733"/>
                </a:moveTo>
                <a:lnTo>
                  <a:pt x="214" y="2733"/>
                </a:lnTo>
                <a:lnTo>
                  <a:pt x="214" y="2707"/>
                </a:lnTo>
                <a:moveTo>
                  <a:pt x="214" y="2707"/>
                </a:moveTo>
                <a:lnTo>
                  <a:pt x="214" y="2707"/>
                </a:lnTo>
                <a:lnTo>
                  <a:pt x="227" y="2693"/>
                </a:lnTo>
                <a:moveTo>
                  <a:pt x="227" y="2693"/>
                </a:moveTo>
                <a:lnTo>
                  <a:pt x="227" y="2693"/>
                </a:lnTo>
                <a:lnTo>
                  <a:pt x="240" y="2693"/>
                </a:lnTo>
                <a:moveTo>
                  <a:pt x="240" y="2693"/>
                </a:moveTo>
                <a:lnTo>
                  <a:pt x="240" y="2693"/>
                </a:lnTo>
                <a:lnTo>
                  <a:pt x="240" y="2693"/>
                </a:lnTo>
                <a:close/>
                <a:moveTo>
                  <a:pt x="240" y="2693"/>
                </a:moveTo>
                <a:lnTo>
                  <a:pt x="240" y="2693"/>
                </a:lnTo>
                <a:lnTo>
                  <a:pt x="254" y="2693"/>
                </a:lnTo>
                <a:moveTo>
                  <a:pt x="254" y="2693"/>
                </a:moveTo>
                <a:lnTo>
                  <a:pt x="254" y="2693"/>
                </a:lnTo>
                <a:lnTo>
                  <a:pt x="267" y="2693"/>
                </a:lnTo>
                <a:moveTo>
                  <a:pt x="267" y="2693"/>
                </a:moveTo>
                <a:lnTo>
                  <a:pt x="267" y="2693"/>
                </a:lnTo>
                <a:lnTo>
                  <a:pt x="267" y="2693"/>
                </a:lnTo>
                <a:close/>
                <a:moveTo>
                  <a:pt x="267" y="2693"/>
                </a:moveTo>
                <a:lnTo>
                  <a:pt x="267" y="2693"/>
                </a:lnTo>
                <a:lnTo>
                  <a:pt x="280" y="2693"/>
                </a:lnTo>
                <a:moveTo>
                  <a:pt x="280" y="2693"/>
                </a:moveTo>
                <a:lnTo>
                  <a:pt x="280" y="2693"/>
                </a:lnTo>
                <a:lnTo>
                  <a:pt x="280" y="2693"/>
                </a:lnTo>
                <a:close/>
                <a:moveTo>
                  <a:pt x="280" y="2693"/>
                </a:moveTo>
                <a:lnTo>
                  <a:pt x="280" y="2693"/>
                </a:lnTo>
                <a:lnTo>
                  <a:pt x="294" y="2693"/>
                </a:lnTo>
                <a:moveTo>
                  <a:pt x="294" y="2693"/>
                </a:moveTo>
                <a:lnTo>
                  <a:pt x="294" y="2693"/>
                </a:lnTo>
                <a:lnTo>
                  <a:pt x="307" y="2693"/>
                </a:lnTo>
                <a:moveTo>
                  <a:pt x="307" y="2693"/>
                </a:moveTo>
                <a:lnTo>
                  <a:pt x="307" y="2693"/>
                </a:lnTo>
                <a:lnTo>
                  <a:pt x="307" y="2693"/>
                </a:lnTo>
                <a:close/>
                <a:moveTo>
                  <a:pt x="307" y="2693"/>
                </a:moveTo>
                <a:lnTo>
                  <a:pt x="307" y="2693"/>
                </a:lnTo>
                <a:lnTo>
                  <a:pt x="320" y="2693"/>
                </a:lnTo>
                <a:moveTo>
                  <a:pt x="320" y="2693"/>
                </a:moveTo>
                <a:lnTo>
                  <a:pt x="320" y="2693"/>
                </a:lnTo>
                <a:lnTo>
                  <a:pt x="320" y="2693"/>
                </a:lnTo>
                <a:close/>
                <a:moveTo>
                  <a:pt x="320" y="2693"/>
                </a:moveTo>
                <a:lnTo>
                  <a:pt x="320" y="2693"/>
                </a:lnTo>
                <a:lnTo>
                  <a:pt x="334" y="2680"/>
                </a:lnTo>
                <a:moveTo>
                  <a:pt x="334" y="2680"/>
                </a:moveTo>
                <a:lnTo>
                  <a:pt x="334" y="2680"/>
                </a:lnTo>
                <a:lnTo>
                  <a:pt x="347" y="2680"/>
                </a:lnTo>
                <a:moveTo>
                  <a:pt x="347" y="2680"/>
                </a:moveTo>
                <a:lnTo>
                  <a:pt x="347" y="2680"/>
                </a:lnTo>
                <a:lnTo>
                  <a:pt x="347" y="2680"/>
                </a:lnTo>
                <a:close/>
                <a:moveTo>
                  <a:pt x="347" y="2680"/>
                </a:moveTo>
                <a:lnTo>
                  <a:pt x="347" y="2680"/>
                </a:lnTo>
                <a:lnTo>
                  <a:pt x="360" y="2680"/>
                </a:lnTo>
                <a:moveTo>
                  <a:pt x="360" y="2680"/>
                </a:moveTo>
                <a:lnTo>
                  <a:pt x="360" y="2680"/>
                </a:lnTo>
                <a:lnTo>
                  <a:pt x="374" y="2680"/>
                </a:lnTo>
                <a:moveTo>
                  <a:pt x="374" y="2680"/>
                </a:moveTo>
                <a:lnTo>
                  <a:pt x="374" y="2680"/>
                </a:lnTo>
                <a:lnTo>
                  <a:pt x="374" y="2667"/>
                </a:lnTo>
                <a:moveTo>
                  <a:pt x="374" y="2667"/>
                </a:moveTo>
                <a:lnTo>
                  <a:pt x="374" y="2667"/>
                </a:lnTo>
                <a:lnTo>
                  <a:pt x="387" y="2667"/>
                </a:lnTo>
                <a:moveTo>
                  <a:pt x="387" y="2667"/>
                </a:moveTo>
                <a:lnTo>
                  <a:pt x="387" y="2667"/>
                </a:lnTo>
                <a:lnTo>
                  <a:pt x="387" y="2667"/>
                </a:lnTo>
                <a:close/>
                <a:moveTo>
                  <a:pt x="387" y="2667"/>
                </a:moveTo>
                <a:lnTo>
                  <a:pt x="387" y="2667"/>
                </a:lnTo>
                <a:lnTo>
                  <a:pt x="400" y="2640"/>
                </a:lnTo>
                <a:moveTo>
                  <a:pt x="400" y="2640"/>
                </a:moveTo>
                <a:lnTo>
                  <a:pt x="400" y="2640"/>
                </a:lnTo>
                <a:lnTo>
                  <a:pt x="414" y="2640"/>
                </a:lnTo>
                <a:moveTo>
                  <a:pt x="414" y="2640"/>
                </a:moveTo>
                <a:lnTo>
                  <a:pt x="414" y="2640"/>
                </a:lnTo>
                <a:lnTo>
                  <a:pt x="414" y="2640"/>
                </a:lnTo>
                <a:close/>
                <a:moveTo>
                  <a:pt x="414" y="2640"/>
                </a:moveTo>
                <a:lnTo>
                  <a:pt x="414" y="2640"/>
                </a:lnTo>
                <a:lnTo>
                  <a:pt x="427" y="2640"/>
                </a:lnTo>
                <a:moveTo>
                  <a:pt x="427" y="2640"/>
                </a:moveTo>
                <a:lnTo>
                  <a:pt x="427" y="2640"/>
                </a:lnTo>
                <a:lnTo>
                  <a:pt x="440" y="2640"/>
                </a:lnTo>
                <a:moveTo>
                  <a:pt x="440" y="2640"/>
                </a:moveTo>
                <a:lnTo>
                  <a:pt x="440" y="2640"/>
                </a:lnTo>
                <a:lnTo>
                  <a:pt x="440" y="2640"/>
                </a:lnTo>
                <a:close/>
                <a:moveTo>
                  <a:pt x="440" y="2640"/>
                </a:moveTo>
                <a:lnTo>
                  <a:pt x="440" y="2640"/>
                </a:lnTo>
                <a:lnTo>
                  <a:pt x="454" y="2627"/>
                </a:lnTo>
                <a:moveTo>
                  <a:pt x="454" y="2627"/>
                </a:moveTo>
                <a:lnTo>
                  <a:pt x="454" y="2627"/>
                </a:lnTo>
                <a:lnTo>
                  <a:pt x="454" y="2627"/>
                </a:lnTo>
                <a:close/>
                <a:moveTo>
                  <a:pt x="454" y="2627"/>
                </a:moveTo>
                <a:lnTo>
                  <a:pt x="454" y="2627"/>
                </a:lnTo>
                <a:lnTo>
                  <a:pt x="467" y="2627"/>
                </a:lnTo>
                <a:moveTo>
                  <a:pt x="467" y="2627"/>
                </a:moveTo>
                <a:lnTo>
                  <a:pt x="467" y="2627"/>
                </a:lnTo>
                <a:lnTo>
                  <a:pt x="480" y="2627"/>
                </a:lnTo>
                <a:moveTo>
                  <a:pt x="480" y="2627"/>
                </a:moveTo>
                <a:lnTo>
                  <a:pt x="480" y="2627"/>
                </a:lnTo>
                <a:lnTo>
                  <a:pt x="480" y="2613"/>
                </a:lnTo>
                <a:moveTo>
                  <a:pt x="480" y="2613"/>
                </a:moveTo>
                <a:lnTo>
                  <a:pt x="480" y="2613"/>
                </a:lnTo>
                <a:lnTo>
                  <a:pt x="494" y="2613"/>
                </a:lnTo>
                <a:moveTo>
                  <a:pt x="494" y="2613"/>
                </a:moveTo>
                <a:lnTo>
                  <a:pt x="494" y="2613"/>
                </a:lnTo>
                <a:lnTo>
                  <a:pt x="507" y="2600"/>
                </a:lnTo>
                <a:moveTo>
                  <a:pt x="507" y="2600"/>
                </a:moveTo>
                <a:lnTo>
                  <a:pt x="507" y="2600"/>
                </a:lnTo>
                <a:lnTo>
                  <a:pt x="507" y="2600"/>
                </a:lnTo>
                <a:close/>
                <a:moveTo>
                  <a:pt x="507" y="2600"/>
                </a:moveTo>
                <a:lnTo>
                  <a:pt x="507" y="2600"/>
                </a:lnTo>
                <a:lnTo>
                  <a:pt x="520" y="2587"/>
                </a:lnTo>
                <a:moveTo>
                  <a:pt x="520" y="2587"/>
                </a:moveTo>
                <a:lnTo>
                  <a:pt x="520" y="2587"/>
                </a:lnTo>
                <a:lnTo>
                  <a:pt x="520" y="2587"/>
                </a:lnTo>
                <a:close/>
                <a:moveTo>
                  <a:pt x="520" y="2587"/>
                </a:moveTo>
                <a:lnTo>
                  <a:pt x="520" y="2587"/>
                </a:lnTo>
                <a:lnTo>
                  <a:pt x="534" y="2587"/>
                </a:lnTo>
                <a:moveTo>
                  <a:pt x="534" y="2587"/>
                </a:moveTo>
                <a:lnTo>
                  <a:pt x="534" y="2587"/>
                </a:lnTo>
                <a:lnTo>
                  <a:pt x="547" y="2573"/>
                </a:lnTo>
                <a:moveTo>
                  <a:pt x="547" y="2573"/>
                </a:moveTo>
                <a:lnTo>
                  <a:pt x="547" y="2573"/>
                </a:lnTo>
                <a:lnTo>
                  <a:pt x="547" y="2573"/>
                </a:lnTo>
                <a:close/>
                <a:moveTo>
                  <a:pt x="547" y="2573"/>
                </a:moveTo>
                <a:lnTo>
                  <a:pt x="547" y="2573"/>
                </a:lnTo>
                <a:lnTo>
                  <a:pt x="560" y="2573"/>
                </a:lnTo>
                <a:moveTo>
                  <a:pt x="560" y="2573"/>
                </a:moveTo>
                <a:lnTo>
                  <a:pt x="560" y="2573"/>
                </a:lnTo>
                <a:lnTo>
                  <a:pt x="574" y="2573"/>
                </a:lnTo>
                <a:moveTo>
                  <a:pt x="574" y="2573"/>
                </a:moveTo>
                <a:lnTo>
                  <a:pt x="574" y="2573"/>
                </a:lnTo>
                <a:lnTo>
                  <a:pt x="574" y="2560"/>
                </a:lnTo>
                <a:moveTo>
                  <a:pt x="574" y="2560"/>
                </a:moveTo>
                <a:lnTo>
                  <a:pt x="574" y="2560"/>
                </a:lnTo>
                <a:lnTo>
                  <a:pt x="587" y="2547"/>
                </a:lnTo>
                <a:moveTo>
                  <a:pt x="587" y="2547"/>
                </a:moveTo>
                <a:lnTo>
                  <a:pt x="587" y="2547"/>
                </a:lnTo>
                <a:lnTo>
                  <a:pt x="587" y="2547"/>
                </a:lnTo>
                <a:close/>
                <a:moveTo>
                  <a:pt x="587" y="2547"/>
                </a:moveTo>
                <a:lnTo>
                  <a:pt x="587" y="2547"/>
                </a:lnTo>
                <a:lnTo>
                  <a:pt x="600" y="2547"/>
                </a:lnTo>
                <a:moveTo>
                  <a:pt x="600" y="2547"/>
                </a:moveTo>
                <a:lnTo>
                  <a:pt x="600" y="2547"/>
                </a:lnTo>
                <a:lnTo>
                  <a:pt x="614" y="2547"/>
                </a:lnTo>
                <a:moveTo>
                  <a:pt x="614" y="2547"/>
                </a:moveTo>
                <a:lnTo>
                  <a:pt x="614" y="2547"/>
                </a:lnTo>
                <a:lnTo>
                  <a:pt x="614" y="2547"/>
                </a:lnTo>
                <a:close/>
                <a:moveTo>
                  <a:pt x="614" y="2547"/>
                </a:moveTo>
                <a:lnTo>
                  <a:pt x="614" y="2547"/>
                </a:lnTo>
                <a:lnTo>
                  <a:pt x="627" y="2533"/>
                </a:lnTo>
                <a:moveTo>
                  <a:pt x="627" y="2533"/>
                </a:moveTo>
                <a:lnTo>
                  <a:pt x="627" y="2533"/>
                </a:lnTo>
                <a:lnTo>
                  <a:pt x="640" y="2533"/>
                </a:lnTo>
                <a:moveTo>
                  <a:pt x="640" y="2533"/>
                </a:moveTo>
                <a:lnTo>
                  <a:pt x="640" y="2533"/>
                </a:lnTo>
                <a:lnTo>
                  <a:pt x="640" y="2533"/>
                </a:lnTo>
                <a:close/>
                <a:moveTo>
                  <a:pt x="640" y="2533"/>
                </a:moveTo>
                <a:lnTo>
                  <a:pt x="640" y="2533"/>
                </a:lnTo>
                <a:lnTo>
                  <a:pt x="654" y="2533"/>
                </a:lnTo>
                <a:moveTo>
                  <a:pt x="654" y="2533"/>
                </a:moveTo>
                <a:lnTo>
                  <a:pt x="654" y="2533"/>
                </a:lnTo>
                <a:lnTo>
                  <a:pt x="654" y="2533"/>
                </a:lnTo>
                <a:close/>
                <a:moveTo>
                  <a:pt x="654" y="2533"/>
                </a:moveTo>
                <a:lnTo>
                  <a:pt x="654" y="2533"/>
                </a:lnTo>
                <a:lnTo>
                  <a:pt x="667" y="2533"/>
                </a:lnTo>
                <a:moveTo>
                  <a:pt x="667" y="2533"/>
                </a:moveTo>
                <a:lnTo>
                  <a:pt x="667" y="2533"/>
                </a:lnTo>
                <a:lnTo>
                  <a:pt x="680" y="2533"/>
                </a:lnTo>
                <a:moveTo>
                  <a:pt x="680" y="2533"/>
                </a:moveTo>
                <a:lnTo>
                  <a:pt x="680" y="2533"/>
                </a:lnTo>
                <a:lnTo>
                  <a:pt x="680" y="2533"/>
                </a:lnTo>
                <a:close/>
                <a:moveTo>
                  <a:pt x="680" y="2533"/>
                </a:moveTo>
                <a:lnTo>
                  <a:pt x="680" y="2533"/>
                </a:lnTo>
                <a:lnTo>
                  <a:pt x="694" y="2520"/>
                </a:lnTo>
                <a:moveTo>
                  <a:pt x="694" y="2520"/>
                </a:moveTo>
                <a:lnTo>
                  <a:pt x="694" y="2520"/>
                </a:lnTo>
                <a:lnTo>
                  <a:pt x="707" y="2520"/>
                </a:lnTo>
                <a:moveTo>
                  <a:pt x="707" y="2520"/>
                </a:moveTo>
                <a:lnTo>
                  <a:pt x="707" y="2520"/>
                </a:lnTo>
                <a:lnTo>
                  <a:pt x="707" y="2520"/>
                </a:lnTo>
                <a:close/>
                <a:moveTo>
                  <a:pt x="707" y="2520"/>
                </a:moveTo>
                <a:lnTo>
                  <a:pt x="707" y="2520"/>
                </a:lnTo>
                <a:lnTo>
                  <a:pt x="720" y="2520"/>
                </a:lnTo>
                <a:moveTo>
                  <a:pt x="720" y="2520"/>
                </a:moveTo>
                <a:lnTo>
                  <a:pt x="720" y="2520"/>
                </a:lnTo>
                <a:lnTo>
                  <a:pt x="720" y="2520"/>
                </a:lnTo>
                <a:close/>
                <a:moveTo>
                  <a:pt x="720" y="2520"/>
                </a:moveTo>
                <a:lnTo>
                  <a:pt x="720" y="2520"/>
                </a:lnTo>
                <a:lnTo>
                  <a:pt x="734" y="2507"/>
                </a:lnTo>
                <a:moveTo>
                  <a:pt x="734" y="2507"/>
                </a:moveTo>
                <a:lnTo>
                  <a:pt x="734" y="2507"/>
                </a:lnTo>
                <a:lnTo>
                  <a:pt x="747" y="2493"/>
                </a:lnTo>
                <a:moveTo>
                  <a:pt x="747" y="2493"/>
                </a:moveTo>
                <a:lnTo>
                  <a:pt x="747" y="2493"/>
                </a:lnTo>
                <a:lnTo>
                  <a:pt x="747" y="2493"/>
                </a:lnTo>
                <a:close/>
                <a:moveTo>
                  <a:pt x="747" y="2493"/>
                </a:moveTo>
                <a:lnTo>
                  <a:pt x="747" y="2493"/>
                </a:lnTo>
                <a:lnTo>
                  <a:pt x="760" y="2493"/>
                </a:lnTo>
                <a:moveTo>
                  <a:pt x="760" y="2493"/>
                </a:moveTo>
                <a:lnTo>
                  <a:pt x="760" y="2493"/>
                </a:lnTo>
                <a:lnTo>
                  <a:pt x="760" y="2493"/>
                </a:lnTo>
                <a:close/>
                <a:moveTo>
                  <a:pt x="760" y="2493"/>
                </a:moveTo>
                <a:lnTo>
                  <a:pt x="760" y="2493"/>
                </a:lnTo>
                <a:lnTo>
                  <a:pt x="774" y="2493"/>
                </a:lnTo>
                <a:moveTo>
                  <a:pt x="774" y="2493"/>
                </a:moveTo>
                <a:lnTo>
                  <a:pt x="774" y="2493"/>
                </a:lnTo>
                <a:lnTo>
                  <a:pt x="787" y="2493"/>
                </a:lnTo>
                <a:moveTo>
                  <a:pt x="787" y="2493"/>
                </a:moveTo>
                <a:lnTo>
                  <a:pt x="787" y="2493"/>
                </a:lnTo>
                <a:lnTo>
                  <a:pt x="787" y="2480"/>
                </a:lnTo>
                <a:moveTo>
                  <a:pt x="787" y="2480"/>
                </a:moveTo>
                <a:lnTo>
                  <a:pt x="787" y="2480"/>
                </a:lnTo>
                <a:lnTo>
                  <a:pt x="800" y="2480"/>
                </a:lnTo>
                <a:moveTo>
                  <a:pt x="800" y="2480"/>
                </a:moveTo>
                <a:lnTo>
                  <a:pt x="800" y="2480"/>
                </a:lnTo>
                <a:lnTo>
                  <a:pt x="814" y="2480"/>
                </a:lnTo>
                <a:moveTo>
                  <a:pt x="814" y="2480"/>
                </a:moveTo>
                <a:lnTo>
                  <a:pt x="814" y="2480"/>
                </a:lnTo>
                <a:lnTo>
                  <a:pt x="814" y="2480"/>
                </a:lnTo>
                <a:close/>
                <a:moveTo>
                  <a:pt x="814" y="2480"/>
                </a:moveTo>
                <a:lnTo>
                  <a:pt x="814" y="2480"/>
                </a:lnTo>
                <a:lnTo>
                  <a:pt x="827" y="2480"/>
                </a:lnTo>
                <a:moveTo>
                  <a:pt x="827" y="2480"/>
                </a:moveTo>
                <a:lnTo>
                  <a:pt x="827" y="2480"/>
                </a:lnTo>
                <a:lnTo>
                  <a:pt x="827" y="2480"/>
                </a:lnTo>
                <a:close/>
                <a:moveTo>
                  <a:pt x="827" y="2480"/>
                </a:moveTo>
                <a:lnTo>
                  <a:pt x="827" y="2480"/>
                </a:lnTo>
                <a:lnTo>
                  <a:pt x="840" y="2480"/>
                </a:lnTo>
                <a:moveTo>
                  <a:pt x="840" y="2480"/>
                </a:moveTo>
                <a:lnTo>
                  <a:pt x="840" y="2480"/>
                </a:lnTo>
                <a:lnTo>
                  <a:pt x="854" y="2480"/>
                </a:lnTo>
                <a:moveTo>
                  <a:pt x="854" y="2480"/>
                </a:moveTo>
                <a:lnTo>
                  <a:pt x="854" y="2480"/>
                </a:lnTo>
                <a:lnTo>
                  <a:pt x="854" y="2467"/>
                </a:lnTo>
                <a:moveTo>
                  <a:pt x="854" y="2467"/>
                </a:moveTo>
                <a:lnTo>
                  <a:pt x="854" y="2467"/>
                </a:lnTo>
                <a:lnTo>
                  <a:pt x="867" y="2467"/>
                </a:lnTo>
                <a:moveTo>
                  <a:pt x="867" y="2467"/>
                </a:moveTo>
                <a:lnTo>
                  <a:pt x="867" y="2467"/>
                </a:lnTo>
                <a:lnTo>
                  <a:pt x="880" y="2453"/>
                </a:lnTo>
                <a:moveTo>
                  <a:pt x="880" y="2453"/>
                </a:moveTo>
                <a:lnTo>
                  <a:pt x="880" y="2453"/>
                </a:lnTo>
                <a:lnTo>
                  <a:pt x="880" y="2440"/>
                </a:lnTo>
                <a:moveTo>
                  <a:pt x="880" y="2440"/>
                </a:moveTo>
                <a:lnTo>
                  <a:pt x="880" y="2440"/>
                </a:lnTo>
                <a:lnTo>
                  <a:pt x="894" y="2440"/>
                </a:lnTo>
                <a:moveTo>
                  <a:pt x="894" y="2440"/>
                </a:moveTo>
                <a:lnTo>
                  <a:pt x="894" y="2440"/>
                </a:lnTo>
                <a:lnTo>
                  <a:pt x="894" y="2440"/>
                </a:lnTo>
                <a:close/>
                <a:moveTo>
                  <a:pt x="894" y="2440"/>
                </a:moveTo>
                <a:lnTo>
                  <a:pt x="894" y="2440"/>
                </a:lnTo>
                <a:lnTo>
                  <a:pt x="907" y="2440"/>
                </a:lnTo>
                <a:moveTo>
                  <a:pt x="907" y="2440"/>
                </a:moveTo>
                <a:lnTo>
                  <a:pt x="907" y="2440"/>
                </a:lnTo>
                <a:lnTo>
                  <a:pt x="920" y="2440"/>
                </a:lnTo>
                <a:moveTo>
                  <a:pt x="920" y="2440"/>
                </a:moveTo>
                <a:lnTo>
                  <a:pt x="920" y="2440"/>
                </a:lnTo>
                <a:lnTo>
                  <a:pt x="920" y="2427"/>
                </a:lnTo>
                <a:moveTo>
                  <a:pt x="920" y="2427"/>
                </a:moveTo>
                <a:lnTo>
                  <a:pt x="920" y="2427"/>
                </a:lnTo>
                <a:lnTo>
                  <a:pt x="934" y="2427"/>
                </a:lnTo>
                <a:moveTo>
                  <a:pt x="934" y="2427"/>
                </a:moveTo>
                <a:lnTo>
                  <a:pt x="934" y="2427"/>
                </a:lnTo>
                <a:lnTo>
                  <a:pt x="947" y="2413"/>
                </a:lnTo>
                <a:moveTo>
                  <a:pt x="947" y="2413"/>
                </a:moveTo>
                <a:lnTo>
                  <a:pt x="947" y="2413"/>
                </a:lnTo>
                <a:lnTo>
                  <a:pt x="947" y="2400"/>
                </a:lnTo>
                <a:moveTo>
                  <a:pt x="947" y="2400"/>
                </a:moveTo>
                <a:lnTo>
                  <a:pt x="947" y="2400"/>
                </a:lnTo>
                <a:lnTo>
                  <a:pt x="960" y="2400"/>
                </a:lnTo>
                <a:moveTo>
                  <a:pt x="960" y="2400"/>
                </a:moveTo>
                <a:lnTo>
                  <a:pt x="960" y="2400"/>
                </a:lnTo>
                <a:lnTo>
                  <a:pt x="960" y="2400"/>
                </a:lnTo>
                <a:close/>
                <a:moveTo>
                  <a:pt x="960" y="2400"/>
                </a:moveTo>
                <a:lnTo>
                  <a:pt x="960" y="2400"/>
                </a:lnTo>
                <a:lnTo>
                  <a:pt x="974" y="2400"/>
                </a:lnTo>
                <a:moveTo>
                  <a:pt x="974" y="2400"/>
                </a:moveTo>
                <a:lnTo>
                  <a:pt x="974" y="2400"/>
                </a:lnTo>
                <a:lnTo>
                  <a:pt x="987" y="2400"/>
                </a:lnTo>
                <a:moveTo>
                  <a:pt x="987" y="2400"/>
                </a:moveTo>
                <a:lnTo>
                  <a:pt x="987" y="2400"/>
                </a:lnTo>
                <a:lnTo>
                  <a:pt x="987" y="2400"/>
                </a:lnTo>
                <a:close/>
                <a:moveTo>
                  <a:pt x="987" y="2400"/>
                </a:moveTo>
                <a:lnTo>
                  <a:pt x="987" y="2400"/>
                </a:lnTo>
                <a:lnTo>
                  <a:pt x="1000" y="2387"/>
                </a:lnTo>
                <a:moveTo>
                  <a:pt x="1000" y="2387"/>
                </a:moveTo>
                <a:lnTo>
                  <a:pt x="1000" y="2387"/>
                </a:lnTo>
                <a:lnTo>
                  <a:pt x="1014" y="2387"/>
                </a:lnTo>
                <a:moveTo>
                  <a:pt x="1014" y="2387"/>
                </a:moveTo>
                <a:lnTo>
                  <a:pt x="1014" y="2387"/>
                </a:lnTo>
                <a:lnTo>
                  <a:pt x="1014" y="2387"/>
                </a:lnTo>
                <a:close/>
                <a:moveTo>
                  <a:pt x="1014" y="2387"/>
                </a:moveTo>
                <a:lnTo>
                  <a:pt x="1014" y="2387"/>
                </a:lnTo>
                <a:lnTo>
                  <a:pt x="1027" y="2387"/>
                </a:lnTo>
                <a:moveTo>
                  <a:pt x="1027" y="2387"/>
                </a:moveTo>
                <a:lnTo>
                  <a:pt x="1027" y="2387"/>
                </a:lnTo>
                <a:lnTo>
                  <a:pt x="1027" y="2373"/>
                </a:lnTo>
                <a:moveTo>
                  <a:pt x="1027" y="2373"/>
                </a:moveTo>
                <a:lnTo>
                  <a:pt x="1027" y="2373"/>
                </a:lnTo>
                <a:lnTo>
                  <a:pt x="1040" y="2373"/>
                </a:lnTo>
                <a:moveTo>
                  <a:pt x="1040" y="2373"/>
                </a:moveTo>
                <a:lnTo>
                  <a:pt x="1040" y="2373"/>
                </a:lnTo>
                <a:lnTo>
                  <a:pt x="1054" y="2373"/>
                </a:lnTo>
                <a:moveTo>
                  <a:pt x="1054" y="2373"/>
                </a:moveTo>
                <a:lnTo>
                  <a:pt x="1054" y="2373"/>
                </a:lnTo>
                <a:lnTo>
                  <a:pt x="1054" y="2373"/>
                </a:lnTo>
                <a:close/>
                <a:moveTo>
                  <a:pt x="1054" y="2373"/>
                </a:moveTo>
                <a:lnTo>
                  <a:pt x="1054" y="2373"/>
                </a:lnTo>
                <a:lnTo>
                  <a:pt x="1067" y="2360"/>
                </a:lnTo>
                <a:moveTo>
                  <a:pt x="1067" y="2360"/>
                </a:moveTo>
                <a:lnTo>
                  <a:pt x="1067" y="2360"/>
                </a:lnTo>
                <a:lnTo>
                  <a:pt x="1080" y="2360"/>
                </a:lnTo>
                <a:moveTo>
                  <a:pt x="1080" y="2360"/>
                </a:moveTo>
                <a:lnTo>
                  <a:pt x="1080" y="2360"/>
                </a:lnTo>
                <a:lnTo>
                  <a:pt x="1080" y="2360"/>
                </a:lnTo>
                <a:close/>
                <a:moveTo>
                  <a:pt x="1080" y="2360"/>
                </a:moveTo>
                <a:lnTo>
                  <a:pt x="1080" y="2360"/>
                </a:lnTo>
                <a:lnTo>
                  <a:pt x="1094" y="2360"/>
                </a:lnTo>
                <a:moveTo>
                  <a:pt x="1094" y="2360"/>
                </a:moveTo>
                <a:lnTo>
                  <a:pt x="1094" y="2360"/>
                </a:lnTo>
                <a:lnTo>
                  <a:pt x="1094" y="2360"/>
                </a:lnTo>
                <a:close/>
                <a:moveTo>
                  <a:pt x="1094" y="2360"/>
                </a:moveTo>
                <a:lnTo>
                  <a:pt x="1094" y="2360"/>
                </a:lnTo>
                <a:lnTo>
                  <a:pt x="1107" y="2360"/>
                </a:lnTo>
                <a:moveTo>
                  <a:pt x="1107" y="2360"/>
                </a:moveTo>
                <a:lnTo>
                  <a:pt x="1107" y="2360"/>
                </a:lnTo>
                <a:lnTo>
                  <a:pt x="1120" y="2360"/>
                </a:lnTo>
                <a:moveTo>
                  <a:pt x="1120" y="2360"/>
                </a:moveTo>
                <a:lnTo>
                  <a:pt x="1120" y="2360"/>
                </a:lnTo>
                <a:lnTo>
                  <a:pt x="1120" y="2347"/>
                </a:lnTo>
                <a:moveTo>
                  <a:pt x="1120" y="2347"/>
                </a:moveTo>
                <a:lnTo>
                  <a:pt x="1120" y="2347"/>
                </a:lnTo>
                <a:lnTo>
                  <a:pt x="1134" y="2347"/>
                </a:lnTo>
                <a:moveTo>
                  <a:pt x="1134" y="2347"/>
                </a:moveTo>
                <a:lnTo>
                  <a:pt x="1134" y="2347"/>
                </a:lnTo>
                <a:lnTo>
                  <a:pt x="1147" y="2347"/>
                </a:lnTo>
                <a:moveTo>
                  <a:pt x="1147" y="2347"/>
                </a:moveTo>
                <a:lnTo>
                  <a:pt x="1147" y="2347"/>
                </a:lnTo>
                <a:lnTo>
                  <a:pt x="1147" y="2347"/>
                </a:lnTo>
                <a:close/>
                <a:moveTo>
                  <a:pt x="1147" y="2347"/>
                </a:moveTo>
                <a:lnTo>
                  <a:pt x="1147" y="2347"/>
                </a:lnTo>
                <a:lnTo>
                  <a:pt x="1160" y="2347"/>
                </a:lnTo>
                <a:moveTo>
                  <a:pt x="1160" y="2347"/>
                </a:moveTo>
                <a:lnTo>
                  <a:pt x="1160" y="2347"/>
                </a:lnTo>
                <a:lnTo>
                  <a:pt x="1160" y="2347"/>
                </a:lnTo>
                <a:close/>
                <a:moveTo>
                  <a:pt x="1160" y="2347"/>
                </a:moveTo>
                <a:lnTo>
                  <a:pt x="1160" y="2347"/>
                </a:lnTo>
                <a:lnTo>
                  <a:pt x="1174" y="2347"/>
                </a:lnTo>
                <a:moveTo>
                  <a:pt x="1174" y="2347"/>
                </a:moveTo>
                <a:lnTo>
                  <a:pt x="1174" y="2347"/>
                </a:lnTo>
                <a:lnTo>
                  <a:pt x="1187" y="2347"/>
                </a:lnTo>
                <a:moveTo>
                  <a:pt x="1187" y="2347"/>
                </a:moveTo>
                <a:lnTo>
                  <a:pt x="1187" y="2347"/>
                </a:lnTo>
                <a:lnTo>
                  <a:pt x="1187" y="2347"/>
                </a:lnTo>
                <a:close/>
                <a:moveTo>
                  <a:pt x="1187" y="2347"/>
                </a:moveTo>
                <a:lnTo>
                  <a:pt x="1187" y="2347"/>
                </a:lnTo>
                <a:lnTo>
                  <a:pt x="1200" y="2347"/>
                </a:lnTo>
                <a:moveTo>
                  <a:pt x="1200" y="2347"/>
                </a:moveTo>
                <a:lnTo>
                  <a:pt x="1200" y="2347"/>
                </a:lnTo>
                <a:lnTo>
                  <a:pt x="1200" y="2347"/>
                </a:lnTo>
                <a:close/>
                <a:moveTo>
                  <a:pt x="1200" y="2347"/>
                </a:moveTo>
                <a:lnTo>
                  <a:pt x="1200" y="2347"/>
                </a:lnTo>
                <a:lnTo>
                  <a:pt x="1214" y="2333"/>
                </a:lnTo>
                <a:moveTo>
                  <a:pt x="1214" y="2333"/>
                </a:moveTo>
                <a:lnTo>
                  <a:pt x="1214" y="2333"/>
                </a:lnTo>
                <a:lnTo>
                  <a:pt x="1227" y="2320"/>
                </a:lnTo>
                <a:moveTo>
                  <a:pt x="1227" y="2320"/>
                </a:moveTo>
                <a:lnTo>
                  <a:pt x="1227" y="2320"/>
                </a:lnTo>
                <a:lnTo>
                  <a:pt x="1227" y="2320"/>
                </a:lnTo>
                <a:close/>
                <a:moveTo>
                  <a:pt x="1227" y="2320"/>
                </a:moveTo>
                <a:lnTo>
                  <a:pt x="1227" y="2320"/>
                </a:lnTo>
                <a:lnTo>
                  <a:pt x="1241" y="2320"/>
                </a:lnTo>
                <a:moveTo>
                  <a:pt x="1241" y="2320"/>
                </a:moveTo>
                <a:lnTo>
                  <a:pt x="1241" y="2320"/>
                </a:lnTo>
                <a:lnTo>
                  <a:pt x="1254" y="2320"/>
                </a:lnTo>
                <a:moveTo>
                  <a:pt x="1254" y="2320"/>
                </a:moveTo>
                <a:lnTo>
                  <a:pt x="1254" y="2320"/>
                </a:lnTo>
                <a:lnTo>
                  <a:pt x="1254" y="2307"/>
                </a:lnTo>
                <a:moveTo>
                  <a:pt x="1254" y="2307"/>
                </a:moveTo>
                <a:lnTo>
                  <a:pt x="1254" y="2307"/>
                </a:lnTo>
                <a:lnTo>
                  <a:pt x="1267" y="2307"/>
                </a:lnTo>
                <a:moveTo>
                  <a:pt x="1267" y="2307"/>
                </a:moveTo>
                <a:lnTo>
                  <a:pt x="1267" y="2307"/>
                </a:lnTo>
                <a:lnTo>
                  <a:pt x="1267" y="2307"/>
                </a:lnTo>
                <a:close/>
                <a:moveTo>
                  <a:pt x="1267" y="2307"/>
                </a:moveTo>
                <a:lnTo>
                  <a:pt x="1267" y="2307"/>
                </a:lnTo>
                <a:lnTo>
                  <a:pt x="1281" y="2307"/>
                </a:lnTo>
                <a:moveTo>
                  <a:pt x="1281" y="2307"/>
                </a:moveTo>
                <a:lnTo>
                  <a:pt x="1281" y="2307"/>
                </a:lnTo>
                <a:lnTo>
                  <a:pt x="1294" y="2307"/>
                </a:lnTo>
                <a:moveTo>
                  <a:pt x="1294" y="2307"/>
                </a:moveTo>
                <a:lnTo>
                  <a:pt x="1294" y="2307"/>
                </a:lnTo>
                <a:lnTo>
                  <a:pt x="1294" y="2293"/>
                </a:lnTo>
                <a:moveTo>
                  <a:pt x="1294" y="2293"/>
                </a:moveTo>
                <a:lnTo>
                  <a:pt x="1294" y="2293"/>
                </a:lnTo>
                <a:lnTo>
                  <a:pt x="1307" y="2293"/>
                </a:lnTo>
                <a:moveTo>
                  <a:pt x="1307" y="2293"/>
                </a:moveTo>
                <a:lnTo>
                  <a:pt x="1307" y="2293"/>
                </a:lnTo>
                <a:lnTo>
                  <a:pt x="1321" y="2293"/>
                </a:lnTo>
                <a:moveTo>
                  <a:pt x="1321" y="2293"/>
                </a:moveTo>
                <a:lnTo>
                  <a:pt x="1321" y="2293"/>
                </a:lnTo>
                <a:lnTo>
                  <a:pt x="1321" y="2293"/>
                </a:lnTo>
                <a:close/>
                <a:moveTo>
                  <a:pt x="1321" y="2293"/>
                </a:moveTo>
                <a:lnTo>
                  <a:pt x="1321" y="2293"/>
                </a:lnTo>
                <a:lnTo>
                  <a:pt x="1334" y="2293"/>
                </a:lnTo>
                <a:moveTo>
                  <a:pt x="1334" y="2293"/>
                </a:moveTo>
                <a:lnTo>
                  <a:pt x="1334" y="2293"/>
                </a:lnTo>
                <a:lnTo>
                  <a:pt x="1334" y="2293"/>
                </a:lnTo>
                <a:close/>
                <a:moveTo>
                  <a:pt x="1334" y="2293"/>
                </a:moveTo>
                <a:lnTo>
                  <a:pt x="1334" y="2293"/>
                </a:lnTo>
                <a:lnTo>
                  <a:pt x="1347" y="2293"/>
                </a:lnTo>
                <a:moveTo>
                  <a:pt x="1347" y="2293"/>
                </a:moveTo>
                <a:lnTo>
                  <a:pt x="1347" y="2293"/>
                </a:lnTo>
                <a:lnTo>
                  <a:pt x="1361" y="2280"/>
                </a:lnTo>
                <a:moveTo>
                  <a:pt x="1361" y="2280"/>
                </a:moveTo>
                <a:lnTo>
                  <a:pt x="1361" y="2280"/>
                </a:lnTo>
                <a:lnTo>
                  <a:pt x="1361" y="2280"/>
                </a:lnTo>
                <a:close/>
                <a:moveTo>
                  <a:pt x="1361" y="2280"/>
                </a:moveTo>
                <a:lnTo>
                  <a:pt x="1361" y="2280"/>
                </a:lnTo>
                <a:lnTo>
                  <a:pt x="1374" y="2280"/>
                </a:lnTo>
                <a:moveTo>
                  <a:pt x="1374" y="2280"/>
                </a:moveTo>
                <a:lnTo>
                  <a:pt x="1374" y="2280"/>
                </a:lnTo>
                <a:lnTo>
                  <a:pt x="1387" y="2267"/>
                </a:lnTo>
                <a:moveTo>
                  <a:pt x="1387" y="2267"/>
                </a:moveTo>
                <a:lnTo>
                  <a:pt x="1387" y="2267"/>
                </a:lnTo>
                <a:lnTo>
                  <a:pt x="1387" y="2253"/>
                </a:lnTo>
                <a:moveTo>
                  <a:pt x="1387" y="2253"/>
                </a:moveTo>
                <a:lnTo>
                  <a:pt x="1387" y="2253"/>
                </a:lnTo>
                <a:lnTo>
                  <a:pt x="1401" y="2253"/>
                </a:lnTo>
                <a:moveTo>
                  <a:pt x="1401" y="2253"/>
                </a:moveTo>
                <a:lnTo>
                  <a:pt x="1401" y="2253"/>
                </a:lnTo>
                <a:lnTo>
                  <a:pt x="1401" y="2253"/>
                </a:lnTo>
                <a:close/>
                <a:moveTo>
                  <a:pt x="1401" y="2253"/>
                </a:moveTo>
                <a:lnTo>
                  <a:pt x="1401" y="2253"/>
                </a:lnTo>
                <a:lnTo>
                  <a:pt x="1414" y="2253"/>
                </a:lnTo>
                <a:moveTo>
                  <a:pt x="1414" y="2253"/>
                </a:moveTo>
                <a:lnTo>
                  <a:pt x="1414" y="2253"/>
                </a:lnTo>
                <a:lnTo>
                  <a:pt x="1427" y="2253"/>
                </a:lnTo>
                <a:moveTo>
                  <a:pt x="1427" y="2253"/>
                </a:moveTo>
                <a:lnTo>
                  <a:pt x="1427" y="2253"/>
                </a:lnTo>
                <a:lnTo>
                  <a:pt x="1427" y="2240"/>
                </a:lnTo>
                <a:moveTo>
                  <a:pt x="1427" y="2240"/>
                </a:moveTo>
                <a:lnTo>
                  <a:pt x="1427" y="2240"/>
                </a:lnTo>
                <a:lnTo>
                  <a:pt x="1441" y="2240"/>
                </a:lnTo>
                <a:moveTo>
                  <a:pt x="1441" y="2240"/>
                </a:moveTo>
                <a:lnTo>
                  <a:pt x="1441" y="2240"/>
                </a:lnTo>
                <a:lnTo>
                  <a:pt x="1454" y="2240"/>
                </a:lnTo>
                <a:moveTo>
                  <a:pt x="1454" y="2240"/>
                </a:moveTo>
                <a:lnTo>
                  <a:pt x="1454" y="2240"/>
                </a:lnTo>
                <a:lnTo>
                  <a:pt x="1454" y="2240"/>
                </a:lnTo>
                <a:close/>
                <a:moveTo>
                  <a:pt x="1454" y="2240"/>
                </a:moveTo>
                <a:lnTo>
                  <a:pt x="1454" y="2240"/>
                </a:lnTo>
                <a:lnTo>
                  <a:pt x="1467" y="2240"/>
                </a:lnTo>
                <a:moveTo>
                  <a:pt x="1467" y="2240"/>
                </a:moveTo>
                <a:lnTo>
                  <a:pt x="1467" y="2240"/>
                </a:lnTo>
                <a:lnTo>
                  <a:pt x="1467" y="2240"/>
                </a:lnTo>
                <a:close/>
                <a:moveTo>
                  <a:pt x="1467" y="2240"/>
                </a:moveTo>
                <a:lnTo>
                  <a:pt x="1467" y="2240"/>
                </a:lnTo>
                <a:lnTo>
                  <a:pt x="1481" y="2240"/>
                </a:lnTo>
                <a:moveTo>
                  <a:pt x="1481" y="2240"/>
                </a:moveTo>
                <a:lnTo>
                  <a:pt x="1481" y="2240"/>
                </a:lnTo>
                <a:lnTo>
                  <a:pt x="1494" y="2240"/>
                </a:lnTo>
                <a:moveTo>
                  <a:pt x="1494" y="2240"/>
                </a:moveTo>
                <a:lnTo>
                  <a:pt x="1494" y="2240"/>
                </a:lnTo>
                <a:lnTo>
                  <a:pt x="1494" y="2240"/>
                </a:lnTo>
                <a:close/>
                <a:moveTo>
                  <a:pt x="1494" y="2240"/>
                </a:moveTo>
                <a:lnTo>
                  <a:pt x="1494" y="2240"/>
                </a:lnTo>
                <a:lnTo>
                  <a:pt x="1507" y="2240"/>
                </a:lnTo>
                <a:moveTo>
                  <a:pt x="1507" y="2240"/>
                </a:moveTo>
                <a:lnTo>
                  <a:pt x="1507" y="2240"/>
                </a:lnTo>
                <a:lnTo>
                  <a:pt x="1521" y="2240"/>
                </a:lnTo>
                <a:moveTo>
                  <a:pt x="1521" y="2240"/>
                </a:moveTo>
                <a:lnTo>
                  <a:pt x="1521" y="2240"/>
                </a:lnTo>
                <a:lnTo>
                  <a:pt x="1521" y="2227"/>
                </a:lnTo>
                <a:moveTo>
                  <a:pt x="1521" y="2227"/>
                </a:moveTo>
                <a:lnTo>
                  <a:pt x="1521" y="2227"/>
                </a:lnTo>
                <a:lnTo>
                  <a:pt x="1534" y="2227"/>
                </a:lnTo>
                <a:moveTo>
                  <a:pt x="1534" y="2227"/>
                </a:moveTo>
                <a:lnTo>
                  <a:pt x="1534" y="2227"/>
                </a:lnTo>
                <a:lnTo>
                  <a:pt x="1534" y="2213"/>
                </a:lnTo>
                <a:moveTo>
                  <a:pt x="1534" y="2213"/>
                </a:moveTo>
                <a:lnTo>
                  <a:pt x="1534" y="2213"/>
                </a:lnTo>
                <a:lnTo>
                  <a:pt x="1547" y="2213"/>
                </a:lnTo>
                <a:moveTo>
                  <a:pt x="1547" y="2213"/>
                </a:moveTo>
                <a:lnTo>
                  <a:pt x="1547" y="2213"/>
                </a:lnTo>
                <a:lnTo>
                  <a:pt x="1561" y="2213"/>
                </a:lnTo>
                <a:moveTo>
                  <a:pt x="1561" y="2213"/>
                </a:moveTo>
                <a:lnTo>
                  <a:pt x="1561" y="2213"/>
                </a:lnTo>
                <a:lnTo>
                  <a:pt x="1561" y="2213"/>
                </a:lnTo>
                <a:close/>
                <a:moveTo>
                  <a:pt x="1561" y="2213"/>
                </a:moveTo>
                <a:lnTo>
                  <a:pt x="1561" y="2213"/>
                </a:lnTo>
                <a:lnTo>
                  <a:pt x="1574" y="2213"/>
                </a:lnTo>
                <a:moveTo>
                  <a:pt x="1574" y="2213"/>
                </a:moveTo>
                <a:lnTo>
                  <a:pt x="1574" y="2213"/>
                </a:lnTo>
                <a:lnTo>
                  <a:pt x="1587" y="2213"/>
                </a:lnTo>
                <a:moveTo>
                  <a:pt x="1587" y="2213"/>
                </a:moveTo>
                <a:lnTo>
                  <a:pt x="1587" y="2213"/>
                </a:lnTo>
                <a:lnTo>
                  <a:pt x="1587" y="2213"/>
                </a:lnTo>
                <a:close/>
                <a:moveTo>
                  <a:pt x="1587" y="2213"/>
                </a:moveTo>
                <a:lnTo>
                  <a:pt x="1587" y="2213"/>
                </a:lnTo>
                <a:lnTo>
                  <a:pt x="1601" y="2213"/>
                </a:lnTo>
                <a:moveTo>
                  <a:pt x="1601" y="2213"/>
                </a:moveTo>
                <a:lnTo>
                  <a:pt x="1601" y="2213"/>
                </a:lnTo>
                <a:lnTo>
                  <a:pt x="1601" y="2213"/>
                </a:lnTo>
                <a:close/>
                <a:moveTo>
                  <a:pt x="1601" y="2213"/>
                </a:moveTo>
                <a:lnTo>
                  <a:pt x="1601" y="2213"/>
                </a:lnTo>
                <a:lnTo>
                  <a:pt x="1614" y="2200"/>
                </a:lnTo>
                <a:moveTo>
                  <a:pt x="1614" y="2200"/>
                </a:moveTo>
                <a:lnTo>
                  <a:pt x="1614" y="2200"/>
                </a:lnTo>
                <a:lnTo>
                  <a:pt x="1627" y="2200"/>
                </a:lnTo>
                <a:moveTo>
                  <a:pt x="1627" y="2200"/>
                </a:moveTo>
                <a:lnTo>
                  <a:pt x="1627" y="2200"/>
                </a:lnTo>
                <a:lnTo>
                  <a:pt x="1627" y="2200"/>
                </a:lnTo>
                <a:close/>
                <a:moveTo>
                  <a:pt x="1627" y="2200"/>
                </a:moveTo>
                <a:lnTo>
                  <a:pt x="1627" y="2200"/>
                </a:lnTo>
                <a:lnTo>
                  <a:pt x="1641" y="2187"/>
                </a:lnTo>
                <a:moveTo>
                  <a:pt x="1641" y="2187"/>
                </a:moveTo>
                <a:lnTo>
                  <a:pt x="1641" y="2187"/>
                </a:lnTo>
                <a:lnTo>
                  <a:pt x="1654" y="2187"/>
                </a:lnTo>
                <a:moveTo>
                  <a:pt x="1654" y="2187"/>
                </a:moveTo>
                <a:lnTo>
                  <a:pt x="1654" y="2187"/>
                </a:lnTo>
                <a:lnTo>
                  <a:pt x="1654" y="2187"/>
                </a:lnTo>
                <a:close/>
                <a:moveTo>
                  <a:pt x="1654" y="2187"/>
                </a:moveTo>
                <a:lnTo>
                  <a:pt x="1654" y="2187"/>
                </a:lnTo>
                <a:lnTo>
                  <a:pt x="1667" y="2173"/>
                </a:lnTo>
                <a:moveTo>
                  <a:pt x="1667" y="2173"/>
                </a:moveTo>
                <a:lnTo>
                  <a:pt x="1667" y="2173"/>
                </a:lnTo>
                <a:lnTo>
                  <a:pt x="1667" y="2173"/>
                </a:lnTo>
                <a:close/>
                <a:moveTo>
                  <a:pt x="1667" y="2173"/>
                </a:moveTo>
                <a:lnTo>
                  <a:pt x="1667" y="2173"/>
                </a:lnTo>
                <a:lnTo>
                  <a:pt x="1681" y="2173"/>
                </a:lnTo>
                <a:moveTo>
                  <a:pt x="1681" y="2173"/>
                </a:moveTo>
                <a:lnTo>
                  <a:pt x="1681" y="2173"/>
                </a:lnTo>
                <a:lnTo>
                  <a:pt x="1694" y="2160"/>
                </a:lnTo>
                <a:moveTo>
                  <a:pt x="1694" y="2160"/>
                </a:moveTo>
                <a:lnTo>
                  <a:pt x="1694" y="2160"/>
                </a:lnTo>
                <a:lnTo>
                  <a:pt x="1694" y="2160"/>
                </a:lnTo>
                <a:close/>
                <a:moveTo>
                  <a:pt x="1694" y="2160"/>
                </a:moveTo>
                <a:lnTo>
                  <a:pt x="1694" y="2160"/>
                </a:lnTo>
                <a:lnTo>
                  <a:pt x="1707" y="2147"/>
                </a:lnTo>
                <a:moveTo>
                  <a:pt x="1707" y="2147"/>
                </a:moveTo>
                <a:lnTo>
                  <a:pt x="1707" y="2147"/>
                </a:lnTo>
                <a:lnTo>
                  <a:pt x="1707" y="2147"/>
                </a:lnTo>
                <a:close/>
                <a:moveTo>
                  <a:pt x="1707" y="2147"/>
                </a:moveTo>
                <a:lnTo>
                  <a:pt x="1707" y="2147"/>
                </a:lnTo>
                <a:lnTo>
                  <a:pt x="1721" y="2147"/>
                </a:lnTo>
                <a:moveTo>
                  <a:pt x="1721" y="2147"/>
                </a:moveTo>
                <a:lnTo>
                  <a:pt x="1721" y="2147"/>
                </a:lnTo>
                <a:lnTo>
                  <a:pt x="1734" y="2147"/>
                </a:lnTo>
                <a:moveTo>
                  <a:pt x="1734" y="2147"/>
                </a:moveTo>
                <a:lnTo>
                  <a:pt x="1734" y="2147"/>
                </a:lnTo>
                <a:lnTo>
                  <a:pt x="1734" y="2147"/>
                </a:lnTo>
                <a:close/>
                <a:moveTo>
                  <a:pt x="1734" y="2147"/>
                </a:moveTo>
                <a:lnTo>
                  <a:pt x="1734" y="2147"/>
                </a:lnTo>
                <a:lnTo>
                  <a:pt x="1747" y="2147"/>
                </a:lnTo>
                <a:moveTo>
                  <a:pt x="1747" y="2147"/>
                </a:moveTo>
                <a:lnTo>
                  <a:pt x="1747" y="2147"/>
                </a:lnTo>
                <a:lnTo>
                  <a:pt x="1761" y="2147"/>
                </a:lnTo>
                <a:moveTo>
                  <a:pt x="1761" y="2147"/>
                </a:moveTo>
                <a:lnTo>
                  <a:pt x="1761" y="2147"/>
                </a:lnTo>
                <a:lnTo>
                  <a:pt x="1761" y="2133"/>
                </a:lnTo>
                <a:moveTo>
                  <a:pt x="1761" y="2133"/>
                </a:moveTo>
                <a:lnTo>
                  <a:pt x="1761" y="2133"/>
                </a:lnTo>
                <a:lnTo>
                  <a:pt x="1774" y="2133"/>
                </a:lnTo>
                <a:moveTo>
                  <a:pt x="1774" y="2133"/>
                </a:moveTo>
                <a:lnTo>
                  <a:pt x="1774" y="2133"/>
                </a:lnTo>
                <a:lnTo>
                  <a:pt x="1774" y="2133"/>
                </a:lnTo>
                <a:close/>
                <a:moveTo>
                  <a:pt x="1774" y="2133"/>
                </a:moveTo>
                <a:lnTo>
                  <a:pt x="1774" y="2133"/>
                </a:lnTo>
                <a:lnTo>
                  <a:pt x="1787" y="2133"/>
                </a:lnTo>
                <a:moveTo>
                  <a:pt x="1787" y="2133"/>
                </a:moveTo>
                <a:lnTo>
                  <a:pt x="1787" y="2133"/>
                </a:lnTo>
                <a:lnTo>
                  <a:pt x="1801" y="2107"/>
                </a:lnTo>
                <a:moveTo>
                  <a:pt x="1801" y="2107"/>
                </a:moveTo>
                <a:lnTo>
                  <a:pt x="1801" y="2107"/>
                </a:lnTo>
                <a:lnTo>
                  <a:pt x="1801" y="2107"/>
                </a:lnTo>
                <a:close/>
                <a:moveTo>
                  <a:pt x="1801" y="2107"/>
                </a:moveTo>
                <a:lnTo>
                  <a:pt x="1801" y="2107"/>
                </a:lnTo>
                <a:lnTo>
                  <a:pt x="1814" y="2107"/>
                </a:lnTo>
                <a:moveTo>
                  <a:pt x="1814" y="2107"/>
                </a:moveTo>
                <a:lnTo>
                  <a:pt x="1814" y="2107"/>
                </a:lnTo>
                <a:lnTo>
                  <a:pt x="1827" y="2107"/>
                </a:lnTo>
                <a:moveTo>
                  <a:pt x="1827" y="2107"/>
                </a:moveTo>
                <a:lnTo>
                  <a:pt x="1827" y="2107"/>
                </a:lnTo>
                <a:lnTo>
                  <a:pt x="1827" y="2093"/>
                </a:lnTo>
                <a:moveTo>
                  <a:pt x="1827" y="2093"/>
                </a:moveTo>
                <a:lnTo>
                  <a:pt x="1827" y="2093"/>
                </a:lnTo>
                <a:lnTo>
                  <a:pt x="1841" y="2093"/>
                </a:lnTo>
                <a:moveTo>
                  <a:pt x="1841" y="2093"/>
                </a:moveTo>
                <a:lnTo>
                  <a:pt x="1841" y="2093"/>
                </a:lnTo>
                <a:lnTo>
                  <a:pt x="1841" y="2093"/>
                </a:lnTo>
                <a:close/>
                <a:moveTo>
                  <a:pt x="1841" y="2093"/>
                </a:moveTo>
                <a:lnTo>
                  <a:pt x="1841" y="2093"/>
                </a:lnTo>
                <a:lnTo>
                  <a:pt x="1854" y="2093"/>
                </a:lnTo>
                <a:moveTo>
                  <a:pt x="1854" y="2093"/>
                </a:moveTo>
                <a:lnTo>
                  <a:pt x="1854" y="2093"/>
                </a:lnTo>
                <a:lnTo>
                  <a:pt x="1867" y="2093"/>
                </a:lnTo>
                <a:moveTo>
                  <a:pt x="1867" y="2093"/>
                </a:moveTo>
                <a:lnTo>
                  <a:pt x="1867" y="2093"/>
                </a:lnTo>
                <a:lnTo>
                  <a:pt x="1867" y="2093"/>
                </a:lnTo>
                <a:close/>
                <a:moveTo>
                  <a:pt x="1867" y="2093"/>
                </a:moveTo>
                <a:lnTo>
                  <a:pt x="1867" y="2093"/>
                </a:lnTo>
                <a:lnTo>
                  <a:pt x="1881" y="2093"/>
                </a:lnTo>
                <a:moveTo>
                  <a:pt x="1881" y="2093"/>
                </a:moveTo>
                <a:lnTo>
                  <a:pt x="1881" y="2093"/>
                </a:lnTo>
                <a:lnTo>
                  <a:pt x="1894" y="2080"/>
                </a:lnTo>
                <a:moveTo>
                  <a:pt x="1894" y="2080"/>
                </a:moveTo>
                <a:lnTo>
                  <a:pt x="1894" y="2080"/>
                </a:lnTo>
                <a:lnTo>
                  <a:pt x="1894" y="2080"/>
                </a:lnTo>
                <a:close/>
                <a:moveTo>
                  <a:pt x="1894" y="2080"/>
                </a:moveTo>
                <a:lnTo>
                  <a:pt x="1894" y="2080"/>
                </a:lnTo>
                <a:lnTo>
                  <a:pt x="1907" y="2067"/>
                </a:lnTo>
                <a:moveTo>
                  <a:pt x="1907" y="2067"/>
                </a:moveTo>
                <a:lnTo>
                  <a:pt x="1907" y="2067"/>
                </a:lnTo>
                <a:lnTo>
                  <a:pt x="1907" y="2067"/>
                </a:lnTo>
                <a:close/>
                <a:moveTo>
                  <a:pt x="1907" y="2067"/>
                </a:moveTo>
                <a:lnTo>
                  <a:pt x="1907" y="2067"/>
                </a:lnTo>
                <a:lnTo>
                  <a:pt x="1921" y="2067"/>
                </a:lnTo>
                <a:moveTo>
                  <a:pt x="1921" y="2067"/>
                </a:moveTo>
                <a:lnTo>
                  <a:pt x="1921" y="2067"/>
                </a:lnTo>
                <a:lnTo>
                  <a:pt x="1934" y="2067"/>
                </a:lnTo>
                <a:moveTo>
                  <a:pt x="1934" y="2067"/>
                </a:moveTo>
                <a:lnTo>
                  <a:pt x="1934" y="2067"/>
                </a:lnTo>
                <a:lnTo>
                  <a:pt x="1934" y="2067"/>
                </a:lnTo>
                <a:close/>
                <a:moveTo>
                  <a:pt x="1934" y="2067"/>
                </a:moveTo>
                <a:lnTo>
                  <a:pt x="1934" y="2067"/>
                </a:lnTo>
                <a:lnTo>
                  <a:pt x="1947" y="2067"/>
                </a:lnTo>
                <a:moveTo>
                  <a:pt x="1947" y="2067"/>
                </a:moveTo>
                <a:lnTo>
                  <a:pt x="1947" y="2067"/>
                </a:lnTo>
                <a:lnTo>
                  <a:pt x="1961" y="2067"/>
                </a:lnTo>
                <a:moveTo>
                  <a:pt x="1961" y="2067"/>
                </a:moveTo>
                <a:lnTo>
                  <a:pt x="1961" y="2067"/>
                </a:lnTo>
                <a:lnTo>
                  <a:pt x="1961" y="2067"/>
                </a:lnTo>
                <a:close/>
                <a:moveTo>
                  <a:pt x="1961" y="2067"/>
                </a:moveTo>
                <a:lnTo>
                  <a:pt x="1961" y="2067"/>
                </a:lnTo>
                <a:lnTo>
                  <a:pt x="1974" y="2067"/>
                </a:lnTo>
                <a:moveTo>
                  <a:pt x="1974" y="2067"/>
                </a:moveTo>
                <a:lnTo>
                  <a:pt x="1974" y="2067"/>
                </a:lnTo>
                <a:lnTo>
                  <a:pt x="1974" y="2053"/>
                </a:lnTo>
                <a:moveTo>
                  <a:pt x="1974" y="2053"/>
                </a:moveTo>
                <a:lnTo>
                  <a:pt x="1974" y="2053"/>
                </a:lnTo>
                <a:lnTo>
                  <a:pt x="1987" y="2040"/>
                </a:lnTo>
                <a:moveTo>
                  <a:pt x="1987" y="2040"/>
                </a:moveTo>
                <a:lnTo>
                  <a:pt x="1987" y="2040"/>
                </a:lnTo>
                <a:lnTo>
                  <a:pt x="2001" y="2027"/>
                </a:lnTo>
                <a:moveTo>
                  <a:pt x="2001" y="2027"/>
                </a:moveTo>
                <a:lnTo>
                  <a:pt x="2001" y="2027"/>
                </a:lnTo>
                <a:lnTo>
                  <a:pt x="2001" y="2027"/>
                </a:lnTo>
                <a:close/>
                <a:moveTo>
                  <a:pt x="2001" y="2027"/>
                </a:moveTo>
                <a:lnTo>
                  <a:pt x="2001" y="2027"/>
                </a:lnTo>
                <a:lnTo>
                  <a:pt x="2014" y="2013"/>
                </a:lnTo>
                <a:moveTo>
                  <a:pt x="2014" y="2013"/>
                </a:moveTo>
                <a:lnTo>
                  <a:pt x="2014" y="2013"/>
                </a:lnTo>
                <a:lnTo>
                  <a:pt x="2027" y="2013"/>
                </a:lnTo>
                <a:moveTo>
                  <a:pt x="2027" y="2013"/>
                </a:moveTo>
                <a:lnTo>
                  <a:pt x="2027" y="2013"/>
                </a:lnTo>
                <a:lnTo>
                  <a:pt x="2027" y="2013"/>
                </a:lnTo>
                <a:close/>
                <a:moveTo>
                  <a:pt x="2027" y="2013"/>
                </a:moveTo>
                <a:lnTo>
                  <a:pt x="2027" y="2013"/>
                </a:lnTo>
                <a:lnTo>
                  <a:pt x="2041" y="2013"/>
                </a:lnTo>
                <a:moveTo>
                  <a:pt x="2041" y="2013"/>
                </a:moveTo>
                <a:lnTo>
                  <a:pt x="2041" y="2013"/>
                </a:lnTo>
                <a:lnTo>
                  <a:pt x="2041" y="2013"/>
                </a:lnTo>
                <a:close/>
                <a:moveTo>
                  <a:pt x="2041" y="2013"/>
                </a:moveTo>
                <a:lnTo>
                  <a:pt x="2041" y="2013"/>
                </a:lnTo>
                <a:lnTo>
                  <a:pt x="2054" y="2013"/>
                </a:lnTo>
                <a:moveTo>
                  <a:pt x="2054" y="2013"/>
                </a:moveTo>
                <a:lnTo>
                  <a:pt x="2054" y="2013"/>
                </a:lnTo>
                <a:lnTo>
                  <a:pt x="2067" y="2000"/>
                </a:lnTo>
                <a:moveTo>
                  <a:pt x="2067" y="2000"/>
                </a:moveTo>
                <a:lnTo>
                  <a:pt x="2067" y="2000"/>
                </a:lnTo>
                <a:lnTo>
                  <a:pt x="2067" y="2000"/>
                </a:lnTo>
                <a:close/>
                <a:moveTo>
                  <a:pt x="2067" y="2000"/>
                </a:moveTo>
                <a:lnTo>
                  <a:pt x="2067" y="2000"/>
                </a:lnTo>
                <a:lnTo>
                  <a:pt x="2081" y="2000"/>
                </a:lnTo>
                <a:moveTo>
                  <a:pt x="2081" y="2000"/>
                </a:moveTo>
                <a:lnTo>
                  <a:pt x="2081" y="2000"/>
                </a:lnTo>
                <a:lnTo>
                  <a:pt x="2094" y="2000"/>
                </a:lnTo>
                <a:moveTo>
                  <a:pt x="2094" y="2000"/>
                </a:moveTo>
                <a:lnTo>
                  <a:pt x="2094" y="2000"/>
                </a:lnTo>
                <a:lnTo>
                  <a:pt x="2094" y="2000"/>
                </a:lnTo>
                <a:close/>
                <a:moveTo>
                  <a:pt x="2094" y="2000"/>
                </a:moveTo>
                <a:lnTo>
                  <a:pt x="2094" y="2000"/>
                </a:lnTo>
                <a:lnTo>
                  <a:pt x="2107" y="2000"/>
                </a:lnTo>
                <a:moveTo>
                  <a:pt x="2107" y="2000"/>
                </a:moveTo>
                <a:lnTo>
                  <a:pt x="2107" y="2000"/>
                </a:lnTo>
                <a:lnTo>
                  <a:pt x="2107" y="1987"/>
                </a:lnTo>
                <a:moveTo>
                  <a:pt x="2107" y="1987"/>
                </a:moveTo>
                <a:lnTo>
                  <a:pt x="2107" y="1987"/>
                </a:lnTo>
                <a:lnTo>
                  <a:pt x="2121" y="1987"/>
                </a:lnTo>
                <a:moveTo>
                  <a:pt x="2121" y="1987"/>
                </a:moveTo>
                <a:lnTo>
                  <a:pt x="2121" y="1987"/>
                </a:lnTo>
                <a:lnTo>
                  <a:pt x="2134" y="1987"/>
                </a:lnTo>
                <a:moveTo>
                  <a:pt x="2134" y="1987"/>
                </a:moveTo>
                <a:lnTo>
                  <a:pt x="2134" y="1987"/>
                </a:lnTo>
                <a:lnTo>
                  <a:pt x="2134" y="1987"/>
                </a:lnTo>
                <a:close/>
                <a:moveTo>
                  <a:pt x="2134" y="1987"/>
                </a:moveTo>
                <a:lnTo>
                  <a:pt x="2134" y="1987"/>
                </a:lnTo>
                <a:lnTo>
                  <a:pt x="2147" y="1987"/>
                </a:lnTo>
                <a:moveTo>
                  <a:pt x="2147" y="1987"/>
                </a:moveTo>
                <a:lnTo>
                  <a:pt x="2147" y="1987"/>
                </a:lnTo>
                <a:lnTo>
                  <a:pt x="2147" y="1987"/>
                </a:lnTo>
                <a:close/>
                <a:moveTo>
                  <a:pt x="2147" y="1987"/>
                </a:moveTo>
                <a:lnTo>
                  <a:pt x="2147" y="1987"/>
                </a:lnTo>
                <a:lnTo>
                  <a:pt x="2161" y="1987"/>
                </a:lnTo>
                <a:moveTo>
                  <a:pt x="2161" y="1987"/>
                </a:moveTo>
                <a:lnTo>
                  <a:pt x="2161" y="1987"/>
                </a:lnTo>
                <a:lnTo>
                  <a:pt x="2174" y="1987"/>
                </a:lnTo>
                <a:moveTo>
                  <a:pt x="2174" y="1987"/>
                </a:moveTo>
                <a:lnTo>
                  <a:pt x="2174" y="1987"/>
                </a:lnTo>
                <a:lnTo>
                  <a:pt x="2174" y="1987"/>
                </a:lnTo>
                <a:close/>
                <a:moveTo>
                  <a:pt x="2174" y="1987"/>
                </a:moveTo>
                <a:lnTo>
                  <a:pt x="2174" y="1987"/>
                </a:lnTo>
                <a:lnTo>
                  <a:pt x="2187" y="1987"/>
                </a:lnTo>
                <a:moveTo>
                  <a:pt x="2187" y="1987"/>
                </a:moveTo>
                <a:lnTo>
                  <a:pt x="2187" y="1987"/>
                </a:lnTo>
                <a:lnTo>
                  <a:pt x="2201" y="1987"/>
                </a:lnTo>
                <a:moveTo>
                  <a:pt x="2201" y="1987"/>
                </a:moveTo>
                <a:lnTo>
                  <a:pt x="2201" y="1987"/>
                </a:lnTo>
                <a:lnTo>
                  <a:pt x="2201" y="1973"/>
                </a:lnTo>
                <a:moveTo>
                  <a:pt x="2201" y="1973"/>
                </a:moveTo>
                <a:lnTo>
                  <a:pt x="2201" y="1973"/>
                </a:lnTo>
                <a:lnTo>
                  <a:pt x="2214" y="1973"/>
                </a:lnTo>
                <a:moveTo>
                  <a:pt x="2214" y="1973"/>
                </a:moveTo>
                <a:lnTo>
                  <a:pt x="2214" y="1973"/>
                </a:lnTo>
                <a:lnTo>
                  <a:pt x="2214" y="1973"/>
                </a:lnTo>
                <a:close/>
                <a:moveTo>
                  <a:pt x="2214" y="1973"/>
                </a:moveTo>
                <a:lnTo>
                  <a:pt x="2214" y="1973"/>
                </a:lnTo>
                <a:lnTo>
                  <a:pt x="2227" y="1960"/>
                </a:lnTo>
                <a:moveTo>
                  <a:pt x="2227" y="1960"/>
                </a:moveTo>
                <a:lnTo>
                  <a:pt x="2227" y="1960"/>
                </a:lnTo>
                <a:lnTo>
                  <a:pt x="2241" y="1947"/>
                </a:lnTo>
                <a:moveTo>
                  <a:pt x="2241" y="1947"/>
                </a:moveTo>
                <a:lnTo>
                  <a:pt x="2241" y="1947"/>
                </a:lnTo>
                <a:lnTo>
                  <a:pt x="2241" y="1947"/>
                </a:lnTo>
                <a:close/>
                <a:moveTo>
                  <a:pt x="2241" y="1947"/>
                </a:moveTo>
                <a:lnTo>
                  <a:pt x="2241" y="1947"/>
                </a:lnTo>
                <a:lnTo>
                  <a:pt x="2254" y="1947"/>
                </a:lnTo>
                <a:moveTo>
                  <a:pt x="2254" y="1947"/>
                </a:moveTo>
                <a:lnTo>
                  <a:pt x="2254" y="1947"/>
                </a:lnTo>
                <a:lnTo>
                  <a:pt x="2267" y="1933"/>
                </a:lnTo>
                <a:moveTo>
                  <a:pt x="2267" y="1933"/>
                </a:moveTo>
                <a:lnTo>
                  <a:pt x="2267" y="1933"/>
                </a:lnTo>
                <a:lnTo>
                  <a:pt x="2267" y="1920"/>
                </a:lnTo>
                <a:moveTo>
                  <a:pt x="2267" y="1920"/>
                </a:moveTo>
                <a:lnTo>
                  <a:pt x="2267" y="1920"/>
                </a:lnTo>
                <a:lnTo>
                  <a:pt x="2281" y="1920"/>
                </a:lnTo>
                <a:moveTo>
                  <a:pt x="2281" y="1920"/>
                </a:moveTo>
                <a:lnTo>
                  <a:pt x="2281" y="1920"/>
                </a:lnTo>
                <a:lnTo>
                  <a:pt x="2281" y="1920"/>
                </a:lnTo>
                <a:close/>
                <a:moveTo>
                  <a:pt x="2281" y="1920"/>
                </a:moveTo>
                <a:lnTo>
                  <a:pt x="2281" y="1920"/>
                </a:lnTo>
                <a:lnTo>
                  <a:pt x="2294" y="1920"/>
                </a:lnTo>
                <a:moveTo>
                  <a:pt x="2294" y="1920"/>
                </a:moveTo>
                <a:lnTo>
                  <a:pt x="2294" y="1920"/>
                </a:lnTo>
                <a:lnTo>
                  <a:pt x="2307" y="1920"/>
                </a:lnTo>
                <a:moveTo>
                  <a:pt x="2307" y="1920"/>
                </a:moveTo>
                <a:lnTo>
                  <a:pt x="2307" y="1920"/>
                </a:lnTo>
                <a:lnTo>
                  <a:pt x="2307" y="1920"/>
                </a:lnTo>
                <a:close/>
                <a:moveTo>
                  <a:pt x="2307" y="1920"/>
                </a:moveTo>
                <a:lnTo>
                  <a:pt x="2307" y="1920"/>
                </a:lnTo>
                <a:lnTo>
                  <a:pt x="2321" y="1907"/>
                </a:lnTo>
                <a:moveTo>
                  <a:pt x="2321" y="1907"/>
                </a:moveTo>
                <a:lnTo>
                  <a:pt x="2321" y="1907"/>
                </a:lnTo>
                <a:lnTo>
                  <a:pt x="2334" y="1907"/>
                </a:lnTo>
                <a:moveTo>
                  <a:pt x="2334" y="1907"/>
                </a:moveTo>
                <a:lnTo>
                  <a:pt x="2334" y="1907"/>
                </a:lnTo>
                <a:lnTo>
                  <a:pt x="2334" y="1907"/>
                </a:lnTo>
                <a:close/>
                <a:moveTo>
                  <a:pt x="2334" y="1907"/>
                </a:moveTo>
                <a:lnTo>
                  <a:pt x="2334" y="1907"/>
                </a:lnTo>
                <a:lnTo>
                  <a:pt x="2347" y="1907"/>
                </a:lnTo>
                <a:moveTo>
                  <a:pt x="2347" y="1907"/>
                </a:moveTo>
                <a:lnTo>
                  <a:pt x="2347" y="1907"/>
                </a:lnTo>
                <a:lnTo>
                  <a:pt x="2347" y="1893"/>
                </a:lnTo>
                <a:moveTo>
                  <a:pt x="2347" y="1893"/>
                </a:moveTo>
                <a:lnTo>
                  <a:pt x="2347" y="1893"/>
                </a:lnTo>
                <a:lnTo>
                  <a:pt x="2361" y="1880"/>
                </a:lnTo>
                <a:moveTo>
                  <a:pt x="2361" y="1880"/>
                </a:moveTo>
                <a:lnTo>
                  <a:pt x="2361" y="1880"/>
                </a:lnTo>
                <a:lnTo>
                  <a:pt x="2374" y="1880"/>
                </a:lnTo>
                <a:moveTo>
                  <a:pt x="2374" y="1880"/>
                </a:moveTo>
                <a:lnTo>
                  <a:pt x="2374" y="1880"/>
                </a:lnTo>
                <a:lnTo>
                  <a:pt x="2374" y="1880"/>
                </a:lnTo>
                <a:close/>
                <a:moveTo>
                  <a:pt x="2374" y="1880"/>
                </a:moveTo>
                <a:lnTo>
                  <a:pt x="2374" y="1880"/>
                </a:lnTo>
                <a:lnTo>
                  <a:pt x="2387" y="1880"/>
                </a:lnTo>
                <a:moveTo>
                  <a:pt x="2387" y="1880"/>
                </a:moveTo>
                <a:lnTo>
                  <a:pt x="2387" y="1880"/>
                </a:lnTo>
                <a:lnTo>
                  <a:pt x="2401" y="1880"/>
                </a:lnTo>
                <a:moveTo>
                  <a:pt x="2401" y="1880"/>
                </a:moveTo>
                <a:lnTo>
                  <a:pt x="2401" y="1880"/>
                </a:lnTo>
                <a:lnTo>
                  <a:pt x="2401" y="1880"/>
                </a:lnTo>
                <a:close/>
                <a:moveTo>
                  <a:pt x="2401" y="1880"/>
                </a:moveTo>
                <a:lnTo>
                  <a:pt x="2401" y="1880"/>
                </a:lnTo>
                <a:lnTo>
                  <a:pt x="2414" y="1880"/>
                </a:lnTo>
                <a:moveTo>
                  <a:pt x="2414" y="1880"/>
                </a:moveTo>
                <a:lnTo>
                  <a:pt x="2414" y="1880"/>
                </a:lnTo>
                <a:lnTo>
                  <a:pt x="2414" y="1880"/>
                </a:lnTo>
                <a:close/>
                <a:moveTo>
                  <a:pt x="2414" y="1880"/>
                </a:moveTo>
                <a:lnTo>
                  <a:pt x="2414" y="1880"/>
                </a:lnTo>
                <a:lnTo>
                  <a:pt x="2427" y="1880"/>
                </a:lnTo>
                <a:moveTo>
                  <a:pt x="2427" y="1880"/>
                </a:moveTo>
                <a:lnTo>
                  <a:pt x="2427" y="1880"/>
                </a:lnTo>
                <a:lnTo>
                  <a:pt x="2441" y="1880"/>
                </a:lnTo>
                <a:moveTo>
                  <a:pt x="2441" y="1880"/>
                </a:moveTo>
                <a:lnTo>
                  <a:pt x="2441" y="1880"/>
                </a:lnTo>
                <a:lnTo>
                  <a:pt x="2441" y="1880"/>
                </a:lnTo>
                <a:close/>
                <a:moveTo>
                  <a:pt x="2441" y="1880"/>
                </a:moveTo>
                <a:lnTo>
                  <a:pt x="2441" y="1880"/>
                </a:lnTo>
                <a:lnTo>
                  <a:pt x="2454" y="1880"/>
                </a:lnTo>
                <a:moveTo>
                  <a:pt x="2454" y="1880"/>
                </a:moveTo>
                <a:lnTo>
                  <a:pt x="2454" y="1880"/>
                </a:lnTo>
                <a:lnTo>
                  <a:pt x="2467" y="1880"/>
                </a:lnTo>
                <a:moveTo>
                  <a:pt x="2467" y="1880"/>
                </a:moveTo>
                <a:lnTo>
                  <a:pt x="2467" y="1880"/>
                </a:lnTo>
                <a:lnTo>
                  <a:pt x="2467" y="1880"/>
                </a:lnTo>
                <a:close/>
                <a:moveTo>
                  <a:pt x="2467" y="1880"/>
                </a:moveTo>
                <a:lnTo>
                  <a:pt x="2467" y="1880"/>
                </a:lnTo>
                <a:lnTo>
                  <a:pt x="2481" y="1880"/>
                </a:lnTo>
                <a:moveTo>
                  <a:pt x="2481" y="1880"/>
                </a:moveTo>
                <a:lnTo>
                  <a:pt x="2481" y="1880"/>
                </a:lnTo>
                <a:lnTo>
                  <a:pt x="2481" y="1867"/>
                </a:lnTo>
                <a:moveTo>
                  <a:pt x="2481" y="1867"/>
                </a:moveTo>
                <a:lnTo>
                  <a:pt x="2481" y="1867"/>
                </a:lnTo>
                <a:lnTo>
                  <a:pt x="2494" y="1867"/>
                </a:lnTo>
                <a:moveTo>
                  <a:pt x="2494" y="1867"/>
                </a:moveTo>
                <a:lnTo>
                  <a:pt x="2494" y="1867"/>
                </a:lnTo>
                <a:lnTo>
                  <a:pt x="2507" y="1867"/>
                </a:lnTo>
                <a:moveTo>
                  <a:pt x="2507" y="1867"/>
                </a:moveTo>
                <a:lnTo>
                  <a:pt x="2507" y="1867"/>
                </a:lnTo>
                <a:lnTo>
                  <a:pt x="2507" y="1867"/>
                </a:lnTo>
                <a:close/>
                <a:moveTo>
                  <a:pt x="2507" y="1867"/>
                </a:moveTo>
                <a:lnTo>
                  <a:pt x="2507" y="1867"/>
                </a:lnTo>
                <a:lnTo>
                  <a:pt x="2521" y="1853"/>
                </a:lnTo>
                <a:moveTo>
                  <a:pt x="2521" y="1853"/>
                </a:moveTo>
                <a:lnTo>
                  <a:pt x="2521" y="1853"/>
                </a:lnTo>
                <a:lnTo>
                  <a:pt x="2534" y="1853"/>
                </a:lnTo>
                <a:moveTo>
                  <a:pt x="2534" y="1853"/>
                </a:moveTo>
                <a:lnTo>
                  <a:pt x="2534" y="1853"/>
                </a:lnTo>
                <a:lnTo>
                  <a:pt x="2534" y="1853"/>
                </a:lnTo>
                <a:close/>
                <a:moveTo>
                  <a:pt x="2534" y="1853"/>
                </a:moveTo>
                <a:lnTo>
                  <a:pt x="2534" y="1853"/>
                </a:lnTo>
                <a:lnTo>
                  <a:pt x="2547" y="1853"/>
                </a:lnTo>
                <a:moveTo>
                  <a:pt x="2547" y="1853"/>
                </a:moveTo>
                <a:lnTo>
                  <a:pt x="2547" y="1853"/>
                </a:lnTo>
                <a:lnTo>
                  <a:pt x="2547" y="1853"/>
                </a:lnTo>
                <a:close/>
                <a:moveTo>
                  <a:pt x="2547" y="1853"/>
                </a:moveTo>
                <a:lnTo>
                  <a:pt x="2547" y="1853"/>
                </a:lnTo>
                <a:lnTo>
                  <a:pt x="2561" y="1853"/>
                </a:lnTo>
                <a:moveTo>
                  <a:pt x="2561" y="1853"/>
                </a:moveTo>
                <a:lnTo>
                  <a:pt x="2561" y="1853"/>
                </a:lnTo>
                <a:lnTo>
                  <a:pt x="2574" y="1853"/>
                </a:lnTo>
                <a:moveTo>
                  <a:pt x="2574" y="1853"/>
                </a:moveTo>
                <a:lnTo>
                  <a:pt x="2574" y="1853"/>
                </a:lnTo>
                <a:lnTo>
                  <a:pt x="2574" y="1853"/>
                </a:lnTo>
                <a:close/>
                <a:moveTo>
                  <a:pt x="2574" y="1853"/>
                </a:moveTo>
                <a:lnTo>
                  <a:pt x="2574" y="1853"/>
                </a:lnTo>
                <a:lnTo>
                  <a:pt x="2587" y="1853"/>
                </a:lnTo>
                <a:moveTo>
                  <a:pt x="2587" y="1853"/>
                </a:moveTo>
                <a:lnTo>
                  <a:pt x="2587" y="1853"/>
                </a:lnTo>
                <a:lnTo>
                  <a:pt x="2601" y="1853"/>
                </a:lnTo>
                <a:moveTo>
                  <a:pt x="2601" y="1853"/>
                </a:moveTo>
                <a:lnTo>
                  <a:pt x="2601" y="1853"/>
                </a:lnTo>
                <a:lnTo>
                  <a:pt x="2601" y="1840"/>
                </a:lnTo>
                <a:moveTo>
                  <a:pt x="2601" y="1840"/>
                </a:moveTo>
                <a:lnTo>
                  <a:pt x="2601" y="1840"/>
                </a:lnTo>
                <a:lnTo>
                  <a:pt x="2614" y="1840"/>
                </a:lnTo>
                <a:moveTo>
                  <a:pt x="2614" y="1840"/>
                </a:moveTo>
                <a:lnTo>
                  <a:pt x="2614" y="1840"/>
                </a:lnTo>
                <a:lnTo>
                  <a:pt x="2614" y="1840"/>
                </a:lnTo>
                <a:close/>
                <a:moveTo>
                  <a:pt x="2614" y="1840"/>
                </a:moveTo>
                <a:lnTo>
                  <a:pt x="2614" y="1840"/>
                </a:lnTo>
                <a:lnTo>
                  <a:pt x="2627" y="1827"/>
                </a:lnTo>
                <a:moveTo>
                  <a:pt x="2627" y="1827"/>
                </a:moveTo>
                <a:lnTo>
                  <a:pt x="2627" y="1827"/>
                </a:lnTo>
                <a:lnTo>
                  <a:pt x="2641" y="1827"/>
                </a:lnTo>
                <a:moveTo>
                  <a:pt x="2641" y="1827"/>
                </a:moveTo>
                <a:lnTo>
                  <a:pt x="2641" y="1827"/>
                </a:lnTo>
                <a:lnTo>
                  <a:pt x="2641" y="1827"/>
                </a:lnTo>
                <a:close/>
                <a:moveTo>
                  <a:pt x="2641" y="1827"/>
                </a:moveTo>
                <a:lnTo>
                  <a:pt x="2641" y="1827"/>
                </a:lnTo>
                <a:lnTo>
                  <a:pt x="2654" y="1827"/>
                </a:lnTo>
                <a:moveTo>
                  <a:pt x="2654" y="1827"/>
                </a:moveTo>
                <a:lnTo>
                  <a:pt x="2654" y="1827"/>
                </a:lnTo>
                <a:lnTo>
                  <a:pt x="2654" y="1827"/>
                </a:lnTo>
                <a:close/>
                <a:moveTo>
                  <a:pt x="2654" y="1827"/>
                </a:moveTo>
                <a:lnTo>
                  <a:pt x="2654" y="1827"/>
                </a:lnTo>
                <a:lnTo>
                  <a:pt x="2667" y="1827"/>
                </a:lnTo>
                <a:moveTo>
                  <a:pt x="2667" y="1827"/>
                </a:moveTo>
                <a:lnTo>
                  <a:pt x="2667" y="1827"/>
                </a:lnTo>
                <a:lnTo>
                  <a:pt x="2681" y="1827"/>
                </a:lnTo>
                <a:moveTo>
                  <a:pt x="2681" y="1827"/>
                </a:moveTo>
                <a:lnTo>
                  <a:pt x="2681" y="1827"/>
                </a:lnTo>
                <a:lnTo>
                  <a:pt x="2681" y="1827"/>
                </a:lnTo>
                <a:close/>
                <a:moveTo>
                  <a:pt x="2681" y="1827"/>
                </a:moveTo>
                <a:lnTo>
                  <a:pt x="2681" y="1827"/>
                </a:lnTo>
                <a:lnTo>
                  <a:pt x="2694" y="1813"/>
                </a:lnTo>
                <a:moveTo>
                  <a:pt x="2694" y="1813"/>
                </a:moveTo>
                <a:lnTo>
                  <a:pt x="2694" y="1813"/>
                </a:lnTo>
                <a:lnTo>
                  <a:pt x="2707" y="1813"/>
                </a:lnTo>
                <a:moveTo>
                  <a:pt x="2707" y="1813"/>
                </a:moveTo>
                <a:lnTo>
                  <a:pt x="2707" y="1813"/>
                </a:lnTo>
                <a:lnTo>
                  <a:pt x="2707" y="1813"/>
                </a:lnTo>
                <a:close/>
                <a:moveTo>
                  <a:pt x="2707" y="1813"/>
                </a:moveTo>
                <a:lnTo>
                  <a:pt x="2707" y="1813"/>
                </a:lnTo>
                <a:lnTo>
                  <a:pt x="2721" y="1813"/>
                </a:lnTo>
                <a:moveTo>
                  <a:pt x="2721" y="1813"/>
                </a:moveTo>
                <a:lnTo>
                  <a:pt x="2721" y="1813"/>
                </a:lnTo>
                <a:lnTo>
                  <a:pt x="2721" y="1800"/>
                </a:lnTo>
                <a:moveTo>
                  <a:pt x="2721" y="1800"/>
                </a:moveTo>
                <a:lnTo>
                  <a:pt x="2721" y="1800"/>
                </a:lnTo>
                <a:lnTo>
                  <a:pt x="2734" y="1787"/>
                </a:lnTo>
                <a:moveTo>
                  <a:pt x="2734" y="1787"/>
                </a:moveTo>
                <a:lnTo>
                  <a:pt x="2734" y="1787"/>
                </a:lnTo>
                <a:lnTo>
                  <a:pt x="2747" y="1787"/>
                </a:lnTo>
                <a:moveTo>
                  <a:pt x="2747" y="1787"/>
                </a:moveTo>
                <a:lnTo>
                  <a:pt x="2747" y="1787"/>
                </a:lnTo>
                <a:lnTo>
                  <a:pt x="2747" y="1773"/>
                </a:lnTo>
                <a:moveTo>
                  <a:pt x="2747" y="1773"/>
                </a:moveTo>
                <a:lnTo>
                  <a:pt x="2747" y="1773"/>
                </a:lnTo>
                <a:lnTo>
                  <a:pt x="2761" y="1773"/>
                </a:lnTo>
                <a:moveTo>
                  <a:pt x="2761" y="1773"/>
                </a:moveTo>
                <a:lnTo>
                  <a:pt x="2761" y="1773"/>
                </a:lnTo>
                <a:lnTo>
                  <a:pt x="2774" y="1773"/>
                </a:lnTo>
                <a:moveTo>
                  <a:pt x="2774" y="1773"/>
                </a:moveTo>
                <a:lnTo>
                  <a:pt x="2774" y="1773"/>
                </a:lnTo>
                <a:lnTo>
                  <a:pt x="2774" y="1773"/>
                </a:lnTo>
                <a:close/>
                <a:moveTo>
                  <a:pt x="2774" y="1773"/>
                </a:moveTo>
                <a:lnTo>
                  <a:pt x="2774" y="1773"/>
                </a:lnTo>
                <a:lnTo>
                  <a:pt x="2787" y="1747"/>
                </a:lnTo>
                <a:moveTo>
                  <a:pt x="2787" y="1747"/>
                </a:moveTo>
                <a:lnTo>
                  <a:pt x="2787" y="1747"/>
                </a:lnTo>
                <a:lnTo>
                  <a:pt x="2787" y="1747"/>
                </a:lnTo>
                <a:close/>
                <a:moveTo>
                  <a:pt x="2787" y="1747"/>
                </a:moveTo>
                <a:lnTo>
                  <a:pt x="2787" y="1747"/>
                </a:lnTo>
                <a:lnTo>
                  <a:pt x="2801" y="1747"/>
                </a:lnTo>
                <a:moveTo>
                  <a:pt x="2801" y="1747"/>
                </a:moveTo>
                <a:lnTo>
                  <a:pt x="2801" y="1747"/>
                </a:lnTo>
                <a:lnTo>
                  <a:pt x="2814" y="1747"/>
                </a:lnTo>
                <a:moveTo>
                  <a:pt x="2814" y="1747"/>
                </a:moveTo>
                <a:lnTo>
                  <a:pt x="2814" y="1747"/>
                </a:lnTo>
                <a:lnTo>
                  <a:pt x="2814" y="1747"/>
                </a:lnTo>
                <a:close/>
                <a:moveTo>
                  <a:pt x="2814" y="1747"/>
                </a:moveTo>
                <a:lnTo>
                  <a:pt x="2814" y="1747"/>
                </a:lnTo>
                <a:lnTo>
                  <a:pt x="2827" y="1747"/>
                </a:lnTo>
                <a:moveTo>
                  <a:pt x="2827" y="1747"/>
                </a:moveTo>
                <a:lnTo>
                  <a:pt x="2827" y="1747"/>
                </a:lnTo>
                <a:lnTo>
                  <a:pt x="2841" y="1747"/>
                </a:lnTo>
                <a:moveTo>
                  <a:pt x="2841" y="1747"/>
                </a:moveTo>
                <a:lnTo>
                  <a:pt x="2841" y="1747"/>
                </a:lnTo>
                <a:lnTo>
                  <a:pt x="2841" y="1747"/>
                </a:lnTo>
                <a:close/>
                <a:moveTo>
                  <a:pt x="2841" y="1747"/>
                </a:moveTo>
                <a:lnTo>
                  <a:pt x="2841" y="1747"/>
                </a:lnTo>
                <a:lnTo>
                  <a:pt x="2854" y="1747"/>
                </a:lnTo>
                <a:moveTo>
                  <a:pt x="2854" y="1747"/>
                </a:moveTo>
                <a:lnTo>
                  <a:pt x="2854" y="1747"/>
                </a:lnTo>
                <a:lnTo>
                  <a:pt x="2854" y="1747"/>
                </a:lnTo>
                <a:close/>
                <a:moveTo>
                  <a:pt x="2854" y="1747"/>
                </a:moveTo>
                <a:lnTo>
                  <a:pt x="2854" y="1747"/>
                </a:lnTo>
                <a:lnTo>
                  <a:pt x="2867" y="1747"/>
                </a:lnTo>
                <a:moveTo>
                  <a:pt x="2867" y="1747"/>
                </a:moveTo>
                <a:lnTo>
                  <a:pt x="2867" y="1747"/>
                </a:lnTo>
                <a:lnTo>
                  <a:pt x="2881" y="1720"/>
                </a:lnTo>
                <a:moveTo>
                  <a:pt x="2881" y="1720"/>
                </a:moveTo>
                <a:lnTo>
                  <a:pt x="2881" y="1720"/>
                </a:lnTo>
                <a:lnTo>
                  <a:pt x="2881" y="1720"/>
                </a:lnTo>
                <a:close/>
                <a:moveTo>
                  <a:pt x="2881" y="1720"/>
                </a:moveTo>
                <a:lnTo>
                  <a:pt x="2881" y="1720"/>
                </a:lnTo>
                <a:lnTo>
                  <a:pt x="2894" y="1707"/>
                </a:lnTo>
                <a:moveTo>
                  <a:pt x="2894" y="1707"/>
                </a:moveTo>
                <a:lnTo>
                  <a:pt x="2894" y="1707"/>
                </a:lnTo>
                <a:lnTo>
                  <a:pt x="2907" y="1707"/>
                </a:lnTo>
                <a:moveTo>
                  <a:pt x="2907" y="1707"/>
                </a:moveTo>
                <a:lnTo>
                  <a:pt x="2907" y="1707"/>
                </a:lnTo>
                <a:lnTo>
                  <a:pt x="2907" y="1707"/>
                </a:lnTo>
                <a:close/>
                <a:moveTo>
                  <a:pt x="2907" y="1707"/>
                </a:moveTo>
                <a:lnTo>
                  <a:pt x="2907" y="1707"/>
                </a:lnTo>
                <a:lnTo>
                  <a:pt x="2921" y="1707"/>
                </a:lnTo>
                <a:moveTo>
                  <a:pt x="2921" y="1707"/>
                </a:moveTo>
                <a:lnTo>
                  <a:pt x="2921" y="1707"/>
                </a:lnTo>
                <a:lnTo>
                  <a:pt x="2921" y="1707"/>
                </a:lnTo>
                <a:close/>
                <a:moveTo>
                  <a:pt x="2921" y="1707"/>
                </a:moveTo>
                <a:lnTo>
                  <a:pt x="2921" y="1707"/>
                </a:lnTo>
                <a:lnTo>
                  <a:pt x="2934" y="1707"/>
                </a:lnTo>
                <a:moveTo>
                  <a:pt x="2934" y="1707"/>
                </a:moveTo>
                <a:lnTo>
                  <a:pt x="2934" y="1707"/>
                </a:lnTo>
                <a:lnTo>
                  <a:pt x="2947" y="1707"/>
                </a:lnTo>
                <a:moveTo>
                  <a:pt x="2947" y="1707"/>
                </a:moveTo>
                <a:lnTo>
                  <a:pt x="2947" y="1707"/>
                </a:lnTo>
                <a:lnTo>
                  <a:pt x="2947" y="1707"/>
                </a:lnTo>
                <a:close/>
                <a:moveTo>
                  <a:pt x="2947" y="1707"/>
                </a:moveTo>
                <a:lnTo>
                  <a:pt x="2947" y="1707"/>
                </a:lnTo>
                <a:lnTo>
                  <a:pt x="2961" y="1693"/>
                </a:lnTo>
                <a:moveTo>
                  <a:pt x="2961" y="1693"/>
                </a:moveTo>
                <a:lnTo>
                  <a:pt x="2961" y="1693"/>
                </a:lnTo>
                <a:lnTo>
                  <a:pt x="2974" y="1680"/>
                </a:lnTo>
                <a:moveTo>
                  <a:pt x="2974" y="1680"/>
                </a:moveTo>
                <a:lnTo>
                  <a:pt x="2974" y="1680"/>
                </a:lnTo>
                <a:lnTo>
                  <a:pt x="2974" y="1667"/>
                </a:lnTo>
                <a:moveTo>
                  <a:pt x="2974" y="1667"/>
                </a:moveTo>
                <a:lnTo>
                  <a:pt x="2974" y="1667"/>
                </a:lnTo>
                <a:lnTo>
                  <a:pt x="2987" y="1653"/>
                </a:lnTo>
                <a:moveTo>
                  <a:pt x="2987" y="1653"/>
                </a:moveTo>
                <a:lnTo>
                  <a:pt x="2987" y="1653"/>
                </a:lnTo>
                <a:lnTo>
                  <a:pt x="2987" y="1640"/>
                </a:lnTo>
                <a:moveTo>
                  <a:pt x="2987" y="1640"/>
                </a:moveTo>
                <a:lnTo>
                  <a:pt x="2987" y="1640"/>
                </a:lnTo>
                <a:lnTo>
                  <a:pt x="3001" y="1640"/>
                </a:lnTo>
                <a:moveTo>
                  <a:pt x="3001" y="1640"/>
                </a:moveTo>
                <a:lnTo>
                  <a:pt x="3001" y="1640"/>
                </a:lnTo>
                <a:lnTo>
                  <a:pt x="3014" y="1640"/>
                </a:lnTo>
                <a:moveTo>
                  <a:pt x="3014" y="1640"/>
                </a:moveTo>
                <a:lnTo>
                  <a:pt x="3014" y="1640"/>
                </a:lnTo>
                <a:lnTo>
                  <a:pt x="3014" y="1640"/>
                </a:lnTo>
                <a:close/>
                <a:moveTo>
                  <a:pt x="3014" y="1640"/>
                </a:moveTo>
                <a:lnTo>
                  <a:pt x="3014" y="1640"/>
                </a:lnTo>
                <a:lnTo>
                  <a:pt x="3027" y="1627"/>
                </a:lnTo>
                <a:moveTo>
                  <a:pt x="3027" y="1627"/>
                </a:moveTo>
                <a:lnTo>
                  <a:pt x="3027" y="1627"/>
                </a:lnTo>
                <a:lnTo>
                  <a:pt x="3041" y="1627"/>
                </a:lnTo>
                <a:moveTo>
                  <a:pt x="3041" y="1627"/>
                </a:moveTo>
                <a:lnTo>
                  <a:pt x="3041" y="1627"/>
                </a:lnTo>
                <a:lnTo>
                  <a:pt x="3041" y="1627"/>
                </a:lnTo>
                <a:close/>
                <a:moveTo>
                  <a:pt x="3041" y="1627"/>
                </a:moveTo>
                <a:lnTo>
                  <a:pt x="3041" y="1627"/>
                </a:lnTo>
                <a:lnTo>
                  <a:pt x="3054" y="1627"/>
                </a:lnTo>
                <a:moveTo>
                  <a:pt x="3054" y="1627"/>
                </a:moveTo>
                <a:lnTo>
                  <a:pt x="3054" y="1627"/>
                </a:lnTo>
                <a:lnTo>
                  <a:pt x="3054" y="1627"/>
                </a:lnTo>
                <a:close/>
                <a:moveTo>
                  <a:pt x="3054" y="1627"/>
                </a:moveTo>
                <a:lnTo>
                  <a:pt x="3054" y="1627"/>
                </a:lnTo>
                <a:lnTo>
                  <a:pt x="3067" y="1627"/>
                </a:lnTo>
                <a:moveTo>
                  <a:pt x="3067" y="1627"/>
                </a:moveTo>
                <a:lnTo>
                  <a:pt x="3067" y="1627"/>
                </a:lnTo>
                <a:lnTo>
                  <a:pt x="3081" y="1627"/>
                </a:lnTo>
                <a:moveTo>
                  <a:pt x="3081" y="1627"/>
                </a:moveTo>
                <a:lnTo>
                  <a:pt x="3081" y="1627"/>
                </a:lnTo>
                <a:lnTo>
                  <a:pt x="3081" y="1627"/>
                </a:lnTo>
                <a:close/>
                <a:moveTo>
                  <a:pt x="3081" y="1627"/>
                </a:moveTo>
                <a:lnTo>
                  <a:pt x="3081" y="1627"/>
                </a:lnTo>
                <a:lnTo>
                  <a:pt x="3094" y="1627"/>
                </a:lnTo>
                <a:moveTo>
                  <a:pt x="3094" y="1627"/>
                </a:moveTo>
                <a:lnTo>
                  <a:pt x="3094" y="1627"/>
                </a:lnTo>
                <a:lnTo>
                  <a:pt x="3094" y="1627"/>
                </a:lnTo>
                <a:close/>
                <a:moveTo>
                  <a:pt x="3094" y="1627"/>
                </a:moveTo>
                <a:lnTo>
                  <a:pt x="3094" y="1627"/>
                </a:lnTo>
                <a:lnTo>
                  <a:pt x="3107" y="1613"/>
                </a:lnTo>
                <a:moveTo>
                  <a:pt x="3107" y="1613"/>
                </a:moveTo>
                <a:lnTo>
                  <a:pt x="3107" y="1613"/>
                </a:lnTo>
                <a:lnTo>
                  <a:pt x="3121" y="1613"/>
                </a:lnTo>
                <a:moveTo>
                  <a:pt x="3121" y="1613"/>
                </a:moveTo>
                <a:lnTo>
                  <a:pt x="3121" y="1613"/>
                </a:lnTo>
                <a:lnTo>
                  <a:pt x="3121" y="1613"/>
                </a:lnTo>
                <a:close/>
                <a:moveTo>
                  <a:pt x="3121" y="1613"/>
                </a:moveTo>
                <a:lnTo>
                  <a:pt x="3121" y="1613"/>
                </a:lnTo>
                <a:lnTo>
                  <a:pt x="3134" y="1600"/>
                </a:lnTo>
                <a:moveTo>
                  <a:pt x="3134" y="1600"/>
                </a:moveTo>
                <a:lnTo>
                  <a:pt x="3134" y="1600"/>
                </a:lnTo>
                <a:lnTo>
                  <a:pt x="3147" y="1600"/>
                </a:lnTo>
                <a:moveTo>
                  <a:pt x="3147" y="1600"/>
                </a:moveTo>
                <a:lnTo>
                  <a:pt x="3147" y="1600"/>
                </a:lnTo>
                <a:lnTo>
                  <a:pt x="3147" y="1600"/>
                </a:lnTo>
                <a:close/>
                <a:moveTo>
                  <a:pt x="3147" y="1600"/>
                </a:moveTo>
                <a:lnTo>
                  <a:pt x="3147" y="1600"/>
                </a:lnTo>
                <a:lnTo>
                  <a:pt x="3161" y="1587"/>
                </a:lnTo>
                <a:moveTo>
                  <a:pt x="3161" y="1587"/>
                </a:moveTo>
                <a:lnTo>
                  <a:pt x="3161" y="1587"/>
                </a:lnTo>
                <a:lnTo>
                  <a:pt x="3161" y="1573"/>
                </a:lnTo>
                <a:moveTo>
                  <a:pt x="3161" y="1573"/>
                </a:moveTo>
                <a:lnTo>
                  <a:pt x="3161" y="1573"/>
                </a:lnTo>
                <a:lnTo>
                  <a:pt x="3174" y="1573"/>
                </a:lnTo>
                <a:moveTo>
                  <a:pt x="3174" y="1573"/>
                </a:moveTo>
                <a:lnTo>
                  <a:pt x="3174" y="1573"/>
                </a:lnTo>
                <a:lnTo>
                  <a:pt x="3187" y="1573"/>
                </a:lnTo>
                <a:moveTo>
                  <a:pt x="3187" y="1573"/>
                </a:moveTo>
                <a:lnTo>
                  <a:pt x="3187" y="1573"/>
                </a:lnTo>
                <a:lnTo>
                  <a:pt x="3187" y="1573"/>
                </a:lnTo>
                <a:close/>
                <a:moveTo>
                  <a:pt x="3187" y="1573"/>
                </a:moveTo>
                <a:lnTo>
                  <a:pt x="3187" y="1573"/>
                </a:lnTo>
                <a:lnTo>
                  <a:pt x="3201" y="1573"/>
                </a:lnTo>
                <a:moveTo>
                  <a:pt x="3201" y="1573"/>
                </a:moveTo>
                <a:lnTo>
                  <a:pt x="3201" y="1573"/>
                </a:lnTo>
                <a:lnTo>
                  <a:pt x="3214" y="1560"/>
                </a:lnTo>
                <a:moveTo>
                  <a:pt x="3214" y="1560"/>
                </a:moveTo>
                <a:lnTo>
                  <a:pt x="3214" y="1560"/>
                </a:lnTo>
                <a:lnTo>
                  <a:pt x="3214" y="1560"/>
                </a:lnTo>
                <a:close/>
                <a:moveTo>
                  <a:pt x="3214" y="1560"/>
                </a:moveTo>
                <a:lnTo>
                  <a:pt x="3214" y="1560"/>
                </a:lnTo>
                <a:lnTo>
                  <a:pt x="3227" y="1560"/>
                </a:lnTo>
                <a:moveTo>
                  <a:pt x="3227" y="1560"/>
                </a:moveTo>
                <a:lnTo>
                  <a:pt x="3227" y="1560"/>
                </a:lnTo>
                <a:lnTo>
                  <a:pt x="3227" y="1560"/>
                </a:lnTo>
                <a:close/>
                <a:moveTo>
                  <a:pt x="3227" y="1560"/>
                </a:moveTo>
                <a:lnTo>
                  <a:pt x="3227" y="1560"/>
                </a:lnTo>
                <a:lnTo>
                  <a:pt x="3241" y="1560"/>
                </a:lnTo>
                <a:moveTo>
                  <a:pt x="3241" y="1560"/>
                </a:moveTo>
                <a:lnTo>
                  <a:pt x="3241" y="1560"/>
                </a:lnTo>
                <a:lnTo>
                  <a:pt x="3254" y="1560"/>
                </a:lnTo>
                <a:moveTo>
                  <a:pt x="3254" y="1560"/>
                </a:moveTo>
                <a:lnTo>
                  <a:pt x="3254" y="1560"/>
                </a:lnTo>
                <a:lnTo>
                  <a:pt x="3254" y="1560"/>
                </a:lnTo>
                <a:close/>
                <a:moveTo>
                  <a:pt x="3254" y="1560"/>
                </a:moveTo>
                <a:lnTo>
                  <a:pt x="3254" y="1560"/>
                </a:lnTo>
                <a:lnTo>
                  <a:pt x="3267" y="1560"/>
                </a:lnTo>
                <a:moveTo>
                  <a:pt x="3267" y="1560"/>
                </a:moveTo>
                <a:lnTo>
                  <a:pt x="3267" y="1560"/>
                </a:lnTo>
                <a:lnTo>
                  <a:pt x="3281" y="1560"/>
                </a:lnTo>
                <a:moveTo>
                  <a:pt x="3281" y="1560"/>
                </a:moveTo>
                <a:lnTo>
                  <a:pt x="3281" y="1560"/>
                </a:lnTo>
                <a:lnTo>
                  <a:pt x="3281" y="1560"/>
                </a:lnTo>
                <a:close/>
                <a:moveTo>
                  <a:pt x="3281" y="1560"/>
                </a:moveTo>
                <a:lnTo>
                  <a:pt x="3281" y="1560"/>
                </a:lnTo>
                <a:lnTo>
                  <a:pt x="3294" y="1560"/>
                </a:lnTo>
                <a:moveTo>
                  <a:pt x="3294" y="1560"/>
                </a:moveTo>
                <a:lnTo>
                  <a:pt x="3294" y="1560"/>
                </a:lnTo>
                <a:lnTo>
                  <a:pt x="3294" y="1560"/>
                </a:lnTo>
                <a:close/>
                <a:moveTo>
                  <a:pt x="3294" y="1560"/>
                </a:moveTo>
                <a:lnTo>
                  <a:pt x="3294" y="1560"/>
                </a:lnTo>
                <a:lnTo>
                  <a:pt x="3307" y="1560"/>
                </a:lnTo>
                <a:moveTo>
                  <a:pt x="3307" y="1560"/>
                </a:moveTo>
                <a:lnTo>
                  <a:pt x="3307" y="1560"/>
                </a:lnTo>
                <a:lnTo>
                  <a:pt x="3321" y="1560"/>
                </a:lnTo>
                <a:moveTo>
                  <a:pt x="3321" y="1560"/>
                </a:moveTo>
                <a:lnTo>
                  <a:pt x="3321" y="1560"/>
                </a:lnTo>
                <a:lnTo>
                  <a:pt x="3321" y="1533"/>
                </a:lnTo>
                <a:moveTo>
                  <a:pt x="3321" y="1533"/>
                </a:moveTo>
                <a:lnTo>
                  <a:pt x="3321" y="1533"/>
                </a:lnTo>
                <a:lnTo>
                  <a:pt x="3334" y="1533"/>
                </a:lnTo>
                <a:moveTo>
                  <a:pt x="3334" y="1533"/>
                </a:moveTo>
                <a:lnTo>
                  <a:pt x="3334" y="1533"/>
                </a:lnTo>
                <a:lnTo>
                  <a:pt x="3347" y="1533"/>
                </a:lnTo>
                <a:moveTo>
                  <a:pt x="3347" y="1533"/>
                </a:moveTo>
                <a:lnTo>
                  <a:pt x="3347" y="1533"/>
                </a:lnTo>
                <a:lnTo>
                  <a:pt x="3347" y="1533"/>
                </a:lnTo>
                <a:close/>
                <a:moveTo>
                  <a:pt x="3347" y="1533"/>
                </a:moveTo>
                <a:lnTo>
                  <a:pt x="3347" y="1533"/>
                </a:lnTo>
                <a:lnTo>
                  <a:pt x="3361" y="1533"/>
                </a:lnTo>
                <a:moveTo>
                  <a:pt x="3361" y="1533"/>
                </a:moveTo>
                <a:lnTo>
                  <a:pt x="3361" y="1533"/>
                </a:lnTo>
                <a:lnTo>
                  <a:pt x="3361" y="1533"/>
                </a:lnTo>
                <a:close/>
                <a:moveTo>
                  <a:pt x="3361" y="1533"/>
                </a:moveTo>
                <a:lnTo>
                  <a:pt x="3361" y="1533"/>
                </a:lnTo>
                <a:lnTo>
                  <a:pt x="3374" y="1533"/>
                </a:lnTo>
                <a:moveTo>
                  <a:pt x="3374" y="1533"/>
                </a:moveTo>
                <a:lnTo>
                  <a:pt x="3374" y="1533"/>
                </a:lnTo>
                <a:lnTo>
                  <a:pt x="3387" y="1520"/>
                </a:lnTo>
                <a:moveTo>
                  <a:pt x="3387" y="1520"/>
                </a:moveTo>
                <a:lnTo>
                  <a:pt x="3387" y="1520"/>
                </a:lnTo>
                <a:lnTo>
                  <a:pt x="3387" y="1520"/>
                </a:lnTo>
                <a:close/>
                <a:moveTo>
                  <a:pt x="3387" y="1520"/>
                </a:moveTo>
                <a:lnTo>
                  <a:pt x="3387" y="1520"/>
                </a:lnTo>
                <a:lnTo>
                  <a:pt x="3401" y="1520"/>
                </a:lnTo>
                <a:moveTo>
                  <a:pt x="3401" y="1520"/>
                </a:moveTo>
                <a:lnTo>
                  <a:pt x="3401" y="1520"/>
                </a:lnTo>
                <a:lnTo>
                  <a:pt x="3414" y="1520"/>
                </a:lnTo>
                <a:moveTo>
                  <a:pt x="3414" y="1520"/>
                </a:moveTo>
                <a:lnTo>
                  <a:pt x="3414" y="1520"/>
                </a:lnTo>
                <a:lnTo>
                  <a:pt x="3414" y="1520"/>
                </a:lnTo>
                <a:close/>
                <a:moveTo>
                  <a:pt x="3414" y="1520"/>
                </a:moveTo>
                <a:lnTo>
                  <a:pt x="3414" y="1520"/>
                </a:lnTo>
                <a:lnTo>
                  <a:pt x="3427" y="1520"/>
                </a:lnTo>
                <a:moveTo>
                  <a:pt x="3427" y="1520"/>
                </a:moveTo>
                <a:lnTo>
                  <a:pt x="3427" y="1520"/>
                </a:lnTo>
                <a:lnTo>
                  <a:pt x="3427" y="1520"/>
                </a:lnTo>
                <a:close/>
                <a:moveTo>
                  <a:pt x="3427" y="1520"/>
                </a:moveTo>
                <a:lnTo>
                  <a:pt x="3427" y="1520"/>
                </a:lnTo>
                <a:lnTo>
                  <a:pt x="3441" y="1507"/>
                </a:lnTo>
                <a:moveTo>
                  <a:pt x="3441" y="1507"/>
                </a:moveTo>
                <a:lnTo>
                  <a:pt x="3441" y="1507"/>
                </a:lnTo>
                <a:lnTo>
                  <a:pt x="3454" y="1507"/>
                </a:lnTo>
                <a:moveTo>
                  <a:pt x="3454" y="1507"/>
                </a:moveTo>
                <a:lnTo>
                  <a:pt x="3454" y="1507"/>
                </a:lnTo>
                <a:lnTo>
                  <a:pt x="3454" y="1507"/>
                </a:lnTo>
                <a:close/>
                <a:moveTo>
                  <a:pt x="3454" y="1507"/>
                </a:moveTo>
                <a:lnTo>
                  <a:pt x="3454" y="1507"/>
                </a:lnTo>
                <a:lnTo>
                  <a:pt x="3467" y="1507"/>
                </a:lnTo>
                <a:moveTo>
                  <a:pt x="3467" y="1507"/>
                </a:moveTo>
                <a:lnTo>
                  <a:pt x="3467" y="1507"/>
                </a:lnTo>
                <a:lnTo>
                  <a:pt x="3481" y="1507"/>
                </a:lnTo>
                <a:moveTo>
                  <a:pt x="3481" y="1507"/>
                </a:moveTo>
                <a:lnTo>
                  <a:pt x="3481" y="1507"/>
                </a:lnTo>
                <a:lnTo>
                  <a:pt x="3481" y="1507"/>
                </a:lnTo>
                <a:close/>
                <a:moveTo>
                  <a:pt x="3481" y="1507"/>
                </a:moveTo>
                <a:lnTo>
                  <a:pt x="3481" y="1507"/>
                </a:lnTo>
                <a:lnTo>
                  <a:pt x="3494" y="1507"/>
                </a:lnTo>
                <a:moveTo>
                  <a:pt x="3494" y="1507"/>
                </a:moveTo>
                <a:lnTo>
                  <a:pt x="3494" y="1507"/>
                </a:lnTo>
                <a:lnTo>
                  <a:pt x="3494" y="1507"/>
                </a:lnTo>
                <a:close/>
                <a:moveTo>
                  <a:pt x="3494" y="1507"/>
                </a:moveTo>
                <a:lnTo>
                  <a:pt x="3494" y="1507"/>
                </a:lnTo>
                <a:lnTo>
                  <a:pt x="3507" y="1507"/>
                </a:lnTo>
                <a:moveTo>
                  <a:pt x="3507" y="1507"/>
                </a:moveTo>
                <a:lnTo>
                  <a:pt x="3507" y="1507"/>
                </a:lnTo>
                <a:lnTo>
                  <a:pt x="3521" y="1507"/>
                </a:lnTo>
                <a:moveTo>
                  <a:pt x="3521" y="1507"/>
                </a:moveTo>
                <a:lnTo>
                  <a:pt x="3521" y="1507"/>
                </a:lnTo>
                <a:lnTo>
                  <a:pt x="3521" y="1493"/>
                </a:lnTo>
                <a:moveTo>
                  <a:pt x="3521" y="1493"/>
                </a:moveTo>
                <a:lnTo>
                  <a:pt x="3521" y="1493"/>
                </a:lnTo>
                <a:lnTo>
                  <a:pt x="3534" y="1467"/>
                </a:lnTo>
                <a:moveTo>
                  <a:pt x="3534" y="1467"/>
                </a:moveTo>
                <a:lnTo>
                  <a:pt x="3534" y="1467"/>
                </a:lnTo>
                <a:lnTo>
                  <a:pt x="3534" y="1453"/>
                </a:lnTo>
                <a:moveTo>
                  <a:pt x="3534" y="1453"/>
                </a:moveTo>
                <a:lnTo>
                  <a:pt x="3534" y="1453"/>
                </a:lnTo>
                <a:lnTo>
                  <a:pt x="3547" y="1453"/>
                </a:lnTo>
                <a:moveTo>
                  <a:pt x="3547" y="1453"/>
                </a:moveTo>
                <a:lnTo>
                  <a:pt x="3547" y="1453"/>
                </a:lnTo>
                <a:lnTo>
                  <a:pt x="3561" y="1453"/>
                </a:lnTo>
                <a:moveTo>
                  <a:pt x="3561" y="1453"/>
                </a:moveTo>
                <a:lnTo>
                  <a:pt x="3561" y="1453"/>
                </a:lnTo>
                <a:lnTo>
                  <a:pt x="3561" y="1453"/>
                </a:lnTo>
                <a:close/>
                <a:moveTo>
                  <a:pt x="3561" y="1453"/>
                </a:moveTo>
                <a:lnTo>
                  <a:pt x="3561" y="1453"/>
                </a:lnTo>
                <a:lnTo>
                  <a:pt x="3574" y="1453"/>
                </a:lnTo>
                <a:moveTo>
                  <a:pt x="3574" y="1453"/>
                </a:moveTo>
                <a:lnTo>
                  <a:pt x="3574" y="1453"/>
                </a:lnTo>
                <a:lnTo>
                  <a:pt x="3587" y="1453"/>
                </a:lnTo>
                <a:moveTo>
                  <a:pt x="3587" y="1453"/>
                </a:moveTo>
                <a:lnTo>
                  <a:pt x="3587" y="1453"/>
                </a:lnTo>
                <a:lnTo>
                  <a:pt x="3587" y="1453"/>
                </a:lnTo>
                <a:close/>
                <a:moveTo>
                  <a:pt x="3587" y="1453"/>
                </a:moveTo>
                <a:lnTo>
                  <a:pt x="3587" y="1453"/>
                </a:lnTo>
                <a:lnTo>
                  <a:pt x="3601" y="1453"/>
                </a:lnTo>
                <a:moveTo>
                  <a:pt x="3601" y="1453"/>
                </a:moveTo>
                <a:lnTo>
                  <a:pt x="3601" y="1453"/>
                </a:lnTo>
                <a:lnTo>
                  <a:pt x="3601" y="1453"/>
                </a:lnTo>
                <a:close/>
                <a:moveTo>
                  <a:pt x="3601" y="1453"/>
                </a:moveTo>
                <a:lnTo>
                  <a:pt x="3601" y="1453"/>
                </a:lnTo>
                <a:lnTo>
                  <a:pt x="3614" y="1453"/>
                </a:lnTo>
                <a:moveTo>
                  <a:pt x="3614" y="1453"/>
                </a:moveTo>
                <a:lnTo>
                  <a:pt x="3614" y="1453"/>
                </a:lnTo>
                <a:lnTo>
                  <a:pt x="3627" y="1453"/>
                </a:lnTo>
                <a:moveTo>
                  <a:pt x="3627" y="1453"/>
                </a:moveTo>
                <a:lnTo>
                  <a:pt x="3627" y="1453"/>
                </a:lnTo>
                <a:lnTo>
                  <a:pt x="3627" y="1453"/>
                </a:lnTo>
                <a:close/>
                <a:moveTo>
                  <a:pt x="3627" y="1453"/>
                </a:moveTo>
                <a:lnTo>
                  <a:pt x="3627" y="1453"/>
                </a:lnTo>
                <a:lnTo>
                  <a:pt x="3641" y="1453"/>
                </a:lnTo>
                <a:moveTo>
                  <a:pt x="3641" y="1453"/>
                </a:moveTo>
                <a:lnTo>
                  <a:pt x="3641" y="1453"/>
                </a:lnTo>
                <a:lnTo>
                  <a:pt x="3654" y="1453"/>
                </a:lnTo>
                <a:moveTo>
                  <a:pt x="3654" y="1453"/>
                </a:moveTo>
                <a:lnTo>
                  <a:pt x="3654" y="1453"/>
                </a:lnTo>
                <a:lnTo>
                  <a:pt x="3654" y="1453"/>
                </a:lnTo>
                <a:close/>
                <a:moveTo>
                  <a:pt x="3654" y="1453"/>
                </a:moveTo>
                <a:lnTo>
                  <a:pt x="3654" y="1453"/>
                </a:lnTo>
                <a:lnTo>
                  <a:pt x="3667" y="1453"/>
                </a:lnTo>
                <a:moveTo>
                  <a:pt x="3667" y="1453"/>
                </a:moveTo>
                <a:lnTo>
                  <a:pt x="3667" y="1453"/>
                </a:lnTo>
                <a:lnTo>
                  <a:pt x="3667" y="1453"/>
                </a:lnTo>
                <a:close/>
                <a:moveTo>
                  <a:pt x="3667" y="1453"/>
                </a:moveTo>
                <a:lnTo>
                  <a:pt x="3667" y="1453"/>
                </a:lnTo>
                <a:lnTo>
                  <a:pt x="3681" y="1440"/>
                </a:lnTo>
                <a:moveTo>
                  <a:pt x="3681" y="1440"/>
                </a:moveTo>
                <a:lnTo>
                  <a:pt x="3681" y="1440"/>
                </a:lnTo>
                <a:lnTo>
                  <a:pt x="3694" y="1440"/>
                </a:lnTo>
                <a:moveTo>
                  <a:pt x="3694" y="1440"/>
                </a:moveTo>
                <a:lnTo>
                  <a:pt x="3694" y="1440"/>
                </a:lnTo>
                <a:lnTo>
                  <a:pt x="3694" y="1440"/>
                </a:lnTo>
                <a:close/>
                <a:moveTo>
                  <a:pt x="3694" y="1440"/>
                </a:moveTo>
                <a:lnTo>
                  <a:pt x="3694" y="1440"/>
                </a:lnTo>
                <a:lnTo>
                  <a:pt x="3707" y="1440"/>
                </a:lnTo>
                <a:moveTo>
                  <a:pt x="3707" y="1440"/>
                </a:moveTo>
                <a:lnTo>
                  <a:pt x="3707" y="1440"/>
                </a:lnTo>
                <a:lnTo>
                  <a:pt x="3721" y="1440"/>
                </a:lnTo>
                <a:moveTo>
                  <a:pt x="3721" y="1440"/>
                </a:moveTo>
                <a:lnTo>
                  <a:pt x="3721" y="1440"/>
                </a:lnTo>
                <a:lnTo>
                  <a:pt x="3721" y="1427"/>
                </a:lnTo>
                <a:moveTo>
                  <a:pt x="3721" y="1427"/>
                </a:moveTo>
                <a:lnTo>
                  <a:pt x="3721" y="1427"/>
                </a:lnTo>
                <a:lnTo>
                  <a:pt x="3734" y="1427"/>
                </a:lnTo>
                <a:moveTo>
                  <a:pt x="3734" y="1427"/>
                </a:moveTo>
                <a:lnTo>
                  <a:pt x="3734" y="1427"/>
                </a:lnTo>
                <a:lnTo>
                  <a:pt x="3734" y="1427"/>
                </a:lnTo>
                <a:close/>
                <a:moveTo>
                  <a:pt x="3734" y="1427"/>
                </a:moveTo>
                <a:lnTo>
                  <a:pt x="3734" y="1427"/>
                </a:lnTo>
                <a:lnTo>
                  <a:pt x="3747" y="1413"/>
                </a:lnTo>
                <a:moveTo>
                  <a:pt x="3747" y="1413"/>
                </a:moveTo>
                <a:lnTo>
                  <a:pt x="3747" y="1413"/>
                </a:lnTo>
                <a:lnTo>
                  <a:pt x="3761" y="1400"/>
                </a:lnTo>
                <a:moveTo>
                  <a:pt x="3761" y="1400"/>
                </a:moveTo>
                <a:lnTo>
                  <a:pt x="3761" y="1400"/>
                </a:lnTo>
                <a:lnTo>
                  <a:pt x="3761" y="1400"/>
                </a:lnTo>
                <a:close/>
                <a:moveTo>
                  <a:pt x="3761" y="1400"/>
                </a:moveTo>
                <a:lnTo>
                  <a:pt x="3761" y="1400"/>
                </a:lnTo>
                <a:lnTo>
                  <a:pt x="3774" y="1400"/>
                </a:lnTo>
                <a:moveTo>
                  <a:pt x="3774" y="1400"/>
                </a:moveTo>
                <a:lnTo>
                  <a:pt x="3774" y="1400"/>
                </a:lnTo>
                <a:lnTo>
                  <a:pt x="3787" y="1400"/>
                </a:lnTo>
                <a:moveTo>
                  <a:pt x="3787" y="1400"/>
                </a:moveTo>
                <a:lnTo>
                  <a:pt x="3787" y="1400"/>
                </a:lnTo>
                <a:lnTo>
                  <a:pt x="3787" y="1400"/>
                </a:lnTo>
                <a:close/>
                <a:moveTo>
                  <a:pt x="3787" y="1400"/>
                </a:moveTo>
                <a:lnTo>
                  <a:pt x="3787" y="1400"/>
                </a:lnTo>
                <a:lnTo>
                  <a:pt x="3801" y="1400"/>
                </a:lnTo>
                <a:moveTo>
                  <a:pt x="3801" y="1400"/>
                </a:moveTo>
                <a:lnTo>
                  <a:pt x="3801" y="1400"/>
                </a:lnTo>
                <a:lnTo>
                  <a:pt x="3801" y="1400"/>
                </a:lnTo>
                <a:close/>
                <a:moveTo>
                  <a:pt x="3801" y="1400"/>
                </a:moveTo>
                <a:lnTo>
                  <a:pt x="3801" y="1400"/>
                </a:lnTo>
                <a:lnTo>
                  <a:pt x="3814" y="1400"/>
                </a:lnTo>
                <a:moveTo>
                  <a:pt x="3814" y="1400"/>
                </a:moveTo>
                <a:lnTo>
                  <a:pt x="3814" y="1400"/>
                </a:lnTo>
                <a:lnTo>
                  <a:pt x="3827" y="1387"/>
                </a:lnTo>
                <a:moveTo>
                  <a:pt x="3827" y="1387"/>
                </a:moveTo>
                <a:lnTo>
                  <a:pt x="3827" y="1387"/>
                </a:lnTo>
                <a:lnTo>
                  <a:pt x="3827" y="1387"/>
                </a:lnTo>
                <a:close/>
                <a:moveTo>
                  <a:pt x="3827" y="1387"/>
                </a:moveTo>
                <a:lnTo>
                  <a:pt x="3827" y="1387"/>
                </a:lnTo>
                <a:lnTo>
                  <a:pt x="3841" y="1387"/>
                </a:lnTo>
                <a:moveTo>
                  <a:pt x="3841" y="1387"/>
                </a:moveTo>
                <a:lnTo>
                  <a:pt x="3841" y="1387"/>
                </a:lnTo>
                <a:lnTo>
                  <a:pt x="3854" y="1387"/>
                </a:lnTo>
                <a:moveTo>
                  <a:pt x="3854" y="1387"/>
                </a:moveTo>
                <a:lnTo>
                  <a:pt x="3854" y="1387"/>
                </a:lnTo>
                <a:lnTo>
                  <a:pt x="3854" y="1387"/>
                </a:lnTo>
                <a:close/>
                <a:moveTo>
                  <a:pt x="3854" y="1387"/>
                </a:moveTo>
                <a:lnTo>
                  <a:pt x="3854" y="1387"/>
                </a:lnTo>
                <a:lnTo>
                  <a:pt x="3867" y="1387"/>
                </a:lnTo>
                <a:moveTo>
                  <a:pt x="3867" y="1387"/>
                </a:moveTo>
                <a:lnTo>
                  <a:pt x="3867" y="1387"/>
                </a:lnTo>
                <a:lnTo>
                  <a:pt x="3867" y="1387"/>
                </a:lnTo>
                <a:close/>
                <a:moveTo>
                  <a:pt x="3867" y="1387"/>
                </a:moveTo>
                <a:lnTo>
                  <a:pt x="3867" y="1387"/>
                </a:lnTo>
                <a:lnTo>
                  <a:pt x="3881" y="1387"/>
                </a:lnTo>
                <a:moveTo>
                  <a:pt x="3881" y="1387"/>
                </a:moveTo>
                <a:lnTo>
                  <a:pt x="3881" y="1387"/>
                </a:lnTo>
                <a:lnTo>
                  <a:pt x="3894" y="1387"/>
                </a:lnTo>
                <a:moveTo>
                  <a:pt x="3894" y="1387"/>
                </a:moveTo>
                <a:lnTo>
                  <a:pt x="3894" y="1387"/>
                </a:lnTo>
                <a:lnTo>
                  <a:pt x="3894" y="1387"/>
                </a:lnTo>
                <a:close/>
                <a:moveTo>
                  <a:pt x="3894" y="1387"/>
                </a:moveTo>
                <a:lnTo>
                  <a:pt x="3894" y="1387"/>
                </a:lnTo>
                <a:lnTo>
                  <a:pt x="3907" y="1387"/>
                </a:lnTo>
                <a:moveTo>
                  <a:pt x="3907" y="1387"/>
                </a:moveTo>
                <a:lnTo>
                  <a:pt x="3907" y="1387"/>
                </a:lnTo>
                <a:lnTo>
                  <a:pt x="3921" y="1387"/>
                </a:lnTo>
                <a:moveTo>
                  <a:pt x="3921" y="1387"/>
                </a:moveTo>
                <a:lnTo>
                  <a:pt x="3921" y="1387"/>
                </a:lnTo>
                <a:lnTo>
                  <a:pt x="3921" y="1373"/>
                </a:lnTo>
                <a:moveTo>
                  <a:pt x="3921" y="1373"/>
                </a:moveTo>
                <a:lnTo>
                  <a:pt x="3921" y="1373"/>
                </a:lnTo>
                <a:lnTo>
                  <a:pt x="3934" y="1373"/>
                </a:lnTo>
                <a:moveTo>
                  <a:pt x="3934" y="1373"/>
                </a:moveTo>
                <a:lnTo>
                  <a:pt x="3934" y="1373"/>
                </a:lnTo>
                <a:lnTo>
                  <a:pt x="3934" y="1373"/>
                </a:lnTo>
                <a:close/>
                <a:moveTo>
                  <a:pt x="3934" y="1373"/>
                </a:moveTo>
                <a:lnTo>
                  <a:pt x="3934" y="1373"/>
                </a:lnTo>
                <a:lnTo>
                  <a:pt x="3947" y="1373"/>
                </a:lnTo>
                <a:moveTo>
                  <a:pt x="3947" y="1373"/>
                </a:moveTo>
                <a:lnTo>
                  <a:pt x="3947" y="1373"/>
                </a:lnTo>
                <a:lnTo>
                  <a:pt x="3961" y="1347"/>
                </a:lnTo>
                <a:moveTo>
                  <a:pt x="3961" y="1347"/>
                </a:moveTo>
                <a:lnTo>
                  <a:pt x="3961" y="1347"/>
                </a:lnTo>
                <a:lnTo>
                  <a:pt x="3961" y="1333"/>
                </a:lnTo>
                <a:moveTo>
                  <a:pt x="3961" y="1333"/>
                </a:moveTo>
                <a:lnTo>
                  <a:pt x="3961" y="1333"/>
                </a:lnTo>
                <a:lnTo>
                  <a:pt x="3974" y="1320"/>
                </a:lnTo>
                <a:moveTo>
                  <a:pt x="3974" y="1320"/>
                </a:moveTo>
                <a:lnTo>
                  <a:pt x="3974" y="1320"/>
                </a:lnTo>
                <a:lnTo>
                  <a:pt x="3987" y="1320"/>
                </a:lnTo>
                <a:moveTo>
                  <a:pt x="3987" y="1320"/>
                </a:moveTo>
                <a:lnTo>
                  <a:pt x="3987" y="1320"/>
                </a:lnTo>
                <a:lnTo>
                  <a:pt x="3987" y="1320"/>
                </a:lnTo>
                <a:close/>
                <a:moveTo>
                  <a:pt x="3987" y="1320"/>
                </a:moveTo>
                <a:lnTo>
                  <a:pt x="3987" y="1320"/>
                </a:lnTo>
                <a:lnTo>
                  <a:pt x="4001" y="1320"/>
                </a:lnTo>
                <a:moveTo>
                  <a:pt x="4001" y="1320"/>
                </a:moveTo>
                <a:lnTo>
                  <a:pt x="4001" y="1320"/>
                </a:lnTo>
                <a:lnTo>
                  <a:pt x="4001" y="1320"/>
                </a:lnTo>
                <a:close/>
                <a:moveTo>
                  <a:pt x="4001" y="1320"/>
                </a:moveTo>
                <a:lnTo>
                  <a:pt x="4001" y="1320"/>
                </a:lnTo>
                <a:lnTo>
                  <a:pt x="4014" y="1293"/>
                </a:lnTo>
                <a:moveTo>
                  <a:pt x="4014" y="1293"/>
                </a:moveTo>
                <a:lnTo>
                  <a:pt x="4014" y="1293"/>
                </a:lnTo>
                <a:lnTo>
                  <a:pt x="4027" y="1293"/>
                </a:lnTo>
                <a:moveTo>
                  <a:pt x="4027" y="1293"/>
                </a:moveTo>
                <a:lnTo>
                  <a:pt x="4027" y="1293"/>
                </a:lnTo>
                <a:lnTo>
                  <a:pt x="4027" y="1293"/>
                </a:lnTo>
                <a:close/>
                <a:moveTo>
                  <a:pt x="4027" y="1293"/>
                </a:moveTo>
                <a:lnTo>
                  <a:pt x="4027" y="1293"/>
                </a:lnTo>
                <a:lnTo>
                  <a:pt x="4041" y="1293"/>
                </a:lnTo>
                <a:moveTo>
                  <a:pt x="4041" y="1293"/>
                </a:moveTo>
                <a:lnTo>
                  <a:pt x="4041" y="1293"/>
                </a:lnTo>
                <a:lnTo>
                  <a:pt x="4041" y="1293"/>
                </a:lnTo>
                <a:close/>
                <a:moveTo>
                  <a:pt x="4041" y="1293"/>
                </a:moveTo>
                <a:lnTo>
                  <a:pt x="4041" y="1293"/>
                </a:lnTo>
                <a:lnTo>
                  <a:pt x="4054" y="1293"/>
                </a:lnTo>
                <a:moveTo>
                  <a:pt x="4054" y="1293"/>
                </a:moveTo>
                <a:lnTo>
                  <a:pt x="4054" y="1293"/>
                </a:lnTo>
                <a:lnTo>
                  <a:pt x="4067" y="1267"/>
                </a:lnTo>
                <a:moveTo>
                  <a:pt x="4067" y="1267"/>
                </a:moveTo>
                <a:lnTo>
                  <a:pt x="4067" y="1267"/>
                </a:lnTo>
                <a:lnTo>
                  <a:pt x="4067" y="1267"/>
                </a:lnTo>
                <a:close/>
                <a:moveTo>
                  <a:pt x="4067" y="1267"/>
                </a:moveTo>
                <a:lnTo>
                  <a:pt x="4067" y="1267"/>
                </a:lnTo>
                <a:lnTo>
                  <a:pt x="4081" y="1267"/>
                </a:lnTo>
                <a:moveTo>
                  <a:pt x="4081" y="1267"/>
                </a:moveTo>
                <a:lnTo>
                  <a:pt x="4081" y="1267"/>
                </a:lnTo>
                <a:lnTo>
                  <a:pt x="4094" y="1253"/>
                </a:lnTo>
                <a:moveTo>
                  <a:pt x="4094" y="1253"/>
                </a:moveTo>
                <a:lnTo>
                  <a:pt x="4094" y="1253"/>
                </a:lnTo>
                <a:lnTo>
                  <a:pt x="4094" y="1240"/>
                </a:lnTo>
                <a:moveTo>
                  <a:pt x="4094" y="1240"/>
                </a:moveTo>
                <a:lnTo>
                  <a:pt x="4094" y="1240"/>
                </a:lnTo>
                <a:lnTo>
                  <a:pt x="4107" y="1227"/>
                </a:lnTo>
                <a:moveTo>
                  <a:pt x="4107" y="1227"/>
                </a:moveTo>
                <a:lnTo>
                  <a:pt x="4107" y="1227"/>
                </a:lnTo>
                <a:lnTo>
                  <a:pt x="4107" y="1213"/>
                </a:lnTo>
                <a:moveTo>
                  <a:pt x="4107" y="1213"/>
                </a:moveTo>
                <a:lnTo>
                  <a:pt x="4107" y="1213"/>
                </a:lnTo>
                <a:lnTo>
                  <a:pt x="4121" y="1213"/>
                </a:lnTo>
                <a:moveTo>
                  <a:pt x="4121" y="1213"/>
                </a:moveTo>
                <a:lnTo>
                  <a:pt x="4121" y="1213"/>
                </a:lnTo>
                <a:lnTo>
                  <a:pt x="4134" y="1213"/>
                </a:lnTo>
                <a:moveTo>
                  <a:pt x="4134" y="1213"/>
                </a:moveTo>
                <a:lnTo>
                  <a:pt x="4134" y="1213"/>
                </a:lnTo>
                <a:lnTo>
                  <a:pt x="4134" y="1213"/>
                </a:lnTo>
                <a:close/>
                <a:moveTo>
                  <a:pt x="4134" y="1213"/>
                </a:moveTo>
                <a:lnTo>
                  <a:pt x="4134" y="1213"/>
                </a:lnTo>
                <a:lnTo>
                  <a:pt x="4147" y="1213"/>
                </a:lnTo>
                <a:moveTo>
                  <a:pt x="4147" y="1213"/>
                </a:moveTo>
                <a:lnTo>
                  <a:pt x="4147" y="1213"/>
                </a:lnTo>
                <a:lnTo>
                  <a:pt x="4161" y="1200"/>
                </a:lnTo>
                <a:moveTo>
                  <a:pt x="4161" y="1200"/>
                </a:moveTo>
                <a:lnTo>
                  <a:pt x="4161" y="1200"/>
                </a:lnTo>
                <a:lnTo>
                  <a:pt x="4161" y="1187"/>
                </a:lnTo>
                <a:moveTo>
                  <a:pt x="4161" y="1187"/>
                </a:moveTo>
                <a:lnTo>
                  <a:pt x="4161" y="1187"/>
                </a:lnTo>
                <a:lnTo>
                  <a:pt x="4174" y="1187"/>
                </a:lnTo>
                <a:moveTo>
                  <a:pt x="4174" y="1187"/>
                </a:moveTo>
                <a:lnTo>
                  <a:pt x="4174" y="1187"/>
                </a:lnTo>
                <a:lnTo>
                  <a:pt x="4174" y="1187"/>
                </a:lnTo>
                <a:close/>
                <a:moveTo>
                  <a:pt x="4174" y="1187"/>
                </a:moveTo>
                <a:lnTo>
                  <a:pt x="4174" y="1187"/>
                </a:lnTo>
                <a:lnTo>
                  <a:pt x="4187" y="1187"/>
                </a:lnTo>
                <a:moveTo>
                  <a:pt x="4187" y="1187"/>
                </a:moveTo>
                <a:lnTo>
                  <a:pt x="4187" y="1187"/>
                </a:lnTo>
                <a:lnTo>
                  <a:pt x="4201" y="1187"/>
                </a:lnTo>
                <a:moveTo>
                  <a:pt x="4201" y="1187"/>
                </a:moveTo>
                <a:lnTo>
                  <a:pt x="4201" y="1187"/>
                </a:lnTo>
                <a:lnTo>
                  <a:pt x="4201" y="1187"/>
                </a:lnTo>
                <a:close/>
                <a:moveTo>
                  <a:pt x="4201" y="1187"/>
                </a:moveTo>
                <a:lnTo>
                  <a:pt x="4201" y="1187"/>
                </a:lnTo>
                <a:lnTo>
                  <a:pt x="4214" y="1173"/>
                </a:lnTo>
                <a:moveTo>
                  <a:pt x="4214" y="1173"/>
                </a:moveTo>
                <a:lnTo>
                  <a:pt x="4214" y="1173"/>
                </a:lnTo>
                <a:lnTo>
                  <a:pt x="4227" y="1173"/>
                </a:lnTo>
                <a:moveTo>
                  <a:pt x="4227" y="1173"/>
                </a:moveTo>
                <a:lnTo>
                  <a:pt x="4227" y="1173"/>
                </a:lnTo>
                <a:lnTo>
                  <a:pt x="4227" y="1173"/>
                </a:lnTo>
                <a:close/>
                <a:moveTo>
                  <a:pt x="4227" y="1173"/>
                </a:moveTo>
                <a:lnTo>
                  <a:pt x="4227" y="1173"/>
                </a:lnTo>
                <a:lnTo>
                  <a:pt x="4241" y="1173"/>
                </a:lnTo>
                <a:moveTo>
                  <a:pt x="4241" y="1173"/>
                </a:moveTo>
                <a:lnTo>
                  <a:pt x="4241" y="1173"/>
                </a:lnTo>
                <a:lnTo>
                  <a:pt x="4241" y="1173"/>
                </a:lnTo>
                <a:close/>
                <a:moveTo>
                  <a:pt x="4241" y="1173"/>
                </a:moveTo>
                <a:lnTo>
                  <a:pt x="4241" y="1173"/>
                </a:lnTo>
                <a:lnTo>
                  <a:pt x="4254" y="1160"/>
                </a:lnTo>
                <a:moveTo>
                  <a:pt x="4254" y="1160"/>
                </a:moveTo>
                <a:lnTo>
                  <a:pt x="4254" y="1160"/>
                </a:lnTo>
                <a:lnTo>
                  <a:pt x="4267" y="1147"/>
                </a:lnTo>
                <a:moveTo>
                  <a:pt x="4267" y="1147"/>
                </a:moveTo>
                <a:lnTo>
                  <a:pt x="4267" y="1147"/>
                </a:lnTo>
                <a:lnTo>
                  <a:pt x="4267" y="1147"/>
                </a:lnTo>
                <a:close/>
                <a:moveTo>
                  <a:pt x="4267" y="1147"/>
                </a:moveTo>
                <a:lnTo>
                  <a:pt x="4267" y="1147"/>
                </a:lnTo>
                <a:lnTo>
                  <a:pt x="4281" y="1147"/>
                </a:lnTo>
                <a:moveTo>
                  <a:pt x="4281" y="1147"/>
                </a:moveTo>
                <a:lnTo>
                  <a:pt x="4281" y="1147"/>
                </a:lnTo>
                <a:lnTo>
                  <a:pt x="4294" y="1133"/>
                </a:lnTo>
                <a:moveTo>
                  <a:pt x="4294" y="1133"/>
                </a:moveTo>
                <a:lnTo>
                  <a:pt x="4294" y="1133"/>
                </a:lnTo>
                <a:lnTo>
                  <a:pt x="4294" y="1133"/>
                </a:lnTo>
                <a:close/>
                <a:moveTo>
                  <a:pt x="4294" y="1133"/>
                </a:moveTo>
                <a:lnTo>
                  <a:pt x="4294" y="1133"/>
                </a:lnTo>
                <a:lnTo>
                  <a:pt x="4307" y="1120"/>
                </a:lnTo>
                <a:moveTo>
                  <a:pt x="4307" y="1120"/>
                </a:moveTo>
                <a:lnTo>
                  <a:pt x="4307" y="1120"/>
                </a:lnTo>
                <a:lnTo>
                  <a:pt x="4307" y="1107"/>
                </a:lnTo>
                <a:moveTo>
                  <a:pt x="4307" y="1107"/>
                </a:moveTo>
                <a:lnTo>
                  <a:pt x="4307" y="1107"/>
                </a:lnTo>
                <a:lnTo>
                  <a:pt x="4321" y="1107"/>
                </a:lnTo>
                <a:moveTo>
                  <a:pt x="4321" y="1107"/>
                </a:moveTo>
                <a:lnTo>
                  <a:pt x="4321" y="1107"/>
                </a:lnTo>
                <a:lnTo>
                  <a:pt x="4334" y="1107"/>
                </a:lnTo>
                <a:moveTo>
                  <a:pt x="4334" y="1107"/>
                </a:moveTo>
                <a:lnTo>
                  <a:pt x="4334" y="1107"/>
                </a:lnTo>
                <a:lnTo>
                  <a:pt x="4334" y="1107"/>
                </a:lnTo>
                <a:close/>
                <a:moveTo>
                  <a:pt x="4334" y="1107"/>
                </a:moveTo>
                <a:lnTo>
                  <a:pt x="4334" y="1107"/>
                </a:lnTo>
                <a:lnTo>
                  <a:pt x="4347" y="1107"/>
                </a:lnTo>
                <a:moveTo>
                  <a:pt x="4347" y="1107"/>
                </a:moveTo>
                <a:lnTo>
                  <a:pt x="4347" y="1107"/>
                </a:lnTo>
                <a:lnTo>
                  <a:pt x="4361" y="1107"/>
                </a:lnTo>
                <a:moveTo>
                  <a:pt x="4361" y="1107"/>
                </a:moveTo>
                <a:lnTo>
                  <a:pt x="4361" y="1107"/>
                </a:lnTo>
                <a:lnTo>
                  <a:pt x="4361" y="1107"/>
                </a:lnTo>
                <a:close/>
                <a:moveTo>
                  <a:pt x="4361" y="1107"/>
                </a:moveTo>
                <a:lnTo>
                  <a:pt x="4361" y="1107"/>
                </a:lnTo>
                <a:lnTo>
                  <a:pt x="4374" y="1093"/>
                </a:lnTo>
                <a:moveTo>
                  <a:pt x="4374" y="1093"/>
                </a:moveTo>
                <a:lnTo>
                  <a:pt x="4374" y="1093"/>
                </a:lnTo>
                <a:lnTo>
                  <a:pt x="4374" y="1080"/>
                </a:lnTo>
                <a:moveTo>
                  <a:pt x="4374" y="1080"/>
                </a:moveTo>
                <a:lnTo>
                  <a:pt x="4374" y="1080"/>
                </a:lnTo>
                <a:lnTo>
                  <a:pt x="4387" y="1080"/>
                </a:lnTo>
                <a:moveTo>
                  <a:pt x="4387" y="1080"/>
                </a:moveTo>
                <a:lnTo>
                  <a:pt x="4387" y="1080"/>
                </a:lnTo>
                <a:lnTo>
                  <a:pt x="4401" y="1067"/>
                </a:lnTo>
                <a:moveTo>
                  <a:pt x="4401" y="1067"/>
                </a:moveTo>
                <a:lnTo>
                  <a:pt x="4401" y="1067"/>
                </a:lnTo>
                <a:lnTo>
                  <a:pt x="4401" y="1067"/>
                </a:lnTo>
                <a:close/>
                <a:moveTo>
                  <a:pt x="4401" y="1067"/>
                </a:moveTo>
                <a:lnTo>
                  <a:pt x="4401" y="1067"/>
                </a:lnTo>
                <a:lnTo>
                  <a:pt x="4414" y="1067"/>
                </a:lnTo>
                <a:moveTo>
                  <a:pt x="4414" y="1067"/>
                </a:moveTo>
                <a:lnTo>
                  <a:pt x="4414" y="1067"/>
                </a:lnTo>
                <a:lnTo>
                  <a:pt x="4427" y="1067"/>
                </a:lnTo>
                <a:moveTo>
                  <a:pt x="4427" y="1067"/>
                </a:moveTo>
                <a:lnTo>
                  <a:pt x="4427" y="1067"/>
                </a:lnTo>
                <a:lnTo>
                  <a:pt x="4427" y="1067"/>
                </a:lnTo>
                <a:close/>
                <a:moveTo>
                  <a:pt x="4427" y="1067"/>
                </a:moveTo>
                <a:lnTo>
                  <a:pt x="4427" y="1067"/>
                </a:lnTo>
                <a:lnTo>
                  <a:pt x="4441" y="1067"/>
                </a:lnTo>
                <a:moveTo>
                  <a:pt x="4441" y="1067"/>
                </a:moveTo>
                <a:lnTo>
                  <a:pt x="4441" y="1067"/>
                </a:lnTo>
                <a:lnTo>
                  <a:pt x="4441" y="1053"/>
                </a:lnTo>
                <a:moveTo>
                  <a:pt x="4441" y="1053"/>
                </a:moveTo>
                <a:lnTo>
                  <a:pt x="4441" y="1053"/>
                </a:lnTo>
                <a:lnTo>
                  <a:pt x="4454" y="1053"/>
                </a:lnTo>
                <a:moveTo>
                  <a:pt x="4454" y="1053"/>
                </a:moveTo>
                <a:lnTo>
                  <a:pt x="4454" y="1053"/>
                </a:lnTo>
                <a:lnTo>
                  <a:pt x="4467" y="1053"/>
                </a:lnTo>
                <a:moveTo>
                  <a:pt x="4467" y="1053"/>
                </a:moveTo>
                <a:lnTo>
                  <a:pt x="4467" y="1053"/>
                </a:lnTo>
                <a:lnTo>
                  <a:pt x="4467" y="1053"/>
                </a:lnTo>
                <a:close/>
                <a:moveTo>
                  <a:pt x="4467" y="1053"/>
                </a:moveTo>
                <a:lnTo>
                  <a:pt x="4467" y="1053"/>
                </a:lnTo>
                <a:lnTo>
                  <a:pt x="4481" y="1053"/>
                </a:lnTo>
                <a:moveTo>
                  <a:pt x="4481" y="1053"/>
                </a:moveTo>
                <a:lnTo>
                  <a:pt x="4481" y="1053"/>
                </a:lnTo>
                <a:lnTo>
                  <a:pt x="4481" y="1053"/>
                </a:lnTo>
                <a:close/>
                <a:moveTo>
                  <a:pt x="4481" y="1053"/>
                </a:moveTo>
                <a:lnTo>
                  <a:pt x="4481" y="1053"/>
                </a:lnTo>
                <a:lnTo>
                  <a:pt x="4494" y="1053"/>
                </a:lnTo>
                <a:moveTo>
                  <a:pt x="4494" y="1053"/>
                </a:moveTo>
                <a:lnTo>
                  <a:pt x="4494" y="1053"/>
                </a:lnTo>
                <a:lnTo>
                  <a:pt x="4507" y="1053"/>
                </a:lnTo>
                <a:moveTo>
                  <a:pt x="4507" y="1053"/>
                </a:moveTo>
                <a:lnTo>
                  <a:pt x="4507" y="1053"/>
                </a:lnTo>
                <a:lnTo>
                  <a:pt x="4507" y="1053"/>
                </a:lnTo>
                <a:close/>
                <a:moveTo>
                  <a:pt x="4507" y="1053"/>
                </a:moveTo>
                <a:lnTo>
                  <a:pt x="4507" y="1053"/>
                </a:lnTo>
                <a:lnTo>
                  <a:pt x="4521" y="1053"/>
                </a:lnTo>
                <a:moveTo>
                  <a:pt x="4521" y="1053"/>
                </a:moveTo>
                <a:lnTo>
                  <a:pt x="4521" y="1053"/>
                </a:lnTo>
                <a:lnTo>
                  <a:pt x="4534" y="1053"/>
                </a:lnTo>
                <a:moveTo>
                  <a:pt x="4534" y="1053"/>
                </a:moveTo>
                <a:lnTo>
                  <a:pt x="4534" y="1053"/>
                </a:lnTo>
                <a:lnTo>
                  <a:pt x="4534" y="1053"/>
                </a:lnTo>
                <a:close/>
                <a:moveTo>
                  <a:pt x="4534" y="1053"/>
                </a:moveTo>
                <a:lnTo>
                  <a:pt x="4534" y="1053"/>
                </a:lnTo>
                <a:lnTo>
                  <a:pt x="4547" y="1053"/>
                </a:lnTo>
                <a:moveTo>
                  <a:pt x="4547" y="1053"/>
                </a:moveTo>
                <a:lnTo>
                  <a:pt x="4547" y="1053"/>
                </a:lnTo>
                <a:lnTo>
                  <a:pt x="4547" y="1053"/>
                </a:lnTo>
                <a:close/>
                <a:moveTo>
                  <a:pt x="4547" y="1053"/>
                </a:moveTo>
                <a:lnTo>
                  <a:pt x="4547" y="1053"/>
                </a:lnTo>
                <a:lnTo>
                  <a:pt x="4561" y="1053"/>
                </a:lnTo>
                <a:moveTo>
                  <a:pt x="4561" y="1053"/>
                </a:moveTo>
                <a:lnTo>
                  <a:pt x="4561" y="1053"/>
                </a:lnTo>
                <a:lnTo>
                  <a:pt x="4574" y="1040"/>
                </a:lnTo>
                <a:moveTo>
                  <a:pt x="4574" y="1040"/>
                </a:moveTo>
                <a:lnTo>
                  <a:pt x="4574" y="1040"/>
                </a:lnTo>
                <a:lnTo>
                  <a:pt x="4574" y="1040"/>
                </a:lnTo>
                <a:close/>
                <a:moveTo>
                  <a:pt x="4574" y="1040"/>
                </a:moveTo>
                <a:lnTo>
                  <a:pt x="4574" y="1040"/>
                </a:lnTo>
                <a:lnTo>
                  <a:pt x="4587" y="1027"/>
                </a:lnTo>
                <a:moveTo>
                  <a:pt x="4587" y="1027"/>
                </a:moveTo>
                <a:lnTo>
                  <a:pt x="4587" y="1027"/>
                </a:lnTo>
                <a:lnTo>
                  <a:pt x="4601" y="1027"/>
                </a:lnTo>
                <a:moveTo>
                  <a:pt x="4601" y="1027"/>
                </a:moveTo>
                <a:lnTo>
                  <a:pt x="4601" y="1027"/>
                </a:lnTo>
                <a:lnTo>
                  <a:pt x="4601" y="1027"/>
                </a:lnTo>
                <a:close/>
                <a:moveTo>
                  <a:pt x="4601" y="1027"/>
                </a:moveTo>
                <a:lnTo>
                  <a:pt x="4601" y="1027"/>
                </a:lnTo>
                <a:lnTo>
                  <a:pt x="4614" y="1027"/>
                </a:lnTo>
                <a:moveTo>
                  <a:pt x="4614" y="1027"/>
                </a:moveTo>
                <a:lnTo>
                  <a:pt x="4614" y="1027"/>
                </a:lnTo>
                <a:lnTo>
                  <a:pt x="4614" y="1013"/>
                </a:lnTo>
                <a:moveTo>
                  <a:pt x="4614" y="1013"/>
                </a:moveTo>
                <a:lnTo>
                  <a:pt x="4614" y="1013"/>
                </a:lnTo>
                <a:lnTo>
                  <a:pt x="4627" y="1013"/>
                </a:lnTo>
                <a:moveTo>
                  <a:pt x="4627" y="1013"/>
                </a:moveTo>
                <a:lnTo>
                  <a:pt x="4627" y="1013"/>
                </a:lnTo>
                <a:lnTo>
                  <a:pt x="4641" y="1000"/>
                </a:lnTo>
                <a:moveTo>
                  <a:pt x="4641" y="1000"/>
                </a:moveTo>
                <a:lnTo>
                  <a:pt x="4641" y="1000"/>
                </a:lnTo>
                <a:lnTo>
                  <a:pt x="4641" y="1000"/>
                </a:lnTo>
                <a:close/>
                <a:moveTo>
                  <a:pt x="4641" y="1000"/>
                </a:moveTo>
                <a:lnTo>
                  <a:pt x="4641" y="1000"/>
                </a:lnTo>
                <a:lnTo>
                  <a:pt x="4654" y="1000"/>
                </a:lnTo>
                <a:moveTo>
                  <a:pt x="4654" y="1000"/>
                </a:moveTo>
                <a:lnTo>
                  <a:pt x="4654" y="1000"/>
                </a:lnTo>
                <a:lnTo>
                  <a:pt x="4667" y="1000"/>
                </a:lnTo>
                <a:moveTo>
                  <a:pt x="4667" y="1000"/>
                </a:moveTo>
                <a:lnTo>
                  <a:pt x="4667" y="1000"/>
                </a:lnTo>
                <a:lnTo>
                  <a:pt x="4667" y="1000"/>
                </a:lnTo>
                <a:close/>
                <a:moveTo>
                  <a:pt x="4667" y="1000"/>
                </a:moveTo>
                <a:lnTo>
                  <a:pt x="4667" y="1000"/>
                </a:lnTo>
                <a:lnTo>
                  <a:pt x="4681" y="1000"/>
                </a:lnTo>
                <a:moveTo>
                  <a:pt x="4681" y="1000"/>
                </a:moveTo>
                <a:lnTo>
                  <a:pt x="4681" y="1000"/>
                </a:lnTo>
                <a:lnTo>
                  <a:pt x="4681" y="987"/>
                </a:lnTo>
                <a:moveTo>
                  <a:pt x="4681" y="987"/>
                </a:moveTo>
                <a:lnTo>
                  <a:pt x="4681" y="987"/>
                </a:lnTo>
                <a:lnTo>
                  <a:pt x="4694" y="987"/>
                </a:lnTo>
                <a:moveTo>
                  <a:pt x="4694" y="987"/>
                </a:moveTo>
                <a:lnTo>
                  <a:pt x="4694" y="987"/>
                </a:lnTo>
                <a:lnTo>
                  <a:pt x="4707" y="987"/>
                </a:lnTo>
                <a:moveTo>
                  <a:pt x="4707" y="987"/>
                </a:moveTo>
                <a:lnTo>
                  <a:pt x="4707" y="987"/>
                </a:lnTo>
                <a:lnTo>
                  <a:pt x="4707" y="987"/>
                </a:lnTo>
                <a:close/>
                <a:moveTo>
                  <a:pt x="4707" y="987"/>
                </a:moveTo>
                <a:lnTo>
                  <a:pt x="4707" y="987"/>
                </a:lnTo>
                <a:lnTo>
                  <a:pt x="4721" y="987"/>
                </a:lnTo>
                <a:moveTo>
                  <a:pt x="4721" y="987"/>
                </a:moveTo>
                <a:lnTo>
                  <a:pt x="4721" y="987"/>
                </a:lnTo>
                <a:lnTo>
                  <a:pt x="4734" y="973"/>
                </a:lnTo>
                <a:moveTo>
                  <a:pt x="4734" y="973"/>
                </a:moveTo>
                <a:lnTo>
                  <a:pt x="4734" y="973"/>
                </a:lnTo>
                <a:lnTo>
                  <a:pt x="4734" y="973"/>
                </a:lnTo>
                <a:close/>
                <a:moveTo>
                  <a:pt x="4734" y="973"/>
                </a:moveTo>
                <a:lnTo>
                  <a:pt x="4734" y="973"/>
                </a:lnTo>
                <a:lnTo>
                  <a:pt x="4747" y="973"/>
                </a:lnTo>
                <a:moveTo>
                  <a:pt x="4747" y="973"/>
                </a:moveTo>
                <a:lnTo>
                  <a:pt x="4747" y="973"/>
                </a:lnTo>
                <a:lnTo>
                  <a:pt x="4747" y="973"/>
                </a:lnTo>
                <a:close/>
                <a:moveTo>
                  <a:pt x="4747" y="973"/>
                </a:moveTo>
                <a:lnTo>
                  <a:pt x="4747" y="973"/>
                </a:lnTo>
                <a:lnTo>
                  <a:pt x="4761" y="973"/>
                </a:lnTo>
                <a:moveTo>
                  <a:pt x="4761" y="973"/>
                </a:moveTo>
                <a:lnTo>
                  <a:pt x="4761" y="973"/>
                </a:lnTo>
                <a:lnTo>
                  <a:pt x="4774" y="973"/>
                </a:lnTo>
                <a:moveTo>
                  <a:pt x="4774" y="973"/>
                </a:moveTo>
                <a:lnTo>
                  <a:pt x="4774" y="973"/>
                </a:lnTo>
                <a:lnTo>
                  <a:pt x="4774" y="973"/>
                </a:lnTo>
                <a:close/>
                <a:moveTo>
                  <a:pt x="4774" y="973"/>
                </a:moveTo>
                <a:lnTo>
                  <a:pt x="4774" y="973"/>
                </a:lnTo>
                <a:lnTo>
                  <a:pt x="4787" y="973"/>
                </a:lnTo>
                <a:moveTo>
                  <a:pt x="4787" y="973"/>
                </a:moveTo>
                <a:lnTo>
                  <a:pt x="4787" y="973"/>
                </a:lnTo>
                <a:lnTo>
                  <a:pt x="4801" y="973"/>
                </a:lnTo>
                <a:moveTo>
                  <a:pt x="4801" y="973"/>
                </a:moveTo>
                <a:lnTo>
                  <a:pt x="4801" y="973"/>
                </a:lnTo>
                <a:lnTo>
                  <a:pt x="4801" y="973"/>
                </a:lnTo>
                <a:close/>
                <a:moveTo>
                  <a:pt x="4801" y="973"/>
                </a:moveTo>
                <a:lnTo>
                  <a:pt x="4801" y="973"/>
                </a:lnTo>
                <a:lnTo>
                  <a:pt x="4814" y="973"/>
                </a:lnTo>
                <a:moveTo>
                  <a:pt x="4814" y="973"/>
                </a:moveTo>
                <a:lnTo>
                  <a:pt x="4814" y="973"/>
                </a:lnTo>
                <a:lnTo>
                  <a:pt x="4814" y="973"/>
                </a:lnTo>
                <a:close/>
                <a:moveTo>
                  <a:pt x="4814" y="973"/>
                </a:moveTo>
                <a:lnTo>
                  <a:pt x="4814" y="973"/>
                </a:lnTo>
                <a:lnTo>
                  <a:pt x="4827" y="973"/>
                </a:lnTo>
                <a:moveTo>
                  <a:pt x="4827" y="973"/>
                </a:moveTo>
                <a:lnTo>
                  <a:pt x="4827" y="973"/>
                </a:lnTo>
                <a:lnTo>
                  <a:pt x="4841" y="973"/>
                </a:lnTo>
                <a:moveTo>
                  <a:pt x="4841" y="973"/>
                </a:moveTo>
                <a:lnTo>
                  <a:pt x="4841" y="973"/>
                </a:lnTo>
                <a:lnTo>
                  <a:pt x="4841" y="973"/>
                </a:lnTo>
                <a:close/>
                <a:moveTo>
                  <a:pt x="4841" y="973"/>
                </a:moveTo>
                <a:lnTo>
                  <a:pt x="4841" y="973"/>
                </a:lnTo>
                <a:lnTo>
                  <a:pt x="4854" y="973"/>
                </a:lnTo>
                <a:moveTo>
                  <a:pt x="4854" y="973"/>
                </a:moveTo>
                <a:lnTo>
                  <a:pt x="4854" y="973"/>
                </a:lnTo>
                <a:lnTo>
                  <a:pt x="4867" y="973"/>
                </a:lnTo>
                <a:moveTo>
                  <a:pt x="4867" y="973"/>
                </a:moveTo>
                <a:lnTo>
                  <a:pt x="4867" y="973"/>
                </a:lnTo>
                <a:lnTo>
                  <a:pt x="4867" y="973"/>
                </a:lnTo>
                <a:close/>
                <a:moveTo>
                  <a:pt x="4867" y="973"/>
                </a:moveTo>
                <a:lnTo>
                  <a:pt x="4867" y="973"/>
                </a:lnTo>
                <a:lnTo>
                  <a:pt x="4881" y="973"/>
                </a:lnTo>
                <a:moveTo>
                  <a:pt x="4881" y="973"/>
                </a:moveTo>
                <a:lnTo>
                  <a:pt x="4881" y="973"/>
                </a:lnTo>
                <a:lnTo>
                  <a:pt x="4881" y="973"/>
                </a:lnTo>
                <a:close/>
                <a:moveTo>
                  <a:pt x="4881" y="973"/>
                </a:moveTo>
                <a:lnTo>
                  <a:pt x="4881" y="973"/>
                </a:lnTo>
                <a:lnTo>
                  <a:pt x="4894" y="947"/>
                </a:lnTo>
                <a:moveTo>
                  <a:pt x="4894" y="947"/>
                </a:moveTo>
                <a:lnTo>
                  <a:pt x="4894" y="947"/>
                </a:lnTo>
                <a:lnTo>
                  <a:pt x="4907" y="933"/>
                </a:lnTo>
                <a:moveTo>
                  <a:pt x="4907" y="933"/>
                </a:moveTo>
                <a:lnTo>
                  <a:pt x="4907" y="933"/>
                </a:lnTo>
                <a:lnTo>
                  <a:pt x="4907" y="933"/>
                </a:lnTo>
                <a:close/>
                <a:moveTo>
                  <a:pt x="4907" y="933"/>
                </a:moveTo>
                <a:lnTo>
                  <a:pt x="4907" y="933"/>
                </a:lnTo>
                <a:lnTo>
                  <a:pt x="4921" y="933"/>
                </a:lnTo>
                <a:moveTo>
                  <a:pt x="4921" y="933"/>
                </a:moveTo>
                <a:lnTo>
                  <a:pt x="4921" y="933"/>
                </a:lnTo>
                <a:lnTo>
                  <a:pt x="4921" y="907"/>
                </a:lnTo>
                <a:moveTo>
                  <a:pt x="4921" y="907"/>
                </a:moveTo>
                <a:lnTo>
                  <a:pt x="4921" y="907"/>
                </a:lnTo>
                <a:lnTo>
                  <a:pt x="4934" y="907"/>
                </a:lnTo>
                <a:moveTo>
                  <a:pt x="4934" y="907"/>
                </a:moveTo>
                <a:lnTo>
                  <a:pt x="4934" y="907"/>
                </a:lnTo>
                <a:lnTo>
                  <a:pt x="4947" y="907"/>
                </a:lnTo>
                <a:moveTo>
                  <a:pt x="4947" y="907"/>
                </a:moveTo>
                <a:lnTo>
                  <a:pt x="4947" y="907"/>
                </a:lnTo>
                <a:lnTo>
                  <a:pt x="4947" y="907"/>
                </a:lnTo>
                <a:close/>
                <a:moveTo>
                  <a:pt x="4947" y="907"/>
                </a:moveTo>
                <a:lnTo>
                  <a:pt x="4947" y="907"/>
                </a:lnTo>
                <a:lnTo>
                  <a:pt x="4961" y="893"/>
                </a:lnTo>
                <a:moveTo>
                  <a:pt x="4961" y="893"/>
                </a:moveTo>
                <a:lnTo>
                  <a:pt x="4961" y="893"/>
                </a:lnTo>
                <a:lnTo>
                  <a:pt x="4974" y="893"/>
                </a:lnTo>
                <a:moveTo>
                  <a:pt x="4974" y="893"/>
                </a:moveTo>
                <a:lnTo>
                  <a:pt x="4974" y="893"/>
                </a:lnTo>
                <a:lnTo>
                  <a:pt x="4974" y="880"/>
                </a:lnTo>
                <a:moveTo>
                  <a:pt x="4974" y="880"/>
                </a:moveTo>
                <a:lnTo>
                  <a:pt x="4974" y="880"/>
                </a:lnTo>
                <a:lnTo>
                  <a:pt x="4987" y="880"/>
                </a:lnTo>
                <a:moveTo>
                  <a:pt x="4987" y="880"/>
                </a:moveTo>
                <a:lnTo>
                  <a:pt x="4987" y="880"/>
                </a:lnTo>
                <a:lnTo>
                  <a:pt x="4987" y="867"/>
                </a:lnTo>
                <a:moveTo>
                  <a:pt x="4987" y="867"/>
                </a:moveTo>
                <a:lnTo>
                  <a:pt x="4987" y="867"/>
                </a:lnTo>
                <a:lnTo>
                  <a:pt x="5001" y="853"/>
                </a:lnTo>
                <a:moveTo>
                  <a:pt x="5001" y="853"/>
                </a:moveTo>
                <a:lnTo>
                  <a:pt x="5001" y="853"/>
                </a:lnTo>
                <a:lnTo>
                  <a:pt x="5014" y="853"/>
                </a:lnTo>
                <a:moveTo>
                  <a:pt x="5014" y="853"/>
                </a:moveTo>
                <a:lnTo>
                  <a:pt x="5014" y="853"/>
                </a:lnTo>
                <a:lnTo>
                  <a:pt x="5014" y="853"/>
                </a:lnTo>
                <a:close/>
                <a:moveTo>
                  <a:pt x="5014" y="853"/>
                </a:moveTo>
                <a:lnTo>
                  <a:pt x="5014" y="853"/>
                </a:lnTo>
                <a:lnTo>
                  <a:pt x="5027" y="853"/>
                </a:lnTo>
                <a:moveTo>
                  <a:pt x="5027" y="853"/>
                </a:moveTo>
                <a:lnTo>
                  <a:pt x="5027" y="853"/>
                </a:lnTo>
                <a:lnTo>
                  <a:pt x="5041" y="853"/>
                </a:lnTo>
                <a:moveTo>
                  <a:pt x="5041" y="853"/>
                </a:moveTo>
                <a:lnTo>
                  <a:pt x="5041" y="853"/>
                </a:lnTo>
                <a:lnTo>
                  <a:pt x="5041" y="853"/>
                </a:lnTo>
                <a:close/>
                <a:moveTo>
                  <a:pt x="5041" y="853"/>
                </a:moveTo>
                <a:lnTo>
                  <a:pt x="5041" y="853"/>
                </a:lnTo>
                <a:lnTo>
                  <a:pt x="5054" y="853"/>
                </a:lnTo>
                <a:moveTo>
                  <a:pt x="5054" y="853"/>
                </a:moveTo>
                <a:lnTo>
                  <a:pt x="5054" y="853"/>
                </a:lnTo>
                <a:lnTo>
                  <a:pt x="5054" y="840"/>
                </a:lnTo>
                <a:moveTo>
                  <a:pt x="5054" y="840"/>
                </a:moveTo>
                <a:lnTo>
                  <a:pt x="5054" y="840"/>
                </a:lnTo>
                <a:lnTo>
                  <a:pt x="5067" y="840"/>
                </a:lnTo>
                <a:moveTo>
                  <a:pt x="5067" y="840"/>
                </a:moveTo>
                <a:lnTo>
                  <a:pt x="5067" y="840"/>
                </a:lnTo>
                <a:lnTo>
                  <a:pt x="5081" y="840"/>
                </a:lnTo>
                <a:moveTo>
                  <a:pt x="5081" y="840"/>
                </a:moveTo>
                <a:lnTo>
                  <a:pt x="5081" y="840"/>
                </a:lnTo>
                <a:lnTo>
                  <a:pt x="5081" y="840"/>
                </a:lnTo>
                <a:close/>
                <a:moveTo>
                  <a:pt x="5081" y="840"/>
                </a:moveTo>
                <a:lnTo>
                  <a:pt x="5081" y="840"/>
                </a:lnTo>
                <a:lnTo>
                  <a:pt x="5094" y="827"/>
                </a:lnTo>
                <a:moveTo>
                  <a:pt x="5094" y="827"/>
                </a:moveTo>
                <a:lnTo>
                  <a:pt x="5094" y="827"/>
                </a:lnTo>
                <a:lnTo>
                  <a:pt x="5107" y="827"/>
                </a:lnTo>
                <a:moveTo>
                  <a:pt x="5107" y="827"/>
                </a:moveTo>
                <a:lnTo>
                  <a:pt x="5107" y="827"/>
                </a:lnTo>
                <a:lnTo>
                  <a:pt x="5107" y="827"/>
                </a:lnTo>
                <a:close/>
                <a:moveTo>
                  <a:pt x="5107" y="827"/>
                </a:moveTo>
                <a:lnTo>
                  <a:pt x="5107" y="827"/>
                </a:lnTo>
                <a:lnTo>
                  <a:pt x="5121" y="827"/>
                </a:lnTo>
                <a:moveTo>
                  <a:pt x="5121" y="827"/>
                </a:moveTo>
                <a:lnTo>
                  <a:pt x="5121" y="827"/>
                </a:lnTo>
                <a:lnTo>
                  <a:pt x="5121" y="813"/>
                </a:lnTo>
                <a:moveTo>
                  <a:pt x="5121" y="813"/>
                </a:moveTo>
                <a:lnTo>
                  <a:pt x="5121" y="813"/>
                </a:lnTo>
                <a:lnTo>
                  <a:pt x="5134" y="800"/>
                </a:lnTo>
                <a:moveTo>
                  <a:pt x="5134" y="800"/>
                </a:moveTo>
                <a:lnTo>
                  <a:pt x="5134" y="800"/>
                </a:lnTo>
                <a:lnTo>
                  <a:pt x="5147" y="800"/>
                </a:lnTo>
                <a:moveTo>
                  <a:pt x="5147" y="800"/>
                </a:moveTo>
                <a:lnTo>
                  <a:pt x="5147" y="800"/>
                </a:lnTo>
                <a:lnTo>
                  <a:pt x="5147" y="800"/>
                </a:lnTo>
                <a:close/>
                <a:moveTo>
                  <a:pt x="5147" y="800"/>
                </a:moveTo>
                <a:lnTo>
                  <a:pt x="5147" y="800"/>
                </a:lnTo>
                <a:lnTo>
                  <a:pt x="5161" y="800"/>
                </a:lnTo>
                <a:moveTo>
                  <a:pt x="5161" y="800"/>
                </a:moveTo>
                <a:lnTo>
                  <a:pt x="5161" y="800"/>
                </a:lnTo>
                <a:lnTo>
                  <a:pt x="5174" y="800"/>
                </a:lnTo>
                <a:moveTo>
                  <a:pt x="5174" y="800"/>
                </a:moveTo>
                <a:lnTo>
                  <a:pt x="5174" y="800"/>
                </a:lnTo>
                <a:lnTo>
                  <a:pt x="5174" y="800"/>
                </a:lnTo>
                <a:close/>
                <a:moveTo>
                  <a:pt x="5174" y="800"/>
                </a:moveTo>
                <a:lnTo>
                  <a:pt x="5174" y="800"/>
                </a:lnTo>
                <a:lnTo>
                  <a:pt x="5187" y="800"/>
                </a:lnTo>
                <a:moveTo>
                  <a:pt x="5187" y="800"/>
                </a:moveTo>
                <a:lnTo>
                  <a:pt x="5187" y="800"/>
                </a:lnTo>
                <a:lnTo>
                  <a:pt x="5187" y="800"/>
                </a:lnTo>
                <a:close/>
                <a:moveTo>
                  <a:pt x="5187" y="800"/>
                </a:moveTo>
                <a:lnTo>
                  <a:pt x="5187" y="800"/>
                </a:lnTo>
                <a:lnTo>
                  <a:pt x="5201" y="787"/>
                </a:lnTo>
                <a:moveTo>
                  <a:pt x="5201" y="787"/>
                </a:moveTo>
                <a:lnTo>
                  <a:pt x="5201" y="787"/>
                </a:lnTo>
                <a:lnTo>
                  <a:pt x="5214" y="787"/>
                </a:lnTo>
                <a:moveTo>
                  <a:pt x="5214" y="787"/>
                </a:moveTo>
                <a:lnTo>
                  <a:pt x="5214" y="787"/>
                </a:lnTo>
                <a:lnTo>
                  <a:pt x="5214" y="787"/>
                </a:lnTo>
                <a:close/>
                <a:moveTo>
                  <a:pt x="5214" y="787"/>
                </a:moveTo>
                <a:lnTo>
                  <a:pt x="5214" y="787"/>
                </a:lnTo>
                <a:lnTo>
                  <a:pt x="5227" y="773"/>
                </a:lnTo>
                <a:moveTo>
                  <a:pt x="5227" y="773"/>
                </a:moveTo>
                <a:lnTo>
                  <a:pt x="5227" y="773"/>
                </a:lnTo>
                <a:lnTo>
                  <a:pt x="5241" y="773"/>
                </a:lnTo>
                <a:moveTo>
                  <a:pt x="5241" y="773"/>
                </a:moveTo>
                <a:lnTo>
                  <a:pt x="5241" y="773"/>
                </a:lnTo>
                <a:lnTo>
                  <a:pt x="5241" y="773"/>
                </a:lnTo>
                <a:close/>
                <a:moveTo>
                  <a:pt x="5241" y="773"/>
                </a:moveTo>
                <a:lnTo>
                  <a:pt x="5241" y="773"/>
                </a:lnTo>
                <a:lnTo>
                  <a:pt x="5254" y="760"/>
                </a:lnTo>
                <a:moveTo>
                  <a:pt x="5254" y="760"/>
                </a:moveTo>
                <a:lnTo>
                  <a:pt x="5254" y="760"/>
                </a:lnTo>
                <a:lnTo>
                  <a:pt x="5254" y="760"/>
                </a:lnTo>
                <a:close/>
                <a:moveTo>
                  <a:pt x="5254" y="760"/>
                </a:moveTo>
                <a:lnTo>
                  <a:pt x="5254" y="760"/>
                </a:lnTo>
                <a:lnTo>
                  <a:pt x="5267" y="760"/>
                </a:lnTo>
                <a:moveTo>
                  <a:pt x="5267" y="760"/>
                </a:moveTo>
                <a:lnTo>
                  <a:pt x="5267" y="760"/>
                </a:lnTo>
                <a:lnTo>
                  <a:pt x="5281" y="760"/>
                </a:lnTo>
                <a:moveTo>
                  <a:pt x="5281" y="760"/>
                </a:moveTo>
                <a:lnTo>
                  <a:pt x="5281" y="760"/>
                </a:lnTo>
                <a:lnTo>
                  <a:pt x="5281" y="760"/>
                </a:lnTo>
                <a:close/>
                <a:moveTo>
                  <a:pt x="5281" y="760"/>
                </a:moveTo>
                <a:lnTo>
                  <a:pt x="5281" y="760"/>
                </a:lnTo>
                <a:lnTo>
                  <a:pt x="5294" y="760"/>
                </a:lnTo>
                <a:moveTo>
                  <a:pt x="5294" y="760"/>
                </a:moveTo>
                <a:lnTo>
                  <a:pt x="5294" y="760"/>
                </a:lnTo>
                <a:lnTo>
                  <a:pt x="5307" y="747"/>
                </a:lnTo>
                <a:moveTo>
                  <a:pt x="5307" y="747"/>
                </a:moveTo>
                <a:lnTo>
                  <a:pt x="5307" y="747"/>
                </a:lnTo>
                <a:lnTo>
                  <a:pt x="5307" y="747"/>
                </a:lnTo>
                <a:close/>
                <a:moveTo>
                  <a:pt x="5307" y="747"/>
                </a:moveTo>
                <a:lnTo>
                  <a:pt x="5307" y="747"/>
                </a:lnTo>
                <a:lnTo>
                  <a:pt x="5321" y="747"/>
                </a:lnTo>
                <a:moveTo>
                  <a:pt x="5321" y="747"/>
                </a:moveTo>
                <a:lnTo>
                  <a:pt x="5321" y="747"/>
                </a:lnTo>
                <a:lnTo>
                  <a:pt x="5321" y="747"/>
                </a:lnTo>
                <a:close/>
                <a:moveTo>
                  <a:pt x="5321" y="747"/>
                </a:moveTo>
                <a:lnTo>
                  <a:pt x="5321" y="747"/>
                </a:lnTo>
                <a:lnTo>
                  <a:pt x="5334" y="747"/>
                </a:lnTo>
                <a:moveTo>
                  <a:pt x="5334" y="747"/>
                </a:moveTo>
                <a:lnTo>
                  <a:pt x="5334" y="747"/>
                </a:lnTo>
                <a:lnTo>
                  <a:pt x="5347" y="733"/>
                </a:lnTo>
                <a:moveTo>
                  <a:pt x="5347" y="733"/>
                </a:moveTo>
                <a:lnTo>
                  <a:pt x="5347" y="733"/>
                </a:lnTo>
                <a:lnTo>
                  <a:pt x="5347" y="733"/>
                </a:lnTo>
                <a:close/>
                <a:moveTo>
                  <a:pt x="5347" y="733"/>
                </a:moveTo>
                <a:lnTo>
                  <a:pt x="5347" y="733"/>
                </a:lnTo>
                <a:lnTo>
                  <a:pt x="5361" y="733"/>
                </a:lnTo>
                <a:moveTo>
                  <a:pt x="5361" y="733"/>
                </a:moveTo>
                <a:lnTo>
                  <a:pt x="5361" y="733"/>
                </a:lnTo>
                <a:lnTo>
                  <a:pt x="5374" y="720"/>
                </a:lnTo>
                <a:moveTo>
                  <a:pt x="5374" y="720"/>
                </a:moveTo>
                <a:lnTo>
                  <a:pt x="5374" y="720"/>
                </a:lnTo>
                <a:lnTo>
                  <a:pt x="5374" y="720"/>
                </a:lnTo>
                <a:close/>
                <a:moveTo>
                  <a:pt x="5374" y="720"/>
                </a:moveTo>
                <a:lnTo>
                  <a:pt x="5374" y="720"/>
                </a:lnTo>
                <a:lnTo>
                  <a:pt x="5387" y="720"/>
                </a:lnTo>
                <a:moveTo>
                  <a:pt x="5387" y="720"/>
                </a:moveTo>
                <a:lnTo>
                  <a:pt x="5387" y="720"/>
                </a:lnTo>
                <a:lnTo>
                  <a:pt x="5387" y="707"/>
                </a:lnTo>
                <a:moveTo>
                  <a:pt x="5387" y="707"/>
                </a:moveTo>
                <a:lnTo>
                  <a:pt x="5387" y="707"/>
                </a:lnTo>
                <a:lnTo>
                  <a:pt x="5401" y="707"/>
                </a:lnTo>
                <a:moveTo>
                  <a:pt x="5401" y="707"/>
                </a:moveTo>
                <a:lnTo>
                  <a:pt x="5401" y="707"/>
                </a:lnTo>
                <a:lnTo>
                  <a:pt x="5414" y="707"/>
                </a:lnTo>
                <a:moveTo>
                  <a:pt x="5414" y="707"/>
                </a:moveTo>
                <a:lnTo>
                  <a:pt x="5414" y="707"/>
                </a:lnTo>
                <a:lnTo>
                  <a:pt x="5414" y="707"/>
                </a:lnTo>
                <a:close/>
                <a:moveTo>
                  <a:pt x="5414" y="707"/>
                </a:moveTo>
                <a:lnTo>
                  <a:pt x="5414" y="707"/>
                </a:lnTo>
                <a:lnTo>
                  <a:pt x="5427" y="707"/>
                </a:lnTo>
                <a:moveTo>
                  <a:pt x="5427" y="707"/>
                </a:moveTo>
                <a:lnTo>
                  <a:pt x="5427" y="707"/>
                </a:lnTo>
                <a:lnTo>
                  <a:pt x="5427" y="693"/>
                </a:lnTo>
                <a:moveTo>
                  <a:pt x="5427" y="693"/>
                </a:moveTo>
                <a:lnTo>
                  <a:pt x="5427" y="693"/>
                </a:lnTo>
                <a:lnTo>
                  <a:pt x="5441" y="693"/>
                </a:lnTo>
                <a:moveTo>
                  <a:pt x="5441" y="693"/>
                </a:moveTo>
                <a:lnTo>
                  <a:pt x="5441" y="693"/>
                </a:lnTo>
                <a:lnTo>
                  <a:pt x="5454" y="693"/>
                </a:lnTo>
                <a:moveTo>
                  <a:pt x="5454" y="693"/>
                </a:moveTo>
                <a:lnTo>
                  <a:pt x="5454" y="693"/>
                </a:lnTo>
                <a:lnTo>
                  <a:pt x="5454" y="693"/>
                </a:lnTo>
                <a:close/>
                <a:moveTo>
                  <a:pt x="5454" y="693"/>
                </a:moveTo>
                <a:lnTo>
                  <a:pt x="5454" y="693"/>
                </a:lnTo>
                <a:lnTo>
                  <a:pt x="5467" y="693"/>
                </a:lnTo>
                <a:moveTo>
                  <a:pt x="5467" y="693"/>
                </a:moveTo>
                <a:lnTo>
                  <a:pt x="5467" y="693"/>
                </a:lnTo>
                <a:lnTo>
                  <a:pt x="5481" y="693"/>
                </a:lnTo>
                <a:moveTo>
                  <a:pt x="5481" y="693"/>
                </a:moveTo>
                <a:lnTo>
                  <a:pt x="5481" y="693"/>
                </a:lnTo>
                <a:lnTo>
                  <a:pt x="5481" y="693"/>
                </a:lnTo>
                <a:close/>
                <a:moveTo>
                  <a:pt x="5481" y="693"/>
                </a:moveTo>
                <a:lnTo>
                  <a:pt x="5481" y="693"/>
                </a:lnTo>
                <a:lnTo>
                  <a:pt x="5494" y="693"/>
                </a:lnTo>
                <a:moveTo>
                  <a:pt x="5494" y="693"/>
                </a:moveTo>
                <a:lnTo>
                  <a:pt x="5494" y="693"/>
                </a:lnTo>
                <a:lnTo>
                  <a:pt x="5494" y="693"/>
                </a:lnTo>
                <a:close/>
                <a:moveTo>
                  <a:pt x="5494" y="693"/>
                </a:moveTo>
                <a:lnTo>
                  <a:pt x="5494" y="693"/>
                </a:lnTo>
                <a:lnTo>
                  <a:pt x="5507" y="693"/>
                </a:lnTo>
                <a:moveTo>
                  <a:pt x="5507" y="693"/>
                </a:moveTo>
                <a:lnTo>
                  <a:pt x="5507" y="693"/>
                </a:lnTo>
                <a:lnTo>
                  <a:pt x="5521" y="693"/>
                </a:lnTo>
                <a:moveTo>
                  <a:pt x="5521" y="693"/>
                </a:moveTo>
                <a:lnTo>
                  <a:pt x="5521" y="693"/>
                </a:lnTo>
                <a:lnTo>
                  <a:pt x="5521" y="680"/>
                </a:lnTo>
                <a:moveTo>
                  <a:pt x="5521" y="680"/>
                </a:moveTo>
                <a:lnTo>
                  <a:pt x="5521" y="680"/>
                </a:lnTo>
                <a:lnTo>
                  <a:pt x="5534" y="680"/>
                </a:lnTo>
                <a:moveTo>
                  <a:pt x="5534" y="680"/>
                </a:moveTo>
                <a:lnTo>
                  <a:pt x="5534" y="680"/>
                </a:lnTo>
                <a:lnTo>
                  <a:pt x="5547" y="680"/>
                </a:lnTo>
                <a:moveTo>
                  <a:pt x="5547" y="680"/>
                </a:moveTo>
                <a:lnTo>
                  <a:pt x="5547" y="680"/>
                </a:lnTo>
                <a:lnTo>
                  <a:pt x="5547" y="680"/>
                </a:lnTo>
                <a:close/>
                <a:moveTo>
                  <a:pt x="5547" y="680"/>
                </a:moveTo>
                <a:lnTo>
                  <a:pt x="5547" y="680"/>
                </a:lnTo>
                <a:lnTo>
                  <a:pt x="5561" y="653"/>
                </a:lnTo>
                <a:moveTo>
                  <a:pt x="5561" y="653"/>
                </a:moveTo>
                <a:lnTo>
                  <a:pt x="5561" y="653"/>
                </a:lnTo>
                <a:lnTo>
                  <a:pt x="5561" y="653"/>
                </a:lnTo>
                <a:close/>
                <a:moveTo>
                  <a:pt x="5561" y="653"/>
                </a:moveTo>
                <a:lnTo>
                  <a:pt x="5561" y="653"/>
                </a:lnTo>
                <a:lnTo>
                  <a:pt x="5574" y="653"/>
                </a:lnTo>
                <a:moveTo>
                  <a:pt x="5574" y="653"/>
                </a:moveTo>
                <a:lnTo>
                  <a:pt x="5574" y="653"/>
                </a:lnTo>
                <a:lnTo>
                  <a:pt x="5587" y="627"/>
                </a:lnTo>
                <a:moveTo>
                  <a:pt x="5587" y="627"/>
                </a:moveTo>
                <a:lnTo>
                  <a:pt x="5587" y="627"/>
                </a:lnTo>
                <a:lnTo>
                  <a:pt x="5587" y="613"/>
                </a:lnTo>
                <a:moveTo>
                  <a:pt x="5587" y="613"/>
                </a:moveTo>
                <a:lnTo>
                  <a:pt x="5587" y="613"/>
                </a:lnTo>
                <a:lnTo>
                  <a:pt x="5601" y="613"/>
                </a:lnTo>
                <a:moveTo>
                  <a:pt x="5601" y="613"/>
                </a:moveTo>
                <a:lnTo>
                  <a:pt x="5601" y="613"/>
                </a:lnTo>
                <a:lnTo>
                  <a:pt x="5614" y="613"/>
                </a:lnTo>
                <a:moveTo>
                  <a:pt x="5614" y="613"/>
                </a:moveTo>
                <a:lnTo>
                  <a:pt x="5614" y="613"/>
                </a:lnTo>
                <a:lnTo>
                  <a:pt x="5614" y="613"/>
                </a:lnTo>
                <a:close/>
                <a:moveTo>
                  <a:pt x="5614" y="613"/>
                </a:moveTo>
                <a:lnTo>
                  <a:pt x="5614" y="613"/>
                </a:lnTo>
                <a:lnTo>
                  <a:pt x="5627" y="600"/>
                </a:lnTo>
                <a:moveTo>
                  <a:pt x="5627" y="600"/>
                </a:moveTo>
                <a:lnTo>
                  <a:pt x="5627" y="600"/>
                </a:lnTo>
                <a:lnTo>
                  <a:pt x="5627" y="600"/>
                </a:lnTo>
                <a:close/>
                <a:moveTo>
                  <a:pt x="5627" y="600"/>
                </a:moveTo>
                <a:lnTo>
                  <a:pt x="5627" y="600"/>
                </a:lnTo>
                <a:lnTo>
                  <a:pt x="5641" y="600"/>
                </a:lnTo>
                <a:moveTo>
                  <a:pt x="5641" y="600"/>
                </a:moveTo>
                <a:lnTo>
                  <a:pt x="5641" y="600"/>
                </a:lnTo>
                <a:lnTo>
                  <a:pt x="5654" y="600"/>
                </a:lnTo>
                <a:moveTo>
                  <a:pt x="5654" y="600"/>
                </a:moveTo>
                <a:lnTo>
                  <a:pt x="5654" y="600"/>
                </a:lnTo>
                <a:lnTo>
                  <a:pt x="5654" y="600"/>
                </a:lnTo>
                <a:close/>
                <a:moveTo>
                  <a:pt x="5654" y="600"/>
                </a:moveTo>
                <a:lnTo>
                  <a:pt x="5654" y="600"/>
                </a:lnTo>
                <a:lnTo>
                  <a:pt x="5667" y="587"/>
                </a:lnTo>
                <a:moveTo>
                  <a:pt x="5667" y="587"/>
                </a:moveTo>
                <a:lnTo>
                  <a:pt x="5667" y="587"/>
                </a:lnTo>
                <a:lnTo>
                  <a:pt x="5681" y="587"/>
                </a:lnTo>
                <a:moveTo>
                  <a:pt x="5681" y="587"/>
                </a:moveTo>
                <a:lnTo>
                  <a:pt x="5681" y="587"/>
                </a:lnTo>
                <a:lnTo>
                  <a:pt x="5681" y="587"/>
                </a:lnTo>
                <a:close/>
                <a:moveTo>
                  <a:pt x="5681" y="587"/>
                </a:moveTo>
                <a:lnTo>
                  <a:pt x="5681" y="587"/>
                </a:lnTo>
                <a:lnTo>
                  <a:pt x="5694" y="587"/>
                </a:lnTo>
                <a:moveTo>
                  <a:pt x="5694" y="587"/>
                </a:moveTo>
                <a:lnTo>
                  <a:pt x="5694" y="587"/>
                </a:lnTo>
                <a:lnTo>
                  <a:pt x="5694" y="573"/>
                </a:lnTo>
                <a:moveTo>
                  <a:pt x="5694" y="573"/>
                </a:moveTo>
                <a:lnTo>
                  <a:pt x="5694" y="573"/>
                </a:lnTo>
                <a:lnTo>
                  <a:pt x="5707" y="560"/>
                </a:lnTo>
                <a:moveTo>
                  <a:pt x="5707" y="560"/>
                </a:moveTo>
                <a:lnTo>
                  <a:pt x="5707" y="560"/>
                </a:lnTo>
                <a:lnTo>
                  <a:pt x="5721" y="560"/>
                </a:lnTo>
                <a:moveTo>
                  <a:pt x="5721" y="560"/>
                </a:moveTo>
                <a:lnTo>
                  <a:pt x="5721" y="560"/>
                </a:lnTo>
                <a:lnTo>
                  <a:pt x="5721" y="560"/>
                </a:lnTo>
                <a:close/>
                <a:moveTo>
                  <a:pt x="5721" y="560"/>
                </a:moveTo>
                <a:lnTo>
                  <a:pt x="5721" y="560"/>
                </a:lnTo>
                <a:lnTo>
                  <a:pt x="5734" y="560"/>
                </a:lnTo>
                <a:moveTo>
                  <a:pt x="5734" y="560"/>
                </a:moveTo>
                <a:lnTo>
                  <a:pt x="5734" y="560"/>
                </a:lnTo>
                <a:lnTo>
                  <a:pt x="5747" y="547"/>
                </a:lnTo>
                <a:moveTo>
                  <a:pt x="5747" y="547"/>
                </a:moveTo>
                <a:lnTo>
                  <a:pt x="5747" y="547"/>
                </a:lnTo>
                <a:lnTo>
                  <a:pt x="5747" y="547"/>
                </a:lnTo>
                <a:close/>
                <a:moveTo>
                  <a:pt x="5747" y="547"/>
                </a:moveTo>
                <a:lnTo>
                  <a:pt x="5747" y="547"/>
                </a:lnTo>
                <a:lnTo>
                  <a:pt x="5761" y="533"/>
                </a:lnTo>
                <a:moveTo>
                  <a:pt x="5761" y="533"/>
                </a:moveTo>
                <a:lnTo>
                  <a:pt x="5761" y="533"/>
                </a:lnTo>
                <a:lnTo>
                  <a:pt x="5761" y="533"/>
                </a:lnTo>
                <a:close/>
                <a:moveTo>
                  <a:pt x="5761" y="533"/>
                </a:moveTo>
                <a:lnTo>
                  <a:pt x="5761" y="533"/>
                </a:lnTo>
                <a:lnTo>
                  <a:pt x="5774" y="533"/>
                </a:lnTo>
                <a:moveTo>
                  <a:pt x="5774" y="533"/>
                </a:moveTo>
                <a:lnTo>
                  <a:pt x="5774" y="533"/>
                </a:lnTo>
                <a:lnTo>
                  <a:pt x="5787" y="533"/>
                </a:lnTo>
                <a:moveTo>
                  <a:pt x="5787" y="533"/>
                </a:moveTo>
                <a:lnTo>
                  <a:pt x="5787" y="533"/>
                </a:lnTo>
                <a:lnTo>
                  <a:pt x="5787" y="520"/>
                </a:lnTo>
                <a:moveTo>
                  <a:pt x="5787" y="520"/>
                </a:moveTo>
                <a:lnTo>
                  <a:pt x="5787" y="520"/>
                </a:lnTo>
                <a:lnTo>
                  <a:pt x="5801" y="520"/>
                </a:lnTo>
                <a:moveTo>
                  <a:pt x="5801" y="520"/>
                </a:moveTo>
                <a:lnTo>
                  <a:pt x="5801" y="520"/>
                </a:lnTo>
                <a:lnTo>
                  <a:pt x="5814" y="507"/>
                </a:lnTo>
                <a:moveTo>
                  <a:pt x="5814" y="507"/>
                </a:moveTo>
                <a:lnTo>
                  <a:pt x="5814" y="507"/>
                </a:lnTo>
                <a:lnTo>
                  <a:pt x="5814" y="507"/>
                </a:lnTo>
                <a:close/>
                <a:moveTo>
                  <a:pt x="5814" y="507"/>
                </a:moveTo>
                <a:lnTo>
                  <a:pt x="5814" y="507"/>
                </a:lnTo>
                <a:lnTo>
                  <a:pt x="5827" y="507"/>
                </a:lnTo>
                <a:moveTo>
                  <a:pt x="5827" y="507"/>
                </a:moveTo>
                <a:lnTo>
                  <a:pt x="5827" y="507"/>
                </a:lnTo>
                <a:lnTo>
                  <a:pt x="5827" y="507"/>
                </a:lnTo>
                <a:close/>
                <a:moveTo>
                  <a:pt x="5827" y="507"/>
                </a:moveTo>
                <a:lnTo>
                  <a:pt x="5827" y="507"/>
                </a:lnTo>
                <a:lnTo>
                  <a:pt x="5841" y="507"/>
                </a:lnTo>
                <a:moveTo>
                  <a:pt x="5841" y="507"/>
                </a:moveTo>
                <a:lnTo>
                  <a:pt x="5841" y="507"/>
                </a:lnTo>
                <a:lnTo>
                  <a:pt x="5854" y="507"/>
                </a:lnTo>
                <a:moveTo>
                  <a:pt x="5854" y="507"/>
                </a:moveTo>
                <a:lnTo>
                  <a:pt x="5854" y="507"/>
                </a:lnTo>
                <a:lnTo>
                  <a:pt x="5854" y="507"/>
                </a:lnTo>
                <a:close/>
                <a:moveTo>
                  <a:pt x="5854" y="507"/>
                </a:moveTo>
                <a:lnTo>
                  <a:pt x="5854" y="507"/>
                </a:lnTo>
                <a:lnTo>
                  <a:pt x="5867" y="507"/>
                </a:lnTo>
                <a:moveTo>
                  <a:pt x="5867" y="507"/>
                </a:moveTo>
                <a:lnTo>
                  <a:pt x="5867" y="507"/>
                </a:lnTo>
                <a:lnTo>
                  <a:pt x="5867" y="480"/>
                </a:lnTo>
                <a:moveTo>
                  <a:pt x="5867" y="480"/>
                </a:moveTo>
                <a:lnTo>
                  <a:pt x="5867" y="480"/>
                </a:lnTo>
                <a:lnTo>
                  <a:pt x="5881" y="480"/>
                </a:lnTo>
                <a:moveTo>
                  <a:pt x="5881" y="480"/>
                </a:moveTo>
                <a:lnTo>
                  <a:pt x="5881" y="480"/>
                </a:lnTo>
                <a:lnTo>
                  <a:pt x="5894" y="480"/>
                </a:lnTo>
                <a:moveTo>
                  <a:pt x="5894" y="480"/>
                </a:moveTo>
                <a:lnTo>
                  <a:pt x="5894" y="480"/>
                </a:lnTo>
                <a:lnTo>
                  <a:pt x="5894" y="467"/>
                </a:lnTo>
                <a:moveTo>
                  <a:pt x="5894" y="467"/>
                </a:moveTo>
                <a:lnTo>
                  <a:pt x="5894" y="467"/>
                </a:lnTo>
                <a:lnTo>
                  <a:pt x="5907" y="467"/>
                </a:lnTo>
                <a:moveTo>
                  <a:pt x="5907" y="467"/>
                </a:moveTo>
                <a:lnTo>
                  <a:pt x="5907" y="467"/>
                </a:lnTo>
                <a:lnTo>
                  <a:pt x="5921" y="467"/>
                </a:lnTo>
                <a:moveTo>
                  <a:pt x="5921" y="467"/>
                </a:moveTo>
                <a:lnTo>
                  <a:pt x="5921" y="467"/>
                </a:lnTo>
                <a:lnTo>
                  <a:pt x="5921" y="467"/>
                </a:lnTo>
                <a:close/>
                <a:moveTo>
                  <a:pt x="5921" y="467"/>
                </a:moveTo>
                <a:lnTo>
                  <a:pt x="5921" y="467"/>
                </a:lnTo>
                <a:lnTo>
                  <a:pt x="5934" y="467"/>
                </a:lnTo>
                <a:moveTo>
                  <a:pt x="5934" y="467"/>
                </a:moveTo>
                <a:lnTo>
                  <a:pt x="5934" y="467"/>
                </a:lnTo>
                <a:lnTo>
                  <a:pt x="5934" y="467"/>
                </a:lnTo>
                <a:close/>
                <a:moveTo>
                  <a:pt x="5934" y="467"/>
                </a:moveTo>
                <a:lnTo>
                  <a:pt x="5934" y="467"/>
                </a:lnTo>
                <a:lnTo>
                  <a:pt x="5947" y="453"/>
                </a:lnTo>
                <a:moveTo>
                  <a:pt x="5947" y="453"/>
                </a:moveTo>
                <a:lnTo>
                  <a:pt x="5947" y="453"/>
                </a:lnTo>
                <a:lnTo>
                  <a:pt x="5961" y="440"/>
                </a:lnTo>
                <a:moveTo>
                  <a:pt x="5961" y="440"/>
                </a:moveTo>
                <a:lnTo>
                  <a:pt x="5961" y="440"/>
                </a:lnTo>
                <a:lnTo>
                  <a:pt x="5961" y="440"/>
                </a:lnTo>
                <a:close/>
                <a:moveTo>
                  <a:pt x="5961" y="440"/>
                </a:moveTo>
                <a:lnTo>
                  <a:pt x="5961" y="440"/>
                </a:lnTo>
                <a:lnTo>
                  <a:pt x="5974" y="440"/>
                </a:lnTo>
                <a:moveTo>
                  <a:pt x="5974" y="440"/>
                </a:moveTo>
                <a:lnTo>
                  <a:pt x="5974" y="440"/>
                </a:lnTo>
                <a:lnTo>
                  <a:pt x="5987" y="427"/>
                </a:lnTo>
                <a:moveTo>
                  <a:pt x="5987" y="427"/>
                </a:moveTo>
                <a:lnTo>
                  <a:pt x="5987" y="427"/>
                </a:lnTo>
                <a:lnTo>
                  <a:pt x="5987" y="427"/>
                </a:lnTo>
                <a:close/>
                <a:moveTo>
                  <a:pt x="5987" y="427"/>
                </a:moveTo>
                <a:lnTo>
                  <a:pt x="5987" y="427"/>
                </a:lnTo>
                <a:lnTo>
                  <a:pt x="6001" y="427"/>
                </a:lnTo>
                <a:moveTo>
                  <a:pt x="6001" y="427"/>
                </a:moveTo>
                <a:lnTo>
                  <a:pt x="6001" y="427"/>
                </a:lnTo>
                <a:lnTo>
                  <a:pt x="6001" y="400"/>
                </a:lnTo>
                <a:moveTo>
                  <a:pt x="6001" y="400"/>
                </a:moveTo>
                <a:lnTo>
                  <a:pt x="6001" y="400"/>
                </a:lnTo>
                <a:lnTo>
                  <a:pt x="6014" y="400"/>
                </a:lnTo>
                <a:moveTo>
                  <a:pt x="6014" y="400"/>
                </a:moveTo>
                <a:lnTo>
                  <a:pt x="6014" y="400"/>
                </a:lnTo>
                <a:lnTo>
                  <a:pt x="6027" y="387"/>
                </a:lnTo>
                <a:moveTo>
                  <a:pt x="6027" y="387"/>
                </a:moveTo>
                <a:lnTo>
                  <a:pt x="6027" y="387"/>
                </a:lnTo>
                <a:lnTo>
                  <a:pt x="6027" y="387"/>
                </a:lnTo>
                <a:close/>
                <a:moveTo>
                  <a:pt x="6027" y="387"/>
                </a:moveTo>
                <a:lnTo>
                  <a:pt x="6027" y="387"/>
                </a:lnTo>
                <a:lnTo>
                  <a:pt x="6041" y="387"/>
                </a:lnTo>
                <a:moveTo>
                  <a:pt x="6041" y="387"/>
                </a:moveTo>
                <a:lnTo>
                  <a:pt x="6041" y="387"/>
                </a:lnTo>
                <a:lnTo>
                  <a:pt x="6054" y="387"/>
                </a:lnTo>
                <a:moveTo>
                  <a:pt x="6054" y="387"/>
                </a:moveTo>
                <a:lnTo>
                  <a:pt x="6054" y="387"/>
                </a:lnTo>
                <a:lnTo>
                  <a:pt x="6054" y="387"/>
                </a:lnTo>
                <a:close/>
                <a:moveTo>
                  <a:pt x="6054" y="387"/>
                </a:moveTo>
                <a:lnTo>
                  <a:pt x="6054" y="387"/>
                </a:lnTo>
                <a:lnTo>
                  <a:pt x="6067" y="387"/>
                </a:lnTo>
                <a:moveTo>
                  <a:pt x="6067" y="387"/>
                </a:moveTo>
                <a:lnTo>
                  <a:pt x="6067" y="387"/>
                </a:lnTo>
                <a:lnTo>
                  <a:pt x="6067" y="387"/>
                </a:lnTo>
                <a:close/>
                <a:moveTo>
                  <a:pt x="6067" y="387"/>
                </a:moveTo>
                <a:lnTo>
                  <a:pt x="6067" y="387"/>
                </a:lnTo>
                <a:lnTo>
                  <a:pt x="6081" y="387"/>
                </a:lnTo>
                <a:moveTo>
                  <a:pt x="6081" y="387"/>
                </a:moveTo>
                <a:lnTo>
                  <a:pt x="6081" y="387"/>
                </a:lnTo>
                <a:lnTo>
                  <a:pt x="6094" y="387"/>
                </a:lnTo>
                <a:moveTo>
                  <a:pt x="6094" y="387"/>
                </a:moveTo>
                <a:lnTo>
                  <a:pt x="6094" y="387"/>
                </a:lnTo>
                <a:lnTo>
                  <a:pt x="6094" y="387"/>
                </a:lnTo>
                <a:close/>
                <a:moveTo>
                  <a:pt x="6094" y="387"/>
                </a:moveTo>
                <a:lnTo>
                  <a:pt x="6094" y="387"/>
                </a:lnTo>
                <a:lnTo>
                  <a:pt x="6107" y="387"/>
                </a:lnTo>
                <a:moveTo>
                  <a:pt x="6107" y="387"/>
                </a:moveTo>
                <a:lnTo>
                  <a:pt x="6107" y="387"/>
                </a:lnTo>
                <a:lnTo>
                  <a:pt x="6121" y="387"/>
                </a:lnTo>
                <a:moveTo>
                  <a:pt x="6121" y="387"/>
                </a:moveTo>
                <a:lnTo>
                  <a:pt x="6121" y="387"/>
                </a:lnTo>
                <a:lnTo>
                  <a:pt x="6121" y="360"/>
                </a:lnTo>
                <a:moveTo>
                  <a:pt x="6121" y="360"/>
                </a:moveTo>
                <a:lnTo>
                  <a:pt x="6121" y="360"/>
                </a:lnTo>
                <a:lnTo>
                  <a:pt x="6134" y="347"/>
                </a:lnTo>
                <a:moveTo>
                  <a:pt x="6134" y="347"/>
                </a:moveTo>
                <a:lnTo>
                  <a:pt x="6134" y="347"/>
                </a:lnTo>
                <a:lnTo>
                  <a:pt x="6134" y="347"/>
                </a:lnTo>
                <a:close/>
                <a:moveTo>
                  <a:pt x="6134" y="347"/>
                </a:moveTo>
                <a:lnTo>
                  <a:pt x="6134" y="347"/>
                </a:lnTo>
                <a:lnTo>
                  <a:pt x="6147" y="347"/>
                </a:lnTo>
                <a:moveTo>
                  <a:pt x="6147" y="347"/>
                </a:moveTo>
                <a:lnTo>
                  <a:pt x="6147" y="347"/>
                </a:lnTo>
                <a:lnTo>
                  <a:pt x="6161" y="320"/>
                </a:lnTo>
                <a:moveTo>
                  <a:pt x="6161" y="320"/>
                </a:moveTo>
                <a:lnTo>
                  <a:pt x="6161" y="320"/>
                </a:lnTo>
                <a:lnTo>
                  <a:pt x="6161" y="307"/>
                </a:lnTo>
                <a:moveTo>
                  <a:pt x="6161" y="307"/>
                </a:moveTo>
                <a:lnTo>
                  <a:pt x="6161" y="307"/>
                </a:lnTo>
                <a:lnTo>
                  <a:pt x="6174" y="307"/>
                </a:lnTo>
                <a:moveTo>
                  <a:pt x="6174" y="307"/>
                </a:moveTo>
                <a:lnTo>
                  <a:pt x="6174" y="307"/>
                </a:lnTo>
                <a:lnTo>
                  <a:pt x="6187" y="307"/>
                </a:lnTo>
                <a:moveTo>
                  <a:pt x="6187" y="307"/>
                </a:moveTo>
                <a:lnTo>
                  <a:pt x="6187" y="307"/>
                </a:lnTo>
                <a:lnTo>
                  <a:pt x="6187" y="307"/>
                </a:lnTo>
                <a:close/>
                <a:moveTo>
                  <a:pt x="6187" y="307"/>
                </a:moveTo>
                <a:lnTo>
                  <a:pt x="6187" y="307"/>
                </a:lnTo>
                <a:lnTo>
                  <a:pt x="6201" y="307"/>
                </a:lnTo>
                <a:moveTo>
                  <a:pt x="6201" y="307"/>
                </a:moveTo>
                <a:lnTo>
                  <a:pt x="6201" y="307"/>
                </a:lnTo>
                <a:lnTo>
                  <a:pt x="6201" y="307"/>
                </a:lnTo>
                <a:close/>
                <a:moveTo>
                  <a:pt x="6201" y="307"/>
                </a:moveTo>
                <a:lnTo>
                  <a:pt x="6201" y="307"/>
                </a:lnTo>
                <a:lnTo>
                  <a:pt x="6214" y="307"/>
                </a:lnTo>
                <a:moveTo>
                  <a:pt x="6214" y="307"/>
                </a:moveTo>
                <a:lnTo>
                  <a:pt x="6214" y="307"/>
                </a:lnTo>
                <a:lnTo>
                  <a:pt x="6227" y="307"/>
                </a:lnTo>
                <a:moveTo>
                  <a:pt x="6227" y="307"/>
                </a:moveTo>
                <a:lnTo>
                  <a:pt x="6227" y="307"/>
                </a:lnTo>
                <a:lnTo>
                  <a:pt x="6227" y="307"/>
                </a:lnTo>
                <a:close/>
                <a:moveTo>
                  <a:pt x="6227" y="307"/>
                </a:moveTo>
                <a:lnTo>
                  <a:pt x="6227" y="307"/>
                </a:lnTo>
                <a:lnTo>
                  <a:pt x="6241" y="307"/>
                </a:lnTo>
                <a:moveTo>
                  <a:pt x="6241" y="307"/>
                </a:moveTo>
                <a:lnTo>
                  <a:pt x="6241" y="307"/>
                </a:lnTo>
                <a:lnTo>
                  <a:pt x="6254" y="280"/>
                </a:lnTo>
                <a:moveTo>
                  <a:pt x="6254" y="280"/>
                </a:moveTo>
                <a:lnTo>
                  <a:pt x="6254" y="280"/>
                </a:lnTo>
                <a:lnTo>
                  <a:pt x="6254" y="280"/>
                </a:lnTo>
                <a:close/>
                <a:moveTo>
                  <a:pt x="6254" y="280"/>
                </a:moveTo>
                <a:lnTo>
                  <a:pt x="6254" y="280"/>
                </a:lnTo>
                <a:lnTo>
                  <a:pt x="6267" y="280"/>
                </a:lnTo>
                <a:moveTo>
                  <a:pt x="6267" y="280"/>
                </a:moveTo>
                <a:lnTo>
                  <a:pt x="6267" y="280"/>
                </a:lnTo>
                <a:lnTo>
                  <a:pt x="6267" y="280"/>
                </a:lnTo>
                <a:close/>
                <a:moveTo>
                  <a:pt x="6267" y="280"/>
                </a:moveTo>
                <a:lnTo>
                  <a:pt x="6267" y="280"/>
                </a:lnTo>
                <a:lnTo>
                  <a:pt x="6281" y="267"/>
                </a:lnTo>
                <a:moveTo>
                  <a:pt x="6281" y="267"/>
                </a:moveTo>
                <a:lnTo>
                  <a:pt x="6281" y="267"/>
                </a:lnTo>
                <a:lnTo>
                  <a:pt x="6294" y="267"/>
                </a:lnTo>
                <a:moveTo>
                  <a:pt x="6294" y="267"/>
                </a:moveTo>
                <a:lnTo>
                  <a:pt x="6294" y="267"/>
                </a:lnTo>
                <a:lnTo>
                  <a:pt x="6294" y="240"/>
                </a:lnTo>
                <a:moveTo>
                  <a:pt x="6294" y="240"/>
                </a:moveTo>
                <a:lnTo>
                  <a:pt x="6294" y="240"/>
                </a:lnTo>
                <a:lnTo>
                  <a:pt x="6307" y="213"/>
                </a:lnTo>
                <a:moveTo>
                  <a:pt x="6307" y="213"/>
                </a:moveTo>
                <a:lnTo>
                  <a:pt x="6307" y="213"/>
                </a:lnTo>
                <a:lnTo>
                  <a:pt x="6307" y="213"/>
                </a:lnTo>
                <a:close/>
                <a:moveTo>
                  <a:pt x="6307" y="213"/>
                </a:moveTo>
                <a:lnTo>
                  <a:pt x="6307" y="213"/>
                </a:lnTo>
                <a:lnTo>
                  <a:pt x="6321" y="213"/>
                </a:lnTo>
                <a:moveTo>
                  <a:pt x="6321" y="213"/>
                </a:moveTo>
                <a:lnTo>
                  <a:pt x="6321" y="213"/>
                </a:lnTo>
                <a:lnTo>
                  <a:pt x="6334" y="213"/>
                </a:lnTo>
                <a:moveTo>
                  <a:pt x="6334" y="213"/>
                </a:moveTo>
                <a:lnTo>
                  <a:pt x="6334" y="213"/>
                </a:lnTo>
                <a:lnTo>
                  <a:pt x="6334" y="213"/>
                </a:lnTo>
                <a:close/>
                <a:moveTo>
                  <a:pt x="6334" y="213"/>
                </a:moveTo>
                <a:lnTo>
                  <a:pt x="6334" y="213"/>
                </a:lnTo>
                <a:lnTo>
                  <a:pt x="6347" y="213"/>
                </a:lnTo>
                <a:moveTo>
                  <a:pt x="6347" y="213"/>
                </a:moveTo>
                <a:lnTo>
                  <a:pt x="6347" y="213"/>
                </a:lnTo>
                <a:lnTo>
                  <a:pt x="6361" y="173"/>
                </a:lnTo>
                <a:moveTo>
                  <a:pt x="6361" y="173"/>
                </a:moveTo>
                <a:lnTo>
                  <a:pt x="6361" y="173"/>
                </a:lnTo>
                <a:lnTo>
                  <a:pt x="6361" y="173"/>
                </a:lnTo>
                <a:close/>
                <a:moveTo>
                  <a:pt x="6361" y="173"/>
                </a:moveTo>
                <a:lnTo>
                  <a:pt x="6361" y="173"/>
                </a:lnTo>
                <a:lnTo>
                  <a:pt x="6374" y="173"/>
                </a:lnTo>
                <a:moveTo>
                  <a:pt x="6374" y="173"/>
                </a:moveTo>
                <a:lnTo>
                  <a:pt x="6374" y="173"/>
                </a:lnTo>
                <a:lnTo>
                  <a:pt x="6374" y="173"/>
                </a:lnTo>
                <a:close/>
                <a:moveTo>
                  <a:pt x="6374" y="173"/>
                </a:moveTo>
                <a:lnTo>
                  <a:pt x="6374" y="173"/>
                </a:lnTo>
                <a:lnTo>
                  <a:pt x="6387" y="173"/>
                </a:lnTo>
                <a:moveTo>
                  <a:pt x="6387" y="173"/>
                </a:moveTo>
                <a:lnTo>
                  <a:pt x="6387" y="173"/>
                </a:lnTo>
                <a:lnTo>
                  <a:pt x="6401" y="173"/>
                </a:lnTo>
                <a:moveTo>
                  <a:pt x="6401" y="173"/>
                </a:moveTo>
                <a:lnTo>
                  <a:pt x="6401" y="173"/>
                </a:lnTo>
                <a:lnTo>
                  <a:pt x="6401" y="173"/>
                </a:lnTo>
                <a:close/>
                <a:moveTo>
                  <a:pt x="6401" y="173"/>
                </a:moveTo>
                <a:lnTo>
                  <a:pt x="6401" y="173"/>
                </a:lnTo>
                <a:lnTo>
                  <a:pt x="6414" y="173"/>
                </a:lnTo>
                <a:moveTo>
                  <a:pt x="6414" y="173"/>
                </a:moveTo>
                <a:lnTo>
                  <a:pt x="6414" y="173"/>
                </a:lnTo>
                <a:lnTo>
                  <a:pt x="6427" y="173"/>
                </a:lnTo>
                <a:moveTo>
                  <a:pt x="6427" y="173"/>
                </a:moveTo>
                <a:lnTo>
                  <a:pt x="6427" y="173"/>
                </a:lnTo>
                <a:lnTo>
                  <a:pt x="6427" y="173"/>
                </a:lnTo>
                <a:close/>
                <a:moveTo>
                  <a:pt x="6427" y="173"/>
                </a:moveTo>
                <a:lnTo>
                  <a:pt x="6427" y="173"/>
                </a:lnTo>
                <a:lnTo>
                  <a:pt x="6441" y="173"/>
                </a:lnTo>
                <a:moveTo>
                  <a:pt x="6441" y="173"/>
                </a:moveTo>
                <a:lnTo>
                  <a:pt x="6441" y="173"/>
                </a:lnTo>
                <a:lnTo>
                  <a:pt x="6441" y="173"/>
                </a:lnTo>
                <a:close/>
                <a:moveTo>
                  <a:pt x="6441" y="173"/>
                </a:moveTo>
                <a:lnTo>
                  <a:pt x="6441" y="173"/>
                </a:lnTo>
                <a:lnTo>
                  <a:pt x="6454" y="173"/>
                </a:lnTo>
                <a:moveTo>
                  <a:pt x="6454" y="173"/>
                </a:moveTo>
                <a:lnTo>
                  <a:pt x="6454" y="173"/>
                </a:lnTo>
                <a:lnTo>
                  <a:pt x="6467" y="173"/>
                </a:lnTo>
                <a:moveTo>
                  <a:pt x="6467" y="173"/>
                </a:moveTo>
                <a:lnTo>
                  <a:pt x="6467" y="173"/>
                </a:lnTo>
                <a:lnTo>
                  <a:pt x="6467" y="173"/>
                </a:lnTo>
                <a:close/>
                <a:moveTo>
                  <a:pt x="6467" y="173"/>
                </a:moveTo>
                <a:lnTo>
                  <a:pt x="6467" y="173"/>
                </a:lnTo>
                <a:lnTo>
                  <a:pt x="6481" y="173"/>
                </a:lnTo>
                <a:moveTo>
                  <a:pt x="6481" y="173"/>
                </a:moveTo>
                <a:lnTo>
                  <a:pt x="6481" y="173"/>
                </a:lnTo>
                <a:lnTo>
                  <a:pt x="6494" y="173"/>
                </a:lnTo>
                <a:moveTo>
                  <a:pt x="6494" y="173"/>
                </a:moveTo>
                <a:lnTo>
                  <a:pt x="6494" y="173"/>
                </a:lnTo>
                <a:lnTo>
                  <a:pt x="6494" y="173"/>
                </a:lnTo>
                <a:close/>
                <a:moveTo>
                  <a:pt x="6494" y="173"/>
                </a:moveTo>
                <a:lnTo>
                  <a:pt x="6494" y="173"/>
                </a:lnTo>
                <a:lnTo>
                  <a:pt x="6507" y="173"/>
                </a:lnTo>
                <a:moveTo>
                  <a:pt x="6507" y="173"/>
                </a:moveTo>
                <a:lnTo>
                  <a:pt x="6507" y="173"/>
                </a:lnTo>
                <a:lnTo>
                  <a:pt x="6507" y="173"/>
                </a:lnTo>
                <a:close/>
                <a:moveTo>
                  <a:pt x="6507" y="173"/>
                </a:moveTo>
                <a:lnTo>
                  <a:pt x="6507" y="173"/>
                </a:lnTo>
                <a:lnTo>
                  <a:pt x="6521" y="173"/>
                </a:lnTo>
                <a:moveTo>
                  <a:pt x="6521" y="173"/>
                </a:moveTo>
                <a:lnTo>
                  <a:pt x="6521" y="173"/>
                </a:lnTo>
                <a:lnTo>
                  <a:pt x="6534" y="173"/>
                </a:lnTo>
                <a:moveTo>
                  <a:pt x="6534" y="173"/>
                </a:moveTo>
                <a:lnTo>
                  <a:pt x="6534" y="173"/>
                </a:lnTo>
                <a:lnTo>
                  <a:pt x="6534" y="173"/>
                </a:lnTo>
                <a:close/>
                <a:moveTo>
                  <a:pt x="6534" y="173"/>
                </a:moveTo>
                <a:lnTo>
                  <a:pt x="6534" y="173"/>
                </a:lnTo>
                <a:lnTo>
                  <a:pt x="6547" y="120"/>
                </a:lnTo>
                <a:moveTo>
                  <a:pt x="6547" y="120"/>
                </a:moveTo>
                <a:lnTo>
                  <a:pt x="6547" y="120"/>
                </a:lnTo>
                <a:lnTo>
                  <a:pt x="6561" y="120"/>
                </a:lnTo>
                <a:moveTo>
                  <a:pt x="6561" y="120"/>
                </a:moveTo>
                <a:lnTo>
                  <a:pt x="6561" y="120"/>
                </a:lnTo>
                <a:lnTo>
                  <a:pt x="6561" y="120"/>
                </a:lnTo>
                <a:close/>
                <a:moveTo>
                  <a:pt x="6561" y="120"/>
                </a:moveTo>
                <a:lnTo>
                  <a:pt x="6561" y="120"/>
                </a:lnTo>
                <a:lnTo>
                  <a:pt x="6574" y="120"/>
                </a:lnTo>
                <a:moveTo>
                  <a:pt x="6574" y="120"/>
                </a:moveTo>
                <a:lnTo>
                  <a:pt x="6574" y="120"/>
                </a:lnTo>
                <a:lnTo>
                  <a:pt x="6574" y="120"/>
                </a:lnTo>
                <a:close/>
                <a:moveTo>
                  <a:pt x="6574" y="120"/>
                </a:moveTo>
                <a:lnTo>
                  <a:pt x="6574" y="120"/>
                </a:lnTo>
                <a:lnTo>
                  <a:pt x="6587" y="120"/>
                </a:lnTo>
                <a:moveTo>
                  <a:pt x="6587" y="120"/>
                </a:moveTo>
                <a:lnTo>
                  <a:pt x="6587" y="120"/>
                </a:lnTo>
                <a:lnTo>
                  <a:pt x="6601" y="120"/>
                </a:lnTo>
                <a:moveTo>
                  <a:pt x="6601" y="120"/>
                </a:moveTo>
                <a:lnTo>
                  <a:pt x="6601" y="120"/>
                </a:lnTo>
                <a:lnTo>
                  <a:pt x="6601" y="120"/>
                </a:lnTo>
                <a:close/>
                <a:moveTo>
                  <a:pt x="6601" y="120"/>
                </a:moveTo>
                <a:lnTo>
                  <a:pt x="6601" y="120"/>
                </a:lnTo>
                <a:lnTo>
                  <a:pt x="6614" y="120"/>
                </a:lnTo>
                <a:moveTo>
                  <a:pt x="6614" y="120"/>
                </a:moveTo>
                <a:lnTo>
                  <a:pt x="6614" y="120"/>
                </a:lnTo>
                <a:lnTo>
                  <a:pt x="6627" y="120"/>
                </a:lnTo>
                <a:moveTo>
                  <a:pt x="6627" y="120"/>
                </a:moveTo>
                <a:lnTo>
                  <a:pt x="6627" y="120"/>
                </a:lnTo>
                <a:lnTo>
                  <a:pt x="6627" y="120"/>
                </a:lnTo>
                <a:close/>
                <a:moveTo>
                  <a:pt x="6627" y="120"/>
                </a:moveTo>
                <a:lnTo>
                  <a:pt x="6627" y="120"/>
                </a:lnTo>
                <a:lnTo>
                  <a:pt x="6641" y="120"/>
                </a:lnTo>
                <a:moveTo>
                  <a:pt x="6641" y="120"/>
                </a:moveTo>
                <a:lnTo>
                  <a:pt x="6641" y="120"/>
                </a:lnTo>
                <a:lnTo>
                  <a:pt x="6641" y="120"/>
                </a:lnTo>
                <a:close/>
                <a:moveTo>
                  <a:pt x="6641" y="120"/>
                </a:moveTo>
                <a:lnTo>
                  <a:pt x="6641" y="120"/>
                </a:lnTo>
                <a:lnTo>
                  <a:pt x="6654" y="120"/>
                </a:lnTo>
                <a:moveTo>
                  <a:pt x="6654" y="120"/>
                </a:moveTo>
                <a:lnTo>
                  <a:pt x="6654" y="120"/>
                </a:lnTo>
                <a:lnTo>
                  <a:pt x="6667" y="120"/>
                </a:lnTo>
                <a:moveTo>
                  <a:pt x="6667" y="120"/>
                </a:moveTo>
                <a:lnTo>
                  <a:pt x="6667" y="120"/>
                </a:lnTo>
                <a:lnTo>
                  <a:pt x="6667" y="120"/>
                </a:lnTo>
                <a:close/>
                <a:moveTo>
                  <a:pt x="6667" y="120"/>
                </a:moveTo>
                <a:lnTo>
                  <a:pt x="6667" y="120"/>
                </a:lnTo>
                <a:lnTo>
                  <a:pt x="6681" y="120"/>
                </a:lnTo>
                <a:moveTo>
                  <a:pt x="6681" y="120"/>
                </a:moveTo>
                <a:lnTo>
                  <a:pt x="6681" y="120"/>
                </a:lnTo>
                <a:lnTo>
                  <a:pt x="6694" y="120"/>
                </a:lnTo>
                <a:moveTo>
                  <a:pt x="6694" y="120"/>
                </a:moveTo>
                <a:lnTo>
                  <a:pt x="6694" y="120"/>
                </a:lnTo>
                <a:lnTo>
                  <a:pt x="6694" y="107"/>
                </a:lnTo>
                <a:moveTo>
                  <a:pt x="6694" y="107"/>
                </a:moveTo>
                <a:lnTo>
                  <a:pt x="6694" y="107"/>
                </a:lnTo>
                <a:lnTo>
                  <a:pt x="6707" y="107"/>
                </a:lnTo>
                <a:moveTo>
                  <a:pt x="6707" y="107"/>
                </a:moveTo>
                <a:lnTo>
                  <a:pt x="6707" y="107"/>
                </a:lnTo>
                <a:lnTo>
                  <a:pt x="6707" y="107"/>
                </a:lnTo>
                <a:close/>
                <a:moveTo>
                  <a:pt x="6707" y="107"/>
                </a:moveTo>
                <a:lnTo>
                  <a:pt x="6707" y="107"/>
                </a:lnTo>
                <a:lnTo>
                  <a:pt x="6721" y="107"/>
                </a:lnTo>
                <a:moveTo>
                  <a:pt x="6721" y="107"/>
                </a:moveTo>
                <a:lnTo>
                  <a:pt x="6721" y="107"/>
                </a:lnTo>
                <a:lnTo>
                  <a:pt x="6734" y="107"/>
                </a:lnTo>
                <a:moveTo>
                  <a:pt x="6734" y="107"/>
                </a:moveTo>
                <a:lnTo>
                  <a:pt x="6734" y="107"/>
                </a:lnTo>
                <a:lnTo>
                  <a:pt x="6734" y="107"/>
                </a:lnTo>
                <a:close/>
                <a:moveTo>
                  <a:pt x="6734" y="107"/>
                </a:moveTo>
                <a:lnTo>
                  <a:pt x="6734" y="107"/>
                </a:lnTo>
                <a:lnTo>
                  <a:pt x="6747" y="107"/>
                </a:lnTo>
                <a:moveTo>
                  <a:pt x="6747" y="107"/>
                </a:moveTo>
                <a:lnTo>
                  <a:pt x="6747" y="107"/>
                </a:lnTo>
                <a:lnTo>
                  <a:pt x="6761" y="107"/>
                </a:lnTo>
                <a:moveTo>
                  <a:pt x="6761" y="107"/>
                </a:moveTo>
                <a:lnTo>
                  <a:pt x="6761" y="107"/>
                </a:lnTo>
                <a:lnTo>
                  <a:pt x="6761" y="107"/>
                </a:lnTo>
                <a:close/>
                <a:moveTo>
                  <a:pt x="6761" y="107"/>
                </a:moveTo>
                <a:lnTo>
                  <a:pt x="6761" y="107"/>
                </a:lnTo>
                <a:lnTo>
                  <a:pt x="6774" y="107"/>
                </a:lnTo>
                <a:moveTo>
                  <a:pt x="6774" y="107"/>
                </a:moveTo>
                <a:lnTo>
                  <a:pt x="6774" y="107"/>
                </a:lnTo>
                <a:lnTo>
                  <a:pt x="6774" y="107"/>
                </a:lnTo>
                <a:close/>
                <a:moveTo>
                  <a:pt x="6774" y="107"/>
                </a:moveTo>
                <a:lnTo>
                  <a:pt x="6774" y="107"/>
                </a:lnTo>
                <a:lnTo>
                  <a:pt x="6787" y="107"/>
                </a:lnTo>
                <a:moveTo>
                  <a:pt x="6787" y="107"/>
                </a:moveTo>
                <a:lnTo>
                  <a:pt x="6787" y="107"/>
                </a:lnTo>
                <a:lnTo>
                  <a:pt x="6801" y="107"/>
                </a:lnTo>
                <a:moveTo>
                  <a:pt x="6801" y="107"/>
                </a:moveTo>
                <a:lnTo>
                  <a:pt x="6801" y="107"/>
                </a:lnTo>
                <a:lnTo>
                  <a:pt x="6801" y="107"/>
                </a:lnTo>
                <a:close/>
                <a:moveTo>
                  <a:pt x="6801" y="107"/>
                </a:moveTo>
                <a:lnTo>
                  <a:pt x="6801" y="107"/>
                </a:lnTo>
                <a:lnTo>
                  <a:pt x="6814" y="107"/>
                </a:lnTo>
                <a:moveTo>
                  <a:pt x="6814" y="107"/>
                </a:moveTo>
                <a:lnTo>
                  <a:pt x="6814" y="107"/>
                </a:lnTo>
                <a:lnTo>
                  <a:pt x="6814" y="107"/>
                </a:lnTo>
                <a:close/>
                <a:moveTo>
                  <a:pt x="6814" y="107"/>
                </a:moveTo>
                <a:lnTo>
                  <a:pt x="6814" y="107"/>
                </a:lnTo>
                <a:lnTo>
                  <a:pt x="6827" y="107"/>
                </a:lnTo>
                <a:moveTo>
                  <a:pt x="6827" y="107"/>
                </a:moveTo>
                <a:lnTo>
                  <a:pt x="6827" y="107"/>
                </a:lnTo>
                <a:lnTo>
                  <a:pt x="6841" y="107"/>
                </a:lnTo>
                <a:moveTo>
                  <a:pt x="6841" y="107"/>
                </a:moveTo>
                <a:lnTo>
                  <a:pt x="6841" y="107"/>
                </a:lnTo>
                <a:lnTo>
                  <a:pt x="6841" y="107"/>
                </a:lnTo>
                <a:close/>
                <a:moveTo>
                  <a:pt x="6841" y="107"/>
                </a:moveTo>
                <a:lnTo>
                  <a:pt x="6841" y="107"/>
                </a:lnTo>
                <a:lnTo>
                  <a:pt x="6854" y="107"/>
                </a:lnTo>
                <a:moveTo>
                  <a:pt x="6854" y="107"/>
                </a:moveTo>
                <a:lnTo>
                  <a:pt x="6854" y="107"/>
                </a:lnTo>
                <a:lnTo>
                  <a:pt x="6867" y="107"/>
                </a:lnTo>
                <a:moveTo>
                  <a:pt x="6867" y="107"/>
                </a:moveTo>
                <a:lnTo>
                  <a:pt x="6867" y="107"/>
                </a:lnTo>
                <a:lnTo>
                  <a:pt x="6867" y="107"/>
                </a:lnTo>
                <a:close/>
                <a:moveTo>
                  <a:pt x="6867" y="107"/>
                </a:moveTo>
                <a:lnTo>
                  <a:pt x="6867" y="107"/>
                </a:lnTo>
                <a:lnTo>
                  <a:pt x="6881" y="107"/>
                </a:lnTo>
                <a:moveTo>
                  <a:pt x="6881" y="107"/>
                </a:moveTo>
                <a:lnTo>
                  <a:pt x="6881" y="107"/>
                </a:lnTo>
                <a:lnTo>
                  <a:pt x="6881" y="107"/>
                </a:lnTo>
                <a:close/>
                <a:moveTo>
                  <a:pt x="6881" y="107"/>
                </a:moveTo>
                <a:lnTo>
                  <a:pt x="6881" y="107"/>
                </a:lnTo>
                <a:lnTo>
                  <a:pt x="6894" y="107"/>
                </a:lnTo>
                <a:moveTo>
                  <a:pt x="6894" y="107"/>
                </a:moveTo>
                <a:lnTo>
                  <a:pt x="6894" y="107"/>
                </a:lnTo>
                <a:lnTo>
                  <a:pt x="6907" y="107"/>
                </a:lnTo>
                <a:moveTo>
                  <a:pt x="6907" y="107"/>
                </a:moveTo>
                <a:lnTo>
                  <a:pt x="6907" y="107"/>
                </a:lnTo>
                <a:lnTo>
                  <a:pt x="6907" y="107"/>
                </a:lnTo>
                <a:close/>
                <a:moveTo>
                  <a:pt x="6907" y="107"/>
                </a:moveTo>
                <a:lnTo>
                  <a:pt x="6907" y="107"/>
                </a:lnTo>
                <a:lnTo>
                  <a:pt x="6921" y="107"/>
                </a:lnTo>
                <a:moveTo>
                  <a:pt x="6921" y="107"/>
                </a:moveTo>
                <a:lnTo>
                  <a:pt x="6921" y="107"/>
                </a:lnTo>
                <a:lnTo>
                  <a:pt x="6934" y="107"/>
                </a:lnTo>
                <a:moveTo>
                  <a:pt x="6934" y="107"/>
                </a:moveTo>
                <a:lnTo>
                  <a:pt x="6934" y="107"/>
                </a:lnTo>
                <a:lnTo>
                  <a:pt x="6934" y="107"/>
                </a:lnTo>
                <a:close/>
                <a:moveTo>
                  <a:pt x="6934" y="107"/>
                </a:moveTo>
                <a:lnTo>
                  <a:pt x="6934" y="107"/>
                </a:lnTo>
                <a:lnTo>
                  <a:pt x="6947" y="107"/>
                </a:lnTo>
                <a:moveTo>
                  <a:pt x="6947" y="107"/>
                </a:moveTo>
                <a:lnTo>
                  <a:pt x="6947" y="107"/>
                </a:lnTo>
                <a:lnTo>
                  <a:pt x="6947" y="107"/>
                </a:lnTo>
                <a:close/>
                <a:moveTo>
                  <a:pt x="6947" y="107"/>
                </a:moveTo>
                <a:lnTo>
                  <a:pt x="6947" y="107"/>
                </a:lnTo>
                <a:lnTo>
                  <a:pt x="6961" y="107"/>
                </a:lnTo>
                <a:moveTo>
                  <a:pt x="6961" y="107"/>
                </a:moveTo>
                <a:lnTo>
                  <a:pt x="6961" y="107"/>
                </a:lnTo>
                <a:lnTo>
                  <a:pt x="6974" y="107"/>
                </a:lnTo>
                <a:moveTo>
                  <a:pt x="6974" y="107"/>
                </a:moveTo>
                <a:lnTo>
                  <a:pt x="6974" y="107"/>
                </a:lnTo>
                <a:lnTo>
                  <a:pt x="6974" y="107"/>
                </a:lnTo>
                <a:close/>
                <a:moveTo>
                  <a:pt x="6974" y="107"/>
                </a:moveTo>
                <a:lnTo>
                  <a:pt x="6974" y="107"/>
                </a:lnTo>
                <a:lnTo>
                  <a:pt x="6987" y="107"/>
                </a:lnTo>
                <a:moveTo>
                  <a:pt x="6987" y="107"/>
                </a:moveTo>
                <a:lnTo>
                  <a:pt x="6987" y="107"/>
                </a:lnTo>
                <a:lnTo>
                  <a:pt x="7001" y="107"/>
                </a:lnTo>
                <a:moveTo>
                  <a:pt x="7001" y="107"/>
                </a:moveTo>
                <a:lnTo>
                  <a:pt x="7001" y="107"/>
                </a:lnTo>
                <a:lnTo>
                  <a:pt x="7001" y="107"/>
                </a:lnTo>
                <a:close/>
                <a:moveTo>
                  <a:pt x="7001" y="107"/>
                </a:moveTo>
                <a:lnTo>
                  <a:pt x="7001" y="107"/>
                </a:lnTo>
                <a:lnTo>
                  <a:pt x="7014" y="107"/>
                </a:lnTo>
                <a:moveTo>
                  <a:pt x="7014" y="107"/>
                </a:moveTo>
                <a:lnTo>
                  <a:pt x="7014" y="107"/>
                </a:lnTo>
                <a:lnTo>
                  <a:pt x="7014" y="107"/>
                </a:lnTo>
                <a:close/>
                <a:moveTo>
                  <a:pt x="7014" y="107"/>
                </a:moveTo>
                <a:lnTo>
                  <a:pt x="7014" y="107"/>
                </a:lnTo>
                <a:lnTo>
                  <a:pt x="7027" y="107"/>
                </a:lnTo>
                <a:moveTo>
                  <a:pt x="7027" y="107"/>
                </a:moveTo>
                <a:lnTo>
                  <a:pt x="7027" y="107"/>
                </a:lnTo>
                <a:lnTo>
                  <a:pt x="7041" y="107"/>
                </a:lnTo>
                <a:moveTo>
                  <a:pt x="7041" y="107"/>
                </a:moveTo>
                <a:lnTo>
                  <a:pt x="7041" y="107"/>
                </a:lnTo>
                <a:lnTo>
                  <a:pt x="7041" y="53"/>
                </a:lnTo>
                <a:moveTo>
                  <a:pt x="7041" y="53"/>
                </a:moveTo>
                <a:lnTo>
                  <a:pt x="7041" y="53"/>
                </a:lnTo>
                <a:lnTo>
                  <a:pt x="7054" y="53"/>
                </a:lnTo>
                <a:moveTo>
                  <a:pt x="7054" y="53"/>
                </a:moveTo>
                <a:lnTo>
                  <a:pt x="7054" y="53"/>
                </a:lnTo>
                <a:lnTo>
                  <a:pt x="7067" y="53"/>
                </a:lnTo>
                <a:moveTo>
                  <a:pt x="7067" y="53"/>
                </a:moveTo>
                <a:lnTo>
                  <a:pt x="7067" y="53"/>
                </a:lnTo>
                <a:lnTo>
                  <a:pt x="7067" y="53"/>
                </a:lnTo>
                <a:close/>
                <a:moveTo>
                  <a:pt x="7067" y="53"/>
                </a:moveTo>
                <a:lnTo>
                  <a:pt x="7067" y="53"/>
                </a:lnTo>
                <a:lnTo>
                  <a:pt x="7081" y="53"/>
                </a:lnTo>
                <a:moveTo>
                  <a:pt x="7081" y="53"/>
                </a:moveTo>
                <a:lnTo>
                  <a:pt x="7081" y="53"/>
                </a:lnTo>
                <a:lnTo>
                  <a:pt x="7081" y="53"/>
                </a:lnTo>
                <a:close/>
                <a:moveTo>
                  <a:pt x="7081" y="53"/>
                </a:moveTo>
                <a:lnTo>
                  <a:pt x="7081" y="53"/>
                </a:lnTo>
                <a:lnTo>
                  <a:pt x="7094" y="0"/>
                </a:lnTo>
                <a:moveTo>
                  <a:pt x="7094" y="0"/>
                </a:moveTo>
                <a:lnTo>
                  <a:pt x="7094" y="0"/>
                </a:lnTo>
                <a:lnTo>
                  <a:pt x="7107" y="0"/>
                </a:lnTo>
                <a:moveTo>
                  <a:pt x="7107" y="0"/>
                </a:moveTo>
                <a:lnTo>
                  <a:pt x="7107" y="0"/>
                </a:lnTo>
                <a:lnTo>
                  <a:pt x="7107" y="0"/>
                </a:lnTo>
                <a:close/>
                <a:moveTo>
                  <a:pt x="7107" y="0"/>
                </a:moveTo>
                <a:lnTo>
                  <a:pt x="7107" y="0"/>
                </a:lnTo>
                <a:lnTo>
                  <a:pt x="7121" y="0"/>
                </a:lnTo>
                <a:moveTo>
                  <a:pt x="7121" y="0"/>
                </a:moveTo>
                <a:lnTo>
                  <a:pt x="7121" y="0"/>
                </a:lnTo>
                <a:lnTo>
                  <a:pt x="7134" y="0"/>
                </a:lnTo>
                <a:moveTo>
                  <a:pt x="7134" y="0"/>
                </a:moveTo>
                <a:lnTo>
                  <a:pt x="7134" y="0"/>
                </a:lnTo>
                <a:lnTo>
                  <a:pt x="7134" y="0"/>
                </a:lnTo>
                <a:close/>
                <a:moveTo>
                  <a:pt x="7134" y="0"/>
                </a:moveTo>
                <a:lnTo>
                  <a:pt x="7134" y="0"/>
                </a:lnTo>
                <a:lnTo>
                  <a:pt x="7147" y="0"/>
                </a:lnTo>
                <a:moveTo>
                  <a:pt x="7147" y="0"/>
                </a:moveTo>
                <a:lnTo>
                  <a:pt x="7147" y="0"/>
                </a:lnTo>
                <a:lnTo>
                  <a:pt x="7147" y="0"/>
                </a:lnTo>
                <a:close/>
                <a:moveTo>
                  <a:pt x="7147" y="0"/>
                </a:moveTo>
                <a:lnTo>
                  <a:pt x="7147" y="0"/>
                </a:lnTo>
                <a:lnTo>
                  <a:pt x="7161" y="0"/>
                </a:lnTo>
                <a:moveTo>
                  <a:pt x="7161" y="0"/>
                </a:moveTo>
                <a:lnTo>
                  <a:pt x="7161" y="0"/>
                </a:lnTo>
                <a:lnTo>
                  <a:pt x="7174" y="0"/>
                </a:lnTo>
                <a:moveTo>
                  <a:pt x="7174" y="0"/>
                </a:moveTo>
                <a:lnTo>
                  <a:pt x="7174" y="0"/>
                </a:lnTo>
                <a:lnTo>
                  <a:pt x="7174" y="0"/>
                </a:lnTo>
                <a:close/>
                <a:moveTo>
                  <a:pt x="7174" y="0"/>
                </a:moveTo>
                <a:lnTo>
                  <a:pt x="7174" y="0"/>
                </a:lnTo>
                <a:lnTo>
                  <a:pt x="7187" y="0"/>
                </a:lnTo>
                <a:moveTo>
                  <a:pt x="7187" y="0"/>
                </a:moveTo>
                <a:lnTo>
                  <a:pt x="7187" y="0"/>
                </a:lnTo>
                <a:lnTo>
                  <a:pt x="7201" y="0"/>
                </a:lnTo>
                <a:moveTo>
                  <a:pt x="7201" y="0"/>
                </a:moveTo>
                <a:lnTo>
                  <a:pt x="7201" y="0"/>
                </a:lnTo>
                <a:lnTo>
                  <a:pt x="7201" y="0"/>
                </a:lnTo>
                <a:close/>
                <a:moveTo>
                  <a:pt x="7201" y="0"/>
                </a:moveTo>
                <a:lnTo>
                  <a:pt x="7201" y="0"/>
                </a:lnTo>
                <a:lnTo>
                  <a:pt x="7214" y="0"/>
                </a:lnTo>
                <a:moveTo>
                  <a:pt x="7214" y="0"/>
                </a:moveTo>
                <a:lnTo>
                  <a:pt x="7214" y="0"/>
                </a:lnTo>
                <a:lnTo>
                  <a:pt x="7214" y="0"/>
                </a:lnTo>
                <a:close/>
                <a:moveTo>
                  <a:pt x="7214" y="0"/>
                </a:moveTo>
                <a:lnTo>
                  <a:pt x="7214" y="0"/>
                </a:lnTo>
                <a:lnTo>
                  <a:pt x="7227" y="0"/>
                </a:lnTo>
                <a:moveTo>
                  <a:pt x="7227" y="0"/>
                </a:moveTo>
                <a:lnTo>
                  <a:pt x="7227" y="0"/>
                </a:lnTo>
                <a:lnTo>
                  <a:pt x="7241" y="0"/>
                </a:lnTo>
                <a:moveTo>
                  <a:pt x="7241" y="0"/>
                </a:moveTo>
                <a:lnTo>
                  <a:pt x="7241" y="0"/>
                </a:lnTo>
                <a:lnTo>
                  <a:pt x="7241" y="0"/>
                </a:lnTo>
                <a:close/>
                <a:moveTo>
                  <a:pt x="7241" y="0"/>
                </a:moveTo>
                <a:lnTo>
                  <a:pt x="7241" y="0"/>
                </a:lnTo>
                <a:lnTo>
                  <a:pt x="7254" y="0"/>
                </a:lnTo>
                <a:moveTo>
                  <a:pt x="7254" y="0"/>
                </a:moveTo>
                <a:lnTo>
                  <a:pt x="7254" y="0"/>
                </a:lnTo>
                <a:lnTo>
                  <a:pt x="7254" y="0"/>
                </a:lnTo>
                <a:close/>
                <a:moveTo>
                  <a:pt x="7254" y="0"/>
                </a:moveTo>
                <a:lnTo>
                  <a:pt x="7254" y="0"/>
                </a:lnTo>
                <a:lnTo>
                  <a:pt x="7267" y="0"/>
                </a:lnTo>
                <a:moveTo>
                  <a:pt x="7267" y="0"/>
                </a:moveTo>
                <a:lnTo>
                  <a:pt x="7267" y="0"/>
                </a:lnTo>
                <a:lnTo>
                  <a:pt x="7281" y="0"/>
                </a:lnTo>
                <a:moveTo>
                  <a:pt x="7281" y="0"/>
                </a:moveTo>
                <a:lnTo>
                  <a:pt x="7281" y="0"/>
                </a:lnTo>
                <a:lnTo>
                  <a:pt x="7281" y="0"/>
                </a:lnTo>
                <a:close/>
                <a:moveTo>
                  <a:pt x="7281" y="0"/>
                </a:moveTo>
                <a:lnTo>
                  <a:pt x="7281" y="0"/>
                </a:lnTo>
                <a:lnTo>
                  <a:pt x="7294" y="0"/>
                </a:lnTo>
                <a:moveTo>
                  <a:pt x="7294" y="0"/>
                </a:moveTo>
                <a:lnTo>
                  <a:pt x="7294" y="0"/>
                </a:lnTo>
                <a:lnTo>
                  <a:pt x="7307" y="0"/>
                </a:lnTo>
                <a:moveTo>
                  <a:pt x="7307" y="0"/>
                </a:moveTo>
                <a:lnTo>
                  <a:pt x="7307" y="0"/>
                </a:lnTo>
                <a:lnTo>
                  <a:pt x="7307" y="0"/>
                </a:lnTo>
                <a:close/>
                <a:moveTo>
                  <a:pt x="7307" y="0"/>
                </a:moveTo>
                <a:lnTo>
                  <a:pt x="7307" y="0"/>
                </a:lnTo>
                <a:lnTo>
                  <a:pt x="7321" y="0"/>
                </a:lnTo>
                <a:moveTo>
                  <a:pt x="7321" y="0"/>
                </a:moveTo>
                <a:lnTo>
                  <a:pt x="7321" y="0"/>
                </a:lnTo>
                <a:lnTo>
                  <a:pt x="7321" y="0"/>
                </a:lnTo>
                <a:close/>
                <a:moveTo>
                  <a:pt x="7321" y="0"/>
                </a:moveTo>
                <a:lnTo>
                  <a:pt x="7321" y="0"/>
                </a:lnTo>
                <a:lnTo>
                  <a:pt x="7334" y="0"/>
                </a:lnTo>
                <a:moveTo>
                  <a:pt x="7334" y="0"/>
                </a:moveTo>
                <a:lnTo>
                  <a:pt x="7334" y="0"/>
                </a:lnTo>
                <a:lnTo>
                  <a:pt x="7347" y="0"/>
                </a:lnTo>
                <a:moveTo>
                  <a:pt x="7347" y="0"/>
                </a:moveTo>
                <a:lnTo>
                  <a:pt x="7347" y="0"/>
                </a:lnTo>
                <a:lnTo>
                  <a:pt x="7347" y="0"/>
                </a:lnTo>
                <a:close/>
                <a:moveTo>
                  <a:pt x="7347" y="0"/>
                </a:moveTo>
                <a:lnTo>
                  <a:pt x="7347" y="0"/>
                </a:lnTo>
                <a:lnTo>
                  <a:pt x="7361" y="0"/>
                </a:lnTo>
                <a:moveTo>
                  <a:pt x="7361" y="0"/>
                </a:moveTo>
                <a:lnTo>
                  <a:pt x="7361" y="0"/>
                </a:lnTo>
                <a:lnTo>
                  <a:pt x="7374" y="0"/>
                </a:lnTo>
                <a:moveTo>
                  <a:pt x="7374" y="0"/>
                </a:moveTo>
                <a:lnTo>
                  <a:pt x="7374" y="0"/>
                </a:lnTo>
                <a:lnTo>
                  <a:pt x="7374" y="0"/>
                </a:lnTo>
                <a:close/>
                <a:moveTo>
                  <a:pt x="7374" y="0"/>
                </a:moveTo>
                <a:lnTo>
                  <a:pt x="7374" y="0"/>
                </a:lnTo>
                <a:lnTo>
                  <a:pt x="7387" y="0"/>
                </a:lnTo>
                <a:moveTo>
                  <a:pt x="7387" y="0"/>
                </a:moveTo>
                <a:lnTo>
                  <a:pt x="7387" y="0"/>
                </a:lnTo>
                <a:lnTo>
                  <a:pt x="7387" y="0"/>
                </a:lnTo>
                <a:close/>
                <a:moveTo>
                  <a:pt x="7387" y="0"/>
                </a:moveTo>
                <a:lnTo>
                  <a:pt x="7387" y="0"/>
                </a:lnTo>
                <a:lnTo>
                  <a:pt x="7401" y="0"/>
                </a:lnTo>
                <a:moveTo>
                  <a:pt x="7401" y="0"/>
                </a:moveTo>
                <a:lnTo>
                  <a:pt x="7401" y="0"/>
                </a:lnTo>
                <a:lnTo>
                  <a:pt x="7414" y="0"/>
                </a:lnTo>
                <a:moveTo>
                  <a:pt x="7414" y="0"/>
                </a:moveTo>
                <a:lnTo>
                  <a:pt x="7414" y="0"/>
                </a:lnTo>
                <a:lnTo>
                  <a:pt x="7414" y="0"/>
                </a:lnTo>
                <a:close/>
                <a:moveTo>
                  <a:pt x="7414" y="0"/>
                </a:moveTo>
                <a:lnTo>
                  <a:pt x="7414" y="0"/>
                </a:lnTo>
                <a:lnTo>
                  <a:pt x="7427" y="0"/>
                </a:lnTo>
                <a:moveTo>
                  <a:pt x="7427" y="0"/>
                </a:moveTo>
                <a:lnTo>
                  <a:pt x="7427" y="0"/>
                </a:lnTo>
                <a:lnTo>
                  <a:pt x="7441" y="0"/>
                </a:lnTo>
                <a:moveTo>
                  <a:pt x="7441" y="0"/>
                </a:moveTo>
                <a:lnTo>
                  <a:pt x="7441" y="0"/>
                </a:lnTo>
                <a:lnTo>
                  <a:pt x="7441" y="0"/>
                </a:lnTo>
                <a:close/>
                <a:moveTo>
                  <a:pt x="7441" y="0"/>
                </a:moveTo>
                <a:lnTo>
                  <a:pt x="7441" y="0"/>
                </a:lnTo>
                <a:lnTo>
                  <a:pt x="7454" y="0"/>
                </a:lnTo>
                <a:moveTo>
                  <a:pt x="7454" y="0"/>
                </a:moveTo>
                <a:lnTo>
                  <a:pt x="7454" y="0"/>
                </a:lnTo>
                <a:lnTo>
                  <a:pt x="7454" y="0"/>
                </a:lnTo>
                <a:close/>
              </a:path>
            </a:pathLst>
          </a:custGeom>
          <a:noFill/>
          <a:ln w="57150" cap="rnd">
            <a:solidFill>
              <a:srgbClr val="B6C4F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1033463" y="5711281"/>
            <a:ext cx="44132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0%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1033463" y="4896893"/>
            <a:ext cx="44132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1%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1033463" y="4084093"/>
            <a:ext cx="44132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2%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1033463" y="3269706"/>
            <a:ext cx="44132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3%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1033463" y="2456906"/>
            <a:ext cx="44132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4%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1460500" y="5955756"/>
            <a:ext cx="2667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0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2773363" y="5955756"/>
            <a:ext cx="49212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180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18"/>
          <p:cNvSpPr>
            <a:spLocks noChangeArrowheads="1"/>
          </p:cNvSpPr>
          <p:nvPr/>
        </p:nvSpPr>
        <p:spPr bwMode="auto">
          <a:xfrm>
            <a:off x="4198938" y="5955756"/>
            <a:ext cx="49212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360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5624513" y="5955756"/>
            <a:ext cx="49212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540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20"/>
          <p:cNvSpPr>
            <a:spLocks noChangeArrowheads="1"/>
          </p:cNvSpPr>
          <p:nvPr/>
        </p:nvSpPr>
        <p:spPr bwMode="auto">
          <a:xfrm>
            <a:off x="7050088" y="5955756"/>
            <a:ext cx="49212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720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21"/>
          <p:cNvSpPr>
            <a:spLocks noChangeArrowheads="1"/>
          </p:cNvSpPr>
          <p:nvPr/>
        </p:nvSpPr>
        <p:spPr bwMode="auto">
          <a:xfrm rot="16200000">
            <a:off x="681038" y="5712868"/>
            <a:ext cx="2143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H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22"/>
          <p:cNvSpPr>
            <a:spLocks noChangeArrowheads="1"/>
          </p:cNvSpPr>
          <p:nvPr/>
        </p:nvSpPr>
        <p:spPr bwMode="auto">
          <a:xfrm rot="16200000">
            <a:off x="692150" y="5593806"/>
            <a:ext cx="19208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o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23"/>
          <p:cNvSpPr>
            <a:spLocks noChangeArrowheads="1"/>
          </p:cNvSpPr>
          <p:nvPr/>
        </p:nvSpPr>
        <p:spPr bwMode="auto">
          <a:xfrm rot="16200000">
            <a:off x="696913" y="5490618"/>
            <a:ext cx="18256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24"/>
          <p:cNvSpPr>
            <a:spLocks noChangeArrowheads="1"/>
          </p:cNvSpPr>
          <p:nvPr/>
        </p:nvSpPr>
        <p:spPr bwMode="auto">
          <a:xfrm rot="16200000">
            <a:off x="692150" y="5385843"/>
            <a:ext cx="19208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p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25"/>
          <p:cNvSpPr>
            <a:spLocks noChangeArrowheads="1"/>
          </p:cNvSpPr>
          <p:nvPr/>
        </p:nvSpPr>
        <p:spPr bwMode="auto">
          <a:xfrm rot="16200000">
            <a:off x="720725" y="5306468"/>
            <a:ext cx="13493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i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26"/>
          <p:cNvSpPr>
            <a:spLocks noChangeArrowheads="1"/>
          </p:cNvSpPr>
          <p:nvPr/>
        </p:nvSpPr>
        <p:spPr bwMode="auto">
          <a:xfrm rot="16200000">
            <a:off x="715963" y="5250906"/>
            <a:ext cx="14446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27"/>
          <p:cNvSpPr>
            <a:spLocks noChangeArrowheads="1"/>
          </p:cNvSpPr>
          <p:nvPr/>
        </p:nvSpPr>
        <p:spPr bwMode="auto">
          <a:xfrm rot="16200000">
            <a:off x="696913" y="5173118"/>
            <a:ext cx="18256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a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28"/>
          <p:cNvSpPr>
            <a:spLocks noChangeArrowheads="1"/>
          </p:cNvSpPr>
          <p:nvPr/>
        </p:nvSpPr>
        <p:spPr bwMode="auto">
          <a:xfrm rot="16200000">
            <a:off x="720725" y="5098506"/>
            <a:ext cx="13493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l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29"/>
          <p:cNvSpPr>
            <a:spLocks noChangeArrowheads="1"/>
          </p:cNvSpPr>
          <p:nvPr/>
        </p:nvSpPr>
        <p:spPr bwMode="auto">
          <a:xfrm rot="16200000">
            <a:off x="720725" y="5047706"/>
            <a:ext cx="13493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i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30"/>
          <p:cNvSpPr>
            <a:spLocks noChangeArrowheads="1"/>
          </p:cNvSpPr>
          <p:nvPr/>
        </p:nvSpPr>
        <p:spPr bwMode="auto">
          <a:xfrm rot="16200000">
            <a:off x="701675" y="4981031"/>
            <a:ext cx="17303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z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31"/>
          <p:cNvSpPr>
            <a:spLocks noChangeArrowheads="1"/>
          </p:cNvSpPr>
          <p:nvPr/>
        </p:nvSpPr>
        <p:spPr bwMode="auto">
          <a:xfrm rot="16200000">
            <a:off x="696913" y="4885781"/>
            <a:ext cx="18256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a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32"/>
          <p:cNvSpPr>
            <a:spLocks noChangeArrowheads="1"/>
          </p:cNvSpPr>
          <p:nvPr/>
        </p:nvSpPr>
        <p:spPr bwMode="auto">
          <a:xfrm rot="16200000">
            <a:off x="715963" y="4804818"/>
            <a:ext cx="14446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33"/>
          <p:cNvSpPr>
            <a:spLocks noChangeArrowheads="1"/>
          </p:cNvSpPr>
          <p:nvPr/>
        </p:nvSpPr>
        <p:spPr bwMode="auto">
          <a:xfrm rot="16200000">
            <a:off x="720725" y="4750843"/>
            <a:ext cx="13493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i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34"/>
          <p:cNvSpPr>
            <a:spLocks noChangeArrowheads="1"/>
          </p:cNvSpPr>
          <p:nvPr/>
        </p:nvSpPr>
        <p:spPr bwMode="auto">
          <a:xfrm rot="16200000">
            <a:off x="692150" y="4673056"/>
            <a:ext cx="19208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o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35"/>
          <p:cNvSpPr>
            <a:spLocks noChangeArrowheads="1"/>
          </p:cNvSpPr>
          <p:nvPr/>
        </p:nvSpPr>
        <p:spPr bwMode="auto">
          <a:xfrm rot="16200000">
            <a:off x="692150" y="4563518"/>
            <a:ext cx="19208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36"/>
          <p:cNvSpPr>
            <a:spLocks noChangeArrowheads="1"/>
          </p:cNvSpPr>
          <p:nvPr/>
        </p:nvSpPr>
        <p:spPr bwMode="auto">
          <a:xfrm rot="16200000">
            <a:off x="720725" y="4484143"/>
            <a:ext cx="13493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37"/>
          <p:cNvSpPr>
            <a:spLocks noChangeArrowheads="1"/>
          </p:cNvSpPr>
          <p:nvPr/>
        </p:nvSpPr>
        <p:spPr bwMode="auto">
          <a:xfrm rot="16200000">
            <a:off x="715963" y="4430168"/>
            <a:ext cx="14446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f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38"/>
          <p:cNvSpPr>
            <a:spLocks noChangeArrowheads="1"/>
          </p:cNvSpPr>
          <p:nvPr/>
        </p:nvSpPr>
        <p:spPr bwMode="auto">
          <a:xfrm rot="16200000">
            <a:off x="692150" y="4346031"/>
            <a:ext cx="19208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o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39"/>
          <p:cNvSpPr>
            <a:spLocks noChangeArrowheads="1"/>
          </p:cNvSpPr>
          <p:nvPr/>
        </p:nvSpPr>
        <p:spPr bwMode="auto">
          <a:xfrm rot="16200000">
            <a:off x="711200" y="4257131"/>
            <a:ext cx="15398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r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40"/>
          <p:cNvSpPr>
            <a:spLocks noChangeArrowheads="1"/>
          </p:cNvSpPr>
          <p:nvPr/>
        </p:nvSpPr>
        <p:spPr bwMode="auto">
          <a:xfrm rot="16200000">
            <a:off x="720725" y="4196806"/>
            <a:ext cx="13493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41"/>
          <p:cNvSpPr>
            <a:spLocks noChangeArrowheads="1"/>
          </p:cNvSpPr>
          <p:nvPr/>
        </p:nvSpPr>
        <p:spPr bwMode="auto">
          <a:xfrm rot="16200000">
            <a:off x="681038" y="4107906"/>
            <a:ext cx="2143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H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42"/>
          <p:cNvSpPr>
            <a:spLocks noChangeArrowheads="1"/>
          </p:cNvSpPr>
          <p:nvPr/>
        </p:nvSpPr>
        <p:spPr bwMode="auto">
          <a:xfrm rot="16200000">
            <a:off x="696913" y="3995193"/>
            <a:ext cx="18256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e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43"/>
          <p:cNvSpPr>
            <a:spLocks noChangeArrowheads="1"/>
          </p:cNvSpPr>
          <p:nvPr/>
        </p:nvSpPr>
        <p:spPr bwMode="auto">
          <a:xfrm rot="16200000">
            <a:off x="696913" y="3895181"/>
            <a:ext cx="18256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a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44"/>
          <p:cNvSpPr>
            <a:spLocks noChangeArrowheads="1"/>
          </p:cNvSpPr>
          <p:nvPr/>
        </p:nvSpPr>
        <p:spPr bwMode="auto">
          <a:xfrm rot="16200000">
            <a:off x="711200" y="3811043"/>
            <a:ext cx="15398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r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45"/>
          <p:cNvSpPr>
            <a:spLocks noChangeArrowheads="1"/>
          </p:cNvSpPr>
          <p:nvPr/>
        </p:nvSpPr>
        <p:spPr bwMode="auto">
          <a:xfrm rot="16200000">
            <a:off x="715963" y="3745956"/>
            <a:ext cx="14446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46"/>
          <p:cNvSpPr>
            <a:spLocks noChangeArrowheads="1"/>
          </p:cNvSpPr>
          <p:nvPr/>
        </p:nvSpPr>
        <p:spPr bwMode="auto">
          <a:xfrm rot="16200000">
            <a:off x="720725" y="3691981"/>
            <a:ext cx="13493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47"/>
          <p:cNvSpPr>
            <a:spLocks noChangeArrowheads="1"/>
          </p:cNvSpPr>
          <p:nvPr/>
        </p:nvSpPr>
        <p:spPr bwMode="auto">
          <a:xfrm rot="16200000">
            <a:off x="692150" y="3614193"/>
            <a:ext cx="19208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F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48"/>
          <p:cNvSpPr>
            <a:spLocks noChangeArrowheads="1"/>
          </p:cNvSpPr>
          <p:nvPr/>
        </p:nvSpPr>
        <p:spPr bwMode="auto">
          <a:xfrm rot="16200000">
            <a:off x="696913" y="3509418"/>
            <a:ext cx="18256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a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49"/>
          <p:cNvSpPr>
            <a:spLocks noChangeArrowheads="1"/>
          </p:cNvSpPr>
          <p:nvPr/>
        </p:nvSpPr>
        <p:spPr bwMode="auto">
          <a:xfrm rot="16200000">
            <a:off x="720725" y="3434806"/>
            <a:ext cx="13493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i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50"/>
          <p:cNvSpPr>
            <a:spLocks noChangeArrowheads="1"/>
          </p:cNvSpPr>
          <p:nvPr/>
        </p:nvSpPr>
        <p:spPr bwMode="auto">
          <a:xfrm rot="16200000">
            <a:off x="720725" y="3384006"/>
            <a:ext cx="13493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l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51"/>
          <p:cNvSpPr>
            <a:spLocks noChangeArrowheads="1"/>
          </p:cNvSpPr>
          <p:nvPr/>
        </p:nvSpPr>
        <p:spPr bwMode="auto">
          <a:xfrm rot="16200000">
            <a:off x="692150" y="3306218"/>
            <a:ext cx="19208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u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52"/>
          <p:cNvSpPr>
            <a:spLocks noChangeArrowheads="1"/>
          </p:cNvSpPr>
          <p:nvPr/>
        </p:nvSpPr>
        <p:spPr bwMode="auto">
          <a:xfrm rot="16200000">
            <a:off x="711200" y="3215731"/>
            <a:ext cx="15398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r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53"/>
          <p:cNvSpPr>
            <a:spLocks noChangeArrowheads="1"/>
          </p:cNvSpPr>
          <p:nvPr/>
        </p:nvSpPr>
        <p:spPr bwMode="auto">
          <a:xfrm rot="16200000">
            <a:off x="696913" y="3133181"/>
            <a:ext cx="18256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e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54"/>
          <p:cNvSpPr>
            <a:spLocks noChangeArrowheads="1"/>
          </p:cNvSpPr>
          <p:nvPr/>
        </p:nvSpPr>
        <p:spPr bwMode="auto">
          <a:xfrm rot="16200000">
            <a:off x="720725" y="3058568"/>
            <a:ext cx="13493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55"/>
          <p:cNvSpPr>
            <a:spLocks noChangeArrowheads="1"/>
          </p:cNvSpPr>
          <p:nvPr/>
        </p:nvSpPr>
        <p:spPr bwMode="auto">
          <a:xfrm rot="16200000">
            <a:off x="715963" y="3003006"/>
            <a:ext cx="14446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(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56"/>
          <p:cNvSpPr>
            <a:spLocks noChangeArrowheads="1"/>
          </p:cNvSpPr>
          <p:nvPr/>
        </p:nvSpPr>
        <p:spPr bwMode="auto">
          <a:xfrm rot="16200000">
            <a:off x="669925" y="2898231"/>
            <a:ext cx="23812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%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57"/>
          <p:cNvSpPr>
            <a:spLocks noChangeArrowheads="1"/>
          </p:cNvSpPr>
          <p:nvPr/>
        </p:nvSpPr>
        <p:spPr bwMode="auto">
          <a:xfrm rot="16200000">
            <a:off x="715963" y="2785518"/>
            <a:ext cx="14446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58"/>
          <p:cNvSpPr>
            <a:spLocks noChangeArrowheads="1"/>
          </p:cNvSpPr>
          <p:nvPr/>
        </p:nvSpPr>
        <p:spPr bwMode="auto">
          <a:xfrm rot="16200000">
            <a:off x="720725" y="2731543"/>
            <a:ext cx="13493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59"/>
          <p:cNvSpPr>
            <a:spLocks noChangeArrowheads="1"/>
          </p:cNvSpPr>
          <p:nvPr/>
        </p:nvSpPr>
        <p:spPr bwMode="auto">
          <a:xfrm>
            <a:off x="4073525" y="6263731"/>
            <a:ext cx="2428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D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60"/>
          <p:cNvSpPr>
            <a:spLocks noChangeArrowheads="1"/>
          </p:cNvSpPr>
          <p:nvPr/>
        </p:nvSpPr>
        <p:spPr bwMode="auto">
          <a:xfrm>
            <a:off x="4219575" y="6263731"/>
            <a:ext cx="2095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a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61"/>
          <p:cNvSpPr>
            <a:spLocks noChangeArrowheads="1"/>
          </p:cNvSpPr>
          <p:nvPr/>
        </p:nvSpPr>
        <p:spPr bwMode="auto">
          <a:xfrm>
            <a:off x="4333875" y="6263731"/>
            <a:ext cx="20637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y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62"/>
          <p:cNvSpPr>
            <a:spLocks noChangeArrowheads="1"/>
          </p:cNvSpPr>
          <p:nvPr/>
        </p:nvSpPr>
        <p:spPr bwMode="auto">
          <a:xfrm>
            <a:off x="4446588" y="6263731"/>
            <a:ext cx="2095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63"/>
          <p:cNvSpPr>
            <a:spLocks noChangeArrowheads="1"/>
          </p:cNvSpPr>
          <p:nvPr/>
        </p:nvSpPr>
        <p:spPr bwMode="auto">
          <a:xfrm>
            <a:off x="4559300" y="6263731"/>
            <a:ext cx="1539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64"/>
          <p:cNvSpPr>
            <a:spLocks noChangeArrowheads="1"/>
          </p:cNvSpPr>
          <p:nvPr/>
        </p:nvSpPr>
        <p:spPr bwMode="auto">
          <a:xfrm>
            <a:off x="4616450" y="6263731"/>
            <a:ext cx="24447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fr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ectangle 65"/>
          <p:cNvSpPr>
            <a:spLocks noChangeArrowheads="1"/>
          </p:cNvSpPr>
          <p:nvPr/>
        </p:nvSpPr>
        <p:spPr bwMode="auto">
          <a:xfrm>
            <a:off x="4762500" y="6263731"/>
            <a:ext cx="220662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o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66"/>
          <p:cNvSpPr>
            <a:spLocks noChangeArrowheads="1"/>
          </p:cNvSpPr>
          <p:nvPr/>
        </p:nvSpPr>
        <p:spPr bwMode="auto">
          <a:xfrm>
            <a:off x="4887913" y="6263731"/>
            <a:ext cx="277812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m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ectangle 67"/>
          <p:cNvSpPr>
            <a:spLocks noChangeArrowheads="1"/>
          </p:cNvSpPr>
          <p:nvPr/>
        </p:nvSpPr>
        <p:spPr bwMode="auto">
          <a:xfrm>
            <a:off x="5067300" y="6263731"/>
            <a:ext cx="1539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68"/>
          <p:cNvSpPr>
            <a:spLocks noChangeArrowheads="1"/>
          </p:cNvSpPr>
          <p:nvPr/>
        </p:nvSpPr>
        <p:spPr bwMode="auto">
          <a:xfrm>
            <a:off x="5124450" y="6263731"/>
            <a:ext cx="2428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R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69"/>
          <p:cNvSpPr>
            <a:spLocks noChangeArrowheads="1"/>
          </p:cNvSpPr>
          <p:nvPr/>
        </p:nvSpPr>
        <p:spPr bwMode="auto">
          <a:xfrm>
            <a:off x="5272088" y="6263731"/>
            <a:ext cx="2095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a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70"/>
          <p:cNvSpPr>
            <a:spLocks noChangeArrowheads="1"/>
          </p:cNvSpPr>
          <p:nvPr/>
        </p:nvSpPr>
        <p:spPr bwMode="auto">
          <a:xfrm>
            <a:off x="5384800" y="6263731"/>
            <a:ext cx="220662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71"/>
          <p:cNvSpPr>
            <a:spLocks noChangeArrowheads="1"/>
          </p:cNvSpPr>
          <p:nvPr/>
        </p:nvSpPr>
        <p:spPr bwMode="auto">
          <a:xfrm>
            <a:off x="5510213" y="6263731"/>
            <a:ext cx="220662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d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72"/>
          <p:cNvSpPr>
            <a:spLocks noChangeArrowheads="1"/>
          </p:cNvSpPr>
          <p:nvPr/>
        </p:nvSpPr>
        <p:spPr bwMode="auto">
          <a:xfrm>
            <a:off x="5634038" y="6263731"/>
            <a:ext cx="220662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o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ectangle 73"/>
          <p:cNvSpPr>
            <a:spLocks noChangeArrowheads="1"/>
          </p:cNvSpPr>
          <p:nvPr/>
        </p:nvSpPr>
        <p:spPr bwMode="auto">
          <a:xfrm>
            <a:off x="5757863" y="6263731"/>
            <a:ext cx="277812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m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74"/>
          <p:cNvSpPr>
            <a:spLocks noChangeArrowheads="1"/>
          </p:cNvSpPr>
          <p:nvPr/>
        </p:nvSpPr>
        <p:spPr bwMode="auto">
          <a:xfrm>
            <a:off x="5938838" y="6263731"/>
            <a:ext cx="1539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i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75"/>
          <p:cNvSpPr>
            <a:spLocks noChangeArrowheads="1"/>
          </p:cNvSpPr>
          <p:nvPr/>
        </p:nvSpPr>
        <p:spPr bwMode="auto">
          <a:xfrm>
            <a:off x="5994400" y="6263731"/>
            <a:ext cx="3111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za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Rectangle 76"/>
          <p:cNvSpPr>
            <a:spLocks noChangeArrowheads="1"/>
          </p:cNvSpPr>
          <p:nvPr/>
        </p:nvSpPr>
        <p:spPr bwMode="auto">
          <a:xfrm>
            <a:off x="6210300" y="6263731"/>
            <a:ext cx="2222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ti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ectangle 77"/>
          <p:cNvSpPr>
            <a:spLocks noChangeArrowheads="1"/>
          </p:cNvSpPr>
          <p:nvPr/>
        </p:nvSpPr>
        <p:spPr bwMode="auto">
          <a:xfrm>
            <a:off x="6334125" y="6263731"/>
            <a:ext cx="220662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o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ectangle 78"/>
          <p:cNvSpPr>
            <a:spLocks noChangeArrowheads="1"/>
          </p:cNvSpPr>
          <p:nvPr/>
        </p:nvSpPr>
        <p:spPr bwMode="auto">
          <a:xfrm>
            <a:off x="6457950" y="6263731"/>
            <a:ext cx="220662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Rectangle 79"/>
          <p:cNvSpPr>
            <a:spLocks noChangeArrowheads="1"/>
          </p:cNvSpPr>
          <p:nvPr/>
        </p:nvSpPr>
        <p:spPr bwMode="auto">
          <a:xfrm>
            <a:off x="6583363" y="6263731"/>
            <a:ext cx="1539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Rectangle 98"/>
          <p:cNvSpPr>
            <a:spLocks noChangeArrowheads="1"/>
          </p:cNvSpPr>
          <p:nvPr/>
        </p:nvSpPr>
        <p:spPr bwMode="auto">
          <a:xfrm>
            <a:off x="6496050" y="1763168"/>
            <a:ext cx="1539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Bold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69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114797" y="1959819"/>
            <a:ext cx="3406041" cy="3591897"/>
            <a:chOff x="4114797" y="1959819"/>
            <a:chExt cx="3406041" cy="3591897"/>
          </a:xfrm>
        </p:grpSpPr>
        <p:pic>
          <p:nvPicPr>
            <p:cNvPr id="8" name="Picture 7" descr="metaanalyses_14aug2015 chf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03" r="-692" b="34910"/>
            <a:stretch/>
          </p:blipFill>
          <p:spPr>
            <a:xfrm rot="5400000">
              <a:off x="4946958" y="2977838"/>
              <a:ext cx="1741717" cy="3406039"/>
            </a:xfrm>
            <a:prstGeom prst="rect">
              <a:avLst/>
            </a:prstGeom>
          </p:spPr>
        </p:pic>
        <p:pic>
          <p:nvPicPr>
            <p:cNvPr id="10" name="Picture 9" descr="metaanalyses_14aug2015 chf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515" b="34910"/>
            <a:stretch/>
          </p:blipFill>
          <p:spPr>
            <a:xfrm rot="5400000">
              <a:off x="4885470" y="1189148"/>
              <a:ext cx="1864697" cy="3406039"/>
            </a:xfrm>
            <a:prstGeom prst="rect">
              <a:avLst/>
            </a:prstGeom>
          </p:spPr>
        </p:pic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345846"/>
              </p:ext>
            </p:extLst>
          </p:nvPr>
        </p:nvGraphicFramePr>
        <p:xfrm>
          <a:off x="533401" y="1600200"/>
          <a:ext cx="8077199" cy="30709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799"/>
                <a:gridCol w="1562705"/>
                <a:gridCol w="3168952"/>
                <a:gridCol w="1135743"/>
              </a:tblGrid>
              <a:tr h="338669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Trial</a:t>
                      </a:r>
                      <a:endParaRPr lang="en-US" sz="1800" b="1" dirty="0"/>
                    </a:p>
                  </a:txBody>
                  <a:tcPr marL="0" marR="0" marT="0" marB="9144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HR 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dirty="0"/>
                        <a:t>(95% CI)</a:t>
                      </a:r>
                    </a:p>
                  </a:txBody>
                  <a:tcPr marL="0" marR="0" marT="0" marB="9144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0" marR="0" marT="0" marB="9144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P-Value</a:t>
                      </a:r>
                    </a:p>
                  </a:txBody>
                  <a:tcPr marL="0" marR="0" marT="0" marB="9144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-1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SAVOR-TIMI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9144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1.07–1.51)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-15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9144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spc="-1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0.007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9144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357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-2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EXAMINE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0.89–1.59)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-15" dirty="0">
                          <a:solidFill>
                            <a:srgbClr val="008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spc="-1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0.235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684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TECOS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1.00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/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0.84–1.20)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spc="-1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1.000 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170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6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SAVOR-TIMI</a:t>
                      </a:r>
                      <a:r>
                        <a:rPr lang="en-US" sz="1800" b="1" spc="-5" baseline="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+ </a:t>
                      </a:r>
                      <a:br>
                        <a:rPr lang="en-US" sz="1800" b="1" spc="-5" baseline="0" dirty="0">
                          <a:effectLst/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US" sz="1800" b="1" spc="-5" baseline="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EXAMINE + TECOS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1.14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/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(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0.97–1.34)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spc="-1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0.102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SAVOR-TIMI 53, EXAMINE, and TECOS*:</a:t>
            </a:r>
            <a:br>
              <a:rPr lang="en-US" dirty="0"/>
            </a:br>
            <a:r>
              <a:rPr lang="en-US" dirty="0"/>
              <a:t>Hospitalization for Heart Failure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5715000"/>
            <a:ext cx="4572000" cy="7386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tIns="91440" bIns="91440">
            <a:spAutoFit/>
          </a:bodyPr>
          <a:lstStyle>
            <a:defPPr>
              <a:defRPr lang="en-US"/>
            </a:defPPr>
            <a:lvl1pPr algn="ctr">
              <a:buNone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spcBef>
                <a:spcPct val="50000"/>
              </a:spcBef>
              <a:buFont typeface="Monotype Sorts" pitchFamily="1" charset="2"/>
              <a:buNone/>
            </a:pPr>
            <a:r>
              <a:rPr kumimoji="1" lang="en-US" dirty="0">
                <a:solidFill>
                  <a:prstClr val="white"/>
                </a:solidFill>
              </a:rPr>
              <a:t>Test for heterogeneity for 3 trials: </a:t>
            </a:r>
            <a:br>
              <a:rPr kumimoji="1" lang="en-US" dirty="0">
                <a:solidFill>
                  <a:prstClr val="white"/>
                </a:solidFill>
              </a:rPr>
            </a:br>
            <a:r>
              <a:rPr kumimoji="1" lang="en-US" dirty="0">
                <a:solidFill>
                  <a:prstClr val="white"/>
                </a:solidFill>
              </a:rPr>
              <a:t>p=</a:t>
            </a:r>
            <a:r>
              <a:rPr kumimoji="1" lang="en-US" dirty="0" smtClean="0">
                <a:solidFill>
                  <a:prstClr val="white"/>
                </a:solidFill>
              </a:rPr>
              <a:t>0.16, I</a:t>
            </a:r>
            <a:r>
              <a:rPr kumimoji="1" lang="en-US" baseline="30000" dirty="0" smtClean="0">
                <a:solidFill>
                  <a:prstClr val="white"/>
                </a:solidFill>
              </a:rPr>
              <a:t>2</a:t>
            </a:r>
            <a:r>
              <a:rPr kumimoji="1" lang="en-US" dirty="0" smtClean="0">
                <a:solidFill>
                  <a:prstClr val="white"/>
                </a:solidFill>
              </a:rPr>
              <a:t>=44.9</a:t>
            </a:r>
            <a:endParaRPr kumimoji="1"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23637"/>
            <a:ext cx="2515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sz="1400" b="0" dirty="0" smtClean="0">
                <a:solidFill>
                  <a:srgbClr val="000000"/>
                </a:solidFill>
              </a:rPr>
              <a:t>McGuire DK, et al. ESC 2015</a:t>
            </a:r>
            <a:endParaRPr kumimoji="1" lang="en-US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75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202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231900"/>
            <a:ext cx="7772400" cy="526443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Diabetes is common and </a:t>
            </a:r>
            <a:r>
              <a:rPr lang="en-US" sz="2400" dirty="0" smtClean="0"/>
              <a:t>increasing, with significant associated CV morbidity and mortality</a:t>
            </a:r>
            <a:endParaRPr lang="en-US" sz="2400" dirty="0"/>
          </a:p>
          <a:p>
            <a:pPr marL="457200" lvl="1" indent="0">
              <a:lnSpc>
                <a:spcPct val="80000"/>
              </a:lnSpc>
              <a:buNone/>
            </a:pPr>
            <a:endParaRPr lang="en-US" sz="22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Role of </a:t>
            </a:r>
            <a:r>
              <a:rPr lang="en-US" sz="2400" dirty="0"/>
              <a:t>glucose control in CVD risk </a:t>
            </a:r>
            <a:r>
              <a:rPr lang="en-US" sz="2400" dirty="0" smtClean="0"/>
              <a:t>mitigation remains uncertain</a:t>
            </a:r>
            <a:endParaRPr lang="en-US" sz="2400" dirty="0"/>
          </a:p>
          <a:p>
            <a:pPr lvl="2">
              <a:lnSpc>
                <a:spcPct val="80000"/>
              </a:lnSpc>
            </a:pPr>
            <a:r>
              <a:rPr lang="en-US" sz="1800" dirty="0"/>
              <a:t>What </a:t>
            </a:r>
            <a:r>
              <a:rPr lang="en-US" sz="1800" dirty="0" smtClean="0"/>
              <a:t>drugs/strategies; what intensity; what timing</a:t>
            </a:r>
            <a:endParaRPr lang="en-US" sz="1800" dirty="0"/>
          </a:p>
          <a:p>
            <a:pPr lvl="2">
              <a:lnSpc>
                <a:spcPct val="80000"/>
              </a:lnSpc>
            </a:pPr>
            <a:r>
              <a:rPr lang="en-US" sz="1800" dirty="0"/>
              <a:t>Side </a:t>
            </a:r>
            <a:r>
              <a:rPr lang="en-US" sz="1800" dirty="0" smtClean="0"/>
              <a:t>effects-both on- and off-target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Imperative to at a minimum establish CV safety</a:t>
            </a:r>
            <a:endParaRPr lang="en-US" sz="1800" dirty="0"/>
          </a:p>
          <a:p>
            <a:pPr lvl="2"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Evolution of regulatory guidance has dramatically altered the trial landscape of drug development for type 2 diabetes mellitus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 smtClean="0"/>
              <a:t>&gt;200,000 patients enrolled/planned in CV outcomes trials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 smtClean="0"/>
              <a:t>4 trials now reported demonstrating CV safety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 smtClean="0"/>
              <a:t>EMPA REG outcome has reported CV efficacy with </a:t>
            </a:r>
            <a:r>
              <a:rPr lang="en-US" altLang="en-US" sz="1800" dirty="0" err="1" smtClean="0"/>
              <a:t>empagliflozin</a:t>
            </a:r>
            <a:endParaRPr lang="en-US" altLang="en-US" sz="1800" dirty="0" smtClean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2">
              <a:lnSpc>
                <a:spcPct val="8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78756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>Conflict of Interest Disclosure</a:t>
            </a:r>
            <a:endParaRPr lang="de-DE" sz="36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27546" y="1752600"/>
            <a:ext cx="4599296" cy="4114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de-DE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Clinical Trials Leadership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400" dirty="0" smtClean="0"/>
              <a:t>Takeda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400" dirty="0" smtClean="0"/>
              <a:t>Merck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400" dirty="0" smtClean="0"/>
              <a:t>Astra Zeneca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400" dirty="0" smtClean="0"/>
              <a:t>Janssen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400" dirty="0" smtClean="0"/>
              <a:t>Eli Lilly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400" dirty="0" smtClean="0"/>
              <a:t>Boerhinger Ingelheim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400" dirty="0" smtClean="0"/>
              <a:t>Novo Nordisk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400" dirty="0" smtClean="0"/>
              <a:t>Lexicon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400" dirty="0" smtClean="0"/>
              <a:t>Eisai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400" dirty="0" smtClean="0"/>
              <a:t>GlaxoSmithKline</a:t>
            </a:r>
          </a:p>
          <a:p>
            <a:pPr eaLnBrk="1" hangingPunct="1">
              <a:lnSpc>
                <a:spcPct val="80000"/>
              </a:lnSpc>
              <a:defRPr/>
            </a:pPr>
            <a:endParaRPr lang="de-DE" sz="28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104295" y="1684360"/>
            <a:ext cx="3810000" cy="4114800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Consultancy</a:t>
            </a:r>
            <a:endParaRPr lang="de-DE" dirty="0"/>
          </a:p>
          <a:p>
            <a:pPr lvl="1"/>
            <a:r>
              <a:rPr lang="de-DE" dirty="0" smtClean="0"/>
              <a:t>Novo Nordisk</a:t>
            </a:r>
          </a:p>
          <a:p>
            <a:pPr lvl="1"/>
            <a:r>
              <a:rPr lang="de-DE" dirty="0" smtClean="0"/>
              <a:t>Regeneron</a:t>
            </a:r>
          </a:p>
          <a:p>
            <a:pPr lvl="1"/>
            <a:r>
              <a:rPr lang="de-DE" dirty="0" smtClean="0"/>
              <a:t>Sanofi Aventis</a:t>
            </a:r>
          </a:p>
          <a:p>
            <a:pPr lvl="1"/>
            <a:r>
              <a:rPr lang="de-DE" dirty="0" smtClean="0"/>
              <a:t>Boerhinger Ingelheim</a:t>
            </a:r>
          </a:p>
          <a:p>
            <a:pPr lvl="1"/>
            <a:r>
              <a:rPr lang="de-DE" dirty="0" smtClean="0"/>
              <a:t>Merck</a:t>
            </a:r>
            <a:endParaRPr lang="de-D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468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Guidance for Diabetes Drug Development 1990-2008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951" y="1738952"/>
            <a:ext cx="6019800" cy="4114800"/>
          </a:xfrm>
        </p:spPr>
        <p:txBody>
          <a:bodyPr/>
          <a:lstStyle/>
          <a:p>
            <a:pPr lvl="0"/>
            <a:r>
              <a:rPr lang="en-US" sz="3200" dirty="0" smtClean="0"/>
              <a:t>ICH Guidelines:</a:t>
            </a:r>
            <a:endParaRPr lang="en-US" sz="4000" dirty="0" smtClean="0"/>
          </a:p>
          <a:p>
            <a:pPr lvl="1"/>
            <a:r>
              <a:rPr lang="en-US" dirty="0" smtClean="0"/>
              <a:t>1500 patients exposed</a:t>
            </a:r>
            <a:endParaRPr lang="en-US" sz="3600" dirty="0" smtClean="0"/>
          </a:p>
          <a:p>
            <a:pPr lvl="1"/>
            <a:r>
              <a:rPr lang="en-US" dirty="0" smtClean="0"/>
              <a:t>300-600 x 6 months </a:t>
            </a:r>
            <a:endParaRPr lang="en-US" sz="3600" dirty="0" smtClean="0"/>
          </a:p>
          <a:p>
            <a:pPr lvl="1"/>
            <a:r>
              <a:rPr lang="en-US" dirty="0" smtClean="0"/>
              <a:t>100 x 1 year</a:t>
            </a:r>
          </a:p>
          <a:p>
            <a:pPr lvl="1"/>
            <a:endParaRPr lang="en-US" dirty="0"/>
          </a:p>
          <a:p>
            <a:r>
              <a:rPr lang="en-US" dirty="0" smtClean="0"/>
              <a:t>Approval based on as little as 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b="1" u="sng" dirty="0" smtClean="0"/>
              <a:t>200 patient-years </a:t>
            </a:r>
            <a:r>
              <a:rPr lang="en-US" dirty="0" smtClean="0"/>
              <a:t>of exposure</a:t>
            </a:r>
          </a:p>
        </p:txBody>
      </p:sp>
    </p:spTree>
    <p:extLst>
      <p:ext uri="{BB962C8B-B14F-4D97-AF65-F5344CB8AC3E}">
        <p14:creationId xmlns:p14="http://schemas.microsoft.com/office/powerpoint/2010/main" val="76184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Paradigm shift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862" y="1752600"/>
            <a:ext cx="8015761" cy="4114800"/>
          </a:xfrm>
        </p:spPr>
        <p:txBody>
          <a:bodyPr/>
          <a:lstStyle/>
          <a:p>
            <a:r>
              <a:rPr lang="en-US" dirty="0" smtClean="0"/>
              <a:t>Increasing incidence/prevalence of T2DM</a:t>
            </a:r>
          </a:p>
          <a:p>
            <a:pPr lvl="1"/>
            <a:r>
              <a:rPr lang="en-US" dirty="0" smtClean="0"/>
              <a:t>&gt;10% of US adult population</a:t>
            </a:r>
          </a:p>
          <a:p>
            <a:r>
              <a:rPr lang="en-US" dirty="0" smtClean="0"/>
              <a:t>Growing awareness of CV impact of T2DM</a:t>
            </a:r>
          </a:p>
          <a:p>
            <a:r>
              <a:rPr lang="en-US" dirty="0" smtClean="0"/>
              <a:t>Numerous examples of adverse drug effects</a:t>
            </a:r>
          </a:p>
          <a:p>
            <a:pPr lvl="1"/>
            <a:r>
              <a:rPr lang="en-US" dirty="0" smtClean="0"/>
              <a:t>On target</a:t>
            </a:r>
          </a:p>
          <a:p>
            <a:pPr lvl="1"/>
            <a:r>
              <a:rPr lang="en-US" dirty="0" smtClean="0"/>
              <a:t>Off target</a:t>
            </a:r>
          </a:p>
          <a:p>
            <a:r>
              <a:rPr lang="en-US" dirty="0" smtClean="0"/>
              <a:t>Proliferation </a:t>
            </a:r>
            <a:r>
              <a:rPr lang="en-US" dirty="0"/>
              <a:t>of medications available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5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4925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hangingPunct="1">
              <a:defRPr/>
            </a:pPr>
            <a:endParaRPr lang="zh-CN" altLang="en-US" sz="1800" b="0" dirty="0">
              <a:solidFill>
                <a:srgbClr val="FFFFFF"/>
              </a:solidFill>
            </a:endParaRPr>
          </a:p>
        </p:txBody>
      </p:sp>
      <p:sp>
        <p:nvSpPr>
          <p:cNvPr id="47107" name="Line 2"/>
          <p:cNvSpPr>
            <a:spLocks noChangeShapeType="1"/>
          </p:cNvSpPr>
          <p:nvPr/>
        </p:nvSpPr>
        <p:spPr bwMode="auto">
          <a:xfrm>
            <a:off x="1491761" y="2545159"/>
            <a:ext cx="6390543" cy="0"/>
          </a:xfrm>
          <a:prstGeom prst="line">
            <a:avLst/>
          </a:prstGeom>
          <a:noFill/>
          <a:ln w="317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1" hangingPunct="1"/>
            <a:endParaRPr lang="en-US" sz="2400" b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7108" name="Line 3"/>
          <p:cNvSpPr>
            <a:spLocks noChangeShapeType="1"/>
          </p:cNvSpPr>
          <p:nvPr/>
        </p:nvSpPr>
        <p:spPr bwMode="auto">
          <a:xfrm>
            <a:off x="1460994" y="2996009"/>
            <a:ext cx="6389077" cy="1588"/>
          </a:xfrm>
          <a:prstGeom prst="line">
            <a:avLst/>
          </a:prstGeom>
          <a:noFill/>
          <a:ln w="317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1" hangingPunct="1"/>
            <a:endParaRPr lang="en-US" sz="2400" b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7109" name="Line 4"/>
          <p:cNvSpPr>
            <a:spLocks noChangeShapeType="1"/>
          </p:cNvSpPr>
          <p:nvPr/>
        </p:nvSpPr>
        <p:spPr bwMode="auto">
          <a:xfrm>
            <a:off x="1481504" y="3429397"/>
            <a:ext cx="6389077" cy="0"/>
          </a:xfrm>
          <a:prstGeom prst="line">
            <a:avLst/>
          </a:prstGeom>
          <a:noFill/>
          <a:ln w="317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1" hangingPunct="1"/>
            <a:endParaRPr lang="en-US" sz="2400" b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7110" name="Line 5"/>
          <p:cNvSpPr>
            <a:spLocks noChangeShapeType="1"/>
          </p:cNvSpPr>
          <p:nvPr/>
        </p:nvSpPr>
        <p:spPr bwMode="auto">
          <a:xfrm>
            <a:off x="1509346" y="3886599"/>
            <a:ext cx="6389077" cy="1587"/>
          </a:xfrm>
          <a:prstGeom prst="line">
            <a:avLst/>
          </a:prstGeom>
          <a:noFill/>
          <a:ln w="317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1" hangingPunct="1"/>
            <a:endParaRPr lang="en-US" sz="2400" b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7111" name="Line 6"/>
          <p:cNvSpPr>
            <a:spLocks noChangeShapeType="1"/>
          </p:cNvSpPr>
          <p:nvPr/>
        </p:nvSpPr>
        <p:spPr bwMode="auto">
          <a:xfrm>
            <a:off x="1481507" y="4337464"/>
            <a:ext cx="6390542" cy="1587"/>
          </a:xfrm>
          <a:prstGeom prst="line">
            <a:avLst/>
          </a:prstGeom>
          <a:noFill/>
          <a:ln w="317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1" hangingPunct="1"/>
            <a:endParaRPr lang="en-US" sz="2400" b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7112" name="Line 7"/>
          <p:cNvSpPr>
            <a:spLocks noChangeShapeType="1"/>
          </p:cNvSpPr>
          <p:nvPr/>
        </p:nvSpPr>
        <p:spPr bwMode="auto">
          <a:xfrm>
            <a:off x="1484435" y="4788314"/>
            <a:ext cx="6390542" cy="1587"/>
          </a:xfrm>
          <a:prstGeom prst="line">
            <a:avLst/>
          </a:prstGeom>
          <a:noFill/>
          <a:ln w="317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1" hangingPunct="1"/>
            <a:endParaRPr lang="en-US" sz="2400" b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7113" name="Line 8"/>
          <p:cNvSpPr>
            <a:spLocks noChangeShapeType="1"/>
          </p:cNvSpPr>
          <p:nvPr/>
        </p:nvSpPr>
        <p:spPr bwMode="auto">
          <a:xfrm>
            <a:off x="1510812" y="5240734"/>
            <a:ext cx="6390542" cy="1588"/>
          </a:xfrm>
          <a:prstGeom prst="line">
            <a:avLst/>
          </a:prstGeom>
          <a:noFill/>
          <a:ln w="317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1" hangingPunct="1"/>
            <a:endParaRPr lang="en-US" sz="2400" b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7114" name="Line 9"/>
          <p:cNvSpPr>
            <a:spLocks noChangeShapeType="1"/>
          </p:cNvSpPr>
          <p:nvPr/>
        </p:nvSpPr>
        <p:spPr bwMode="auto">
          <a:xfrm>
            <a:off x="1521069" y="5691584"/>
            <a:ext cx="6389077" cy="1588"/>
          </a:xfrm>
          <a:prstGeom prst="line">
            <a:avLst/>
          </a:prstGeom>
          <a:noFill/>
          <a:ln w="317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1" hangingPunct="1"/>
            <a:endParaRPr lang="en-US" sz="2400" b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7115" name="Line 10"/>
          <p:cNvSpPr>
            <a:spLocks noChangeShapeType="1"/>
          </p:cNvSpPr>
          <p:nvPr/>
        </p:nvSpPr>
        <p:spPr bwMode="auto">
          <a:xfrm>
            <a:off x="1529862" y="6144039"/>
            <a:ext cx="6389077" cy="1587"/>
          </a:xfrm>
          <a:prstGeom prst="line">
            <a:avLst/>
          </a:prstGeom>
          <a:noFill/>
          <a:ln w="317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1" hangingPunct="1"/>
            <a:endParaRPr lang="en-US" sz="2400" b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7116" name="Line 11"/>
          <p:cNvSpPr>
            <a:spLocks noChangeShapeType="1"/>
          </p:cNvSpPr>
          <p:nvPr/>
        </p:nvSpPr>
        <p:spPr bwMode="auto">
          <a:xfrm>
            <a:off x="1504955" y="2094309"/>
            <a:ext cx="6390542" cy="1588"/>
          </a:xfrm>
          <a:prstGeom prst="line">
            <a:avLst/>
          </a:prstGeom>
          <a:noFill/>
          <a:ln w="317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1" hangingPunct="1"/>
            <a:endParaRPr lang="en-US" sz="2400" b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7117" name="Line 12"/>
          <p:cNvSpPr>
            <a:spLocks noChangeShapeType="1"/>
          </p:cNvSpPr>
          <p:nvPr/>
        </p:nvSpPr>
        <p:spPr bwMode="auto">
          <a:xfrm>
            <a:off x="1507881" y="1654589"/>
            <a:ext cx="6389077" cy="1587"/>
          </a:xfrm>
          <a:prstGeom prst="line">
            <a:avLst/>
          </a:prstGeom>
          <a:noFill/>
          <a:ln w="317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1" hangingPunct="1"/>
            <a:r>
              <a:rPr lang="en-US" sz="2400" b="0" dirty="0" err="1" smtClean="0">
                <a:solidFill>
                  <a:srgbClr val="FFFFFF"/>
                </a:solidFill>
                <a:ea typeface="ＭＳ Ｐゴシック" charset="-128"/>
              </a:rPr>
              <a:t>zz</a:t>
            </a:r>
            <a:endParaRPr lang="en-US" sz="2400" b="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>
            <a:off x="1490300" y="6547262"/>
            <a:ext cx="7272700" cy="593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1" hangingPunct="1"/>
            <a:endParaRPr lang="en-US" sz="2400" b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1276350" y="6597360"/>
            <a:ext cx="7867650" cy="23980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400" b="0" dirty="0">
                <a:solidFill>
                  <a:srgbClr val="000000"/>
                </a:solidFill>
                <a:ea typeface="黑体" charset="0"/>
                <a:cs typeface="黑体" charset="0"/>
              </a:rPr>
              <a:t>    1950       </a:t>
            </a:r>
            <a:r>
              <a:rPr lang="en-US" sz="1400" b="0" dirty="0" smtClean="0">
                <a:solidFill>
                  <a:srgbClr val="000000"/>
                </a:solidFill>
                <a:ea typeface="黑体" charset="0"/>
                <a:cs typeface="黑体" charset="0"/>
              </a:rPr>
              <a:t>     </a:t>
            </a:r>
            <a:r>
              <a:rPr lang="en-US" sz="1400" b="0" dirty="0">
                <a:solidFill>
                  <a:srgbClr val="000000"/>
                </a:solidFill>
                <a:ea typeface="黑体" charset="0"/>
                <a:cs typeface="黑体" charset="0"/>
              </a:rPr>
              <a:t>1960</a:t>
            </a:r>
            <a:r>
              <a:rPr lang="en-US" altLang="zh-CN" sz="1400" b="0" dirty="0">
                <a:solidFill>
                  <a:srgbClr val="000000"/>
                </a:solidFill>
                <a:ea typeface="黑体" charset="0"/>
                <a:cs typeface="黑体" charset="0"/>
              </a:rPr>
              <a:t>          </a:t>
            </a:r>
            <a:r>
              <a:rPr lang="en-US" altLang="zh-CN" sz="1400" b="0" dirty="0" smtClean="0">
                <a:solidFill>
                  <a:srgbClr val="000000"/>
                </a:solidFill>
                <a:ea typeface="黑体" charset="0"/>
                <a:cs typeface="黑体" charset="0"/>
              </a:rPr>
              <a:t>   </a:t>
            </a:r>
            <a:r>
              <a:rPr lang="en-US" sz="1400" b="0" dirty="0">
                <a:solidFill>
                  <a:srgbClr val="000000"/>
                </a:solidFill>
                <a:ea typeface="黑体" charset="0"/>
                <a:cs typeface="黑体" charset="0"/>
              </a:rPr>
              <a:t>1970         </a:t>
            </a:r>
            <a:r>
              <a:rPr lang="en-US" sz="1400" b="0" dirty="0" smtClean="0">
                <a:solidFill>
                  <a:srgbClr val="000000"/>
                </a:solidFill>
                <a:ea typeface="黑体" charset="0"/>
                <a:cs typeface="黑体" charset="0"/>
              </a:rPr>
              <a:t>   </a:t>
            </a:r>
            <a:r>
              <a:rPr lang="en-US" sz="1400" b="0" dirty="0">
                <a:solidFill>
                  <a:srgbClr val="000000"/>
                </a:solidFill>
                <a:ea typeface="黑体" charset="0"/>
                <a:cs typeface="黑体" charset="0"/>
              </a:rPr>
              <a:t>1980          </a:t>
            </a:r>
            <a:r>
              <a:rPr lang="en-US" sz="1400" b="0" dirty="0" smtClean="0">
                <a:solidFill>
                  <a:srgbClr val="000000"/>
                </a:solidFill>
                <a:ea typeface="黑体" charset="0"/>
                <a:cs typeface="黑体" charset="0"/>
              </a:rPr>
              <a:t>   </a:t>
            </a:r>
            <a:r>
              <a:rPr lang="en-US" sz="1400" b="0" dirty="0">
                <a:solidFill>
                  <a:srgbClr val="000000"/>
                </a:solidFill>
                <a:ea typeface="黑体" charset="0"/>
                <a:cs typeface="黑体" charset="0"/>
              </a:rPr>
              <a:t>1990       </a:t>
            </a:r>
            <a:r>
              <a:rPr lang="en-US" sz="1400" b="0" dirty="0" smtClean="0">
                <a:solidFill>
                  <a:srgbClr val="000000"/>
                </a:solidFill>
                <a:ea typeface="黑体" charset="0"/>
                <a:cs typeface="黑体" charset="0"/>
              </a:rPr>
              <a:t>      </a:t>
            </a:r>
            <a:r>
              <a:rPr lang="en-US" sz="1400" b="0" dirty="0">
                <a:solidFill>
                  <a:srgbClr val="000000"/>
                </a:solidFill>
                <a:ea typeface="黑体" charset="0"/>
                <a:cs typeface="黑体" charset="0"/>
              </a:rPr>
              <a:t>2000      </a:t>
            </a:r>
            <a:r>
              <a:rPr lang="en-US" sz="1400" b="0" dirty="0" smtClean="0">
                <a:solidFill>
                  <a:srgbClr val="000000"/>
                </a:solidFill>
                <a:ea typeface="黑体" charset="0"/>
                <a:cs typeface="黑体" charset="0"/>
              </a:rPr>
              <a:t>      2010          2015</a:t>
            </a:r>
            <a:endParaRPr lang="en-US" sz="1400" b="0" dirty="0">
              <a:solidFill>
                <a:srgbClr val="000000"/>
              </a:solidFill>
              <a:ea typeface="黑体" charset="0"/>
              <a:cs typeface="黑体" charset="0"/>
            </a:endParaRPr>
          </a:p>
        </p:txBody>
      </p:sp>
      <p:sp>
        <p:nvSpPr>
          <p:cNvPr id="47120" name="Line 16"/>
          <p:cNvSpPr>
            <a:spLocks noChangeShapeType="1"/>
          </p:cNvSpPr>
          <p:nvPr/>
        </p:nvSpPr>
        <p:spPr bwMode="auto">
          <a:xfrm>
            <a:off x="2757854" y="6496447"/>
            <a:ext cx="0" cy="101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1" hangingPunct="1"/>
            <a:endParaRPr lang="en-US" sz="2400" b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7121" name="Line 17"/>
          <p:cNvSpPr>
            <a:spLocks noChangeShapeType="1"/>
          </p:cNvSpPr>
          <p:nvPr/>
        </p:nvSpPr>
        <p:spPr bwMode="auto">
          <a:xfrm>
            <a:off x="3774831" y="6496447"/>
            <a:ext cx="0" cy="101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1" hangingPunct="1"/>
            <a:endParaRPr lang="en-US" sz="2400" b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7122" name="Line 18"/>
          <p:cNvSpPr>
            <a:spLocks noChangeShapeType="1"/>
          </p:cNvSpPr>
          <p:nvPr/>
        </p:nvSpPr>
        <p:spPr bwMode="auto">
          <a:xfrm>
            <a:off x="4790351" y="6496447"/>
            <a:ext cx="1465" cy="101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1" hangingPunct="1"/>
            <a:endParaRPr lang="en-US" sz="2400" b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>
            <a:off x="5808785" y="6496447"/>
            <a:ext cx="1466" cy="101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1" hangingPunct="1"/>
            <a:endParaRPr lang="en-US" sz="2400" b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7124" name="Line 20"/>
          <p:cNvSpPr>
            <a:spLocks noChangeShapeType="1"/>
          </p:cNvSpPr>
          <p:nvPr/>
        </p:nvSpPr>
        <p:spPr bwMode="auto">
          <a:xfrm>
            <a:off x="6821374" y="6496447"/>
            <a:ext cx="1465" cy="101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1" hangingPunct="1"/>
            <a:endParaRPr lang="en-US" sz="2400" b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7125" name="Line 21"/>
          <p:cNvSpPr>
            <a:spLocks noChangeShapeType="1"/>
          </p:cNvSpPr>
          <p:nvPr/>
        </p:nvSpPr>
        <p:spPr bwMode="auto">
          <a:xfrm>
            <a:off x="1497623" y="1124744"/>
            <a:ext cx="1466" cy="492601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1" hangingPunct="1"/>
            <a:endParaRPr lang="en-US" sz="2400" b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>
            <a:off x="1739420" y="6504401"/>
            <a:ext cx="1465" cy="93663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1" hangingPunct="1"/>
            <a:endParaRPr lang="en-US" sz="2400" b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7127" name="Line 23"/>
          <p:cNvSpPr>
            <a:spLocks noChangeShapeType="1"/>
          </p:cNvSpPr>
          <p:nvPr/>
        </p:nvSpPr>
        <p:spPr bwMode="auto">
          <a:xfrm>
            <a:off x="1444869" y="2543589"/>
            <a:ext cx="105508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1" hangingPunct="1"/>
            <a:endParaRPr lang="en-US" sz="2400" b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7128" name="Line 24"/>
          <p:cNvSpPr>
            <a:spLocks noChangeShapeType="1"/>
          </p:cNvSpPr>
          <p:nvPr/>
        </p:nvSpPr>
        <p:spPr bwMode="auto">
          <a:xfrm>
            <a:off x="1444869" y="2994439"/>
            <a:ext cx="105508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1" hangingPunct="1"/>
            <a:endParaRPr lang="en-US" sz="2400" b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7129" name="Line 25"/>
          <p:cNvSpPr>
            <a:spLocks noChangeShapeType="1"/>
          </p:cNvSpPr>
          <p:nvPr/>
        </p:nvSpPr>
        <p:spPr bwMode="auto">
          <a:xfrm>
            <a:off x="1444869" y="3432578"/>
            <a:ext cx="105508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1" hangingPunct="1"/>
            <a:endParaRPr lang="en-US" sz="2400" b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7130" name="Line 26"/>
          <p:cNvSpPr>
            <a:spLocks noChangeShapeType="1"/>
          </p:cNvSpPr>
          <p:nvPr/>
        </p:nvSpPr>
        <p:spPr bwMode="auto">
          <a:xfrm>
            <a:off x="1444869" y="4786709"/>
            <a:ext cx="105508" cy="158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1" hangingPunct="1"/>
            <a:endParaRPr lang="en-US" sz="2400" b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7131" name="Line 27"/>
          <p:cNvSpPr>
            <a:spLocks noChangeShapeType="1"/>
          </p:cNvSpPr>
          <p:nvPr/>
        </p:nvSpPr>
        <p:spPr bwMode="auto">
          <a:xfrm>
            <a:off x="1444869" y="6142434"/>
            <a:ext cx="105508" cy="158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1" hangingPunct="1"/>
            <a:endParaRPr lang="en-US" sz="2400" b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7132" name="Line 28"/>
          <p:cNvSpPr>
            <a:spLocks noChangeShapeType="1"/>
          </p:cNvSpPr>
          <p:nvPr/>
        </p:nvSpPr>
        <p:spPr bwMode="auto">
          <a:xfrm>
            <a:off x="1444869" y="5691584"/>
            <a:ext cx="105508" cy="158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1" hangingPunct="1"/>
            <a:endParaRPr lang="en-US" sz="2400" b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7133" name="Line 29"/>
          <p:cNvSpPr>
            <a:spLocks noChangeShapeType="1"/>
          </p:cNvSpPr>
          <p:nvPr/>
        </p:nvSpPr>
        <p:spPr bwMode="auto">
          <a:xfrm>
            <a:off x="1444869" y="5239164"/>
            <a:ext cx="105508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1" hangingPunct="1"/>
            <a:endParaRPr lang="en-US" sz="2400" b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7134" name="Line 30"/>
          <p:cNvSpPr>
            <a:spLocks noChangeShapeType="1"/>
          </p:cNvSpPr>
          <p:nvPr/>
        </p:nvSpPr>
        <p:spPr bwMode="auto">
          <a:xfrm>
            <a:off x="1444869" y="4337464"/>
            <a:ext cx="105508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1" hangingPunct="1"/>
            <a:endParaRPr lang="en-US" sz="2400" b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7135" name="Line 31"/>
          <p:cNvSpPr>
            <a:spLocks noChangeShapeType="1"/>
          </p:cNvSpPr>
          <p:nvPr/>
        </p:nvSpPr>
        <p:spPr bwMode="auto">
          <a:xfrm>
            <a:off x="1444869" y="3885009"/>
            <a:ext cx="105508" cy="158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1" hangingPunct="1"/>
            <a:endParaRPr lang="en-US" sz="2400" b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7136" name="Rectangle 32"/>
          <p:cNvSpPr>
            <a:spLocks noChangeArrowheads="1"/>
          </p:cNvSpPr>
          <p:nvPr/>
        </p:nvSpPr>
        <p:spPr bwMode="auto">
          <a:xfrm>
            <a:off x="1213349" y="2408634"/>
            <a:ext cx="282591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ea typeface="黑体" charset="0"/>
                <a:cs typeface="黑体" charset="0"/>
              </a:rPr>
              <a:t>9</a:t>
            </a:r>
          </a:p>
        </p:txBody>
      </p:sp>
      <p:sp>
        <p:nvSpPr>
          <p:cNvPr id="47137" name="Rectangle 33"/>
          <p:cNvSpPr>
            <a:spLocks noChangeArrowheads="1"/>
          </p:cNvSpPr>
          <p:nvPr/>
        </p:nvSpPr>
        <p:spPr bwMode="auto">
          <a:xfrm>
            <a:off x="1213349" y="2859484"/>
            <a:ext cx="282591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ea typeface="黑体" charset="0"/>
                <a:cs typeface="黑体" charset="0"/>
              </a:rPr>
              <a:t>8</a:t>
            </a:r>
          </a:p>
        </p:txBody>
      </p:sp>
      <p:sp>
        <p:nvSpPr>
          <p:cNvPr id="47138" name="Rectangle 34"/>
          <p:cNvSpPr>
            <a:spLocks noChangeArrowheads="1"/>
          </p:cNvSpPr>
          <p:nvPr/>
        </p:nvSpPr>
        <p:spPr bwMode="auto">
          <a:xfrm>
            <a:off x="1213349" y="3296047"/>
            <a:ext cx="282591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ea typeface="黑体" charset="0"/>
                <a:cs typeface="黑体" charset="0"/>
              </a:rPr>
              <a:t>7</a:t>
            </a:r>
          </a:p>
        </p:txBody>
      </p:sp>
      <p:sp>
        <p:nvSpPr>
          <p:cNvPr id="47139" name="Rectangle 35"/>
          <p:cNvSpPr>
            <a:spLocks noChangeArrowheads="1"/>
          </p:cNvSpPr>
          <p:nvPr/>
        </p:nvSpPr>
        <p:spPr bwMode="auto">
          <a:xfrm>
            <a:off x="1213349" y="3735784"/>
            <a:ext cx="282591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ea typeface="黑体" charset="0"/>
                <a:cs typeface="黑体" charset="0"/>
              </a:rPr>
              <a:t>6</a:t>
            </a:r>
          </a:p>
        </p:txBody>
      </p:sp>
      <p:sp>
        <p:nvSpPr>
          <p:cNvPr id="47140" name="Rectangle 36"/>
          <p:cNvSpPr>
            <a:spLocks noChangeArrowheads="1"/>
          </p:cNvSpPr>
          <p:nvPr/>
        </p:nvSpPr>
        <p:spPr bwMode="auto">
          <a:xfrm>
            <a:off x="1213349" y="4188222"/>
            <a:ext cx="282591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ea typeface="黑体" charset="0"/>
                <a:cs typeface="黑体" charset="0"/>
              </a:rPr>
              <a:t>5</a:t>
            </a:r>
          </a:p>
        </p:txBody>
      </p:sp>
      <p:sp>
        <p:nvSpPr>
          <p:cNvPr id="47141" name="Rectangle 37"/>
          <p:cNvSpPr>
            <a:spLocks noChangeArrowheads="1"/>
          </p:cNvSpPr>
          <p:nvPr/>
        </p:nvSpPr>
        <p:spPr bwMode="auto">
          <a:xfrm>
            <a:off x="1213349" y="4640659"/>
            <a:ext cx="282591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ea typeface="黑体" charset="0"/>
                <a:cs typeface="黑体" charset="0"/>
              </a:rPr>
              <a:t>4</a:t>
            </a:r>
          </a:p>
        </p:txBody>
      </p:sp>
      <p:sp>
        <p:nvSpPr>
          <p:cNvPr id="47142" name="Rectangle 38"/>
          <p:cNvSpPr>
            <a:spLocks noChangeArrowheads="1"/>
          </p:cNvSpPr>
          <p:nvPr/>
        </p:nvSpPr>
        <p:spPr bwMode="auto">
          <a:xfrm>
            <a:off x="1213349" y="5096272"/>
            <a:ext cx="282591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ea typeface="黑体" charset="0"/>
                <a:cs typeface="黑体" charset="0"/>
              </a:rPr>
              <a:t>3</a:t>
            </a:r>
          </a:p>
        </p:txBody>
      </p:sp>
      <p:sp>
        <p:nvSpPr>
          <p:cNvPr id="47143" name="Rectangle 39"/>
          <p:cNvSpPr>
            <a:spLocks noChangeArrowheads="1"/>
          </p:cNvSpPr>
          <p:nvPr/>
        </p:nvSpPr>
        <p:spPr bwMode="auto">
          <a:xfrm>
            <a:off x="1213349" y="5542359"/>
            <a:ext cx="282591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ea typeface="黑体" charset="0"/>
                <a:cs typeface="黑体" charset="0"/>
              </a:rPr>
              <a:t>2</a:t>
            </a:r>
          </a:p>
        </p:txBody>
      </p:sp>
      <p:sp>
        <p:nvSpPr>
          <p:cNvPr id="47144" name="Rectangle 40"/>
          <p:cNvSpPr>
            <a:spLocks noChangeArrowheads="1"/>
          </p:cNvSpPr>
          <p:nvPr/>
        </p:nvSpPr>
        <p:spPr bwMode="auto">
          <a:xfrm>
            <a:off x="1213349" y="5994797"/>
            <a:ext cx="282591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ea typeface="黑体" charset="0"/>
                <a:cs typeface="黑体" charset="0"/>
              </a:rPr>
              <a:t>1</a:t>
            </a:r>
          </a:p>
        </p:txBody>
      </p:sp>
      <p:sp>
        <p:nvSpPr>
          <p:cNvPr id="47145" name="Rectangle 41"/>
          <p:cNvSpPr>
            <a:spLocks noChangeArrowheads="1"/>
          </p:cNvSpPr>
          <p:nvPr/>
        </p:nvSpPr>
        <p:spPr bwMode="auto">
          <a:xfrm rot="-5400000">
            <a:off x="-997657" y="3436059"/>
            <a:ext cx="3916861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ea typeface="黑体" charset="0"/>
                <a:cs typeface="黑体" charset="0"/>
              </a:rPr>
              <a:t>Number of Medication Classes</a:t>
            </a:r>
          </a:p>
        </p:txBody>
      </p:sp>
      <p:sp>
        <p:nvSpPr>
          <p:cNvPr id="47146" name="Line 42"/>
          <p:cNvSpPr>
            <a:spLocks noChangeShapeType="1"/>
          </p:cNvSpPr>
          <p:nvPr/>
        </p:nvSpPr>
        <p:spPr bwMode="auto">
          <a:xfrm>
            <a:off x="7838351" y="6510734"/>
            <a:ext cx="1465" cy="101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1" hangingPunct="1"/>
            <a:endParaRPr lang="en-US" sz="2400" b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7147" name="Line 43"/>
          <p:cNvSpPr>
            <a:spLocks noChangeShapeType="1"/>
          </p:cNvSpPr>
          <p:nvPr/>
        </p:nvSpPr>
        <p:spPr bwMode="auto">
          <a:xfrm>
            <a:off x="1436085" y="2095901"/>
            <a:ext cx="104043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1" hangingPunct="1"/>
            <a:endParaRPr lang="en-US" sz="2400" b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7148" name="Rectangle 44"/>
          <p:cNvSpPr>
            <a:spLocks noChangeArrowheads="1"/>
          </p:cNvSpPr>
          <p:nvPr/>
        </p:nvSpPr>
        <p:spPr bwMode="auto">
          <a:xfrm>
            <a:off x="1121019" y="1948259"/>
            <a:ext cx="382440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ea typeface="黑体" charset="0"/>
                <a:cs typeface="黑体" charset="0"/>
              </a:rPr>
              <a:t>10</a:t>
            </a:r>
          </a:p>
        </p:txBody>
      </p:sp>
      <p:sp>
        <p:nvSpPr>
          <p:cNvPr id="47149" name="Line 45"/>
          <p:cNvSpPr>
            <a:spLocks noChangeShapeType="1"/>
          </p:cNvSpPr>
          <p:nvPr/>
        </p:nvSpPr>
        <p:spPr bwMode="auto">
          <a:xfrm>
            <a:off x="1439016" y="1656159"/>
            <a:ext cx="104043" cy="158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1" hangingPunct="1"/>
            <a:endParaRPr lang="en-US" sz="2400" b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7150" name="Rectangle 46"/>
          <p:cNvSpPr>
            <a:spLocks noChangeArrowheads="1"/>
          </p:cNvSpPr>
          <p:nvPr/>
        </p:nvSpPr>
        <p:spPr bwMode="auto">
          <a:xfrm>
            <a:off x="1125417" y="1529159"/>
            <a:ext cx="369115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0" dirty="0">
                <a:solidFill>
                  <a:srgbClr val="000000"/>
                </a:solidFill>
                <a:ea typeface="黑体" charset="0"/>
                <a:cs typeface="黑体" charset="0"/>
              </a:rPr>
              <a:t>11</a:t>
            </a:r>
          </a:p>
        </p:txBody>
      </p:sp>
      <p:grpSp>
        <p:nvGrpSpPr>
          <p:cNvPr id="2" name="Group 129"/>
          <p:cNvGrpSpPr>
            <a:grpSpLocks/>
          </p:cNvGrpSpPr>
          <p:nvPr/>
        </p:nvGrpSpPr>
        <p:grpSpPr bwMode="auto">
          <a:xfrm>
            <a:off x="587628" y="5707459"/>
            <a:ext cx="1654419" cy="547688"/>
            <a:chOff x="-226327" y="5408613"/>
            <a:chExt cx="2056715" cy="681037"/>
          </a:xfrm>
        </p:grpSpPr>
        <p:sp>
          <p:nvSpPr>
            <p:cNvPr id="47229" name="Line 166"/>
            <p:cNvSpPr>
              <a:spLocks noChangeShapeType="1"/>
            </p:cNvSpPr>
            <p:nvPr/>
          </p:nvSpPr>
          <p:spPr bwMode="auto">
            <a:xfrm flipV="1">
              <a:off x="349250" y="5408613"/>
              <a:ext cx="1481138" cy="574675"/>
            </a:xfrm>
            <a:prstGeom prst="line">
              <a:avLst/>
            </a:prstGeom>
            <a:noFill/>
            <a:ln w="7620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eaLnBrk="1" hangingPunct="1"/>
              <a:endParaRPr lang="en-US" sz="2400" b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47230" name="Text Box 159"/>
            <p:cNvSpPr txBox="1">
              <a:spLocks noChangeArrowheads="1"/>
            </p:cNvSpPr>
            <p:nvPr/>
          </p:nvSpPr>
          <p:spPr bwMode="auto">
            <a:xfrm>
              <a:off x="-226327" y="5468702"/>
              <a:ext cx="845998" cy="344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1" hangingPunct="1"/>
              <a:r>
                <a:rPr lang="en-US" sz="1200">
                  <a:solidFill>
                    <a:srgbClr val="FF0000"/>
                  </a:solidFill>
                  <a:ea typeface="黑体" charset="0"/>
                  <a:cs typeface="黑体" charset="0"/>
                </a:rPr>
                <a:t>insulin</a:t>
              </a:r>
            </a:p>
          </p:txBody>
        </p:sp>
        <p:sp>
          <p:nvSpPr>
            <p:cNvPr id="47231" name="Oval 163"/>
            <p:cNvSpPr>
              <a:spLocks noChangeArrowheads="1"/>
            </p:cNvSpPr>
            <p:nvPr/>
          </p:nvSpPr>
          <p:spPr bwMode="auto">
            <a:xfrm>
              <a:off x="236538" y="5873750"/>
              <a:ext cx="223838" cy="2159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eaLnBrk="1" hangingPunct="1"/>
              <a:endParaRPr lang="en-US" b="0">
                <a:solidFill>
                  <a:srgbClr val="00B7A5"/>
                </a:solidFill>
                <a:ea typeface="黑体" charset="0"/>
                <a:cs typeface="黑体" charset="0"/>
              </a:endParaRPr>
            </a:p>
          </p:txBody>
        </p:sp>
        <p:sp>
          <p:nvSpPr>
            <p:cNvPr id="47232" name="Line 166"/>
            <p:cNvSpPr>
              <a:spLocks noChangeShapeType="1"/>
            </p:cNvSpPr>
            <p:nvPr/>
          </p:nvSpPr>
          <p:spPr bwMode="auto">
            <a:xfrm flipV="1">
              <a:off x="-60101" y="5992811"/>
              <a:ext cx="290290" cy="17463"/>
            </a:xfrm>
            <a:prstGeom prst="line">
              <a:avLst/>
            </a:prstGeom>
            <a:noFill/>
            <a:ln w="7620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eaLnBrk="1" hangingPunct="1"/>
              <a:endParaRPr lang="en-US" sz="2400" b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174" name="Line 84"/>
          <p:cNvSpPr>
            <a:spLocks noChangeShapeType="1"/>
          </p:cNvSpPr>
          <p:nvPr/>
        </p:nvSpPr>
        <p:spPr bwMode="auto">
          <a:xfrm flipV="1">
            <a:off x="4176350" y="5732859"/>
            <a:ext cx="2142392" cy="63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1" hangingPunct="1"/>
            <a:endParaRPr lang="en-US" sz="2400" b="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5" name="Group 169"/>
          <p:cNvGrpSpPr>
            <a:grpSpLocks/>
          </p:cNvGrpSpPr>
          <p:nvPr/>
        </p:nvGrpSpPr>
        <p:grpSpPr bwMode="auto">
          <a:xfrm>
            <a:off x="2111624" y="4959765"/>
            <a:ext cx="2067657" cy="896899"/>
            <a:chOff x="1051" y="2822"/>
            <a:chExt cx="1618" cy="702"/>
          </a:xfrm>
        </p:grpSpPr>
        <p:sp>
          <p:nvSpPr>
            <p:cNvPr id="47221" name="Oval 85"/>
            <p:cNvSpPr>
              <a:spLocks noChangeArrowheads="1"/>
            </p:cNvSpPr>
            <p:nvPr/>
          </p:nvSpPr>
          <p:spPr bwMode="auto">
            <a:xfrm>
              <a:off x="1371" y="2978"/>
              <a:ext cx="130" cy="128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eaLnBrk="1" hangingPunct="1"/>
              <a:endParaRPr lang="en-US" b="0">
                <a:solidFill>
                  <a:srgbClr val="FF0000"/>
                </a:solidFill>
                <a:ea typeface="黑体" charset="0"/>
                <a:cs typeface="黑体" charset="0"/>
              </a:endParaRPr>
            </a:p>
          </p:txBody>
        </p:sp>
        <p:sp>
          <p:nvSpPr>
            <p:cNvPr id="47222" name="Oval 86"/>
            <p:cNvSpPr>
              <a:spLocks noChangeArrowheads="1"/>
            </p:cNvSpPr>
            <p:nvPr/>
          </p:nvSpPr>
          <p:spPr bwMode="auto">
            <a:xfrm>
              <a:off x="1051" y="3340"/>
              <a:ext cx="130" cy="12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eaLnBrk="1" hangingPunct="1"/>
              <a:endParaRPr lang="en-US" b="0">
                <a:solidFill>
                  <a:srgbClr val="FF0000"/>
                </a:solidFill>
                <a:ea typeface="黑体" charset="0"/>
                <a:cs typeface="黑体" charset="0"/>
              </a:endParaRPr>
            </a:p>
          </p:txBody>
        </p:sp>
        <p:sp>
          <p:nvSpPr>
            <p:cNvPr id="47223" name="Line 87"/>
            <p:cNvSpPr>
              <a:spLocks noChangeShapeType="1"/>
            </p:cNvSpPr>
            <p:nvPr/>
          </p:nvSpPr>
          <p:spPr bwMode="auto">
            <a:xfrm>
              <a:off x="1138" y="3425"/>
              <a:ext cx="294" cy="1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eaLnBrk="1" hangingPunct="1"/>
              <a:endParaRPr lang="en-US" sz="2400" b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47224" name="Line 88"/>
            <p:cNvSpPr>
              <a:spLocks noChangeShapeType="1"/>
            </p:cNvSpPr>
            <p:nvPr/>
          </p:nvSpPr>
          <p:spPr bwMode="auto">
            <a:xfrm flipH="1">
              <a:off x="1425" y="3037"/>
              <a:ext cx="5" cy="370"/>
            </a:xfrm>
            <a:prstGeom prst="line">
              <a:avLst/>
            </a:prstGeom>
            <a:noFill/>
            <a:ln w="7620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eaLnBrk="1" hangingPunct="1"/>
              <a:endParaRPr lang="en-US" sz="2400" b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47225" name="Line 89"/>
            <p:cNvSpPr>
              <a:spLocks noChangeShapeType="1"/>
            </p:cNvSpPr>
            <p:nvPr/>
          </p:nvSpPr>
          <p:spPr bwMode="auto">
            <a:xfrm>
              <a:off x="1432" y="3031"/>
              <a:ext cx="1237" cy="1"/>
            </a:xfrm>
            <a:prstGeom prst="line">
              <a:avLst/>
            </a:prstGeom>
            <a:noFill/>
            <a:ln w="7620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eaLnBrk="1" hangingPunct="1"/>
              <a:endParaRPr lang="en-US" sz="2400" b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47226" name="Line 90"/>
            <p:cNvSpPr>
              <a:spLocks noChangeShapeType="1"/>
            </p:cNvSpPr>
            <p:nvPr/>
          </p:nvSpPr>
          <p:spPr bwMode="auto">
            <a:xfrm>
              <a:off x="2656" y="3049"/>
              <a:ext cx="4" cy="347"/>
            </a:xfrm>
            <a:prstGeom prst="line">
              <a:avLst/>
            </a:prstGeom>
            <a:noFill/>
            <a:ln w="7620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eaLnBrk="1" hangingPunct="1"/>
              <a:endParaRPr lang="en-US" sz="2400" b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47227" name="Rectangle 107"/>
            <p:cNvSpPr>
              <a:spLocks noChangeArrowheads="1"/>
            </p:cNvSpPr>
            <p:nvPr/>
          </p:nvSpPr>
          <p:spPr bwMode="auto">
            <a:xfrm>
              <a:off x="1422" y="3341"/>
              <a:ext cx="926" cy="18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400" b="0" dirty="0" smtClean="0">
                  <a:solidFill>
                    <a:srgbClr val="FF0000"/>
                  </a:solidFill>
                  <a:ea typeface="黑体" charset="0"/>
                  <a:cs typeface="黑体" charset="0"/>
                </a:rPr>
                <a:t>sulfonylureas</a:t>
              </a:r>
              <a:endParaRPr lang="en-US" sz="1400" b="0" dirty="0">
                <a:solidFill>
                  <a:srgbClr val="FF0000"/>
                </a:solidFill>
                <a:ea typeface="黑体" charset="0"/>
                <a:cs typeface="黑体" charset="0"/>
              </a:endParaRPr>
            </a:p>
          </p:txBody>
        </p:sp>
        <p:sp>
          <p:nvSpPr>
            <p:cNvPr id="47228" name="Rectangle 109"/>
            <p:cNvSpPr>
              <a:spLocks noChangeArrowheads="1"/>
            </p:cNvSpPr>
            <p:nvPr/>
          </p:nvSpPr>
          <p:spPr bwMode="auto">
            <a:xfrm>
              <a:off x="1683" y="2822"/>
              <a:ext cx="696" cy="16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200" b="0">
                  <a:solidFill>
                    <a:srgbClr val="FF0000"/>
                  </a:solidFill>
                  <a:ea typeface="黑体" charset="0"/>
                  <a:cs typeface="黑体" charset="0"/>
                </a:rPr>
                <a:t>Biguanides</a:t>
              </a:r>
            </a:p>
          </p:txBody>
        </p:sp>
      </p:grpSp>
      <p:grpSp>
        <p:nvGrpSpPr>
          <p:cNvPr id="6" name="Group 179"/>
          <p:cNvGrpSpPr>
            <a:grpSpLocks/>
          </p:cNvGrpSpPr>
          <p:nvPr/>
        </p:nvGrpSpPr>
        <p:grpSpPr bwMode="auto">
          <a:xfrm>
            <a:off x="1447800" y="1560914"/>
            <a:ext cx="6424246" cy="4645025"/>
            <a:chOff x="531" y="162"/>
            <a:chExt cx="5028" cy="3635"/>
          </a:xfrm>
        </p:grpSpPr>
        <p:sp>
          <p:nvSpPr>
            <p:cNvPr id="47187" name="Oval 164"/>
            <p:cNvSpPr>
              <a:spLocks noChangeArrowheads="1"/>
            </p:cNvSpPr>
            <p:nvPr/>
          </p:nvSpPr>
          <p:spPr bwMode="auto">
            <a:xfrm>
              <a:off x="5201" y="196"/>
              <a:ext cx="96" cy="96"/>
            </a:xfrm>
            <a:prstGeom prst="ellipse">
              <a:avLst/>
            </a:prstGeom>
            <a:solidFill>
              <a:srgbClr val="95DE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eaLnBrk="1" hangingPunct="1"/>
              <a:endParaRPr lang="en-US" b="0">
                <a:solidFill>
                  <a:srgbClr val="3366FF"/>
                </a:solidFill>
                <a:ea typeface="黑体" charset="0"/>
                <a:cs typeface="黑体" charset="0"/>
              </a:endParaRPr>
            </a:p>
          </p:txBody>
        </p:sp>
        <p:grpSp>
          <p:nvGrpSpPr>
            <p:cNvPr id="47188" name="Group 168"/>
            <p:cNvGrpSpPr>
              <a:grpSpLocks/>
            </p:cNvGrpSpPr>
            <p:nvPr/>
          </p:nvGrpSpPr>
          <p:grpSpPr bwMode="auto">
            <a:xfrm>
              <a:off x="531" y="162"/>
              <a:ext cx="5028" cy="3635"/>
              <a:chOff x="531" y="162"/>
              <a:chExt cx="5028" cy="3635"/>
            </a:xfrm>
          </p:grpSpPr>
          <p:grpSp>
            <p:nvGrpSpPr>
              <p:cNvPr id="47189" name="Group 48"/>
              <p:cNvGrpSpPr>
                <a:grpSpLocks/>
              </p:cNvGrpSpPr>
              <p:nvPr/>
            </p:nvGrpSpPr>
            <p:grpSpPr bwMode="auto">
              <a:xfrm>
                <a:off x="784" y="213"/>
                <a:ext cx="4507" cy="3584"/>
                <a:chOff x="808" y="108"/>
                <a:chExt cx="4507" cy="3584"/>
              </a:xfrm>
            </p:grpSpPr>
            <p:sp>
              <p:nvSpPr>
                <p:cNvPr id="47200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3238" y="512"/>
                  <a:ext cx="1045" cy="302"/>
                </a:xfrm>
                <a:prstGeom prst="line">
                  <a:avLst/>
                </a:prstGeom>
                <a:noFill/>
                <a:ln w="50800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l" eaLnBrk="1" hangingPunct="1"/>
                  <a:endParaRPr lang="en-US" sz="2400" b="0">
                    <a:solidFill>
                      <a:srgbClr val="FFFFFF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47201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847" y="2950"/>
                  <a:ext cx="372" cy="339"/>
                </a:xfrm>
                <a:prstGeom prst="line">
                  <a:avLst/>
                </a:prstGeom>
                <a:noFill/>
                <a:ln w="50800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l" eaLnBrk="1" hangingPunct="1"/>
                  <a:endParaRPr lang="en-US" sz="2400" b="0">
                    <a:solidFill>
                      <a:srgbClr val="FFFFFF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47202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1224" y="2604"/>
                  <a:ext cx="458" cy="345"/>
                </a:xfrm>
                <a:prstGeom prst="line">
                  <a:avLst/>
                </a:prstGeom>
                <a:noFill/>
                <a:ln w="50800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l" eaLnBrk="1" hangingPunct="1"/>
                  <a:endParaRPr lang="en-US" sz="2400" b="0">
                    <a:solidFill>
                      <a:srgbClr val="FFFFFF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47203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846" y="3297"/>
                  <a:ext cx="0" cy="325"/>
                </a:xfrm>
                <a:prstGeom prst="line">
                  <a:avLst/>
                </a:prstGeom>
                <a:noFill/>
                <a:ln w="50800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l" eaLnBrk="1" hangingPunct="1"/>
                  <a:endParaRPr lang="en-US" sz="2400" b="0">
                    <a:solidFill>
                      <a:srgbClr val="FFFFFF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47204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1679" y="2244"/>
                  <a:ext cx="339" cy="375"/>
                </a:xfrm>
                <a:prstGeom prst="line">
                  <a:avLst/>
                </a:prstGeom>
                <a:noFill/>
                <a:ln w="50800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l" eaLnBrk="1" hangingPunct="1"/>
                  <a:endParaRPr lang="en-US" sz="2400" b="0">
                    <a:solidFill>
                      <a:srgbClr val="FFFFFF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47205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715" y="1565"/>
                  <a:ext cx="0" cy="280"/>
                </a:xfrm>
                <a:prstGeom prst="line">
                  <a:avLst/>
                </a:prstGeom>
                <a:noFill/>
                <a:ln w="50800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l" eaLnBrk="1" hangingPunct="1"/>
                  <a:endParaRPr lang="en-US" sz="2400" b="0">
                    <a:solidFill>
                      <a:srgbClr val="FFFFFF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47206" name="Oval 55"/>
                <p:cNvSpPr>
                  <a:spLocks noChangeArrowheads="1"/>
                </p:cNvSpPr>
                <p:nvPr/>
              </p:nvSpPr>
              <p:spPr bwMode="auto">
                <a:xfrm>
                  <a:off x="809" y="3614"/>
                  <a:ext cx="76" cy="78"/>
                </a:xfrm>
                <a:prstGeom prst="ellipse">
                  <a:avLst/>
                </a:prstGeom>
                <a:solidFill>
                  <a:srgbClr val="3366FF"/>
                </a:solidFill>
                <a:ln w="25400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l" eaLnBrk="1" hangingPunct="1"/>
                  <a:endParaRPr lang="en-US" b="0">
                    <a:solidFill>
                      <a:srgbClr val="3366FF"/>
                    </a:solidFill>
                    <a:ea typeface="黑体" charset="0"/>
                    <a:cs typeface="黑体" charset="0"/>
                  </a:endParaRPr>
                </a:p>
              </p:txBody>
            </p:sp>
            <p:sp>
              <p:nvSpPr>
                <p:cNvPr id="47207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718" y="1176"/>
                  <a:ext cx="505" cy="347"/>
                </a:xfrm>
                <a:prstGeom prst="line">
                  <a:avLst/>
                </a:prstGeom>
                <a:noFill/>
                <a:ln w="50800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l" eaLnBrk="1" hangingPunct="1"/>
                  <a:endParaRPr lang="en-US" sz="2400" b="0">
                    <a:solidFill>
                      <a:srgbClr val="FFFFFF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47208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3226" y="835"/>
                  <a:ext cx="0" cy="336"/>
                </a:xfrm>
                <a:prstGeom prst="line">
                  <a:avLst/>
                </a:prstGeom>
                <a:noFill/>
                <a:ln w="50800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l" eaLnBrk="1" hangingPunct="1"/>
                  <a:endParaRPr lang="en-US" sz="2400" b="0">
                    <a:solidFill>
                      <a:srgbClr val="FFFFFF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47209" name="Oval 58"/>
                <p:cNvSpPr>
                  <a:spLocks noChangeArrowheads="1"/>
                </p:cNvSpPr>
                <p:nvPr/>
              </p:nvSpPr>
              <p:spPr bwMode="auto">
                <a:xfrm>
                  <a:off x="808" y="3258"/>
                  <a:ext cx="77" cy="78"/>
                </a:xfrm>
                <a:prstGeom prst="ellipse">
                  <a:avLst/>
                </a:prstGeom>
                <a:solidFill>
                  <a:srgbClr val="3366FF"/>
                </a:solidFill>
                <a:ln w="25400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l" eaLnBrk="1" hangingPunct="1"/>
                  <a:endParaRPr lang="en-US" b="0">
                    <a:solidFill>
                      <a:srgbClr val="3366FF"/>
                    </a:solidFill>
                    <a:ea typeface="黑体" charset="0"/>
                    <a:cs typeface="黑体" charset="0"/>
                  </a:endParaRPr>
                </a:p>
              </p:txBody>
            </p:sp>
            <p:sp>
              <p:nvSpPr>
                <p:cNvPr id="47210" name="Oval 59"/>
                <p:cNvSpPr>
                  <a:spLocks noChangeArrowheads="1"/>
                </p:cNvSpPr>
                <p:nvPr/>
              </p:nvSpPr>
              <p:spPr bwMode="auto">
                <a:xfrm>
                  <a:off x="1180" y="2914"/>
                  <a:ext cx="77" cy="78"/>
                </a:xfrm>
                <a:prstGeom prst="ellipse">
                  <a:avLst/>
                </a:prstGeom>
                <a:solidFill>
                  <a:srgbClr val="3366FF"/>
                </a:solidFill>
                <a:ln w="25400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l" eaLnBrk="1" hangingPunct="1"/>
                  <a:endParaRPr lang="en-US" b="0">
                    <a:solidFill>
                      <a:srgbClr val="3366FF"/>
                    </a:solidFill>
                    <a:ea typeface="黑体" charset="0"/>
                    <a:cs typeface="黑体" charset="0"/>
                  </a:endParaRPr>
                </a:p>
              </p:txBody>
            </p:sp>
            <p:sp>
              <p:nvSpPr>
                <p:cNvPr id="47211" name="Oval 60"/>
                <p:cNvSpPr>
                  <a:spLocks noChangeArrowheads="1"/>
                </p:cNvSpPr>
                <p:nvPr/>
              </p:nvSpPr>
              <p:spPr bwMode="auto">
                <a:xfrm>
                  <a:off x="1643" y="2559"/>
                  <a:ext cx="76" cy="78"/>
                </a:xfrm>
                <a:prstGeom prst="ellipse">
                  <a:avLst/>
                </a:prstGeom>
                <a:solidFill>
                  <a:srgbClr val="3366FF"/>
                </a:solidFill>
                <a:ln w="25400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l" eaLnBrk="1" hangingPunct="1"/>
                  <a:endParaRPr lang="en-US" b="0">
                    <a:solidFill>
                      <a:srgbClr val="3366FF"/>
                    </a:solidFill>
                    <a:ea typeface="黑体" charset="0"/>
                    <a:cs typeface="黑体" charset="0"/>
                  </a:endParaRPr>
                </a:p>
              </p:txBody>
            </p:sp>
            <p:sp>
              <p:nvSpPr>
                <p:cNvPr id="47212" name="Oval 61"/>
                <p:cNvSpPr>
                  <a:spLocks noChangeArrowheads="1"/>
                </p:cNvSpPr>
                <p:nvPr/>
              </p:nvSpPr>
              <p:spPr bwMode="auto">
                <a:xfrm>
                  <a:off x="2676" y="1842"/>
                  <a:ext cx="77" cy="79"/>
                </a:xfrm>
                <a:prstGeom prst="ellipse">
                  <a:avLst/>
                </a:prstGeom>
                <a:solidFill>
                  <a:srgbClr val="3366FF"/>
                </a:solidFill>
                <a:ln w="25400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l" eaLnBrk="1" hangingPunct="1"/>
                  <a:endParaRPr lang="en-US" b="0">
                    <a:solidFill>
                      <a:srgbClr val="3366FF"/>
                    </a:solidFill>
                    <a:ea typeface="黑体" charset="0"/>
                    <a:cs typeface="黑体" charset="0"/>
                  </a:endParaRPr>
                </a:p>
              </p:txBody>
            </p:sp>
            <p:sp>
              <p:nvSpPr>
                <p:cNvPr id="47213" name="Oval 62"/>
                <p:cNvSpPr>
                  <a:spLocks noChangeArrowheads="1"/>
                </p:cNvSpPr>
                <p:nvPr/>
              </p:nvSpPr>
              <p:spPr bwMode="auto">
                <a:xfrm>
                  <a:off x="2677" y="1498"/>
                  <a:ext cx="77" cy="77"/>
                </a:xfrm>
                <a:prstGeom prst="ellipse">
                  <a:avLst/>
                </a:prstGeom>
                <a:solidFill>
                  <a:srgbClr val="3366FF"/>
                </a:solidFill>
                <a:ln w="25400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l" eaLnBrk="1" hangingPunct="1"/>
                  <a:endParaRPr lang="en-US" b="0">
                    <a:solidFill>
                      <a:srgbClr val="3366FF"/>
                    </a:solidFill>
                    <a:ea typeface="黑体" charset="0"/>
                    <a:cs typeface="黑体" charset="0"/>
                  </a:endParaRPr>
                </a:p>
              </p:txBody>
            </p:sp>
            <p:sp>
              <p:nvSpPr>
                <p:cNvPr id="47214" name="Oval 63"/>
                <p:cNvSpPr>
                  <a:spLocks noChangeArrowheads="1"/>
                </p:cNvSpPr>
                <p:nvPr/>
              </p:nvSpPr>
              <p:spPr bwMode="auto">
                <a:xfrm>
                  <a:off x="3193" y="798"/>
                  <a:ext cx="76" cy="77"/>
                </a:xfrm>
                <a:prstGeom prst="ellipse">
                  <a:avLst/>
                </a:prstGeom>
                <a:solidFill>
                  <a:srgbClr val="3366FF"/>
                </a:solidFill>
                <a:ln w="25400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l" eaLnBrk="1" hangingPunct="1"/>
                  <a:endParaRPr lang="en-US" b="0">
                    <a:solidFill>
                      <a:srgbClr val="3366FF"/>
                    </a:solidFill>
                    <a:ea typeface="黑体" charset="0"/>
                    <a:cs typeface="黑体" charset="0"/>
                  </a:endParaRPr>
                </a:p>
              </p:txBody>
            </p:sp>
            <p:sp>
              <p:nvSpPr>
                <p:cNvPr id="47215" name="Oval 64"/>
                <p:cNvSpPr>
                  <a:spLocks noChangeArrowheads="1"/>
                </p:cNvSpPr>
                <p:nvPr/>
              </p:nvSpPr>
              <p:spPr bwMode="auto">
                <a:xfrm>
                  <a:off x="3193" y="1147"/>
                  <a:ext cx="76" cy="77"/>
                </a:xfrm>
                <a:prstGeom prst="ellipse">
                  <a:avLst/>
                </a:prstGeom>
                <a:solidFill>
                  <a:srgbClr val="3366FF"/>
                </a:solidFill>
                <a:ln w="25400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l" eaLnBrk="1" hangingPunct="1"/>
                  <a:endParaRPr lang="en-US" b="0">
                    <a:solidFill>
                      <a:srgbClr val="3366FF"/>
                    </a:solidFill>
                    <a:ea typeface="黑体" charset="0"/>
                    <a:cs typeface="黑体" charset="0"/>
                  </a:endParaRPr>
                </a:p>
              </p:txBody>
            </p:sp>
            <p:sp>
              <p:nvSpPr>
                <p:cNvPr id="47216" name="Oval 65"/>
                <p:cNvSpPr>
                  <a:spLocks noChangeArrowheads="1"/>
                </p:cNvSpPr>
                <p:nvPr/>
              </p:nvSpPr>
              <p:spPr bwMode="auto">
                <a:xfrm>
                  <a:off x="4259" y="457"/>
                  <a:ext cx="76" cy="77"/>
                </a:xfrm>
                <a:prstGeom prst="ellipse">
                  <a:avLst/>
                </a:prstGeom>
                <a:solidFill>
                  <a:srgbClr val="3366FF"/>
                </a:solidFill>
                <a:ln w="25400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l" eaLnBrk="1" hangingPunct="1"/>
                  <a:endParaRPr lang="en-US" b="0">
                    <a:solidFill>
                      <a:srgbClr val="3366FF"/>
                    </a:solidFill>
                    <a:ea typeface="黑体" charset="0"/>
                    <a:cs typeface="黑体" charset="0"/>
                  </a:endParaRPr>
                </a:p>
              </p:txBody>
            </p:sp>
            <p:sp>
              <p:nvSpPr>
                <p:cNvPr id="47217" name="Oval 66"/>
                <p:cNvSpPr>
                  <a:spLocks noChangeArrowheads="1"/>
                </p:cNvSpPr>
                <p:nvPr/>
              </p:nvSpPr>
              <p:spPr bwMode="auto">
                <a:xfrm>
                  <a:off x="1980" y="2205"/>
                  <a:ext cx="76" cy="78"/>
                </a:xfrm>
                <a:prstGeom prst="ellipse">
                  <a:avLst/>
                </a:prstGeom>
                <a:solidFill>
                  <a:srgbClr val="3366FF"/>
                </a:solidFill>
                <a:ln w="25400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l" eaLnBrk="1" hangingPunct="1"/>
                  <a:endParaRPr lang="en-US" b="0">
                    <a:solidFill>
                      <a:srgbClr val="3366FF"/>
                    </a:solidFill>
                    <a:ea typeface="黑体" charset="0"/>
                    <a:cs typeface="黑体" charset="0"/>
                  </a:endParaRPr>
                </a:p>
              </p:txBody>
            </p:sp>
            <p:sp>
              <p:nvSpPr>
                <p:cNvPr id="47218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1981" y="1890"/>
                  <a:ext cx="746" cy="385"/>
                </a:xfrm>
                <a:prstGeom prst="line">
                  <a:avLst/>
                </a:prstGeom>
                <a:noFill/>
                <a:ln w="50800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l" eaLnBrk="1" hangingPunct="1"/>
                  <a:endParaRPr lang="en-US" sz="2400" b="0">
                    <a:solidFill>
                      <a:srgbClr val="FFFFFF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47219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4293" y="159"/>
                  <a:ext cx="971" cy="344"/>
                </a:xfrm>
                <a:prstGeom prst="line">
                  <a:avLst/>
                </a:prstGeom>
                <a:noFill/>
                <a:ln w="50800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l" eaLnBrk="1" hangingPunct="1"/>
                  <a:endParaRPr lang="en-US" sz="2400" b="0">
                    <a:solidFill>
                      <a:srgbClr val="FFFFFF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47220" name="Oval 69"/>
                <p:cNvSpPr>
                  <a:spLocks noChangeArrowheads="1"/>
                </p:cNvSpPr>
                <p:nvPr/>
              </p:nvSpPr>
              <p:spPr bwMode="auto">
                <a:xfrm>
                  <a:off x="5239" y="108"/>
                  <a:ext cx="76" cy="77"/>
                </a:xfrm>
                <a:prstGeom prst="ellipse">
                  <a:avLst/>
                </a:prstGeom>
                <a:solidFill>
                  <a:srgbClr val="3366FF"/>
                </a:solidFill>
                <a:ln w="25400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l" eaLnBrk="1" hangingPunct="1"/>
                  <a:endParaRPr lang="en-US" b="0">
                    <a:solidFill>
                      <a:srgbClr val="3366FF"/>
                    </a:solidFill>
                    <a:ea typeface="黑体" charset="0"/>
                    <a:cs typeface="黑体" charset="0"/>
                  </a:endParaRPr>
                </a:p>
              </p:txBody>
            </p:sp>
          </p:grpSp>
          <p:sp>
            <p:nvSpPr>
              <p:cNvPr id="47190" name="Rectangle 71"/>
              <p:cNvSpPr>
                <a:spLocks noChangeArrowheads="1"/>
              </p:cNvSpPr>
              <p:nvPr/>
            </p:nvSpPr>
            <p:spPr bwMode="auto">
              <a:xfrm>
                <a:off x="3191" y="295"/>
                <a:ext cx="1228" cy="45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400" b="0" dirty="0" smtClean="0">
                    <a:solidFill>
                      <a:srgbClr val="3366FF"/>
                    </a:solidFill>
                    <a:ea typeface="黑体" charset="0"/>
                    <a:cs typeface="黑体" charset="0"/>
                  </a:rPr>
                  <a:t>angiotensin </a:t>
                </a:r>
                <a:r>
                  <a:rPr lang="en-US" sz="1400" b="0" dirty="0">
                    <a:solidFill>
                      <a:srgbClr val="3366FF"/>
                    </a:solidFill>
                    <a:ea typeface="黑体" charset="0"/>
                    <a:cs typeface="黑体" charset="0"/>
                  </a:rPr>
                  <a:t>II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400" b="0" dirty="0">
                    <a:solidFill>
                      <a:srgbClr val="3366FF"/>
                    </a:solidFill>
                    <a:ea typeface="黑体" charset="0"/>
                    <a:cs typeface="黑体" charset="0"/>
                  </a:rPr>
                  <a:t>receptor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400" b="0" dirty="0">
                    <a:solidFill>
                      <a:srgbClr val="3366FF"/>
                    </a:solidFill>
                    <a:ea typeface="黑体" charset="0"/>
                    <a:cs typeface="黑体" charset="0"/>
                  </a:rPr>
                  <a:t>blockers</a:t>
                </a:r>
              </a:p>
            </p:txBody>
          </p:sp>
          <p:sp>
            <p:nvSpPr>
              <p:cNvPr id="47191" name="Rectangle 72"/>
              <p:cNvSpPr>
                <a:spLocks noChangeArrowheads="1"/>
              </p:cNvSpPr>
              <p:nvPr/>
            </p:nvSpPr>
            <p:spPr bwMode="auto">
              <a:xfrm>
                <a:off x="3079" y="920"/>
                <a:ext cx="852" cy="31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400" b="0" dirty="0">
                    <a:solidFill>
                      <a:srgbClr val="3366FF"/>
                    </a:solidFill>
                    <a:ea typeface="黑体" charset="0"/>
                    <a:cs typeface="黑体" charset="0"/>
                  </a:rPr>
                  <a:t>ACE Inhibitors</a:t>
                </a:r>
              </a:p>
            </p:txBody>
          </p:sp>
          <p:sp>
            <p:nvSpPr>
              <p:cNvPr id="47192" name="Rectangle 73"/>
              <p:cNvSpPr>
                <a:spLocks noChangeArrowheads="1"/>
              </p:cNvSpPr>
              <p:nvPr/>
            </p:nvSpPr>
            <p:spPr bwMode="auto">
              <a:xfrm>
                <a:off x="2315" y="1144"/>
                <a:ext cx="988" cy="31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80000"/>
                  </a:lnSpc>
                </a:pPr>
                <a:r>
                  <a:rPr lang="en-US" sz="1400" b="0">
                    <a:solidFill>
                      <a:srgbClr val="3366FF"/>
                    </a:solidFill>
                    <a:ea typeface="黑体" charset="0"/>
                    <a:cs typeface="黑体" charset="0"/>
                  </a:rPr>
                  <a:t>Ca</a:t>
                </a:r>
                <a:r>
                  <a:rPr lang="en-US" altLang="zh-CN" sz="1400" b="0" baseline="30000">
                    <a:solidFill>
                      <a:srgbClr val="3366FF"/>
                    </a:solidFill>
                    <a:ea typeface="黑体" charset="0"/>
                    <a:cs typeface="黑体" charset="0"/>
                  </a:rPr>
                  <a:t>2</a:t>
                </a:r>
                <a:r>
                  <a:rPr lang="en-US" sz="1400" b="0" baseline="30000">
                    <a:solidFill>
                      <a:srgbClr val="3366FF"/>
                    </a:solidFill>
                    <a:ea typeface="黑体" charset="0"/>
                    <a:cs typeface="黑体" charset="0"/>
                  </a:rPr>
                  <a:t>+ </a:t>
                </a:r>
                <a:r>
                  <a:rPr lang="en-US" sz="1400" b="0">
                    <a:solidFill>
                      <a:srgbClr val="3366FF"/>
                    </a:solidFill>
                    <a:ea typeface="黑体" charset="0"/>
                    <a:cs typeface="黑体" charset="0"/>
                  </a:rPr>
                  <a:t>channel blockers</a:t>
                </a:r>
              </a:p>
            </p:txBody>
          </p:sp>
          <p:sp>
            <p:nvSpPr>
              <p:cNvPr id="47193" name="Rectangle 74"/>
              <p:cNvSpPr>
                <a:spLocks noChangeArrowheads="1"/>
              </p:cNvSpPr>
              <p:nvPr/>
            </p:nvSpPr>
            <p:spPr bwMode="auto">
              <a:xfrm>
                <a:off x="1836" y="1905"/>
                <a:ext cx="751" cy="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80000"/>
                  </a:lnSpc>
                </a:pPr>
                <a:r>
                  <a:rPr lang="en-US" altLang="zh-CN" sz="1400" b="0">
                    <a:solidFill>
                      <a:srgbClr val="3366FF"/>
                    </a:solidFill>
                    <a:ea typeface="黑体" charset="0"/>
                    <a:cs typeface="黑体" charset="0"/>
                  </a:rPr>
                  <a:t>β</a:t>
                </a:r>
                <a:r>
                  <a:rPr lang="en-US" sz="1400" b="0">
                    <a:solidFill>
                      <a:srgbClr val="3366FF"/>
                    </a:solidFill>
                    <a:ea typeface="黑体" charset="0"/>
                    <a:cs typeface="黑体" charset="0"/>
                  </a:rPr>
                  <a:t>-blockers</a:t>
                </a:r>
              </a:p>
            </p:txBody>
          </p:sp>
          <p:sp>
            <p:nvSpPr>
              <p:cNvPr id="47194" name="Rectangle 75"/>
              <p:cNvSpPr>
                <a:spLocks noChangeArrowheads="1"/>
              </p:cNvSpPr>
              <p:nvPr/>
            </p:nvSpPr>
            <p:spPr bwMode="auto">
              <a:xfrm>
                <a:off x="1683" y="2696"/>
                <a:ext cx="624" cy="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80000"/>
                  </a:lnSpc>
                </a:pPr>
                <a:r>
                  <a:rPr lang="en-US" sz="1400" b="0">
                    <a:solidFill>
                      <a:srgbClr val="3366FF"/>
                    </a:solidFill>
                    <a:ea typeface="黑体" charset="0"/>
                    <a:cs typeface="黑体" charset="0"/>
                  </a:rPr>
                  <a:t>diuretics</a:t>
                </a:r>
              </a:p>
            </p:txBody>
          </p:sp>
          <p:sp>
            <p:nvSpPr>
              <p:cNvPr id="47195" name="Rectangle 76"/>
              <p:cNvSpPr>
                <a:spLocks noChangeArrowheads="1"/>
              </p:cNvSpPr>
              <p:nvPr/>
            </p:nvSpPr>
            <p:spPr bwMode="auto">
              <a:xfrm>
                <a:off x="1089" y="2101"/>
                <a:ext cx="869" cy="31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80000"/>
                  </a:lnSpc>
                </a:pPr>
                <a:r>
                  <a:rPr lang="en-US" sz="1400" b="0">
                    <a:solidFill>
                      <a:srgbClr val="3366FF"/>
                    </a:solidFill>
                    <a:ea typeface="黑体" charset="0"/>
                    <a:cs typeface="黑体" charset="0"/>
                  </a:rPr>
                  <a:t>central</a:t>
                </a:r>
              </a:p>
              <a:p>
                <a:pPr algn="l">
                  <a:lnSpc>
                    <a:spcPct val="80000"/>
                  </a:lnSpc>
                </a:pPr>
                <a:r>
                  <a:rPr lang="en-US" altLang="zh-CN" sz="1400" b="0">
                    <a:solidFill>
                      <a:srgbClr val="3366FF"/>
                    </a:solidFill>
                    <a:ea typeface="黑体" charset="0"/>
                    <a:cs typeface="黑体" charset="0"/>
                  </a:rPr>
                  <a:t>α</a:t>
                </a:r>
                <a:r>
                  <a:rPr lang="en-US" sz="1400" b="0">
                    <a:solidFill>
                      <a:srgbClr val="3366FF"/>
                    </a:solidFill>
                    <a:ea typeface="黑体" charset="0"/>
                    <a:cs typeface="黑体" charset="0"/>
                  </a:rPr>
                  <a:t>-2 agonists</a:t>
                </a:r>
              </a:p>
            </p:txBody>
          </p:sp>
          <p:sp>
            <p:nvSpPr>
              <p:cNvPr id="47196" name="Rectangle 77"/>
              <p:cNvSpPr>
                <a:spLocks noChangeArrowheads="1"/>
              </p:cNvSpPr>
              <p:nvPr/>
            </p:nvSpPr>
            <p:spPr bwMode="auto">
              <a:xfrm>
                <a:off x="1836" y="1490"/>
                <a:ext cx="869" cy="31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80000"/>
                  </a:lnSpc>
                </a:pPr>
                <a:r>
                  <a:rPr lang="en-US" sz="1400" b="0">
                    <a:solidFill>
                      <a:srgbClr val="3366FF"/>
                    </a:solidFill>
                    <a:ea typeface="黑体" charset="0"/>
                    <a:cs typeface="黑体" charset="0"/>
                  </a:rPr>
                  <a:t>peripheral</a:t>
                </a:r>
              </a:p>
              <a:p>
                <a:pPr algn="l">
                  <a:lnSpc>
                    <a:spcPct val="80000"/>
                  </a:lnSpc>
                </a:pPr>
                <a:r>
                  <a:rPr lang="en-US" altLang="zh-CN" sz="1400" b="0">
                    <a:solidFill>
                      <a:srgbClr val="3366FF"/>
                    </a:solidFill>
                    <a:ea typeface="黑体" charset="0"/>
                    <a:cs typeface="黑体" charset="0"/>
                  </a:rPr>
                  <a:t>α</a:t>
                </a:r>
                <a:r>
                  <a:rPr lang="en-US" sz="1400" b="0">
                    <a:solidFill>
                      <a:srgbClr val="3366FF"/>
                    </a:solidFill>
                    <a:ea typeface="黑体" charset="0"/>
                    <a:cs typeface="黑体" charset="0"/>
                  </a:rPr>
                  <a:t>-1 blockers</a:t>
                </a:r>
              </a:p>
            </p:txBody>
          </p:sp>
          <p:sp>
            <p:nvSpPr>
              <p:cNvPr id="47197" name="Rectangle 78"/>
              <p:cNvSpPr>
                <a:spLocks noChangeArrowheads="1"/>
              </p:cNvSpPr>
              <p:nvPr/>
            </p:nvSpPr>
            <p:spPr bwMode="auto">
              <a:xfrm>
                <a:off x="611" y="2586"/>
                <a:ext cx="803" cy="45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80000"/>
                  </a:lnSpc>
                </a:pPr>
                <a:r>
                  <a:rPr lang="en-US" sz="1400" b="0">
                    <a:solidFill>
                      <a:srgbClr val="3366FF"/>
                    </a:solidFill>
                    <a:ea typeface="黑体" charset="0"/>
                    <a:cs typeface="黑体" charset="0"/>
                  </a:rPr>
                  <a:t> adrenergic</a:t>
                </a:r>
              </a:p>
              <a:p>
                <a:pPr algn="l">
                  <a:lnSpc>
                    <a:spcPct val="80000"/>
                  </a:lnSpc>
                </a:pPr>
                <a:r>
                  <a:rPr lang="en-US" sz="1400" b="0">
                    <a:solidFill>
                      <a:srgbClr val="3366FF"/>
                    </a:solidFill>
                    <a:ea typeface="黑体" charset="0"/>
                    <a:cs typeface="黑体" charset="0"/>
                  </a:rPr>
                  <a:t> neuronal </a:t>
                </a:r>
              </a:p>
              <a:p>
                <a:pPr algn="l">
                  <a:lnSpc>
                    <a:spcPct val="80000"/>
                  </a:lnSpc>
                </a:pPr>
                <a:r>
                  <a:rPr lang="en-US" sz="1400" b="0">
                    <a:solidFill>
                      <a:srgbClr val="3366FF"/>
                    </a:solidFill>
                    <a:ea typeface="黑体" charset="0"/>
                    <a:cs typeface="黑体" charset="0"/>
                  </a:rPr>
                  <a:t> blockers</a:t>
                </a:r>
              </a:p>
            </p:txBody>
          </p:sp>
          <p:sp>
            <p:nvSpPr>
              <p:cNvPr id="47198" name="Rectangle 79"/>
              <p:cNvSpPr>
                <a:spLocks noChangeArrowheads="1"/>
              </p:cNvSpPr>
              <p:nvPr/>
            </p:nvSpPr>
            <p:spPr bwMode="auto">
              <a:xfrm>
                <a:off x="4150" y="162"/>
                <a:ext cx="1409" cy="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80000"/>
                  </a:lnSpc>
                </a:pPr>
                <a:r>
                  <a:rPr lang="en-US" sz="1400" b="0" dirty="0" smtClean="0">
                    <a:solidFill>
                      <a:srgbClr val="3366FF"/>
                    </a:solidFill>
                    <a:ea typeface="黑体" charset="0"/>
                    <a:cs typeface="黑体" charset="0"/>
                  </a:rPr>
                  <a:t>renin </a:t>
                </a:r>
                <a:r>
                  <a:rPr lang="en-US" sz="1400" b="0" dirty="0">
                    <a:solidFill>
                      <a:srgbClr val="3366FF"/>
                    </a:solidFill>
                    <a:ea typeface="黑体" charset="0"/>
                    <a:cs typeface="黑体" charset="0"/>
                  </a:rPr>
                  <a:t>inhibitors</a:t>
                </a:r>
              </a:p>
            </p:txBody>
          </p:sp>
          <p:sp>
            <p:nvSpPr>
              <p:cNvPr id="47199" name="Rectangle 80"/>
              <p:cNvSpPr>
                <a:spLocks noChangeArrowheads="1"/>
              </p:cNvSpPr>
              <p:nvPr/>
            </p:nvSpPr>
            <p:spPr bwMode="auto">
              <a:xfrm>
                <a:off x="531" y="3459"/>
                <a:ext cx="860" cy="19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en-US" sz="1400" b="0">
                    <a:solidFill>
                      <a:srgbClr val="3366FF"/>
                    </a:solidFill>
                    <a:ea typeface="黑体" charset="0"/>
                    <a:cs typeface="黑体" charset="0"/>
                  </a:rPr>
                  <a:t>vasodilators</a:t>
                </a:r>
              </a:p>
            </p:txBody>
          </p:sp>
        </p:grpSp>
      </p:grpSp>
      <p:sp>
        <p:nvSpPr>
          <p:cNvPr id="4" name="矩形 3"/>
          <p:cNvSpPr/>
          <p:nvPr/>
        </p:nvSpPr>
        <p:spPr>
          <a:xfrm>
            <a:off x="2935166" y="4989926"/>
            <a:ext cx="1079988" cy="1809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hangingPunct="1">
              <a:defRPr/>
            </a:pPr>
            <a:endParaRPr lang="zh-CN" altLang="en-US" sz="1800" b="0">
              <a:solidFill>
                <a:srgbClr val="FF0000"/>
              </a:solidFill>
            </a:endParaRPr>
          </a:p>
        </p:txBody>
      </p:sp>
      <p:sp>
        <p:nvSpPr>
          <p:cNvPr id="128" name="矩形 127"/>
          <p:cNvSpPr/>
          <p:nvPr/>
        </p:nvSpPr>
        <p:spPr>
          <a:xfrm>
            <a:off x="517396" y="838202"/>
            <a:ext cx="8229600" cy="730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rgbClr val="00B0F0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hangingPunct="1">
              <a:defRPr/>
            </a:pPr>
            <a:endParaRPr lang="zh-CN" altLang="en-US" sz="1800" b="0">
              <a:solidFill>
                <a:srgbClr val="FFFFFF"/>
              </a:solidFill>
            </a:endParaRPr>
          </a:p>
        </p:txBody>
      </p:sp>
      <p:sp>
        <p:nvSpPr>
          <p:cNvPr id="47159" name="标题 1"/>
          <p:cNvSpPr>
            <a:spLocks noGrp="1"/>
          </p:cNvSpPr>
          <p:nvPr>
            <p:ph type="title"/>
          </p:nvPr>
        </p:nvSpPr>
        <p:spPr>
          <a:xfrm>
            <a:off x="-32330" y="-76200"/>
            <a:ext cx="9092712" cy="1143000"/>
          </a:xfrm>
        </p:spPr>
        <p:txBody>
          <a:bodyPr/>
          <a:lstStyle/>
          <a:p>
            <a:r>
              <a:rPr lang="en-US" altLang="zh-CN" sz="3000" b="1" dirty="0" smtClean="0">
                <a:latin typeface="Arial" charset="0"/>
                <a:ea typeface="黑体" charset="0"/>
              </a:rPr>
              <a:t>Half-Century of HTN &amp; T2DM Medications in U.S.</a:t>
            </a:r>
            <a:endParaRPr lang="zh-CN" altLang="en-US" sz="3000" b="1" dirty="0">
              <a:latin typeface="Arial" charset="0"/>
              <a:ea typeface="黑体" charset="0"/>
            </a:endParaRPr>
          </a:p>
        </p:txBody>
      </p:sp>
      <p:grpSp>
        <p:nvGrpSpPr>
          <p:cNvPr id="129" name="Group 175"/>
          <p:cNvGrpSpPr/>
          <p:nvPr/>
        </p:nvGrpSpPr>
        <p:grpSpPr>
          <a:xfrm>
            <a:off x="4841924" y="955900"/>
            <a:ext cx="3469958" cy="4819474"/>
            <a:chOff x="4764582" y="857799"/>
            <a:chExt cx="3515384" cy="4819474"/>
          </a:xfrm>
        </p:grpSpPr>
        <p:sp>
          <p:nvSpPr>
            <p:cNvPr id="130" name="Text Box 159"/>
            <p:cNvSpPr txBox="1">
              <a:spLocks noChangeArrowheads="1"/>
            </p:cNvSpPr>
            <p:nvPr/>
          </p:nvSpPr>
          <p:spPr bwMode="auto">
            <a:xfrm>
              <a:off x="7243778" y="857799"/>
              <a:ext cx="914983" cy="45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ts val="1380"/>
                </a:lnSpc>
              </a:pPr>
              <a:r>
                <a:rPr lang="en-US" sz="1400" b="0" dirty="0" smtClean="0">
                  <a:solidFill>
                    <a:srgbClr val="FF0000"/>
                  </a:solidFill>
                  <a:latin typeface="Arial"/>
                  <a:ea typeface="黑体" pitchFamily="49" charset="-122"/>
                </a:rPr>
                <a:t>SGLT-2</a:t>
              </a:r>
              <a:endParaRPr lang="en-US" sz="1400" b="0" dirty="0">
                <a:solidFill>
                  <a:srgbClr val="FF0000"/>
                </a:solidFill>
                <a:latin typeface="Arial"/>
                <a:ea typeface="黑体" pitchFamily="49" charset="-122"/>
              </a:endParaRPr>
            </a:p>
            <a:p>
              <a:pPr eaLnBrk="1" hangingPunct="1">
                <a:lnSpc>
                  <a:spcPts val="1380"/>
                </a:lnSpc>
              </a:pPr>
              <a:r>
                <a:rPr lang="en-US" sz="1400" b="0" dirty="0">
                  <a:solidFill>
                    <a:srgbClr val="FF0000"/>
                  </a:solidFill>
                  <a:latin typeface="Arial"/>
                  <a:ea typeface="黑体" pitchFamily="49" charset="-122"/>
                </a:rPr>
                <a:t>inhibitors</a:t>
              </a:r>
            </a:p>
          </p:txBody>
        </p:sp>
        <p:grpSp>
          <p:nvGrpSpPr>
            <p:cNvPr id="131" name="Group 174"/>
            <p:cNvGrpSpPr/>
            <p:nvPr/>
          </p:nvGrpSpPr>
          <p:grpSpPr>
            <a:xfrm>
              <a:off x="4764582" y="1141526"/>
              <a:ext cx="3515384" cy="4535747"/>
              <a:chOff x="4764582" y="1141526"/>
              <a:chExt cx="3515384" cy="4535747"/>
            </a:xfrm>
          </p:grpSpPr>
          <p:grpSp>
            <p:nvGrpSpPr>
              <p:cNvPr id="132" name="Group 178"/>
              <p:cNvGrpSpPr>
                <a:grpSpLocks/>
              </p:cNvGrpSpPr>
              <p:nvPr/>
            </p:nvGrpSpPr>
            <p:grpSpPr bwMode="auto">
              <a:xfrm>
                <a:off x="4764582" y="1296022"/>
                <a:ext cx="3221096" cy="4381251"/>
                <a:chOff x="3137" y="11"/>
                <a:chExt cx="2521" cy="3429"/>
              </a:xfrm>
            </p:grpSpPr>
            <p:sp>
              <p:nvSpPr>
                <p:cNvPr id="135" name="Oval 98"/>
                <p:cNvSpPr>
                  <a:spLocks noChangeArrowheads="1"/>
                </p:cNvSpPr>
                <p:nvPr/>
              </p:nvSpPr>
              <p:spPr bwMode="auto">
                <a:xfrm>
                  <a:off x="4946" y="1562"/>
                  <a:ext cx="130" cy="129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l" eaLnBrk="1" hangingPunct="1"/>
                  <a:endParaRPr lang="en-US" b="0">
                    <a:solidFill>
                      <a:srgbClr val="FF0000"/>
                    </a:solidFill>
                    <a:latin typeface="Arial"/>
                    <a:ea typeface="黑体" pitchFamily="49" charset="-122"/>
                  </a:endParaRPr>
                </a:p>
              </p:txBody>
            </p:sp>
            <p:grpSp>
              <p:nvGrpSpPr>
                <p:cNvPr id="136" name="Group 177"/>
                <p:cNvGrpSpPr>
                  <a:grpSpLocks/>
                </p:cNvGrpSpPr>
                <p:nvPr/>
              </p:nvGrpSpPr>
              <p:grpSpPr bwMode="auto">
                <a:xfrm>
                  <a:off x="3137" y="11"/>
                  <a:ext cx="2521" cy="3429"/>
                  <a:chOff x="3137" y="11"/>
                  <a:chExt cx="2521" cy="3429"/>
                </a:xfrm>
              </p:grpSpPr>
              <p:sp>
                <p:nvSpPr>
                  <p:cNvPr id="137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4569" y="1919"/>
                    <a:ext cx="130" cy="12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l" eaLnBrk="1" hangingPunct="1"/>
                    <a:endParaRPr lang="en-US" b="0">
                      <a:solidFill>
                        <a:srgbClr val="FF0000"/>
                      </a:solidFill>
                      <a:latin typeface="Arial"/>
                      <a:ea typeface="黑体" pitchFamily="49" charset="-122"/>
                    </a:endParaRPr>
                  </a:p>
                </p:txBody>
              </p:sp>
              <p:sp>
                <p:nvSpPr>
                  <p:cNvPr id="138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4414" y="2276"/>
                    <a:ext cx="130" cy="12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l" eaLnBrk="1" hangingPunct="1"/>
                    <a:endParaRPr lang="en-US" b="0">
                      <a:solidFill>
                        <a:srgbClr val="FF0000"/>
                      </a:solidFill>
                      <a:latin typeface="Arial"/>
                      <a:ea typeface="黑体" pitchFamily="49" charset="-122"/>
                    </a:endParaRPr>
                  </a:p>
                </p:txBody>
              </p:sp>
              <p:sp>
                <p:nvSpPr>
                  <p:cNvPr id="139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4331" y="2630"/>
                    <a:ext cx="130" cy="12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l" eaLnBrk="1" hangingPunct="1"/>
                    <a:endParaRPr lang="en-US" b="0">
                      <a:solidFill>
                        <a:srgbClr val="FF0000"/>
                      </a:solidFill>
                      <a:latin typeface="Arial"/>
                      <a:ea typeface="黑体" pitchFamily="49" charset="-122"/>
                    </a:endParaRPr>
                  </a:p>
                </p:txBody>
              </p:sp>
              <p:sp>
                <p:nvSpPr>
                  <p:cNvPr id="140" name="Line 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11" y="2385"/>
                    <a:ext cx="155" cy="661"/>
                  </a:xfrm>
                  <a:prstGeom prst="line">
                    <a:avLst/>
                  </a:prstGeom>
                  <a:noFill/>
                  <a:ln w="762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l" eaLnBrk="1" hangingPunct="1"/>
                    <a:endParaRPr lang="en-US" sz="2400" b="0">
                      <a:solidFill>
                        <a:srgbClr val="FF0000"/>
                      </a:solidFill>
                      <a:latin typeface="Arial"/>
                      <a:ea typeface="黑体" pitchFamily="49" charset="-122"/>
                    </a:endParaRPr>
                  </a:p>
                </p:txBody>
              </p:sp>
              <p:sp>
                <p:nvSpPr>
                  <p:cNvPr id="141" name="Line 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72" y="1999"/>
                    <a:ext cx="151" cy="391"/>
                  </a:xfrm>
                  <a:prstGeom prst="line">
                    <a:avLst/>
                  </a:prstGeom>
                  <a:noFill/>
                  <a:ln w="762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l" eaLnBrk="1" hangingPunct="1"/>
                    <a:endParaRPr lang="en-US" sz="2400" b="0">
                      <a:solidFill>
                        <a:srgbClr val="FF0000"/>
                      </a:solidFill>
                      <a:latin typeface="Arial"/>
                      <a:ea typeface="黑体" pitchFamily="49" charset="-122"/>
                    </a:endParaRPr>
                  </a:p>
                </p:txBody>
              </p:sp>
              <p:sp>
                <p:nvSpPr>
                  <p:cNvPr id="142" name="Line 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41" y="1619"/>
                    <a:ext cx="366" cy="367"/>
                  </a:xfrm>
                  <a:prstGeom prst="line">
                    <a:avLst/>
                  </a:prstGeom>
                  <a:noFill/>
                  <a:ln w="762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l" eaLnBrk="1" hangingPunct="1"/>
                    <a:endParaRPr lang="en-US" sz="2400" b="0">
                      <a:solidFill>
                        <a:srgbClr val="FF0000"/>
                      </a:solidFill>
                      <a:latin typeface="Arial"/>
                      <a:ea typeface="黑体" pitchFamily="49" charset="-122"/>
                    </a:endParaRPr>
                  </a:p>
                </p:txBody>
              </p:sp>
              <p:sp>
                <p:nvSpPr>
                  <p:cNvPr id="143" name="Line 1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09" y="912"/>
                    <a:ext cx="151" cy="717"/>
                  </a:xfrm>
                  <a:prstGeom prst="line">
                    <a:avLst/>
                  </a:prstGeom>
                  <a:noFill/>
                  <a:ln w="762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l" eaLnBrk="1" hangingPunct="1"/>
                    <a:endParaRPr lang="en-US" sz="2400" b="0">
                      <a:solidFill>
                        <a:srgbClr val="FF0000"/>
                      </a:solidFill>
                      <a:latin typeface="Arial"/>
                      <a:ea typeface="黑体" pitchFamily="49" charset="-122"/>
                    </a:endParaRPr>
                  </a:p>
                </p:txBody>
              </p:sp>
              <p:sp>
                <p:nvSpPr>
                  <p:cNvPr id="144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5023" y="1199"/>
                    <a:ext cx="130" cy="1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l" eaLnBrk="1" hangingPunct="1"/>
                    <a:endParaRPr lang="en-US" b="0">
                      <a:solidFill>
                        <a:srgbClr val="FF0000"/>
                      </a:solidFill>
                      <a:latin typeface="Arial"/>
                      <a:ea typeface="黑体" pitchFamily="49" charset="-122"/>
                    </a:endParaRPr>
                  </a:p>
                </p:txBody>
              </p:sp>
              <p:sp>
                <p:nvSpPr>
                  <p:cNvPr id="145" name="Line 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2" y="3021"/>
                    <a:ext cx="4" cy="419"/>
                  </a:xfrm>
                  <a:prstGeom prst="line">
                    <a:avLst/>
                  </a:prstGeom>
                  <a:noFill/>
                  <a:ln w="762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l" eaLnBrk="1" hangingPunct="1"/>
                    <a:endParaRPr lang="en-US" sz="2400" b="0">
                      <a:solidFill>
                        <a:srgbClr val="FF0000"/>
                      </a:solidFill>
                      <a:latin typeface="Arial"/>
                      <a:ea typeface="黑体" pitchFamily="49" charset="-122"/>
                    </a:endParaRPr>
                  </a:p>
                </p:txBody>
              </p:sp>
              <p:sp>
                <p:nvSpPr>
                  <p:cNvPr id="146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4255" y="2979"/>
                    <a:ext cx="130" cy="12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l" eaLnBrk="1" hangingPunct="1"/>
                    <a:endParaRPr lang="en-US" b="0">
                      <a:solidFill>
                        <a:srgbClr val="FF0000"/>
                      </a:solidFill>
                      <a:latin typeface="Arial"/>
                      <a:ea typeface="黑体" pitchFamily="49" charset="-122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7" name="Rectangle 1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64" y="2586"/>
                        <a:ext cx="1217" cy="310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 lIns="63500" tIns="25400" rIns="63500" bIns="25400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>
                          <a:lnSpc>
                            <a:spcPct val="80000"/>
                          </a:lnSpc>
                        </a:pPr>
                        <a14:m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l-GR" sz="14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α</m:t>
                            </m:r>
                          </m:oMath>
                        </a14:m>
                        <a:r>
                          <a:rPr lang="en-US" sz="1400" b="0" dirty="0" smtClean="0">
                            <a:solidFill>
                              <a:srgbClr val="FF0000"/>
                            </a:solidFill>
                            <a:latin typeface="Arial"/>
                            <a:ea typeface="黑体" pitchFamily="49" charset="-122"/>
                          </a:rPr>
                          <a:t>-</a:t>
                        </a:r>
                        <a:r>
                          <a:rPr lang="en-US" sz="1400" b="0" dirty="0" err="1" smtClean="0">
                            <a:solidFill>
                              <a:srgbClr val="FF0000"/>
                            </a:solidFill>
                            <a:latin typeface="Arial"/>
                            <a:ea typeface="黑体" pitchFamily="49" charset="-122"/>
                          </a:rPr>
                          <a:t>glucosidase</a:t>
                        </a:r>
                        <a:r>
                          <a:rPr lang="en-US" sz="1400" b="0" dirty="0" smtClean="0">
                            <a:solidFill>
                              <a:srgbClr val="FF0000"/>
                            </a:solidFill>
                            <a:latin typeface="Arial"/>
                            <a:ea typeface="黑体" pitchFamily="49" charset="-122"/>
                          </a:rPr>
                          <a:t> inhibitors</a:t>
                        </a:r>
                        <a:endParaRPr lang="en-US" sz="1400" b="0" dirty="0">
                          <a:solidFill>
                            <a:srgbClr val="FF0000"/>
                          </a:solidFill>
                          <a:latin typeface="Arial"/>
                          <a:ea typeface="黑体" pitchFamily="49" charset="-122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47" name="Rectangle 110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3164" y="2586"/>
                        <a:ext cx="1217" cy="310"/>
                      </a:xfrm>
                      <a:prstGeom prst="rect">
                        <a:avLst/>
                      </a:prstGeom>
                      <a:blipFill rotWithShape="1">
                        <a:blip r:embed="rId3"/>
                        <a:stretch>
                          <a:fillRect t="-16923" b="-20000"/>
                        </a:stretch>
                      </a:blipFill>
                      <a:ln w="25400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48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3137" y="2242"/>
                    <a:ext cx="1230" cy="183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none" lIns="63500" tIns="25400" rIns="63500" bIns="2540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l">
                      <a:lnSpc>
                        <a:spcPct val="85000"/>
                      </a:lnSpc>
                    </a:pPr>
                    <a:r>
                      <a:rPr lang="en-US" sz="1400" b="0" dirty="0" err="1">
                        <a:solidFill>
                          <a:srgbClr val="FF0000"/>
                        </a:solidFill>
                        <a:latin typeface="Arial"/>
                        <a:ea typeface="黑体" pitchFamily="49" charset="-122"/>
                      </a:rPr>
                      <a:t>t</a:t>
                    </a:r>
                    <a:r>
                      <a:rPr lang="en-US" sz="1400" b="0" dirty="0" err="1" smtClean="0">
                        <a:solidFill>
                          <a:srgbClr val="FF0000"/>
                        </a:solidFill>
                        <a:latin typeface="Arial"/>
                        <a:ea typeface="黑体" pitchFamily="49" charset="-122"/>
                      </a:rPr>
                      <a:t>hiazolidinediones</a:t>
                    </a:r>
                    <a:endParaRPr lang="en-US" sz="1400" b="0" dirty="0">
                      <a:solidFill>
                        <a:srgbClr val="FF0000"/>
                      </a:solidFill>
                      <a:latin typeface="Arial"/>
                      <a:ea typeface="黑体" pitchFamily="49" charset="-122"/>
                    </a:endParaRPr>
                  </a:p>
                </p:txBody>
              </p:sp>
              <p:sp>
                <p:nvSpPr>
                  <p:cNvPr id="149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3779" y="1888"/>
                    <a:ext cx="852" cy="183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none" lIns="63500" tIns="25400" rIns="63500" bIns="2540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l">
                      <a:lnSpc>
                        <a:spcPct val="85000"/>
                      </a:lnSpc>
                    </a:pPr>
                    <a:r>
                      <a:rPr lang="en-US" sz="1400" b="0" dirty="0" err="1" smtClean="0">
                        <a:solidFill>
                          <a:srgbClr val="FF0000"/>
                        </a:solidFill>
                        <a:latin typeface="Arial"/>
                        <a:ea typeface="黑体" pitchFamily="49" charset="-122"/>
                      </a:rPr>
                      <a:t>meglitinides</a:t>
                    </a:r>
                    <a:endParaRPr lang="en-US" sz="1400" dirty="0">
                      <a:solidFill>
                        <a:srgbClr val="FF0000"/>
                      </a:solidFill>
                      <a:latin typeface="Arial"/>
                      <a:ea typeface="黑体" pitchFamily="49" charset="-122"/>
                    </a:endParaRPr>
                  </a:p>
                </p:txBody>
              </p:sp>
              <p:sp>
                <p:nvSpPr>
                  <p:cNvPr id="150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4131" y="1364"/>
                    <a:ext cx="771" cy="470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square" lIns="63500" tIns="25400" rIns="63500" bIns="25400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lnSpc>
                        <a:spcPct val="85000"/>
                      </a:lnSpc>
                    </a:pPr>
                    <a:r>
                      <a:rPr lang="en-US" sz="1400" b="0" dirty="0" smtClean="0">
                        <a:solidFill>
                          <a:srgbClr val="FF0000"/>
                        </a:solidFill>
                        <a:latin typeface="Arial"/>
                        <a:ea typeface="黑体" pitchFamily="49" charset="-122"/>
                      </a:rPr>
                      <a:t>GLP-1 receptor agonists</a:t>
                    </a:r>
                    <a:endParaRPr lang="en-US" sz="1400" dirty="0">
                      <a:solidFill>
                        <a:srgbClr val="FF0000"/>
                      </a:solidFill>
                      <a:latin typeface="Arial"/>
                      <a:ea typeface="黑体" pitchFamily="49" charset="-122"/>
                    </a:endParaRPr>
                  </a:p>
                </p:txBody>
              </p:sp>
              <p:sp>
                <p:nvSpPr>
                  <p:cNvPr id="151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4357" y="775"/>
                    <a:ext cx="759" cy="30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lIns="63500" tIns="25400" rIns="63500" bIns="25400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lnSpc>
                        <a:spcPts val="1280"/>
                      </a:lnSpc>
                    </a:pPr>
                    <a:r>
                      <a:rPr lang="en-US" sz="1400" b="0" dirty="0">
                        <a:solidFill>
                          <a:srgbClr val="FF0000"/>
                        </a:solidFill>
                        <a:latin typeface="Arial"/>
                        <a:ea typeface="黑体" pitchFamily="49" charset="-122"/>
                      </a:rPr>
                      <a:t>DPP-4 inhibitors</a:t>
                    </a:r>
                    <a:endParaRPr lang="en-US" sz="1400" dirty="0">
                      <a:solidFill>
                        <a:srgbClr val="FF0000"/>
                      </a:solidFill>
                      <a:latin typeface="Arial"/>
                      <a:ea typeface="黑体" pitchFamily="49" charset="-122"/>
                    </a:endParaRPr>
                  </a:p>
                </p:txBody>
              </p:sp>
              <p:sp>
                <p:nvSpPr>
                  <p:cNvPr id="152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3944" y="1174"/>
                    <a:ext cx="1112" cy="16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none" lIns="63500" tIns="25400" rIns="63500" bIns="2540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l">
                      <a:lnSpc>
                        <a:spcPct val="75000"/>
                      </a:lnSpc>
                    </a:pPr>
                    <a:r>
                      <a:rPr lang="en-US" sz="1400" b="0" dirty="0">
                        <a:solidFill>
                          <a:srgbClr val="FF0000"/>
                        </a:solidFill>
                        <a:latin typeface="Arial"/>
                        <a:ea typeface="黑体" pitchFamily="49" charset="-122"/>
                      </a:rPr>
                      <a:t>a</a:t>
                    </a:r>
                    <a:r>
                      <a:rPr lang="en-US" sz="1400" b="0" dirty="0" smtClean="0">
                        <a:solidFill>
                          <a:srgbClr val="FF0000"/>
                        </a:solidFill>
                        <a:latin typeface="Arial"/>
                        <a:ea typeface="黑体" pitchFamily="49" charset="-122"/>
                      </a:rPr>
                      <a:t>mylin </a:t>
                    </a:r>
                    <a:r>
                      <a:rPr lang="en-US" sz="1400" b="0" dirty="0" err="1" smtClean="0">
                        <a:solidFill>
                          <a:srgbClr val="FF0000"/>
                        </a:solidFill>
                        <a:latin typeface="Arial"/>
                        <a:ea typeface="黑体" pitchFamily="49" charset="-122"/>
                      </a:rPr>
                      <a:t>mimetics</a:t>
                    </a:r>
                    <a:endParaRPr lang="en-US" sz="1400" dirty="0">
                      <a:solidFill>
                        <a:srgbClr val="FF0000"/>
                      </a:solidFill>
                      <a:latin typeface="Arial"/>
                      <a:ea typeface="黑体" pitchFamily="49" charset="-122"/>
                    </a:endParaRPr>
                  </a:p>
                </p:txBody>
              </p:sp>
              <p:sp>
                <p:nvSpPr>
                  <p:cNvPr id="153" name="Rectangle 171"/>
                  <p:cNvSpPr>
                    <a:spLocks noChangeArrowheads="1"/>
                  </p:cNvSpPr>
                  <p:nvPr/>
                </p:nvSpPr>
                <p:spPr bwMode="auto">
                  <a:xfrm>
                    <a:off x="3450" y="2914"/>
                    <a:ext cx="833" cy="2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prstShdw prst="shdw17" dist="17961" dir="2700000">
                      <a:schemeClr val="accent1">
                        <a:gamma/>
                        <a:shade val="60000"/>
                        <a:invGamma/>
                        <a:alpha val="74998"/>
                      </a:schemeClr>
                    </a:prstShdw>
                  </a:effectLst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l" eaLnBrk="1" hangingPunct="1">
                      <a:defRPr/>
                    </a:pPr>
                    <a:r>
                      <a:rPr lang="en-US" sz="1400" b="0" dirty="0" err="1" smtClean="0">
                        <a:solidFill>
                          <a:srgbClr val="FF0000"/>
                        </a:solidFill>
                        <a:latin typeface="Arial"/>
                        <a:ea typeface="黑体" pitchFamily="49" charset="-122"/>
                      </a:rPr>
                      <a:t>biguanides</a:t>
                    </a:r>
                    <a:endParaRPr lang="en-US" sz="1400" b="0" dirty="0">
                      <a:solidFill>
                        <a:srgbClr val="FF0000"/>
                      </a:solidFill>
                      <a:latin typeface="Arial"/>
                      <a:ea typeface="黑体" pitchFamily="49" charset="-122"/>
                    </a:endParaRPr>
                  </a:p>
                </p:txBody>
              </p:sp>
              <p:grpSp>
                <p:nvGrpSpPr>
                  <p:cNvPr id="154" name="Group 176"/>
                  <p:cNvGrpSpPr>
                    <a:grpSpLocks/>
                  </p:cNvGrpSpPr>
                  <p:nvPr/>
                </p:nvGrpSpPr>
                <p:grpSpPr bwMode="auto">
                  <a:xfrm>
                    <a:off x="4249" y="11"/>
                    <a:ext cx="1409" cy="976"/>
                    <a:chOff x="4249" y="11"/>
                    <a:chExt cx="1409" cy="976"/>
                  </a:xfrm>
                </p:grpSpPr>
                <p:sp>
                  <p:nvSpPr>
                    <p:cNvPr id="155" name="Line 10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167" y="610"/>
                      <a:ext cx="184" cy="31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algn="l" eaLnBrk="1" hangingPunct="1"/>
                      <a:endParaRPr lang="en-US" sz="2400" b="0">
                        <a:solidFill>
                          <a:srgbClr val="FF0000"/>
                        </a:solidFill>
                        <a:latin typeface="Arial"/>
                        <a:ea typeface="黑体" pitchFamily="49" charset="-122"/>
                      </a:endParaRPr>
                    </a:p>
                  </p:txBody>
                </p:sp>
                <p:sp>
                  <p:nvSpPr>
                    <p:cNvPr id="156" name="Oval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00" y="514"/>
                      <a:ext cx="130" cy="129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algn="l" eaLnBrk="1" hangingPunct="1"/>
                      <a:endParaRPr lang="en-US" b="0">
                        <a:solidFill>
                          <a:srgbClr val="FF0000"/>
                        </a:solidFill>
                        <a:latin typeface="Arial"/>
                        <a:ea typeface="黑体" pitchFamily="49" charset="-122"/>
                      </a:endParaRPr>
                    </a:p>
                  </p:txBody>
                </p:sp>
                <p:sp>
                  <p:nvSpPr>
                    <p:cNvPr id="157" name="Oval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96" y="858"/>
                      <a:ext cx="130" cy="129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algn="l" eaLnBrk="1" hangingPunct="1"/>
                      <a:endParaRPr lang="en-US" b="0">
                        <a:solidFill>
                          <a:srgbClr val="FF0000"/>
                        </a:solidFill>
                        <a:latin typeface="Arial"/>
                        <a:ea typeface="黑体" pitchFamily="49" charset="-122"/>
                      </a:endParaRPr>
                    </a:p>
                  </p:txBody>
                </p:sp>
                <p:sp>
                  <p:nvSpPr>
                    <p:cNvPr id="158" name="Line 10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379" y="245"/>
                      <a:ext cx="72" cy="32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algn="l" eaLnBrk="1" hangingPunct="1"/>
                      <a:endParaRPr lang="en-US" sz="2400" b="0">
                        <a:solidFill>
                          <a:srgbClr val="FF0000"/>
                        </a:solidFill>
                        <a:latin typeface="Arial"/>
                        <a:ea typeface="黑体" pitchFamily="49" charset="-122"/>
                      </a:endParaRPr>
                    </a:p>
                  </p:txBody>
                </p:sp>
                <p:sp>
                  <p:nvSpPr>
                    <p:cNvPr id="159" name="Oval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92" y="159"/>
                      <a:ext cx="130" cy="129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algn="l" eaLnBrk="1" hangingPunct="1"/>
                      <a:endParaRPr lang="en-US" b="0">
                        <a:solidFill>
                          <a:srgbClr val="FF0000"/>
                        </a:solidFill>
                        <a:latin typeface="Arial"/>
                        <a:ea typeface="黑体" pitchFamily="49" charset="-122"/>
                      </a:endParaRPr>
                    </a:p>
                  </p:txBody>
                </p:sp>
                <p:sp>
                  <p:nvSpPr>
                    <p:cNvPr id="160" name="Rectangle 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6" y="439"/>
                      <a:ext cx="1024" cy="285"/>
                    </a:xfrm>
                    <a:prstGeom prst="rect">
                      <a:avLst/>
                    </a:prstGeom>
                    <a:noFill/>
                    <a:ln w="25400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 lIns="63500" tIns="25400" rIns="63500" bIns="254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latin typeface="Arial"/>
                          <a:ea typeface="黑体" pitchFamily="49" charset="-122"/>
                        </a:rPr>
                        <a:t>b</a:t>
                      </a: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Arial"/>
                          <a:ea typeface="黑体" pitchFamily="49" charset="-122"/>
                        </a:rPr>
                        <a:t>ile acid</a:t>
                      </a:r>
                      <a:endParaRPr lang="en-US" sz="1400" b="0" dirty="0">
                        <a:solidFill>
                          <a:srgbClr val="FF0000"/>
                        </a:solidFill>
                        <a:latin typeface="Arial"/>
                        <a:ea typeface="黑体" pitchFamily="49" charset="-122"/>
                      </a:endParaRPr>
                    </a:p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400" b="0" dirty="0" err="1">
                          <a:solidFill>
                            <a:srgbClr val="FF0000"/>
                          </a:solidFill>
                          <a:latin typeface="Arial"/>
                          <a:ea typeface="黑体" pitchFamily="49" charset="-122"/>
                        </a:rPr>
                        <a:t>sequestrants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/>
                        <a:ea typeface="黑体" pitchFamily="49" charset="-122"/>
                      </a:endParaRPr>
                    </a:p>
                  </p:txBody>
                </p:sp>
                <p:sp>
                  <p:nvSpPr>
                    <p:cNvPr id="161" name="Rectangle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9" y="11"/>
                      <a:ext cx="1409" cy="167"/>
                    </a:xfrm>
                    <a:prstGeom prst="rect">
                      <a:avLst/>
                    </a:prstGeom>
                    <a:noFill/>
                    <a:ln w="25400">
                      <a:noFill/>
                      <a:miter lim="800000"/>
                      <a:headEnd/>
                      <a:tailEnd/>
                    </a:ln>
                  </p:spPr>
                  <p:txBody>
                    <a:bodyPr lIns="63500" tIns="25400" rIns="63500" bIns="254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l">
                        <a:lnSpc>
                          <a:spcPct val="75000"/>
                        </a:lnSpc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latin typeface="Arial"/>
                          <a:ea typeface="黑体" pitchFamily="49" charset="-122"/>
                        </a:rPr>
                        <a:t>d</a:t>
                      </a: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Arial"/>
                          <a:ea typeface="黑体" pitchFamily="49" charset="-122"/>
                        </a:rPr>
                        <a:t>opamine 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latin typeface="Arial"/>
                          <a:ea typeface="黑体" pitchFamily="49" charset="-122"/>
                        </a:rPr>
                        <a:t>agonists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/>
                        <a:ea typeface="黑体" pitchFamily="49" charset="-122"/>
                      </a:endParaRPr>
                    </a:p>
                  </p:txBody>
                </p:sp>
              </p:grpSp>
            </p:grpSp>
          </p:grpSp>
          <p:cxnSp>
            <p:nvCxnSpPr>
              <p:cNvPr id="133" name="Straight Connector 132"/>
              <p:cNvCxnSpPr/>
              <p:nvPr/>
            </p:nvCxnSpPr>
            <p:spPr>
              <a:xfrm flipV="1">
                <a:off x="7745388" y="1230268"/>
                <a:ext cx="444500" cy="323850"/>
              </a:xfrm>
              <a:prstGeom prst="line">
                <a:avLst/>
              </a:prstGeom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Oval 163"/>
              <p:cNvSpPr>
                <a:spLocks noChangeArrowheads="1"/>
              </p:cNvSpPr>
              <p:nvPr/>
            </p:nvSpPr>
            <p:spPr bwMode="auto">
              <a:xfrm>
                <a:off x="8099809" y="1141526"/>
                <a:ext cx="180157" cy="1736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eaLnBrk="1" hangingPunct="1"/>
                <a:endParaRPr lang="en-US" b="0">
                  <a:solidFill>
                    <a:srgbClr val="00B7A5"/>
                  </a:solidFill>
                  <a:latin typeface="Arial"/>
                  <a:ea typeface="黑体" pitchFamily="49" charset="-122"/>
                </a:endParaRPr>
              </a:p>
            </p:txBody>
          </p:sp>
        </p:grpSp>
      </p:grpSp>
      <p:sp>
        <p:nvSpPr>
          <p:cNvPr id="162" name="Line 12"/>
          <p:cNvSpPr>
            <a:spLocks noChangeShapeType="1"/>
          </p:cNvSpPr>
          <p:nvPr/>
        </p:nvSpPr>
        <p:spPr bwMode="auto">
          <a:xfrm>
            <a:off x="1514430" y="1254490"/>
            <a:ext cx="6389077" cy="1587"/>
          </a:xfrm>
          <a:prstGeom prst="line">
            <a:avLst/>
          </a:prstGeom>
          <a:noFill/>
          <a:ln w="317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1" hangingPunct="1"/>
            <a:r>
              <a:rPr lang="en-US" sz="2400" b="0" dirty="0" err="1" smtClean="0">
                <a:solidFill>
                  <a:srgbClr val="FFFFFF"/>
                </a:solidFill>
                <a:ea typeface="ＭＳ Ｐゴシック" charset="-128"/>
              </a:rPr>
              <a:t>zz</a:t>
            </a:r>
            <a:endParaRPr lang="en-US" sz="2400" b="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63" name="Rectangle 46"/>
          <p:cNvSpPr>
            <a:spLocks noChangeArrowheads="1"/>
          </p:cNvSpPr>
          <p:nvPr/>
        </p:nvSpPr>
        <p:spPr bwMode="auto">
          <a:xfrm>
            <a:off x="1115616" y="1090836"/>
            <a:ext cx="382440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0" dirty="0" smtClean="0">
                <a:solidFill>
                  <a:srgbClr val="000000"/>
                </a:solidFill>
                <a:ea typeface="黑体" charset="0"/>
                <a:cs typeface="黑体" charset="0"/>
              </a:rPr>
              <a:t>12</a:t>
            </a:r>
            <a:endParaRPr lang="en-US" sz="1400" b="0" dirty="0">
              <a:solidFill>
                <a:srgbClr val="000000"/>
              </a:solidFill>
              <a:ea typeface="黑体" charset="0"/>
              <a:cs typeface="黑体" charset="0"/>
            </a:endParaRPr>
          </a:p>
        </p:txBody>
      </p:sp>
      <p:sp>
        <p:nvSpPr>
          <p:cNvPr id="165" name="Line 45"/>
          <p:cNvSpPr>
            <a:spLocks noChangeShapeType="1"/>
          </p:cNvSpPr>
          <p:nvPr/>
        </p:nvSpPr>
        <p:spPr bwMode="auto">
          <a:xfrm>
            <a:off x="1447969" y="1256060"/>
            <a:ext cx="104043" cy="158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1" hangingPunct="1"/>
            <a:endParaRPr lang="en-US" sz="2400" b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66" name="Line 21"/>
          <p:cNvSpPr>
            <a:spLocks noChangeShapeType="1"/>
          </p:cNvSpPr>
          <p:nvPr/>
        </p:nvSpPr>
        <p:spPr bwMode="auto">
          <a:xfrm flipH="1">
            <a:off x="1490983" y="5805264"/>
            <a:ext cx="7602" cy="75793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1" hangingPunct="1"/>
            <a:endParaRPr lang="en-US" sz="2400" b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64" name="Line 42"/>
          <p:cNvSpPr>
            <a:spLocks noChangeShapeType="1"/>
          </p:cNvSpPr>
          <p:nvPr/>
        </p:nvSpPr>
        <p:spPr bwMode="auto">
          <a:xfrm>
            <a:off x="8723436" y="6502400"/>
            <a:ext cx="1465" cy="101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1" hangingPunct="1"/>
            <a:endParaRPr lang="en-US" sz="2400" b="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6650" y="6182936"/>
            <a:ext cx="394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 dirty="0" smtClean="0">
                <a:solidFill>
                  <a:srgbClr val="000000"/>
                </a:solidFill>
              </a:rPr>
              <a:t>Courtesy of Silvio </a:t>
            </a:r>
            <a:r>
              <a:rPr lang="en-US" sz="1400" b="0" dirty="0" err="1" smtClean="0">
                <a:solidFill>
                  <a:srgbClr val="000000"/>
                </a:solidFill>
              </a:rPr>
              <a:t>Inzucchi</a:t>
            </a:r>
            <a:r>
              <a:rPr lang="en-US" sz="1400" b="0" dirty="0" smtClean="0">
                <a:solidFill>
                  <a:srgbClr val="000000"/>
                </a:solidFill>
              </a:rPr>
              <a:t>, MD, Yale University</a:t>
            </a:r>
            <a:endParaRPr lang="en-US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6709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FDA Regulatory Guidance for Drugs for Type 2 Diabetes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12806" y="6537292"/>
            <a:ext cx="7168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FFFF"/>
                </a:solidFill>
                <a:latin typeface="Arial"/>
              </a:rPr>
              <a:t>http://www.fda.gov/NewsEvents/Newsroom/PressAnnouncements/2008/ucm116994.htm</a:t>
            </a:r>
            <a:endParaRPr lang="en-US" sz="1400" b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" name="Picture 3" descr="FDA Press Rele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957" y="1380342"/>
            <a:ext cx="8748200" cy="2823160"/>
          </a:xfrm>
          <a:prstGeom prst="rect">
            <a:avLst/>
          </a:prstGeom>
          <a:ln w="28575">
            <a:solidFill>
              <a:schemeClr val="accent4">
                <a:lumMod val="10000"/>
              </a:schemeClr>
            </a:solidFill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77863" y="4536956"/>
            <a:ext cx="7772400" cy="941127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FF5050"/>
              </a:buClr>
              <a:defRPr/>
            </a:pPr>
            <a:r>
              <a:rPr lang="en-US" sz="2400" i="1" kern="0" dirty="0" smtClean="0">
                <a:solidFill>
                  <a:srgbClr val="FFFFFF"/>
                </a:solidFill>
                <a:latin typeface="Arial"/>
              </a:rPr>
              <a:t>“…sponsors should demonstrate that the therapy will not result in an unacceptable increase in cardiovascular risk.”</a:t>
            </a:r>
            <a:endParaRPr lang="en-US" kern="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1465" y="5861113"/>
            <a:ext cx="7661073" cy="535531"/>
          </a:xfrm>
          <a:prstGeom prst="rect">
            <a:avLst/>
          </a:prstGeom>
          <a:solidFill>
            <a:schemeClr val="accent3">
              <a:lumMod val="1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5050"/>
              </a:buClr>
              <a:defRPr/>
            </a:pPr>
            <a:r>
              <a:rPr lang="en-US" sz="3600" b="0" kern="0" dirty="0" smtClean="0">
                <a:solidFill>
                  <a:schemeClr val="tx1"/>
                </a:solidFill>
                <a:latin typeface="Arial"/>
              </a:rPr>
              <a:t>Requires ~15,000 </a:t>
            </a:r>
            <a:r>
              <a:rPr lang="en-US" sz="3600" b="0" kern="0" dirty="0" err="1">
                <a:solidFill>
                  <a:schemeClr val="tx1"/>
                </a:solidFill>
                <a:latin typeface="Arial"/>
              </a:rPr>
              <a:t>pt-yrs</a:t>
            </a:r>
            <a:r>
              <a:rPr lang="en-US" sz="3600" b="0" kern="0" dirty="0">
                <a:solidFill>
                  <a:schemeClr val="tx1"/>
                </a:solidFill>
                <a:latin typeface="Arial"/>
              </a:rPr>
              <a:t> of exposure</a:t>
            </a:r>
          </a:p>
        </p:txBody>
      </p:sp>
    </p:spTree>
    <p:extLst>
      <p:ext uri="{BB962C8B-B14F-4D97-AF65-F5344CB8AC3E}">
        <p14:creationId xmlns:p14="http://schemas.microsoft.com/office/powerpoint/2010/main" val="230130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sky is falling…</a:t>
            </a:r>
            <a:endParaRPr lang="en-US" dirty="0"/>
          </a:p>
        </p:txBody>
      </p:sp>
      <p:pic>
        <p:nvPicPr>
          <p:cNvPr id="3" name="Picture 2" descr="imagesCAXIRG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5147" y="1598207"/>
            <a:ext cx="4133707" cy="4896235"/>
          </a:xfrm>
          <a:prstGeom prst="rect">
            <a:avLst/>
          </a:prstGeom>
          <a:ln>
            <a:solidFill>
              <a:srgbClr val="000066"/>
            </a:solidFill>
          </a:ln>
        </p:spPr>
      </p:pic>
    </p:spTree>
    <p:extLst>
      <p:ext uri="{BB962C8B-B14F-4D97-AF65-F5344CB8AC3E}">
        <p14:creationId xmlns:p14="http://schemas.microsoft.com/office/powerpoint/2010/main" val="22577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Group 8"/>
          <p:cNvGrpSpPr>
            <a:grpSpLocks/>
          </p:cNvGrpSpPr>
          <p:nvPr/>
        </p:nvGrpSpPr>
        <p:grpSpPr bwMode="auto">
          <a:xfrm>
            <a:off x="941347" y="1167824"/>
            <a:ext cx="7261306" cy="4564630"/>
            <a:chOff x="683568" y="1402373"/>
            <a:chExt cx="7776864" cy="4887774"/>
          </a:xfrm>
        </p:grpSpPr>
        <p:pic>
          <p:nvPicPr>
            <p:cNvPr id="14344" name="Picture 1" descr="Screen Shot 2014-08-25 at 01.12.47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402373"/>
              <a:ext cx="7776864" cy="4887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45" name="Group 5"/>
            <p:cNvGrpSpPr>
              <a:grpSpLocks/>
            </p:cNvGrpSpPr>
            <p:nvPr/>
          </p:nvGrpSpPr>
          <p:grpSpPr bwMode="auto">
            <a:xfrm>
              <a:off x="3913898" y="3442231"/>
              <a:ext cx="1850590" cy="1709905"/>
              <a:chOff x="3916131" y="3442231"/>
              <a:chExt cx="1850590" cy="1709905"/>
            </a:xfrm>
          </p:grpSpPr>
          <p:sp>
            <p:nvSpPr>
              <p:cNvPr id="14346" name="TextBox 2"/>
              <p:cNvSpPr txBox="1">
                <a:spLocks noChangeArrowheads="1"/>
              </p:cNvSpPr>
              <p:nvPr/>
            </p:nvSpPr>
            <p:spPr bwMode="auto">
              <a:xfrm>
                <a:off x="3916131" y="3442231"/>
                <a:ext cx="1850590" cy="692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Monotype Sorts" pitchFamily="1" charset="2"/>
                  <a:buNone/>
                </a:pPr>
                <a:r>
                  <a:rPr kumimoji="1" lang="en-US" sz="1800" u="none" dirty="0">
                    <a:solidFill>
                      <a:srgbClr val="DA0030"/>
                    </a:solidFill>
                  </a:rPr>
                  <a:t>2008</a:t>
                </a:r>
                <a:br>
                  <a:rPr kumimoji="1" lang="en-US" sz="1800" u="none" dirty="0">
                    <a:solidFill>
                      <a:srgbClr val="DA0030"/>
                    </a:solidFill>
                  </a:rPr>
                </a:br>
                <a:r>
                  <a:rPr kumimoji="1" lang="en-US" sz="1800" u="none" dirty="0">
                    <a:solidFill>
                      <a:srgbClr val="DA0030"/>
                    </a:solidFill>
                  </a:rPr>
                  <a:t>FDA guidance</a:t>
                </a:r>
              </a:p>
            </p:txBody>
          </p:sp>
          <p:cxnSp>
            <p:nvCxnSpPr>
              <p:cNvPr id="14347" name="Straight Arrow Connector 4"/>
              <p:cNvCxnSpPr>
                <a:cxnSpLocks noChangeShapeType="1"/>
              </p:cNvCxnSpPr>
              <p:nvPr/>
            </p:nvCxnSpPr>
            <p:spPr bwMode="auto">
              <a:xfrm>
                <a:off x="4841426" y="4216032"/>
                <a:ext cx="0" cy="936104"/>
              </a:xfrm>
              <a:prstGeom prst="straightConnector1">
                <a:avLst/>
              </a:prstGeom>
              <a:noFill/>
              <a:ln w="28575" cmpd="sng">
                <a:solidFill>
                  <a:schemeClr val="tx1"/>
                </a:solidFill>
                <a:round/>
                <a:headEnd type="none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4337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42622"/>
            <a:ext cx="8534400" cy="868362"/>
          </a:xfrm>
        </p:spPr>
        <p:txBody>
          <a:bodyPr/>
          <a:lstStyle/>
          <a:p>
            <a:r>
              <a:rPr lang="en-GB" dirty="0" smtClean="0"/>
              <a:t>…it was just an acorn that fell.</a:t>
            </a:r>
            <a:endParaRPr lang="en-GB" dirty="0"/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5491274" y="6427113"/>
            <a:ext cx="3652726" cy="4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274320" rtlCol="0">
            <a:spAutoFit/>
          </a:bodyPr>
          <a:lstStyle>
            <a:defPPr>
              <a:defRPr lang="en-US"/>
            </a:defPPr>
            <a:lvl1pPr marL="0" indent="0">
              <a:spcBef>
                <a:spcPts val="0"/>
              </a:spcBef>
              <a:buNone/>
              <a:defRPr sz="1000" i="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algn="r">
              <a:buFont typeface="Monotype Sorts" pitchFamily="1" charset="2"/>
              <a:buNone/>
            </a:pPr>
            <a:r>
              <a:rPr kumimoji="1" lang="en-GB" sz="1400" b="0" dirty="0">
                <a:solidFill>
                  <a:schemeClr val="tx1"/>
                </a:solidFill>
              </a:rPr>
              <a:t>Holman RR et al. </a:t>
            </a:r>
            <a:r>
              <a:rPr kumimoji="1" lang="fr-FR" sz="1400" b="0" dirty="0">
                <a:solidFill>
                  <a:schemeClr val="tx1"/>
                </a:solidFill>
              </a:rPr>
              <a:t>Lancet 2014; 383: </a:t>
            </a:r>
            <a:r>
              <a:rPr kumimoji="1" lang="fr-FR" sz="1400" b="0" dirty="0" smtClean="0">
                <a:solidFill>
                  <a:schemeClr val="tx1"/>
                </a:solidFill>
              </a:rPr>
              <a:t>2008–17.</a:t>
            </a:r>
            <a:endParaRPr kumimoji="1" lang="en-GB" sz="1400" b="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8843" y="1596788"/>
            <a:ext cx="3626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tx1"/>
                </a:solidFill>
              </a:rPr>
              <a:t>25 Trials Ongoing/Completed</a:t>
            </a:r>
          </a:p>
          <a:p>
            <a:r>
              <a:rPr lang="en-US" b="0" dirty="0" smtClean="0">
                <a:solidFill>
                  <a:schemeClr val="tx1"/>
                </a:solidFill>
              </a:rPr>
              <a:t>8 classes of medications</a:t>
            </a:r>
          </a:p>
          <a:p>
            <a:r>
              <a:rPr lang="en-US" b="0" dirty="0" smtClean="0">
                <a:solidFill>
                  <a:schemeClr val="tx1"/>
                </a:solidFill>
              </a:rPr>
              <a:t>&gt;200,000 planned participants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39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SAVOR-TIMI 53 Enrollment 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6893"/>
              </p:ext>
            </p:extLst>
          </p:nvPr>
        </p:nvGraphicFramePr>
        <p:xfrm>
          <a:off x="126124" y="1819001"/>
          <a:ext cx="8592207" cy="43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01631" y="1383445"/>
            <a:ext cx="2047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rgbClr val="FFFF00"/>
                </a:solidFill>
                <a:latin typeface="Arial"/>
              </a:rPr>
              <a:t>Final Enrollment</a:t>
            </a:r>
          </a:p>
          <a:p>
            <a:pPr algn="ctr"/>
            <a:r>
              <a:rPr lang="en-US" b="1" i="1" dirty="0">
                <a:solidFill>
                  <a:srgbClr val="FFFF00"/>
                </a:solidFill>
                <a:latin typeface="Arial"/>
              </a:rPr>
              <a:t>n=16,492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21046" y="3536061"/>
            <a:ext cx="1851030" cy="523220"/>
          </a:xfrm>
          <a:prstGeom prst="rect">
            <a:avLst/>
          </a:prstGeom>
          <a:solidFill>
            <a:schemeClr val="accent3">
              <a:lumMod val="1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Arial"/>
              </a:rPr>
              <a:t>1</a:t>
            </a:r>
            <a:r>
              <a:rPr lang="en-US" sz="1400" b="1" baseline="30000" dirty="0">
                <a:solidFill>
                  <a:srgbClr val="FFFFFF"/>
                </a:solidFill>
                <a:latin typeface="Arial"/>
              </a:rPr>
              <a:t>st</a:t>
            </a:r>
            <a:r>
              <a:rPr lang="en-US" sz="1400" b="1" dirty="0">
                <a:solidFill>
                  <a:srgbClr val="FFFFFF"/>
                </a:solidFill>
                <a:latin typeface="Arial"/>
              </a:rPr>
              <a:t> Patient Enrolled</a:t>
            </a:r>
          </a:p>
          <a:p>
            <a:pPr algn="ctr"/>
            <a:r>
              <a:rPr lang="en-US" sz="1400" b="1" dirty="0">
                <a:solidFill>
                  <a:srgbClr val="FFFFFF"/>
                </a:solidFill>
                <a:latin typeface="Arial"/>
              </a:rPr>
              <a:t>May 5, 2010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24767" y="3138969"/>
            <a:ext cx="2013910" cy="523220"/>
          </a:xfrm>
          <a:prstGeom prst="rect">
            <a:avLst/>
          </a:prstGeom>
          <a:solidFill>
            <a:schemeClr val="accent3">
              <a:lumMod val="1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Arial"/>
              </a:rPr>
              <a:t>Last Patient Enrolled</a:t>
            </a:r>
          </a:p>
          <a:p>
            <a:pPr algn="ctr"/>
            <a:r>
              <a:rPr lang="en-US" sz="1400" b="1" dirty="0">
                <a:solidFill>
                  <a:srgbClr val="FFFFFF"/>
                </a:solidFill>
                <a:latin typeface="Arial"/>
              </a:rPr>
              <a:t>December 12, 2011</a:t>
            </a:r>
          </a:p>
        </p:txBody>
      </p:sp>
      <p:sp>
        <p:nvSpPr>
          <p:cNvPr id="4" name="Up Arrow 3"/>
          <p:cNvSpPr/>
          <p:nvPr/>
        </p:nvSpPr>
        <p:spPr>
          <a:xfrm>
            <a:off x="8249229" y="2328853"/>
            <a:ext cx="299508" cy="766601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Up Arrow 7"/>
          <p:cNvSpPr/>
          <p:nvPr/>
        </p:nvSpPr>
        <p:spPr>
          <a:xfrm flipV="1">
            <a:off x="1321046" y="4246989"/>
            <a:ext cx="299508" cy="766601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2919669" y="4688437"/>
            <a:ext cx="292839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5827594" y="2538484"/>
            <a:ext cx="20472" cy="214995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200356" y="6558454"/>
            <a:ext cx="394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 dirty="0" smtClean="0">
                <a:solidFill>
                  <a:schemeClr val="tx1"/>
                </a:solidFill>
              </a:rPr>
              <a:t>Courtesy of Ben </a:t>
            </a:r>
            <a:r>
              <a:rPr lang="en-US" sz="1400" b="0" dirty="0" err="1" smtClean="0">
                <a:solidFill>
                  <a:schemeClr val="tx1"/>
                </a:solidFill>
              </a:rPr>
              <a:t>Scirica</a:t>
            </a:r>
            <a:r>
              <a:rPr lang="en-US" sz="1400" b="0" dirty="0" smtClean="0">
                <a:solidFill>
                  <a:schemeClr val="tx1"/>
                </a:solidFill>
              </a:rPr>
              <a:t>, MD, TIMI Study Group</a:t>
            </a:r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7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Barcelona2">
  <a:themeElements>
    <a:clrScheme name="Barcelona2 8">
      <a:dk1>
        <a:srgbClr val="808080"/>
      </a:dk1>
      <a:lt1>
        <a:srgbClr val="FFFFFF"/>
      </a:lt1>
      <a:dk2>
        <a:srgbClr val="3333FF"/>
      </a:dk2>
      <a:lt2>
        <a:srgbClr val="FFFF00"/>
      </a:lt2>
      <a:accent1>
        <a:srgbClr val="FFFF00"/>
      </a:accent1>
      <a:accent2>
        <a:srgbClr val="00FFFF"/>
      </a:accent2>
      <a:accent3>
        <a:srgbClr val="ADADFF"/>
      </a:accent3>
      <a:accent4>
        <a:srgbClr val="DADADA"/>
      </a:accent4>
      <a:accent5>
        <a:srgbClr val="FFFFAA"/>
      </a:accent5>
      <a:accent6>
        <a:srgbClr val="00E7E7"/>
      </a:accent6>
      <a:hlink>
        <a:srgbClr val="00FFFF"/>
      </a:hlink>
      <a:folHlink>
        <a:srgbClr val="00FFFF"/>
      </a:folHlink>
    </a:clrScheme>
    <a:fontScheme name="Barcelona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1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1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rcelon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celona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celona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celona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celona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celona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celona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celona2 8">
        <a:dk1>
          <a:srgbClr val="808080"/>
        </a:dk1>
        <a:lt1>
          <a:srgbClr val="FFFFFF"/>
        </a:lt1>
        <a:dk2>
          <a:srgbClr val="3333FF"/>
        </a:dk2>
        <a:lt2>
          <a:srgbClr val="FFFF00"/>
        </a:lt2>
        <a:accent1>
          <a:srgbClr val="FFFF00"/>
        </a:accent1>
        <a:accent2>
          <a:srgbClr val="00FFFF"/>
        </a:accent2>
        <a:accent3>
          <a:srgbClr val="ADADFF"/>
        </a:accent3>
        <a:accent4>
          <a:srgbClr val="DADADA"/>
        </a:accent4>
        <a:accent5>
          <a:srgbClr val="FFFFAA"/>
        </a:accent5>
        <a:accent6>
          <a:srgbClr val="00E7E7"/>
        </a:accent6>
        <a:hlink>
          <a:srgbClr val="00FFFF"/>
        </a:hlink>
        <a:folHlink>
          <a:srgbClr val="00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arcelona2">
  <a:themeElements>
    <a:clrScheme name="Barcelona2 8">
      <a:dk1>
        <a:srgbClr val="808080"/>
      </a:dk1>
      <a:lt1>
        <a:srgbClr val="FFFFFF"/>
      </a:lt1>
      <a:dk2>
        <a:srgbClr val="3333FF"/>
      </a:dk2>
      <a:lt2>
        <a:srgbClr val="FFFF00"/>
      </a:lt2>
      <a:accent1>
        <a:srgbClr val="FFFF00"/>
      </a:accent1>
      <a:accent2>
        <a:srgbClr val="00FFFF"/>
      </a:accent2>
      <a:accent3>
        <a:srgbClr val="ADADFF"/>
      </a:accent3>
      <a:accent4>
        <a:srgbClr val="DADADA"/>
      </a:accent4>
      <a:accent5>
        <a:srgbClr val="FFFFAA"/>
      </a:accent5>
      <a:accent6>
        <a:srgbClr val="00E7E7"/>
      </a:accent6>
      <a:hlink>
        <a:srgbClr val="00FFFF"/>
      </a:hlink>
      <a:folHlink>
        <a:srgbClr val="00FFFF"/>
      </a:folHlink>
    </a:clrScheme>
    <a:fontScheme name="Barcelona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1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1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arcelon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celona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celona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celona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celona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celona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celona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celona2 8">
        <a:dk1>
          <a:srgbClr val="808080"/>
        </a:dk1>
        <a:lt1>
          <a:srgbClr val="FFFFFF"/>
        </a:lt1>
        <a:dk2>
          <a:srgbClr val="3333FF"/>
        </a:dk2>
        <a:lt2>
          <a:srgbClr val="FFFF00"/>
        </a:lt2>
        <a:accent1>
          <a:srgbClr val="FFFF00"/>
        </a:accent1>
        <a:accent2>
          <a:srgbClr val="00FFFF"/>
        </a:accent2>
        <a:accent3>
          <a:srgbClr val="ADADFF"/>
        </a:accent3>
        <a:accent4>
          <a:srgbClr val="DADADA"/>
        </a:accent4>
        <a:accent5>
          <a:srgbClr val="FFFFAA"/>
        </a:accent5>
        <a:accent6>
          <a:srgbClr val="00E7E7"/>
        </a:accent6>
        <a:hlink>
          <a:srgbClr val="00FFFF"/>
        </a:hlink>
        <a:folHlink>
          <a:srgbClr val="00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Custom 25">
      <a:dk1>
        <a:srgbClr val="5A5A5A"/>
      </a:dk1>
      <a:lt1>
        <a:srgbClr val="FFFFFF"/>
      </a:lt1>
      <a:dk2>
        <a:srgbClr val="5A5A5A"/>
      </a:dk2>
      <a:lt2>
        <a:srgbClr val="FFFFFF"/>
      </a:lt2>
      <a:accent1>
        <a:srgbClr val="F0414B"/>
      </a:accent1>
      <a:accent2>
        <a:srgbClr val="6482C3"/>
      </a:accent2>
      <a:accent3>
        <a:srgbClr val="828282"/>
      </a:accent3>
      <a:accent4>
        <a:srgbClr val="D2D2D2"/>
      </a:accent4>
      <a:accent5>
        <a:srgbClr val="43AC99"/>
      </a:accent5>
      <a:accent6>
        <a:srgbClr val="EB9932"/>
      </a:accent6>
      <a:hlink>
        <a:srgbClr val="007F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Default Design">
  <a:themeElements>
    <a:clrScheme name="1_Default Design 14">
      <a:dk1>
        <a:srgbClr val="003366"/>
      </a:dk1>
      <a:lt1>
        <a:srgbClr val="FFFFFF"/>
      </a:lt1>
      <a:dk2>
        <a:srgbClr val="011C8D"/>
      </a:dk2>
      <a:lt2>
        <a:srgbClr val="CCFFFF"/>
      </a:lt2>
      <a:accent1>
        <a:srgbClr val="3366CC"/>
      </a:accent1>
      <a:accent2>
        <a:srgbClr val="00B000"/>
      </a:accent2>
      <a:accent3>
        <a:srgbClr val="AAABC5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3366"/>
        </a:dk1>
        <a:lt1>
          <a:srgbClr val="FFFFFF"/>
        </a:lt1>
        <a:dk2>
          <a:srgbClr val="001D58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BB4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3366"/>
        </a:dk1>
        <a:lt1>
          <a:srgbClr val="FFFFFF"/>
        </a:lt1>
        <a:dk2>
          <a:srgbClr val="011C8D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BC5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oncourse">
  <a:themeElements>
    <a:clrScheme name="Custom 31">
      <a:dk1>
        <a:sysClr val="windowText" lastClr="000000"/>
      </a:dk1>
      <a:lt1>
        <a:sysClr val="window" lastClr="FFFFFF"/>
      </a:lt1>
      <a:dk2>
        <a:srgbClr val="063B8D"/>
      </a:dk2>
      <a:lt2>
        <a:srgbClr val="840017"/>
      </a:lt2>
      <a:accent1>
        <a:srgbClr val="0A5AB2"/>
      </a:accent1>
      <a:accent2>
        <a:srgbClr val="AA0F27"/>
      </a:accent2>
      <a:accent3>
        <a:srgbClr val="E56A39"/>
      </a:accent3>
      <a:accent4>
        <a:srgbClr val="91DDEF"/>
      </a:accent4>
      <a:accent5>
        <a:srgbClr val="818386"/>
      </a:accent5>
      <a:accent6>
        <a:srgbClr val="69B834"/>
      </a:accent6>
      <a:hlink>
        <a:srgbClr val="818386"/>
      </a:hlink>
      <a:folHlink>
        <a:srgbClr val="81838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Custom 25">
      <a:dk1>
        <a:srgbClr val="5A5A5A"/>
      </a:dk1>
      <a:lt1>
        <a:srgbClr val="FFFFFF"/>
      </a:lt1>
      <a:dk2>
        <a:srgbClr val="5A5A5A"/>
      </a:dk2>
      <a:lt2>
        <a:srgbClr val="FFFFFF"/>
      </a:lt2>
      <a:accent1>
        <a:srgbClr val="F0414B"/>
      </a:accent1>
      <a:accent2>
        <a:srgbClr val="6482C3"/>
      </a:accent2>
      <a:accent3>
        <a:srgbClr val="828282"/>
      </a:accent3>
      <a:accent4>
        <a:srgbClr val="D2D2D2"/>
      </a:accent4>
      <a:accent5>
        <a:srgbClr val="43AC99"/>
      </a:accent5>
      <a:accent6>
        <a:srgbClr val="EB9932"/>
      </a:accent6>
      <a:hlink>
        <a:srgbClr val="007F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3_Office Theme">
  <a:themeElements>
    <a:clrScheme name="Custom 25">
      <a:dk1>
        <a:srgbClr val="5A5A5A"/>
      </a:dk1>
      <a:lt1>
        <a:srgbClr val="FFFFFF"/>
      </a:lt1>
      <a:dk2>
        <a:srgbClr val="5A5A5A"/>
      </a:dk2>
      <a:lt2>
        <a:srgbClr val="FFFFFF"/>
      </a:lt2>
      <a:accent1>
        <a:srgbClr val="F0414B"/>
      </a:accent1>
      <a:accent2>
        <a:srgbClr val="6482C3"/>
      </a:accent2>
      <a:accent3>
        <a:srgbClr val="828282"/>
      </a:accent3>
      <a:accent4>
        <a:srgbClr val="D2D2D2"/>
      </a:accent4>
      <a:accent5>
        <a:srgbClr val="43AC99"/>
      </a:accent5>
      <a:accent6>
        <a:srgbClr val="EB9932"/>
      </a:accent6>
      <a:hlink>
        <a:srgbClr val="007F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4_Office Theme">
  <a:themeElements>
    <a:clrScheme name="Custom 25">
      <a:dk1>
        <a:srgbClr val="5A5A5A"/>
      </a:dk1>
      <a:lt1>
        <a:srgbClr val="FFFFFF"/>
      </a:lt1>
      <a:dk2>
        <a:srgbClr val="5A5A5A"/>
      </a:dk2>
      <a:lt2>
        <a:srgbClr val="FFFFFF"/>
      </a:lt2>
      <a:accent1>
        <a:srgbClr val="F0414B"/>
      </a:accent1>
      <a:accent2>
        <a:srgbClr val="6482C3"/>
      </a:accent2>
      <a:accent3>
        <a:srgbClr val="828282"/>
      </a:accent3>
      <a:accent4>
        <a:srgbClr val="D2D2D2"/>
      </a:accent4>
      <a:accent5>
        <a:srgbClr val="43AC99"/>
      </a:accent5>
      <a:accent6>
        <a:srgbClr val="EB9932"/>
      </a:accent6>
      <a:hlink>
        <a:srgbClr val="007F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5_Standard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M:\studies\hope\karin\meeting\slides\Barcelona2.ppt</Template>
  <TotalTime>7954</TotalTime>
  <Words>1091</Words>
  <Application>Microsoft Office PowerPoint</Application>
  <PresentationFormat>On-screen Show (4:3)</PresentationFormat>
  <Paragraphs>366</Paragraphs>
  <Slides>18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41" baseType="lpstr">
      <vt:lpstr>MS PGothic</vt:lpstr>
      <vt:lpstr>MS PGothic</vt:lpstr>
      <vt:lpstr>黑体</vt:lpstr>
      <vt:lpstr>Arial</vt:lpstr>
      <vt:lpstr>Arial Bold</vt:lpstr>
      <vt:lpstr>Calibri</vt:lpstr>
      <vt:lpstr>Cambria Math</vt:lpstr>
      <vt:lpstr>Lucida Sans</vt:lpstr>
      <vt:lpstr>Monotype Sorts</vt:lpstr>
      <vt:lpstr>Times New Roman</vt:lpstr>
      <vt:lpstr>Verdana</vt:lpstr>
      <vt:lpstr>Wingdings 2</vt:lpstr>
      <vt:lpstr>Barcelona2</vt:lpstr>
      <vt:lpstr>2_Barcelona2</vt:lpstr>
      <vt:lpstr>1_Office Theme</vt:lpstr>
      <vt:lpstr>1_Default Design</vt:lpstr>
      <vt:lpstr>Concourse</vt:lpstr>
      <vt:lpstr>2_Office Theme</vt:lpstr>
      <vt:lpstr>3_Office Theme</vt:lpstr>
      <vt:lpstr>4_Office Theme</vt:lpstr>
      <vt:lpstr>5_Standarddesign</vt:lpstr>
      <vt:lpstr>Chart</vt:lpstr>
      <vt:lpstr>Worksheet</vt:lpstr>
      <vt:lpstr> The Evolution of Cardiovascular Outcomes Trials in T2DM Over the Years</vt:lpstr>
      <vt:lpstr>Conflict of Interest Disclosure</vt:lpstr>
      <vt:lpstr>Guidance for Diabetes Drug Development 1990-2008</vt:lpstr>
      <vt:lpstr>Paradigm shift</vt:lpstr>
      <vt:lpstr>Half-Century of HTN &amp; T2DM Medications in U.S.</vt:lpstr>
      <vt:lpstr>Present FDA Regulatory Guidance for Drugs for Type 2 Diabetes</vt:lpstr>
      <vt:lpstr>The sky is falling…</vt:lpstr>
      <vt:lpstr>…it was just an acorn that fell.</vt:lpstr>
      <vt:lpstr>SAVOR-TIMI 53 Enrollment </vt:lpstr>
      <vt:lpstr>Time to Onset of First Primary MACE in Prior Pooled Analysis</vt:lpstr>
      <vt:lpstr>Proposed Pleiotropic CV Effects of DPP4 Inhibition and GLP1-RA</vt:lpstr>
      <vt:lpstr>SAVOR TIMI 53-Primary Endpoint</vt:lpstr>
      <vt:lpstr>Rare but serious adverse drug reactions require large exposure…</vt:lpstr>
      <vt:lpstr>Rare but serious adverse drug reactions require large exposure…</vt:lpstr>
      <vt:lpstr>Gastrointestinal Bleeding Associated with Aleglitazar: ALECARDIO Trial</vt:lpstr>
      <vt:lpstr>SAVOR TIMI 53-Hospitalization for Heart Failure</vt:lpstr>
      <vt:lpstr>SAVOR-TIMI 53, EXAMINE, and TECOS*: Hospitalization for Heart Failure</vt:lpstr>
      <vt:lpstr>Conclusions</vt:lpstr>
    </vt:vector>
  </TitlesOfParts>
  <Company>UTSouthwestern</Company>
  <LinksUpToDate>false</LinksUpToDate>
  <SharedDoc>false</SharedDoc>
  <HyperlinkBase> 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DM.CV.CME</dc:title>
  <dc:creator>Darren McGuire</dc:creator>
  <cp:lastModifiedBy>anonymous</cp:lastModifiedBy>
  <cp:revision>2058</cp:revision>
  <cp:lastPrinted>1999-08-26T02:26:12Z</cp:lastPrinted>
  <dcterms:created xsi:type="dcterms:W3CDTF">1999-08-26T01:59:03Z</dcterms:created>
  <dcterms:modified xsi:type="dcterms:W3CDTF">2017-05-30T22:09:49Z</dcterms:modified>
</cp:coreProperties>
</file>