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sldIdLst>
    <p:sldId id="256" r:id="rId2"/>
    <p:sldId id="264" r:id="rId3"/>
    <p:sldId id="259" r:id="rId4"/>
    <p:sldId id="260" r:id="rId5"/>
    <p:sldId id="261" r:id="rId6"/>
    <p:sldId id="268" r:id="rId7"/>
    <p:sldId id="265" r:id="rId8"/>
    <p:sldId id="269" r:id="rId9"/>
    <p:sldId id="266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2" d="100"/>
          <a:sy n="62" d="100"/>
        </p:scale>
        <p:origin x="-84" y="-21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D700868-F4A3-4D6B-BD86-7F9910E00061}" type="datetimeFigureOut">
              <a:rPr lang="en-US" smtClean="0"/>
              <a:pPr/>
              <a:t>6/10/2017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04D7CEC-629E-4ECA-8F9B-F2D5C19A57D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04D7CEC-629E-4ECA-8F9B-F2D5C19A57DC}" type="slidenum">
              <a:rPr lang="en-US" smtClean="0"/>
              <a:pPr/>
              <a:t>1</a:t>
            </a:fld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04D7CEC-629E-4ECA-8F9B-F2D5C19A57DC}" type="slidenum">
              <a:rPr lang="en-US" smtClean="0"/>
              <a:pPr/>
              <a:t>2</a:t>
            </a:fld>
            <a:endParaRPr 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04D7CEC-629E-4ECA-8F9B-F2D5C19A57DC}" type="slidenum">
              <a:rPr lang="en-US" smtClean="0"/>
              <a:pPr/>
              <a:t>3</a:t>
            </a:fld>
            <a:endParaRPr 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04D7CEC-629E-4ECA-8F9B-F2D5C19A57DC}" type="slidenum">
              <a:rPr lang="en-US" smtClean="0"/>
              <a:pPr/>
              <a:t>4</a:t>
            </a:fld>
            <a:endParaRPr lang="en-US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04D7CEC-629E-4ECA-8F9B-F2D5C19A57DC}" type="slidenum">
              <a:rPr lang="en-US" smtClean="0"/>
              <a:pPr/>
              <a:t>5</a:t>
            </a:fld>
            <a:endParaRPr lang="en-US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/>
          <a:lstStyle/>
          <a:p>
            <a:fld id="{825EB667-34CD-4966-B93A-C754D2B15AD5}" type="slidenum">
              <a:rPr lang="en-US" smtClean="0"/>
              <a:pPr/>
              <a:t>6</a:t>
            </a:fld>
            <a:endParaRPr lang="en-US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04D7CEC-629E-4ECA-8F9B-F2D5C19A57DC}" type="slidenum">
              <a:rPr lang="en-US" smtClean="0"/>
              <a:pPr/>
              <a:t>7</a:t>
            </a:fld>
            <a:endParaRPr lang="en-US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04D7CEC-629E-4ECA-8F9B-F2D5C19A57DC}" type="slidenum">
              <a:rPr lang="en-US" smtClean="0"/>
              <a:pPr/>
              <a:t>8</a:t>
            </a:fld>
            <a:endParaRPr lang="en-US" dirty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04D7CEC-629E-4ECA-8F9B-F2D5C19A57DC}" type="slidenum">
              <a:rPr lang="en-US" smtClean="0"/>
              <a:pPr/>
              <a:t>9</a:t>
            </a:fld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 dirty="0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 dirty="0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 dirty="0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571E1BDD-673E-418D-BA1E-AF70F0CA4CF3}" type="datetimeFigureOut">
              <a:rPr lang="en-US" smtClean="0"/>
              <a:pPr/>
              <a:t>6/10/2017</a:t>
            </a:fld>
            <a:endParaRPr lang="en-US" dirty="0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10D77A98-762B-4573-9239-9114B07A36D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71E1BDD-673E-418D-BA1E-AF70F0CA4CF3}" type="datetimeFigureOut">
              <a:rPr lang="en-US" smtClean="0"/>
              <a:pPr/>
              <a:t>6/10/2017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0D77A98-762B-4573-9239-9114B07A36D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71E1BDD-673E-418D-BA1E-AF70F0CA4CF3}" type="datetimeFigureOut">
              <a:rPr lang="en-US" smtClean="0"/>
              <a:pPr/>
              <a:t>6/10/2017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0D77A98-762B-4573-9239-9114B07A36D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71E1BDD-673E-418D-BA1E-AF70F0CA4CF3}" type="datetimeFigureOut">
              <a:rPr lang="en-US" smtClean="0"/>
              <a:pPr/>
              <a:t>6/10/2017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0D77A98-762B-4573-9239-9114B07A36D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71E1BDD-673E-418D-BA1E-AF70F0CA4CF3}" type="datetimeFigureOut">
              <a:rPr lang="en-US" smtClean="0"/>
              <a:pPr/>
              <a:t>6/10/2017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0D77A98-762B-4573-9239-9114B07A36D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 dirty="0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71E1BDD-673E-418D-BA1E-AF70F0CA4CF3}" type="datetimeFigureOut">
              <a:rPr lang="en-US" smtClean="0"/>
              <a:pPr/>
              <a:t>6/10/2017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0D77A98-762B-4573-9239-9114B07A36D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71E1BDD-673E-418D-BA1E-AF70F0CA4CF3}" type="datetimeFigureOut">
              <a:rPr lang="en-US" smtClean="0"/>
              <a:pPr/>
              <a:t>6/10/2017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0D77A98-762B-4573-9239-9114B07A36D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71E1BDD-673E-418D-BA1E-AF70F0CA4CF3}" type="datetimeFigureOut">
              <a:rPr lang="en-US" smtClean="0"/>
              <a:pPr/>
              <a:t>6/10/2017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0D77A98-762B-4573-9239-9114B07A36D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71E1BDD-673E-418D-BA1E-AF70F0CA4CF3}" type="datetimeFigureOut">
              <a:rPr lang="en-US" smtClean="0"/>
              <a:pPr/>
              <a:t>6/10/2017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0D77A98-762B-4573-9239-9114B07A36D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571E1BDD-673E-418D-BA1E-AF70F0CA4CF3}" type="datetimeFigureOut">
              <a:rPr lang="en-US" smtClean="0"/>
              <a:pPr/>
              <a:t>6/10/2017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0D77A98-762B-4573-9239-9114B07A36D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dirty="0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71E1BDD-673E-418D-BA1E-AF70F0CA4CF3}" type="datetimeFigureOut">
              <a:rPr lang="en-US" smtClean="0"/>
              <a:pPr/>
              <a:t>6/10/2017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10D77A98-762B-4573-9239-9114B07A36D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 dirty="0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571E1BDD-673E-418D-BA1E-AF70F0CA4CF3}" type="datetimeFigureOut">
              <a:rPr lang="en-US" smtClean="0"/>
              <a:pPr/>
              <a:t>6/10/2017</a:t>
            </a:fld>
            <a:endParaRPr lang="en-US" dirty="0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10D77A98-762B-4573-9239-9114B07A36D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1"/>
            <a:ext cx="7772400" cy="169545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Utilizing </a:t>
            </a:r>
            <a:r>
              <a:rPr lang="en-US" dirty="0" smtClean="0"/>
              <a:t>Anti-diabetic </a:t>
            </a:r>
            <a:r>
              <a:rPr lang="en-US" dirty="0" smtClean="0"/>
              <a:t>Agents to Manage Cardiovascular Disease in T2DM Patients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James LaSalle, D.O., FAAFP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DPP-4 CVOTs suggest CV neutral</a:t>
            </a:r>
          </a:p>
          <a:p>
            <a:r>
              <a:rPr lang="en-US" b="1" dirty="0" smtClean="0"/>
              <a:t>Empagliflozin</a:t>
            </a:r>
            <a:r>
              <a:rPr lang="en-US" dirty="0" smtClean="0"/>
              <a:t>(SGLT2 inhibitor) relative risk reduction (hemodynamic)</a:t>
            </a:r>
          </a:p>
          <a:p>
            <a:pPr lvl="1"/>
            <a:r>
              <a:rPr lang="en-US" dirty="0" smtClean="0"/>
              <a:t>CV mortality by 38%</a:t>
            </a:r>
          </a:p>
          <a:p>
            <a:pPr lvl="1"/>
            <a:r>
              <a:rPr lang="en-US" dirty="0" smtClean="0"/>
              <a:t>Hospitalization for CHF by 35%</a:t>
            </a:r>
          </a:p>
          <a:p>
            <a:pPr lvl="1"/>
            <a:r>
              <a:rPr lang="en-US" dirty="0" smtClean="0"/>
              <a:t>Death from any cause by 32%</a:t>
            </a:r>
          </a:p>
          <a:p>
            <a:r>
              <a:rPr lang="en-US" b="1" dirty="0" smtClean="0"/>
              <a:t>Liraglutide</a:t>
            </a:r>
            <a:r>
              <a:rPr lang="en-US" b="1" dirty="0" smtClean="0"/>
              <a:t>( </a:t>
            </a:r>
            <a:r>
              <a:rPr lang="en-US" dirty="0" smtClean="0"/>
              <a:t>GLP-1 RA) relative risk reduction (altering atherosclerotic pathways)</a:t>
            </a:r>
          </a:p>
          <a:p>
            <a:pPr lvl="1"/>
            <a:r>
              <a:rPr lang="en-US" dirty="0" smtClean="0"/>
              <a:t>MACE 13%</a:t>
            </a:r>
          </a:p>
          <a:p>
            <a:pPr lvl="1"/>
            <a:r>
              <a:rPr lang="en-US" dirty="0" smtClean="0"/>
              <a:t>CV mortality 22%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Newer Agents CVOT Results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524000"/>
            <a:ext cx="8229600" cy="4525963"/>
          </a:xfrm>
        </p:spPr>
        <p:txBody>
          <a:bodyPr>
            <a:normAutofit/>
          </a:bodyPr>
          <a:lstStyle/>
          <a:p>
            <a:r>
              <a:rPr lang="en-US" dirty="0" smtClean="0"/>
              <a:t>Creates new meaning for </a:t>
            </a:r>
            <a:r>
              <a:rPr lang="en-US" b="1" dirty="0" smtClean="0"/>
              <a:t>“Hope and Change”</a:t>
            </a:r>
          </a:p>
          <a:p>
            <a:pPr lvl="1"/>
            <a:r>
              <a:rPr lang="en-US" b="1" dirty="0" smtClean="0"/>
              <a:t>Hope for patients</a:t>
            </a:r>
          </a:p>
          <a:p>
            <a:pPr lvl="1"/>
            <a:r>
              <a:rPr lang="en-US" b="1" dirty="0" smtClean="0"/>
              <a:t>Change for providers</a:t>
            </a:r>
          </a:p>
          <a:p>
            <a:r>
              <a:rPr lang="en-US" dirty="0" smtClean="0"/>
              <a:t>Change provokes many questions:</a:t>
            </a:r>
          </a:p>
          <a:p>
            <a:endParaRPr lang="en-US" dirty="0" smtClean="0"/>
          </a:p>
          <a:p>
            <a:pPr lvl="1"/>
            <a:r>
              <a:rPr lang="en-US" b="1" dirty="0" smtClean="0"/>
              <a:t>W</a:t>
            </a:r>
            <a:r>
              <a:rPr lang="en-US" dirty="0" smtClean="0"/>
              <a:t>ho benefits?</a:t>
            </a:r>
          </a:p>
          <a:p>
            <a:pPr lvl="1"/>
            <a:r>
              <a:rPr lang="en-US" b="1" dirty="0" smtClean="0"/>
              <a:t>W</a:t>
            </a:r>
            <a:r>
              <a:rPr lang="en-US" dirty="0" smtClean="0"/>
              <a:t>hat disease are we really treating?</a:t>
            </a:r>
          </a:p>
          <a:p>
            <a:pPr lvl="1"/>
            <a:r>
              <a:rPr lang="en-US" b="1" dirty="0" smtClean="0"/>
              <a:t>W</a:t>
            </a:r>
            <a:r>
              <a:rPr lang="en-US" dirty="0" smtClean="0"/>
              <a:t>hen should Landmark newer agents be used?</a:t>
            </a:r>
          </a:p>
          <a:p>
            <a:pPr lvl="1"/>
            <a:r>
              <a:rPr lang="en-US" b="1" dirty="0" smtClean="0"/>
              <a:t>W</a:t>
            </a:r>
            <a:r>
              <a:rPr lang="en-US" dirty="0" smtClean="0"/>
              <a:t>here should treatment originate and by whom?</a:t>
            </a:r>
          </a:p>
          <a:p>
            <a:pPr lvl="2">
              <a:buNone/>
            </a:pPr>
            <a:endParaRPr lang="en-US" dirty="0" smtClean="0"/>
          </a:p>
          <a:p>
            <a:pPr>
              <a:buNone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28600"/>
            <a:ext cx="8229600" cy="1143000"/>
          </a:xfrm>
        </p:spPr>
        <p:txBody>
          <a:bodyPr>
            <a:noAutofit/>
          </a:bodyPr>
          <a:lstStyle/>
          <a:p>
            <a:r>
              <a:rPr lang="en-US" sz="3600" dirty="0" smtClean="0"/>
              <a:t>EMPA-REG and LEADER</a:t>
            </a:r>
            <a:br>
              <a:rPr lang="en-US" sz="3600" dirty="0" smtClean="0"/>
            </a:br>
            <a:r>
              <a:rPr lang="en-US" sz="3600" dirty="0" smtClean="0"/>
              <a:t>(Landmark CVOTs)</a:t>
            </a:r>
            <a:endParaRPr lang="en-US" sz="36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 smtClean="0"/>
              <a:t>Millions of High Risk Type 2 Diabetic Patients</a:t>
            </a:r>
          </a:p>
          <a:p>
            <a:pPr lvl="1"/>
            <a:r>
              <a:rPr lang="en-US" dirty="0" smtClean="0"/>
              <a:t>CAD single or multi-vessel disease</a:t>
            </a:r>
          </a:p>
          <a:p>
            <a:pPr lvl="1"/>
            <a:r>
              <a:rPr lang="en-US" dirty="0" smtClean="0"/>
              <a:t>Stroke/</a:t>
            </a:r>
            <a:r>
              <a:rPr lang="en-US" dirty="0" smtClean="0"/>
              <a:t>ECCODx</a:t>
            </a:r>
            <a:endParaRPr lang="en-US" dirty="0" smtClean="0"/>
          </a:p>
          <a:p>
            <a:pPr lvl="1"/>
            <a:r>
              <a:rPr lang="en-US" dirty="0" smtClean="0"/>
              <a:t>PAD</a:t>
            </a:r>
          </a:p>
          <a:p>
            <a:pPr lvl="1"/>
            <a:r>
              <a:rPr lang="en-US" dirty="0" smtClean="0"/>
              <a:t>CKD stage 2-3</a:t>
            </a:r>
          </a:p>
          <a:p>
            <a:pPr lvl="1">
              <a:buNone/>
            </a:pPr>
            <a:endParaRPr lang="en-US" b="1" dirty="0" smtClean="0"/>
          </a:p>
          <a:p>
            <a:pPr lvl="1">
              <a:buNone/>
            </a:pPr>
            <a:r>
              <a:rPr lang="en-US" b="1" dirty="0" smtClean="0"/>
              <a:t>Millions more with CVD risk factors</a:t>
            </a:r>
          </a:p>
          <a:p>
            <a:pPr lvl="2"/>
            <a:r>
              <a:rPr lang="en-US" dirty="0" smtClean="0"/>
              <a:t>Those 60 years or older</a:t>
            </a:r>
          </a:p>
          <a:p>
            <a:pPr lvl="2"/>
            <a:r>
              <a:rPr lang="en-US" dirty="0" smtClean="0"/>
              <a:t>Those with obesity/inflammation</a:t>
            </a:r>
          </a:p>
          <a:p>
            <a:pPr lvl="2"/>
            <a:r>
              <a:rPr lang="en-US" dirty="0" smtClean="0"/>
              <a:t>Those with </a:t>
            </a:r>
            <a:r>
              <a:rPr lang="en-US" dirty="0" smtClean="0"/>
              <a:t>Atherogenic</a:t>
            </a:r>
            <a:r>
              <a:rPr lang="en-US" dirty="0" smtClean="0"/>
              <a:t> </a:t>
            </a:r>
            <a:r>
              <a:rPr lang="en-US" dirty="0" smtClean="0"/>
              <a:t>Dyslipidemia</a:t>
            </a:r>
            <a:endParaRPr lang="en-US" dirty="0" smtClean="0"/>
          </a:p>
          <a:p>
            <a:pPr lvl="2"/>
            <a:r>
              <a:rPr lang="en-US" dirty="0" smtClean="0"/>
              <a:t>Those with Hypertension</a:t>
            </a:r>
          </a:p>
          <a:p>
            <a:pPr lvl="2"/>
            <a:r>
              <a:rPr lang="en-US" dirty="0" smtClean="0"/>
              <a:t>Smokers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i="1" u="sng" dirty="0" smtClean="0"/>
              <a:t>Who</a:t>
            </a:r>
            <a:r>
              <a:rPr lang="en-US" dirty="0" smtClean="0"/>
              <a:t> Benefits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Most DM2 pts are </a:t>
            </a:r>
            <a:r>
              <a:rPr lang="en-US" b="1" dirty="0" smtClean="0"/>
              <a:t>insulin resistant </a:t>
            </a:r>
            <a:r>
              <a:rPr lang="en-US" dirty="0" smtClean="0"/>
              <a:t>and have a 10 fold risk of CVD in their lifetime</a:t>
            </a:r>
          </a:p>
          <a:p>
            <a:r>
              <a:rPr lang="en-US" dirty="0" smtClean="0"/>
              <a:t>Insulin Resistance is associated with a cluster of metabolic and cardiovascular disorders</a:t>
            </a:r>
          </a:p>
          <a:p>
            <a:pPr lvl="1"/>
            <a:r>
              <a:rPr lang="en-US" dirty="0" smtClean="0"/>
              <a:t>Obesity, hypertension, </a:t>
            </a:r>
            <a:r>
              <a:rPr lang="en-US" dirty="0" smtClean="0"/>
              <a:t>atherogenic</a:t>
            </a:r>
            <a:r>
              <a:rPr lang="en-US" dirty="0" smtClean="0"/>
              <a:t> </a:t>
            </a:r>
            <a:r>
              <a:rPr lang="en-US" dirty="0" smtClean="0"/>
              <a:t>dyslipidemia</a:t>
            </a:r>
            <a:r>
              <a:rPr lang="en-US" dirty="0" smtClean="0"/>
              <a:t>, clotting disorders, inflammation, endothelial dysfunction, platelet activation</a:t>
            </a:r>
          </a:p>
          <a:p>
            <a:r>
              <a:rPr lang="en-US" b="1" dirty="0" smtClean="0"/>
              <a:t>Diabetic atherosclerosis follows same </a:t>
            </a:r>
            <a:r>
              <a:rPr lang="en-US" b="1" dirty="0" smtClean="0"/>
              <a:t>histologic</a:t>
            </a:r>
            <a:r>
              <a:rPr lang="en-US" b="1" dirty="0" smtClean="0"/>
              <a:t> course as non-diabetic atherosclerosis but accelerated  </a:t>
            </a:r>
          </a:p>
          <a:p>
            <a:r>
              <a:rPr lang="en-US" b="1" dirty="0" smtClean="0"/>
              <a:t>Treat A-B-C-”D” of the disease</a:t>
            </a:r>
          </a:p>
          <a:p>
            <a:pPr lvl="1">
              <a:buNone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i="1" u="sng" dirty="0" smtClean="0"/>
              <a:t>What</a:t>
            </a:r>
            <a:r>
              <a:rPr lang="en-US" dirty="0" smtClean="0"/>
              <a:t> Disease Are We Treating?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 lIns="20637" tIns="30162" rIns="20637" bIns="30162" anchor="b">
            <a:normAutofit/>
          </a:bodyPr>
          <a:lstStyle/>
          <a:p>
            <a:pPr defTabSz="1014413">
              <a:lnSpc>
                <a:spcPct val="90000"/>
              </a:lnSpc>
              <a:tabLst>
                <a:tab pos="1014413" algn="l"/>
                <a:tab pos="2030413" algn="l"/>
                <a:tab pos="3044825" algn="l"/>
                <a:tab pos="4059238" algn="l"/>
                <a:tab pos="5075238" algn="l"/>
                <a:tab pos="6089650" algn="l"/>
                <a:tab pos="7105650" algn="l"/>
              </a:tabLst>
            </a:pPr>
            <a:r>
              <a:rPr lang="en-US" sz="3600" dirty="0">
                <a:solidFill>
                  <a:schemeClr val="tx1"/>
                </a:solidFill>
              </a:rPr>
              <a:t>Natural History of Type 2 Diabetes: </a:t>
            </a:r>
            <a:br>
              <a:rPr lang="en-US" sz="3600" dirty="0">
                <a:solidFill>
                  <a:schemeClr val="tx1"/>
                </a:solidFill>
              </a:rPr>
            </a:br>
            <a:r>
              <a:rPr lang="en-US" sz="3600" dirty="0">
                <a:solidFill>
                  <a:schemeClr val="tx1"/>
                </a:solidFill>
              </a:rPr>
              <a:t>Disease Progression</a:t>
            </a:r>
          </a:p>
        </p:txBody>
      </p:sp>
      <p:sp>
        <p:nvSpPr>
          <p:cNvPr id="20483" name="Text Box 3"/>
          <p:cNvSpPr txBox="1">
            <a:spLocks noChangeArrowheads="1"/>
          </p:cNvSpPr>
          <p:nvPr/>
        </p:nvSpPr>
        <p:spPr bwMode="auto">
          <a:xfrm>
            <a:off x="533400" y="5486401"/>
            <a:ext cx="83058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1200" dirty="0">
                <a:latin typeface="Verdana" pitchFamily="34" charset="0"/>
              </a:rPr>
              <a:t>LaSalle J. </a:t>
            </a:r>
            <a:r>
              <a:rPr lang="en-US" sz="1200" i="1" dirty="0">
                <a:latin typeface="Verdana" pitchFamily="34" charset="0"/>
              </a:rPr>
              <a:t>Hosp Phy. </a:t>
            </a:r>
            <a:r>
              <a:rPr lang="en-US" sz="1200" dirty="0">
                <a:latin typeface="Verdana" pitchFamily="34" charset="0"/>
              </a:rPr>
              <a:t>2005;41:37-46.</a:t>
            </a:r>
          </a:p>
        </p:txBody>
      </p:sp>
      <p:pic>
        <p:nvPicPr>
          <p:cNvPr id="20484" name="Picture 4" descr="Untitled-6"/>
          <p:cNvPicPr>
            <a:picLocks noChangeAspect="1" noChangeArrowheads="1"/>
          </p:cNvPicPr>
          <p:nvPr/>
        </p:nvPicPr>
        <p:blipFill>
          <a:blip r:embed="rId3" cstate="print">
            <a:grayscl/>
            <a:biLevel thresh="50000"/>
          </a:blip>
          <a:srcRect/>
          <a:stretch>
            <a:fillRect/>
          </a:stretch>
        </p:blipFill>
        <p:spPr bwMode="invGray">
          <a:xfrm>
            <a:off x="0" y="1905000"/>
            <a:ext cx="9372600" cy="3238500"/>
          </a:xfrm>
          <a:prstGeom prst="rect">
            <a:avLst/>
          </a:prstGeom>
          <a:noFill/>
        </p:spPr>
      </p:pic>
      <p:sp>
        <p:nvSpPr>
          <p:cNvPr id="20485" name="Text Box 5"/>
          <p:cNvSpPr txBox="1">
            <a:spLocks noChangeArrowheads="1"/>
          </p:cNvSpPr>
          <p:nvPr/>
        </p:nvSpPr>
        <p:spPr bwMode="auto">
          <a:xfrm>
            <a:off x="2745867" y="2171701"/>
            <a:ext cx="154241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/>
            <a:r>
              <a:rPr lang="en-US" sz="1200" dirty="0">
                <a:latin typeface="Verdana" pitchFamily="34" charset="0"/>
              </a:rPr>
              <a:t>Insulin resistance</a:t>
            </a:r>
          </a:p>
        </p:txBody>
      </p:sp>
      <p:sp>
        <p:nvSpPr>
          <p:cNvPr id="20486" name="Text Box 6"/>
          <p:cNvSpPr txBox="1">
            <a:spLocks noChangeArrowheads="1"/>
          </p:cNvSpPr>
          <p:nvPr/>
        </p:nvSpPr>
        <p:spPr bwMode="auto">
          <a:xfrm>
            <a:off x="5626053" y="4533901"/>
            <a:ext cx="2693301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/>
            <a:r>
              <a:rPr lang="en-US" sz="1400" dirty="0">
                <a:solidFill>
                  <a:schemeClr val="bg1"/>
                </a:solidFill>
                <a:latin typeface="Verdana" pitchFamily="34" charset="0"/>
              </a:rPr>
              <a:t>Microvascular complications</a:t>
            </a:r>
          </a:p>
        </p:txBody>
      </p:sp>
      <p:sp>
        <p:nvSpPr>
          <p:cNvPr id="20487" name="Text Box 7"/>
          <p:cNvSpPr txBox="1">
            <a:spLocks noChangeArrowheads="1"/>
          </p:cNvSpPr>
          <p:nvPr/>
        </p:nvSpPr>
        <p:spPr bwMode="auto">
          <a:xfrm>
            <a:off x="2580979" y="4533901"/>
            <a:ext cx="275101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/>
            <a:r>
              <a:rPr lang="en-US" sz="1400" dirty="0">
                <a:solidFill>
                  <a:schemeClr val="bg1"/>
                </a:solidFill>
                <a:latin typeface="Verdana" pitchFamily="34" charset="0"/>
              </a:rPr>
              <a:t>Macrovascular complications</a:t>
            </a:r>
          </a:p>
        </p:txBody>
      </p:sp>
      <p:sp>
        <p:nvSpPr>
          <p:cNvPr id="20488" name="Rectangle 8"/>
          <p:cNvSpPr>
            <a:spLocks noChangeArrowheads="1"/>
          </p:cNvSpPr>
          <p:nvPr/>
        </p:nvSpPr>
        <p:spPr bwMode="auto">
          <a:xfrm rot="-630547">
            <a:off x="2665730" y="3076984"/>
            <a:ext cx="1378904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/>
            <a:r>
              <a:rPr lang="en-US" sz="1200" dirty="0">
                <a:latin typeface="Verdana" pitchFamily="34" charset="0"/>
              </a:rPr>
              <a:t>Hyperinsulemia</a:t>
            </a:r>
          </a:p>
        </p:txBody>
      </p:sp>
      <p:sp>
        <p:nvSpPr>
          <p:cNvPr id="20489" name="Rectangle 9"/>
          <p:cNvSpPr>
            <a:spLocks noChangeArrowheads="1"/>
          </p:cNvSpPr>
          <p:nvPr/>
        </p:nvSpPr>
        <p:spPr bwMode="auto">
          <a:xfrm rot="1193248">
            <a:off x="6854469" y="3381784"/>
            <a:ext cx="1327864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/>
            <a:r>
              <a:rPr lang="en-US" sz="1200" dirty="0">
                <a:latin typeface="Verdana" pitchFamily="34" charset="0"/>
              </a:rPr>
              <a:t>Hyperglycemia</a:t>
            </a:r>
          </a:p>
        </p:txBody>
      </p:sp>
      <p:sp>
        <p:nvSpPr>
          <p:cNvPr id="20490" name="Text Box 10"/>
          <p:cNvSpPr txBox="1">
            <a:spLocks noChangeArrowheads="1"/>
          </p:cNvSpPr>
          <p:nvPr/>
        </p:nvSpPr>
        <p:spPr bwMode="auto">
          <a:xfrm>
            <a:off x="2745562" y="4838701"/>
            <a:ext cx="1502014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/>
            <a:r>
              <a:rPr lang="en-US" sz="1400" dirty="0">
                <a:latin typeface="Verdana" pitchFamily="34" charset="0"/>
              </a:rPr>
              <a:t>Advancing age</a:t>
            </a:r>
          </a:p>
        </p:txBody>
      </p:sp>
      <p:sp>
        <p:nvSpPr>
          <p:cNvPr id="20491" name="Text Box 11"/>
          <p:cNvSpPr txBox="1">
            <a:spLocks noChangeArrowheads="1"/>
          </p:cNvSpPr>
          <p:nvPr/>
        </p:nvSpPr>
        <p:spPr bwMode="auto">
          <a:xfrm>
            <a:off x="1824597" y="4000502"/>
            <a:ext cx="1000595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1" hangingPunct="1"/>
            <a:r>
              <a:rPr lang="en-US" sz="1000" dirty="0">
                <a:solidFill>
                  <a:schemeClr val="bg1"/>
                </a:solidFill>
                <a:latin typeface="Verdana" pitchFamily="34" charset="0"/>
              </a:rPr>
              <a:t>Weight  gain</a:t>
            </a:r>
          </a:p>
        </p:txBody>
      </p:sp>
      <p:sp>
        <p:nvSpPr>
          <p:cNvPr id="20492" name="Text Box 12"/>
          <p:cNvSpPr txBox="1">
            <a:spLocks noChangeArrowheads="1"/>
          </p:cNvSpPr>
          <p:nvPr/>
        </p:nvSpPr>
        <p:spPr bwMode="auto">
          <a:xfrm>
            <a:off x="800215" y="4076701"/>
            <a:ext cx="740908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/>
            <a:r>
              <a:rPr lang="en-US" sz="1000" dirty="0">
                <a:solidFill>
                  <a:schemeClr val="bg1"/>
                </a:solidFill>
                <a:latin typeface="Verdana" pitchFamily="34" charset="0"/>
              </a:rPr>
              <a:t>Genetics</a:t>
            </a:r>
          </a:p>
        </p:txBody>
      </p:sp>
      <p:sp>
        <p:nvSpPr>
          <p:cNvPr id="20493" name="Text Box 13"/>
          <p:cNvSpPr txBox="1">
            <a:spLocks noChangeArrowheads="1"/>
          </p:cNvSpPr>
          <p:nvPr/>
        </p:nvSpPr>
        <p:spPr bwMode="auto">
          <a:xfrm>
            <a:off x="2908829" y="3670302"/>
            <a:ext cx="1007007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1" hangingPunct="1"/>
            <a:r>
              <a:rPr lang="en-US" sz="1000" dirty="0">
                <a:solidFill>
                  <a:schemeClr val="bg1"/>
                </a:solidFill>
                <a:latin typeface="Verdana" pitchFamily="34" charset="0"/>
              </a:rPr>
              <a:t>Dyslipidemia</a:t>
            </a:r>
          </a:p>
        </p:txBody>
      </p:sp>
      <p:sp>
        <p:nvSpPr>
          <p:cNvPr id="20494" name="Text Box 14"/>
          <p:cNvSpPr txBox="1">
            <a:spLocks noChangeArrowheads="1"/>
          </p:cNvSpPr>
          <p:nvPr/>
        </p:nvSpPr>
        <p:spPr bwMode="auto">
          <a:xfrm>
            <a:off x="4029441" y="3670302"/>
            <a:ext cx="1040671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1" hangingPunct="1"/>
            <a:r>
              <a:rPr lang="en-US" sz="1000" dirty="0">
                <a:solidFill>
                  <a:schemeClr val="bg1"/>
                </a:solidFill>
                <a:latin typeface="Verdana" pitchFamily="34" charset="0"/>
              </a:rPr>
              <a:t>Hypertension</a:t>
            </a:r>
          </a:p>
        </p:txBody>
      </p:sp>
      <p:sp>
        <p:nvSpPr>
          <p:cNvPr id="20495" name="Text Box 15"/>
          <p:cNvSpPr txBox="1">
            <a:spLocks noChangeArrowheads="1"/>
          </p:cNvSpPr>
          <p:nvPr/>
        </p:nvSpPr>
        <p:spPr bwMode="auto">
          <a:xfrm>
            <a:off x="5302456" y="3517901"/>
            <a:ext cx="417102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1000" dirty="0" smtClean="0">
                <a:solidFill>
                  <a:schemeClr val="bg1"/>
                </a:solidFill>
                <a:latin typeface="Verdana" pitchFamily="34" charset="0"/>
              </a:rPr>
              <a:t>IGT</a:t>
            </a:r>
            <a:endParaRPr lang="en-US" sz="1000" dirty="0">
              <a:latin typeface="Verdana" pitchFamily="34" charset="0"/>
            </a:endParaRPr>
          </a:p>
        </p:txBody>
      </p:sp>
      <p:sp>
        <p:nvSpPr>
          <p:cNvPr id="20496" name="Text Box 16"/>
          <p:cNvSpPr txBox="1">
            <a:spLocks noChangeArrowheads="1"/>
          </p:cNvSpPr>
          <p:nvPr/>
        </p:nvSpPr>
        <p:spPr bwMode="auto">
          <a:xfrm>
            <a:off x="5762855" y="4051302"/>
            <a:ext cx="412293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1" hangingPunct="1"/>
            <a:r>
              <a:rPr lang="en-US" sz="1000" dirty="0">
                <a:solidFill>
                  <a:schemeClr val="bg1"/>
                </a:solidFill>
                <a:latin typeface="Verdana" pitchFamily="34" charset="0"/>
              </a:rPr>
              <a:t>IFG</a:t>
            </a:r>
          </a:p>
        </p:txBody>
      </p:sp>
      <p:sp>
        <p:nvSpPr>
          <p:cNvPr id="20497" name="Text Box 17"/>
          <p:cNvSpPr txBox="1">
            <a:spLocks noChangeArrowheads="1"/>
          </p:cNvSpPr>
          <p:nvPr/>
        </p:nvSpPr>
        <p:spPr bwMode="auto">
          <a:xfrm>
            <a:off x="6319924" y="4000502"/>
            <a:ext cx="1098379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1" hangingPunct="1"/>
            <a:r>
              <a:rPr lang="en-US" sz="1000" dirty="0">
                <a:solidFill>
                  <a:schemeClr val="bg1"/>
                </a:solidFill>
                <a:latin typeface="Verdana" pitchFamily="34" charset="0"/>
              </a:rPr>
              <a:t>Early diabetes</a:t>
            </a:r>
          </a:p>
        </p:txBody>
      </p:sp>
      <p:sp>
        <p:nvSpPr>
          <p:cNvPr id="20498" name="Text Box 18"/>
          <p:cNvSpPr txBox="1">
            <a:spLocks noChangeArrowheads="1"/>
          </p:cNvSpPr>
          <p:nvPr/>
        </p:nvSpPr>
        <p:spPr bwMode="auto">
          <a:xfrm>
            <a:off x="7543800" y="4114800"/>
            <a:ext cx="1051891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1" hangingPunct="1"/>
            <a:r>
              <a:rPr lang="en-US" sz="1000" dirty="0">
                <a:solidFill>
                  <a:schemeClr val="bg1"/>
                </a:solidFill>
                <a:latin typeface="Verdana" pitchFamily="34" charset="0"/>
              </a:rPr>
              <a:t>Late diabetes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b="1" dirty="0" smtClean="0"/>
              <a:t>Primary Care Office</a:t>
            </a:r>
          </a:p>
          <a:p>
            <a:pPr lvl="1"/>
            <a:r>
              <a:rPr lang="en-US" dirty="0" smtClean="0"/>
              <a:t>Full access</a:t>
            </a:r>
          </a:p>
          <a:p>
            <a:pPr lvl="1"/>
            <a:r>
              <a:rPr lang="en-US" dirty="0" smtClean="0"/>
              <a:t>Many distractions</a:t>
            </a:r>
          </a:p>
          <a:p>
            <a:pPr lvl="1"/>
            <a:r>
              <a:rPr lang="en-US" dirty="0" smtClean="0"/>
              <a:t>Limited support staff</a:t>
            </a:r>
          </a:p>
          <a:p>
            <a:pPr lvl="1"/>
            <a:r>
              <a:rPr lang="en-US" dirty="0" smtClean="0"/>
              <a:t>Limited reimbursement</a:t>
            </a:r>
          </a:p>
          <a:p>
            <a:r>
              <a:rPr lang="en-US" b="1" dirty="0" smtClean="0"/>
              <a:t>Cardiology Office (non-Interventional )</a:t>
            </a:r>
          </a:p>
          <a:p>
            <a:pPr lvl="1"/>
            <a:r>
              <a:rPr lang="en-US" dirty="0" smtClean="0"/>
              <a:t>Limited access</a:t>
            </a:r>
          </a:p>
          <a:p>
            <a:pPr lvl="1"/>
            <a:r>
              <a:rPr lang="en-US" dirty="0" smtClean="0"/>
              <a:t>Exposure to High Risk target population</a:t>
            </a:r>
          </a:p>
          <a:p>
            <a:pPr lvl="1"/>
            <a:r>
              <a:rPr lang="en-US" dirty="0" smtClean="0"/>
              <a:t>High volume potential</a:t>
            </a:r>
          </a:p>
          <a:p>
            <a:pPr lvl="1"/>
            <a:r>
              <a:rPr lang="en-US" dirty="0" smtClean="0"/>
              <a:t>Limited experience</a:t>
            </a:r>
          </a:p>
          <a:p>
            <a:r>
              <a:rPr lang="en-US" b="1" dirty="0" smtClean="0"/>
              <a:t>Endocrinology Office</a:t>
            </a:r>
          </a:p>
          <a:p>
            <a:pPr lvl="1"/>
            <a:r>
              <a:rPr lang="en-US" dirty="0" smtClean="0"/>
              <a:t>Limited access </a:t>
            </a:r>
          </a:p>
          <a:p>
            <a:pPr lvl="1"/>
            <a:r>
              <a:rPr lang="en-US" dirty="0" smtClean="0"/>
              <a:t>Only 4000 in USA (about </a:t>
            </a:r>
            <a:r>
              <a:rPr lang="en-US" dirty="0" smtClean="0"/>
              <a:t>7</a:t>
            </a:r>
            <a:r>
              <a:rPr lang="en-US" dirty="0" smtClean="0"/>
              <a:t>0% still treat diabetes)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Where Should Treatment Originate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Immediately in High Risk patients with type 2 diabetes:</a:t>
            </a:r>
          </a:p>
          <a:p>
            <a:pPr lvl="1"/>
            <a:r>
              <a:rPr lang="en-US" dirty="0" smtClean="0"/>
              <a:t>Those not achieving individualized A1C goal at 3 months and</a:t>
            </a:r>
          </a:p>
          <a:p>
            <a:pPr lvl="1"/>
            <a:r>
              <a:rPr lang="en-US" dirty="0" smtClean="0"/>
              <a:t>Failing lifestyle and maximally tolerated doses of </a:t>
            </a:r>
            <a:r>
              <a:rPr lang="en-US" dirty="0" smtClean="0"/>
              <a:t>metformin</a:t>
            </a:r>
            <a:endParaRPr lang="en-US" dirty="0" smtClean="0"/>
          </a:p>
          <a:p>
            <a:pPr lvl="1"/>
            <a:endParaRPr lang="en-US" dirty="0" smtClean="0"/>
          </a:p>
          <a:p>
            <a:r>
              <a:rPr lang="en-US" dirty="0" smtClean="0"/>
              <a:t>Begin either </a:t>
            </a:r>
            <a:r>
              <a:rPr lang="en-US" dirty="0" smtClean="0"/>
              <a:t>Empagliflozin</a:t>
            </a:r>
            <a:r>
              <a:rPr lang="en-US" dirty="0" smtClean="0"/>
              <a:t> or </a:t>
            </a:r>
            <a:r>
              <a:rPr lang="en-US" dirty="0" smtClean="0"/>
              <a:t>Liraglutide</a:t>
            </a:r>
            <a:endParaRPr lang="en-US" dirty="0" smtClean="0"/>
          </a:p>
          <a:p>
            <a:pPr lvl="1"/>
            <a:r>
              <a:rPr lang="en-US" dirty="0" smtClean="0"/>
              <a:t>Excluding those with </a:t>
            </a:r>
            <a:r>
              <a:rPr lang="en-US" dirty="0" smtClean="0"/>
              <a:t>eGFR</a:t>
            </a:r>
            <a:r>
              <a:rPr lang="en-US" dirty="0" smtClean="0"/>
              <a:t> less than 30 ml/min/1.73 meters squared (</a:t>
            </a:r>
            <a:r>
              <a:rPr lang="en-US" dirty="0" smtClean="0"/>
              <a:t>Empa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Those with history of </a:t>
            </a:r>
            <a:r>
              <a:rPr lang="en-US" dirty="0" smtClean="0"/>
              <a:t>medullary</a:t>
            </a:r>
            <a:r>
              <a:rPr lang="en-US" dirty="0" smtClean="0"/>
              <a:t> thyroid cancer or family history of MENS-2 (Lira)</a:t>
            </a:r>
          </a:p>
          <a:p>
            <a:pPr lvl="1"/>
            <a:r>
              <a:rPr lang="en-US" dirty="0" smtClean="0"/>
              <a:t>Those with a medical history of pancreatitis(Lira)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When Should Treatment Begin?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Hypoglycemia risk increases when used with basal insulin or insulin </a:t>
            </a:r>
            <a:r>
              <a:rPr lang="en-US" dirty="0" smtClean="0"/>
              <a:t>secretagogues</a:t>
            </a:r>
            <a:r>
              <a:rPr lang="en-US" dirty="0" smtClean="0"/>
              <a:t>.</a:t>
            </a:r>
          </a:p>
          <a:p>
            <a:r>
              <a:rPr lang="en-US" dirty="0" smtClean="0"/>
              <a:t>Empagliflozin</a:t>
            </a:r>
            <a:r>
              <a:rPr lang="en-US" dirty="0" smtClean="0"/>
              <a:t> and </a:t>
            </a:r>
            <a:r>
              <a:rPr lang="en-US" dirty="0" smtClean="0"/>
              <a:t>Liraglutide</a:t>
            </a:r>
            <a:endParaRPr lang="en-US" dirty="0" smtClean="0"/>
          </a:p>
          <a:p>
            <a:pPr lvl="1"/>
            <a:r>
              <a:rPr lang="en-US" dirty="0" smtClean="0"/>
              <a:t>Reduce weight</a:t>
            </a:r>
          </a:p>
          <a:p>
            <a:pPr lvl="1"/>
            <a:r>
              <a:rPr lang="en-US" dirty="0" smtClean="0"/>
              <a:t>Lower blood pressure (systolic)</a:t>
            </a:r>
          </a:p>
          <a:p>
            <a:pPr lvl="1"/>
            <a:r>
              <a:rPr lang="en-US" dirty="0" smtClean="0"/>
              <a:t>Moderately lower A1C (0.5-1.0)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Interaction of </a:t>
            </a:r>
            <a:r>
              <a:rPr lang="en-US" sz="2800" dirty="0" smtClean="0"/>
              <a:t>Empagliflozin</a:t>
            </a:r>
            <a:r>
              <a:rPr lang="en-US" sz="2800" dirty="0" smtClean="0"/>
              <a:t> and </a:t>
            </a:r>
            <a:r>
              <a:rPr lang="en-US" sz="2800" dirty="0" smtClean="0"/>
              <a:t>Liraglutide</a:t>
            </a:r>
            <a:r>
              <a:rPr lang="en-US" sz="2800" dirty="0" smtClean="0"/>
              <a:t> and other glucose lowering agents</a:t>
            </a:r>
            <a:endParaRPr lang="en-US" sz="2800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2481</TotalTime>
  <Words>442</Words>
  <Application>Microsoft Office PowerPoint</Application>
  <PresentationFormat>On-screen Show (4:3)</PresentationFormat>
  <Paragraphs>95</Paragraphs>
  <Slides>9</Slides>
  <Notes>9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Concourse</vt:lpstr>
      <vt:lpstr>Utilizing Anti-diabetic Agents to Manage Cardiovascular Disease in T2DM Patients</vt:lpstr>
      <vt:lpstr>Newer Agents CVOT Results</vt:lpstr>
      <vt:lpstr>EMPA-REG and LEADER (Landmark CVOTs)</vt:lpstr>
      <vt:lpstr>Who Benefits</vt:lpstr>
      <vt:lpstr>What Disease Are We Treating?</vt:lpstr>
      <vt:lpstr>Natural History of Type 2 Diabetes:  Disease Progression</vt:lpstr>
      <vt:lpstr>Where Should Treatment Originate</vt:lpstr>
      <vt:lpstr>When Should Treatment Begin?</vt:lpstr>
      <vt:lpstr>Interaction of Empagliflozin and Liraglutide and other glucose lowering agents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Utilizing Antidiabetic Agents to Manage Cardiovascular Disease in T2DM Patients</dc:title>
  <dc:creator>LaSalle</dc:creator>
  <cp:lastModifiedBy>LaSalle</cp:lastModifiedBy>
  <cp:revision>5</cp:revision>
  <dcterms:created xsi:type="dcterms:W3CDTF">2017-06-09T21:00:48Z</dcterms:created>
  <dcterms:modified xsi:type="dcterms:W3CDTF">2017-06-12T18:27:45Z</dcterms:modified>
</cp:coreProperties>
</file>