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310" r:id="rId2"/>
    <p:sldId id="343" r:id="rId3"/>
    <p:sldId id="347" r:id="rId4"/>
    <p:sldId id="346" r:id="rId5"/>
    <p:sldId id="348" r:id="rId6"/>
    <p:sldId id="349" r:id="rId7"/>
    <p:sldId id="350" r:id="rId8"/>
    <p:sldId id="351" r:id="rId9"/>
    <p:sldId id="352" r:id="rId10"/>
    <p:sldId id="353" r:id="rId11"/>
    <p:sldId id="354" r:id="rId12"/>
    <p:sldId id="355" r:id="rId13"/>
    <p:sldId id="356" r:id="rId14"/>
    <p:sldId id="357" r:id="rId15"/>
    <p:sldId id="358" r:id="rId16"/>
    <p:sldId id="34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94C"/>
    <a:srgbClr val="007E39"/>
    <a:srgbClr val="001746"/>
    <a:srgbClr val="00A1DA"/>
    <a:srgbClr val="00003E"/>
    <a:srgbClr val="000066"/>
    <a:srgbClr val="FF3300"/>
    <a:srgbClr val="578279"/>
    <a:srgbClr val="46468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24" autoAdjust="0"/>
  </p:normalViewPr>
  <p:slideViewPr>
    <p:cSldViewPr>
      <p:cViewPr varScale="1">
        <p:scale>
          <a:sx n="67" d="100"/>
          <a:sy n="67" d="100"/>
        </p:scale>
        <p:origin x="58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varnold\Dropbox\DCR\Perfomance%20Metrics\perf%20metrics%20tabl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varnold\Dropbox\DCR\Perfomance%20Metrics\perf%20metrics%20table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varnold\Dropbox\DCR\Perfomance%20Metrics\perf%20metrics%20table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varnold\Dropbox\DCR\Perfomance%20Metrics\perf%20metrics%20tables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varnold\Dropbox\DCR\DM%20CHF\DM%20CHF%20tabl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31977252843403"/>
          <c:y val="4.167517875383038E-2"/>
          <c:w val="0.84512467191601104"/>
          <c:h val="0.8745658835546480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40000"/>
                <a:lumOff val="60000"/>
              </a:schemeClr>
            </a:solidFill>
            <a:ln w="3175">
              <a:noFill/>
            </a:ln>
            <a:effectLst/>
          </c:spPr>
          <c:invertIfNegative val="0"/>
          <c:val>
            <c:numRef>
              <c:f>Figures!$H$2:$H$245</c:f>
              <c:numCache>
                <c:formatCode>General</c:formatCode>
                <c:ptCount val="244"/>
                <c:pt idx="0">
                  <c:v>0.12</c:v>
                </c:pt>
                <c:pt idx="1">
                  <c:v>0.25320999999999999</c:v>
                </c:pt>
                <c:pt idx="2">
                  <c:v>0.31579000000000002</c:v>
                </c:pt>
                <c:pt idx="3">
                  <c:v>0.32927999999999996</c:v>
                </c:pt>
                <c:pt idx="4">
                  <c:v>0.34831000000000001</c:v>
                </c:pt>
                <c:pt idx="5">
                  <c:v>0.38350000000000001</c:v>
                </c:pt>
                <c:pt idx="6">
                  <c:v>0.38889000000000001</c:v>
                </c:pt>
                <c:pt idx="7">
                  <c:v>0.39341999999999999</c:v>
                </c:pt>
                <c:pt idx="8">
                  <c:v>0.39369999999999999</c:v>
                </c:pt>
                <c:pt idx="9">
                  <c:v>0.40529999999999999</c:v>
                </c:pt>
                <c:pt idx="10">
                  <c:v>0.42979999999999996</c:v>
                </c:pt>
                <c:pt idx="11">
                  <c:v>0.44680999999999998</c:v>
                </c:pt>
                <c:pt idx="12">
                  <c:v>0.45357999999999998</c:v>
                </c:pt>
                <c:pt idx="13">
                  <c:v>0.47200000000000003</c:v>
                </c:pt>
                <c:pt idx="14">
                  <c:v>0.47368000000000005</c:v>
                </c:pt>
                <c:pt idx="15">
                  <c:v>0.47761000000000003</c:v>
                </c:pt>
                <c:pt idx="16">
                  <c:v>0.49276999999999999</c:v>
                </c:pt>
                <c:pt idx="17">
                  <c:v>0.5</c:v>
                </c:pt>
                <c:pt idx="18">
                  <c:v>0.5202</c:v>
                </c:pt>
                <c:pt idx="19">
                  <c:v>0.52771000000000001</c:v>
                </c:pt>
                <c:pt idx="20">
                  <c:v>0.53325</c:v>
                </c:pt>
                <c:pt idx="21">
                  <c:v>0.53408999999999995</c:v>
                </c:pt>
                <c:pt idx="22">
                  <c:v>0.53571000000000002</c:v>
                </c:pt>
                <c:pt idx="23">
                  <c:v>0.53659000000000001</c:v>
                </c:pt>
                <c:pt idx="24">
                  <c:v>0.53756000000000004</c:v>
                </c:pt>
                <c:pt idx="25">
                  <c:v>0.53813999999999995</c:v>
                </c:pt>
                <c:pt idx="26">
                  <c:v>0.54225000000000001</c:v>
                </c:pt>
                <c:pt idx="27">
                  <c:v>0.54276000000000002</c:v>
                </c:pt>
                <c:pt idx="28">
                  <c:v>0.54331000000000007</c:v>
                </c:pt>
                <c:pt idx="29">
                  <c:v>0.54475000000000007</c:v>
                </c:pt>
                <c:pt idx="30">
                  <c:v>0.55281000000000002</c:v>
                </c:pt>
                <c:pt idx="31">
                  <c:v>0.55555999999999994</c:v>
                </c:pt>
                <c:pt idx="32">
                  <c:v>0.55647000000000002</c:v>
                </c:pt>
                <c:pt idx="33">
                  <c:v>0.56223000000000001</c:v>
                </c:pt>
                <c:pt idx="34">
                  <c:v>0.57391000000000003</c:v>
                </c:pt>
                <c:pt idx="35">
                  <c:v>0.58311999999999997</c:v>
                </c:pt>
                <c:pt idx="36">
                  <c:v>0.58567999999999998</c:v>
                </c:pt>
                <c:pt idx="37">
                  <c:v>0.58692999999999995</c:v>
                </c:pt>
                <c:pt idx="38">
                  <c:v>0.59714</c:v>
                </c:pt>
                <c:pt idx="39">
                  <c:v>0.6</c:v>
                </c:pt>
                <c:pt idx="40">
                  <c:v>0.6</c:v>
                </c:pt>
                <c:pt idx="41">
                  <c:v>0.60426000000000002</c:v>
                </c:pt>
                <c:pt idx="42">
                  <c:v>0.60661999999999994</c:v>
                </c:pt>
                <c:pt idx="43">
                  <c:v>0.60714000000000001</c:v>
                </c:pt>
                <c:pt idx="44">
                  <c:v>0.61537999999999993</c:v>
                </c:pt>
                <c:pt idx="45">
                  <c:v>0.62273999999999996</c:v>
                </c:pt>
                <c:pt idx="46">
                  <c:v>0.63539999999999996</c:v>
                </c:pt>
                <c:pt idx="47">
                  <c:v>0.63683999999999996</c:v>
                </c:pt>
                <c:pt idx="48">
                  <c:v>0.63800999999999997</c:v>
                </c:pt>
                <c:pt idx="49">
                  <c:v>0.64083000000000001</c:v>
                </c:pt>
                <c:pt idx="50">
                  <c:v>0.64229000000000003</c:v>
                </c:pt>
                <c:pt idx="51">
                  <c:v>0.64510999999999996</c:v>
                </c:pt>
                <c:pt idx="52">
                  <c:v>0.64583000000000002</c:v>
                </c:pt>
                <c:pt idx="53">
                  <c:v>0.64804000000000006</c:v>
                </c:pt>
                <c:pt idx="54">
                  <c:v>0.65</c:v>
                </c:pt>
                <c:pt idx="55">
                  <c:v>0.65323999999999993</c:v>
                </c:pt>
                <c:pt idx="56">
                  <c:v>0.65906999999999993</c:v>
                </c:pt>
                <c:pt idx="57">
                  <c:v>0.66154000000000002</c:v>
                </c:pt>
                <c:pt idx="58">
                  <c:v>0.66539000000000004</c:v>
                </c:pt>
                <c:pt idx="59">
                  <c:v>0.66666999999999998</c:v>
                </c:pt>
                <c:pt idx="60">
                  <c:v>0.66820999999999997</c:v>
                </c:pt>
                <c:pt idx="61">
                  <c:v>0.67010000000000003</c:v>
                </c:pt>
                <c:pt idx="62">
                  <c:v>0.67358000000000007</c:v>
                </c:pt>
                <c:pt idx="63">
                  <c:v>0.67520999999999998</c:v>
                </c:pt>
                <c:pt idx="64">
                  <c:v>0.67808000000000002</c:v>
                </c:pt>
                <c:pt idx="65">
                  <c:v>0.68181999999999998</c:v>
                </c:pt>
                <c:pt idx="66">
                  <c:v>0.68547999999999998</c:v>
                </c:pt>
                <c:pt idx="67">
                  <c:v>0.68680000000000008</c:v>
                </c:pt>
                <c:pt idx="68">
                  <c:v>0.68843999999999994</c:v>
                </c:pt>
                <c:pt idx="69">
                  <c:v>0.69047999999999998</c:v>
                </c:pt>
                <c:pt idx="70">
                  <c:v>0.69477</c:v>
                </c:pt>
                <c:pt idx="71">
                  <c:v>0.69696999999999998</c:v>
                </c:pt>
                <c:pt idx="72">
                  <c:v>0.69755999999999996</c:v>
                </c:pt>
                <c:pt idx="73">
                  <c:v>0.69791999999999998</c:v>
                </c:pt>
                <c:pt idx="74">
                  <c:v>0.7</c:v>
                </c:pt>
                <c:pt idx="75">
                  <c:v>0.70587999999999995</c:v>
                </c:pt>
                <c:pt idx="76">
                  <c:v>0.70684000000000002</c:v>
                </c:pt>
                <c:pt idx="77">
                  <c:v>0.70873999999999993</c:v>
                </c:pt>
                <c:pt idx="78">
                  <c:v>0.71578999999999993</c:v>
                </c:pt>
                <c:pt idx="79">
                  <c:v>0.72093000000000007</c:v>
                </c:pt>
                <c:pt idx="80">
                  <c:v>0.72619</c:v>
                </c:pt>
                <c:pt idx="81">
                  <c:v>0.73002</c:v>
                </c:pt>
                <c:pt idx="82">
                  <c:v>0.73376000000000008</c:v>
                </c:pt>
                <c:pt idx="83">
                  <c:v>0.73455999999999999</c:v>
                </c:pt>
                <c:pt idx="84">
                  <c:v>0.73519999999999996</c:v>
                </c:pt>
                <c:pt idx="85">
                  <c:v>0.73563000000000001</c:v>
                </c:pt>
                <c:pt idx="86">
                  <c:v>0.73870000000000002</c:v>
                </c:pt>
                <c:pt idx="87">
                  <c:v>0.74187999999999998</c:v>
                </c:pt>
                <c:pt idx="88">
                  <c:v>0.75171999999999994</c:v>
                </c:pt>
                <c:pt idx="89">
                  <c:v>0.75734999999999997</c:v>
                </c:pt>
                <c:pt idx="90">
                  <c:v>0.76029999999999998</c:v>
                </c:pt>
                <c:pt idx="91">
                  <c:v>0.76147000000000009</c:v>
                </c:pt>
                <c:pt idx="92">
                  <c:v>0.76190000000000002</c:v>
                </c:pt>
                <c:pt idx="93">
                  <c:v>0.76394999999999991</c:v>
                </c:pt>
                <c:pt idx="94">
                  <c:v>0.76459999999999995</c:v>
                </c:pt>
                <c:pt idx="95">
                  <c:v>0.76471</c:v>
                </c:pt>
                <c:pt idx="96">
                  <c:v>0.76733000000000007</c:v>
                </c:pt>
                <c:pt idx="97">
                  <c:v>0.76897000000000004</c:v>
                </c:pt>
                <c:pt idx="98">
                  <c:v>0.76922999999999997</c:v>
                </c:pt>
                <c:pt idx="99">
                  <c:v>0.76930999999999994</c:v>
                </c:pt>
                <c:pt idx="100">
                  <c:v>0.77022999999999997</c:v>
                </c:pt>
                <c:pt idx="101">
                  <c:v>0.77049999999999996</c:v>
                </c:pt>
                <c:pt idx="102">
                  <c:v>0.77351000000000003</c:v>
                </c:pt>
                <c:pt idx="103">
                  <c:v>0.77607999999999999</c:v>
                </c:pt>
                <c:pt idx="104">
                  <c:v>0.77620999999999996</c:v>
                </c:pt>
                <c:pt idx="105">
                  <c:v>0.77693000000000001</c:v>
                </c:pt>
                <c:pt idx="106">
                  <c:v>0.77903999999999995</c:v>
                </c:pt>
                <c:pt idx="107">
                  <c:v>0.78242</c:v>
                </c:pt>
                <c:pt idx="108">
                  <c:v>0.78534000000000004</c:v>
                </c:pt>
                <c:pt idx="109">
                  <c:v>0.78571000000000002</c:v>
                </c:pt>
                <c:pt idx="110">
                  <c:v>0.78571000000000002</c:v>
                </c:pt>
                <c:pt idx="111">
                  <c:v>0.78729000000000005</c:v>
                </c:pt>
                <c:pt idx="112">
                  <c:v>0.78905000000000003</c:v>
                </c:pt>
                <c:pt idx="113">
                  <c:v>0.79081999999999997</c:v>
                </c:pt>
                <c:pt idx="114">
                  <c:v>0.79120999999999997</c:v>
                </c:pt>
                <c:pt idx="115">
                  <c:v>0.79203999999999997</c:v>
                </c:pt>
                <c:pt idx="116">
                  <c:v>0.79346000000000005</c:v>
                </c:pt>
                <c:pt idx="117">
                  <c:v>0.79358999999999991</c:v>
                </c:pt>
                <c:pt idx="118">
                  <c:v>0.79461000000000004</c:v>
                </c:pt>
                <c:pt idx="119">
                  <c:v>0.79578999999999989</c:v>
                </c:pt>
                <c:pt idx="120">
                  <c:v>0.79599999999999993</c:v>
                </c:pt>
                <c:pt idx="121">
                  <c:v>0.79658000000000007</c:v>
                </c:pt>
                <c:pt idx="122">
                  <c:v>0.79858999999999991</c:v>
                </c:pt>
                <c:pt idx="123">
                  <c:v>0.80047000000000001</c:v>
                </c:pt>
                <c:pt idx="124">
                  <c:v>0.80122000000000004</c:v>
                </c:pt>
                <c:pt idx="125">
                  <c:v>0.8012999999999999</c:v>
                </c:pt>
                <c:pt idx="126">
                  <c:v>0.8037399999999999</c:v>
                </c:pt>
                <c:pt idx="127">
                  <c:v>0.80429000000000006</c:v>
                </c:pt>
                <c:pt idx="128">
                  <c:v>0.80608000000000002</c:v>
                </c:pt>
                <c:pt idx="129">
                  <c:v>0.80662000000000011</c:v>
                </c:pt>
                <c:pt idx="130">
                  <c:v>0.81022000000000005</c:v>
                </c:pt>
                <c:pt idx="131">
                  <c:v>0.81034000000000006</c:v>
                </c:pt>
                <c:pt idx="132">
                  <c:v>0.81066999999999989</c:v>
                </c:pt>
                <c:pt idx="133">
                  <c:v>0.8117700000000001</c:v>
                </c:pt>
                <c:pt idx="134">
                  <c:v>0.8125</c:v>
                </c:pt>
                <c:pt idx="135">
                  <c:v>0.81328999999999996</c:v>
                </c:pt>
                <c:pt idx="136">
                  <c:v>0.81870999999999994</c:v>
                </c:pt>
                <c:pt idx="137">
                  <c:v>0.81918000000000002</c:v>
                </c:pt>
                <c:pt idx="138">
                  <c:v>0.82248999999999994</c:v>
                </c:pt>
                <c:pt idx="139">
                  <c:v>0.82352999999999998</c:v>
                </c:pt>
                <c:pt idx="140">
                  <c:v>0.82393000000000005</c:v>
                </c:pt>
                <c:pt idx="141">
                  <c:v>0.82511999999999996</c:v>
                </c:pt>
                <c:pt idx="142">
                  <c:v>0.82518000000000002</c:v>
                </c:pt>
                <c:pt idx="143">
                  <c:v>0.82523999999999997</c:v>
                </c:pt>
                <c:pt idx="144">
                  <c:v>0.82534999999999992</c:v>
                </c:pt>
                <c:pt idx="145">
                  <c:v>0.82858999999999994</c:v>
                </c:pt>
                <c:pt idx="146">
                  <c:v>0.82979000000000003</c:v>
                </c:pt>
                <c:pt idx="147">
                  <c:v>0.83011999999999997</c:v>
                </c:pt>
                <c:pt idx="148">
                  <c:v>0.83019000000000009</c:v>
                </c:pt>
                <c:pt idx="149">
                  <c:v>0.83333000000000002</c:v>
                </c:pt>
                <c:pt idx="150">
                  <c:v>0.83400999999999992</c:v>
                </c:pt>
                <c:pt idx="151">
                  <c:v>0.83534000000000008</c:v>
                </c:pt>
                <c:pt idx="152">
                  <c:v>0.83626</c:v>
                </c:pt>
                <c:pt idx="153">
                  <c:v>0.83739999999999992</c:v>
                </c:pt>
                <c:pt idx="154">
                  <c:v>0.83918000000000004</c:v>
                </c:pt>
                <c:pt idx="155">
                  <c:v>0.83928999999999998</c:v>
                </c:pt>
                <c:pt idx="156">
                  <c:v>0.83938999999999997</c:v>
                </c:pt>
                <c:pt idx="157">
                  <c:v>0.84614999999999996</c:v>
                </c:pt>
                <c:pt idx="158">
                  <c:v>0.84656000000000009</c:v>
                </c:pt>
                <c:pt idx="159">
                  <c:v>0.84932000000000007</c:v>
                </c:pt>
                <c:pt idx="160">
                  <c:v>0.84945999999999999</c:v>
                </c:pt>
                <c:pt idx="161">
                  <c:v>0.85148999999999997</c:v>
                </c:pt>
                <c:pt idx="162">
                  <c:v>0.85200999999999993</c:v>
                </c:pt>
                <c:pt idx="163">
                  <c:v>0.85206999999999988</c:v>
                </c:pt>
                <c:pt idx="164">
                  <c:v>0.85321000000000002</c:v>
                </c:pt>
                <c:pt idx="165">
                  <c:v>0.85407</c:v>
                </c:pt>
                <c:pt idx="166">
                  <c:v>0.85416999999999998</c:v>
                </c:pt>
                <c:pt idx="167">
                  <c:v>0.85659999999999992</c:v>
                </c:pt>
                <c:pt idx="168">
                  <c:v>0.85799000000000003</c:v>
                </c:pt>
                <c:pt idx="169">
                  <c:v>0.86016000000000004</c:v>
                </c:pt>
                <c:pt idx="170">
                  <c:v>0.86037000000000008</c:v>
                </c:pt>
                <c:pt idx="171">
                  <c:v>0.86058999999999997</c:v>
                </c:pt>
                <c:pt idx="172">
                  <c:v>0.86311000000000004</c:v>
                </c:pt>
                <c:pt idx="173">
                  <c:v>0.86364000000000007</c:v>
                </c:pt>
                <c:pt idx="174">
                  <c:v>0.86507999999999996</c:v>
                </c:pt>
                <c:pt idx="175">
                  <c:v>0.86756</c:v>
                </c:pt>
                <c:pt idx="176">
                  <c:v>0.86911000000000005</c:v>
                </c:pt>
                <c:pt idx="177">
                  <c:v>0.87117</c:v>
                </c:pt>
                <c:pt idx="178">
                  <c:v>0.87123000000000006</c:v>
                </c:pt>
                <c:pt idx="179">
                  <c:v>0.87260000000000004</c:v>
                </c:pt>
                <c:pt idx="180">
                  <c:v>0.8730500000000001</c:v>
                </c:pt>
                <c:pt idx="181">
                  <c:v>0.87412999999999996</c:v>
                </c:pt>
                <c:pt idx="182">
                  <c:v>0.87430999999999992</c:v>
                </c:pt>
                <c:pt idx="183">
                  <c:v>0.87611000000000006</c:v>
                </c:pt>
                <c:pt idx="184">
                  <c:v>0.87727999999999995</c:v>
                </c:pt>
                <c:pt idx="185">
                  <c:v>0.87912000000000001</c:v>
                </c:pt>
                <c:pt idx="186">
                  <c:v>0.88209999999999988</c:v>
                </c:pt>
                <c:pt idx="187">
                  <c:v>0.88273000000000001</c:v>
                </c:pt>
                <c:pt idx="188">
                  <c:v>0.88430999999999993</c:v>
                </c:pt>
                <c:pt idx="189">
                  <c:v>0.88553999999999999</c:v>
                </c:pt>
                <c:pt idx="190">
                  <c:v>0.88572000000000006</c:v>
                </c:pt>
                <c:pt idx="191">
                  <c:v>0.88745999999999992</c:v>
                </c:pt>
                <c:pt idx="192">
                  <c:v>0.8886400000000001</c:v>
                </c:pt>
                <c:pt idx="193">
                  <c:v>0.88888999999999996</c:v>
                </c:pt>
                <c:pt idx="194">
                  <c:v>0.89080000000000004</c:v>
                </c:pt>
                <c:pt idx="195">
                  <c:v>0.89161000000000001</c:v>
                </c:pt>
                <c:pt idx="196">
                  <c:v>0.89212999999999998</c:v>
                </c:pt>
                <c:pt idx="197">
                  <c:v>0.89319999999999988</c:v>
                </c:pt>
                <c:pt idx="198">
                  <c:v>0.89346999999999999</c:v>
                </c:pt>
                <c:pt idx="199">
                  <c:v>0.89382000000000006</c:v>
                </c:pt>
                <c:pt idx="200">
                  <c:v>0.89474000000000009</c:v>
                </c:pt>
                <c:pt idx="201">
                  <c:v>0.89700000000000002</c:v>
                </c:pt>
                <c:pt idx="202">
                  <c:v>0.89981999999999995</c:v>
                </c:pt>
                <c:pt idx="203">
                  <c:v>0.9</c:v>
                </c:pt>
                <c:pt idx="204">
                  <c:v>0.90063000000000004</c:v>
                </c:pt>
                <c:pt idx="205">
                  <c:v>0.90093999999999996</c:v>
                </c:pt>
                <c:pt idx="206">
                  <c:v>0.90229000000000004</c:v>
                </c:pt>
                <c:pt idx="207">
                  <c:v>0.90273999999999999</c:v>
                </c:pt>
                <c:pt idx="208">
                  <c:v>0.90519000000000005</c:v>
                </c:pt>
                <c:pt idx="209">
                  <c:v>0.90546000000000004</c:v>
                </c:pt>
                <c:pt idx="210">
                  <c:v>0.90670000000000006</c:v>
                </c:pt>
                <c:pt idx="211">
                  <c:v>0.90742</c:v>
                </c:pt>
                <c:pt idx="212">
                  <c:v>0.90816999999999992</c:v>
                </c:pt>
                <c:pt idx="213">
                  <c:v>0.90909000000000006</c:v>
                </c:pt>
                <c:pt idx="214">
                  <c:v>0.90959999999999996</c:v>
                </c:pt>
                <c:pt idx="215">
                  <c:v>0.91052000000000011</c:v>
                </c:pt>
                <c:pt idx="216">
                  <c:v>0.91090000000000004</c:v>
                </c:pt>
                <c:pt idx="217">
                  <c:v>0.91369</c:v>
                </c:pt>
                <c:pt idx="218">
                  <c:v>0.91439999999999999</c:v>
                </c:pt>
                <c:pt idx="219">
                  <c:v>0.91808000000000012</c:v>
                </c:pt>
                <c:pt idx="220">
                  <c:v>0.91864999999999997</c:v>
                </c:pt>
                <c:pt idx="221">
                  <c:v>0.92449000000000003</c:v>
                </c:pt>
                <c:pt idx="222">
                  <c:v>0.9250799999999999</c:v>
                </c:pt>
                <c:pt idx="223">
                  <c:v>0.92571000000000003</c:v>
                </c:pt>
                <c:pt idx="224">
                  <c:v>0.92703000000000002</c:v>
                </c:pt>
                <c:pt idx="225">
                  <c:v>0.93028000000000011</c:v>
                </c:pt>
                <c:pt idx="226">
                  <c:v>0.93105000000000004</c:v>
                </c:pt>
                <c:pt idx="227">
                  <c:v>0.93200000000000005</c:v>
                </c:pt>
                <c:pt idx="228">
                  <c:v>0.93263000000000007</c:v>
                </c:pt>
                <c:pt idx="229">
                  <c:v>0.93307000000000007</c:v>
                </c:pt>
                <c:pt idx="230">
                  <c:v>0.93332999999999999</c:v>
                </c:pt>
                <c:pt idx="231">
                  <c:v>0.9342100000000001</c:v>
                </c:pt>
                <c:pt idx="232">
                  <c:v>0.93641999999999992</c:v>
                </c:pt>
                <c:pt idx="233">
                  <c:v>0.93645</c:v>
                </c:pt>
                <c:pt idx="234">
                  <c:v>0.93838999999999995</c:v>
                </c:pt>
                <c:pt idx="235">
                  <c:v>0.94350999999999996</c:v>
                </c:pt>
                <c:pt idx="236">
                  <c:v>0.94424999999999992</c:v>
                </c:pt>
                <c:pt idx="237">
                  <c:v>0.9486</c:v>
                </c:pt>
                <c:pt idx="238">
                  <c:v>0.94900000000000007</c:v>
                </c:pt>
                <c:pt idx="239">
                  <c:v>0.95007000000000008</c:v>
                </c:pt>
                <c:pt idx="240">
                  <c:v>0.95116000000000001</c:v>
                </c:pt>
                <c:pt idx="241">
                  <c:v>0.95204999999999995</c:v>
                </c:pt>
                <c:pt idx="242">
                  <c:v>0.96355999999999997</c:v>
                </c:pt>
                <c:pt idx="24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30456856"/>
        <c:axId val="330452544"/>
      </c:barChart>
      <c:catAx>
        <c:axId val="330456856"/>
        <c:scaling>
          <c:orientation val="minMax"/>
        </c:scaling>
        <c:delete val="1"/>
        <c:axPos val="b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Sites</a:t>
                </a:r>
              </a:p>
            </c:rich>
          </c:tx>
          <c:layout>
            <c:manualLayout>
              <c:xMode val="edge"/>
              <c:yMode val="edge"/>
              <c:x val="0.5000614610673656"/>
              <c:y val="0.93042908962222381"/>
            </c:manualLayout>
          </c:layout>
          <c:overlay val="0"/>
          <c:spPr>
            <a:noFill/>
            <a:ln>
              <a:noFill/>
            </a:ln>
            <a:effectLst/>
          </c:spPr>
        </c:title>
        <c:majorTickMark val="none"/>
        <c:minorTickMark val="none"/>
        <c:tickLblPos val="none"/>
        <c:crossAx val="330452544"/>
        <c:crosses val="autoZero"/>
        <c:auto val="1"/>
        <c:lblAlgn val="ctr"/>
        <c:lblOffset val="100"/>
        <c:noMultiLvlLbl val="0"/>
      </c:catAx>
      <c:valAx>
        <c:axId val="330452544"/>
        <c:scaling>
          <c:orientation val="minMax"/>
          <c:max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% of patients with BP control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%" sourceLinked="0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330456856"/>
        <c:crosses val="autoZero"/>
        <c:crossBetween val="between"/>
        <c:majorUnit val="0.2"/>
      </c:valAx>
      <c:spPr>
        <a:solidFill>
          <a:srgbClr val="001746"/>
        </a:solidFill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31977252843403"/>
          <c:y val="4.167517875383038E-2"/>
          <c:w val="0.84512467191601104"/>
          <c:h val="0.8745658835546480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40000"/>
                <a:lumOff val="60000"/>
              </a:schemeClr>
            </a:solidFill>
            <a:ln w="3175">
              <a:noFill/>
            </a:ln>
            <a:effectLst/>
          </c:spPr>
          <c:invertIfNegative val="0"/>
          <c:val>
            <c:numRef>
              <c:f>Figures!$C$2:$C$234</c:f>
              <c:numCache>
                <c:formatCode>General</c:formatCode>
                <c:ptCount val="233"/>
                <c:pt idx="0">
                  <c:v>5.5559999999999998E-2</c:v>
                </c:pt>
                <c:pt idx="1">
                  <c:v>0.16821999999999998</c:v>
                </c:pt>
                <c:pt idx="2">
                  <c:v>0.17191999999999999</c:v>
                </c:pt>
                <c:pt idx="3">
                  <c:v>0.18012</c:v>
                </c:pt>
                <c:pt idx="4">
                  <c:v>0.19204999999999997</c:v>
                </c:pt>
                <c:pt idx="5">
                  <c:v>0.19827999999999998</c:v>
                </c:pt>
                <c:pt idx="6">
                  <c:v>0.2</c:v>
                </c:pt>
                <c:pt idx="7">
                  <c:v>0.2</c:v>
                </c:pt>
                <c:pt idx="8">
                  <c:v>0.23158000000000001</c:v>
                </c:pt>
                <c:pt idx="9">
                  <c:v>0.25</c:v>
                </c:pt>
                <c:pt idx="10">
                  <c:v>0.26190000000000002</c:v>
                </c:pt>
                <c:pt idx="11">
                  <c:v>0.27535999999999999</c:v>
                </c:pt>
                <c:pt idx="12">
                  <c:v>0.28571000000000002</c:v>
                </c:pt>
                <c:pt idx="13">
                  <c:v>0.31914999999999999</c:v>
                </c:pt>
                <c:pt idx="14">
                  <c:v>0.33332999999999996</c:v>
                </c:pt>
                <c:pt idx="15">
                  <c:v>0.33332999999999996</c:v>
                </c:pt>
                <c:pt idx="16">
                  <c:v>0.33332999999999996</c:v>
                </c:pt>
                <c:pt idx="17">
                  <c:v>0.36066000000000004</c:v>
                </c:pt>
                <c:pt idx="18">
                  <c:v>0.36841999999999997</c:v>
                </c:pt>
                <c:pt idx="19">
                  <c:v>0.39594000000000001</c:v>
                </c:pt>
                <c:pt idx="20">
                  <c:v>0.4</c:v>
                </c:pt>
                <c:pt idx="21">
                  <c:v>0.4</c:v>
                </c:pt>
                <c:pt idx="22">
                  <c:v>0.40081000000000006</c:v>
                </c:pt>
                <c:pt idx="23">
                  <c:v>0.41139000000000003</c:v>
                </c:pt>
                <c:pt idx="24">
                  <c:v>0.41332999999999998</c:v>
                </c:pt>
                <c:pt idx="25">
                  <c:v>0.41625999999999996</c:v>
                </c:pt>
                <c:pt idx="26">
                  <c:v>0.41667000000000004</c:v>
                </c:pt>
                <c:pt idx="27">
                  <c:v>0.42857000000000001</c:v>
                </c:pt>
                <c:pt idx="28">
                  <c:v>0.43182000000000004</c:v>
                </c:pt>
                <c:pt idx="29">
                  <c:v>0.43683999999999995</c:v>
                </c:pt>
                <c:pt idx="30">
                  <c:v>0.4375</c:v>
                </c:pt>
                <c:pt idx="31">
                  <c:v>0.44808999999999999</c:v>
                </c:pt>
                <c:pt idx="32">
                  <c:v>0.45161000000000001</c:v>
                </c:pt>
                <c:pt idx="33">
                  <c:v>0.45299</c:v>
                </c:pt>
                <c:pt idx="34">
                  <c:v>0.45423000000000002</c:v>
                </c:pt>
                <c:pt idx="35">
                  <c:v>0.45590000000000003</c:v>
                </c:pt>
                <c:pt idx="36">
                  <c:v>0.45618999999999998</c:v>
                </c:pt>
                <c:pt idx="37">
                  <c:v>0.45674999999999999</c:v>
                </c:pt>
                <c:pt idx="38">
                  <c:v>0.45738999999999996</c:v>
                </c:pt>
                <c:pt idx="39">
                  <c:v>0.46534999999999999</c:v>
                </c:pt>
                <c:pt idx="40">
                  <c:v>0.47058999999999995</c:v>
                </c:pt>
                <c:pt idx="41">
                  <c:v>0.47619</c:v>
                </c:pt>
                <c:pt idx="42">
                  <c:v>0.47692000000000001</c:v>
                </c:pt>
                <c:pt idx="43">
                  <c:v>0.48</c:v>
                </c:pt>
                <c:pt idx="44">
                  <c:v>0.48625000000000002</c:v>
                </c:pt>
                <c:pt idx="45">
                  <c:v>0.48889000000000005</c:v>
                </c:pt>
                <c:pt idx="46">
                  <c:v>0.48951999999999996</c:v>
                </c:pt>
                <c:pt idx="47">
                  <c:v>0.49180000000000001</c:v>
                </c:pt>
                <c:pt idx="48">
                  <c:v>0.49231000000000003</c:v>
                </c:pt>
                <c:pt idx="49">
                  <c:v>0.49246000000000001</c:v>
                </c:pt>
                <c:pt idx="50">
                  <c:v>0.49332999999999999</c:v>
                </c:pt>
                <c:pt idx="51">
                  <c:v>0.49412</c:v>
                </c:pt>
                <c:pt idx="52">
                  <c:v>0.49495</c:v>
                </c:pt>
                <c:pt idx="53">
                  <c:v>0.49618000000000001</c:v>
                </c:pt>
                <c:pt idx="54">
                  <c:v>0.5</c:v>
                </c:pt>
                <c:pt idx="55">
                  <c:v>0.5</c:v>
                </c:pt>
                <c:pt idx="56">
                  <c:v>0.50219000000000003</c:v>
                </c:pt>
                <c:pt idx="57">
                  <c:v>0.50926000000000005</c:v>
                </c:pt>
                <c:pt idx="58">
                  <c:v>0.50929000000000002</c:v>
                </c:pt>
                <c:pt idx="59">
                  <c:v>0.51141000000000003</c:v>
                </c:pt>
                <c:pt idx="60">
                  <c:v>0.51219999999999999</c:v>
                </c:pt>
                <c:pt idx="61">
                  <c:v>0.51471</c:v>
                </c:pt>
                <c:pt idx="62">
                  <c:v>0.51723999999999992</c:v>
                </c:pt>
                <c:pt idx="63">
                  <c:v>0.51851999999999998</c:v>
                </c:pt>
                <c:pt idx="64">
                  <c:v>0.51948000000000005</c:v>
                </c:pt>
                <c:pt idx="65">
                  <c:v>0.52066000000000001</c:v>
                </c:pt>
                <c:pt idx="66">
                  <c:v>0.52173999999999998</c:v>
                </c:pt>
                <c:pt idx="67">
                  <c:v>0.52227000000000001</c:v>
                </c:pt>
                <c:pt idx="68">
                  <c:v>0.52381</c:v>
                </c:pt>
                <c:pt idx="69">
                  <c:v>0.53002000000000005</c:v>
                </c:pt>
                <c:pt idx="70">
                  <c:v>0.53061000000000003</c:v>
                </c:pt>
                <c:pt idx="71">
                  <c:v>0.53183999999999998</c:v>
                </c:pt>
                <c:pt idx="72">
                  <c:v>0.53298000000000001</c:v>
                </c:pt>
                <c:pt idx="73">
                  <c:v>0.53356999999999999</c:v>
                </c:pt>
                <c:pt idx="74">
                  <c:v>0.53447999999999996</c:v>
                </c:pt>
                <c:pt idx="75">
                  <c:v>0.54286000000000001</c:v>
                </c:pt>
                <c:pt idx="76">
                  <c:v>0.54464000000000001</c:v>
                </c:pt>
                <c:pt idx="77">
                  <c:v>0.54544999999999999</c:v>
                </c:pt>
                <c:pt idx="78">
                  <c:v>0.54610000000000003</c:v>
                </c:pt>
                <c:pt idx="79">
                  <c:v>0.55262999999999995</c:v>
                </c:pt>
                <c:pt idx="80">
                  <c:v>0.55462</c:v>
                </c:pt>
                <c:pt idx="81">
                  <c:v>0.55642000000000003</c:v>
                </c:pt>
                <c:pt idx="82">
                  <c:v>0.55956000000000006</c:v>
                </c:pt>
                <c:pt idx="83">
                  <c:v>0.56061000000000005</c:v>
                </c:pt>
                <c:pt idx="84">
                  <c:v>0.56363999999999992</c:v>
                </c:pt>
                <c:pt idx="85">
                  <c:v>0.56521999999999994</c:v>
                </c:pt>
                <c:pt idx="86">
                  <c:v>0.56579000000000002</c:v>
                </c:pt>
                <c:pt idx="87">
                  <c:v>0.57142999999999999</c:v>
                </c:pt>
                <c:pt idx="88">
                  <c:v>0.57647000000000004</c:v>
                </c:pt>
                <c:pt idx="89">
                  <c:v>0.57813000000000003</c:v>
                </c:pt>
                <c:pt idx="90">
                  <c:v>0.57887</c:v>
                </c:pt>
                <c:pt idx="91">
                  <c:v>0.57991000000000004</c:v>
                </c:pt>
                <c:pt idx="92">
                  <c:v>0.58065</c:v>
                </c:pt>
                <c:pt idx="93">
                  <c:v>0.58333000000000002</c:v>
                </c:pt>
                <c:pt idx="94">
                  <c:v>0.58402999999999994</c:v>
                </c:pt>
                <c:pt idx="95">
                  <c:v>0.58809</c:v>
                </c:pt>
                <c:pt idx="96">
                  <c:v>0.58823999999999999</c:v>
                </c:pt>
                <c:pt idx="97">
                  <c:v>0.58940999999999999</c:v>
                </c:pt>
                <c:pt idx="98">
                  <c:v>0.59091000000000005</c:v>
                </c:pt>
                <c:pt idx="99">
                  <c:v>0.59286000000000005</c:v>
                </c:pt>
                <c:pt idx="100">
                  <c:v>0.59459000000000006</c:v>
                </c:pt>
                <c:pt idx="101">
                  <c:v>0.59459000000000006</c:v>
                </c:pt>
                <c:pt idx="102">
                  <c:v>0.6</c:v>
                </c:pt>
                <c:pt idx="103">
                  <c:v>0.60077000000000003</c:v>
                </c:pt>
                <c:pt idx="104">
                  <c:v>0.60365000000000002</c:v>
                </c:pt>
                <c:pt idx="105">
                  <c:v>0.60633000000000004</c:v>
                </c:pt>
                <c:pt idx="106">
                  <c:v>0.60724</c:v>
                </c:pt>
                <c:pt idx="107">
                  <c:v>0.60909000000000002</c:v>
                </c:pt>
                <c:pt idx="108">
                  <c:v>0.61194000000000004</c:v>
                </c:pt>
                <c:pt idx="109">
                  <c:v>0.61561999999999995</c:v>
                </c:pt>
                <c:pt idx="110">
                  <c:v>0.61702000000000001</c:v>
                </c:pt>
                <c:pt idx="111">
                  <c:v>0.61817999999999995</c:v>
                </c:pt>
                <c:pt idx="112">
                  <c:v>0.61904999999999999</c:v>
                </c:pt>
                <c:pt idx="113">
                  <c:v>0.62046999999999997</c:v>
                </c:pt>
                <c:pt idx="114">
                  <c:v>0.62185000000000001</c:v>
                </c:pt>
                <c:pt idx="115">
                  <c:v>0.62422</c:v>
                </c:pt>
                <c:pt idx="116">
                  <c:v>0.62441000000000002</c:v>
                </c:pt>
                <c:pt idx="117">
                  <c:v>0.625</c:v>
                </c:pt>
                <c:pt idx="118">
                  <c:v>0.625</c:v>
                </c:pt>
                <c:pt idx="119">
                  <c:v>0.62617</c:v>
                </c:pt>
                <c:pt idx="120">
                  <c:v>0.62625999999999993</c:v>
                </c:pt>
                <c:pt idx="121">
                  <c:v>0.62793999999999994</c:v>
                </c:pt>
                <c:pt idx="122">
                  <c:v>0.62856999999999996</c:v>
                </c:pt>
                <c:pt idx="123">
                  <c:v>0.63194000000000006</c:v>
                </c:pt>
                <c:pt idx="124">
                  <c:v>0.63332999999999995</c:v>
                </c:pt>
                <c:pt idx="125">
                  <c:v>0.63478000000000001</c:v>
                </c:pt>
                <c:pt idx="126">
                  <c:v>0.63636000000000004</c:v>
                </c:pt>
                <c:pt idx="127">
                  <c:v>0.63966999999999996</c:v>
                </c:pt>
                <c:pt idx="128">
                  <c:v>0.64084999999999992</c:v>
                </c:pt>
                <c:pt idx="129">
                  <c:v>0.64150999999999991</c:v>
                </c:pt>
                <c:pt idx="130">
                  <c:v>0.64197999999999988</c:v>
                </c:pt>
                <c:pt idx="131">
                  <c:v>0.64230000000000009</c:v>
                </c:pt>
                <c:pt idx="132">
                  <c:v>0.64285999999999999</c:v>
                </c:pt>
                <c:pt idx="133">
                  <c:v>0.64319999999999988</c:v>
                </c:pt>
                <c:pt idx="134">
                  <c:v>0.64516000000000007</c:v>
                </c:pt>
                <c:pt idx="135">
                  <c:v>0.64516000000000007</c:v>
                </c:pt>
                <c:pt idx="136">
                  <c:v>0.64653000000000005</c:v>
                </c:pt>
                <c:pt idx="137">
                  <c:v>0.64788999999999997</c:v>
                </c:pt>
                <c:pt idx="138">
                  <c:v>0.64815</c:v>
                </c:pt>
                <c:pt idx="139">
                  <c:v>0.64934999999999998</c:v>
                </c:pt>
                <c:pt idx="140">
                  <c:v>0.65</c:v>
                </c:pt>
                <c:pt idx="141">
                  <c:v>0.65185000000000004</c:v>
                </c:pt>
                <c:pt idx="142">
                  <c:v>0.65409000000000006</c:v>
                </c:pt>
                <c:pt idx="143">
                  <c:v>0.65573999999999999</c:v>
                </c:pt>
                <c:pt idx="144">
                  <c:v>0.66099000000000008</c:v>
                </c:pt>
                <c:pt idx="145">
                  <c:v>0.66137000000000001</c:v>
                </c:pt>
                <c:pt idx="146">
                  <c:v>0.66215999999999997</c:v>
                </c:pt>
                <c:pt idx="147">
                  <c:v>0.66429000000000005</c:v>
                </c:pt>
                <c:pt idx="148">
                  <c:v>0.66520999999999997</c:v>
                </c:pt>
                <c:pt idx="149">
                  <c:v>0.66596</c:v>
                </c:pt>
                <c:pt idx="150">
                  <c:v>0.66666999999999998</c:v>
                </c:pt>
                <c:pt idx="151">
                  <c:v>0.66666999999999998</c:v>
                </c:pt>
                <c:pt idx="152">
                  <c:v>0.66666999999999998</c:v>
                </c:pt>
                <c:pt idx="153">
                  <c:v>0.66790000000000005</c:v>
                </c:pt>
                <c:pt idx="154">
                  <c:v>0.6686700000000001</c:v>
                </c:pt>
                <c:pt idx="155">
                  <c:v>0.67051000000000005</c:v>
                </c:pt>
                <c:pt idx="156">
                  <c:v>0.67364000000000002</c:v>
                </c:pt>
                <c:pt idx="157">
                  <c:v>0.67571999999999999</c:v>
                </c:pt>
                <c:pt idx="158">
                  <c:v>0.67647000000000002</c:v>
                </c:pt>
                <c:pt idx="159">
                  <c:v>0.67673000000000005</c:v>
                </c:pt>
                <c:pt idx="160">
                  <c:v>0.67730000000000001</c:v>
                </c:pt>
                <c:pt idx="161">
                  <c:v>0.67748000000000008</c:v>
                </c:pt>
                <c:pt idx="162">
                  <c:v>0.67763000000000007</c:v>
                </c:pt>
                <c:pt idx="163">
                  <c:v>0.67779999999999996</c:v>
                </c:pt>
                <c:pt idx="164">
                  <c:v>0.67909999999999993</c:v>
                </c:pt>
                <c:pt idx="165">
                  <c:v>0.68162999999999996</c:v>
                </c:pt>
                <c:pt idx="166">
                  <c:v>0.68361999999999989</c:v>
                </c:pt>
                <c:pt idx="167">
                  <c:v>0.68540999999999996</c:v>
                </c:pt>
                <c:pt idx="168">
                  <c:v>0.68590999999999991</c:v>
                </c:pt>
                <c:pt idx="169">
                  <c:v>0.68605000000000005</c:v>
                </c:pt>
                <c:pt idx="170">
                  <c:v>0.68679000000000001</c:v>
                </c:pt>
                <c:pt idx="171">
                  <c:v>0.68708999999999998</c:v>
                </c:pt>
                <c:pt idx="172">
                  <c:v>0.68712999999999991</c:v>
                </c:pt>
                <c:pt idx="173">
                  <c:v>0.68947000000000003</c:v>
                </c:pt>
                <c:pt idx="174">
                  <c:v>0.68965999999999994</c:v>
                </c:pt>
                <c:pt idx="175">
                  <c:v>0.69230999999999998</c:v>
                </c:pt>
                <c:pt idx="176">
                  <c:v>0.69662999999999997</c:v>
                </c:pt>
                <c:pt idx="177">
                  <c:v>0.70731999999999995</c:v>
                </c:pt>
                <c:pt idx="178">
                  <c:v>0.70833000000000002</c:v>
                </c:pt>
                <c:pt idx="179">
                  <c:v>0.71052999999999999</c:v>
                </c:pt>
                <c:pt idx="180">
                  <c:v>0.71428999999999998</c:v>
                </c:pt>
                <c:pt idx="181">
                  <c:v>0.71482000000000001</c:v>
                </c:pt>
                <c:pt idx="182">
                  <c:v>0.71755999999999998</c:v>
                </c:pt>
                <c:pt idx="183">
                  <c:v>0.71794999999999998</c:v>
                </c:pt>
                <c:pt idx="184">
                  <c:v>0.71799999999999997</c:v>
                </c:pt>
                <c:pt idx="185">
                  <c:v>0.72499999999999998</c:v>
                </c:pt>
                <c:pt idx="186">
                  <c:v>0.72864000000000007</c:v>
                </c:pt>
                <c:pt idx="187">
                  <c:v>0.73333000000000004</c:v>
                </c:pt>
                <c:pt idx="188">
                  <c:v>0.74522999999999995</c:v>
                </c:pt>
                <c:pt idx="189">
                  <c:v>0.74632999999999994</c:v>
                </c:pt>
                <c:pt idx="190">
                  <c:v>0.74698999999999993</c:v>
                </c:pt>
                <c:pt idx="191">
                  <c:v>0.75151999999999997</c:v>
                </c:pt>
                <c:pt idx="192">
                  <c:v>0.75609999999999999</c:v>
                </c:pt>
                <c:pt idx="193">
                  <c:v>0.76034000000000002</c:v>
                </c:pt>
                <c:pt idx="194">
                  <c:v>0.76180999999999999</c:v>
                </c:pt>
                <c:pt idx="195">
                  <c:v>0.76941000000000004</c:v>
                </c:pt>
                <c:pt idx="196">
                  <c:v>0.76974000000000009</c:v>
                </c:pt>
                <c:pt idx="197">
                  <c:v>0.77513999999999994</c:v>
                </c:pt>
                <c:pt idx="198">
                  <c:v>0.77778000000000003</c:v>
                </c:pt>
                <c:pt idx="199">
                  <c:v>0.77778000000000003</c:v>
                </c:pt>
                <c:pt idx="200">
                  <c:v>0.78205000000000002</c:v>
                </c:pt>
                <c:pt idx="201">
                  <c:v>0.78260999999999992</c:v>
                </c:pt>
                <c:pt idx="202">
                  <c:v>0.78461999999999998</c:v>
                </c:pt>
                <c:pt idx="203">
                  <c:v>0.79031999999999991</c:v>
                </c:pt>
                <c:pt idx="204">
                  <c:v>0.79492999999999991</c:v>
                </c:pt>
                <c:pt idx="205">
                  <c:v>0.79718</c:v>
                </c:pt>
                <c:pt idx="206">
                  <c:v>0.8</c:v>
                </c:pt>
                <c:pt idx="207">
                  <c:v>0.80530000000000002</c:v>
                </c:pt>
                <c:pt idx="208">
                  <c:v>0.80606</c:v>
                </c:pt>
                <c:pt idx="209">
                  <c:v>0.80632000000000004</c:v>
                </c:pt>
                <c:pt idx="210">
                  <c:v>0.81135999999999997</c:v>
                </c:pt>
                <c:pt idx="211">
                  <c:v>0.82031999999999994</c:v>
                </c:pt>
                <c:pt idx="212">
                  <c:v>0.82759000000000005</c:v>
                </c:pt>
                <c:pt idx="213">
                  <c:v>0.83333000000000002</c:v>
                </c:pt>
                <c:pt idx="214">
                  <c:v>0.84392</c:v>
                </c:pt>
                <c:pt idx="215">
                  <c:v>0.84778000000000009</c:v>
                </c:pt>
                <c:pt idx="216">
                  <c:v>0.85048000000000001</c:v>
                </c:pt>
                <c:pt idx="217">
                  <c:v>0.85406000000000004</c:v>
                </c:pt>
                <c:pt idx="218">
                  <c:v>0.85714000000000001</c:v>
                </c:pt>
                <c:pt idx="219">
                  <c:v>0.85714000000000001</c:v>
                </c:pt>
                <c:pt idx="220">
                  <c:v>0.86077999999999999</c:v>
                </c:pt>
                <c:pt idx="221">
                  <c:v>0.87069999999999992</c:v>
                </c:pt>
                <c:pt idx="222">
                  <c:v>0.87253000000000003</c:v>
                </c:pt>
                <c:pt idx="223">
                  <c:v>0.875</c:v>
                </c:pt>
                <c:pt idx="224">
                  <c:v>0.87958000000000003</c:v>
                </c:pt>
                <c:pt idx="225">
                  <c:v>0.88427999999999995</c:v>
                </c:pt>
                <c:pt idx="226">
                  <c:v>0.90587999999999991</c:v>
                </c:pt>
                <c:pt idx="227">
                  <c:v>0.93162000000000011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30451760"/>
        <c:axId val="330456072"/>
      </c:barChart>
      <c:catAx>
        <c:axId val="330451760"/>
        <c:scaling>
          <c:orientation val="minMax"/>
        </c:scaling>
        <c:delete val="1"/>
        <c:axPos val="b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Sites</a:t>
                </a:r>
              </a:p>
            </c:rich>
          </c:tx>
          <c:layout>
            <c:manualLayout>
              <c:xMode val="edge"/>
              <c:yMode val="edge"/>
              <c:x val="0.5000614610673656"/>
              <c:y val="0.93042908962222381"/>
            </c:manualLayout>
          </c:layout>
          <c:overlay val="0"/>
          <c:spPr>
            <a:noFill/>
            <a:ln>
              <a:noFill/>
            </a:ln>
            <a:effectLst/>
          </c:spPr>
        </c:title>
        <c:majorTickMark val="none"/>
        <c:minorTickMark val="none"/>
        <c:tickLblPos val="none"/>
        <c:crossAx val="330456072"/>
        <c:crosses val="autoZero"/>
        <c:auto val="1"/>
        <c:lblAlgn val="ctr"/>
        <c:lblOffset val="100"/>
        <c:noMultiLvlLbl val="0"/>
      </c:catAx>
      <c:valAx>
        <c:axId val="330456072"/>
        <c:scaling>
          <c:orientation val="minMax"/>
          <c:max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% of patients on ACE-I/ARB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%" sourceLinked="0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330451760"/>
        <c:crosses val="autoZero"/>
        <c:crossBetween val="between"/>
        <c:majorUnit val="0.2"/>
      </c:valAx>
      <c:spPr>
        <a:solidFill>
          <a:srgbClr val="00194C"/>
        </a:solidFill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31977252843397"/>
          <c:y val="4.1675178753830443E-2"/>
          <c:w val="0.84512467191601071"/>
          <c:h val="0.8745658835546477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40000"/>
                <a:lumOff val="60000"/>
              </a:schemeClr>
            </a:solidFill>
            <a:ln w="3175">
              <a:noFill/>
            </a:ln>
            <a:effectLst/>
          </c:spPr>
          <c:invertIfNegative val="0"/>
          <c:val>
            <c:numRef>
              <c:f>Figures!$D$2:$D$259</c:f>
              <c:numCache>
                <c:formatCode>General</c:formatCode>
                <c:ptCount val="258"/>
                <c:pt idx="0">
                  <c:v>5.3190999999999995E-2</c:v>
                </c:pt>
                <c:pt idx="1">
                  <c:v>8.6957000000000007E-2</c:v>
                </c:pt>
                <c:pt idx="2">
                  <c:v>0.17391300000000001</c:v>
                </c:pt>
                <c:pt idx="3">
                  <c:v>0.2</c:v>
                </c:pt>
                <c:pt idx="4">
                  <c:v>0.23333300000000001</c:v>
                </c:pt>
                <c:pt idx="5">
                  <c:v>0.23940700000000001</c:v>
                </c:pt>
                <c:pt idx="6">
                  <c:v>0.256158</c:v>
                </c:pt>
                <c:pt idx="7">
                  <c:v>0.260073</c:v>
                </c:pt>
                <c:pt idx="8">
                  <c:v>0.272727</c:v>
                </c:pt>
                <c:pt idx="9">
                  <c:v>0.290323</c:v>
                </c:pt>
                <c:pt idx="10">
                  <c:v>0.32317100000000004</c:v>
                </c:pt>
                <c:pt idx="11">
                  <c:v>0.34883699999999995</c:v>
                </c:pt>
                <c:pt idx="12">
                  <c:v>0.35408600000000001</c:v>
                </c:pt>
                <c:pt idx="13">
                  <c:v>0.35416700000000001</c:v>
                </c:pt>
                <c:pt idx="14">
                  <c:v>0.362288</c:v>
                </c:pt>
                <c:pt idx="15">
                  <c:v>0.36363599999999996</c:v>
                </c:pt>
                <c:pt idx="16">
                  <c:v>0.38795999999999997</c:v>
                </c:pt>
                <c:pt idx="17">
                  <c:v>0.38888899999999998</c:v>
                </c:pt>
                <c:pt idx="18">
                  <c:v>0.39758000000000004</c:v>
                </c:pt>
                <c:pt idx="19">
                  <c:v>0.40137600000000001</c:v>
                </c:pt>
                <c:pt idx="20">
                  <c:v>0.40285699999999997</c:v>
                </c:pt>
                <c:pt idx="21">
                  <c:v>0.42361100000000002</c:v>
                </c:pt>
                <c:pt idx="22">
                  <c:v>0.43200000000000005</c:v>
                </c:pt>
                <c:pt idx="23">
                  <c:v>0.43941999999999998</c:v>
                </c:pt>
                <c:pt idx="24">
                  <c:v>0.44012300000000004</c:v>
                </c:pt>
                <c:pt idx="25">
                  <c:v>0.44117600000000001</c:v>
                </c:pt>
                <c:pt idx="26">
                  <c:v>0.44398300000000002</c:v>
                </c:pt>
                <c:pt idx="27">
                  <c:v>0.444577</c:v>
                </c:pt>
                <c:pt idx="28">
                  <c:v>0.44832</c:v>
                </c:pt>
                <c:pt idx="29">
                  <c:v>0.44917999999999997</c:v>
                </c:pt>
                <c:pt idx="30">
                  <c:v>0.45454500000000003</c:v>
                </c:pt>
                <c:pt idx="31">
                  <c:v>0.45623800000000003</c:v>
                </c:pt>
                <c:pt idx="32">
                  <c:v>0.45861299999999999</c:v>
                </c:pt>
                <c:pt idx="33">
                  <c:v>0.45985399999999998</c:v>
                </c:pt>
                <c:pt idx="34">
                  <c:v>0.46153799999999995</c:v>
                </c:pt>
                <c:pt idx="35">
                  <c:v>0.47311799999999998</c:v>
                </c:pt>
                <c:pt idx="36">
                  <c:v>0.47337299999999999</c:v>
                </c:pt>
                <c:pt idx="37">
                  <c:v>0.48895000000000005</c:v>
                </c:pt>
                <c:pt idx="38">
                  <c:v>0.49180300000000005</c:v>
                </c:pt>
                <c:pt idx="39">
                  <c:v>0.49275399999999997</c:v>
                </c:pt>
                <c:pt idx="40">
                  <c:v>0.49534</c:v>
                </c:pt>
                <c:pt idx="41">
                  <c:v>0.49648899999999996</c:v>
                </c:pt>
                <c:pt idx="42">
                  <c:v>0.49818199999999996</c:v>
                </c:pt>
                <c:pt idx="43">
                  <c:v>0.5</c:v>
                </c:pt>
                <c:pt idx="44">
                  <c:v>0.5</c:v>
                </c:pt>
                <c:pt idx="45">
                  <c:v>0.501386</c:v>
                </c:pt>
                <c:pt idx="46">
                  <c:v>0.50166500000000003</c:v>
                </c:pt>
                <c:pt idx="47">
                  <c:v>0.50311700000000004</c:v>
                </c:pt>
                <c:pt idx="48">
                  <c:v>0.50505100000000003</c:v>
                </c:pt>
                <c:pt idx="49">
                  <c:v>0.51002099999999995</c:v>
                </c:pt>
                <c:pt idx="50">
                  <c:v>0.51199300000000003</c:v>
                </c:pt>
                <c:pt idx="51">
                  <c:v>0.514706</c:v>
                </c:pt>
                <c:pt idx="52">
                  <c:v>0.51816400000000007</c:v>
                </c:pt>
                <c:pt idx="53">
                  <c:v>0.51886200000000005</c:v>
                </c:pt>
                <c:pt idx="54">
                  <c:v>0.52058599999999999</c:v>
                </c:pt>
                <c:pt idx="55">
                  <c:v>0.52132699999999998</c:v>
                </c:pt>
                <c:pt idx="56">
                  <c:v>0.52272700000000005</c:v>
                </c:pt>
                <c:pt idx="57">
                  <c:v>0.52500000000000002</c:v>
                </c:pt>
                <c:pt idx="58">
                  <c:v>0.52656999999999998</c:v>
                </c:pt>
                <c:pt idx="59">
                  <c:v>0.530864</c:v>
                </c:pt>
                <c:pt idx="60">
                  <c:v>0.53142299999999998</c:v>
                </c:pt>
                <c:pt idx="61">
                  <c:v>0.53207500000000008</c:v>
                </c:pt>
                <c:pt idx="62">
                  <c:v>0.53278700000000001</c:v>
                </c:pt>
                <c:pt idx="63">
                  <c:v>0.53392300000000004</c:v>
                </c:pt>
                <c:pt idx="64">
                  <c:v>0.534161</c:v>
                </c:pt>
                <c:pt idx="65">
                  <c:v>0.53465300000000004</c:v>
                </c:pt>
                <c:pt idx="66">
                  <c:v>0.53527000000000002</c:v>
                </c:pt>
                <c:pt idx="67">
                  <c:v>0.53571400000000002</c:v>
                </c:pt>
                <c:pt idx="68">
                  <c:v>0.53896900000000003</c:v>
                </c:pt>
                <c:pt idx="69">
                  <c:v>0.53982799999999997</c:v>
                </c:pt>
                <c:pt idx="70">
                  <c:v>0.55038799999999999</c:v>
                </c:pt>
                <c:pt idx="71">
                  <c:v>0.55101999999999995</c:v>
                </c:pt>
                <c:pt idx="72">
                  <c:v>0.55268399999999995</c:v>
                </c:pt>
                <c:pt idx="73">
                  <c:v>0.55374599999999996</c:v>
                </c:pt>
                <c:pt idx="74">
                  <c:v>0.55555599999999994</c:v>
                </c:pt>
                <c:pt idx="75">
                  <c:v>0.55578000000000005</c:v>
                </c:pt>
                <c:pt idx="76">
                  <c:v>0.55596600000000007</c:v>
                </c:pt>
                <c:pt idx="77">
                  <c:v>0.55606100000000003</c:v>
                </c:pt>
                <c:pt idx="78">
                  <c:v>0.55792299999999995</c:v>
                </c:pt>
                <c:pt idx="79">
                  <c:v>0.558863</c:v>
                </c:pt>
                <c:pt idx="80">
                  <c:v>0.55928100000000003</c:v>
                </c:pt>
                <c:pt idx="81">
                  <c:v>0.55932199999999999</c:v>
                </c:pt>
                <c:pt idx="82">
                  <c:v>0.56000000000000005</c:v>
                </c:pt>
                <c:pt idx="83">
                  <c:v>0.56018500000000004</c:v>
                </c:pt>
                <c:pt idx="84">
                  <c:v>0.56027700000000003</c:v>
                </c:pt>
                <c:pt idx="85">
                  <c:v>0.56227800000000006</c:v>
                </c:pt>
                <c:pt idx="86">
                  <c:v>0.56245199999999995</c:v>
                </c:pt>
                <c:pt idx="87">
                  <c:v>0.56587699999999996</c:v>
                </c:pt>
                <c:pt idx="88">
                  <c:v>0.569106</c:v>
                </c:pt>
                <c:pt idx="89">
                  <c:v>0.56937800000000005</c:v>
                </c:pt>
                <c:pt idx="90">
                  <c:v>0.56989199999999995</c:v>
                </c:pt>
                <c:pt idx="91">
                  <c:v>0.57861600000000002</c:v>
                </c:pt>
                <c:pt idx="92">
                  <c:v>0.57928800000000003</c:v>
                </c:pt>
                <c:pt idx="93">
                  <c:v>0.58052400000000004</c:v>
                </c:pt>
                <c:pt idx="94">
                  <c:v>0.581287</c:v>
                </c:pt>
                <c:pt idx="95">
                  <c:v>0.58152999999999999</c:v>
                </c:pt>
                <c:pt idx="96">
                  <c:v>0.58165800000000001</c:v>
                </c:pt>
                <c:pt idx="97">
                  <c:v>0.58426999999999996</c:v>
                </c:pt>
                <c:pt idx="98">
                  <c:v>0.58702799999999999</c:v>
                </c:pt>
                <c:pt idx="99">
                  <c:v>0.58737899999999998</c:v>
                </c:pt>
                <c:pt idx="100">
                  <c:v>0.58762400000000004</c:v>
                </c:pt>
                <c:pt idx="101">
                  <c:v>0.58771899999999999</c:v>
                </c:pt>
                <c:pt idx="102">
                  <c:v>0.58833899999999995</c:v>
                </c:pt>
                <c:pt idx="103">
                  <c:v>0.588889</c:v>
                </c:pt>
                <c:pt idx="104">
                  <c:v>0.58906199999999997</c:v>
                </c:pt>
                <c:pt idx="105">
                  <c:v>0.58928599999999998</c:v>
                </c:pt>
                <c:pt idx="106">
                  <c:v>0.58938800000000002</c:v>
                </c:pt>
                <c:pt idx="107">
                  <c:v>0.590055</c:v>
                </c:pt>
                <c:pt idx="108">
                  <c:v>0.59154899999999999</c:v>
                </c:pt>
                <c:pt idx="109">
                  <c:v>0.59342600000000001</c:v>
                </c:pt>
                <c:pt idx="110">
                  <c:v>0.59375</c:v>
                </c:pt>
                <c:pt idx="111">
                  <c:v>0.59420299999999993</c:v>
                </c:pt>
                <c:pt idx="112">
                  <c:v>0.59524700000000008</c:v>
                </c:pt>
                <c:pt idx="113">
                  <c:v>0.59526800000000002</c:v>
                </c:pt>
                <c:pt idx="114">
                  <c:v>0.59673500000000002</c:v>
                </c:pt>
                <c:pt idx="115">
                  <c:v>0.59738999999999998</c:v>
                </c:pt>
                <c:pt idx="116">
                  <c:v>0.59894700000000001</c:v>
                </c:pt>
                <c:pt idx="117">
                  <c:v>0.6</c:v>
                </c:pt>
                <c:pt idx="118">
                  <c:v>0.6</c:v>
                </c:pt>
                <c:pt idx="119">
                  <c:v>0.60109299999999999</c:v>
                </c:pt>
                <c:pt idx="120">
                  <c:v>0.60265199999999997</c:v>
                </c:pt>
                <c:pt idx="121">
                  <c:v>0.60457500000000008</c:v>
                </c:pt>
                <c:pt idx="122">
                  <c:v>0.60474300000000003</c:v>
                </c:pt>
                <c:pt idx="123">
                  <c:v>0.60563400000000001</c:v>
                </c:pt>
                <c:pt idx="124">
                  <c:v>0.60714299999999999</c:v>
                </c:pt>
                <c:pt idx="125">
                  <c:v>0.60795500000000002</c:v>
                </c:pt>
                <c:pt idx="126">
                  <c:v>0.60843400000000003</c:v>
                </c:pt>
                <c:pt idx="127">
                  <c:v>0.61155900000000007</c:v>
                </c:pt>
                <c:pt idx="128">
                  <c:v>0.61224500000000004</c:v>
                </c:pt>
                <c:pt idx="129">
                  <c:v>0.61731999999999998</c:v>
                </c:pt>
                <c:pt idx="130">
                  <c:v>0.61797800000000003</c:v>
                </c:pt>
                <c:pt idx="131">
                  <c:v>0.618421</c:v>
                </c:pt>
                <c:pt idx="132">
                  <c:v>0.61883899999999992</c:v>
                </c:pt>
                <c:pt idx="133">
                  <c:v>0.62135800000000008</c:v>
                </c:pt>
                <c:pt idx="134">
                  <c:v>0.62135899999999999</c:v>
                </c:pt>
                <c:pt idx="135">
                  <c:v>0.62380999999999998</c:v>
                </c:pt>
                <c:pt idx="136">
                  <c:v>0.62401600000000002</c:v>
                </c:pt>
                <c:pt idx="137">
                  <c:v>0.62814100000000006</c:v>
                </c:pt>
                <c:pt idx="138">
                  <c:v>0.62820500000000001</c:v>
                </c:pt>
                <c:pt idx="139">
                  <c:v>0.62822699999999998</c:v>
                </c:pt>
                <c:pt idx="140">
                  <c:v>0.63196800000000009</c:v>
                </c:pt>
                <c:pt idx="141">
                  <c:v>0.63313600000000003</c:v>
                </c:pt>
                <c:pt idx="142">
                  <c:v>0.63461500000000004</c:v>
                </c:pt>
                <c:pt idx="143">
                  <c:v>0.63670900000000008</c:v>
                </c:pt>
                <c:pt idx="144">
                  <c:v>0.63856599999999997</c:v>
                </c:pt>
                <c:pt idx="145">
                  <c:v>0.63879600000000003</c:v>
                </c:pt>
                <c:pt idx="146">
                  <c:v>0.64016700000000004</c:v>
                </c:pt>
                <c:pt idx="147">
                  <c:v>0.64117599999999997</c:v>
                </c:pt>
                <c:pt idx="148">
                  <c:v>0.64335700000000007</c:v>
                </c:pt>
                <c:pt idx="149">
                  <c:v>0.64356399999999991</c:v>
                </c:pt>
                <c:pt idx="150">
                  <c:v>0.644231</c:v>
                </c:pt>
                <c:pt idx="151">
                  <c:v>0.64474500000000001</c:v>
                </c:pt>
                <c:pt idx="152">
                  <c:v>0.64481300000000008</c:v>
                </c:pt>
                <c:pt idx="153">
                  <c:v>0.64516099999999998</c:v>
                </c:pt>
                <c:pt idx="154">
                  <c:v>0.64596299999999995</c:v>
                </c:pt>
                <c:pt idx="155">
                  <c:v>0.64682500000000009</c:v>
                </c:pt>
                <c:pt idx="156">
                  <c:v>0.64850200000000002</c:v>
                </c:pt>
                <c:pt idx="157">
                  <c:v>0.650505</c:v>
                </c:pt>
                <c:pt idx="158">
                  <c:v>0.65091800000000011</c:v>
                </c:pt>
                <c:pt idx="159">
                  <c:v>0.65458499999999997</c:v>
                </c:pt>
                <c:pt idx="160">
                  <c:v>0.65498699999999999</c:v>
                </c:pt>
                <c:pt idx="161">
                  <c:v>0.65536000000000005</c:v>
                </c:pt>
                <c:pt idx="162">
                  <c:v>0.65560199999999991</c:v>
                </c:pt>
                <c:pt idx="163">
                  <c:v>0.65610900000000005</c:v>
                </c:pt>
                <c:pt idx="164">
                  <c:v>0.65641000000000005</c:v>
                </c:pt>
                <c:pt idx="165">
                  <c:v>0.65714299999999992</c:v>
                </c:pt>
                <c:pt idx="166">
                  <c:v>0.66101699999999997</c:v>
                </c:pt>
                <c:pt idx="167">
                  <c:v>0.66106399999999998</c:v>
                </c:pt>
                <c:pt idx="168">
                  <c:v>0.66154700000000011</c:v>
                </c:pt>
                <c:pt idx="169">
                  <c:v>0.66307300000000002</c:v>
                </c:pt>
                <c:pt idx="170">
                  <c:v>0.66314499999999998</c:v>
                </c:pt>
                <c:pt idx="171">
                  <c:v>0.66384200000000004</c:v>
                </c:pt>
                <c:pt idx="172">
                  <c:v>0.66632900000000006</c:v>
                </c:pt>
                <c:pt idx="173">
                  <c:v>0.66855000000000009</c:v>
                </c:pt>
                <c:pt idx="174">
                  <c:v>0.66927300000000001</c:v>
                </c:pt>
                <c:pt idx="175">
                  <c:v>0.671875</c:v>
                </c:pt>
                <c:pt idx="176">
                  <c:v>0.67441899999999999</c:v>
                </c:pt>
                <c:pt idx="177">
                  <c:v>0.67483300000000002</c:v>
                </c:pt>
                <c:pt idx="178">
                  <c:v>0.67633399999999999</c:v>
                </c:pt>
                <c:pt idx="179">
                  <c:v>0.67796599999999996</c:v>
                </c:pt>
                <c:pt idx="180">
                  <c:v>0.68363399999999996</c:v>
                </c:pt>
                <c:pt idx="181">
                  <c:v>0.68997699999999995</c:v>
                </c:pt>
                <c:pt idx="182">
                  <c:v>0.69128299999999998</c:v>
                </c:pt>
                <c:pt idx="183">
                  <c:v>0.69248999999999994</c:v>
                </c:pt>
                <c:pt idx="184">
                  <c:v>0.69256799999999996</c:v>
                </c:pt>
                <c:pt idx="185">
                  <c:v>0.69891199999999998</c:v>
                </c:pt>
                <c:pt idx="186">
                  <c:v>0.69938500000000003</c:v>
                </c:pt>
                <c:pt idx="187">
                  <c:v>0.7</c:v>
                </c:pt>
                <c:pt idx="188">
                  <c:v>0.70050799999999991</c:v>
                </c:pt>
                <c:pt idx="189">
                  <c:v>0.70577000000000001</c:v>
                </c:pt>
                <c:pt idx="190">
                  <c:v>0.71171600000000002</c:v>
                </c:pt>
                <c:pt idx="191">
                  <c:v>0.71250000000000002</c:v>
                </c:pt>
                <c:pt idx="192">
                  <c:v>0.713306</c:v>
                </c:pt>
                <c:pt idx="193">
                  <c:v>0.71348299999999998</c:v>
                </c:pt>
                <c:pt idx="194">
                  <c:v>0.717885</c:v>
                </c:pt>
                <c:pt idx="195">
                  <c:v>0.71858099999999991</c:v>
                </c:pt>
                <c:pt idx="196">
                  <c:v>0.7186539999999999</c:v>
                </c:pt>
                <c:pt idx="197">
                  <c:v>0.72081400000000007</c:v>
                </c:pt>
                <c:pt idx="198">
                  <c:v>0.72235299999999991</c:v>
                </c:pt>
                <c:pt idx="199">
                  <c:v>0.72320899999999999</c:v>
                </c:pt>
                <c:pt idx="200">
                  <c:v>0.72538899999999995</c:v>
                </c:pt>
                <c:pt idx="201">
                  <c:v>0.72719099999999992</c:v>
                </c:pt>
                <c:pt idx="202">
                  <c:v>0.72746100000000002</c:v>
                </c:pt>
                <c:pt idx="203">
                  <c:v>0.72772999999999999</c:v>
                </c:pt>
                <c:pt idx="204">
                  <c:v>0.72841099999999992</c:v>
                </c:pt>
                <c:pt idx="205">
                  <c:v>0.730711</c:v>
                </c:pt>
                <c:pt idx="206">
                  <c:v>0.73198800000000008</c:v>
                </c:pt>
                <c:pt idx="207">
                  <c:v>0.73507199999999995</c:v>
                </c:pt>
                <c:pt idx="208">
                  <c:v>0.73518799999999995</c:v>
                </c:pt>
                <c:pt idx="209">
                  <c:v>0.73566799999999999</c:v>
                </c:pt>
                <c:pt idx="210">
                  <c:v>0.736842</c:v>
                </c:pt>
                <c:pt idx="211">
                  <c:v>0.73806099999999997</c:v>
                </c:pt>
                <c:pt idx="212">
                  <c:v>0.74187799999999993</c:v>
                </c:pt>
                <c:pt idx="213">
                  <c:v>0.75</c:v>
                </c:pt>
                <c:pt idx="214">
                  <c:v>0.75101099999999998</c:v>
                </c:pt>
                <c:pt idx="215">
                  <c:v>0.75184899999999999</c:v>
                </c:pt>
                <c:pt idx="216">
                  <c:v>0.75191799999999998</c:v>
                </c:pt>
                <c:pt idx="217">
                  <c:v>0.75344599999999995</c:v>
                </c:pt>
                <c:pt idx="218">
                  <c:v>0.75409800000000005</c:v>
                </c:pt>
                <c:pt idx="219">
                  <c:v>0.75556200000000007</c:v>
                </c:pt>
                <c:pt idx="220">
                  <c:v>0.76210200000000006</c:v>
                </c:pt>
                <c:pt idx="221">
                  <c:v>0.76271199999999995</c:v>
                </c:pt>
                <c:pt idx="222">
                  <c:v>0.76416899999999999</c:v>
                </c:pt>
                <c:pt idx="223">
                  <c:v>0.76541999999999999</c:v>
                </c:pt>
                <c:pt idx="224">
                  <c:v>0.76548699999999992</c:v>
                </c:pt>
                <c:pt idx="225">
                  <c:v>0.77018600000000004</c:v>
                </c:pt>
                <c:pt idx="226">
                  <c:v>0.77060100000000009</c:v>
                </c:pt>
                <c:pt idx="227">
                  <c:v>0.77142899999999992</c:v>
                </c:pt>
                <c:pt idx="228">
                  <c:v>0.77504400000000007</c:v>
                </c:pt>
                <c:pt idx="229">
                  <c:v>0.775424</c:v>
                </c:pt>
                <c:pt idx="230">
                  <c:v>0.77642300000000009</c:v>
                </c:pt>
                <c:pt idx="231">
                  <c:v>0.77855699999999994</c:v>
                </c:pt>
                <c:pt idx="232">
                  <c:v>0.77912000000000003</c:v>
                </c:pt>
                <c:pt idx="233">
                  <c:v>0.78571400000000002</c:v>
                </c:pt>
                <c:pt idx="234">
                  <c:v>0.78677600000000003</c:v>
                </c:pt>
                <c:pt idx="235">
                  <c:v>0.78700000000000003</c:v>
                </c:pt>
                <c:pt idx="236">
                  <c:v>0.79602000000000006</c:v>
                </c:pt>
                <c:pt idx="237">
                  <c:v>0.80523300000000009</c:v>
                </c:pt>
                <c:pt idx="238">
                  <c:v>0.80606800000000012</c:v>
                </c:pt>
                <c:pt idx="239">
                  <c:v>0.80702099999999999</c:v>
                </c:pt>
                <c:pt idx="240">
                  <c:v>0.80748699999999995</c:v>
                </c:pt>
                <c:pt idx="241">
                  <c:v>0.81124499999999999</c:v>
                </c:pt>
                <c:pt idx="242">
                  <c:v>0.81716800000000012</c:v>
                </c:pt>
                <c:pt idx="243">
                  <c:v>0.81910399999999994</c:v>
                </c:pt>
                <c:pt idx="244">
                  <c:v>0.81960800000000011</c:v>
                </c:pt>
                <c:pt idx="245">
                  <c:v>0.82013099999999994</c:v>
                </c:pt>
                <c:pt idx="246">
                  <c:v>0.8247580000000001</c:v>
                </c:pt>
                <c:pt idx="247">
                  <c:v>0.82501800000000003</c:v>
                </c:pt>
                <c:pt idx="248">
                  <c:v>0.825658</c:v>
                </c:pt>
                <c:pt idx="249">
                  <c:v>0.82614399999999999</c:v>
                </c:pt>
                <c:pt idx="250">
                  <c:v>0.83571399999999996</c:v>
                </c:pt>
                <c:pt idx="251">
                  <c:v>0.83939400000000008</c:v>
                </c:pt>
                <c:pt idx="252">
                  <c:v>0.85031199999999996</c:v>
                </c:pt>
                <c:pt idx="253">
                  <c:v>0.87218000000000007</c:v>
                </c:pt>
                <c:pt idx="254">
                  <c:v>0.87765100000000007</c:v>
                </c:pt>
                <c:pt idx="255">
                  <c:v>0.89089200000000002</c:v>
                </c:pt>
                <c:pt idx="256">
                  <c:v>0.89686899999999992</c:v>
                </c:pt>
                <c:pt idx="257">
                  <c:v>0.91983099999999995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30457640"/>
        <c:axId val="330453328"/>
      </c:barChart>
      <c:catAx>
        <c:axId val="330457640"/>
        <c:scaling>
          <c:orientation val="minMax"/>
        </c:scaling>
        <c:delete val="1"/>
        <c:axPos val="b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Sites</a:t>
                </a:r>
              </a:p>
            </c:rich>
          </c:tx>
          <c:layout>
            <c:manualLayout>
              <c:xMode val="edge"/>
              <c:yMode val="edge"/>
              <c:x val="0.50006146106736626"/>
              <c:y val="0.93042908962222393"/>
            </c:manualLayout>
          </c:layout>
          <c:overlay val="0"/>
          <c:spPr>
            <a:noFill/>
            <a:ln>
              <a:noFill/>
            </a:ln>
            <a:effectLst/>
          </c:spPr>
        </c:title>
        <c:majorTickMark val="none"/>
        <c:minorTickMark val="none"/>
        <c:tickLblPos val="none"/>
        <c:crossAx val="330453328"/>
        <c:crosses val="autoZero"/>
        <c:auto val="1"/>
        <c:lblAlgn val="ctr"/>
        <c:lblOffset val="100"/>
        <c:noMultiLvlLbl val="0"/>
      </c:catAx>
      <c:valAx>
        <c:axId val="330453328"/>
        <c:scaling>
          <c:orientation val="minMax"/>
          <c:max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% of patients screened for nephropathy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%" sourceLinked="0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330457640"/>
        <c:crosses val="autoZero"/>
        <c:crossBetween val="between"/>
        <c:majorUnit val="0.2"/>
      </c:valAx>
      <c:spPr>
        <a:solidFill>
          <a:srgbClr val="00194C"/>
        </a:solidFill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31977252843397"/>
          <c:y val="4.1675178753830443E-2"/>
          <c:w val="0.84512467191601071"/>
          <c:h val="0.8745658835546477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40000"/>
                <a:lumOff val="60000"/>
              </a:schemeClr>
            </a:solidFill>
            <a:ln w="3175">
              <a:noFill/>
            </a:ln>
            <a:effectLst/>
          </c:spPr>
          <c:invertIfNegative val="0"/>
          <c:val>
            <c:numRef>
              <c:f>Figures!$F$2:$F$260</c:f>
              <c:numCache>
                <c:formatCode>General</c:formatCode>
                <c:ptCount val="25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5.0000000000000001E-4</c:v>
                </c:pt>
                <c:pt idx="123">
                  <c:v>5.0999999999999993E-4</c:v>
                </c:pt>
                <c:pt idx="124">
                  <c:v>5.8E-4</c:v>
                </c:pt>
                <c:pt idx="125">
                  <c:v>1.23E-3</c:v>
                </c:pt>
                <c:pt idx="126">
                  <c:v>1.34E-3</c:v>
                </c:pt>
                <c:pt idx="127">
                  <c:v>1.7899999999999999E-3</c:v>
                </c:pt>
                <c:pt idx="128">
                  <c:v>2.8899999999999998E-3</c:v>
                </c:pt>
                <c:pt idx="129">
                  <c:v>7.3400000000000002E-3</c:v>
                </c:pt>
                <c:pt idx="130">
                  <c:v>7.3499999999999998E-3</c:v>
                </c:pt>
                <c:pt idx="131">
                  <c:v>8.4099999999999991E-3</c:v>
                </c:pt>
                <c:pt idx="132">
                  <c:v>1.0109999999999999E-2</c:v>
                </c:pt>
                <c:pt idx="133">
                  <c:v>1.098E-2</c:v>
                </c:pt>
                <c:pt idx="134">
                  <c:v>1.1200000000000002E-2</c:v>
                </c:pt>
                <c:pt idx="135">
                  <c:v>1.1430000000000001E-2</c:v>
                </c:pt>
                <c:pt idx="136">
                  <c:v>1.3729999999999999E-2</c:v>
                </c:pt>
                <c:pt idx="137">
                  <c:v>1.5969999999999998E-2</c:v>
                </c:pt>
                <c:pt idx="138">
                  <c:v>1.7260000000000001E-2</c:v>
                </c:pt>
                <c:pt idx="139">
                  <c:v>1.9610000000000002E-2</c:v>
                </c:pt>
                <c:pt idx="140">
                  <c:v>2.2839999999999999E-2</c:v>
                </c:pt>
                <c:pt idx="141">
                  <c:v>2.4390000000000002E-2</c:v>
                </c:pt>
                <c:pt idx="142">
                  <c:v>3.1289999999999998E-2</c:v>
                </c:pt>
                <c:pt idx="143">
                  <c:v>3.483E-2</c:v>
                </c:pt>
                <c:pt idx="144">
                  <c:v>5.357E-2</c:v>
                </c:pt>
                <c:pt idx="145">
                  <c:v>5.9089999999999997E-2</c:v>
                </c:pt>
                <c:pt idx="146">
                  <c:v>8.3599999999999994E-2</c:v>
                </c:pt>
                <c:pt idx="147">
                  <c:v>0.11496000000000001</c:v>
                </c:pt>
                <c:pt idx="148">
                  <c:v>0.14144999999999999</c:v>
                </c:pt>
                <c:pt idx="149">
                  <c:v>0.14815</c:v>
                </c:pt>
                <c:pt idx="150">
                  <c:v>0.16408</c:v>
                </c:pt>
                <c:pt idx="151">
                  <c:v>0.18185999999999999</c:v>
                </c:pt>
                <c:pt idx="152">
                  <c:v>0.20179</c:v>
                </c:pt>
                <c:pt idx="153">
                  <c:v>0.21407000000000001</c:v>
                </c:pt>
                <c:pt idx="154">
                  <c:v>0.21632000000000001</c:v>
                </c:pt>
                <c:pt idx="155">
                  <c:v>0.21789000000000003</c:v>
                </c:pt>
                <c:pt idx="156">
                  <c:v>0.22664999999999999</c:v>
                </c:pt>
                <c:pt idx="157">
                  <c:v>0.23870000000000002</c:v>
                </c:pt>
                <c:pt idx="158">
                  <c:v>0.24629999999999999</c:v>
                </c:pt>
                <c:pt idx="159">
                  <c:v>0.26608999999999999</c:v>
                </c:pt>
                <c:pt idx="160">
                  <c:v>0.28503000000000001</c:v>
                </c:pt>
                <c:pt idx="161">
                  <c:v>0.32164000000000004</c:v>
                </c:pt>
                <c:pt idx="162">
                  <c:v>0.34466000000000002</c:v>
                </c:pt>
                <c:pt idx="163">
                  <c:v>0.35040999999999994</c:v>
                </c:pt>
                <c:pt idx="164">
                  <c:v>0.36759000000000003</c:v>
                </c:pt>
                <c:pt idx="165">
                  <c:v>0.37408999999999998</c:v>
                </c:pt>
                <c:pt idx="166">
                  <c:v>0.37887999999999999</c:v>
                </c:pt>
                <c:pt idx="167">
                  <c:v>0.38503999999999999</c:v>
                </c:pt>
                <c:pt idx="168">
                  <c:v>0.40993999999999997</c:v>
                </c:pt>
                <c:pt idx="169">
                  <c:v>0.42392000000000002</c:v>
                </c:pt>
                <c:pt idx="170">
                  <c:v>0.43384999999999996</c:v>
                </c:pt>
                <c:pt idx="171">
                  <c:v>0.45429000000000003</c:v>
                </c:pt>
                <c:pt idx="172">
                  <c:v>0.46740000000000004</c:v>
                </c:pt>
                <c:pt idx="173">
                  <c:v>0.47143000000000002</c:v>
                </c:pt>
                <c:pt idx="174">
                  <c:v>0.49247999999999997</c:v>
                </c:pt>
                <c:pt idx="175">
                  <c:v>0.49682000000000004</c:v>
                </c:pt>
                <c:pt idx="176">
                  <c:v>0.51149999999999995</c:v>
                </c:pt>
                <c:pt idx="177">
                  <c:v>0.56118000000000001</c:v>
                </c:pt>
                <c:pt idx="178">
                  <c:v>0.56352000000000002</c:v>
                </c:pt>
                <c:pt idx="179">
                  <c:v>0.56363999999999992</c:v>
                </c:pt>
                <c:pt idx="180">
                  <c:v>0.56470999999999993</c:v>
                </c:pt>
                <c:pt idx="181">
                  <c:v>0.57588000000000006</c:v>
                </c:pt>
                <c:pt idx="182">
                  <c:v>0.59261000000000008</c:v>
                </c:pt>
                <c:pt idx="183">
                  <c:v>0.61799000000000004</c:v>
                </c:pt>
                <c:pt idx="184">
                  <c:v>0.63706000000000007</c:v>
                </c:pt>
                <c:pt idx="185">
                  <c:v>0.65004000000000006</c:v>
                </c:pt>
                <c:pt idx="186">
                  <c:v>0.66986000000000001</c:v>
                </c:pt>
                <c:pt idx="187">
                  <c:v>0.68332999999999999</c:v>
                </c:pt>
                <c:pt idx="188">
                  <c:v>0.70043000000000011</c:v>
                </c:pt>
                <c:pt idx="189">
                  <c:v>0.70957999999999999</c:v>
                </c:pt>
                <c:pt idx="190">
                  <c:v>0.73377999999999999</c:v>
                </c:pt>
                <c:pt idx="191">
                  <c:v>0.75639999999999996</c:v>
                </c:pt>
                <c:pt idx="192">
                  <c:v>0.76712000000000002</c:v>
                </c:pt>
                <c:pt idx="193">
                  <c:v>0.77143000000000006</c:v>
                </c:pt>
                <c:pt idx="194">
                  <c:v>0.78522999999999998</c:v>
                </c:pt>
                <c:pt idx="195">
                  <c:v>0.78552000000000011</c:v>
                </c:pt>
                <c:pt idx="196">
                  <c:v>0.78688000000000002</c:v>
                </c:pt>
                <c:pt idx="197">
                  <c:v>0.78915000000000002</c:v>
                </c:pt>
                <c:pt idx="198">
                  <c:v>0.80283000000000004</c:v>
                </c:pt>
                <c:pt idx="199">
                  <c:v>0.80459999999999998</c:v>
                </c:pt>
                <c:pt idx="200">
                  <c:v>0.81023999999999996</c:v>
                </c:pt>
                <c:pt idx="201">
                  <c:v>0.81118999999999997</c:v>
                </c:pt>
                <c:pt idx="202">
                  <c:v>0.81584999999999996</c:v>
                </c:pt>
                <c:pt idx="203">
                  <c:v>0.81642999999999999</c:v>
                </c:pt>
                <c:pt idx="204">
                  <c:v>0.83153999999999995</c:v>
                </c:pt>
                <c:pt idx="205">
                  <c:v>0.83986000000000005</c:v>
                </c:pt>
                <c:pt idx="206">
                  <c:v>0.84011999999999998</c:v>
                </c:pt>
                <c:pt idx="207">
                  <c:v>0.85507</c:v>
                </c:pt>
                <c:pt idx="208">
                  <c:v>0.85599999999999998</c:v>
                </c:pt>
                <c:pt idx="209">
                  <c:v>0.86421999999999999</c:v>
                </c:pt>
                <c:pt idx="210">
                  <c:v>0.87060000000000004</c:v>
                </c:pt>
                <c:pt idx="211">
                  <c:v>0.87383999999999995</c:v>
                </c:pt>
                <c:pt idx="212">
                  <c:v>0.87953999999999999</c:v>
                </c:pt>
                <c:pt idx="213">
                  <c:v>0.87986999999999993</c:v>
                </c:pt>
                <c:pt idx="214">
                  <c:v>0.88040000000000007</c:v>
                </c:pt>
                <c:pt idx="215">
                  <c:v>0.88040999999999991</c:v>
                </c:pt>
                <c:pt idx="216">
                  <c:v>0.88072000000000006</c:v>
                </c:pt>
                <c:pt idx="217">
                  <c:v>0.88300000000000001</c:v>
                </c:pt>
                <c:pt idx="218">
                  <c:v>0.88352000000000008</c:v>
                </c:pt>
                <c:pt idx="219">
                  <c:v>0.88788</c:v>
                </c:pt>
                <c:pt idx="220">
                  <c:v>0.88805000000000012</c:v>
                </c:pt>
                <c:pt idx="221">
                  <c:v>0.88856999999999997</c:v>
                </c:pt>
                <c:pt idx="222">
                  <c:v>0.89626000000000006</c:v>
                </c:pt>
                <c:pt idx="223">
                  <c:v>0.8972</c:v>
                </c:pt>
                <c:pt idx="224">
                  <c:v>0.89736000000000005</c:v>
                </c:pt>
                <c:pt idx="225">
                  <c:v>0.90076999999999996</c:v>
                </c:pt>
                <c:pt idx="226">
                  <c:v>0.90476000000000001</c:v>
                </c:pt>
                <c:pt idx="227">
                  <c:v>0.91898999999999997</c:v>
                </c:pt>
                <c:pt idx="228">
                  <c:v>0.92</c:v>
                </c:pt>
                <c:pt idx="229">
                  <c:v>0.92287999999999992</c:v>
                </c:pt>
                <c:pt idx="230">
                  <c:v>0.92857000000000001</c:v>
                </c:pt>
                <c:pt idx="231">
                  <c:v>0.93075999999999992</c:v>
                </c:pt>
                <c:pt idx="232">
                  <c:v>0.94189999999999996</c:v>
                </c:pt>
                <c:pt idx="233">
                  <c:v>0.94355</c:v>
                </c:pt>
                <c:pt idx="234">
                  <c:v>0.94596000000000002</c:v>
                </c:pt>
                <c:pt idx="235">
                  <c:v>0.94662999999999997</c:v>
                </c:pt>
                <c:pt idx="236">
                  <c:v>0.94879000000000002</c:v>
                </c:pt>
                <c:pt idx="237">
                  <c:v>0.95477000000000001</c:v>
                </c:pt>
                <c:pt idx="238">
                  <c:v>0.95506000000000002</c:v>
                </c:pt>
                <c:pt idx="239">
                  <c:v>0.96006000000000002</c:v>
                </c:pt>
                <c:pt idx="240">
                  <c:v>0.96022000000000007</c:v>
                </c:pt>
                <c:pt idx="241">
                  <c:v>0.96558999999999995</c:v>
                </c:pt>
                <c:pt idx="242">
                  <c:v>0.96825000000000006</c:v>
                </c:pt>
                <c:pt idx="243">
                  <c:v>0.96825000000000006</c:v>
                </c:pt>
                <c:pt idx="244">
                  <c:v>0.97326999999999997</c:v>
                </c:pt>
                <c:pt idx="245">
                  <c:v>0.97605999999999993</c:v>
                </c:pt>
                <c:pt idx="246">
                  <c:v>0.97709000000000001</c:v>
                </c:pt>
                <c:pt idx="247">
                  <c:v>0.97772999999999999</c:v>
                </c:pt>
                <c:pt idx="248">
                  <c:v>0.98846999999999996</c:v>
                </c:pt>
                <c:pt idx="249">
                  <c:v>0.98915000000000008</c:v>
                </c:pt>
                <c:pt idx="250">
                  <c:v>0.99021000000000003</c:v>
                </c:pt>
                <c:pt idx="251">
                  <c:v>0.99379000000000006</c:v>
                </c:pt>
                <c:pt idx="252">
                  <c:v>0.99592999999999998</c:v>
                </c:pt>
                <c:pt idx="253">
                  <c:v>0.99599000000000004</c:v>
                </c:pt>
                <c:pt idx="254">
                  <c:v>0.99709000000000003</c:v>
                </c:pt>
                <c:pt idx="255">
                  <c:v>0.99819000000000002</c:v>
                </c:pt>
                <c:pt idx="256">
                  <c:v>1</c:v>
                </c:pt>
                <c:pt idx="257">
                  <c:v>1</c:v>
                </c:pt>
                <c:pt idx="258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30453720"/>
        <c:axId val="330454504"/>
      </c:barChart>
      <c:catAx>
        <c:axId val="330453720"/>
        <c:scaling>
          <c:orientation val="minMax"/>
        </c:scaling>
        <c:delete val="1"/>
        <c:axPos val="b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Sites</a:t>
                </a:r>
              </a:p>
            </c:rich>
          </c:tx>
          <c:layout>
            <c:manualLayout>
              <c:xMode val="edge"/>
              <c:yMode val="edge"/>
              <c:x val="0.50006146106736626"/>
              <c:y val="0.93042908962222393"/>
            </c:manualLayout>
          </c:layout>
          <c:overlay val="0"/>
          <c:spPr>
            <a:noFill/>
            <a:ln>
              <a:noFill/>
            </a:ln>
            <a:effectLst/>
          </c:spPr>
        </c:title>
        <c:majorTickMark val="none"/>
        <c:minorTickMark val="none"/>
        <c:tickLblPos val="none"/>
        <c:crossAx val="330454504"/>
        <c:crosses val="autoZero"/>
        <c:auto val="1"/>
        <c:lblAlgn val="ctr"/>
        <c:lblOffset val="100"/>
        <c:noMultiLvlLbl val="0"/>
      </c:catAx>
      <c:valAx>
        <c:axId val="330454504"/>
        <c:scaling>
          <c:orientation val="minMax"/>
          <c:max val="1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% of patients with DM eye exams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%" sourceLinked="0"/>
        <c:majorTickMark val="cross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330453720"/>
        <c:crosses val="autoZero"/>
        <c:crossBetween val="between"/>
        <c:majorUnit val="0.2"/>
      </c:valAx>
      <c:spPr>
        <a:solidFill>
          <a:srgbClr val="00194C"/>
        </a:solidFill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 w="28575"/>
          </c:spPr>
          <c:dPt>
            <c:idx val="0"/>
            <c:bubble3D val="0"/>
            <c:spPr>
              <a:solidFill>
                <a:srgbClr val="00A1DA"/>
              </a:solidFill>
              <a:ln w="28575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00B050"/>
              </a:solidFill>
              <a:ln w="28575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>
                  <a:lumMod val="75000"/>
                </a:schemeClr>
              </a:solidFill>
              <a:ln w="28575">
                <a:solidFill>
                  <a:schemeClr val="lt1"/>
                </a:solidFill>
              </a:ln>
              <a:effectLst/>
            </c:spPr>
          </c:dPt>
          <c:cat>
            <c:strRef>
              <c:f>'FIgure for talk'!$A$5:$A$7</c:f>
              <c:strCache>
                <c:ptCount val="3"/>
                <c:pt idx="0">
                  <c:v>HFrEF</c:v>
                </c:pt>
                <c:pt idx="1">
                  <c:v>HFpEF</c:v>
                </c:pt>
                <c:pt idx="2">
                  <c:v>No HF</c:v>
                </c:pt>
              </c:strCache>
            </c:strRef>
          </c:cat>
          <c:val>
            <c:numRef>
              <c:f>'FIgure for talk'!$B$5:$B$7</c:f>
              <c:numCache>
                <c:formatCode>General</c:formatCode>
                <c:ptCount val="3"/>
                <c:pt idx="0">
                  <c:v>40997</c:v>
                </c:pt>
                <c:pt idx="1">
                  <c:v>99761</c:v>
                </c:pt>
                <c:pt idx="2">
                  <c:v>253014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2AE3D1-F794-46CF-9CCC-1F2ABD983AEB}" type="doc">
      <dgm:prSet loTypeId="urn:microsoft.com/office/officeart/2005/8/layout/arrow2" loCatId="process" qsTypeId="urn:microsoft.com/office/officeart/2005/8/quickstyle/3d1" qsCatId="3D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324E9B28-EF0C-43A8-B129-C4F86999C7A1}">
      <dgm:prSet phldrT="[Text]" custT="1"/>
      <dgm:spPr/>
      <dgm:t>
        <a:bodyPr/>
        <a:lstStyle/>
        <a:p>
          <a:r>
            <a:rPr lang="en-US" sz="1600" b="1" dirty="0" smtClean="0"/>
            <a:t>Presentation</a:t>
          </a:r>
          <a:endParaRPr lang="en-US" sz="1600" b="1" dirty="0"/>
        </a:p>
      </dgm:t>
    </dgm:pt>
    <dgm:pt modelId="{F5EED652-5CBB-4A7A-ABA0-7CCBB9C17A10}" type="parTrans" cxnId="{164D8EE0-EF93-4F03-9C4A-B21135DDB8F2}">
      <dgm:prSet/>
      <dgm:spPr/>
      <dgm:t>
        <a:bodyPr/>
        <a:lstStyle/>
        <a:p>
          <a:endParaRPr lang="en-US"/>
        </a:p>
      </dgm:t>
    </dgm:pt>
    <dgm:pt modelId="{8A94D9AC-42A6-498A-A589-AB8C1EC98183}" type="sibTrans" cxnId="{164D8EE0-EF93-4F03-9C4A-B21135DDB8F2}">
      <dgm:prSet/>
      <dgm:spPr/>
      <dgm:t>
        <a:bodyPr/>
        <a:lstStyle/>
        <a:p>
          <a:endParaRPr lang="en-US"/>
        </a:p>
      </dgm:t>
    </dgm:pt>
    <dgm:pt modelId="{4B806F13-CC08-46CA-9DDE-3F4D11593E1A}">
      <dgm:prSet phldrT="[Text]" custT="1"/>
      <dgm:spPr/>
      <dgm:t>
        <a:bodyPr/>
        <a:lstStyle/>
        <a:p>
          <a:r>
            <a:rPr lang="en-US" sz="1800" b="1" dirty="0" smtClean="0"/>
            <a:t>Progression</a:t>
          </a:r>
          <a:endParaRPr lang="en-US" sz="1800" b="1" dirty="0"/>
        </a:p>
      </dgm:t>
    </dgm:pt>
    <dgm:pt modelId="{6A17D64A-CE64-4DD8-9A89-6ECCA2B7C294}" type="parTrans" cxnId="{FE760AC1-9862-4E9F-AE59-28B1E183AD0A}">
      <dgm:prSet/>
      <dgm:spPr/>
      <dgm:t>
        <a:bodyPr/>
        <a:lstStyle/>
        <a:p>
          <a:endParaRPr lang="en-US"/>
        </a:p>
      </dgm:t>
    </dgm:pt>
    <dgm:pt modelId="{8D68AC17-48C4-49DD-8AC0-54B34D030C0E}" type="sibTrans" cxnId="{FE760AC1-9862-4E9F-AE59-28B1E183AD0A}">
      <dgm:prSet/>
      <dgm:spPr/>
      <dgm:t>
        <a:bodyPr/>
        <a:lstStyle/>
        <a:p>
          <a:endParaRPr lang="en-US"/>
        </a:p>
      </dgm:t>
    </dgm:pt>
    <dgm:pt modelId="{AE933531-5C8E-4983-8388-99C1696068EE}">
      <dgm:prSet phldrT="[Text]" custT="1"/>
      <dgm:spPr/>
      <dgm:t>
        <a:bodyPr/>
        <a:lstStyle/>
        <a:p>
          <a:r>
            <a:rPr lang="en-US" sz="2000" b="1" dirty="0" smtClean="0"/>
            <a:t>Management</a:t>
          </a:r>
          <a:endParaRPr lang="en-US" sz="2000" b="1" dirty="0"/>
        </a:p>
      </dgm:t>
    </dgm:pt>
    <dgm:pt modelId="{2FA189CB-1011-46AC-943C-0DD69D967582}" type="parTrans" cxnId="{86CC5DBE-8CE3-4ED2-8470-C30D4ABC01C3}">
      <dgm:prSet/>
      <dgm:spPr/>
      <dgm:t>
        <a:bodyPr/>
        <a:lstStyle/>
        <a:p>
          <a:endParaRPr lang="en-US"/>
        </a:p>
      </dgm:t>
    </dgm:pt>
    <dgm:pt modelId="{A75126D4-3F64-457F-842F-FF387381DC3A}" type="sibTrans" cxnId="{86CC5DBE-8CE3-4ED2-8470-C30D4ABC01C3}">
      <dgm:prSet/>
      <dgm:spPr/>
      <dgm:t>
        <a:bodyPr/>
        <a:lstStyle/>
        <a:p>
          <a:endParaRPr lang="en-US"/>
        </a:p>
      </dgm:t>
    </dgm:pt>
    <dgm:pt modelId="{51B09244-F70F-444A-9B80-CC8CE94C544C}">
      <dgm:prSet phldrT="[Text]" custT="1"/>
      <dgm:spPr/>
      <dgm:t>
        <a:bodyPr/>
        <a:lstStyle/>
        <a:p>
          <a:pPr algn="ctr"/>
          <a:r>
            <a:rPr lang="en-US" sz="2400" b="1" dirty="0" smtClean="0"/>
            <a:t>Quality &amp; Outcomes</a:t>
          </a:r>
          <a:endParaRPr lang="en-US" sz="2400" b="1" dirty="0"/>
        </a:p>
      </dgm:t>
    </dgm:pt>
    <dgm:pt modelId="{BDA457BB-0CA0-4BD3-AE7A-96EC32A624FE}" type="parTrans" cxnId="{94C5536C-02C1-4E33-BD40-4582C2728325}">
      <dgm:prSet/>
      <dgm:spPr/>
      <dgm:t>
        <a:bodyPr/>
        <a:lstStyle/>
        <a:p>
          <a:endParaRPr lang="en-US"/>
        </a:p>
      </dgm:t>
    </dgm:pt>
    <dgm:pt modelId="{8EB3F3AA-FD2F-4DFA-87D3-6124CBEE32C6}" type="sibTrans" cxnId="{94C5536C-02C1-4E33-BD40-4582C2728325}">
      <dgm:prSet/>
      <dgm:spPr/>
      <dgm:t>
        <a:bodyPr/>
        <a:lstStyle/>
        <a:p>
          <a:endParaRPr lang="en-US"/>
        </a:p>
      </dgm:t>
    </dgm:pt>
    <dgm:pt modelId="{8D83A0A5-AA34-475E-AACE-84010CE81852}" type="pres">
      <dgm:prSet presAssocID="{3B2AE3D1-F794-46CF-9CCC-1F2ABD983AEB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E9A1193-7804-4837-A2AF-91DFA465F478}" type="pres">
      <dgm:prSet presAssocID="{3B2AE3D1-F794-46CF-9CCC-1F2ABD983AEB}" presName="arrow" presStyleLbl="bgShp" presStyleIdx="0" presStyleCnt="1" custScaleX="114224" custScaleY="66218" custLinFactNeighborX="454" custLinFactNeighborY="-25663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FDF63E4D-28A2-4431-8B5F-050904BCC412}" type="pres">
      <dgm:prSet presAssocID="{3B2AE3D1-F794-46CF-9CCC-1F2ABD983AEB}" presName="arrowDiagram4" presStyleCnt="0"/>
      <dgm:spPr/>
      <dgm:t>
        <a:bodyPr/>
        <a:lstStyle/>
        <a:p>
          <a:endParaRPr lang="en-US"/>
        </a:p>
      </dgm:t>
    </dgm:pt>
    <dgm:pt modelId="{CA310793-80F5-4BAF-B926-986BD43C1285}" type="pres">
      <dgm:prSet presAssocID="{324E9B28-EF0C-43A8-B129-C4F86999C7A1}" presName="bullet4a" presStyleLbl="node1" presStyleIdx="0" presStyleCnt="4" custLinFactX="-85125" custLinFactY="-200000" custLinFactNeighborX="-100000" custLinFactNeighborY="-288840"/>
      <dgm:spPr>
        <a:solidFill>
          <a:schemeClr val="accent4"/>
        </a:solidFill>
      </dgm:spPr>
      <dgm:t>
        <a:bodyPr/>
        <a:lstStyle/>
        <a:p>
          <a:endParaRPr lang="en-US"/>
        </a:p>
      </dgm:t>
    </dgm:pt>
    <dgm:pt modelId="{7CA9740C-C11D-449A-9111-6C38F12AD530}" type="pres">
      <dgm:prSet presAssocID="{324E9B28-EF0C-43A8-B129-C4F86999C7A1}" presName="textBox4a" presStyleLbl="revTx" presStyleIdx="0" presStyleCnt="4" custScaleX="121039" custScaleY="81488" custLinFactNeighborX="-14693" custLinFactNeighborY="-778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C7C309-B927-403B-AA59-04F192C42F3E}" type="pres">
      <dgm:prSet presAssocID="{4B806F13-CC08-46CA-9DDE-3F4D11593E1A}" presName="bullet4b" presStyleLbl="node1" presStyleIdx="1" presStyleCnt="4" custLinFactY="-50752" custLinFactNeighborX="-74100" custLinFactNeighborY="-100000"/>
      <dgm:spPr>
        <a:solidFill>
          <a:schemeClr val="accent4"/>
        </a:solidFill>
      </dgm:spPr>
      <dgm:t>
        <a:bodyPr/>
        <a:lstStyle/>
        <a:p>
          <a:endParaRPr lang="en-US"/>
        </a:p>
      </dgm:t>
    </dgm:pt>
    <dgm:pt modelId="{C5D94E54-FE34-439F-A432-1AADBC1F3149}" type="pres">
      <dgm:prSet presAssocID="{4B806F13-CC08-46CA-9DDE-3F4D11593E1A}" presName="textBox4b" presStyleLbl="revTx" presStyleIdx="1" presStyleCnt="4" custScaleX="107415" custScaleY="34207" custLinFactNeighborX="-9488" custLinFactNeighborY="-431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BC8E85-4A60-4BDC-8555-A489AAE00184}" type="pres">
      <dgm:prSet presAssocID="{AE933531-5C8E-4983-8388-99C1696068EE}" presName="bullet4c" presStyleLbl="node1" presStyleIdx="2" presStyleCnt="4" custLinFactNeighborX="-12976" custLinFactNeighborY="-44916"/>
      <dgm:spPr>
        <a:solidFill>
          <a:schemeClr val="accent4"/>
        </a:solidFill>
      </dgm:spPr>
      <dgm:t>
        <a:bodyPr/>
        <a:lstStyle/>
        <a:p>
          <a:endParaRPr lang="en-US"/>
        </a:p>
      </dgm:t>
    </dgm:pt>
    <dgm:pt modelId="{F9FE7160-5359-4505-8889-D897169FB976}" type="pres">
      <dgm:prSet presAssocID="{AE933531-5C8E-4983-8388-99C1696068EE}" presName="textBox4c" presStyleLbl="revTx" presStyleIdx="2" presStyleCnt="4" custScaleX="153549" custScaleY="24468" custLinFactNeighborX="19195" custLinFactNeighborY="-340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8E6585-7D96-4E6A-BAE3-76261DF86F6F}" type="pres">
      <dgm:prSet presAssocID="{51B09244-F70F-444A-9B80-CC8CE94C544C}" presName="bullet4d" presStyleLbl="node1" presStyleIdx="3" presStyleCnt="4" custLinFactNeighborX="18066" custLinFactNeighborY="-3201"/>
      <dgm:spPr>
        <a:solidFill>
          <a:schemeClr val="accent4"/>
        </a:solidFill>
      </dgm:spPr>
      <dgm:t>
        <a:bodyPr/>
        <a:lstStyle/>
        <a:p>
          <a:endParaRPr lang="en-US"/>
        </a:p>
      </dgm:t>
    </dgm:pt>
    <dgm:pt modelId="{801E6461-A578-41B5-93B8-5DD0CA08F76A}" type="pres">
      <dgm:prSet presAssocID="{51B09244-F70F-444A-9B80-CC8CE94C544C}" presName="textBox4d" presStyleLbl="revTx" presStyleIdx="3" presStyleCnt="4" custScaleX="153798" custScaleY="20317" custLinFactNeighborX="608" custLinFactNeighborY="-326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6CC5DBE-8CE3-4ED2-8470-C30D4ABC01C3}" srcId="{3B2AE3D1-F794-46CF-9CCC-1F2ABD983AEB}" destId="{AE933531-5C8E-4983-8388-99C1696068EE}" srcOrd="2" destOrd="0" parTransId="{2FA189CB-1011-46AC-943C-0DD69D967582}" sibTransId="{A75126D4-3F64-457F-842F-FF387381DC3A}"/>
    <dgm:cxn modelId="{A0D89BB5-0ED4-4ABC-9340-5E2D1EAC5BBD}" type="presOf" srcId="{3B2AE3D1-F794-46CF-9CCC-1F2ABD983AEB}" destId="{8D83A0A5-AA34-475E-AACE-84010CE81852}" srcOrd="0" destOrd="0" presId="urn:microsoft.com/office/officeart/2005/8/layout/arrow2"/>
    <dgm:cxn modelId="{F336533E-1874-4180-BE9E-6F9B7BD5E280}" type="presOf" srcId="{4B806F13-CC08-46CA-9DDE-3F4D11593E1A}" destId="{C5D94E54-FE34-439F-A432-1AADBC1F3149}" srcOrd="0" destOrd="0" presId="urn:microsoft.com/office/officeart/2005/8/layout/arrow2"/>
    <dgm:cxn modelId="{94C5536C-02C1-4E33-BD40-4582C2728325}" srcId="{3B2AE3D1-F794-46CF-9CCC-1F2ABD983AEB}" destId="{51B09244-F70F-444A-9B80-CC8CE94C544C}" srcOrd="3" destOrd="0" parTransId="{BDA457BB-0CA0-4BD3-AE7A-96EC32A624FE}" sibTransId="{8EB3F3AA-FD2F-4DFA-87D3-6124CBEE32C6}"/>
    <dgm:cxn modelId="{EEF2EFC3-ADDA-4F97-A8C3-2BA5C36A14D4}" type="presOf" srcId="{324E9B28-EF0C-43A8-B129-C4F86999C7A1}" destId="{7CA9740C-C11D-449A-9111-6C38F12AD530}" srcOrd="0" destOrd="0" presId="urn:microsoft.com/office/officeart/2005/8/layout/arrow2"/>
    <dgm:cxn modelId="{164D8EE0-EF93-4F03-9C4A-B21135DDB8F2}" srcId="{3B2AE3D1-F794-46CF-9CCC-1F2ABD983AEB}" destId="{324E9B28-EF0C-43A8-B129-C4F86999C7A1}" srcOrd="0" destOrd="0" parTransId="{F5EED652-5CBB-4A7A-ABA0-7CCBB9C17A10}" sibTransId="{8A94D9AC-42A6-498A-A589-AB8C1EC98183}"/>
    <dgm:cxn modelId="{16D620E9-B51A-4B71-9F40-5E417EB633D4}" type="presOf" srcId="{51B09244-F70F-444A-9B80-CC8CE94C544C}" destId="{801E6461-A578-41B5-93B8-5DD0CA08F76A}" srcOrd="0" destOrd="0" presId="urn:microsoft.com/office/officeart/2005/8/layout/arrow2"/>
    <dgm:cxn modelId="{1CA8F096-FA80-4572-8FA8-3D5B4D776C39}" type="presOf" srcId="{AE933531-5C8E-4983-8388-99C1696068EE}" destId="{F9FE7160-5359-4505-8889-D897169FB976}" srcOrd="0" destOrd="0" presId="urn:microsoft.com/office/officeart/2005/8/layout/arrow2"/>
    <dgm:cxn modelId="{FE760AC1-9862-4E9F-AE59-28B1E183AD0A}" srcId="{3B2AE3D1-F794-46CF-9CCC-1F2ABD983AEB}" destId="{4B806F13-CC08-46CA-9DDE-3F4D11593E1A}" srcOrd="1" destOrd="0" parTransId="{6A17D64A-CE64-4DD8-9A89-6ECCA2B7C294}" sibTransId="{8D68AC17-48C4-49DD-8AC0-54B34D030C0E}"/>
    <dgm:cxn modelId="{72894DA1-866B-46B3-AB60-B371A9600F96}" type="presParOf" srcId="{8D83A0A5-AA34-475E-AACE-84010CE81852}" destId="{0E9A1193-7804-4837-A2AF-91DFA465F478}" srcOrd="0" destOrd="0" presId="urn:microsoft.com/office/officeart/2005/8/layout/arrow2"/>
    <dgm:cxn modelId="{8BB8E2FE-8B78-4FF5-8400-C6697DBFB470}" type="presParOf" srcId="{8D83A0A5-AA34-475E-AACE-84010CE81852}" destId="{FDF63E4D-28A2-4431-8B5F-050904BCC412}" srcOrd="1" destOrd="0" presId="urn:microsoft.com/office/officeart/2005/8/layout/arrow2"/>
    <dgm:cxn modelId="{2DAD0229-EAFB-48BE-9FC2-C8E4EC3FD5A0}" type="presParOf" srcId="{FDF63E4D-28A2-4431-8B5F-050904BCC412}" destId="{CA310793-80F5-4BAF-B926-986BD43C1285}" srcOrd="0" destOrd="0" presId="urn:microsoft.com/office/officeart/2005/8/layout/arrow2"/>
    <dgm:cxn modelId="{AB7105AB-B7F9-4F80-AD64-62C86DFD17B9}" type="presParOf" srcId="{FDF63E4D-28A2-4431-8B5F-050904BCC412}" destId="{7CA9740C-C11D-449A-9111-6C38F12AD530}" srcOrd="1" destOrd="0" presId="urn:microsoft.com/office/officeart/2005/8/layout/arrow2"/>
    <dgm:cxn modelId="{AF60003A-B4AB-47E8-AD02-98CF66E91FD9}" type="presParOf" srcId="{FDF63E4D-28A2-4431-8B5F-050904BCC412}" destId="{8AC7C309-B927-403B-AA59-04F192C42F3E}" srcOrd="2" destOrd="0" presId="urn:microsoft.com/office/officeart/2005/8/layout/arrow2"/>
    <dgm:cxn modelId="{DFD72871-09F7-4861-A452-110809D2FEC6}" type="presParOf" srcId="{FDF63E4D-28A2-4431-8B5F-050904BCC412}" destId="{C5D94E54-FE34-439F-A432-1AADBC1F3149}" srcOrd="3" destOrd="0" presId="urn:microsoft.com/office/officeart/2005/8/layout/arrow2"/>
    <dgm:cxn modelId="{ED0D4B93-5089-4325-8F8F-D92EA6B3875E}" type="presParOf" srcId="{FDF63E4D-28A2-4431-8B5F-050904BCC412}" destId="{72BC8E85-4A60-4BDC-8555-A489AAE00184}" srcOrd="4" destOrd="0" presId="urn:microsoft.com/office/officeart/2005/8/layout/arrow2"/>
    <dgm:cxn modelId="{D0417792-95E1-463A-B97D-B38F5C746BDA}" type="presParOf" srcId="{FDF63E4D-28A2-4431-8B5F-050904BCC412}" destId="{F9FE7160-5359-4505-8889-D897169FB976}" srcOrd="5" destOrd="0" presId="urn:microsoft.com/office/officeart/2005/8/layout/arrow2"/>
    <dgm:cxn modelId="{6D2EFD81-ABA6-4D9B-AD1E-FB1D16950716}" type="presParOf" srcId="{FDF63E4D-28A2-4431-8B5F-050904BCC412}" destId="{078E6585-7D96-4E6A-BAE3-76261DF86F6F}" srcOrd="6" destOrd="0" presId="urn:microsoft.com/office/officeart/2005/8/layout/arrow2"/>
    <dgm:cxn modelId="{A48FF4F0-6A52-422C-99AE-5980714F123F}" type="presParOf" srcId="{FDF63E4D-28A2-4431-8B5F-050904BCC412}" destId="{801E6461-A578-41B5-93B8-5DD0CA08F76A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0.30556</cdr:x>
      <cdr:y>0.44167</cdr:y>
    </cdr:from>
    <cdr:to>
      <cdr:x>0.43519</cdr:x>
      <cdr:y>0.63096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14600" y="2133600"/>
          <a:ext cx="10668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No HF</a:t>
          </a:r>
        </a:p>
        <a:p xmlns:a="http://schemas.openxmlformats.org/drawingml/2006/main">
          <a:pPr algn="ctr"/>
          <a:r>
            <a:rPr lang="en-US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64%</a:t>
          </a:r>
          <a:endParaRPr lang="en-US" sz="20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702439-976E-4177-B006-B9F571C45060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61A9E4-D2D1-4680-A94B-A152B8C2A5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003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7CBF923-31F3-4939-AC23-AB96EA8101CF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7630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574,972 patients with diabetes from 259 US practices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61A9E4-D2D1-4680-A94B-A152B8C2A51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44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61A9E4-D2D1-4680-A94B-A152B8C2A51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2578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61A9E4-D2D1-4680-A94B-A152B8C2A51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129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668A5578-066C-4A67-B883-9C5EE8F3E644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53578A78-0F8A-4436-BC7B-621D7283D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5578-066C-4A67-B883-9C5EE8F3E644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8A78-0F8A-4436-BC7B-621D7283D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5578-066C-4A67-B883-9C5EE8F3E644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8A78-0F8A-4436-BC7B-621D7283D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967" y="38100"/>
            <a:ext cx="7924800" cy="876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26345" y="1295400"/>
            <a:ext cx="8109655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buSzTx/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buSzTx/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buSzTx/>
              <a:defRPr/>
            </a:lvl1pPr>
          </a:lstStyle>
          <a:p>
            <a:fld id="{578F1591-2D8B-48DE-A3FD-6753D2611C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967" y="38100"/>
            <a:ext cx="7924800" cy="876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26345" y="1295400"/>
            <a:ext cx="8109655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eaLnBrk="1" hangingPunct="1">
              <a:buSzTx/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eaLnBrk="1" hangingPunct="1">
              <a:buSzTx/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 eaLnBrk="1" hangingPunct="1">
              <a:buSzTx/>
              <a:defRPr/>
            </a:lvl1pPr>
          </a:lstStyle>
          <a:p>
            <a:fld id="{278E41E1-BADD-46A7-915B-8A4ACB32EC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668A5578-066C-4A67-B883-9C5EE8F3E644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3578A78-0F8A-4436-BC7B-621D7283D0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Minus 6"/>
          <p:cNvSpPr/>
          <p:nvPr userDrawn="1"/>
        </p:nvSpPr>
        <p:spPr>
          <a:xfrm>
            <a:off x="-685800" y="1066800"/>
            <a:ext cx="10591800" cy="170835"/>
          </a:xfrm>
          <a:prstGeom prst="mathMinus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5578-066C-4A67-B883-9C5EE8F3E644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8A78-0F8A-4436-BC7B-621D7283D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668A5578-066C-4A67-B883-9C5EE8F3E644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3578A78-0F8A-4436-BC7B-621D7283D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solidFill>
            <a:schemeClr val="accent6"/>
          </a:solidFill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solidFill>
            <a:schemeClr val="accent6"/>
          </a:solidFill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668A5578-066C-4A67-B883-9C5EE8F3E644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3578A78-0F8A-4436-BC7B-621D7283D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668A5578-066C-4A67-B883-9C5EE8F3E644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3578A78-0F8A-4436-BC7B-621D7283D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5578-066C-4A67-B883-9C5EE8F3E644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8A78-0F8A-4436-BC7B-621D7283D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5578-066C-4A67-B883-9C5EE8F3E644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8A78-0F8A-4436-BC7B-621D7283D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A5578-066C-4A67-B883-9C5EE8F3E644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78A78-0F8A-4436-BC7B-621D7283D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68A5578-066C-4A67-B883-9C5EE8F3E644}" type="datetimeFigureOut">
              <a:rPr lang="en-US" smtClean="0"/>
              <a:pPr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3578A78-0F8A-4436-BC7B-621D7283D0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90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>
              <a:lumMod val="9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6">
              <a:lumMod val="60000"/>
              <a:lumOff val="4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95400"/>
            <a:ext cx="8229600" cy="2286001"/>
          </a:xfrm>
          <a:solidFill>
            <a:schemeClr val="accent6">
              <a:lumMod val="75000"/>
            </a:schemeClr>
          </a:solidFill>
          <a:ln w="38100">
            <a:solidFill>
              <a:srgbClr val="FFFFFF"/>
            </a:solidFill>
          </a:ln>
        </p:spPr>
        <p:txBody>
          <a:bodyPr>
            <a:noAutofit/>
          </a:bodyPr>
          <a:lstStyle/>
          <a:p>
            <a:r>
              <a:rPr lang="en-US" sz="4000" dirty="0"/>
              <a:t>Leveraging Registry Data: </a:t>
            </a: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200" dirty="0" smtClean="0"/>
              <a:t>Uncovering </a:t>
            </a:r>
            <a:r>
              <a:rPr lang="en-US" sz="3200" dirty="0"/>
              <a:t>Gaps and Discovering Opportunities to Improve How We Manage CVD Risk in Patients with T2DM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191000"/>
            <a:ext cx="7772400" cy="1828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Suzanne V. Arnold, MD, MHA</a:t>
            </a:r>
          </a:p>
          <a:p>
            <a:endParaRPr lang="en-US" sz="2400" dirty="0" smtClean="0"/>
          </a:p>
          <a:p>
            <a:r>
              <a:rPr lang="en-US" sz="2400" b="0" dirty="0" smtClean="0"/>
              <a:t>Associate Professor and Clinical Scholar</a:t>
            </a:r>
          </a:p>
          <a:p>
            <a:r>
              <a:rPr lang="en-US" sz="2400" b="0" dirty="0" smtClean="0"/>
              <a:t>University of Missouri-Kansas City</a:t>
            </a:r>
          </a:p>
          <a:p>
            <a:r>
              <a:rPr lang="en-US" sz="2400" b="0" dirty="0" smtClean="0"/>
              <a:t>Saint Luke’s Mid America Heart Institute</a:t>
            </a:r>
            <a:endParaRPr lang="en-US" sz="24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868362"/>
          </a:xfrm>
        </p:spPr>
        <p:txBody>
          <a:bodyPr>
            <a:noAutofit/>
          </a:bodyPr>
          <a:lstStyle/>
          <a:p>
            <a:r>
              <a:rPr lang="en-US" sz="3800" dirty="0" smtClean="0"/>
              <a:t>Using DCR to Examine Specific Gaps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T2D and heart failure</a:t>
            </a:r>
          </a:p>
          <a:p>
            <a:pPr lvl="1"/>
            <a:r>
              <a:rPr lang="en-US" dirty="0" smtClean="0"/>
              <a:t>Not good: TZD, insulin, sulfonylureas</a:t>
            </a:r>
          </a:p>
          <a:p>
            <a:pPr lvl="1"/>
            <a:r>
              <a:rPr lang="en-US" dirty="0" smtClean="0"/>
              <a:t>Good: Metformin, SGLT2i</a:t>
            </a:r>
          </a:p>
          <a:p>
            <a:endParaRPr lang="en-US" dirty="0" smtClean="0"/>
          </a:p>
          <a:p>
            <a:r>
              <a:rPr lang="en-US" dirty="0" smtClean="0"/>
              <a:t>669,308 adults on ≥1 T2D medication</a:t>
            </a:r>
          </a:p>
          <a:p>
            <a:pPr lvl="1"/>
            <a:r>
              <a:rPr lang="en-US" dirty="0"/>
              <a:t>Mean HbA1c </a:t>
            </a:r>
            <a:r>
              <a:rPr lang="en-US" dirty="0" smtClean="0"/>
              <a:t>7.7%</a:t>
            </a:r>
          </a:p>
          <a:p>
            <a:pPr lvl="1"/>
            <a:r>
              <a:rPr lang="en-US" dirty="0" smtClean="0"/>
              <a:t>Mean LVEF 56% 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185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T2D and Heart Failure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329965"/>
              </p:ext>
            </p:extLst>
          </p:nvPr>
        </p:nvGraphicFramePr>
        <p:xfrm>
          <a:off x="304800" y="1676400"/>
          <a:ext cx="82296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1"/>
          <p:cNvSpPr txBox="1"/>
          <p:nvPr/>
        </p:nvSpPr>
        <p:spPr>
          <a:xfrm>
            <a:off x="4412512" y="2286000"/>
            <a:ext cx="1066800" cy="9144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HFrEF</a:t>
            </a:r>
            <a:endParaRPr lang="en-US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1"/>
          <p:cNvSpPr txBox="1"/>
          <p:nvPr/>
        </p:nvSpPr>
        <p:spPr>
          <a:xfrm>
            <a:off x="5105400" y="3634581"/>
            <a:ext cx="1066800" cy="9144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HFpEF</a:t>
            </a:r>
            <a:endParaRPr lang="en-US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3352800"/>
            <a:ext cx="1189074" cy="1477328"/>
          </a:xfrm>
          <a:prstGeom prst="rect">
            <a:avLst/>
          </a:prstGeom>
          <a:solidFill>
            <a:srgbClr val="001746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Age 68 y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56% men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64% CAD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14% MI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7% CKD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53200" y="1265872"/>
            <a:ext cx="1219200" cy="1477328"/>
          </a:xfrm>
          <a:prstGeom prst="rect">
            <a:avLst/>
          </a:prstGeom>
          <a:solidFill>
            <a:srgbClr val="001746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Age 69 y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71% men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82% CAD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31% MI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17% CKD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62800" y="3210453"/>
            <a:ext cx="1219200" cy="1477328"/>
          </a:xfrm>
          <a:prstGeom prst="rect">
            <a:avLst/>
          </a:prstGeom>
          <a:solidFill>
            <a:srgbClr val="001746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Age 71 y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55% men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75% CAD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21% MI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16% CKD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Straight Connector 10"/>
          <p:cNvCxnSpPr>
            <a:stCxn id="7" idx="3"/>
          </p:cNvCxnSpPr>
          <p:nvPr/>
        </p:nvCxnSpPr>
        <p:spPr>
          <a:xfrm>
            <a:off x="1646274" y="4091464"/>
            <a:ext cx="4873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8" idx="1"/>
          </p:cNvCxnSpPr>
          <p:nvPr/>
        </p:nvCxnSpPr>
        <p:spPr>
          <a:xfrm>
            <a:off x="5311849" y="2004536"/>
            <a:ext cx="124135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675474" y="3949117"/>
            <a:ext cx="4873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161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  <p:bldP spid="6" grpId="0"/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ontent Placeholder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953314"/>
              </p:ext>
            </p:extLst>
          </p:nvPr>
        </p:nvGraphicFramePr>
        <p:xfrm>
          <a:off x="304800" y="1371601"/>
          <a:ext cx="8458200" cy="50292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90613"/>
                <a:gridCol w="2190613"/>
                <a:gridCol w="2190613"/>
                <a:gridCol w="1886361"/>
              </a:tblGrid>
              <a:tr h="9673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2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HFrEF</a:t>
                      </a:r>
                      <a:r>
                        <a:rPr lang="en-US" sz="3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3200" b="1" u="none" strike="noStrike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b="1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HFpEF</a:t>
                      </a:r>
                      <a:r>
                        <a:rPr lang="en-US" sz="3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3200" b="1" u="none" strike="noStrike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</a:t>
                      </a:r>
                      <a:r>
                        <a:rPr lang="en-US" sz="32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HF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580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Insulin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43%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40%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29%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80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Metformin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54%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66%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80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Sulfonylurea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38%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36%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33%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80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TZD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6.1%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7.6%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8.4%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80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DPP-4i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14%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16%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80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GLP-1 </a:t>
                      </a:r>
                      <a:r>
                        <a:rPr lang="en-US" sz="2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4.0%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4.7%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5.3%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802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26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SGLT2i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2.3%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2.6%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3.6%</a:t>
                      </a:r>
                      <a:endParaRPr lang="en-US" sz="2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3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T2D and Heart Failure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3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958840" y="3311188"/>
            <a:ext cx="2194560" cy="369332"/>
            <a:chOff x="6553199" y="5779681"/>
            <a:chExt cx="2194560" cy="369332"/>
          </a:xfrm>
        </p:grpSpPr>
        <p:sp>
          <p:nvSpPr>
            <p:cNvPr id="20" name="TextBox 19"/>
            <p:cNvSpPr txBox="1"/>
            <p:nvPr/>
          </p:nvSpPr>
          <p:spPr>
            <a:xfrm>
              <a:off x="7467599" y="5779681"/>
              <a:ext cx="1280160" cy="369332"/>
            </a:xfrm>
            <a:prstGeom prst="rect">
              <a:avLst/>
            </a:prstGeom>
            <a:solidFill>
              <a:srgbClr val="001746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Sept 2015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6553199" y="5964347"/>
              <a:ext cx="9144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5938377" y="4764202"/>
            <a:ext cx="2194560" cy="369332"/>
            <a:chOff x="6553199" y="5779681"/>
            <a:chExt cx="2194560" cy="369332"/>
          </a:xfrm>
        </p:grpSpPr>
        <p:sp>
          <p:nvSpPr>
            <p:cNvPr id="26" name="TextBox 25"/>
            <p:cNvSpPr txBox="1"/>
            <p:nvPr/>
          </p:nvSpPr>
          <p:spPr>
            <a:xfrm>
              <a:off x="7467599" y="5779681"/>
              <a:ext cx="1280160" cy="369332"/>
            </a:xfrm>
            <a:prstGeom prst="rect">
              <a:avLst/>
            </a:prstGeom>
            <a:solidFill>
              <a:srgbClr val="001746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Feb 2016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6553199" y="5964347"/>
              <a:ext cx="9144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5958840" y="5994374"/>
            <a:ext cx="2194560" cy="369332"/>
            <a:chOff x="6553199" y="5779681"/>
            <a:chExt cx="2194560" cy="369332"/>
          </a:xfrm>
        </p:grpSpPr>
        <p:sp>
          <p:nvSpPr>
            <p:cNvPr id="23" name="TextBox 22"/>
            <p:cNvSpPr txBox="1"/>
            <p:nvPr/>
          </p:nvSpPr>
          <p:spPr>
            <a:xfrm>
              <a:off x="7467599" y="5779681"/>
              <a:ext cx="1280160" cy="369332"/>
            </a:xfrm>
            <a:prstGeom prst="rect">
              <a:avLst/>
            </a:prstGeom>
            <a:solidFill>
              <a:srgbClr val="001746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Arial" panose="020B0604020202020204" pitchFamily="34" charset="0"/>
                  <a:cs typeface="Arial" panose="020B0604020202020204" pitchFamily="34" charset="0"/>
                </a:rPr>
                <a:t>June 2016</a:t>
              </a:r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6553199" y="5964347"/>
              <a:ext cx="9144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868362"/>
          </a:xfrm>
        </p:spPr>
        <p:txBody>
          <a:bodyPr>
            <a:noAutofit/>
          </a:bodyPr>
          <a:lstStyle/>
          <a:p>
            <a:r>
              <a:rPr lang="en-US" sz="3800" dirty="0" smtClean="0"/>
              <a:t>Using DCR to Examine Specific Gaps</a:t>
            </a:r>
            <a:endParaRPr lang="en-US" sz="3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t="39922" b="35199"/>
          <a:stretch/>
        </p:blipFill>
        <p:spPr>
          <a:xfrm>
            <a:off x="451977" y="3106755"/>
            <a:ext cx="5486400" cy="825803"/>
          </a:xfrm>
          <a:prstGeom prst="rect">
            <a:avLst/>
          </a:prstGeom>
          <a:ln w="38100">
            <a:solidFill>
              <a:schemeClr val="accent6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t="54564" b="30405"/>
          <a:stretch/>
        </p:blipFill>
        <p:spPr>
          <a:xfrm>
            <a:off x="451977" y="5994374"/>
            <a:ext cx="5486400" cy="406426"/>
          </a:xfrm>
          <a:prstGeom prst="rect">
            <a:avLst/>
          </a:prstGeom>
          <a:ln w="38100">
            <a:solidFill>
              <a:schemeClr val="accent6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/>
          <a:srcRect t="41649" b="37217"/>
          <a:stretch/>
        </p:blipFill>
        <p:spPr>
          <a:xfrm>
            <a:off x="451977" y="4613419"/>
            <a:ext cx="5486400" cy="697715"/>
          </a:xfrm>
          <a:prstGeom prst="rect">
            <a:avLst/>
          </a:prstGeom>
          <a:ln w="38100">
            <a:solidFill>
              <a:schemeClr val="accent6"/>
            </a:solidFill>
          </a:ln>
        </p:spPr>
      </p:pic>
      <p:sp>
        <p:nvSpPr>
          <p:cNvPr id="28" name="Freeform 27"/>
          <p:cNvSpPr/>
          <p:nvPr/>
        </p:nvSpPr>
        <p:spPr>
          <a:xfrm>
            <a:off x="703120" y="4142937"/>
            <a:ext cx="1333500" cy="258720"/>
          </a:xfrm>
          <a:custGeom>
            <a:avLst/>
            <a:gdLst>
              <a:gd name="connsiteX0" fmla="*/ 0 w 2294578"/>
              <a:gd name="connsiteY0" fmla="*/ 119432 h 716589"/>
              <a:gd name="connsiteX1" fmla="*/ 34981 w 2294578"/>
              <a:gd name="connsiteY1" fmla="*/ 34981 h 716589"/>
              <a:gd name="connsiteX2" fmla="*/ 119432 w 2294578"/>
              <a:gd name="connsiteY2" fmla="*/ 0 h 716589"/>
              <a:gd name="connsiteX3" fmla="*/ 2175146 w 2294578"/>
              <a:gd name="connsiteY3" fmla="*/ 0 h 716589"/>
              <a:gd name="connsiteX4" fmla="*/ 2259597 w 2294578"/>
              <a:gd name="connsiteY4" fmla="*/ 34981 h 716589"/>
              <a:gd name="connsiteX5" fmla="*/ 2294578 w 2294578"/>
              <a:gd name="connsiteY5" fmla="*/ 119432 h 716589"/>
              <a:gd name="connsiteX6" fmla="*/ 2294578 w 2294578"/>
              <a:gd name="connsiteY6" fmla="*/ 597157 h 716589"/>
              <a:gd name="connsiteX7" fmla="*/ 2259597 w 2294578"/>
              <a:gd name="connsiteY7" fmla="*/ 681608 h 716589"/>
              <a:gd name="connsiteX8" fmla="*/ 2175146 w 2294578"/>
              <a:gd name="connsiteY8" fmla="*/ 716589 h 716589"/>
              <a:gd name="connsiteX9" fmla="*/ 119432 w 2294578"/>
              <a:gd name="connsiteY9" fmla="*/ 716589 h 716589"/>
              <a:gd name="connsiteX10" fmla="*/ 34981 w 2294578"/>
              <a:gd name="connsiteY10" fmla="*/ 681608 h 716589"/>
              <a:gd name="connsiteX11" fmla="*/ 0 w 2294578"/>
              <a:gd name="connsiteY11" fmla="*/ 597157 h 716589"/>
              <a:gd name="connsiteX12" fmla="*/ 0 w 2294578"/>
              <a:gd name="connsiteY12" fmla="*/ 119432 h 716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94578" h="716589">
                <a:moveTo>
                  <a:pt x="0" y="119432"/>
                </a:moveTo>
                <a:cubicBezTo>
                  <a:pt x="0" y="87757"/>
                  <a:pt x="12583" y="57379"/>
                  <a:pt x="34981" y="34981"/>
                </a:cubicBezTo>
                <a:cubicBezTo>
                  <a:pt x="57379" y="12583"/>
                  <a:pt x="87757" y="0"/>
                  <a:pt x="119432" y="0"/>
                </a:cubicBezTo>
                <a:lnTo>
                  <a:pt x="2175146" y="0"/>
                </a:lnTo>
                <a:cubicBezTo>
                  <a:pt x="2206821" y="0"/>
                  <a:pt x="2237199" y="12583"/>
                  <a:pt x="2259597" y="34981"/>
                </a:cubicBezTo>
                <a:cubicBezTo>
                  <a:pt x="2281995" y="57379"/>
                  <a:pt x="2294578" y="87757"/>
                  <a:pt x="2294578" y="119432"/>
                </a:cubicBezTo>
                <a:lnTo>
                  <a:pt x="2294578" y="597157"/>
                </a:lnTo>
                <a:cubicBezTo>
                  <a:pt x="2294578" y="628832"/>
                  <a:pt x="2281995" y="659210"/>
                  <a:pt x="2259597" y="681608"/>
                </a:cubicBezTo>
                <a:cubicBezTo>
                  <a:pt x="2237199" y="704006"/>
                  <a:pt x="2206821" y="716589"/>
                  <a:pt x="2175146" y="716589"/>
                </a:cubicBezTo>
                <a:lnTo>
                  <a:pt x="119432" y="716589"/>
                </a:lnTo>
                <a:cubicBezTo>
                  <a:pt x="87757" y="716589"/>
                  <a:pt x="57379" y="704006"/>
                  <a:pt x="34981" y="681608"/>
                </a:cubicBezTo>
                <a:cubicBezTo>
                  <a:pt x="12583" y="659210"/>
                  <a:pt x="0" y="628832"/>
                  <a:pt x="0" y="597157"/>
                </a:cubicBezTo>
                <a:lnTo>
                  <a:pt x="0" y="119432"/>
                </a:lnTo>
                <a:close/>
              </a:path>
            </a:pathLst>
          </a:custGeom>
          <a:noFill/>
          <a:ln w="9525" cap="flat" cmpd="sng" algn="ctr">
            <a:noFill/>
            <a:prstDash val="solid"/>
            <a:headEnd/>
            <a:tailEnd/>
          </a:ln>
          <a:effectLst/>
        </p:spPr>
        <p:txBody>
          <a:bodyPr wrap="square" lIns="0" tIns="39182" rIns="0" bIns="39182" anchor="ctr">
            <a:noAutofit/>
          </a:bodyPr>
          <a:lstStyle/>
          <a:p>
            <a:pPr defTabSz="783625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929" b="1" u="sng" kern="0" dirty="0">
                <a:latin typeface="Arial"/>
                <a:ea typeface="ＭＳ Ｐゴシック" pitchFamily="64" charset="-128"/>
              </a:rPr>
              <a:t>IRIS</a:t>
            </a:r>
          </a:p>
        </p:txBody>
      </p:sp>
      <p:sp>
        <p:nvSpPr>
          <p:cNvPr id="29" name="Freeform 28"/>
          <p:cNvSpPr/>
          <p:nvPr/>
        </p:nvSpPr>
        <p:spPr>
          <a:xfrm>
            <a:off x="703120" y="2636273"/>
            <a:ext cx="2651760" cy="258720"/>
          </a:xfrm>
          <a:custGeom>
            <a:avLst/>
            <a:gdLst>
              <a:gd name="connsiteX0" fmla="*/ 0 w 2294578"/>
              <a:gd name="connsiteY0" fmla="*/ 119432 h 716589"/>
              <a:gd name="connsiteX1" fmla="*/ 34981 w 2294578"/>
              <a:gd name="connsiteY1" fmla="*/ 34981 h 716589"/>
              <a:gd name="connsiteX2" fmla="*/ 119432 w 2294578"/>
              <a:gd name="connsiteY2" fmla="*/ 0 h 716589"/>
              <a:gd name="connsiteX3" fmla="*/ 2175146 w 2294578"/>
              <a:gd name="connsiteY3" fmla="*/ 0 h 716589"/>
              <a:gd name="connsiteX4" fmla="*/ 2259597 w 2294578"/>
              <a:gd name="connsiteY4" fmla="*/ 34981 h 716589"/>
              <a:gd name="connsiteX5" fmla="*/ 2294578 w 2294578"/>
              <a:gd name="connsiteY5" fmla="*/ 119432 h 716589"/>
              <a:gd name="connsiteX6" fmla="*/ 2294578 w 2294578"/>
              <a:gd name="connsiteY6" fmla="*/ 597157 h 716589"/>
              <a:gd name="connsiteX7" fmla="*/ 2259597 w 2294578"/>
              <a:gd name="connsiteY7" fmla="*/ 681608 h 716589"/>
              <a:gd name="connsiteX8" fmla="*/ 2175146 w 2294578"/>
              <a:gd name="connsiteY8" fmla="*/ 716589 h 716589"/>
              <a:gd name="connsiteX9" fmla="*/ 119432 w 2294578"/>
              <a:gd name="connsiteY9" fmla="*/ 716589 h 716589"/>
              <a:gd name="connsiteX10" fmla="*/ 34981 w 2294578"/>
              <a:gd name="connsiteY10" fmla="*/ 681608 h 716589"/>
              <a:gd name="connsiteX11" fmla="*/ 0 w 2294578"/>
              <a:gd name="connsiteY11" fmla="*/ 597157 h 716589"/>
              <a:gd name="connsiteX12" fmla="*/ 0 w 2294578"/>
              <a:gd name="connsiteY12" fmla="*/ 119432 h 716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94578" h="716589">
                <a:moveTo>
                  <a:pt x="0" y="119432"/>
                </a:moveTo>
                <a:cubicBezTo>
                  <a:pt x="0" y="87757"/>
                  <a:pt x="12583" y="57379"/>
                  <a:pt x="34981" y="34981"/>
                </a:cubicBezTo>
                <a:cubicBezTo>
                  <a:pt x="57379" y="12583"/>
                  <a:pt x="87757" y="0"/>
                  <a:pt x="119432" y="0"/>
                </a:cubicBezTo>
                <a:lnTo>
                  <a:pt x="2175146" y="0"/>
                </a:lnTo>
                <a:cubicBezTo>
                  <a:pt x="2206821" y="0"/>
                  <a:pt x="2237199" y="12583"/>
                  <a:pt x="2259597" y="34981"/>
                </a:cubicBezTo>
                <a:cubicBezTo>
                  <a:pt x="2281995" y="57379"/>
                  <a:pt x="2294578" y="87757"/>
                  <a:pt x="2294578" y="119432"/>
                </a:cubicBezTo>
                <a:lnTo>
                  <a:pt x="2294578" y="597157"/>
                </a:lnTo>
                <a:cubicBezTo>
                  <a:pt x="2294578" y="628832"/>
                  <a:pt x="2281995" y="659210"/>
                  <a:pt x="2259597" y="681608"/>
                </a:cubicBezTo>
                <a:cubicBezTo>
                  <a:pt x="2237199" y="704006"/>
                  <a:pt x="2206821" y="716589"/>
                  <a:pt x="2175146" y="716589"/>
                </a:cubicBezTo>
                <a:lnTo>
                  <a:pt x="119432" y="716589"/>
                </a:lnTo>
                <a:cubicBezTo>
                  <a:pt x="87757" y="716589"/>
                  <a:pt x="57379" y="704006"/>
                  <a:pt x="34981" y="681608"/>
                </a:cubicBezTo>
                <a:cubicBezTo>
                  <a:pt x="12583" y="659210"/>
                  <a:pt x="0" y="628832"/>
                  <a:pt x="0" y="597157"/>
                </a:cubicBezTo>
                <a:lnTo>
                  <a:pt x="0" y="119432"/>
                </a:lnTo>
                <a:close/>
              </a:path>
            </a:pathLst>
          </a:custGeom>
          <a:noFill/>
          <a:ln w="9525" cap="flat" cmpd="sng" algn="ctr">
            <a:noFill/>
            <a:prstDash val="solid"/>
            <a:headEnd/>
            <a:tailEnd/>
          </a:ln>
          <a:effectLst/>
        </p:spPr>
        <p:txBody>
          <a:bodyPr wrap="square" lIns="0" tIns="39182" rIns="0" bIns="39182" anchor="ctr">
            <a:noAutofit/>
          </a:bodyPr>
          <a:lstStyle/>
          <a:p>
            <a:pPr defTabSz="783625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929" b="1" u="sng" kern="0" dirty="0" smtClean="0">
                <a:latin typeface="Arial"/>
                <a:ea typeface="ＭＳ Ｐゴシック" pitchFamily="64" charset="-128"/>
              </a:rPr>
              <a:t>EMPA-REG OUTCOME</a:t>
            </a:r>
            <a:endParaRPr lang="en-US" sz="1929" b="1" u="sng" kern="0" dirty="0">
              <a:latin typeface="Arial"/>
              <a:ea typeface="ＭＳ Ｐゴシック" pitchFamily="64" charset="-128"/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703120" y="5522896"/>
            <a:ext cx="1333500" cy="258720"/>
          </a:xfrm>
          <a:custGeom>
            <a:avLst/>
            <a:gdLst>
              <a:gd name="connsiteX0" fmla="*/ 0 w 2294578"/>
              <a:gd name="connsiteY0" fmla="*/ 119432 h 716589"/>
              <a:gd name="connsiteX1" fmla="*/ 34981 w 2294578"/>
              <a:gd name="connsiteY1" fmla="*/ 34981 h 716589"/>
              <a:gd name="connsiteX2" fmla="*/ 119432 w 2294578"/>
              <a:gd name="connsiteY2" fmla="*/ 0 h 716589"/>
              <a:gd name="connsiteX3" fmla="*/ 2175146 w 2294578"/>
              <a:gd name="connsiteY3" fmla="*/ 0 h 716589"/>
              <a:gd name="connsiteX4" fmla="*/ 2259597 w 2294578"/>
              <a:gd name="connsiteY4" fmla="*/ 34981 h 716589"/>
              <a:gd name="connsiteX5" fmla="*/ 2294578 w 2294578"/>
              <a:gd name="connsiteY5" fmla="*/ 119432 h 716589"/>
              <a:gd name="connsiteX6" fmla="*/ 2294578 w 2294578"/>
              <a:gd name="connsiteY6" fmla="*/ 597157 h 716589"/>
              <a:gd name="connsiteX7" fmla="*/ 2259597 w 2294578"/>
              <a:gd name="connsiteY7" fmla="*/ 681608 h 716589"/>
              <a:gd name="connsiteX8" fmla="*/ 2175146 w 2294578"/>
              <a:gd name="connsiteY8" fmla="*/ 716589 h 716589"/>
              <a:gd name="connsiteX9" fmla="*/ 119432 w 2294578"/>
              <a:gd name="connsiteY9" fmla="*/ 716589 h 716589"/>
              <a:gd name="connsiteX10" fmla="*/ 34981 w 2294578"/>
              <a:gd name="connsiteY10" fmla="*/ 681608 h 716589"/>
              <a:gd name="connsiteX11" fmla="*/ 0 w 2294578"/>
              <a:gd name="connsiteY11" fmla="*/ 597157 h 716589"/>
              <a:gd name="connsiteX12" fmla="*/ 0 w 2294578"/>
              <a:gd name="connsiteY12" fmla="*/ 119432 h 716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94578" h="716589">
                <a:moveTo>
                  <a:pt x="0" y="119432"/>
                </a:moveTo>
                <a:cubicBezTo>
                  <a:pt x="0" y="87757"/>
                  <a:pt x="12583" y="57379"/>
                  <a:pt x="34981" y="34981"/>
                </a:cubicBezTo>
                <a:cubicBezTo>
                  <a:pt x="57379" y="12583"/>
                  <a:pt x="87757" y="0"/>
                  <a:pt x="119432" y="0"/>
                </a:cubicBezTo>
                <a:lnTo>
                  <a:pt x="2175146" y="0"/>
                </a:lnTo>
                <a:cubicBezTo>
                  <a:pt x="2206821" y="0"/>
                  <a:pt x="2237199" y="12583"/>
                  <a:pt x="2259597" y="34981"/>
                </a:cubicBezTo>
                <a:cubicBezTo>
                  <a:pt x="2281995" y="57379"/>
                  <a:pt x="2294578" y="87757"/>
                  <a:pt x="2294578" y="119432"/>
                </a:cubicBezTo>
                <a:lnTo>
                  <a:pt x="2294578" y="597157"/>
                </a:lnTo>
                <a:cubicBezTo>
                  <a:pt x="2294578" y="628832"/>
                  <a:pt x="2281995" y="659210"/>
                  <a:pt x="2259597" y="681608"/>
                </a:cubicBezTo>
                <a:cubicBezTo>
                  <a:pt x="2237199" y="704006"/>
                  <a:pt x="2206821" y="716589"/>
                  <a:pt x="2175146" y="716589"/>
                </a:cubicBezTo>
                <a:lnTo>
                  <a:pt x="119432" y="716589"/>
                </a:lnTo>
                <a:cubicBezTo>
                  <a:pt x="87757" y="716589"/>
                  <a:pt x="57379" y="704006"/>
                  <a:pt x="34981" y="681608"/>
                </a:cubicBezTo>
                <a:cubicBezTo>
                  <a:pt x="12583" y="659210"/>
                  <a:pt x="0" y="628832"/>
                  <a:pt x="0" y="597157"/>
                </a:cubicBezTo>
                <a:lnTo>
                  <a:pt x="0" y="119432"/>
                </a:lnTo>
                <a:close/>
              </a:path>
            </a:pathLst>
          </a:custGeom>
          <a:noFill/>
          <a:ln w="9525" cap="flat" cmpd="sng" algn="ctr">
            <a:noFill/>
            <a:prstDash val="solid"/>
            <a:headEnd/>
            <a:tailEnd/>
          </a:ln>
          <a:effectLst/>
        </p:spPr>
        <p:txBody>
          <a:bodyPr wrap="square" lIns="0" tIns="39182" rIns="0" bIns="39182" anchor="ctr">
            <a:noAutofit/>
          </a:bodyPr>
          <a:lstStyle/>
          <a:p>
            <a:pPr defTabSz="783625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929" b="1" u="sng" kern="0" dirty="0" smtClean="0">
                <a:latin typeface="Arial"/>
                <a:ea typeface="ＭＳ Ｐゴシック" pitchFamily="64" charset="-128"/>
              </a:rPr>
              <a:t>LEADER</a:t>
            </a:r>
            <a:endParaRPr lang="en-US" sz="1929" b="1" u="sng" kern="0" dirty="0">
              <a:latin typeface="Arial"/>
              <a:ea typeface="ＭＳ Ｐゴシック" pitchFamily="64" charset="-128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7200" y="1284982"/>
            <a:ext cx="8305800" cy="1077218"/>
          </a:xfrm>
          <a:prstGeom prst="rect">
            <a:avLst/>
          </a:prstGeom>
          <a:solidFill>
            <a:srgbClr val="00194C"/>
          </a:solidFill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Clinical Trials of Glucose-Lowering Medications that Showed CV Benefit</a:t>
            </a:r>
            <a:endParaRPr lang="en-US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642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53270" y="2547257"/>
            <a:ext cx="4502075" cy="4310743"/>
          </a:xfrm>
          <a:prstGeom prst="rect">
            <a:avLst/>
          </a:prstGeom>
          <a:noFill/>
          <a:ln>
            <a:noFill/>
          </a:ln>
        </p:spPr>
      </p: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4185013" y="865570"/>
            <a:ext cx="0" cy="881743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Freeform 7"/>
          <p:cNvSpPr/>
          <p:nvPr/>
        </p:nvSpPr>
        <p:spPr>
          <a:xfrm>
            <a:off x="1002030" y="5551470"/>
            <a:ext cx="1714500" cy="680909"/>
          </a:xfrm>
          <a:custGeom>
            <a:avLst/>
            <a:gdLst>
              <a:gd name="connsiteX0" fmla="*/ 0 w 2294578"/>
              <a:gd name="connsiteY0" fmla="*/ 119432 h 716589"/>
              <a:gd name="connsiteX1" fmla="*/ 34981 w 2294578"/>
              <a:gd name="connsiteY1" fmla="*/ 34981 h 716589"/>
              <a:gd name="connsiteX2" fmla="*/ 119432 w 2294578"/>
              <a:gd name="connsiteY2" fmla="*/ 0 h 716589"/>
              <a:gd name="connsiteX3" fmla="*/ 2175146 w 2294578"/>
              <a:gd name="connsiteY3" fmla="*/ 0 h 716589"/>
              <a:gd name="connsiteX4" fmla="*/ 2259597 w 2294578"/>
              <a:gd name="connsiteY4" fmla="*/ 34981 h 716589"/>
              <a:gd name="connsiteX5" fmla="*/ 2294578 w 2294578"/>
              <a:gd name="connsiteY5" fmla="*/ 119432 h 716589"/>
              <a:gd name="connsiteX6" fmla="*/ 2294578 w 2294578"/>
              <a:gd name="connsiteY6" fmla="*/ 597157 h 716589"/>
              <a:gd name="connsiteX7" fmla="*/ 2259597 w 2294578"/>
              <a:gd name="connsiteY7" fmla="*/ 681608 h 716589"/>
              <a:gd name="connsiteX8" fmla="*/ 2175146 w 2294578"/>
              <a:gd name="connsiteY8" fmla="*/ 716589 h 716589"/>
              <a:gd name="connsiteX9" fmla="*/ 119432 w 2294578"/>
              <a:gd name="connsiteY9" fmla="*/ 716589 h 716589"/>
              <a:gd name="connsiteX10" fmla="*/ 34981 w 2294578"/>
              <a:gd name="connsiteY10" fmla="*/ 681608 h 716589"/>
              <a:gd name="connsiteX11" fmla="*/ 0 w 2294578"/>
              <a:gd name="connsiteY11" fmla="*/ 597157 h 716589"/>
              <a:gd name="connsiteX12" fmla="*/ 0 w 2294578"/>
              <a:gd name="connsiteY12" fmla="*/ 119432 h 716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94578" h="716589">
                <a:moveTo>
                  <a:pt x="0" y="119432"/>
                </a:moveTo>
                <a:cubicBezTo>
                  <a:pt x="0" y="87757"/>
                  <a:pt x="12583" y="57379"/>
                  <a:pt x="34981" y="34981"/>
                </a:cubicBezTo>
                <a:cubicBezTo>
                  <a:pt x="57379" y="12583"/>
                  <a:pt x="87757" y="0"/>
                  <a:pt x="119432" y="0"/>
                </a:cubicBezTo>
                <a:lnTo>
                  <a:pt x="2175146" y="0"/>
                </a:lnTo>
                <a:cubicBezTo>
                  <a:pt x="2206821" y="0"/>
                  <a:pt x="2237199" y="12583"/>
                  <a:pt x="2259597" y="34981"/>
                </a:cubicBezTo>
                <a:cubicBezTo>
                  <a:pt x="2281995" y="57379"/>
                  <a:pt x="2294578" y="87757"/>
                  <a:pt x="2294578" y="119432"/>
                </a:cubicBezTo>
                <a:lnTo>
                  <a:pt x="2294578" y="597157"/>
                </a:lnTo>
                <a:cubicBezTo>
                  <a:pt x="2294578" y="628832"/>
                  <a:pt x="2281995" y="659210"/>
                  <a:pt x="2259597" y="681608"/>
                </a:cubicBezTo>
                <a:cubicBezTo>
                  <a:pt x="2237199" y="704006"/>
                  <a:pt x="2206821" y="716589"/>
                  <a:pt x="2175146" y="716589"/>
                </a:cubicBezTo>
                <a:lnTo>
                  <a:pt x="119432" y="716589"/>
                </a:lnTo>
                <a:cubicBezTo>
                  <a:pt x="87757" y="716589"/>
                  <a:pt x="57379" y="704006"/>
                  <a:pt x="34981" y="681608"/>
                </a:cubicBezTo>
                <a:cubicBezTo>
                  <a:pt x="12583" y="659210"/>
                  <a:pt x="0" y="628832"/>
                  <a:pt x="0" y="597157"/>
                </a:cubicBezTo>
                <a:lnTo>
                  <a:pt x="0" y="119432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headEnd/>
            <a:tailEnd/>
          </a:ln>
          <a:effectLst/>
        </p:spPr>
        <p:txBody>
          <a:bodyPr wrap="square" lIns="0" tIns="39182" rIns="0" bIns="39182" anchor="ctr">
            <a:noAutofit/>
          </a:bodyPr>
          <a:lstStyle/>
          <a:p>
            <a:pPr algn="ctr" defTabSz="783625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600" b="1" kern="0" dirty="0">
                <a:latin typeface="Arial"/>
                <a:ea typeface="ＭＳ Ｐゴシック" pitchFamily="64" charset="-128"/>
              </a:rPr>
              <a:t>On pioglitazone</a:t>
            </a:r>
          </a:p>
          <a:p>
            <a:pPr algn="ctr" defTabSz="7836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600" b="1" kern="0" dirty="0">
                <a:latin typeface="Arial"/>
                <a:ea typeface="ＭＳ Ｐゴシック" pitchFamily="64" charset="-128"/>
              </a:rPr>
              <a:t>N=146 (2.2%)</a:t>
            </a:r>
          </a:p>
        </p:txBody>
      </p:sp>
      <p:sp>
        <p:nvSpPr>
          <p:cNvPr id="9" name="Freeform 8"/>
          <p:cNvSpPr/>
          <p:nvPr/>
        </p:nvSpPr>
        <p:spPr>
          <a:xfrm>
            <a:off x="3738846" y="5551470"/>
            <a:ext cx="1714500" cy="684143"/>
          </a:xfrm>
          <a:custGeom>
            <a:avLst/>
            <a:gdLst>
              <a:gd name="connsiteX0" fmla="*/ 0 w 2294578"/>
              <a:gd name="connsiteY0" fmla="*/ 119432 h 716589"/>
              <a:gd name="connsiteX1" fmla="*/ 34981 w 2294578"/>
              <a:gd name="connsiteY1" fmla="*/ 34981 h 716589"/>
              <a:gd name="connsiteX2" fmla="*/ 119432 w 2294578"/>
              <a:gd name="connsiteY2" fmla="*/ 0 h 716589"/>
              <a:gd name="connsiteX3" fmla="*/ 2175146 w 2294578"/>
              <a:gd name="connsiteY3" fmla="*/ 0 h 716589"/>
              <a:gd name="connsiteX4" fmla="*/ 2259597 w 2294578"/>
              <a:gd name="connsiteY4" fmla="*/ 34981 h 716589"/>
              <a:gd name="connsiteX5" fmla="*/ 2294578 w 2294578"/>
              <a:gd name="connsiteY5" fmla="*/ 119432 h 716589"/>
              <a:gd name="connsiteX6" fmla="*/ 2294578 w 2294578"/>
              <a:gd name="connsiteY6" fmla="*/ 597157 h 716589"/>
              <a:gd name="connsiteX7" fmla="*/ 2259597 w 2294578"/>
              <a:gd name="connsiteY7" fmla="*/ 681608 h 716589"/>
              <a:gd name="connsiteX8" fmla="*/ 2175146 w 2294578"/>
              <a:gd name="connsiteY8" fmla="*/ 716589 h 716589"/>
              <a:gd name="connsiteX9" fmla="*/ 119432 w 2294578"/>
              <a:gd name="connsiteY9" fmla="*/ 716589 h 716589"/>
              <a:gd name="connsiteX10" fmla="*/ 34981 w 2294578"/>
              <a:gd name="connsiteY10" fmla="*/ 681608 h 716589"/>
              <a:gd name="connsiteX11" fmla="*/ 0 w 2294578"/>
              <a:gd name="connsiteY11" fmla="*/ 597157 h 716589"/>
              <a:gd name="connsiteX12" fmla="*/ 0 w 2294578"/>
              <a:gd name="connsiteY12" fmla="*/ 119432 h 716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94578" h="716589">
                <a:moveTo>
                  <a:pt x="0" y="119432"/>
                </a:moveTo>
                <a:cubicBezTo>
                  <a:pt x="0" y="87757"/>
                  <a:pt x="12583" y="57379"/>
                  <a:pt x="34981" y="34981"/>
                </a:cubicBezTo>
                <a:cubicBezTo>
                  <a:pt x="57379" y="12583"/>
                  <a:pt x="87757" y="0"/>
                  <a:pt x="119432" y="0"/>
                </a:cubicBezTo>
                <a:lnTo>
                  <a:pt x="2175146" y="0"/>
                </a:lnTo>
                <a:cubicBezTo>
                  <a:pt x="2206821" y="0"/>
                  <a:pt x="2237199" y="12583"/>
                  <a:pt x="2259597" y="34981"/>
                </a:cubicBezTo>
                <a:cubicBezTo>
                  <a:pt x="2281995" y="57379"/>
                  <a:pt x="2294578" y="87757"/>
                  <a:pt x="2294578" y="119432"/>
                </a:cubicBezTo>
                <a:lnTo>
                  <a:pt x="2294578" y="597157"/>
                </a:lnTo>
                <a:cubicBezTo>
                  <a:pt x="2294578" y="628832"/>
                  <a:pt x="2281995" y="659210"/>
                  <a:pt x="2259597" y="681608"/>
                </a:cubicBezTo>
                <a:cubicBezTo>
                  <a:pt x="2237199" y="704006"/>
                  <a:pt x="2206821" y="716589"/>
                  <a:pt x="2175146" y="716589"/>
                </a:cubicBezTo>
                <a:lnTo>
                  <a:pt x="119432" y="716589"/>
                </a:lnTo>
                <a:cubicBezTo>
                  <a:pt x="87757" y="716589"/>
                  <a:pt x="57379" y="704006"/>
                  <a:pt x="34981" y="681608"/>
                </a:cubicBezTo>
                <a:cubicBezTo>
                  <a:pt x="12583" y="659210"/>
                  <a:pt x="0" y="628832"/>
                  <a:pt x="0" y="597157"/>
                </a:cubicBezTo>
                <a:lnTo>
                  <a:pt x="0" y="119432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headEnd/>
            <a:tailEnd/>
          </a:ln>
          <a:effectLst/>
        </p:spPr>
        <p:txBody>
          <a:bodyPr wrap="square" lIns="0" tIns="39182" rIns="0" bIns="39182" anchor="ctr">
            <a:noAutofit/>
          </a:bodyPr>
          <a:lstStyle/>
          <a:p>
            <a:pPr algn="ctr" defTabSz="783625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600" b="1" kern="0" dirty="0">
                <a:latin typeface="Arial"/>
                <a:ea typeface="ＭＳ Ｐゴシック" pitchFamily="64" charset="-128"/>
              </a:rPr>
              <a:t>On SGLT2i</a:t>
            </a:r>
          </a:p>
          <a:p>
            <a:pPr algn="ctr" defTabSz="7836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600" b="1" kern="0">
                <a:latin typeface="Arial"/>
                <a:ea typeface="ＭＳ Ｐゴシック" pitchFamily="64" charset="-128"/>
              </a:rPr>
              <a:t>N=2,497 (5.2%)</a:t>
            </a:r>
            <a:endParaRPr lang="en-US" sz="1600" b="1" kern="0" dirty="0">
              <a:latin typeface="Arial"/>
              <a:ea typeface="ＭＳ Ｐゴシック" pitchFamily="64" charset="-128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6927266" y="5551470"/>
            <a:ext cx="1799829" cy="680909"/>
          </a:xfrm>
          <a:custGeom>
            <a:avLst/>
            <a:gdLst>
              <a:gd name="connsiteX0" fmla="*/ 0 w 2294578"/>
              <a:gd name="connsiteY0" fmla="*/ 119432 h 716589"/>
              <a:gd name="connsiteX1" fmla="*/ 34981 w 2294578"/>
              <a:gd name="connsiteY1" fmla="*/ 34981 h 716589"/>
              <a:gd name="connsiteX2" fmla="*/ 119432 w 2294578"/>
              <a:gd name="connsiteY2" fmla="*/ 0 h 716589"/>
              <a:gd name="connsiteX3" fmla="*/ 2175146 w 2294578"/>
              <a:gd name="connsiteY3" fmla="*/ 0 h 716589"/>
              <a:gd name="connsiteX4" fmla="*/ 2259597 w 2294578"/>
              <a:gd name="connsiteY4" fmla="*/ 34981 h 716589"/>
              <a:gd name="connsiteX5" fmla="*/ 2294578 w 2294578"/>
              <a:gd name="connsiteY5" fmla="*/ 119432 h 716589"/>
              <a:gd name="connsiteX6" fmla="*/ 2294578 w 2294578"/>
              <a:gd name="connsiteY6" fmla="*/ 597157 h 716589"/>
              <a:gd name="connsiteX7" fmla="*/ 2259597 w 2294578"/>
              <a:gd name="connsiteY7" fmla="*/ 681608 h 716589"/>
              <a:gd name="connsiteX8" fmla="*/ 2175146 w 2294578"/>
              <a:gd name="connsiteY8" fmla="*/ 716589 h 716589"/>
              <a:gd name="connsiteX9" fmla="*/ 119432 w 2294578"/>
              <a:gd name="connsiteY9" fmla="*/ 716589 h 716589"/>
              <a:gd name="connsiteX10" fmla="*/ 34981 w 2294578"/>
              <a:gd name="connsiteY10" fmla="*/ 681608 h 716589"/>
              <a:gd name="connsiteX11" fmla="*/ 0 w 2294578"/>
              <a:gd name="connsiteY11" fmla="*/ 597157 h 716589"/>
              <a:gd name="connsiteX12" fmla="*/ 0 w 2294578"/>
              <a:gd name="connsiteY12" fmla="*/ 119432 h 716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94578" h="716589">
                <a:moveTo>
                  <a:pt x="0" y="119432"/>
                </a:moveTo>
                <a:cubicBezTo>
                  <a:pt x="0" y="87757"/>
                  <a:pt x="12583" y="57379"/>
                  <a:pt x="34981" y="34981"/>
                </a:cubicBezTo>
                <a:cubicBezTo>
                  <a:pt x="57379" y="12583"/>
                  <a:pt x="87757" y="0"/>
                  <a:pt x="119432" y="0"/>
                </a:cubicBezTo>
                <a:lnTo>
                  <a:pt x="2175146" y="0"/>
                </a:lnTo>
                <a:cubicBezTo>
                  <a:pt x="2206821" y="0"/>
                  <a:pt x="2237199" y="12583"/>
                  <a:pt x="2259597" y="34981"/>
                </a:cubicBezTo>
                <a:cubicBezTo>
                  <a:pt x="2281995" y="57379"/>
                  <a:pt x="2294578" y="87757"/>
                  <a:pt x="2294578" y="119432"/>
                </a:cubicBezTo>
                <a:lnTo>
                  <a:pt x="2294578" y="597157"/>
                </a:lnTo>
                <a:cubicBezTo>
                  <a:pt x="2294578" y="628832"/>
                  <a:pt x="2281995" y="659210"/>
                  <a:pt x="2259597" y="681608"/>
                </a:cubicBezTo>
                <a:cubicBezTo>
                  <a:pt x="2237199" y="704006"/>
                  <a:pt x="2206821" y="716589"/>
                  <a:pt x="2175146" y="716589"/>
                </a:cubicBezTo>
                <a:lnTo>
                  <a:pt x="119432" y="716589"/>
                </a:lnTo>
                <a:cubicBezTo>
                  <a:pt x="87757" y="716589"/>
                  <a:pt x="57379" y="704006"/>
                  <a:pt x="34981" y="681608"/>
                </a:cubicBezTo>
                <a:cubicBezTo>
                  <a:pt x="12583" y="659210"/>
                  <a:pt x="0" y="628832"/>
                  <a:pt x="0" y="597157"/>
                </a:cubicBezTo>
                <a:lnTo>
                  <a:pt x="0" y="119432"/>
                </a:lnTo>
                <a:close/>
              </a:path>
            </a:pathLst>
          </a:custGeom>
          <a:solidFill>
            <a:srgbClr val="007E39"/>
          </a:solidFill>
          <a:ln w="9525" cap="flat" cmpd="sng" algn="ctr">
            <a:solidFill>
              <a:schemeClr val="tx1"/>
            </a:solidFill>
            <a:prstDash val="solid"/>
            <a:headEnd/>
            <a:tailEnd/>
          </a:ln>
          <a:effectLst/>
        </p:spPr>
        <p:txBody>
          <a:bodyPr wrap="square" lIns="0" tIns="39182" rIns="0" bIns="39182" anchor="ctr">
            <a:noAutofit/>
          </a:bodyPr>
          <a:lstStyle/>
          <a:p>
            <a:pPr algn="ctr" defTabSz="783625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600" b="1" kern="0" dirty="0">
                <a:latin typeface="Arial"/>
                <a:ea typeface="ＭＳ Ｐゴシック" pitchFamily="64" charset="-128"/>
              </a:rPr>
              <a:t>On GLP-1 RA</a:t>
            </a:r>
          </a:p>
          <a:p>
            <a:pPr algn="ctr" defTabSz="7836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600" b="1" kern="0" dirty="0">
                <a:latin typeface="Arial"/>
                <a:ea typeface="ＭＳ Ｐゴシック" pitchFamily="64" charset="-128"/>
              </a:rPr>
              <a:t>N=5,249 (6.0%)</a:t>
            </a:r>
          </a:p>
        </p:txBody>
      </p: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>
            <a:off x="1859280" y="1763486"/>
            <a:ext cx="4484336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4"/>
          <p:cNvCxnSpPr>
            <a:cxnSpLocks noChangeShapeType="1"/>
          </p:cNvCxnSpPr>
          <p:nvPr/>
        </p:nvCxnSpPr>
        <p:spPr bwMode="auto">
          <a:xfrm>
            <a:off x="1859280" y="1747157"/>
            <a:ext cx="0" cy="293914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Connector 15"/>
          <p:cNvCxnSpPr>
            <a:cxnSpLocks noChangeShapeType="1"/>
          </p:cNvCxnSpPr>
          <p:nvPr/>
        </p:nvCxnSpPr>
        <p:spPr bwMode="auto">
          <a:xfrm>
            <a:off x="6343616" y="1747157"/>
            <a:ext cx="0" cy="293914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16"/>
          <p:cNvCxnSpPr>
            <a:cxnSpLocks noChangeShapeType="1"/>
          </p:cNvCxnSpPr>
          <p:nvPr/>
        </p:nvCxnSpPr>
        <p:spPr bwMode="auto">
          <a:xfrm>
            <a:off x="4617361" y="2936981"/>
            <a:ext cx="0" cy="113648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Connector 17"/>
          <p:cNvCxnSpPr>
            <a:cxnSpLocks noChangeShapeType="1"/>
          </p:cNvCxnSpPr>
          <p:nvPr/>
        </p:nvCxnSpPr>
        <p:spPr bwMode="auto">
          <a:xfrm>
            <a:off x="7848600" y="2940799"/>
            <a:ext cx="0" cy="1132664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cxnSpLocks noChangeShapeType="1"/>
          </p:cNvCxnSpPr>
          <p:nvPr/>
        </p:nvCxnSpPr>
        <p:spPr bwMode="auto">
          <a:xfrm>
            <a:off x="1859280" y="2727540"/>
            <a:ext cx="0" cy="1345923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Straight Connector 19"/>
          <p:cNvCxnSpPr>
            <a:cxnSpLocks noChangeShapeType="1"/>
          </p:cNvCxnSpPr>
          <p:nvPr/>
        </p:nvCxnSpPr>
        <p:spPr bwMode="auto">
          <a:xfrm>
            <a:off x="4572000" y="4754372"/>
            <a:ext cx="0" cy="737191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/>
          <p:cNvCxnSpPr>
            <a:cxnSpLocks noChangeShapeType="1"/>
          </p:cNvCxnSpPr>
          <p:nvPr/>
        </p:nvCxnSpPr>
        <p:spPr bwMode="auto">
          <a:xfrm>
            <a:off x="7848600" y="4754372"/>
            <a:ext cx="0" cy="797098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Straight Connector 21"/>
          <p:cNvCxnSpPr>
            <a:cxnSpLocks noChangeShapeType="1"/>
          </p:cNvCxnSpPr>
          <p:nvPr/>
        </p:nvCxnSpPr>
        <p:spPr bwMode="auto">
          <a:xfrm>
            <a:off x="1859280" y="4754372"/>
            <a:ext cx="0" cy="737191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Freeform 25"/>
          <p:cNvSpPr/>
          <p:nvPr/>
        </p:nvSpPr>
        <p:spPr>
          <a:xfrm>
            <a:off x="1002030" y="4073463"/>
            <a:ext cx="1714500" cy="680909"/>
          </a:xfrm>
          <a:custGeom>
            <a:avLst/>
            <a:gdLst>
              <a:gd name="connsiteX0" fmla="*/ 0 w 2294578"/>
              <a:gd name="connsiteY0" fmla="*/ 119432 h 716589"/>
              <a:gd name="connsiteX1" fmla="*/ 34981 w 2294578"/>
              <a:gd name="connsiteY1" fmla="*/ 34981 h 716589"/>
              <a:gd name="connsiteX2" fmla="*/ 119432 w 2294578"/>
              <a:gd name="connsiteY2" fmla="*/ 0 h 716589"/>
              <a:gd name="connsiteX3" fmla="*/ 2175146 w 2294578"/>
              <a:gd name="connsiteY3" fmla="*/ 0 h 716589"/>
              <a:gd name="connsiteX4" fmla="*/ 2259597 w 2294578"/>
              <a:gd name="connsiteY4" fmla="*/ 34981 h 716589"/>
              <a:gd name="connsiteX5" fmla="*/ 2294578 w 2294578"/>
              <a:gd name="connsiteY5" fmla="*/ 119432 h 716589"/>
              <a:gd name="connsiteX6" fmla="*/ 2294578 w 2294578"/>
              <a:gd name="connsiteY6" fmla="*/ 597157 h 716589"/>
              <a:gd name="connsiteX7" fmla="*/ 2259597 w 2294578"/>
              <a:gd name="connsiteY7" fmla="*/ 681608 h 716589"/>
              <a:gd name="connsiteX8" fmla="*/ 2175146 w 2294578"/>
              <a:gd name="connsiteY8" fmla="*/ 716589 h 716589"/>
              <a:gd name="connsiteX9" fmla="*/ 119432 w 2294578"/>
              <a:gd name="connsiteY9" fmla="*/ 716589 h 716589"/>
              <a:gd name="connsiteX10" fmla="*/ 34981 w 2294578"/>
              <a:gd name="connsiteY10" fmla="*/ 681608 h 716589"/>
              <a:gd name="connsiteX11" fmla="*/ 0 w 2294578"/>
              <a:gd name="connsiteY11" fmla="*/ 597157 h 716589"/>
              <a:gd name="connsiteX12" fmla="*/ 0 w 2294578"/>
              <a:gd name="connsiteY12" fmla="*/ 119432 h 716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94578" h="716589">
                <a:moveTo>
                  <a:pt x="0" y="119432"/>
                </a:moveTo>
                <a:cubicBezTo>
                  <a:pt x="0" y="87757"/>
                  <a:pt x="12583" y="57379"/>
                  <a:pt x="34981" y="34981"/>
                </a:cubicBezTo>
                <a:cubicBezTo>
                  <a:pt x="57379" y="12583"/>
                  <a:pt x="87757" y="0"/>
                  <a:pt x="119432" y="0"/>
                </a:cubicBezTo>
                <a:lnTo>
                  <a:pt x="2175146" y="0"/>
                </a:lnTo>
                <a:cubicBezTo>
                  <a:pt x="2206821" y="0"/>
                  <a:pt x="2237199" y="12583"/>
                  <a:pt x="2259597" y="34981"/>
                </a:cubicBezTo>
                <a:cubicBezTo>
                  <a:pt x="2281995" y="57379"/>
                  <a:pt x="2294578" y="87757"/>
                  <a:pt x="2294578" y="119432"/>
                </a:cubicBezTo>
                <a:lnTo>
                  <a:pt x="2294578" y="597157"/>
                </a:lnTo>
                <a:cubicBezTo>
                  <a:pt x="2294578" y="628832"/>
                  <a:pt x="2281995" y="659210"/>
                  <a:pt x="2259597" y="681608"/>
                </a:cubicBezTo>
                <a:cubicBezTo>
                  <a:pt x="2237199" y="704006"/>
                  <a:pt x="2206821" y="716589"/>
                  <a:pt x="2175146" y="716589"/>
                </a:cubicBezTo>
                <a:lnTo>
                  <a:pt x="119432" y="716589"/>
                </a:lnTo>
                <a:cubicBezTo>
                  <a:pt x="87757" y="716589"/>
                  <a:pt x="57379" y="704006"/>
                  <a:pt x="34981" y="681608"/>
                </a:cubicBezTo>
                <a:cubicBezTo>
                  <a:pt x="12583" y="659210"/>
                  <a:pt x="0" y="628832"/>
                  <a:pt x="0" y="597157"/>
                </a:cubicBezTo>
                <a:lnTo>
                  <a:pt x="0" y="119432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headEnd/>
            <a:tailEnd/>
          </a:ln>
          <a:effectLst/>
        </p:spPr>
        <p:txBody>
          <a:bodyPr wrap="square" lIns="0" tIns="39182" rIns="0" bIns="39182" anchor="ctr">
            <a:noAutofit/>
          </a:bodyPr>
          <a:lstStyle/>
          <a:p>
            <a:pPr algn="ctr" defTabSz="783625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286" b="1" kern="0" dirty="0">
                <a:latin typeface="Arial"/>
                <a:ea typeface="ＭＳ Ｐゴシック" pitchFamily="64" charset="-128"/>
              </a:rPr>
              <a:t>Age ≥40 + </a:t>
            </a:r>
            <a:r>
              <a:rPr lang="en-US" sz="1286" b="1" kern="0" dirty="0" smtClean="0">
                <a:latin typeface="Arial"/>
                <a:ea typeface="ＭＳ Ｐゴシック" pitchFamily="64" charset="-128"/>
              </a:rPr>
              <a:t>CVA/TIA </a:t>
            </a:r>
            <a:endParaRPr lang="en-US" sz="1286" b="1" kern="0" dirty="0">
              <a:latin typeface="Arial"/>
              <a:ea typeface="ＭＳ Ｐゴシック" pitchFamily="64" charset="-128"/>
            </a:endParaRPr>
          </a:p>
          <a:p>
            <a:pPr algn="ctr" defTabSz="783625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286" b="1" kern="0" dirty="0">
                <a:latin typeface="Arial"/>
                <a:ea typeface="ＭＳ Ｐゴシック" pitchFamily="64" charset="-128"/>
              </a:rPr>
              <a:t>No CHF</a:t>
            </a:r>
          </a:p>
          <a:p>
            <a:pPr algn="ctr" defTabSz="7836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600" b="1" kern="0" dirty="0">
                <a:latin typeface="Arial"/>
                <a:ea typeface="ＭＳ Ｐゴシック" pitchFamily="64" charset="-128"/>
              </a:rPr>
              <a:t>N=6,772 </a:t>
            </a:r>
            <a:r>
              <a:rPr lang="en-US" sz="1600" b="1" kern="0" dirty="0">
                <a:solidFill>
                  <a:srgbClr val="FFFF00"/>
                </a:solidFill>
                <a:latin typeface="Arial"/>
                <a:ea typeface="ＭＳ Ｐゴシック" pitchFamily="64" charset="-128"/>
              </a:rPr>
              <a:t>(11.3%)</a:t>
            </a:r>
          </a:p>
        </p:txBody>
      </p:sp>
      <p:sp>
        <p:nvSpPr>
          <p:cNvPr id="27" name="Freeform 26"/>
          <p:cNvSpPr/>
          <p:nvPr/>
        </p:nvSpPr>
        <p:spPr>
          <a:xfrm>
            <a:off x="3738846" y="4073463"/>
            <a:ext cx="1714500" cy="684143"/>
          </a:xfrm>
          <a:custGeom>
            <a:avLst/>
            <a:gdLst>
              <a:gd name="connsiteX0" fmla="*/ 0 w 2294578"/>
              <a:gd name="connsiteY0" fmla="*/ 119432 h 716589"/>
              <a:gd name="connsiteX1" fmla="*/ 34981 w 2294578"/>
              <a:gd name="connsiteY1" fmla="*/ 34981 h 716589"/>
              <a:gd name="connsiteX2" fmla="*/ 119432 w 2294578"/>
              <a:gd name="connsiteY2" fmla="*/ 0 h 716589"/>
              <a:gd name="connsiteX3" fmla="*/ 2175146 w 2294578"/>
              <a:gd name="connsiteY3" fmla="*/ 0 h 716589"/>
              <a:gd name="connsiteX4" fmla="*/ 2259597 w 2294578"/>
              <a:gd name="connsiteY4" fmla="*/ 34981 h 716589"/>
              <a:gd name="connsiteX5" fmla="*/ 2294578 w 2294578"/>
              <a:gd name="connsiteY5" fmla="*/ 119432 h 716589"/>
              <a:gd name="connsiteX6" fmla="*/ 2294578 w 2294578"/>
              <a:gd name="connsiteY6" fmla="*/ 597157 h 716589"/>
              <a:gd name="connsiteX7" fmla="*/ 2259597 w 2294578"/>
              <a:gd name="connsiteY7" fmla="*/ 681608 h 716589"/>
              <a:gd name="connsiteX8" fmla="*/ 2175146 w 2294578"/>
              <a:gd name="connsiteY8" fmla="*/ 716589 h 716589"/>
              <a:gd name="connsiteX9" fmla="*/ 119432 w 2294578"/>
              <a:gd name="connsiteY9" fmla="*/ 716589 h 716589"/>
              <a:gd name="connsiteX10" fmla="*/ 34981 w 2294578"/>
              <a:gd name="connsiteY10" fmla="*/ 681608 h 716589"/>
              <a:gd name="connsiteX11" fmla="*/ 0 w 2294578"/>
              <a:gd name="connsiteY11" fmla="*/ 597157 h 716589"/>
              <a:gd name="connsiteX12" fmla="*/ 0 w 2294578"/>
              <a:gd name="connsiteY12" fmla="*/ 119432 h 716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94578" h="716589">
                <a:moveTo>
                  <a:pt x="0" y="119432"/>
                </a:moveTo>
                <a:cubicBezTo>
                  <a:pt x="0" y="87757"/>
                  <a:pt x="12583" y="57379"/>
                  <a:pt x="34981" y="34981"/>
                </a:cubicBezTo>
                <a:cubicBezTo>
                  <a:pt x="57379" y="12583"/>
                  <a:pt x="87757" y="0"/>
                  <a:pt x="119432" y="0"/>
                </a:cubicBezTo>
                <a:lnTo>
                  <a:pt x="2175146" y="0"/>
                </a:lnTo>
                <a:cubicBezTo>
                  <a:pt x="2206821" y="0"/>
                  <a:pt x="2237199" y="12583"/>
                  <a:pt x="2259597" y="34981"/>
                </a:cubicBezTo>
                <a:cubicBezTo>
                  <a:pt x="2281995" y="57379"/>
                  <a:pt x="2294578" y="87757"/>
                  <a:pt x="2294578" y="119432"/>
                </a:cubicBezTo>
                <a:lnTo>
                  <a:pt x="2294578" y="597157"/>
                </a:lnTo>
                <a:cubicBezTo>
                  <a:pt x="2294578" y="628832"/>
                  <a:pt x="2281995" y="659210"/>
                  <a:pt x="2259597" y="681608"/>
                </a:cubicBezTo>
                <a:cubicBezTo>
                  <a:pt x="2237199" y="704006"/>
                  <a:pt x="2206821" y="716589"/>
                  <a:pt x="2175146" y="716589"/>
                </a:cubicBezTo>
                <a:lnTo>
                  <a:pt x="119432" y="716589"/>
                </a:lnTo>
                <a:cubicBezTo>
                  <a:pt x="87757" y="716589"/>
                  <a:pt x="57379" y="704006"/>
                  <a:pt x="34981" y="681608"/>
                </a:cubicBezTo>
                <a:cubicBezTo>
                  <a:pt x="12583" y="659210"/>
                  <a:pt x="0" y="628832"/>
                  <a:pt x="0" y="597157"/>
                </a:cubicBezTo>
                <a:lnTo>
                  <a:pt x="0" y="119432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headEnd/>
            <a:tailEnd/>
          </a:ln>
          <a:effectLst/>
        </p:spPr>
        <p:txBody>
          <a:bodyPr wrap="square" lIns="0" tIns="39182" rIns="0" bIns="39182" anchor="ctr">
            <a:noAutofit/>
          </a:bodyPr>
          <a:lstStyle/>
          <a:p>
            <a:pPr algn="ctr" defTabSz="783625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286" b="1" kern="0" dirty="0">
                <a:latin typeface="Arial"/>
                <a:ea typeface="ＭＳ Ｐゴシック" pitchFamily="64" charset="-128"/>
              </a:rPr>
              <a:t>Age ≥18 + CV disease</a:t>
            </a:r>
          </a:p>
          <a:p>
            <a:pPr algn="ctr" defTabSz="7836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600" b="1" kern="0" dirty="0">
                <a:latin typeface="Arial"/>
                <a:ea typeface="ＭＳ Ｐゴシック" pitchFamily="64" charset="-128"/>
              </a:rPr>
              <a:t>N=47,872 </a:t>
            </a:r>
            <a:r>
              <a:rPr lang="en-US" sz="1600" b="1" kern="0" dirty="0">
                <a:solidFill>
                  <a:srgbClr val="FFFF00"/>
                </a:solidFill>
                <a:latin typeface="Arial"/>
                <a:ea typeface="ＭＳ Ｐゴシック" pitchFamily="64" charset="-128"/>
              </a:rPr>
              <a:t>(26.2%)</a:t>
            </a:r>
          </a:p>
        </p:txBody>
      </p:sp>
      <p:sp>
        <p:nvSpPr>
          <p:cNvPr id="28" name="Freeform 27"/>
          <p:cNvSpPr/>
          <p:nvPr/>
        </p:nvSpPr>
        <p:spPr>
          <a:xfrm>
            <a:off x="6927266" y="4076697"/>
            <a:ext cx="1799829" cy="680909"/>
          </a:xfrm>
          <a:custGeom>
            <a:avLst/>
            <a:gdLst>
              <a:gd name="connsiteX0" fmla="*/ 0 w 2294578"/>
              <a:gd name="connsiteY0" fmla="*/ 119432 h 716589"/>
              <a:gd name="connsiteX1" fmla="*/ 34981 w 2294578"/>
              <a:gd name="connsiteY1" fmla="*/ 34981 h 716589"/>
              <a:gd name="connsiteX2" fmla="*/ 119432 w 2294578"/>
              <a:gd name="connsiteY2" fmla="*/ 0 h 716589"/>
              <a:gd name="connsiteX3" fmla="*/ 2175146 w 2294578"/>
              <a:gd name="connsiteY3" fmla="*/ 0 h 716589"/>
              <a:gd name="connsiteX4" fmla="*/ 2259597 w 2294578"/>
              <a:gd name="connsiteY4" fmla="*/ 34981 h 716589"/>
              <a:gd name="connsiteX5" fmla="*/ 2294578 w 2294578"/>
              <a:gd name="connsiteY5" fmla="*/ 119432 h 716589"/>
              <a:gd name="connsiteX6" fmla="*/ 2294578 w 2294578"/>
              <a:gd name="connsiteY6" fmla="*/ 597157 h 716589"/>
              <a:gd name="connsiteX7" fmla="*/ 2259597 w 2294578"/>
              <a:gd name="connsiteY7" fmla="*/ 681608 h 716589"/>
              <a:gd name="connsiteX8" fmla="*/ 2175146 w 2294578"/>
              <a:gd name="connsiteY8" fmla="*/ 716589 h 716589"/>
              <a:gd name="connsiteX9" fmla="*/ 119432 w 2294578"/>
              <a:gd name="connsiteY9" fmla="*/ 716589 h 716589"/>
              <a:gd name="connsiteX10" fmla="*/ 34981 w 2294578"/>
              <a:gd name="connsiteY10" fmla="*/ 681608 h 716589"/>
              <a:gd name="connsiteX11" fmla="*/ 0 w 2294578"/>
              <a:gd name="connsiteY11" fmla="*/ 597157 h 716589"/>
              <a:gd name="connsiteX12" fmla="*/ 0 w 2294578"/>
              <a:gd name="connsiteY12" fmla="*/ 119432 h 716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94578" h="716589">
                <a:moveTo>
                  <a:pt x="0" y="119432"/>
                </a:moveTo>
                <a:cubicBezTo>
                  <a:pt x="0" y="87757"/>
                  <a:pt x="12583" y="57379"/>
                  <a:pt x="34981" y="34981"/>
                </a:cubicBezTo>
                <a:cubicBezTo>
                  <a:pt x="57379" y="12583"/>
                  <a:pt x="87757" y="0"/>
                  <a:pt x="119432" y="0"/>
                </a:cubicBezTo>
                <a:lnTo>
                  <a:pt x="2175146" y="0"/>
                </a:lnTo>
                <a:cubicBezTo>
                  <a:pt x="2206821" y="0"/>
                  <a:pt x="2237199" y="12583"/>
                  <a:pt x="2259597" y="34981"/>
                </a:cubicBezTo>
                <a:cubicBezTo>
                  <a:pt x="2281995" y="57379"/>
                  <a:pt x="2294578" y="87757"/>
                  <a:pt x="2294578" y="119432"/>
                </a:cubicBezTo>
                <a:lnTo>
                  <a:pt x="2294578" y="597157"/>
                </a:lnTo>
                <a:cubicBezTo>
                  <a:pt x="2294578" y="628832"/>
                  <a:pt x="2281995" y="659210"/>
                  <a:pt x="2259597" y="681608"/>
                </a:cubicBezTo>
                <a:cubicBezTo>
                  <a:pt x="2237199" y="704006"/>
                  <a:pt x="2206821" y="716589"/>
                  <a:pt x="2175146" y="716589"/>
                </a:cubicBezTo>
                <a:lnTo>
                  <a:pt x="119432" y="716589"/>
                </a:lnTo>
                <a:cubicBezTo>
                  <a:pt x="87757" y="716589"/>
                  <a:pt x="57379" y="704006"/>
                  <a:pt x="34981" y="681608"/>
                </a:cubicBezTo>
                <a:cubicBezTo>
                  <a:pt x="12583" y="659210"/>
                  <a:pt x="0" y="628832"/>
                  <a:pt x="0" y="597157"/>
                </a:cubicBezTo>
                <a:lnTo>
                  <a:pt x="0" y="119432"/>
                </a:lnTo>
                <a:close/>
              </a:path>
            </a:pathLst>
          </a:custGeom>
          <a:solidFill>
            <a:srgbClr val="007E39"/>
          </a:solidFill>
          <a:ln w="9525" cap="flat" cmpd="sng" algn="ctr">
            <a:solidFill>
              <a:schemeClr val="tx1"/>
            </a:solidFill>
            <a:prstDash val="solid"/>
            <a:headEnd/>
            <a:tailEnd/>
          </a:ln>
          <a:effectLst/>
        </p:spPr>
        <p:txBody>
          <a:bodyPr wrap="square" lIns="0" tIns="39182" rIns="0" bIns="39182" anchor="ctr">
            <a:noAutofit/>
          </a:bodyPr>
          <a:lstStyle/>
          <a:p>
            <a:pPr algn="ctr" defTabSz="783625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071" b="1" kern="0" dirty="0">
                <a:latin typeface="Arial"/>
                <a:ea typeface="ＭＳ Ｐゴシック" pitchFamily="64" charset="-128"/>
              </a:rPr>
              <a:t>Age ≥50 + CV condition or</a:t>
            </a:r>
          </a:p>
          <a:p>
            <a:pPr algn="ctr" defTabSz="783625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071" b="1" kern="0" dirty="0">
                <a:latin typeface="Arial"/>
                <a:ea typeface="ＭＳ Ｐゴシック" pitchFamily="64" charset="-128"/>
              </a:rPr>
              <a:t>Age ≥60 + CV risk factor</a:t>
            </a:r>
          </a:p>
          <a:p>
            <a:pPr algn="ctr" defTabSz="7836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600" b="1" kern="0" dirty="0">
                <a:latin typeface="Arial"/>
                <a:ea typeface="ＭＳ Ｐゴシック" pitchFamily="64" charset="-128"/>
              </a:rPr>
              <a:t>N=87,601 </a:t>
            </a:r>
            <a:r>
              <a:rPr lang="en-US" sz="1600" b="1" kern="0" dirty="0">
                <a:solidFill>
                  <a:srgbClr val="FFFF00"/>
                </a:solidFill>
                <a:latin typeface="Arial"/>
                <a:ea typeface="ＭＳ Ｐゴシック" pitchFamily="64" charset="-128"/>
              </a:rPr>
              <a:t>(48.0%)</a:t>
            </a:r>
          </a:p>
        </p:txBody>
      </p:sp>
      <p:sp>
        <p:nvSpPr>
          <p:cNvPr id="31" name="Freeform 30"/>
          <p:cNvSpPr/>
          <p:nvPr/>
        </p:nvSpPr>
        <p:spPr>
          <a:xfrm>
            <a:off x="1002030" y="2046631"/>
            <a:ext cx="1714500" cy="680909"/>
          </a:xfrm>
          <a:custGeom>
            <a:avLst/>
            <a:gdLst>
              <a:gd name="connsiteX0" fmla="*/ 0 w 2294578"/>
              <a:gd name="connsiteY0" fmla="*/ 119432 h 716589"/>
              <a:gd name="connsiteX1" fmla="*/ 34981 w 2294578"/>
              <a:gd name="connsiteY1" fmla="*/ 34981 h 716589"/>
              <a:gd name="connsiteX2" fmla="*/ 119432 w 2294578"/>
              <a:gd name="connsiteY2" fmla="*/ 0 h 716589"/>
              <a:gd name="connsiteX3" fmla="*/ 2175146 w 2294578"/>
              <a:gd name="connsiteY3" fmla="*/ 0 h 716589"/>
              <a:gd name="connsiteX4" fmla="*/ 2259597 w 2294578"/>
              <a:gd name="connsiteY4" fmla="*/ 34981 h 716589"/>
              <a:gd name="connsiteX5" fmla="*/ 2294578 w 2294578"/>
              <a:gd name="connsiteY5" fmla="*/ 119432 h 716589"/>
              <a:gd name="connsiteX6" fmla="*/ 2294578 w 2294578"/>
              <a:gd name="connsiteY6" fmla="*/ 597157 h 716589"/>
              <a:gd name="connsiteX7" fmla="*/ 2259597 w 2294578"/>
              <a:gd name="connsiteY7" fmla="*/ 681608 h 716589"/>
              <a:gd name="connsiteX8" fmla="*/ 2175146 w 2294578"/>
              <a:gd name="connsiteY8" fmla="*/ 716589 h 716589"/>
              <a:gd name="connsiteX9" fmla="*/ 119432 w 2294578"/>
              <a:gd name="connsiteY9" fmla="*/ 716589 h 716589"/>
              <a:gd name="connsiteX10" fmla="*/ 34981 w 2294578"/>
              <a:gd name="connsiteY10" fmla="*/ 681608 h 716589"/>
              <a:gd name="connsiteX11" fmla="*/ 0 w 2294578"/>
              <a:gd name="connsiteY11" fmla="*/ 597157 h 716589"/>
              <a:gd name="connsiteX12" fmla="*/ 0 w 2294578"/>
              <a:gd name="connsiteY12" fmla="*/ 119432 h 716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94578" h="716589">
                <a:moveTo>
                  <a:pt x="0" y="119432"/>
                </a:moveTo>
                <a:cubicBezTo>
                  <a:pt x="0" y="87757"/>
                  <a:pt x="12583" y="57379"/>
                  <a:pt x="34981" y="34981"/>
                </a:cubicBezTo>
                <a:cubicBezTo>
                  <a:pt x="57379" y="12583"/>
                  <a:pt x="87757" y="0"/>
                  <a:pt x="119432" y="0"/>
                </a:cubicBezTo>
                <a:lnTo>
                  <a:pt x="2175146" y="0"/>
                </a:lnTo>
                <a:cubicBezTo>
                  <a:pt x="2206821" y="0"/>
                  <a:pt x="2237199" y="12583"/>
                  <a:pt x="2259597" y="34981"/>
                </a:cubicBezTo>
                <a:cubicBezTo>
                  <a:pt x="2281995" y="57379"/>
                  <a:pt x="2294578" y="87757"/>
                  <a:pt x="2294578" y="119432"/>
                </a:cubicBezTo>
                <a:lnTo>
                  <a:pt x="2294578" y="597157"/>
                </a:lnTo>
                <a:cubicBezTo>
                  <a:pt x="2294578" y="628832"/>
                  <a:pt x="2281995" y="659210"/>
                  <a:pt x="2259597" y="681608"/>
                </a:cubicBezTo>
                <a:cubicBezTo>
                  <a:pt x="2237199" y="704006"/>
                  <a:pt x="2206821" y="716589"/>
                  <a:pt x="2175146" y="716589"/>
                </a:cubicBezTo>
                <a:lnTo>
                  <a:pt x="119432" y="716589"/>
                </a:lnTo>
                <a:cubicBezTo>
                  <a:pt x="87757" y="716589"/>
                  <a:pt x="57379" y="704006"/>
                  <a:pt x="34981" y="681608"/>
                </a:cubicBezTo>
                <a:cubicBezTo>
                  <a:pt x="12583" y="659210"/>
                  <a:pt x="0" y="628832"/>
                  <a:pt x="0" y="597157"/>
                </a:cubicBezTo>
                <a:lnTo>
                  <a:pt x="0" y="119432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headEnd/>
            <a:tailEnd/>
          </a:ln>
          <a:effectLst/>
        </p:spPr>
        <p:txBody>
          <a:bodyPr wrap="square" lIns="0" tIns="39182" rIns="0" bIns="39182" anchor="ctr">
            <a:noAutofit/>
          </a:bodyPr>
          <a:lstStyle/>
          <a:p>
            <a:pPr algn="ctr" defTabSz="783625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600" b="1" kern="0" dirty="0" smtClean="0">
                <a:latin typeface="Arial"/>
                <a:ea typeface="ＭＳ Ｐゴシック" pitchFamily="64" charset="-128"/>
              </a:rPr>
              <a:t>A1c &lt;7%</a:t>
            </a:r>
          </a:p>
          <a:p>
            <a:pPr algn="ctr" defTabSz="783625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600" b="1" kern="0" dirty="0" smtClean="0">
                <a:latin typeface="Arial"/>
                <a:ea typeface="ＭＳ Ｐゴシック" pitchFamily="64" charset="-128"/>
              </a:rPr>
              <a:t>No Meds</a:t>
            </a:r>
          </a:p>
          <a:p>
            <a:pPr algn="ctr" defTabSz="783625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600" b="1" kern="0" dirty="0" smtClean="0">
                <a:latin typeface="Arial"/>
                <a:ea typeface="ＭＳ Ｐゴシック" pitchFamily="64" charset="-128"/>
              </a:rPr>
              <a:t> N=60,065</a:t>
            </a:r>
            <a:endParaRPr lang="en-US" sz="1600" b="1" kern="0" dirty="0">
              <a:latin typeface="Arial"/>
              <a:ea typeface="ＭＳ Ｐゴシック" pitchFamily="64" charset="-128"/>
            </a:endParaRPr>
          </a:p>
        </p:txBody>
      </p:sp>
      <p:sp>
        <p:nvSpPr>
          <p:cNvPr id="32" name="Freeform 31"/>
          <p:cNvSpPr/>
          <p:nvPr/>
        </p:nvSpPr>
        <p:spPr>
          <a:xfrm>
            <a:off x="5487909" y="2060129"/>
            <a:ext cx="1714500" cy="680909"/>
          </a:xfrm>
          <a:custGeom>
            <a:avLst/>
            <a:gdLst>
              <a:gd name="connsiteX0" fmla="*/ 0 w 2294578"/>
              <a:gd name="connsiteY0" fmla="*/ 119432 h 716589"/>
              <a:gd name="connsiteX1" fmla="*/ 34981 w 2294578"/>
              <a:gd name="connsiteY1" fmla="*/ 34981 h 716589"/>
              <a:gd name="connsiteX2" fmla="*/ 119432 w 2294578"/>
              <a:gd name="connsiteY2" fmla="*/ 0 h 716589"/>
              <a:gd name="connsiteX3" fmla="*/ 2175146 w 2294578"/>
              <a:gd name="connsiteY3" fmla="*/ 0 h 716589"/>
              <a:gd name="connsiteX4" fmla="*/ 2259597 w 2294578"/>
              <a:gd name="connsiteY4" fmla="*/ 34981 h 716589"/>
              <a:gd name="connsiteX5" fmla="*/ 2294578 w 2294578"/>
              <a:gd name="connsiteY5" fmla="*/ 119432 h 716589"/>
              <a:gd name="connsiteX6" fmla="*/ 2294578 w 2294578"/>
              <a:gd name="connsiteY6" fmla="*/ 597157 h 716589"/>
              <a:gd name="connsiteX7" fmla="*/ 2259597 w 2294578"/>
              <a:gd name="connsiteY7" fmla="*/ 681608 h 716589"/>
              <a:gd name="connsiteX8" fmla="*/ 2175146 w 2294578"/>
              <a:gd name="connsiteY8" fmla="*/ 716589 h 716589"/>
              <a:gd name="connsiteX9" fmla="*/ 119432 w 2294578"/>
              <a:gd name="connsiteY9" fmla="*/ 716589 h 716589"/>
              <a:gd name="connsiteX10" fmla="*/ 34981 w 2294578"/>
              <a:gd name="connsiteY10" fmla="*/ 681608 h 716589"/>
              <a:gd name="connsiteX11" fmla="*/ 0 w 2294578"/>
              <a:gd name="connsiteY11" fmla="*/ 597157 h 716589"/>
              <a:gd name="connsiteX12" fmla="*/ 0 w 2294578"/>
              <a:gd name="connsiteY12" fmla="*/ 119432 h 716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94578" h="716589">
                <a:moveTo>
                  <a:pt x="0" y="119432"/>
                </a:moveTo>
                <a:cubicBezTo>
                  <a:pt x="0" y="87757"/>
                  <a:pt x="12583" y="57379"/>
                  <a:pt x="34981" y="34981"/>
                </a:cubicBezTo>
                <a:cubicBezTo>
                  <a:pt x="57379" y="12583"/>
                  <a:pt x="87757" y="0"/>
                  <a:pt x="119432" y="0"/>
                </a:cubicBezTo>
                <a:lnTo>
                  <a:pt x="2175146" y="0"/>
                </a:lnTo>
                <a:cubicBezTo>
                  <a:pt x="2206821" y="0"/>
                  <a:pt x="2237199" y="12583"/>
                  <a:pt x="2259597" y="34981"/>
                </a:cubicBezTo>
                <a:cubicBezTo>
                  <a:pt x="2281995" y="57379"/>
                  <a:pt x="2294578" y="87757"/>
                  <a:pt x="2294578" y="119432"/>
                </a:cubicBezTo>
                <a:lnTo>
                  <a:pt x="2294578" y="597157"/>
                </a:lnTo>
                <a:cubicBezTo>
                  <a:pt x="2294578" y="628832"/>
                  <a:pt x="2281995" y="659210"/>
                  <a:pt x="2259597" y="681608"/>
                </a:cubicBezTo>
                <a:cubicBezTo>
                  <a:pt x="2237199" y="704006"/>
                  <a:pt x="2206821" y="716589"/>
                  <a:pt x="2175146" y="716589"/>
                </a:cubicBezTo>
                <a:lnTo>
                  <a:pt x="119432" y="716589"/>
                </a:lnTo>
                <a:cubicBezTo>
                  <a:pt x="87757" y="716589"/>
                  <a:pt x="57379" y="704006"/>
                  <a:pt x="34981" y="681608"/>
                </a:cubicBezTo>
                <a:cubicBezTo>
                  <a:pt x="12583" y="659210"/>
                  <a:pt x="0" y="628832"/>
                  <a:pt x="0" y="597157"/>
                </a:cubicBezTo>
                <a:lnTo>
                  <a:pt x="0" y="119432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headEnd/>
            <a:tailEnd/>
          </a:ln>
          <a:effectLst/>
        </p:spPr>
        <p:txBody>
          <a:bodyPr wrap="square" lIns="0" tIns="39182" rIns="0" bIns="39182" anchor="ctr">
            <a:noAutofit/>
          </a:bodyPr>
          <a:lstStyle/>
          <a:p>
            <a:pPr algn="ctr" defTabSz="783625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600" b="1" kern="0" dirty="0">
                <a:latin typeface="Arial"/>
                <a:ea typeface="ＭＳ Ｐゴシック" pitchFamily="64" charset="-128"/>
              </a:rPr>
              <a:t>Overt T2D </a:t>
            </a:r>
          </a:p>
          <a:p>
            <a:pPr algn="ctr" defTabSz="7836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US" sz="1600" b="1" kern="0" dirty="0">
                <a:latin typeface="Arial"/>
                <a:ea typeface="ＭＳ Ｐゴシック" pitchFamily="64" charset="-128"/>
              </a:rPr>
              <a:t>N=182,525</a:t>
            </a:r>
          </a:p>
        </p:txBody>
      </p:sp>
      <p:cxnSp>
        <p:nvCxnSpPr>
          <p:cNvPr id="36" name="Straight Connector 35"/>
          <p:cNvCxnSpPr>
            <a:cxnSpLocks noChangeShapeType="1"/>
          </p:cNvCxnSpPr>
          <p:nvPr/>
        </p:nvCxnSpPr>
        <p:spPr bwMode="auto">
          <a:xfrm>
            <a:off x="4596096" y="2939143"/>
            <a:ext cx="3264408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Straight Connector 37"/>
          <p:cNvCxnSpPr>
            <a:cxnSpLocks noChangeShapeType="1"/>
          </p:cNvCxnSpPr>
          <p:nvPr/>
        </p:nvCxnSpPr>
        <p:spPr bwMode="auto">
          <a:xfrm>
            <a:off x="6343616" y="2741038"/>
            <a:ext cx="0" cy="195943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Freeform 10"/>
          <p:cNvSpPr/>
          <p:nvPr/>
        </p:nvSpPr>
        <p:spPr>
          <a:xfrm>
            <a:off x="1021877" y="3319866"/>
            <a:ext cx="1714500" cy="296953"/>
          </a:xfrm>
          <a:custGeom>
            <a:avLst/>
            <a:gdLst>
              <a:gd name="connsiteX0" fmla="*/ 0 w 2294578"/>
              <a:gd name="connsiteY0" fmla="*/ 119432 h 716589"/>
              <a:gd name="connsiteX1" fmla="*/ 34981 w 2294578"/>
              <a:gd name="connsiteY1" fmla="*/ 34981 h 716589"/>
              <a:gd name="connsiteX2" fmla="*/ 119432 w 2294578"/>
              <a:gd name="connsiteY2" fmla="*/ 0 h 716589"/>
              <a:gd name="connsiteX3" fmla="*/ 2175146 w 2294578"/>
              <a:gd name="connsiteY3" fmla="*/ 0 h 716589"/>
              <a:gd name="connsiteX4" fmla="*/ 2259597 w 2294578"/>
              <a:gd name="connsiteY4" fmla="*/ 34981 h 716589"/>
              <a:gd name="connsiteX5" fmla="*/ 2294578 w 2294578"/>
              <a:gd name="connsiteY5" fmla="*/ 119432 h 716589"/>
              <a:gd name="connsiteX6" fmla="*/ 2294578 w 2294578"/>
              <a:gd name="connsiteY6" fmla="*/ 597157 h 716589"/>
              <a:gd name="connsiteX7" fmla="*/ 2259597 w 2294578"/>
              <a:gd name="connsiteY7" fmla="*/ 681608 h 716589"/>
              <a:gd name="connsiteX8" fmla="*/ 2175146 w 2294578"/>
              <a:gd name="connsiteY8" fmla="*/ 716589 h 716589"/>
              <a:gd name="connsiteX9" fmla="*/ 119432 w 2294578"/>
              <a:gd name="connsiteY9" fmla="*/ 716589 h 716589"/>
              <a:gd name="connsiteX10" fmla="*/ 34981 w 2294578"/>
              <a:gd name="connsiteY10" fmla="*/ 681608 h 716589"/>
              <a:gd name="connsiteX11" fmla="*/ 0 w 2294578"/>
              <a:gd name="connsiteY11" fmla="*/ 597157 h 716589"/>
              <a:gd name="connsiteX12" fmla="*/ 0 w 2294578"/>
              <a:gd name="connsiteY12" fmla="*/ 119432 h 716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94578" h="716589">
                <a:moveTo>
                  <a:pt x="0" y="119432"/>
                </a:moveTo>
                <a:cubicBezTo>
                  <a:pt x="0" y="87757"/>
                  <a:pt x="12583" y="57379"/>
                  <a:pt x="34981" y="34981"/>
                </a:cubicBezTo>
                <a:cubicBezTo>
                  <a:pt x="57379" y="12583"/>
                  <a:pt x="87757" y="0"/>
                  <a:pt x="119432" y="0"/>
                </a:cubicBezTo>
                <a:lnTo>
                  <a:pt x="2175146" y="0"/>
                </a:lnTo>
                <a:cubicBezTo>
                  <a:pt x="2206821" y="0"/>
                  <a:pt x="2237199" y="12583"/>
                  <a:pt x="2259597" y="34981"/>
                </a:cubicBezTo>
                <a:cubicBezTo>
                  <a:pt x="2281995" y="57379"/>
                  <a:pt x="2294578" y="87757"/>
                  <a:pt x="2294578" y="119432"/>
                </a:cubicBezTo>
                <a:lnTo>
                  <a:pt x="2294578" y="597157"/>
                </a:lnTo>
                <a:cubicBezTo>
                  <a:pt x="2294578" y="628832"/>
                  <a:pt x="2281995" y="659210"/>
                  <a:pt x="2259597" y="681608"/>
                </a:cubicBezTo>
                <a:cubicBezTo>
                  <a:pt x="2237199" y="704006"/>
                  <a:pt x="2206821" y="716589"/>
                  <a:pt x="2175146" y="716589"/>
                </a:cubicBezTo>
                <a:lnTo>
                  <a:pt x="119432" y="716589"/>
                </a:lnTo>
                <a:cubicBezTo>
                  <a:pt x="87757" y="716589"/>
                  <a:pt x="57379" y="704006"/>
                  <a:pt x="34981" y="681608"/>
                </a:cubicBezTo>
                <a:cubicBezTo>
                  <a:pt x="12583" y="659210"/>
                  <a:pt x="0" y="628832"/>
                  <a:pt x="0" y="597157"/>
                </a:cubicBezTo>
                <a:lnTo>
                  <a:pt x="0" y="119432"/>
                </a:lnTo>
                <a:close/>
              </a:path>
            </a:pathLst>
          </a:custGeom>
          <a:solidFill>
            <a:srgbClr val="002060"/>
          </a:solidFill>
          <a:ln w="9525" cap="flat" cmpd="sng" algn="ctr">
            <a:noFill/>
            <a:prstDash val="solid"/>
            <a:headEnd/>
            <a:tailEnd/>
          </a:ln>
          <a:effectLst/>
        </p:spPr>
        <p:txBody>
          <a:bodyPr wrap="square" lIns="0" tIns="39182" rIns="0" bIns="39182" anchor="ctr">
            <a:noAutofit/>
          </a:bodyPr>
          <a:lstStyle/>
          <a:p>
            <a:pPr algn="ctr" defTabSz="783625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929" b="1" kern="0" dirty="0">
                <a:latin typeface="Arial"/>
                <a:ea typeface="ＭＳ Ｐゴシック" pitchFamily="64" charset="-128"/>
              </a:rPr>
              <a:t>IRIS</a:t>
            </a:r>
          </a:p>
        </p:txBody>
      </p:sp>
      <p:sp>
        <p:nvSpPr>
          <p:cNvPr id="4" name="Freeform 3"/>
          <p:cNvSpPr/>
          <p:nvPr/>
        </p:nvSpPr>
        <p:spPr>
          <a:xfrm>
            <a:off x="2743200" y="204377"/>
            <a:ext cx="2933700" cy="1014823"/>
          </a:xfrm>
          <a:custGeom>
            <a:avLst/>
            <a:gdLst>
              <a:gd name="connsiteX0" fmla="*/ 0 w 2294578"/>
              <a:gd name="connsiteY0" fmla="*/ 112839 h 677023"/>
              <a:gd name="connsiteX1" fmla="*/ 33050 w 2294578"/>
              <a:gd name="connsiteY1" fmla="*/ 33050 h 677023"/>
              <a:gd name="connsiteX2" fmla="*/ 112839 w 2294578"/>
              <a:gd name="connsiteY2" fmla="*/ 0 h 677023"/>
              <a:gd name="connsiteX3" fmla="*/ 2181739 w 2294578"/>
              <a:gd name="connsiteY3" fmla="*/ 0 h 677023"/>
              <a:gd name="connsiteX4" fmla="*/ 2261528 w 2294578"/>
              <a:gd name="connsiteY4" fmla="*/ 33050 h 677023"/>
              <a:gd name="connsiteX5" fmla="*/ 2294578 w 2294578"/>
              <a:gd name="connsiteY5" fmla="*/ 112839 h 677023"/>
              <a:gd name="connsiteX6" fmla="*/ 2294578 w 2294578"/>
              <a:gd name="connsiteY6" fmla="*/ 564184 h 677023"/>
              <a:gd name="connsiteX7" fmla="*/ 2261528 w 2294578"/>
              <a:gd name="connsiteY7" fmla="*/ 643973 h 677023"/>
              <a:gd name="connsiteX8" fmla="*/ 2181739 w 2294578"/>
              <a:gd name="connsiteY8" fmla="*/ 677023 h 677023"/>
              <a:gd name="connsiteX9" fmla="*/ 112839 w 2294578"/>
              <a:gd name="connsiteY9" fmla="*/ 677023 h 677023"/>
              <a:gd name="connsiteX10" fmla="*/ 33050 w 2294578"/>
              <a:gd name="connsiteY10" fmla="*/ 643973 h 677023"/>
              <a:gd name="connsiteX11" fmla="*/ 0 w 2294578"/>
              <a:gd name="connsiteY11" fmla="*/ 564184 h 677023"/>
              <a:gd name="connsiteX12" fmla="*/ 0 w 2294578"/>
              <a:gd name="connsiteY12" fmla="*/ 112839 h 677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94578" h="677023">
                <a:moveTo>
                  <a:pt x="0" y="112839"/>
                </a:moveTo>
                <a:cubicBezTo>
                  <a:pt x="0" y="82912"/>
                  <a:pt x="11888" y="54211"/>
                  <a:pt x="33050" y="33050"/>
                </a:cubicBezTo>
                <a:cubicBezTo>
                  <a:pt x="54211" y="11889"/>
                  <a:pt x="82913" y="0"/>
                  <a:pt x="112839" y="0"/>
                </a:cubicBezTo>
                <a:lnTo>
                  <a:pt x="2181739" y="0"/>
                </a:lnTo>
                <a:cubicBezTo>
                  <a:pt x="2211666" y="0"/>
                  <a:pt x="2240367" y="11888"/>
                  <a:pt x="2261528" y="33050"/>
                </a:cubicBezTo>
                <a:cubicBezTo>
                  <a:pt x="2282689" y="54211"/>
                  <a:pt x="2294578" y="82913"/>
                  <a:pt x="2294578" y="112839"/>
                </a:cubicBezTo>
                <a:lnTo>
                  <a:pt x="2294578" y="564184"/>
                </a:lnTo>
                <a:cubicBezTo>
                  <a:pt x="2294578" y="594111"/>
                  <a:pt x="2282690" y="622812"/>
                  <a:pt x="2261528" y="643973"/>
                </a:cubicBezTo>
                <a:cubicBezTo>
                  <a:pt x="2240367" y="665134"/>
                  <a:pt x="2211666" y="677023"/>
                  <a:pt x="2181739" y="677023"/>
                </a:cubicBezTo>
                <a:lnTo>
                  <a:pt x="112839" y="677023"/>
                </a:lnTo>
                <a:cubicBezTo>
                  <a:pt x="82912" y="677023"/>
                  <a:pt x="54211" y="665135"/>
                  <a:pt x="33050" y="643973"/>
                </a:cubicBezTo>
                <a:cubicBezTo>
                  <a:pt x="11889" y="622812"/>
                  <a:pt x="0" y="594110"/>
                  <a:pt x="0" y="564184"/>
                </a:cubicBezTo>
                <a:lnTo>
                  <a:pt x="0" y="112839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headEnd/>
            <a:tailEnd/>
          </a:ln>
          <a:effectLst/>
        </p:spPr>
        <p:txBody>
          <a:bodyPr wrap="square" lIns="78364" tIns="39182" rIns="78364" bIns="39182" anchor="ctr">
            <a:noAutofit/>
          </a:bodyPr>
          <a:lstStyle/>
          <a:p>
            <a:pPr algn="ctr" defTabSz="783625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2400" b="1" kern="0" dirty="0">
                <a:latin typeface="Arial"/>
                <a:ea typeface="ＭＳ Ｐゴシック" pitchFamily="64" charset="-128"/>
              </a:rPr>
              <a:t>Patients in DCR</a:t>
            </a:r>
          </a:p>
          <a:p>
            <a:pPr algn="ctr" defTabSz="783625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2400" b="1" kern="0" dirty="0" smtClean="0">
                <a:latin typeface="Arial"/>
                <a:ea typeface="ＭＳ Ｐゴシック" pitchFamily="64" charset="-128"/>
              </a:rPr>
              <a:t>N=242,590</a:t>
            </a:r>
          </a:p>
          <a:p>
            <a:pPr algn="ctr" defTabSz="783625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2400" b="1" kern="0" dirty="0" smtClean="0">
                <a:latin typeface="Arial"/>
                <a:ea typeface="ＭＳ Ｐゴシック" pitchFamily="64" charset="-128"/>
              </a:rPr>
              <a:t>(313 </a:t>
            </a:r>
            <a:r>
              <a:rPr lang="en-US" sz="2400" b="1" kern="0" dirty="0">
                <a:latin typeface="Arial"/>
                <a:ea typeface="ＭＳ Ｐゴシック" pitchFamily="64" charset="-128"/>
              </a:rPr>
              <a:t>sites)</a:t>
            </a:r>
          </a:p>
        </p:txBody>
      </p:sp>
      <p:sp>
        <p:nvSpPr>
          <p:cNvPr id="13" name="Freeform 12"/>
          <p:cNvSpPr/>
          <p:nvPr/>
        </p:nvSpPr>
        <p:spPr>
          <a:xfrm>
            <a:off x="7012595" y="3319866"/>
            <a:ext cx="1714500" cy="296953"/>
          </a:xfrm>
          <a:custGeom>
            <a:avLst/>
            <a:gdLst>
              <a:gd name="connsiteX0" fmla="*/ 0 w 2294578"/>
              <a:gd name="connsiteY0" fmla="*/ 119432 h 716589"/>
              <a:gd name="connsiteX1" fmla="*/ 34981 w 2294578"/>
              <a:gd name="connsiteY1" fmla="*/ 34981 h 716589"/>
              <a:gd name="connsiteX2" fmla="*/ 119432 w 2294578"/>
              <a:gd name="connsiteY2" fmla="*/ 0 h 716589"/>
              <a:gd name="connsiteX3" fmla="*/ 2175146 w 2294578"/>
              <a:gd name="connsiteY3" fmla="*/ 0 h 716589"/>
              <a:gd name="connsiteX4" fmla="*/ 2259597 w 2294578"/>
              <a:gd name="connsiteY4" fmla="*/ 34981 h 716589"/>
              <a:gd name="connsiteX5" fmla="*/ 2294578 w 2294578"/>
              <a:gd name="connsiteY5" fmla="*/ 119432 h 716589"/>
              <a:gd name="connsiteX6" fmla="*/ 2294578 w 2294578"/>
              <a:gd name="connsiteY6" fmla="*/ 597157 h 716589"/>
              <a:gd name="connsiteX7" fmla="*/ 2259597 w 2294578"/>
              <a:gd name="connsiteY7" fmla="*/ 681608 h 716589"/>
              <a:gd name="connsiteX8" fmla="*/ 2175146 w 2294578"/>
              <a:gd name="connsiteY8" fmla="*/ 716589 h 716589"/>
              <a:gd name="connsiteX9" fmla="*/ 119432 w 2294578"/>
              <a:gd name="connsiteY9" fmla="*/ 716589 h 716589"/>
              <a:gd name="connsiteX10" fmla="*/ 34981 w 2294578"/>
              <a:gd name="connsiteY10" fmla="*/ 681608 h 716589"/>
              <a:gd name="connsiteX11" fmla="*/ 0 w 2294578"/>
              <a:gd name="connsiteY11" fmla="*/ 597157 h 716589"/>
              <a:gd name="connsiteX12" fmla="*/ 0 w 2294578"/>
              <a:gd name="connsiteY12" fmla="*/ 119432 h 716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94578" h="716589">
                <a:moveTo>
                  <a:pt x="0" y="119432"/>
                </a:moveTo>
                <a:cubicBezTo>
                  <a:pt x="0" y="87757"/>
                  <a:pt x="12583" y="57379"/>
                  <a:pt x="34981" y="34981"/>
                </a:cubicBezTo>
                <a:cubicBezTo>
                  <a:pt x="57379" y="12583"/>
                  <a:pt x="87757" y="0"/>
                  <a:pt x="119432" y="0"/>
                </a:cubicBezTo>
                <a:lnTo>
                  <a:pt x="2175146" y="0"/>
                </a:lnTo>
                <a:cubicBezTo>
                  <a:pt x="2206821" y="0"/>
                  <a:pt x="2237199" y="12583"/>
                  <a:pt x="2259597" y="34981"/>
                </a:cubicBezTo>
                <a:cubicBezTo>
                  <a:pt x="2281995" y="57379"/>
                  <a:pt x="2294578" y="87757"/>
                  <a:pt x="2294578" y="119432"/>
                </a:cubicBezTo>
                <a:lnTo>
                  <a:pt x="2294578" y="597157"/>
                </a:lnTo>
                <a:cubicBezTo>
                  <a:pt x="2294578" y="628832"/>
                  <a:pt x="2281995" y="659210"/>
                  <a:pt x="2259597" y="681608"/>
                </a:cubicBezTo>
                <a:cubicBezTo>
                  <a:pt x="2237199" y="704006"/>
                  <a:pt x="2206821" y="716589"/>
                  <a:pt x="2175146" y="716589"/>
                </a:cubicBezTo>
                <a:lnTo>
                  <a:pt x="119432" y="716589"/>
                </a:lnTo>
                <a:cubicBezTo>
                  <a:pt x="87757" y="716589"/>
                  <a:pt x="57379" y="704006"/>
                  <a:pt x="34981" y="681608"/>
                </a:cubicBezTo>
                <a:cubicBezTo>
                  <a:pt x="12583" y="659210"/>
                  <a:pt x="0" y="628832"/>
                  <a:pt x="0" y="597157"/>
                </a:cubicBezTo>
                <a:lnTo>
                  <a:pt x="0" y="119432"/>
                </a:lnTo>
                <a:close/>
              </a:path>
            </a:pathLst>
          </a:custGeom>
          <a:solidFill>
            <a:srgbClr val="002060"/>
          </a:solidFill>
          <a:ln w="9525" cap="flat" cmpd="sng" algn="ctr">
            <a:noFill/>
            <a:prstDash val="solid"/>
            <a:headEnd/>
            <a:tailEnd/>
          </a:ln>
          <a:effectLst/>
        </p:spPr>
        <p:txBody>
          <a:bodyPr wrap="square" lIns="0" tIns="39182" rIns="0" bIns="39182" anchor="ctr">
            <a:noAutofit/>
          </a:bodyPr>
          <a:lstStyle/>
          <a:p>
            <a:pPr algn="ctr" defTabSz="783625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929" b="1" kern="0" dirty="0">
                <a:latin typeface="Arial"/>
                <a:ea typeface="ＭＳ Ｐゴシック" pitchFamily="64" charset="-128"/>
              </a:rPr>
              <a:t>LEADER</a:t>
            </a:r>
          </a:p>
        </p:txBody>
      </p:sp>
      <p:sp>
        <p:nvSpPr>
          <p:cNvPr id="12" name="Freeform 11"/>
          <p:cNvSpPr/>
          <p:nvPr/>
        </p:nvSpPr>
        <p:spPr>
          <a:xfrm>
            <a:off x="3738846" y="3319866"/>
            <a:ext cx="1714500" cy="296954"/>
          </a:xfrm>
          <a:custGeom>
            <a:avLst/>
            <a:gdLst>
              <a:gd name="connsiteX0" fmla="*/ 0 w 2294578"/>
              <a:gd name="connsiteY0" fmla="*/ 119432 h 716589"/>
              <a:gd name="connsiteX1" fmla="*/ 34981 w 2294578"/>
              <a:gd name="connsiteY1" fmla="*/ 34981 h 716589"/>
              <a:gd name="connsiteX2" fmla="*/ 119432 w 2294578"/>
              <a:gd name="connsiteY2" fmla="*/ 0 h 716589"/>
              <a:gd name="connsiteX3" fmla="*/ 2175146 w 2294578"/>
              <a:gd name="connsiteY3" fmla="*/ 0 h 716589"/>
              <a:gd name="connsiteX4" fmla="*/ 2259597 w 2294578"/>
              <a:gd name="connsiteY4" fmla="*/ 34981 h 716589"/>
              <a:gd name="connsiteX5" fmla="*/ 2294578 w 2294578"/>
              <a:gd name="connsiteY5" fmla="*/ 119432 h 716589"/>
              <a:gd name="connsiteX6" fmla="*/ 2294578 w 2294578"/>
              <a:gd name="connsiteY6" fmla="*/ 597157 h 716589"/>
              <a:gd name="connsiteX7" fmla="*/ 2259597 w 2294578"/>
              <a:gd name="connsiteY7" fmla="*/ 681608 h 716589"/>
              <a:gd name="connsiteX8" fmla="*/ 2175146 w 2294578"/>
              <a:gd name="connsiteY8" fmla="*/ 716589 h 716589"/>
              <a:gd name="connsiteX9" fmla="*/ 119432 w 2294578"/>
              <a:gd name="connsiteY9" fmla="*/ 716589 h 716589"/>
              <a:gd name="connsiteX10" fmla="*/ 34981 w 2294578"/>
              <a:gd name="connsiteY10" fmla="*/ 681608 h 716589"/>
              <a:gd name="connsiteX11" fmla="*/ 0 w 2294578"/>
              <a:gd name="connsiteY11" fmla="*/ 597157 h 716589"/>
              <a:gd name="connsiteX12" fmla="*/ 0 w 2294578"/>
              <a:gd name="connsiteY12" fmla="*/ 119432 h 716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94578" h="716589">
                <a:moveTo>
                  <a:pt x="0" y="119432"/>
                </a:moveTo>
                <a:cubicBezTo>
                  <a:pt x="0" y="87757"/>
                  <a:pt x="12583" y="57379"/>
                  <a:pt x="34981" y="34981"/>
                </a:cubicBezTo>
                <a:cubicBezTo>
                  <a:pt x="57379" y="12583"/>
                  <a:pt x="87757" y="0"/>
                  <a:pt x="119432" y="0"/>
                </a:cubicBezTo>
                <a:lnTo>
                  <a:pt x="2175146" y="0"/>
                </a:lnTo>
                <a:cubicBezTo>
                  <a:pt x="2206821" y="0"/>
                  <a:pt x="2237199" y="12583"/>
                  <a:pt x="2259597" y="34981"/>
                </a:cubicBezTo>
                <a:cubicBezTo>
                  <a:pt x="2281995" y="57379"/>
                  <a:pt x="2294578" y="87757"/>
                  <a:pt x="2294578" y="119432"/>
                </a:cubicBezTo>
                <a:lnTo>
                  <a:pt x="2294578" y="597157"/>
                </a:lnTo>
                <a:cubicBezTo>
                  <a:pt x="2294578" y="628832"/>
                  <a:pt x="2281995" y="659210"/>
                  <a:pt x="2259597" y="681608"/>
                </a:cubicBezTo>
                <a:cubicBezTo>
                  <a:pt x="2237199" y="704006"/>
                  <a:pt x="2206821" y="716589"/>
                  <a:pt x="2175146" y="716589"/>
                </a:cubicBezTo>
                <a:lnTo>
                  <a:pt x="119432" y="716589"/>
                </a:lnTo>
                <a:cubicBezTo>
                  <a:pt x="87757" y="716589"/>
                  <a:pt x="57379" y="704006"/>
                  <a:pt x="34981" y="681608"/>
                </a:cubicBezTo>
                <a:cubicBezTo>
                  <a:pt x="12583" y="659210"/>
                  <a:pt x="0" y="628832"/>
                  <a:pt x="0" y="597157"/>
                </a:cubicBezTo>
                <a:lnTo>
                  <a:pt x="0" y="119432"/>
                </a:lnTo>
                <a:close/>
              </a:path>
            </a:pathLst>
          </a:custGeom>
          <a:solidFill>
            <a:srgbClr val="002060"/>
          </a:solidFill>
          <a:ln w="9525" cap="flat" cmpd="sng" algn="ctr">
            <a:noFill/>
            <a:prstDash val="solid"/>
            <a:headEnd/>
            <a:tailEnd/>
          </a:ln>
          <a:effectLst/>
        </p:spPr>
        <p:txBody>
          <a:bodyPr wrap="square" lIns="0" tIns="39182" rIns="0" bIns="39182" anchor="ctr">
            <a:noAutofit/>
          </a:bodyPr>
          <a:lstStyle/>
          <a:p>
            <a:pPr algn="ctr" defTabSz="783625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929" b="1" kern="0" dirty="0" smtClean="0">
                <a:latin typeface="Arial"/>
                <a:ea typeface="ＭＳ Ｐゴシック" pitchFamily="64" charset="-128"/>
              </a:rPr>
              <a:t>EMPA-REG</a:t>
            </a:r>
            <a:endParaRPr lang="en-US" sz="1929" b="1" kern="0" dirty="0">
              <a:latin typeface="Arial"/>
              <a:ea typeface="ＭＳ Ｐゴシック" pitchFamily="6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5548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26" grpId="0" animBg="1"/>
      <p:bldP spid="27" grpId="0" animBg="1"/>
      <p:bldP spid="28" grpId="0" animBg="1"/>
      <p:bldP spid="31" grpId="0" animBg="1"/>
      <p:bldP spid="32" grpId="0" animBg="1"/>
      <p:bldP spid="11" grpId="0" animBg="1"/>
      <p:bldP spid="13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Examine gaps in quality metrics</a:t>
            </a:r>
          </a:p>
          <a:p>
            <a:pPr lvl="1"/>
            <a:r>
              <a:rPr lang="en-US" dirty="0" smtClean="0"/>
              <a:t>Site variability, specialty variability, examine changes over time and with feedback</a:t>
            </a:r>
          </a:p>
          <a:p>
            <a:endParaRPr lang="en-US" dirty="0" smtClean="0"/>
          </a:p>
          <a:p>
            <a:r>
              <a:rPr lang="en-US" dirty="0" smtClean="0"/>
              <a:t>Examine specific treatment gaps</a:t>
            </a:r>
          </a:p>
          <a:p>
            <a:pPr lvl="1"/>
            <a:r>
              <a:rPr lang="en-US" dirty="0" smtClean="0"/>
              <a:t>Application of trial data</a:t>
            </a:r>
          </a:p>
          <a:p>
            <a:pPr lvl="1"/>
            <a:r>
              <a:rPr lang="en-US" dirty="0" smtClean="0"/>
              <a:t>Personalization of diabetes treatment that maximizes outcomes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728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2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01320" y="2514600"/>
            <a:ext cx="8229600" cy="4144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Launched in 2014, </a:t>
            </a:r>
            <a:r>
              <a:rPr lang="en-US" dirty="0" smtClean="0"/>
              <a:t>DCR is </a:t>
            </a:r>
            <a:r>
              <a:rPr lang="en-US" dirty="0"/>
              <a:t>large-scale, real-world, clinical quality assessment and improvement registry covering the spectrum of primary to specialty </a:t>
            </a:r>
            <a:r>
              <a:rPr lang="en-US" dirty="0" smtClean="0"/>
              <a:t>care</a:t>
            </a:r>
          </a:p>
          <a:p>
            <a:endParaRPr lang="en-US" dirty="0" smtClean="0"/>
          </a:p>
          <a:p>
            <a:r>
              <a:rPr lang="en-US" dirty="0" smtClean="0"/>
              <a:t>5114 providers from 374 </a:t>
            </a:r>
            <a:r>
              <a:rPr lang="en-US" dirty="0"/>
              <a:t>practices </a:t>
            </a:r>
            <a:endParaRPr lang="en-US" dirty="0" smtClean="0"/>
          </a:p>
          <a:p>
            <a:pPr lvl="1"/>
            <a:r>
              <a:rPr lang="en-US" dirty="0" smtClean="0"/>
              <a:t>89 </a:t>
            </a:r>
            <a:r>
              <a:rPr lang="en-US" dirty="0"/>
              <a:t>primary </a:t>
            </a:r>
            <a:r>
              <a:rPr lang="en-US" dirty="0" smtClean="0"/>
              <a:t>care</a:t>
            </a:r>
          </a:p>
          <a:p>
            <a:pPr lvl="1"/>
            <a:r>
              <a:rPr lang="en-US" dirty="0" smtClean="0"/>
              <a:t>275 cardiology</a:t>
            </a:r>
          </a:p>
          <a:p>
            <a:pPr lvl="1"/>
            <a:r>
              <a:rPr lang="en-US" dirty="0" smtClean="0"/>
              <a:t>8 endocrinology</a:t>
            </a:r>
            <a:endParaRPr lang="en-US" dirty="0"/>
          </a:p>
        </p:txBody>
      </p:sp>
      <p:pic>
        <p:nvPicPr>
          <p:cNvPr id="4" name="Picture 5" descr="P:\ACC AZ DIABETES\MarComm\Diabetes_logo Web FINAL_NoTag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27" b="6166"/>
          <a:stretch/>
        </p:blipFill>
        <p:spPr bwMode="auto">
          <a:xfrm>
            <a:off x="457200" y="381000"/>
            <a:ext cx="5691188" cy="1828800"/>
          </a:xfrm>
          <a:prstGeom prst="rect">
            <a:avLst/>
          </a:prstGeom>
          <a:noFill/>
          <a:ln w="38100">
            <a:solidFill>
              <a:schemeClr val="accent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4160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868362"/>
          </a:xfrm>
        </p:spPr>
        <p:txBody>
          <a:bodyPr>
            <a:noAutofit/>
          </a:bodyPr>
          <a:lstStyle/>
          <a:p>
            <a:r>
              <a:rPr lang="en-US" dirty="0" smtClean="0"/>
              <a:t>Collaborative Effort</a:t>
            </a:r>
            <a:endParaRPr lang="en-US" dirty="0"/>
          </a:p>
        </p:txBody>
      </p:sp>
      <p:pic>
        <p:nvPicPr>
          <p:cNvPr id="4" name="Picture 10" descr="P:\ACC AZ DIABETES\Partners\Partner Logos\AZ logo horizontal col\AZ_RGB_H_COL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75" t="12084" r="8475" b="21177"/>
          <a:stretch/>
        </p:blipFill>
        <p:spPr bwMode="auto">
          <a:xfrm>
            <a:off x="4572000" y="5116512"/>
            <a:ext cx="3733800" cy="990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717924"/>
            <a:ext cx="49434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904176"/>
            <a:ext cx="3252534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Content Placeholder 3"/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447800"/>
            <a:ext cx="1862137" cy="1862137"/>
          </a:xfrm>
        </p:spPr>
      </p:pic>
      <p:pic>
        <p:nvPicPr>
          <p:cNvPr id="8" name="Picture 9" descr="P:\ACC AZ DIABETES\Website\ACP\acp-logo-stack-rgb-acc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325" y="3454400"/>
            <a:ext cx="2655887" cy="1173162"/>
          </a:xfrm>
          <a:prstGeom prst="rect">
            <a:avLst/>
          </a:prstGeom>
          <a:solidFill>
            <a:schemeClr val="tx1"/>
          </a:solidFill>
          <a:ln>
            <a:noFill/>
          </a:ln>
        </p:spPr>
      </p:pic>
      <p:pic>
        <p:nvPicPr>
          <p:cNvPr id="9" name="Picture 11" descr="C:\Users\jwong\Pictures\boehringer_ingelheim-logo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168075"/>
            <a:ext cx="2734946" cy="908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 descr="AACE-logo-small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2263" y="1715294"/>
            <a:ext cx="1279525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69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Diabetes Collaborative Registry</a:t>
            </a:r>
            <a:endParaRPr lang="en-US" dirty="0"/>
          </a:p>
        </p:txBody>
      </p:sp>
      <p:pic>
        <p:nvPicPr>
          <p:cNvPr id="4" name="Picture 5" descr="P:\ACC AZ DIABETES\MarComm\Diabetes_logo Web FINAL_NoTa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943600"/>
            <a:ext cx="2262188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3298006"/>
              </p:ext>
            </p:extLst>
          </p:nvPr>
        </p:nvGraphicFramePr>
        <p:xfrm>
          <a:off x="0" y="3733799"/>
          <a:ext cx="9067800" cy="4495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 smtClean="0">
                <a:solidFill>
                  <a:schemeClr val="tx1"/>
                </a:solidFill>
              </a:rPr>
              <a:t>Goals of DCR:</a:t>
            </a:r>
          </a:p>
          <a:p>
            <a:r>
              <a:rPr lang="en-US" sz="2800" dirty="0" smtClean="0"/>
              <a:t>Study </a:t>
            </a:r>
            <a:r>
              <a:rPr lang="en-US" sz="2800" dirty="0"/>
              <a:t>of diabetes presentation, progression, </a:t>
            </a:r>
            <a:r>
              <a:rPr lang="en-US" sz="2800" dirty="0" smtClean="0"/>
              <a:t>management, </a:t>
            </a:r>
            <a:r>
              <a:rPr lang="en-US" sz="2800" dirty="0"/>
              <a:t>and </a:t>
            </a:r>
            <a:r>
              <a:rPr lang="en-US" sz="2800" dirty="0" smtClean="0"/>
              <a:t>outcomes</a:t>
            </a:r>
          </a:p>
          <a:p>
            <a:r>
              <a:rPr lang="en-US" sz="2800" dirty="0" smtClean="0"/>
              <a:t>National </a:t>
            </a:r>
            <a:r>
              <a:rPr lang="en-US" sz="2800" dirty="0"/>
              <a:t>benchmarking and reporting </a:t>
            </a:r>
            <a:r>
              <a:rPr lang="en-US" sz="2800" dirty="0" smtClean="0"/>
              <a:t>for quality improvement</a:t>
            </a:r>
          </a:p>
          <a:p>
            <a:r>
              <a:rPr lang="en-US" sz="2800" dirty="0" smtClean="0"/>
              <a:t>Innovative research questions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848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40" descr="MC900431564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3146291"/>
            <a:ext cx="1204913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0" descr="MC900431564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25" y="3559041"/>
            <a:ext cx="14382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2" name="TextBox 7"/>
          <p:cNvSpPr txBox="1">
            <a:spLocks noChangeArrowheads="1"/>
          </p:cNvSpPr>
          <p:nvPr/>
        </p:nvSpPr>
        <p:spPr bwMode="auto">
          <a:xfrm>
            <a:off x="1854120" y="1720334"/>
            <a:ext cx="1676400" cy="646331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1800" dirty="0">
                <a:cs typeface="Arial" panose="020B0604020202020204" pitchFamily="34" charset="0"/>
              </a:rPr>
              <a:t>Data </a:t>
            </a:r>
            <a:r>
              <a:rPr lang="en-US" altLang="en-US" sz="1800" dirty="0" smtClean="0">
                <a:cs typeface="Arial" panose="020B0604020202020204" pitchFamily="34" charset="0"/>
              </a:rPr>
              <a:t>collected </a:t>
            </a:r>
            <a:r>
              <a:rPr lang="en-US" altLang="en-US" sz="1800" dirty="0">
                <a:cs typeface="Arial" panose="020B0604020202020204" pitchFamily="34" charset="0"/>
              </a:rPr>
              <a:t>in </a:t>
            </a:r>
            <a:r>
              <a:rPr lang="en-US" altLang="en-US" sz="1800" dirty="0" smtClean="0">
                <a:cs typeface="Arial" panose="020B0604020202020204" pitchFamily="34" charset="0"/>
              </a:rPr>
              <a:t>EHR</a:t>
            </a:r>
            <a:endParaRPr lang="en-US" altLang="en-US" sz="1800" dirty="0">
              <a:cs typeface="Arial" panose="020B0604020202020204" pitchFamily="34" charset="0"/>
            </a:endParaRPr>
          </a:p>
        </p:txBody>
      </p:sp>
      <p:sp>
        <p:nvSpPr>
          <p:cNvPr id="34823" name="TextBox 20"/>
          <p:cNvSpPr txBox="1">
            <a:spLocks noChangeArrowheads="1"/>
          </p:cNvSpPr>
          <p:nvPr/>
        </p:nvSpPr>
        <p:spPr bwMode="auto">
          <a:xfrm>
            <a:off x="3276600" y="5706070"/>
            <a:ext cx="3005137" cy="92333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1800" dirty="0" smtClean="0">
                <a:cs typeface="Arial" panose="020B0604020202020204" pitchFamily="34" charset="0"/>
              </a:rPr>
              <a:t>Registry works with EHR vendor </a:t>
            </a:r>
            <a:r>
              <a:rPr lang="en-US" altLang="en-US" sz="1800" dirty="0">
                <a:cs typeface="Arial" panose="020B0604020202020204" pitchFamily="34" charset="0"/>
              </a:rPr>
              <a:t>to identify </a:t>
            </a:r>
            <a:r>
              <a:rPr lang="en-US" altLang="en-US" sz="1800" dirty="0" smtClean="0">
                <a:cs typeface="Arial" panose="020B0604020202020204" pitchFamily="34" charset="0"/>
              </a:rPr>
              <a:t>registry-relevant </a:t>
            </a:r>
            <a:r>
              <a:rPr lang="en-US" altLang="en-US" sz="1800" dirty="0">
                <a:cs typeface="Arial" panose="020B0604020202020204" pitchFamily="34" charset="0"/>
              </a:rPr>
              <a:t>data fields</a:t>
            </a:r>
          </a:p>
        </p:txBody>
      </p:sp>
      <p:sp>
        <p:nvSpPr>
          <p:cNvPr id="25" name="Bent Arrow 24"/>
          <p:cNvSpPr/>
          <p:nvPr/>
        </p:nvSpPr>
        <p:spPr>
          <a:xfrm rot="16200000">
            <a:off x="1530938" y="4288075"/>
            <a:ext cx="1490285" cy="2610646"/>
          </a:xfrm>
          <a:prstGeom prst="bentArrow">
            <a:avLst>
              <a:gd name="adj1" fmla="val 32173"/>
              <a:gd name="adj2" fmla="val 31723"/>
              <a:gd name="adj3" fmla="val 25000"/>
              <a:gd name="adj4" fmla="val 43750"/>
            </a:avLst>
          </a:prstGeom>
          <a:gradFill flip="none" rotWithShape="1">
            <a:gsLst>
              <a:gs pos="0">
                <a:schemeClr val="accent1">
                  <a:alpha val="80000"/>
                </a:schemeClr>
              </a:gs>
              <a:gs pos="50000">
                <a:schemeClr val="accent1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40000"/>
                  <a:lumOff val="60000"/>
                  <a:alpha val="0"/>
                </a:schemeClr>
              </a:gs>
            </a:gsLst>
            <a:lin ang="5400000" scaled="1"/>
            <a:tileRect/>
          </a:gradFill>
          <a:ln>
            <a:gradFill flip="none" rotWithShape="1">
              <a:gsLst>
                <a:gs pos="0">
                  <a:schemeClr val="accent1">
                    <a:alpha val="90000"/>
                  </a:schemeClr>
                </a:gs>
                <a:gs pos="50000">
                  <a:schemeClr val="accent1">
                    <a:lumMod val="60000"/>
                    <a:lumOff val="40000"/>
                    <a:alpha val="75000"/>
                  </a:schemeClr>
                </a:gs>
                <a:gs pos="100000">
                  <a:schemeClr val="accent1">
                    <a:lumMod val="40000"/>
                    <a:lumOff val="60000"/>
                    <a:alpha val="0"/>
                  </a:schemeClr>
                </a:gs>
              </a:gsLst>
              <a:lin ang="54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Can 31"/>
          <p:cNvSpPr/>
          <p:nvPr/>
        </p:nvSpPr>
        <p:spPr>
          <a:xfrm>
            <a:off x="6629400" y="2957378"/>
            <a:ext cx="2209800" cy="2057400"/>
          </a:xfrm>
          <a:prstGeom prst="can">
            <a:avLst/>
          </a:prstGeom>
          <a:solidFill>
            <a:srgbClr val="0000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Clinical Data Repository</a:t>
            </a:r>
          </a:p>
        </p:txBody>
      </p:sp>
      <p:sp>
        <p:nvSpPr>
          <p:cNvPr id="34830" name="TextBox 32"/>
          <p:cNvSpPr txBox="1">
            <a:spLocks noChangeArrowheads="1"/>
          </p:cNvSpPr>
          <p:nvPr/>
        </p:nvSpPr>
        <p:spPr bwMode="auto">
          <a:xfrm>
            <a:off x="6465888" y="5016366"/>
            <a:ext cx="2601912" cy="64611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1800" dirty="0">
                <a:cs typeface="Arial" panose="020B0604020202020204" pitchFamily="34" charset="0"/>
              </a:rPr>
              <a:t>System integrated data is extracted to the ACC</a:t>
            </a:r>
          </a:p>
        </p:txBody>
      </p:sp>
      <p:sp>
        <p:nvSpPr>
          <p:cNvPr id="20" name="Bent Arrow 19"/>
          <p:cNvSpPr/>
          <p:nvPr/>
        </p:nvSpPr>
        <p:spPr>
          <a:xfrm flipH="1">
            <a:off x="3302000" y="1842923"/>
            <a:ext cx="4546600" cy="1165226"/>
          </a:xfrm>
          <a:prstGeom prst="bentArrow">
            <a:avLst>
              <a:gd name="adj1" fmla="val 22724"/>
              <a:gd name="adj2" fmla="val 24636"/>
              <a:gd name="adj3" fmla="val 25000"/>
              <a:gd name="adj4" fmla="val 43750"/>
            </a:avLst>
          </a:prstGeom>
          <a:gradFill flip="none" rotWithShape="1">
            <a:gsLst>
              <a:gs pos="0">
                <a:schemeClr val="accent1">
                  <a:alpha val="80000"/>
                </a:schemeClr>
              </a:gs>
              <a:gs pos="50000">
                <a:schemeClr val="accent1">
                  <a:lumMod val="60000"/>
                  <a:lumOff val="40000"/>
                  <a:alpha val="50000"/>
                </a:schemeClr>
              </a:gs>
              <a:gs pos="100000">
                <a:schemeClr val="accent1">
                  <a:lumMod val="40000"/>
                  <a:lumOff val="60000"/>
                  <a:alpha val="0"/>
                </a:schemeClr>
              </a:gs>
            </a:gsLst>
            <a:lin ang="5400000" scaled="1"/>
            <a:tileRect/>
          </a:gradFill>
          <a:ln>
            <a:gradFill flip="none" rotWithShape="1">
              <a:gsLst>
                <a:gs pos="0">
                  <a:schemeClr val="accent1">
                    <a:alpha val="90000"/>
                  </a:schemeClr>
                </a:gs>
                <a:gs pos="50000">
                  <a:schemeClr val="accent1">
                    <a:lumMod val="60000"/>
                    <a:lumOff val="40000"/>
                    <a:alpha val="75000"/>
                  </a:schemeClr>
                </a:gs>
                <a:gs pos="100000">
                  <a:schemeClr val="accent1">
                    <a:lumMod val="40000"/>
                    <a:lumOff val="60000"/>
                    <a:alpha val="0"/>
                  </a:schemeClr>
                </a:gs>
              </a:gsLst>
              <a:lin ang="54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2051993" y="3276600"/>
            <a:ext cx="4413896" cy="1630362"/>
          </a:xfrm>
          <a:prstGeom prst="rightArrow">
            <a:avLst>
              <a:gd name="adj1" fmla="val 64219"/>
              <a:gd name="adj2" fmla="val 50000"/>
            </a:avLst>
          </a:prstGeom>
          <a:gradFill flip="none" rotWithShape="1">
            <a:gsLst>
              <a:gs pos="0">
                <a:schemeClr val="accent1">
                  <a:lumMod val="75000"/>
                </a:schemeClr>
              </a:gs>
              <a:gs pos="50000">
                <a:schemeClr val="accent1">
                  <a:alpha val="70000"/>
                </a:schemeClr>
              </a:gs>
              <a:gs pos="100000">
                <a:schemeClr val="accent1">
                  <a:lumMod val="60000"/>
                  <a:lumOff val="40000"/>
                  <a:alpha val="0"/>
                </a:schemeClr>
              </a:gs>
            </a:gsLst>
            <a:lin ang="10800000" scaled="1"/>
            <a:tileRect/>
          </a:gradFill>
          <a:ln>
            <a:gradFill flip="none" rotWithShape="1">
              <a:gsLst>
                <a:gs pos="0">
                  <a:schemeClr val="accent1">
                    <a:lumMod val="50000"/>
                  </a:schemeClr>
                </a:gs>
                <a:gs pos="50000">
                  <a:schemeClr val="accent1">
                    <a:lumMod val="75000"/>
                    <a:alpha val="70000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108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37" name="TextBox 4"/>
          <p:cNvSpPr txBox="1">
            <a:spLocks noChangeArrowheads="1"/>
          </p:cNvSpPr>
          <p:nvPr/>
        </p:nvSpPr>
        <p:spPr bwMode="auto">
          <a:xfrm>
            <a:off x="2952750" y="3787642"/>
            <a:ext cx="2660650" cy="43088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200" dirty="0">
                <a:cs typeface="Arial" panose="020B0604020202020204" pitchFamily="34" charset="0"/>
              </a:rPr>
              <a:t>System </a:t>
            </a:r>
            <a:r>
              <a:rPr lang="en-US" altLang="en-US" sz="2200" dirty="0" smtClean="0">
                <a:cs typeface="Arial" panose="020B0604020202020204" pitchFamily="34" charset="0"/>
              </a:rPr>
              <a:t>Integration</a:t>
            </a:r>
            <a:endParaRPr lang="en-US" altLang="en-US" sz="2200" dirty="0">
              <a:cs typeface="Arial" panose="020B0604020202020204" pitchFamily="34" charset="0"/>
            </a:endParaRPr>
          </a:p>
        </p:txBody>
      </p:sp>
      <p:sp>
        <p:nvSpPr>
          <p:cNvPr id="34839" name="TextBox 6"/>
          <p:cNvSpPr txBox="1">
            <a:spLocks noChangeArrowheads="1"/>
          </p:cNvSpPr>
          <p:nvPr/>
        </p:nvSpPr>
        <p:spPr bwMode="auto">
          <a:xfrm>
            <a:off x="3810000" y="1535668"/>
            <a:ext cx="4462462" cy="36933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1800" dirty="0">
                <a:cs typeface="Arial" panose="020B0604020202020204" pitchFamily="34" charset="0"/>
              </a:rPr>
              <a:t>Reporting provided back to the practices</a:t>
            </a:r>
          </a:p>
        </p:txBody>
      </p:sp>
      <p:sp>
        <p:nvSpPr>
          <p:cNvPr id="24" name="Notched Right Arrow 23"/>
          <p:cNvSpPr/>
          <p:nvPr/>
        </p:nvSpPr>
        <p:spPr>
          <a:xfrm rot="5400000">
            <a:off x="693110" y="1939454"/>
            <a:ext cx="990600" cy="1683692"/>
          </a:xfrm>
          <a:prstGeom prst="notchedRightArrow">
            <a:avLst>
              <a:gd name="adj1" fmla="val 69503"/>
              <a:gd name="adj2" fmla="val 46087"/>
            </a:avLst>
          </a:prstGeom>
          <a:gradFill>
            <a:gsLst>
              <a:gs pos="0">
                <a:schemeClr val="accent1">
                  <a:alpha val="40000"/>
                </a:schemeClr>
              </a:gs>
              <a:gs pos="50000">
                <a:schemeClr val="accent1">
                  <a:lumMod val="60000"/>
                  <a:lumOff val="40000"/>
                  <a:alpha val="2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10800000" scaled="1"/>
          </a:gradFill>
          <a:ln>
            <a:gradFill flip="none" rotWithShape="1">
              <a:gsLst>
                <a:gs pos="0">
                  <a:schemeClr val="accent1">
                    <a:alpha val="50000"/>
                  </a:schemeClr>
                </a:gs>
                <a:gs pos="50000">
                  <a:schemeClr val="accent1">
                    <a:lumMod val="60000"/>
                    <a:lumOff val="40000"/>
                    <a:alpha val="25000"/>
                  </a:schemeClr>
                </a:gs>
                <a:gs pos="100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08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43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1238250"/>
            <a:ext cx="14097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Electronic </a:t>
            </a:r>
            <a:r>
              <a:rPr lang="en-US" dirty="0"/>
              <a:t>Data </a:t>
            </a:r>
            <a:r>
              <a:rPr lang="en-US" dirty="0" smtClean="0"/>
              <a:t>Collection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209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2" grpId="0"/>
      <p:bldP spid="34823" grpId="0"/>
      <p:bldP spid="25" grpId="0" animBg="1"/>
      <p:bldP spid="32" grpId="0" animBg="1"/>
      <p:bldP spid="34830" grpId="0"/>
      <p:bldP spid="20" grpId="0" animBg="1"/>
      <p:bldP spid="4" grpId="0" animBg="1"/>
      <p:bldP spid="34837" grpId="0"/>
      <p:bldP spid="34839" grpId="0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in DCR</a:t>
            </a:r>
            <a:endParaRPr lang="en-US" dirty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197350" y="1295400"/>
            <a:ext cx="4718050" cy="5257800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3000" dirty="0" smtClean="0"/>
              <a:t>Demographics</a:t>
            </a:r>
          </a:p>
          <a:p>
            <a:pPr eaLnBrk="1" hangingPunct="1"/>
            <a:r>
              <a:rPr lang="en-US" altLang="en-US" sz="3000" dirty="0" smtClean="0"/>
              <a:t>Diabetes type</a:t>
            </a:r>
          </a:p>
          <a:p>
            <a:pPr eaLnBrk="1" hangingPunct="1"/>
            <a:r>
              <a:rPr lang="en-US" altLang="en-US" sz="3000" dirty="0" smtClean="0"/>
              <a:t>Comorbidities</a:t>
            </a:r>
          </a:p>
          <a:p>
            <a:pPr eaLnBrk="1" hangingPunct="1"/>
            <a:r>
              <a:rPr lang="en-US" altLang="en-US" sz="3000" dirty="0" smtClean="0"/>
              <a:t>Exams and procedures (foot, eye</a:t>
            </a:r>
            <a:r>
              <a:rPr lang="en-US" altLang="en-US" sz="3000" smtClean="0"/>
              <a:t>, renal)</a:t>
            </a:r>
            <a:endParaRPr lang="en-US" altLang="en-US" sz="3000" dirty="0" smtClean="0"/>
          </a:p>
          <a:p>
            <a:pPr eaLnBrk="1" hangingPunct="1"/>
            <a:r>
              <a:rPr lang="en-US" altLang="en-US" sz="3000" dirty="0" smtClean="0"/>
              <a:t>Lab values</a:t>
            </a:r>
          </a:p>
          <a:p>
            <a:pPr eaLnBrk="1" hangingPunct="1"/>
            <a:r>
              <a:rPr lang="en-US" altLang="en-US" sz="3000" dirty="0" smtClean="0"/>
              <a:t>Diabetes medications</a:t>
            </a:r>
          </a:p>
          <a:p>
            <a:pPr eaLnBrk="1" hangingPunct="1"/>
            <a:r>
              <a:rPr lang="en-US" altLang="en-US" sz="3000" dirty="0" smtClean="0"/>
              <a:t>Cardiac medications</a:t>
            </a:r>
          </a:p>
        </p:txBody>
      </p:sp>
      <p:grpSp>
        <p:nvGrpSpPr>
          <p:cNvPr id="24580" name="Group 1"/>
          <p:cNvGrpSpPr>
            <a:grpSpLocks/>
          </p:cNvGrpSpPr>
          <p:nvPr/>
        </p:nvGrpSpPr>
        <p:grpSpPr bwMode="auto">
          <a:xfrm>
            <a:off x="304800" y="1600200"/>
            <a:ext cx="3733800" cy="4721225"/>
            <a:chOff x="304800" y="1058076"/>
            <a:chExt cx="3581400" cy="4618839"/>
          </a:xfrm>
        </p:grpSpPr>
        <p:pic>
          <p:nvPicPr>
            <p:cNvPr id="17415" name="Picture 7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0935" y="1110880"/>
              <a:ext cx="3505265" cy="4566035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/>
          </p:spPr>
        </p:pic>
        <p:pic>
          <p:nvPicPr>
            <p:cNvPr id="2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33206" y="1283272"/>
              <a:ext cx="3200724" cy="4202615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/>
          </p:spPr>
        </p:pic>
        <p:pic>
          <p:nvPicPr>
            <p:cNvPr id="4" name="Picture 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4800" y="1058076"/>
              <a:ext cx="3247928" cy="4230571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/>
          </p:spPr>
        </p:pic>
      </p:grpSp>
    </p:spTree>
    <p:extLst>
      <p:ext uri="{BB962C8B-B14F-4D97-AF65-F5344CB8AC3E}">
        <p14:creationId xmlns:p14="http://schemas.microsoft.com/office/powerpoint/2010/main" val="2993058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DCR to Examine Quality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8689330"/>
              </p:ext>
            </p:extLst>
          </p:nvPr>
        </p:nvGraphicFramePr>
        <p:xfrm>
          <a:off x="228600" y="1295401"/>
          <a:ext cx="8610600" cy="5029200"/>
        </p:xfrm>
        <a:graphic>
          <a:graphicData uri="http://schemas.openxmlformats.org/drawingml/2006/table">
            <a:tbl>
              <a:tblPr/>
              <a:tblGrid>
                <a:gridCol w="4343400"/>
                <a:gridCol w="1953905"/>
                <a:gridCol w="2313295"/>
              </a:tblGrid>
              <a:tr h="628650">
                <a:tc>
                  <a:txBody>
                    <a:bodyPr/>
                    <a:lstStyle/>
                    <a:p>
                      <a:pPr marL="65088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Quality Metric</a:t>
                      </a:r>
                      <a:endParaRPr lang="en-US" sz="2400" b="1" i="0" u="none" strike="noStrike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Median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IQR</a:t>
                      </a:r>
                      <a:endParaRPr lang="en-US" sz="2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65088" indent="0" algn="l" fontAlgn="ctr"/>
                      <a:r>
                        <a:rPr lang="en-US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LucidaBright"/>
                          <a:cs typeface="Arial" panose="020B0604020202020204" pitchFamily="34" charset="0"/>
                        </a:rPr>
                        <a:t>Glycemic </a:t>
                      </a:r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LucidaBright"/>
                          <a:cs typeface="Arial" panose="020B0604020202020204" pitchFamily="34" charset="0"/>
                        </a:rPr>
                        <a:t>Control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9.1%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2.2-31.6%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65088" indent="0" algn="l" fontAlgn="ctr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LucidaBright"/>
                          <a:cs typeface="Arial" panose="020B0604020202020204" pitchFamily="34" charset="0"/>
                        </a:rPr>
                        <a:t>ACE-I or ARB with </a:t>
                      </a:r>
                      <a:r>
                        <a:rPr lang="en-US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LucidaBright"/>
                          <a:cs typeface="Arial" panose="020B0604020202020204" pitchFamily="34" charset="0"/>
                        </a:rPr>
                        <a:t>CAD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71.7%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67.8-78.6%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65088" indent="0" algn="l" fontAlgn="ctr"/>
                      <a:r>
                        <a:rPr lang="en-US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LucidaBright"/>
                          <a:cs typeface="Arial" panose="020B0604020202020204" pitchFamily="34" charset="0"/>
                        </a:rPr>
                        <a:t>Nephropathy Screening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70.3%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66.1-74.5%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65088" indent="0" algn="l" fontAlgn="ctr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LucidaBright"/>
                          <a:cs typeface="Arial" panose="020B0604020202020204" pitchFamily="34" charset="0"/>
                        </a:rPr>
                        <a:t>Tobacco </a:t>
                      </a:r>
                      <a:r>
                        <a:rPr lang="en-US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LucidaBright"/>
                          <a:cs typeface="Arial" panose="020B0604020202020204" pitchFamily="34" charset="0"/>
                        </a:rPr>
                        <a:t>Screening/Counseling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89.3%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80.2-94.2%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indent="65088" algn="l" fontAlgn="ctr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Diabetes Eye Exam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0-7.3%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indent="65088" algn="l" fontAlgn="ctr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Diabetes Foot Exam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0-0.3%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indent="65088"/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Blood Pressure Control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92.1%</a:t>
                      </a:r>
                      <a:endParaRPr lang="en-US" sz="24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87.0-94.7%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590288" y="1219200"/>
            <a:ext cx="4343400" cy="51816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84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467558956"/>
              </p:ext>
            </p:extLst>
          </p:nvPr>
        </p:nvGraphicFramePr>
        <p:xfrm>
          <a:off x="0" y="213360"/>
          <a:ext cx="4572000" cy="329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836968987"/>
              </p:ext>
            </p:extLst>
          </p:nvPr>
        </p:nvGraphicFramePr>
        <p:xfrm>
          <a:off x="4572000" y="213360"/>
          <a:ext cx="4572000" cy="329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925404684"/>
              </p:ext>
            </p:extLst>
          </p:nvPr>
        </p:nvGraphicFramePr>
        <p:xfrm>
          <a:off x="0" y="3566160"/>
          <a:ext cx="4572000" cy="329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563346060"/>
              </p:ext>
            </p:extLst>
          </p:nvPr>
        </p:nvGraphicFramePr>
        <p:xfrm>
          <a:off x="4572000" y="3566160"/>
          <a:ext cx="4572000" cy="329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381000"/>
            <a:ext cx="1371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BP Control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97548" y="381000"/>
            <a:ext cx="2879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CAD and on ACE-I/ARB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3650" y="3810000"/>
            <a:ext cx="2682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Nephropathy Screening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42737" y="3810000"/>
            <a:ext cx="1371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Eye exam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94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DCR to Examine Quality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Endocrinology </a:t>
            </a:r>
            <a:r>
              <a:rPr lang="en-US" dirty="0"/>
              <a:t>practices </a:t>
            </a:r>
            <a:r>
              <a:rPr lang="en-US" dirty="0" smtClean="0"/>
              <a:t>did </a:t>
            </a:r>
            <a:r>
              <a:rPr lang="en-US" dirty="0"/>
              <a:t>better </a:t>
            </a:r>
            <a:r>
              <a:rPr lang="en-US" dirty="0" smtClean="0"/>
              <a:t>at</a:t>
            </a:r>
          </a:p>
          <a:p>
            <a:pPr lvl="1"/>
            <a:r>
              <a:rPr lang="en-US" dirty="0" smtClean="0"/>
              <a:t>glycemic control, eye exams, and </a:t>
            </a:r>
            <a:r>
              <a:rPr lang="en-US" dirty="0"/>
              <a:t>foot </a:t>
            </a:r>
            <a:r>
              <a:rPr lang="en-US" dirty="0" smtClean="0"/>
              <a:t>exams</a:t>
            </a:r>
          </a:p>
          <a:p>
            <a:r>
              <a:rPr lang="en-US" dirty="0" smtClean="0"/>
              <a:t>Cardiology </a:t>
            </a:r>
            <a:r>
              <a:rPr lang="en-US" dirty="0"/>
              <a:t>practices </a:t>
            </a:r>
            <a:r>
              <a:rPr lang="en-US" dirty="0" smtClean="0"/>
              <a:t>did better at </a:t>
            </a:r>
          </a:p>
          <a:p>
            <a:pPr lvl="1"/>
            <a:r>
              <a:rPr lang="en-US" dirty="0" smtClean="0"/>
              <a:t>BP control, nephropathy screening, use </a:t>
            </a:r>
            <a:r>
              <a:rPr lang="en-US" dirty="0"/>
              <a:t>of </a:t>
            </a:r>
            <a:r>
              <a:rPr lang="en-US" dirty="0" smtClean="0"/>
              <a:t>ACE-I/ARBs </a:t>
            </a:r>
            <a:r>
              <a:rPr lang="en-US" dirty="0"/>
              <a:t>in patients with </a:t>
            </a:r>
            <a:r>
              <a:rPr lang="en-US" dirty="0" smtClean="0"/>
              <a:t>CAD</a:t>
            </a:r>
          </a:p>
          <a:p>
            <a:endParaRPr lang="en-US" dirty="0" smtClean="0"/>
          </a:p>
          <a:p>
            <a:r>
              <a:rPr lang="en-US" dirty="0" smtClean="0"/>
              <a:t>Deficiencies </a:t>
            </a:r>
            <a:r>
              <a:rPr lang="en-US" dirty="0"/>
              <a:t>felt to be due to 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fragmentation </a:t>
            </a:r>
            <a:r>
              <a:rPr lang="en-US" dirty="0"/>
              <a:t>of </a:t>
            </a:r>
            <a:r>
              <a:rPr lang="en-US" dirty="0" smtClean="0"/>
              <a:t>care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lack </a:t>
            </a:r>
            <a:r>
              <a:rPr lang="en-US" dirty="0"/>
              <a:t>of ownership </a:t>
            </a:r>
            <a:r>
              <a:rPr lang="en-US" dirty="0" smtClean="0"/>
              <a:t>of </a:t>
            </a:r>
            <a:r>
              <a:rPr lang="en-US" dirty="0"/>
              <a:t>certain domains of </a:t>
            </a:r>
            <a:r>
              <a:rPr lang="en-US" dirty="0" smtClean="0"/>
              <a:t>care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incomplete documentation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true </a:t>
            </a:r>
            <a:r>
              <a:rPr lang="en-US" dirty="0"/>
              <a:t>gaps in </a:t>
            </a:r>
            <a:r>
              <a:rPr lang="en-US" dirty="0" smtClean="0"/>
              <a:t>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441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34271</TotalTime>
  <Words>629</Words>
  <Application>Microsoft Office PowerPoint</Application>
  <PresentationFormat>On-screen Show (4:3)</PresentationFormat>
  <Paragraphs>194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ＭＳ Ｐゴシック</vt:lpstr>
      <vt:lpstr>ＭＳ Ｐゴシック</vt:lpstr>
      <vt:lpstr>Arial</vt:lpstr>
      <vt:lpstr>Calibri</vt:lpstr>
      <vt:lpstr>LucidaBright</vt:lpstr>
      <vt:lpstr>Times New Roman</vt:lpstr>
      <vt:lpstr>Office Theme</vt:lpstr>
      <vt:lpstr>Leveraging Registry Data:  Uncovering Gaps and Discovering Opportunities to Improve How We Manage CVD Risk in Patients with T2DM</vt:lpstr>
      <vt:lpstr>PowerPoint Presentation</vt:lpstr>
      <vt:lpstr>Collaborative Effort</vt:lpstr>
      <vt:lpstr>Diabetes Collaborative Registry</vt:lpstr>
      <vt:lpstr>Electronic Data Collection</vt:lpstr>
      <vt:lpstr>Data in DCR</vt:lpstr>
      <vt:lpstr>Using DCR to Examine Quality</vt:lpstr>
      <vt:lpstr>PowerPoint Presentation</vt:lpstr>
      <vt:lpstr>Using DCR to Examine Quality</vt:lpstr>
      <vt:lpstr>Using DCR to Examine Specific Gaps</vt:lpstr>
      <vt:lpstr>T2D and Heart Failure</vt:lpstr>
      <vt:lpstr>T2D and Heart Failure</vt:lpstr>
      <vt:lpstr>Using DCR to Examine Specific Gaps</vt:lpstr>
      <vt:lpstr>PowerPoint Presentation</vt:lpstr>
      <vt:lpstr>DCR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of Life in Cardiac Patients: How to Measure It and What to Do</dc:title>
  <dc:creator>Suzanne</dc:creator>
  <cp:lastModifiedBy>svarnold</cp:lastModifiedBy>
  <cp:revision>425</cp:revision>
  <dcterms:created xsi:type="dcterms:W3CDTF">2013-03-04T22:06:40Z</dcterms:created>
  <dcterms:modified xsi:type="dcterms:W3CDTF">2017-06-15T21:37:19Z</dcterms:modified>
</cp:coreProperties>
</file>