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00"/>
    <a:srgbClr val="FFCC99"/>
    <a:srgbClr val="9999FF"/>
    <a:srgbClr val="6666FF"/>
    <a:srgbClr val="FF9966"/>
    <a:srgbClr val="CCCDD2"/>
    <a:srgbClr val="DACCA1"/>
    <a:srgbClr val="FFCC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87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-1290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>
              <a:defRPr/>
            </a:pPr>
            <a:fld id="{260047A2-CB8C-4FC8-BD66-CE47E416CF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360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1026A4-BB0F-4121-958F-198325CBAD1E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2507157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0687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0687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8200" y="2133600"/>
            <a:ext cx="1905000" cy="220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05600" y="2133600"/>
            <a:ext cx="1905000" cy="220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56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48200" y="2133600"/>
            <a:ext cx="39624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6" name="Line 22"/>
          <p:cNvSpPr>
            <a:spLocks noChangeShapeType="1"/>
          </p:cNvSpPr>
          <p:nvPr/>
        </p:nvSpPr>
        <p:spPr bwMode="auto">
          <a:xfrm flipH="1">
            <a:off x="4419600" y="1981200"/>
            <a:ext cx="0" cy="4419600"/>
          </a:xfrm>
          <a:prstGeom prst="line">
            <a:avLst/>
          </a:prstGeom>
          <a:noFill/>
          <a:ln w="9525">
            <a:solidFill>
              <a:srgbClr val="DACCA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9pPr>
    </p:titleStyle>
    <p:bodyStyle>
      <a:lvl1pPr marL="122238" indent="-122238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.png"/><Relationship Id="rId4" Type="http://schemas.openxmlformats.org/officeDocument/2006/relationships/hyperlink" Target="http://www.acc.or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141" y="2656931"/>
            <a:ext cx="3632916" cy="2645445"/>
          </a:xfrm>
          <a:prstGeom prst="rect">
            <a:avLst/>
          </a:prstGeom>
        </p:spPr>
      </p:pic>
      <p:sp>
        <p:nvSpPr>
          <p:cNvPr id="14348" name="Text Box 48"/>
          <p:cNvSpPr txBox="1">
            <a:spLocks noChangeArrowheads="1"/>
          </p:cNvSpPr>
          <p:nvPr/>
        </p:nvSpPr>
        <p:spPr bwMode="auto">
          <a:xfrm>
            <a:off x="2870917" y="5649128"/>
            <a:ext cx="108377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b="1" dirty="0" smtClean="0"/>
              <a:t>Placebo</a:t>
            </a:r>
          </a:p>
          <a:p>
            <a:pPr algn="ctr" eaLnBrk="0" hangingPunct="0"/>
            <a:r>
              <a:rPr lang="en-US" b="1" dirty="0" smtClean="0"/>
              <a:t>(n = 6,054)</a:t>
            </a:r>
            <a:endParaRPr lang="en-US" b="1" dirty="0"/>
          </a:p>
        </p:txBody>
      </p:sp>
      <p:sp>
        <p:nvSpPr>
          <p:cNvPr id="14363" name="Text Box 47"/>
          <p:cNvSpPr txBox="1">
            <a:spLocks noChangeArrowheads="1"/>
          </p:cNvSpPr>
          <p:nvPr/>
        </p:nvSpPr>
        <p:spPr bwMode="auto">
          <a:xfrm>
            <a:off x="700881" y="5649128"/>
            <a:ext cx="119909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b="1" dirty="0" err="1" smtClean="0">
                <a:solidFill>
                  <a:srgbClr val="000000"/>
                </a:solidFill>
                <a:cs typeface="Times New Roman" pitchFamily="18" charset="0"/>
              </a:rPr>
              <a:t>Evacetrapib</a:t>
            </a:r>
            <a:endParaRPr lang="en-GB" b="1" dirty="0">
              <a:solidFill>
                <a:srgbClr val="000000"/>
              </a:solidFill>
              <a:cs typeface="Times New Roman" pitchFamily="18" charset="0"/>
            </a:endParaRPr>
          </a:p>
          <a:p>
            <a:pPr algn="ctr"/>
            <a:r>
              <a:rPr lang="en-GB" b="1" dirty="0">
                <a:solidFill>
                  <a:srgbClr val="000000"/>
                </a:solidFill>
                <a:cs typeface="Times New Roman" pitchFamily="18" charset="0"/>
              </a:rPr>
              <a:t>(n </a:t>
            </a:r>
            <a:r>
              <a:rPr lang="en-GB" b="1" dirty="0" smtClean="0">
                <a:solidFill>
                  <a:srgbClr val="000000"/>
                </a:solidFill>
                <a:cs typeface="Times New Roman" pitchFamily="18" charset="0"/>
              </a:rPr>
              <a:t>= 6,038)</a:t>
            </a:r>
            <a:endParaRPr lang="en-US" b="1" dirty="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14339" name="Rectangle 33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274637"/>
            <a:ext cx="8534400" cy="487363"/>
          </a:xfrm>
        </p:spPr>
        <p:txBody>
          <a:bodyPr/>
          <a:lstStyle/>
          <a:p>
            <a:pPr eaLnBrk="1" hangingPunct="1"/>
            <a:r>
              <a:rPr lang="en-US" dirty="0" smtClean="0"/>
              <a:t>ACCELERATE</a:t>
            </a:r>
          </a:p>
        </p:txBody>
      </p:sp>
      <p:sp>
        <p:nvSpPr>
          <p:cNvPr id="14340" name="Rectangle 34"/>
          <p:cNvSpPr>
            <a:spLocks noGrp="1" noChangeArrowheads="1"/>
          </p:cNvSpPr>
          <p:nvPr>
            <p:ph type="body" idx="4294967295"/>
          </p:nvPr>
        </p:nvSpPr>
        <p:spPr>
          <a:xfrm>
            <a:off x="4440984" y="2319754"/>
            <a:ext cx="4556125" cy="2023646"/>
          </a:xfrm>
        </p:spPr>
        <p:txBody>
          <a:bodyPr/>
          <a:lstStyle/>
          <a:p>
            <a:r>
              <a:rPr lang="en-US" dirty="0" smtClean="0"/>
              <a:t>Primary </a:t>
            </a:r>
            <a:r>
              <a:rPr lang="en-US" dirty="0"/>
              <a:t>outcome, CV death/MI/stroke/coronary revascularization/unstable </a:t>
            </a:r>
            <a:r>
              <a:rPr lang="en-US" dirty="0" smtClean="0"/>
              <a:t>angina, </a:t>
            </a:r>
            <a:r>
              <a:rPr lang="en-US" dirty="0"/>
              <a:t>for </a:t>
            </a:r>
            <a:r>
              <a:rPr lang="en-US" dirty="0" err="1"/>
              <a:t>evacetrapib</a:t>
            </a:r>
            <a:r>
              <a:rPr lang="en-US" dirty="0"/>
              <a:t> vs. placebo: 12.8% vs. 12.7%, </a:t>
            </a:r>
            <a:r>
              <a:rPr lang="en-US" dirty="0" smtClean="0"/>
              <a:t>p = 0.85</a:t>
            </a:r>
          </a:p>
          <a:p>
            <a:r>
              <a:rPr lang="en-US" dirty="0"/>
              <a:t>CV death: 7.2% vs</a:t>
            </a:r>
            <a:r>
              <a:rPr lang="en-US" dirty="0" smtClean="0"/>
              <a:t>. 7.3</a:t>
            </a:r>
            <a:r>
              <a:rPr lang="en-US" dirty="0"/>
              <a:t>%, </a:t>
            </a:r>
            <a:r>
              <a:rPr lang="en-US" dirty="0" smtClean="0"/>
              <a:t>p = 0.73; MI</a:t>
            </a:r>
            <a:r>
              <a:rPr lang="en-US" dirty="0"/>
              <a:t>: 4.2% vs. 4.2%, </a:t>
            </a:r>
            <a:r>
              <a:rPr lang="en-US" dirty="0" smtClean="0"/>
              <a:t>p = 0.97; new </a:t>
            </a:r>
            <a:r>
              <a:rPr lang="en-US" dirty="0"/>
              <a:t>hypertension: 11.4% </a:t>
            </a:r>
            <a:r>
              <a:rPr lang="en-US" dirty="0" smtClean="0"/>
              <a:t>vs. 10.1</a:t>
            </a:r>
            <a:r>
              <a:rPr lang="en-US" dirty="0"/>
              <a:t>%, </a:t>
            </a:r>
            <a:r>
              <a:rPr lang="en-US" dirty="0" smtClean="0"/>
              <a:t>p &lt; 0.05</a:t>
            </a:r>
          </a:p>
          <a:p>
            <a:r>
              <a:rPr lang="en-US" dirty="0" smtClean="0"/>
              <a:t>Mean </a:t>
            </a:r>
            <a:r>
              <a:rPr lang="en-US" dirty="0"/>
              <a:t>HDL-C for </a:t>
            </a:r>
            <a:r>
              <a:rPr lang="en-US" dirty="0" err="1"/>
              <a:t>evacetrapib</a:t>
            </a:r>
            <a:r>
              <a:rPr lang="en-US" dirty="0"/>
              <a:t> vs. placebo at 30 months: 104 mg/dl vs. 46 mg/dl, </a:t>
            </a:r>
            <a:r>
              <a:rPr lang="en-US" dirty="0" smtClean="0"/>
              <a:t>p &lt; 0.001; mean </a:t>
            </a:r>
            <a:r>
              <a:rPr lang="en-US" dirty="0"/>
              <a:t>LDL-C at 30 months: 55 mg/dl vs. 84 mg/dl, </a:t>
            </a:r>
            <a:r>
              <a:rPr lang="en-US" dirty="0" smtClean="0"/>
              <a:t>p &lt; 0.001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4341" name="Text Box 10"/>
          <p:cNvSpPr txBox="1">
            <a:spLocks noChangeArrowheads="1"/>
          </p:cNvSpPr>
          <p:nvPr/>
        </p:nvSpPr>
        <p:spPr bwMode="auto">
          <a:xfrm>
            <a:off x="0" y="914401"/>
            <a:ext cx="9144000" cy="769441"/>
          </a:xfrm>
          <a:prstGeom prst="rect">
            <a:avLst/>
          </a:prstGeom>
          <a:solidFill>
            <a:srgbClr val="CCCCD3"/>
          </a:solidFill>
          <a:ln w="9525">
            <a:noFill/>
            <a:miter lim="800000"/>
            <a:headEnd/>
            <a:tailEnd/>
          </a:ln>
        </p:spPr>
        <p:txBody>
          <a:bodyPr wrap="square" lIns="457200" tIns="137160" rIns="457200" bIns="137160">
            <a:spAutoFit/>
          </a:bodyPr>
          <a:lstStyle/>
          <a:p>
            <a:r>
              <a:rPr lang="en-US" sz="1600" b="1" dirty="0" smtClean="0"/>
              <a:t>Trial design: </a:t>
            </a:r>
            <a:r>
              <a:rPr lang="en-US" sz="1600" dirty="0"/>
              <a:t>Patients at high vascular risk were randomized </a:t>
            </a:r>
            <a:r>
              <a:rPr lang="en-US" sz="1600" dirty="0" smtClean="0"/>
              <a:t>to </a:t>
            </a:r>
            <a:r>
              <a:rPr lang="en-US" sz="1600" dirty="0"/>
              <a:t>either </a:t>
            </a:r>
            <a:r>
              <a:rPr lang="en-US" sz="1600" dirty="0" err="1"/>
              <a:t>evacetrapib</a:t>
            </a:r>
            <a:r>
              <a:rPr lang="en-US" sz="1600" dirty="0"/>
              <a:t> 130 mg </a:t>
            </a:r>
            <a:r>
              <a:rPr lang="en-US" sz="1600" dirty="0" smtClean="0"/>
              <a:t>daily or placebo. They were followed for 30 months.</a:t>
            </a:r>
            <a:endParaRPr lang="en-US" sz="1600" dirty="0"/>
          </a:p>
        </p:txBody>
      </p:sp>
      <p:sp>
        <p:nvSpPr>
          <p:cNvPr id="14342" name="Text Box 13"/>
          <p:cNvSpPr txBox="1">
            <a:spLocks noChangeArrowheads="1"/>
          </p:cNvSpPr>
          <p:nvPr/>
        </p:nvSpPr>
        <p:spPr bwMode="auto">
          <a:xfrm>
            <a:off x="4648200" y="1981200"/>
            <a:ext cx="39624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35469E"/>
                </a:solidFill>
              </a:rPr>
              <a:t>Results</a:t>
            </a:r>
          </a:p>
        </p:txBody>
      </p:sp>
      <p:sp>
        <p:nvSpPr>
          <p:cNvPr id="14343" name="Text Box 14"/>
          <p:cNvSpPr txBox="1">
            <a:spLocks noChangeArrowheads="1"/>
          </p:cNvSpPr>
          <p:nvPr/>
        </p:nvSpPr>
        <p:spPr bwMode="auto">
          <a:xfrm>
            <a:off x="4585447" y="4343400"/>
            <a:ext cx="402515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35469E"/>
                </a:solidFill>
              </a:rPr>
              <a:t>Conclusions</a:t>
            </a:r>
          </a:p>
        </p:txBody>
      </p:sp>
      <p:sp>
        <p:nvSpPr>
          <p:cNvPr id="14344" name="Text Box 37"/>
          <p:cNvSpPr txBox="1">
            <a:spLocks noChangeArrowheads="1"/>
          </p:cNvSpPr>
          <p:nvPr/>
        </p:nvSpPr>
        <p:spPr bwMode="auto">
          <a:xfrm>
            <a:off x="4585447" y="6505575"/>
            <a:ext cx="4267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dirty="0"/>
              <a:t>Presented by Dr. </a:t>
            </a:r>
            <a:r>
              <a:rPr lang="en-US" b="1" dirty="0" smtClean="0"/>
              <a:t>Stephen J. Nicholls </a:t>
            </a:r>
            <a:r>
              <a:rPr lang="en-US" b="1" dirty="0"/>
              <a:t>at ACC </a:t>
            </a:r>
            <a:r>
              <a:rPr lang="en-US" b="1" dirty="0" smtClean="0"/>
              <a:t>2016</a:t>
            </a:r>
            <a:endParaRPr lang="en-US" b="1" dirty="0"/>
          </a:p>
          <a:p>
            <a:endParaRPr lang="en-US" b="1" dirty="0"/>
          </a:p>
        </p:txBody>
      </p:sp>
      <p:sp>
        <p:nvSpPr>
          <p:cNvPr id="2093" name="Rectangle 45"/>
          <p:cNvSpPr>
            <a:spLocks noChangeArrowheads="1"/>
          </p:cNvSpPr>
          <p:nvPr/>
        </p:nvSpPr>
        <p:spPr bwMode="auto">
          <a:xfrm>
            <a:off x="364030" y="5815191"/>
            <a:ext cx="381000" cy="284163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 anchor="ctr">
            <a:spAutoFit/>
          </a:bodyPr>
          <a:lstStyle/>
          <a:p>
            <a:pPr algn="ctr" eaLnBrk="0" hangingPunct="0">
              <a:spcBef>
                <a:spcPct val="30000"/>
              </a:spcBef>
              <a:defRPr/>
            </a:pPr>
            <a:r>
              <a:rPr lang="en-US" b="1"/>
              <a:t>      </a:t>
            </a:r>
          </a:p>
        </p:txBody>
      </p:sp>
      <p:sp>
        <p:nvSpPr>
          <p:cNvPr id="2094" name="Rectangle 46"/>
          <p:cNvSpPr>
            <a:spLocks noChangeArrowheads="1"/>
          </p:cNvSpPr>
          <p:nvPr/>
        </p:nvSpPr>
        <p:spPr bwMode="auto">
          <a:xfrm>
            <a:off x="2458503" y="5773835"/>
            <a:ext cx="381000" cy="284163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 anchor="ctr">
            <a:spAutoFit/>
          </a:bodyPr>
          <a:lstStyle/>
          <a:p>
            <a:pPr algn="ctr" eaLnBrk="0" hangingPunct="0">
              <a:spcBef>
                <a:spcPct val="30000"/>
              </a:spcBef>
              <a:defRPr/>
            </a:pPr>
            <a:r>
              <a:rPr lang="en-US" b="1"/>
              <a:t>      </a:t>
            </a:r>
          </a:p>
        </p:txBody>
      </p:sp>
      <p:sp>
        <p:nvSpPr>
          <p:cNvPr id="14349" name="Text Box 131"/>
          <p:cNvSpPr txBox="1">
            <a:spLocks noChangeArrowheads="1"/>
          </p:cNvSpPr>
          <p:nvPr/>
        </p:nvSpPr>
        <p:spPr bwMode="auto">
          <a:xfrm>
            <a:off x="791192" y="5181145"/>
            <a:ext cx="348945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 dirty="0" smtClean="0"/>
              <a:t>Primary endpoint</a:t>
            </a:r>
            <a:endParaRPr lang="en-US" sz="1400" b="1" dirty="0"/>
          </a:p>
        </p:txBody>
      </p:sp>
      <p:sp>
        <p:nvSpPr>
          <p:cNvPr id="14351" name="Rectangle 212"/>
          <p:cNvSpPr>
            <a:spLocks noChangeArrowheads="1"/>
          </p:cNvSpPr>
          <p:nvPr/>
        </p:nvSpPr>
        <p:spPr bwMode="auto">
          <a:xfrm>
            <a:off x="4510088" y="4739193"/>
            <a:ext cx="4481512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22238" indent="-122238">
              <a:spcBef>
                <a:spcPct val="50000"/>
              </a:spcBef>
              <a:buFontTx/>
              <a:buChar char="•"/>
            </a:pPr>
            <a:r>
              <a:rPr lang="en-US" sz="1400" dirty="0" err="1" smtClean="0"/>
              <a:t>Evacetrapib</a:t>
            </a:r>
            <a:r>
              <a:rPr lang="en-US" sz="1400" dirty="0" smtClean="0"/>
              <a:t>, a CETP inhibitor, </a:t>
            </a:r>
            <a:r>
              <a:rPr lang="en-US" sz="1400" dirty="0"/>
              <a:t>is not superior to placebo in reducing CV outcomes in patients at high risk for vascular </a:t>
            </a:r>
            <a:r>
              <a:rPr lang="en-US" sz="1400" dirty="0" smtClean="0"/>
              <a:t>events </a:t>
            </a:r>
            <a:r>
              <a:rPr lang="en-US" sz="1400" dirty="0"/>
              <a:t>despite a 130% increase in HDL-C and a 37% decrease in </a:t>
            </a:r>
            <a:r>
              <a:rPr lang="en-US" sz="1400" dirty="0" smtClean="0"/>
              <a:t>LDL-C</a:t>
            </a:r>
          </a:p>
          <a:p>
            <a:pPr marL="122238" indent="-122238">
              <a:spcBef>
                <a:spcPct val="50000"/>
              </a:spcBef>
              <a:buFontTx/>
              <a:buChar char="•"/>
            </a:pPr>
            <a:r>
              <a:rPr lang="en-US" sz="1400" dirty="0" smtClean="0"/>
              <a:t>May </a:t>
            </a:r>
            <a:r>
              <a:rPr lang="en-US" sz="1400" dirty="0"/>
              <a:t>be related to a </a:t>
            </a:r>
            <a:r>
              <a:rPr lang="en-US" sz="1400" dirty="0" smtClean="0"/>
              <a:t>blood pressure </a:t>
            </a:r>
            <a:r>
              <a:rPr lang="en-US" sz="1400" dirty="0"/>
              <a:t>increasing effect of these drugs</a:t>
            </a:r>
          </a:p>
        </p:txBody>
      </p:sp>
      <p:sp>
        <p:nvSpPr>
          <p:cNvPr id="14367" name="Text Box 233"/>
          <p:cNvSpPr txBox="1">
            <a:spLocks noChangeArrowheads="1"/>
          </p:cNvSpPr>
          <p:nvPr/>
        </p:nvSpPr>
        <p:spPr bwMode="auto">
          <a:xfrm>
            <a:off x="154429" y="3789780"/>
            <a:ext cx="83617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 smtClean="0"/>
              <a:t>%</a:t>
            </a:r>
            <a:endParaRPr lang="en-US" sz="1400" b="1" dirty="0"/>
          </a:p>
        </p:txBody>
      </p:sp>
      <p:grpSp>
        <p:nvGrpSpPr>
          <p:cNvPr id="20" name="Group 91"/>
          <p:cNvGrpSpPr>
            <a:grpSpLocks/>
          </p:cNvGrpSpPr>
          <p:nvPr/>
        </p:nvGrpSpPr>
        <p:grpSpPr bwMode="auto">
          <a:xfrm>
            <a:off x="1971776" y="2231508"/>
            <a:ext cx="1837280" cy="434975"/>
            <a:chOff x="1101" y="1488"/>
            <a:chExt cx="659" cy="274"/>
          </a:xfrm>
        </p:grpSpPr>
        <p:sp>
          <p:nvSpPr>
            <p:cNvPr id="21" name="AutoShape 38"/>
            <p:cNvSpPr>
              <a:spLocks noChangeArrowheads="1"/>
            </p:cNvSpPr>
            <p:nvPr/>
          </p:nvSpPr>
          <p:spPr bwMode="auto">
            <a:xfrm>
              <a:off x="1101" y="1488"/>
              <a:ext cx="333" cy="274"/>
            </a:xfrm>
            <a:prstGeom prst="roundRect">
              <a:avLst>
                <a:gd name="adj" fmla="val 16667"/>
              </a:avLst>
            </a:prstGeom>
            <a:solidFill>
              <a:srgbClr val="CCCDD2"/>
            </a:solidFill>
            <a:ln w="9525">
              <a:solidFill>
                <a:srgbClr val="CCCDD2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200"/>
            </a:p>
          </p:txBody>
        </p:sp>
        <p:sp>
          <p:nvSpPr>
            <p:cNvPr id="22" name="Text Box 40"/>
            <p:cNvSpPr txBox="1">
              <a:spLocks noChangeArrowheads="1"/>
            </p:cNvSpPr>
            <p:nvPr/>
          </p:nvSpPr>
          <p:spPr bwMode="auto">
            <a:xfrm>
              <a:off x="1101" y="1518"/>
              <a:ext cx="659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None/>
              </a:pPr>
              <a:r>
                <a:rPr lang="en-US" b="1" dirty="0" smtClean="0"/>
                <a:t>(p = 0.85)</a:t>
              </a:r>
              <a:endParaRPr lang="en-US" b="1" dirty="0"/>
            </a:p>
          </p:txBody>
        </p:sp>
      </p:grpSp>
      <p:pic>
        <p:nvPicPr>
          <p:cNvPr id="23" name="Picture 22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206" y="6423212"/>
            <a:ext cx="1243013" cy="334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10254</TotalTime>
  <Words>210</Words>
  <Application>Microsoft Office PowerPoint</Application>
  <PresentationFormat>On-screen Show (4:3)</PresentationFormat>
  <Paragraphs>20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ACCELERATE</vt:lpstr>
    </vt:vector>
  </TitlesOfParts>
  <Company>ACC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mmaines</dc:creator>
  <cp:lastModifiedBy>Patrick Jennings (ACCF Contractor)</cp:lastModifiedBy>
  <cp:revision>552</cp:revision>
  <dcterms:created xsi:type="dcterms:W3CDTF">2008-03-13T18:59:45Z</dcterms:created>
  <dcterms:modified xsi:type="dcterms:W3CDTF">2016-06-06T10:17:30Z</dcterms:modified>
</cp:coreProperties>
</file>