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1186BDD-CD26-4202-A53A-63D32A8BA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2BFD1-78C4-450F-996E-F60123F5C69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245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01" y="2224827"/>
            <a:ext cx="3379699" cy="3261573"/>
          </a:xfrm>
          <a:prstGeom prst="rect">
            <a:avLst/>
          </a:prstGeom>
        </p:spPr>
      </p:pic>
      <p:sp>
        <p:nvSpPr>
          <p:cNvPr id="2052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63071" y="182573"/>
            <a:ext cx="8534400" cy="563563"/>
          </a:xfrm>
        </p:spPr>
        <p:txBody>
          <a:bodyPr/>
          <a:lstStyle/>
          <a:p>
            <a:pPr eaLnBrk="1" hangingPunct="1"/>
            <a:r>
              <a:rPr lang="en-US" dirty="0" smtClean="0"/>
              <a:t>ALPS</a:t>
            </a:r>
          </a:p>
        </p:txBody>
      </p:sp>
      <p:sp>
        <p:nvSpPr>
          <p:cNvPr id="2053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10089" y="2362200"/>
            <a:ext cx="4405311" cy="1757490"/>
          </a:xfrm>
        </p:spPr>
        <p:txBody>
          <a:bodyPr/>
          <a:lstStyle/>
          <a:p>
            <a:r>
              <a:rPr lang="en-US" dirty="0"/>
              <a:t>Primary outcome, survival to hospital discharge, for amiodarone vs. lidocaine vs. placebo: 24.4% vs. 23.7% vs. 21.0%, </a:t>
            </a:r>
            <a:r>
              <a:rPr lang="en-US" dirty="0" smtClean="0"/>
              <a:t>p &gt; 0.05</a:t>
            </a:r>
          </a:p>
          <a:p>
            <a:r>
              <a:rPr lang="en-US" dirty="0"/>
              <a:t>Survival with favorable neurological status: 18.8% vs. 17.5% vs. 16.6%, </a:t>
            </a:r>
            <a:r>
              <a:rPr lang="en-US" dirty="0" smtClean="0"/>
              <a:t>p = 0.19 </a:t>
            </a:r>
            <a:r>
              <a:rPr lang="en-US" dirty="0"/>
              <a:t>and </a:t>
            </a:r>
            <a:r>
              <a:rPr lang="en-US" dirty="0" smtClean="0"/>
              <a:t>0.59</a:t>
            </a:r>
            <a:r>
              <a:rPr lang="en-US" dirty="0"/>
              <a:t> </a:t>
            </a:r>
            <a:r>
              <a:rPr lang="en-US" dirty="0" smtClean="0"/>
              <a:t>vs. placebo</a:t>
            </a:r>
          </a:p>
          <a:p>
            <a:r>
              <a:rPr lang="en-US" dirty="0"/>
              <a:t>Temporary cardiac pacing within 24 hours: 4.9% vs. 3.2% vs. 2.7%, </a:t>
            </a:r>
            <a:r>
              <a:rPr lang="en-US" dirty="0" smtClean="0"/>
              <a:t>p = 0.02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0" y="914400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adult </a:t>
            </a:r>
            <a:r>
              <a:rPr lang="en-US" sz="1600" dirty="0" err="1" smtClean="0"/>
              <a:t>nontraumatic</a:t>
            </a:r>
            <a:r>
              <a:rPr lang="en-US" sz="1600" dirty="0" smtClean="0"/>
              <a:t> out-of-hospital cardiac arrest (OOHCA) </a:t>
            </a:r>
            <a:r>
              <a:rPr lang="en-US" sz="1600" dirty="0"/>
              <a:t>and persistent or recurrent VT/VF after </a:t>
            </a:r>
            <a:r>
              <a:rPr lang="en-US" sz="1600" dirty="0" smtClean="0">
                <a:latin typeface="Gulim" panose="020B0600000101010101" pitchFamily="34" charset="-127"/>
                <a:ea typeface="Gulim" panose="020B0600000101010101" pitchFamily="34" charset="-127"/>
              </a:rPr>
              <a:t>≥</a:t>
            </a:r>
            <a:r>
              <a:rPr lang="en-US" sz="1600" dirty="0" smtClean="0"/>
              <a:t>1 </a:t>
            </a:r>
            <a:r>
              <a:rPr lang="en-US" sz="1600" dirty="0"/>
              <a:t>shock were randomized in 1:1:1 fashion to either intravenous </a:t>
            </a:r>
            <a:r>
              <a:rPr lang="en-US" sz="1600" dirty="0" smtClean="0"/>
              <a:t>amiodarone, lidocaine, or placebo. </a:t>
            </a:r>
            <a:r>
              <a:rPr lang="en-US" sz="1600" dirty="0"/>
              <a:t>They were followed </a:t>
            </a:r>
            <a:r>
              <a:rPr lang="en-US" sz="1600" dirty="0" smtClean="0"/>
              <a:t>until hospital discharge.</a:t>
            </a:r>
            <a:endParaRPr lang="en-US" sz="1600" dirty="0"/>
          </a:p>
        </p:txBody>
      </p:sp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4648200" y="20574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4648200" y="4328373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2057" name="Text Box 37"/>
          <p:cNvSpPr txBox="1">
            <a:spLocks noChangeArrowheads="1"/>
          </p:cNvSpPr>
          <p:nvPr/>
        </p:nvSpPr>
        <p:spPr bwMode="auto">
          <a:xfrm>
            <a:off x="4572000" y="64008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 smtClean="0"/>
              <a:t>Kudenchuk</a:t>
            </a:r>
            <a:r>
              <a:rPr lang="en-US" b="1" dirty="0" smtClean="0"/>
              <a:t> PJ, et al. 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2016;374:1711-22</a:t>
            </a:r>
            <a:endParaRPr lang="en-US" b="1" dirty="0"/>
          </a:p>
        </p:txBody>
      </p:sp>
      <p:sp>
        <p:nvSpPr>
          <p:cNvPr id="2064" name="Rectangle 166"/>
          <p:cNvSpPr>
            <a:spLocks noChangeArrowheads="1"/>
          </p:cNvSpPr>
          <p:nvPr/>
        </p:nvSpPr>
        <p:spPr bwMode="auto">
          <a:xfrm>
            <a:off x="255588" y="2874963"/>
            <a:ext cx="21828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Rectangle 212"/>
          <p:cNvSpPr>
            <a:spLocks noChangeArrowheads="1"/>
          </p:cNvSpPr>
          <p:nvPr/>
        </p:nvSpPr>
        <p:spPr bwMode="auto">
          <a:xfrm>
            <a:off x="4497209" y="4633173"/>
            <a:ext cx="441819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No </a:t>
            </a:r>
            <a:r>
              <a:rPr lang="en-US" sz="1400" dirty="0"/>
              <a:t>significant difference in survival to hospital discharge or survival with favorable neurological outcomes among with patients with OOHCA due to VT/VF between amiodarone, </a:t>
            </a:r>
            <a:r>
              <a:rPr lang="en-US" sz="1400" dirty="0" smtClean="0"/>
              <a:t>lidocaine, </a:t>
            </a:r>
            <a:r>
              <a:rPr lang="en-US" sz="1400" dirty="0"/>
              <a:t>or </a:t>
            </a:r>
            <a:r>
              <a:rPr lang="en-US" sz="1400" dirty="0" smtClean="0"/>
              <a:t>placebo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E</a:t>
            </a:r>
            <a:r>
              <a:rPr lang="en-US" sz="1400" dirty="0" smtClean="0"/>
              <a:t>ither </a:t>
            </a:r>
            <a:r>
              <a:rPr lang="en-US" sz="1400" dirty="0"/>
              <a:t>drug may </a:t>
            </a:r>
            <a:r>
              <a:rPr lang="en-US" sz="1400" dirty="0" smtClean="0"/>
              <a:t>be </a:t>
            </a:r>
            <a:r>
              <a:rPr lang="en-US" sz="1400" dirty="0"/>
              <a:t>a </a:t>
            </a:r>
            <a:r>
              <a:rPr lang="en-US" sz="1400" dirty="0" smtClean="0"/>
              <a:t>reasonable choice </a:t>
            </a:r>
            <a:r>
              <a:rPr lang="en-US" sz="1400" dirty="0"/>
              <a:t>in these patients given the extremely grim overall prognosis, with a greater numerical benefit with amiodarone</a:t>
            </a:r>
            <a:r>
              <a:rPr lang="en-US" sz="1400" dirty="0" smtClean="0"/>
              <a:t> </a:t>
            </a:r>
          </a:p>
        </p:txBody>
      </p:sp>
      <p:sp>
        <p:nvSpPr>
          <p:cNvPr id="69" name="Text Box 226"/>
          <p:cNvSpPr txBox="1">
            <a:spLocks noChangeArrowheads="1"/>
          </p:cNvSpPr>
          <p:nvPr/>
        </p:nvSpPr>
        <p:spPr bwMode="auto">
          <a:xfrm>
            <a:off x="822232" y="4906016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/>
              <a:t>0</a:t>
            </a:r>
          </a:p>
        </p:txBody>
      </p:sp>
      <p:sp>
        <p:nvSpPr>
          <p:cNvPr id="70" name="Text Box 228"/>
          <p:cNvSpPr txBox="1">
            <a:spLocks noChangeArrowheads="1"/>
          </p:cNvSpPr>
          <p:nvPr/>
        </p:nvSpPr>
        <p:spPr bwMode="auto">
          <a:xfrm>
            <a:off x="708725" y="3700486"/>
            <a:ext cx="4896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50</a:t>
            </a:r>
            <a:endParaRPr lang="en-US" sz="1400" dirty="0"/>
          </a:p>
        </p:txBody>
      </p:sp>
      <p:sp>
        <p:nvSpPr>
          <p:cNvPr id="71" name="Text Box 233"/>
          <p:cNvSpPr txBox="1">
            <a:spLocks noChangeArrowheads="1"/>
          </p:cNvSpPr>
          <p:nvPr/>
        </p:nvSpPr>
        <p:spPr bwMode="auto">
          <a:xfrm>
            <a:off x="497378" y="3613199"/>
            <a:ext cx="5839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sp>
        <p:nvSpPr>
          <p:cNvPr id="81" name="Text Box 262"/>
          <p:cNvSpPr txBox="1">
            <a:spLocks noChangeArrowheads="1"/>
          </p:cNvSpPr>
          <p:nvPr/>
        </p:nvSpPr>
        <p:spPr bwMode="auto">
          <a:xfrm>
            <a:off x="666796" y="2514600"/>
            <a:ext cx="5255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85" name="Rectangle 45"/>
          <p:cNvSpPr>
            <a:spLocks noChangeArrowheads="1"/>
          </p:cNvSpPr>
          <p:nvPr/>
        </p:nvSpPr>
        <p:spPr bwMode="auto">
          <a:xfrm>
            <a:off x="76200" y="5711825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86" name="Rectangle 46"/>
          <p:cNvSpPr>
            <a:spLocks noChangeArrowheads="1"/>
          </p:cNvSpPr>
          <p:nvPr/>
        </p:nvSpPr>
        <p:spPr bwMode="auto">
          <a:xfrm>
            <a:off x="1524000" y="571182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87" name="Text Box 47"/>
          <p:cNvSpPr txBox="1">
            <a:spLocks noChangeArrowheads="1"/>
          </p:cNvSpPr>
          <p:nvPr/>
        </p:nvSpPr>
        <p:spPr bwMode="auto">
          <a:xfrm>
            <a:off x="327212" y="5621898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Amiodarone</a:t>
            </a:r>
            <a:endParaRPr lang="en-GB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GB" b="1" dirty="0">
                <a:solidFill>
                  <a:srgbClr val="000000"/>
                </a:solidFill>
                <a:cs typeface="Times New Roman" panose="02020603050405020304" pitchFamily="18" charset="0"/>
              </a:rPr>
              <a:t>(n = </a:t>
            </a:r>
            <a:r>
              <a:rPr lang="en-GB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974)</a:t>
            </a:r>
            <a:endParaRPr lang="en-US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8" name="Text Box 48"/>
          <p:cNvSpPr txBox="1">
            <a:spLocks noChangeArrowheads="1"/>
          </p:cNvSpPr>
          <p:nvPr/>
        </p:nvSpPr>
        <p:spPr bwMode="auto">
          <a:xfrm>
            <a:off x="1766047" y="5621898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Lidocaine</a:t>
            </a:r>
            <a:endParaRPr lang="en-US" b="1" dirty="0"/>
          </a:p>
          <a:p>
            <a:pPr algn="ctr"/>
            <a:r>
              <a:rPr lang="en-US" b="1" dirty="0"/>
              <a:t>(n </a:t>
            </a:r>
            <a:r>
              <a:rPr lang="en-US" b="1" dirty="0" smtClean="0"/>
              <a:t>= 993)</a:t>
            </a:r>
            <a:endParaRPr lang="en-US" b="1" dirty="0"/>
          </a:p>
        </p:txBody>
      </p:sp>
      <p:sp>
        <p:nvSpPr>
          <p:cNvPr id="89" name="Rectangle 271"/>
          <p:cNvSpPr>
            <a:spLocks noChangeArrowheads="1"/>
          </p:cNvSpPr>
          <p:nvPr/>
        </p:nvSpPr>
        <p:spPr bwMode="auto">
          <a:xfrm>
            <a:off x="3048000" y="5711825"/>
            <a:ext cx="381000" cy="28416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90" name="Text Box 272"/>
          <p:cNvSpPr txBox="1">
            <a:spLocks noChangeArrowheads="1"/>
          </p:cNvSpPr>
          <p:nvPr/>
        </p:nvSpPr>
        <p:spPr bwMode="auto">
          <a:xfrm>
            <a:off x="3375212" y="5621898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Placebo</a:t>
            </a:r>
            <a:endParaRPr lang="en-US" b="1" dirty="0"/>
          </a:p>
          <a:p>
            <a:pPr algn="ctr"/>
            <a:r>
              <a:rPr lang="en-US" b="1" dirty="0"/>
              <a:t>(n = </a:t>
            </a:r>
            <a:r>
              <a:rPr lang="en-US" b="1" dirty="0" smtClean="0"/>
              <a:t>1,059)</a:t>
            </a:r>
            <a:endParaRPr lang="en-US" b="1" dirty="0"/>
          </a:p>
        </p:txBody>
      </p:sp>
      <p:sp>
        <p:nvSpPr>
          <p:cNvPr id="43" name="Text Box 235"/>
          <p:cNvSpPr txBox="1">
            <a:spLocks noChangeArrowheads="1"/>
          </p:cNvSpPr>
          <p:nvPr/>
        </p:nvSpPr>
        <p:spPr bwMode="auto">
          <a:xfrm>
            <a:off x="1662950" y="4098178"/>
            <a:ext cx="60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24.4</a:t>
            </a:r>
            <a:endParaRPr lang="en-US" sz="1400" b="1" dirty="0"/>
          </a:p>
        </p:txBody>
      </p:sp>
      <p:sp>
        <p:nvSpPr>
          <p:cNvPr id="44" name="Text Box 236"/>
          <p:cNvSpPr txBox="1">
            <a:spLocks noChangeArrowheads="1"/>
          </p:cNvSpPr>
          <p:nvPr/>
        </p:nvSpPr>
        <p:spPr bwMode="auto">
          <a:xfrm>
            <a:off x="2272550" y="4128861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23.7</a:t>
            </a:r>
            <a:endParaRPr lang="en-US" sz="1400" b="1" dirty="0"/>
          </a:p>
        </p:txBody>
      </p:sp>
      <p:sp>
        <p:nvSpPr>
          <p:cNvPr id="45" name="Text Box 236"/>
          <p:cNvSpPr txBox="1">
            <a:spLocks noChangeArrowheads="1"/>
          </p:cNvSpPr>
          <p:nvPr/>
        </p:nvSpPr>
        <p:spPr bwMode="auto">
          <a:xfrm>
            <a:off x="2933700" y="4124812"/>
            <a:ext cx="609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21.0</a:t>
            </a:r>
            <a:endParaRPr lang="en-US" sz="1400" b="1" dirty="0"/>
          </a:p>
        </p:txBody>
      </p:sp>
      <p:sp>
        <p:nvSpPr>
          <p:cNvPr id="28" name="Text Box 131"/>
          <p:cNvSpPr txBox="1">
            <a:spLocks noChangeArrowheads="1"/>
          </p:cNvSpPr>
          <p:nvPr/>
        </p:nvSpPr>
        <p:spPr bwMode="auto">
          <a:xfrm>
            <a:off x="869950" y="5122721"/>
            <a:ext cx="32067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pic>
        <p:nvPicPr>
          <p:cNvPr id="29" name="Picture 2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" name="Group 91"/>
          <p:cNvGrpSpPr>
            <a:grpSpLocks/>
          </p:cNvGrpSpPr>
          <p:nvPr/>
        </p:nvGrpSpPr>
        <p:grpSpPr bwMode="auto">
          <a:xfrm>
            <a:off x="1524000" y="2095916"/>
            <a:ext cx="1954306" cy="425450"/>
            <a:chOff x="1008" y="1488"/>
            <a:chExt cx="672" cy="268"/>
          </a:xfrm>
        </p:grpSpPr>
        <p:sp>
          <p:nvSpPr>
            <p:cNvPr id="31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2" name="Text Box 40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(p = 0.08)*</a:t>
              </a:r>
              <a:endParaRPr lang="en-US" sz="1400" b="1" dirty="0"/>
            </a:p>
          </p:txBody>
        </p:sp>
      </p:grpSp>
      <p:grpSp>
        <p:nvGrpSpPr>
          <p:cNvPr id="33" name="Group 91"/>
          <p:cNvGrpSpPr>
            <a:grpSpLocks/>
          </p:cNvGrpSpPr>
          <p:nvPr/>
        </p:nvGrpSpPr>
        <p:grpSpPr bwMode="auto">
          <a:xfrm>
            <a:off x="1531243" y="2590800"/>
            <a:ext cx="1954306" cy="425450"/>
            <a:chOff x="1008" y="1488"/>
            <a:chExt cx="672" cy="268"/>
          </a:xfrm>
        </p:grpSpPr>
        <p:sp>
          <p:nvSpPr>
            <p:cNvPr id="34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(p = 0.16)**</a:t>
              </a:r>
              <a:endParaRPr lang="en-US" sz="1400" b="1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0" y="6172200"/>
            <a:ext cx="4263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Amiodarone vs. placebo     ** Lidocaine vs. placebo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4327</TotalTime>
  <Words>236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ALPS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420</cp:revision>
  <dcterms:created xsi:type="dcterms:W3CDTF">2008-03-13T18:59:45Z</dcterms:created>
  <dcterms:modified xsi:type="dcterms:W3CDTF">2016-06-06T10:30:36Z</dcterms:modified>
</cp:coreProperties>
</file>