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1186BDD-CD26-4202-A53A-63D32A8BA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2BFD1-78C4-450F-996E-F60123F5C69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2450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32" y="2284783"/>
            <a:ext cx="3139181" cy="3139181"/>
          </a:xfrm>
          <a:prstGeom prst="rect">
            <a:avLst/>
          </a:prstGeom>
        </p:spPr>
      </p:pic>
      <p:sp>
        <p:nvSpPr>
          <p:cNvPr id="2052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63071" y="182573"/>
            <a:ext cx="8534400" cy="563563"/>
          </a:xfrm>
        </p:spPr>
        <p:txBody>
          <a:bodyPr/>
          <a:lstStyle/>
          <a:p>
            <a:pPr eaLnBrk="1" hangingPunct="1"/>
            <a:r>
              <a:rPr lang="en-US" dirty="0" smtClean="0"/>
              <a:t>ATMOSPHERE</a:t>
            </a:r>
          </a:p>
        </p:txBody>
      </p:sp>
      <p:sp>
        <p:nvSpPr>
          <p:cNvPr id="2053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10089" y="2362200"/>
            <a:ext cx="4405311" cy="1966173"/>
          </a:xfrm>
        </p:spPr>
        <p:txBody>
          <a:bodyPr/>
          <a:lstStyle/>
          <a:p>
            <a:r>
              <a:rPr lang="en-US" dirty="0"/>
              <a:t>Primary outcome, CV </a:t>
            </a:r>
            <a:r>
              <a:rPr lang="en-US" dirty="0" smtClean="0"/>
              <a:t>death/CHF </a:t>
            </a:r>
            <a:r>
              <a:rPr lang="en-US" dirty="0"/>
              <a:t>hospitalization for </a:t>
            </a:r>
            <a:r>
              <a:rPr lang="en-US" dirty="0" err="1" smtClean="0"/>
              <a:t>aliskiren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err="1"/>
              <a:t>enalapril</a:t>
            </a:r>
            <a:r>
              <a:rPr lang="en-US" dirty="0"/>
              <a:t> vs. </a:t>
            </a:r>
            <a:r>
              <a:rPr lang="en-US" dirty="0" err="1"/>
              <a:t>enalapril</a:t>
            </a:r>
            <a:r>
              <a:rPr lang="en-US" dirty="0"/>
              <a:t>: </a:t>
            </a:r>
            <a:r>
              <a:rPr lang="en-US" dirty="0" smtClean="0"/>
              <a:t>32.9% vs. 34.6%, HR </a:t>
            </a:r>
            <a:r>
              <a:rPr lang="en-US" dirty="0"/>
              <a:t>0.93, 95% CI </a:t>
            </a:r>
            <a:r>
              <a:rPr lang="en-US" dirty="0" smtClean="0"/>
              <a:t>0.85-1.03</a:t>
            </a:r>
            <a:r>
              <a:rPr lang="en-US" dirty="0"/>
              <a:t>; </a:t>
            </a:r>
            <a:r>
              <a:rPr lang="en-US" dirty="0" smtClean="0"/>
              <a:t>p = 0.17 </a:t>
            </a:r>
            <a:r>
              <a:rPr lang="en-US" dirty="0"/>
              <a:t>for superiority</a:t>
            </a:r>
          </a:p>
          <a:p>
            <a:r>
              <a:rPr lang="en-US" dirty="0"/>
              <a:t>For </a:t>
            </a:r>
            <a:r>
              <a:rPr lang="en-US" dirty="0" err="1" smtClean="0"/>
              <a:t>aliskiren</a:t>
            </a:r>
            <a:r>
              <a:rPr lang="en-US" dirty="0" smtClean="0"/>
              <a:t> </a:t>
            </a:r>
            <a:r>
              <a:rPr lang="en-US" dirty="0"/>
              <a:t>vs. </a:t>
            </a:r>
            <a:r>
              <a:rPr lang="en-US" dirty="0" err="1"/>
              <a:t>enalapril</a:t>
            </a:r>
            <a:r>
              <a:rPr lang="en-US" dirty="0"/>
              <a:t>: </a:t>
            </a:r>
            <a:r>
              <a:rPr lang="en-US" dirty="0" smtClean="0"/>
              <a:t>33.8% vs. 34.6%, HR </a:t>
            </a:r>
            <a:r>
              <a:rPr lang="en-US" dirty="0"/>
              <a:t>0.99; 95% CI </a:t>
            </a:r>
            <a:r>
              <a:rPr lang="en-US" dirty="0" smtClean="0"/>
              <a:t>0.90-1.10</a:t>
            </a:r>
            <a:r>
              <a:rPr lang="en-US" dirty="0"/>
              <a:t>; </a:t>
            </a:r>
            <a:r>
              <a:rPr lang="en-US" dirty="0" smtClean="0"/>
              <a:t>p = 0.91 </a:t>
            </a:r>
            <a:r>
              <a:rPr lang="en-US" dirty="0"/>
              <a:t>for superiority; </a:t>
            </a:r>
            <a:r>
              <a:rPr lang="en-US" dirty="0" smtClean="0"/>
              <a:t>p = 0.018 </a:t>
            </a:r>
            <a:r>
              <a:rPr lang="en-US" dirty="0"/>
              <a:t>for </a:t>
            </a:r>
            <a:r>
              <a:rPr lang="en-US" dirty="0" err="1" smtClean="0"/>
              <a:t>noninferiority</a:t>
            </a:r>
            <a:endParaRPr lang="en-US" dirty="0" smtClean="0"/>
          </a:p>
          <a:p>
            <a:r>
              <a:rPr lang="en-US" dirty="0" smtClean="0"/>
              <a:t>Hyperkalemia &gt;6 </a:t>
            </a:r>
            <a:r>
              <a:rPr lang="en-US" dirty="0" err="1" smtClean="0"/>
              <a:t>mmol</a:t>
            </a:r>
            <a:r>
              <a:rPr lang="en-US" dirty="0" smtClean="0"/>
              <a:t>/L: </a:t>
            </a:r>
            <a:r>
              <a:rPr lang="en-US" dirty="0"/>
              <a:t>5.0% vs. 3.0% vs. 3.6%, </a:t>
            </a:r>
            <a:r>
              <a:rPr lang="en-US" dirty="0" smtClean="0"/>
              <a:t>p = 0.02 </a:t>
            </a:r>
            <a:r>
              <a:rPr lang="en-US" dirty="0"/>
              <a:t>and 0.29, respectively</a:t>
            </a: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0" y="914400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symptomatic heart </a:t>
            </a:r>
            <a:r>
              <a:rPr lang="en-US" sz="1600" dirty="0" smtClean="0"/>
              <a:t>failure were randomized </a:t>
            </a:r>
            <a:r>
              <a:rPr lang="en-US" sz="1600" dirty="0"/>
              <a:t>in a 1:1:1 fashion to either </a:t>
            </a:r>
            <a:r>
              <a:rPr lang="en-US" sz="1600" dirty="0" err="1" smtClean="0"/>
              <a:t>aliskiren</a:t>
            </a:r>
            <a:r>
              <a:rPr lang="en-US" sz="1600" dirty="0" smtClean="0"/>
              <a:t> </a:t>
            </a:r>
            <a:r>
              <a:rPr lang="en-US" sz="1600" dirty="0"/>
              <a:t>300 mg </a:t>
            </a:r>
            <a:r>
              <a:rPr lang="en-US" sz="1600" dirty="0" smtClean="0"/>
              <a:t>once daily, </a:t>
            </a:r>
            <a:r>
              <a:rPr lang="en-US" sz="1600" dirty="0" err="1"/>
              <a:t>enalapril</a:t>
            </a:r>
            <a:r>
              <a:rPr lang="en-US" sz="1600" dirty="0"/>
              <a:t> </a:t>
            </a:r>
            <a:r>
              <a:rPr lang="en-US" sz="1600" dirty="0" smtClean="0"/>
              <a:t>5 or 10 </a:t>
            </a:r>
            <a:r>
              <a:rPr lang="en-US" sz="1600" dirty="0"/>
              <a:t>mg </a:t>
            </a:r>
            <a:r>
              <a:rPr lang="en-US" sz="1600" dirty="0" smtClean="0"/>
              <a:t>twice daily, or </a:t>
            </a:r>
            <a:r>
              <a:rPr lang="en-US" sz="1600" dirty="0" err="1"/>
              <a:t>enalapril</a:t>
            </a:r>
            <a:r>
              <a:rPr lang="en-US" sz="1600" dirty="0"/>
              <a:t> </a:t>
            </a:r>
            <a:r>
              <a:rPr lang="en-US" sz="1600" dirty="0" smtClean="0"/>
              <a:t>5 or 10 </a:t>
            </a:r>
            <a:r>
              <a:rPr lang="en-US" sz="1600" dirty="0"/>
              <a:t>mg </a:t>
            </a:r>
            <a:r>
              <a:rPr lang="en-US" sz="1600" dirty="0" smtClean="0"/>
              <a:t>twice daily + </a:t>
            </a:r>
            <a:r>
              <a:rPr lang="en-US" sz="1600" dirty="0" err="1" smtClean="0"/>
              <a:t>aliskiren</a:t>
            </a:r>
            <a:r>
              <a:rPr lang="en-US" sz="1600" dirty="0" smtClean="0"/>
              <a:t> </a:t>
            </a:r>
            <a:r>
              <a:rPr lang="en-US" sz="1600" dirty="0"/>
              <a:t>300 mg </a:t>
            </a:r>
            <a:r>
              <a:rPr lang="en-US" sz="1600" dirty="0" smtClean="0"/>
              <a:t>daily. </a:t>
            </a:r>
            <a:r>
              <a:rPr lang="en-US" sz="1600" dirty="0"/>
              <a:t>They were followed for </a:t>
            </a:r>
            <a:r>
              <a:rPr lang="en-US" sz="1600" dirty="0" smtClean="0"/>
              <a:t>36.6 months.</a:t>
            </a:r>
            <a:endParaRPr lang="en-US" sz="1600" dirty="0"/>
          </a:p>
        </p:txBody>
      </p:sp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4648200" y="20574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4648200" y="4328373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2057" name="Text Box 37"/>
          <p:cNvSpPr txBox="1">
            <a:spLocks noChangeArrowheads="1"/>
          </p:cNvSpPr>
          <p:nvPr/>
        </p:nvSpPr>
        <p:spPr bwMode="auto">
          <a:xfrm>
            <a:off x="4572000" y="64008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McMurray J, et al. N </a:t>
            </a:r>
            <a:r>
              <a:rPr lang="en-US" b="1" dirty="0" err="1" smtClean="0"/>
              <a:t>Engl</a:t>
            </a:r>
            <a:r>
              <a:rPr lang="en-US" b="1" dirty="0" smtClean="0"/>
              <a:t> J Med 2016;374:1521-32</a:t>
            </a:r>
            <a:endParaRPr lang="en-US" b="1" dirty="0"/>
          </a:p>
        </p:txBody>
      </p:sp>
      <p:sp>
        <p:nvSpPr>
          <p:cNvPr id="2064" name="Rectangle 166"/>
          <p:cNvSpPr>
            <a:spLocks noChangeArrowheads="1"/>
          </p:cNvSpPr>
          <p:nvPr/>
        </p:nvSpPr>
        <p:spPr bwMode="auto">
          <a:xfrm>
            <a:off x="255588" y="2874963"/>
            <a:ext cx="2182812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Rectangle 212"/>
          <p:cNvSpPr>
            <a:spLocks noChangeArrowheads="1"/>
          </p:cNvSpPr>
          <p:nvPr/>
        </p:nvSpPr>
        <p:spPr bwMode="auto">
          <a:xfrm>
            <a:off x="4497209" y="4633173"/>
            <a:ext cx="441819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err="1" smtClean="0"/>
              <a:t>Aliskiren</a:t>
            </a:r>
            <a:r>
              <a:rPr lang="en-US" sz="1400" dirty="0" smtClean="0"/>
              <a:t> </a:t>
            </a:r>
            <a:r>
              <a:rPr lang="en-US" sz="1400" dirty="0"/>
              <a:t>is not superior to </a:t>
            </a:r>
            <a:r>
              <a:rPr lang="en-US" sz="1400" dirty="0" err="1"/>
              <a:t>enalapril</a:t>
            </a:r>
            <a:r>
              <a:rPr lang="en-US" sz="1400" dirty="0"/>
              <a:t> either as monotherapy or as combination therapy in patients with </a:t>
            </a:r>
            <a:r>
              <a:rPr lang="en-US" sz="1400" dirty="0" smtClean="0"/>
              <a:t>CHF; it </a:t>
            </a:r>
            <a:r>
              <a:rPr lang="en-US" sz="1400" dirty="0"/>
              <a:t>also did not meet criteria for </a:t>
            </a:r>
            <a:r>
              <a:rPr lang="en-US" sz="1400" dirty="0" err="1" smtClean="0"/>
              <a:t>noninferiority</a:t>
            </a:r>
            <a:r>
              <a:rPr lang="en-US" sz="1400" dirty="0" smtClean="0"/>
              <a:t>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There </a:t>
            </a:r>
            <a:r>
              <a:rPr lang="en-US" sz="1400" dirty="0"/>
              <a:t>is a higher incidence of side effects with </a:t>
            </a:r>
            <a:r>
              <a:rPr lang="en-US" sz="1400" dirty="0" err="1" smtClean="0"/>
              <a:t>aliskiren</a:t>
            </a:r>
            <a:r>
              <a:rPr lang="en-US" sz="1400" dirty="0" smtClean="0"/>
              <a:t> </a:t>
            </a:r>
            <a:r>
              <a:rPr lang="en-US" sz="1400" dirty="0"/>
              <a:t>including hypotension and </a:t>
            </a:r>
            <a:r>
              <a:rPr lang="en-US" sz="1400" dirty="0" smtClean="0"/>
              <a:t>hyperkalemia </a:t>
            </a:r>
          </a:p>
        </p:txBody>
      </p:sp>
      <p:grpSp>
        <p:nvGrpSpPr>
          <p:cNvPr id="65" name="Group 91"/>
          <p:cNvGrpSpPr>
            <a:grpSpLocks/>
          </p:cNvGrpSpPr>
          <p:nvPr/>
        </p:nvGrpSpPr>
        <p:grpSpPr bwMode="auto">
          <a:xfrm>
            <a:off x="1524000" y="2095916"/>
            <a:ext cx="1954306" cy="425450"/>
            <a:chOff x="1008" y="1488"/>
            <a:chExt cx="672" cy="268"/>
          </a:xfrm>
        </p:grpSpPr>
        <p:sp>
          <p:nvSpPr>
            <p:cNvPr id="66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7" name="Text Box 40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/>
                <a:t>(</a:t>
              </a:r>
              <a:r>
                <a:rPr lang="en-US" sz="1400" b="1" dirty="0" err="1" smtClean="0"/>
                <a:t>p</a:t>
              </a:r>
              <a:r>
                <a:rPr lang="en-US" sz="1400" b="1" baseline="-25000" dirty="0" err="1" smtClean="0"/>
                <a:t>superiority</a:t>
              </a:r>
              <a:r>
                <a:rPr lang="en-US" sz="1400" b="1" dirty="0" smtClean="0"/>
                <a:t> = 0.17)*</a:t>
              </a:r>
              <a:endParaRPr lang="en-US" sz="1400" b="1" dirty="0"/>
            </a:p>
          </p:txBody>
        </p:sp>
      </p:grpSp>
      <p:sp>
        <p:nvSpPr>
          <p:cNvPr id="69" name="Text Box 226"/>
          <p:cNvSpPr txBox="1">
            <a:spLocks noChangeArrowheads="1"/>
          </p:cNvSpPr>
          <p:nvPr/>
        </p:nvSpPr>
        <p:spPr bwMode="auto">
          <a:xfrm>
            <a:off x="822232" y="4906016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/>
              <a:t>0</a:t>
            </a:r>
          </a:p>
        </p:txBody>
      </p:sp>
      <p:sp>
        <p:nvSpPr>
          <p:cNvPr id="70" name="Text Box 228"/>
          <p:cNvSpPr txBox="1">
            <a:spLocks noChangeArrowheads="1"/>
          </p:cNvSpPr>
          <p:nvPr/>
        </p:nvSpPr>
        <p:spPr bwMode="auto">
          <a:xfrm>
            <a:off x="708725" y="3700486"/>
            <a:ext cx="4896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50</a:t>
            </a:r>
            <a:endParaRPr lang="en-US" sz="1400" dirty="0"/>
          </a:p>
        </p:txBody>
      </p:sp>
      <p:sp>
        <p:nvSpPr>
          <p:cNvPr id="71" name="Text Box 233"/>
          <p:cNvSpPr txBox="1">
            <a:spLocks noChangeArrowheads="1"/>
          </p:cNvSpPr>
          <p:nvPr/>
        </p:nvSpPr>
        <p:spPr bwMode="auto">
          <a:xfrm>
            <a:off x="306202" y="3824903"/>
            <a:ext cx="5839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  <p:sp>
        <p:nvSpPr>
          <p:cNvPr id="81" name="Text Box 262"/>
          <p:cNvSpPr txBox="1">
            <a:spLocks noChangeArrowheads="1"/>
          </p:cNvSpPr>
          <p:nvPr/>
        </p:nvSpPr>
        <p:spPr bwMode="auto">
          <a:xfrm>
            <a:off x="666796" y="2514600"/>
            <a:ext cx="5255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85" name="Rectangle 45"/>
          <p:cNvSpPr>
            <a:spLocks noChangeArrowheads="1"/>
          </p:cNvSpPr>
          <p:nvPr/>
        </p:nvSpPr>
        <p:spPr bwMode="auto">
          <a:xfrm>
            <a:off x="76200" y="5711825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86" name="Rectangle 46"/>
          <p:cNvSpPr>
            <a:spLocks noChangeArrowheads="1"/>
          </p:cNvSpPr>
          <p:nvPr/>
        </p:nvSpPr>
        <p:spPr bwMode="auto">
          <a:xfrm>
            <a:off x="1524000" y="571182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87" name="Text Box 47"/>
          <p:cNvSpPr txBox="1">
            <a:spLocks noChangeArrowheads="1"/>
          </p:cNvSpPr>
          <p:nvPr/>
        </p:nvSpPr>
        <p:spPr bwMode="auto">
          <a:xfrm>
            <a:off x="327212" y="5621898"/>
            <a:ext cx="1219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Aliskiren</a:t>
            </a:r>
            <a:r>
              <a:rPr lang="en-GB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+ </a:t>
            </a:r>
            <a:r>
              <a:rPr lang="en-GB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enalapril</a:t>
            </a:r>
            <a:endParaRPr lang="en-GB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GB" b="1" dirty="0">
                <a:solidFill>
                  <a:srgbClr val="000000"/>
                </a:solidFill>
                <a:cs typeface="Times New Roman" panose="02020603050405020304" pitchFamily="18" charset="0"/>
              </a:rPr>
              <a:t>(n = </a:t>
            </a:r>
            <a:r>
              <a:rPr lang="en-GB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2,340)</a:t>
            </a:r>
            <a:endParaRPr lang="en-US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8" name="Text Box 48"/>
          <p:cNvSpPr txBox="1">
            <a:spLocks noChangeArrowheads="1"/>
          </p:cNvSpPr>
          <p:nvPr/>
        </p:nvSpPr>
        <p:spPr bwMode="auto">
          <a:xfrm>
            <a:off x="1766047" y="5621898"/>
            <a:ext cx="121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Aliskiren</a:t>
            </a:r>
            <a:endParaRPr lang="en-US" b="1" dirty="0"/>
          </a:p>
          <a:p>
            <a:pPr algn="ctr"/>
            <a:r>
              <a:rPr lang="en-US" b="1" dirty="0"/>
              <a:t>(n </a:t>
            </a:r>
            <a:r>
              <a:rPr lang="en-US" b="1" dirty="0" smtClean="0"/>
              <a:t>= 2,340)</a:t>
            </a:r>
            <a:endParaRPr lang="en-US" b="1" dirty="0"/>
          </a:p>
        </p:txBody>
      </p:sp>
      <p:sp>
        <p:nvSpPr>
          <p:cNvPr id="89" name="Rectangle 271"/>
          <p:cNvSpPr>
            <a:spLocks noChangeArrowheads="1"/>
          </p:cNvSpPr>
          <p:nvPr/>
        </p:nvSpPr>
        <p:spPr bwMode="auto">
          <a:xfrm>
            <a:off x="3048000" y="5711825"/>
            <a:ext cx="381000" cy="28416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>
                <a:latin typeface="Arial" charset="0"/>
              </a:rPr>
              <a:t>      </a:t>
            </a:r>
          </a:p>
        </p:txBody>
      </p:sp>
      <p:sp>
        <p:nvSpPr>
          <p:cNvPr id="90" name="Text Box 272"/>
          <p:cNvSpPr txBox="1">
            <a:spLocks noChangeArrowheads="1"/>
          </p:cNvSpPr>
          <p:nvPr/>
        </p:nvSpPr>
        <p:spPr bwMode="auto">
          <a:xfrm>
            <a:off x="3375212" y="5621898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Enalapril</a:t>
            </a:r>
            <a:endParaRPr lang="en-US" b="1" dirty="0"/>
          </a:p>
          <a:p>
            <a:pPr algn="ctr"/>
            <a:r>
              <a:rPr lang="en-US" b="1" dirty="0"/>
              <a:t>(n = </a:t>
            </a:r>
            <a:r>
              <a:rPr lang="en-US" b="1" dirty="0" smtClean="0"/>
              <a:t>2,336)</a:t>
            </a:r>
            <a:endParaRPr lang="en-US" b="1" dirty="0"/>
          </a:p>
        </p:txBody>
      </p:sp>
      <p:sp>
        <p:nvSpPr>
          <p:cNvPr id="43" name="Text Box 235"/>
          <p:cNvSpPr txBox="1">
            <a:spLocks noChangeArrowheads="1"/>
          </p:cNvSpPr>
          <p:nvPr/>
        </p:nvSpPr>
        <p:spPr bwMode="auto">
          <a:xfrm>
            <a:off x="1570458" y="3918884"/>
            <a:ext cx="609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32.9</a:t>
            </a:r>
            <a:endParaRPr lang="en-US" sz="1400" b="1" dirty="0"/>
          </a:p>
        </p:txBody>
      </p:sp>
      <p:sp>
        <p:nvSpPr>
          <p:cNvPr id="44" name="Text Box 236"/>
          <p:cNvSpPr txBox="1">
            <a:spLocks noChangeArrowheads="1"/>
          </p:cNvSpPr>
          <p:nvPr/>
        </p:nvSpPr>
        <p:spPr bwMode="auto">
          <a:xfrm>
            <a:off x="2156012" y="3908612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33.8</a:t>
            </a:r>
            <a:endParaRPr lang="en-US" sz="1400" b="1" dirty="0"/>
          </a:p>
        </p:txBody>
      </p:sp>
      <p:sp>
        <p:nvSpPr>
          <p:cNvPr id="45" name="Text Box 236"/>
          <p:cNvSpPr txBox="1">
            <a:spLocks noChangeArrowheads="1"/>
          </p:cNvSpPr>
          <p:nvPr/>
        </p:nvSpPr>
        <p:spPr bwMode="auto">
          <a:xfrm>
            <a:off x="2756647" y="3900055"/>
            <a:ext cx="609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dirty="0" smtClean="0"/>
              <a:t>34.6</a:t>
            </a:r>
            <a:endParaRPr lang="en-US" sz="1400" b="1" dirty="0"/>
          </a:p>
        </p:txBody>
      </p:sp>
      <p:sp>
        <p:nvSpPr>
          <p:cNvPr id="28" name="Text Box 131"/>
          <p:cNvSpPr txBox="1">
            <a:spLocks noChangeArrowheads="1"/>
          </p:cNvSpPr>
          <p:nvPr/>
        </p:nvSpPr>
        <p:spPr bwMode="auto">
          <a:xfrm>
            <a:off x="869950" y="5122721"/>
            <a:ext cx="32067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pic>
        <p:nvPicPr>
          <p:cNvPr id="29" name="Picture 2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1" name="Group 91"/>
          <p:cNvGrpSpPr>
            <a:grpSpLocks/>
          </p:cNvGrpSpPr>
          <p:nvPr/>
        </p:nvGrpSpPr>
        <p:grpSpPr bwMode="auto">
          <a:xfrm>
            <a:off x="1531243" y="2590800"/>
            <a:ext cx="1954306" cy="425450"/>
            <a:chOff x="1008" y="1488"/>
            <a:chExt cx="672" cy="268"/>
          </a:xfrm>
        </p:grpSpPr>
        <p:sp>
          <p:nvSpPr>
            <p:cNvPr id="32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33" name="Text Box 40"/>
            <p:cNvSpPr txBox="1">
              <a:spLocks noChangeArrowheads="1"/>
            </p:cNvSpPr>
            <p:nvPr/>
          </p:nvSpPr>
          <p:spPr bwMode="auto">
            <a:xfrm>
              <a:off x="1008" y="153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/>
                <a:t>(</a:t>
              </a:r>
              <a:r>
                <a:rPr lang="en-US" sz="1400" b="1" dirty="0" err="1" smtClean="0"/>
                <a:t>p</a:t>
              </a:r>
              <a:r>
                <a:rPr lang="en-US" sz="1400" b="1" baseline="-25000" dirty="0" err="1" smtClean="0"/>
                <a:t>superiority</a:t>
              </a:r>
              <a:r>
                <a:rPr lang="en-US" sz="1400" b="1" dirty="0" smtClean="0"/>
                <a:t> = 0.91)**</a:t>
              </a:r>
              <a:endParaRPr lang="en-US" sz="1400" b="1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0" y="6172200"/>
            <a:ext cx="42630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</a:t>
            </a:r>
            <a:r>
              <a:rPr lang="en-US" dirty="0" err="1" smtClean="0"/>
              <a:t>Aliskiren</a:t>
            </a:r>
            <a:r>
              <a:rPr lang="en-US" dirty="0" smtClean="0"/>
              <a:t> + </a:t>
            </a:r>
            <a:r>
              <a:rPr lang="en-US" dirty="0" err="1" smtClean="0"/>
              <a:t>enalapril</a:t>
            </a:r>
            <a:r>
              <a:rPr lang="en-US" dirty="0" smtClean="0"/>
              <a:t> vs. </a:t>
            </a:r>
            <a:r>
              <a:rPr lang="en-US" dirty="0" err="1" smtClean="0"/>
              <a:t>enalapril</a:t>
            </a:r>
            <a:r>
              <a:rPr lang="en-US" dirty="0" smtClean="0"/>
              <a:t>     ** </a:t>
            </a:r>
            <a:r>
              <a:rPr lang="en-US" dirty="0" err="1" smtClean="0"/>
              <a:t>aliskiren</a:t>
            </a:r>
            <a:r>
              <a:rPr lang="en-US" dirty="0" smtClean="0"/>
              <a:t> vs. </a:t>
            </a:r>
            <a:r>
              <a:rPr lang="en-US" dirty="0" err="1" smtClean="0"/>
              <a:t>enalapril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246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ATMOSPHERE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414</cp:revision>
  <dcterms:created xsi:type="dcterms:W3CDTF">2008-03-13T18:59:45Z</dcterms:created>
  <dcterms:modified xsi:type="dcterms:W3CDTF">2016-06-10T13:17:49Z</dcterms:modified>
</cp:coreProperties>
</file>