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35" y="2837871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Rhythm control</a:t>
            </a:r>
          </a:p>
          <a:p>
            <a:pPr algn="ctr" eaLnBrk="0" hangingPunct="0"/>
            <a:r>
              <a:rPr lang="en-US" b="1" dirty="0" smtClean="0"/>
              <a:t>(n = 261)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Rate control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262)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230088" y="274637"/>
            <a:ext cx="8685312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Rate vs. Rhythm Control </a:t>
            </a:r>
            <a:r>
              <a:rPr lang="en-US" dirty="0"/>
              <a:t>for </a:t>
            </a:r>
            <a:r>
              <a:rPr lang="en-US" dirty="0" smtClean="0"/>
              <a:t>Postoperative </a:t>
            </a:r>
            <a:r>
              <a:rPr lang="en-US" dirty="0"/>
              <a:t>AF</a:t>
            </a:r>
            <a:endParaRPr lang="en-US" dirty="0" smtClean="0"/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1" y="2319755"/>
            <a:ext cx="4419600" cy="2023646"/>
          </a:xfrm>
        </p:spPr>
        <p:txBody>
          <a:bodyPr/>
          <a:lstStyle/>
          <a:p>
            <a:r>
              <a:rPr lang="en-US" dirty="0" smtClean="0"/>
              <a:t>Primary </a:t>
            </a:r>
            <a:r>
              <a:rPr lang="en-US" dirty="0"/>
              <a:t>outcome, total </a:t>
            </a:r>
            <a:r>
              <a:rPr lang="en-US" dirty="0" smtClean="0"/>
              <a:t>no. of hospital days </a:t>
            </a:r>
            <a:r>
              <a:rPr lang="en-US" dirty="0"/>
              <a:t>within 60 days of </a:t>
            </a:r>
            <a:r>
              <a:rPr lang="en-US" dirty="0" smtClean="0"/>
              <a:t>randomization, </a:t>
            </a:r>
            <a:r>
              <a:rPr lang="en-US" dirty="0"/>
              <a:t>for rate vs. rhythm control: </a:t>
            </a:r>
            <a:r>
              <a:rPr lang="en-US" dirty="0" smtClean="0"/>
              <a:t>5.1 </a:t>
            </a:r>
            <a:r>
              <a:rPr lang="en-US" dirty="0"/>
              <a:t>vs. </a:t>
            </a:r>
            <a:r>
              <a:rPr lang="en-US" dirty="0" smtClean="0"/>
              <a:t>5.0, p = 0.76</a:t>
            </a:r>
            <a:endParaRPr lang="en-US" dirty="0"/>
          </a:p>
          <a:p>
            <a:r>
              <a:rPr lang="en-US" dirty="0" smtClean="0"/>
              <a:t>Cerebrovascular </a:t>
            </a:r>
            <a:r>
              <a:rPr lang="en-US" dirty="0"/>
              <a:t>thromboembolic event: 0.8% vs. 0.4%, </a:t>
            </a:r>
            <a:r>
              <a:rPr lang="en-US" dirty="0" smtClean="0"/>
              <a:t>p = 0.4; death</a:t>
            </a:r>
            <a:r>
              <a:rPr lang="en-US" dirty="0"/>
              <a:t>: 0.6% vs. 0.4%, </a:t>
            </a:r>
            <a:r>
              <a:rPr lang="en-US" dirty="0" smtClean="0"/>
              <a:t>p = 0.64</a:t>
            </a:r>
            <a:endParaRPr lang="en-US" dirty="0"/>
          </a:p>
          <a:p>
            <a:r>
              <a:rPr lang="en-US" dirty="0" smtClean="0"/>
              <a:t>Index hospital cardiac </a:t>
            </a:r>
            <a:r>
              <a:rPr lang="en-US" dirty="0"/>
              <a:t>arrhythmias: 4.3% vs. 4.6%, </a:t>
            </a:r>
            <a:r>
              <a:rPr lang="en-US" dirty="0" smtClean="0"/>
              <a:t>p = 0.8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with </a:t>
            </a:r>
            <a:r>
              <a:rPr lang="en-US" sz="1600" dirty="0"/>
              <a:t>postoperative </a:t>
            </a:r>
            <a:r>
              <a:rPr lang="en-US" sz="1600" dirty="0" smtClean="0"/>
              <a:t>atrial fibrillation (AF) were </a:t>
            </a:r>
            <a:r>
              <a:rPr lang="en-US" sz="1600" dirty="0"/>
              <a:t>randomized to either rate control </a:t>
            </a:r>
            <a:r>
              <a:rPr lang="en-US" sz="1600" dirty="0" smtClean="0"/>
              <a:t>or rhythm </a:t>
            </a:r>
            <a:r>
              <a:rPr lang="en-US" sz="1600" dirty="0"/>
              <a:t>control </a:t>
            </a:r>
            <a:r>
              <a:rPr lang="en-US" sz="1600" dirty="0" smtClean="0"/>
              <a:t>(</a:t>
            </a:r>
            <a:r>
              <a:rPr lang="en-US" sz="1600" dirty="0"/>
              <a:t>with amiodarone and/or </a:t>
            </a:r>
            <a:r>
              <a:rPr lang="en-US" sz="1600" dirty="0" smtClean="0"/>
              <a:t>DC cardioversion) strategies. They were followed for 60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Presented by Dr. </a:t>
            </a:r>
            <a:r>
              <a:rPr lang="en-US" b="1" dirty="0" smtClean="0"/>
              <a:t>A. Marc </a:t>
            </a:r>
            <a:r>
              <a:rPr lang="en-US" b="1" dirty="0" err="1" smtClean="0"/>
              <a:t>Gillinov</a:t>
            </a:r>
            <a:r>
              <a:rPr lang="en-US" b="1" dirty="0" smtClean="0"/>
              <a:t> </a:t>
            </a:r>
            <a:r>
              <a:rPr lang="en-US" b="1" dirty="0"/>
              <a:t>at ACC 2016</a:t>
            </a:r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A rate </a:t>
            </a:r>
            <a:r>
              <a:rPr lang="en-US" sz="1400" dirty="0"/>
              <a:t>control strategy </a:t>
            </a:r>
            <a:r>
              <a:rPr lang="en-US" sz="1400" dirty="0" smtClean="0"/>
              <a:t>was </a:t>
            </a:r>
            <a:r>
              <a:rPr lang="en-US" sz="1400" dirty="0"/>
              <a:t>similar in efficacy to a rhythm control strategy (using amiodarone </a:t>
            </a:r>
            <a:r>
              <a:rPr lang="en-US" sz="1400" dirty="0" smtClean="0"/>
              <a:t>and/or DC cardioversion) </a:t>
            </a:r>
            <a:r>
              <a:rPr lang="en-US" sz="1400" dirty="0"/>
              <a:t>for </a:t>
            </a:r>
            <a:r>
              <a:rPr lang="en-US" sz="1400" dirty="0" smtClean="0"/>
              <a:t>postoperative </a:t>
            </a:r>
            <a:r>
              <a:rPr lang="en-US" sz="1400" dirty="0"/>
              <a:t>AF in patients undergoing cardiac </a:t>
            </a:r>
            <a:r>
              <a:rPr lang="en-US" sz="1400" dirty="0" smtClean="0"/>
              <a:t>surgery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Rate </a:t>
            </a:r>
            <a:r>
              <a:rPr lang="en-US" sz="1400" dirty="0"/>
              <a:t>control </a:t>
            </a:r>
            <a:r>
              <a:rPr lang="en-US" sz="1400" dirty="0" smtClean="0"/>
              <a:t>could </a:t>
            </a:r>
            <a:r>
              <a:rPr lang="en-US" sz="1400" dirty="0"/>
              <a:t>thus be considered first in these patients, similar to the management of patients with </a:t>
            </a:r>
            <a:r>
              <a:rPr lang="en-US" sz="1400" dirty="0" smtClean="0"/>
              <a:t>paroxysmal AF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8" y="2231508"/>
            <a:ext cx="1915345" cy="434975"/>
            <a:chOff x="1101" y="1488"/>
            <a:chExt cx="687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01" y="1518"/>
              <a:ext cx="687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0.76)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 rot="16200000">
            <a:off x="-187997" y="3807023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Days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10361</TotalTime>
  <Words>199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Rate vs. Rhythm Control for Postoperative AF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578</cp:revision>
  <dcterms:created xsi:type="dcterms:W3CDTF">2008-03-13T18:59:45Z</dcterms:created>
  <dcterms:modified xsi:type="dcterms:W3CDTF">2016-06-06T10:31:21Z</dcterms:modified>
</cp:coreProperties>
</file>