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FFCC99"/>
    <a:srgbClr val="9999FF"/>
    <a:srgbClr val="6666FF"/>
    <a:srgbClr val="FF9966"/>
    <a:srgbClr val="CCCDD2"/>
    <a:srgbClr val="DACCA1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A430DD70-7D50-449B-BB99-78C7D6B56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212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27FD13-4995-41E8-973E-D29A7942CF3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02964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 userDrawn="1"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hyperlink" Target="http://www.acc.org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80" y="2717354"/>
            <a:ext cx="1926177" cy="239553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723" y="2743200"/>
            <a:ext cx="1822553" cy="2365053"/>
          </a:xfrm>
          <a:prstGeom prst="rect">
            <a:avLst/>
          </a:prstGeom>
        </p:spPr>
      </p:pic>
      <p:sp>
        <p:nvSpPr>
          <p:cNvPr id="1028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8534400" cy="563563"/>
          </a:xfrm>
        </p:spPr>
        <p:txBody>
          <a:bodyPr/>
          <a:lstStyle/>
          <a:p>
            <a:pPr eaLnBrk="1" hangingPunct="1"/>
            <a:r>
              <a:rPr lang="en-US" dirty="0" smtClean="0"/>
              <a:t>HOPE-3</a:t>
            </a:r>
          </a:p>
        </p:txBody>
      </p:sp>
      <p:sp>
        <p:nvSpPr>
          <p:cNvPr id="1029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648200" y="2152650"/>
            <a:ext cx="4343400" cy="2038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dirty="0"/>
              <a:t>Primary </a:t>
            </a:r>
            <a:r>
              <a:rPr lang="en-US" dirty="0" smtClean="0"/>
              <a:t>endpoint: CV death/MI/stroke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dirty="0" err="1" smtClean="0">
                <a:solidFill>
                  <a:srgbClr val="000000"/>
                </a:solidFill>
                <a:cs typeface="Times New Roman" pitchFamily="18" charset="0"/>
              </a:rPr>
              <a:t>Rosuvastatin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vs. placebo: </a:t>
            </a:r>
            <a:r>
              <a:rPr lang="en-US" dirty="0" smtClean="0"/>
              <a:t>3.7</a:t>
            </a:r>
            <a:r>
              <a:rPr lang="en-US" dirty="0"/>
              <a:t>% vs. 4.8%, HR 0.76, 95% CI </a:t>
            </a:r>
            <a:r>
              <a:rPr lang="en-US" dirty="0" smtClean="0"/>
              <a:t>0.64-0.91</a:t>
            </a:r>
            <a:r>
              <a:rPr lang="en-US" dirty="0"/>
              <a:t>, </a:t>
            </a:r>
            <a:r>
              <a:rPr lang="en-US" dirty="0" smtClean="0"/>
              <a:t>p = 0.002</a:t>
            </a:r>
            <a:endParaRPr lang="en-US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Candesartan + HCTZ vs. placebo: </a:t>
            </a:r>
            <a:r>
              <a:rPr lang="en-US" dirty="0"/>
              <a:t>4.1% vs. 4.4%, HR 0.93, 95% CI </a:t>
            </a:r>
            <a:r>
              <a:rPr lang="en-US" dirty="0" smtClean="0"/>
              <a:t>0.79-1.1</a:t>
            </a:r>
            <a:r>
              <a:rPr lang="en-US" dirty="0"/>
              <a:t>, </a:t>
            </a:r>
            <a:r>
              <a:rPr lang="en-US" dirty="0" smtClean="0"/>
              <a:t>p = 0.40</a:t>
            </a:r>
            <a:endParaRPr lang="en-US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dirty="0" err="1" smtClean="0">
                <a:solidFill>
                  <a:srgbClr val="000000"/>
                </a:solidFill>
                <a:cs typeface="Times New Roman" pitchFamily="18" charset="0"/>
              </a:rPr>
              <a:t>Rosuvastatin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+ candesartan + HCTZ vs. placebo: </a:t>
            </a:r>
            <a:r>
              <a:rPr lang="en-US" dirty="0"/>
              <a:t>3.6% vs. 5.0%, HR 0.71, 95% CI </a:t>
            </a:r>
            <a:r>
              <a:rPr lang="en-US" dirty="0" smtClean="0"/>
              <a:t>0.56-0.9</a:t>
            </a:r>
            <a:r>
              <a:rPr lang="en-US" dirty="0"/>
              <a:t>, </a:t>
            </a:r>
            <a:r>
              <a:rPr lang="en-US" dirty="0" smtClean="0"/>
              <a:t>p = 0.005</a:t>
            </a: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en-US" dirty="0" smtClean="0"/>
          </a:p>
        </p:txBody>
      </p:sp>
      <p:sp>
        <p:nvSpPr>
          <p:cNvPr id="1030" name="Text Box 10"/>
          <p:cNvSpPr txBox="1">
            <a:spLocks noChangeArrowheads="1"/>
          </p:cNvSpPr>
          <p:nvPr/>
        </p:nvSpPr>
        <p:spPr bwMode="auto">
          <a:xfrm>
            <a:off x="0" y="866775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lIns="457200" tIns="137160" rIns="457200" bIns="13716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/>
              <a:t>Trial design: </a:t>
            </a:r>
            <a:r>
              <a:rPr lang="en-US" sz="1600" dirty="0" smtClean="0"/>
              <a:t>Patients without known cardiovascular disease, and with an intermediate risk of cardiovascular events, were randomized in a 2 x 2 factorial design to either cholesterol lowering or BP lowering or both. Patients were followed for a median of 5.6 years.</a:t>
            </a:r>
            <a:r>
              <a:rPr lang="en-US" sz="1600" b="1" dirty="0" smtClean="0"/>
              <a:t> </a:t>
            </a:r>
            <a:endParaRPr lang="en-US" sz="1600" b="1" dirty="0"/>
          </a:p>
        </p:txBody>
      </p:sp>
      <p:sp>
        <p:nvSpPr>
          <p:cNvPr id="1031" name="Text Box 13"/>
          <p:cNvSpPr txBox="1">
            <a:spLocks noChangeArrowheads="1"/>
          </p:cNvSpPr>
          <p:nvPr/>
        </p:nvSpPr>
        <p:spPr bwMode="auto">
          <a:xfrm>
            <a:off x="4648200" y="1873250"/>
            <a:ext cx="3962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032" name="Text Box 14"/>
          <p:cNvSpPr txBox="1">
            <a:spLocks noChangeArrowheads="1"/>
          </p:cNvSpPr>
          <p:nvPr/>
        </p:nvSpPr>
        <p:spPr bwMode="auto">
          <a:xfrm>
            <a:off x="4648200" y="4114800"/>
            <a:ext cx="3962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033" name="Text Box 37"/>
          <p:cNvSpPr txBox="1">
            <a:spLocks noChangeArrowheads="1"/>
          </p:cNvSpPr>
          <p:nvPr/>
        </p:nvSpPr>
        <p:spPr bwMode="auto">
          <a:xfrm>
            <a:off x="4648200" y="6505575"/>
            <a:ext cx="4419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HOPE-3 </a:t>
            </a:r>
            <a:r>
              <a:rPr lang="en-US" b="1" dirty="0"/>
              <a:t>Investigators. </a:t>
            </a:r>
            <a:r>
              <a:rPr lang="en-US" b="1" dirty="0" smtClean="0"/>
              <a:t>N </a:t>
            </a:r>
            <a:r>
              <a:rPr lang="en-US" b="1" dirty="0" err="1" smtClean="0"/>
              <a:t>Engl</a:t>
            </a:r>
            <a:r>
              <a:rPr lang="en-US" b="1" dirty="0" smtClean="0"/>
              <a:t> J Med 2016;Apr 2:[</a:t>
            </a:r>
            <a:r>
              <a:rPr lang="en-US" b="1" dirty="0" err="1" smtClean="0"/>
              <a:t>Epub</a:t>
            </a:r>
            <a:r>
              <a:rPr lang="en-US" b="1" dirty="0" smtClean="0"/>
              <a:t>]</a:t>
            </a:r>
            <a:endParaRPr lang="en-US" b="1" dirty="0"/>
          </a:p>
        </p:txBody>
      </p:sp>
      <p:grpSp>
        <p:nvGrpSpPr>
          <p:cNvPr id="1034" name="Group 91"/>
          <p:cNvGrpSpPr>
            <a:grpSpLocks/>
          </p:cNvGrpSpPr>
          <p:nvPr/>
        </p:nvGrpSpPr>
        <p:grpSpPr bwMode="auto">
          <a:xfrm>
            <a:off x="609600" y="2165350"/>
            <a:ext cx="1219200" cy="425450"/>
            <a:chOff x="1008" y="1488"/>
            <a:chExt cx="672" cy="268"/>
          </a:xfrm>
        </p:grpSpPr>
        <p:sp>
          <p:nvSpPr>
            <p:cNvPr id="1065" name="AutoShape 38"/>
            <p:cNvSpPr>
              <a:spLocks noChangeArrowheads="1"/>
            </p:cNvSpPr>
            <p:nvPr/>
          </p:nvSpPr>
          <p:spPr bwMode="auto">
            <a:xfrm>
              <a:off x="1008" y="1488"/>
              <a:ext cx="672" cy="268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" name="Text Box 40"/>
            <p:cNvSpPr txBox="1">
              <a:spLocks noChangeArrowheads="1"/>
            </p:cNvSpPr>
            <p:nvPr/>
          </p:nvSpPr>
          <p:spPr bwMode="auto">
            <a:xfrm>
              <a:off x="1008" y="1536"/>
              <a:ext cx="6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/>
                <a:t>(p = </a:t>
              </a:r>
              <a:r>
                <a:rPr lang="en-US" sz="1400" b="1" dirty="0" smtClean="0"/>
                <a:t>0.002)</a:t>
              </a:r>
              <a:endParaRPr lang="en-US" sz="1400" b="1" dirty="0"/>
            </a:p>
          </p:txBody>
        </p:sp>
      </p:grp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57150" y="5657850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1371600" y="5657850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037" name="Text Box 47"/>
          <p:cNvSpPr txBox="1">
            <a:spLocks noChangeArrowheads="1"/>
          </p:cNvSpPr>
          <p:nvPr/>
        </p:nvSpPr>
        <p:spPr bwMode="auto">
          <a:xfrm>
            <a:off x="323850" y="5548313"/>
            <a:ext cx="11239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 err="1" smtClean="0">
                <a:solidFill>
                  <a:srgbClr val="000000"/>
                </a:solidFill>
                <a:cs typeface="Times New Roman" pitchFamily="18" charset="0"/>
              </a:rPr>
              <a:t>Rosuva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 10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n = 6,361</a:t>
            </a:r>
            <a:endParaRPr lang="en-GB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38" name="Text Box 48"/>
          <p:cNvSpPr txBox="1">
            <a:spLocks noChangeArrowheads="1"/>
          </p:cNvSpPr>
          <p:nvPr/>
        </p:nvSpPr>
        <p:spPr bwMode="auto">
          <a:xfrm>
            <a:off x="1704974" y="5543550"/>
            <a:ext cx="11144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</a:p>
          <a:p>
            <a:pPr algn="ctr" eaLnBrk="0" hangingPunct="0"/>
            <a:r>
              <a:rPr lang="en-US" b="1" dirty="0" smtClean="0"/>
              <a:t>n = 6,344</a:t>
            </a:r>
            <a:endParaRPr lang="en-US" b="1" dirty="0"/>
          </a:p>
        </p:txBody>
      </p:sp>
      <p:sp>
        <p:nvSpPr>
          <p:cNvPr id="1039" name="Text Box 131"/>
          <p:cNvSpPr txBox="1">
            <a:spLocks noChangeArrowheads="1"/>
          </p:cNvSpPr>
          <p:nvPr/>
        </p:nvSpPr>
        <p:spPr bwMode="auto">
          <a:xfrm>
            <a:off x="533400" y="5181600"/>
            <a:ext cx="3810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/>
              <a:t>Primary endpoint </a:t>
            </a:r>
            <a:r>
              <a:rPr lang="en-US" sz="1400" b="1" dirty="0" smtClean="0"/>
              <a:t>(</a:t>
            </a:r>
            <a:r>
              <a:rPr lang="en-US" sz="1400" b="1" dirty="0"/>
              <a:t>CV </a:t>
            </a:r>
            <a:r>
              <a:rPr lang="en-US" sz="1400" b="1" dirty="0" smtClean="0"/>
              <a:t>death/MI/stroke</a:t>
            </a:r>
            <a:r>
              <a:rPr lang="en-US" sz="1400" b="1" dirty="0"/>
              <a:t>)</a:t>
            </a:r>
          </a:p>
        </p:txBody>
      </p:sp>
      <p:sp>
        <p:nvSpPr>
          <p:cNvPr id="1040" name="Rectangle 166"/>
          <p:cNvSpPr>
            <a:spLocks noChangeArrowheads="1"/>
          </p:cNvSpPr>
          <p:nvPr/>
        </p:nvSpPr>
        <p:spPr bwMode="auto">
          <a:xfrm>
            <a:off x="255588" y="2874963"/>
            <a:ext cx="2182812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1" name="Rectangle 212"/>
          <p:cNvSpPr>
            <a:spLocks noChangeArrowheads="1"/>
          </p:cNvSpPr>
          <p:nvPr/>
        </p:nvSpPr>
        <p:spPr bwMode="auto">
          <a:xfrm>
            <a:off x="4648200" y="4419600"/>
            <a:ext cx="4267200" cy="2000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Fixed-dose </a:t>
            </a:r>
            <a:r>
              <a:rPr lang="en-US" sz="1400" dirty="0"/>
              <a:t>treatment with </a:t>
            </a:r>
            <a:r>
              <a:rPr lang="en-US" sz="1400" dirty="0" smtClean="0"/>
              <a:t>low-dose </a:t>
            </a:r>
            <a:r>
              <a:rPr lang="en-US" sz="1400" dirty="0"/>
              <a:t>statin therapy, but not BP agents, </a:t>
            </a:r>
            <a:r>
              <a:rPr lang="en-US" sz="1400" dirty="0" smtClean="0"/>
              <a:t>was superior </a:t>
            </a:r>
            <a:r>
              <a:rPr lang="en-US" sz="1400" dirty="0"/>
              <a:t>to placebo in reducing </a:t>
            </a:r>
            <a:r>
              <a:rPr lang="en-US" sz="1400"/>
              <a:t>long-term </a:t>
            </a:r>
            <a:r>
              <a:rPr lang="en-US" sz="1400" smtClean="0"/>
              <a:t>cardiovascular </a:t>
            </a:r>
            <a:r>
              <a:rPr lang="en-US" sz="1400" dirty="0"/>
              <a:t>events in an </a:t>
            </a:r>
            <a:r>
              <a:rPr lang="en-US" sz="1400" dirty="0" smtClean="0"/>
              <a:t>intermediate-risk </a:t>
            </a:r>
            <a:r>
              <a:rPr lang="en-US" sz="1400" dirty="0"/>
              <a:t>population; combination group with benefits similar to statin </a:t>
            </a:r>
            <a:r>
              <a:rPr lang="en-US" sz="1400" dirty="0" smtClean="0"/>
              <a:t>arm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Provides support for a risk-based approach to the management of patients with hyperlipidemia and hypertension</a:t>
            </a:r>
            <a:endParaRPr lang="en-US" sz="1400" dirty="0"/>
          </a:p>
        </p:txBody>
      </p:sp>
      <p:sp>
        <p:nvSpPr>
          <p:cNvPr id="1042" name="Text Box 226"/>
          <p:cNvSpPr txBox="1">
            <a:spLocks noChangeArrowheads="1"/>
          </p:cNvSpPr>
          <p:nvPr/>
        </p:nvSpPr>
        <p:spPr bwMode="auto">
          <a:xfrm>
            <a:off x="190500" y="48768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0</a:t>
            </a:r>
          </a:p>
        </p:txBody>
      </p:sp>
      <p:sp>
        <p:nvSpPr>
          <p:cNvPr id="1043" name="Text Box 228"/>
          <p:cNvSpPr txBox="1">
            <a:spLocks noChangeArrowheads="1"/>
          </p:cNvSpPr>
          <p:nvPr/>
        </p:nvSpPr>
        <p:spPr bwMode="auto">
          <a:xfrm>
            <a:off x="109538" y="41910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10</a:t>
            </a:r>
          </a:p>
        </p:txBody>
      </p:sp>
      <p:sp>
        <p:nvSpPr>
          <p:cNvPr id="1044" name="Text Box 231"/>
          <p:cNvSpPr txBox="1">
            <a:spLocks noChangeArrowheads="1"/>
          </p:cNvSpPr>
          <p:nvPr/>
        </p:nvSpPr>
        <p:spPr bwMode="auto">
          <a:xfrm>
            <a:off x="104775" y="2786063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/>
              <a:t>30</a:t>
            </a:r>
          </a:p>
        </p:txBody>
      </p:sp>
      <p:sp>
        <p:nvSpPr>
          <p:cNvPr id="1045" name="Text Box 233"/>
          <p:cNvSpPr txBox="1">
            <a:spLocks noChangeArrowheads="1"/>
          </p:cNvSpPr>
          <p:nvPr/>
        </p:nvSpPr>
        <p:spPr bwMode="auto">
          <a:xfrm>
            <a:off x="76200" y="3886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/>
              <a:t>%</a:t>
            </a:r>
          </a:p>
        </p:txBody>
      </p:sp>
      <p:sp>
        <p:nvSpPr>
          <p:cNvPr id="1046" name="Text Box 235"/>
          <p:cNvSpPr txBox="1">
            <a:spLocks noChangeArrowheads="1"/>
          </p:cNvSpPr>
          <p:nvPr/>
        </p:nvSpPr>
        <p:spPr bwMode="auto">
          <a:xfrm>
            <a:off x="895910" y="4316506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3.7</a:t>
            </a:r>
            <a:endParaRPr lang="en-US" sz="1400" b="1" dirty="0"/>
          </a:p>
        </p:txBody>
      </p:sp>
      <p:sp>
        <p:nvSpPr>
          <p:cNvPr id="1047" name="Text Box 236"/>
          <p:cNvSpPr txBox="1">
            <a:spLocks noChangeArrowheads="1"/>
          </p:cNvSpPr>
          <p:nvPr/>
        </p:nvSpPr>
        <p:spPr bwMode="auto">
          <a:xfrm>
            <a:off x="1344706" y="4316506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4.8</a:t>
            </a:r>
            <a:endParaRPr lang="en-US" sz="1400" b="1" dirty="0"/>
          </a:p>
        </p:txBody>
      </p:sp>
      <p:sp>
        <p:nvSpPr>
          <p:cNvPr id="1048" name="Line 237"/>
          <p:cNvSpPr>
            <a:spLocks noChangeShapeType="1"/>
          </p:cNvSpPr>
          <p:nvPr/>
        </p:nvSpPr>
        <p:spPr bwMode="auto">
          <a:xfrm>
            <a:off x="457200" y="5075238"/>
            <a:ext cx="158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9" name="Text Box 248"/>
          <p:cNvSpPr txBox="1">
            <a:spLocks noChangeArrowheads="1"/>
          </p:cNvSpPr>
          <p:nvPr/>
        </p:nvSpPr>
        <p:spPr bwMode="auto">
          <a:xfrm>
            <a:off x="2209801" y="3819525"/>
            <a:ext cx="157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/>
              <a:t>%</a:t>
            </a:r>
          </a:p>
        </p:txBody>
      </p:sp>
      <p:sp>
        <p:nvSpPr>
          <p:cNvPr id="1050" name="Text Box 249"/>
          <p:cNvSpPr txBox="1">
            <a:spLocks noChangeArrowheads="1"/>
          </p:cNvSpPr>
          <p:nvPr/>
        </p:nvSpPr>
        <p:spPr bwMode="auto">
          <a:xfrm>
            <a:off x="2300288" y="489585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/>
              <a:t>0</a:t>
            </a:r>
          </a:p>
        </p:txBody>
      </p:sp>
      <p:sp>
        <p:nvSpPr>
          <p:cNvPr id="1051" name="Text Box 251"/>
          <p:cNvSpPr txBox="1">
            <a:spLocks noChangeArrowheads="1"/>
          </p:cNvSpPr>
          <p:nvPr/>
        </p:nvSpPr>
        <p:spPr bwMode="auto">
          <a:xfrm>
            <a:off x="2209800" y="2743200"/>
            <a:ext cx="5476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/>
              <a:t>30</a:t>
            </a:r>
          </a:p>
        </p:txBody>
      </p:sp>
      <p:grpSp>
        <p:nvGrpSpPr>
          <p:cNvPr id="1052" name="Group 259"/>
          <p:cNvGrpSpPr>
            <a:grpSpLocks/>
          </p:cNvGrpSpPr>
          <p:nvPr/>
        </p:nvGrpSpPr>
        <p:grpSpPr bwMode="auto">
          <a:xfrm>
            <a:off x="2819400" y="2165350"/>
            <a:ext cx="1219200" cy="425450"/>
            <a:chOff x="1008" y="1488"/>
            <a:chExt cx="672" cy="268"/>
          </a:xfrm>
        </p:grpSpPr>
        <p:sp>
          <p:nvSpPr>
            <p:cNvPr id="1063" name="AutoShape 260"/>
            <p:cNvSpPr>
              <a:spLocks noChangeArrowheads="1"/>
            </p:cNvSpPr>
            <p:nvPr/>
          </p:nvSpPr>
          <p:spPr bwMode="auto">
            <a:xfrm>
              <a:off x="1008" y="1488"/>
              <a:ext cx="672" cy="268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" name="Text Box 261"/>
            <p:cNvSpPr txBox="1">
              <a:spLocks noChangeArrowheads="1"/>
            </p:cNvSpPr>
            <p:nvPr/>
          </p:nvSpPr>
          <p:spPr bwMode="auto">
            <a:xfrm>
              <a:off x="1008" y="1536"/>
              <a:ext cx="6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/>
                <a:t>(p = </a:t>
              </a:r>
              <a:r>
                <a:rPr lang="en-US" sz="1400" b="1" dirty="0" smtClean="0"/>
                <a:t>0.40</a:t>
              </a:r>
              <a:r>
                <a:rPr lang="en-US" sz="1400" b="1" dirty="0"/>
                <a:t>)</a:t>
              </a:r>
            </a:p>
          </p:txBody>
        </p:sp>
      </p:grpSp>
      <p:sp>
        <p:nvSpPr>
          <p:cNvPr id="1053" name="Text Box 262"/>
          <p:cNvSpPr txBox="1">
            <a:spLocks noChangeArrowheads="1"/>
          </p:cNvSpPr>
          <p:nvPr/>
        </p:nvSpPr>
        <p:spPr bwMode="auto">
          <a:xfrm>
            <a:off x="109538" y="348615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/>
              <a:t>20</a:t>
            </a:r>
          </a:p>
        </p:txBody>
      </p:sp>
      <p:sp>
        <p:nvSpPr>
          <p:cNvPr id="1054" name="Text Box 251"/>
          <p:cNvSpPr txBox="1">
            <a:spLocks noChangeArrowheads="1"/>
          </p:cNvSpPr>
          <p:nvPr/>
        </p:nvSpPr>
        <p:spPr bwMode="auto">
          <a:xfrm>
            <a:off x="2209800" y="3429000"/>
            <a:ext cx="381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/>
              <a:t>20</a:t>
            </a:r>
          </a:p>
        </p:txBody>
      </p:sp>
      <p:sp>
        <p:nvSpPr>
          <p:cNvPr id="1055" name="Text Box 251"/>
          <p:cNvSpPr txBox="1">
            <a:spLocks noChangeArrowheads="1"/>
          </p:cNvSpPr>
          <p:nvPr/>
        </p:nvSpPr>
        <p:spPr bwMode="auto">
          <a:xfrm>
            <a:off x="2209800" y="4191000"/>
            <a:ext cx="5476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10</a:t>
            </a:r>
          </a:p>
        </p:txBody>
      </p:sp>
      <p:sp>
        <p:nvSpPr>
          <p:cNvPr id="1056" name="Text Box 235"/>
          <p:cNvSpPr txBox="1">
            <a:spLocks noChangeArrowheads="1"/>
          </p:cNvSpPr>
          <p:nvPr/>
        </p:nvSpPr>
        <p:spPr bwMode="auto">
          <a:xfrm>
            <a:off x="2962835" y="4312024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4.1</a:t>
            </a:r>
            <a:endParaRPr lang="en-US" sz="1400" b="1" dirty="0"/>
          </a:p>
        </p:txBody>
      </p:sp>
      <p:sp>
        <p:nvSpPr>
          <p:cNvPr id="1057" name="Text Box 236"/>
          <p:cNvSpPr txBox="1">
            <a:spLocks noChangeArrowheads="1"/>
          </p:cNvSpPr>
          <p:nvPr/>
        </p:nvSpPr>
        <p:spPr bwMode="auto">
          <a:xfrm>
            <a:off x="3429000" y="4298577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4.4</a:t>
            </a:r>
            <a:endParaRPr lang="en-US" sz="1400" b="1" dirty="0"/>
          </a:p>
        </p:txBody>
      </p:sp>
      <p:sp>
        <p:nvSpPr>
          <p:cNvPr id="45" name="Rectangle 46"/>
          <p:cNvSpPr>
            <a:spLocks noChangeArrowheads="1"/>
          </p:cNvSpPr>
          <p:nvPr/>
        </p:nvSpPr>
        <p:spPr bwMode="auto">
          <a:xfrm>
            <a:off x="2828925" y="5654675"/>
            <a:ext cx="381000" cy="284163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059" name="Text Box 48"/>
          <p:cNvSpPr txBox="1">
            <a:spLocks noChangeArrowheads="1"/>
          </p:cNvSpPr>
          <p:nvPr/>
        </p:nvSpPr>
        <p:spPr bwMode="auto">
          <a:xfrm>
            <a:off x="3086100" y="5505450"/>
            <a:ext cx="14859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 err="1" smtClean="0"/>
              <a:t>Cande</a:t>
            </a:r>
            <a:r>
              <a:rPr lang="en-US" b="1" dirty="0" smtClean="0"/>
              <a:t> 16 + HCTZ 12.5</a:t>
            </a:r>
            <a:endParaRPr lang="en-US" b="1" dirty="0"/>
          </a:p>
          <a:p>
            <a:pPr algn="ctr" eaLnBrk="0" hangingPunct="0"/>
            <a:r>
              <a:rPr lang="en-US" b="1" dirty="0"/>
              <a:t>n = </a:t>
            </a:r>
            <a:r>
              <a:rPr lang="en-US" b="1" dirty="0" smtClean="0"/>
              <a:t>6,356</a:t>
            </a:r>
            <a:endParaRPr lang="en-US" b="1" dirty="0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2219325" y="6284912"/>
            <a:ext cx="381000" cy="2841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061" name="Text Box 48"/>
          <p:cNvSpPr txBox="1">
            <a:spLocks noChangeArrowheads="1"/>
          </p:cNvSpPr>
          <p:nvPr/>
        </p:nvSpPr>
        <p:spPr bwMode="auto">
          <a:xfrm>
            <a:off x="2514600" y="6135687"/>
            <a:ext cx="121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  <a:endParaRPr lang="en-US" b="1" dirty="0"/>
          </a:p>
          <a:p>
            <a:pPr algn="ctr" eaLnBrk="0" hangingPunct="0"/>
            <a:r>
              <a:rPr lang="en-US" b="1" dirty="0"/>
              <a:t>n = </a:t>
            </a:r>
            <a:r>
              <a:rPr lang="en-US" b="1" dirty="0" smtClean="0"/>
              <a:t>6,349</a:t>
            </a:r>
            <a:endParaRPr lang="en-US" b="1" dirty="0"/>
          </a:p>
        </p:txBody>
      </p:sp>
      <p:pic>
        <p:nvPicPr>
          <p:cNvPr id="44" name="Picture 43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71" y="6419944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1326</TotalTime>
  <Words>244</Words>
  <Application>Microsoft Office PowerPoint</Application>
  <PresentationFormat>On-screen Show (4:3)</PresentationFormat>
  <Paragraphs>41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HOPE-3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155</cp:revision>
  <dcterms:created xsi:type="dcterms:W3CDTF">2008-03-13T18:59:45Z</dcterms:created>
  <dcterms:modified xsi:type="dcterms:W3CDTF">2016-05-25T13:26:03Z</dcterms:modified>
</cp:coreProperties>
</file>