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47" y="2695371"/>
            <a:ext cx="3632916" cy="2645445"/>
          </a:xfrm>
          <a:prstGeom prst="rect">
            <a:avLst/>
          </a:prstGeom>
        </p:spPr>
      </p:pic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641936" y="5685085"/>
            <a:ext cx="18165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err="1" smtClean="0"/>
              <a:t>Impedence</a:t>
            </a:r>
            <a:r>
              <a:rPr lang="en-US" b="1" dirty="0" smtClean="0"/>
              <a:t>-guided management</a:t>
            </a:r>
          </a:p>
          <a:p>
            <a:pPr algn="ctr" eaLnBrk="0" hangingPunct="0"/>
            <a:r>
              <a:rPr lang="en-US" b="1" dirty="0" smtClean="0"/>
              <a:t>(n = 128)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2561597" y="5682064"/>
            <a:ext cx="17794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Routine 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management</a:t>
            </a:r>
            <a:endParaRPr lang="en-GB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(n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128)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IMPEDENCE-HF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62200"/>
            <a:ext cx="4556125" cy="1828800"/>
          </a:xfrm>
        </p:spPr>
        <p:txBody>
          <a:bodyPr/>
          <a:lstStyle/>
          <a:p>
            <a:r>
              <a:rPr lang="en-US" dirty="0"/>
              <a:t>Primary outcome, rate of hospitalization at 1 year for </a:t>
            </a:r>
            <a:r>
              <a:rPr lang="en-US" dirty="0" smtClean="0"/>
              <a:t>lung impedance-guided </a:t>
            </a:r>
            <a:r>
              <a:rPr lang="en-US" dirty="0"/>
              <a:t>arm vs. routine management: 0.52 vs. 1.23 per </a:t>
            </a:r>
            <a:r>
              <a:rPr lang="en-US" dirty="0" smtClean="0"/>
              <a:t>patient-year (PY), p &lt; 0.001</a:t>
            </a:r>
          </a:p>
          <a:p>
            <a:endParaRPr lang="en-US" dirty="0"/>
          </a:p>
          <a:p>
            <a:r>
              <a:rPr lang="en-US" dirty="0"/>
              <a:t> Significant reductions </a:t>
            </a:r>
            <a:r>
              <a:rPr lang="en-US" dirty="0" smtClean="0"/>
              <a:t>were noted </a:t>
            </a:r>
            <a:r>
              <a:rPr lang="en-US" dirty="0"/>
              <a:t>in all-cause and cardiac mortality with </a:t>
            </a:r>
            <a:r>
              <a:rPr lang="en-US" dirty="0" smtClean="0"/>
              <a:t>lung impedance </a:t>
            </a:r>
            <a:r>
              <a:rPr lang="en-US" dirty="0"/>
              <a:t>guidance (</a:t>
            </a:r>
            <a:r>
              <a:rPr lang="en-US" dirty="0" smtClean="0"/>
              <a:t>p &lt; 0.001 </a:t>
            </a:r>
            <a:r>
              <a:rPr lang="en-US" dirty="0"/>
              <a:t>for both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769441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with chronic </a:t>
            </a:r>
            <a:r>
              <a:rPr lang="en-US" sz="1600" dirty="0" err="1"/>
              <a:t>HFrEF</a:t>
            </a:r>
            <a:r>
              <a:rPr lang="en-US" sz="1600" dirty="0"/>
              <a:t> were randomized </a:t>
            </a:r>
            <a:r>
              <a:rPr lang="en-US" sz="1600" dirty="0" smtClean="0"/>
              <a:t>to </a:t>
            </a:r>
            <a:r>
              <a:rPr lang="en-US" sz="1600" dirty="0"/>
              <a:t>either </a:t>
            </a:r>
            <a:r>
              <a:rPr lang="en-US" sz="1600" dirty="0" smtClean="0"/>
              <a:t>noninvasive </a:t>
            </a:r>
            <a:r>
              <a:rPr lang="en-US" sz="1600" dirty="0"/>
              <a:t>lung impedance-guided </a:t>
            </a:r>
            <a:r>
              <a:rPr lang="en-US" sz="1600" dirty="0" smtClean="0"/>
              <a:t>management </a:t>
            </a:r>
            <a:r>
              <a:rPr lang="en-US" sz="1600" dirty="0"/>
              <a:t>or routine </a:t>
            </a:r>
            <a:r>
              <a:rPr lang="en-US" sz="1600" dirty="0" smtClean="0"/>
              <a:t>management. </a:t>
            </a:r>
            <a:r>
              <a:rPr lang="en-US" sz="1600" dirty="0"/>
              <a:t>They were followed for </a:t>
            </a:r>
            <a:r>
              <a:rPr lang="en-US" sz="1600" dirty="0" smtClean="0"/>
              <a:t>90 days.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Presented by Dr. </a:t>
            </a:r>
            <a:r>
              <a:rPr lang="en-US" b="1" dirty="0" err="1"/>
              <a:t>Shochat</a:t>
            </a:r>
            <a:r>
              <a:rPr lang="en-US" b="1" dirty="0"/>
              <a:t> at ACC 2016</a:t>
            </a: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773835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91192" y="5181145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smtClean="0"/>
              <a:t>Primary outcome</a:t>
            </a:r>
            <a:endParaRPr lang="en-US" sz="1400" b="1" dirty="0"/>
          </a:p>
        </p:txBody>
      </p:sp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Noninvasive lung impedance-guided </a:t>
            </a:r>
            <a:r>
              <a:rPr lang="en-US" sz="1400" dirty="0"/>
              <a:t>management </a:t>
            </a:r>
            <a:r>
              <a:rPr lang="en-US" sz="1400" dirty="0" smtClean="0"/>
              <a:t>was superior </a:t>
            </a:r>
            <a:r>
              <a:rPr lang="en-US" sz="1400" dirty="0"/>
              <a:t>to routine management in reducing CHF hospitalizations at 1 year and </a:t>
            </a:r>
            <a:r>
              <a:rPr lang="en-US" sz="1400" dirty="0" smtClean="0"/>
              <a:t>beyond; this </a:t>
            </a:r>
            <a:r>
              <a:rPr lang="en-US" sz="1400" dirty="0"/>
              <a:t>is a small proof-of-concept study done at 2 </a:t>
            </a:r>
            <a:r>
              <a:rPr lang="en-US" sz="1400" dirty="0" smtClean="0"/>
              <a:t>centers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Future studies will need to validate these findings in a larger multicenter </a:t>
            </a:r>
            <a:r>
              <a:rPr lang="en-US" sz="1400" dirty="0" smtClean="0"/>
              <a:t>setting</a:t>
            </a:r>
            <a:endParaRPr lang="en-US" sz="1400" dirty="0"/>
          </a:p>
        </p:txBody>
      </p:sp>
      <p:sp>
        <p:nvSpPr>
          <p:cNvPr id="14367" name="Text Box 233"/>
          <p:cNvSpPr txBox="1">
            <a:spLocks noChangeArrowheads="1"/>
          </p:cNvSpPr>
          <p:nvPr/>
        </p:nvSpPr>
        <p:spPr bwMode="auto">
          <a:xfrm>
            <a:off x="154429" y="3789780"/>
            <a:ext cx="8361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/PY</a:t>
            </a:r>
            <a:endParaRPr lang="en-US" sz="1400" b="1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590978" y="2091983"/>
            <a:ext cx="1941237" cy="425450"/>
            <a:chOff x="1008" y="1488"/>
            <a:chExt cx="672" cy="268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008" y="1488"/>
              <a:ext cx="672" cy="268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008" y="1516"/>
              <a:ext cx="67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/>
                <a:t>(</a:t>
              </a:r>
              <a:r>
                <a:rPr lang="en-US" altLang="en-US" b="1" dirty="0" smtClean="0"/>
                <a:t>p &lt; 0.001)</a:t>
              </a:r>
              <a:endParaRPr lang="en-US" altLang="en-US" b="1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10164</TotalTime>
  <Words>135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IMPEDENCE-HF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534</cp:revision>
  <dcterms:created xsi:type="dcterms:W3CDTF">2008-03-13T18:59:45Z</dcterms:created>
  <dcterms:modified xsi:type="dcterms:W3CDTF">2016-05-25T13:24:14Z</dcterms:modified>
</cp:coreProperties>
</file>