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35" y="2691294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08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Ezetimibe</a:t>
            </a:r>
          </a:p>
          <a:p>
            <a:pPr algn="ctr" eaLnBrk="0" hangingPunct="0"/>
            <a:r>
              <a:rPr lang="en-US" b="1" dirty="0" smtClean="0"/>
              <a:t>(n = 73)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Evolocumab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145)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GAUSS-3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 smtClean="0"/>
              <a:t>Primary endpoint, mean </a:t>
            </a:r>
            <a:r>
              <a:rPr lang="en-US" dirty="0"/>
              <a:t>% change in LDL-C at week </a:t>
            </a:r>
            <a:r>
              <a:rPr lang="en-US" dirty="0" smtClean="0"/>
              <a:t>24, </a:t>
            </a:r>
            <a:r>
              <a:rPr lang="en-US" dirty="0"/>
              <a:t>for evolocumab vs. ezetimibe: -52.8% vs. -16.7%, </a:t>
            </a:r>
            <a:r>
              <a:rPr lang="en-US" dirty="0" smtClean="0"/>
              <a:t>p &lt; 0.001</a:t>
            </a:r>
            <a:endParaRPr lang="en-US" dirty="0"/>
          </a:p>
          <a:p>
            <a:r>
              <a:rPr lang="en-US" dirty="0"/>
              <a:t> % achieving LDL-C </a:t>
            </a:r>
            <a:r>
              <a:rPr lang="en-US" dirty="0" smtClean="0"/>
              <a:t>&lt;70 </a:t>
            </a:r>
            <a:r>
              <a:rPr lang="en-US" dirty="0"/>
              <a:t>mg/dl at 24 weeks: 27.4% vs. 0%, </a:t>
            </a:r>
            <a:r>
              <a:rPr lang="en-US" dirty="0" smtClean="0"/>
              <a:t>p &lt; 0.001</a:t>
            </a:r>
            <a:endParaRPr lang="en-US" dirty="0"/>
          </a:p>
          <a:p>
            <a:r>
              <a:rPr lang="en-US" dirty="0" smtClean="0"/>
              <a:t>Total muscle-related </a:t>
            </a:r>
            <a:r>
              <a:rPr lang="en-US" dirty="0"/>
              <a:t>events: 20.7% vs. 28.8%, </a:t>
            </a:r>
            <a:r>
              <a:rPr lang="en-US" dirty="0" smtClean="0"/>
              <a:t>p &gt; 0.05; drug </a:t>
            </a:r>
            <a:r>
              <a:rPr lang="en-US" dirty="0"/>
              <a:t>discontinuation for muscle symptoms: 0.7% vs. 6.8%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with objective evidence of intolerance </a:t>
            </a:r>
            <a:r>
              <a:rPr lang="en-US" sz="1600" dirty="0"/>
              <a:t>to </a:t>
            </a:r>
            <a:r>
              <a:rPr lang="en-US" sz="1600" dirty="0" smtClean="0"/>
              <a:t>statin </a:t>
            </a:r>
            <a:r>
              <a:rPr lang="en-US" sz="1600" dirty="0"/>
              <a:t>agents </a:t>
            </a:r>
            <a:r>
              <a:rPr lang="en-US" sz="1600" dirty="0" smtClean="0"/>
              <a:t>were randomized </a:t>
            </a:r>
            <a:r>
              <a:rPr lang="en-US" sz="1600" dirty="0"/>
              <a:t>in a 2:1 fashion to either </a:t>
            </a:r>
            <a:r>
              <a:rPr lang="en-US" sz="1600" dirty="0" smtClean="0"/>
              <a:t>evolocumab 420 </a:t>
            </a:r>
            <a:r>
              <a:rPr lang="en-US" sz="1600" dirty="0"/>
              <a:t>mg </a:t>
            </a:r>
            <a:r>
              <a:rPr lang="en-US" sz="1600" dirty="0" smtClean="0"/>
              <a:t>subcutaneously every month or ezetimibe 10 mg orally daily. </a:t>
            </a:r>
            <a:r>
              <a:rPr lang="en-US" sz="1600" dirty="0"/>
              <a:t>T</a:t>
            </a:r>
            <a:r>
              <a:rPr lang="en-US" sz="1600" dirty="0" smtClean="0"/>
              <a:t>hey were followed for 24 weeks.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 smtClean="0"/>
              <a:t>Nissen</a:t>
            </a:r>
            <a:r>
              <a:rPr lang="en-US" b="1" dirty="0" smtClean="0"/>
              <a:t> SE, et al. JAMA 2016;325:580-90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34255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E</a:t>
            </a:r>
            <a:r>
              <a:rPr lang="en-US" sz="1400" dirty="0" smtClean="0"/>
              <a:t>volocumab </a:t>
            </a:r>
            <a:r>
              <a:rPr lang="en-US" sz="1400" dirty="0"/>
              <a:t>safely and reliably </a:t>
            </a:r>
            <a:r>
              <a:rPr lang="en-US" sz="1400" dirty="0" smtClean="0"/>
              <a:t>reduced </a:t>
            </a:r>
            <a:r>
              <a:rPr lang="en-US" sz="1400" dirty="0"/>
              <a:t>LDL-C at 24 weeks compared with ezetimibe in a well-</a:t>
            </a:r>
            <a:r>
              <a:rPr lang="en-US" sz="1400" dirty="0" err="1"/>
              <a:t>phenotyped</a:t>
            </a:r>
            <a:r>
              <a:rPr lang="en-US" sz="1400" dirty="0"/>
              <a:t> group of patients with muscle-related statin </a:t>
            </a:r>
            <a:r>
              <a:rPr lang="en-US" sz="1400" dirty="0" smtClean="0"/>
              <a:t>intolerance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A</a:t>
            </a:r>
            <a:r>
              <a:rPr lang="en-US" sz="1400" dirty="0" smtClean="0"/>
              <a:t>dds </a:t>
            </a:r>
            <a:r>
              <a:rPr lang="en-US" sz="1400" dirty="0"/>
              <a:t>to the growing body of evidence with </a:t>
            </a:r>
            <a:r>
              <a:rPr lang="en-US" sz="1400" dirty="0" smtClean="0"/>
              <a:t>PCSK9 inhibitors; other </a:t>
            </a:r>
            <a:r>
              <a:rPr lang="en-US" sz="1400" dirty="0"/>
              <a:t>outcomes-based trials with this and other PCSK9 inhibitors are ongoing</a:t>
            </a:r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2442" y="2231508"/>
            <a:ext cx="2143220" cy="434975"/>
            <a:chOff x="1101" y="1488"/>
            <a:chExt cx="769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85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76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&lt; 0.001)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10270</TotalTime>
  <Words>147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GAUSS-3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559</cp:revision>
  <dcterms:created xsi:type="dcterms:W3CDTF">2008-03-13T18:59:45Z</dcterms:created>
  <dcterms:modified xsi:type="dcterms:W3CDTF">2016-07-05T12:48:35Z</dcterms:modified>
</cp:coreProperties>
</file>