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FFCC99"/>
    <a:srgbClr val="9999FF"/>
    <a:srgbClr val="6666FF"/>
    <a:srgbClr val="FF9966"/>
    <a:srgbClr val="CCCDD2"/>
    <a:srgbClr val="DACCA1"/>
    <a:srgbClr val="FF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2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60047A2-CB8C-4FC8-BD66-CE47E416C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36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1026A4-BB0F-4121-958F-198325CBAD1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50715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068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068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48200" y="2133600"/>
            <a:ext cx="3962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 flipH="1">
            <a:off x="4419600" y="1981200"/>
            <a:ext cx="0" cy="4419600"/>
          </a:xfrm>
          <a:prstGeom prst="line">
            <a:avLst/>
          </a:prstGeom>
          <a:noFill/>
          <a:ln w="9525">
            <a:solidFill>
              <a:srgbClr val="DACCA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9pPr>
    </p:titleStyle>
    <p:bodyStyle>
      <a:lvl1pPr marL="122238" indent="-122238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hyperlink" Target="http://www.acc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30" y="2568222"/>
            <a:ext cx="3639011" cy="2992889"/>
          </a:xfrm>
          <a:prstGeom prst="rect">
            <a:avLst/>
          </a:prstGeom>
        </p:spPr>
      </p:pic>
      <p:sp>
        <p:nvSpPr>
          <p:cNvPr id="14348" name="Text Box 48"/>
          <p:cNvSpPr txBox="1">
            <a:spLocks noChangeArrowheads="1"/>
          </p:cNvSpPr>
          <p:nvPr/>
        </p:nvSpPr>
        <p:spPr bwMode="auto">
          <a:xfrm>
            <a:off x="2667000" y="5710535"/>
            <a:ext cx="13323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b="1" dirty="0" smtClean="0"/>
              <a:t>Placebo</a:t>
            </a:r>
          </a:p>
          <a:p>
            <a:pPr algn="ctr" eaLnBrk="0" hangingPunct="0"/>
            <a:r>
              <a:rPr lang="en-US" b="1" dirty="0" smtClean="0"/>
              <a:t>(n = </a:t>
            </a:r>
            <a:r>
              <a:rPr lang="en-US" b="1" dirty="0"/>
              <a:t>3</a:t>
            </a:r>
            <a:r>
              <a:rPr lang="en-US" b="1" dirty="0" smtClean="0"/>
              <a:t>5)</a:t>
            </a:r>
            <a:endParaRPr lang="en-US" b="1" dirty="0"/>
          </a:p>
        </p:txBody>
      </p:sp>
      <p:sp>
        <p:nvSpPr>
          <p:cNvPr id="14363" name="Text Box 47"/>
          <p:cNvSpPr txBox="1">
            <a:spLocks noChangeArrowheads="1"/>
          </p:cNvSpPr>
          <p:nvPr/>
        </p:nvSpPr>
        <p:spPr bwMode="auto">
          <a:xfrm>
            <a:off x="609600" y="5710535"/>
            <a:ext cx="11990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Morphine</a:t>
            </a:r>
          </a:p>
          <a:p>
            <a:pPr algn="ctr"/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n-GB" b="1" dirty="0">
                <a:solidFill>
                  <a:srgbClr val="000000"/>
                </a:solidFill>
                <a:cs typeface="Times New Roman" pitchFamily="18" charset="0"/>
              </a:rPr>
              <a:t>n </a:t>
            </a:r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= 35)</a:t>
            </a:r>
            <a:endParaRPr lang="en-US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4339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74637"/>
            <a:ext cx="8534400" cy="487363"/>
          </a:xfrm>
        </p:spPr>
        <p:txBody>
          <a:bodyPr/>
          <a:lstStyle/>
          <a:p>
            <a:pPr eaLnBrk="1" hangingPunct="1"/>
            <a:r>
              <a:rPr lang="en-US" dirty="0" smtClean="0"/>
              <a:t>IMPRESSION</a:t>
            </a:r>
          </a:p>
        </p:txBody>
      </p:sp>
      <p:sp>
        <p:nvSpPr>
          <p:cNvPr id="14340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0" y="2319755"/>
            <a:ext cx="4556125" cy="2023646"/>
          </a:xfrm>
        </p:spPr>
        <p:txBody>
          <a:bodyPr/>
          <a:lstStyle/>
          <a:p>
            <a:r>
              <a:rPr lang="en-US" dirty="0" smtClean="0"/>
              <a:t>AUC </a:t>
            </a:r>
            <a:r>
              <a:rPr lang="en-US" dirty="0"/>
              <a:t>for ticagrelor at 12 hours for morphine vs. placebo: 6307 vs. </a:t>
            </a:r>
            <a:r>
              <a:rPr lang="en-US" dirty="0" smtClean="0"/>
              <a:t>9791 ng h/ml; difference </a:t>
            </a:r>
            <a:r>
              <a:rPr lang="en-US" dirty="0"/>
              <a:t>36</a:t>
            </a:r>
            <a:r>
              <a:rPr lang="en-US" dirty="0" smtClean="0"/>
              <a:t>%; p = 0.003; AUC </a:t>
            </a:r>
            <a:r>
              <a:rPr lang="en-US" dirty="0"/>
              <a:t>for AR-C124910XX at 12 </a:t>
            </a:r>
            <a:r>
              <a:rPr lang="en-US" dirty="0" smtClean="0"/>
              <a:t>hours: </a:t>
            </a:r>
            <a:r>
              <a:rPr lang="en-US" dirty="0"/>
              <a:t>1503 vs. 2388 ng </a:t>
            </a:r>
            <a:r>
              <a:rPr lang="en-US" dirty="0" smtClean="0"/>
              <a:t>h/ml; </a:t>
            </a:r>
            <a:r>
              <a:rPr lang="en-US" dirty="0"/>
              <a:t>difference: 37</a:t>
            </a:r>
            <a:r>
              <a:rPr lang="en-US" dirty="0" smtClean="0"/>
              <a:t>%, p = 0.008 </a:t>
            </a:r>
          </a:p>
          <a:p>
            <a:r>
              <a:rPr lang="en-US" dirty="0" smtClean="0"/>
              <a:t>Prevalence of high platelet reactivity: 30 minutes: 91% vs. 71%, p = 0.06; 2 hours: 57% vs. 29%, p = 0.03; 4 hours: 37% vs. 17%, p = 0.1</a:t>
            </a:r>
          </a:p>
          <a:p>
            <a:r>
              <a:rPr lang="en-US" dirty="0" smtClean="0"/>
              <a:t>Stent </a:t>
            </a:r>
            <a:r>
              <a:rPr lang="en-US" dirty="0"/>
              <a:t>thrombosis: 1 vs. 0, </a:t>
            </a:r>
            <a:r>
              <a:rPr lang="en-US" dirty="0" smtClean="0"/>
              <a:t>p &gt; </a:t>
            </a:r>
            <a:r>
              <a:rPr lang="en-US" dirty="0"/>
              <a:t>0.05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0" y="914401"/>
            <a:ext cx="9144000" cy="1015663"/>
          </a:xfrm>
          <a:prstGeom prst="rect">
            <a:avLst/>
          </a:prstGeom>
          <a:solidFill>
            <a:srgbClr val="CCCCD3"/>
          </a:solidFill>
          <a:ln w="9525">
            <a:noFill/>
            <a:miter lim="800000"/>
            <a:headEnd/>
            <a:tailEnd/>
          </a:ln>
        </p:spPr>
        <p:txBody>
          <a:bodyPr wrap="square" lIns="457200" tIns="137160" rIns="457200" bIns="137160">
            <a:spAutoFit/>
          </a:bodyPr>
          <a:lstStyle/>
          <a:p>
            <a:r>
              <a:rPr lang="en-US" sz="1600" b="1" dirty="0" smtClean="0"/>
              <a:t>Trial design: </a:t>
            </a:r>
            <a:r>
              <a:rPr lang="en-US" sz="1600" dirty="0"/>
              <a:t>Patients </a:t>
            </a:r>
            <a:r>
              <a:rPr lang="en-US" sz="1600" dirty="0" smtClean="0"/>
              <a:t>presenting with acute MI and undergoing an invasive approach, along with ticagrelor loading dose, were randomized to receive IV morphine 5 mg vs. placebo. They were followed for the duration of hospitalization.</a:t>
            </a:r>
            <a:endParaRPr lang="en-US" sz="1600" dirty="0"/>
          </a:p>
        </p:txBody>
      </p:sp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4648200" y="1981200"/>
            <a:ext cx="3962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Results</a:t>
            </a:r>
          </a:p>
        </p:txBody>
      </p:sp>
      <p:sp>
        <p:nvSpPr>
          <p:cNvPr id="14343" name="Text Box 14"/>
          <p:cNvSpPr txBox="1">
            <a:spLocks noChangeArrowheads="1"/>
          </p:cNvSpPr>
          <p:nvPr/>
        </p:nvSpPr>
        <p:spPr bwMode="auto">
          <a:xfrm>
            <a:off x="4648200" y="4343400"/>
            <a:ext cx="3962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Conclusions</a:t>
            </a:r>
          </a:p>
        </p:txBody>
      </p:sp>
      <p:sp>
        <p:nvSpPr>
          <p:cNvPr id="14344" name="Text Box 37"/>
          <p:cNvSpPr txBox="1">
            <a:spLocks noChangeArrowheads="1"/>
          </p:cNvSpPr>
          <p:nvPr/>
        </p:nvSpPr>
        <p:spPr bwMode="auto">
          <a:xfrm>
            <a:off x="4585447" y="6505575"/>
            <a:ext cx="4267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b="1" dirty="0"/>
              <a:t>Kubica </a:t>
            </a:r>
            <a:r>
              <a:rPr lang="da-DK" b="1" dirty="0" smtClean="0"/>
              <a:t>J, </a:t>
            </a:r>
            <a:r>
              <a:rPr lang="da-DK" b="1" dirty="0"/>
              <a:t>et </a:t>
            </a:r>
            <a:r>
              <a:rPr lang="da-DK" b="1" dirty="0" smtClean="0"/>
              <a:t>al. Eur Heart J 2016;37:245-52</a:t>
            </a:r>
            <a:endParaRPr lang="en-US" b="1" dirty="0"/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364030" y="5815191"/>
            <a:ext cx="381000" cy="284163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2094" name="Rectangle 46"/>
          <p:cNvSpPr>
            <a:spLocks noChangeArrowheads="1"/>
          </p:cNvSpPr>
          <p:nvPr/>
        </p:nvSpPr>
        <p:spPr bwMode="auto">
          <a:xfrm>
            <a:off x="2458503" y="5815191"/>
            <a:ext cx="381000" cy="28416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14349" name="Text Box 131"/>
          <p:cNvSpPr txBox="1">
            <a:spLocks noChangeArrowheads="1"/>
          </p:cNvSpPr>
          <p:nvPr/>
        </p:nvSpPr>
        <p:spPr bwMode="auto">
          <a:xfrm>
            <a:off x="685800" y="5407223"/>
            <a:ext cx="34894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/>
              <a:t>Primary endpoint</a:t>
            </a:r>
            <a:endParaRPr lang="en-US" sz="1400" b="1" dirty="0"/>
          </a:p>
        </p:txBody>
      </p:sp>
      <p:sp>
        <p:nvSpPr>
          <p:cNvPr id="14351" name="Rectangle 212"/>
          <p:cNvSpPr>
            <a:spLocks noChangeArrowheads="1"/>
          </p:cNvSpPr>
          <p:nvPr/>
        </p:nvSpPr>
        <p:spPr bwMode="auto">
          <a:xfrm>
            <a:off x="4510088" y="4648200"/>
            <a:ext cx="448151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 smtClean="0"/>
              <a:t>Co-administration </a:t>
            </a:r>
            <a:r>
              <a:rPr lang="en-US" sz="1400" dirty="0"/>
              <a:t>of ticagrelor and </a:t>
            </a:r>
            <a:r>
              <a:rPr lang="en-US" sz="1400" dirty="0" smtClean="0"/>
              <a:t>IV </a:t>
            </a:r>
            <a:r>
              <a:rPr lang="en-US" sz="1400"/>
              <a:t>morphine </a:t>
            </a:r>
            <a:r>
              <a:rPr lang="en-US" sz="1400" smtClean="0"/>
              <a:t>resulted </a:t>
            </a:r>
            <a:r>
              <a:rPr lang="en-US" sz="1400" dirty="0"/>
              <a:t>in diminished </a:t>
            </a:r>
            <a:r>
              <a:rPr lang="en-US" sz="1400" dirty="0" smtClean="0"/>
              <a:t>pharmacokinetics </a:t>
            </a:r>
            <a:r>
              <a:rPr lang="en-US" sz="1400" dirty="0"/>
              <a:t>and </a:t>
            </a:r>
            <a:r>
              <a:rPr lang="en-US" sz="1400" dirty="0" smtClean="0"/>
              <a:t>pharmacodynamics </a:t>
            </a:r>
            <a:r>
              <a:rPr lang="en-US" sz="1400" dirty="0"/>
              <a:t>for ticagrelor and its active metabolite in </a:t>
            </a:r>
            <a:r>
              <a:rPr lang="en-US" sz="1400" dirty="0" smtClean="0"/>
              <a:t>acute MI </a:t>
            </a:r>
            <a:r>
              <a:rPr lang="en-US" sz="1400" dirty="0"/>
              <a:t>patients undergoing </a:t>
            </a:r>
            <a:r>
              <a:rPr lang="en-US" sz="1400" dirty="0" smtClean="0"/>
              <a:t>PCI </a:t>
            </a:r>
          </a:p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 smtClean="0"/>
              <a:t>These </a:t>
            </a:r>
            <a:r>
              <a:rPr lang="en-US" sz="1400" dirty="0"/>
              <a:t>results confirm earlier observational data on this </a:t>
            </a:r>
            <a:r>
              <a:rPr lang="en-US" sz="1400" dirty="0" smtClean="0"/>
              <a:t>topic; generalizability to all opioid agents needs investigation</a:t>
            </a:r>
            <a:endParaRPr lang="en-US" sz="1400" dirty="0"/>
          </a:p>
        </p:txBody>
      </p:sp>
      <p:grpSp>
        <p:nvGrpSpPr>
          <p:cNvPr id="20" name="Group 91"/>
          <p:cNvGrpSpPr>
            <a:grpSpLocks/>
          </p:cNvGrpSpPr>
          <p:nvPr/>
        </p:nvGrpSpPr>
        <p:grpSpPr bwMode="auto">
          <a:xfrm>
            <a:off x="1971778" y="1981200"/>
            <a:ext cx="1923709" cy="434975"/>
            <a:chOff x="1101" y="1488"/>
            <a:chExt cx="690" cy="274"/>
          </a:xfrm>
        </p:grpSpPr>
        <p:sp>
          <p:nvSpPr>
            <p:cNvPr id="21" name="AutoShape 38"/>
            <p:cNvSpPr>
              <a:spLocks noChangeArrowheads="1"/>
            </p:cNvSpPr>
            <p:nvPr/>
          </p:nvSpPr>
          <p:spPr bwMode="auto">
            <a:xfrm>
              <a:off x="1101" y="1488"/>
              <a:ext cx="333" cy="274"/>
            </a:xfrm>
            <a:prstGeom prst="roundRect">
              <a:avLst>
                <a:gd name="adj" fmla="val 16667"/>
              </a:avLst>
            </a:prstGeom>
            <a:solidFill>
              <a:srgbClr val="CCCDD2"/>
            </a:solidFill>
            <a:ln w="9525">
              <a:solidFill>
                <a:srgbClr val="CCCDD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200"/>
            </a:p>
          </p:txBody>
        </p:sp>
        <p:sp>
          <p:nvSpPr>
            <p:cNvPr id="22" name="Text Box 40"/>
            <p:cNvSpPr txBox="1">
              <a:spLocks noChangeArrowheads="1"/>
            </p:cNvSpPr>
            <p:nvPr/>
          </p:nvSpPr>
          <p:spPr bwMode="auto">
            <a:xfrm>
              <a:off x="1101" y="1518"/>
              <a:ext cx="69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None/>
              </a:pPr>
              <a:r>
                <a:rPr lang="en-US" b="1" dirty="0" smtClean="0"/>
                <a:t>(p = 0.38)</a:t>
              </a:r>
              <a:endParaRPr lang="en-US" b="1" dirty="0"/>
            </a:p>
          </p:txBody>
        </p:sp>
      </p:grpSp>
      <p:pic>
        <p:nvPicPr>
          <p:cNvPr id="23" name="Picture 22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6" y="6423212"/>
            <a:ext cx="1243013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 Box 233"/>
          <p:cNvSpPr txBox="1">
            <a:spLocks noChangeArrowheads="1"/>
          </p:cNvSpPr>
          <p:nvPr/>
        </p:nvSpPr>
        <p:spPr bwMode="auto">
          <a:xfrm rot="16200000">
            <a:off x="-249780" y="3734489"/>
            <a:ext cx="107115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ng h/ml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10408</TotalTime>
  <Words>221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IMPRESSION</vt:lpstr>
    </vt:vector>
  </TitlesOfParts>
  <Company>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mmaines</dc:creator>
  <cp:lastModifiedBy>Patrick Jennings (ACCF Contractor)</cp:lastModifiedBy>
  <cp:revision>590</cp:revision>
  <dcterms:created xsi:type="dcterms:W3CDTF">2008-03-13T18:59:45Z</dcterms:created>
  <dcterms:modified xsi:type="dcterms:W3CDTF">2016-07-05T12:49:18Z</dcterms:modified>
</cp:coreProperties>
</file>