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683983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1,937)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Pioglitazone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1,939)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IRIS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The primary outcome, stroke or MI, for pioglitazone vs. placebo: 9.0% vs. 11.8%, HR </a:t>
            </a:r>
            <a:r>
              <a:rPr lang="en-US" dirty="0" smtClean="0"/>
              <a:t>0.76</a:t>
            </a:r>
            <a:r>
              <a:rPr lang="en-US" dirty="0"/>
              <a:t>, 95% CI 0.62-0.93, </a:t>
            </a:r>
            <a:r>
              <a:rPr lang="en-US" dirty="0" smtClean="0"/>
              <a:t>p = 0.007</a:t>
            </a:r>
          </a:p>
          <a:p>
            <a:r>
              <a:rPr lang="en-US" dirty="0" smtClean="0"/>
              <a:t>All strokes: 6.5% vs. 8.0%, p = 0.19; ACS: 5.0% vs. 6.6%, p = 0.11; new-onset </a:t>
            </a:r>
            <a:r>
              <a:rPr lang="en-US" dirty="0"/>
              <a:t>DM2: 3.8% vs. 7.7%, </a:t>
            </a:r>
            <a:r>
              <a:rPr lang="en-US" dirty="0" smtClean="0"/>
              <a:t>p &lt; 0.001</a:t>
            </a:r>
          </a:p>
          <a:p>
            <a:r>
              <a:rPr lang="en-US" dirty="0"/>
              <a:t>Bone </a:t>
            </a:r>
            <a:r>
              <a:rPr lang="en-US" dirty="0" smtClean="0"/>
              <a:t>fracture: </a:t>
            </a:r>
            <a:r>
              <a:rPr lang="en-US" dirty="0"/>
              <a:t>5.1% vs. 3.2%, </a:t>
            </a:r>
            <a:r>
              <a:rPr lang="en-US" dirty="0" smtClean="0"/>
              <a:t>p = 0.003; weight </a:t>
            </a:r>
            <a:r>
              <a:rPr lang="en-US" dirty="0"/>
              <a:t>gain </a:t>
            </a:r>
            <a:r>
              <a:rPr lang="en-US" dirty="0" smtClean="0"/>
              <a:t>&gt;4.5 </a:t>
            </a:r>
            <a:r>
              <a:rPr lang="en-US" dirty="0"/>
              <a:t>kg: 52.2% vs. 33.7%, </a:t>
            </a:r>
            <a:r>
              <a:rPr lang="en-US" dirty="0" smtClean="0"/>
              <a:t>p &lt; 0.0001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without </a:t>
            </a:r>
            <a:r>
              <a:rPr lang="en-US" sz="1600" dirty="0"/>
              <a:t>diabetes with a history of stroke or TIA within 6 </a:t>
            </a:r>
            <a:r>
              <a:rPr lang="en-US" sz="1600" dirty="0" smtClean="0"/>
              <a:t>months, with objective evidence of insulin resistance (</a:t>
            </a:r>
            <a:r>
              <a:rPr lang="en-US" sz="1600" smtClean="0"/>
              <a:t>HOMA-IR value </a:t>
            </a:r>
            <a:r>
              <a:rPr lang="en-US" sz="1600" dirty="0" smtClean="0"/>
              <a:t>&gt;3.0), were </a:t>
            </a:r>
            <a:r>
              <a:rPr lang="en-US" sz="1600" dirty="0"/>
              <a:t>randomized </a:t>
            </a:r>
            <a:r>
              <a:rPr lang="en-US" sz="1600" dirty="0" smtClean="0"/>
              <a:t>to </a:t>
            </a:r>
            <a:r>
              <a:rPr lang="en-US" sz="1600" dirty="0"/>
              <a:t>either </a:t>
            </a:r>
            <a:r>
              <a:rPr lang="en-US" sz="1600" dirty="0" smtClean="0"/>
              <a:t>pioglitazone 45 mg </a:t>
            </a:r>
            <a:r>
              <a:rPr lang="en-US" sz="1600" dirty="0"/>
              <a:t>or </a:t>
            </a:r>
            <a:r>
              <a:rPr lang="en-US" sz="1600" dirty="0" smtClean="0"/>
              <a:t>placebo. They were followed for 4.8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rgbClr val="35469E"/>
                </a:solidFill>
              </a:rPr>
              <a:t>Conclusions</a:t>
            </a:r>
            <a:endParaRPr lang="en-US" sz="1600" b="1" dirty="0">
              <a:solidFill>
                <a:srgbClr val="35469E"/>
              </a:solidFill>
            </a:endParaRP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Kernan WN, et al. N </a:t>
            </a:r>
            <a:r>
              <a:rPr lang="da-DK" b="1" dirty="0"/>
              <a:t>Engl J Med </a:t>
            </a:r>
            <a:r>
              <a:rPr lang="da-DK" b="1" dirty="0" smtClean="0"/>
              <a:t>2016;374:1321-31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Pioglitazone was superior </a:t>
            </a:r>
            <a:r>
              <a:rPr lang="en-US" sz="1400" dirty="0"/>
              <a:t>to placebo in reducing the composite of stroke/MI in patients with recent stroke/TIA, no history of </a:t>
            </a:r>
            <a:r>
              <a:rPr lang="en-US" sz="1400" dirty="0" smtClean="0"/>
              <a:t>DM2, </a:t>
            </a:r>
            <a:r>
              <a:rPr lang="en-US" sz="1400" dirty="0"/>
              <a:t>and objective evidence of insulin </a:t>
            </a:r>
            <a:r>
              <a:rPr lang="en-US" sz="1400" dirty="0" smtClean="0"/>
              <a:t>resistance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There </a:t>
            </a:r>
            <a:r>
              <a:rPr lang="en-US" sz="1400" dirty="0"/>
              <a:t>was an increase in previously described </a:t>
            </a:r>
            <a:r>
              <a:rPr lang="en-US" sz="1400" dirty="0" smtClean="0"/>
              <a:t>side effects </a:t>
            </a:r>
            <a:r>
              <a:rPr lang="en-US" sz="1400" dirty="0"/>
              <a:t>with TZDs, including bone fractures, </a:t>
            </a:r>
            <a:r>
              <a:rPr lang="en-US" sz="1400" dirty="0" smtClean="0"/>
              <a:t>edema, </a:t>
            </a:r>
            <a:r>
              <a:rPr lang="en-US" sz="1400" dirty="0"/>
              <a:t>and weight </a:t>
            </a:r>
            <a:r>
              <a:rPr lang="en-US" sz="1400" dirty="0" smtClean="0"/>
              <a:t>gain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894655" y="2231508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86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8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0.007)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10404</TotalTime>
  <Words>229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IRIS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593</cp:revision>
  <dcterms:created xsi:type="dcterms:W3CDTF">2008-03-13T18:59:45Z</dcterms:created>
  <dcterms:modified xsi:type="dcterms:W3CDTF">2016-07-05T12:50:00Z</dcterms:modified>
</cp:coreProperties>
</file>