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54" y="2705754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128)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2103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Ranolazine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(n = 128)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err="1"/>
              <a:t>Ranolazine</a:t>
            </a:r>
            <a:r>
              <a:rPr lang="en-US" dirty="0"/>
              <a:t> in Microvascular Dysfunction</a:t>
            </a:r>
            <a:endParaRPr lang="en-US" dirty="0" smtClean="0"/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Primary endpoint: </a:t>
            </a:r>
            <a:r>
              <a:rPr lang="en-US" dirty="0" smtClean="0"/>
              <a:t>Seattle Angina Questionnaire </a:t>
            </a:r>
            <a:r>
              <a:rPr lang="en-US" dirty="0"/>
              <a:t>overall scores for </a:t>
            </a:r>
            <a:r>
              <a:rPr lang="en-US" dirty="0" err="1"/>
              <a:t>ranolazine</a:t>
            </a:r>
            <a:r>
              <a:rPr lang="en-US" dirty="0"/>
              <a:t> vs. placebo: 62.5 vs. 61.0, </a:t>
            </a:r>
            <a:r>
              <a:rPr lang="en-US" dirty="0" smtClean="0"/>
              <a:t>p &gt; 0.05</a:t>
            </a:r>
            <a:endParaRPr lang="en-US" dirty="0"/>
          </a:p>
          <a:p>
            <a:r>
              <a:rPr lang="en-US" dirty="0" err="1" smtClean="0"/>
              <a:t>Anginal</a:t>
            </a:r>
            <a:r>
              <a:rPr lang="en-US" dirty="0" smtClean="0"/>
              <a:t> </a:t>
            </a:r>
            <a:r>
              <a:rPr lang="en-US" dirty="0"/>
              <a:t>frequency: 63.9 vs. 62.7; </a:t>
            </a:r>
            <a:r>
              <a:rPr lang="en-US" dirty="0" smtClean="0"/>
              <a:t>p = 0.97; </a:t>
            </a:r>
            <a:r>
              <a:rPr lang="en-US" dirty="0" err="1" smtClean="0"/>
              <a:t>anginal</a:t>
            </a:r>
            <a:r>
              <a:rPr lang="en-US" dirty="0" smtClean="0"/>
              <a:t> episodes: </a:t>
            </a:r>
            <a:r>
              <a:rPr lang="en-US" dirty="0"/>
              <a:t>4.8 vs. 4.9, </a:t>
            </a:r>
            <a:r>
              <a:rPr lang="en-US" dirty="0" smtClean="0"/>
              <a:t>p = 0.81</a:t>
            </a:r>
          </a:p>
          <a:p>
            <a:r>
              <a:rPr lang="en-US" dirty="0" smtClean="0"/>
              <a:t>Depressed </a:t>
            </a:r>
            <a:r>
              <a:rPr lang="en-US" dirty="0"/>
              <a:t>(on HIS-GWB </a:t>
            </a:r>
            <a:r>
              <a:rPr lang="en-US" dirty="0" smtClean="0"/>
              <a:t>Mental </a:t>
            </a:r>
            <a:r>
              <a:rPr lang="en-US" smtClean="0"/>
              <a:t>Health Battery scale</a:t>
            </a:r>
            <a:r>
              <a:rPr lang="en-US" dirty="0"/>
              <a:t>): 4.4 vs. 4.3, </a:t>
            </a:r>
            <a:r>
              <a:rPr lang="en-US" dirty="0" smtClean="0"/>
              <a:t>p = 0.0009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coronary ischemic symptoms and </a:t>
            </a:r>
            <a:r>
              <a:rPr lang="en-US" sz="1600" dirty="0" smtClean="0"/>
              <a:t>objectively </a:t>
            </a:r>
            <a:r>
              <a:rPr lang="en-US" sz="1600" dirty="0"/>
              <a:t>documented CMD without significant epicardial </a:t>
            </a:r>
            <a:r>
              <a:rPr lang="en-US" sz="1600" dirty="0" err="1"/>
              <a:t>stenoses</a:t>
            </a:r>
            <a:r>
              <a:rPr lang="en-US" sz="1600" dirty="0"/>
              <a:t> were randomized in a 2 </a:t>
            </a:r>
            <a:r>
              <a:rPr lang="en-US" sz="1600" dirty="0" smtClean="0"/>
              <a:t>x </a:t>
            </a:r>
            <a:r>
              <a:rPr lang="en-US" sz="1600" dirty="0"/>
              <a:t>2 cross-over fashion to either </a:t>
            </a:r>
            <a:r>
              <a:rPr lang="en-US" sz="1600" dirty="0" err="1"/>
              <a:t>ranolazine</a:t>
            </a:r>
            <a:r>
              <a:rPr lang="en-US" sz="1600" dirty="0"/>
              <a:t> 500-1000 mg or </a:t>
            </a:r>
            <a:r>
              <a:rPr lang="en-US" sz="1600" dirty="0" smtClean="0"/>
              <a:t>placebo. They </a:t>
            </a:r>
            <a:r>
              <a:rPr lang="en-US" sz="1600" dirty="0"/>
              <a:t>were followed for </a:t>
            </a:r>
            <a:r>
              <a:rPr lang="en-US" sz="1600" dirty="0" smtClean="0"/>
              <a:t>2 weeks.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648200" y="64286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Bairey Merz </a:t>
            </a:r>
            <a:r>
              <a:rPr lang="da-DK" b="1" dirty="0" smtClean="0"/>
              <a:t>CN, </a:t>
            </a:r>
            <a:r>
              <a:rPr lang="da-DK" b="1" dirty="0"/>
              <a:t>et al. </a:t>
            </a:r>
            <a:r>
              <a:rPr lang="da-DK" b="1" dirty="0" smtClean="0"/>
              <a:t>Eur Heart J 2016;37:1504-13 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Short-term </a:t>
            </a:r>
            <a:r>
              <a:rPr lang="en-US" sz="1400" dirty="0" err="1"/>
              <a:t>ranolazine</a:t>
            </a:r>
            <a:r>
              <a:rPr lang="en-US" sz="1400" dirty="0"/>
              <a:t> </a:t>
            </a:r>
            <a:r>
              <a:rPr lang="en-US" sz="1400" dirty="0" smtClean="0"/>
              <a:t>was not </a:t>
            </a:r>
            <a:r>
              <a:rPr lang="en-US" sz="1400" dirty="0"/>
              <a:t>superior to placebo in improving </a:t>
            </a:r>
            <a:r>
              <a:rPr lang="en-US" sz="1400" dirty="0" err="1"/>
              <a:t>anginal</a:t>
            </a:r>
            <a:r>
              <a:rPr lang="en-US" sz="1400" dirty="0"/>
              <a:t> symptoms, myocardial </a:t>
            </a:r>
            <a:r>
              <a:rPr lang="en-US" sz="1400" dirty="0" smtClean="0"/>
              <a:t>perfusion, </a:t>
            </a:r>
            <a:r>
              <a:rPr lang="en-US" sz="1400" dirty="0"/>
              <a:t>or diastolic filling in patients with documented CMD and no significant epicardial </a:t>
            </a:r>
            <a:r>
              <a:rPr lang="en-US" sz="1400" dirty="0" err="1"/>
              <a:t>stenoses</a:t>
            </a:r>
            <a:r>
              <a:rPr lang="en-US" sz="1400" dirty="0"/>
              <a:t> (96% women</a:t>
            </a:r>
            <a:r>
              <a:rPr lang="en-US" sz="1400" dirty="0" smtClean="0"/>
              <a:t>)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Patients </a:t>
            </a:r>
            <a:r>
              <a:rPr lang="en-US" sz="1400" dirty="0"/>
              <a:t>with </a:t>
            </a:r>
            <a:r>
              <a:rPr lang="en-US" sz="1400" dirty="0" smtClean="0"/>
              <a:t>CFR &lt;2.5 had improvements </a:t>
            </a:r>
            <a:r>
              <a:rPr lang="en-US" sz="1400" dirty="0"/>
              <a:t>in myocardial perfusion reserve </a:t>
            </a:r>
            <a:r>
              <a:rPr lang="en-US" sz="1400" dirty="0" smtClean="0"/>
              <a:t>index, </a:t>
            </a:r>
            <a:r>
              <a:rPr lang="en-US" sz="1400" dirty="0"/>
              <a:t>suggesting a possible role for this therapy in this patient subset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894655" y="2231508"/>
            <a:ext cx="19153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8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&gt; 0.05)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10453</TotalTime>
  <Words>198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Ranolazine in Microvascular Dysfunction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605</cp:revision>
  <dcterms:created xsi:type="dcterms:W3CDTF">2008-03-13T18:59:45Z</dcterms:created>
  <dcterms:modified xsi:type="dcterms:W3CDTF">2016-07-05T12:52:10Z</dcterms:modified>
</cp:coreProperties>
</file>