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33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764755"/>
            <a:ext cx="3639011" cy="2645445"/>
          </a:xfrm>
          <a:prstGeom prst="rect">
            <a:avLst/>
          </a:prstGeom>
        </p:spPr>
      </p:pic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648200"/>
            <a:ext cx="45577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/>
              <a:t>PCI with 2</a:t>
            </a:r>
            <a:r>
              <a:rPr lang="en-US" sz="1400" baseline="30000" dirty="0"/>
              <a:t>nd</a:t>
            </a:r>
            <a:r>
              <a:rPr lang="en-US" sz="1400" dirty="0"/>
              <a:t> generation DES (</a:t>
            </a:r>
            <a:r>
              <a:rPr lang="en-US" sz="1400" dirty="0" err="1"/>
              <a:t>Xience</a:t>
            </a:r>
            <a:r>
              <a:rPr lang="en-US" sz="1400" dirty="0"/>
              <a:t>) </a:t>
            </a:r>
            <a:r>
              <a:rPr lang="en-US" sz="1400" dirty="0" smtClean="0"/>
              <a:t>was </a:t>
            </a:r>
            <a:r>
              <a:rPr lang="en-US" sz="1400" dirty="0" err="1" smtClean="0"/>
              <a:t>noninferior</a:t>
            </a:r>
            <a:r>
              <a:rPr lang="en-US" sz="1400" dirty="0" smtClean="0"/>
              <a:t> </a:t>
            </a:r>
            <a:r>
              <a:rPr lang="en-US" sz="1400" dirty="0"/>
              <a:t>to CABG for clinical outcomes at 3 years following revascularization of unprotected left main </a:t>
            </a:r>
            <a:r>
              <a:rPr lang="en-US" sz="1400" dirty="0" smtClean="0"/>
              <a:t>lesions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Adverse </a:t>
            </a:r>
            <a:r>
              <a:rPr lang="en-US" sz="1400" dirty="0"/>
              <a:t>clinical events </a:t>
            </a:r>
            <a:r>
              <a:rPr lang="en-US" sz="1400" dirty="0" smtClean="0"/>
              <a:t>were not </a:t>
            </a:r>
            <a:r>
              <a:rPr lang="en-US" sz="1400" dirty="0"/>
              <a:t>uniformly distributed from a temporal </a:t>
            </a:r>
            <a:r>
              <a:rPr lang="en-US" sz="1400" dirty="0" smtClean="0"/>
              <a:t>standpoint; hazard was highest </a:t>
            </a:r>
            <a:r>
              <a:rPr lang="en-US" sz="1400" dirty="0"/>
              <a:t>with CABG </a:t>
            </a:r>
            <a:r>
              <a:rPr lang="en-US" sz="1400" dirty="0" smtClean="0"/>
              <a:t>vs. PCI in </a:t>
            </a:r>
            <a:r>
              <a:rPr lang="en-US" sz="1400" dirty="0"/>
              <a:t>the first 30 </a:t>
            </a:r>
            <a:r>
              <a:rPr lang="en-US" sz="1400" dirty="0" smtClean="0"/>
              <a:t>days. Between 30 days-3 years, outcomes were inferior </a:t>
            </a:r>
            <a:r>
              <a:rPr lang="en-US" sz="1400" dirty="0"/>
              <a:t>with PCI </a:t>
            </a:r>
            <a:r>
              <a:rPr lang="en-US" sz="1400" dirty="0" smtClean="0"/>
              <a:t>vs. CABG</a:t>
            </a:r>
          </a:p>
        </p:txBody>
      </p:sp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779637" y="5710535"/>
            <a:ext cx="11065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CABG</a:t>
            </a:r>
          </a:p>
          <a:p>
            <a:pPr algn="ctr" eaLnBrk="0" hangingPunct="0"/>
            <a:r>
              <a:rPr lang="en-US" b="1" dirty="0" smtClean="0"/>
              <a:t>(n = 957)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609600" y="5710535"/>
            <a:ext cx="11990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EES PCI</a:t>
            </a: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948)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EXCEL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41464" y="2319754"/>
            <a:ext cx="4602535" cy="1943511"/>
          </a:xfrm>
        </p:spPr>
        <p:txBody>
          <a:bodyPr/>
          <a:lstStyle/>
          <a:p>
            <a:pPr>
              <a:spcBef>
                <a:spcPts val="840"/>
              </a:spcBef>
            </a:pPr>
            <a:r>
              <a:rPr lang="en-US" dirty="0" smtClean="0"/>
              <a:t>Primary endpoint: Death/MI/stroke: PCI </a:t>
            </a:r>
            <a:r>
              <a:rPr lang="en-US" dirty="0"/>
              <a:t>vs. CABG: </a:t>
            </a:r>
            <a:r>
              <a:rPr lang="en-US" dirty="0" smtClean="0"/>
              <a:t>15.4% </a:t>
            </a:r>
            <a:r>
              <a:rPr lang="en-US" dirty="0"/>
              <a:t>vs. </a:t>
            </a:r>
            <a:r>
              <a:rPr lang="en-US" dirty="0" smtClean="0"/>
              <a:t>14.7%,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non</a:t>
            </a:r>
            <a:r>
              <a:rPr lang="en-US" baseline="-25000" dirty="0" smtClean="0"/>
              <a:t>-inferiority </a:t>
            </a:r>
            <a:r>
              <a:rPr lang="en-US" dirty="0" smtClean="0"/>
              <a:t>= 0.018;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superiority</a:t>
            </a:r>
            <a:r>
              <a:rPr lang="en-US" baseline="-25000" dirty="0" smtClean="0"/>
              <a:t> </a:t>
            </a:r>
            <a:r>
              <a:rPr lang="en-US" dirty="0" smtClean="0"/>
              <a:t>= 0.98</a:t>
            </a:r>
            <a:endParaRPr lang="en-US" dirty="0"/>
          </a:p>
          <a:p>
            <a:pPr>
              <a:spcBef>
                <a:spcPts val="840"/>
              </a:spcBef>
            </a:pPr>
            <a:r>
              <a:rPr lang="en-US" dirty="0" smtClean="0"/>
              <a:t>Death/stroke/MI </a:t>
            </a:r>
            <a:r>
              <a:rPr lang="en-US" dirty="0"/>
              <a:t>at 30 </a:t>
            </a:r>
            <a:r>
              <a:rPr lang="en-US" dirty="0" smtClean="0"/>
              <a:t>days: </a:t>
            </a:r>
            <a:r>
              <a:rPr lang="en-US" dirty="0"/>
              <a:t>4.9% vs. 7.9%, </a:t>
            </a:r>
            <a:r>
              <a:rPr lang="en-US" dirty="0" smtClean="0"/>
              <a:t>p = 0.008; between </a:t>
            </a:r>
            <a:r>
              <a:rPr lang="en-US" dirty="0"/>
              <a:t>30 </a:t>
            </a:r>
            <a:r>
              <a:rPr lang="en-US" dirty="0" smtClean="0"/>
              <a:t>days-3 years: </a:t>
            </a:r>
            <a:r>
              <a:rPr lang="en-US" dirty="0"/>
              <a:t>11.5% vs. 7.9%, </a:t>
            </a:r>
            <a:r>
              <a:rPr lang="en-US" dirty="0" smtClean="0"/>
              <a:t>p = 0.02</a:t>
            </a:r>
          </a:p>
          <a:p>
            <a:pPr>
              <a:spcBef>
                <a:spcPts val="840"/>
              </a:spcBef>
            </a:pPr>
            <a:r>
              <a:rPr lang="en-US" dirty="0" smtClean="0"/>
              <a:t>3-year stent thrombosis/graft occlusion: </a:t>
            </a:r>
            <a:r>
              <a:rPr lang="en-US" dirty="0"/>
              <a:t>0.7% vs. 5.4%, </a:t>
            </a:r>
            <a:r>
              <a:rPr lang="en-US" dirty="0" smtClean="0"/>
              <a:t>p &lt; 0.001; revascularization: </a:t>
            </a:r>
            <a:r>
              <a:rPr lang="en-US" dirty="0"/>
              <a:t>12.6% vs. 7.5%, </a:t>
            </a:r>
            <a:r>
              <a:rPr lang="en-US" dirty="0" smtClean="0"/>
              <a:t>p &lt; 0.0001</a:t>
            </a:r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769441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 smtClean="0"/>
              <a:t>Patients with </a:t>
            </a:r>
            <a:r>
              <a:rPr lang="en-US" sz="1600" dirty="0"/>
              <a:t>unprotected left main </a:t>
            </a:r>
            <a:r>
              <a:rPr lang="en-US" sz="1600" dirty="0" smtClean="0"/>
              <a:t>disease were randomized to either </a:t>
            </a:r>
            <a:r>
              <a:rPr lang="en-US" sz="1600" dirty="0"/>
              <a:t>PCI </a:t>
            </a:r>
            <a:r>
              <a:rPr lang="en-US" sz="1600" dirty="0" smtClean="0"/>
              <a:t>with an </a:t>
            </a:r>
            <a:r>
              <a:rPr lang="en-US" sz="1600" dirty="0" err="1" smtClean="0"/>
              <a:t>Xience</a:t>
            </a:r>
            <a:r>
              <a:rPr lang="en-US" sz="1600" dirty="0" smtClean="0"/>
              <a:t> </a:t>
            </a:r>
            <a:r>
              <a:rPr lang="en-US" sz="1600" dirty="0" err="1" smtClean="0"/>
              <a:t>everolimus</a:t>
            </a:r>
            <a:r>
              <a:rPr lang="en-US" sz="1600" dirty="0" smtClean="0"/>
              <a:t>-eluting stent (EES) </a:t>
            </a:r>
            <a:r>
              <a:rPr lang="en-US" sz="1600" dirty="0"/>
              <a:t>or </a:t>
            </a:r>
            <a:r>
              <a:rPr lang="en-US" sz="1600" dirty="0" smtClean="0"/>
              <a:t>CABG. They were followed for 3 years.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b="1" dirty="0" smtClean="0"/>
              <a:t>Stone GW, et al. N Engl J Med 2016;375:2223-5</a:t>
            </a:r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815191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13775" y="5329428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Primary endpoint</a:t>
            </a:r>
            <a:endParaRPr lang="en-US" sz="1400" b="1" dirty="0"/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1550060" y="2157848"/>
            <a:ext cx="2107716" cy="628650"/>
            <a:chOff x="982" y="1446"/>
            <a:chExt cx="756" cy="396"/>
          </a:xfrm>
        </p:grpSpPr>
        <p:sp>
          <p:nvSpPr>
            <p:cNvPr id="21" name="AutoShape 38"/>
            <p:cNvSpPr>
              <a:spLocks noChangeArrowheads="1"/>
            </p:cNvSpPr>
            <p:nvPr/>
          </p:nvSpPr>
          <p:spPr bwMode="auto">
            <a:xfrm>
              <a:off x="982" y="1446"/>
              <a:ext cx="756" cy="396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066" y="1446"/>
              <a:ext cx="67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dirty="0" err="1" smtClean="0"/>
                <a:t>p</a:t>
              </a:r>
              <a:r>
                <a:rPr lang="en-US" baseline="-25000" dirty="0" err="1" smtClean="0"/>
                <a:t>noninferiority</a:t>
              </a:r>
              <a:r>
                <a:rPr lang="en-US" baseline="-25000" dirty="0" smtClean="0"/>
                <a:t> </a:t>
              </a:r>
              <a:r>
                <a:rPr lang="en-US" dirty="0" smtClean="0"/>
                <a:t>= 0.018 </a:t>
              </a:r>
              <a:r>
                <a:rPr lang="en-US" dirty="0" err="1" smtClean="0"/>
                <a:t>p</a:t>
              </a:r>
              <a:r>
                <a:rPr lang="en-US" baseline="-25000" dirty="0" err="1" smtClean="0"/>
                <a:t>superiority</a:t>
              </a:r>
              <a:r>
                <a:rPr lang="en-US" dirty="0" smtClean="0"/>
                <a:t> = </a:t>
              </a:r>
              <a:r>
                <a:rPr lang="en-US" dirty="0"/>
                <a:t>0.98</a:t>
              </a:r>
            </a:p>
          </p:txBody>
        </p:sp>
      </p:grp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 Box 233"/>
          <p:cNvSpPr txBox="1">
            <a:spLocks noChangeArrowheads="1"/>
          </p:cNvSpPr>
          <p:nvPr/>
        </p:nvSpPr>
        <p:spPr bwMode="auto">
          <a:xfrm>
            <a:off x="8583" y="3886200"/>
            <a:ext cx="47512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11356</TotalTime>
  <Words>213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EXCEL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606</cp:revision>
  <dcterms:created xsi:type="dcterms:W3CDTF">2008-03-13T18:59:45Z</dcterms:created>
  <dcterms:modified xsi:type="dcterms:W3CDTF">2017-01-06T15:47:52Z</dcterms:modified>
</cp:coreProperties>
</file>