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89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5577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Percutaneous transluminal angioplasty (PTA) </a:t>
            </a:r>
            <a:r>
              <a:rPr lang="en-US" sz="1400" dirty="0"/>
              <a:t>with a novel low-dose paclitaxel-coated balloon </a:t>
            </a:r>
            <a:r>
              <a:rPr lang="en-US" sz="1400" dirty="0" smtClean="0"/>
              <a:t>was superior </a:t>
            </a:r>
            <a:r>
              <a:rPr lang="en-US" sz="1400" dirty="0"/>
              <a:t>to PTA with standard angioplasty alone in moderately long </a:t>
            </a:r>
            <a:r>
              <a:rPr lang="en-US" sz="1400" dirty="0" smtClean="0"/>
              <a:t>lesions </a:t>
            </a:r>
            <a:r>
              <a:rPr lang="en-US" sz="1400" dirty="0"/>
              <a:t>in the SFA and/or popliteal </a:t>
            </a:r>
            <a:r>
              <a:rPr lang="en-US" sz="1400" dirty="0" smtClean="0"/>
              <a:t>arteries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D</a:t>
            </a:r>
            <a:r>
              <a:rPr lang="en-US" sz="1400" dirty="0" smtClean="0"/>
              <a:t>ata were similar </a:t>
            </a:r>
            <a:r>
              <a:rPr lang="en-US" sz="1400" dirty="0"/>
              <a:t>to the </a:t>
            </a:r>
            <a:r>
              <a:rPr lang="en-US" sz="1400" dirty="0" smtClean="0"/>
              <a:t>LEVANT 2 </a:t>
            </a:r>
            <a:r>
              <a:rPr lang="en-US" sz="1400" dirty="0"/>
              <a:t>trial, which used a different balloon but the same drug (differences are in balloon design and dose of </a:t>
            </a:r>
            <a:r>
              <a:rPr lang="en-US" sz="1400" dirty="0" smtClean="0"/>
              <a:t>paclitaxel)</a:t>
            </a:r>
            <a:endParaRPr lang="en-US" sz="1400" dirty="0"/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Standard PTA</a:t>
            </a:r>
          </a:p>
          <a:p>
            <a:pPr algn="ctr" eaLnBrk="0" hangingPunct="0"/>
            <a:r>
              <a:rPr lang="en-US" b="1" dirty="0" smtClean="0"/>
              <a:t>(n = 100)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DCB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200)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ILLUMENATE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280647" cy="1795045"/>
          </a:xfrm>
        </p:spPr>
        <p:txBody>
          <a:bodyPr/>
          <a:lstStyle/>
          <a:p>
            <a:r>
              <a:rPr lang="en-US" dirty="0" smtClean="0"/>
              <a:t>Primary </a:t>
            </a:r>
            <a:r>
              <a:rPr lang="en-US" dirty="0"/>
              <a:t>efficacy outcome, clinically driven </a:t>
            </a:r>
            <a:r>
              <a:rPr lang="en-US" dirty="0" smtClean="0"/>
              <a:t>target lesion revascularization: DCB </a:t>
            </a:r>
            <a:r>
              <a:rPr lang="en-US" dirty="0"/>
              <a:t>vs. standard balloon: 93.6% vs. 87.3%, </a:t>
            </a:r>
            <a:r>
              <a:rPr lang="en-US" dirty="0" smtClean="0"/>
              <a:t>p &lt; 0.05 </a:t>
            </a:r>
            <a:endParaRPr lang="en-US" dirty="0"/>
          </a:p>
          <a:p>
            <a:endParaRPr lang="en-US" dirty="0"/>
          </a:p>
          <a:p>
            <a:r>
              <a:rPr lang="en-US" dirty="0"/>
              <a:t>Primary patency at 12 months: 82.3% vs. 70.9%, </a:t>
            </a:r>
            <a:r>
              <a:rPr lang="en-US" dirty="0" smtClean="0"/>
              <a:t>p &lt; 0.05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</a:t>
            </a:r>
            <a:r>
              <a:rPr lang="en-US" sz="1600" dirty="0" smtClean="0"/>
              <a:t>superficial femoral artery (SFA) </a:t>
            </a:r>
            <a:r>
              <a:rPr lang="en-US" sz="1600" dirty="0"/>
              <a:t>and/or popliteal arterial </a:t>
            </a:r>
            <a:r>
              <a:rPr lang="en-US" sz="1600" dirty="0" err="1"/>
              <a:t>stenoses</a:t>
            </a:r>
            <a:r>
              <a:rPr lang="en-US" sz="1600" dirty="0"/>
              <a:t> were randomized in a 2:1 fashion to </a:t>
            </a:r>
            <a:r>
              <a:rPr lang="en-US" sz="1600" dirty="0" smtClean="0"/>
              <a:t>either balloon </a:t>
            </a:r>
            <a:r>
              <a:rPr lang="en-US" sz="1600" dirty="0"/>
              <a:t>angioplasty with a </a:t>
            </a:r>
            <a:r>
              <a:rPr lang="en-US" sz="1600" dirty="0" smtClean="0"/>
              <a:t>paclitaxel drug-coated </a:t>
            </a:r>
            <a:r>
              <a:rPr lang="en-US" sz="1600" dirty="0"/>
              <a:t>balloon </a:t>
            </a:r>
            <a:r>
              <a:rPr lang="en-US" sz="1600" dirty="0" smtClean="0"/>
              <a:t>(DCB) or </a:t>
            </a:r>
            <a:r>
              <a:rPr lang="en-US" sz="1600" dirty="0"/>
              <a:t>standard </a:t>
            </a:r>
            <a:r>
              <a:rPr lang="en-US" sz="1600" dirty="0" smtClean="0"/>
              <a:t>balloon. They were followed for 12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Presented by Dr. Sean Lyden at TCT 2016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2231508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51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&lt; 0.05)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11293</TotalTime>
  <Words>179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ILLUMENATE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593</cp:revision>
  <dcterms:created xsi:type="dcterms:W3CDTF">2008-03-13T18:59:45Z</dcterms:created>
  <dcterms:modified xsi:type="dcterms:W3CDTF">2017-01-06T15:48:40Z</dcterms:modified>
</cp:coreProperties>
</file>