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FFCC99"/>
    <a:srgbClr val="9999FF"/>
    <a:srgbClr val="6666FF"/>
    <a:srgbClr val="FF9966"/>
    <a:srgbClr val="CCCDD2"/>
    <a:srgbClr val="DACCA1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2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60047A2-CB8C-4FC8-BD66-CE47E416C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36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026A4-BB0F-4121-958F-198325CBAD1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071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068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068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48200" y="2133600"/>
            <a:ext cx="396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4419600" y="1981200"/>
            <a:ext cx="0" cy="4419600"/>
          </a:xfrm>
          <a:prstGeom prst="line">
            <a:avLst/>
          </a:prstGeom>
          <a:noFill/>
          <a:ln w="9525">
            <a:solidFill>
              <a:srgbClr val="DACCA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9pPr>
    </p:titleStyle>
    <p:bodyStyle>
      <a:lvl1pPr marL="122238" indent="-12223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://www.ac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89" y="2764755"/>
            <a:ext cx="3639011" cy="2645445"/>
          </a:xfrm>
          <a:prstGeom prst="rect">
            <a:avLst/>
          </a:prstGeom>
        </p:spPr>
      </p:pic>
      <p:sp>
        <p:nvSpPr>
          <p:cNvPr id="14351" name="Rectangle 212"/>
          <p:cNvSpPr>
            <a:spLocks noChangeArrowheads="1"/>
          </p:cNvSpPr>
          <p:nvPr/>
        </p:nvSpPr>
        <p:spPr bwMode="auto">
          <a:xfrm>
            <a:off x="4510088" y="4648200"/>
            <a:ext cx="45577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Percutaneous transluminal angioplasty (PTA) </a:t>
            </a:r>
            <a:r>
              <a:rPr lang="en-US" sz="1400" dirty="0"/>
              <a:t>with a novel low-dose paclitaxel-coated balloon </a:t>
            </a:r>
            <a:r>
              <a:rPr lang="en-US" sz="1400" dirty="0" smtClean="0"/>
              <a:t>was superior </a:t>
            </a:r>
            <a:r>
              <a:rPr lang="en-US" sz="1400" dirty="0"/>
              <a:t>to PTA with standard angioplasty alone in moderately long </a:t>
            </a:r>
            <a:r>
              <a:rPr lang="en-US" sz="1400" dirty="0" smtClean="0"/>
              <a:t>lesions </a:t>
            </a:r>
            <a:r>
              <a:rPr lang="en-US" sz="1400" dirty="0"/>
              <a:t>in the SFA and/or popliteal </a:t>
            </a:r>
            <a:r>
              <a:rPr lang="en-US" sz="1400" dirty="0" smtClean="0"/>
              <a:t>arteries </a:t>
            </a:r>
          </a:p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/>
              <a:t>D</a:t>
            </a:r>
            <a:r>
              <a:rPr lang="en-US" sz="1400" dirty="0" smtClean="0"/>
              <a:t>ata were similar </a:t>
            </a:r>
            <a:r>
              <a:rPr lang="en-US" sz="1400" dirty="0"/>
              <a:t>to the </a:t>
            </a:r>
            <a:r>
              <a:rPr lang="en-US" sz="1400" dirty="0" smtClean="0"/>
              <a:t>LEVANT 2 </a:t>
            </a:r>
            <a:r>
              <a:rPr lang="en-US" sz="1400" dirty="0"/>
              <a:t>trial, which used a different balloon but the same drug (differences are in balloon design and dose of </a:t>
            </a:r>
            <a:r>
              <a:rPr lang="en-US" sz="1400" dirty="0" smtClean="0"/>
              <a:t>paclitaxel)</a:t>
            </a:r>
            <a:endParaRPr lang="en-US" sz="1400" dirty="0"/>
          </a:p>
        </p:txBody>
      </p:sp>
      <p:sp>
        <p:nvSpPr>
          <p:cNvPr id="14348" name="Text Box 48"/>
          <p:cNvSpPr txBox="1">
            <a:spLocks noChangeArrowheads="1"/>
          </p:cNvSpPr>
          <p:nvPr/>
        </p:nvSpPr>
        <p:spPr bwMode="auto">
          <a:xfrm>
            <a:off x="2779636" y="5710535"/>
            <a:ext cx="13323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dirty="0" smtClean="0"/>
              <a:t>Standard PTA</a:t>
            </a:r>
          </a:p>
          <a:p>
            <a:pPr algn="ctr" eaLnBrk="0" hangingPunct="0"/>
            <a:r>
              <a:rPr lang="en-US" b="1" dirty="0" smtClean="0"/>
              <a:t>(n = 100)</a:t>
            </a:r>
            <a:endParaRPr lang="en-US" b="1" dirty="0"/>
          </a:p>
        </p:txBody>
      </p:sp>
      <p:sp>
        <p:nvSpPr>
          <p:cNvPr id="14363" name="Text Box 47"/>
          <p:cNvSpPr txBox="1">
            <a:spLocks noChangeArrowheads="1"/>
          </p:cNvSpPr>
          <p:nvPr/>
        </p:nvSpPr>
        <p:spPr bwMode="auto">
          <a:xfrm>
            <a:off x="609600" y="5710535"/>
            <a:ext cx="11990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DCB</a:t>
            </a:r>
          </a:p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GB" b="1" dirty="0">
                <a:solidFill>
                  <a:srgbClr val="000000"/>
                </a:solidFill>
                <a:cs typeface="Times New Roman" pitchFamily="18" charset="0"/>
              </a:rPr>
              <a:t>n </a:t>
            </a:r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= 200)</a:t>
            </a:r>
            <a:endParaRPr lang="en-US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4339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74637"/>
            <a:ext cx="8534400" cy="487363"/>
          </a:xfrm>
        </p:spPr>
        <p:txBody>
          <a:bodyPr/>
          <a:lstStyle/>
          <a:p>
            <a:pPr eaLnBrk="1" hangingPunct="1"/>
            <a:r>
              <a:rPr lang="en-US" dirty="0" smtClean="0"/>
              <a:t>ILLUMENATE</a:t>
            </a:r>
          </a:p>
        </p:txBody>
      </p:sp>
      <p:sp>
        <p:nvSpPr>
          <p:cNvPr id="14340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0" y="2319755"/>
            <a:ext cx="4280647" cy="1795045"/>
          </a:xfrm>
        </p:spPr>
        <p:txBody>
          <a:bodyPr/>
          <a:lstStyle/>
          <a:p>
            <a:r>
              <a:rPr lang="en-US" dirty="0" smtClean="0"/>
              <a:t>Primary </a:t>
            </a:r>
            <a:r>
              <a:rPr lang="en-US" dirty="0"/>
              <a:t>efficacy outcome, clinically driven </a:t>
            </a:r>
            <a:r>
              <a:rPr lang="en-US" dirty="0" smtClean="0"/>
              <a:t>target lesion revascularization: DCB </a:t>
            </a:r>
            <a:r>
              <a:rPr lang="en-US" dirty="0"/>
              <a:t>vs. standard balloon: 93.6% vs. 87.3%, </a:t>
            </a:r>
            <a:r>
              <a:rPr lang="en-US" dirty="0" smtClean="0"/>
              <a:t>p &lt; 0.05 </a:t>
            </a:r>
            <a:endParaRPr lang="en-US" dirty="0"/>
          </a:p>
          <a:p>
            <a:endParaRPr lang="en-US" dirty="0"/>
          </a:p>
          <a:p>
            <a:r>
              <a:rPr lang="en-US" dirty="0"/>
              <a:t>Primary patency at 12 months: 82.3% vs. 70.9%, </a:t>
            </a:r>
            <a:r>
              <a:rPr lang="en-US" dirty="0" smtClean="0"/>
              <a:t>p &lt; 0.05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0" y="914401"/>
            <a:ext cx="9144000" cy="1015663"/>
          </a:xfrm>
          <a:prstGeom prst="rect">
            <a:avLst/>
          </a:prstGeom>
          <a:solidFill>
            <a:srgbClr val="CCCCD3"/>
          </a:solidFill>
          <a:ln w="9525">
            <a:noFill/>
            <a:miter lim="800000"/>
            <a:headEnd/>
            <a:tailEnd/>
          </a:ln>
        </p:spPr>
        <p:txBody>
          <a:bodyPr wrap="square" lIns="457200" tIns="137160" rIns="457200" bIns="137160">
            <a:spAutoFit/>
          </a:bodyPr>
          <a:lstStyle/>
          <a:p>
            <a:r>
              <a:rPr lang="en-US" sz="1600" b="1" dirty="0" smtClean="0"/>
              <a:t>Trial design: </a:t>
            </a:r>
            <a:r>
              <a:rPr lang="en-US" sz="1600" dirty="0"/>
              <a:t>Patients with </a:t>
            </a:r>
            <a:r>
              <a:rPr lang="en-US" sz="1600" dirty="0" smtClean="0"/>
              <a:t>superficial femoral artery (SFA) </a:t>
            </a:r>
            <a:r>
              <a:rPr lang="en-US" sz="1600" dirty="0"/>
              <a:t>and/or popliteal arterial </a:t>
            </a:r>
            <a:r>
              <a:rPr lang="en-US" sz="1600" dirty="0" err="1"/>
              <a:t>stenoses</a:t>
            </a:r>
            <a:r>
              <a:rPr lang="en-US" sz="1600" dirty="0"/>
              <a:t> were randomized in a 2:1 fashion to </a:t>
            </a:r>
            <a:r>
              <a:rPr lang="en-US" sz="1600" dirty="0" smtClean="0"/>
              <a:t>either balloon </a:t>
            </a:r>
            <a:r>
              <a:rPr lang="en-US" sz="1600" dirty="0"/>
              <a:t>angioplasty with a </a:t>
            </a:r>
            <a:r>
              <a:rPr lang="en-US" sz="1600" dirty="0" smtClean="0"/>
              <a:t>paclitaxel drug-coated </a:t>
            </a:r>
            <a:r>
              <a:rPr lang="en-US" sz="1600" dirty="0"/>
              <a:t>balloon </a:t>
            </a:r>
            <a:r>
              <a:rPr lang="en-US" sz="1600" dirty="0" smtClean="0"/>
              <a:t>(DCB) or </a:t>
            </a:r>
            <a:r>
              <a:rPr lang="en-US" sz="1600" dirty="0"/>
              <a:t>standard </a:t>
            </a:r>
            <a:r>
              <a:rPr lang="en-US" sz="1600" dirty="0" smtClean="0"/>
              <a:t>balloon. They were followed for 12 months.</a:t>
            </a:r>
            <a:endParaRPr lang="en-US" sz="1600" dirty="0"/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4648200" y="1981200"/>
            <a:ext cx="396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Results</a:t>
            </a: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4648200" y="4343400"/>
            <a:ext cx="3962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Conclusions</a:t>
            </a:r>
          </a:p>
        </p:txBody>
      </p: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4585447" y="6505575"/>
            <a:ext cx="426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b="1" dirty="0" smtClean="0"/>
              <a:t>Presented by Dr. Sean Lyden at TCT 2016</a:t>
            </a:r>
            <a:endParaRPr lang="en-US" b="1" dirty="0"/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364030" y="5815191"/>
            <a:ext cx="381000" cy="2841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2458503" y="5815191"/>
            <a:ext cx="381000" cy="2841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14349" name="Text Box 131"/>
          <p:cNvSpPr txBox="1">
            <a:spLocks noChangeArrowheads="1"/>
          </p:cNvSpPr>
          <p:nvPr/>
        </p:nvSpPr>
        <p:spPr bwMode="auto">
          <a:xfrm>
            <a:off x="713775" y="5329428"/>
            <a:ext cx="348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Primary endpoint</a:t>
            </a:r>
            <a:endParaRPr lang="en-US" sz="1400" b="1" dirty="0"/>
          </a:p>
        </p:txBody>
      </p:sp>
      <p:grpSp>
        <p:nvGrpSpPr>
          <p:cNvPr id="20" name="Group 91"/>
          <p:cNvGrpSpPr>
            <a:grpSpLocks/>
          </p:cNvGrpSpPr>
          <p:nvPr/>
        </p:nvGrpSpPr>
        <p:grpSpPr bwMode="auto">
          <a:xfrm>
            <a:off x="1971778" y="2231508"/>
            <a:ext cx="1915345" cy="434975"/>
            <a:chOff x="1101" y="1488"/>
            <a:chExt cx="687" cy="274"/>
          </a:xfrm>
        </p:grpSpPr>
        <p:sp>
          <p:nvSpPr>
            <p:cNvPr id="21" name="AutoShape 38"/>
            <p:cNvSpPr>
              <a:spLocks noChangeArrowheads="1"/>
            </p:cNvSpPr>
            <p:nvPr/>
          </p:nvSpPr>
          <p:spPr bwMode="auto">
            <a:xfrm>
              <a:off x="1101" y="1488"/>
              <a:ext cx="351" cy="274"/>
            </a:xfrm>
            <a:prstGeom prst="roundRect">
              <a:avLst>
                <a:gd name="adj" fmla="val 16667"/>
              </a:avLst>
            </a:prstGeom>
            <a:solidFill>
              <a:srgbClr val="CCCDD2"/>
            </a:solidFill>
            <a:ln w="9525">
              <a:solidFill>
                <a:srgbClr val="CCCDD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00"/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1116" y="1518"/>
              <a:ext cx="67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en-US" b="1" dirty="0" smtClean="0"/>
                <a:t>(p &lt; 0.05)</a:t>
              </a:r>
              <a:endParaRPr lang="en-US" b="1" dirty="0"/>
            </a:p>
          </p:txBody>
        </p:sp>
      </p:grpSp>
      <p:pic>
        <p:nvPicPr>
          <p:cNvPr id="23" name="Picture 2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6" y="6423212"/>
            <a:ext cx="1243013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 Box 233"/>
          <p:cNvSpPr txBox="1">
            <a:spLocks noChangeArrowheads="1"/>
          </p:cNvSpPr>
          <p:nvPr/>
        </p:nvSpPr>
        <p:spPr bwMode="auto">
          <a:xfrm>
            <a:off x="38197" y="3807023"/>
            <a:ext cx="4952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%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11293</TotalTime>
  <Words>179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ILLUMENATE</vt:lpstr>
    </vt:vector>
  </TitlesOfParts>
  <Company>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mmaines</dc:creator>
  <cp:lastModifiedBy>Patrick Jennings (ACCF Contractor)</cp:lastModifiedBy>
  <cp:revision>593</cp:revision>
  <dcterms:created xsi:type="dcterms:W3CDTF">2008-03-13T18:59:45Z</dcterms:created>
  <dcterms:modified xsi:type="dcterms:W3CDTF">2017-01-06T15:48:40Z</dcterms:modified>
</cp:coreProperties>
</file>