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c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649004" y="5710535"/>
            <a:ext cx="13580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</a:p>
          <a:p>
            <a:pPr algn="ctr" eaLnBrk="0" hangingPunct="0"/>
            <a:r>
              <a:rPr lang="en-US" b="1" dirty="0" smtClean="0"/>
              <a:t>(n = 1,088)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609600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0000"/>
                </a:solidFill>
                <a:cs typeface="Times New Roman" pitchFamily="18" charset="0"/>
              </a:rPr>
              <a:t>Ularitide</a:t>
            </a:r>
            <a:endParaRPr lang="en-GB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1,069)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TRUE-AHF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556125" cy="2023646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Primary </a:t>
            </a:r>
            <a:r>
              <a:rPr lang="en-US" dirty="0"/>
              <a:t>efficacy outcome, </a:t>
            </a:r>
            <a:r>
              <a:rPr lang="en-US" dirty="0" smtClean="0"/>
              <a:t>CV mortality: </a:t>
            </a:r>
            <a:r>
              <a:rPr lang="en-US" dirty="0" err="1" smtClean="0"/>
              <a:t>ularitide</a:t>
            </a:r>
            <a:r>
              <a:rPr lang="en-US" dirty="0" smtClean="0"/>
              <a:t> </a:t>
            </a:r>
            <a:r>
              <a:rPr lang="en-US" dirty="0"/>
              <a:t>vs. placebo: 22.1% vs. 20.7</a:t>
            </a:r>
            <a:r>
              <a:rPr lang="en-US" dirty="0" smtClean="0"/>
              <a:t>%; p = 0.75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Hypotension</a:t>
            </a:r>
            <a:r>
              <a:rPr lang="en-US" dirty="0"/>
              <a:t>: 22.4% vs. 10.1%, </a:t>
            </a:r>
            <a:r>
              <a:rPr lang="en-US" dirty="0" smtClean="0"/>
              <a:t>p &lt; 0.001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30-day HF </a:t>
            </a:r>
            <a:r>
              <a:rPr lang="en-US" dirty="0" err="1" smtClean="0"/>
              <a:t>rehospitalization</a:t>
            </a:r>
            <a:r>
              <a:rPr lang="en-US" dirty="0" smtClean="0"/>
              <a:t>: </a:t>
            </a:r>
            <a:r>
              <a:rPr lang="en-US" dirty="0"/>
              <a:t>7.0% vs. 7.1%, </a:t>
            </a:r>
            <a:r>
              <a:rPr lang="en-US" dirty="0" smtClean="0"/>
              <a:t>p = 1.0; all-cause </a:t>
            </a:r>
            <a:r>
              <a:rPr lang="en-US" dirty="0"/>
              <a:t>mortality or CV hospitalization within 6 months: 37.2% vs. 40.7%, </a:t>
            </a:r>
            <a:r>
              <a:rPr lang="en-US" dirty="0" smtClean="0"/>
              <a:t>p = 0.1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spcBef>
                <a:spcPts val="840"/>
              </a:spcBef>
            </a:pPr>
            <a:endParaRPr lang="en-US" dirty="0"/>
          </a:p>
          <a:p>
            <a:pPr>
              <a:spcBef>
                <a:spcPts val="840"/>
              </a:spcBef>
            </a:pPr>
            <a:endParaRPr lang="en-US" dirty="0"/>
          </a:p>
          <a:p>
            <a:pPr>
              <a:spcBef>
                <a:spcPts val="840"/>
              </a:spcBef>
            </a:pPr>
            <a:endParaRPr lang="en-US" dirty="0" smtClean="0"/>
          </a:p>
          <a:p>
            <a:pPr>
              <a:spcBef>
                <a:spcPts val="840"/>
              </a:spcBef>
            </a:pPr>
            <a:r>
              <a:rPr lang="en-US" dirty="0"/>
              <a:t>Systemic hypotension </a:t>
            </a:r>
            <a:r>
              <a:rPr lang="en-US" dirty="0" smtClean="0"/>
              <a:t>was more </a:t>
            </a:r>
            <a:r>
              <a:rPr lang="en-US" dirty="0"/>
              <a:t>common with </a:t>
            </a:r>
            <a:r>
              <a:rPr lang="en-US" dirty="0" err="1" smtClean="0"/>
              <a:t>ularitide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</a:t>
            </a:r>
            <a:r>
              <a:rPr lang="en-US" sz="1600" dirty="0" smtClean="0"/>
              <a:t>acute decompensated heart </a:t>
            </a:r>
            <a:r>
              <a:rPr lang="en-US" sz="1600" smtClean="0"/>
              <a:t>failure were </a:t>
            </a:r>
            <a:r>
              <a:rPr lang="en-US" sz="1600" dirty="0" smtClean="0"/>
              <a:t>randomized in a 1:1 fashion to either early </a:t>
            </a:r>
            <a:r>
              <a:rPr lang="en-US" sz="1600" dirty="0" err="1" smtClean="0"/>
              <a:t>ularitide</a:t>
            </a:r>
            <a:r>
              <a:rPr lang="en-US" sz="1600" dirty="0" smtClean="0"/>
              <a:t> infusion (within 12 hours) or placebo. They were followed for a median of 15 months.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 smtClean="0"/>
              <a:t>Presented by Dr. Milton Packer at AHA 2016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E</a:t>
            </a:r>
            <a:r>
              <a:rPr lang="en-US" sz="1400" dirty="0" smtClean="0"/>
              <a:t>arly </a:t>
            </a:r>
            <a:r>
              <a:rPr lang="en-US" sz="1400" dirty="0"/>
              <a:t>administration of </a:t>
            </a:r>
            <a:r>
              <a:rPr lang="en-US" sz="1400" dirty="0" err="1"/>
              <a:t>ularitide</a:t>
            </a:r>
            <a:r>
              <a:rPr lang="en-US" sz="1400" dirty="0"/>
              <a:t>, a synthetic analogue of </a:t>
            </a:r>
            <a:r>
              <a:rPr lang="en-US" sz="1400" dirty="0" err="1" smtClean="0"/>
              <a:t>urodilatin</a:t>
            </a:r>
            <a:r>
              <a:rPr lang="en-US" sz="1400" dirty="0" smtClean="0"/>
              <a:t>, was not </a:t>
            </a:r>
            <a:r>
              <a:rPr lang="en-US" sz="1400" dirty="0"/>
              <a:t>superior to placebo in reducing CV outcomes despite a more pronounced effect on acute intravascular decongestion</a:t>
            </a:r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971778" y="2231508"/>
            <a:ext cx="2035228" cy="434975"/>
            <a:chOff x="1101" y="1488"/>
            <a:chExt cx="730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730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0.75)</a:t>
              </a:r>
              <a:endParaRPr lang="en-US" b="1" dirty="0"/>
            </a:p>
          </p:txBody>
        </p:sp>
      </p:grpSp>
      <p:pic>
        <p:nvPicPr>
          <p:cNvPr id="23" name="Picture 2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38197" y="3807023"/>
            <a:ext cx="49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707734"/>
            <a:ext cx="3639011" cy="26454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11285</TotalTime>
  <Words>173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TRUE-AHF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591</cp:revision>
  <dcterms:created xsi:type="dcterms:W3CDTF">2008-03-13T18:59:45Z</dcterms:created>
  <dcterms:modified xsi:type="dcterms:W3CDTF">2017-01-06T15:50:31Z</dcterms:modified>
</cp:coreProperties>
</file>