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33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030" y="2764755"/>
            <a:ext cx="3639011" cy="2645445"/>
          </a:xfrm>
          <a:prstGeom prst="rect">
            <a:avLst/>
          </a:prstGeom>
        </p:spPr>
      </p:pic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10088" y="4953000"/>
            <a:ext cx="4481512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Routine </a:t>
            </a:r>
            <a:r>
              <a:rPr lang="en-US" sz="1400" dirty="0"/>
              <a:t>CTO-PCI performed within 1 week of </a:t>
            </a:r>
            <a:r>
              <a:rPr lang="en-US" sz="1400" dirty="0" smtClean="0"/>
              <a:t>primary PCI </a:t>
            </a:r>
            <a:r>
              <a:rPr lang="en-US" sz="1400" dirty="0"/>
              <a:t>for STEMI does not result in improved LV function or clinical outcomes over an intermediate period of follow-up</a:t>
            </a:r>
            <a:endParaRPr lang="en-US" sz="1400" dirty="0" smtClean="0"/>
          </a:p>
        </p:txBody>
      </p:sp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2779636" y="5710535"/>
            <a:ext cx="13323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Conservative</a:t>
            </a:r>
          </a:p>
          <a:p>
            <a:pPr algn="ctr" eaLnBrk="0" hangingPunct="0"/>
            <a:r>
              <a:rPr lang="en-US" b="1" dirty="0" smtClean="0"/>
              <a:t>(n = 154)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609600" y="5710535"/>
            <a:ext cx="11990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CTO-PCI</a:t>
            </a:r>
          </a:p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n </a:t>
            </a:r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= 150)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 smtClean="0"/>
              <a:t>EXPLORE</a:t>
            </a:r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41465" y="2426134"/>
            <a:ext cx="4450136" cy="1837131"/>
          </a:xfrm>
        </p:spPr>
        <p:txBody>
          <a:bodyPr/>
          <a:lstStyle/>
          <a:p>
            <a:pPr>
              <a:spcBef>
                <a:spcPts val="840"/>
              </a:spcBef>
            </a:pPr>
            <a:r>
              <a:rPr lang="en-US" dirty="0" smtClean="0"/>
              <a:t>LVEF </a:t>
            </a:r>
            <a:r>
              <a:rPr lang="en-US" dirty="0"/>
              <a:t>at 4 </a:t>
            </a:r>
            <a:r>
              <a:rPr lang="en-US" dirty="0" smtClean="0"/>
              <a:t>months: CTO-PCI </a:t>
            </a:r>
            <a:r>
              <a:rPr lang="en-US" dirty="0"/>
              <a:t>vs. </a:t>
            </a:r>
            <a:r>
              <a:rPr lang="en-US" dirty="0" smtClean="0"/>
              <a:t>conservative: </a:t>
            </a:r>
            <a:r>
              <a:rPr lang="en-US" dirty="0"/>
              <a:t>44.1% vs. 44.8%, </a:t>
            </a:r>
            <a:r>
              <a:rPr lang="en-US" dirty="0" smtClean="0"/>
              <a:t>p = 0.6</a:t>
            </a:r>
            <a:r>
              <a:rPr lang="en-US" dirty="0"/>
              <a:t>; </a:t>
            </a:r>
            <a:r>
              <a:rPr lang="en-US" dirty="0" smtClean="0"/>
              <a:t>LVEDV: </a:t>
            </a:r>
            <a:r>
              <a:rPr lang="en-US" dirty="0"/>
              <a:t>215.6 vs. 212.8 ml, </a:t>
            </a:r>
            <a:r>
              <a:rPr lang="en-US" dirty="0" smtClean="0"/>
              <a:t>p = 0.70</a:t>
            </a:r>
          </a:p>
          <a:p>
            <a:pPr>
              <a:spcBef>
                <a:spcPts val="840"/>
              </a:spcBef>
            </a:pPr>
            <a:r>
              <a:rPr lang="en-US" dirty="0" smtClean="0"/>
              <a:t>MACE </a:t>
            </a:r>
            <a:r>
              <a:rPr lang="en-US" dirty="0"/>
              <a:t>at 4 months: 5.4% vs. 2.6%, </a:t>
            </a:r>
            <a:r>
              <a:rPr lang="en-US" dirty="0" smtClean="0"/>
              <a:t>p = 0.21</a:t>
            </a:r>
          </a:p>
          <a:p>
            <a:pPr>
              <a:spcBef>
                <a:spcPts val="840"/>
              </a:spcBef>
            </a:pPr>
            <a:r>
              <a:rPr lang="en-US" dirty="0" err="1" smtClean="0"/>
              <a:t>Periprocedural</a:t>
            </a:r>
            <a:r>
              <a:rPr lang="en-US" dirty="0" smtClean="0"/>
              <a:t> </a:t>
            </a:r>
            <a:r>
              <a:rPr lang="en-US" dirty="0"/>
              <a:t>complications in CTO arm: Dissections: 13, tamponade 1, emergency CABG</a:t>
            </a:r>
            <a:r>
              <a:rPr lang="en-US" dirty="0" smtClean="0"/>
              <a:t>/ stroke/death</a:t>
            </a:r>
            <a:r>
              <a:rPr lang="en-US" dirty="0"/>
              <a:t>: 0</a:t>
            </a:r>
          </a:p>
          <a:p>
            <a:endParaRPr lang="en-US" dirty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1015663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/>
              <a:t>Patients with STEMI treated with </a:t>
            </a:r>
            <a:r>
              <a:rPr lang="en-US" sz="1600" dirty="0" smtClean="0"/>
              <a:t>primary PCI </a:t>
            </a:r>
            <a:r>
              <a:rPr lang="en-US" sz="1600" dirty="0"/>
              <a:t>and with evidence of </a:t>
            </a:r>
            <a:r>
              <a:rPr lang="en-US" sz="1600" dirty="0" err="1" smtClean="0"/>
              <a:t>noninfarct</a:t>
            </a:r>
            <a:r>
              <a:rPr lang="en-US" sz="1600" dirty="0" smtClean="0"/>
              <a:t> </a:t>
            </a:r>
            <a:r>
              <a:rPr lang="en-US" sz="1600" dirty="0"/>
              <a:t>artery </a:t>
            </a:r>
            <a:r>
              <a:rPr lang="en-US" sz="1600" dirty="0" smtClean="0"/>
              <a:t>chronic total occlusion (CTO) </a:t>
            </a:r>
            <a:r>
              <a:rPr lang="en-US" sz="1600" dirty="0"/>
              <a:t>were randomized to CTO-PCI within 7 </a:t>
            </a:r>
            <a:r>
              <a:rPr lang="en-US" sz="1600" dirty="0" smtClean="0"/>
              <a:t>days </a:t>
            </a:r>
            <a:r>
              <a:rPr lang="en-US" sz="1600" dirty="0"/>
              <a:t>or conservative </a:t>
            </a:r>
            <a:r>
              <a:rPr lang="en-US" sz="1600" dirty="0" smtClean="0"/>
              <a:t>management. They were followed for 4 months.</a:t>
            </a:r>
            <a:endParaRPr lang="en-US" sz="1600" dirty="0"/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06468" y="4512469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585447" y="6505575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b="1" dirty="0" smtClean="0"/>
              <a:t>Presented by Dr</a:t>
            </a:r>
            <a:r>
              <a:rPr lang="da-DK" b="1" dirty="0"/>
              <a:t>. Jose Henriques at TCT </a:t>
            </a:r>
            <a:r>
              <a:rPr lang="da-DK" b="1" dirty="0" smtClean="0"/>
              <a:t>2016</a:t>
            </a:r>
            <a:endParaRPr lang="en-US" b="1" dirty="0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815191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13775" y="5329428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Final LVEF at 4 months</a:t>
            </a:r>
            <a:endParaRPr lang="en-US" sz="1400" b="1" dirty="0"/>
          </a:p>
        </p:txBody>
      </p:sp>
      <p:pic>
        <p:nvPicPr>
          <p:cNvPr id="23" name="Picture 2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 Box 233"/>
          <p:cNvSpPr txBox="1">
            <a:spLocks noChangeArrowheads="1"/>
          </p:cNvSpPr>
          <p:nvPr/>
        </p:nvSpPr>
        <p:spPr bwMode="auto">
          <a:xfrm>
            <a:off x="8583" y="3886200"/>
            <a:ext cx="47512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%</a:t>
            </a:r>
            <a:endParaRPr lang="en-US" sz="1400" b="1" baseline="30000" dirty="0"/>
          </a:p>
        </p:txBody>
      </p:sp>
      <p:grpSp>
        <p:nvGrpSpPr>
          <p:cNvPr id="25" name="Group 91"/>
          <p:cNvGrpSpPr>
            <a:grpSpLocks/>
          </p:cNvGrpSpPr>
          <p:nvPr/>
        </p:nvGrpSpPr>
        <p:grpSpPr bwMode="auto">
          <a:xfrm>
            <a:off x="1881830" y="2224523"/>
            <a:ext cx="1915345" cy="434975"/>
            <a:chOff x="1101" y="1488"/>
            <a:chExt cx="687" cy="274"/>
          </a:xfrm>
        </p:grpSpPr>
        <p:sp>
          <p:nvSpPr>
            <p:cNvPr id="26" name="AutoShape 38"/>
            <p:cNvSpPr>
              <a:spLocks noChangeArrowheads="1"/>
            </p:cNvSpPr>
            <p:nvPr/>
          </p:nvSpPr>
          <p:spPr bwMode="auto">
            <a:xfrm>
              <a:off x="1101" y="1488"/>
              <a:ext cx="413" cy="274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/>
            </a:p>
          </p:txBody>
        </p:sp>
        <p:sp>
          <p:nvSpPr>
            <p:cNvPr id="27" name="Text Box 40"/>
            <p:cNvSpPr txBox="1">
              <a:spLocks noChangeArrowheads="1"/>
            </p:cNvSpPr>
            <p:nvPr/>
          </p:nvSpPr>
          <p:spPr bwMode="auto">
            <a:xfrm>
              <a:off x="1137" y="1518"/>
              <a:ext cx="65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smtClean="0"/>
                <a:t>(p = 0.6)</a:t>
              </a:r>
              <a:endParaRPr lang="en-US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11363</TotalTime>
  <Words>169</Words>
  <Application>Microsoft Office PowerPoint</Application>
  <PresentationFormat>On-screen Show (4:3)</PresentationFormat>
  <Paragraphs>19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EXPLORE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610</cp:revision>
  <dcterms:created xsi:type="dcterms:W3CDTF">2008-03-13T18:59:45Z</dcterms:created>
  <dcterms:modified xsi:type="dcterms:W3CDTF">2017-01-18T12:56:47Z</dcterms:modified>
</cp:coreProperties>
</file>