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89" y="2764755"/>
            <a:ext cx="3639011" cy="2645445"/>
          </a:xfrm>
          <a:prstGeom prst="rect">
            <a:avLst/>
          </a:prstGeom>
        </p:spPr>
      </p:pic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Procainamide is better </a:t>
            </a:r>
            <a:r>
              <a:rPr lang="en-US" sz="1400" dirty="0"/>
              <a:t>tolerated and more efficacious acutely than amiodarone in the treatment of hemodynamically stable wide complex tachycardia (presumably VT</a:t>
            </a:r>
            <a:r>
              <a:rPr lang="en-US" sz="1400" dirty="0" smtClean="0"/>
              <a:t>) 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Important </a:t>
            </a:r>
            <a:r>
              <a:rPr lang="en-US" sz="1400" dirty="0"/>
              <a:t>limitation of the current trial is the open-label nature of drug administration, especially since the primary outcome was subjectively </a:t>
            </a:r>
            <a:r>
              <a:rPr lang="en-US" sz="1400" dirty="0" smtClean="0"/>
              <a:t>assessed </a:t>
            </a:r>
          </a:p>
        </p:txBody>
      </p:sp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6" y="5710535"/>
            <a:ext cx="1332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Amiodarone</a:t>
            </a:r>
          </a:p>
          <a:p>
            <a:pPr algn="ctr" eaLnBrk="0" hangingPunct="0"/>
            <a:r>
              <a:rPr lang="en-US" b="1" dirty="0" smtClean="0"/>
              <a:t>(n = 29)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81921" y="5748654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Procainamide 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33)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PROCAMIO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87875" y="2424124"/>
            <a:ext cx="4556125" cy="1919276"/>
          </a:xfrm>
        </p:spPr>
        <p:txBody>
          <a:bodyPr/>
          <a:lstStyle/>
          <a:p>
            <a:pPr>
              <a:spcBef>
                <a:spcPts val="840"/>
              </a:spcBef>
            </a:pPr>
            <a:r>
              <a:rPr lang="en-US" dirty="0"/>
              <a:t>P</a:t>
            </a:r>
            <a:r>
              <a:rPr lang="en-US" dirty="0" smtClean="0"/>
              <a:t>rimary outcome, </a:t>
            </a:r>
            <a:r>
              <a:rPr lang="en-US" dirty="0"/>
              <a:t>major adverse cardiac events within 40 minutes of infusion initiation, for procainamide vs. amiodarone = 9% vs. 41%, </a:t>
            </a:r>
            <a:r>
              <a:rPr lang="en-US" dirty="0" smtClean="0"/>
              <a:t>p = 0.006</a:t>
            </a:r>
          </a:p>
          <a:p>
            <a:pPr>
              <a:spcBef>
                <a:spcPts val="840"/>
              </a:spcBef>
            </a:pPr>
            <a:r>
              <a:rPr lang="en-US" dirty="0" smtClean="0"/>
              <a:t>Severe </a:t>
            </a:r>
            <a:r>
              <a:rPr lang="en-US" dirty="0"/>
              <a:t>hypotension </a:t>
            </a:r>
            <a:r>
              <a:rPr lang="en-US" dirty="0" smtClean="0"/>
              <a:t>or </a:t>
            </a:r>
            <a:r>
              <a:rPr lang="en-US" dirty="0"/>
              <a:t>symptoms requiring immediate DCCV: 6.3% vs. 31.0</a:t>
            </a:r>
            <a:r>
              <a:rPr lang="en-US" dirty="0" smtClean="0"/>
              <a:t>%</a:t>
            </a:r>
          </a:p>
          <a:p>
            <a:pPr>
              <a:spcBef>
                <a:spcPts val="840"/>
              </a:spcBef>
            </a:pPr>
            <a:r>
              <a:rPr lang="en-US" dirty="0" smtClean="0"/>
              <a:t>Tachycardia </a:t>
            </a:r>
            <a:r>
              <a:rPr lang="en-US" dirty="0"/>
              <a:t>termination: 67% vs. 38%, </a:t>
            </a:r>
            <a:r>
              <a:rPr lang="en-US" dirty="0" smtClean="0"/>
              <a:t>p = 0.026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</a:t>
            </a:r>
            <a:r>
              <a:rPr lang="en-US" sz="1600" dirty="0" smtClean="0"/>
              <a:t>with hemodynamically stable wide complex monomorphic tachycardia were </a:t>
            </a:r>
            <a:r>
              <a:rPr lang="en-US" sz="1600" dirty="0"/>
              <a:t>randomized </a:t>
            </a:r>
            <a:r>
              <a:rPr lang="en-US" sz="1600" dirty="0" smtClean="0"/>
              <a:t>1:1 to </a:t>
            </a:r>
            <a:r>
              <a:rPr lang="en-US" sz="1600" dirty="0"/>
              <a:t>either intravenous procainamide (single dose 10 </a:t>
            </a:r>
            <a:r>
              <a:rPr lang="en-US" sz="1600" dirty="0" smtClean="0"/>
              <a:t>mg/kg) </a:t>
            </a:r>
            <a:r>
              <a:rPr lang="en-US" sz="1600" dirty="0"/>
              <a:t>or intravenous amiodarone (single dose 5 </a:t>
            </a:r>
            <a:r>
              <a:rPr lang="en-US" sz="1600" dirty="0" smtClean="0"/>
              <a:t>mg/kg). They were followed for 1 day.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Ortiz M, et al. </a:t>
            </a:r>
            <a:r>
              <a:rPr lang="en-US" b="1" dirty="0" err="1" smtClean="0"/>
              <a:t>Eur</a:t>
            </a:r>
            <a:r>
              <a:rPr lang="en-US" b="1" dirty="0" smtClean="0"/>
              <a:t> Heart J 2016;Jun 28:[</a:t>
            </a:r>
            <a:r>
              <a:rPr lang="en-US" b="1" dirty="0" err="1" smtClean="0"/>
              <a:t>Epub</a:t>
            </a:r>
            <a:r>
              <a:rPr lang="en-US" b="1" smtClean="0"/>
              <a:t>] 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outcome</a:t>
            </a:r>
            <a:endParaRPr lang="en-US" sz="1400" b="1" dirty="0"/>
          </a:p>
        </p:txBody>
      </p: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8583" y="3886200"/>
            <a:ext cx="47512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baseline="30000" dirty="0"/>
          </a:p>
        </p:txBody>
      </p:sp>
      <p:grpSp>
        <p:nvGrpSpPr>
          <p:cNvPr id="25" name="Group 91"/>
          <p:cNvGrpSpPr>
            <a:grpSpLocks/>
          </p:cNvGrpSpPr>
          <p:nvPr/>
        </p:nvGrpSpPr>
        <p:grpSpPr bwMode="auto">
          <a:xfrm>
            <a:off x="1881830" y="2224523"/>
            <a:ext cx="1915345" cy="434975"/>
            <a:chOff x="1101" y="1488"/>
            <a:chExt cx="687" cy="274"/>
          </a:xfrm>
        </p:grpSpPr>
        <p:sp>
          <p:nvSpPr>
            <p:cNvPr id="26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41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7" name="Text Box 40"/>
            <p:cNvSpPr txBox="1">
              <a:spLocks noChangeArrowheads="1"/>
            </p:cNvSpPr>
            <p:nvPr/>
          </p:nvSpPr>
          <p:spPr bwMode="auto">
            <a:xfrm>
              <a:off x="1116" y="1518"/>
              <a:ext cx="67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0.006)</a:t>
              </a:r>
              <a:endParaRPr lang="en-US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11375</TotalTime>
  <Words>180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PROCAMIO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614</cp:revision>
  <dcterms:created xsi:type="dcterms:W3CDTF">2008-03-13T18:59:45Z</dcterms:created>
  <dcterms:modified xsi:type="dcterms:W3CDTF">2017-01-18T12:58:12Z</dcterms:modified>
</cp:coreProperties>
</file>