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89" y="2764755"/>
            <a:ext cx="3639011" cy="2645445"/>
          </a:xfrm>
          <a:prstGeom prst="rect">
            <a:avLst/>
          </a:prstGeom>
        </p:spPr>
      </p:pic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24363" y="4752975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OCT-guided PCI results in a better functional outcome (as assessed by post-PCI FFR) compared with routine angiography-guided PCI in patients undergoing PCI of a single lesion for </a:t>
            </a:r>
            <a:r>
              <a:rPr lang="en-US" sz="1400" dirty="0" smtClean="0"/>
              <a:t>NSTEMI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There was an ↑ </a:t>
            </a:r>
            <a:r>
              <a:rPr lang="en-US" sz="1400" dirty="0"/>
              <a:t>incidence of post-stent optimization procedures </a:t>
            </a:r>
            <a:r>
              <a:rPr lang="en-US" sz="1400" dirty="0" smtClean="0"/>
              <a:t>in the OCT arm, but also ↑ contrast</a:t>
            </a:r>
            <a:r>
              <a:rPr lang="en-US" sz="1400" dirty="0"/>
              <a:t>, </a:t>
            </a:r>
            <a:r>
              <a:rPr lang="en-US" sz="1400" dirty="0" smtClean="0"/>
              <a:t>radiation, </a:t>
            </a:r>
            <a:r>
              <a:rPr lang="en-US" sz="1400" dirty="0"/>
              <a:t>and time utilization in </a:t>
            </a:r>
            <a:r>
              <a:rPr lang="en-US" sz="1400" dirty="0" smtClean="0"/>
              <a:t>this arm</a:t>
            </a:r>
          </a:p>
        </p:txBody>
      </p:sp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454734" y="5710535"/>
            <a:ext cx="16572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Angiography-guided PCI</a:t>
            </a:r>
          </a:p>
          <a:p>
            <a:pPr algn="ctr" eaLnBrk="0" hangingPunct="0"/>
            <a:r>
              <a:rPr lang="en-US" b="1" dirty="0" smtClean="0"/>
              <a:t>(n = 120)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45030" y="5726439"/>
            <a:ext cx="1388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OCT-guided PCI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(n = 120)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DOCTORS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433875" cy="1720334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Primary </a:t>
            </a:r>
            <a:r>
              <a:rPr lang="en-US" dirty="0"/>
              <a:t>outcome, FFR value for OCT-guided vs. angiography-guided PCI: 0.94 vs. </a:t>
            </a:r>
            <a:r>
              <a:rPr lang="en-US" dirty="0" smtClean="0"/>
              <a:t>0.92, p </a:t>
            </a:r>
            <a:r>
              <a:rPr lang="en-US" smtClean="0"/>
              <a:t>&lt; 0.005</a:t>
            </a:r>
            <a:r>
              <a:rPr lang="en-US" dirty="0" smtClean="0"/>
              <a:t>; FFR </a:t>
            </a:r>
            <a:r>
              <a:rPr lang="en-US" smtClean="0"/>
              <a:t>&gt;0.90: </a:t>
            </a:r>
            <a:r>
              <a:rPr lang="en-US" dirty="0"/>
              <a:t>82.5% vs. 64.2%, </a:t>
            </a:r>
            <a:r>
              <a:rPr lang="en-US" dirty="0" smtClean="0"/>
              <a:t>p = 0.0001</a:t>
            </a:r>
            <a:endParaRPr lang="en-US" dirty="0"/>
          </a:p>
          <a:p>
            <a:pPr>
              <a:spcBef>
                <a:spcPts val="840"/>
              </a:spcBef>
            </a:pPr>
            <a:r>
              <a:rPr lang="en-US" dirty="0" smtClean="0"/>
              <a:t>Optimization </a:t>
            </a:r>
            <a:r>
              <a:rPr lang="en-US" dirty="0"/>
              <a:t>performed post-stent: 50% vs. 22.5%, </a:t>
            </a:r>
            <a:r>
              <a:rPr lang="en-US" dirty="0" smtClean="0"/>
              <a:t>p &lt; 0.0001</a:t>
            </a:r>
            <a:r>
              <a:rPr lang="en-US" dirty="0"/>
              <a:t>, including post-PCI </a:t>
            </a:r>
            <a:r>
              <a:rPr lang="en-US" dirty="0" err="1" smtClean="0"/>
              <a:t>overinflation</a:t>
            </a:r>
            <a:endParaRPr lang="en-US" dirty="0" smtClean="0"/>
          </a:p>
          <a:p>
            <a:pPr>
              <a:spcBef>
                <a:spcPts val="840"/>
              </a:spcBef>
            </a:pPr>
            <a:r>
              <a:rPr lang="en-US" dirty="0" smtClean="0"/>
              <a:t>Procedural </a:t>
            </a:r>
            <a:r>
              <a:rPr lang="en-US" dirty="0"/>
              <a:t>complications: 5.8% vs. 5.8%, </a:t>
            </a:r>
            <a:r>
              <a:rPr lang="en-US" dirty="0" smtClean="0"/>
              <a:t>p = 1.0</a:t>
            </a: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</a:t>
            </a:r>
            <a:r>
              <a:rPr lang="en-US" sz="1600" dirty="0" smtClean="0"/>
              <a:t>undergoing PCI for NSTEMI were randomized </a:t>
            </a:r>
            <a:r>
              <a:rPr lang="en-US" sz="1600" dirty="0"/>
              <a:t>in a 1:1 fashion to either OCT-guided </a:t>
            </a:r>
            <a:r>
              <a:rPr lang="en-US" sz="1600" dirty="0" smtClean="0"/>
              <a:t>PCI </a:t>
            </a:r>
            <a:r>
              <a:rPr lang="en-US" sz="1600" dirty="0"/>
              <a:t>or routine management/angiography-guided </a:t>
            </a:r>
            <a:r>
              <a:rPr lang="en-US" sz="1600" dirty="0" smtClean="0"/>
              <a:t>PCI. They were followed for 6 months.</a:t>
            </a:r>
            <a:r>
              <a:rPr lang="en-US" sz="1600" dirty="0"/>
              <a:t> </a:t>
            </a:r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 dirty="0" err="1"/>
              <a:t>Meneveau</a:t>
            </a:r>
            <a:r>
              <a:rPr lang="fr-FR" b="1" dirty="0"/>
              <a:t> N, et al. </a:t>
            </a:r>
            <a:r>
              <a:rPr lang="fr-FR" b="1" dirty="0" smtClean="0"/>
              <a:t>Circulation 2016;134:906-17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192429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FFR &gt;0.90</a:t>
            </a:r>
            <a:endParaRPr lang="en-US" sz="1400" b="1" dirty="0"/>
          </a:p>
        </p:txBody>
      </p: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8583" y="3886200"/>
            <a:ext cx="47512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baseline="30000" dirty="0"/>
          </a:p>
        </p:txBody>
      </p:sp>
      <p:sp>
        <p:nvSpPr>
          <p:cNvPr id="31" name="AutoShape 38"/>
          <p:cNvSpPr>
            <a:spLocks noChangeArrowheads="1"/>
          </p:cNvSpPr>
          <p:nvPr/>
        </p:nvSpPr>
        <p:spPr bwMode="auto">
          <a:xfrm>
            <a:off x="1881830" y="2224523"/>
            <a:ext cx="1151437" cy="434975"/>
          </a:xfrm>
          <a:prstGeom prst="roundRect">
            <a:avLst>
              <a:gd name="adj" fmla="val 16667"/>
            </a:avLst>
          </a:prstGeom>
          <a:solidFill>
            <a:srgbClr val="CCCDD2"/>
          </a:solidFill>
          <a:ln w="9525">
            <a:solidFill>
              <a:srgbClr val="CCCDD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33" name="Text Box 40"/>
          <p:cNvSpPr txBox="1">
            <a:spLocks noChangeArrowheads="1"/>
          </p:cNvSpPr>
          <p:nvPr/>
        </p:nvSpPr>
        <p:spPr bwMode="auto">
          <a:xfrm>
            <a:off x="1881830" y="2272148"/>
            <a:ext cx="191534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US" b="1" dirty="0" smtClean="0"/>
              <a:t>(p = 0.0001)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11473</TotalTime>
  <Words>187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DOCTORS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638</cp:revision>
  <dcterms:created xsi:type="dcterms:W3CDTF">2008-03-13T18:59:45Z</dcterms:created>
  <dcterms:modified xsi:type="dcterms:W3CDTF">2017-02-10T13:46:40Z</dcterms:modified>
</cp:coreProperties>
</file>