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6.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4"/>
    <p:sldMasterId id="2147483738" r:id="rId5"/>
    <p:sldMasterId id="2147483707" r:id="rId6"/>
    <p:sldMasterId id="2147483771" r:id="rId7"/>
    <p:sldMasterId id="2147483749" r:id="rId8"/>
    <p:sldMasterId id="2147483713" r:id="rId9"/>
    <p:sldMasterId id="2147483724" r:id="rId10"/>
    <p:sldMasterId id="2147483699" r:id="rId11"/>
    <p:sldMasterId id="2147483758" r:id="rId12"/>
  </p:sldMasterIdLst>
  <p:notesMasterIdLst>
    <p:notesMasterId r:id="rId233"/>
  </p:notesMasterIdLst>
  <p:handoutMasterIdLst>
    <p:handoutMasterId r:id="rId234"/>
  </p:handoutMasterIdLst>
  <p:sldIdLst>
    <p:sldId id="262" r:id="rId13"/>
    <p:sldId id="263" r:id="rId14"/>
    <p:sldId id="261" r:id="rId15"/>
    <p:sldId id="265" r:id="rId16"/>
    <p:sldId id="266" r:id="rId17"/>
    <p:sldId id="267" r:id="rId18"/>
    <p:sldId id="264" r:id="rId19"/>
    <p:sldId id="268" r:id="rId20"/>
    <p:sldId id="269" r:id="rId21"/>
    <p:sldId id="270" r:id="rId22"/>
    <p:sldId id="271" r:id="rId23"/>
    <p:sldId id="278" r:id="rId24"/>
    <p:sldId id="279" r:id="rId25"/>
    <p:sldId id="280" r:id="rId26"/>
    <p:sldId id="281" r:id="rId27"/>
    <p:sldId id="388" r:id="rId28"/>
    <p:sldId id="389" r:id="rId29"/>
    <p:sldId id="390" r:id="rId30"/>
    <p:sldId id="391" r:id="rId31"/>
    <p:sldId id="392" r:id="rId32"/>
    <p:sldId id="393" r:id="rId33"/>
    <p:sldId id="395" r:id="rId34"/>
    <p:sldId id="396" r:id="rId35"/>
    <p:sldId id="397" r:id="rId36"/>
    <p:sldId id="398" r:id="rId37"/>
    <p:sldId id="399" r:id="rId38"/>
    <p:sldId id="400" r:id="rId39"/>
    <p:sldId id="259" r:id="rId40"/>
    <p:sldId id="402" r:id="rId41"/>
    <p:sldId id="401" r:id="rId42"/>
    <p:sldId id="288" r:id="rId43"/>
    <p:sldId id="403" r:id="rId44"/>
    <p:sldId id="404" r:id="rId45"/>
    <p:sldId id="405" r:id="rId46"/>
    <p:sldId id="409" r:id="rId47"/>
    <p:sldId id="406" r:id="rId48"/>
    <p:sldId id="407" r:id="rId49"/>
    <p:sldId id="408"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644" r:id="rId64"/>
    <p:sldId id="423" r:id="rId65"/>
    <p:sldId id="424" r:id="rId66"/>
    <p:sldId id="425" r:id="rId67"/>
    <p:sldId id="426" r:id="rId68"/>
    <p:sldId id="427" r:id="rId69"/>
    <p:sldId id="627" r:id="rId70"/>
    <p:sldId id="428" r:id="rId71"/>
    <p:sldId id="429" r:id="rId72"/>
    <p:sldId id="430" r:id="rId73"/>
    <p:sldId id="431" r:id="rId74"/>
    <p:sldId id="629" r:id="rId75"/>
    <p:sldId id="432" r:id="rId76"/>
    <p:sldId id="433" r:id="rId77"/>
    <p:sldId id="434" r:id="rId78"/>
    <p:sldId id="435" r:id="rId79"/>
    <p:sldId id="436" r:id="rId80"/>
    <p:sldId id="437" r:id="rId81"/>
    <p:sldId id="438" r:id="rId82"/>
    <p:sldId id="439" r:id="rId83"/>
    <p:sldId id="440" r:id="rId84"/>
    <p:sldId id="441" r:id="rId85"/>
    <p:sldId id="443" r:id="rId86"/>
    <p:sldId id="444" r:id="rId87"/>
    <p:sldId id="445" r:id="rId88"/>
    <p:sldId id="446" r:id="rId89"/>
    <p:sldId id="447" r:id="rId90"/>
    <p:sldId id="448" r:id="rId91"/>
    <p:sldId id="449" r:id="rId92"/>
    <p:sldId id="450" r:id="rId93"/>
    <p:sldId id="452" r:id="rId94"/>
    <p:sldId id="453" r:id="rId95"/>
    <p:sldId id="454" r:id="rId96"/>
    <p:sldId id="451" r:id="rId97"/>
    <p:sldId id="455" r:id="rId98"/>
    <p:sldId id="456" r:id="rId99"/>
    <p:sldId id="457" r:id="rId100"/>
    <p:sldId id="458" r:id="rId101"/>
    <p:sldId id="459" r:id="rId102"/>
    <p:sldId id="460" r:id="rId103"/>
    <p:sldId id="463" r:id="rId104"/>
    <p:sldId id="461" r:id="rId105"/>
    <p:sldId id="462" r:id="rId106"/>
    <p:sldId id="464" r:id="rId107"/>
    <p:sldId id="465" r:id="rId108"/>
    <p:sldId id="466" r:id="rId109"/>
    <p:sldId id="645" r:id="rId110"/>
    <p:sldId id="467" r:id="rId111"/>
    <p:sldId id="624" r:id="rId112"/>
    <p:sldId id="468" r:id="rId113"/>
    <p:sldId id="469" r:id="rId114"/>
    <p:sldId id="625" r:id="rId115"/>
    <p:sldId id="470" r:id="rId116"/>
    <p:sldId id="646" r:id="rId117"/>
    <p:sldId id="471" r:id="rId118"/>
    <p:sldId id="472" r:id="rId119"/>
    <p:sldId id="473" r:id="rId120"/>
    <p:sldId id="474" r:id="rId121"/>
    <p:sldId id="475" r:id="rId122"/>
    <p:sldId id="476" r:id="rId123"/>
    <p:sldId id="477" r:id="rId124"/>
    <p:sldId id="478" r:id="rId125"/>
    <p:sldId id="479" r:id="rId126"/>
    <p:sldId id="480" r:id="rId127"/>
    <p:sldId id="481" r:id="rId128"/>
    <p:sldId id="482" r:id="rId129"/>
    <p:sldId id="483" r:id="rId130"/>
    <p:sldId id="484" r:id="rId131"/>
    <p:sldId id="485" r:id="rId132"/>
    <p:sldId id="486" r:id="rId133"/>
    <p:sldId id="487" r:id="rId134"/>
    <p:sldId id="488" r:id="rId135"/>
    <p:sldId id="489" r:id="rId136"/>
    <p:sldId id="490" r:id="rId137"/>
    <p:sldId id="491" r:id="rId138"/>
    <p:sldId id="492" r:id="rId139"/>
    <p:sldId id="493" r:id="rId140"/>
    <p:sldId id="495" r:id="rId141"/>
    <p:sldId id="626" r:id="rId142"/>
    <p:sldId id="494" r:id="rId143"/>
    <p:sldId id="496" r:id="rId144"/>
    <p:sldId id="497" r:id="rId145"/>
    <p:sldId id="647" r:id="rId146"/>
    <p:sldId id="498" r:id="rId147"/>
    <p:sldId id="500" r:id="rId148"/>
    <p:sldId id="501" r:id="rId149"/>
    <p:sldId id="502" r:id="rId150"/>
    <p:sldId id="503" r:id="rId151"/>
    <p:sldId id="504" r:id="rId152"/>
    <p:sldId id="505" r:id="rId153"/>
    <p:sldId id="506" r:id="rId154"/>
    <p:sldId id="507" r:id="rId155"/>
    <p:sldId id="508" r:id="rId156"/>
    <p:sldId id="509" r:id="rId157"/>
    <p:sldId id="511" r:id="rId158"/>
    <p:sldId id="648" r:id="rId159"/>
    <p:sldId id="512" r:id="rId160"/>
    <p:sldId id="513" r:id="rId161"/>
    <p:sldId id="514" r:id="rId162"/>
    <p:sldId id="515" r:id="rId163"/>
    <p:sldId id="516" r:id="rId164"/>
    <p:sldId id="517" r:id="rId165"/>
    <p:sldId id="518" r:id="rId166"/>
    <p:sldId id="519" r:id="rId167"/>
    <p:sldId id="520" r:id="rId168"/>
    <p:sldId id="521" r:id="rId169"/>
    <p:sldId id="522" r:id="rId170"/>
    <p:sldId id="523" r:id="rId171"/>
    <p:sldId id="555" r:id="rId172"/>
    <p:sldId id="524" r:id="rId173"/>
    <p:sldId id="525" r:id="rId174"/>
    <p:sldId id="630" r:id="rId175"/>
    <p:sldId id="631" r:id="rId176"/>
    <p:sldId id="526" r:id="rId177"/>
    <p:sldId id="527" r:id="rId178"/>
    <p:sldId id="528" r:id="rId179"/>
    <p:sldId id="529" r:id="rId180"/>
    <p:sldId id="530" r:id="rId181"/>
    <p:sldId id="632" r:id="rId182"/>
    <p:sldId id="556" r:id="rId183"/>
    <p:sldId id="557" r:id="rId184"/>
    <p:sldId id="635" r:id="rId185"/>
    <p:sldId id="559" r:id="rId186"/>
    <p:sldId id="636" r:id="rId187"/>
    <p:sldId id="531" r:id="rId188"/>
    <p:sldId id="532" r:id="rId189"/>
    <p:sldId id="533" r:id="rId190"/>
    <p:sldId id="534" r:id="rId191"/>
    <p:sldId id="535" r:id="rId192"/>
    <p:sldId id="637" r:id="rId193"/>
    <p:sldId id="536" r:id="rId194"/>
    <p:sldId id="560" r:id="rId195"/>
    <p:sldId id="638" r:id="rId196"/>
    <p:sldId id="640" r:id="rId197"/>
    <p:sldId id="537" r:id="rId198"/>
    <p:sldId id="639" r:id="rId199"/>
    <p:sldId id="538" r:id="rId200"/>
    <p:sldId id="539" r:id="rId201"/>
    <p:sldId id="540" r:id="rId202"/>
    <p:sldId id="541" r:id="rId203"/>
    <p:sldId id="561" r:id="rId204"/>
    <p:sldId id="542" r:id="rId205"/>
    <p:sldId id="543" r:id="rId206"/>
    <p:sldId id="544" r:id="rId207"/>
    <p:sldId id="545" r:id="rId208"/>
    <p:sldId id="546" r:id="rId209"/>
    <p:sldId id="547" r:id="rId210"/>
    <p:sldId id="548" r:id="rId211"/>
    <p:sldId id="617" r:id="rId212"/>
    <p:sldId id="649" r:id="rId213"/>
    <p:sldId id="641" r:id="rId214"/>
    <p:sldId id="551" r:id="rId215"/>
    <p:sldId id="618" r:id="rId216"/>
    <p:sldId id="552" r:id="rId217"/>
    <p:sldId id="553" r:id="rId218"/>
    <p:sldId id="554" r:id="rId219"/>
    <p:sldId id="619" r:id="rId220"/>
    <p:sldId id="642" r:id="rId221"/>
    <p:sldId id="562" r:id="rId222"/>
    <p:sldId id="563" r:id="rId223"/>
    <p:sldId id="564" r:id="rId224"/>
    <p:sldId id="620" r:id="rId225"/>
    <p:sldId id="622" r:id="rId226"/>
    <p:sldId id="623" r:id="rId227"/>
    <p:sldId id="565" r:id="rId228"/>
    <p:sldId id="566" r:id="rId229"/>
    <p:sldId id="567" r:id="rId230"/>
    <p:sldId id="643" r:id="rId231"/>
    <p:sldId id="568" r:id="rId232"/>
  </p:sldIdLst>
  <p:sldSz cx="14630400" cy="8229600"/>
  <p:notesSz cx="9388475" cy="7102475"/>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CC74F773-8F7C-47ED-AFB8-1085CBFF3EDE}">
          <p14:sldIdLst>
            <p14:sldId id="262"/>
            <p14:sldId id="263"/>
            <p14:sldId id="261"/>
            <p14:sldId id="265"/>
            <p14:sldId id="266"/>
            <p14:sldId id="267"/>
            <p14:sldId id="264"/>
            <p14:sldId id="268"/>
            <p14:sldId id="269"/>
            <p14:sldId id="270"/>
            <p14:sldId id="271"/>
            <p14:sldId id="278"/>
            <p14:sldId id="279"/>
            <p14:sldId id="280"/>
            <p14:sldId id="281"/>
            <p14:sldId id="388"/>
            <p14:sldId id="389"/>
            <p14:sldId id="390"/>
            <p14:sldId id="391"/>
            <p14:sldId id="392"/>
            <p14:sldId id="393"/>
            <p14:sldId id="395"/>
            <p14:sldId id="396"/>
            <p14:sldId id="397"/>
            <p14:sldId id="398"/>
            <p14:sldId id="399"/>
            <p14:sldId id="400"/>
            <p14:sldId id="259"/>
            <p14:sldId id="402"/>
            <p14:sldId id="401"/>
            <p14:sldId id="288"/>
            <p14:sldId id="403"/>
            <p14:sldId id="404"/>
            <p14:sldId id="405"/>
            <p14:sldId id="409"/>
            <p14:sldId id="406"/>
            <p14:sldId id="407"/>
            <p14:sldId id="408"/>
            <p14:sldId id="410"/>
            <p14:sldId id="411"/>
            <p14:sldId id="412"/>
            <p14:sldId id="413"/>
            <p14:sldId id="414"/>
            <p14:sldId id="415"/>
            <p14:sldId id="416"/>
            <p14:sldId id="417"/>
            <p14:sldId id="418"/>
            <p14:sldId id="419"/>
            <p14:sldId id="420"/>
            <p14:sldId id="421"/>
            <p14:sldId id="422"/>
            <p14:sldId id="644"/>
            <p14:sldId id="423"/>
            <p14:sldId id="424"/>
            <p14:sldId id="425"/>
            <p14:sldId id="426"/>
            <p14:sldId id="427"/>
            <p14:sldId id="627"/>
            <p14:sldId id="428"/>
            <p14:sldId id="429"/>
            <p14:sldId id="430"/>
            <p14:sldId id="431"/>
            <p14:sldId id="629"/>
            <p14:sldId id="432"/>
            <p14:sldId id="433"/>
            <p14:sldId id="434"/>
            <p14:sldId id="435"/>
            <p14:sldId id="436"/>
            <p14:sldId id="437"/>
            <p14:sldId id="438"/>
            <p14:sldId id="439"/>
            <p14:sldId id="440"/>
            <p14:sldId id="441"/>
            <p14:sldId id="443"/>
            <p14:sldId id="444"/>
            <p14:sldId id="445"/>
            <p14:sldId id="446"/>
            <p14:sldId id="447"/>
            <p14:sldId id="448"/>
            <p14:sldId id="449"/>
            <p14:sldId id="450"/>
            <p14:sldId id="452"/>
            <p14:sldId id="453"/>
            <p14:sldId id="454"/>
            <p14:sldId id="451"/>
            <p14:sldId id="455"/>
            <p14:sldId id="456"/>
            <p14:sldId id="457"/>
            <p14:sldId id="458"/>
            <p14:sldId id="459"/>
            <p14:sldId id="460"/>
            <p14:sldId id="463"/>
            <p14:sldId id="461"/>
            <p14:sldId id="462"/>
            <p14:sldId id="464"/>
            <p14:sldId id="465"/>
            <p14:sldId id="466"/>
            <p14:sldId id="645"/>
            <p14:sldId id="467"/>
            <p14:sldId id="624"/>
            <p14:sldId id="468"/>
            <p14:sldId id="469"/>
            <p14:sldId id="625"/>
            <p14:sldId id="470"/>
            <p14:sldId id="646"/>
            <p14:sldId id="471"/>
            <p14:sldId id="472"/>
            <p14:sldId id="473"/>
            <p14:sldId id="474"/>
            <p14:sldId id="475"/>
            <p14:sldId id="476"/>
            <p14:sldId id="477"/>
            <p14:sldId id="478"/>
            <p14:sldId id="479"/>
            <p14:sldId id="480"/>
            <p14:sldId id="481"/>
            <p14:sldId id="482"/>
            <p14:sldId id="483"/>
            <p14:sldId id="484"/>
            <p14:sldId id="485"/>
            <p14:sldId id="486"/>
            <p14:sldId id="487"/>
            <p14:sldId id="488"/>
            <p14:sldId id="489"/>
            <p14:sldId id="490"/>
            <p14:sldId id="491"/>
            <p14:sldId id="492"/>
            <p14:sldId id="493"/>
            <p14:sldId id="495"/>
            <p14:sldId id="626"/>
            <p14:sldId id="494"/>
            <p14:sldId id="496"/>
            <p14:sldId id="497"/>
            <p14:sldId id="647"/>
            <p14:sldId id="498"/>
            <p14:sldId id="500"/>
            <p14:sldId id="501"/>
            <p14:sldId id="502"/>
            <p14:sldId id="503"/>
            <p14:sldId id="504"/>
            <p14:sldId id="505"/>
            <p14:sldId id="506"/>
            <p14:sldId id="507"/>
            <p14:sldId id="508"/>
            <p14:sldId id="509"/>
            <p14:sldId id="511"/>
            <p14:sldId id="648"/>
            <p14:sldId id="512"/>
            <p14:sldId id="513"/>
            <p14:sldId id="514"/>
            <p14:sldId id="515"/>
            <p14:sldId id="516"/>
            <p14:sldId id="517"/>
            <p14:sldId id="518"/>
            <p14:sldId id="519"/>
            <p14:sldId id="520"/>
            <p14:sldId id="521"/>
            <p14:sldId id="522"/>
            <p14:sldId id="523"/>
            <p14:sldId id="555"/>
            <p14:sldId id="524"/>
            <p14:sldId id="525"/>
            <p14:sldId id="630"/>
            <p14:sldId id="631"/>
            <p14:sldId id="526"/>
            <p14:sldId id="527"/>
            <p14:sldId id="528"/>
            <p14:sldId id="529"/>
            <p14:sldId id="530"/>
            <p14:sldId id="632"/>
            <p14:sldId id="556"/>
            <p14:sldId id="557"/>
            <p14:sldId id="635"/>
            <p14:sldId id="559"/>
            <p14:sldId id="636"/>
            <p14:sldId id="531"/>
            <p14:sldId id="532"/>
            <p14:sldId id="533"/>
            <p14:sldId id="534"/>
            <p14:sldId id="535"/>
            <p14:sldId id="637"/>
            <p14:sldId id="536"/>
            <p14:sldId id="560"/>
            <p14:sldId id="638"/>
            <p14:sldId id="640"/>
            <p14:sldId id="537"/>
            <p14:sldId id="639"/>
            <p14:sldId id="538"/>
            <p14:sldId id="539"/>
            <p14:sldId id="540"/>
            <p14:sldId id="541"/>
            <p14:sldId id="561"/>
            <p14:sldId id="542"/>
            <p14:sldId id="543"/>
            <p14:sldId id="544"/>
            <p14:sldId id="545"/>
            <p14:sldId id="546"/>
            <p14:sldId id="547"/>
            <p14:sldId id="548"/>
            <p14:sldId id="617"/>
            <p14:sldId id="649"/>
            <p14:sldId id="641"/>
            <p14:sldId id="551"/>
            <p14:sldId id="618"/>
            <p14:sldId id="552"/>
            <p14:sldId id="553"/>
            <p14:sldId id="554"/>
            <p14:sldId id="619"/>
            <p14:sldId id="642"/>
            <p14:sldId id="562"/>
            <p14:sldId id="563"/>
            <p14:sldId id="564"/>
            <p14:sldId id="620"/>
            <p14:sldId id="622"/>
            <p14:sldId id="623"/>
            <p14:sldId id="565"/>
            <p14:sldId id="566"/>
            <p14:sldId id="567"/>
            <p14:sldId id="643"/>
            <p14:sldId id="56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dhika Rajgopal Singh" initials="RRS" lastIdx="28" clrIdx="0">
    <p:extLst>
      <p:ext uri="{19B8F6BF-5375-455C-9EA6-DF929625EA0E}">
        <p15:presenceInfo xmlns:p15="http://schemas.microsoft.com/office/powerpoint/2012/main" userId="S::Radhika.Rajgopal.Sin@heart.org::f3491993-44fe-4855-881d-9e0aa5f756db" providerId="AD"/>
      </p:ext>
    </p:extLst>
  </p:cmAuthor>
  <p:cmAuthor id="2" name="Laura Mitchell" initials="LM" lastIdx="26" clrIdx="1">
    <p:extLst>
      <p:ext uri="{19B8F6BF-5375-455C-9EA6-DF929625EA0E}">
        <p15:presenceInfo xmlns:p15="http://schemas.microsoft.com/office/powerpoint/2012/main" userId="S::Laura.Mitchell@heart.org::01324465-4d37-4936-a2bc-1d74eb5dd4a5" providerId="AD"/>
      </p:ext>
    </p:extLst>
  </p:cmAuthor>
  <p:cmAuthor id="3" name="Thomas Getchius" initials="TG" lastIdx="124" clrIdx="2">
    <p:extLst>
      <p:ext uri="{19B8F6BF-5375-455C-9EA6-DF929625EA0E}">
        <p15:presenceInfo xmlns:p15="http://schemas.microsoft.com/office/powerpoint/2012/main" userId="S::Thomas.Getchius@heart.org::ef367eb1-48a1-47b5-860c-f37bfabd7e55" providerId="AD"/>
      </p:ext>
    </p:extLst>
  </p:cmAuthor>
  <p:cmAuthor id="4" name="Paul St. Laurent" initials="PSL" lastIdx="52" clrIdx="3">
    <p:extLst>
      <p:ext uri="{19B8F6BF-5375-455C-9EA6-DF929625EA0E}">
        <p15:presenceInfo xmlns:p15="http://schemas.microsoft.com/office/powerpoint/2012/main" userId="S::Paul.StLaurent@heart.org::2e46ad51-cb08-4cb1-833f-88978fb9af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DA10"/>
    <a:srgbClr val="85ADD1"/>
    <a:srgbClr val="FFFFCC"/>
    <a:srgbClr val="FCE8D9"/>
    <a:srgbClr val="EBF2DF"/>
    <a:srgbClr val="DCE6F2"/>
    <a:srgbClr val="EF3824"/>
    <a:srgbClr val="C4D9F0"/>
    <a:srgbClr val="F99B1C"/>
    <a:srgbClr val="F373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9258" autoAdjust="0"/>
    <p:restoredTop sz="96357" autoAdjust="0"/>
  </p:normalViewPr>
  <p:slideViewPr>
    <p:cSldViewPr>
      <p:cViewPr varScale="1">
        <p:scale>
          <a:sx n="58" d="100"/>
          <a:sy n="58" d="100"/>
        </p:scale>
        <p:origin x="78" y="864"/>
      </p:cViewPr>
      <p:guideLst/>
    </p:cSldViewPr>
  </p:slideViewPr>
  <p:notesTextViewPr>
    <p:cViewPr>
      <p:scale>
        <a:sx n="1" d="1"/>
        <a:sy n="1" d="1"/>
      </p:scale>
      <p:origin x="0" y="0"/>
    </p:cViewPr>
  </p:notesTextViewPr>
  <p:sorterViewPr>
    <p:cViewPr>
      <p:scale>
        <a:sx n="80" d="100"/>
        <a:sy n="80" d="100"/>
      </p:scale>
      <p:origin x="0" y="-83960"/>
    </p:cViewPr>
  </p:sorterViewPr>
  <p:notesViewPr>
    <p:cSldViewPr>
      <p:cViewPr varScale="1">
        <p:scale>
          <a:sx n="97" d="100"/>
          <a:sy n="97" d="100"/>
        </p:scale>
        <p:origin x="978" y="9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slide" Target="slides/slide126.xml"/><Relationship Id="rId159" Type="http://schemas.openxmlformats.org/officeDocument/2006/relationships/slide" Target="slides/slide147.xml"/><Relationship Id="rId170" Type="http://schemas.openxmlformats.org/officeDocument/2006/relationships/slide" Target="slides/slide158.xml"/><Relationship Id="rId191" Type="http://schemas.openxmlformats.org/officeDocument/2006/relationships/slide" Target="slides/slide179.xml"/><Relationship Id="rId205" Type="http://schemas.openxmlformats.org/officeDocument/2006/relationships/slide" Target="slides/slide193.xml"/><Relationship Id="rId226" Type="http://schemas.openxmlformats.org/officeDocument/2006/relationships/slide" Target="slides/slide214.xml"/><Relationship Id="rId107" Type="http://schemas.openxmlformats.org/officeDocument/2006/relationships/slide" Target="slides/slide95.xml"/><Relationship Id="rId11" Type="http://schemas.openxmlformats.org/officeDocument/2006/relationships/slideMaster" Target="slideMasters/slideMaster8.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149" Type="http://schemas.openxmlformats.org/officeDocument/2006/relationships/slide" Target="slides/slide137.xml"/><Relationship Id="rId5" Type="http://schemas.openxmlformats.org/officeDocument/2006/relationships/slideMaster" Target="slideMasters/slideMaster2.xml"/><Relationship Id="rId95" Type="http://schemas.openxmlformats.org/officeDocument/2006/relationships/slide" Target="slides/slide83.xml"/><Relationship Id="rId160" Type="http://schemas.openxmlformats.org/officeDocument/2006/relationships/slide" Target="slides/slide148.xml"/><Relationship Id="rId181" Type="http://schemas.openxmlformats.org/officeDocument/2006/relationships/slide" Target="slides/slide169.xml"/><Relationship Id="rId216" Type="http://schemas.openxmlformats.org/officeDocument/2006/relationships/slide" Target="slides/slide204.xml"/><Relationship Id="rId237" Type="http://schemas.openxmlformats.org/officeDocument/2006/relationships/viewProps" Target="viewProps.xml"/><Relationship Id="rId22" Type="http://schemas.openxmlformats.org/officeDocument/2006/relationships/slide" Target="slides/slide10.xml"/><Relationship Id="rId43" Type="http://schemas.openxmlformats.org/officeDocument/2006/relationships/slide" Target="slides/slide31.xml"/><Relationship Id="rId64" Type="http://schemas.openxmlformats.org/officeDocument/2006/relationships/slide" Target="slides/slide52.xml"/><Relationship Id="rId118" Type="http://schemas.openxmlformats.org/officeDocument/2006/relationships/slide" Target="slides/slide106.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slide" Target="slides/slide164.xml"/><Relationship Id="rId192" Type="http://schemas.openxmlformats.org/officeDocument/2006/relationships/slide" Target="slides/slide180.xml"/><Relationship Id="rId197" Type="http://schemas.openxmlformats.org/officeDocument/2006/relationships/slide" Target="slides/slide185.xml"/><Relationship Id="rId206" Type="http://schemas.openxmlformats.org/officeDocument/2006/relationships/slide" Target="slides/slide194.xml"/><Relationship Id="rId227" Type="http://schemas.openxmlformats.org/officeDocument/2006/relationships/slide" Target="slides/slide215.xml"/><Relationship Id="rId201" Type="http://schemas.openxmlformats.org/officeDocument/2006/relationships/slide" Target="slides/slide189.xml"/><Relationship Id="rId222" Type="http://schemas.openxmlformats.org/officeDocument/2006/relationships/slide" Target="slides/slide210.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82" Type="http://schemas.openxmlformats.org/officeDocument/2006/relationships/slide" Target="slides/slide170.xml"/><Relationship Id="rId187" Type="http://schemas.openxmlformats.org/officeDocument/2006/relationships/slide" Target="slides/slide175.xml"/><Relationship Id="rId217" Type="http://schemas.openxmlformats.org/officeDocument/2006/relationships/slide" Target="slides/slide205.xml"/><Relationship Id="rId1" Type="http://schemas.openxmlformats.org/officeDocument/2006/relationships/customXml" Target="../customXml/item1.xml"/><Relationship Id="rId6" Type="http://schemas.openxmlformats.org/officeDocument/2006/relationships/slideMaster" Target="slideMasters/slideMaster3.xml"/><Relationship Id="rId212" Type="http://schemas.openxmlformats.org/officeDocument/2006/relationships/slide" Target="slides/slide200.xml"/><Relationship Id="rId233" Type="http://schemas.openxmlformats.org/officeDocument/2006/relationships/notesMaster" Target="notesMasters/notesMaster1.xml"/><Relationship Id="rId238" Type="http://schemas.openxmlformats.org/officeDocument/2006/relationships/theme" Target="theme/theme1.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51" Type="http://schemas.openxmlformats.org/officeDocument/2006/relationships/slide" Target="slides/slide139.xml"/><Relationship Id="rId156" Type="http://schemas.openxmlformats.org/officeDocument/2006/relationships/slide" Target="slides/slide144.xml"/><Relationship Id="rId177" Type="http://schemas.openxmlformats.org/officeDocument/2006/relationships/slide" Target="slides/slide165.xml"/><Relationship Id="rId198" Type="http://schemas.openxmlformats.org/officeDocument/2006/relationships/slide" Target="slides/slide186.xml"/><Relationship Id="rId172" Type="http://schemas.openxmlformats.org/officeDocument/2006/relationships/slide" Target="slides/slide160.xml"/><Relationship Id="rId193" Type="http://schemas.openxmlformats.org/officeDocument/2006/relationships/slide" Target="slides/slide181.xml"/><Relationship Id="rId202" Type="http://schemas.openxmlformats.org/officeDocument/2006/relationships/slide" Target="slides/slide190.xml"/><Relationship Id="rId207" Type="http://schemas.openxmlformats.org/officeDocument/2006/relationships/slide" Target="slides/slide195.xml"/><Relationship Id="rId223" Type="http://schemas.openxmlformats.org/officeDocument/2006/relationships/slide" Target="slides/slide211.xml"/><Relationship Id="rId228" Type="http://schemas.openxmlformats.org/officeDocument/2006/relationships/slide" Target="slides/slide21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188" Type="http://schemas.openxmlformats.org/officeDocument/2006/relationships/slide" Target="slides/slide176.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183" Type="http://schemas.openxmlformats.org/officeDocument/2006/relationships/slide" Target="slides/slide171.xml"/><Relationship Id="rId213" Type="http://schemas.openxmlformats.org/officeDocument/2006/relationships/slide" Target="slides/slide201.xml"/><Relationship Id="rId218" Type="http://schemas.openxmlformats.org/officeDocument/2006/relationships/slide" Target="slides/slide206.xml"/><Relationship Id="rId234" Type="http://schemas.openxmlformats.org/officeDocument/2006/relationships/handoutMaster" Target="handoutMasters/handoutMaster1.xml"/><Relationship Id="rId239"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openxmlformats.org/officeDocument/2006/relationships/slide" Target="slides/slide166.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slide" Target="slides/slide161.xml"/><Relationship Id="rId194" Type="http://schemas.openxmlformats.org/officeDocument/2006/relationships/slide" Target="slides/slide182.xml"/><Relationship Id="rId199" Type="http://schemas.openxmlformats.org/officeDocument/2006/relationships/slide" Target="slides/slide187.xml"/><Relationship Id="rId203" Type="http://schemas.openxmlformats.org/officeDocument/2006/relationships/slide" Target="slides/slide191.xml"/><Relationship Id="rId208" Type="http://schemas.openxmlformats.org/officeDocument/2006/relationships/slide" Target="slides/slide196.xml"/><Relationship Id="rId229" Type="http://schemas.openxmlformats.org/officeDocument/2006/relationships/slide" Target="slides/slide217.xml"/><Relationship Id="rId19" Type="http://schemas.openxmlformats.org/officeDocument/2006/relationships/slide" Target="slides/slide7.xml"/><Relationship Id="rId224" Type="http://schemas.openxmlformats.org/officeDocument/2006/relationships/slide" Target="slides/slide212.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184" Type="http://schemas.openxmlformats.org/officeDocument/2006/relationships/slide" Target="slides/slide172.xml"/><Relationship Id="rId189" Type="http://schemas.openxmlformats.org/officeDocument/2006/relationships/slide" Target="slides/slide177.xml"/><Relationship Id="rId219" Type="http://schemas.openxmlformats.org/officeDocument/2006/relationships/slide" Target="slides/slide207.xml"/><Relationship Id="rId3" Type="http://schemas.openxmlformats.org/officeDocument/2006/relationships/customXml" Target="../customXml/item3.xml"/><Relationship Id="rId214" Type="http://schemas.openxmlformats.org/officeDocument/2006/relationships/slide" Target="slides/slide202.xml"/><Relationship Id="rId230" Type="http://schemas.openxmlformats.org/officeDocument/2006/relationships/slide" Target="slides/slide218.xml"/><Relationship Id="rId235" Type="http://schemas.openxmlformats.org/officeDocument/2006/relationships/commentAuthors" Target="commentAuthors.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slide" Target="slides/slide162.xml"/><Relationship Id="rId179" Type="http://schemas.openxmlformats.org/officeDocument/2006/relationships/slide" Target="slides/slide167.xml"/><Relationship Id="rId195" Type="http://schemas.openxmlformats.org/officeDocument/2006/relationships/slide" Target="slides/slide183.xml"/><Relationship Id="rId209" Type="http://schemas.openxmlformats.org/officeDocument/2006/relationships/slide" Target="slides/slide197.xml"/><Relationship Id="rId190" Type="http://schemas.openxmlformats.org/officeDocument/2006/relationships/slide" Target="slides/slide178.xml"/><Relationship Id="rId204" Type="http://schemas.openxmlformats.org/officeDocument/2006/relationships/slide" Target="slides/slide192.xml"/><Relationship Id="rId220" Type="http://schemas.openxmlformats.org/officeDocument/2006/relationships/slide" Target="slides/slide208.xml"/><Relationship Id="rId225" Type="http://schemas.openxmlformats.org/officeDocument/2006/relationships/slide" Target="slides/slide213.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7.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slide" Target="slides/slide131.xml"/><Relationship Id="rId148" Type="http://schemas.openxmlformats.org/officeDocument/2006/relationships/slide" Target="slides/slide136.xml"/><Relationship Id="rId164" Type="http://schemas.openxmlformats.org/officeDocument/2006/relationships/slide" Target="slides/slide152.xml"/><Relationship Id="rId169" Type="http://schemas.openxmlformats.org/officeDocument/2006/relationships/slide" Target="slides/slide157.xml"/><Relationship Id="rId185" Type="http://schemas.openxmlformats.org/officeDocument/2006/relationships/slide" Target="slides/slide173.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8.xml"/><Relationship Id="rId210" Type="http://schemas.openxmlformats.org/officeDocument/2006/relationships/slide" Target="slides/slide198.xml"/><Relationship Id="rId215" Type="http://schemas.openxmlformats.org/officeDocument/2006/relationships/slide" Target="slides/slide203.xml"/><Relationship Id="rId236" Type="http://schemas.openxmlformats.org/officeDocument/2006/relationships/presProps" Target="presProps.xml"/><Relationship Id="rId26" Type="http://schemas.openxmlformats.org/officeDocument/2006/relationships/slide" Target="slides/slide14.xml"/><Relationship Id="rId231" Type="http://schemas.openxmlformats.org/officeDocument/2006/relationships/slide" Target="slides/slide219.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54" Type="http://schemas.openxmlformats.org/officeDocument/2006/relationships/slide" Target="slides/slide142.xml"/><Relationship Id="rId175" Type="http://schemas.openxmlformats.org/officeDocument/2006/relationships/slide" Target="slides/slide163.xml"/><Relationship Id="rId196" Type="http://schemas.openxmlformats.org/officeDocument/2006/relationships/slide" Target="slides/slide184.xml"/><Relationship Id="rId200" Type="http://schemas.openxmlformats.org/officeDocument/2006/relationships/slide" Target="slides/slide188.xml"/><Relationship Id="rId16" Type="http://schemas.openxmlformats.org/officeDocument/2006/relationships/slide" Target="slides/slide4.xml"/><Relationship Id="rId221" Type="http://schemas.openxmlformats.org/officeDocument/2006/relationships/slide" Target="slides/slide209.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slide" Target="slides/slide132.xml"/><Relationship Id="rId90" Type="http://schemas.openxmlformats.org/officeDocument/2006/relationships/slide" Target="slides/slide78.xml"/><Relationship Id="rId165" Type="http://schemas.openxmlformats.org/officeDocument/2006/relationships/slide" Target="slides/slide153.xml"/><Relationship Id="rId186" Type="http://schemas.openxmlformats.org/officeDocument/2006/relationships/slide" Target="slides/slide174.xml"/><Relationship Id="rId211" Type="http://schemas.openxmlformats.org/officeDocument/2006/relationships/slide" Target="slides/slide199.xml"/><Relationship Id="rId232" Type="http://schemas.openxmlformats.org/officeDocument/2006/relationships/slide" Target="slides/slide220.xml"/><Relationship Id="rId27" Type="http://schemas.openxmlformats.org/officeDocument/2006/relationships/slide" Target="slides/slide15.xml"/><Relationship Id="rId48" Type="http://schemas.openxmlformats.org/officeDocument/2006/relationships/slide" Target="slides/slide36.xml"/><Relationship Id="rId69" Type="http://schemas.openxmlformats.org/officeDocument/2006/relationships/slide" Target="slides/slide57.xml"/><Relationship Id="rId113" Type="http://schemas.openxmlformats.org/officeDocument/2006/relationships/slide" Target="slides/slide101.xml"/><Relationship Id="rId134" Type="http://schemas.openxmlformats.org/officeDocument/2006/relationships/slide" Target="slides/slide12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98C9C6-BC80-4455-9D56-CFCA1805A81D}"/>
              </a:ext>
            </a:extLst>
          </p:cNvPr>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a:extLst>
              <a:ext uri="{FF2B5EF4-FFF2-40B4-BE49-F238E27FC236}">
                <a16:creationId xmlns:a16="http://schemas.microsoft.com/office/drawing/2014/main" id="{1D9AB37C-46DA-4926-94B6-E46BCF06C2A5}"/>
              </a:ext>
            </a:extLst>
          </p:cNvPr>
          <p:cNvSpPr>
            <a:spLocks noGrp="1"/>
          </p:cNvSpPr>
          <p:nvPr>
            <p:ph type="dt" sz="quarter" idx="1"/>
          </p:nvPr>
        </p:nvSpPr>
        <p:spPr>
          <a:xfrm>
            <a:off x="5317691" y="0"/>
            <a:ext cx="4068747" cy="356220"/>
          </a:xfrm>
          <a:prstGeom prst="rect">
            <a:avLst/>
          </a:prstGeom>
        </p:spPr>
        <p:txBody>
          <a:bodyPr vert="horz" lIns="65956" tIns="32978" rIns="65956" bIns="32978" rtlCol="0"/>
          <a:lstStyle>
            <a:lvl1pPr algn="r">
              <a:defRPr sz="900"/>
            </a:lvl1pPr>
          </a:lstStyle>
          <a:p>
            <a:fld id="{27A3611F-7A02-481D-BC57-382DD2AC28CE}" type="datetimeFigureOut">
              <a:rPr lang="en-US" smtClean="0"/>
              <a:t>12/15/2020</a:t>
            </a:fld>
            <a:endParaRPr lang="en-US" dirty="0"/>
          </a:p>
        </p:txBody>
      </p:sp>
      <p:sp>
        <p:nvSpPr>
          <p:cNvPr id="4" name="Footer Placeholder 3">
            <a:extLst>
              <a:ext uri="{FF2B5EF4-FFF2-40B4-BE49-F238E27FC236}">
                <a16:creationId xmlns:a16="http://schemas.microsoft.com/office/drawing/2014/main" id="{0DDB703C-622C-4E39-86B9-B24BFAC7ED4E}"/>
              </a:ext>
            </a:extLst>
          </p:cNvPr>
          <p:cNvSpPr>
            <a:spLocks noGrp="1"/>
          </p:cNvSpPr>
          <p:nvPr>
            <p:ph type="ftr" sz="quarter" idx="2"/>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5" name="Slide Number Placeholder 4">
            <a:extLst>
              <a:ext uri="{FF2B5EF4-FFF2-40B4-BE49-F238E27FC236}">
                <a16:creationId xmlns:a16="http://schemas.microsoft.com/office/drawing/2014/main" id="{BEE805A1-1A07-4E46-BAFA-7D7741745E40}"/>
              </a:ext>
            </a:extLst>
          </p:cNvPr>
          <p:cNvSpPr>
            <a:spLocks noGrp="1"/>
          </p:cNvSpPr>
          <p:nvPr>
            <p:ph type="sldNum" sz="quarter" idx="3"/>
          </p:nvPr>
        </p:nvSpPr>
        <p:spPr>
          <a:xfrm>
            <a:off x="5317691" y="6746255"/>
            <a:ext cx="4068747" cy="356220"/>
          </a:xfrm>
          <a:prstGeom prst="rect">
            <a:avLst/>
          </a:prstGeom>
        </p:spPr>
        <p:txBody>
          <a:bodyPr vert="horz" lIns="65956" tIns="32978" rIns="65956" bIns="32978" rtlCol="0" anchor="b"/>
          <a:lstStyle>
            <a:lvl1pPr algn="r">
              <a:defRPr sz="900"/>
            </a:lvl1pPr>
          </a:lstStyle>
          <a:p>
            <a:fld id="{96D0125A-D328-4F75-A91B-A8CEDB63953F}" type="slidenum">
              <a:rPr lang="en-US" smtClean="0"/>
              <a:t>‹#›</a:t>
            </a:fld>
            <a:endParaRPr lang="en-US" dirty="0"/>
          </a:p>
        </p:txBody>
      </p:sp>
    </p:spTree>
    <p:extLst>
      <p:ext uri="{BB962C8B-B14F-4D97-AF65-F5344CB8AC3E}">
        <p14:creationId xmlns:p14="http://schemas.microsoft.com/office/powerpoint/2010/main" val="3461625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747" cy="356220"/>
          </a:xfrm>
          <a:prstGeom prst="rect">
            <a:avLst/>
          </a:prstGeom>
        </p:spPr>
        <p:txBody>
          <a:bodyPr vert="horz" lIns="65956" tIns="32978" rIns="65956" bIns="32978" rtlCol="0"/>
          <a:lstStyle>
            <a:lvl1pPr algn="l">
              <a:defRPr sz="900"/>
            </a:lvl1pPr>
          </a:lstStyle>
          <a:p>
            <a:endParaRPr lang="en-US" dirty="0"/>
          </a:p>
        </p:txBody>
      </p:sp>
      <p:sp>
        <p:nvSpPr>
          <p:cNvPr id="3" name="Date Placeholder 2"/>
          <p:cNvSpPr>
            <a:spLocks noGrp="1"/>
          </p:cNvSpPr>
          <p:nvPr>
            <p:ph type="dt" idx="1"/>
          </p:nvPr>
        </p:nvSpPr>
        <p:spPr>
          <a:xfrm>
            <a:off x="5317691" y="0"/>
            <a:ext cx="4068747" cy="356220"/>
          </a:xfrm>
          <a:prstGeom prst="rect">
            <a:avLst/>
          </a:prstGeom>
        </p:spPr>
        <p:txBody>
          <a:bodyPr vert="horz" lIns="65956" tIns="32978" rIns="65956" bIns="32978" rtlCol="0"/>
          <a:lstStyle>
            <a:lvl1pPr algn="r">
              <a:defRPr sz="900"/>
            </a:lvl1pPr>
          </a:lstStyle>
          <a:p>
            <a:fld id="{85EE48BB-5CE7-364D-8AC6-A015D31DA59B}" type="datetimeFigureOut">
              <a:rPr lang="en-US" smtClean="0"/>
              <a:t>12/15/2020</a:t>
            </a:fld>
            <a:endParaRPr lang="en-US" dirty="0"/>
          </a:p>
        </p:txBody>
      </p:sp>
      <p:sp>
        <p:nvSpPr>
          <p:cNvPr id="4" name="Slide Image Placeholder 3"/>
          <p:cNvSpPr>
            <a:spLocks noGrp="1" noRot="1" noChangeAspect="1"/>
          </p:cNvSpPr>
          <p:nvPr>
            <p:ph type="sldImg" idx="2"/>
          </p:nvPr>
        </p:nvSpPr>
        <p:spPr>
          <a:xfrm>
            <a:off x="2562225" y="887413"/>
            <a:ext cx="4264025" cy="2398712"/>
          </a:xfrm>
          <a:prstGeom prst="rect">
            <a:avLst/>
          </a:prstGeom>
          <a:noFill/>
          <a:ln w="12700">
            <a:solidFill>
              <a:prstClr val="black"/>
            </a:solidFill>
          </a:ln>
        </p:spPr>
        <p:txBody>
          <a:bodyPr vert="horz" lIns="65956" tIns="32978" rIns="65956" bIns="32978" rtlCol="0" anchor="ctr"/>
          <a:lstStyle/>
          <a:p>
            <a:endParaRPr lang="en-US" dirty="0"/>
          </a:p>
        </p:txBody>
      </p:sp>
      <p:sp>
        <p:nvSpPr>
          <p:cNvPr id="5" name="Notes Placeholder 4"/>
          <p:cNvSpPr>
            <a:spLocks noGrp="1"/>
          </p:cNvSpPr>
          <p:nvPr>
            <p:ph type="body" sz="quarter" idx="3"/>
          </p:nvPr>
        </p:nvSpPr>
        <p:spPr>
          <a:xfrm>
            <a:off x="939255" y="3418341"/>
            <a:ext cx="7509965" cy="2796325"/>
          </a:xfrm>
          <a:prstGeom prst="rect">
            <a:avLst/>
          </a:prstGeom>
        </p:spPr>
        <p:txBody>
          <a:bodyPr vert="horz" lIns="65956" tIns="32978" rIns="65956" bIns="3297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46255"/>
            <a:ext cx="4068747" cy="356220"/>
          </a:xfrm>
          <a:prstGeom prst="rect">
            <a:avLst/>
          </a:prstGeom>
        </p:spPr>
        <p:txBody>
          <a:bodyPr vert="horz" lIns="65956" tIns="32978" rIns="65956" bIns="32978" rtlCol="0" anchor="b"/>
          <a:lstStyle>
            <a:lvl1pPr algn="l">
              <a:defRPr sz="900"/>
            </a:lvl1pPr>
          </a:lstStyle>
          <a:p>
            <a:endParaRPr lang="en-US" dirty="0"/>
          </a:p>
        </p:txBody>
      </p:sp>
      <p:sp>
        <p:nvSpPr>
          <p:cNvPr id="7" name="Slide Number Placeholder 6"/>
          <p:cNvSpPr>
            <a:spLocks noGrp="1"/>
          </p:cNvSpPr>
          <p:nvPr>
            <p:ph type="sldNum" sz="quarter" idx="5"/>
          </p:nvPr>
        </p:nvSpPr>
        <p:spPr>
          <a:xfrm>
            <a:off x="5317691" y="6746255"/>
            <a:ext cx="4068747" cy="356220"/>
          </a:xfrm>
          <a:prstGeom prst="rect">
            <a:avLst/>
          </a:prstGeom>
        </p:spPr>
        <p:txBody>
          <a:bodyPr vert="horz" lIns="65956" tIns="32978" rIns="65956" bIns="32978" rtlCol="0" anchor="b"/>
          <a:lstStyle>
            <a:lvl1pPr algn="r">
              <a:defRPr sz="900"/>
            </a:lvl1pPr>
          </a:lstStyle>
          <a:p>
            <a:fld id="{9535E1C7-88C3-9143-9718-91C56336BFCE}" type="slidenum">
              <a:rPr lang="en-US" smtClean="0"/>
              <a:t>‹#›</a:t>
            </a:fld>
            <a:endParaRPr lang="en-US" dirty="0"/>
          </a:p>
        </p:txBody>
      </p:sp>
    </p:spTree>
    <p:extLst>
      <p:ext uri="{BB962C8B-B14F-4D97-AF65-F5344CB8AC3E}">
        <p14:creationId xmlns:p14="http://schemas.microsoft.com/office/powerpoint/2010/main" val="209878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659557">
              <a:defRPr/>
            </a:pPr>
            <a:fld id="{9535E1C7-88C3-9143-9718-91C56336BFCE}" type="slidenum">
              <a:rPr lang="en-US">
                <a:solidFill>
                  <a:prstClr val="black"/>
                </a:solidFill>
              </a:rPr>
              <a:pPr defTabSz="659557">
                <a:defRPr/>
              </a:pPr>
              <a:t>6</a:t>
            </a:fld>
            <a:endParaRPr lang="en-US" dirty="0">
              <a:solidFill>
                <a:prstClr val="black"/>
              </a:solidFill>
            </a:endParaRPr>
          </a:p>
        </p:txBody>
      </p:sp>
    </p:spTree>
    <p:extLst>
      <p:ext uri="{BB962C8B-B14F-4D97-AF65-F5344CB8AC3E}">
        <p14:creationId xmlns:p14="http://schemas.microsoft.com/office/powerpoint/2010/main" val="35678448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8</a:t>
            </a:fld>
            <a:endParaRPr lang="en-US" dirty="0"/>
          </a:p>
        </p:txBody>
      </p:sp>
    </p:spTree>
    <p:extLst>
      <p:ext uri="{BB962C8B-B14F-4D97-AF65-F5344CB8AC3E}">
        <p14:creationId xmlns:p14="http://schemas.microsoft.com/office/powerpoint/2010/main" val="1659504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25</a:t>
            </a:fld>
            <a:endParaRPr lang="en-US" dirty="0"/>
          </a:p>
        </p:txBody>
      </p:sp>
    </p:spTree>
    <p:extLst>
      <p:ext uri="{BB962C8B-B14F-4D97-AF65-F5344CB8AC3E}">
        <p14:creationId xmlns:p14="http://schemas.microsoft.com/office/powerpoint/2010/main" val="362095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38</a:t>
            </a:fld>
            <a:endParaRPr lang="en-US" dirty="0"/>
          </a:p>
        </p:txBody>
      </p:sp>
    </p:spTree>
    <p:extLst>
      <p:ext uri="{BB962C8B-B14F-4D97-AF65-F5344CB8AC3E}">
        <p14:creationId xmlns:p14="http://schemas.microsoft.com/office/powerpoint/2010/main" val="1774389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535E1C7-88C3-9143-9718-91C56336BFCE}" type="slidenum">
              <a:rPr lang="en-US" smtClean="0"/>
              <a:t>78</a:t>
            </a:fld>
            <a:endParaRPr lang="en-US" dirty="0"/>
          </a:p>
        </p:txBody>
      </p:sp>
    </p:spTree>
    <p:extLst>
      <p:ext uri="{BB962C8B-B14F-4D97-AF65-F5344CB8AC3E}">
        <p14:creationId xmlns:p14="http://schemas.microsoft.com/office/powerpoint/2010/main" val="711039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5847EF98-FE67-924C-B40C-478327D6FCFD}"/>
              </a:ext>
            </a:extLst>
          </p:cNvPr>
          <p:cNvSpPr/>
          <p:nvPr userDrawn="1"/>
        </p:nvSpPr>
        <p:spPr>
          <a:xfrm flipH="1">
            <a:off x="7291388" y="2416175"/>
            <a:ext cx="7326312" cy="5813425"/>
          </a:xfrm>
          <a:prstGeom prst="rtTriangle">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ight Triangle 6">
            <a:extLst>
              <a:ext uri="{FF2B5EF4-FFF2-40B4-BE49-F238E27FC236}">
                <a16:creationId xmlns:a16="http://schemas.microsoft.com/office/drawing/2014/main" id="{25FA5ACE-6E30-CE4A-9699-7DD33C243EA6}"/>
              </a:ext>
            </a:extLst>
          </p:cNvPr>
          <p:cNvSpPr/>
          <p:nvPr userDrawn="1"/>
        </p:nvSpPr>
        <p:spPr>
          <a:xfrm flipH="1">
            <a:off x="7975600" y="2949575"/>
            <a:ext cx="6642100" cy="5280025"/>
          </a:xfrm>
          <a:prstGeom prst="rtTriangle">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 name="Picture 10">
            <a:extLst>
              <a:ext uri="{FF2B5EF4-FFF2-40B4-BE49-F238E27FC236}">
                <a16:creationId xmlns:a16="http://schemas.microsoft.com/office/drawing/2014/main" id="{DBAFCCAB-7163-D44B-8686-3D30559361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776727" y="6675120"/>
            <a:ext cx="2396473" cy="129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ject 4">
            <a:extLst>
              <a:ext uri="{FF2B5EF4-FFF2-40B4-BE49-F238E27FC236}">
                <a16:creationId xmlns:a16="http://schemas.microsoft.com/office/drawing/2014/main" id="{49B1250E-2FA9-6347-B9BF-43851009C456}"/>
              </a:ext>
            </a:extLst>
          </p:cNvPr>
          <p:cNvSpPr>
            <a:spLocks/>
          </p:cNvSpPr>
          <p:nvPr userDrawn="1"/>
        </p:nvSpPr>
        <p:spPr bwMode="auto">
          <a:xfrm>
            <a:off x="0" y="3079750"/>
            <a:ext cx="155575" cy="14478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sp>
        <p:nvSpPr>
          <p:cNvPr id="13" name="object 2">
            <a:extLst>
              <a:ext uri="{FF2B5EF4-FFF2-40B4-BE49-F238E27FC236}">
                <a16:creationId xmlns:a16="http://schemas.microsoft.com/office/drawing/2014/main" id="{19CAB701-6BE7-2C43-B694-9E21587E9496}"/>
              </a:ext>
            </a:extLst>
          </p:cNvPr>
          <p:cNvSpPr>
            <a:spLocks/>
          </p:cNvSpPr>
          <p:nvPr userDrawn="1"/>
        </p:nvSpPr>
        <p:spPr bwMode="auto">
          <a:xfrm>
            <a:off x="0" y="4038600"/>
            <a:ext cx="3886200" cy="76200"/>
          </a:xfrm>
          <a:custGeom>
            <a:avLst/>
            <a:gdLst>
              <a:gd name="T0" fmla="*/ 0 w 3885565"/>
              <a:gd name="T1" fmla="*/ 0 h 70245"/>
              <a:gd name="T2" fmla="*/ 3885336 w 3885565"/>
              <a:gd name="T3" fmla="*/ 0 h 70245"/>
            </a:gdLst>
            <a:ahLst/>
            <a:cxnLst>
              <a:cxn ang="0">
                <a:pos x="T0" y="T1"/>
              </a:cxn>
              <a:cxn ang="0">
                <a:pos x="T2" y="T3"/>
              </a:cxn>
            </a:cxnLst>
            <a:rect l="0" t="0" r="r" b="b"/>
            <a:pathLst>
              <a:path w="3885565" h="70245">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9" name="Subtitle 2">
            <a:extLst>
              <a:ext uri="{FF2B5EF4-FFF2-40B4-BE49-F238E27FC236}">
                <a16:creationId xmlns:a16="http://schemas.microsoft.com/office/drawing/2014/main" id="{052C6E0A-3C3E-8546-8D36-C5B71C787F11}"/>
              </a:ext>
            </a:extLst>
          </p:cNvPr>
          <p:cNvSpPr>
            <a:spLocks noGrp="1"/>
          </p:cNvSpPr>
          <p:nvPr>
            <p:ph type="subTitle" idx="1" hasCustomPrompt="1"/>
          </p:nvPr>
        </p:nvSpPr>
        <p:spPr>
          <a:xfrm>
            <a:off x="533400" y="4155946"/>
            <a:ext cx="89916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0" name="Title 1">
            <a:extLst>
              <a:ext uri="{FF2B5EF4-FFF2-40B4-BE49-F238E27FC236}">
                <a16:creationId xmlns:a16="http://schemas.microsoft.com/office/drawing/2014/main" id="{53FACF0E-7710-8C45-B38A-36FE875BCA03}"/>
              </a:ext>
            </a:extLst>
          </p:cNvPr>
          <p:cNvSpPr>
            <a:spLocks noGrp="1"/>
          </p:cNvSpPr>
          <p:nvPr>
            <p:ph type="ctrTitle" hasCustomPrompt="1"/>
          </p:nvPr>
        </p:nvSpPr>
        <p:spPr>
          <a:xfrm>
            <a:off x="533400" y="2743201"/>
            <a:ext cx="106680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pic>
        <p:nvPicPr>
          <p:cNvPr id="3" name="Picture 2">
            <a:extLst>
              <a:ext uri="{FF2B5EF4-FFF2-40B4-BE49-F238E27FC236}">
                <a16:creationId xmlns:a16="http://schemas.microsoft.com/office/drawing/2014/main" id="{20D24466-DC47-42E2-A26B-EB38134E0F9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77472" y="457200"/>
            <a:ext cx="2395728" cy="908633"/>
          </a:xfrm>
          <a:prstGeom prst="rect">
            <a:avLst/>
          </a:prstGeom>
        </p:spPr>
      </p:pic>
    </p:spTree>
    <p:extLst>
      <p:ext uri="{BB962C8B-B14F-4D97-AF65-F5344CB8AC3E}">
        <p14:creationId xmlns:p14="http://schemas.microsoft.com/office/powerpoint/2010/main" val="420153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527462" y="322433"/>
            <a:ext cx="12877800" cy="914399"/>
          </a:xfrm>
          <a:prstGeom prst="rect">
            <a:avLst/>
          </a:prstGeom>
        </p:spPr>
        <p:txBody>
          <a:bodyPr anchor="b"/>
          <a:lstStyle>
            <a:lvl1pPr algn="ctr">
              <a:defRPr sz="5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graphicFrame>
        <p:nvGraphicFramePr>
          <p:cNvPr id="2" name="Table 2">
            <a:extLst>
              <a:ext uri="{FF2B5EF4-FFF2-40B4-BE49-F238E27FC236}">
                <a16:creationId xmlns:a16="http://schemas.microsoft.com/office/drawing/2014/main" id="{0244971E-1871-4334-808A-29A30C1A20CF}"/>
              </a:ext>
            </a:extLst>
          </p:cNvPr>
          <p:cNvGraphicFramePr>
            <a:graphicFrameLocks noGrp="1"/>
          </p:cNvGraphicFramePr>
          <p:nvPr userDrawn="1">
            <p:extLst>
              <p:ext uri="{D42A27DB-BD31-4B8C-83A1-F6EECF244321}">
                <p14:modId xmlns:p14="http://schemas.microsoft.com/office/powerpoint/2010/main" val="3734961273"/>
              </p:ext>
            </p:extLst>
          </p:nvPr>
        </p:nvGraphicFramePr>
        <p:xfrm>
          <a:off x="2438399" y="2438400"/>
          <a:ext cx="9753600" cy="2966720"/>
        </p:xfrm>
        <a:graphic>
          <a:graphicData uri="http://schemas.openxmlformats.org/drawingml/2006/table">
            <a:tbl>
              <a:tblPr firstRow="1" bandRow="1">
                <a:tableStyleId>{5940675A-B579-460E-94D1-54222C63F5DA}</a:tableStyleId>
              </a:tblPr>
              <a:tblGrid>
                <a:gridCol w="1950720">
                  <a:extLst>
                    <a:ext uri="{9D8B030D-6E8A-4147-A177-3AD203B41FA5}">
                      <a16:colId xmlns:a16="http://schemas.microsoft.com/office/drawing/2014/main" val="473662090"/>
                    </a:ext>
                  </a:extLst>
                </a:gridCol>
                <a:gridCol w="1950720">
                  <a:extLst>
                    <a:ext uri="{9D8B030D-6E8A-4147-A177-3AD203B41FA5}">
                      <a16:colId xmlns:a16="http://schemas.microsoft.com/office/drawing/2014/main" val="716048259"/>
                    </a:ext>
                  </a:extLst>
                </a:gridCol>
                <a:gridCol w="1950720">
                  <a:extLst>
                    <a:ext uri="{9D8B030D-6E8A-4147-A177-3AD203B41FA5}">
                      <a16:colId xmlns:a16="http://schemas.microsoft.com/office/drawing/2014/main" val="3425279343"/>
                    </a:ext>
                  </a:extLst>
                </a:gridCol>
                <a:gridCol w="1950720">
                  <a:extLst>
                    <a:ext uri="{9D8B030D-6E8A-4147-A177-3AD203B41FA5}">
                      <a16:colId xmlns:a16="http://schemas.microsoft.com/office/drawing/2014/main" val="1163762749"/>
                    </a:ext>
                  </a:extLst>
                </a:gridCol>
                <a:gridCol w="1950720">
                  <a:extLst>
                    <a:ext uri="{9D8B030D-6E8A-4147-A177-3AD203B41FA5}">
                      <a16:colId xmlns:a16="http://schemas.microsoft.com/office/drawing/2014/main" val="2366115328"/>
                    </a:ext>
                  </a:extLst>
                </a:gridCol>
              </a:tblGrid>
              <a:tr h="370840">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69083906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63298717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735956556"/>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989895900"/>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2090276909"/>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339737618"/>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3620240702"/>
                  </a:ext>
                </a:extLst>
              </a:tr>
              <a:tr h="37084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585163451"/>
                  </a:ext>
                </a:extLst>
              </a:tr>
            </a:tbl>
          </a:graphicData>
        </a:graphic>
      </p:graphicFrame>
    </p:spTree>
    <p:extLst>
      <p:ext uri="{BB962C8B-B14F-4D97-AF65-F5344CB8AC3E}">
        <p14:creationId xmlns:p14="http://schemas.microsoft.com/office/powerpoint/2010/main" val="2639647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0BE0D-9A90-4C86-8D92-45D9419EDF52}"/>
              </a:ext>
            </a:extLst>
          </p:cNvPr>
          <p:cNvSpPr>
            <a:spLocks noGrp="1"/>
          </p:cNvSpPr>
          <p:nvPr>
            <p:ph type="title"/>
          </p:nvPr>
        </p:nvSpPr>
        <p:spPr>
          <a:xfrm>
            <a:off x="1006475" y="438150"/>
            <a:ext cx="12617450" cy="1590675"/>
          </a:xfrm>
          <a:prstGeom prst="rect">
            <a:avLst/>
          </a:prstGeom>
        </p:spPr>
        <p:txBody>
          <a:bodyPr/>
          <a:lstStyle/>
          <a:p>
            <a:r>
              <a:rPr lang="en-US" dirty="0"/>
              <a:t>Click to edit Master title style</a:t>
            </a:r>
          </a:p>
        </p:txBody>
      </p:sp>
    </p:spTree>
    <p:extLst>
      <p:ext uri="{BB962C8B-B14F-4D97-AF65-F5344CB8AC3E}">
        <p14:creationId xmlns:p14="http://schemas.microsoft.com/office/powerpoint/2010/main" val="2414137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654824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 LSM_Simple Slid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053431" y="387218"/>
            <a:ext cx="10591800" cy="784830"/>
          </a:xfrm>
          <a:prstGeom prst="rect">
            <a:avLst/>
          </a:prstGeom>
        </p:spPr>
        <p:txBody>
          <a:bodyPr anchor="b">
            <a:noAutofit/>
          </a:bodyPr>
          <a:lstStyle>
            <a:lvl1pPr algn="ctr">
              <a:defRPr sz="40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1783510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0828682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173248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244399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502400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97089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2C666-2A3D-406C-9D60-C71B828DF661}"/>
              </a:ext>
            </a:extLst>
          </p:cNvPr>
          <p:cNvSpPr>
            <a:spLocks noGrp="1"/>
          </p:cNvSpPr>
          <p:nvPr>
            <p:ph type="ctrTitle"/>
          </p:nvPr>
        </p:nvSpPr>
        <p:spPr>
          <a:xfrm>
            <a:off x="1828800" y="1346200"/>
            <a:ext cx="10972800" cy="2865438"/>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6C2F1F0-D910-4C71-A9B2-E4831013A9E4}"/>
              </a:ext>
            </a:extLst>
          </p:cNvPr>
          <p:cNvSpPr>
            <a:spLocks noGrp="1"/>
          </p:cNvSpPr>
          <p:nvPr>
            <p:ph type="subTitle" idx="1"/>
          </p:nvPr>
        </p:nvSpPr>
        <p:spPr>
          <a:xfrm>
            <a:off x="1828800" y="4322763"/>
            <a:ext cx="10972800" cy="19859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2F0F58-6CE1-400A-B183-52AAAB53BACE}"/>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576E63CC-CE76-452F-A3F0-DE6E60BB32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60B42B-4333-42DB-AEE4-61DCCD2B76D5}"/>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3617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rot="10800000">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898726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4A60-5518-4600-99DE-BAEAAB275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F2B75B-2EDF-4309-995F-55E07CFA5FC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CA2E0-1E9B-499D-AD0E-D3F7FBE53E0F}"/>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EB960EFC-9783-4FE7-9464-30AE16F8B4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89DDA7-CAC7-471D-8E95-FA8BE5E767F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011006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00F41-B3E0-444F-B35E-F7EDCBC19396}"/>
              </a:ext>
            </a:extLst>
          </p:cNvPr>
          <p:cNvSpPr>
            <a:spLocks noGrp="1"/>
          </p:cNvSpPr>
          <p:nvPr>
            <p:ph type="title"/>
          </p:nvPr>
        </p:nvSpPr>
        <p:spPr>
          <a:xfrm>
            <a:off x="998538" y="2051050"/>
            <a:ext cx="12619037" cy="3424238"/>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18E2EB-2006-4AA8-880D-8C4186568860}"/>
              </a:ext>
            </a:extLst>
          </p:cNvPr>
          <p:cNvSpPr>
            <a:spLocks noGrp="1"/>
          </p:cNvSpPr>
          <p:nvPr>
            <p:ph type="body" idx="1"/>
          </p:nvPr>
        </p:nvSpPr>
        <p:spPr>
          <a:xfrm>
            <a:off x="998538" y="5507038"/>
            <a:ext cx="12619037" cy="1800225"/>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3838E4-2E89-498A-9BB8-2AD5C9D139D5}"/>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07E3E29C-7E81-4298-BDBE-5B7963DE17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C1E94B-800B-44DD-8A84-52D43C213F0E}"/>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9969391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FFF4-733A-48E8-A43F-C29C9D86C2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02FD83-43A9-444A-9A71-00631688EFC7}"/>
              </a:ext>
            </a:extLst>
          </p:cNvPr>
          <p:cNvSpPr>
            <a:spLocks noGrp="1"/>
          </p:cNvSpPr>
          <p:nvPr>
            <p:ph sz="half" idx="1"/>
          </p:nvPr>
        </p:nvSpPr>
        <p:spPr>
          <a:xfrm>
            <a:off x="1006475"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46CFA7D-7829-47BD-A52B-0B5D88D5B255}"/>
              </a:ext>
            </a:extLst>
          </p:cNvPr>
          <p:cNvSpPr>
            <a:spLocks noGrp="1"/>
          </p:cNvSpPr>
          <p:nvPr>
            <p:ph sz="half" idx="2"/>
          </p:nvPr>
        </p:nvSpPr>
        <p:spPr>
          <a:xfrm>
            <a:off x="7391400" y="2190750"/>
            <a:ext cx="6232525" cy="5221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27112A-8629-4861-8682-614D69B7A581}"/>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6" name="Footer Placeholder 5">
            <a:extLst>
              <a:ext uri="{FF2B5EF4-FFF2-40B4-BE49-F238E27FC236}">
                <a16:creationId xmlns:a16="http://schemas.microsoft.com/office/drawing/2014/main" id="{80D4CB76-956C-4888-94B5-14F3EAA54C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5B2CD-8D08-4F2D-8490-F59DF4D3C00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2263328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F504-C28F-4A68-8100-9D53DBA85AE6}"/>
              </a:ext>
            </a:extLst>
          </p:cNvPr>
          <p:cNvSpPr>
            <a:spLocks noGrp="1"/>
          </p:cNvSpPr>
          <p:nvPr>
            <p:ph type="title"/>
          </p:nvPr>
        </p:nvSpPr>
        <p:spPr>
          <a:xfrm>
            <a:off x="1008063" y="438150"/>
            <a:ext cx="12619037" cy="15906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EF14FAE2-102C-4948-AE65-0AC362AD029F}"/>
              </a:ext>
            </a:extLst>
          </p:cNvPr>
          <p:cNvSpPr>
            <a:spLocks noGrp="1"/>
          </p:cNvSpPr>
          <p:nvPr>
            <p:ph type="body" idx="1"/>
          </p:nvPr>
        </p:nvSpPr>
        <p:spPr>
          <a:xfrm>
            <a:off x="1008063" y="2017713"/>
            <a:ext cx="6189662"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BD2B95-01C9-4F51-8F4B-E4E08FAA5F9B}"/>
              </a:ext>
            </a:extLst>
          </p:cNvPr>
          <p:cNvSpPr>
            <a:spLocks noGrp="1"/>
          </p:cNvSpPr>
          <p:nvPr>
            <p:ph sz="half" idx="2"/>
          </p:nvPr>
        </p:nvSpPr>
        <p:spPr>
          <a:xfrm>
            <a:off x="1008063" y="3006725"/>
            <a:ext cx="6189662"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871141-BDE3-4761-A687-84F4BB7B98B6}"/>
              </a:ext>
            </a:extLst>
          </p:cNvPr>
          <p:cNvSpPr>
            <a:spLocks noGrp="1"/>
          </p:cNvSpPr>
          <p:nvPr>
            <p:ph type="body" sz="quarter" idx="3"/>
          </p:nvPr>
        </p:nvSpPr>
        <p:spPr>
          <a:xfrm>
            <a:off x="7407275" y="2017713"/>
            <a:ext cx="6219825" cy="989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DA318B-CADC-4D09-ACBB-A28A7AABDCEF}"/>
              </a:ext>
            </a:extLst>
          </p:cNvPr>
          <p:cNvSpPr>
            <a:spLocks noGrp="1"/>
          </p:cNvSpPr>
          <p:nvPr>
            <p:ph sz="quarter" idx="4"/>
          </p:nvPr>
        </p:nvSpPr>
        <p:spPr>
          <a:xfrm>
            <a:off x="7407275" y="3006725"/>
            <a:ext cx="6219825" cy="44211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1617AB-D611-4C30-8166-377725761B11}"/>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8" name="Footer Placeholder 7">
            <a:extLst>
              <a:ext uri="{FF2B5EF4-FFF2-40B4-BE49-F238E27FC236}">
                <a16:creationId xmlns:a16="http://schemas.microsoft.com/office/drawing/2014/main" id="{5BF08B1C-B622-4EA7-80D9-E3FBDA2D6A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7DAAD-6132-40E1-BD70-9298C6FCDF57}"/>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720683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7EF97-C998-4EBA-899A-DC13CF90C6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36F86DF-D7B5-415D-A2BF-8ED20D860E63}"/>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4" name="Footer Placeholder 3">
            <a:extLst>
              <a:ext uri="{FF2B5EF4-FFF2-40B4-BE49-F238E27FC236}">
                <a16:creationId xmlns:a16="http://schemas.microsoft.com/office/drawing/2014/main" id="{FF609DB8-FFB3-4DD6-B47F-B8CBB0C27C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45619D-3B8B-4D74-AABF-E523D9788A09}"/>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357064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B493FC-D5C4-4314-8B89-5D2B8B4112F1}"/>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3" name="Footer Placeholder 2">
            <a:extLst>
              <a:ext uri="{FF2B5EF4-FFF2-40B4-BE49-F238E27FC236}">
                <a16:creationId xmlns:a16="http://schemas.microsoft.com/office/drawing/2014/main" id="{852EF31A-1FE5-4076-B4B1-8978B5C03D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BAE1A5-DD41-4A78-B21D-28EACB689D7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8626338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F1931-FF78-4222-829F-504F75C6729F}"/>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A06438-CC84-473A-A0A9-50A21606972E}"/>
              </a:ext>
            </a:extLst>
          </p:cNvPr>
          <p:cNvSpPr>
            <a:spLocks noGrp="1"/>
          </p:cNvSpPr>
          <p:nvPr>
            <p:ph idx="1"/>
          </p:nvPr>
        </p:nvSpPr>
        <p:spPr>
          <a:xfrm>
            <a:off x="6219825" y="1184275"/>
            <a:ext cx="7407275" cy="58483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CA0E41-8AC9-4562-A9B6-1434919532EE}"/>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512EE8-0690-4BCD-ACC4-DF5C05D36957}"/>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6" name="Footer Placeholder 5">
            <a:extLst>
              <a:ext uri="{FF2B5EF4-FFF2-40B4-BE49-F238E27FC236}">
                <a16:creationId xmlns:a16="http://schemas.microsoft.com/office/drawing/2014/main" id="{EBE9C190-B04F-406B-BF85-17838BBD4C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67CCB0-6017-4C4B-8F0D-89822BF422F3}"/>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8283145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D4B36-EBE5-4466-B156-60793A8CCE5B}"/>
              </a:ext>
            </a:extLst>
          </p:cNvPr>
          <p:cNvSpPr>
            <a:spLocks noGrp="1"/>
          </p:cNvSpPr>
          <p:nvPr>
            <p:ph type="title"/>
          </p:nvPr>
        </p:nvSpPr>
        <p:spPr>
          <a:xfrm>
            <a:off x="1008063" y="549275"/>
            <a:ext cx="4718050" cy="191928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ACD78F-AD38-4BF0-8883-EB0942D3EEC1}"/>
              </a:ext>
            </a:extLst>
          </p:cNvPr>
          <p:cNvSpPr>
            <a:spLocks noGrp="1"/>
          </p:cNvSpPr>
          <p:nvPr>
            <p:ph type="pic" idx="1"/>
          </p:nvPr>
        </p:nvSpPr>
        <p:spPr>
          <a:xfrm>
            <a:off x="6219825" y="1184275"/>
            <a:ext cx="7407275" cy="5848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248942A-BD2D-4CF9-A449-C3DAFC6AB38B}"/>
              </a:ext>
            </a:extLst>
          </p:cNvPr>
          <p:cNvSpPr>
            <a:spLocks noGrp="1"/>
          </p:cNvSpPr>
          <p:nvPr>
            <p:ph type="body" sz="half" idx="2"/>
          </p:nvPr>
        </p:nvSpPr>
        <p:spPr>
          <a:xfrm>
            <a:off x="1008063" y="2468563"/>
            <a:ext cx="4718050" cy="4573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84B76-0D9E-4896-A2CB-ED8A63B276E2}"/>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6" name="Footer Placeholder 5">
            <a:extLst>
              <a:ext uri="{FF2B5EF4-FFF2-40B4-BE49-F238E27FC236}">
                <a16:creationId xmlns:a16="http://schemas.microsoft.com/office/drawing/2014/main" id="{06E97CA4-C10D-4076-8145-3D9A8187F1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8AFDF4-0372-4485-A724-40F915F32F08}"/>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6459900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C3211-1CE7-42CD-9142-6BFC09C481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13B782A-A015-4242-A126-2C787519CA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1E0BE-3925-4261-A611-F8A930534B11}"/>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4F877CC6-9CD2-4113-B76F-0E495B7CBD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D574F9-C7FF-427E-9A8C-31FE4246973B}"/>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1389418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E7BCD7-7046-42E8-B7DE-A00652488F94}"/>
              </a:ext>
            </a:extLst>
          </p:cNvPr>
          <p:cNvSpPr>
            <a:spLocks noGrp="1"/>
          </p:cNvSpPr>
          <p:nvPr>
            <p:ph type="title" orient="vert"/>
          </p:nvPr>
        </p:nvSpPr>
        <p:spPr>
          <a:xfrm>
            <a:off x="10469563" y="438150"/>
            <a:ext cx="3154362" cy="697388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540731-B86F-41D1-A310-304DE9084357}"/>
              </a:ext>
            </a:extLst>
          </p:cNvPr>
          <p:cNvSpPr>
            <a:spLocks noGrp="1"/>
          </p:cNvSpPr>
          <p:nvPr>
            <p:ph type="body" orient="vert" idx="1"/>
          </p:nvPr>
        </p:nvSpPr>
        <p:spPr>
          <a:xfrm>
            <a:off x="1006475" y="438150"/>
            <a:ext cx="9310688" cy="6973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2D5A9F-352F-4372-BAA1-E9956E141D76}"/>
              </a:ext>
            </a:extLst>
          </p:cNvPr>
          <p:cNvSpPr>
            <a:spLocks noGrp="1"/>
          </p:cNvSpPr>
          <p:nvPr>
            <p:ph type="dt" sz="half" idx="10"/>
          </p:nvPr>
        </p:nvSpPr>
        <p:spPr/>
        <p:txBody>
          <a:body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D199B74E-EC4D-4AC8-A3A8-F8967EB7F1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C7AC5E-48F7-4593-8A4F-AD9D6616108A}"/>
              </a:ext>
            </a:extLst>
          </p:cNvPr>
          <p:cNvSpPr>
            <a:spLocks noGrp="1"/>
          </p:cNvSpPr>
          <p:nvPr>
            <p:ph type="sldNum" sz="quarter" idx="12"/>
          </p:nvPr>
        </p:nvSpPr>
        <p:spPr/>
        <p:txBody>
          <a:bodyPr/>
          <a:lstStyle/>
          <a:p>
            <a:fld id="{A186EAC2-6EE4-4510-8EBF-8267D6A6576E}" type="slidenum">
              <a:rPr lang="en-US" smtClean="0"/>
              <a:t>‹#›</a:t>
            </a:fld>
            <a:endParaRPr lang="en-US"/>
          </a:p>
        </p:txBody>
      </p:sp>
    </p:spTree>
    <p:extLst>
      <p:ext uri="{BB962C8B-B14F-4D97-AF65-F5344CB8AC3E}">
        <p14:creationId xmlns:p14="http://schemas.microsoft.com/office/powerpoint/2010/main" val="1465188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2">
    <p:spTree>
      <p:nvGrpSpPr>
        <p:cNvPr id="1" name=""/>
        <p:cNvGrpSpPr/>
        <p:nvPr/>
      </p:nvGrpSpPr>
      <p:grpSpPr>
        <a:xfrm>
          <a:off x="0" y="0"/>
          <a:ext cx="0" cy="0"/>
          <a:chOff x="0" y="0"/>
          <a:chExt cx="0" cy="0"/>
        </a:xfrm>
      </p:grpSpPr>
      <p:sp>
        <p:nvSpPr>
          <p:cNvPr id="17" name="object 2">
            <a:extLst>
              <a:ext uri="{FF2B5EF4-FFF2-40B4-BE49-F238E27FC236}">
                <a16:creationId xmlns:a16="http://schemas.microsoft.com/office/drawing/2014/main" id="{8F24E8C2-88D0-8543-A512-86696E5FF2E1}"/>
              </a:ext>
            </a:extLst>
          </p:cNvPr>
          <p:cNvSpPr>
            <a:spLocks/>
          </p:cNvSpPr>
          <p:nvPr userDrawn="1"/>
        </p:nvSpPr>
        <p:spPr bwMode="auto">
          <a:xfrm>
            <a:off x="14325600" y="3079750"/>
            <a:ext cx="304800" cy="1447800"/>
          </a:xfrm>
          <a:custGeom>
            <a:avLst/>
            <a:gdLst>
              <a:gd name="T0" fmla="*/ 0 w 440054"/>
              <a:gd name="T1" fmla="*/ 8229600 h 8229600"/>
              <a:gd name="T2" fmla="*/ 439712 w 440054"/>
              <a:gd name="T3" fmla="*/ 8229600 h 8229600"/>
              <a:gd name="T4" fmla="*/ 439712 w 440054"/>
              <a:gd name="T5" fmla="*/ 0 h 8229600"/>
              <a:gd name="T6" fmla="*/ 0 w 440054"/>
              <a:gd name="T7" fmla="*/ 0 h 8229600"/>
              <a:gd name="T8" fmla="*/ 0 w 440054"/>
              <a:gd name="T9" fmla="*/ 8229600 h 8229600"/>
            </a:gdLst>
            <a:ahLst/>
            <a:cxnLst>
              <a:cxn ang="0">
                <a:pos x="T0" y="T1"/>
              </a:cxn>
              <a:cxn ang="0">
                <a:pos x="T2" y="T3"/>
              </a:cxn>
              <a:cxn ang="0">
                <a:pos x="T4" y="T5"/>
              </a:cxn>
              <a:cxn ang="0">
                <a:pos x="T6" y="T7"/>
              </a:cxn>
              <a:cxn ang="0">
                <a:pos x="T8" y="T9"/>
              </a:cxn>
            </a:cxnLst>
            <a:rect l="0" t="0" r="r" b="b"/>
            <a:pathLst>
              <a:path w="440054" h="8229600">
                <a:moveTo>
                  <a:pt x="0" y="8229600"/>
                </a:moveTo>
                <a:lnTo>
                  <a:pt x="439712" y="8229600"/>
                </a:lnTo>
                <a:lnTo>
                  <a:pt x="439712" y="0"/>
                </a:lnTo>
                <a:lnTo>
                  <a:pt x="0" y="0"/>
                </a:lnTo>
                <a:lnTo>
                  <a:pt x="0" y="8229600"/>
                </a:lnTo>
                <a:close/>
              </a:path>
            </a:pathLst>
          </a:custGeom>
          <a:solidFill>
            <a:srgbClr val="C10E21"/>
          </a:solidFill>
          <a:ln>
            <a:noFill/>
          </a:ln>
        </p:spPr>
        <p:txBody>
          <a:bodyPr lIns="0" tIns="0" rIns="0" bIns="0"/>
          <a:lstStyle/>
          <a:p>
            <a:endParaRPr lang="en-US" dirty="0"/>
          </a:p>
        </p:txBody>
      </p:sp>
      <p:sp>
        <p:nvSpPr>
          <p:cNvPr id="19" name="object 2">
            <a:extLst>
              <a:ext uri="{FF2B5EF4-FFF2-40B4-BE49-F238E27FC236}">
                <a16:creationId xmlns:a16="http://schemas.microsoft.com/office/drawing/2014/main" id="{21FBA6B4-9211-EF49-AF9D-88B4DD38744B}"/>
              </a:ext>
            </a:extLst>
          </p:cNvPr>
          <p:cNvSpPr>
            <a:spLocks/>
          </p:cNvSpPr>
          <p:nvPr userDrawn="1"/>
        </p:nvSpPr>
        <p:spPr bwMode="auto">
          <a:xfrm>
            <a:off x="596900" y="4038600"/>
            <a:ext cx="14033500" cy="609600"/>
          </a:xfrm>
          <a:custGeom>
            <a:avLst/>
            <a:gdLst>
              <a:gd name="T0" fmla="*/ 0 w 3885565"/>
              <a:gd name="T1" fmla="*/ 0 h 152400"/>
              <a:gd name="T2" fmla="*/ 3885336 w 3885565"/>
              <a:gd name="T3" fmla="*/ 0 h 152400"/>
            </a:gdLst>
            <a:ahLst/>
            <a:cxnLst>
              <a:cxn ang="0">
                <a:pos x="T0" y="T1"/>
              </a:cxn>
              <a:cxn ang="0">
                <a:pos x="T2" y="T3"/>
              </a:cxn>
            </a:cxnLst>
            <a:rect l="0" t="0" r="r" b="b"/>
            <a:pathLst>
              <a:path w="3885565" h="152400">
                <a:moveTo>
                  <a:pt x="0" y="0"/>
                </a:moveTo>
                <a:lnTo>
                  <a:pt x="3885336" y="0"/>
                </a:lnTo>
              </a:path>
            </a:pathLst>
          </a:custGeom>
          <a:noFill/>
          <a:ln w="25400" cap="rnd">
            <a:solidFill>
              <a:srgbClr val="626469"/>
            </a:solidFill>
            <a:prstDash val="sys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21" name="Subtitle 2">
            <a:extLst>
              <a:ext uri="{FF2B5EF4-FFF2-40B4-BE49-F238E27FC236}">
                <a16:creationId xmlns:a16="http://schemas.microsoft.com/office/drawing/2014/main" id="{8C148770-7075-5D49-A2F3-01F8004D6A72}"/>
              </a:ext>
            </a:extLst>
          </p:cNvPr>
          <p:cNvSpPr>
            <a:spLocks noGrp="1"/>
          </p:cNvSpPr>
          <p:nvPr>
            <p:ph type="subTitle" idx="1" hasCustomPrompt="1"/>
          </p:nvPr>
        </p:nvSpPr>
        <p:spPr>
          <a:xfrm>
            <a:off x="533400" y="4155946"/>
            <a:ext cx="13258800" cy="1985962"/>
          </a:xfrm>
          <a:prstGeom prst="rect">
            <a:avLst/>
          </a:prstGeom>
        </p:spPr>
        <p:txBody>
          <a:bodyPr/>
          <a:lstStyle>
            <a:lvl1pPr marL="0" indent="0" algn="l">
              <a:buNone/>
              <a:defRPr sz="2800" b="0" i="0">
                <a:solidFill>
                  <a:srgbClr val="636466"/>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22" name="Title 1">
            <a:extLst>
              <a:ext uri="{FF2B5EF4-FFF2-40B4-BE49-F238E27FC236}">
                <a16:creationId xmlns:a16="http://schemas.microsoft.com/office/drawing/2014/main" id="{B9FB1A25-CAE0-FC4F-A7F8-28305F3782C0}"/>
              </a:ext>
            </a:extLst>
          </p:cNvPr>
          <p:cNvSpPr>
            <a:spLocks noGrp="1"/>
          </p:cNvSpPr>
          <p:nvPr>
            <p:ph type="ctrTitle" hasCustomPrompt="1"/>
          </p:nvPr>
        </p:nvSpPr>
        <p:spPr>
          <a:xfrm>
            <a:off x="533400" y="2743201"/>
            <a:ext cx="13258800" cy="1311016"/>
          </a:xfrm>
          <a:prstGeom prst="rect">
            <a:avLst/>
          </a:prstGeom>
        </p:spPr>
        <p:txBody>
          <a:bodyPr anchor="b"/>
          <a:lstStyle>
            <a:lvl1pPr algn="l">
              <a:defRPr sz="7800" b="1" i="0" spc="300">
                <a:solidFill>
                  <a:schemeClr val="tx1"/>
                </a:solidFill>
                <a:latin typeface="Lub Dub Heavy" panose="020B0603030403020204" pitchFamily="34" charset="77"/>
              </a:defRPr>
            </a:lvl1pPr>
          </a:lstStyle>
          <a:p>
            <a:r>
              <a:rPr lang="en-US" dirty="0"/>
              <a:t>Title Slide</a:t>
            </a:r>
          </a:p>
        </p:txBody>
      </p:sp>
      <p:sp>
        <p:nvSpPr>
          <p:cNvPr id="2" name="Rectangle 1">
            <a:extLst>
              <a:ext uri="{FF2B5EF4-FFF2-40B4-BE49-F238E27FC236}">
                <a16:creationId xmlns:a16="http://schemas.microsoft.com/office/drawing/2014/main" id="{CFB90EDC-B8CB-E841-BCB2-A63384585752}"/>
              </a:ext>
            </a:extLst>
          </p:cNvPr>
          <p:cNvSpPr/>
          <p:nvPr userDrawn="1"/>
        </p:nvSpPr>
        <p:spPr>
          <a:xfrm>
            <a:off x="0" y="7010400"/>
            <a:ext cx="14630400" cy="1219200"/>
          </a:xfrm>
          <a:prstGeom prst="rect">
            <a:avLst/>
          </a:prstGeom>
          <a:solidFill>
            <a:srgbClr val="C10E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10E21"/>
              </a:solidFill>
            </a:endParaRPr>
          </a:p>
        </p:txBody>
      </p:sp>
      <p:sp>
        <p:nvSpPr>
          <p:cNvPr id="10" name="Rectangle 9">
            <a:extLst>
              <a:ext uri="{FF2B5EF4-FFF2-40B4-BE49-F238E27FC236}">
                <a16:creationId xmlns:a16="http://schemas.microsoft.com/office/drawing/2014/main" id="{4CDABD89-4697-7A46-9378-1D6696666B3E}"/>
              </a:ext>
            </a:extLst>
          </p:cNvPr>
          <p:cNvSpPr/>
          <p:nvPr userDrawn="1"/>
        </p:nvSpPr>
        <p:spPr>
          <a:xfrm flipV="1">
            <a:off x="0" y="7315200"/>
            <a:ext cx="14630400" cy="914400"/>
          </a:xfrm>
          <a:prstGeom prst="rect">
            <a:avLst/>
          </a:prstGeom>
          <a:solidFill>
            <a:srgbClr val="99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990000"/>
              </a:solidFill>
            </a:endParaRPr>
          </a:p>
        </p:txBody>
      </p:sp>
      <p:pic>
        <p:nvPicPr>
          <p:cNvPr id="9" name="Picture 8">
            <a:extLst>
              <a:ext uri="{FF2B5EF4-FFF2-40B4-BE49-F238E27FC236}">
                <a16:creationId xmlns:a16="http://schemas.microsoft.com/office/drawing/2014/main" id="{25C71139-E34D-D04E-A7C2-F2E7DAA14F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52393"/>
            <a:ext cx="2364956" cy="1279289"/>
          </a:xfrm>
          <a:prstGeom prst="rect">
            <a:avLst/>
          </a:prstGeom>
        </p:spPr>
      </p:pic>
      <p:pic>
        <p:nvPicPr>
          <p:cNvPr id="11" name="Picture 10">
            <a:extLst>
              <a:ext uri="{FF2B5EF4-FFF2-40B4-BE49-F238E27FC236}">
                <a16:creationId xmlns:a16="http://schemas.microsoft.com/office/drawing/2014/main" id="{767F2B47-1C63-4CB8-88E1-447C29CF2D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01272" y="637720"/>
            <a:ext cx="2395728" cy="908633"/>
          </a:xfrm>
          <a:prstGeom prst="rect">
            <a:avLst/>
          </a:prstGeom>
        </p:spPr>
      </p:pic>
      <p:sp>
        <p:nvSpPr>
          <p:cNvPr id="3" name="Rectangle 2">
            <a:extLst>
              <a:ext uri="{FF2B5EF4-FFF2-40B4-BE49-F238E27FC236}">
                <a16:creationId xmlns:a16="http://schemas.microsoft.com/office/drawing/2014/main" id="{5D368B5D-317D-41A4-B0ED-67361050E6D1}"/>
              </a:ext>
            </a:extLst>
          </p:cNvPr>
          <p:cNvSpPr/>
          <p:nvPr userDrawn="1"/>
        </p:nvSpPr>
        <p:spPr>
          <a:xfrm>
            <a:off x="14325600" y="2971800"/>
            <a:ext cx="304800" cy="167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noFill/>
            </a:endParaRPr>
          </a:p>
        </p:txBody>
      </p:sp>
      <p:sp>
        <p:nvSpPr>
          <p:cNvPr id="12" name="TextBox 11">
            <a:extLst>
              <a:ext uri="{FF2B5EF4-FFF2-40B4-BE49-F238E27FC236}">
                <a16:creationId xmlns:a16="http://schemas.microsoft.com/office/drawing/2014/main" id="{CDF90826-05C2-4B2E-8539-BD2916C67EA4}"/>
              </a:ext>
            </a:extLst>
          </p:cNvPr>
          <p:cNvSpPr txBox="1"/>
          <p:nvPr userDrawn="1"/>
        </p:nvSpPr>
        <p:spPr>
          <a:xfrm>
            <a:off x="0" y="6906161"/>
            <a:ext cx="14630400" cy="1323439"/>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903838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Slides - Photo Only">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1A1176CE-ACD2-0649-82A4-CB21ED1FE4F7}"/>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3" name="object 4">
            <a:extLst>
              <a:ext uri="{FF2B5EF4-FFF2-40B4-BE49-F238E27FC236}">
                <a16:creationId xmlns:a16="http://schemas.microsoft.com/office/drawing/2014/main" id="{8C8D5801-9BE1-6142-BC32-56BBE40E147E}"/>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9A8428B2-E1D8-6242-BE84-24F70A3B57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6" name="Oval 5">
            <a:extLst>
              <a:ext uri="{FF2B5EF4-FFF2-40B4-BE49-F238E27FC236}">
                <a16:creationId xmlns:a16="http://schemas.microsoft.com/office/drawing/2014/main" id="{CD7ECD57-6281-6647-8604-6BDCA7F113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501CC036-35EB-724C-925B-AFE34D3DE79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DF2ABD52-5E76-4B6B-8D05-700C3B272EA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2763124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hoto Slides - Photo and Titl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BA7B55E-4760-D54F-A779-CBEB05DF9858}"/>
              </a:ext>
            </a:extLst>
          </p:cNvPr>
          <p:cNvSpPr>
            <a:spLocks noGrp="1"/>
          </p:cNvSpPr>
          <p:nvPr>
            <p:ph type="pic" sz="quarter" idx="10"/>
          </p:nvPr>
        </p:nvSpPr>
        <p:spPr>
          <a:xfrm>
            <a:off x="142874" y="0"/>
            <a:ext cx="14487525" cy="8229600"/>
          </a:xfrm>
          <a:prstGeom prst="rect">
            <a:avLst/>
          </a:prstGeom>
        </p:spPr>
        <p:txBody>
          <a:bodyPr/>
          <a:lstStyle/>
          <a:p>
            <a:endParaRPr lang="en-US" dirty="0"/>
          </a:p>
        </p:txBody>
      </p:sp>
      <p:sp>
        <p:nvSpPr>
          <p:cNvPr id="4" name="object 4">
            <a:extLst>
              <a:ext uri="{FF2B5EF4-FFF2-40B4-BE49-F238E27FC236}">
                <a16:creationId xmlns:a16="http://schemas.microsoft.com/office/drawing/2014/main" id="{91623268-0FBE-3043-A9AB-94B1D687CFF8}"/>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176BA84-C665-124A-AD82-9ADF60C22A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
        <p:nvSpPr>
          <p:cNvPr id="8" name="Subtitle 2">
            <a:extLst>
              <a:ext uri="{FF2B5EF4-FFF2-40B4-BE49-F238E27FC236}">
                <a16:creationId xmlns:a16="http://schemas.microsoft.com/office/drawing/2014/main" id="{81798FFD-7972-4C41-A1BF-1F5E78A6273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45F08A23-0D0A-604A-B122-1143AC77178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823FCDC5-09AA-4E4D-99F5-A435E87BED5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45942103-09C0-3946-B874-1D277B93356A}"/>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65D32050-436E-47F8-87B9-1689FC08551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Tree>
    <p:extLst>
      <p:ext uri="{BB962C8B-B14F-4D97-AF65-F5344CB8AC3E}">
        <p14:creationId xmlns:p14="http://schemas.microsoft.com/office/powerpoint/2010/main" val="34112602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lit Content - Title Only">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4267199"/>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3429000"/>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1569F22E-B2E0-B24E-9B0F-DF7020148A7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61A349BA-F882-9A47-AC0B-B7341A2C05D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B659C271-5C34-4EF1-B447-F0DA22A55F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1734363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lit Content -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6" name="Subtitle 2">
            <a:extLst>
              <a:ext uri="{FF2B5EF4-FFF2-40B4-BE49-F238E27FC236}">
                <a16:creationId xmlns:a16="http://schemas.microsoft.com/office/drawing/2014/main" id="{F5A34989-DB6B-1C47-9B02-53A27AB01FCA}"/>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E7B90F26-5B26-2D49-947D-3C1DF8DB18ED}"/>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5" name="Oval 4">
            <a:extLst>
              <a:ext uri="{FF2B5EF4-FFF2-40B4-BE49-F238E27FC236}">
                <a16:creationId xmlns:a16="http://schemas.microsoft.com/office/drawing/2014/main" id="{4BBAE693-D56F-7448-87FA-F37C077EBB71}"/>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9F0B3A60-FF11-6D47-8544-AACB4B620B6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216D3FA7-52B5-47E9-A111-93C3AAB6D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9164923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lit Content - Basic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8EE977C-0903-384F-B0C6-AD29D4C80396}"/>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12" name="Subtitle 2">
            <a:extLst>
              <a:ext uri="{FF2B5EF4-FFF2-40B4-BE49-F238E27FC236}">
                <a16:creationId xmlns:a16="http://schemas.microsoft.com/office/drawing/2014/main" id="{59D77126-D501-464C-8E85-B7D943936202}"/>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3" name="Title 1">
            <a:extLst>
              <a:ext uri="{FF2B5EF4-FFF2-40B4-BE49-F238E27FC236}">
                <a16:creationId xmlns:a16="http://schemas.microsoft.com/office/drawing/2014/main" id="{BA48D990-F660-F748-BB05-82ACBE430FD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Text Placeholder 9">
            <a:extLst>
              <a:ext uri="{FF2B5EF4-FFF2-40B4-BE49-F238E27FC236}">
                <a16:creationId xmlns:a16="http://schemas.microsoft.com/office/drawing/2014/main" id="{F35E03D2-EF9E-C247-AD8B-154D56C5B07B}"/>
              </a:ext>
            </a:extLst>
          </p:cNvPr>
          <p:cNvSpPr>
            <a:spLocks noGrp="1"/>
          </p:cNvSpPr>
          <p:nvPr>
            <p:ph type="body" sz="quarter" idx="10" hasCustomPrompt="1"/>
          </p:nvPr>
        </p:nvSpPr>
        <p:spPr>
          <a:xfrm>
            <a:off x="73914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6" name="Oval 5">
            <a:extLst>
              <a:ext uri="{FF2B5EF4-FFF2-40B4-BE49-F238E27FC236}">
                <a16:creationId xmlns:a16="http://schemas.microsoft.com/office/drawing/2014/main" id="{64B34046-8BCE-3D4F-99C7-B68567F1F64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D996E112-1B45-A74F-8501-DD441D00F6CD}"/>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AC8034F5-86AE-4AF9-9B39-63609395BC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23104813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plit Content - One Column">
    <p:spTree>
      <p:nvGrpSpPr>
        <p:cNvPr id="1" name=""/>
        <p:cNvGrpSpPr/>
        <p:nvPr/>
      </p:nvGrpSpPr>
      <p:grpSpPr>
        <a:xfrm>
          <a:off x="0" y="0"/>
          <a:ext cx="0" cy="0"/>
          <a:chOff x="0" y="0"/>
          <a:chExt cx="0" cy="0"/>
        </a:xfrm>
      </p:grpSpPr>
      <p:sp>
        <p:nvSpPr>
          <p:cNvPr id="6" name="Picture Placeholder 9">
            <a:extLst>
              <a:ext uri="{FF2B5EF4-FFF2-40B4-BE49-F238E27FC236}">
                <a16:creationId xmlns:a16="http://schemas.microsoft.com/office/drawing/2014/main" id="{6164BC8B-2DDC-624C-A5E0-17F9D36C6C22}"/>
              </a:ext>
            </a:extLst>
          </p:cNvPr>
          <p:cNvSpPr>
            <a:spLocks noGrp="1"/>
          </p:cNvSpPr>
          <p:nvPr>
            <p:ph type="pic" sz="quarter" idx="11"/>
          </p:nvPr>
        </p:nvSpPr>
        <p:spPr>
          <a:xfrm>
            <a:off x="1371599" y="1987550"/>
            <a:ext cx="5129891" cy="4489450"/>
          </a:xfrm>
          <a:prstGeom prst="rect">
            <a:avLst/>
          </a:prstGeom>
        </p:spPr>
        <p:txBody>
          <a:bodyPr/>
          <a:lstStyle/>
          <a:p>
            <a:endParaRPr lang="en-US" dirty="0"/>
          </a:p>
        </p:txBody>
      </p:sp>
      <p:sp>
        <p:nvSpPr>
          <p:cNvPr id="8" name="Content Placeholder 15">
            <a:extLst>
              <a:ext uri="{FF2B5EF4-FFF2-40B4-BE49-F238E27FC236}">
                <a16:creationId xmlns:a16="http://schemas.microsoft.com/office/drawing/2014/main" id="{61E630F4-058D-094F-B095-F42FA481FDED}"/>
              </a:ext>
            </a:extLst>
          </p:cNvPr>
          <p:cNvSpPr>
            <a:spLocks noGrp="1"/>
          </p:cNvSpPr>
          <p:nvPr>
            <p:ph sz="quarter" idx="14" hasCustomPrompt="1"/>
          </p:nvPr>
        </p:nvSpPr>
        <p:spPr>
          <a:xfrm>
            <a:off x="73914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ubtitle 2">
            <a:extLst>
              <a:ext uri="{FF2B5EF4-FFF2-40B4-BE49-F238E27FC236}">
                <a16:creationId xmlns:a16="http://schemas.microsoft.com/office/drawing/2014/main" id="{3A499F2E-D4BF-6241-B666-AECAC4376125}"/>
              </a:ext>
            </a:extLst>
          </p:cNvPr>
          <p:cNvSpPr>
            <a:spLocks noGrp="1"/>
          </p:cNvSpPr>
          <p:nvPr>
            <p:ph type="subTitle" idx="1" hasCustomPrompt="1"/>
          </p:nvPr>
        </p:nvSpPr>
        <p:spPr>
          <a:xfrm>
            <a:off x="73914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7CD8ABC0-539D-4E40-B8EC-8E2AE2233701}"/>
              </a:ext>
            </a:extLst>
          </p:cNvPr>
          <p:cNvSpPr>
            <a:spLocks noGrp="1"/>
          </p:cNvSpPr>
          <p:nvPr>
            <p:ph type="ctrTitle" hasCustomPrompt="1"/>
          </p:nvPr>
        </p:nvSpPr>
        <p:spPr>
          <a:xfrm>
            <a:off x="7391400" y="1219201"/>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7" name="Oval 6">
            <a:extLst>
              <a:ext uri="{FF2B5EF4-FFF2-40B4-BE49-F238E27FC236}">
                <a16:creationId xmlns:a16="http://schemas.microsoft.com/office/drawing/2014/main" id="{2ABCDC6D-A828-4F4A-901D-D307BFA19520}"/>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2">
            <a:extLst>
              <a:ext uri="{FF2B5EF4-FFF2-40B4-BE49-F238E27FC236}">
                <a16:creationId xmlns:a16="http://schemas.microsoft.com/office/drawing/2014/main" id="{9FA10DA0-4455-3D43-ACD5-EF24C9BDC133}"/>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D0038BC1-865C-4EC7-8442-40094C5B0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3704955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 Right - Title Only">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5F22C1C2-FE88-CB4E-9288-00F45F659375}"/>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3" name="Title 1">
            <a:extLst>
              <a:ext uri="{FF2B5EF4-FFF2-40B4-BE49-F238E27FC236}">
                <a16:creationId xmlns:a16="http://schemas.microsoft.com/office/drawing/2014/main" id="{4F7531D0-4694-D142-9626-C24B523FA067}"/>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4" name="Picture Placeholder 9">
            <a:extLst>
              <a:ext uri="{FF2B5EF4-FFF2-40B4-BE49-F238E27FC236}">
                <a16:creationId xmlns:a16="http://schemas.microsoft.com/office/drawing/2014/main" id="{30833C13-1F9B-3C42-9C7D-27E25968D170}"/>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5" name="Oval 4">
            <a:extLst>
              <a:ext uri="{FF2B5EF4-FFF2-40B4-BE49-F238E27FC236}">
                <a16:creationId xmlns:a16="http://schemas.microsoft.com/office/drawing/2014/main" id="{B57A8FD8-0BAD-ED48-BA15-0DD596AE339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2">
            <a:extLst>
              <a:ext uri="{FF2B5EF4-FFF2-40B4-BE49-F238E27FC236}">
                <a16:creationId xmlns:a16="http://schemas.microsoft.com/office/drawing/2014/main" id="{8A23F1EA-FE2D-2542-A304-9429368A26B2}"/>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7" name="Picture 6">
            <a:extLst>
              <a:ext uri="{FF2B5EF4-FFF2-40B4-BE49-F238E27FC236}">
                <a16:creationId xmlns:a16="http://schemas.microsoft.com/office/drawing/2014/main" id="{CE911D8C-3F3D-489E-896A-5F75CEFC09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27069038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mage Right - Basic Conten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7A3C3A83-05F3-7249-BE06-6450862A74A5}"/>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Text Placeholder 9">
            <a:extLst>
              <a:ext uri="{FF2B5EF4-FFF2-40B4-BE49-F238E27FC236}">
                <a16:creationId xmlns:a16="http://schemas.microsoft.com/office/drawing/2014/main" id="{26076040-D0B2-F045-83D5-24B463563355}"/>
              </a:ext>
            </a:extLst>
          </p:cNvPr>
          <p:cNvSpPr>
            <a:spLocks noGrp="1"/>
          </p:cNvSpPr>
          <p:nvPr>
            <p:ph type="body" sz="quarter" idx="10" hasCustomPrompt="1"/>
          </p:nvPr>
        </p:nvSpPr>
        <p:spPr>
          <a:xfrm>
            <a:off x="685800" y="3048000"/>
            <a:ext cx="5943600" cy="45720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DCF5348A-731F-EA46-96B3-05A1F66489B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D6781F4C-FC8D-D54D-92A4-89280638ABD6}"/>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bject 11">
            <a:extLst>
              <a:ext uri="{FF2B5EF4-FFF2-40B4-BE49-F238E27FC236}">
                <a16:creationId xmlns:a16="http://schemas.microsoft.com/office/drawing/2014/main" id="{C4C3982A-5FE4-4C4E-AE78-0FD3C46F5728}"/>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1" name="Oval 10">
            <a:extLst>
              <a:ext uri="{FF2B5EF4-FFF2-40B4-BE49-F238E27FC236}">
                <a16:creationId xmlns:a16="http://schemas.microsoft.com/office/drawing/2014/main" id="{1CD90073-4747-F844-BDFF-DE623FE36792}"/>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7A7C26E4-40D6-E34F-917F-4F7C10793CE1}"/>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087F61C7-185D-4C50-8C61-12BE539DD4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8711908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Right - One Column">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625101B7-49A3-8944-BC1B-6F8DF661DA61}"/>
              </a:ext>
            </a:extLst>
          </p:cNvPr>
          <p:cNvSpPr>
            <a:spLocks noGrp="1"/>
          </p:cNvSpPr>
          <p:nvPr>
            <p:ph type="pic" sz="quarter" idx="11"/>
          </p:nvPr>
        </p:nvSpPr>
        <p:spPr>
          <a:xfrm>
            <a:off x="8718550" y="0"/>
            <a:ext cx="5911850" cy="8229600"/>
          </a:xfrm>
          <a:prstGeom prst="rect">
            <a:avLst/>
          </a:prstGeom>
        </p:spPr>
        <p:txBody>
          <a:bodyPr/>
          <a:lstStyle/>
          <a:p>
            <a:endParaRPr lang="en-US" dirty="0"/>
          </a:p>
        </p:txBody>
      </p:sp>
      <p:sp>
        <p:nvSpPr>
          <p:cNvPr id="7" name="Content Placeholder 15">
            <a:extLst>
              <a:ext uri="{FF2B5EF4-FFF2-40B4-BE49-F238E27FC236}">
                <a16:creationId xmlns:a16="http://schemas.microsoft.com/office/drawing/2014/main" id="{B174C1E9-BB6B-6B47-820E-D4339AF65BE4}"/>
              </a:ext>
            </a:extLst>
          </p:cNvPr>
          <p:cNvSpPr>
            <a:spLocks noGrp="1"/>
          </p:cNvSpPr>
          <p:nvPr>
            <p:ph sz="quarter" idx="14" hasCustomPrompt="1"/>
          </p:nvPr>
        </p:nvSpPr>
        <p:spPr>
          <a:xfrm>
            <a:off x="685800" y="3048000"/>
            <a:ext cx="5943600" cy="45720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ubtitle 2">
            <a:extLst>
              <a:ext uri="{FF2B5EF4-FFF2-40B4-BE49-F238E27FC236}">
                <a16:creationId xmlns:a16="http://schemas.microsoft.com/office/drawing/2014/main" id="{4551712B-66B3-5543-B0A3-F298F5E9E697}"/>
              </a:ext>
            </a:extLst>
          </p:cNvPr>
          <p:cNvSpPr>
            <a:spLocks noGrp="1"/>
          </p:cNvSpPr>
          <p:nvPr>
            <p:ph type="subTitle" idx="1" hasCustomPrompt="1"/>
          </p:nvPr>
        </p:nvSpPr>
        <p:spPr>
          <a:xfrm>
            <a:off x="685800" y="2057400"/>
            <a:ext cx="59436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8085ECD-EEF8-7D48-8630-01864158D03A}"/>
              </a:ext>
            </a:extLst>
          </p:cNvPr>
          <p:cNvSpPr>
            <a:spLocks noGrp="1"/>
          </p:cNvSpPr>
          <p:nvPr>
            <p:ph type="ctrTitle" hasCustomPrompt="1"/>
          </p:nvPr>
        </p:nvSpPr>
        <p:spPr>
          <a:xfrm>
            <a:off x="685800" y="1219202"/>
            <a:ext cx="5943600" cy="914398"/>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1" name="object 11">
            <a:extLst>
              <a:ext uri="{FF2B5EF4-FFF2-40B4-BE49-F238E27FC236}">
                <a16:creationId xmlns:a16="http://schemas.microsoft.com/office/drawing/2014/main" id="{0FB5E4C0-4D36-294B-921A-D1DEB3D66B64}"/>
              </a:ext>
            </a:extLst>
          </p:cNvPr>
          <p:cNvSpPr>
            <a:spLocks/>
          </p:cNvSpPr>
          <p:nvPr userDrawn="1"/>
        </p:nvSpPr>
        <p:spPr bwMode="auto">
          <a:xfrm>
            <a:off x="685800" y="2819400"/>
            <a:ext cx="760413" cy="0"/>
          </a:xfrm>
          <a:custGeom>
            <a:avLst/>
            <a:gdLst>
              <a:gd name="T0" fmla="*/ 0 w 759459"/>
              <a:gd name="T1" fmla="*/ 759460 w 759459"/>
            </a:gdLst>
            <a:ahLst/>
            <a:cxnLst>
              <a:cxn ang="0">
                <a:pos x="T0" y="0"/>
              </a:cxn>
              <a:cxn ang="0">
                <a:pos x="T1" y="0"/>
              </a:cxn>
            </a:cxnLst>
            <a:rect l="0" t="0" r="r" b="b"/>
            <a:pathLst>
              <a:path w="759459">
                <a:moveTo>
                  <a:pt x="0" y="0"/>
                </a:moveTo>
                <a:lnTo>
                  <a:pt x="759460" y="0"/>
                </a:lnTo>
              </a:path>
            </a:pathLst>
          </a:custGeom>
          <a:noFill/>
          <a:ln w="12700">
            <a:solidFill>
              <a:srgbClr val="231F2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10" name="Oval 9">
            <a:extLst>
              <a:ext uri="{FF2B5EF4-FFF2-40B4-BE49-F238E27FC236}">
                <a16:creationId xmlns:a16="http://schemas.microsoft.com/office/drawing/2014/main" id="{ADB783BE-9726-EE41-93AA-518A5DAC358D}"/>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lide Number Placeholder 2">
            <a:extLst>
              <a:ext uri="{FF2B5EF4-FFF2-40B4-BE49-F238E27FC236}">
                <a16:creationId xmlns:a16="http://schemas.microsoft.com/office/drawing/2014/main" id="{FF36A4CE-E968-1549-B8E8-8D8C4787FEC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3" name="Picture 12">
            <a:extLst>
              <a:ext uri="{FF2B5EF4-FFF2-40B4-BE49-F238E27FC236}">
                <a16:creationId xmlns:a16="http://schemas.microsoft.com/office/drawing/2014/main" id="{D185E008-04A7-4A94-B78C-192CF43E437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5000" y="577061"/>
            <a:ext cx="1298448" cy="492466"/>
          </a:xfrm>
          <a:prstGeom prst="rect">
            <a:avLst/>
          </a:prstGeom>
        </p:spPr>
      </p:pic>
    </p:spTree>
    <p:extLst>
      <p:ext uri="{BB962C8B-B14F-4D97-AF65-F5344CB8AC3E}">
        <p14:creationId xmlns:p14="http://schemas.microsoft.com/office/powerpoint/2010/main" val="1705264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102209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Slides - Blank">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78818-412B-FE44-895A-9337A55C547F}"/>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2">
            <a:extLst>
              <a:ext uri="{FF2B5EF4-FFF2-40B4-BE49-F238E27FC236}">
                <a16:creationId xmlns:a16="http://schemas.microsoft.com/office/drawing/2014/main" id="{E7D0F66D-373B-FB49-907C-22051F984F08}"/>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6" name="Picture 5">
            <a:extLst>
              <a:ext uri="{FF2B5EF4-FFF2-40B4-BE49-F238E27FC236}">
                <a16:creationId xmlns:a16="http://schemas.microsoft.com/office/drawing/2014/main" id="{2B006C9A-B571-4F4B-8AEE-118B36A330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609600"/>
            <a:ext cx="1298448" cy="492466"/>
          </a:xfrm>
          <a:prstGeom prst="rect">
            <a:avLst/>
          </a:prstGeom>
        </p:spPr>
      </p:pic>
    </p:spTree>
    <p:extLst>
      <p:ext uri="{BB962C8B-B14F-4D97-AF65-F5344CB8AC3E}">
        <p14:creationId xmlns:p14="http://schemas.microsoft.com/office/powerpoint/2010/main" val="668071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69966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1AA6EDBC-FB6A-B64C-81F8-E3CC6A7D4B94}"/>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5339075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4983604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7167792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9697947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imple Slides - One Column">
    <p:spTree>
      <p:nvGrpSpPr>
        <p:cNvPr id="1" name=""/>
        <p:cNvGrpSpPr/>
        <p:nvPr/>
      </p:nvGrpSpPr>
      <p:grpSpPr>
        <a:xfrm>
          <a:off x="0" y="0"/>
          <a:ext cx="0" cy="0"/>
          <a:chOff x="0" y="0"/>
          <a:chExt cx="0" cy="0"/>
        </a:xfrm>
      </p:grpSpPr>
      <p:sp>
        <p:nvSpPr>
          <p:cNvPr id="12" name="Text Placeholder 17">
            <a:extLst>
              <a:ext uri="{FF2B5EF4-FFF2-40B4-BE49-F238E27FC236}">
                <a16:creationId xmlns:a16="http://schemas.microsoft.com/office/drawing/2014/main" id="{01E162F1-DE1D-D541-873B-D19CF471034F}"/>
              </a:ext>
            </a:extLst>
          </p:cNvPr>
          <p:cNvSpPr>
            <a:spLocks noGrp="1"/>
          </p:cNvSpPr>
          <p:nvPr>
            <p:ph type="body" sz="quarter" idx="15" hasCustomPrompt="1"/>
          </p:nvPr>
        </p:nvSpPr>
        <p:spPr>
          <a:xfrm>
            <a:off x="685800" y="3048000"/>
            <a:ext cx="128778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6BEDE2E2-0412-E04F-8B0C-108E90FADF79}"/>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78FE397-4402-4C4C-8DBB-E5971B7A800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3387997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BC4F22BC-6D35-4FFF-B4E3-FE315F50BF66}"/>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8790800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imple Slides - Two Column">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1498A16D-F29A-4B47-9973-22BF68A388C7}"/>
              </a:ext>
            </a:extLst>
          </p:cNvPr>
          <p:cNvSpPr>
            <a:spLocks noGrp="1"/>
          </p:cNvSpPr>
          <p:nvPr>
            <p:ph sz="quarter" idx="14" hasCustomPrompt="1"/>
          </p:nvPr>
        </p:nvSpPr>
        <p:spPr>
          <a:xfrm>
            <a:off x="6858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5">
            <a:extLst>
              <a:ext uri="{FF2B5EF4-FFF2-40B4-BE49-F238E27FC236}">
                <a16:creationId xmlns:a16="http://schemas.microsoft.com/office/drawing/2014/main" id="{5D37EE80-0F81-B24A-A8D4-25EFF546BF11}"/>
              </a:ext>
            </a:extLst>
          </p:cNvPr>
          <p:cNvSpPr>
            <a:spLocks noGrp="1"/>
          </p:cNvSpPr>
          <p:nvPr>
            <p:ph sz="quarter" idx="15" hasCustomPrompt="1"/>
          </p:nvPr>
        </p:nvSpPr>
        <p:spPr>
          <a:xfrm>
            <a:off x="7315200" y="3048000"/>
            <a:ext cx="62484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352A0864-913A-744E-97D9-B5F3D10B0428}"/>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8" name="Title 1">
            <a:extLst>
              <a:ext uri="{FF2B5EF4-FFF2-40B4-BE49-F238E27FC236}">
                <a16:creationId xmlns:a16="http://schemas.microsoft.com/office/drawing/2014/main" id="{33C1D0BF-DADE-104C-B1AD-6A24FC83C0EC}"/>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7AADEBE1-0008-444B-A330-1EF28DBCE1EE}"/>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DA9DC9A5-5917-BE42-B90F-8B88BA2105D5}"/>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9" name="Picture 8">
            <a:extLst>
              <a:ext uri="{FF2B5EF4-FFF2-40B4-BE49-F238E27FC236}">
                <a16:creationId xmlns:a16="http://schemas.microsoft.com/office/drawing/2014/main" id="{AC03AB69-A7A1-4946-98D5-665DA99F90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48EEDD4E-DB99-4C47-84D8-C12E7573206B}"/>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12680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7" name="TextBox 16">
            <a:extLst>
              <a:ext uri="{FF2B5EF4-FFF2-40B4-BE49-F238E27FC236}">
                <a16:creationId xmlns:a16="http://schemas.microsoft.com/office/drawing/2014/main" id="{01984FAA-BD07-416B-9A8E-376451A9342A}"/>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6392008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imple Slides - Three Column">
    <p:spTree>
      <p:nvGrpSpPr>
        <p:cNvPr id="1" name=""/>
        <p:cNvGrpSpPr/>
        <p:nvPr/>
      </p:nvGrpSpPr>
      <p:grpSpPr>
        <a:xfrm>
          <a:off x="0" y="0"/>
          <a:ext cx="0" cy="0"/>
          <a:chOff x="0" y="0"/>
          <a:chExt cx="0" cy="0"/>
        </a:xfrm>
      </p:grpSpPr>
      <p:sp>
        <p:nvSpPr>
          <p:cNvPr id="8" name="Content Placeholder 15">
            <a:extLst>
              <a:ext uri="{FF2B5EF4-FFF2-40B4-BE49-F238E27FC236}">
                <a16:creationId xmlns:a16="http://schemas.microsoft.com/office/drawing/2014/main" id="{489D98E7-9AB5-704E-A7B3-35778CD6ED68}"/>
              </a:ext>
            </a:extLst>
          </p:cNvPr>
          <p:cNvSpPr>
            <a:spLocks noGrp="1"/>
          </p:cNvSpPr>
          <p:nvPr>
            <p:ph sz="quarter" idx="14" hasCustomPrompt="1"/>
          </p:nvPr>
        </p:nvSpPr>
        <p:spPr>
          <a:xfrm>
            <a:off x="6858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15">
            <a:extLst>
              <a:ext uri="{FF2B5EF4-FFF2-40B4-BE49-F238E27FC236}">
                <a16:creationId xmlns:a16="http://schemas.microsoft.com/office/drawing/2014/main" id="{AE1C5EA5-5FBD-7043-B925-D73F4D4759CB}"/>
              </a:ext>
            </a:extLst>
          </p:cNvPr>
          <p:cNvSpPr>
            <a:spLocks noGrp="1"/>
          </p:cNvSpPr>
          <p:nvPr>
            <p:ph sz="quarter" idx="15" hasCustomPrompt="1"/>
          </p:nvPr>
        </p:nvSpPr>
        <p:spPr>
          <a:xfrm>
            <a:off x="9677400" y="3048000"/>
            <a:ext cx="3886200" cy="4419600"/>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15">
            <a:extLst>
              <a:ext uri="{FF2B5EF4-FFF2-40B4-BE49-F238E27FC236}">
                <a16:creationId xmlns:a16="http://schemas.microsoft.com/office/drawing/2014/main" id="{A8AEA138-EF89-5B4E-85EC-1A78D845188F}"/>
              </a:ext>
            </a:extLst>
          </p:cNvPr>
          <p:cNvSpPr>
            <a:spLocks noGrp="1"/>
          </p:cNvSpPr>
          <p:nvPr>
            <p:ph sz="quarter" idx="16" hasCustomPrompt="1"/>
          </p:nvPr>
        </p:nvSpPr>
        <p:spPr>
          <a:xfrm>
            <a:off x="5181600" y="3048000"/>
            <a:ext cx="3886200" cy="4419599"/>
          </a:xfrm>
          <a:prstGeom prst="rect">
            <a:avLst/>
          </a:prstGeom>
        </p:spPr>
        <p:txBody>
          <a:bodyPr/>
          <a:lstStyle>
            <a:lvl1pPr marL="0" indent="0">
              <a:buNone/>
              <a:defRPr sz="1800" b="0" i="0">
                <a:solidFill>
                  <a:schemeClr val="tx1"/>
                </a:solidFill>
                <a:latin typeface="Lub Dub Medium" panose="020B0603030403020204" pitchFamily="34" charset="77"/>
              </a:defRPr>
            </a:lvl1pPr>
            <a:lvl2pPr marL="0">
              <a:spcBef>
                <a:spcPts val="1100"/>
              </a:spcBef>
              <a:defRPr sz="1800" b="0" i="0">
                <a:latin typeface="Lub Dub Medium" panose="020B0603030403020204" pitchFamily="34" charset="77"/>
              </a:defRPr>
            </a:lvl2pPr>
            <a:lvl3pPr marL="457200">
              <a:defRPr sz="1600" b="0" i="0">
                <a:latin typeface="Lub Dub Medium" panose="020B0603030403020204" pitchFamily="34" charset="77"/>
              </a:defRPr>
            </a:lvl3pPr>
            <a:lvl4pPr marL="914400">
              <a:defRPr sz="1400" b="0" i="0">
                <a:latin typeface="Lub Dub Medium" panose="020B0603030403020204" pitchFamily="34" charset="77"/>
              </a:defRPr>
            </a:lvl4pPr>
            <a:lvl5pPr marL="1371600">
              <a:defRPr sz="1400" b="0" i="0">
                <a:latin typeface="Lub Dub Medium" panose="020B06030304030202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ubtitle 2">
            <a:extLst>
              <a:ext uri="{FF2B5EF4-FFF2-40B4-BE49-F238E27FC236}">
                <a16:creationId xmlns:a16="http://schemas.microsoft.com/office/drawing/2014/main" id="{FCA20B7F-DB91-5B42-8772-995F89C16C81}"/>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3C8D48B6-0FFD-6E40-9D1E-E714914C21BA}"/>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4" name="Oval 13">
            <a:extLst>
              <a:ext uri="{FF2B5EF4-FFF2-40B4-BE49-F238E27FC236}">
                <a16:creationId xmlns:a16="http://schemas.microsoft.com/office/drawing/2014/main" id="{F22F69F2-8FAB-5B42-9171-982FA11B2664}"/>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2">
            <a:extLst>
              <a:ext uri="{FF2B5EF4-FFF2-40B4-BE49-F238E27FC236}">
                <a16:creationId xmlns:a16="http://schemas.microsoft.com/office/drawing/2014/main" id="{49446BA8-058E-034F-AB76-4422A9AE37BE}"/>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7641F30B-85CB-4A8F-AB1E-1DA874F07A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6" name="TextBox 15">
            <a:extLst>
              <a:ext uri="{FF2B5EF4-FFF2-40B4-BE49-F238E27FC236}">
                <a16:creationId xmlns:a16="http://schemas.microsoft.com/office/drawing/2014/main" id="{E761F5B7-0E06-4DCC-847D-EEFBB1A22BF6}"/>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205171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2D3A6BFD-F00C-4917-9E22-B401C71022B9}"/>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099747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mple Slides - Title Only">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071E32A-24AE-B14F-B5C9-A4A95D514888}"/>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6" name="Oval 5">
            <a:extLst>
              <a:ext uri="{FF2B5EF4-FFF2-40B4-BE49-F238E27FC236}">
                <a16:creationId xmlns:a16="http://schemas.microsoft.com/office/drawing/2014/main" id="{0DE6F699-6614-4E4A-9A3A-5CBC08D00386}"/>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lide Number Placeholder 2">
            <a:extLst>
              <a:ext uri="{FF2B5EF4-FFF2-40B4-BE49-F238E27FC236}">
                <a16:creationId xmlns:a16="http://schemas.microsoft.com/office/drawing/2014/main" id="{B1297DD0-FE1F-E240-B9DD-27B5D6D8BB69}"/>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8" name="Picture 7">
            <a:extLst>
              <a:ext uri="{FF2B5EF4-FFF2-40B4-BE49-F238E27FC236}">
                <a16:creationId xmlns:a16="http://schemas.microsoft.com/office/drawing/2014/main" id="{05365441-9754-4E5E-A4C3-78E00EC85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2" name="TextBox 11">
            <a:extLst>
              <a:ext uri="{FF2B5EF4-FFF2-40B4-BE49-F238E27FC236}">
                <a16:creationId xmlns:a16="http://schemas.microsoft.com/office/drawing/2014/main" id="{D9933B73-CBF8-4D78-AE91-FC687090A463}"/>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2003763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3BA815EF-0ECA-40DD-831C-2CF9F0F8AA3B}"/>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4984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imple Slides - Basic Cont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0667A15C-60AE-E648-AA9F-A7CD6BDCE55E}"/>
              </a:ext>
            </a:extLst>
          </p:cNvPr>
          <p:cNvSpPr>
            <a:spLocks noGrp="1"/>
          </p:cNvSpPr>
          <p:nvPr>
            <p:ph type="body" sz="quarter" idx="10" hasCustomPrompt="1"/>
          </p:nvPr>
        </p:nvSpPr>
        <p:spPr>
          <a:xfrm>
            <a:off x="685800" y="3048000"/>
            <a:ext cx="8458200" cy="4419600"/>
          </a:xfrm>
          <a:prstGeom prst="rect">
            <a:avLst/>
          </a:prstGeom>
        </p:spPr>
        <p:txBody>
          <a:bodyPr/>
          <a:lstStyle>
            <a:lvl1pPr eaLnBrk="1" hangingPunct="1">
              <a:lnSpc>
                <a:spcPct val="130000"/>
              </a:lnSpc>
              <a:spcBef>
                <a:spcPts val="38"/>
              </a:spcBef>
              <a:defRPr sz="1700" b="0" i="0">
                <a:latin typeface="Lub Dub Medium" panose="020B0603030403020204" pitchFamily="34" charset="77"/>
              </a:defRPr>
            </a:lvl1pPr>
            <a:lvl2pPr>
              <a:defRPr sz="1700" b="0" i="0">
                <a:latin typeface="Lub Dub Medium" panose="020B0603030403020204" pitchFamily="34" charset="77"/>
              </a:defRPr>
            </a:lvl2pPr>
            <a:lvl3pPr>
              <a:defRPr sz="1700" b="0" i="0">
                <a:latin typeface="Lub Dub Medium" panose="020B0603030403020204" pitchFamily="34" charset="77"/>
              </a:defRPr>
            </a:lvl3pPr>
            <a:lvl4pPr>
              <a:defRPr sz="1700" b="0" i="0">
                <a:latin typeface="Lub Dub Medium" panose="020B0603030403020204" pitchFamily="34" charset="77"/>
              </a:defRPr>
            </a:lvl4pPr>
            <a:lvl5pPr>
              <a:defRPr sz="1700" b="0" i="0">
                <a:latin typeface="Lub Dub Medium" panose="020B0603030403020204" pitchFamily="34" charset="77"/>
              </a:defRPr>
            </a:lvl5pPr>
          </a:lstStyle>
          <a:p>
            <a:pPr eaLnBrk="1" hangingPunct="1">
              <a:lnSpc>
                <a:spcPct val="130000"/>
              </a:lnSpc>
              <a:spcBef>
                <a:spcPts val="100"/>
              </a:spcBef>
            </a:pPr>
            <a:r>
              <a:rPr lang="en-US" altLang="en-US" sz="1700" dirty="0">
                <a:solidFill>
                  <a:srgbClr val="231F20"/>
                </a:solidFill>
                <a:latin typeface="Lub Dub Medium" panose="020B0603030403020204" pitchFamily="34" charset="77"/>
              </a:rPr>
              <a:t>Excest fugit odis voloresequis et il maios nate velicip samus, testiore qui conet  pa doluptio. Ut alitius eum as eaquo con re pos apit, ipiciendae cus solorep ellesto estia voloresecae estibus.</a:t>
            </a:r>
          </a:p>
          <a:p>
            <a:pPr eaLnBrk="1" hangingPunct="1">
              <a:spcBef>
                <a:spcPts val="38"/>
              </a:spcBef>
            </a:pPr>
            <a:endParaRPr lang="en-US" altLang="en-US" sz="1700" dirty="0">
              <a:solidFill>
                <a:srgbClr val="231F20"/>
              </a:solidFill>
              <a:latin typeface="Lub Dub Medium" panose="020B0603030403020204" pitchFamily="34" charset="77"/>
            </a:endParaRPr>
          </a:p>
          <a:p>
            <a:pPr eaLnBrk="1" hangingPunct="1">
              <a:lnSpc>
                <a:spcPct val="130000"/>
              </a:lnSpc>
            </a:pPr>
            <a:r>
              <a:rPr lang="en-US" altLang="en-US" sz="1700" dirty="0">
                <a:solidFill>
                  <a:srgbClr val="231F20"/>
                </a:solidFill>
                <a:latin typeface="Lub Dub Medium" panose="020B0603030403020204" pitchFamily="34" charset="77"/>
              </a:rPr>
              <a:t>Accusandest omnia doluptatque preste cus et et Excest fugit odis voloresequis et il maios nate velicip samus, testiore qui conet pa doluptio. Ut alitius eum as eaquo con re pos apit, ipiciendae cus solorep ellesto estia voloresecae estibus</a:t>
            </a:r>
            <a:r>
              <a:rPr lang="en-US" altLang="en-US" dirty="0">
                <a:solidFill>
                  <a:srgbClr val="231F20"/>
                </a:solidFill>
                <a:latin typeface="Lub Dub Medium" panose="020B0603030403020204" pitchFamily="34" charset="77"/>
                <a:ea typeface="LubDubMedium" panose="020B0603030403020204" pitchFamily="34" charset="77"/>
                <a:cs typeface="LubDubMedium" panose="020B0603030403020204" pitchFamily="34" charset="77"/>
              </a:rPr>
              <a:t>.</a:t>
            </a:r>
            <a:endParaRPr lang="en-US" altLang="en-US" dirty="0">
              <a:latin typeface="Lub Dub Medium" panose="020B0603030403020204" pitchFamily="34" charset="77"/>
              <a:ea typeface="LubDubMedium" panose="020B0603030403020204" pitchFamily="34" charset="77"/>
              <a:cs typeface="LubDubMedium" panose="020B0603030403020204" pitchFamily="34" charset="77"/>
            </a:endParaRPr>
          </a:p>
        </p:txBody>
      </p:sp>
      <p:sp>
        <p:nvSpPr>
          <p:cNvPr id="8" name="Subtitle 2">
            <a:extLst>
              <a:ext uri="{FF2B5EF4-FFF2-40B4-BE49-F238E27FC236}">
                <a16:creationId xmlns:a16="http://schemas.microsoft.com/office/drawing/2014/main" id="{AE941285-5DAB-EB45-BBC9-430771F69B85}"/>
              </a:ext>
            </a:extLst>
          </p:cNvPr>
          <p:cNvSpPr>
            <a:spLocks noGrp="1"/>
          </p:cNvSpPr>
          <p:nvPr>
            <p:ph type="subTitle" idx="1" hasCustomPrompt="1"/>
          </p:nvPr>
        </p:nvSpPr>
        <p:spPr>
          <a:xfrm>
            <a:off x="685800" y="2057400"/>
            <a:ext cx="12877800" cy="572937"/>
          </a:xfrm>
          <a:prstGeom prst="rect">
            <a:avLst/>
          </a:prstGeom>
        </p:spPr>
        <p:txBody>
          <a:bodyPr/>
          <a:lstStyle>
            <a:lvl1pPr marL="0" indent="0" algn="l">
              <a:buNone/>
              <a:defRPr sz="2600" b="0" i="0" spc="0">
                <a:solidFill>
                  <a:schemeClr val="tx1"/>
                </a:solidFill>
                <a:latin typeface="Lub Dub Medium" panose="020B06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Goes Here</a:t>
            </a:r>
          </a:p>
        </p:txBody>
      </p:sp>
      <p:sp>
        <p:nvSpPr>
          <p:cNvPr id="9" name="Title 1">
            <a:extLst>
              <a:ext uri="{FF2B5EF4-FFF2-40B4-BE49-F238E27FC236}">
                <a16:creationId xmlns:a16="http://schemas.microsoft.com/office/drawing/2014/main" id="{2B0CDC34-C872-E444-B355-C45F23CFFC90}"/>
              </a:ext>
            </a:extLst>
          </p:cNvPr>
          <p:cNvSpPr>
            <a:spLocks noGrp="1"/>
          </p:cNvSpPr>
          <p:nvPr>
            <p:ph type="ctrTitle" hasCustomPrompt="1"/>
          </p:nvPr>
        </p:nvSpPr>
        <p:spPr>
          <a:xfrm>
            <a:off x="685800" y="1219200"/>
            <a:ext cx="12877800" cy="914399"/>
          </a:xfrm>
          <a:prstGeom prst="rect">
            <a:avLst/>
          </a:prstGeom>
        </p:spPr>
        <p:txBody>
          <a:bodyPr anchor="b"/>
          <a:lstStyle>
            <a:lvl1pPr algn="l">
              <a:defRPr sz="5000" b="1" i="0" spc="0">
                <a:solidFill>
                  <a:schemeClr val="tx1"/>
                </a:solidFill>
                <a:latin typeface="Lub Dub Heavy" panose="020B0603030403020204" pitchFamily="34" charset="77"/>
              </a:defRPr>
            </a:lvl1pPr>
          </a:lstStyle>
          <a:p>
            <a:r>
              <a:rPr lang="en-US" dirty="0"/>
              <a:t>Content Slide</a:t>
            </a:r>
          </a:p>
        </p:txBody>
      </p:sp>
      <p:sp>
        <p:nvSpPr>
          <p:cNvPr id="10" name="Oval 9">
            <a:extLst>
              <a:ext uri="{FF2B5EF4-FFF2-40B4-BE49-F238E27FC236}">
                <a16:creationId xmlns:a16="http://schemas.microsoft.com/office/drawing/2014/main" id="{3E56B900-ADAD-8346-A8B0-DFCC0F2F8AE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lide Number Placeholder 2">
            <a:extLst>
              <a:ext uri="{FF2B5EF4-FFF2-40B4-BE49-F238E27FC236}">
                <a16:creationId xmlns:a16="http://schemas.microsoft.com/office/drawing/2014/main" id="{883F241E-1237-3148-932F-9EB979FBD9B0}"/>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2" name="Picture 11">
            <a:extLst>
              <a:ext uri="{FF2B5EF4-FFF2-40B4-BE49-F238E27FC236}">
                <a16:creationId xmlns:a16="http://schemas.microsoft.com/office/drawing/2014/main" id="{A2224E5D-51A5-41DB-86FF-1A75F0B85E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3" name="TextBox 12">
            <a:extLst>
              <a:ext uri="{FF2B5EF4-FFF2-40B4-BE49-F238E27FC236}">
                <a16:creationId xmlns:a16="http://schemas.microsoft.com/office/drawing/2014/main" id="{0F2EA940-C15B-4B8F-865E-A4FB11EDDE1F}"/>
              </a:ext>
            </a:extLst>
          </p:cNvPr>
          <p:cNvSpPr txBox="1"/>
          <p:nvPr userDrawn="1"/>
        </p:nvSpPr>
        <p:spPr>
          <a:xfrm>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1401383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mple Slides - LSM- Blue">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A3D4483-C17C-114E-AAA8-4523FAE7D1CA}"/>
              </a:ext>
            </a:extLst>
          </p:cNvPr>
          <p:cNvSpPr>
            <a:spLocks noGrp="1"/>
          </p:cNvSpPr>
          <p:nvPr>
            <p:ph type="ctrTitle" hasCustomPrompt="1"/>
          </p:nvPr>
        </p:nvSpPr>
        <p:spPr>
          <a:xfrm>
            <a:off x="2705099" y="322433"/>
            <a:ext cx="9220200" cy="914399"/>
          </a:xfrm>
          <a:prstGeom prst="rect">
            <a:avLst/>
          </a:prstGeom>
        </p:spPr>
        <p:txBody>
          <a:bodyPr anchor="b"/>
          <a:lstStyle>
            <a:lvl1pPr algn="ctr">
              <a:defRPr sz="3600" b="1" i="0" spc="0">
                <a:solidFill>
                  <a:schemeClr val="tx1"/>
                </a:solidFill>
                <a:latin typeface="Lub Dub Medium" panose="020B0603030403020204" pitchFamily="34" charset="0"/>
              </a:defRPr>
            </a:lvl1pPr>
          </a:lstStyle>
          <a:p>
            <a:r>
              <a:rPr lang="en-US" dirty="0"/>
              <a:t>Content Slide</a:t>
            </a:r>
          </a:p>
        </p:txBody>
      </p:sp>
      <p:sp>
        <p:nvSpPr>
          <p:cNvPr id="9" name="Oval 8">
            <a:extLst>
              <a:ext uri="{FF2B5EF4-FFF2-40B4-BE49-F238E27FC236}">
                <a16:creationId xmlns:a16="http://schemas.microsoft.com/office/drawing/2014/main" id="{6825512A-79DD-984F-A5A7-1863E2C4B2B7}"/>
              </a:ext>
            </a:extLst>
          </p:cNvPr>
          <p:cNvSpPr/>
          <p:nvPr userDrawn="1"/>
        </p:nvSpPr>
        <p:spPr>
          <a:xfrm>
            <a:off x="14097000" y="7696200"/>
            <a:ext cx="304800" cy="304800"/>
          </a:xfrm>
          <a:prstGeom prst="ellipse">
            <a:avLst/>
          </a:prstGeom>
          <a:noFill/>
          <a:ln w="31750" cap="rnd">
            <a:solidFill>
              <a:srgbClr val="8A8B8A"/>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2">
            <a:extLst>
              <a:ext uri="{FF2B5EF4-FFF2-40B4-BE49-F238E27FC236}">
                <a16:creationId xmlns:a16="http://schemas.microsoft.com/office/drawing/2014/main" id="{0FE1480A-7749-2744-B65A-F58DC8EC2794}"/>
              </a:ext>
            </a:extLst>
          </p:cNvPr>
          <p:cNvSpPr>
            <a:spLocks noGrp="1"/>
          </p:cNvSpPr>
          <p:nvPr>
            <p:ph type="sldNum" sz="quarter" idx="4"/>
          </p:nvPr>
        </p:nvSpPr>
        <p:spPr>
          <a:xfrm>
            <a:off x="14028737" y="7629525"/>
            <a:ext cx="441325" cy="438150"/>
          </a:xfrm>
          <a:prstGeom prst="rect">
            <a:avLst/>
          </a:prstGeom>
        </p:spPr>
        <p:txBody>
          <a:bodyPr vert="horz" lIns="91440" tIns="45720" rIns="91440" bIns="45720" rtlCol="0" anchor="ctr"/>
          <a:lstStyle>
            <a:lvl1pPr algn="ctr">
              <a:defRPr sz="800" b="0" i="0">
                <a:solidFill>
                  <a:srgbClr val="8A8B8A"/>
                </a:solidFill>
                <a:latin typeface="Lub Dub Medium" panose="020B0603030403020204" pitchFamily="34" charset="77"/>
              </a:defRPr>
            </a:lvl1pPr>
          </a:lstStyle>
          <a:p>
            <a:fld id="{01CD3B2E-BC1C-6C4D-9D91-A67B950EE325}" type="slidenum">
              <a:rPr lang="en-US" smtClean="0"/>
              <a:pPr/>
              <a:t>‹#›</a:t>
            </a:fld>
            <a:endParaRPr lang="en-US" dirty="0"/>
          </a:p>
        </p:txBody>
      </p:sp>
      <p:pic>
        <p:nvPicPr>
          <p:cNvPr id="11" name="Picture 10">
            <a:extLst>
              <a:ext uri="{FF2B5EF4-FFF2-40B4-BE49-F238E27FC236}">
                <a16:creationId xmlns:a16="http://schemas.microsoft.com/office/drawing/2014/main" id="{960CA2AB-CF41-47ED-873A-D3258F5117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98552" y="533400"/>
            <a:ext cx="1298448" cy="492466"/>
          </a:xfrm>
          <a:prstGeom prst="rect">
            <a:avLst/>
          </a:prstGeom>
        </p:spPr>
      </p:pic>
      <p:sp>
        <p:nvSpPr>
          <p:cNvPr id="14" name="TextBox 13">
            <a:extLst>
              <a:ext uri="{FF2B5EF4-FFF2-40B4-BE49-F238E27FC236}">
                <a16:creationId xmlns:a16="http://schemas.microsoft.com/office/drawing/2014/main" id="{7EE7A0F1-4F4E-4E26-8269-DE9C516F3631}"/>
              </a:ext>
            </a:extLst>
          </p:cNvPr>
          <p:cNvSpPr txBox="1"/>
          <p:nvPr userDrawn="1"/>
        </p:nvSpPr>
        <p:spPr>
          <a:xfrm rot="10800000">
            <a:off x="0" y="7589520"/>
            <a:ext cx="14630400" cy="640080"/>
          </a:xfrm>
          <a:prstGeom prst="rect">
            <a:avLst/>
          </a:prstGeom>
          <a:gradFill flip="none" rotWithShape="1">
            <a:gsLst>
              <a:gs pos="0">
                <a:srgbClr val="00B0F0"/>
              </a:gs>
              <a:gs pos="66000">
                <a:schemeClr val="accent2">
                  <a:lumMod val="75000"/>
                </a:schemeClr>
              </a:gs>
              <a:gs pos="100000">
                <a:srgbClr val="FF0000"/>
              </a:gs>
            </a:gsLst>
            <a:lin ang="2700000" scaled="1"/>
            <a:tileRect/>
          </a:gradFill>
        </p:spPr>
        <p:txBody>
          <a:bodyPr wrap="square" rtlCol="0">
            <a:spAutoFit/>
          </a:bodyPr>
          <a:lstStyle/>
          <a:p>
            <a:pPr algn="ctr"/>
            <a:endParaRPr lang="en-US" sz="8000" b="1" dirty="0">
              <a:solidFill>
                <a:schemeClr val="bg1"/>
              </a:solidFill>
            </a:endParaRPr>
          </a:p>
        </p:txBody>
      </p:sp>
    </p:spTree>
    <p:extLst>
      <p:ext uri="{BB962C8B-B14F-4D97-AF65-F5344CB8AC3E}">
        <p14:creationId xmlns:p14="http://schemas.microsoft.com/office/powerpoint/2010/main" val="3452887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image" Target="../media/image3.png"/><Relationship Id="rId2" Type="http://schemas.openxmlformats.org/officeDocument/2006/relationships/slideLayout" Target="../slideLayouts/slideLayout5.xml"/><Relationship Id="rId16"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4.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2.jp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png"/><Relationship Id="rId5" Type="http://schemas.openxmlformats.org/officeDocument/2006/relationships/theme" Target="../theme/theme6.xml"/><Relationship Id="rId4"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image" Target="../media/image3.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9.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2" r:id="rId1"/>
    <p:sldLayoutId id="2147483667" r:id="rId2"/>
    <p:sldLayoutId id="2147483751" r:id="rId3"/>
  </p:sldLayoutIdLst>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310402"/>
      </p:ext>
    </p:extLst>
  </p:cSld>
  <p:clrMap bg1="lt1" tx1="dk1" bg2="lt2" tx2="dk2" accent1="accent1" accent2="accent2" accent3="accent3" accent4="accent4" accent5="accent5" accent6="accent6" hlink="hlink" folHlink="folHlink"/>
  <p:hf hdr="0" ftr="0" dt="0"/>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anose="020F0502020204030204" pitchFamily="34" charset="0"/>
        </a:defRPr>
      </a:lvl2pPr>
      <a:lvl3pPr algn="ctr" rtl="0" eaLnBrk="1" fontAlgn="base" hangingPunct="1">
        <a:spcBef>
          <a:spcPct val="0"/>
        </a:spcBef>
        <a:spcAft>
          <a:spcPct val="0"/>
        </a:spcAft>
        <a:defRPr>
          <a:solidFill>
            <a:schemeClr val="tx2"/>
          </a:solidFill>
          <a:latin typeface="Calibri" panose="020F0502020204030204" pitchFamily="34" charset="0"/>
        </a:defRPr>
      </a:lvl3pPr>
      <a:lvl4pPr algn="ctr" rtl="0" eaLnBrk="1" fontAlgn="base" hangingPunct="1">
        <a:spcBef>
          <a:spcPct val="0"/>
        </a:spcBef>
        <a:spcAft>
          <a:spcPct val="0"/>
        </a:spcAft>
        <a:defRPr>
          <a:solidFill>
            <a:schemeClr val="tx2"/>
          </a:solidFill>
          <a:latin typeface="Calibri" panose="020F0502020204030204" pitchFamily="34" charset="0"/>
        </a:defRPr>
      </a:lvl4pPr>
      <a:lvl5pPr algn="ctr" rtl="0" eaLnBrk="1" fontAlgn="base" hangingPunct="1">
        <a:spcBef>
          <a:spcPct val="0"/>
        </a:spcBef>
        <a:spcAft>
          <a:spcPct val="0"/>
        </a:spcAft>
        <a:defRPr>
          <a:solidFill>
            <a:schemeClr val="tx2"/>
          </a:solidFill>
          <a:latin typeface="Calibri" panose="020F0502020204030204" pitchFamily="34" charset="0"/>
        </a:defRPr>
      </a:lvl5pPr>
      <a:lvl6pPr marL="457200" algn="ctr" rtl="0" eaLnBrk="1" fontAlgn="base" hangingPunct="1">
        <a:spcBef>
          <a:spcPct val="0"/>
        </a:spcBef>
        <a:spcAft>
          <a:spcPct val="0"/>
        </a:spcAft>
        <a:defRPr>
          <a:solidFill>
            <a:schemeClr val="tx2"/>
          </a:solidFill>
          <a:latin typeface="Calibri" panose="020F0502020204030204" pitchFamily="34" charset="0"/>
        </a:defRPr>
      </a:lvl6pPr>
      <a:lvl7pPr marL="914400" algn="ctr" rtl="0" eaLnBrk="1" fontAlgn="base" hangingPunct="1">
        <a:spcBef>
          <a:spcPct val="0"/>
        </a:spcBef>
        <a:spcAft>
          <a:spcPct val="0"/>
        </a:spcAft>
        <a:defRPr>
          <a:solidFill>
            <a:schemeClr val="tx2"/>
          </a:solidFill>
          <a:latin typeface="Calibri" panose="020F0502020204030204" pitchFamily="34" charset="0"/>
        </a:defRPr>
      </a:lvl7pPr>
      <a:lvl8pPr marL="1371600" algn="ctr" rtl="0" eaLnBrk="1" fontAlgn="base" hangingPunct="1">
        <a:spcBef>
          <a:spcPct val="0"/>
        </a:spcBef>
        <a:spcAft>
          <a:spcPct val="0"/>
        </a:spcAft>
        <a:defRPr>
          <a:solidFill>
            <a:schemeClr val="tx2"/>
          </a:solidFill>
          <a:latin typeface="Calibri" panose="020F0502020204030204" pitchFamily="34" charset="0"/>
        </a:defRPr>
      </a:lvl8pPr>
      <a:lvl9pPr marL="1828800" algn="ctr" rtl="0" eaLnBrk="1" fontAlgn="base" hangingPunct="1">
        <a:spcBef>
          <a:spcPct val="0"/>
        </a:spcBef>
        <a:spcAft>
          <a:spcPct val="0"/>
        </a:spcAft>
        <a:defRPr>
          <a:solidFill>
            <a:schemeClr val="tx2"/>
          </a:solidFill>
          <a:latin typeface="Calibri" panose="020F0502020204030204"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613640918"/>
      </p:ext>
    </p:extLst>
  </p:cSld>
  <p:clrMap bg1="lt1" tx1="dk1" bg2="lt2" tx2="dk2" accent1="accent1" accent2="accent2" accent3="accent3" accent4="accent4" accent5="accent5" accent6="accent6" hlink="hlink" folHlink="folHlink"/>
  <p:sldLayoutIdLst>
    <p:sldLayoutId id="2147483736" r:id="rId1"/>
    <p:sldLayoutId id="2147483708" r:id="rId2"/>
    <p:sldLayoutId id="2147483752" r:id="rId3"/>
    <p:sldLayoutId id="2147483709" r:id="rId4"/>
    <p:sldLayoutId id="2147483753" r:id="rId5"/>
    <p:sldLayoutId id="2147483710" r:id="rId6"/>
    <p:sldLayoutId id="2147483784" r:id="rId7"/>
    <p:sldLayoutId id="2147483783" r:id="rId8"/>
    <p:sldLayoutId id="2147483754" r:id="rId9"/>
    <p:sldLayoutId id="2147483770" r:id="rId10"/>
    <p:sldLayoutId id="2147483711" r:id="rId11"/>
    <p:sldLayoutId id="2147483755" r:id="rId12"/>
    <p:sldLayoutId id="2147483712" r:id="rId13"/>
    <p:sldLayoutId id="2147483756" r:id="rId14"/>
    <p:sldLayoutId id="2147483757"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339D92-EEB9-4FCC-BB2B-A206CD9C6B66}"/>
              </a:ext>
            </a:extLst>
          </p:cNvPr>
          <p:cNvSpPr>
            <a:spLocks noGrp="1"/>
          </p:cNvSpPr>
          <p:nvPr>
            <p:ph type="title"/>
          </p:nvPr>
        </p:nvSpPr>
        <p:spPr>
          <a:xfrm>
            <a:off x="1006475" y="438150"/>
            <a:ext cx="12617450" cy="15906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F9BB5-4C1B-497C-ACF4-2ADF98F3ED1B}"/>
              </a:ext>
            </a:extLst>
          </p:cNvPr>
          <p:cNvSpPr>
            <a:spLocks noGrp="1"/>
          </p:cNvSpPr>
          <p:nvPr>
            <p:ph type="body" idx="1"/>
          </p:nvPr>
        </p:nvSpPr>
        <p:spPr>
          <a:xfrm>
            <a:off x="1006475" y="2190750"/>
            <a:ext cx="12617450" cy="52212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B85CB0-A4D9-4163-9B74-1DEEE63AF859}"/>
              </a:ext>
            </a:extLst>
          </p:cNvPr>
          <p:cNvSpPr>
            <a:spLocks noGrp="1"/>
          </p:cNvSpPr>
          <p:nvPr>
            <p:ph type="dt" sz="half" idx="2"/>
          </p:nvPr>
        </p:nvSpPr>
        <p:spPr>
          <a:xfrm>
            <a:off x="1006475" y="7627938"/>
            <a:ext cx="3290888" cy="438150"/>
          </a:xfrm>
          <a:prstGeom prst="rect">
            <a:avLst/>
          </a:prstGeom>
        </p:spPr>
        <p:txBody>
          <a:bodyPr vert="horz" lIns="91440" tIns="45720" rIns="91440" bIns="45720" rtlCol="0" anchor="ctr"/>
          <a:lstStyle>
            <a:lvl1pPr algn="l">
              <a:defRPr sz="1200">
                <a:solidFill>
                  <a:schemeClr val="tx1">
                    <a:tint val="75000"/>
                  </a:schemeClr>
                </a:solidFill>
              </a:defRPr>
            </a:lvl1pPr>
          </a:lstStyle>
          <a:p>
            <a:fld id="{7B606B56-59F8-49B9-A05F-E6A07D89AE46}" type="datetimeFigureOut">
              <a:rPr lang="en-US" smtClean="0"/>
              <a:t>12/15/2020</a:t>
            </a:fld>
            <a:endParaRPr lang="en-US"/>
          </a:p>
        </p:txBody>
      </p:sp>
      <p:sp>
        <p:nvSpPr>
          <p:cNvPr id="5" name="Footer Placeholder 4">
            <a:extLst>
              <a:ext uri="{FF2B5EF4-FFF2-40B4-BE49-F238E27FC236}">
                <a16:creationId xmlns:a16="http://schemas.microsoft.com/office/drawing/2014/main" id="{A6469501-8EC9-4214-B089-636272BC14AD}"/>
              </a:ext>
            </a:extLst>
          </p:cNvPr>
          <p:cNvSpPr>
            <a:spLocks noGrp="1"/>
          </p:cNvSpPr>
          <p:nvPr>
            <p:ph type="ftr" sz="quarter" idx="3"/>
          </p:nvPr>
        </p:nvSpPr>
        <p:spPr>
          <a:xfrm>
            <a:off x="4846638" y="7627938"/>
            <a:ext cx="4937125" cy="4381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43F4016-BCB3-4493-B45F-CB587973EC3A}"/>
              </a:ext>
            </a:extLst>
          </p:cNvPr>
          <p:cNvSpPr>
            <a:spLocks noGrp="1"/>
          </p:cNvSpPr>
          <p:nvPr>
            <p:ph type="sldNum" sz="quarter" idx="4"/>
          </p:nvPr>
        </p:nvSpPr>
        <p:spPr>
          <a:xfrm>
            <a:off x="10333038" y="7627938"/>
            <a:ext cx="3290887" cy="438150"/>
          </a:xfrm>
          <a:prstGeom prst="rect">
            <a:avLst/>
          </a:prstGeom>
        </p:spPr>
        <p:txBody>
          <a:bodyPr vert="horz" lIns="91440" tIns="45720" rIns="91440" bIns="45720" rtlCol="0" anchor="ctr"/>
          <a:lstStyle>
            <a:lvl1pPr algn="r">
              <a:defRPr sz="1200">
                <a:solidFill>
                  <a:schemeClr val="tx1">
                    <a:tint val="75000"/>
                  </a:schemeClr>
                </a:solidFill>
              </a:defRPr>
            </a:lvl1pPr>
          </a:lstStyle>
          <a:p>
            <a:fld id="{A186EAC2-6EE4-4510-8EBF-8267D6A6576E}" type="slidenum">
              <a:rPr lang="en-US" smtClean="0"/>
              <a:t>‹#›</a:t>
            </a:fld>
            <a:endParaRPr lang="en-US"/>
          </a:p>
        </p:txBody>
      </p:sp>
    </p:spTree>
    <p:extLst>
      <p:ext uri="{BB962C8B-B14F-4D97-AF65-F5344CB8AC3E}">
        <p14:creationId xmlns:p14="http://schemas.microsoft.com/office/powerpoint/2010/main" val="3160645280"/>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6152662"/>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15">
            <a:extLst>
              <a:ext uri="{FF2B5EF4-FFF2-40B4-BE49-F238E27FC236}">
                <a16:creationId xmlns:a16="http://schemas.microsoft.com/office/drawing/2014/main" id="{035E415B-D00C-7D4B-92D4-6ECA34AC6D39}"/>
              </a:ext>
            </a:extLst>
          </p:cNvPr>
          <p:cNvSpPr>
            <a:spLocks/>
          </p:cNvSpPr>
          <p:nvPr userDrawn="1"/>
        </p:nvSpPr>
        <p:spPr bwMode="auto">
          <a:xfrm>
            <a:off x="6923586" y="1987550"/>
            <a:ext cx="45719" cy="4489450"/>
          </a:xfrm>
          <a:custGeom>
            <a:avLst/>
            <a:gdLst>
              <a:gd name="T0" fmla="*/ 0 h 5119370"/>
              <a:gd name="T1" fmla="*/ 5118976 h 5119370"/>
            </a:gdLst>
            <a:ahLst/>
            <a:cxnLst>
              <a:cxn ang="0">
                <a:pos x="0" y="T0"/>
              </a:cxn>
              <a:cxn ang="0">
                <a:pos x="0" y="T1"/>
              </a:cxn>
            </a:cxnLst>
            <a:rect l="0" t="0" r="r" b="b"/>
            <a:pathLst>
              <a:path h="5119370">
                <a:moveTo>
                  <a:pt x="0" y="0"/>
                </a:moveTo>
                <a:lnTo>
                  <a:pt x="0" y="5118976"/>
                </a:lnTo>
              </a:path>
            </a:pathLst>
          </a:custGeom>
          <a:noFill/>
          <a:ln w="25400">
            <a:solidFill>
              <a:srgbClr val="626469"/>
            </a:solidFill>
            <a:prstDash val="dot"/>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dirty="0"/>
          </a:p>
        </p:txBody>
      </p:sp>
      <p:sp>
        <p:nvSpPr>
          <p:cNvPr id="9" name="object 4">
            <a:extLst>
              <a:ext uri="{FF2B5EF4-FFF2-40B4-BE49-F238E27FC236}">
                <a16:creationId xmlns:a16="http://schemas.microsoft.com/office/drawing/2014/main" id="{81087960-ACC1-9E44-A88B-8BAEE7CDC18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2289171A-E85E-9744-8C3D-4C36E29FF89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pic>
        <p:nvPicPr>
          <p:cNvPr id="6" name="Picture 5">
            <a:extLst>
              <a:ext uri="{FF2B5EF4-FFF2-40B4-BE49-F238E27FC236}">
                <a16:creationId xmlns:a16="http://schemas.microsoft.com/office/drawing/2014/main" id="{1F04B597-54DC-4A6E-B393-86DECABEF6A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2730289" y="609600"/>
            <a:ext cx="1298448" cy="492466"/>
          </a:xfrm>
          <a:prstGeom prst="rect">
            <a:avLst/>
          </a:prstGeom>
        </p:spPr>
      </p:pic>
    </p:spTree>
    <p:extLst>
      <p:ext uri="{BB962C8B-B14F-4D97-AF65-F5344CB8AC3E}">
        <p14:creationId xmlns:p14="http://schemas.microsoft.com/office/powerpoint/2010/main" val="2595193367"/>
      </p:ext>
    </p:extLst>
  </p:cSld>
  <p:clrMap bg1="lt1" tx1="dk1" bg2="lt2" tx2="dk2" accent1="accent1" accent2="accent2" accent3="accent3" accent4="accent4" accent5="accent5" accent6="accent6" hlink="hlink" folHlink="folHlink"/>
  <p:sldLayoutIdLst>
    <p:sldLayoutId id="2147483718" r:id="rId1"/>
    <p:sldLayoutId id="2147483750" r:id="rId2"/>
    <p:sldLayoutId id="2147483714" r:id="rId3"/>
    <p:sldLayoutId id="2147483715"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object 4">
            <a:extLst>
              <a:ext uri="{FF2B5EF4-FFF2-40B4-BE49-F238E27FC236}">
                <a16:creationId xmlns:a16="http://schemas.microsoft.com/office/drawing/2014/main" id="{1086F47F-978C-6346-A004-B73C5114D8BF}"/>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4" name="Picture 3">
            <a:extLst>
              <a:ext uri="{FF2B5EF4-FFF2-40B4-BE49-F238E27FC236}">
                <a16:creationId xmlns:a16="http://schemas.microsoft.com/office/drawing/2014/main" id="{C8B6CB7C-356D-6D4E-8FC7-49F827EBF2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357090870"/>
      </p:ext>
    </p:extLst>
  </p:cSld>
  <p:clrMap bg1="lt1" tx1="dk1" bg2="lt2" tx2="dk2" accent1="accent1" accent2="accent2" accent3="accent3" accent4="accent4" accent5="accent5" accent6="accent6" hlink="hlink" folHlink="folHlink"/>
  <p:sldLayoutIdLst>
    <p:sldLayoutId id="2147483725" r:id="rId1"/>
    <p:sldLayoutId id="2147483731" r:id="rId2"/>
    <p:sldLayoutId id="2147483732" r:id="rId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387540"/>
      </p:ext>
    </p:extLst>
  </p:cSld>
  <p:clrMap bg1="lt1" tx1="dk1" bg2="lt2" tx2="dk2" accent1="accent1" accent2="accent2" accent3="accent3" accent4="accent4" accent5="accent5" accent6="accent6" hlink="hlink" folHlink="folHlink"/>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object 4">
            <a:extLst>
              <a:ext uri="{FF2B5EF4-FFF2-40B4-BE49-F238E27FC236}">
                <a16:creationId xmlns:a16="http://schemas.microsoft.com/office/drawing/2014/main" id="{24A076FD-13A1-4746-BDE2-4CF2846E150B}"/>
              </a:ext>
            </a:extLst>
          </p:cNvPr>
          <p:cNvSpPr>
            <a:spLocks/>
          </p:cNvSpPr>
          <p:nvPr userDrawn="1"/>
        </p:nvSpPr>
        <p:spPr bwMode="auto">
          <a:xfrm>
            <a:off x="0" y="0"/>
            <a:ext cx="142875" cy="8229600"/>
          </a:xfrm>
          <a:custGeom>
            <a:avLst/>
            <a:gdLst>
              <a:gd name="T0" fmla="*/ 0 w 142875"/>
              <a:gd name="T1" fmla="*/ 8229600 h 8229600"/>
              <a:gd name="T2" fmla="*/ 142875 w 142875"/>
              <a:gd name="T3" fmla="*/ 8229600 h 8229600"/>
              <a:gd name="T4" fmla="*/ 142875 w 142875"/>
              <a:gd name="T5" fmla="*/ 0 h 8229600"/>
              <a:gd name="T6" fmla="*/ 0 w 142875"/>
              <a:gd name="T7" fmla="*/ 0 h 8229600"/>
              <a:gd name="T8" fmla="*/ 0 w 142875"/>
              <a:gd name="T9" fmla="*/ 8229600 h 8229600"/>
            </a:gdLst>
            <a:ahLst/>
            <a:cxnLst>
              <a:cxn ang="0">
                <a:pos x="T0" y="T1"/>
              </a:cxn>
              <a:cxn ang="0">
                <a:pos x="T2" y="T3"/>
              </a:cxn>
              <a:cxn ang="0">
                <a:pos x="T4" y="T5"/>
              </a:cxn>
              <a:cxn ang="0">
                <a:pos x="T6" y="T7"/>
              </a:cxn>
              <a:cxn ang="0">
                <a:pos x="T8" y="T9"/>
              </a:cxn>
            </a:cxnLst>
            <a:rect l="0" t="0" r="r" b="b"/>
            <a:pathLst>
              <a:path w="142875" h="8229600">
                <a:moveTo>
                  <a:pt x="0" y="8229600"/>
                </a:moveTo>
                <a:lnTo>
                  <a:pt x="142875" y="8229600"/>
                </a:lnTo>
                <a:lnTo>
                  <a:pt x="142875" y="0"/>
                </a:lnTo>
                <a:lnTo>
                  <a:pt x="0" y="0"/>
                </a:lnTo>
                <a:lnTo>
                  <a:pt x="0" y="8229600"/>
                </a:lnTo>
                <a:close/>
              </a:path>
            </a:pathLst>
          </a:custGeom>
          <a:solidFill>
            <a:srgbClr val="C10E21"/>
          </a:solidFill>
          <a:ln>
            <a:noFill/>
          </a:ln>
        </p:spPr>
        <p:txBody>
          <a:bodyPr lIns="0" tIns="0" rIns="0" bIns="0"/>
          <a:lstStyle/>
          <a:p>
            <a:endParaRPr lang="en-US" dirty="0"/>
          </a:p>
        </p:txBody>
      </p:sp>
      <p:pic>
        <p:nvPicPr>
          <p:cNvPr id="5" name="Picture 4">
            <a:extLst>
              <a:ext uri="{FF2B5EF4-FFF2-40B4-BE49-F238E27FC236}">
                <a16:creationId xmlns:a16="http://schemas.microsoft.com/office/drawing/2014/main" id="{16A36E79-B8E1-0544-A7D4-0652F6F7FF3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33400" y="444500"/>
            <a:ext cx="1216025" cy="657791"/>
          </a:xfrm>
          <a:prstGeom prst="rect">
            <a:avLst/>
          </a:prstGeom>
        </p:spPr>
      </p:pic>
    </p:spTree>
    <p:extLst>
      <p:ext uri="{BB962C8B-B14F-4D97-AF65-F5344CB8AC3E}">
        <p14:creationId xmlns:p14="http://schemas.microsoft.com/office/powerpoint/2010/main" val="72680890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hyperlink" Target="http://riskcalc.sts.org/stswebriskcalc/#/"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www.euroscore.org/calc.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305E613-F01C-49DE-A43E-8949B21067C3}"/>
              </a:ext>
            </a:extLst>
          </p:cNvPr>
          <p:cNvSpPr>
            <a:spLocks noGrp="1"/>
          </p:cNvSpPr>
          <p:nvPr>
            <p:ph type="ctrTitle"/>
          </p:nvPr>
        </p:nvSpPr>
        <p:spPr>
          <a:xfrm>
            <a:off x="647700" y="1371600"/>
            <a:ext cx="13258800" cy="2225417"/>
          </a:xfrm>
        </p:spPr>
        <p:txBody>
          <a:bodyPr/>
          <a:lstStyle/>
          <a:p>
            <a:pPr algn="ctr"/>
            <a:r>
              <a:rPr lang="en-US" sz="3800" dirty="0"/>
              <a:t>2020 ACC/AHA Guideline for the Management of Patients with Valvular Heart Disease </a:t>
            </a:r>
          </a:p>
        </p:txBody>
      </p:sp>
      <p:sp>
        <p:nvSpPr>
          <p:cNvPr id="3" name="Subtitle 2">
            <a:extLst>
              <a:ext uri="{FF2B5EF4-FFF2-40B4-BE49-F238E27FC236}">
                <a16:creationId xmlns:a16="http://schemas.microsoft.com/office/drawing/2014/main" id="{DBECCD27-135D-4650-BF7B-0CD264113E9F}"/>
              </a:ext>
            </a:extLst>
          </p:cNvPr>
          <p:cNvSpPr>
            <a:spLocks noGrp="1"/>
          </p:cNvSpPr>
          <p:nvPr>
            <p:ph type="subTitle" idx="1"/>
          </p:nvPr>
        </p:nvSpPr>
        <p:spPr>
          <a:xfrm>
            <a:off x="76200" y="4495800"/>
            <a:ext cx="14401800" cy="2225416"/>
          </a:xfrm>
        </p:spPr>
        <p:txBody>
          <a:bodyPr/>
          <a:lstStyle/>
          <a:p>
            <a:pPr algn="ctr"/>
            <a:r>
              <a:rPr lang="en-US" dirty="0">
                <a:solidFill>
                  <a:schemeClr val="tx1"/>
                </a:solidFill>
              </a:rPr>
              <a:t>Developed in collaboration with and endorsed by the American Association for Thoracic Surgery, American Society of Echocardiography, Society for Cardiovascular Angiography and Interventions, Society of Cardiovascular Anesthesiologists, and Society of Thoracic Surgeons</a:t>
            </a:r>
          </a:p>
        </p:txBody>
      </p:sp>
    </p:spTree>
    <p:extLst>
      <p:ext uri="{BB962C8B-B14F-4D97-AF65-F5344CB8AC3E}">
        <p14:creationId xmlns:p14="http://schemas.microsoft.com/office/powerpoint/2010/main" val="3274169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308769" y="1753673"/>
            <a:ext cx="13936662" cy="5754537"/>
          </a:xfrm>
        </p:spPr>
        <p:txBody>
          <a:bodyPr/>
          <a:lstStyle/>
          <a:p>
            <a:pPr marL="630238" indent="-630238">
              <a:buNone/>
            </a:pPr>
            <a:r>
              <a:rPr lang="en-US" sz="4000" dirty="0"/>
              <a:t>5. Treatment of severe aortic stenosis with either a transcatheter or surgical valve prosthesis should be based primarily on symptoms or reduced ventricular systolic function.  Earlier intervention may be considered if indicated by results of exercise testing, biomarkers, rapid progression, or the presence of very severe stenosis.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03C7D2D-F8D9-47B9-8E0C-8F0857484978}"/>
              </a:ext>
            </a:extLst>
          </p:cNvPr>
          <p:cNvSpPr txBox="1">
            <a:spLocks/>
          </p:cNvSpPr>
          <p:nvPr/>
        </p:nvSpPr>
        <p:spPr>
          <a:xfrm>
            <a:off x="3124200" y="457200"/>
            <a:ext cx="83820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28891525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7D33B-C636-4705-B3F2-448A8E83D839}"/>
              </a:ext>
            </a:extLst>
          </p:cNvPr>
          <p:cNvSpPr>
            <a:spLocks noGrp="1"/>
          </p:cNvSpPr>
          <p:nvPr>
            <p:ph type="ctrTitle"/>
          </p:nvPr>
        </p:nvSpPr>
        <p:spPr>
          <a:xfrm>
            <a:off x="2743200" y="8587"/>
            <a:ext cx="9944101" cy="677214"/>
          </a:xfrm>
        </p:spPr>
        <p:txBody>
          <a:bodyPr/>
          <a:lstStyle/>
          <a:p>
            <a:r>
              <a:rPr lang="en-US" dirty="0"/>
              <a:t>Intervention – Patients with Rheumatic MS</a:t>
            </a:r>
          </a:p>
        </p:txBody>
      </p:sp>
      <p:sp>
        <p:nvSpPr>
          <p:cNvPr id="3" name="Slide Number Placeholder 2">
            <a:extLst>
              <a:ext uri="{FF2B5EF4-FFF2-40B4-BE49-F238E27FC236}">
                <a16:creationId xmlns:a16="http://schemas.microsoft.com/office/drawing/2014/main" id="{CE48A551-E6B7-45A0-ADFA-0F2AB700FB9F}"/>
              </a:ext>
            </a:extLst>
          </p:cNvPr>
          <p:cNvSpPr>
            <a:spLocks noGrp="1"/>
          </p:cNvSpPr>
          <p:nvPr>
            <p:ph type="sldNum" sz="quarter" idx="4"/>
          </p:nvPr>
        </p:nvSpPr>
        <p:spPr/>
        <p:txBody>
          <a:bodyPr/>
          <a:lstStyle/>
          <a:p>
            <a:fld id="{01CD3B2E-BC1C-6C4D-9D91-A67B950EE325}" type="slidenum">
              <a:rPr lang="en-US" smtClean="0"/>
              <a:pPr/>
              <a:t>100</a:t>
            </a:fld>
            <a:endParaRPr lang="en-US" dirty="0"/>
          </a:p>
        </p:txBody>
      </p:sp>
      <p:graphicFrame>
        <p:nvGraphicFramePr>
          <p:cNvPr id="5" name="Table 4">
            <a:extLst>
              <a:ext uri="{FF2B5EF4-FFF2-40B4-BE49-F238E27FC236}">
                <a16:creationId xmlns:a16="http://schemas.microsoft.com/office/drawing/2014/main" id="{7088DD86-758E-4313-9B3C-979290A2CD75}"/>
              </a:ext>
            </a:extLst>
          </p:cNvPr>
          <p:cNvGraphicFramePr>
            <a:graphicFrameLocks noGrp="1"/>
          </p:cNvGraphicFramePr>
          <p:nvPr>
            <p:extLst>
              <p:ext uri="{D42A27DB-BD31-4B8C-83A1-F6EECF244321}">
                <p14:modId xmlns:p14="http://schemas.microsoft.com/office/powerpoint/2010/main" val="3337291122"/>
              </p:ext>
            </p:extLst>
          </p:nvPr>
        </p:nvGraphicFramePr>
        <p:xfrm>
          <a:off x="304800" y="1447800"/>
          <a:ext cx="14165262" cy="5987512"/>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200">
                  <a:extLst>
                    <a:ext uri="{9D8B030D-6E8A-4147-A177-3AD203B41FA5}">
                      <a16:colId xmlns:a16="http://schemas.microsoft.com/office/drawing/2014/main" val="3221561650"/>
                    </a:ext>
                  </a:extLst>
                </a:gridCol>
              </a:tblGrid>
              <a:tr h="687468">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Calibri" panose="020F0502020204030204" pitchFamily="34"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asymptomatic patients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 in the absence of LA thrombus who have new onset of AF,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483756"/>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5.  In symptomatic patients (NYHA class II, III, or IV) with rheumatic MS and an mitral valve area &gt;1.5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if there is evidence of hemodynamically significant rheumatic MS on the basis of a pulmonary artery wedge pressure &gt;25 mm Hg or a mean mitral valve gradient &gt;15 mm Hg during exercise, PMBC may be considered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561551"/>
                  </a:ext>
                </a:extLst>
              </a:tr>
              <a:tr h="1752044">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Calibri" panose="020F0502020204030204" pitchFamily="34"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severe rheumatic MS (mitral valve area ≤1.5 cm</a:t>
                      </a:r>
                      <a:r>
                        <a:rPr lang="en-US" sz="2000" b="1" baseline="30000" dirty="0">
                          <a:solidFill>
                            <a:srgbClr val="000000"/>
                          </a:solidFill>
                          <a:effectLst/>
                          <a:latin typeface="Times New Roman" panose="02020603050405020304" pitchFamily="18" charset="0"/>
                          <a:ea typeface="Calibri" panose="020F0502020204030204" pitchFamily="34" charset="0"/>
                        </a:rPr>
                        <a:t>2</a:t>
                      </a:r>
                      <a:r>
                        <a:rPr lang="en-US" sz="2000" b="1" dirty="0">
                          <a:solidFill>
                            <a:srgbClr val="000000"/>
                          </a:solidFill>
                          <a:effectLst/>
                          <a:latin typeface="Times New Roman" panose="02020603050405020304" pitchFamily="18" charset="0"/>
                          <a:ea typeface="Calibri" panose="020F0502020204030204" pitchFamily="34" charset="0"/>
                        </a:rPr>
                        <a:t>, Stage D) who have a suboptimal valve anatomy and who are not candidates for surgery or are at high risk for surgery, PMBC may be considered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385571"/>
                  </a:ext>
                </a:extLst>
              </a:tr>
            </a:tbl>
          </a:graphicData>
        </a:graphic>
      </p:graphicFrame>
      <p:sp>
        <p:nvSpPr>
          <p:cNvPr id="4" name="Rectangle 3">
            <a:extLst>
              <a:ext uri="{FF2B5EF4-FFF2-40B4-BE49-F238E27FC236}">
                <a16:creationId xmlns:a16="http://schemas.microsoft.com/office/drawing/2014/main" id="{7D3CA97A-AAEB-4B5A-AC52-FAE41019EE29}"/>
              </a:ext>
            </a:extLst>
          </p:cNvPr>
          <p:cNvSpPr>
            <a:spLocks noChangeArrowheads="1"/>
          </p:cNvSpPr>
          <p:nvPr/>
        </p:nvSpPr>
        <p:spPr bwMode="auto">
          <a:xfrm>
            <a:off x="2286000" y="798581"/>
            <a:ext cx="111126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&lt;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055195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380CDA-D51B-4D58-9F4A-A048C16330BB}"/>
              </a:ext>
            </a:extLst>
          </p:cNvPr>
          <p:cNvSpPr>
            <a:spLocks noGrp="1"/>
          </p:cNvSpPr>
          <p:nvPr>
            <p:ph type="sldNum" sz="quarter" idx="4"/>
          </p:nvPr>
        </p:nvSpPr>
        <p:spPr/>
        <p:txBody>
          <a:bodyPr/>
          <a:lstStyle/>
          <a:p>
            <a:fld id="{01CD3B2E-BC1C-6C4D-9D91-A67B950EE325}" type="slidenum">
              <a:rPr lang="en-US" smtClean="0"/>
              <a:pPr/>
              <a:t>101</a:t>
            </a:fld>
            <a:endParaRPr lang="en-US" dirty="0"/>
          </a:p>
        </p:txBody>
      </p:sp>
      <p:pic>
        <p:nvPicPr>
          <p:cNvPr id="3" name="Picture 2">
            <a:extLst>
              <a:ext uri="{FF2B5EF4-FFF2-40B4-BE49-F238E27FC236}">
                <a16:creationId xmlns:a16="http://schemas.microsoft.com/office/drawing/2014/main" id="{EDBA53E0-BEA0-4938-A3EF-E7FE273377C9}"/>
              </a:ext>
            </a:extLst>
          </p:cNvPr>
          <p:cNvPicPr/>
          <p:nvPr/>
        </p:nvPicPr>
        <p:blipFill rotWithShape="1">
          <a:blip r:embed="rId2">
            <a:extLst>
              <a:ext uri="{28A0092B-C50C-407E-A947-70E740481C1C}">
                <a14:useLocalDpi xmlns:a14="http://schemas.microsoft.com/office/drawing/2010/main" val="0"/>
              </a:ext>
            </a:extLst>
          </a:blip>
          <a:srcRect l="11266" t="9175" r="21438" b="21101"/>
          <a:stretch/>
        </p:blipFill>
        <p:spPr bwMode="auto">
          <a:xfrm>
            <a:off x="3124200" y="-76200"/>
            <a:ext cx="8382000" cy="8534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D6EE2ABE-3185-4387-8698-26B7D595B9FD}"/>
              </a:ext>
            </a:extLst>
          </p:cNvPr>
          <p:cNvSpPr txBox="1"/>
          <p:nvPr/>
        </p:nvSpPr>
        <p:spPr>
          <a:xfrm>
            <a:off x="304800" y="1868031"/>
            <a:ext cx="2819400" cy="4154984"/>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7. Intervention for Patients with MS.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*Repair, commissurotomy, or valve replacement. </a:t>
            </a:r>
          </a:p>
        </p:txBody>
      </p:sp>
    </p:spTree>
    <p:extLst>
      <p:ext uri="{BB962C8B-B14F-4D97-AF65-F5344CB8AC3E}">
        <p14:creationId xmlns:p14="http://schemas.microsoft.com/office/powerpoint/2010/main" val="41941940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7A97E-ED0D-4525-9199-19F5155E0771}"/>
              </a:ext>
            </a:extLst>
          </p:cNvPr>
          <p:cNvSpPr>
            <a:spLocks noGrp="1"/>
          </p:cNvSpPr>
          <p:nvPr>
            <p:ph type="ctrTitle"/>
          </p:nvPr>
        </p:nvSpPr>
        <p:spPr/>
        <p:txBody>
          <a:bodyPr/>
          <a:lstStyle/>
          <a:p>
            <a:r>
              <a:rPr lang="en-US" sz="3600" dirty="0"/>
              <a:t>Nonrheumatic Calcific MS</a:t>
            </a:r>
          </a:p>
        </p:txBody>
      </p:sp>
      <p:sp>
        <p:nvSpPr>
          <p:cNvPr id="3" name="Slide Number Placeholder 2">
            <a:extLst>
              <a:ext uri="{FF2B5EF4-FFF2-40B4-BE49-F238E27FC236}">
                <a16:creationId xmlns:a16="http://schemas.microsoft.com/office/drawing/2014/main" id="{3F347E08-3998-4229-B5FE-C186FA35893D}"/>
              </a:ext>
            </a:extLst>
          </p:cNvPr>
          <p:cNvSpPr>
            <a:spLocks noGrp="1"/>
          </p:cNvSpPr>
          <p:nvPr>
            <p:ph type="sldNum" sz="quarter" idx="4"/>
          </p:nvPr>
        </p:nvSpPr>
        <p:spPr/>
        <p:txBody>
          <a:bodyPr/>
          <a:lstStyle/>
          <a:p>
            <a:fld id="{01CD3B2E-BC1C-6C4D-9D91-A67B950EE325}" type="slidenum">
              <a:rPr lang="en-US" smtClean="0"/>
              <a:pPr/>
              <a:t>102</a:t>
            </a:fld>
            <a:endParaRPr lang="en-US" dirty="0"/>
          </a:p>
        </p:txBody>
      </p:sp>
      <p:graphicFrame>
        <p:nvGraphicFramePr>
          <p:cNvPr id="4" name="Table 3">
            <a:extLst>
              <a:ext uri="{FF2B5EF4-FFF2-40B4-BE49-F238E27FC236}">
                <a16:creationId xmlns:a16="http://schemas.microsoft.com/office/drawing/2014/main" id="{6BF6F31B-7DDB-42E5-B645-12F570D1A7CD}"/>
              </a:ext>
            </a:extLst>
          </p:cNvPr>
          <p:cNvGraphicFramePr>
            <a:graphicFrameLocks noGrp="1"/>
          </p:cNvGraphicFramePr>
          <p:nvPr>
            <p:extLst>
              <p:ext uri="{D42A27DB-BD31-4B8C-83A1-F6EECF244321}">
                <p14:modId xmlns:p14="http://schemas.microsoft.com/office/powerpoint/2010/main" val="4220570161"/>
              </p:ext>
            </p:extLst>
          </p:nvPr>
        </p:nvGraphicFramePr>
        <p:xfrm>
          <a:off x="457200" y="1447800"/>
          <a:ext cx="13792199" cy="6019800"/>
        </p:xfrm>
        <a:graphic>
          <a:graphicData uri="http://schemas.openxmlformats.org/drawingml/2006/table">
            <a:tbl>
              <a:tblPr firstRow="1" firstCol="1" bandRow="1"/>
              <a:tblGrid>
                <a:gridCol w="1318534">
                  <a:extLst>
                    <a:ext uri="{9D8B030D-6E8A-4147-A177-3AD203B41FA5}">
                      <a16:colId xmlns:a16="http://schemas.microsoft.com/office/drawing/2014/main" val="1249651556"/>
                    </a:ext>
                  </a:extLst>
                </a:gridCol>
                <a:gridCol w="1340601">
                  <a:extLst>
                    <a:ext uri="{9D8B030D-6E8A-4147-A177-3AD203B41FA5}">
                      <a16:colId xmlns:a16="http://schemas.microsoft.com/office/drawing/2014/main" val="1954305340"/>
                    </a:ext>
                  </a:extLst>
                </a:gridCol>
                <a:gridCol w="11133064">
                  <a:extLst>
                    <a:ext uri="{9D8B030D-6E8A-4147-A177-3AD203B41FA5}">
                      <a16:colId xmlns:a16="http://schemas.microsoft.com/office/drawing/2014/main" val="1884189611"/>
                    </a:ext>
                  </a:extLst>
                </a:gridCol>
              </a:tblGrid>
              <a:tr h="169641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0707003"/>
                  </a:ext>
                </a:extLst>
              </a:tr>
              <a:tr h="432338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severely symptomatic patients (NYHA class III or IV) with severe MS (mitral valve area </a:t>
                      </a:r>
                      <a:r>
                        <a:rPr lang="en-US" sz="32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3200" b="1" dirty="0">
                          <a:solidFill>
                            <a:srgbClr val="000000"/>
                          </a:solidFill>
                          <a:effectLst/>
                          <a:latin typeface="Times New Roman" panose="02020603050405020304" pitchFamily="18" charset="0"/>
                          <a:ea typeface="Calibri" panose="020F0502020204030204" pitchFamily="34" charset="0"/>
                        </a:rPr>
                        <a:t>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D) attributable to extensive mitral annular calcification, valve intervention may be considered only after discussion of the high procedural risk and the individual patient’s preferences and values.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4321849"/>
                  </a:ext>
                </a:extLst>
              </a:tr>
            </a:tbl>
          </a:graphicData>
        </a:graphic>
      </p:graphicFrame>
    </p:spTree>
    <p:extLst>
      <p:ext uri="{BB962C8B-B14F-4D97-AF65-F5344CB8AC3E}">
        <p14:creationId xmlns:p14="http://schemas.microsoft.com/office/powerpoint/2010/main" val="18722976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103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392700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104</a:t>
            </a:fld>
            <a:endParaRPr lang="en-US" dirty="0"/>
          </a:p>
        </p:txBody>
      </p:sp>
      <p:sp>
        <p:nvSpPr>
          <p:cNvPr id="4" name="Title 1">
            <a:extLst>
              <a:ext uri="{FF2B5EF4-FFF2-40B4-BE49-F238E27FC236}">
                <a16:creationId xmlns:a16="http://schemas.microsoft.com/office/drawing/2014/main" id="{6DA4A2E6-6222-40FD-B345-3BB4F19CD11D}"/>
              </a:ext>
            </a:extLst>
          </p:cNvPr>
          <p:cNvSpPr txBox="1">
            <a:spLocks/>
          </p:cNvSpPr>
          <p:nvPr/>
        </p:nvSpPr>
        <p:spPr>
          <a:xfrm>
            <a:off x="2053431" y="387218"/>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graphicFrame>
        <p:nvGraphicFramePr>
          <p:cNvPr id="5" name="Table 4">
            <a:extLst>
              <a:ext uri="{FF2B5EF4-FFF2-40B4-BE49-F238E27FC236}">
                <a16:creationId xmlns:a16="http://schemas.microsoft.com/office/drawing/2014/main" id="{8842844A-25CC-43F3-8363-F6D51031EE0D}"/>
              </a:ext>
            </a:extLst>
          </p:cNvPr>
          <p:cNvGraphicFramePr>
            <a:graphicFrameLocks noGrp="1"/>
          </p:cNvGraphicFramePr>
          <p:nvPr>
            <p:extLst>
              <p:ext uri="{D42A27DB-BD31-4B8C-83A1-F6EECF244321}">
                <p14:modId xmlns:p14="http://schemas.microsoft.com/office/powerpoint/2010/main" val="1148204510"/>
              </p:ext>
            </p:extLst>
          </p:nvPr>
        </p:nvGraphicFramePr>
        <p:xfrm>
          <a:off x="381000" y="1371599"/>
          <a:ext cx="14089062" cy="6696075"/>
        </p:xfrm>
        <a:graphic>
          <a:graphicData uri="http://schemas.openxmlformats.org/drawingml/2006/table">
            <a:tbl>
              <a:tblPr firstRow="1" firstCol="1" bandRow="1"/>
              <a:tblGrid>
                <a:gridCol w="1238321">
                  <a:extLst>
                    <a:ext uri="{9D8B030D-6E8A-4147-A177-3AD203B41FA5}">
                      <a16:colId xmlns:a16="http://schemas.microsoft.com/office/drawing/2014/main" val="361564171"/>
                    </a:ext>
                  </a:extLst>
                </a:gridCol>
                <a:gridCol w="1870118">
                  <a:extLst>
                    <a:ext uri="{9D8B030D-6E8A-4147-A177-3AD203B41FA5}">
                      <a16:colId xmlns:a16="http://schemas.microsoft.com/office/drawing/2014/main" val="161533388"/>
                    </a:ext>
                  </a:extLst>
                </a:gridCol>
                <a:gridCol w="3664418">
                  <a:extLst>
                    <a:ext uri="{9D8B030D-6E8A-4147-A177-3AD203B41FA5}">
                      <a16:colId xmlns:a16="http://schemas.microsoft.com/office/drawing/2014/main" val="305155505"/>
                    </a:ext>
                  </a:extLst>
                </a:gridCol>
                <a:gridCol w="3742743">
                  <a:extLst>
                    <a:ext uri="{9D8B030D-6E8A-4147-A177-3AD203B41FA5}">
                      <a16:colId xmlns:a16="http://schemas.microsoft.com/office/drawing/2014/main" val="3903724417"/>
                    </a:ext>
                  </a:extLst>
                </a:gridCol>
                <a:gridCol w="2145601">
                  <a:extLst>
                    <a:ext uri="{9D8B030D-6E8A-4147-A177-3AD203B41FA5}">
                      <a16:colId xmlns:a16="http://schemas.microsoft.com/office/drawing/2014/main" val="3747134856"/>
                    </a:ext>
                  </a:extLst>
                </a:gridCol>
                <a:gridCol w="1427861">
                  <a:extLst>
                    <a:ext uri="{9D8B030D-6E8A-4147-A177-3AD203B41FA5}">
                      <a16:colId xmlns:a16="http://schemas.microsoft.com/office/drawing/2014/main" val="3699296307"/>
                    </a:ext>
                  </a:extLst>
                </a:gridCol>
              </a:tblGrid>
              <a:tr h="877083">
                <a:tc>
                  <a:txBody>
                    <a:bodyPr/>
                    <a:lstStyle/>
                    <a:p>
                      <a:pPr marL="0" marR="0" algn="ctr">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Grade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Definition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Anatomy</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Valve Hemodynamics*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Hemodynamic Consequences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Symptoms</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1187196"/>
                  </a:ext>
                </a:extLst>
              </a:tr>
              <a:tr h="1978143">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gn="ctr">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risk of MR</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valve thickening and leaflet restriction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98463" marR="0" lvl="0" indent="-398463">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MR jet or small central jet area &lt;20% LA on Doppler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Small 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&lt;0.3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901605982"/>
                  </a:ext>
                </a:extLst>
              </a:tr>
              <a:tr h="3840849">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Progressive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Moderate to severe mitral valve prolapse with normal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Rheumatic valve changes with leaflet restriction and loss of central coaptation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Prior IE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Central jet MR 20%–40% LA or late systolic eccentric jet MR</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Vena </a:t>
                      </a:r>
                      <a:r>
                        <a:rPr lang="en-US" sz="2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contracta</a:t>
                      </a: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&lt;0.7 cm</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volume &lt;60 mL</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Regurgitant fraction &lt;50%</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ERO &lt;0.40 cm</a:t>
                      </a:r>
                      <a:r>
                        <a:rPr lang="en-US" sz="2400" baseline="30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Angiographic grade 1+ to 2+</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Mild LA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 LV enlargement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Normal pulmonary pressure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spcBef>
                          <a:spcPts val="0"/>
                        </a:spcBef>
                        <a:spcAft>
                          <a:spcPts val="0"/>
                        </a:spcAft>
                      </a:pPr>
                      <a:r>
                        <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None</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12719" marR="12719" marT="733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044281457"/>
                  </a:ext>
                </a:extLst>
              </a:tr>
            </a:tbl>
          </a:graphicData>
        </a:graphic>
      </p:graphicFrame>
    </p:spTree>
    <p:extLst>
      <p:ext uri="{BB962C8B-B14F-4D97-AF65-F5344CB8AC3E}">
        <p14:creationId xmlns:p14="http://schemas.microsoft.com/office/powerpoint/2010/main" val="10067585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E3ECDD-7BEF-4D35-8742-81E1A790230E}"/>
              </a:ext>
            </a:extLst>
          </p:cNvPr>
          <p:cNvSpPr>
            <a:spLocks noGrp="1"/>
          </p:cNvSpPr>
          <p:nvPr>
            <p:ph type="sldNum" sz="quarter" idx="4"/>
          </p:nvPr>
        </p:nvSpPr>
        <p:spPr/>
        <p:txBody>
          <a:bodyPr/>
          <a:lstStyle/>
          <a:p>
            <a:fld id="{01CD3B2E-BC1C-6C4D-9D91-A67B950EE325}" type="slidenum">
              <a:rPr lang="en-US" smtClean="0"/>
              <a:pPr/>
              <a:t>105</a:t>
            </a:fld>
            <a:endParaRPr lang="en-US" dirty="0"/>
          </a:p>
        </p:txBody>
      </p:sp>
      <p:graphicFrame>
        <p:nvGraphicFramePr>
          <p:cNvPr id="3" name="Table 2">
            <a:extLst>
              <a:ext uri="{FF2B5EF4-FFF2-40B4-BE49-F238E27FC236}">
                <a16:creationId xmlns:a16="http://schemas.microsoft.com/office/drawing/2014/main" id="{704AADA7-FB2D-40C2-8BD3-893DCC92FA00}"/>
              </a:ext>
            </a:extLst>
          </p:cNvPr>
          <p:cNvGraphicFramePr>
            <a:graphicFrameLocks noGrp="1"/>
          </p:cNvGraphicFramePr>
          <p:nvPr>
            <p:extLst>
              <p:ext uri="{D42A27DB-BD31-4B8C-83A1-F6EECF244321}">
                <p14:modId xmlns:p14="http://schemas.microsoft.com/office/powerpoint/2010/main" val="3496015277"/>
              </p:ext>
            </p:extLst>
          </p:nvPr>
        </p:nvGraphicFramePr>
        <p:xfrm>
          <a:off x="296215" y="1249425"/>
          <a:ext cx="14165261" cy="6751575"/>
        </p:xfrm>
        <a:graphic>
          <a:graphicData uri="http://schemas.openxmlformats.org/drawingml/2006/table">
            <a:tbl>
              <a:tblPr firstRow="1" firstCol="1" bandRow="1"/>
              <a:tblGrid>
                <a:gridCol w="1247907">
                  <a:extLst>
                    <a:ext uri="{9D8B030D-6E8A-4147-A177-3AD203B41FA5}">
                      <a16:colId xmlns:a16="http://schemas.microsoft.com/office/drawing/2014/main" val="2986807203"/>
                    </a:ext>
                  </a:extLst>
                </a:gridCol>
                <a:gridCol w="2299718">
                  <a:extLst>
                    <a:ext uri="{9D8B030D-6E8A-4147-A177-3AD203B41FA5}">
                      <a16:colId xmlns:a16="http://schemas.microsoft.com/office/drawing/2014/main" val="2495125571"/>
                    </a:ext>
                  </a:extLst>
                </a:gridCol>
                <a:gridCol w="3263877">
                  <a:extLst>
                    <a:ext uri="{9D8B030D-6E8A-4147-A177-3AD203B41FA5}">
                      <a16:colId xmlns:a16="http://schemas.microsoft.com/office/drawing/2014/main" val="2211413163"/>
                    </a:ext>
                  </a:extLst>
                </a:gridCol>
                <a:gridCol w="3026883">
                  <a:extLst>
                    <a:ext uri="{9D8B030D-6E8A-4147-A177-3AD203B41FA5}">
                      <a16:colId xmlns:a16="http://schemas.microsoft.com/office/drawing/2014/main" val="2896280514"/>
                    </a:ext>
                  </a:extLst>
                </a:gridCol>
                <a:gridCol w="2819400">
                  <a:extLst>
                    <a:ext uri="{9D8B030D-6E8A-4147-A177-3AD203B41FA5}">
                      <a16:colId xmlns:a16="http://schemas.microsoft.com/office/drawing/2014/main" val="1230709605"/>
                    </a:ext>
                  </a:extLst>
                </a:gridCol>
                <a:gridCol w="1507476">
                  <a:extLst>
                    <a:ext uri="{9D8B030D-6E8A-4147-A177-3AD203B41FA5}">
                      <a16:colId xmlns:a16="http://schemas.microsoft.com/office/drawing/2014/main" val="2036306691"/>
                    </a:ext>
                  </a:extLst>
                </a:gridCol>
              </a:tblGrid>
              <a:tr h="607665">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9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92024161"/>
                  </a:ext>
                </a:extLst>
              </a:tr>
              <a:tr h="3072038">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may be present at rest or with exercise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&gt;60% and LVESD &lt;40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LVEF ≤60% and/or LVESD ≥40 mm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358055019"/>
                  </a:ext>
                </a:extLst>
              </a:tr>
              <a:tr h="3071872">
                <a:tc>
                  <a:txBody>
                    <a:bodyPr/>
                    <a:lstStyle/>
                    <a:p>
                      <a:pPr marL="0" marR="0" algn="ctr">
                        <a:lnSpc>
                          <a:spcPct val="100000"/>
                        </a:lnSpc>
                        <a:spcBef>
                          <a:spcPts val="0"/>
                        </a:spcBef>
                        <a:spcAft>
                          <a:spcPts val="0"/>
                        </a:spcAft>
                      </a:pPr>
                      <a:r>
                        <a:rPr lang="en-US" sz="19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9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mitral valve prolapse with loss of coaptation or flail leaflet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leaflet restriction and loss of central coaptation</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Prior IE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Thickening of leaflets with radiation heart disease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Central jet MR &gt;40% LA or holosystolic eccentric jet MR</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9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≥0.7 cm</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19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Angiographic grade 3+ to 4+</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or severe LA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enlargement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Pulmonary hypertension present</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gn="l">
                        <a:lnSpc>
                          <a:spcPct val="100000"/>
                        </a:lnSpc>
                        <a:spcBef>
                          <a:spcPts val="0"/>
                        </a:spcBef>
                        <a:spcAft>
                          <a:spcPts val="0"/>
                        </a:spcAft>
                        <a:buFont typeface="Arial" panose="020B0604020202020204" pitchFamily="34" charset="0"/>
                        <a:buChar char="•"/>
                      </a:pPr>
                      <a:r>
                        <a:rPr lang="en-US" sz="19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1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6749" marR="167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369469758"/>
                  </a:ext>
                </a:extLst>
              </a:tr>
            </a:tbl>
          </a:graphicData>
        </a:graphic>
      </p:graphicFrame>
      <p:sp>
        <p:nvSpPr>
          <p:cNvPr id="4" name="Title 1">
            <a:extLst>
              <a:ext uri="{FF2B5EF4-FFF2-40B4-BE49-F238E27FC236}">
                <a16:creationId xmlns:a16="http://schemas.microsoft.com/office/drawing/2014/main" id="{6DA4A2E6-6222-40FD-B345-3BB4F19CD11D}"/>
              </a:ext>
            </a:extLst>
          </p:cNvPr>
          <p:cNvSpPr txBox="1">
            <a:spLocks/>
          </p:cNvSpPr>
          <p:nvPr/>
        </p:nvSpPr>
        <p:spPr>
          <a:xfrm>
            <a:off x="2019300" y="210355"/>
            <a:ext cx="10591800" cy="6278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
        <p:nvSpPr>
          <p:cNvPr id="6" name="TextBox 5">
            <a:extLst>
              <a:ext uri="{FF2B5EF4-FFF2-40B4-BE49-F238E27FC236}">
                <a16:creationId xmlns:a16="http://schemas.microsoft.com/office/drawing/2014/main" id="{1B482465-7DD5-4CD6-BBE6-CBB5EFDD2385}"/>
              </a:ext>
            </a:extLst>
          </p:cNvPr>
          <p:cNvSpPr txBox="1"/>
          <p:nvPr/>
        </p:nvSpPr>
        <p:spPr>
          <a:xfrm>
            <a:off x="4711845" y="79088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78643380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AF4A2E-29D3-47B0-A382-9D044D22B2DF}"/>
              </a:ext>
            </a:extLst>
          </p:cNvPr>
          <p:cNvSpPr>
            <a:spLocks noGrp="1"/>
          </p:cNvSpPr>
          <p:nvPr>
            <p:ph type="sldNum" sz="quarter" idx="4"/>
          </p:nvPr>
        </p:nvSpPr>
        <p:spPr/>
        <p:txBody>
          <a:bodyPr/>
          <a:lstStyle/>
          <a:p>
            <a:fld id="{01CD3B2E-BC1C-6C4D-9D91-A67B950EE325}" type="slidenum">
              <a:rPr lang="en-US" smtClean="0"/>
              <a:pPr/>
              <a:t>106</a:t>
            </a:fld>
            <a:endParaRPr lang="en-US" dirty="0"/>
          </a:p>
        </p:txBody>
      </p:sp>
      <p:sp>
        <p:nvSpPr>
          <p:cNvPr id="4" name="TextBox 3">
            <a:extLst>
              <a:ext uri="{FF2B5EF4-FFF2-40B4-BE49-F238E27FC236}">
                <a16:creationId xmlns:a16="http://schemas.microsoft.com/office/drawing/2014/main" id="{A88BEB27-1FA5-4C8C-A3FE-CC39DD286236}"/>
              </a:ext>
            </a:extLst>
          </p:cNvPr>
          <p:cNvSpPr txBox="1"/>
          <p:nvPr/>
        </p:nvSpPr>
        <p:spPr>
          <a:xfrm>
            <a:off x="266700" y="1567066"/>
            <a:ext cx="140970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cs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p:txBody>
      </p:sp>
      <p:sp>
        <p:nvSpPr>
          <p:cNvPr id="3" name="Title 1">
            <a:extLst>
              <a:ext uri="{FF2B5EF4-FFF2-40B4-BE49-F238E27FC236}">
                <a16:creationId xmlns:a16="http://schemas.microsoft.com/office/drawing/2014/main" id="{EA011781-0161-4A1D-BE39-D0BC11E51BEE}"/>
              </a:ext>
            </a:extLst>
          </p:cNvPr>
          <p:cNvSpPr txBox="1">
            <a:spLocks/>
          </p:cNvSpPr>
          <p:nvPr/>
        </p:nvSpPr>
        <p:spPr>
          <a:xfrm>
            <a:off x="2019300" y="763991"/>
            <a:ext cx="10591800" cy="7848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3600" dirty="0">
                <a:latin typeface="Lub Dub Medium" panose="020B0603030403020204" pitchFamily="34" charset="0"/>
              </a:rPr>
              <a:t>Table 17. Stages of Chronic Primary MR</a:t>
            </a:r>
          </a:p>
        </p:txBody>
      </p:sp>
    </p:spTree>
    <p:extLst>
      <p:ext uri="{BB962C8B-B14F-4D97-AF65-F5344CB8AC3E}">
        <p14:creationId xmlns:p14="http://schemas.microsoft.com/office/powerpoint/2010/main" val="323480918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0E09148-5B25-4C50-A157-1695F28FC2DD}"/>
              </a:ext>
            </a:extLst>
          </p:cNvPr>
          <p:cNvSpPr>
            <a:spLocks noGrp="1"/>
          </p:cNvSpPr>
          <p:nvPr>
            <p:ph type="ctrTitle"/>
          </p:nvPr>
        </p:nvSpPr>
        <p:spPr>
          <a:xfrm>
            <a:off x="2667000" y="104776"/>
            <a:ext cx="9867900" cy="1038224"/>
          </a:xfrm>
        </p:spPr>
        <p:txBody>
          <a:bodyPr/>
          <a:lstStyle/>
          <a:p>
            <a:r>
              <a:rPr lang="en-US" dirty="0">
                <a:solidFill>
                  <a:srgbClr val="FF0000"/>
                </a:solidFill>
              </a:rPr>
              <a:t>Diagnostic Testing: </a:t>
            </a:r>
            <a:r>
              <a:rPr lang="en-US" dirty="0"/>
              <a:t>Initial Diagnosis of Chronic MR</a:t>
            </a:r>
          </a:p>
        </p:txBody>
      </p:sp>
      <p:sp>
        <p:nvSpPr>
          <p:cNvPr id="3" name="Slide Number Placeholder 2">
            <a:extLst>
              <a:ext uri="{FF2B5EF4-FFF2-40B4-BE49-F238E27FC236}">
                <a16:creationId xmlns:a16="http://schemas.microsoft.com/office/drawing/2014/main" id="{6DC49B97-B4A7-43CD-883D-49F013350E50}"/>
              </a:ext>
            </a:extLst>
          </p:cNvPr>
          <p:cNvSpPr>
            <a:spLocks noGrp="1"/>
          </p:cNvSpPr>
          <p:nvPr>
            <p:ph type="sldNum" sz="quarter" idx="4"/>
          </p:nvPr>
        </p:nvSpPr>
        <p:spPr/>
        <p:txBody>
          <a:bodyPr/>
          <a:lstStyle/>
          <a:p>
            <a:fld id="{01CD3B2E-BC1C-6C4D-9D91-A67B950EE325}" type="slidenum">
              <a:rPr lang="en-US" smtClean="0"/>
              <a:pPr/>
              <a:t>107</a:t>
            </a:fld>
            <a:endParaRPr lang="en-US" dirty="0"/>
          </a:p>
        </p:txBody>
      </p:sp>
      <p:graphicFrame>
        <p:nvGraphicFramePr>
          <p:cNvPr id="5" name="Table 4">
            <a:extLst>
              <a:ext uri="{FF2B5EF4-FFF2-40B4-BE49-F238E27FC236}">
                <a16:creationId xmlns:a16="http://schemas.microsoft.com/office/drawing/2014/main" id="{36202E2F-EEEA-4597-92F4-D7395C89C454}"/>
              </a:ext>
            </a:extLst>
          </p:cNvPr>
          <p:cNvGraphicFramePr>
            <a:graphicFrameLocks noGrp="1"/>
          </p:cNvGraphicFramePr>
          <p:nvPr>
            <p:extLst>
              <p:ext uri="{D42A27DB-BD31-4B8C-83A1-F6EECF244321}">
                <p14:modId xmlns:p14="http://schemas.microsoft.com/office/powerpoint/2010/main" val="3247661382"/>
              </p:ext>
            </p:extLst>
          </p:nvPr>
        </p:nvGraphicFramePr>
        <p:xfrm>
          <a:off x="194469" y="1143000"/>
          <a:ext cx="14241461" cy="6362700"/>
        </p:xfrm>
        <a:graphic>
          <a:graphicData uri="http://schemas.openxmlformats.org/drawingml/2006/table">
            <a:tbl>
              <a:tblPr firstRow="1" firstCol="1" bandRow="1"/>
              <a:tblGrid>
                <a:gridCol w="1424147">
                  <a:extLst>
                    <a:ext uri="{9D8B030D-6E8A-4147-A177-3AD203B41FA5}">
                      <a16:colId xmlns:a16="http://schemas.microsoft.com/office/drawing/2014/main" val="690978765"/>
                    </a:ext>
                  </a:extLst>
                </a:gridCol>
                <a:gridCol w="1409905">
                  <a:extLst>
                    <a:ext uri="{9D8B030D-6E8A-4147-A177-3AD203B41FA5}">
                      <a16:colId xmlns:a16="http://schemas.microsoft.com/office/drawing/2014/main" val="1115418664"/>
                    </a:ext>
                  </a:extLst>
                </a:gridCol>
                <a:gridCol w="11407409">
                  <a:extLst>
                    <a:ext uri="{9D8B030D-6E8A-4147-A177-3AD203B41FA5}">
                      <a16:colId xmlns:a16="http://schemas.microsoft.com/office/drawing/2014/main" val="3879504974"/>
                    </a:ext>
                  </a:extLst>
                </a:gridCol>
              </a:tblGrid>
              <a:tr h="556482">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61423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200" b="1" dirty="0">
                          <a:solidFill>
                            <a:srgbClr val="000000"/>
                          </a:solidFill>
                          <a:effectLst/>
                          <a:latin typeface="Times New Roman" panose="02020603050405020304" pitchFamily="18" charset="0"/>
                          <a:ea typeface="Calibri" panose="020F0502020204030204" pitchFamily="34" charset="0"/>
                        </a:rPr>
                        <a:t>In patients with known or suspected primary MR, TTE is indicated for baseline evaluation of LV size and function, RV function, LA size, pulmonary artery pressure, and the mechanism and severity of primary MR (Stages A to 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9510573"/>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In patients with primary MR, when TTE provides insufficient or discordant information, TEE is indicated for evaluation of the severity of MR, mechanism of MR, and status of LV function (Stages B to 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0479054"/>
                  </a:ext>
                </a:extLst>
              </a:tr>
              <a:tr h="1418184">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In patients with primary MR, CMR is indicated to assess LV and RV volumes and function and may help with assessing MR severity when there is a discrepancy between the findings on clinical assessment and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225502"/>
                  </a:ext>
                </a:extLst>
              </a:tr>
              <a:tr h="133773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severe primary MR undergoing mitral intervention, intraoperative TEE is indicated to establish the anatomic basis for primary MR (Stages C and D) and to guide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086015"/>
                  </a:ext>
                </a:extLst>
              </a:tr>
            </a:tbl>
          </a:graphicData>
        </a:graphic>
      </p:graphicFrame>
    </p:spTree>
    <p:extLst>
      <p:ext uri="{BB962C8B-B14F-4D97-AF65-F5344CB8AC3E}">
        <p14:creationId xmlns:p14="http://schemas.microsoft.com/office/powerpoint/2010/main" val="15325031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5D031A-6120-4780-B64C-B05FFB16D6BC}"/>
              </a:ext>
            </a:extLst>
          </p:cNvPr>
          <p:cNvSpPr>
            <a:spLocks noGrp="1"/>
          </p:cNvSpPr>
          <p:nvPr>
            <p:ph type="ctrTitle"/>
          </p:nvPr>
        </p:nvSpPr>
        <p:spPr>
          <a:xfrm>
            <a:off x="2019300" y="577244"/>
            <a:ext cx="10591800" cy="1175355"/>
          </a:xfrm>
        </p:spPr>
        <p:txBody>
          <a:bodyPr/>
          <a:lstStyle/>
          <a:p>
            <a:r>
              <a:rPr lang="en-US" sz="3600" dirty="0"/>
              <a:t>Diagnostic Testing: Changing Signs or Symptoms in Patients With Primary MR</a:t>
            </a:r>
          </a:p>
        </p:txBody>
      </p:sp>
      <p:sp>
        <p:nvSpPr>
          <p:cNvPr id="3" name="Slide Number Placeholder 2">
            <a:extLst>
              <a:ext uri="{FF2B5EF4-FFF2-40B4-BE49-F238E27FC236}">
                <a16:creationId xmlns:a16="http://schemas.microsoft.com/office/drawing/2014/main" id="{F30575E9-6DB3-494A-9351-63C1E44568B5}"/>
              </a:ext>
            </a:extLst>
          </p:cNvPr>
          <p:cNvSpPr>
            <a:spLocks noGrp="1"/>
          </p:cNvSpPr>
          <p:nvPr>
            <p:ph type="sldNum" sz="quarter" idx="4"/>
          </p:nvPr>
        </p:nvSpPr>
        <p:spPr/>
        <p:txBody>
          <a:bodyPr/>
          <a:lstStyle/>
          <a:p>
            <a:fld id="{01CD3B2E-BC1C-6C4D-9D91-A67B950EE325}" type="slidenum">
              <a:rPr lang="en-US" smtClean="0"/>
              <a:pPr/>
              <a:t>108</a:t>
            </a:fld>
            <a:endParaRPr lang="en-US" dirty="0"/>
          </a:p>
        </p:txBody>
      </p:sp>
      <p:graphicFrame>
        <p:nvGraphicFramePr>
          <p:cNvPr id="5" name="Table 4">
            <a:extLst>
              <a:ext uri="{FF2B5EF4-FFF2-40B4-BE49-F238E27FC236}">
                <a16:creationId xmlns:a16="http://schemas.microsoft.com/office/drawing/2014/main" id="{BD420A1D-3CB7-418D-81E5-B25FE12FA3FE}"/>
              </a:ext>
            </a:extLst>
          </p:cNvPr>
          <p:cNvGraphicFramePr>
            <a:graphicFrameLocks noGrp="1"/>
          </p:cNvGraphicFramePr>
          <p:nvPr>
            <p:extLst>
              <p:ext uri="{D42A27DB-BD31-4B8C-83A1-F6EECF244321}">
                <p14:modId xmlns:p14="http://schemas.microsoft.com/office/powerpoint/2010/main" val="709471607"/>
              </p:ext>
            </p:extLst>
          </p:nvPr>
        </p:nvGraphicFramePr>
        <p:xfrm>
          <a:off x="533400" y="2209800"/>
          <a:ext cx="13716000" cy="5257800"/>
        </p:xfrm>
        <a:graphic>
          <a:graphicData uri="http://schemas.openxmlformats.org/drawingml/2006/table">
            <a:tbl>
              <a:tblPr firstRow="1" firstCol="1" bandRow="1"/>
              <a:tblGrid>
                <a:gridCol w="1371601">
                  <a:extLst>
                    <a:ext uri="{9D8B030D-6E8A-4147-A177-3AD203B41FA5}">
                      <a16:colId xmlns:a16="http://schemas.microsoft.com/office/drawing/2014/main" val="2421066769"/>
                    </a:ext>
                  </a:extLst>
                </a:gridCol>
                <a:gridCol w="1600199">
                  <a:extLst>
                    <a:ext uri="{9D8B030D-6E8A-4147-A177-3AD203B41FA5}">
                      <a16:colId xmlns:a16="http://schemas.microsoft.com/office/drawing/2014/main" val="941023792"/>
                    </a:ext>
                  </a:extLst>
                </a:gridCol>
                <a:gridCol w="10744200">
                  <a:extLst>
                    <a:ext uri="{9D8B030D-6E8A-4147-A177-3AD203B41FA5}">
                      <a16:colId xmlns:a16="http://schemas.microsoft.com/office/drawing/2014/main" val="2117046507"/>
                    </a:ext>
                  </a:extLst>
                </a:gridCol>
              </a:tblGrid>
              <a:tr h="1523709">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COR</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a:effectLst/>
                          <a:latin typeface="Times New Roman" panose="02020603050405020304" pitchFamily="18" charset="0"/>
                          <a:ea typeface="Times New Roman" panose="02020603050405020304" pitchFamily="18" charset="0"/>
                        </a:rPr>
                        <a:t>LOE</a:t>
                      </a:r>
                      <a:endParaRPr lang="en-US" sz="4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000" b="1" dirty="0">
                          <a:effectLst/>
                          <a:latin typeface="Times New Roman" panose="02020603050405020304" pitchFamily="18" charset="0"/>
                          <a:ea typeface="Times New Roman" panose="02020603050405020304" pitchFamily="18" charset="0"/>
                        </a:rPr>
                        <a:t>Recommendation</a:t>
                      </a:r>
                      <a:endParaRPr lang="en-US" sz="4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985691"/>
                  </a:ext>
                </a:extLst>
              </a:tr>
              <a:tr h="3734091">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1</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000" b="1">
                          <a:solidFill>
                            <a:srgbClr val="000000"/>
                          </a:solidFill>
                          <a:effectLst/>
                          <a:latin typeface="Times New Roman" panose="02020603050405020304" pitchFamily="18" charset="0"/>
                          <a:ea typeface="Times New Roman" panose="02020603050405020304" pitchFamily="18" charset="0"/>
                        </a:rPr>
                        <a:t>B-NR</a:t>
                      </a:r>
                      <a:endParaRPr lang="en-US" sz="4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4000" b="1" dirty="0">
                          <a:solidFill>
                            <a:srgbClr val="000000"/>
                          </a:solidFill>
                          <a:effectLst/>
                          <a:latin typeface="Times New Roman" panose="02020603050405020304" pitchFamily="18" charset="0"/>
                          <a:ea typeface="Calibri" panose="020F0502020204030204" pitchFamily="34" charset="0"/>
                        </a:rPr>
                        <a:t> In patients with primary MR (Stages B to D)   and new-onset or changing symptoms, TTE is indicated to evaluate the mitral valve apparatus and LV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71278674"/>
                  </a:ext>
                </a:extLst>
              </a:tr>
            </a:tbl>
          </a:graphicData>
        </a:graphic>
      </p:graphicFrame>
    </p:spTree>
    <p:extLst>
      <p:ext uri="{BB962C8B-B14F-4D97-AF65-F5344CB8AC3E}">
        <p14:creationId xmlns:p14="http://schemas.microsoft.com/office/powerpoint/2010/main" val="46830299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C29C2-D9CF-4F8C-9631-DC87E46D55E0}"/>
              </a:ext>
            </a:extLst>
          </p:cNvPr>
          <p:cNvSpPr>
            <a:spLocks noGrp="1"/>
          </p:cNvSpPr>
          <p:nvPr>
            <p:ph type="ctrTitle"/>
          </p:nvPr>
        </p:nvSpPr>
        <p:spPr>
          <a:xfrm>
            <a:off x="1981200" y="322433"/>
            <a:ext cx="10591799" cy="1125368"/>
          </a:xfrm>
        </p:spPr>
        <p:txBody>
          <a:bodyPr/>
          <a:lstStyle/>
          <a:p>
            <a:r>
              <a:rPr lang="en-US" dirty="0"/>
              <a:t>Routine Follow-Up for Patients with Chronic Primary MR</a:t>
            </a:r>
          </a:p>
        </p:txBody>
      </p:sp>
      <p:sp>
        <p:nvSpPr>
          <p:cNvPr id="3" name="Slide Number Placeholder 2">
            <a:extLst>
              <a:ext uri="{FF2B5EF4-FFF2-40B4-BE49-F238E27FC236}">
                <a16:creationId xmlns:a16="http://schemas.microsoft.com/office/drawing/2014/main" id="{CFEE44F4-4B15-420B-B141-655CAA96642A}"/>
              </a:ext>
            </a:extLst>
          </p:cNvPr>
          <p:cNvSpPr>
            <a:spLocks noGrp="1"/>
          </p:cNvSpPr>
          <p:nvPr>
            <p:ph type="sldNum" sz="quarter" idx="4"/>
          </p:nvPr>
        </p:nvSpPr>
        <p:spPr/>
        <p:txBody>
          <a:bodyPr/>
          <a:lstStyle/>
          <a:p>
            <a:fld id="{01CD3B2E-BC1C-6C4D-9D91-A67B950EE325}" type="slidenum">
              <a:rPr lang="en-US" smtClean="0"/>
              <a:pPr/>
              <a:t>109</a:t>
            </a:fld>
            <a:endParaRPr lang="en-US" dirty="0"/>
          </a:p>
        </p:txBody>
      </p:sp>
      <p:graphicFrame>
        <p:nvGraphicFramePr>
          <p:cNvPr id="4" name="Table 3">
            <a:extLst>
              <a:ext uri="{FF2B5EF4-FFF2-40B4-BE49-F238E27FC236}">
                <a16:creationId xmlns:a16="http://schemas.microsoft.com/office/drawing/2014/main" id="{791FB4AB-F94F-4CCF-A096-9355EDEB0748}"/>
              </a:ext>
            </a:extLst>
          </p:cNvPr>
          <p:cNvGraphicFramePr>
            <a:graphicFrameLocks noGrp="1"/>
          </p:cNvGraphicFramePr>
          <p:nvPr>
            <p:extLst>
              <p:ext uri="{D42A27DB-BD31-4B8C-83A1-F6EECF244321}">
                <p14:modId xmlns:p14="http://schemas.microsoft.com/office/powerpoint/2010/main" val="3386643637"/>
              </p:ext>
            </p:extLst>
          </p:nvPr>
        </p:nvGraphicFramePr>
        <p:xfrm>
          <a:off x="194468" y="1600200"/>
          <a:ext cx="14165261" cy="5881623"/>
        </p:xfrm>
        <a:graphic>
          <a:graphicData uri="http://schemas.openxmlformats.org/drawingml/2006/table">
            <a:tbl>
              <a:tblPr firstRow="1" firstCol="1" bandRow="1"/>
              <a:tblGrid>
                <a:gridCol w="1416527">
                  <a:extLst>
                    <a:ext uri="{9D8B030D-6E8A-4147-A177-3AD203B41FA5}">
                      <a16:colId xmlns:a16="http://schemas.microsoft.com/office/drawing/2014/main" val="1907936848"/>
                    </a:ext>
                  </a:extLst>
                </a:gridCol>
                <a:gridCol w="1402361">
                  <a:extLst>
                    <a:ext uri="{9D8B030D-6E8A-4147-A177-3AD203B41FA5}">
                      <a16:colId xmlns:a16="http://schemas.microsoft.com/office/drawing/2014/main" val="1496157712"/>
                    </a:ext>
                  </a:extLst>
                </a:gridCol>
                <a:gridCol w="11346373">
                  <a:extLst>
                    <a:ext uri="{9D8B030D-6E8A-4147-A177-3AD203B41FA5}">
                      <a16:colId xmlns:a16="http://schemas.microsoft.com/office/drawing/2014/main" val="1521902165"/>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7669558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asymptomatic patients with severe primary MR (Stages B and C1), TTE is indicated every 6 to 12 months for surveillance of LV function (estimated by LVEF, LVEDD, and LVESD) and assessment of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9407242"/>
                  </a:ext>
                </a:extLst>
              </a:tr>
              <a:tr h="228504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severe primary MR (Stages B and C1), use of serum biomarkers and novel measurements of LV function, such as global longitudinal strain, may be considered as an adjunct to guide timing of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7766956"/>
                  </a:ext>
                </a:extLst>
              </a:tr>
            </a:tbl>
          </a:graphicData>
        </a:graphic>
      </p:graphicFrame>
    </p:spTree>
    <p:extLst>
      <p:ext uri="{BB962C8B-B14F-4D97-AF65-F5344CB8AC3E}">
        <p14:creationId xmlns:p14="http://schemas.microsoft.com/office/powerpoint/2010/main" val="37239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32569" y="1868337"/>
            <a:ext cx="14237493" cy="5638800"/>
          </a:xfrm>
        </p:spPr>
        <p:txBody>
          <a:bodyPr/>
          <a:lstStyle/>
          <a:p>
            <a:pPr marL="463550" indent="-463550">
              <a:buNone/>
            </a:pPr>
            <a:r>
              <a:rPr lang="en-US" sz="3400" dirty="0"/>
              <a:t>6. Indications for transcatheter aortic valve implantation are expanding as a result of multiple randomized trials of transcatheter aortic valve implantation </a:t>
            </a:r>
            <a:r>
              <a:rPr lang="en-US" sz="3400" strike="sngStrike" dirty="0"/>
              <a:t>atrio</a:t>
            </a:r>
            <a:r>
              <a:rPr lang="en-US" sz="3400" dirty="0"/>
              <a:t> versus surgical aortic valve replacement.  The choice of type of intervention for a patient with severe aortic stenosis should be a shared decision-making process that considers the lifetime risks and benefits associated with type of valve (mechanical versus bioprosthetic) and type of approach (transcatheter versus surgical).</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B99CCE5-94F3-4F3F-8BBC-3B8978067079}"/>
              </a:ext>
            </a:extLst>
          </p:cNvPr>
          <p:cNvSpPr txBox="1">
            <a:spLocks/>
          </p:cNvSpPr>
          <p:nvPr/>
        </p:nvSpPr>
        <p:spPr>
          <a:xfrm>
            <a:off x="2245915" y="715812"/>
            <a:ext cx="10210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33314663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00D25-B00E-46FA-B321-5146C8B1D7E1}"/>
              </a:ext>
            </a:extLst>
          </p:cNvPr>
          <p:cNvSpPr>
            <a:spLocks noGrp="1"/>
          </p:cNvSpPr>
          <p:nvPr>
            <p:ph type="ctrTitle"/>
          </p:nvPr>
        </p:nvSpPr>
        <p:spPr>
          <a:xfrm>
            <a:off x="3084115" y="269809"/>
            <a:ext cx="8462169" cy="1136782"/>
          </a:xfrm>
        </p:spPr>
        <p:txBody>
          <a:bodyPr/>
          <a:lstStyle/>
          <a:p>
            <a:r>
              <a:rPr lang="en-US" sz="3600" dirty="0"/>
              <a:t>Exercise Testing </a:t>
            </a:r>
            <a:r>
              <a:rPr lang="en-US" sz="3600" dirty="0">
                <a:solidFill>
                  <a:srgbClr val="FF0000"/>
                </a:solidFill>
              </a:rPr>
              <a:t>for</a:t>
            </a:r>
            <a:r>
              <a:rPr lang="en-US" sz="3600" dirty="0"/>
              <a:t> Patients with Chronic Primary MR </a:t>
            </a:r>
          </a:p>
        </p:txBody>
      </p:sp>
      <p:sp>
        <p:nvSpPr>
          <p:cNvPr id="3" name="Slide Number Placeholder 2">
            <a:extLst>
              <a:ext uri="{FF2B5EF4-FFF2-40B4-BE49-F238E27FC236}">
                <a16:creationId xmlns:a16="http://schemas.microsoft.com/office/drawing/2014/main" id="{36658E8C-7D33-4447-B8C2-AB306405FE84}"/>
              </a:ext>
            </a:extLst>
          </p:cNvPr>
          <p:cNvSpPr>
            <a:spLocks noGrp="1"/>
          </p:cNvSpPr>
          <p:nvPr>
            <p:ph type="sldNum" sz="quarter" idx="4"/>
          </p:nvPr>
        </p:nvSpPr>
        <p:spPr/>
        <p:txBody>
          <a:bodyPr/>
          <a:lstStyle/>
          <a:p>
            <a:fld id="{01CD3B2E-BC1C-6C4D-9D91-A67B950EE325}" type="slidenum">
              <a:rPr lang="en-US" smtClean="0"/>
              <a:pPr/>
              <a:t>110</a:t>
            </a:fld>
            <a:endParaRPr lang="en-US" dirty="0"/>
          </a:p>
        </p:txBody>
      </p:sp>
      <p:graphicFrame>
        <p:nvGraphicFramePr>
          <p:cNvPr id="4" name="Table 3">
            <a:extLst>
              <a:ext uri="{FF2B5EF4-FFF2-40B4-BE49-F238E27FC236}">
                <a16:creationId xmlns:a16="http://schemas.microsoft.com/office/drawing/2014/main" id="{54C51198-9909-47D8-9EBD-CDF22429627F}"/>
              </a:ext>
            </a:extLst>
          </p:cNvPr>
          <p:cNvGraphicFramePr>
            <a:graphicFrameLocks noGrp="1"/>
          </p:cNvGraphicFramePr>
          <p:nvPr>
            <p:extLst>
              <p:ext uri="{D42A27DB-BD31-4B8C-83A1-F6EECF244321}">
                <p14:modId xmlns:p14="http://schemas.microsoft.com/office/powerpoint/2010/main" val="58182056"/>
              </p:ext>
            </p:extLst>
          </p:nvPr>
        </p:nvGraphicFramePr>
        <p:xfrm>
          <a:off x="381000" y="1600200"/>
          <a:ext cx="13868400" cy="5791200"/>
        </p:xfrm>
        <a:graphic>
          <a:graphicData uri="http://schemas.openxmlformats.org/drawingml/2006/table">
            <a:tbl>
              <a:tblPr firstRow="1" firstCol="1" bandRow="1"/>
              <a:tblGrid>
                <a:gridCol w="1386841">
                  <a:extLst>
                    <a:ext uri="{9D8B030D-6E8A-4147-A177-3AD203B41FA5}">
                      <a16:colId xmlns:a16="http://schemas.microsoft.com/office/drawing/2014/main" val="1428137358"/>
                    </a:ext>
                  </a:extLst>
                </a:gridCol>
                <a:gridCol w="1372971">
                  <a:extLst>
                    <a:ext uri="{9D8B030D-6E8A-4147-A177-3AD203B41FA5}">
                      <a16:colId xmlns:a16="http://schemas.microsoft.com/office/drawing/2014/main" val="1866685858"/>
                    </a:ext>
                  </a:extLst>
                </a:gridCol>
                <a:gridCol w="11108588">
                  <a:extLst>
                    <a:ext uri="{9D8B030D-6E8A-4147-A177-3AD203B41FA5}">
                      <a16:colId xmlns:a16="http://schemas.microsoft.com/office/drawing/2014/main" val="4035998063"/>
                    </a:ext>
                  </a:extLst>
                </a:gridCol>
              </a:tblGrid>
              <a:tr h="1527124">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LOE</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Recommendation</a:t>
                      </a:r>
                      <a:endParaRPr lang="en-US" sz="3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7885954"/>
                  </a:ext>
                </a:extLst>
              </a:tr>
              <a:tr h="4264076">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2a</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a:solidFill>
                            <a:srgbClr val="000000"/>
                          </a:solidFill>
                          <a:effectLst/>
                          <a:latin typeface="Times New Roman" panose="02020603050405020304" pitchFamily="18" charset="0"/>
                          <a:ea typeface="Times New Roman" panose="02020603050405020304" pitchFamily="18" charset="0"/>
                        </a:rPr>
                        <a:t>B-NR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AutoNum type="arabicPeriod"/>
                      </a:pPr>
                      <a:r>
                        <a:rPr lang="en-US" sz="3600" b="1" dirty="0">
                          <a:solidFill>
                            <a:srgbClr val="000000"/>
                          </a:solidFill>
                          <a:effectLst/>
                          <a:latin typeface="Times New Roman" panose="02020603050405020304" pitchFamily="18" charset="0"/>
                          <a:ea typeface="Calibri" panose="020F0502020204030204" pitchFamily="34" charset="0"/>
                        </a:rPr>
                        <a:t>In patients with primary MR (Stages B and C) and symptoms that might be attributable to MR, hemodynamic exercise testing using Doppler echocardiography or cardiac catheterization or cardiopulmonary exercise testing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5732871"/>
                  </a:ext>
                </a:extLst>
              </a:tr>
            </a:tbl>
          </a:graphicData>
        </a:graphic>
      </p:graphicFrame>
    </p:spTree>
    <p:extLst>
      <p:ext uri="{BB962C8B-B14F-4D97-AF65-F5344CB8AC3E}">
        <p14:creationId xmlns:p14="http://schemas.microsoft.com/office/powerpoint/2010/main" val="41418464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59DDD-FBA6-429E-8815-D36FD5F93AE0}"/>
              </a:ext>
            </a:extLst>
          </p:cNvPr>
          <p:cNvSpPr>
            <a:spLocks noGrp="1"/>
          </p:cNvSpPr>
          <p:nvPr>
            <p:ph type="ctrTitle"/>
          </p:nvPr>
        </p:nvSpPr>
        <p:spPr>
          <a:xfrm>
            <a:off x="3124200" y="198059"/>
            <a:ext cx="8381999" cy="1084432"/>
          </a:xfrm>
        </p:spPr>
        <p:txBody>
          <a:bodyPr/>
          <a:lstStyle/>
          <a:p>
            <a:r>
              <a:rPr lang="en-US" dirty="0"/>
              <a:t>Medical Therapy </a:t>
            </a:r>
            <a:r>
              <a:rPr lang="en-US" dirty="0">
                <a:solidFill>
                  <a:srgbClr val="FF0000"/>
                </a:solidFill>
              </a:rPr>
              <a:t>for</a:t>
            </a:r>
            <a:r>
              <a:rPr lang="en-US" dirty="0"/>
              <a:t> Patients with Chronic Primary MR</a:t>
            </a:r>
          </a:p>
        </p:txBody>
      </p:sp>
      <p:sp>
        <p:nvSpPr>
          <p:cNvPr id="3" name="Slide Number Placeholder 2">
            <a:extLst>
              <a:ext uri="{FF2B5EF4-FFF2-40B4-BE49-F238E27FC236}">
                <a16:creationId xmlns:a16="http://schemas.microsoft.com/office/drawing/2014/main" id="{D12A7B2E-FD61-4EAD-B02B-5402C5F627D6}"/>
              </a:ext>
            </a:extLst>
          </p:cNvPr>
          <p:cNvSpPr>
            <a:spLocks noGrp="1"/>
          </p:cNvSpPr>
          <p:nvPr>
            <p:ph type="sldNum" sz="quarter" idx="4"/>
          </p:nvPr>
        </p:nvSpPr>
        <p:spPr/>
        <p:txBody>
          <a:bodyPr/>
          <a:lstStyle/>
          <a:p>
            <a:fld id="{01CD3B2E-BC1C-6C4D-9D91-A67B950EE325}" type="slidenum">
              <a:rPr lang="en-US" smtClean="0"/>
              <a:pPr/>
              <a:t>111</a:t>
            </a:fld>
            <a:endParaRPr lang="en-US" dirty="0"/>
          </a:p>
        </p:txBody>
      </p:sp>
      <p:graphicFrame>
        <p:nvGraphicFramePr>
          <p:cNvPr id="4" name="Table 3">
            <a:extLst>
              <a:ext uri="{FF2B5EF4-FFF2-40B4-BE49-F238E27FC236}">
                <a16:creationId xmlns:a16="http://schemas.microsoft.com/office/drawing/2014/main" id="{71F0C30F-E861-4B0A-A16E-0843CA4C428D}"/>
              </a:ext>
            </a:extLst>
          </p:cNvPr>
          <p:cNvGraphicFramePr>
            <a:graphicFrameLocks noGrp="1"/>
          </p:cNvGraphicFramePr>
          <p:nvPr>
            <p:extLst>
              <p:ext uri="{D42A27DB-BD31-4B8C-83A1-F6EECF244321}">
                <p14:modId xmlns:p14="http://schemas.microsoft.com/office/powerpoint/2010/main" val="1245275939"/>
              </p:ext>
            </p:extLst>
          </p:nvPr>
        </p:nvGraphicFramePr>
        <p:xfrm>
          <a:off x="381000" y="1447801"/>
          <a:ext cx="13944599" cy="6041524"/>
        </p:xfrm>
        <a:graphic>
          <a:graphicData uri="http://schemas.openxmlformats.org/drawingml/2006/table">
            <a:tbl>
              <a:tblPr firstRow="1" firstCol="1" bandRow="1"/>
              <a:tblGrid>
                <a:gridCol w="1431002">
                  <a:extLst>
                    <a:ext uri="{9D8B030D-6E8A-4147-A177-3AD203B41FA5}">
                      <a16:colId xmlns:a16="http://schemas.microsoft.com/office/drawing/2014/main" val="2524009649"/>
                    </a:ext>
                  </a:extLst>
                </a:gridCol>
                <a:gridCol w="1464598">
                  <a:extLst>
                    <a:ext uri="{9D8B030D-6E8A-4147-A177-3AD203B41FA5}">
                      <a16:colId xmlns:a16="http://schemas.microsoft.com/office/drawing/2014/main" val="3142109492"/>
                    </a:ext>
                  </a:extLst>
                </a:gridCol>
                <a:gridCol w="11048999">
                  <a:extLst>
                    <a:ext uri="{9D8B030D-6E8A-4147-A177-3AD203B41FA5}">
                      <a16:colId xmlns:a16="http://schemas.microsoft.com/office/drawing/2014/main" val="2397705103"/>
                    </a:ext>
                  </a:extLst>
                </a:gridCol>
              </a:tblGrid>
              <a:tr h="1022306">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COR</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LOE</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a:effectLst/>
                          <a:latin typeface="Times New Roman" panose="02020603050405020304" pitchFamily="18" charset="0"/>
                          <a:ea typeface="Times New Roman" panose="02020603050405020304" pitchFamily="18" charset="0"/>
                        </a:rPr>
                        <a:t>Recommendations</a:t>
                      </a:r>
                      <a:endParaRPr lang="en-US" sz="3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847349"/>
                  </a:ext>
                </a:extLst>
              </a:tr>
              <a:tr h="2563106">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2a</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or asymptomatic patients with severe primary MR and LV systolic dysfunction (Stages C2 and D) in whom surgery is not possible or must be delayed, GDMT for systolic dysfunction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3373272"/>
                  </a:ext>
                </a:extLst>
              </a:tr>
              <a:tr h="235818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3: No Benefit</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primary MR and normal LV systolic function (Stages B and C1), vasodilator therapy is not indicated if the patient is normotensive.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2541762"/>
                  </a:ext>
                </a:extLst>
              </a:tr>
            </a:tbl>
          </a:graphicData>
        </a:graphic>
      </p:graphicFrame>
    </p:spTree>
    <p:extLst>
      <p:ext uri="{BB962C8B-B14F-4D97-AF65-F5344CB8AC3E}">
        <p14:creationId xmlns:p14="http://schemas.microsoft.com/office/powerpoint/2010/main" val="158370352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8DB17-B6E4-48E8-839E-922EB9A9C8A2}"/>
              </a:ext>
            </a:extLst>
          </p:cNvPr>
          <p:cNvSpPr>
            <a:spLocks noGrp="1"/>
          </p:cNvSpPr>
          <p:nvPr>
            <p:ph type="ctrTitle"/>
          </p:nvPr>
        </p:nvSpPr>
        <p:spPr>
          <a:xfrm>
            <a:off x="2476499" y="90566"/>
            <a:ext cx="9601200" cy="1213834"/>
          </a:xfrm>
        </p:spPr>
        <p:txBody>
          <a:bodyPr/>
          <a:lstStyle/>
          <a:p>
            <a:r>
              <a:rPr lang="en-US" sz="3600" dirty="0"/>
              <a:t>Intervention for Patients with Chronic Primary MR</a:t>
            </a:r>
          </a:p>
        </p:txBody>
      </p:sp>
      <p:sp>
        <p:nvSpPr>
          <p:cNvPr id="3" name="Slide Number Placeholder 2">
            <a:extLst>
              <a:ext uri="{FF2B5EF4-FFF2-40B4-BE49-F238E27FC236}">
                <a16:creationId xmlns:a16="http://schemas.microsoft.com/office/drawing/2014/main" id="{7D511F10-680E-4680-9773-5515131662A9}"/>
              </a:ext>
            </a:extLst>
          </p:cNvPr>
          <p:cNvSpPr>
            <a:spLocks noGrp="1"/>
          </p:cNvSpPr>
          <p:nvPr>
            <p:ph type="sldNum" sz="quarter" idx="4"/>
          </p:nvPr>
        </p:nvSpPr>
        <p:spPr/>
        <p:txBody>
          <a:bodyPr/>
          <a:lstStyle/>
          <a:p>
            <a:fld id="{01CD3B2E-BC1C-6C4D-9D91-A67B950EE325}" type="slidenum">
              <a:rPr lang="en-US" smtClean="0"/>
              <a:pPr/>
              <a:t>112</a:t>
            </a:fld>
            <a:endParaRPr lang="en-US" dirty="0"/>
          </a:p>
        </p:txBody>
      </p:sp>
      <p:graphicFrame>
        <p:nvGraphicFramePr>
          <p:cNvPr id="4" name="Table 3">
            <a:extLst>
              <a:ext uri="{FF2B5EF4-FFF2-40B4-BE49-F238E27FC236}">
                <a16:creationId xmlns:a16="http://schemas.microsoft.com/office/drawing/2014/main" id="{7C37F91C-2081-4D84-8897-0EDD1A695B11}"/>
              </a:ext>
            </a:extLst>
          </p:cNvPr>
          <p:cNvGraphicFramePr>
            <a:graphicFrameLocks noGrp="1"/>
          </p:cNvGraphicFramePr>
          <p:nvPr>
            <p:extLst>
              <p:ext uri="{D42A27DB-BD31-4B8C-83A1-F6EECF244321}">
                <p14:modId xmlns:p14="http://schemas.microsoft.com/office/powerpoint/2010/main" val="413106790"/>
              </p:ext>
            </p:extLst>
          </p:nvPr>
        </p:nvGraphicFramePr>
        <p:xfrm>
          <a:off x="304799" y="1295400"/>
          <a:ext cx="13944600" cy="6236717"/>
        </p:xfrm>
        <a:graphic>
          <a:graphicData uri="http://schemas.openxmlformats.org/drawingml/2006/table">
            <a:tbl>
              <a:tblPr firstRow="1" firstCol="1" bandRow="1"/>
              <a:tblGrid>
                <a:gridCol w="1394461">
                  <a:extLst>
                    <a:ext uri="{9D8B030D-6E8A-4147-A177-3AD203B41FA5}">
                      <a16:colId xmlns:a16="http://schemas.microsoft.com/office/drawing/2014/main" val="2225004083"/>
                    </a:ext>
                  </a:extLst>
                </a:gridCol>
                <a:gridCol w="1380515">
                  <a:extLst>
                    <a:ext uri="{9D8B030D-6E8A-4147-A177-3AD203B41FA5}">
                      <a16:colId xmlns:a16="http://schemas.microsoft.com/office/drawing/2014/main" val="4161819136"/>
                    </a:ext>
                  </a:extLst>
                </a:gridCol>
                <a:gridCol w="11169624">
                  <a:extLst>
                    <a:ext uri="{9D8B030D-6E8A-4147-A177-3AD203B41FA5}">
                      <a16:colId xmlns:a16="http://schemas.microsoft.com/office/drawing/2014/main" val="1328339101"/>
                    </a:ext>
                  </a:extLst>
                </a:gridCol>
              </a:tblGrid>
              <a:tr h="840628">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840628">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with severe primary MR (Stage D), mitral valve intervention is recommended irrespective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7326348"/>
                  </a:ext>
                </a:extLst>
              </a:tr>
              <a:tr h="950041">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primary MR and LV systolic dysfunction (LVEF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60%, LVESD ≥40 mm) (Stage C2), mitral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9079847"/>
                  </a:ext>
                </a:extLst>
              </a:tr>
              <a:tr h="1398523">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severe primary MR for whom surgery is indicated, mitral valve repair is recommended in preference to mitral valve replacement when the anatomic cause of MR is degenerative disease, if a successful and durable repair is possible.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2506666"/>
                  </a:ext>
                </a:extLst>
              </a:tr>
              <a:tr h="2142380">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primary MR and normal LV systolic function (LVEF ≥60% and LVESD </a:t>
                      </a:r>
                      <a:r>
                        <a:rPr lang="en-US" sz="24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400" b="1" dirty="0">
                          <a:solidFill>
                            <a:srgbClr val="000000"/>
                          </a:solidFill>
                          <a:effectLst/>
                          <a:latin typeface="Times New Roman" panose="02020603050405020304" pitchFamily="18" charset="0"/>
                          <a:ea typeface="Calibri" panose="020F0502020204030204" pitchFamily="34" charset="0"/>
                        </a:rPr>
                        <a:t>40 mm) (Stage C1), mitral valve repair is reasonable when the likelihood of a successful and durable repair without residual MR is &gt;95% with an expected mortality rate of &lt;1%, when it can be performed at a Primary or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5941977"/>
                  </a:ext>
                </a:extLst>
              </a:tr>
            </a:tbl>
          </a:graphicData>
        </a:graphic>
      </p:graphicFrame>
    </p:spTree>
    <p:extLst>
      <p:ext uri="{BB962C8B-B14F-4D97-AF65-F5344CB8AC3E}">
        <p14:creationId xmlns:p14="http://schemas.microsoft.com/office/powerpoint/2010/main" val="373173140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66170-B6E9-477B-B490-7ACED40204B0}"/>
              </a:ext>
            </a:extLst>
          </p:cNvPr>
          <p:cNvSpPr>
            <a:spLocks noGrp="1"/>
          </p:cNvSpPr>
          <p:nvPr>
            <p:ph type="ctrTitle"/>
          </p:nvPr>
        </p:nvSpPr>
        <p:spPr>
          <a:xfrm>
            <a:off x="2667000" y="152400"/>
            <a:ext cx="9791701" cy="1219199"/>
          </a:xfrm>
        </p:spPr>
        <p:txBody>
          <a:bodyPr/>
          <a:lstStyle/>
          <a:p>
            <a:r>
              <a:rPr lang="en-US" sz="3600" dirty="0"/>
              <a:t>Intervention for Patients with Chronic Primary MR</a:t>
            </a:r>
            <a:endParaRPr lang="en-US" dirty="0"/>
          </a:p>
        </p:txBody>
      </p:sp>
      <p:sp>
        <p:nvSpPr>
          <p:cNvPr id="3" name="Slide Number Placeholder 2">
            <a:extLst>
              <a:ext uri="{FF2B5EF4-FFF2-40B4-BE49-F238E27FC236}">
                <a16:creationId xmlns:a16="http://schemas.microsoft.com/office/drawing/2014/main" id="{C30D8AA4-7E10-4562-9B73-32985B3151B0}"/>
              </a:ext>
            </a:extLst>
          </p:cNvPr>
          <p:cNvSpPr>
            <a:spLocks noGrp="1"/>
          </p:cNvSpPr>
          <p:nvPr>
            <p:ph type="sldNum" sz="quarter" idx="4"/>
          </p:nvPr>
        </p:nvSpPr>
        <p:spPr/>
        <p:txBody>
          <a:bodyPr/>
          <a:lstStyle/>
          <a:p>
            <a:fld id="{01CD3B2E-BC1C-6C4D-9D91-A67B950EE325}" type="slidenum">
              <a:rPr lang="en-US" smtClean="0"/>
              <a:pPr/>
              <a:t>113</a:t>
            </a:fld>
            <a:endParaRPr lang="en-US" dirty="0"/>
          </a:p>
        </p:txBody>
      </p:sp>
      <p:graphicFrame>
        <p:nvGraphicFramePr>
          <p:cNvPr id="4" name="Table 3">
            <a:extLst>
              <a:ext uri="{FF2B5EF4-FFF2-40B4-BE49-F238E27FC236}">
                <a16:creationId xmlns:a16="http://schemas.microsoft.com/office/drawing/2014/main" id="{FD3ABAA0-8AC7-40BA-B6CD-A28CDFEB4AC7}"/>
              </a:ext>
            </a:extLst>
          </p:cNvPr>
          <p:cNvGraphicFramePr>
            <a:graphicFrameLocks noGrp="1"/>
          </p:cNvGraphicFramePr>
          <p:nvPr>
            <p:extLst>
              <p:ext uri="{D42A27DB-BD31-4B8C-83A1-F6EECF244321}">
                <p14:modId xmlns:p14="http://schemas.microsoft.com/office/powerpoint/2010/main" val="312000290"/>
              </p:ext>
            </p:extLst>
          </p:nvPr>
        </p:nvGraphicFramePr>
        <p:xfrm>
          <a:off x="304800" y="1600200"/>
          <a:ext cx="14165262" cy="5944076"/>
        </p:xfrm>
        <a:graphic>
          <a:graphicData uri="http://schemas.openxmlformats.org/drawingml/2006/table">
            <a:tbl>
              <a:tblPr firstRow="1" firstCol="1" bandRow="1"/>
              <a:tblGrid>
                <a:gridCol w="1416527">
                  <a:extLst>
                    <a:ext uri="{9D8B030D-6E8A-4147-A177-3AD203B41FA5}">
                      <a16:colId xmlns:a16="http://schemas.microsoft.com/office/drawing/2014/main" val="2225004083"/>
                    </a:ext>
                  </a:extLst>
                </a:gridCol>
                <a:gridCol w="1402361">
                  <a:extLst>
                    <a:ext uri="{9D8B030D-6E8A-4147-A177-3AD203B41FA5}">
                      <a16:colId xmlns:a16="http://schemas.microsoft.com/office/drawing/2014/main" val="4161819136"/>
                    </a:ext>
                  </a:extLst>
                </a:gridCol>
                <a:gridCol w="11346374">
                  <a:extLst>
                    <a:ext uri="{9D8B030D-6E8A-4147-A177-3AD203B41FA5}">
                      <a16:colId xmlns:a16="http://schemas.microsoft.com/office/drawing/2014/main" val="1328339101"/>
                    </a:ext>
                  </a:extLst>
                </a:gridCol>
              </a:tblGrid>
              <a:tr h="678163">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LOE</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2369111"/>
                  </a:ext>
                </a:extLst>
              </a:tr>
              <a:tr h="145543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MR and normal LV systolic function (LVEF &gt;60% and LVESD &lt;40 mm) (Stage C1) but with a progressive increase in LV size or decrease in EF on ≥3 serial imaging studies, mitral valve surgery may be considered irrespective of the probability of a successful and durable 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8621426"/>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severely symptomatic patients (NYHA class III or IV) with primary severe MR and high or prohibitive surgical risk, transcatheter edge-to-edge repair (TEER)  is reasonable if mitral valve anatomy is favorable for the repair procedure and patient life expectancy is at least 1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5867644"/>
                  </a:ext>
                </a:extLst>
              </a:tr>
              <a:tr h="1128236">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In symptomatic patients with severe primary MR attributable to rheumatic valve disease, mitral valve repair may be considered at a Comprehensive Valve Center by an experienced team when surgical treatment is indicated, if a durable and successful repair is likely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3136819"/>
                  </a:ext>
                </a:extLst>
              </a:tr>
              <a:tr h="1128236">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3: Harm</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severe primary MR where leaflet pathology is limited to less than one half the posterior leaflet, mitral valve replacement should not be performed unless mitral valve repair has been attempted at a Primary or Comprehensive Valve Center and was unsuccessful.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295651"/>
                  </a:ext>
                </a:extLst>
              </a:tr>
            </a:tbl>
          </a:graphicData>
        </a:graphic>
      </p:graphicFrame>
    </p:spTree>
    <p:extLst>
      <p:ext uri="{BB962C8B-B14F-4D97-AF65-F5344CB8AC3E}">
        <p14:creationId xmlns:p14="http://schemas.microsoft.com/office/powerpoint/2010/main" val="164577900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F56AD2-A678-4CB6-B793-2E01807FBB74}"/>
              </a:ext>
            </a:extLst>
          </p:cNvPr>
          <p:cNvSpPr>
            <a:spLocks noGrp="1"/>
          </p:cNvSpPr>
          <p:nvPr>
            <p:ph type="sldNum" sz="quarter" idx="4"/>
          </p:nvPr>
        </p:nvSpPr>
        <p:spPr/>
        <p:txBody>
          <a:bodyPr/>
          <a:lstStyle/>
          <a:p>
            <a:fld id="{01CD3B2E-BC1C-6C4D-9D91-A67B950EE325}" type="slidenum">
              <a:rPr lang="en-US" smtClean="0"/>
              <a:pPr/>
              <a:t>114</a:t>
            </a:fld>
            <a:endParaRPr lang="en-US" dirty="0"/>
          </a:p>
        </p:txBody>
      </p:sp>
      <p:pic>
        <p:nvPicPr>
          <p:cNvPr id="3" name="Picture 2">
            <a:extLst>
              <a:ext uri="{FF2B5EF4-FFF2-40B4-BE49-F238E27FC236}">
                <a16:creationId xmlns:a16="http://schemas.microsoft.com/office/drawing/2014/main" id="{443DE730-CEF2-4010-BC74-6FF24E007FA3}"/>
              </a:ext>
            </a:extLst>
          </p:cNvPr>
          <p:cNvPicPr/>
          <p:nvPr/>
        </p:nvPicPr>
        <p:blipFill rotWithShape="1">
          <a:blip r:embed="rId2">
            <a:extLst>
              <a:ext uri="{28A0092B-C50C-407E-A947-70E740481C1C}">
                <a14:useLocalDpi xmlns:a14="http://schemas.microsoft.com/office/drawing/2010/main" val="0"/>
              </a:ext>
            </a:extLst>
          </a:blip>
          <a:srcRect l="4167" t="5120" r="6666" b="15744"/>
          <a:stretch/>
        </p:blipFill>
        <p:spPr bwMode="auto">
          <a:xfrm>
            <a:off x="3505200" y="0"/>
            <a:ext cx="8991600"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CA40354-BC8D-46BA-A582-3FBE3E0A4FB2}"/>
              </a:ext>
            </a:extLst>
          </p:cNvPr>
          <p:cNvSpPr txBox="1"/>
          <p:nvPr/>
        </p:nvSpPr>
        <p:spPr>
          <a:xfrm>
            <a:off x="304800" y="1676400"/>
            <a:ext cx="3200400" cy="3905813"/>
          </a:xfrm>
          <a:prstGeom prst="rect">
            <a:avLst/>
          </a:prstGeom>
          <a:noFill/>
        </p:spPr>
        <p:txBody>
          <a:bodyPr wrap="square">
            <a:spAutoFit/>
          </a:bodyPr>
          <a:lstStyle/>
          <a:p>
            <a:pPr marL="0" marR="0">
              <a:lnSpc>
                <a:spcPct val="150000"/>
              </a:lnSpc>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8. *See Prosthetic Valve section (11.1.2) for choice of mitral valve replacement if mitral valve repair is not possible.</a:t>
            </a:r>
            <a:endParaRPr lang="en-US" sz="2400" b="1"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9468083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6F7691-B785-453F-9539-D4A901D068C6}"/>
              </a:ext>
            </a:extLst>
          </p:cNvPr>
          <p:cNvSpPr>
            <a:spLocks noGrp="1"/>
          </p:cNvSpPr>
          <p:nvPr>
            <p:ph type="sldNum" sz="quarter" idx="4"/>
          </p:nvPr>
        </p:nvSpPr>
        <p:spPr/>
        <p:txBody>
          <a:bodyPr/>
          <a:lstStyle/>
          <a:p>
            <a:fld id="{01CD3B2E-BC1C-6C4D-9D91-A67B950EE325}" type="slidenum">
              <a:rPr lang="en-US" smtClean="0"/>
              <a:pPr/>
              <a:t>115</a:t>
            </a:fld>
            <a:endParaRPr lang="en-US" dirty="0"/>
          </a:p>
        </p:txBody>
      </p:sp>
      <p:graphicFrame>
        <p:nvGraphicFramePr>
          <p:cNvPr id="3" name="Table 2">
            <a:extLst>
              <a:ext uri="{FF2B5EF4-FFF2-40B4-BE49-F238E27FC236}">
                <a16:creationId xmlns:a16="http://schemas.microsoft.com/office/drawing/2014/main" id="{6EE73477-6FB7-43EA-A8FD-C1607ED2E498}"/>
              </a:ext>
            </a:extLst>
          </p:cNvPr>
          <p:cNvGraphicFramePr>
            <a:graphicFrameLocks noGrp="1"/>
          </p:cNvGraphicFramePr>
          <p:nvPr>
            <p:extLst>
              <p:ext uri="{D42A27DB-BD31-4B8C-83A1-F6EECF244321}">
                <p14:modId xmlns:p14="http://schemas.microsoft.com/office/powerpoint/2010/main" val="3380069132"/>
              </p:ext>
            </p:extLst>
          </p:nvPr>
        </p:nvGraphicFramePr>
        <p:xfrm>
          <a:off x="304800" y="1295399"/>
          <a:ext cx="14165264" cy="6772276"/>
        </p:xfrm>
        <a:graphic>
          <a:graphicData uri="http://schemas.openxmlformats.org/drawingml/2006/table">
            <a:tbl>
              <a:tblPr firstRow="1" firstCol="1" bandRow="1"/>
              <a:tblGrid>
                <a:gridCol w="1296004">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6">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9">
                  <a:extLst>
                    <a:ext uri="{9D8B030D-6E8A-4147-A177-3AD203B41FA5}">
                      <a16:colId xmlns:a16="http://schemas.microsoft.com/office/drawing/2014/main" val="4205079327"/>
                    </a:ext>
                  </a:extLst>
                </a:gridCol>
              </a:tblGrid>
              <a:tr h="644979">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22489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valve leaflets, chords, and annulus in a patient with CAD or cardiomyopathy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 MR jet or small central jet area &lt;20% LA on Doppler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Small vena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&lt;0.30 cm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or mildly dilated LV size with fixed (infarction) or inducible (ischemia) regional wall motion abnormalities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Primary myocardial disease with LV dilation and systolic dysfunction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1700552350"/>
                  </a:ext>
                </a:extLst>
              </a:tr>
              <a:tr h="290240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gn="ctr">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mild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mild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&lt;0.40 cm</a:t>
                      </a:r>
                      <a:r>
                        <a:rPr lang="en-US" sz="2000" baseline="30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&lt;60 mL</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694293055"/>
                  </a:ext>
                </a:extLst>
              </a:tr>
            </a:tbl>
          </a:graphicData>
        </a:graphic>
      </p:graphicFrame>
      <p:sp>
        <p:nvSpPr>
          <p:cNvPr id="4" name="TextBox 3">
            <a:extLst>
              <a:ext uri="{FF2B5EF4-FFF2-40B4-BE49-F238E27FC236}">
                <a16:creationId xmlns:a16="http://schemas.microsoft.com/office/drawing/2014/main" id="{1DB3A8EC-7E5E-4A4B-AC19-C757B500CC26}"/>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61924468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23F612-2B70-45AE-909D-8967B21C593E}"/>
              </a:ext>
            </a:extLst>
          </p:cNvPr>
          <p:cNvSpPr>
            <a:spLocks noGrp="1"/>
          </p:cNvSpPr>
          <p:nvPr>
            <p:ph type="sldNum" sz="quarter" idx="4"/>
          </p:nvPr>
        </p:nvSpPr>
        <p:spPr/>
        <p:txBody>
          <a:bodyPr/>
          <a:lstStyle/>
          <a:p>
            <a:fld id="{01CD3B2E-BC1C-6C4D-9D91-A67B950EE325}" type="slidenum">
              <a:rPr lang="en-US" smtClean="0"/>
              <a:pPr/>
              <a:t>116</a:t>
            </a:fld>
            <a:endParaRPr lang="en-US" dirty="0"/>
          </a:p>
        </p:txBody>
      </p:sp>
      <p:graphicFrame>
        <p:nvGraphicFramePr>
          <p:cNvPr id="3" name="Table 2">
            <a:extLst>
              <a:ext uri="{FF2B5EF4-FFF2-40B4-BE49-F238E27FC236}">
                <a16:creationId xmlns:a16="http://schemas.microsoft.com/office/drawing/2014/main" id="{9CAF5F6A-1FB9-4A8B-A2F4-A07075874F06}"/>
              </a:ext>
            </a:extLst>
          </p:cNvPr>
          <p:cNvGraphicFramePr>
            <a:graphicFrameLocks noGrp="1"/>
          </p:cNvGraphicFramePr>
          <p:nvPr>
            <p:extLst>
              <p:ext uri="{D42A27DB-BD31-4B8C-83A1-F6EECF244321}">
                <p14:modId xmlns:p14="http://schemas.microsoft.com/office/powerpoint/2010/main" val="1467116962"/>
              </p:ext>
            </p:extLst>
          </p:nvPr>
        </p:nvGraphicFramePr>
        <p:xfrm>
          <a:off x="304800" y="1295402"/>
          <a:ext cx="14165261" cy="6761526"/>
        </p:xfrm>
        <a:graphic>
          <a:graphicData uri="http://schemas.openxmlformats.org/drawingml/2006/table">
            <a:tbl>
              <a:tblPr firstRow="1" firstCol="1" bandRow="1"/>
              <a:tblGrid>
                <a:gridCol w="1296003">
                  <a:extLst>
                    <a:ext uri="{9D8B030D-6E8A-4147-A177-3AD203B41FA5}">
                      <a16:colId xmlns:a16="http://schemas.microsoft.com/office/drawing/2014/main" val="3389007807"/>
                    </a:ext>
                  </a:extLst>
                </a:gridCol>
                <a:gridCol w="2408955">
                  <a:extLst>
                    <a:ext uri="{9D8B030D-6E8A-4147-A177-3AD203B41FA5}">
                      <a16:colId xmlns:a16="http://schemas.microsoft.com/office/drawing/2014/main" val="875982696"/>
                    </a:ext>
                  </a:extLst>
                </a:gridCol>
                <a:gridCol w="2624230">
                  <a:extLst>
                    <a:ext uri="{9D8B030D-6E8A-4147-A177-3AD203B41FA5}">
                      <a16:colId xmlns:a16="http://schemas.microsoft.com/office/drawing/2014/main" val="3252787003"/>
                    </a:ext>
                  </a:extLst>
                </a:gridCol>
                <a:gridCol w="2489505">
                  <a:extLst>
                    <a:ext uri="{9D8B030D-6E8A-4147-A177-3AD203B41FA5}">
                      <a16:colId xmlns:a16="http://schemas.microsoft.com/office/drawing/2014/main" val="1441870014"/>
                    </a:ext>
                  </a:extLst>
                </a:gridCol>
                <a:gridCol w="2603720">
                  <a:extLst>
                    <a:ext uri="{9D8B030D-6E8A-4147-A177-3AD203B41FA5}">
                      <a16:colId xmlns:a16="http://schemas.microsoft.com/office/drawing/2014/main" val="2694934917"/>
                    </a:ext>
                  </a:extLst>
                </a:gridCol>
                <a:gridCol w="2742848">
                  <a:extLst>
                    <a:ext uri="{9D8B030D-6E8A-4147-A177-3AD203B41FA5}">
                      <a16:colId xmlns:a16="http://schemas.microsoft.com/office/drawing/2014/main" val="4205079327"/>
                    </a:ext>
                  </a:extLst>
                </a:gridCol>
              </a:tblGrid>
              <a:tr h="45719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Grade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Associated Cardiac Findings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03015494"/>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98463" marR="0" indent="-398463">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Regurgitant</a:t>
                      </a:r>
                    </a:p>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Symptoms attributable to coronary ischemia or HF may be present that respond to revascularization and appropriate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961870223"/>
                  </a:ext>
                </a:extLst>
              </a:tr>
              <a:tr h="3075963">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MR</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and/or LV dilation with severe tethering of mitral leaflet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Annular dilation with severe loss of central coaptation of the mitral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≥0.40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Regional wall motion  abnormalities with reduced LV  systolic function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LV dilation and systolic dysfunction attributable to primary myocardial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HF symptoms attributable to MR  persist even after revascularization and optimization of medical therapy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7598" marR="1759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2781104"/>
                  </a:ext>
                </a:extLst>
              </a:tr>
            </a:tbl>
          </a:graphicData>
        </a:graphic>
      </p:graphicFrame>
      <p:sp>
        <p:nvSpPr>
          <p:cNvPr id="5" name="TextBox 4">
            <a:extLst>
              <a:ext uri="{FF2B5EF4-FFF2-40B4-BE49-F238E27FC236}">
                <a16:creationId xmlns:a16="http://schemas.microsoft.com/office/drawing/2014/main" id="{4F74F870-8CC7-4CEB-88C4-0CBF4BF79A49}"/>
              </a:ext>
            </a:extLst>
          </p:cNvPr>
          <p:cNvSpPr txBox="1"/>
          <p:nvPr/>
        </p:nvSpPr>
        <p:spPr>
          <a:xfrm>
            <a:off x="2438400" y="17267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
        <p:nvSpPr>
          <p:cNvPr id="4" name="TextBox 3">
            <a:extLst>
              <a:ext uri="{FF2B5EF4-FFF2-40B4-BE49-F238E27FC236}">
                <a16:creationId xmlns:a16="http://schemas.microsoft.com/office/drawing/2014/main" id="{4996B53A-DB01-443A-8D62-6CC46214949A}"/>
              </a:ext>
            </a:extLst>
          </p:cNvPr>
          <p:cNvSpPr txBox="1"/>
          <p:nvPr/>
        </p:nvSpPr>
        <p:spPr>
          <a:xfrm>
            <a:off x="4343400" y="81900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804220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0C3F29-B887-4DE0-8DA6-438A4DB15301}"/>
              </a:ext>
            </a:extLst>
          </p:cNvPr>
          <p:cNvSpPr>
            <a:spLocks noGrp="1"/>
          </p:cNvSpPr>
          <p:nvPr>
            <p:ph type="sldNum" sz="quarter" idx="4"/>
          </p:nvPr>
        </p:nvSpPr>
        <p:spPr/>
        <p:txBody>
          <a:bodyPr/>
          <a:lstStyle/>
          <a:p>
            <a:fld id="{01CD3B2E-BC1C-6C4D-9D91-A67B950EE325}" type="slidenum">
              <a:rPr lang="en-US" smtClean="0"/>
              <a:pPr/>
              <a:t>117</a:t>
            </a:fld>
            <a:endParaRPr lang="en-US" dirty="0"/>
          </a:p>
        </p:txBody>
      </p:sp>
      <p:sp>
        <p:nvSpPr>
          <p:cNvPr id="4" name="TextBox 3">
            <a:extLst>
              <a:ext uri="{FF2B5EF4-FFF2-40B4-BE49-F238E27FC236}">
                <a16:creationId xmlns:a16="http://schemas.microsoft.com/office/drawing/2014/main" id="{7B9EFD6B-F4F5-4802-89D4-5598422353CB}"/>
              </a:ext>
            </a:extLst>
          </p:cNvPr>
          <p:cNvSpPr txBox="1"/>
          <p:nvPr/>
        </p:nvSpPr>
        <p:spPr>
          <a:xfrm>
            <a:off x="304800" y="1295400"/>
            <a:ext cx="14097000" cy="6855210"/>
          </a:xfrm>
          <a:prstGeom prst="rect">
            <a:avLst/>
          </a:prstGeom>
          <a:noFill/>
        </p:spPr>
        <p:txBody>
          <a:bodyPr wrap="square">
            <a:spAutoFit/>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*Several valve hemodynamic criteria are provided for assessment of MR severity, but not all criteria for each category will be present in each patient. Categorization of MR severity as mild, moderate, or severe depends on data quality and integration of these parameters in conjunction with other clinical evidence.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†The measurement of the proximal </a:t>
            </a:r>
            <a:r>
              <a:rPr lang="en-US" sz="2800" dirty="0" err="1">
                <a:effectLst/>
                <a:latin typeface="Times New Roman" panose="02020603050405020304" pitchFamily="18" charset="0"/>
                <a:ea typeface="Times New Roman" panose="02020603050405020304" pitchFamily="18" charset="0"/>
              </a:rPr>
              <a:t>isovelocity</a:t>
            </a:r>
            <a:r>
              <a:rPr lang="en-US" sz="2800" dirty="0">
                <a:effectLst/>
                <a:latin typeface="Times New Roman" panose="02020603050405020304" pitchFamily="18" charset="0"/>
                <a:ea typeface="Times New Roman" panose="02020603050405020304" pitchFamily="18" charset="0"/>
              </a:rPr>
              <a:t> surface area by 2D TTE in patients with secondary MR underestimates the true ERO because of the crescentic shape of the proximal convergence.</a:t>
            </a:r>
          </a:p>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‡May be lower in low-flow states.</a:t>
            </a:r>
          </a:p>
        </p:txBody>
      </p:sp>
      <p:sp>
        <p:nvSpPr>
          <p:cNvPr id="3" name="TextBox 2">
            <a:extLst>
              <a:ext uri="{FF2B5EF4-FFF2-40B4-BE49-F238E27FC236}">
                <a16:creationId xmlns:a16="http://schemas.microsoft.com/office/drawing/2014/main" id="{300367D3-F683-4C41-9960-A01A1D5374AE}"/>
              </a:ext>
            </a:extLst>
          </p:cNvPr>
          <p:cNvSpPr txBox="1"/>
          <p:nvPr/>
        </p:nvSpPr>
        <p:spPr>
          <a:xfrm>
            <a:off x="2438400" y="448614"/>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18. Stages of Secondary MR</a:t>
            </a:r>
          </a:p>
        </p:txBody>
      </p:sp>
    </p:spTree>
    <p:extLst>
      <p:ext uri="{BB962C8B-B14F-4D97-AF65-F5344CB8AC3E}">
        <p14:creationId xmlns:p14="http://schemas.microsoft.com/office/powerpoint/2010/main" val="44749757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4AF09-7727-4E29-9FC6-401159B225A4}"/>
              </a:ext>
            </a:extLst>
          </p:cNvPr>
          <p:cNvSpPr>
            <a:spLocks noGrp="1"/>
          </p:cNvSpPr>
          <p:nvPr>
            <p:ph type="ctrTitle"/>
          </p:nvPr>
        </p:nvSpPr>
        <p:spPr/>
        <p:txBody>
          <a:bodyPr/>
          <a:lstStyle/>
          <a:p>
            <a:r>
              <a:rPr lang="en-US" sz="3600" dirty="0"/>
              <a:t>Diagnosis of Secondary MR</a:t>
            </a:r>
          </a:p>
        </p:txBody>
      </p:sp>
      <p:sp>
        <p:nvSpPr>
          <p:cNvPr id="3" name="Slide Number Placeholder 2">
            <a:extLst>
              <a:ext uri="{FF2B5EF4-FFF2-40B4-BE49-F238E27FC236}">
                <a16:creationId xmlns:a16="http://schemas.microsoft.com/office/drawing/2014/main" id="{7BF67442-91A9-4135-AA38-C3AC1EC3C209}"/>
              </a:ext>
            </a:extLst>
          </p:cNvPr>
          <p:cNvSpPr>
            <a:spLocks noGrp="1"/>
          </p:cNvSpPr>
          <p:nvPr>
            <p:ph type="sldNum" sz="quarter" idx="4"/>
          </p:nvPr>
        </p:nvSpPr>
        <p:spPr/>
        <p:txBody>
          <a:bodyPr/>
          <a:lstStyle/>
          <a:p>
            <a:fld id="{01CD3B2E-BC1C-6C4D-9D91-A67B950EE325}" type="slidenum">
              <a:rPr lang="en-US" smtClean="0"/>
              <a:pPr/>
              <a:t>118</a:t>
            </a:fld>
            <a:endParaRPr lang="en-US" dirty="0"/>
          </a:p>
        </p:txBody>
      </p:sp>
      <p:graphicFrame>
        <p:nvGraphicFramePr>
          <p:cNvPr id="4" name="Table 3">
            <a:extLst>
              <a:ext uri="{FF2B5EF4-FFF2-40B4-BE49-F238E27FC236}">
                <a16:creationId xmlns:a16="http://schemas.microsoft.com/office/drawing/2014/main" id="{E7C0F0E3-0560-445B-829A-288103630C91}"/>
              </a:ext>
            </a:extLst>
          </p:cNvPr>
          <p:cNvGraphicFramePr>
            <a:graphicFrameLocks noGrp="1"/>
          </p:cNvGraphicFramePr>
          <p:nvPr>
            <p:extLst>
              <p:ext uri="{D42A27DB-BD31-4B8C-83A1-F6EECF244321}">
                <p14:modId xmlns:p14="http://schemas.microsoft.com/office/powerpoint/2010/main" val="802097881"/>
              </p:ext>
            </p:extLst>
          </p:nvPr>
        </p:nvGraphicFramePr>
        <p:xfrm>
          <a:off x="377031" y="1524000"/>
          <a:ext cx="13944600" cy="5939103"/>
        </p:xfrm>
        <a:graphic>
          <a:graphicData uri="http://schemas.openxmlformats.org/drawingml/2006/table">
            <a:tbl>
              <a:tblPr firstRow="1" firstCol="1" bandRow="1"/>
              <a:tblGrid>
                <a:gridCol w="1394461">
                  <a:extLst>
                    <a:ext uri="{9D8B030D-6E8A-4147-A177-3AD203B41FA5}">
                      <a16:colId xmlns:a16="http://schemas.microsoft.com/office/drawing/2014/main" val="2434182187"/>
                    </a:ext>
                  </a:extLst>
                </a:gridCol>
                <a:gridCol w="1380515">
                  <a:extLst>
                    <a:ext uri="{9D8B030D-6E8A-4147-A177-3AD203B41FA5}">
                      <a16:colId xmlns:a16="http://schemas.microsoft.com/office/drawing/2014/main" val="1257550298"/>
                    </a:ext>
                  </a:extLst>
                </a:gridCol>
                <a:gridCol w="11169624">
                  <a:extLst>
                    <a:ext uri="{9D8B030D-6E8A-4147-A177-3AD203B41FA5}">
                      <a16:colId xmlns:a16="http://schemas.microsoft.com/office/drawing/2014/main" val="1392686898"/>
                    </a:ext>
                  </a:extLst>
                </a:gridCol>
              </a:tblGrid>
              <a:tr h="746605">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Recommendations</a:t>
                      </a:r>
                      <a:endParaRPr lang="en-US" sz="2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8071782"/>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secondary MR (Stages B to D), TTE is useful to establish the etiology and to assess the extent of regional and global LV remodeling and systolic dysfunction, severity of MR, and magnitude of pulmonary hypertension.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9818370"/>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chronic secondary MR (Stages B to D), noninvasive imaging (stress nuclear/PET, CMR, or stress echocardiography), coronary CT angiography, or coronary arteriography is useful to establish etiology of MR and to assess myocardial viability.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6777288"/>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secondary MR with severe symptoms (Stage D) that are unresponsive to GDMT who are being considered for transcatheter mitral valve interventions, TEE is indicated to determine suitability for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1436556"/>
                  </a:ext>
                </a:extLst>
              </a:tr>
              <a:tr h="124209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4. In patients with chronic secondary MR undergoing transcatheter mitral valve intervention, intraprocedural guidance with TEE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938598"/>
                  </a:ext>
                </a:extLst>
              </a:tr>
            </a:tbl>
          </a:graphicData>
        </a:graphic>
      </p:graphicFrame>
    </p:spTree>
    <p:extLst>
      <p:ext uri="{BB962C8B-B14F-4D97-AF65-F5344CB8AC3E}">
        <p14:creationId xmlns:p14="http://schemas.microsoft.com/office/powerpoint/2010/main" val="3180395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5EC59-F6B4-4087-9A4F-6275A5867B03}"/>
              </a:ext>
            </a:extLst>
          </p:cNvPr>
          <p:cNvSpPr>
            <a:spLocks noGrp="1"/>
          </p:cNvSpPr>
          <p:nvPr>
            <p:ph type="ctrTitle"/>
          </p:nvPr>
        </p:nvSpPr>
        <p:spPr/>
        <p:txBody>
          <a:bodyPr/>
          <a:lstStyle/>
          <a:p>
            <a:r>
              <a:rPr lang="en-US" dirty="0"/>
              <a:t>Medical Therapy for Secondary MR</a:t>
            </a:r>
          </a:p>
        </p:txBody>
      </p:sp>
      <p:sp>
        <p:nvSpPr>
          <p:cNvPr id="3" name="Slide Number Placeholder 2">
            <a:extLst>
              <a:ext uri="{FF2B5EF4-FFF2-40B4-BE49-F238E27FC236}">
                <a16:creationId xmlns:a16="http://schemas.microsoft.com/office/drawing/2014/main" id="{7FEC6297-66FE-4C71-8643-00A80DA8908E}"/>
              </a:ext>
            </a:extLst>
          </p:cNvPr>
          <p:cNvSpPr>
            <a:spLocks noGrp="1"/>
          </p:cNvSpPr>
          <p:nvPr>
            <p:ph type="sldNum" sz="quarter" idx="4"/>
          </p:nvPr>
        </p:nvSpPr>
        <p:spPr/>
        <p:txBody>
          <a:bodyPr/>
          <a:lstStyle/>
          <a:p>
            <a:fld id="{01CD3B2E-BC1C-6C4D-9D91-A67B950EE325}" type="slidenum">
              <a:rPr lang="en-US" smtClean="0"/>
              <a:pPr/>
              <a:t>119</a:t>
            </a:fld>
            <a:endParaRPr lang="en-US" dirty="0"/>
          </a:p>
        </p:txBody>
      </p:sp>
      <p:graphicFrame>
        <p:nvGraphicFramePr>
          <p:cNvPr id="4" name="Table 3">
            <a:extLst>
              <a:ext uri="{FF2B5EF4-FFF2-40B4-BE49-F238E27FC236}">
                <a16:creationId xmlns:a16="http://schemas.microsoft.com/office/drawing/2014/main" id="{688AAF54-A0E5-43AC-A76E-01A11A745D6C}"/>
              </a:ext>
            </a:extLst>
          </p:cNvPr>
          <p:cNvGraphicFramePr>
            <a:graphicFrameLocks noGrp="1"/>
          </p:cNvGraphicFramePr>
          <p:nvPr>
            <p:extLst>
              <p:ext uri="{D42A27DB-BD31-4B8C-83A1-F6EECF244321}">
                <p14:modId xmlns:p14="http://schemas.microsoft.com/office/powerpoint/2010/main" val="2366792161"/>
              </p:ext>
            </p:extLst>
          </p:nvPr>
        </p:nvGraphicFramePr>
        <p:xfrm>
          <a:off x="457200" y="1524000"/>
          <a:ext cx="13868400" cy="5791198"/>
        </p:xfrm>
        <a:graphic>
          <a:graphicData uri="http://schemas.openxmlformats.org/drawingml/2006/table">
            <a:tbl>
              <a:tblPr firstRow="1" firstCol="1" bandRow="1"/>
              <a:tblGrid>
                <a:gridCol w="1386841">
                  <a:extLst>
                    <a:ext uri="{9D8B030D-6E8A-4147-A177-3AD203B41FA5}">
                      <a16:colId xmlns:a16="http://schemas.microsoft.com/office/drawing/2014/main" val="1479567916"/>
                    </a:ext>
                  </a:extLst>
                </a:gridCol>
                <a:gridCol w="1372972">
                  <a:extLst>
                    <a:ext uri="{9D8B030D-6E8A-4147-A177-3AD203B41FA5}">
                      <a16:colId xmlns:a16="http://schemas.microsoft.com/office/drawing/2014/main" val="3783204118"/>
                    </a:ext>
                  </a:extLst>
                </a:gridCol>
                <a:gridCol w="11108587">
                  <a:extLst>
                    <a:ext uri="{9D8B030D-6E8A-4147-A177-3AD203B41FA5}">
                      <a16:colId xmlns:a16="http://schemas.microsoft.com/office/drawing/2014/main" val="3061963787"/>
                    </a:ext>
                  </a:extLst>
                </a:gridCol>
              </a:tblGrid>
              <a:tr h="133828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40085"/>
                  </a:ext>
                </a:extLst>
              </a:tr>
              <a:tr h="222645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Patients with chronic severe secondary MR (Stages C and D) and HF with reduced LVEF should receive standard GDMT for HF, including ACE inhibitors, ARBs, beta blockers, aldosterone antagonists, and/or sacubitril/valsartan, and biventricular pacing as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3207601"/>
                  </a:ext>
                </a:extLst>
              </a:tr>
              <a:tr h="2226456">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chronic severe secondary MR and HF with reduced LVEF, a cardiologist expert in the management of patients with HF and LV systolic dysfunction should be the primary MDT member responsible for implementing and monitoring optimal GDMT.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884985"/>
                  </a:ext>
                </a:extLst>
              </a:tr>
            </a:tbl>
          </a:graphicData>
        </a:graphic>
      </p:graphicFrame>
    </p:spTree>
    <p:extLst>
      <p:ext uri="{BB962C8B-B14F-4D97-AF65-F5344CB8AC3E}">
        <p14:creationId xmlns:p14="http://schemas.microsoft.com/office/powerpoint/2010/main" val="458468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628650" indent="-628650">
              <a:buNone/>
            </a:pPr>
            <a:r>
              <a:rPr lang="en-US" sz="4200" dirty="0"/>
              <a:t>7. Indications for intervention for valvular regurgitation are relief of symptoms and prevention of the irreversible long-term consequences of left ventricular volume overload.  Thresholds for intervention  now are lower than they were previously because of more durable treatment options and lower procedural risks.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E6C7647-4CB2-472C-87BB-86A1FAC3D8B6}"/>
              </a:ext>
            </a:extLst>
          </p:cNvPr>
          <p:cNvSpPr txBox="1">
            <a:spLocks/>
          </p:cNvSpPr>
          <p:nvPr/>
        </p:nvSpPr>
        <p:spPr>
          <a:xfrm>
            <a:off x="3048000" y="562683"/>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253991682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AE56-035E-467F-9B01-21CDBFC72E50}"/>
              </a:ext>
            </a:extLst>
          </p:cNvPr>
          <p:cNvSpPr>
            <a:spLocks noGrp="1"/>
          </p:cNvSpPr>
          <p:nvPr>
            <p:ph type="ctrTitle"/>
          </p:nvPr>
        </p:nvSpPr>
        <p:spPr/>
        <p:txBody>
          <a:bodyPr/>
          <a:lstStyle/>
          <a:p>
            <a:r>
              <a:rPr lang="en-US" sz="3600" dirty="0"/>
              <a:t>Intervention of Patients with Secondary MR</a:t>
            </a:r>
          </a:p>
        </p:txBody>
      </p:sp>
      <p:sp>
        <p:nvSpPr>
          <p:cNvPr id="3" name="Slide Number Placeholder 2">
            <a:extLst>
              <a:ext uri="{FF2B5EF4-FFF2-40B4-BE49-F238E27FC236}">
                <a16:creationId xmlns:a16="http://schemas.microsoft.com/office/drawing/2014/main" id="{88DE28A7-F4DF-4ECD-ABC7-F6175A901F2D}"/>
              </a:ext>
            </a:extLst>
          </p:cNvPr>
          <p:cNvSpPr>
            <a:spLocks noGrp="1"/>
          </p:cNvSpPr>
          <p:nvPr>
            <p:ph type="sldNum" sz="quarter" idx="4"/>
          </p:nvPr>
        </p:nvSpPr>
        <p:spPr/>
        <p:txBody>
          <a:bodyPr/>
          <a:lstStyle/>
          <a:p>
            <a:fld id="{01CD3B2E-BC1C-6C4D-9D91-A67B950EE325}" type="slidenum">
              <a:rPr lang="en-US" smtClean="0"/>
              <a:pPr/>
              <a:t>120</a:t>
            </a:fld>
            <a:endParaRPr lang="en-US" dirty="0"/>
          </a:p>
        </p:txBody>
      </p:sp>
      <p:graphicFrame>
        <p:nvGraphicFramePr>
          <p:cNvPr id="4" name="Table 3">
            <a:extLst>
              <a:ext uri="{FF2B5EF4-FFF2-40B4-BE49-F238E27FC236}">
                <a16:creationId xmlns:a16="http://schemas.microsoft.com/office/drawing/2014/main" id="{175B4CC3-8FE8-49AD-9378-166D9B1A4CFB}"/>
              </a:ext>
            </a:extLst>
          </p:cNvPr>
          <p:cNvGraphicFramePr>
            <a:graphicFrameLocks noGrp="1"/>
          </p:cNvGraphicFramePr>
          <p:nvPr>
            <p:extLst>
              <p:ext uri="{D42A27DB-BD31-4B8C-83A1-F6EECF244321}">
                <p14:modId xmlns:p14="http://schemas.microsoft.com/office/powerpoint/2010/main" val="665570459"/>
              </p:ext>
            </p:extLst>
          </p:nvPr>
        </p:nvGraphicFramePr>
        <p:xfrm>
          <a:off x="304800" y="1447800"/>
          <a:ext cx="14020800" cy="6019799"/>
        </p:xfrm>
        <a:graphic>
          <a:graphicData uri="http://schemas.openxmlformats.org/drawingml/2006/table">
            <a:tbl>
              <a:tblPr firstRow="1" firstCol="1" bandRow="1"/>
              <a:tblGrid>
                <a:gridCol w="1402081">
                  <a:extLst>
                    <a:ext uri="{9D8B030D-6E8A-4147-A177-3AD203B41FA5}">
                      <a16:colId xmlns:a16="http://schemas.microsoft.com/office/drawing/2014/main" val="3456930054"/>
                    </a:ext>
                  </a:extLst>
                </a:gridCol>
                <a:gridCol w="1388059">
                  <a:extLst>
                    <a:ext uri="{9D8B030D-6E8A-4147-A177-3AD203B41FA5}">
                      <a16:colId xmlns:a16="http://schemas.microsoft.com/office/drawing/2014/main" val="4174975698"/>
                    </a:ext>
                  </a:extLst>
                </a:gridCol>
                <a:gridCol w="11230660">
                  <a:extLst>
                    <a:ext uri="{9D8B030D-6E8A-4147-A177-3AD203B41FA5}">
                      <a16:colId xmlns:a16="http://schemas.microsoft.com/office/drawing/2014/main" val="177303705"/>
                    </a:ext>
                  </a:extLst>
                </a:gridCol>
              </a:tblGrid>
              <a:tr h="696282">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2390634">
                <a:tc>
                  <a:txBody>
                    <a:bodyPr/>
                    <a:lstStyle/>
                    <a:p>
                      <a:pPr marL="0" marR="0" algn="ctr">
                        <a:lnSpc>
                          <a:spcPct val="2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2a</a:t>
                      </a:r>
                      <a:endParaRPr lang="en-US" sz="2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symptoms</a:t>
                      </a:r>
                      <a:r>
                        <a:rPr lang="en-US" sz="2000" b="1" spc="-2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(NYHA</a:t>
                      </a:r>
                      <a:r>
                        <a:rPr lang="en-US" sz="2000" b="1" spc="-3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class</a:t>
                      </a:r>
                      <a:r>
                        <a:rPr lang="en-US" sz="2000" b="1" spc="-4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II, III, or</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IV)</a:t>
                      </a:r>
                      <a:r>
                        <a:rPr lang="en-US" sz="2000" b="1" spc="-30"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while on optimal GDMT for HF (Stage D), transcatheter edge-to-edge mitral valve repair (TEER)</a:t>
                      </a:r>
                      <a:r>
                        <a:rPr lang="en-US" sz="2000" b="1" dirty="0">
                          <a:solidFill>
                            <a:srgbClr val="FF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is reasonable in patients with appropriate anatomy as defined on TEE and with LVEF between 20% and 50%, LVESD ≤70 mm, and pulmonary artery systolic pressure </a:t>
                      </a:r>
                      <a:r>
                        <a:rPr lang="en-US" sz="2000" b="1" spc="-55" dirty="0">
                          <a:solidFill>
                            <a:srgbClr val="000000"/>
                          </a:solidFill>
                          <a:effectLst/>
                          <a:latin typeface="Times New Roman" panose="02020603050405020304" pitchFamily="18" charset="0"/>
                          <a:ea typeface="Calibri" panose="020F0502020204030204" pitchFamily="34" charset="0"/>
                        </a:rPr>
                        <a:t> </a:t>
                      </a:r>
                      <a:r>
                        <a:rPr lang="en-US" sz="2000" b="1" dirty="0">
                          <a:solidFill>
                            <a:srgbClr val="000000"/>
                          </a:solidFill>
                          <a:effectLst/>
                          <a:latin typeface="Times New Roman" panose="02020603050405020304" pitchFamily="18" charset="0"/>
                          <a:ea typeface="Calibri" panose="020F0502020204030204" pitchFamily="34" charset="0"/>
                        </a:rPr>
                        <a:t>≤70 mm Hg.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4269190"/>
                  </a:ext>
                </a:extLst>
              </a:tr>
              <a:tr h="11583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severe secondary MR (Stages C and D), mitral valve surgery is reasonable when CABG is undertaken for the treatment of myocardial ischemia.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144130"/>
                  </a:ext>
                </a:extLst>
              </a:tr>
              <a:tr h="177450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chronic severe secondary MR from atrial annular dilation with preserved LV systolic function (LVEF ≥50%) who have severe persistent symptoms (NYHA class III or IV) despite therapy for HF and therapy for associated AF or other comorbidities (Stage D), mitral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8488384"/>
                  </a:ext>
                </a:extLst>
              </a:tr>
            </a:tbl>
          </a:graphicData>
        </a:graphic>
      </p:graphicFrame>
    </p:spTree>
    <p:extLst>
      <p:ext uri="{BB962C8B-B14F-4D97-AF65-F5344CB8AC3E}">
        <p14:creationId xmlns:p14="http://schemas.microsoft.com/office/powerpoint/2010/main" val="284922965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9994501-065B-4628-BF97-853654549C56}"/>
              </a:ext>
            </a:extLst>
          </p:cNvPr>
          <p:cNvSpPr>
            <a:spLocks noGrp="1"/>
          </p:cNvSpPr>
          <p:nvPr>
            <p:ph type="sldNum" sz="quarter" idx="4"/>
          </p:nvPr>
        </p:nvSpPr>
        <p:spPr/>
        <p:txBody>
          <a:bodyPr/>
          <a:lstStyle/>
          <a:p>
            <a:fld id="{01CD3B2E-BC1C-6C4D-9D91-A67B950EE325}" type="slidenum">
              <a:rPr lang="en-US" smtClean="0"/>
              <a:pPr/>
              <a:t>121</a:t>
            </a:fld>
            <a:endParaRPr lang="en-US" dirty="0"/>
          </a:p>
        </p:txBody>
      </p:sp>
      <p:graphicFrame>
        <p:nvGraphicFramePr>
          <p:cNvPr id="5" name="Table 4">
            <a:extLst>
              <a:ext uri="{FF2B5EF4-FFF2-40B4-BE49-F238E27FC236}">
                <a16:creationId xmlns:a16="http://schemas.microsoft.com/office/drawing/2014/main" id="{0424180B-DD35-412F-9FBA-E777E24F1277}"/>
              </a:ext>
            </a:extLst>
          </p:cNvPr>
          <p:cNvGraphicFramePr>
            <a:graphicFrameLocks noGrp="1"/>
          </p:cNvGraphicFramePr>
          <p:nvPr>
            <p:extLst>
              <p:ext uri="{D42A27DB-BD31-4B8C-83A1-F6EECF244321}">
                <p14:modId xmlns:p14="http://schemas.microsoft.com/office/powerpoint/2010/main" val="786518424"/>
              </p:ext>
            </p:extLst>
          </p:nvPr>
        </p:nvGraphicFramePr>
        <p:xfrm>
          <a:off x="381000" y="1447800"/>
          <a:ext cx="13944600" cy="6041347"/>
        </p:xfrm>
        <a:graphic>
          <a:graphicData uri="http://schemas.openxmlformats.org/drawingml/2006/table">
            <a:tbl>
              <a:tblPr firstRow="1" firstCol="1" bandRow="1"/>
              <a:tblGrid>
                <a:gridCol w="1394461">
                  <a:extLst>
                    <a:ext uri="{9D8B030D-6E8A-4147-A177-3AD203B41FA5}">
                      <a16:colId xmlns:a16="http://schemas.microsoft.com/office/drawing/2014/main" val="3456930054"/>
                    </a:ext>
                  </a:extLst>
                </a:gridCol>
                <a:gridCol w="1380515">
                  <a:extLst>
                    <a:ext uri="{9D8B030D-6E8A-4147-A177-3AD203B41FA5}">
                      <a16:colId xmlns:a16="http://schemas.microsoft.com/office/drawing/2014/main" val="4174975698"/>
                    </a:ext>
                  </a:extLst>
                </a:gridCol>
                <a:gridCol w="11169624">
                  <a:extLst>
                    <a:ext uri="{9D8B030D-6E8A-4147-A177-3AD203B41FA5}">
                      <a16:colId xmlns:a16="http://schemas.microsoft.com/office/drawing/2014/main" val="177303705"/>
                    </a:ext>
                  </a:extLst>
                </a:gridCol>
              </a:tblGrid>
              <a:tr h="762000">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7131103"/>
                  </a:ext>
                </a:extLst>
              </a:tr>
              <a:tr h="1998711">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4"/>
                      </a:pPr>
                      <a:r>
                        <a:rPr lang="en-US" sz="2500" b="1" dirty="0">
                          <a:solidFill>
                            <a:srgbClr val="000000"/>
                          </a:solidFill>
                          <a:effectLst/>
                          <a:latin typeface="Times New Roman" panose="02020603050405020304" pitchFamily="18" charset="0"/>
                          <a:ea typeface="Calibri" panose="020F0502020204030204" pitchFamily="34" charset="0"/>
                        </a:rPr>
                        <a:t>In patients with chronic severe secondary MR related to LV systolic dysfunction (LVEF &lt;50%) who have persistent</a:t>
                      </a:r>
                      <a:r>
                        <a:rPr lang="en-US" sz="2500" b="1" spc="-30" dirty="0">
                          <a:solidFill>
                            <a:srgbClr val="000000"/>
                          </a:solidFill>
                          <a:effectLst/>
                          <a:latin typeface="Times New Roman" panose="02020603050405020304" pitchFamily="18" charset="0"/>
                          <a:ea typeface="Calibri" panose="020F0502020204030204" pitchFamily="34" charset="0"/>
                        </a:rPr>
                        <a:t> severe </a:t>
                      </a:r>
                      <a:r>
                        <a:rPr lang="en-US" sz="2500" b="1" dirty="0">
                          <a:solidFill>
                            <a:srgbClr val="000000"/>
                          </a:solidFill>
                          <a:effectLst/>
                          <a:latin typeface="Times New Roman" panose="02020603050405020304" pitchFamily="18" charset="0"/>
                          <a:ea typeface="Calibri" panose="020F0502020204030204" pitchFamily="34" charset="0"/>
                        </a:rPr>
                        <a:t>symptoms</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(NYHA</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class</a:t>
                      </a:r>
                      <a:r>
                        <a:rPr lang="en-US" sz="2500" b="1" spc="-4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III</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or</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IV)</a:t>
                      </a:r>
                      <a:r>
                        <a:rPr lang="en-US" sz="2500" b="1" spc="-3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while on optimal GDMT for HF (Stage D), mitral valve surgery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2062605"/>
                  </a:ext>
                </a:extLst>
              </a:tr>
              <a:tr h="3061800">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2b</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57200" marR="0" lvl="0" indent="-457200" algn="just">
                        <a:lnSpc>
                          <a:spcPct val="150000"/>
                        </a:lnSpc>
                        <a:spcBef>
                          <a:spcPts val="0"/>
                        </a:spcBef>
                        <a:spcAft>
                          <a:spcPts val="0"/>
                        </a:spcAft>
                        <a:buFont typeface="+mj-lt"/>
                        <a:buAutoNum type="arabicPeriod" startAt="5"/>
                      </a:pPr>
                      <a:r>
                        <a:rPr lang="en-US" sz="2500" b="1" dirty="0">
                          <a:solidFill>
                            <a:srgbClr val="000000"/>
                          </a:solidFill>
                          <a:effectLst/>
                          <a:latin typeface="Times New Roman" panose="02020603050405020304" pitchFamily="18" charset="0"/>
                          <a:ea typeface="Calibri" panose="020F0502020204030204" pitchFamily="34" charset="0"/>
                        </a:rPr>
                        <a:t>In patients with CAD and chronic severe secondary MR related to LV systolic dysfunction (LVEF &lt;50%) (Stage D) who are undergoing mitral valve surgery because of severe symptoms (NYHA class III </a:t>
                      </a:r>
                      <a:r>
                        <a:rPr lang="en-US" sz="2500" b="1" spc="-15" dirty="0">
                          <a:solidFill>
                            <a:srgbClr val="000000"/>
                          </a:solidFill>
                          <a:effectLst/>
                          <a:latin typeface="Times New Roman" panose="02020603050405020304" pitchFamily="18" charset="0"/>
                          <a:ea typeface="Calibri" panose="020F0502020204030204" pitchFamily="34" charset="0"/>
                        </a:rPr>
                        <a:t>or </a:t>
                      </a:r>
                      <a:r>
                        <a:rPr lang="en-US" sz="2500" b="1" dirty="0">
                          <a:solidFill>
                            <a:srgbClr val="000000"/>
                          </a:solidFill>
                          <a:effectLst/>
                          <a:latin typeface="Times New Roman" panose="02020603050405020304" pitchFamily="18" charset="0"/>
                          <a:ea typeface="Calibri" panose="020F0502020204030204" pitchFamily="34" charset="0"/>
                        </a:rPr>
                        <a:t>IV) that persist despite GDMT for HF, chordal-sparing mitral valve replacement may be reasonable to choose over downsized</a:t>
                      </a:r>
                      <a:r>
                        <a:rPr lang="en-US" sz="2500" b="1" spc="-35"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annuloplasty</a:t>
                      </a:r>
                      <a:r>
                        <a:rPr lang="en-US" sz="2500" b="1" spc="-20" dirty="0">
                          <a:solidFill>
                            <a:srgbClr val="000000"/>
                          </a:solidFill>
                          <a:effectLst/>
                          <a:latin typeface="Times New Roman" panose="02020603050405020304" pitchFamily="18" charset="0"/>
                          <a:ea typeface="Calibri" panose="020F0502020204030204" pitchFamily="34" charset="0"/>
                        </a:rPr>
                        <a:t> </a:t>
                      </a:r>
                      <a:r>
                        <a:rPr lang="en-US" sz="2500" b="1" dirty="0">
                          <a:solidFill>
                            <a:srgbClr val="000000"/>
                          </a:solidFill>
                          <a:effectLst/>
                          <a:latin typeface="Times New Roman" panose="02020603050405020304" pitchFamily="18" charset="0"/>
                          <a:ea typeface="Calibri" panose="020F0502020204030204" pitchFamily="34" charset="0"/>
                        </a:rPr>
                        <a:t>repair.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036266"/>
                  </a:ext>
                </a:extLst>
              </a:tr>
            </a:tbl>
          </a:graphicData>
        </a:graphic>
      </p:graphicFrame>
      <p:sp>
        <p:nvSpPr>
          <p:cNvPr id="6" name="Title 1">
            <a:extLst>
              <a:ext uri="{FF2B5EF4-FFF2-40B4-BE49-F238E27FC236}">
                <a16:creationId xmlns:a16="http://schemas.microsoft.com/office/drawing/2014/main" id="{7D7E552A-CC46-45B4-AF7F-F4EE2B13B3C3}"/>
              </a:ext>
            </a:extLst>
          </p:cNvPr>
          <p:cNvSpPr>
            <a:spLocks noGrp="1"/>
          </p:cNvSpPr>
          <p:nvPr>
            <p:ph type="ctrTitle"/>
          </p:nvPr>
        </p:nvSpPr>
        <p:spPr>
          <a:xfrm>
            <a:off x="2457450" y="381000"/>
            <a:ext cx="9715500" cy="914400"/>
          </a:xfrm>
        </p:spPr>
        <p:txBody>
          <a:bodyPr/>
          <a:lstStyle/>
          <a:p>
            <a:r>
              <a:rPr lang="en-US" sz="3600" dirty="0"/>
              <a:t>Intervention of Patients with Secondary MR</a:t>
            </a:r>
          </a:p>
        </p:txBody>
      </p:sp>
    </p:spTree>
    <p:extLst>
      <p:ext uri="{BB962C8B-B14F-4D97-AF65-F5344CB8AC3E}">
        <p14:creationId xmlns:p14="http://schemas.microsoft.com/office/powerpoint/2010/main" val="415813751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1815C1D-2F79-4545-904F-9E33742D10E4}"/>
              </a:ext>
            </a:extLst>
          </p:cNvPr>
          <p:cNvSpPr>
            <a:spLocks noGrp="1"/>
          </p:cNvSpPr>
          <p:nvPr>
            <p:ph type="sldNum" sz="quarter" idx="4"/>
          </p:nvPr>
        </p:nvSpPr>
        <p:spPr/>
        <p:txBody>
          <a:bodyPr/>
          <a:lstStyle/>
          <a:p>
            <a:fld id="{01CD3B2E-BC1C-6C4D-9D91-A67B950EE325}" type="slidenum">
              <a:rPr lang="en-US" smtClean="0"/>
              <a:pPr/>
              <a:t>122</a:t>
            </a:fld>
            <a:endParaRPr lang="en-US" dirty="0"/>
          </a:p>
        </p:txBody>
      </p:sp>
      <p:pic>
        <p:nvPicPr>
          <p:cNvPr id="3" name="Picture 2">
            <a:extLst>
              <a:ext uri="{FF2B5EF4-FFF2-40B4-BE49-F238E27FC236}">
                <a16:creationId xmlns:a16="http://schemas.microsoft.com/office/drawing/2014/main" id="{E57816E0-A1CC-4DC6-9F49-F1529DF860F9}"/>
              </a:ext>
            </a:extLst>
          </p:cNvPr>
          <p:cNvPicPr/>
          <p:nvPr/>
        </p:nvPicPr>
        <p:blipFill rotWithShape="1">
          <a:blip r:embed="rId2">
            <a:extLst>
              <a:ext uri="{28A0092B-C50C-407E-A947-70E740481C1C}">
                <a14:useLocalDpi xmlns:a14="http://schemas.microsoft.com/office/drawing/2010/main" val="0"/>
              </a:ext>
            </a:extLst>
          </a:blip>
          <a:srcRect l="-2429" t="7339" r="702" b="10092"/>
          <a:stretch/>
        </p:blipFill>
        <p:spPr bwMode="auto">
          <a:xfrm>
            <a:off x="5181600" y="-1"/>
            <a:ext cx="7543800" cy="83820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1BE41546-1E70-4ED3-905F-94A7FB689090}"/>
              </a:ext>
            </a:extLst>
          </p:cNvPr>
          <p:cNvSpPr txBox="1"/>
          <p:nvPr/>
        </p:nvSpPr>
        <p:spPr>
          <a:xfrm>
            <a:off x="304799" y="2209800"/>
            <a:ext cx="4572001" cy="4247317"/>
          </a:xfrm>
          <a:prstGeom prst="rect">
            <a:avLst/>
          </a:prstGeom>
          <a:noFill/>
        </p:spPr>
        <p:txBody>
          <a:bodyPr wrap="square">
            <a:spAutoFit/>
          </a:bodyPr>
          <a:lstStyle/>
          <a:p>
            <a:pPr marL="0" marR="0">
              <a:spcBef>
                <a:spcPts val="0"/>
              </a:spcBef>
              <a:spcAft>
                <a:spcPts val="0"/>
              </a:spcAft>
            </a:pPr>
            <a:r>
              <a:rPr lang="en-US" sz="3000" b="1" dirty="0">
                <a:effectLst/>
                <a:latin typeface="Lub Dub Medium" panose="020B0603030403020204" pitchFamily="34" charset="0"/>
                <a:ea typeface="Times New Roman" panose="02020603050405020304" pitchFamily="18" charset="0"/>
              </a:rPr>
              <a:t>Figure 9. Secondary MR</a:t>
            </a:r>
          </a:p>
          <a:p>
            <a:pPr marL="0" marR="0">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*Chordal-sparing MV replacement may be reasonable to choose over downsized annuloplasty repair.</a:t>
            </a:r>
          </a:p>
          <a:p>
            <a:pPr marL="0" marR="0">
              <a:spcBef>
                <a:spcPts val="0"/>
              </a:spcBef>
              <a:spcAft>
                <a:spcPts val="0"/>
              </a:spcAft>
            </a:pPr>
            <a:endParaRPr lang="en-US" sz="30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30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3373465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6120E1-9C0A-4D95-9CE4-750D675BE6AD}"/>
              </a:ext>
            </a:extLst>
          </p:cNvPr>
          <p:cNvSpPr>
            <a:spLocks noGrp="1"/>
          </p:cNvSpPr>
          <p:nvPr>
            <p:ph type="sldNum" sz="quarter" idx="4"/>
          </p:nvPr>
        </p:nvSpPr>
        <p:spPr/>
        <p:txBody>
          <a:bodyPr/>
          <a:lstStyle/>
          <a:p>
            <a:fld id="{01CD3B2E-BC1C-6C4D-9D91-A67B950EE325}" type="slidenum">
              <a:rPr lang="en-US" smtClean="0"/>
              <a:pPr/>
              <a:t>123</a:t>
            </a:fld>
            <a:endParaRPr lang="en-US" dirty="0"/>
          </a:p>
        </p:txBody>
      </p:sp>
      <p:graphicFrame>
        <p:nvGraphicFramePr>
          <p:cNvPr id="3" name="Table 2">
            <a:extLst>
              <a:ext uri="{FF2B5EF4-FFF2-40B4-BE49-F238E27FC236}">
                <a16:creationId xmlns:a16="http://schemas.microsoft.com/office/drawing/2014/main" id="{9C9BF65D-F2E6-4510-A614-0B7D05A0825A}"/>
              </a:ext>
            </a:extLst>
          </p:cNvPr>
          <p:cNvGraphicFramePr>
            <a:graphicFrameLocks noGrp="1"/>
          </p:cNvGraphicFramePr>
          <p:nvPr>
            <p:extLst>
              <p:ext uri="{D42A27DB-BD31-4B8C-83A1-F6EECF244321}">
                <p14:modId xmlns:p14="http://schemas.microsoft.com/office/powerpoint/2010/main" val="215491498"/>
              </p:ext>
            </p:extLst>
          </p:nvPr>
        </p:nvGraphicFramePr>
        <p:xfrm>
          <a:off x="381001" y="1524000"/>
          <a:ext cx="13944600" cy="5632310"/>
        </p:xfrm>
        <a:graphic>
          <a:graphicData uri="http://schemas.openxmlformats.org/drawingml/2006/table">
            <a:tbl>
              <a:tblPr firstRow="1" firstCol="1" bandRow="1"/>
              <a:tblGrid>
                <a:gridCol w="6781799">
                  <a:extLst>
                    <a:ext uri="{9D8B030D-6E8A-4147-A177-3AD203B41FA5}">
                      <a16:colId xmlns:a16="http://schemas.microsoft.com/office/drawing/2014/main" val="317936290"/>
                    </a:ext>
                  </a:extLst>
                </a:gridCol>
                <a:gridCol w="7162801">
                  <a:extLst>
                    <a:ext uri="{9D8B030D-6E8A-4147-A177-3AD203B41FA5}">
                      <a16:colId xmlns:a16="http://schemas.microsoft.com/office/drawing/2014/main" val="2791374741"/>
                    </a:ext>
                  </a:extLst>
                </a:gridCol>
              </a:tblGrid>
              <a:tr h="694550">
                <a:tc>
                  <a:txBody>
                    <a:bodyPr/>
                    <a:lstStyle/>
                    <a:p>
                      <a:pPr marL="0" marR="0">
                        <a:lnSpc>
                          <a:spcPct val="100000"/>
                        </a:lnSpc>
                        <a:spcBef>
                          <a:spcPts val="0"/>
                        </a:spcBef>
                        <a:spcAft>
                          <a:spcPts val="0"/>
                        </a:spcAft>
                      </a:pPr>
                      <a:r>
                        <a:rPr lang="en-US" sz="3600" b="1" dirty="0">
                          <a:effectLst/>
                          <a:latin typeface="Times New Roman" panose="02020603050405020304" pitchFamily="18" charset="0"/>
                          <a:ea typeface="Times New Roman" panose="02020603050405020304" pitchFamily="18" charset="0"/>
                        </a:rPr>
                        <a:t>Primary</a:t>
                      </a:r>
                      <a:endParaRPr lang="en-US" sz="36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0000"/>
                        </a:lnSpc>
                        <a:spcBef>
                          <a:spcPts val="0"/>
                        </a:spcBef>
                        <a:spcAft>
                          <a:spcPts val="0"/>
                        </a:spcAft>
                      </a:pPr>
                      <a:r>
                        <a:rPr lang="en-US" sz="3600" b="1">
                          <a:effectLst/>
                          <a:latin typeface="Times New Roman" panose="02020603050405020304" pitchFamily="18" charset="0"/>
                          <a:ea typeface="Times New Roman" panose="02020603050405020304" pitchFamily="18" charset="0"/>
                        </a:rPr>
                        <a:t>Secondary</a:t>
                      </a:r>
                      <a:endParaRPr lang="en-US" sz="36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245196"/>
                  </a:ext>
                </a:extLst>
              </a:tr>
              <a:tr h="4791850">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Rheumatic</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Infective endocarditis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Iatrogenic (device leads, endomyocardial biopsy)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Congenital (e.g., </a:t>
                      </a:r>
                      <a:r>
                        <a:rPr lang="en-US" sz="3600" dirty="0" err="1">
                          <a:effectLst/>
                          <a:latin typeface="Times New Roman" panose="02020603050405020304" pitchFamily="18" charset="0"/>
                          <a:ea typeface="Times New Roman" panose="02020603050405020304" pitchFamily="18" charset="0"/>
                        </a:rPr>
                        <a:t>Ebstein’s</a:t>
                      </a:r>
                      <a:r>
                        <a:rPr lang="en-US" sz="3600" dirty="0">
                          <a:effectLst/>
                          <a:latin typeface="Times New Roman" panose="02020603050405020304" pitchFamily="18" charset="0"/>
                          <a:ea typeface="Times New Roman" panose="02020603050405020304" pitchFamily="18" charset="0"/>
                        </a:rPr>
                        <a:t>, </a:t>
                      </a:r>
                      <a:r>
                        <a:rPr lang="en-US" sz="3600" dirty="0" err="1">
                          <a:effectLst/>
                          <a:latin typeface="Times New Roman" panose="02020603050405020304" pitchFamily="18" charset="0"/>
                          <a:ea typeface="Times New Roman" panose="02020603050405020304" pitchFamily="18" charset="0"/>
                        </a:rPr>
                        <a:t>levo</a:t>
                      </a:r>
                      <a:r>
                        <a:rPr lang="en-US" sz="3600" dirty="0">
                          <a:effectLst/>
                          <a:latin typeface="Times New Roman" panose="02020603050405020304" pitchFamily="18" charset="0"/>
                          <a:ea typeface="Times New Roman" panose="02020603050405020304" pitchFamily="18" charset="0"/>
                        </a:rPr>
                        <a:t>-transposition of the great arteries.)</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Other (trauma, carcinoid, drugs, irradiation, etc.)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Pulmonary hypertension with RV remodeling (primary or secondary to left-sided heart disease)</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Dilated cardiomyopathy</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Annular dilation (associated with AF)*</a:t>
                      </a:r>
                    </a:p>
                    <a:p>
                      <a:pPr marL="571500" marR="0" indent="-571500">
                        <a:lnSpc>
                          <a:spcPct val="100000"/>
                        </a:lnSpc>
                        <a:spcBef>
                          <a:spcPts val="0"/>
                        </a:spcBef>
                        <a:spcAft>
                          <a:spcPts val="0"/>
                        </a:spcAft>
                        <a:buFont typeface="Arial" panose="020B0604020202020204" pitchFamily="34" charset="0"/>
                        <a:buChar char="•"/>
                      </a:pPr>
                      <a:r>
                        <a:rPr lang="en-US" sz="3600" dirty="0">
                          <a:effectLst/>
                          <a:latin typeface="Times New Roman" panose="02020603050405020304" pitchFamily="18" charset="0"/>
                          <a:ea typeface="Times New Roman" panose="02020603050405020304" pitchFamily="18" charset="0"/>
                        </a:rPr>
                        <a:t>RV volume overload (shunts/ high output)</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1898336"/>
                  </a:ext>
                </a:extLst>
              </a:tr>
            </a:tbl>
          </a:graphicData>
        </a:graphic>
      </p:graphicFrame>
      <p:sp>
        <p:nvSpPr>
          <p:cNvPr id="4" name="Rectangle 1">
            <a:extLst>
              <a:ext uri="{FF2B5EF4-FFF2-40B4-BE49-F238E27FC236}">
                <a16:creationId xmlns:a16="http://schemas.microsoft.com/office/drawing/2014/main" id="{C57528D6-CADF-465F-AFAF-FEC6D4473307}"/>
              </a:ext>
            </a:extLst>
          </p:cNvPr>
          <p:cNvSpPr>
            <a:spLocks noChangeArrowheads="1"/>
          </p:cNvSpPr>
          <p:nvPr/>
        </p:nvSpPr>
        <p:spPr bwMode="auto">
          <a:xfrm>
            <a:off x="2273333" y="409184"/>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19. Classification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
        <p:nvSpPr>
          <p:cNvPr id="6" name="TextBox 5">
            <a:extLst>
              <a:ext uri="{FF2B5EF4-FFF2-40B4-BE49-F238E27FC236}">
                <a16:creationId xmlns:a16="http://schemas.microsoft.com/office/drawing/2014/main" id="{B86A489A-46B3-470B-A290-D0111450A444}"/>
              </a:ext>
            </a:extLst>
          </p:cNvPr>
          <p:cNvSpPr txBox="1"/>
          <p:nvPr/>
        </p:nvSpPr>
        <p:spPr>
          <a:xfrm>
            <a:off x="381000" y="7306359"/>
            <a:ext cx="13944599" cy="707886"/>
          </a:xfrm>
          <a:prstGeom prst="rect">
            <a:avLst/>
          </a:prstGeom>
          <a:noFill/>
        </p:spPr>
        <p:txBody>
          <a:bodyPr wrap="square">
            <a:spAutoFit/>
          </a:bodyPr>
          <a:lstStyle/>
          <a:p>
            <a:r>
              <a:rPr lang="en-US" sz="2000" dirty="0">
                <a:latin typeface="Times New Roman" panose="02020603050405020304" pitchFamily="18" charset="0"/>
                <a:cs typeface="Times New Roman" panose="02020603050405020304" pitchFamily="18" charset="0"/>
              </a:rPr>
              <a:t>*Isolated TR is associated with AF and has LVEF &gt;60%, pulmonary artery systolic pressure &lt;50 mm Hg, and no left-sided valve disease, with normal-appearing tricuspid valve leaflets</a:t>
            </a:r>
          </a:p>
        </p:txBody>
      </p:sp>
    </p:spTree>
    <p:extLst>
      <p:ext uri="{BB962C8B-B14F-4D97-AF65-F5344CB8AC3E}">
        <p14:creationId xmlns:p14="http://schemas.microsoft.com/office/powerpoint/2010/main" val="226822588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3FE90E-7BCE-4FBE-9A7C-D4792EFAC91F}"/>
              </a:ext>
            </a:extLst>
          </p:cNvPr>
          <p:cNvSpPr>
            <a:spLocks noGrp="1"/>
          </p:cNvSpPr>
          <p:nvPr>
            <p:ph type="sldNum" sz="quarter" idx="4"/>
          </p:nvPr>
        </p:nvSpPr>
        <p:spPr/>
        <p:txBody>
          <a:bodyPr/>
          <a:lstStyle/>
          <a:p>
            <a:fld id="{01CD3B2E-BC1C-6C4D-9D91-A67B950EE325}" type="slidenum">
              <a:rPr lang="en-US" smtClean="0"/>
              <a:pPr/>
              <a:t>124</a:t>
            </a:fld>
            <a:endParaRPr lang="en-US" dirty="0"/>
          </a:p>
        </p:txBody>
      </p:sp>
      <p:graphicFrame>
        <p:nvGraphicFramePr>
          <p:cNvPr id="3" name="Table 2">
            <a:extLst>
              <a:ext uri="{FF2B5EF4-FFF2-40B4-BE49-F238E27FC236}">
                <a16:creationId xmlns:a16="http://schemas.microsoft.com/office/drawing/2014/main" id="{ACD65CCC-F04B-4A16-A5DB-F30E1EBBAE6E}"/>
              </a:ext>
            </a:extLst>
          </p:cNvPr>
          <p:cNvGraphicFramePr>
            <a:graphicFrameLocks noGrp="1"/>
          </p:cNvGraphicFramePr>
          <p:nvPr>
            <p:extLst>
              <p:ext uri="{D42A27DB-BD31-4B8C-83A1-F6EECF244321}">
                <p14:modId xmlns:p14="http://schemas.microsoft.com/office/powerpoint/2010/main" val="5668801"/>
              </p:ext>
            </p:extLst>
          </p:nvPr>
        </p:nvGraphicFramePr>
        <p:xfrm>
          <a:off x="304800" y="1219200"/>
          <a:ext cx="14096999" cy="6781801"/>
        </p:xfrm>
        <a:graphic>
          <a:graphicData uri="http://schemas.openxmlformats.org/drawingml/2006/table">
            <a:tbl>
              <a:tblPr firstRow="1" firstCol="1" bandRow="1"/>
              <a:tblGrid>
                <a:gridCol w="961160">
                  <a:extLst>
                    <a:ext uri="{9D8B030D-6E8A-4147-A177-3AD203B41FA5}">
                      <a16:colId xmlns:a16="http://schemas.microsoft.com/office/drawing/2014/main" val="1944573105"/>
                    </a:ext>
                  </a:extLst>
                </a:gridCol>
                <a:gridCol w="2396490">
                  <a:extLst>
                    <a:ext uri="{9D8B030D-6E8A-4147-A177-3AD203B41FA5}">
                      <a16:colId xmlns:a16="http://schemas.microsoft.com/office/drawing/2014/main" val="1017196005"/>
                    </a:ext>
                  </a:extLst>
                </a:gridCol>
                <a:gridCol w="4557778">
                  <a:extLst>
                    <a:ext uri="{9D8B030D-6E8A-4147-A177-3AD203B41FA5}">
                      <a16:colId xmlns:a16="http://schemas.microsoft.com/office/drawing/2014/main" val="685510556"/>
                    </a:ext>
                  </a:extLst>
                </a:gridCol>
                <a:gridCol w="3538384">
                  <a:extLst>
                    <a:ext uri="{9D8B030D-6E8A-4147-A177-3AD203B41FA5}">
                      <a16:colId xmlns:a16="http://schemas.microsoft.com/office/drawing/2014/main" val="427390057"/>
                    </a:ext>
                  </a:extLst>
                </a:gridCol>
                <a:gridCol w="2643187">
                  <a:extLst>
                    <a:ext uri="{9D8B030D-6E8A-4147-A177-3AD203B41FA5}">
                      <a16:colId xmlns:a16="http://schemas.microsoft.com/office/drawing/2014/main" val="3474372407"/>
                    </a:ext>
                  </a:extLst>
                </a:gridCol>
              </a:tblGrid>
              <a:tr h="831258">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Valve Hemodynamics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Hemodynamic Consequences</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Symptoms and Presentation</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4693952"/>
                  </a:ext>
                </a:extLst>
              </a:tr>
              <a:tr h="1263355">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B</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Progressive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Central jet </a:t>
                      </a:r>
                      <a:r>
                        <a:rPr lang="en-US" sz="2000" b="1">
                          <a:solidFill>
                            <a:srgbClr val="000000"/>
                          </a:solidFill>
                          <a:effectLst/>
                          <a:latin typeface="Times New Roman" panose="02020603050405020304" pitchFamily="18" charset="0"/>
                          <a:ea typeface="Times New Roman" panose="02020603050405020304" pitchFamily="18" charset="0"/>
                        </a:rPr>
                        <a:t> &lt; </a:t>
                      </a:r>
                      <a:r>
                        <a:rPr lang="en-US" sz="2000">
                          <a:solidFill>
                            <a:srgbClr val="000000"/>
                          </a:solidFill>
                          <a:effectLst/>
                          <a:latin typeface="Times New Roman" panose="02020603050405020304" pitchFamily="18" charset="0"/>
                          <a:ea typeface="Times New Roman" panose="02020603050405020304" pitchFamily="18" charset="0"/>
                        </a:rPr>
                        <a:t>50%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Vena contracta width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0.7 cm</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ERO  &lt; 0.40 cm</a:t>
                      </a:r>
                      <a:r>
                        <a:rPr lang="en-US" sz="2000" baseline="30000">
                          <a:solidFill>
                            <a:srgbClr val="000000"/>
                          </a:solidFill>
                          <a:effectLst/>
                          <a:latin typeface="Times New Roman" panose="02020603050405020304" pitchFamily="18" charset="0"/>
                          <a:ea typeface="Times New Roman" panose="02020603050405020304" pitchFamily="18" charset="0"/>
                        </a:rPr>
                        <a:t>2</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Regurgitant volume </a:t>
                      </a:r>
                      <a:r>
                        <a:rPr lang="en-US" sz="2000" b="1">
                          <a:solidFill>
                            <a:srgbClr val="000000"/>
                          </a:solidFill>
                          <a:effectLst/>
                          <a:latin typeface="Times New Roman" panose="02020603050405020304" pitchFamily="18" charset="0"/>
                          <a:ea typeface="Times New Roman" panose="02020603050405020304" pitchFamily="18" charset="0"/>
                        </a:rPr>
                        <a:t>&lt; </a:t>
                      </a:r>
                      <a:r>
                        <a:rPr lang="en-US" sz="2000">
                          <a:solidFill>
                            <a:srgbClr val="000000"/>
                          </a:solidFill>
                          <a:effectLst/>
                          <a:latin typeface="Times New Roman" panose="02020603050405020304" pitchFamily="18" charset="0"/>
                          <a:ea typeface="Times New Roman" panose="02020603050405020304" pitchFamily="18" charset="0"/>
                        </a:rPr>
                        <a:t>45 mL</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just">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294394619"/>
                  </a:ext>
                </a:extLst>
              </a:tr>
              <a:tr h="2343594">
                <a:tc>
                  <a:txBody>
                    <a:bodyPr/>
                    <a:lstStyle/>
                    <a:p>
                      <a:pPr marL="0" marR="0" algn="ctr">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a:t>
                      </a:r>
                      <a:endParaRPr lang="en-US" sz="200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Dilated RV and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RA with “c-V” wave</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No symptoms</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386003367"/>
                  </a:ext>
                </a:extLst>
              </a:tr>
              <a:tr h="2343594">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D</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gn="ctr">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Symptomatic severe TR</a:t>
                      </a:r>
                      <a:endParaRPr lang="en-US" sz="2000" dirty="0">
                        <a:effectLst/>
                        <a:latin typeface="Times New Roman" panose="02020603050405020304" pitchFamily="18" charset="0"/>
                        <a:ea typeface="Times New Roman" panose="02020603050405020304" pitchFamily="18" charset="0"/>
                      </a:endParaRPr>
                    </a:p>
                  </a:txBody>
                  <a:tcPr marL="33209" marR="3320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Central jet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50% RA</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Vena </a:t>
                      </a:r>
                      <a:r>
                        <a:rPr lang="en-US" sz="2000" dirty="0" err="1">
                          <a:solidFill>
                            <a:srgbClr val="000000"/>
                          </a:solidFill>
                          <a:effectLst/>
                          <a:latin typeface="Times New Roman" panose="02020603050405020304" pitchFamily="18" charset="0"/>
                          <a:ea typeface="Times New Roman" panose="02020603050405020304" pitchFamily="18" charset="0"/>
                        </a:rPr>
                        <a:t>contracta</a:t>
                      </a:r>
                      <a:r>
                        <a:rPr lang="en-US" sz="2000" dirty="0">
                          <a:solidFill>
                            <a:srgbClr val="000000"/>
                          </a:solidFill>
                          <a:effectLst/>
                          <a:latin typeface="Times New Roman" panose="02020603050405020304" pitchFamily="18" charset="0"/>
                          <a:ea typeface="Times New Roman" panose="02020603050405020304" pitchFamily="18" charset="0"/>
                        </a:rPr>
                        <a:t> width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0.7 cm</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ERO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0.40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Regurgitant volume </a:t>
                      </a:r>
                      <a:r>
                        <a:rPr lang="en-US" sz="2000" u="sng" dirty="0">
                          <a:solidFill>
                            <a:srgbClr val="000000"/>
                          </a:solidFill>
                          <a:effectLst/>
                          <a:latin typeface="Times New Roman" panose="02020603050405020304" pitchFamily="18" charset="0"/>
                          <a:ea typeface="Times New Roman" panose="02020603050405020304" pitchFamily="18" charset="0"/>
                        </a:rPr>
                        <a:t>&gt;</a:t>
                      </a:r>
                      <a:r>
                        <a:rPr lang="en-US" sz="2000" dirty="0">
                          <a:solidFill>
                            <a:srgbClr val="000000"/>
                          </a:solidFill>
                          <a:effectLst/>
                          <a:latin typeface="Times New Roman" panose="02020603050405020304" pitchFamily="18" charset="0"/>
                          <a:ea typeface="Times New Roman" panose="02020603050405020304" pitchFamily="18" charset="0"/>
                        </a:rPr>
                        <a:t>45 mL</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Dense continuous wave signal with triangular shape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Hepatic vein systolic flow reversal</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Dilated RV and RA</a:t>
                      </a:r>
                      <a:endParaRPr lang="en-US" sz="20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a:solidFill>
                            <a:srgbClr val="000000"/>
                          </a:solidFill>
                          <a:effectLst/>
                          <a:latin typeface="Times New Roman" panose="02020603050405020304" pitchFamily="18" charset="0"/>
                          <a:ea typeface="Times New Roman" panose="02020603050405020304" pitchFamily="18" charset="0"/>
                        </a:rPr>
                        <a:t>Elevated RA with “c-V” wave</a:t>
                      </a:r>
                      <a:endParaRPr lang="en-US" sz="200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Elevated venous pressure</a:t>
                      </a:r>
                      <a:endParaRPr lang="en-US" sz="20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Dyspnea on exertion, fatigue, ascites, edema</a:t>
                      </a:r>
                      <a:endParaRPr lang="en-US" sz="2000" dirty="0">
                        <a:effectLst/>
                        <a:latin typeface="Times New Roman" panose="02020603050405020304" pitchFamily="18" charset="0"/>
                        <a:ea typeface="Times New Roman" panose="02020603050405020304" pitchFamily="18" charset="0"/>
                      </a:endParaRPr>
                    </a:p>
                  </a:txBody>
                  <a:tcPr marL="33209" marR="33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836839360"/>
                  </a:ext>
                </a:extLst>
              </a:tr>
            </a:tbl>
          </a:graphicData>
        </a:graphic>
      </p:graphicFrame>
      <p:sp>
        <p:nvSpPr>
          <p:cNvPr id="5" name="Rectangle 1">
            <a:extLst>
              <a:ext uri="{FF2B5EF4-FFF2-40B4-BE49-F238E27FC236}">
                <a16:creationId xmlns:a16="http://schemas.microsoft.com/office/drawing/2014/main" id="{A61FFEC5-D9C4-479A-9986-04C5D1F15D45}"/>
              </a:ext>
            </a:extLst>
          </p:cNvPr>
          <p:cNvSpPr>
            <a:spLocks noChangeArrowheads="1"/>
          </p:cNvSpPr>
          <p:nvPr/>
        </p:nvSpPr>
        <p:spPr bwMode="auto">
          <a:xfrm>
            <a:off x="2311432" y="124361"/>
            <a:ext cx="10083733"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20. Stages of TR</a:t>
            </a:r>
            <a:endParaRPr kumimoji="0" lang="en-US" altLang="en-US" sz="4400" b="0" i="0" u="none" strike="noStrike" cap="none" normalizeH="0" baseline="0" dirty="0">
              <a:ln>
                <a:noFill/>
              </a:ln>
              <a:solidFill>
                <a:schemeClr val="tx1"/>
              </a:solidFill>
              <a:effectLst/>
              <a:latin typeface="Lub Dub Medium" panose="020B0603030403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44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391347470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1D1CB-BA24-463B-8FD8-03D3AD1083F5}"/>
              </a:ext>
            </a:extLst>
          </p:cNvPr>
          <p:cNvSpPr>
            <a:spLocks noGrp="1"/>
          </p:cNvSpPr>
          <p:nvPr>
            <p:ph type="ctrTitle"/>
          </p:nvPr>
        </p:nvSpPr>
        <p:spPr/>
        <p:txBody>
          <a:bodyPr/>
          <a:lstStyle/>
          <a:p>
            <a:r>
              <a:rPr lang="en-US" sz="3600" dirty="0"/>
              <a:t>Diagnosis of Tricuspid Regurgitation </a:t>
            </a:r>
          </a:p>
        </p:txBody>
      </p:sp>
      <p:sp>
        <p:nvSpPr>
          <p:cNvPr id="3" name="Slide Number Placeholder 2">
            <a:extLst>
              <a:ext uri="{FF2B5EF4-FFF2-40B4-BE49-F238E27FC236}">
                <a16:creationId xmlns:a16="http://schemas.microsoft.com/office/drawing/2014/main" id="{2EBACCDD-6EF6-45CB-9141-3E171562D586}"/>
              </a:ext>
            </a:extLst>
          </p:cNvPr>
          <p:cNvSpPr>
            <a:spLocks noGrp="1"/>
          </p:cNvSpPr>
          <p:nvPr>
            <p:ph type="sldNum" sz="quarter" idx="4"/>
          </p:nvPr>
        </p:nvSpPr>
        <p:spPr/>
        <p:txBody>
          <a:bodyPr/>
          <a:lstStyle/>
          <a:p>
            <a:fld id="{01CD3B2E-BC1C-6C4D-9D91-A67B950EE325}" type="slidenum">
              <a:rPr lang="en-US" smtClean="0"/>
              <a:pPr/>
              <a:t>125</a:t>
            </a:fld>
            <a:endParaRPr lang="en-US" dirty="0"/>
          </a:p>
        </p:txBody>
      </p:sp>
      <p:graphicFrame>
        <p:nvGraphicFramePr>
          <p:cNvPr id="4" name="Table 3">
            <a:extLst>
              <a:ext uri="{FF2B5EF4-FFF2-40B4-BE49-F238E27FC236}">
                <a16:creationId xmlns:a16="http://schemas.microsoft.com/office/drawing/2014/main" id="{0945A3D6-85D4-4010-BB49-C7197D40A18B}"/>
              </a:ext>
            </a:extLst>
          </p:cNvPr>
          <p:cNvGraphicFramePr>
            <a:graphicFrameLocks noGrp="1"/>
          </p:cNvGraphicFramePr>
          <p:nvPr>
            <p:extLst>
              <p:ext uri="{D42A27DB-BD31-4B8C-83A1-F6EECF244321}">
                <p14:modId xmlns:p14="http://schemas.microsoft.com/office/powerpoint/2010/main" val="3083997069"/>
              </p:ext>
            </p:extLst>
          </p:nvPr>
        </p:nvGraphicFramePr>
        <p:xfrm>
          <a:off x="381000" y="1676400"/>
          <a:ext cx="13944601" cy="5634038"/>
        </p:xfrm>
        <a:graphic>
          <a:graphicData uri="http://schemas.openxmlformats.org/drawingml/2006/table">
            <a:tbl>
              <a:tblPr firstRow="1" firstCol="1" bandRow="1"/>
              <a:tblGrid>
                <a:gridCol w="1363782">
                  <a:extLst>
                    <a:ext uri="{9D8B030D-6E8A-4147-A177-3AD203B41FA5}">
                      <a16:colId xmlns:a16="http://schemas.microsoft.com/office/drawing/2014/main" val="1656924824"/>
                    </a:ext>
                  </a:extLst>
                </a:gridCol>
                <a:gridCol w="1352626">
                  <a:extLst>
                    <a:ext uri="{9D8B030D-6E8A-4147-A177-3AD203B41FA5}">
                      <a16:colId xmlns:a16="http://schemas.microsoft.com/office/drawing/2014/main" val="351422626"/>
                    </a:ext>
                  </a:extLst>
                </a:gridCol>
                <a:gridCol w="11228193">
                  <a:extLst>
                    <a:ext uri="{9D8B030D-6E8A-4147-A177-3AD203B41FA5}">
                      <a16:colId xmlns:a16="http://schemas.microsoft.com/office/drawing/2014/main" val="853242666"/>
                    </a:ext>
                  </a:extLst>
                </a:gridCol>
              </a:tblGrid>
              <a:tr h="10964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6683521"/>
                  </a:ext>
                </a:extLst>
              </a:tr>
              <a:tr h="240873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TR, TTE is indicated to evaluate the presence and severity of TR, determine the etiology, measure the sizes of the right-sided chambers and inferior vena cava, assess RV systolic function, estimate pulmonary artery systolic pressure, and characterize any associated left-sided heart disease.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1460409"/>
                  </a:ext>
                </a:extLst>
              </a:tr>
              <a:tr h="1824146">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TR, invasive measurement of the cardiac index, right-sided diastolic pressures, pulmonary artery pressures, and pulmonary vascular resistance, as well as right ventriculography, can be useful when clinical and noninvasive data are discordant or inadequate.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3114754"/>
                  </a:ext>
                </a:extLst>
              </a:tr>
            </a:tbl>
          </a:graphicData>
        </a:graphic>
      </p:graphicFrame>
    </p:spTree>
    <p:extLst>
      <p:ext uri="{BB962C8B-B14F-4D97-AF65-F5344CB8AC3E}">
        <p14:creationId xmlns:p14="http://schemas.microsoft.com/office/powerpoint/2010/main" val="201652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7B95C-F72B-4A9F-95B8-995C094D8EF1}"/>
              </a:ext>
            </a:extLst>
          </p:cNvPr>
          <p:cNvSpPr>
            <a:spLocks noGrp="1"/>
          </p:cNvSpPr>
          <p:nvPr>
            <p:ph type="ctrTitle"/>
          </p:nvPr>
        </p:nvSpPr>
        <p:spPr>
          <a:xfrm>
            <a:off x="3771900" y="304800"/>
            <a:ext cx="7086600" cy="914399"/>
          </a:xfrm>
        </p:spPr>
        <p:txBody>
          <a:bodyPr/>
          <a:lstStyle/>
          <a:p>
            <a:r>
              <a:rPr lang="en-US" dirty="0"/>
              <a:t>Medical Therapy for Patients with Tricuspid Regurgitation </a:t>
            </a:r>
          </a:p>
        </p:txBody>
      </p:sp>
      <p:sp>
        <p:nvSpPr>
          <p:cNvPr id="3" name="Slide Number Placeholder 2">
            <a:extLst>
              <a:ext uri="{FF2B5EF4-FFF2-40B4-BE49-F238E27FC236}">
                <a16:creationId xmlns:a16="http://schemas.microsoft.com/office/drawing/2014/main" id="{183ACCE8-6AED-4791-92DE-1DB24C674DAF}"/>
              </a:ext>
            </a:extLst>
          </p:cNvPr>
          <p:cNvSpPr>
            <a:spLocks noGrp="1"/>
          </p:cNvSpPr>
          <p:nvPr>
            <p:ph type="sldNum" sz="quarter" idx="4"/>
          </p:nvPr>
        </p:nvSpPr>
        <p:spPr/>
        <p:txBody>
          <a:bodyPr/>
          <a:lstStyle/>
          <a:p>
            <a:fld id="{01CD3B2E-BC1C-6C4D-9D91-A67B950EE325}" type="slidenum">
              <a:rPr lang="en-US" smtClean="0"/>
              <a:pPr/>
              <a:t>126</a:t>
            </a:fld>
            <a:endParaRPr lang="en-US" dirty="0"/>
          </a:p>
        </p:txBody>
      </p:sp>
      <p:graphicFrame>
        <p:nvGraphicFramePr>
          <p:cNvPr id="4" name="Table 3">
            <a:extLst>
              <a:ext uri="{FF2B5EF4-FFF2-40B4-BE49-F238E27FC236}">
                <a16:creationId xmlns:a16="http://schemas.microsoft.com/office/drawing/2014/main" id="{4C8E91B5-6F10-4A4D-A674-C5109BECBE6E}"/>
              </a:ext>
            </a:extLst>
          </p:cNvPr>
          <p:cNvGraphicFramePr>
            <a:graphicFrameLocks noGrp="1"/>
          </p:cNvGraphicFramePr>
          <p:nvPr>
            <p:extLst>
              <p:ext uri="{D42A27DB-BD31-4B8C-83A1-F6EECF244321}">
                <p14:modId xmlns:p14="http://schemas.microsoft.com/office/powerpoint/2010/main" val="562933042"/>
              </p:ext>
            </p:extLst>
          </p:nvPr>
        </p:nvGraphicFramePr>
        <p:xfrm>
          <a:off x="304800" y="1752600"/>
          <a:ext cx="14097000" cy="5638800"/>
        </p:xfrm>
        <a:graphic>
          <a:graphicData uri="http://schemas.openxmlformats.org/drawingml/2006/table">
            <a:tbl>
              <a:tblPr firstRow="1" firstCol="1" bandRow="1"/>
              <a:tblGrid>
                <a:gridCol w="1409701">
                  <a:extLst>
                    <a:ext uri="{9D8B030D-6E8A-4147-A177-3AD203B41FA5}">
                      <a16:colId xmlns:a16="http://schemas.microsoft.com/office/drawing/2014/main" val="2282942860"/>
                    </a:ext>
                  </a:extLst>
                </a:gridCol>
                <a:gridCol w="1395603">
                  <a:extLst>
                    <a:ext uri="{9D8B030D-6E8A-4147-A177-3AD203B41FA5}">
                      <a16:colId xmlns:a16="http://schemas.microsoft.com/office/drawing/2014/main" val="2156200214"/>
                    </a:ext>
                  </a:extLst>
                </a:gridCol>
                <a:gridCol w="11291696">
                  <a:extLst>
                    <a:ext uri="{9D8B030D-6E8A-4147-A177-3AD203B41FA5}">
                      <a16:colId xmlns:a16="http://schemas.microsoft.com/office/drawing/2014/main" val="400565140"/>
                    </a:ext>
                  </a:extLst>
                </a:gridCol>
              </a:tblGrid>
              <a:tr h="942456">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7223203"/>
                  </a:ext>
                </a:extLst>
              </a:tr>
              <a:tr h="1323456">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800" b="1">
                          <a:solidFill>
                            <a:srgbClr val="000000"/>
                          </a:solidFill>
                          <a:effectLst/>
                          <a:latin typeface="Times New Roman" panose="02020603050405020304" pitchFamily="18" charset="0"/>
                          <a:ea typeface="Calibri" panose="020F0502020204030204" pitchFamily="34" charset="0"/>
                        </a:rPr>
                        <a:t>In patients with signs and symptoms of right-sided HF attributable to severe TR (Stages C and D), diuretics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89005555"/>
                  </a:ext>
                </a:extLst>
              </a:tr>
              <a:tr h="337288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signs and symptoms of right-sided HF attributable to severe secondary TR (Stages C and D), therapies to treat the primary cause of HF (e.g., pulmonary vasodilators to reduce elevated pulmonary artery pressures, GDMT for HF with reduced LVEF, or rhythm control of AF) can be useful.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642655"/>
                  </a:ext>
                </a:extLst>
              </a:tr>
            </a:tbl>
          </a:graphicData>
        </a:graphic>
      </p:graphicFrame>
    </p:spTree>
    <p:extLst>
      <p:ext uri="{BB962C8B-B14F-4D97-AF65-F5344CB8AC3E}">
        <p14:creationId xmlns:p14="http://schemas.microsoft.com/office/powerpoint/2010/main" val="112890700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53B68-03FC-440F-BFC9-7653354F81DF}"/>
              </a:ext>
            </a:extLst>
          </p:cNvPr>
          <p:cNvSpPr>
            <a:spLocks noGrp="1"/>
          </p:cNvSpPr>
          <p:nvPr>
            <p:ph type="ctrTitle"/>
          </p:nvPr>
        </p:nvSpPr>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7F42A1B8-4BDA-4ED7-887B-8174B4C3A4ED}"/>
              </a:ext>
            </a:extLst>
          </p:cNvPr>
          <p:cNvSpPr>
            <a:spLocks noGrp="1"/>
          </p:cNvSpPr>
          <p:nvPr>
            <p:ph type="sldNum" sz="quarter" idx="4"/>
          </p:nvPr>
        </p:nvSpPr>
        <p:spPr/>
        <p:txBody>
          <a:bodyPr/>
          <a:lstStyle/>
          <a:p>
            <a:fld id="{01CD3B2E-BC1C-6C4D-9D91-A67B950EE325}" type="slidenum">
              <a:rPr lang="en-US" smtClean="0"/>
              <a:pPr/>
              <a:t>127</a:t>
            </a:fld>
            <a:endParaRPr lang="en-US" dirty="0"/>
          </a:p>
        </p:txBody>
      </p:sp>
      <p:graphicFrame>
        <p:nvGraphicFramePr>
          <p:cNvPr id="4" name="Table 3">
            <a:extLst>
              <a:ext uri="{FF2B5EF4-FFF2-40B4-BE49-F238E27FC236}">
                <a16:creationId xmlns:a16="http://schemas.microsoft.com/office/drawing/2014/main" id="{2FDB9118-7031-42A4-879D-9067F2922432}"/>
              </a:ext>
            </a:extLst>
          </p:cNvPr>
          <p:cNvGraphicFramePr>
            <a:graphicFrameLocks noGrp="1"/>
          </p:cNvGraphicFramePr>
          <p:nvPr>
            <p:extLst>
              <p:ext uri="{D42A27DB-BD31-4B8C-83A1-F6EECF244321}">
                <p14:modId xmlns:p14="http://schemas.microsoft.com/office/powerpoint/2010/main" val="331260271"/>
              </p:ext>
            </p:extLst>
          </p:nvPr>
        </p:nvGraphicFramePr>
        <p:xfrm>
          <a:off x="381000" y="1600200"/>
          <a:ext cx="13944600" cy="5913247"/>
        </p:xfrm>
        <a:graphic>
          <a:graphicData uri="http://schemas.openxmlformats.org/drawingml/2006/table">
            <a:tbl>
              <a:tblPr firstRow="1" firstCol="1" bandRow="1"/>
              <a:tblGrid>
                <a:gridCol w="1394461">
                  <a:extLst>
                    <a:ext uri="{9D8B030D-6E8A-4147-A177-3AD203B41FA5}">
                      <a16:colId xmlns:a16="http://schemas.microsoft.com/office/drawing/2014/main" val="3104972789"/>
                    </a:ext>
                  </a:extLst>
                </a:gridCol>
                <a:gridCol w="1380515">
                  <a:extLst>
                    <a:ext uri="{9D8B030D-6E8A-4147-A177-3AD203B41FA5}">
                      <a16:colId xmlns:a16="http://schemas.microsoft.com/office/drawing/2014/main" val="1526560336"/>
                    </a:ext>
                  </a:extLst>
                </a:gridCol>
                <a:gridCol w="11169624">
                  <a:extLst>
                    <a:ext uri="{9D8B030D-6E8A-4147-A177-3AD203B41FA5}">
                      <a16:colId xmlns:a16="http://schemas.microsoft.com/office/drawing/2014/main" val="3087361860"/>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10137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1. In patients with severe TR (Stages C and D) undergoing left-sided valve surgery, tricuspid valve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3072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2. In patients with progressive TR (Stage B) undergoing left-sided valve surgery, tricuspid valve surgery can be beneficial in the context of either 1) tricuspid annular dilation (tricuspid annulus end diastolic diameter&gt;4.0 cm) or 2) prior signs and symptoms of right-sided HF.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6960793"/>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signs and symptoms of right-sided HF and severe primary TR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6162763"/>
                  </a:ext>
                </a:extLst>
              </a:tr>
            </a:tbl>
          </a:graphicData>
        </a:graphic>
      </p:graphicFrame>
    </p:spTree>
    <p:extLst>
      <p:ext uri="{BB962C8B-B14F-4D97-AF65-F5344CB8AC3E}">
        <p14:creationId xmlns:p14="http://schemas.microsoft.com/office/powerpoint/2010/main" val="339058328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EA4B-8E67-46C7-8B77-DEE222AAF1C9}"/>
              </a:ext>
            </a:extLst>
          </p:cNvPr>
          <p:cNvSpPr>
            <a:spLocks noGrp="1"/>
          </p:cNvSpPr>
          <p:nvPr>
            <p:ph type="ctrTitle"/>
          </p:nvPr>
        </p:nvSpPr>
        <p:spPr>
          <a:xfrm>
            <a:off x="2815431" y="231522"/>
            <a:ext cx="9220200" cy="914399"/>
          </a:xfrm>
        </p:spPr>
        <p:txBody>
          <a:bodyPr/>
          <a:lstStyle/>
          <a:p>
            <a:r>
              <a:rPr lang="en-US" dirty="0"/>
              <a:t>Timing of Intervention </a:t>
            </a:r>
            <a:r>
              <a:rPr lang="en-US" dirty="0">
                <a:solidFill>
                  <a:srgbClr val="FF0000"/>
                </a:solidFill>
              </a:rPr>
              <a:t>of TR </a:t>
            </a:r>
          </a:p>
        </p:txBody>
      </p:sp>
      <p:sp>
        <p:nvSpPr>
          <p:cNvPr id="3" name="Slide Number Placeholder 2">
            <a:extLst>
              <a:ext uri="{FF2B5EF4-FFF2-40B4-BE49-F238E27FC236}">
                <a16:creationId xmlns:a16="http://schemas.microsoft.com/office/drawing/2014/main" id="{63E29B8D-6085-44DC-8D82-64A70E960797}"/>
              </a:ext>
            </a:extLst>
          </p:cNvPr>
          <p:cNvSpPr>
            <a:spLocks noGrp="1"/>
          </p:cNvSpPr>
          <p:nvPr>
            <p:ph type="sldNum" sz="quarter" idx="4"/>
          </p:nvPr>
        </p:nvSpPr>
        <p:spPr/>
        <p:txBody>
          <a:bodyPr/>
          <a:lstStyle/>
          <a:p>
            <a:fld id="{01CD3B2E-BC1C-6C4D-9D91-A67B950EE325}" type="slidenum">
              <a:rPr lang="en-US" smtClean="0"/>
              <a:pPr/>
              <a:t>128</a:t>
            </a:fld>
            <a:endParaRPr lang="en-US" dirty="0"/>
          </a:p>
        </p:txBody>
      </p:sp>
      <p:graphicFrame>
        <p:nvGraphicFramePr>
          <p:cNvPr id="4" name="Table 3">
            <a:extLst>
              <a:ext uri="{FF2B5EF4-FFF2-40B4-BE49-F238E27FC236}">
                <a16:creationId xmlns:a16="http://schemas.microsoft.com/office/drawing/2014/main" id="{5662EE54-DE62-4874-A5C6-8B131B6ACD7C}"/>
              </a:ext>
            </a:extLst>
          </p:cNvPr>
          <p:cNvGraphicFramePr>
            <a:graphicFrameLocks noGrp="1"/>
          </p:cNvGraphicFramePr>
          <p:nvPr>
            <p:extLst>
              <p:ext uri="{D42A27DB-BD31-4B8C-83A1-F6EECF244321}">
                <p14:modId xmlns:p14="http://schemas.microsoft.com/office/powerpoint/2010/main" val="1452809513"/>
              </p:ext>
            </p:extLst>
          </p:nvPr>
        </p:nvGraphicFramePr>
        <p:xfrm>
          <a:off x="381000" y="1676400"/>
          <a:ext cx="14089062" cy="5864478"/>
        </p:xfrm>
        <a:graphic>
          <a:graphicData uri="http://schemas.openxmlformats.org/drawingml/2006/table">
            <a:tbl>
              <a:tblPr firstRow="1" firstCol="1" bandRow="1"/>
              <a:tblGrid>
                <a:gridCol w="1408907">
                  <a:extLst>
                    <a:ext uri="{9D8B030D-6E8A-4147-A177-3AD203B41FA5}">
                      <a16:colId xmlns:a16="http://schemas.microsoft.com/office/drawing/2014/main" val="3104972789"/>
                    </a:ext>
                  </a:extLst>
                </a:gridCol>
                <a:gridCol w="1394817">
                  <a:extLst>
                    <a:ext uri="{9D8B030D-6E8A-4147-A177-3AD203B41FA5}">
                      <a16:colId xmlns:a16="http://schemas.microsoft.com/office/drawing/2014/main" val="1526560336"/>
                    </a:ext>
                  </a:extLst>
                </a:gridCol>
                <a:gridCol w="11285338">
                  <a:extLst>
                    <a:ext uri="{9D8B030D-6E8A-4147-A177-3AD203B41FA5}">
                      <a16:colId xmlns:a16="http://schemas.microsoft.com/office/drawing/2014/main" val="3087361860"/>
                    </a:ext>
                  </a:extLst>
                </a:gridCol>
              </a:tblGrid>
              <a:tr h="736397">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7872304"/>
                  </a:ext>
                </a:extLst>
              </a:tr>
              <a:tr h="187674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signs and symptoms of right-sided HF and severe isolated secondary TR attributable to annular dilation (in the absence of pulmonary hypertension or left-sided disease) who are poorly responsive to medical therapy (Stage D), isolated tricuspid valve surgery can be beneficial to reduce symptoms and recurrent hospitalizations.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7652357"/>
                  </a:ext>
                </a:extLst>
              </a:tr>
              <a:tr h="1225117">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asymptomatic patients with severe primary TR (Stage C) and progressive RV dilation or systolic dysfunction, isolated tricuspid valve surgery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6222073"/>
                  </a:ext>
                </a:extLst>
              </a:tr>
              <a:tr h="1876742">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2b</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In patients with signs and symptoms of right-sided HF and severe TR (Stage D) who have undergone previous left-sided valve surgery, reoperation with isolated tricuspid valve surgery may be considered in the absence of severe pulmonary hypertension or severe RV systolic dysfunction.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21058295"/>
                  </a:ext>
                </a:extLst>
              </a:tr>
            </a:tbl>
          </a:graphicData>
        </a:graphic>
      </p:graphicFrame>
    </p:spTree>
    <p:extLst>
      <p:ext uri="{BB962C8B-B14F-4D97-AF65-F5344CB8AC3E}">
        <p14:creationId xmlns:p14="http://schemas.microsoft.com/office/powerpoint/2010/main" val="59787071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43C2E7-0F7C-4F76-A705-101CB46E2A30}"/>
              </a:ext>
            </a:extLst>
          </p:cNvPr>
          <p:cNvSpPr>
            <a:spLocks noGrp="1"/>
          </p:cNvSpPr>
          <p:nvPr>
            <p:ph type="sldNum" sz="quarter" idx="4"/>
          </p:nvPr>
        </p:nvSpPr>
        <p:spPr/>
        <p:txBody>
          <a:bodyPr/>
          <a:lstStyle/>
          <a:p>
            <a:fld id="{01CD3B2E-BC1C-6C4D-9D91-A67B950EE325}" type="slidenum">
              <a:rPr lang="en-US" smtClean="0"/>
              <a:pPr/>
              <a:t>129</a:t>
            </a:fld>
            <a:endParaRPr lang="en-US" dirty="0"/>
          </a:p>
        </p:txBody>
      </p:sp>
      <p:pic>
        <p:nvPicPr>
          <p:cNvPr id="3" name="Picture 2">
            <a:extLst>
              <a:ext uri="{FF2B5EF4-FFF2-40B4-BE49-F238E27FC236}">
                <a16:creationId xmlns:a16="http://schemas.microsoft.com/office/drawing/2014/main" id="{3E8C8AA2-3676-4142-972C-33193982A67C}"/>
              </a:ext>
            </a:extLst>
          </p:cNvPr>
          <p:cNvPicPr/>
          <p:nvPr/>
        </p:nvPicPr>
        <p:blipFill rotWithShape="1">
          <a:blip r:embed="rId2">
            <a:extLst>
              <a:ext uri="{28A0092B-C50C-407E-A947-70E740481C1C}">
                <a14:useLocalDpi xmlns:a14="http://schemas.microsoft.com/office/drawing/2010/main" val="0"/>
              </a:ext>
            </a:extLst>
          </a:blip>
          <a:srcRect l="-545" t="6481" r="15250" b="13889"/>
          <a:stretch/>
        </p:blipFill>
        <p:spPr bwMode="auto">
          <a:xfrm>
            <a:off x="2895600" y="-152400"/>
            <a:ext cx="9753600" cy="83820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677381DD-9CB1-47AC-884F-B0104251EB2E}"/>
              </a:ext>
            </a:extLst>
          </p:cNvPr>
          <p:cNvSpPr txBox="1"/>
          <p:nvPr/>
        </p:nvSpPr>
        <p:spPr>
          <a:xfrm>
            <a:off x="228600" y="2209800"/>
            <a:ext cx="2819400" cy="2677656"/>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10. Tricuspid Regurgitation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corresponds to Table 2</a:t>
            </a:r>
          </a:p>
        </p:txBody>
      </p:sp>
    </p:spTree>
    <p:extLst>
      <p:ext uri="{BB962C8B-B14F-4D97-AF65-F5344CB8AC3E}">
        <p14:creationId xmlns:p14="http://schemas.microsoft.com/office/powerpoint/2010/main" val="3489719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52599"/>
            <a:ext cx="14401799" cy="5754537"/>
          </a:xfrm>
        </p:spPr>
        <p:txBody>
          <a:bodyPr/>
          <a:lstStyle/>
          <a:p>
            <a:pPr marL="569913" indent="-569913">
              <a:buNone/>
            </a:pPr>
            <a:r>
              <a:rPr lang="en-US" sz="4000" dirty="0"/>
              <a:t>8. A percutaneous edge-to-edge mitral repair is of benefit to patients with severely symptomatic primary mitral regurgitation who are at high or prohibitive risk for surgery, as well as to a select subset of patients with severely symptomatic secondary mitral regurgitation despite guideline-directed management and therapy for heart failure.</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6B92FC1A-6C6D-4378-89D4-F4287776993E}"/>
              </a:ext>
            </a:extLst>
          </p:cNvPr>
          <p:cNvSpPr txBox="1">
            <a:spLocks/>
          </p:cNvSpPr>
          <p:nvPr/>
        </p:nvSpPr>
        <p:spPr>
          <a:xfrm>
            <a:off x="3276600" y="600073"/>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404569207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Pulmonic Valve Disease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130</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574136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2A1B5-FDF0-4F6E-A383-0B4B3E0C4677}"/>
              </a:ext>
            </a:extLst>
          </p:cNvPr>
          <p:cNvSpPr>
            <a:spLocks noGrp="1"/>
          </p:cNvSpPr>
          <p:nvPr>
            <p:ph type="ctrTitle"/>
          </p:nvPr>
        </p:nvSpPr>
        <p:spPr/>
        <p:txBody>
          <a:bodyPr/>
          <a:lstStyle/>
          <a:p>
            <a:r>
              <a:rPr lang="en-US" sz="3600" dirty="0"/>
              <a:t>Diagnosis and Follow-up of Patients with Mixed Valve Disease </a:t>
            </a:r>
          </a:p>
        </p:txBody>
      </p:sp>
      <p:sp>
        <p:nvSpPr>
          <p:cNvPr id="3" name="Slide Number Placeholder 2">
            <a:extLst>
              <a:ext uri="{FF2B5EF4-FFF2-40B4-BE49-F238E27FC236}">
                <a16:creationId xmlns:a16="http://schemas.microsoft.com/office/drawing/2014/main" id="{62027084-7460-45F6-976C-B7FDC673C977}"/>
              </a:ext>
            </a:extLst>
          </p:cNvPr>
          <p:cNvSpPr>
            <a:spLocks noGrp="1"/>
          </p:cNvSpPr>
          <p:nvPr>
            <p:ph type="sldNum" sz="quarter" idx="4"/>
          </p:nvPr>
        </p:nvSpPr>
        <p:spPr/>
        <p:txBody>
          <a:bodyPr/>
          <a:lstStyle/>
          <a:p>
            <a:fld id="{01CD3B2E-BC1C-6C4D-9D91-A67B950EE325}" type="slidenum">
              <a:rPr lang="en-US" smtClean="0"/>
              <a:pPr/>
              <a:t>131</a:t>
            </a:fld>
            <a:endParaRPr lang="en-US" dirty="0"/>
          </a:p>
        </p:txBody>
      </p:sp>
      <p:graphicFrame>
        <p:nvGraphicFramePr>
          <p:cNvPr id="4" name="Table 3">
            <a:extLst>
              <a:ext uri="{FF2B5EF4-FFF2-40B4-BE49-F238E27FC236}">
                <a16:creationId xmlns:a16="http://schemas.microsoft.com/office/drawing/2014/main" id="{CB6C56DB-D2CA-46E8-9346-51A2FACA5C1A}"/>
              </a:ext>
            </a:extLst>
          </p:cNvPr>
          <p:cNvGraphicFramePr>
            <a:graphicFrameLocks noGrp="1"/>
          </p:cNvGraphicFramePr>
          <p:nvPr>
            <p:extLst>
              <p:ext uri="{D42A27DB-BD31-4B8C-83A1-F6EECF244321}">
                <p14:modId xmlns:p14="http://schemas.microsoft.com/office/powerpoint/2010/main" val="2757893147"/>
              </p:ext>
            </p:extLst>
          </p:nvPr>
        </p:nvGraphicFramePr>
        <p:xfrm>
          <a:off x="381000" y="1447800"/>
          <a:ext cx="13944600" cy="5973001"/>
        </p:xfrm>
        <a:graphic>
          <a:graphicData uri="http://schemas.openxmlformats.org/drawingml/2006/table">
            <a:tbl>
              <a:tblPr firstRow="1" firstCol="1" bandRow="1"/>
              <a:tblGrid>
                <a:gridCol w="1394461">
                  <a:extLst>
                    <a:ext uri="{9D8B030D-6E8A-4147-A177-3AD203B41FA5}">
                      <a16:colId xmlns:a16="http://schemas.microsoft.com/office/drawing/2014/main" val="3270959861"/>
                    </a:ext>
                  </a:extLst>
                </a:gridCol>
                <a:gridCol w="1380515">
                  <a:extLst>
                    <a:ext uri="{9D8B030D-6E8A-4147-A177-3AD203B41FA5}">
                      <a16:colId xmlns:a16="http://schemas.microsoft.com/office/drawing/2014/main" val="1140937801"/>
                    </a:ext>
                  </a:extLst>
                </a:gridCol>
                <a:gridCol w="11169624">
                  <a:extLst>
                    <a:ext uri="{9D8B030D-6E8A-4147-A177-3AD203B41FA5}">
                      <a16:colId xmlns:a16="http://schemas.microsoft.com/office/drawing/2014/main" val="2443251323"/>
                    </a:ext>
                  </a:extLst>
                </a:gridCol>
              </a:tblGrid>
              <a:tr h="902385">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COR</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a:effectLst/>
                          <a:latin typeface="Times New Roman" panose="02020603050405020304" pitchFamily="18" charset="0"/>
                          <a:ea typeface="Times New Roman" panose="02020603050405020304" pitchFamily="18" charset="0"/>
                        </a:rPr>
                        <a:t>LOE</a:t>
                      </a:r>
                      <a:endParaRPr lang="en-US" sz="3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100" b="1" dirty="0">
                          <a:effectLst/>
                          <a:latin typeface="Times New Roman" panose="02020603050405020304" pitchFamily="18" charset="0"/>
                          <a:ea typeface="Times New Roman" panose="02020603050405020304" pitchFamily="18" charset="0"/>
                        </a:rPr>
                        <a:t>Recommendations</a:t>
                      </a:r>
                      <a:endParaRPr lang="en-US" sz="3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7903063"/>
                  </a:ext>
                </a:extLst>
              </a:tr>
              <a:tr h="1612215">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1</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1. For patients with mixed valve disease,  TTE is recommended to assess the etiology, severity,  and pathophysiological impact.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2402009"/>
                  </a:ext>
                </a:extLst>
              </a:tr>
              <a:tr h="3196220">
                <a:tc>
                  <a:txBody>
                    <a:bodyPr/>
                    <a:lstStyle/>
                    <a:p>
                      <a:pPr marL="0" marR="0" algn="ctr">
                        <a:lnSpc>
                          <a:spcPct val="200000"/>
                        </a:lnSpc>
                        <a:spcBef>
                          <a:spcPts val="0"/>
                        </a:spcBef>
                        <a:spcAft>
                          <a:spcPts val="0"/>
                        </a:spcAft>
                      </a:pPr>
                      <a:r>
                        <a:rPr lang="en-US" sz="3100" b="1" dirty="0">
                          <a:solidFill>
                            <a:srgbClr val="000000"/>
                          </a:solidFill>
                          <a:effectLst/>
                          <a:latin typeface="Times New Roman" panose="02020603050405020304" pitchFamily="18" charset="0"/>
                          <a:ea typeface="Times New Roman" panose="02020603050405020304" pitchFamily="18" charset="0"/>
                        </a:rPr>
                        <a:t>2a</a:t>
                      </a:r>
                      <a:endParaRPr lang="en-US" sz="31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100" b="1">
                          <a:solidFill>
                            <a:srgbClr val="000000"/>
                          </a:solidFill>
                          <a:effectLst/>
                          <a:latin typeface="Times New Roman" panose="02020603050405020304" pitchFamily="18" charset="0"/>
                          <a:ea typeface="Times New Roman" panose="02020603050405020304" pitchFamily="18" charset="0"/>
                        </a:rPr>
                        <a:t>C-EO</a:t>
                      </a:r>
                      <a:endParaRPr lang="en-US" sz="3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100" b="1" dirty="0">
                          <a:solidFill>
                            <a:srgbClr val="000000"/>
                          </a:solidFill>
                          <a:effectLst/>
                          <a:latin typeface="Times New Roman" panose="02020603050405020304" pitchFamily="18" charset="0"/>
                          <a:ea typeface="Calibri" panose="020F0502020204030204" pitchFamily="34" charset="0"/>
                        </a:rPr>
                        <a:t>2. In patients with ambiguous symptoms that are suspected to be attributable to mixed mitral valve disease, further assessment of filling pressure by using biomarkers or invasive hemodynamic measurements at rest or with exercise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0187633"/>
                  </a:ext>
                </a:extLst>
              </a:tr>
            </a:tbl>
          </a:graphicData>
        </a:graphic>
      </p:graphicFrame>
    </p:spTree>
    <p:extLst>
      <p:ext uri="{BB962C8B-B14F-4D97-AF65-F5344CB8AC3E}">
        <p14:creationId xmlns:p14="http://schemas.microsoft.com/office/powerpoint/2010/main" val="41539339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7343F3-8750-413A-98CF-0AE6847498C9}"/>
              </a:ext>
            </a:extLst>
          </p:cNvPr>
          <p:cNvSpPr>
            <a:spLocks noGrp="1"/>
          </p:cNvSpPr>
          <p:nvPr>
            <p:ph type="ctrTitle"/>
          </p:nvPr>
        </p:nvSpPr>
        <p:spPr>
          <a:xfrm>
            <a:off x="2019300" y="304800"/>
            <a:ext cx="10591800" cy="1136782"/>
          </a:xfrm>
        </p:spPr>
        <p:txBody>
          <a:bodyPr/>
          <a:lstStyle/>
          <a:p>
            <a:r>
              <a:rPr lang="en-US" dirty="0"/>
              <a:t>Timing of Intervention of Patients with Mixed AS and AR </a:t>
            </a:r>
          </a:p>
        </p:txBody>
      </p:sp>
      <p:sp>
        <p:nvSpPr>
          <p:cNvPr id="3" name="Slide Number Placeholder 2">
            <a:extLst>
              <a:ext uri="{FF2B5EF4-FFF2-40B4-BE49-F238E27FC236}">
                <a16:creationId xmlns:a16="http://schemas.microsoft.com/office/drawing/2014/main" id="{AC45F490-7E81-4F23-9A60-C1FBDB280557}"/>
              </a:ext>
            </a:extLst>
          </p:cNvPr>
          <p:cNvSpPr>
            <a:spLocks noGrp="1"/>
          </p:cNvSpPr>
          <p:nvPr>
            <p:ph type="sldNum" sz="quarter" idx="4"/>
          </p:nvPr>
        </p:nvSpPr>
        <p:spPr/>
        <p:txBody>
          <a:bodyPr/>
          <a:lstStyle/>
          <a:p>
            <a:fld id="{01CD3B2E-BC1C-6C4D-9D91-A67B950EE325}" type="slidenum">
              <a:rPr lang="en-US" smtClean="0"/>
              <a:pPr/>
              <a:t>132</a:t>
            </a:fld>
            <a:endParaRPr lang="en-US" dirty="0"/>
          </a:p>
        </p:txBody>
      </p:sp>
      <p:graphicFrame>
        <p:nvGraphicFramePr>
          <p:cNvPr id="4" name="Table 3">
            <a:extLst>
              <a:ext uri="{FF2B5EF4-FFF2-40B4-BE49-F238E27FC236}">
                <a16:creationId xmlns:a16="http://schemas.microsoft.com/office/drawing/2014/main" id="{38475C38-25E8-4801-8F66-EC5F62B8DC30}"/>
              </a:ext>
            </a:extLst>
          </p:cNvPr>
          <p:cNvGraphicFramePr>
            <a:graphicFrameLocks noGrp="1"/>
          </p:cNvGraphicFramePr>
          <p:nvPr>
            <p:extLst>
              <p:ext uri="{D42A27DB-BD31-4B8C-83A1-F6EECF244321}">
                <p14:modId xmlns:p14="http://schemas.microsoft.com/office/powerpoint/2010/main" val="1167405317"/>
              </p:ext>
            </p:extLst>
          </p:nvPr>
        </p:nvGraphicFramePr>
        <p:xfrm>
          <a:off x="304800" y="1752601"/>
          <a:ext cx="14165262" cy="5715000"/>
        </p:xfrm>
        <a:graphic>
          <a:graphicData uri="http://schemas.openxmlformats.org/drawingml/2006/table">
            <a:tbl>
              <a:tblPr firstRow="1" firstCol="1" bandRow="1"/>
              <a:tblGrid>
                <a:gridCol w="1416527">
                  <a:extLst>
                    <a:ext uri="{9D8B030D-6E8A-4147-A177-3AD203B41FA5}">
                      <a16:colId xmlns:a16="http://schemas.microsoft.com/office/drawing/2014/main" val="2995661325"/>
                    </a:ext>
                  </a:extLst>
                </a:gridCol>
                <a:gridCol w="1402362">
                  <a:extLst>
                    <a:ext uri="{9D8B030D-6E8A-4147-A177-3AD203B41FA5}">
                      <a16:colId xmlns:a16="http://schemas.microsoft.com/office/drawing/2014/main" val="1410152539"/>
                    </a:ext>
                  </a:extLst>
                </a:gridCol>
                <a:gridCol w="11346373">
                  <a:extLst>
                    <a:ext uri="{9D8B030D-6E8A-4147-A177-3AD203B41FA5}">
                      <a16:colId xmlns:a16="http://schemas.microsoft.com/office/drawing/2014/main" val="3192500127"/>
                    </a:ext>
                  </a:extLst>
                </a:gridCol>
              </a:tblGrid>
              <a:tr h="941472">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34173"/>
                  </a:ext>
                </a:extLst>
              </a:tr>
              <a:tr h="2739816">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B-NR</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1.  In symptomatic patients with combined AS and AR and a peak transvalvular jet velocity of at least 4.0 m/s or a mean transvalvular gradient of at least 40 mm Hg,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7255256"/>
                  </a:ext>
                </a:extLst>
              </a:tr>
              <a:tr h="2033712">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C-EO</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just">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In asymptomatic patients with combined AS and AR who have a jet velocity of ≥4.0 m/s with an LVEF &lt;50%, SAVR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954748"/>
                  </a:ext>
                </a:extLst>
              </a:tr>
            </a:tbl>
          </a:graphicData>
        </a:graphic>
      </p:graphicFrame>
    </p:spTree>
    <p:extLst>
      <p:ext uri="{BB962C8B-B14F-4D97-AF65-F5344CB8AC3E}">
        <p14:creationId xmlns:p14="http://schemas.microsoft.com/office/powerpoint/2010/main" val="379127839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A36E15-3A6F-4477-B1F1-9669FCD633E1}"/>
              </a:ext>
            </a:extLst>
          </p:cNvPr>
          <p:cNvSpPr>
            <a:spLocks noGrp="1"/>
          </p:cNvSpPr>
          <p:nvPr>
            <p:ph type="sldNum" sz="quarter" idx="4"/>
          </p:nvPr>
        </p:nvSpPr>
        <p:spPr/>
        <p:txBody>
          <a:bodyPr/>
          <a:lstStyle/>
          <a:p>
            <a:fld id="{01CD3B2E-BC1C-6C4D-9D91-A67B950EE325}" type="slidenum">
              <a:rPr lang="en-US" smtClean="0"/>
              <a:pPr/>
              <a:t>133</a:t>
            </a:fld>
            <a:endParaRPr lang="en-US" dirty="0"/>
          </a:p>
        </p:txBody>
      </p:sp>
      <p:graphicFrame>
        <p:nvGraphicFramePr>
          <p:cNvPr id="3" name="Table 2">
            <a:extLst>
              <a:ext uri="{FF2B5EF4-FFF2-40B4-BE49-F238E27FC236}">
                <a16:creationId xmlns:a16="http://schemas.microsoft.com/office/drawing/2014/main" id="{3927222D-00A8-40BE-BCB1-38D4916E43BE}"/>
              </a:ext>
            </a:extLst>
          </p:cNvPr>
          <p:cNvGraphicFramePr>
            <a:graphicFrameLocks noGrp="1"/>
          </p:cNvGraphicFramePr>
          <p:nvPr>
            <p:extLst>
              <p:ext uri="{D42A27DB-BD31-4B8C-83A1-F6EECF244321}">
                <p14:modId xmlns:p14="http://schemas.microsoft.com/office/powerpoint/2010/main" val="3748487243"/>
              </p:ext>
            </p:extLst>
          </p:nvPr>
        </p:nvGraphicFramePr>
        <p:xfrm>
          <a:off x="377030" y="1530182"/>
          <a:ext cx="14093032" cy="6026225"/>
        </p:xfrm>
        <a:graphic>
          <a:graphicData uri="http://schemas.openxmlformats.org/drawingml/2006/table">
            <a:tbl>
              <a:tblPr firstRow="1" bandRow="1"/>
              <a:tblGrid>
                <a:gridCol w="3521833">
                  <a:extLst>
                    <a:ext uri="{9D8B030D-6E8A-4147-A177-3AD203B41FA5}">
                      <a16:colId xmlns:a16="http://schemas.microsoft.com/office/drawing/2014/main" val="221833967"/>
                    </a:ext>
                  </a:extLst>
                </a:gridCol>
                <a:gridCol w="3521833">
                  <a:extLst>
                    <a:ext uri="{9D8B030D-6E8A-4147-A177-3AD203B41FA5}">
                      <a16:colId xmlns:a16="http://schemas.microsoft.com/office/drawing/2014/main" val="832335847"/>
                    </a:ext>
                  </a:extLst>
                </a:gridCol>
                <a:gridCol w="2499568">
                  <a:extLst>
                    <a:ext uri="{9D8B030D-6E8A-4147-A177-3AD203B41FA5}">
                      <a16:colId xmlns:a16="http://schemas.microsoft.com/office/drawing/2014/main" val="228649089"/>
                    </a:ext>
                  </a:extLst>
                </a:gridCol>
                <a:gridCol w="4549798">
                  <a:extLst>
                    <a:ext uri="{9D8B030D-6E8A-4147-A177-3AD203B41FA5}">
                      <a16:colId xmlns:a16="http://schemas.microsoft.com/office/drawing/2014/main" val="3802851373"/>
                    </a:ext>
                  </a:extLst>
                </a:gridCol>
              </a:tblGrid>
              <a:tr h="441271">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AS</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Severe MR</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Surgical Risk</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b="1" dirty="0">
                          <a:solidFill>
                            <a:schemeClr val="tx1"/>
                          </a:solidFill>
                          <a:effectLst/>
                          <a:latin typeface="Times New Roman" panose="02020603050405020304" pitchFamily="18" charset="0"/>
                          <a:ea typeface="Times New Roman" panose="02020603050405020304" pitchFamily="18" charset="0"/>
                        </a:rPr>
                        <a:t>Procedure</a:t>
                      </a:r>
                      <a:endParaRPr lang="en-US" sz="2300" dirty="0">
                        <a:solidFill>
                          <a:schemeClr val="tx1"/>
                        </a:solidFill>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5053013"/>
                  </a:ext>
                </a:extLst>
              </a:tr>
              <a:tr h="72563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a:t>
                      </a:r>
                      <a:r>
                        <a:rPr lang="en-US" sz="2300" dirty="0">
                          <a:solidFill>
                            <a:srgbClr val="FF0000"/>
                          </a:solidFill>
                          <a:effectLst/>
                          <a:latin typeface="Times New Roman" panose="02020603050405020304" pitchFamily="18" charset="0"/>
                          <a:ea typeface="Times New Roman" panose="02020603050405020304" pitchFamily="18" charset="0"/>
                        </a:rPr>
                        <a:t>mitral valve </a:t>
                      </a:r>
                      <a:r>
                        <a:rPr lang="en-US" sz="2300" strike="sngStrike" dirty="0">
                          <a:solidFill>
                            <a:srgbClr val="000000"/>
                          </a:solidFill>
                          <a:effectLst/>
                          <a:latin typeface="Times New Roman" panose="02020603050405020304" pitchFamily="18" charset="0"/>
                          <a:ea typeface="Times New Roman" panose="02020603050405020304" pitchFamily="18" charset="0"/>
                        </a:rPr>
                        <a:t>MV</a:t>
                      </a:r>
                      <a:r>
                        <a:rPr lang="en-US" sz="2300" dirty="0">
                          <a:solidFill>
                            <a:srgbClr val="000000"/>
                          </a:solidFill>
                          <a:effectLst/>
                          <a:latin typeface="Times New Roman" panose="02020603050405020304" pitchFamily="18" charset="0"/>
                          <a:ea typeface="Times New Roman" panose="02020603050405020304" pitchFamily="18" charset="0"/>
                        </a:rPr>
                        <a:t> repair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2738313"/>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 MR</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Valve not repairable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replacement</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92324"/>
                  </a:ext>
                </a:extLst>
              </a:tr>
              <a:tr h="959897">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Primary</a:t>
                      </a:r>
                      <a:endParaRPr lang="en-US" sz="23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a:solidFill>
                            <a:srgbClr val="000000"/>
                          </a:solidFill>
                          <a:effectLst/>
                          <a:latin typeface="Times New Roman" panose="02020603050405020304" pitchFamily="18" charset="0"/>
                          <a:ea typeface="Times New Roman" panose="02020603050405020304" pitchFamily="18" charset="0"/>
                        </a:rPr>
                        <a:t>Repairable valve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57818536"/>
                  </a:ext>
                </a:extLst>
              </a:tr>
              <a:tr h="2131196">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SAVR candidate</a:t>
                      </a:r>
                      <a:endParaRPr lang="en-US" sz="230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a:solidFill>
                            <a:srgbClr val="000000"/>
                          </a:solidFill>
                          <a:effectLst/>
                          <a:latin typeface="Times New Roman" panose="02020603050405020304" pitchFamily="18" charset="0"/>
                          <a:ea typeface="Times New Roman" panose="02020603050405020304" pitchFamily="18" charset="0"/>
                        </a:rPr>
                        <a:t>Low intermediate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SAVR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Surgical mitral valve repair/mitral valve replacement</a:t>
                      </a:r>
                      <a:endParaRPr lang="en-US" sz="2300" dirty="0">
                        <a:effectLst/>
                        <a:latin typeface="Times New Roman" panose="02020603050405020304" pitchFamily="18" charset="0"/>
                        <a:ea typeface="Times New Roman" panose="02020603050405020304" pitchFamily="18" charset="0"/>
                      </a:endParaRPr>
                    </a:p>
                    <a:p>
                      <a:pPr marL="223520" marR="0" indent="0" algn="ctr">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or</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69078309"/>
                  </a:ext>
                </a:extLst>
              </a:tr>
              <a:tr h="516918">
                <a:tc>
                  <a:txBody>
                    <a:bodyPr/>
                    <a:lstStyle/>
                    <a:p>
                      <a:pPr marL="0" marR="0" algn="l">
                        <a:lnSpc>
                          <a:spcPct val="1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TAVI candidate</a:t>
                      </a:r>
                      <a:endParaRPr lang="en-US" sz="230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Secondary MR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300" dirty="0">
                          <a:solidFill>
                            <a:srgbClr val="000000"/>
                          </a:solidFill>
                          <a:effectLst/>
                          <a:latin typeface="Times New Roman" panose="02020603050405020304" pitchFamily="18" charset="0"/>
                          <a:ea typeface="Times New Roman" panose="02020603050405020304" pitchFamily="18" charset="0"/>
                        </a:rPr>
                        <a:t>High prohibitive</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TAVI</a:t>
                      </a:r>
                      <a:endParaRPr lang="en-US" sz="23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300" dirty="0">
                          <a:solidFill>
                            <a:srgbClr val="000000"/>
                          </a:solidFill>
                          <a:effectLst/>
                          <a:latin typeface="Times New Roman" panose="02020603050405020304" pitchFamily="18" charset="0"/>
                          <a:ea typeface="Times New Roman" panose="02020603050405020304" pitchFamily="18" charset="0"/>
                        </a:rPr>
                        <a:t>Mitral TEER*</a:t>
                      </a:r>
                      <a:endParaRPr lang="en-US" sz="2300" dirty="0">
                        <a:effectLst/>
                        <a:latin typeface="Times New Roman" panose="02020603050405020304" pitchFamily="18" charset="0"/>
                        <a:ea typeface="Times New Roman" panose="02020603050405020304" pitchFamily="18" charset="0"/>
                      </a:endParaRPr>
                    </a:p>
                  </a:txBody>
                  <a:tcPr marL="53321" marR="53321" marT="26660" marB="2666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5520367"/>
                  </a:ext>
                </a:extLst>
              </a:tr>
            </a:tbl>
          </a:graphicData>
        </a:graphic>
      </p:graphicFrame>
      <p:sp>
        <p:nvSpPr>
          <p:cNvPr id="4" name="TextBox 3">
            <a:extLst>
              <a:ext uri="{FF2B5EF4-FFF2-40B4-BE49-F238E27FC236}">
                <a16:creationId xmlns:a16="http://schemas.microsoft.com/office/drawing/2014/main" id="{163116FC-D23A-419A-9574-83F0E5262886}"/>
              </a:ext>
            </a:extLst>
          </p:cNvPr>
          <p:cNvSpPr txBox="1"/>
          <p:nvPr/>
        </p:nvSpPr>
        <p:spPr>
          <a:xfrm>
            <a:off x="2286000" y="374818"/>
            <a:ext cx="10363200" cy="646331"/>
          </a:xfrm>
          <a:prstGeom prst="rect">
            <a:avLst/>
          </a:prstGeom>
          <a:noFill/>
        </p:spPr>
        <p:txBody>
          <a:bodyPr wrap="square" rtlCol="0">
            <a:spAutoFit/>
          </a:bodyPr>
          <a:lstStyle/>
          <a:p>
            <a:pPr algn="ctr"/>
            <a:r>
              <a:rPr lang="en-US" sz="3600" dirty="0">
                <a:latin typeface="Lub Dub Medium" panose="020B0603030403020204" pitchFamily="34" charset="0"/>
              </a:rPr>
              <a:t>Table 21. AS/MR Mixed Valve Disease  </a:t>
            </a:r>
          </a:p>
        </p:txBody>
      </p:sp>
      <p:sp>
        <p:nvSpPr>
          <p:cNvPr id="6" name="TextBox 5">
            <a:extLst>
              <a:ext uri="{FF2B5EF4-FFF2-40B4-BE49-F238E27FC236}">
                <a16:creationId xmlns:a16="http://schemas.microsoft.com/office/drawing/2014/main" id="{67EDFA18-200F-4B47-9E76-BEF60A32BB64}"/>
              </a:ext>
            </a:extLst>
          </p:cNvPr>
          <p:cNvSpPr txBox="1"/>
          <p:nvPr/>
        </p:nvSpPr>
        <p:spPr>
          <a:xfrm>
            <a:off x="160338" y="7665330"/>
            <a:ext cx="13411200" cy="400110"/>
          </a:xfrm>
          <a:prstGeom prst="rect">
            <a:avLst/>
          </a:prstGeom>
          <a:noFill/>
        </p:spPr>
        <p:txBody>
          <a:bodyPr wrap="square">
            <a:spAutoFit/>
          </a:bodyPr>
          <a:lstStyle/>
          <a:p>
            <a:r>
              <a:rPr lang="en-US" sz="2000" dirty="0">
                <a:effectLst/>
                <a:latin typeface="Times New Roman" panose="02020603050405020304" pitchFamily="18" charset="0"/>
                <a:cs typeface="Times New Roman" panose="02020603050405020304" pitchFamily="18" charset="0"/>
              </a:rPr>
              <a:t>*Consider TEER as a later staged procedure if symptoms and severe MR persist after treatment of the AS.</a:t>
            </a:r>
          </a:p>
        </p:txBody>
      </p:sp>
    </p:spTree>
    <p:extLst>
      <p:ext uri="{BB962C8B-B14F-4D97-AF65-F5344CB8AC3E}">
        <p14:creationId xmlns:p14="http://schemas.microsoft.com/office/powerpoint/2010/main" val="5272434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134</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52449652"/>
              </p:ext>
            </p:extLst>
          </p:nvPr>
        </p:nvGraphicFramePr>
        <p:xfrm>
          <a:off x="304800" y="1676400"/>
          <a:ext cx="14165261" cy="5638799"/>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1158713">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55237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 In patients with a surgical or transcatheter prosthetic valve and in patients who have had valve repair, an initial postprocedural TTE study is recommended for evaluation of valve hemodynamics and ventricular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6177515"/>
                  </a:ext>
                </a:extLst>
              </a:tr>
              <a:tr h="1927708">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a prosthetic valve or prior valve repair and a change in clinical symptoms or signs suggesting valve dysfunction, repeat TTE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9343482"/>
                  </a:ext>
                </a:extLst>
              </a:tr>
            </a:tbl>
          </a:graphicData>
        </a:graphic>
      </p:graphicFrame>
    </p:spTree>
    <p:extLst>
      <p:ext uri="{BB962C8B-B14F-4D97-AF65-F5344CB8AC3E}">
        <p14:creationId xmlns:p14="http://schemas.microsoft.com/office/powerpoint/2010/main" val="35907593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64023-BD3C-4E30-83AC-7FE97B70AFEA}"/>
              </a:ext>
            </a:extLst>
          </p:cNvPr>
          <p:cNvSpPr>
            <a:spLocks noGrp="1"/>
          </p:cNvSpPr>
          <p:nvPr>
            <p:ph type="ctrTitle"/>
          </p:nvPr>
        </p:nvSpPr>
        <p:spPr>
          <a:xfrm>
            <a:off x="2705098" y="322433"/>
            <a:ext cx="9715501" cy="1219080"/>
          </a:xfrm>
        </p:spPr>
        <p:txBody>
          <a:bodyPr/>
          <a:lstStyle/>
          <a:p>
            <a:r>
              <a:rPr lang="en-US" dirty="0"/>
              <a:t>Diagnosis and Follow-up of Patients with Prosthetic Valves</a:t>
            </a:r>
          </a:p>
        </p:txBody>
      </p:sp>
      <p:sp>
        <p:nvSpPr>
          <p:cNvPr id="3" name="Slide Number Placeholder 2">
            <a:extLst>
              <a:ext uri="{FF2B5EF4-FFF2-40B4-BE49-F238E27FC236}">
                <a16:creationId xmlns:a16="http://schemas.microsoft.com/office/drawing/2014/main" id="{2308DA23-DFAE-436B-9FFB-5FE5D5D31EAC}"/>
              </a:ext>
            </a:extLst>
          </p:cNvPr>
          <p:cNvSpPr>
            <a:spLocks noGrp="1"/>
          </p:cNvSpPr>
          <p:nvPr>
            <p:ph type="sldNum" sz="quarter" idx="4"/>
          </p:nvPr>
        </p:nvSpPr>
        <p:spPr/>
        <p:txBody>
          <a:bodyPr/>
          <a:lstStyle/>
          <a:p>
            <a:fld id="{01CD3B2E-BC1C-6C4D-9D91-A67B950EE325}" type="slidenum">
              <a:rPr lang="en-US" smtClean="0"/>
              <a:pPr/>
              <a:t>135</a:t>
            </a:fld>
            <a:endParaRPr lang="en-US" dirty="0"/>
          </a:p>
        </p:txBody>
      </p:sp>
      <p:graphicFrame>
        <p:nvGraphicFramePr>
          <p:cNvPr id="4" name="Table 3">
            <a:extLst>
              <a:ext uri="{FF2B5EF4-FFF2-40B4-BE49-F238E27FC236}">
                <a16:creationId xmlns:a16="http://schemas.microsoft.com/office/drawing/2014/main" id="{5CC4F4D6-E00B-4080-8626-A8B7FD4D89A1}"/>
              </a:ext>
            </a:extLst>
          </p:cNvPr>
          <p:cNvGraphicFramePr>
            <a:graphicFrameLocks noGrp="1"/>
          </p:cNvGraphicFramePr>
          <p:nvPr>
            <p:extLst>
              <p:ext uri="{D42A27DB-BD31-4B8C-83A1-F6EECF244321}">
                <p14:modId xmlns:p14="http://schemas.microsoft.com/office/powerpoint/2010/main" val="1268748953"/>
              </p:ext>
            </p:extLst>
          </p:nvPr>
        </p:nvGraphicFramePr>
        <p:xfrm>
          <a:off x="304801" y="1576198"/>
          <a:ext cx="14165261" cy="5852040"/>
        </p:xfrm>
        <a:graphic>
          <a:graphicData uri="http://schemas.openxmlformats.org/drawingml/2006/table">
            <a:tbl>
              <a:tblPr firstRow="1" firstCol="1" bandRow="1"/>
              <a:tblGrid>
                <a:gridCol w="1416527">
                  <a:extLst>
                    <a:ext uri="{9D8B030D-6E8A-4147-A177-3AD203B41FA5}">
                      <a16:colId xmlns:a16="http://schemas.microsoft.com/office/drawing/2014/main" val="216150641"/>
                    </a:ext>
                  </a:extLst>
                </a:gridCol>
                <a:gridCol w="1402361">
                  <a:extLst>
                    <a:ext uri="{9D8B030D-6E8A-4147-A177-3AD203B41FA5}">
                      <a16:colId xmlns:a16="http://schemas.microsoft.com/office/drawing/2014/main" val="3951018289"/>
                    </a:ext>
                  </a:extLst>
                </a:gridCol>
                <a:gridCol w="11346373">
                  <a:extLst>
                    <a:ext uri="{9D8B030D-6E8A-4147-A177-3AD203B41FA5}">
                      <a16:colId xmlns:a16="http://schemas.microsoft.com/office/drawing/2014/main" val="3637536535"/>
                    </a:ext>
                  </a:extLst>
                </a:gridCol>
              </a:tblGrid>
              <a:tr h="777892">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COR</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LOE</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950" b="1" dirty="0">
                          <a:effectLst/>
                          <a:latin typeface="Times New Roman" panose="02020603050405020304" pitchFamily="18" charset="0"/>
                          <a:ea typeface="Times New Roman" panose="02020603050405020304" pitchFamily="18" charset="0"/>
                        </a:rPr>
                        <a:t>Recommendations</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5488925"/>
                  </a:ext>
                </a:extLst>
              </a:tr>
              <a:tr h="2444644">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1</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3. In patients with a prosthetic valve replacement or prior valve repair and clinical symptoms or signs that suggest prosthetic valve dysfunction, additional imaging with TEE, gated cardiac CT, or fluoroscopy is recommended, even if TTE does not show valve dysfunction.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0368063"/>
                  </a:ext>
                </a:extLst>
              </a:tr>
              <a:tr h="1642328">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4. In patients with a bioprosthetic surgical valve, TTE at 5 and 10 years and then annually after implantation  is reasonable, even in the absence of a change in clinical status.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06779241"/>
                  </a:ext>
                </a:extLst>
              </a:tr>
              <a:tr h="987176">
                <a:tc>
                  <a:txBody>
                    <a:bodyPr/>
                    <a:lstStyle/>
                    <a:p>
                      <a:pPr marL="0" marR="0" algn="ctr">
                        <a:lnSpc>
                          <a:spcPct val="100000"/>
                        </a:lnSpc>
                        <a:spcBef>
                          <a:spcPts val="0"/>
                        </a:spcBef>
                        <a:spcAft>
                          <a:spcPts val="0"/>
                        </a:spcAft>
                      </a:pPr>
                      <a:r>
                        <a:rPr lang="en-US" sz="2950" b="1">
                          <a:solidFill>
                            <a:srgbClr val="000000"/>
                          </a:solidFill>
                          <a:effectLst/>
                          <a:latin typeface="Times New Roman" panose="02020603050405020304" pitchFamily="18" charset="0"/>
                          <a:ea typeface="Times New Roman" panose="02020603050405020304" pitchFamily="18" charset="0"/>
                        </a:rPr>
                        <a:t>2a</a:t>
                      </a:r>
                      <a:endParaRPr lang="en-US" sz="29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950" b="1" dirty="0">
                          <a:solidFill>
                            <a:srgbClr val="000000"/>
                          </a:solidFill>
                          <a:effectLst/>
                          <a:latin typeface="Times New Roman" panose="02020603050405020304" pitchFamily="18" charset="0"/>
                          <a:ea typeface="Times New Roman" panose="02020603050405020304" pitchFamily="18" charset="0"/>
                        </a:rPr>
                        <a:t>C-LD</a:t>
                      </a:r>
                      <a:endParaRPr lang="en-US" sz="29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0" marR="0" lvl="0" indent="0" algn="l">
                        <a:lnSpc>
                          <a:spcPct val="100000"/>
                        </a:lnSpc>
                        <a:spcBef>
                          <a:spcPts val="0"/>
                        </a:spcBef>
                        <a:spcAft>
                          <a:spcPts val="0"/>
                        </a:spcAft>
                        <a:buFont typeface="+mj-lt"/>
                        <a:buNone/>
                      </a:pPr>
                      <a:r>
                        <a:rPr lang="en-US" sz="2950" b="1" dirty="0">
                          <a:solidFill>
                            <a:srgbClr val="000000"/>
                          </a:solidFill>
                          <a:effectLst/>
                          <a:latin typeface="Times New Roman" panose="02020603050405020304" pitchFamily="18" charset="0"/>
                          <a:ea typeface="Calibri" panose="020F0502020204030204" pitchFamily="34" charset="0"/>
                        </a:rPr>
                        <a:t>5. In patients with a bioprosthetic TAVI, TTE annually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0531778"/>
                  </a:ext>
                </a:extLst>
              </a:tr>
            </a:tbl>
          </a:graphicData>
        </a:graphic>
      </p:graphicFrame>
    </p:spTree>
    <p:extLst>
      <p:ext uri="{BB962C8B-B14F-4D97-AF65-F5344CB8AC3E}">
        <p14:creationId xmlns:p14="http://schemas.microsoft.com/office/powerpoint/2010/main" val="3509588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08E6-2031-4D79-BEEA-B06DE771A37B}"/>
              </a:ext>
            </a:extLst>
          </p:cNvPr>
          <p:cNvSpPr>
            <a:spLocks noGrp="1"/>
          </p:cNvSpPr>
          <p:nvPr>
            <p:ph type="ctrTitle"/>
          </p:nvPr>
        </p:nvSpPr>
        <p:spPr>
          <a:xfrm>
            <a:off x="2571750" y="228600"/>
            <a:ext cx="9486900" cy="1182450"/>
          </a:xfrm>
        </p:spPr>
        <p:txBody>
          <a:bodyPr/>
          <a:lstStyle/>
          <a:p>
            <a:r>
              <a:rPr lang="en-US" sz="3600" dirty="0"/>
              <a:t>Prosthetic Valve Type</a:t>
            </a:r>
            <a:r>
              <a:rPr lang="en-US" sz="3600" dirty="0">
                <a:solidFill>
                  <a:srgbClr val="FF0000"/>
                </a:solidFill>
              </a:rPr>
              <a:t>:</a:t>
            </a:r>
            <a:r>
              <a:rPr lang="en-US" sz="3600" dirty="0"/>
              <a:t>  Bioprosthetic Versus Mechanical Valve </a:t>
            </a:r>
          </a:p>
        </p:txBody>
      </p:sp>
      <p:sp>
        <p:nvSpPr>
          <p:cNvPr id="3" name="Slide Number Placeholder 2">
            <a:extLst>
              <a:ext uri="{FF2B5EF4-FFF2-40B4-BE49-F238E27FC236}">
                <a16:creationId xmlns:a16="http://schemas.microsoft.com/office/drawing/2014/main" id="{6BD08F78-2932-4488-9AB0-2E61259C19C2}"/>
              </a:ext>
            </a:extLst>
          </p:cNvPr>
          <p:cNvSpPr>
            <a:spLocks noGrp="1"/>
          </p:cNvSpPr>
          <p:nvPr>
            <p:ph type="sldNum" sz="quarter" idx="4"/>
          </p:nvPr>
        </p:nvSpPr>
        <p:spPr/>
        <p:txBody>
          <a:bodyPr/>
          <a:lstStyle/>
          <a:p>
            <a:fld id="{01CD3B2E-BC1C-6C4D-9D91-A67B950EE325}" type="slidenum">
              <a:rPr lang="en-US" smtClean="0"/>
              <a:pPr/>
              <a:t>136</a:t>
            </a:fld>
            <a:endParaRPr lang="en-US" dirty="0"/>
          </a:p>
        </p:txBody>
      </p:sp>
      <p:graphicFrame>
        <p:nvGraphicFramePr>
          <p:cNvPr id="4" name="Table 3">
            <a:extLst>
              <a:ext uri="{FF2B5EF4-FFF2-40B4-BE49-F238E27FC236}">
                <a16:creationId xmlns:a16="http://schemas.microsoft.com/office/drawing/2014/main" id="{4CC6991F-3055-438F-BA71-91E56C756C49}"/>
              </a:ext>
            </a:extLst>
          </p:cNvPr>
          <p:cNvGraphicFramePr>
            <a:graphicFrameLocks noGrp="1"/>
          </p:cNvGraphicFramePr>
          <p:nvPr>
            <p:extLst>
              <p:ext uri="{D42A27DB-BD31-4B8C-83A1-F6EECF244321}">
                <p14:modId xmlns:p14="http://schemas.microsoft.com/office/powerpoint/2010/main" val="517190747"/>
              </p:ext>
            </p:extLst>
          </p:nvPr>
        </p:nvGraphicFramePr>
        <p:xfrm>
          <a:off x="310166" y="1752600"/>
          <a:ext cx="14165262" cy="5667825"/>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632264">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8437">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who require heart valve replacement,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0256566"/>
                  </a:ext>
                </a:extLst>
              </a:tr>
              <a:tr h="1395949">
                <a:tc>
                  <a:txBody>
                    <a:bodyPr/>
                    <a:lstStyle/>
                    <a:p>
                      <a:pPr marL="0" marR="0" algn="ctr">
                        <a:lnSpc>
                          <a:spcPct val="15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1</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of any age requiring valve replacement for whom anticoagulant therapy is contraindicated, cannot be managed appropriately, or is not desired, a bioprosthetic valve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9362392"/>
                  </a:ext>
                </a:extLst>
              </a:tr>
              <a:tr h="1395949">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2669847"/>
                  </a:ext>
                </a:extLst>
              </a:tr>
            </a:tbl>
          </a:graphicData>
        </a:graphic>
      </p:graphicFrame>
    </p:spTree>
    <p:extLst>
      <p:ext uri="{BB962C8B-B14F-4D97-AF65-F5344CB8AC3E}">
        <p14:creationId xmlns:p14="http://schemas.microsoft.com/office/powerpoint/2010/main" val="291455965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23E6C-206E-49A0-8410-DEE9185B86C3}"/>
              </a:ext>
            </a:extLst>
          </p:cNvPr>
          <p:cNvSpPr>
            <a:spLocks noGrp="1"/>
          </p:cNvSpPr>
          <p:nvPr>
            <p:ph type="ctrTitle"/>
          </p:nvPr>
        </p:nvSpPr>
        <p:spPr>
          <a:xfrm>
            <a:off x="2705099" y="322433"/>
            <a:ext cx="9220200" cy="1201567"/>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DEFA2A06-4EDF-4528-B149-48AC94CED9D1}"/>
              </a:ext>
            </a:extLst>
          </p:cNvPr>
          <p:cNvSpPr>
            <a:spLocks noGrp="1"/>
          </p:cNvSpPr>
          <p:nvPr>
            <p:ph type="sldNum" sz="quarter" idx="4"/>
          </p:nvPr>
        </p:nvSpPr>
        <p:spPr/>
        <p:txBody>
          <a:bodyPr/>
          <a:lstStyle/>
          <a:p>
            <a:fld id="{01CD3B2E-BC1C-6C4D-9D91-A67B950EE325}" type="slidenum">
              <a:rPr lang="en-US" smtClean="0"/>
              <a:pPr/>
              <a:t>137</a:t>
            </a:fld>
            <a:endParaRPr lang="en-US" dirty="0"/>
          </a:p>
        </p:txBody>
      </p:sp>
      <p:graphicFrame>
        <p:nvGraphicFramePr>
          <p:cNvPr id="4" name="Table 3">
            <a:extLst>
              <a:ext uri="{FF2B5EF4-FFF2-40B4-BE49-F238E27FC236}">
                <a16:creationId xmlns:a16="http://schemas.microsoft.com/office/drawing/2014/main" id="{A0B049E3-4D2A-4DA8-BE04-7D434D3CA5D5}"/>
              </a:ext>
            </a:extLst>
          </p:cNvPr>
          <p:cNvGraphicFramePr>
            <a:graphicFrameLocks noGrp="1"/>
          </p:cNvGraphicFramePr>
          <p:nvPr>
            <p:extLst>
              <p:ext uri="{D42A27DB-BD31-4B8C-83A1-F6EECF244321}">
                <p14:modId xmlns:p14="http://schemas.microsoft.com/office/powerpoint/2010/main" val="1164717676"/>
              </p:ext>
            </p:extLst>
          </p:nvPr>
        </p:nvGraphicFramePr>
        <p:xfrm>
          <a:off x="304800" y="1656531"/>
          <a:ext cx="14165262" cy="5853620"/>
        </p:xfrm>
        <a:graphic>
          <a:graphicData uri="http://schemas.openxmlformats.org/drawingml/2006/table">
            <a:tbl>
              <a:tblPr firstRow="1" firstCol="1" bandRow="1"/>
              <a:tblGrid>
                <a:gridCol w="1416527">
                  <a:extLst>
                    <a:ext uri="{9D8B030D-6E8A-4147-A177-3AD203B41FA5}">
                      <a16:colId xmlns:a16="http://schemas.microsoft.com/office/drawing/2014/main" val="608484732"/>
                    </a:ext>
                  </a:extLst>
                </a:gridCol>
                <a:gridCol w="1402361">
                  <a:extLst>
                    <a:ext uri="{9D8B030D-6E8A-4147-A177-3AD203B41FA5}">
                      <a16:colId xmlns:a16="http://schemas.microsoft.com/office/drawing/2014/main" val="3743469939"/>
                    </a:ext>
                  </a:extLst>
                </a:gridCol>
                <a:gridCol w="11346374">
                  <a:extLst>
                    <a:ext uri="{9D8B030D-6E8A-4147-A177-3AD203B41FA5}">
                      <a16:colId xmlns:a16="http://schemas.microsoft.com/office/drawing/2014/main" val="2562025255"/>
                    </a:ext>
                  </a:extLst>
                </a:gridCol>
              </a:tblGrid>
              <a:tr h="839426">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COR</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LOE</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50" b="1">
                          <a:effectLst/>
                          <a:latin typeface="Times New Roman" panose="02020603050405020304" pitchFamily="18" charset="0"/>
                          <a:ea typeface="Times New Roman" panose="02020603050405020304" pitchFamily="18" charset="0"/>
                        </a:rPr>
                        <a:t>Recommendations</a:t>
                      </a:r>
                      <a:endParaRPr lang="en-US" sz="225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139318">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09185437"/>
                  </a:ext>
                </a:extLst>
              </a:tr>
              <a:tr h="924491">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250" b="1" dirty="0" err="1">
                          <a:solidFill>
                            <a:srgbClr val="000000"/>
                          </a:solidFill>
                          <a:effectLst/>
                          <a:latin typeface="Times New Roman" panose="02020603050405020304" pitchFamily="18" charset="0"/>
                          <a:ea typeface="Calibri" panose="020F0502020204030204" pitchFamily="34" charset="0"/>
                        </a:rPr>
                        <a:t>bioprosthesis</a:t>
                      </a:r>
                      <a:r>
                        <a:rPr lang="en-US" sz="225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2104524"/>
                  </a:ext>
                </a:extLst>
              </a:tr>
              <a:tr h="1907834">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2a</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50" b="1">
                          <a:solidFill>
                            <a:srgbClr val="000000"/>
                          </a:solidFill>
                          <a:effectLst/>
                          <a:latin typeface="Times New Roman" panose="02020603050405020304" pitchFamily="18" charset="0"/>
                          <a:ea typeface="Times New Roman" panose="02020603050405020304" pitchFamily="18" charset="0"/>
                        </a:rPr>
                        <a:t>B-NR</a:t>
                      </a:r>
                      <a:endParaRPr lang="en-US" sz="22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6. For patients &lt;65 years of age who have an indication for mitral valve replacement, do not have a contraindication to anticoagulation, and are unable to undergo mitral valve repair, it is reasonable to choose a mechanical mitral prosthesis over a bioprosthetic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9280019"/>
                  </a:ext>
                </a:extLst>
              </a:tr>
            </a:tbl>
          </a:graphicData>
        </a:graphic>
      </p:graphicFrame>
    </p:spTree>
    <p:extLst>
      <p:ext uri="{BB962C8B-B14F-4D97-AF65-F5344CB8AC3E}">
        <p14:creationId xmlns:p14="http://schemas.microsoft.com/office/powerpoint/2010/main" val="26290020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73B4-EEBE-42CD-A4BD-3C7DFE4B96AD}"/>
              </a:ext>
            </a:extLst>
          </p:cNvPr>
          <p:cNvSpPr>
            <a:spLocks noGrp="1"/>
          </p:cNvSpPr>
          <p:nvPr>
            <p:ph type="ctrTitle"/>
          </p:nvPr>
        </p:nvSpPr>
        <p:spPr>
          <a:xfrm>
            <a:off x="2245915" y="228600"/>
            <a:ext cx="10138569" cy="1136782"/>
          </a:xfrm>
        </p:spPr>
        <p:txBody>
          <a:bodyPr/>
          <a:lstStyle/>
          <a:p>
            <a:r>
              <a:rPr lang="en-US" dirty="0"/>
              <a:t>Prosthetic Valve Type – Bioprosthetic Versus Mechanical Valve </a:t>
            </a:r>
          </a:p>
        </p:txBody>
      </p:sp>
      <p:sp>
        <p:nvSpPr>
          <p:cNvPr id="3" name="Slide Number Placeholder 2">
            <a:extLst>
              <a:ext uri="{FF2B5EF4-FFF2-40B4-BE49-F238E27FC236}">
                <a16:creationId xmlns:a16="http://schemas.microsoft.com/office/drawing/2014/main" id="{B1CE6F5D-9BDD-487C-A644-C017B3517CF7}"/>
              </a:ext>
            </a:extLst>
          </p:cNvPr>
          <p:cNvSpPr>
            <a:spLocks noGrp="1"/>
          </p:cNvSpPr>
          <p:nvPr>
            <p:ph type="sldNum" sz="quarter" idx="4"/>
          </p:nvPr>
        </p:nvSpPr>
        <p:spPr/>
        <p:txBody>
          <a:bodyPr/>
          <a:lstStyle/>
          <a:p>
            <a:fld id="{01CD3B2E-BC1C-6C4D-9D91-A67B950EE325}" type="slidenum">
              <a:rPr lang="en-US" smtClean="0"/>
              <a:pPr/>
              <a:t>138</a:t>
            </a:fld>
            <a:endParaRPr lang="en-US" dirty="0"/>
          </a:p>
        </p:txBody>
      </p:sp>
      <p:graphicFrame>
        <p:nvGraphicFramePr>
          <p:cNvPr id="4" name="Table 3">
            <a:extLst>
              <a:ext uri="{FF2B5EF4-FFF2-40B4-BE49-F238E27FC236}">
                <a16:creationId xmlns:a16="http://schemas.microsoft.com/office/drawing/2014/main" id="{88CBEC5A-5714-4200-B27A-784C52FBFD68}"/>
              </a:ext>
            </a:extLst>
          </p:cNvPr>
          <p:cNvGraphicFramePr>
            <a:graphicFrameLocks noGrp="1"/>
          </p:cNvGraphicFramePr>
          <p:nvPr>
            <p:extLst>
              <p:ext uri="{D42A27DB-BD31-4B8C-83A1-F6EECF244321}">
                <p14:modId xmlns:p14="http://schemas.microsoft.com/office/powerpoint/2010/main" val="1744219577"/>
              </p:ext>
            </p:extLst>
          </p:nvPr>
        </p:nvGraphicFramePr>
        <p:xfrm>
          <a:off x="381000" y="1524000"/>
          <a:ext cx="13944600" cy="5806165"/>
        </p:xfrm>
        <a:graphic>
          <a:graphicData uri="http://schemas.openxmlformats.org/drawingml/2006/table">
            <a:tbl>
              <a:tblPr firstRow="1" firstCol="1" bandRow="1"/>
              <a:tblGrid>
                <a:gridCol w="1394461">
                  <a:extLst>
                    <a:ext uri="{9D8B030D-6E8A-4147-A177-3AD203B41FA5}">
                      <a16:colId xmlns:a16="http://schemas.microsoft.com/office/drawing/2014/main" val="608484732"/>
                    </a:ext>
                  </a:extLst>
                </a:gridCol>
                <a:gridCol w="1380515">
                  <a:extLst>
                    <a:ext uri="{9D8B030D-6E8A-4147-A177-3AD203B41FA5}">
                      <a16:colId xmlns:a16="http://schemas.microsoft.com/office/drawing/2014/main" val="3743469939"/>
                    </a:ext>
                  </a:extLst>
                </a:gridCol>
                <a:gridCol w="11169624">
                  <a:extLst>
                    <a:ext uri="{9D8B030D-6E8A-4147-A177-3AD203B41FA5}">
                      <a16:colId xmlns:a16="http://schemas.microsoft.com/office/drawing/2014/main" val="2562025255"/>
                    </a:ext>
                  </a:extLst>
                </a:gridCol>
              </a:tblGrid>
              <a:tr h="1066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9530097"/>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For patients ≥65 years of age who require mitral valve replacement and are unable to undergo mitral valve repair, it is reasonable to choose a </a:t>
                      </a:r>
                      <a:r>
                        <a:rPr lang="en-US" sz="2800" b="1" dirty="0" err="1">
                          <a:solidFill>
                            <a:srgbClr val="000000"/>
                          </a:solidFill>
                          <a:effectLst/>
                          <a:latin typeface="Times New Roman" panose="02020603050405020304" pitchFamily="18" charset="0"/>
                          <a:ea typeface="Calibri" panose="020F0502020204030204" pitchFamily="34" charset="0"/>
                        </a:rPr>
                        <a:t>bioprosthesis</a:t>
                      </a:r>
                      <a:r>
                        <a:rPr lang="en-US" sz="28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2197532"/>
                  </a:ext>
                </a:extLst>
              </a:tr>
              <a:tr h="225575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8.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9310436"/>
                  </a:ext>
                </a:extLst>
              </a:tr>
            </a:tbl>
          </a:graphicData>
        </a:graphic>
      </p:graphicFrame>
    </p:spTree>
    <p:extLst>
      <p:ext uri="{BB962C8B-B14F-4D97-AF65-F5344CB8AC3E}">
        <p14:creationId xmlns:p14="http://schemas.microsoft.com/office/powerpoint/2010/main" val="414680866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C5BA3E-B20F-4DBE-84A9-0FE3231BCE83}"/>
              </a:ext>
            </a:extLst>
          </p:cNvPr>
          <p:cNvSpPr>
            <a:spLocks noGrp="1"/>
          </p:cNvSpPr>
          <p:nvPr>
            <p:ph type="sldNum" sz="quarter" idx="4"/>
          </p:nvPr>
        </p:nvSpPr>
        <p:spPr/>
        <p:txBody>
          <a:bodyPr/>
          <a:lstStyle/>
          <a:p>
            <a:fld id="{01CD3B2E-BC1C-6C4D-9D91-A67B950EE325}" type="slidenum">
              <a:rPr lang="en-US" smtClean="0"/>
              <a:pPr/>
              <a:t>139</a:t>
            </a:fld>
            <a:endParaRPr lang="en-US" dirty="0"/>
          </a:p>
        </p:txBody>
      </p:sp>
      <p:pic>
        <p:nvPicPr>
          <p:cNvPr id="3" name="Picture 2">
            <a:extLst>
              <a:ext uri="{FF2B5EF4-FFF2-40B4-BE49-F238E27FC236}">
                <a16:creationId xmlns:a16="http://schemas.microsoft.com/office/drawing/2014/main" id="{46E1A9E0-5BF8-42C5-85CA-78A5F7CB5A27}"/>
              </a:ext>
            </a:extLst>
          </p:cNvPr>
          <p:cNvPicPr/>
          <p:nvPr/>
        </p:nvPicPr>
        <p:blipFill rotWithShape="1">
          <a:blip r:embed="rId2">
            <a:extLst>
              <a:ext uri="{28A0092B-C50C-407E-A947-70E740481C1C}">
                <a14:useLocalDpi xmlns:a14="http://schemas.microsoft.com/office/drawing/2010/main" val="0"/>
              </a:ext>
            </a:extLst>
          </a:blip>
          <a:srcRect l="3719" t="4740" r="22727" b="9024"/>
          <a:stretch/>
        </p:blipFill>
        <p:spPr bwMode="auto">
          <a:xfrm>
            <a:off x="3162300" y="-60101"/>
            <a:ext cx="8305800" cy="84582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F5FCBA3-EC57-4886-B61B-AF4753E81A76}"/>
              </a:ext>
            </a:extLst>
          </p:cNvPr>
          <p:cNvSpPr txBox="1"/>
          <p:nvPr/>
        </p:nvSpPr>
        <p:spPr>
          <a:xfrm>
            <a:off x="304801" y="1600200"/>
            <a:ext cx="2895599" cy="2800767"/>
          </a:xfrm>
          <a:prstGeom prst="rect">
            <a:avLst/>
          </a:prstGeom>
          <a:noFill/>
        </p:spPr>
        <p:txBody>
          <a:bodyPr wrap="square" rtlCol="0">
            <a:spAutoFit/>
          </a:bodyPr>
          <a:lstStyle/>
          <a:p>
            <a:r>
              <a:rPr lang="en-US" sz="2200" b="1" dirty="0">
                <a:latin typeface="Lub Dub Medium" panose="020B0603030403020204" pitchFamily="34" charset="0"/>
                <a:cs typeface="Times New Roman" panose="02020603050405020304" pitchFamily="18" charset="0"/>
              </a:rPr>
              <a:t>Figure 11. Prosthetic valves: choice of bioprosthetic versus mechanical valve type.</a:t>
            </a:r>
          </a:p>
          <a:p>
            <a:endParaRPr lang="en-US" sz="2200" b="1" dirty="0">
              <a:latin typeface="Lub Dub Medium" panose="020B0603030403020204" pitchFamily="34" charset="0"/>
              <a:cs typeface="Times New Roman" panose="02020603050405020304" pitchFamily="18" charset="0"/>
            </a:endParaRPr>
          </a:p>
          <a:p>
            <a:r>
              <a:rPr lang="en-US" sz="2200" b="1" dirty="0">
                <a:latin typeface="Lub Dub Medium" panose="020B0603030403020204" pitchFamily="34" charset="0"/>
                <a:cs typeface="Times New Roman" panose="02020603050405020304" pitchFamily="18" charset="0"/>
              </a:rPr>
              <a:t>Colors correspond to Table 2</a:t>
            </a:r>
          </a:p>
        </p:txBody>
      </p:sp>
      <p:sp>
        <p:nvSpPr>
          <p:cNvPr id="4" name="TextBox 3">
            <a:extLst>
              <a:ext uri="{FF2B5EF4-FFF2-40B4-BE49-F238E27FC236}">
                <a16:creationId xmlns:a16="http://schemas.microsoft.com/office/drawing/2014/main" id="{25B3AF8C-5F9F-4A76-B7DD-C4FC047E5BE2}"/>
              </a:ext>
            </a:extLst>
          </p:cNvPr>
          <p:cNvSpPr txBox="1"/>
          <p:nvPr/>
        </p:nvSpPr>
        <p:spPr>
          <a:xfrm>
            <a:off x="11582399" y="3522668"/>
            <a:ext cx="2667000"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4532580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599"/>
            <a:ext cx="14401800" cy="5754537"/>
          </a:xfrm>
        </p:spPr>
        <p:txBody>
          <a:bodyPr/>
          <a:lstStyle/>
          <a:p>
            <a:pPr marL="566738" indent="-566738">
              <a:buNone/>
            </a:pPr>
            <a:r>
              <a:rPr lang="en-US" sz="4000" dirty="0"/>
              <a:t>9. Patients presenting with severe symptomatic isolated tricuspid regurgitation, commonly associated with device leads and atrial fibrillation, may benefit from surgical intervention to reduce symptoms and recurrent hospitalizations if done before the onset of severe right ventricular dysfunction or end-organ damage to the liver and kidney.</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9851ED9A-845D-4361-9CDF-9D8D7BFAB149}"/>
              </a:ext>
            </a:extLst>
          </p:cNvPr>
          <p:cNvSpPr txBox="1">
            <a:spLocks/>
          </p:cNvSpPr>
          <p:nvPr/>
        </p:nvSpPr>
        <p:spPr>
          <a:xfrm>
            <a:off x="3390900" y="591017"/>
            <a:ext cx="80772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4006912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E6CD110-8C97-49AB-8043-0347F007D905}"/>
              </a:ext>
            </a:extLst>
          </p:cNvPr>
          <p:cNvSpPr>
            <a:spLocks noGrp="1"/>
          </p:cNvSpPr>
          <p:nvPr>
            <p:ph type="sldNum" sz="quarter" idx="4"/>
          </p:nvPr>
        </p:nvSpPr>
        <p:spPr/>
        <p:txBody>
          <a:bodyPr/>
          <a:lstStyle/>
          <a:p>
            <a:fld id="{01CD3B2E-BC1C-6C4D-9D91-A67B950EE325}" type="slidenum">
              <a:rPr lang="en-US" smtClean="0"/>
              <a:pPr/>
              <a:t>140</a:t>
            </a:fld>
            <a:endParaRPr lang="en-US" dirty="0"/>
          </a:p>
        </p:txBody>
      </p:sp>
      <p:sp>
        <p:nvSpPr>
          <p:cNvPr id="4" name="TextBox 3">
            <a:extLst>
              <a:ext uri="{FF2B5EF4-FFF2-40B4-BE49-F238E27FC236}">
                <a16:creationId xmlns:a16="http://schemas.microsoft.com/office/drawing/2014/main" id="{77D43E0D-93F7-4778-ADDA-EAD986CD1580}"/>
              </a:ext>
            </a:extLst>
          </p:cNvPr>
          <p:cNvSpPr txBox="1"/>
          <p:nvPr/>
        </p:nvSpPr>
        <p:spPr>
          <a:xfrm>
            <a:off x="304800" y="1599016"/>
            <a:ext cx="14165262" cy="6478184"/>
          </a:xfrm>
          <a:prstGeom prst="rect">
            <a:avLst/>
          </a:prstGeom>
          <a:noFill/>
        </p:spPr>
        <p:txBody>
          <a:bodyPr wrap="square">
            <a:spAutoFit/>
          </a:bodyPr>
          <a:lstStyle/>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*Approximate ages, based on U.S. Actuarial Life Expectancy tables, are provided for guidance.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to only 5 y, leading to uncertainty about longer-term outcomes. The decision about valve type should be individualized on the basis of patient-specific factors that might affect expected longevity.</a:t>
            </a:r>
            <a:endParaRPr lang="en-US" sz="28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†See Section 3.2.4.2 for a discussion of the choice of TAVI versus SAVR.</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BAECF416-B612-44D4-88ED-871D952A8469}"/>
              </a:ext>
            </a:extLst>
          </p:cNvPr>
          <p:cNvSpPr txBox="1"/>
          <p:nvPr/>
        </p:nvSpPr>
        <p:spPr>
          <a:xfrm>
            <a:off x="3295650" y="152400"/>
            <a:ext cx="8610599" cy="830997"/>
          </a:xfrm>
          <a:prstGeom prst="rect">
            <a:avLst/>
          </a:prstGeom>
          <a:noFill/>
        </p:spPr>
        <p:txBody>
          <a:bodyPr wrap="square" rtlCol="0">
            <a:spAutoFit/>
          </a:bodyPr>
          <a:lstStyle/>
          <a:p>
            <a:pPr algn="ctr"/>
            <a:r>
              <a:rPr lang="en-US" sz="2400" b="1" dirty="0">
                <a:latin typeface="Lub Dub Medium" panose="020B0603030403020204" pitchFamily="34" charset="0"/>
                <a:cs typeface="Times New Roman" panose="02020603050405020304" pitchFamily="18" charset="0"/>
              </a:rPr>
              <a:t>Figure 11. Prosthetic valves: choice of bioprosthetic versus mechanical valve type.</a:t>
            </a:r>
          </a:p>
        </p:txBody>
      </p:sp>
    </p:spTree>
    <p:extLst>
      <p:ext uri="{BB962C8B-B14F-4D97-AF65-F5344CB8AC3E}">
        <p14:creationId xmlns:p14="http://schemas.microsoft.com/office/powerpoint/2010/main" val="248884453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89ADB7-CDDD-4C1D-B531-EC64B1FD18F8}"/>
              </a:ext>
            </a:extLst>
          </p:cNvPr>
          <p:cNvSpPr>
            <a:spLocks noGrp="1"/>
          </p:cNvSpPr>
          <p:nvPr>
            <p:ph type="sldNum" sz="quarter" idx="4"/>
          </p:nvPr>
        </p:nvSpPr>
        <p:spPr/>
        <p:txBody>
          <a:bodyPr/>
          <a:lstStyle/>
          <a:p>
            <a:fld id="{01CD3B2E-BC1C-6C4D-9D91-A67B950EE325}" type="slidenum">
              <a:rPr lang="en-US" smtClean="0"/>
              <a:pPr/>
              <a:t>141</a:t>
            </a:fld>
            <a:endParaRPr lang="en-US" dirty="0"/>
          </a:p>
        </p:txBody>
      </p:sp>
      <p:graphicFrame>
        <p:nvGraphicFramePr>
          <p:cNvPr id="3" name="Table 2">
            <a:extLst>
              <a:ext uri="{FF2B5EF4-FFF2-40B4-BE49-F238E27FC236}">
                <a16:creationId xmlns:a16="http://schemas.microsoft.com/office/drawing/2014/main" id="{E0B8E57D-0D41-47C3-AD00-04AC113D2204}"/>
              </a:ext>
            </a:extLst>
          </p:cNvPr>
          <p:cNvGraphicFramePr>
            <a:graphicFrameLocks noGrp="1"/>
          </p:cNvGraphicFramePr>
          <p:nvPr>
            <p:extLst>
              <p:ext uri="{D42A27DB-BD31-4B8C-83A1-F6EECF244321}">
                <p14:modId xmlns:p14="http://schemas.microsoft.com/office/powerpoint/2010/main" val="3410723712"/>
              </p:ext>
            </p:extLst>
          </p:nvPr>
        </p:nvGraphicFramePr>
        <p:xfrm>
          <a:off x="304800" y="1295400"/>
          <a:ext cx="14165262" cy="6421404"/>
        </p:xfrm>
        <a:graphic>
          <a:graphicData uri="http://schemas.openxmlformats.org/drawingml/2006/table">
            <a:tbl>
              <a:tblPr firstRow="1" firstCol="1" bandRow="1"/>
              <a:tblGrid>
                <a:gridCol w="7082631">
                  <a:extLst>
                    <a:ext uri="{9D8B030D-6E8A-4147-A177-3AD203B41FA5}">
                      <a16:colId xmlns:a16="http://schemas.microsoft.com/office/drawing/2014/main" val="3853959721"/>
                    </a:ext>
                  </a:extLst>
                </a:gridCol>
                <a:gridCol w="7082631">
                  <a:extLst>
                    <a:ext uri="{9D8B030D-6E8A-4147-A177-3AD203B41FA5}">
                      <a16:colId xmlns:a16="http://schemas.microsoft.com/office/drawing/2014/main" val="314657675"/>
                    </a:ext>
                  </a:extLst>
                </a:gridCol>
              </a:tblGrid>
              <a:tr h="41709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Favor Mechanical 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Favor Bioprosthesis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6796729"/>
                  </a:ext>
                </a:extLst>
              </a:tr>
              <a:tr h="1487906">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Age &lt;50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Increased incidence of structural deterioration with bioprosthesis (15-y risk: 30% for age 40 y, 50% for age 20 y)</a:t>
                      </a:r>
                    </a:p>
                    <a:p>
                      <a:pPr marL="342900" marR="0" lvl="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Lower risk of anticoagulation complications</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Age &gt;65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Low incidence of structural deterioration (15-y risk: &lt;10% for age &gt;70 y)</a:t>
                      </a:r>
                    </a:p>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Higher risk of anticoagulation complications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390312"/>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of reintervention)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Patient preference (avoid risk and inconvenience of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19231716"/>
                  </a:ext>
                </a:extLst>
              </a:tr>
              <a:tr h="417094">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Low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 risk of long-term anticoagulation</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96382907"/>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Compliant patient with either home monitoring or close access to INR monitoring</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Limited access to medical care or inability to regulate VKA</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01592285"/>
                  </a:ext>
                </a:extLst>
              </a:tr>
              <a:tr h="654382">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Other indication for long-term anticoagulation (e.g., AF)</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surgical centers with low reoperation mortality rate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64562398"/>
                  </a:ext>
                </a:extLst>
              </a:tr>
              <a:tr h="890989">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High-risk reintervention (e.g., porcelain aorta, prior radiation therapy)</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Access to transcatheter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ViV</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replacement</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28968893"/>
                  </a:ext>
                </a:extLst>
              </a:tr>
              <a:tr h="1008568">
                <a:tc>
                  <a:txBody>
                    <a:bodyPr/>
                    <a:lstStyle/>
                    <a:p>
                      <a:pPr marL="342900" marR="0" indent="-342900">
                        <a:lnSpc>
                          <a:spcPct val="100000"/>
                        </a:lnSpc>
                        <a:spcBef>
                          <a:spcPts val="0"/>
                        </a:spcBef>
                        <a:spcAft>
                          <a:spcPts val="0"/>
                        </a:spcAft>
                        <a:buFont typeface="Arial" panose="020B0604020202020204" pitchFamily="34" charset="0"/>
                        <a:buChar char="•"/>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Small aortic root size for AVR (may preclude ViV procedure in future)</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TAVI valves have larger effective orifice areas for smaller valve sizes (avoid patient–prosthesis mismatch)</a:t>
                      </a:r>
                    </a:p>
                  </a:txBody>
                  <a:tcPr marL="62122" marR="621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49342060"/>
                  </a:ext>
                </a:extLst>
              </a:tr>
            </a:tbl>
          </a:graphicData>
        </a:graphic>
      </p:graphicFrame>
      <p:sp>
        <p:nvSpPr>
          <p:cNvPr id="4" name="TextBox 3">
            <a:extLst>
              <a:ext uri="{FF2B5EF4-FFF2-40B4-BE49-F238E27FC236}">
                <a16:creationId xmlns:a16="http://schemas.microsoft.com/office/drawing/2014/main" id="{FDDF346C-6E7E-47F1-963E-345FC953C5CA}"/>
              </a:ext>
            </a:extLst>
          </p:cNvPr>
          <p:cNvSpPr txBox="1"/>
          <p:nvPr/>
        </p:nvSpPr>
        <p:spPr>
          <a:xfrm>
            <a:off x="1824831" y="75753"/>
            <a:ext cx="11125200" cy="1138773"/>
          </a:xfrm>
          <a:prstGeom prst="rect">
            <a:avLst/>
          </a:prstGeom>
          <a:noFill/>
        </p:spPr>
        <p:txBody>
          <a:bodyPr wrap="square" rtlCol="0">
            <a:spAutoFit/>
          </a:bodyPr>
          <a:lstStyle/>
          <a:p>
            <a:pPr algn="ctr"/>
            <a:r>
              <a:rPr lang="en-US" sz="3400" dirty="0">
                <a:latin typeface="Lub Dub Medium" panose="020B0603030403020204" pitchFamily="34" charset="0"/>
              </a:rPr>
              <a:t>Table 22. Selected Factors That May Impact Shared Decision-Making for the Choice of Prosthetic Valve</a:t>
            </a:r>
          </a:p>
        </p:txBody>
      </p:sp>
    </p:spTree>
    <p:extLst>
      <p:ext uri="{BB962C8B-B14F-4D97-AF65-F5344CB8AC3E}">
        <p14:creationId xmlns:p14="http://schemas.microsoft.com/office/powerpoint/2010/main" val="74870494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343148" y="152400"/>
            <a:ext cx="99441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142</a:t>
            </a:fld>
            <a:endParaRPr lang="en-US" dirty="0"/>
          </a:p>
        </p:txBody>
      </p:sp>
      <p:graphicFrame>
        <p:nvGraphicFramePr>
          <p:cNvPr id="5" name="Table 4">
            <a:extLst>
              <a:ext uri="{FF2B5EF4-FFF2-40B4-BE49-F238E27FC236}">
                <a16:creationId xmlns:a16="http://schemas.microsoft.com/office/drawing/2014/main" id="{FFD7BE15-1C25-439E-B14D-8843FC8DD19F}"/>
              </a:ext>
            </a:extLst>
          </p:cNvPr>
          <p:cNvGraphicFramePr>
            <a:graphicFrameLocks noGrp="1"/>
          </p:cNvGraphicFramePr>
          <p:nvPr>
            <p:extLst>
              <p:ext uri="{D42A27DB-BD31-4B8C-83A1-F6EECF244321}">
                <p14:modId xmlns:p14="http://schemas.microsoft.com/office/powerpoint/2010/main" val="3606255526"/>
              </p:ext>
            </p:extLst>
          </p:nvPr>
        </p:nvGraphicFramePr>
        <p:xfrm>
          <a:off x="304799" y="1219200"/>
          <a:ext cx="14165263" cy="6337810"/>
        </p:xfrm>
        <a:graphic>
          <a:graphicData uri="http://schemas.openxmlformats.org/drawingml/2006/table">
            <a:tbl>
              <a:tblPr firstRow="1" firstCol="1" bandRow="1"/>
              <a:tblGrid>
                <a:gridCol w="1416527">
                  <a:extLst>
                    <a:ext uri="{9D8B030D-6E8A-4147-A177-3AD203B41FA5}">
                      <a16:colId xmlns:a16="http://schemas.microsoft.com/office/drawing/2014/main" val="4119594326"/>
                    </a:ext>
                  </a:extLst>
                </a:gridCol>
                <a:gridCol w="1402362">
                  <a:extLst>
                    <a:ext uri="{9D8B030D-6E8A-4147-A177-3AD203B41FA5}">
                      <a16:colId xmlns:a16="http://schemas.microsoft.com/office/drawing/2014/main" val="4050087350"/>
                    </a:ext>
                  </a:extLst>
                </a:gridCol>
                <a:gridCol w="11346374">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COR</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LOE</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50" b="1">
                          <a:effectLst/>
                          <a:latin typeface="Times New Roman" panose="02020603050405020304" pitchFamily="18" charset="0"/>
                          <a:ea typeface="Times New Roman" panose="02020603050405020304" pitchFamily="18" charset="0"/>
                        </a:rPr>
                        <a:t>Recommendations</a:t>
                      </a:r>
                      <a:endParaRPr lang="en-US" sz="235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719743">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A</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just">
                        <a:lnSpc>
                          <a:spcPct val="150000"/>
                        </a:lnSpc>
                        <a:spcBef>
                          <a:spcPts val="0"/>
                        </a:spcBef>
                        <a:spcAft>
                          <a:spcPts val="0"/>
                        </a:spcAft>
                        <a:buFont typeface="+mj-lt"/>
                        <a:buAutoNum type="arabicPeriod"/>
                      </a:pPr>
                      <a:r>
                        <a:rPr lang="en-US" sz="2350" b="1" dirty="0">
                          <a:solidFill>
                            <a:srgbClr val="000000"/>
                          </a:solidFill>
                          <a:effectLst/>
                          <a:latin typeface="Times New Roman" panose="02020603050405020304" pitchFamily="18" charset="0"/>
                          <a:ea typeface="Calibri" panose="020F0502020204030204" pitchFamily="34" charset="0"/>
                        </a:rPr>
                        <a:t>In patients with a mechanical prosthetic valve, anticoagulation with a VKA is recommended.</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122791"/>
                  </a:ext>
                </a:extLst>
              </a:tr>
              <a:tr h="1514509">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2. For patients with a mechanical </a:t>
                      </a:r>
                      <a:r>
                        <a:rPr lang="en-US" sz="2350" b="1" dirty="0" err="1">
                          <a:solidFill>
                            <a:srgbClr val="000000"/>
                          </a:solidFill>
                          <a:effectLst/>
                          <a:latin typeface="Times New Roman" panose="02020603050405020304" pitchFamily="18" charset="0"/>
                          <a:ea typeface="Calibri" panose="020F0502020204030204" pitchFamily="34" charset="0"/>
                        </a:rPr>
                        <a:t>bileaflet</a:t>
                      </a:r>
                      <a:r>
                        <a:rPr lang="en-US" sz="2350" b="1" dirty="0">
                          <a:solidFill>
                            <a:srgbClr val="000000"/>
                          </a:solidFill>
                          <a:effectLst/>
                          <a:latin typeface="Times New Roman" panose="02020603050405020304" pitchFamily="18" charset="0"/>
                          <a:ea typeface="Calibri" panose="020F0502020204030204" pitchFamily="34" charset="0"/>
                        </a:rPr>
                        <a:t> or current-generation single-tilting disk AVR and no risk factors for thromboembolism, anticoagulation with a VKA to achieve an INR of 2.5 is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9868381"/>
                  </a:ext>
                </a:extLst>
              </a:tr>
              <a:tr h="1918388">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3. For patients with a mechanical AVR and additional risk factors for thromboembolism (e.g., AF, previous thromboembolism, LV dysfunction, hypercoagulable state) or an older-generation prosthesis (e.g., ball-in-cage),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2578300"/>
                  </a:ext>
                </a:extLst>
              </a:tr>
              <a:tr h="913101">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1</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50" b="1">
                          <a:solidFill>
                            <a:srgbClr val="000000"/>
                          </a:solidFill>
                          <a:effectLst/>
                          <a:latin typeface="Times New Roman" panose="02020603050405020304" pitchFamily="18" charset="0"/>
                          <a:ea typeface="Times New Roman" panose="02020603050405020304" pitchFamily="18" charset="0"/>
                        </a:rPr>
                        <a:t>B-NR</a:t>
                      </a:r>
                      <a:endParaRPr lang="en-US" sz="235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just">
                        <a:lnSpc>
                          <a:spcPct val="150000"/>
                        </a:lnSpc>
                        <a:spcBef>
                          <a:spcPts val="0"/>
                        </a:spcBef>
                        <a:spcAft>
                          <a:spcPts val="0"/>
                        </a:spcAft>
                        <a:buFont typeface="+mj-lt"/>
                        <a:buNone/>
                      </a:pPr>
                      <a:r>
                        <a:rPr lang="en-US" sz="2350" b="1" dirty="0">
                          <a:solidFill>
                            <a:srgbClr val="000000"/>
                          </a:solidFill>
                          <a:effectLst/>
                          <a:latin typeface="Times New Roman" panose="02020603050405020304" pitchFamily="18" charset="0"/>
                          <a:ea typeface="Calibri" panose="020F0502020204030204" pitchFamily="34" charset="0"/>
                        </a:rPr>
                        <a:t>4. For patients with a mechanical mitral valve replacement, anticoagulation with a VKA is indicated to achieve an INR of 3.0.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7557879"/>
                  </a:ext>
                </a:extLst>
              </a:tr>
            </a:tbl>
          </a:graphicData>
        </a:graphic>
      </p:graphicFrame>
    </p:spTree>
    <p:extLst>
      <p:ext uri="{BB962C8B-B14F-4D97-AF65-F5344CB8AC3E}">
        <p14:creationId xmlns:p14="http://schemas.microsoft.com/office/powerpoint/2010/main" val="419854175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a:xfrm>
            <a:off x="1483914" y="340216"/>
            <a:ext cx="11662569" cy="784830"/>
          </a:xfrm>
        </p:spPr>
        <p:txBody>
          <a:bodyPr/>
          <a:lstStyle/>
          <a:p>
            <a:r>
              <a:rPr lang="en-US" sz="3600" dirty="0"/>
              <a:t>Antithrombotic Therapy for Prosthetic Valves</a:t>
            </a:r>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143</a:t>
            </a:fld>
            <a:endParaRPr lang="en-US" dirty="0"/>
          </a:p>
        </p:txBody>
      </p:sp>
      <p:graphicFrame>
        <p:nvGraphicFramePr>
          <p:cNvPr id="4" name="Table 3">
            <a:extLst>
              <a:ext uri="{FF2B5EF4-FFF2-40B4-BE49-F238E27FC236}">
                <a16:creationId xmlns:a16="http://schemas.microsoft.com/office/drawing/2014/main" id="{0AE45815-9D3E-4CDC-AC8D-CD65A959EEFF}"/>
              </a:ext>
            </a:extLst>
          </p:cNvPr>
          <p:cNvGraphicFramePr>
            <a:graphicFrameLocks noGrp="1"/>
          </p:cNvGraphicFramePr>
          <p:nvPr>
            <p:extLst>
              <p:ext uri="{D42A27DB-BD31-4B8C-83A1-F6EECF244321}">
                <p14:modId xmlns:p14="http://schemas.microsoft.com/office/powerpoint/2010/main" val="1831941199"/>
              </p:ext>
            </p:extLst>
          </p:nvPr>
        </p:nvGraphicFramePr>
        <p:xfrm>
          <a:off x="320538" y="1447800"/>
          <a:ext cx="14149525" cy="5924296"/>
        </p:xfrm>
        <a:graphic>
          <a:graphicData uri="http://schemas.openxmlformats.org/drawingml/2006/table">
            <a:tbl>
              <a:tblPr firstRow="1" firstCol="1" bandRow="1"/>
              <a:tblGrid>
                <a:gridCol w="1414954">
                  <a:extLst>
                    <a:ext uri="{9D8B030D-6E8A-4147-A177-3AD203B41FA5}">
                      <a16:colId xmlns:a16="http://schemas.microsoft.com/office/drawing/2014/main" val="4119594326"/>
                    </a:ext>
                  </a:extLst>
                </a:gridCol>
                <a:gridCol w="1400804">
                  <a:extLst>
                    <a:ext uri="{9D8B030D-6E8A-4147-A177-3AD203B41FA5}">
                      <a16:colId xmlns:a16="http://schemas.microsoft.com/office/drawing/2014/main" val="4050087350"/>
                    </a:ext>
                  </a:extLst>
                </a:gridCol>
                <a:gridCol w="11333767">
                  <a:extLst>
                    <a:ext uri="{9D8B030D-6E8A-4147-A177-3AD203B41FA5}">
                      <a16:colId xmlns:a16="http://schemas.microsoft.com/office/drawing/2014/main" val="649095605"/>
                    </a:ext>
                  </a:extLst>
                </a:gridCol>
              </a:tblGrid>
              <a:tr h="685800">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COR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LOE</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kern="0" baseline="0">
                          <a:effectLst/>
                          <a:latin typeface="Times New Roman" panose="02020603050405020304" pitchFamily="18" charset="0"/>
                          <a:ea typeface="Times New Roman" panose="02020603050405020304" pitchFamily="18" charset="0"/>
                        </a:rPr>
                        <a:t>Recommendations</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10433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5. For patients with a bioprosthetic TAVI,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4200572"/>
                  </a:ext>
                </a:extLst>
              </a:tr>
              <a:tr h="1105470">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2a</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457200" algn="l">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6. For all patients with a bioprosthetic SAVR or mitral valve replacement, aspirin 75 to 100 mg daily is reasonable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6780204"/>
                  </a:ext>
                </a:extLst>
              </a:tr>
              <a:tr h="1386145">
                <a:tc>
                  <a:txBody>
                    <a:bodyPr/>
                    <a:lstStyle/>
                    <a:p>
                      <a:pPr marL="0" marR="0" algn="ctr">
                        <a:lnSpc>
                          <a:spcPct val="150000"/>
                        </a:lnSpc>
                        <a:spcBef>
                          <a:spcPts val="0"/>
                        </a:spcBef>
                        <a:spcAft>
                          <a:spcPts val="0"/>
                        </a:spcAft>
                      </a:pPr>
                      <a:r>
                        <a:rPr lang="en-US" sz="2300" b="1" kern="0" baseline="0" dirty="0">
                          <a:solidFill>
                            <a:srgbClr val="000000"/>
                          </a:solidFill>
                          <a:effectLst/>
                          <a:latin typeface="Times New Roman" panose="02020603050405020304" pitchFamily="18" charset="0"/>
                          <a:ea typeface="Times New Roman" panose="02020603050405020304" pitchFamily="18" charset="0"/>
                        </a:rPr>
                        <a:t>2a</a:t>
                      </a:r>
                      <a:endParaRPr lang="en-US" sz="2300" kern="0" baseline="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B-NR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7.  For patients with a bioprosthetic SAVR or mitral valve replacement who are at low risk of bleeding, anticoagulation with a VKA to achieve an INR of 2.5 is reasonable for at least 3 months and for as long as 6 months after surgical replacement.</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288339"/>
                  </a:ext>
                </a:extLst>
              </a:tr>
              <a:tr h="1386145">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2b</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300" b="1" kern="0" baseline="0">
                          <a:solidFill>
                            <a:srgbClr val="000000"/>
                          </a:solidFill>
                          <a:effectLst/>
                          <a:latin typeface="Times New Roman" panose="02020603050405020304" pitchFamily="18" charset="0"/>
                          <a:ea typeface="Times New Roman" panose="02020603050405020304" pitchFamily="18" charset="0"/>
                        </a:rPr>
                        <a:t>B-R</a:t>
                      </a:r>
                      <a:endParaRPr lang="en-US" sz="2300" kern="0" baseline="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300" b="1" kern="0" baseline="0" dirty="0">
                          <a:solidFill>
                            <a:srgbClr val="000000"/>
                          </a:solidFill>
                          <a:effectLst/>
                          <a:latin typeface="Times New Roman" panose="02020603050405020304" pitchFamily="18" charset="0"/>
                          <a:ea typeface="Calibri" panose="020F0502020204030204" pitchFamily="34" charset="0"/>
                        </a:rPr>
                        <a:t>8. For patients with a mechanical SAVR or mitral valve replacement who are managed with a VKA and have an indication for antiplatelet therapy, addition of aspirin 75 to 100 mg daily may be considered when the risk of bleeding is low.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3683456"/>
                  </a:ext>
                </a:extLst>
              </a:tr>
            </a:tbl>
          </a:graphicData>
        </a:graphic>
      </p:graphicFrame>
    </p:spTree>
    <p:extLst>
      <p:ext uri="{BB962C8B-B14F-4D97-AF65-F5344CB8AC3E}">
        <p14:creationId xmlns:p14="http://schemas.microsoft.com/office/powerpoint/2010/main" val="8081352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CB1A9F-DBF6-43FC-B70E-4251E1D064E6}"/>
              </a:ext>
            </a:extLst>
          </p:cNvPr>
          <p:cNvSpPr>
            <a:spLocks noGrp="1"/>
          </p:cNvSpPr>
          <p:nvPr>
            <p:ph type="ctrTitle"/>
          </p:nvPr>
        </p:nvSpPr>
        <p:spPr>
          <a:xfrm>
            <a:off x="2228849" y="228600"/>
            <a:ext cx="10172701" cy="914399"/>
          </a:xfrm>
        </p:spPr>
        <p:txBody>
          <a:bodyPr/>
          <a:lstStyle/>
          <a:p>
            <a:r>
              <a:rPr lang="en-US" dirty="0"/>
              <a:t>Antithrombotic Therapy for Prosthetic Valves</a:t>
            </a:r>
          </a:p>
        </p:txBody>
      </p:sp>
      <p:sp>
        <p:nvSpPr>
          <p:cNvPr id="3" name="Slide Number Placeholder 2">
            <a:extLst>
              <a:ext uri="{FF2B5EF4-FFF2-40B4-BE49-F238E27FC236}">
                <a16:creationId xmlns:a16="http://schemas.microsoft.com/office/drawing/2014/main" id="{BCC1B931-97EC-41A0-A44A-5302080BF190}"/>
              </a:ext>
            </a:extLst>
          </p:cNvPr>
          <p:cNvSpPr>
            <a:spLocks noGrp="1"/>
          </p:cNvSpPr>
          <p:nvPr>
            <p:ph type="sldNum" sz="quarter" idx="4"/>
          </p:nvPr>
        </p:nvSpPr>
        <p:spPr/>
        <p:txBody>
          <a:bodyPr/>
          <a:lstStyle/>
          <a:p>
            <a:fld id="{01CD3B2E-BC1C-6C4D-9D91-A67B950EE325}" type="slidenum">
              <a:rPr lang="en-US" smtClean="0"/>
              <a:pPr/>
              <a:t>144</a:t>
            </a:fld>
            <a:endParaRPr lang="en-US" dirty="0"/>
          </a:p>
        </p:txBody>
      </p:sp>
      <p:graphicFrame>
        <p:nvGraphicFramePr>
          <p:cNvPr id="4" name="Table 3">
            <a:extLst>
              <a:ext uri="{FF2B5EF4-FFF2-40B4-BE49-F238E27FC236}">
                <a16:creationId xmlns:a16="http://schemas.microsoft.com/office/drawing/2014/main" id="{237E1E1F-4D47-4FE2-9FDE-9F1778C6236D}"/>
              </a:ext>
            </a:extLst>
          </p:cNvPr>
          <p:cNvGraphicFramePr>
            <a:graphicFrameLocks noGrp="1"/>
          </p:cNvGraphicFramePr>
          <p:nvPr>
            <p:extLst>
              <p:ext uri="{D42A27DB-BD31-4B8C-83A1-F6EECF244321}">
                <p14:modId xmlns:p14="http://schemas.microsoft.com/office/powerpoint/2010/main" val="3926771338"/>
              </p:ext>
            </p:extLst>
          </p:nvPr>
        </p:nvGraphicFramePr>
        <p:xfrm>
          <a:off x="457200" y="1676400"/>
          <a:ext cx="14012863" cy="5791200"/>
        </p:xfrm>
        <a:graphic>
          <a:graphicData uri="http://schemas.openxmlformats.org/drawingml/2006/table">
            <a:tbl>
              <a:tblPr firstRow="1" firstCol="1" bandRow="1"/>
              <a:tblGrid>
                <a:gridCol w="1401287">
                  <a:extLst>
                    <a:ext uri="{9D8B030D-6E8A-4147-A177-3AD203B41FA5}">
                      <a16:colId xmlns:a16="http://schemas.microsoft.com/office/drawing/2014/main" val="4119594326"/>
                    </a:ext>
                  </a:extLst>
                </a:gridCol>
                <a:gridCol w="1387274">
                  <a:extLst>
                    <a:ext uri="{9D8B030D-6E8A-4147-A177-3AD203B41FA5}">
                      <a16:colId xmlns:a16="http://schemas.microsoft.com/office/drawing/2014/main" val="4050087350"/>
                    </a:ext>
                  </a:extLst>
                </a:gridCol>
                <a:gridCol w="11224302">
                  <a:extLst>
                    <a:ext uri="{9D8B030D-6E8A-4147-A177-3AD203B41FA5}">
                      <a16:colId xmlns:a16="http://schemas.microsoft.com/office/drawing/2014/main" val="649095605"/>
                    </a:ext>
                  </a:extLst>
                </a:gridCol>
              </a:tblGrid>
              <a:tr h="66733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7079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9.   For patients with a mechanical On-X AVR and no thromboembolic risk factors, use of a VKA targeted to a lower INR (1.5–2.0) may be reasonable starting ≥3 months after surgery, with continuation of aspirin 75 to 100 mg daily.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635735"/>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10. For patients with a bioprosthetic TAVI  who are at low risk of bleeding, dual-antiplatelet therapy with aspirin 75 to 100 mg and clopidogrel 75 mg may be reasonable for 3 to 6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346172"/>
                  </a:ext>
                </a:extLst>
              </a:tr>
              <a:tr h="17079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2b</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B-NR</a:t>
                      </a:r>
                      <a:endParaRPr lang="en-US" sz="24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11. For patients with a bioprosthetic TAVI who are at low risk of bleeding, anticoagulation with a VKA to achieve an INR of 2.5 may be reasonable for at least 3 months after valve implantation.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0335900"/>
                  </a:ext>
                </a:extLst>
              </a:tr>
            </a:tbl>
          </a:graphicData>
        </a:graphic>
      </p:graphicFrame>
    </p:spTree>
    <p:extLst>
      <p:ext uri="{BB962C8B-B14F-4D97-AF65-F5344CB8AC3E}">
        <p14:creationId xmlns:p14="http://schemas.microsoft.com/office/powerpoint/2010/main" val="391283283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mj-ea"/>
                <a:cs typeface="+mj-cs"/>
              </a:rPr>
              <a:t>Antithrombotic Therapy for Prosthetic Valves</a:t>
            </a:r>
            <a:endParaRPr lang="en-US"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145</a:t>
            </a:fld>
            <a:endParaRPr lang="en-US" dirty="0"/>
          </a:p>
        </p:txBody>
      </p:sp>
      <p:graphicFrame>
        <p:nvGraphicFramePr>
          <p:cNvPr id="4" name="Table 3">
            <a:extLst>
              <a:ext uri="{FF2B5EF4-FFF2-40B4-BE49-F238E27FC236}">
                <a16:creationId xmlns:a16="http://schemas.microsoft.com/office/drawing/2014/main" id="{EED39A64-C438-47B9-BEF0-64273AE3DF76}"/>
              </a:ext>
            </a:extLst>
          </p:cNvPr>
          <p:cNvGraphicFramePr>
            <a:graphicFrameLocks noGrp="1"/>
          </p:cNvGraphicFramePr>
          <p:nvPr>
            <p:extLst>
              <p:ext uri="{D42A27DB-BD31-4B8C-83A1-F6EECF244321}">
                <p14:modId xmlns:p14="http://schemas.microsoft.com/office/powerpoint/2010/main" val="3022635154"/>
              </p:ext>
            </p:extLst>
          </p:nvPr>
        </p:nvGraphicFramePr>
        <p:xfrm>
          <a:off x="381000" y="1447800"/>
          <a:ext cx="13944600" cy="6009346"/>
        </p:xfrm>
        <a:graphic>
          <a:graphicData uri="http://schemas.openxmlformats.org/drawingml/2006/table">
            <a:tbl>
              <a:tblPr firstRow="1" firstCol="1" bandRow="1"/>
              <a:tblGrid>
                <a:gridCol w="1394460">
                  <a:extLst>
                    <a:ext uri="{9D8B030D-6E8A-4147-A177-3AD203B41FA5}">
                      <a16:colId xmlns:a16="http://schemas.microsoft.com/office/drawing/2014/main" val="4119594326"/>
                    </a:ext>
                  </a:extLst>
                </a:gridCol>
                <a:gridCol w="1380516">
                  <a:extLst>
                    <a:ext uri="{9D8B030D-6E8A-4147-A177-3AD203B41FA5}">
                      <a16:colId xmlns:a16="http://schemas.microsoft.com/office/drawing/2014/main" val="4050087350"/>
                    </a:ext>
                  </a:extLst>
                </a:gridCol>
                <a:gridCol w="11169624">
                  <a:extLst>
                    <a:ext uri="{9D8B030D-6E8A-4147-A177-3AD203B41FA5}">
                      <a16:colId xmlns:a16="http://schemas.microsoft.com/office/drawing/2014/main" val="649095605"/>
                    </a:ext>
                  </a:extLst>
                </a:gridCol>
              </a:tblGrid>
              <a:tr h="6858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020112"/>
                  </a:ext>
                </a:extLst>
              </a:tr>
              <a:tr h="1854561">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B-R</a:t>
                      </a:r>
                      <a:endParaRPr lang="en-US" sz="2800" dirty="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For patients with bioprosthetic TAVI, treatment with low-dose rivaroxaban (10 mg daily) plus aspirin (75–100 mg) is contraindicated in the absence of other indications for oral anticoagulants.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8760114"/>
                  </a:ext>
                </a:extLst>
              </a:tr>
              <a:tr h="115903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patients with a mechanical valve prosthesis, anticoagulation with the direct thrombin inhibitor, dabigatran, is contraindicated.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68454"/>
                  </a:ext>
                </a:extLst>
              </a:tr>
              <a:tr h="185456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51287" marR="5128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patients with a mechanical valve prosthesis,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has not been assessed and is not recommended. </a:t>
                      </a:r>
                    </a:p>
                  </a:txBody>
                  <a:tcPr marL="51287" marR="512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47373"/>
                  </a:ext>
                </a:extLst>
              </a:tr>
            </a:tbl>
          </a:graphicData>
        </a:graphic>
      </p:graphicFrame>
    </p:spTree>
    <p:extLst>
      <p:ext uri="{BB962C8B-B14F-4D97-AF65-F5344CB8AC3E}">
        <p14:creationId xmlns:p14="http://schemas.microsoft.com/office/powerpoint/2010/main" val="420384914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AFA58E-85DB-40DE-AED5-D41AF269E2A7}"/>
              </a:ext>
            </a:extLst>
          </p:cNvPr>
          <p:cNvSpPr>
            <a:spLocks noGrp="1"/>
          </p:cNvSpPr>
          <p:nvPr>
            <p:ph type="sldNum" sz="quarter" idx="4"/>
          </p:nvPr>
        </p:nvSpPr>
        <p:spPr/>
        <p:txBody>
          <a:bodyPr/>
          <a:lstStyle/>
          <a:p>
            <a:fld id="{01CD3B2E-BC1C-6C4D-9D91-A67B950EE325}" type="slidenum">
              <a:rPr lang="en-US" smtClean="0"/>
              <a:pPr/>
              <a:t>146</a:t>
            </a:fld>
            <a:endParaRPr lang="en-US" dirty="0"/>
          </a:p>
        </p:txBody>
      </p:sp>
      <p:pic>
        <p:nvPicPr>
          <p:cNvPr id="3" name="Picture 2">
            <a:extLst>
              <a:ext uri="{FF2B5EF4-FFF2-40B4-BE49-F238E27FC236}">
                <a16:creationId xmlns:a16="http://schemas.microsoft.com/office/drawing/2014/main" id="{3D6806AC-FC33-4984-ACB0-B393F04F32D0}"/>
              </a:ext>
            </a:extLst>
          </p:cNvPr>
          <p:cNvPicPr/>
          <p:nvPr/>
        </p:nvPicPr>
        <p:blipFill rotWithShape="1">
          <a:blip r:embed="rId2">
            <a:extLst>
              <a:ext uri="{28A0092B-C50C-407E-A947-70E740481C1C}">
                <a14:useLocalDpi xmlns:a14="http://schemas.microsoft.com/office/drawing/2010/main" val="0"/>
              </a:ext>
            </a:extLst>
          </a:blip>
          <a:srcRect l="1214" t="4978" r="2002" b="14760"/>
          <a:stretch/>
        </p:blipFill>
        <p:spPr bwMode="auto">
          <a:xfrm>
            <a:off x="2514600" y="609599"/>
            <a:ext cx="10058400" cy="74580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59676F2-1F14-4A65-ACAC-8D90C48059BA}"/>
              </a:ext>
            </a:extLst>
          </p:cNvPr>
          <p:cNvSpPr txBox="1"/>
          <p:nvPr/>
        </p:nvSpPr>
        <p:spPr>
          <a:xfrm>
            <a:off x="160338" y="1335121"/>
            <a:ext cx="2514600" cy="3416320"/>
          </a:xfrm>
          <a:prstGeom prst="rect">
            <a:avLst/>
          </a:prstGeom>
          <a:noFill/>
        </p:spPr>
        <p:txBody>
          <a:bodyPr wrap="square">
            <a:spAutoFit/>
          </a:bodyPr>
          <a:lstStyle/>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Figure 12.</a:t>
            </a:r>
            <a:r>
              <a:rPr lang="en-US" sz="2400" b="1" dirty="0">
                <a:effectLst/>
                <a:latin typeface="Lub Dub Medium" panose="020B0603030403020204" pitchFamily="34" charset="0"/>
                <a:ea typeface="Times New Roman" panose="02020603050405020304" pitchFamily="18" charset="0"/>
              </a:rPr>
              <a:t> Antithrombotic therapy for prosthetic valves.</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r>
              <a:rPr lang="en-US" sz="2400" b="1" dirty="0">
                <a:solidFill>
                  <a:srgbClr val="000000"/>
                </a:solidFill>
                <a:effectLst/>
                <a:latin typeface="Lub Dub Medium" panose="020B0603030403020204" pitchFamily="34" charset="0"/>
                <a:ea typeface="Times New Roman" panose="02020603050405020304" pitchFamily="18" charset="0"/>
              </a:rPr>
              <a:t> </a:t>
            </a:r>
            <a:endParaRPr lang="en-US" sz="2400" b="1" dirty="0">
              <a:effectLst/>
              <a:latin typeface="Lub Dub Medium" panose="020B0603030403020204" pitchFamily="34" charset="0"/>
              <a:ea typeface="Times New Roman" panose="02020603050405020304" pitchFamily="18" charset="0"/>
            </a:endParaRPr>
          </a:p>
        </p:txBody>
      </p:sp>
      <p:sp>
        <p:nvSpPr>
          <p:cNvPr id="4" name="TextBox 3">
            <a:extLst>
              <a:ext uri="{FF2B5EF4-FFF2-40B4-BE49-F238E27FC236}">
                <a16:creationId xmlns:a16="http://schemas.microsoft.com/office/drawing/2014/main" id="{8C80FE31-13D0-41E6-81C7-F25F6D67B6B8}"/>
              </a:ext>
            </a:extLst>
          </p:cNvPr>
          <p:cNvSpPr txBox="1"/>
          <p:nvPr/>
        </p:nvSpPr>
        <p:spPr>
          <a:xfrm>
            <a:off x="12350190" y="1676400"/>
            <a:ext cx="2281375" cy="923330"/>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208013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B7C3CE-E830-47C3-9E04-AA7F425902B7}"/>
              </a:ext>
            </a:extLst>
          </p:cNvPr>
          <p:cNvSpPr>
            <a:spLocks noGrp="1"/>
          </p:cNvSpPr>
          <p:nvPr>
            <p:ph type="sldNum" sz="quarter" idx="4"/>
          </p:nvPr>
        </p:nvSpPr>
        <p:spPr/>
        <p:txBody>
          <a:bodyPr/>
          <a:lstStyle/>
          <a:p>
            <a:fld id="{01CD3B2E-BC1C-6C4D-9D91-A67B950EE325}" type="slidenum">
              <a:rPr lang="en-US" smtClean="0"/>
              <a:pPr/>
              <a:t>147</a:t>
            </a:fld>
            <a:endParaRPr lang="en-US" dirty="0"/>
          </a:p>
        </p:txBody>
      </p:sp>
      <p:sp>
        <p:nvSpPr>
          <p:cNvPr id="4" name="TextBox 3">
            <a:extLst>
              <a:ext uri="{FF2B5EF4-FFF2-40B4-BE49-F238E27FC236}">
                <a16:creationId xmlns:a16="http://schemas.microsoft.com/office/drawing/2014/main" id="{CD6BD6E2-3442-4ABA-A790-4C9633C192C8}"/>
              </a:ext>
            </a:extLst>
          </p:cNvPr>
          <p:cNvSpPr txBox="1"/>
          <p:nvPr/>
        </p:nvSpPr>
        <p:spPr>
          <a:xfrm>
            <a:off x="304800" y="1600200"/>
            <a:ext cx="14165262" cy="6064674"/>
          </a:xfrm>
          <a:prstGeom prst="rect">
            <a:avLst/>
          </a:prstGeom>
          <a:noFill/>
        </p:spPr>
        <p:txBody>
          <a:bodyPr wrap="square">
            <a:spAutoFit/>
          </a:bodyPr>
          <a:lstStyle/>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*Thromboembolic risk factors include an older-generation valve, AF, previous thromboembolism, hypercoagulable state, and LV systolic dysfunction.</a:t>
            </a:r>
            <a:endParaRPr lang="en-US" sz="4400" dirty="0">
              <a:effectLst/>
              <a:latin typeface="Times New Roman" panose="02020603050405020304" pitchFamily="18" charset="0"/>
              <a:ea typeface="Times New Roman" panose="02020603050405020304" pitchFamily="18" charset="0"/>
            </a:endParaRPr>
          </a:p>
          <a:p>
            <a:pPr marL="0" marR="0">
              <a:lnSpc>
                <a:spcPct val="150000"/>
              </a:lnSpc>
              <a:spcBef>
                <a:spcPts val="0"/>
              </a:spcBef>
              <a:spcAft>
                <a:spcPts val="0"/>
              </a:spcAft>
            </a:pPr>
            <a:r>
              <a:rPr lang="en-US" sz="4400" dirty="0">
                <a:solidFill>
                  <a:srgbClr val="000000"/>
                </a:solidFill>
                <a:effectLst/>
                <a:latin typeface="Times New Roman" panose="02020603050405020304" pitchFamily="18" charset="0"/>
                <a:ea typeface="Times New Roman" panose="02020603050405020304" pitchFamily="18" charset="0"/>
              </a:rPr>
              <a:t>†For a mechanical On-X AVR and no thromboembolic risk factors, a goal INR of 1.5 to 2.0 plus aspirin 75 to 100 mg daily may be reasonable starting ≥3 months after surgery.</a:t>
            </a:r>
            <a:endParaRPr lang="en-US" sz="44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EABB44D-18D0-4CA9-BD5A-B5FEEE1C9A14}"/>
              </a:ext>
            </a:extLst>
          </p:cNvPr>
          <p:cNvSpPr txBox="1"/>
          <p:nvPr/>
        </p:nvSpPr>
        <p:spPr>
          <a:xfrm>
            <a:off x="2019300" y="457200"/>
            <a:ext cx="10591800" cy="553998"/>
          </a:xfrm>
          <a:prstGeom prst="rect">
            <a:avLst/>
          </a:prstGeom>
          <a:noFill/>
        </p:spPr>
        <p:txBody>
          <a:bodyPr wrap="square">
            <a:spAutoFit/>
          </a:bodyPr>
          <a:lstStyle/>
          <a:p>
            <a:pPr marL="0" marR="0" algn="ctr">
              <a:spcBef>
                <a:spcPts val="0"/>
              </a:spcBef>
              <a:spcAft>
                <a:spcPts val="0"/>
              </a:spcAft>
            </a:pPr>
            <a:r>
              <a:rPr lang="en-US" sz="3000" b="1" dirty="0">
                <a:solidFill>
                  <a:srgbClr val="000000"/>
                </a:solidFill>
                <a:effectLst/>
                <a:latin typeface="Lub Dub Medium" panose="020B0603030403020204" pitchFamily="34" charset="0"/>
                <a:ea typeface="Times New Roman" panose="02020603050405020304" pitchFamily="18" charset="0"/>
              </a:rPr>
              <a:t>Figure 12.</a:t>
            </a:r>
            <a:r>
              <a:rPr lang="en-US" sz="3000" b="1" dirty="0">
                <a:effectLst/>
                <a:latin typeface="Lub Dub Medium" panose="020B0603030403020204" pitchFamily="34" charset="0"/>
                <a:ea typeface="Times New Roman" panose="02020603050405020304" pitchFamily="18" charset="0"/>
              </a:rPr>
              <a:t> Antithrombotic therapy for prosthetic valves.</a:t>
            </a:r>
          </a:p>
        </p:txBody>
      </p:sp>
    </p:spTree>
    <p:extLst>
      <p:ext uri="{BB962C8B-B14F-4D97-AF65-F5344CB8AC3E}">
        <p14:creationId xmlns:p14="http://schemas.microsoft.com/office/powerpoint/2010/main" val="10216889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DC5F2-1EAC-4C98-9B79-606E4F188DAA}"/>
              </a:ext>
            </a:extLst>
          </p:cNvPr>
          <p:cNvSpPr>
            <a:spLocks noGrp="1"/>
          </p:cNvSpPr>
          <p:nvPr>
            <p:ph type="ctrTitle"/>
          </p:nvPr>
        </p:nvSpPr>
        <p:spPr/>
        <p:txBody>
          <a:bodyPr/>
          <a:lstStyle/>
          <a:p>
            <a:r>
              <a:rPr lang="en-US" sz="2600" b="1" dirty="0">
                <a:effectLst/>
                <a:ea typeface="Times New Roman" panose="02020603050405020304" pitchFamily="18" charset="0"/>
                <a:cs typeface="Times New Roman" panose="02020603050405020304" pitchFamily="18" charset="0"/>
              </a:rPr>
              <a:t>Bridging Therapy During Interruption of Oral Anticoagulation in Patients With Prosthetic Heart Valves</a:t>
            </a:r>
            <a:endParaRPr lang="en-US" sz="2600" dirty="0"/>
          </a:p>
        </p:txBody>
      </p:sp>
      <p:sp>
        <p:nvSpPr>
          <p:cNvPr id="3" name="Slide Number Placeholder 2">
            <a:extLst>
              <a:ext uri="{FF2B5EF4-FFF2-40B4-BE49-F238E27FC236}">
                <a16:creationId xmlns:a16="http://schemas.microsoft.com/office/drawing/2014/main" id="{01B8249B-FF2A-4089-9A44-FF473463CA8A}"/>
              </a:ext>
            </a:extLst>
          </p:cNvPr>
          <p:cNvSpPr>
            <a:spLocks noGrp="1"/>
          </p:cNvSpPr>
          <p:nvPr>
            <p:ph type="sldNum" sz="quarter" idx="4"/>
          </p:nvPr>
        </p:nvSpPr>
        <p:spPr/>
        <p:txBody>
          <a:bodyPr/>
          <a:lstStyle/>
          <a:p>
            <a:fld id="{01CD3B2E-BC1C-6C4D-9D91-A67B950EE325}" type="slidenum">
              <a:rPr lang="en-US" smtClean="0"/>
              <a:pPr/>
              <a:t>148</a:t>
            </a:fld>
            <a:endParaRPr lang="en-US" dirty="0"/>
          </a:p>
        </p:txBody>
      </p:sp>
      <p:graphicFrame>
        <p:nvGraphicFramePr>
          <p:cNvPr id="4" name="Table 3">
            <a:extLst>
              <a:ext uri="{FF2B5EF4-FFF2-40B4-BE49-F238E27FC236}">
                <a16:creationId xmlns:a16="http://schemas.microsoft.com/office/drawing/2014/main" id="{8EEB538C-0BC2-4D15-8630-F590CB3A1E3C}"/>
              </a:ext>
            </a:extLst>
          </p:cNvPr>
          <p:cNvGraphicFramePr>
            <a:graphicFrameLocks noGrp="1"/>
          </p:cNvGraphicFramePr>
          <p:nvPr>
            <p:extLst>
              <p:ext uri="{D42A27DB-BD31-4B8C-83A1-F6EECF244321}">
                <p14:modId xmlns:p14="http://schemas.microsoft.com/office/powerpoint/2010/main" val="1410757211"/>
              </p:ext>
            </p:extLst>
          </p:nvPr>
        </p:nvGraphicFramePr>
        <p:xfrm>
          <a:off x="304800" y="1295400"/>
          <a:ext cx="14165262" cy="6141450"/>
        </p:xfrm>
        <a:graphic>
          <a:graphicData uri="http://schemas.openxmlformats.org/drawingml/2006/table">
            <a:tbl>
              <a:tblPr firstRow="1" firstCol="1" bandRow="1"/>
              <a:tblGrid>
                <a:gridCol w="1416527">
                  <a:extLst>
                    <a:ext uri="{9D8B030D-6E8A-4147-A177-3AD203B41FA5}">
                      <a16:colId xmlns:a16="http://schemas.microsoft.com/office/drawing/2014/main" val="4012051858"/>
                    </a:ext>
                  </a:extLst>
                </a:gridCol>
                <a:gridCol w="1402361">
                  <a:extLst>
                    <a:ext uri="{9D8B030D-6E8A-4147-A177-3AD203B41FA5}">
                      <a16:colId xmlns:a16="http://schemas.microsoft.com/office/drawing/2014/main" val="813628984"/>
                    </a:ext>
                  </a:extLst>
                </a:gridCol>
                <a:gridCol w="11346374">
                  <a:extLst>
                    <a:ext uri="{9D8B030D-6E8A-4147-A177-3AD203B41FA5}">
                      <a16:colId xmlns:a16="http://schemas.microsoft.com/office/drawing/2014/main" val="3348343609"/>
                    </a:ext>
                  </a:extLst>
                </a:gridCol>
              </a:tblGrid>
              <a:tr h="762000">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COR</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LOE</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2200" b="1" kern="0" baseline="0" dirty="0">
                          <a:effectLst/>
                          <a:latin typeface="Times New Roman" panose="02020603050405020304" pitchFamily="18" charset="0"/>
                          <a:ea typeface="Times New Roman" panose="02020603050405020304" pitchFamily="18" charset="0"/>
                        </a:rPr>
                        <a:t>Recommendations</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391331"/>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C-EO</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1. For patients with mechanical heart valves who are undergoing minor procedures (e.g., dental extractions or cataract removal) where bleeding is easily controlled, continuation of VKA anticoagulation with a therapeutic INR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3354969"/>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1</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2. For patients with a </a:t>
                      </a:r>
                      <a:r>
                        <a:rPr lang="en-US" sz="2200" b="1" kern="0" baseline="0" dirty="0" err="1">
                          <a:solidFill>
                            <a:srgbClr val="000000"/>
                          </a:solidFill>
                          <a:effectLst/>
                          <a:latin typeface="Times New Roman" panose="02020603050405020304" pitchFamily="18" charset="0"/>
                          <a:ea typeface="Calibri" panose="020F0502020204030204" pitchFamily="34" charset="0"/>
                        </a:rPr>
                        <a:t>bileaflet</a:t>
                      </a:r>
                      <a:r>
                        <a:rPr lang="en-US" sz="2200" b="1" kern="0" baseline="0" dirty="0">
                          <a:solidFill>
                            <a:srgbClr val="000000"/>
                          </a:solidFill>
                          <a:effectLst/>
                          <a:latin typeface="Times New Roman" panose="02020603050405020304" pitchFamily="18" charset="0"/>
                          <a:ea typeface="Calibri" panose="020F0502020204030204" pitchFamily="34" charset="0"/>
                        </a:rPr>
                        <a:t> mechanical AVR and no other risk factors for thromboembolism who are undergoing invasive procedures, temporary interruption of VKA anticoagulation, without bridging agents while the INR is subtherapeutic,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8768830"/>
                  </a:ext>
                </a:extLst>
              </a:tr>
              <a:tr h="1713984">
                <a:tc>
                  <a:txBody>
                    <a:bodyPr/>
                    <a:lstStyle/>
                    <a:p>
                      <a:pPr marL="0" marR="0" indent="0" algn="ctr">
                        <a:lnSpc>
                          <a:spcPct val="200000"/>
                        </a:lnSpc>
                        <a:spcBef>
                          <a:spcPts val="0"/>
                        </a:spcBef>
                        <a:spcAft>
                          <a:spcPts val="0"/>
                        </a:spcAft>
                      </a:pPr>
                      <a:r>
                        <a:rPr lang="en-US" sz="2200" b="1" kern="0" baseline="0">
                          <a:solidFill>
                            <a:srgbClr val="000000"/>
                          </a:solidFill>
                          <a:effectLst/>
                          <a:latin typeface="Times New Roman" panose="02020603050405020304" pitchFamily="18" charset="0"/>
                          <a:ea typeface="Times New Roman" panose="02020603050405020304" pitchFamily="18" charset="0"/>
                        </a:rPr>
                        <a:t>2a</a:t>
                      </a:r>
                      <a:endParaRPr lang="en-US" sz="2200" kern="0" baseline="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2200" b="1" kern="0" baseline="0" dirty="0">
                          <a:solidFill>
                            <a:srgbClr val="000000"/>
                          </a:solidFill>
                          <a:effectLst/>
                          <a:latin typeface="Times New Roman" panose="02020603050405020304" pitchFamily="18" charset="0"/>
                          <a:ea typeface="Times New Roman" panose="02020603050405020304" pitchFamily="18" charset="0"/>
                        </a:rPr>
                        <a:t>C-LD</a:t>
                      </a:r>
                      <a:endParaRPr lang="en-US" sz="2200" kern="0" baseline="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296863" algn="l">
                        <a:lnSpc>
                          <a:spcPct val="150000"/>
                        </a:lnSpc>
                        <a:spcBef>
                          <a:spcPts val="0"/>
                        </a:spcBef>
                        <a:spcAft>
                          <a:spcPts val="0"/>
                        </a:spcAft>
                        <a:buFont typeface="+mj-lt"/>
                        <a:buNone/>
                      </a:pPr>
                      <a:r>
                        <a:rPr lang="en-US" sz="2200" b="1" kern="0" baseline="0" dirty="0">
                          <a:solidFill>
                            <a:srgbClr val="000000"/>
                          </a:solidFill>
                          <a:effectLst/>
                          <a:latin typeface="Times New Roman" panose="02020603050405020304" pitchFamily="18" charset="0"/>
                          <a:ea typeface="Calibri" panose="020F0502020204030204" pitchFamily="34" charset="0"/>
                        </a:rPr>
                        <a:t>3. For patients with a mechanical valve prosthesis receiving VKA therapy who require immediate/emergency noncardiac surgery or an invasive procedure, administration of 4-factor prothrombin complex concentrate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7509031"/>
                  </a:ext>
                </a:extLst>
              </a:tr>
            </a:tbl>
          </a:graphicData>
        </a:graphic>
      </p:graphicFrame>
    </p:spTree>
    <p:extLst>
      <p:ext uri="{BB962C8B-B14F-4D97-AF65-F5344CB8AC3E}">
        <p14:creationId xmlns:p14="http://schemas.microsoft.com/office/powerpoint/2010/main" val="240534219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1383D-559E-41D9-98D7-F8B058030160}"/>
              </a:ext>
            </a:extLst>
          </p:cNvPr>
          <p:cNvSpPr>
            <a:spLocks noGrp="1"/>
          </p:cNvSpPr>
          <p:nvPr>
            <p:ph type="ctrTitle"/>
          </p:nvPr>
        </p:nvSpPr>
        <p:spPr/>
        <p:txBody>
          <a:bodyPr/>
          <a:lstStyle/>
          <a:p>
            <a:r>
              <a:rPr lang="en-US" sz="2800" dirty="0"/>
              <a:t>Bridging Therapy During Interruption of Oral Anticoagulation in Patients With Prosthetic Heart Valves</a:t>
            </a:r>
          </a:p>
        </p:txBody>
      </p:sp>
      <p:sp>
        <p:nvSpPr>
          <p:cNvPr id="3" name="Slide Number Placeholder 2">
            <a:extLst>
              <a:ext uri="{FF2B5EF4-FFF2-40B4-BE49-F238E27FC236}">
                <a16:creationId xmlns:a16="http://schemas.microsoft.com/office/drawing/2014/main" id="{B51E9AA8-F6FE-4D35-A103-4CEBF9590387}"/>
              </a:ext>
            </a:extLst>
          </p:cNvPr>
          <p:cNvSpPr>
            <a:spLocks noGrp="1"/>
          </p:cNvSpPr>
          <p:nvPr>
            <p:ph type="sldNum" sz="quarter" idx="4"/>
          </p:nvPr>
        </p:nvSpPr>
        <p:spPr/>
        <p:txBody>
          <a:bodyPr/>
          <a:lstStyle/>
          <a:p>
            <a:fld id="{01CD3B2E-BC1C-6C4D-9D91-A67B950EE325}" type="slidenum">
              <a:rPr lang="en-US" smtClean="0"/>
              <a:pPr/>
              <a:t>149</a:t>
            </a:fld>
            <a:endParaRPr lang="en-US" dirty="0"/>
          </a:p>
        </p:txBody>
      </p:sp>
      <p:graphicFrame>
        <p:nvGraphicFramePr>
          <p:cNvPr id="4" name="Table 3">
            <a:extLst>
              <a:ext uri="{FF2B5EF4-FFF2-40B4-BE49-F238E27FC236}">
                <a16:creationId xmlns:a16="http://schemas.microsoft.com/office/drawing/2014/main" id="{3C3B7ED7-FBFA-4E7E-AB00-01B8057C53C6}"/>
              </a:ext>
            </a:extLst>
          </p:cNvPr>
          <p:cNvGraphicFramePr>
            <a:graphicFrameLocks noGrp="1"/>
          </p:cNvGraphicFramePr>
          <p:nvPr>
            <p:extLst>
              <p:ext uri="{D42A27DB-BD31-4B8C-83A1-F6EECF244321}">
                <p14:modId xmlns:p14="http://schemas.microsoft.com/office/powerpoint/2010/main" val="3810249519"/>
              </p:ext>
            </p:extLst>
          </p:nvPr>
        </p:nvGraphicFramePr>
        <p:xfrm>
          <a:off x="381000" y="1447801"/>
          <a:ext cx="14020800" cy="5978120"/>
        </p:xfrm>
        <a:graphic>
          <a:graphicData uri="http://schemas.openxmlformats.org/drawingml/2006/table">
            <a:tbl>
              <a:tblPr firstRow="1" firstCol="1" bandRow="1"/>
              <a:tblGrid>
                <a:gridCol w="1402081">
                  <a:extLst>
                    <a:ext uri="{9D8B030D-6E8A-4147-A177-3AD203B41FA5}">
                      <a16:colId xmlns:a16="http://schemas.microsoft.com/office/drawing/2014/main" val="2028147781"/>
                    </a:ext>
                  </a:extLst>
                </a:gridCol>
                <a:gridCol w="1388059">
                  <a:extLst>
                    <a:ext uri="{9D8B030D-6E8A-4147-A177-3AD203B41FA5}">
                      <a16:colId xmlns:a16="http://schemas.microsoft.com/office/drawing/2014/main" val="1860859597"/>
                    </a:ext>
                  </a:extLst>
                </a:gridCol>
                <a:gridCol w="11230660">
                  <a:extLst>
                    <a:ext uri="{9D8B030D-6E8A-4147-A177-3AD203B41FA5}">
                      <a16:colId xmlns:a16="http://schemas.microsoft.com/office/drawing/2014/main" val="4279607580"/>
                    </a:ext>
                  </a:extLst>
                </a:gridCol>
              </a:tblGrid>
              <a:tr h="85127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7427080"/>
                  </a:ext>
                </a:extLst>
              </a:tr>
              <a:tr h="2169520">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bioprosthetic heart valves or annuloplasty rings who are receiving anticoagulation for AF, it is reasonable to consider the need for bridging anticoagulant therapy around the time of invasive procedures on the basis of the CHA</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DS</a:t>
                      </a:r>
                      <a:r>
                        <a:rPr lang="en-US" sz="2200" b="1" baseline="-25000" dirty="0">
                          <a:solidFill>
                            <a:srgbClr val="000000"/>
                          </a:solidFill>
                          <a:effectLst/>
                          <a:latin typeface="Times New Roman" panose="02020603050405020304" pitchFamily="18" charset="0"/>
                          <a:ea typeface="Calibri" panose="020F0502020204030204" pitchFamily="34" charset="0"/>
                        </a:rPr>
                        <a:t>2</a:t>
                      </a:r>
                      <a:r>
                        <a:rPr lang="en-US" sz="2200" b="1" dirty="0">
                          <a:solidFill>
                            <a:srgbClr val="000000"/>
                          </a:solidFill>
                          <a:effectLst/>
                          <a:latin typeface="Times New Roman" panose="02020603050405020304" pitchFamily="18" charset="0"/>
                          <a:ea typeface="Calibri" panose="020F0502020204030204" pitchFamily="34" charset="0"/>
                        </a:rPr>
                        <a:t>-VASc score weighed against the risk of bleeding.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91709648"/>
                  </a:ext>
                </a:extLst>
              </a:tr>
              <a:tr h="2922802">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For patients who are undergoing invasive procedures and have 1) a mechanical AVR and any thromboembolic risk factor, 2) an older-generation mechanical AVR, or 3) a mechanical mitral valve replacement, bridging anticoagulation therapy during the preoperative time interval when the INR is subtherapeutic is reasonable on an individualized basis, with the risks of bleeding weighed against the benefits of thromboembolism prevention.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50599"/>
                  </a:ext>
                </a:extLst>
              </a:tr>
            </a:tbl>
          </a:graphicData>
        </a:graphic>
      </p:graphicFrame>
    </p:spTree>
    <p:extLst>
      <p:ext uri="{BB962C8B-B14F-4D97-AF65-F5344CB8AC3E}">
        <p14:creationId xmlns:p14="http://schemas.microsoft.com/office/powerpoint/2010/main" val="403529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9590" y="1462968"/>
            <a:ext cx="14240472" cy="6029325"/>
          </a:xfrm>
        </p:spPr>
        <p:txBody>
          <a:bodyPr/>
          <a:lstStyle/>
          <a:p>
            <a:pPr marL="914400" indent="-914400">
              <a:buNone/>
            </a:pPr>
            <a:r>
              <a:rPr lang="en-US" sz="4400" dirty="0"/>
              <a:t>10. Bioprosthetic valve dysfunction may occur because of either degeneration of the valve leaflets or valve thrombosis. Catheter-based treatment for prosthetic valve dysfunction is reasonable in selected patients for bioprosthetic leaflet degeneration or paravalvular leak in the absence of active infection.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87769F3E-72DC-4A2B-90AD-646B8022A9CC}"/>
              </a:ext>
            </a:extLst>
          </p:cNvPr>
          <p:cNvSpPr txBox="1">
            <a:spLocks/>
          </p:cNvSpPr>
          <p:nvPr/>
        </p:nvSpPr>
        <p:spPr>
          <a:xfrm>
            <a:off x="3276600" y="533400"/>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3184587473"/>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EC8A-A808-4E5F-AC25-02B0F92F267C}"/>
              </a:ext>
            </a:extLst>
          </p:cNvPr>
          <p:cNvSpPr>
            <a:spLocks noGrp="1"/>
          </p:cNvSpPr>
          <p:nvPr>
            <p:ph type="ctrTitle"/>
          </p:nvPr>
        </p:nvSpPr>
        <p:spPr/>
        <p:txBody>
          <a:bodyPr/>
          <a:lstStyle/>
          <a:p>
            <a:r>
              <a:rPr lang="en-US" sz="3000" dirty="0"/>
              <a:t>Management of Excessive Anticoagulation and Serious Bleeding in Patients with Prosthetic Valves</a:t>
            </a:r>
          </a:p>
        </p:txBody>
      </p:sp>
      <p:sp>
        <p:nvSpPr>
          <p:cNvPr id="3" name="Slide Number Placeholder 2">
            <a:extLst>
              <a:ext uri="{FF2B5EF4-FFF2-40B4-BE49-F238E27FC236}">
                <a16:creationId xmlns:a16="http://schemas.microsoft.com/office/drawing/2014/main" id="{3E76E33B-C3F9-43AA-B8D9-7E0776E43BBB}"/>
              </a:ext>
            </a:extLst>
          </p:cNvPr>
          <p:cNvSpPr>
            <a:spLocks noGrp="1"/>
          </p:cNvSpPr>
          <p:nvPr>
            <p:ph type="sldNum" sz="quarter" idx="4"/>
          </p:nvPr>
        </p:nvSpPr>
        <p:spPr/>
        <p:txBody>
          <a:bodyPr/>
          <a:lstStyle/>
          <a:p>
            <a:fld id="{01CD3B2E-BC1C-6C4D-9D91-A67B950EE325}" type="slidenum">
              <a:rPr lang="en-US" smtClean="0"/>
              <a:pPr/>
              <a:t>150</a:t>
            </a:fld>
            <a:endParaRPr lang="en-US" dirty="0"/>
          </a:p>
        </p:txBody>
      </p:sp>
      <p:graphicFrame>
        <p:nvGraphicFramePr>
          <p:cNvPr id="4" name="Table 3">
            <a:extLst>
              <a:ext uri="{FF2B5EF4-FFF2-40B4-BE49-F238E27FC236}">
                <a16:creationId xmlns:a16="http://schemas.microsoft.com/office/drawing/2014/main" id="{B9001901-4DA9-4900-AF0C-0B762F26F989}"/>
              </a:ext>
            </a:extLst>
          </p:cNvPr>
          <p:cNvGraphicFramePr>
            <a:graphicFrameLocks noGrp="1"/>
          </p:cNvGraphicFramePr>
          <p:nvPr>
            <p:extLst>
              <p:ext uri="{D42A27DB-BD31-4B8C-83A1-F6EECF244321}">
                <p14:modId xmlns:p14="http://schemas.microsoft.com/office/powerpoint/2010/main" val="2647052852"/>
              </p:ext>
            </p:extLst>
          </p:nvPr>
        </p:nvGraphicFramePr>
        <p:xfrm>
          <a:off x="266700" y="1524000"/>
          <a:ext cx="14165261" cy="5943601"/>
        </p:xfrm>
        <a:graphic>
          <a:graphicData uri="http://schemas.openxmlformats.org/drawingml/2006/table">
            <a:tbl>
              <a:tblPr firstRow="1" firstCol="1" bandRow="1"/>
              <a:tblGrid>
                <a:gridCol w="1416527">
                  <a:extLst>
                    <a:ext uri="{9D8B030D-6E8A-4147-A177-3AD203B41FA5}">
                      <a16:colId xmlns:a16="http://schemas.microsoft.com/office/drawing/2014/main" val="2554582899"/>
                    </a:ext>
                  </a:extLst>
                </a:gridCol>
                <a:gridCol w="1402361">
                  <a:extLst>
                    <a:ext uri="{9D8B030D-6E8A-4147-A177-3AD203B41FA5}">
                      <a16:colId xmlns:a16="http://schemas.microsoft.com/office/drawing/2014/main" val="201413816"/>
                    </a:ext>
                  </a:extLst>
                </a:gridCol>
                <a:gridCol w="11346373">
                  <a:extLst>
                    <a:ext uri="{9D8B030D-6E8A-4147-A177-3AD203B41FA5}">
                      <a16:colId xmlns:a16="http://schemas.microsoft.com/office/drawing/2014/main" val="783737444"/>
                    </a:ext>
                  </a:extLst>
                </a:gridCol>
              </a:tblGrid>
              <a:tr h="696150">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8045108"/>
                  </a:ext>
                </a:extLst>
              </a:tr>
              <a:tr h="1158157">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1. For patients with mechanical valves and uncontrollable bleeding who require immediate reversal of anticoagulation, administration of 4-factor prothrombin complex (or its activated form)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8982037"/>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2. For patients with mechanical valves and uncontrollable bleeding who have received 4-factor prothrombin concentrate complex, adjunctive use of intravenous vitamin K is reasonable if resumption of VKA therapy is not anticipated for 7 days.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9195923"/>
                  </a:ext>
                </a:extLst>
              </a:tr>
              <a:tr h="1555228">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31775" marR="0" lvl="0" indent="-2317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3. For patients with bioprosthetic valves or annuloplasty rings who are receiving a direct oral anticoagulant and who require immediate reversal of anticoagulation because of uncontrollable bleeding, treatment with </a:t>
                      </a:r>
                      <a:r>
                        <a:rPr lang="en-US" sz="2200" b="1" dirty="0" err="1">
                          <a:solidFill>
                            <a:srgbClr val="000000"/>
                          </a:solidFill>
                          <a:effectLst/>
                          <a:latin typeface="Times New Roman" panose="02020603050405020304" pitchFamily="18" charset="0"/>
                          <a:ea typeface="Calibri" panose="020F0502020204030204" pitchFamily="34" charset="0"/>
                        </a:rPr>
                        <a:t>idarucizumab</a:t>
                      </a:r>
                      <a:r>
                        <a:rPr lang="en-US" sz="2200" b="1" dirty="0">
                          <a:solidFill>
                            <a:srgbClr val="000000"/>
                          </a:solidFill>
                          <a:effectLst/>
                          <a:latin typeface="Times New Roman" panose="02020603050405020304" pitchFamily="18" charset="0"/>
                          <a:ea typeface="Calibri" panose="020F0502020204030204" pitchFamily="34" charset="0"/>
                        </a:rPr>
                        <a:t> (for dabigatran) or </a:t>
                      </a:r>
                      <a:r>
                        <a:rPr lang="en-US" sz="2200" b="1" dirty="0" err="1">
                          <a:solidFill>
                            <a:srgbClr val="000000"/>
                          </a:solidFill>
                          <a:effectLst/>
                          <a:latin typeface="Times New Roman" panose="02020603050405020304" pitchFamily="18" charset="0"/>
                          <a:ea typeface="Calibri" panose="020F0502020204030204" pitchFamily="34" charset="0"/>
                        </a:rPr>
                        <a:t>andexanet</a:t>
                      </a:r>
                      <a:r>
                        <a:rPr lang="en-US" sz="2200" b="1" dirty="0">
                          <a:solidFill>
                            <a:srgbClr val="000000"/>
                          </a:solidFill>
                          <a:effectLst/>
                          <a:latin typeface="Times New Roman" panose="02020603050405020304" pitchFamily="18" charset="0"/>
                          <a:ea typeface="Calibri" panose="020F0502020204030204" pitchFamily="34" charset="0"/>
                        </a:rPr>
                        <a:t> alfa (for anti-</a:t>
                      </a:r>
                      <a:r>
                        <a:rPr lang="en-US" sz="2200" b="1" dirty="0" err="1">
                          <a:solidFill>
                            <a:srgbClr val="000000"/>
                          </a:solidFill>
                          <a:effectLst/>
                          <a:latin typeface="Times New Roman" panose="02020603050405020304" pitchFamily="18" charset="0"/>
                          <a:ea typeface="Calibri" panose="020F0502020204030204" pitchFamily="34" charset="0"/>
                        </a:rPr>
                        <a:t>Xa</a:t>
                      </a:r>
                      <a:r>
                        <a:rPr lang="en-US" sz="2200" b="1" dirty="0">
                          <a:solidFill>
                            <a:srgbClr val="000000"/>
                          </a:solidFill>
                          <a:effectLst/>
                          <a:latin typeface="Times New Roman" panose="02020603050405020304" pitchFamily="18" charset="0"/>
                          <a:ea typeface="Calibri" panose="020F0502020204030204" pitchFamily="34" charset="0"/>
                        </a:rPr>
                        <a:t> agents)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3067789"/>
                  </a:ext>
                </a:extLst>
              </a:tr>
              <a:tr h="1267033">
                <a:tc>
                  <a:txBody>
                    <a:bodyPr/>
                    <a:lstStyle/>
                    <a:p>
                      <a:pPr marL="0" marR="0" algn="ctr">
                        <a:lnSpc>
                          <a:spcPct val="1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2b</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0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For patients with a mechanical prosthetic valve and supratherapeutic INR (&gt;5.0) who are not actively bleeding, the benefit of individualized treatment with oral vitamin K, in addition to temporary withdrawal of the VKA, is uncertain.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044763"/>
                  </a:ext>
                </a:extLst>
              </a:tr>
            </a:tbl>
          </a:graphicData>
        </a:graphic>
      </p:graphicFrame>
    </p:spTree>
    <p:extLst>
      <p:ext uri="{BB962C8B-B14F-4D97-AF65-F5344CB8AC3E}">
        <p14:creationId xmlns:p14="http://schemas.microsoft.com/office/powerpoint/2010/main" val="260073998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3D9A6-1A4D-443C-9F69-6CB86376A6AB}"/>
              </a:ext>
            </a:extLst>
          </p:cNvPr>
          <p:cNvSpPr>
            <a:spLocks noGrp="1"/>
          </p:cNvSpPr>
          <p:nvPr>
            <p:ph type="ctrTitle"/>
          </p:nvPr>
        </p:nvSpPr>
        <p:spPr>
          <a:xfrm>
            <a:off x="2053431" y="152401"/>
            <a:ext cx="10591800" cy="1222310"/>
          </a:xfrm>
        </p:spPr>
        <p:txBody>
          <a:bodyPr/>
          <a:lstStyle/>
          <a:p>
            <a:r>
              <a:rPr lang="en-US" sz="3600" dirty="0"/>
              <a:t>Management of Patients with Thromboembolic Events and Prosthetic Valves</a:t>
            </a:r>
          </a:p>
        </p:txBody>
      </p:sp>
      <p:sp>
        <p:nvSpPr>
          <p:cNvPr id="3" name="Slide Number Placeholder 2">
            <a:extLst>
              <a:ext uri="{FF2B5EF4-FFF2-40B4-BE49-F238E27FC236}">
                <a16:creationId xmlns:a16="http://schemas.microsoft.com/office/drawing/2014/main" id="{0F6C2798-C65E-4CAC-BC23-5B653F98DEBE}"/>
              </a:ext>
            </a:extLst>
          </p:cNvPr>
          <p:cNvSpPr>
            <a:spLocks noGrp="1"/>
          </p:cNvSpPr>
          <p:nvPr>
            <p:ph type="sldNum" sz="quarter" idx="4"/>
          </p:nvPr>
        </p:nvSpPr>
        <p:spPr/>
        <p:txBody>
          <a:bodyPr/>
          <a:lstStyle/>
          <a:p>
            <a:fld id="{01CD3B2E-BC1C-6C4D-9D91-A67B950EE325}" type="slidenum">
              <a:rPr lang="en-US" smtClean="0"/>
              <a:pPr/>
              <a:t>151</a:t>
            </a:fld>
            <a:endParaRPr lang="en-US" dirty="0"/>
          </a:p>
        </p:txBody>
      </p:sp>
      <p:graphicFrame>
        <p:nvGraphicFramePr>
          <p:cNvPr id="4" name="Table 3">
            <a:extLst>
              <a:ext uri="{FF2B5EF4-FFF2-40B4-BE49-F238E27FC236}">
                <a16:creationId xmlns:a16="http://schemas.microsoft.com/office/drawing/2014/main" id="{CCF3A0E3-8BC4-4313-AD39-0F69F63888C1}"/>
              </a:ext>
            </a:extLst>
          </p:cNvPr>
          <p:cNvGraphicFramePr>
            <a:graphicFrameLocks noGrp="1"/>
          </p:cNvGraphicFramePr>
          <p:nvPr>
            <p:extLst>
              <p:ext uri="{D42A27DB-BD31-4B8C-83A1-F6EECF244321}">
                <p14:modId xmlns:p14="http://schemas.microsoft.com/office/powerpoint/2010/main" val="1225107166"/>
              </p:ext>
            </p:extLst>
          </p:nvPr>
        </p:nvGraphicFramePr>
        <p:xfrm>
          <a:off x="381000" y="1524000"/>
          <a:ext cx="14089062" cy="5956236"/>
        </p:xfrm>
        <a:graphic>
          <a:graphicData uri="http://schemas.openxmlformats.org/drawingml/2006/table">
            <a:tbl>
              <a:tblPr firstRow="1" firstCol="1" bandRow="1"/>
              <a:tblGrid>
                <a:gridCol w="1408907">
                  <a:extLst>
                    <a:ext uri="{9D8B030D-6E8A-4147-A177-3AD203B41FA5}">
                      <a16:colId xmlns:a16="http://schemas.microsoft.com/office/drawing/2014/main" val="1812373956"/>
                    </a:ext>
                  </a:extLst>
                </a:gridCol>
                <a:gridCol w="1394817">
                  <a:extLst>
                    <a:ext uri="{9D8B030D-6E8A-4147-A177-3AD203B41FA5}">
                      <a16:colId xmlns:a16="http://schemas.microsoft.com/office/drawing/2014/main" val="2529954128"/>
                    </a:ext>
                  </a:extLst>
                </a:gridCol>
                <a:gridCol w="11285338">
                  <a:extLst>
                    <a:ext uri="{9D8B030D-6E8A-4147-A177-3AD203B41FA5}">
                      <a16:colId xmlns:a16="http://schemas.microsoft.com/office/drawing/2014/main" val="477456789"/>
                    </a:ext>
                  </a:extLst>
                </a:gridCol>
              </a:tblGrid>
              <a:tr h="678654">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878626"/>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000" b="1" dirty="0">
                          <a:solidFill>
                            <a:srgbClr val="000000"/>
                          </a:solidFill>
                          <a:effectLst/>
                          <a:latin typeface="Times New Roman" panose="02020603050405020304" pitchFamily="18" charset="0"/>
                          <a:ea typeface="Calibri" panose="020F0502020204030204" pitchFamily="34" charset="0"/>
                        </a:rPr>
                        <a:t>In patients with a mechanical AVR who experience a stroke or systemic embolic event while in therapeutic range on VKA anticoagulation, it is reasonable to increase the INR goal from 2.5 (range, 2.0–3.0) to 3.0 (range, 2.5–3.5) or to add daily low-dose aspirin (75–100 mg), with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2622945"/>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2.  In patients with a mechanical mitral valve replacement who experience a stroke or systemic embolic event while in therapeutic range on VKA anticoagulation, it is reasonable to increase the INR goal from 3.0 (range, 2.5–3.5) to 4.0 (range, 3.5–4.0) or to add daily low-dose aspirin (75–100 mg), with assessment of bleeding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5396890"/>
                  </a:ext>
                </a:extLst>
              </a:tr>
              <a:tr h="1729582">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C-EO</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just">
                        <a:lnSpc>
                          <a:spcPct val="150000"/>
                        </a:lnSpc>
                        <a:spcBef>
                          <a:spcPts val="0"/>
                        </a:spcBef>
                        <a:spcAft>
                          <a:spcPts val="0"/>
                        </a:spcAft>
                        <a:buFont typeface="+mj-lt"/>
                        <a:buNone/>
                      </a:pPr>
                      <a:r>
                        <a:rPr lang="en-US" sz="2000" b="1" dirty="0">
                          <a:solidFill>
                            <a:srgbClr val="000000"/>
                          </a:solidFill>
                          <a:effectLst/>
                          <a:latin typeface="Times New Roman" panose="02020603050405020304" pitchFamily="18" charset="0"/>
                          <a:ea typeface="Calibri" panose="020F0502020204030204" pitchFamily="34" charset="0"/>
                        </a:rPr>
                        <a:t>3. In patients with a bioprosthetic surgical or transcatheter aortic valve or bioprosthetic mitral valve who experience a stroke or systemic embolic event while on antiplatelet therapy, VKA anticoagulation, instead of antiplatelet therapy may be considered after assessment of bleeding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3220006"/>
                  </a:ext>
                </a:extLst>
              </a:tr>
            </a:tbl>
          </a:graphicData>
        </a:graphic>
      </p:graphicFrame>
    </p:spTree>
    <p:extLst>
      <p:ext uri="{BB962C8B-B14F-4D97-AF65-F5344CB8AC3E}">
        <p14:creationId xmlns:p14="http://schemas.microsoft.com/office/powerpoint/2010/main" val="49702983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BE4C3-5AC0-4F76-914A-F10ACD3F3C20}"/>
              </a:ext>
            </a:extLst>
          </p:cNvPr>
          <p:cNvSpPr>
            <a:spLocks noGrp="1"/>
          </p:cNvSpPr>
          <p:nvPr>
            <p:ph type="sldNum" sz="quarter" idx="4"/>
          </p:nvPr>
        </p:nvSpPr>
        <p:spPr/>
        <p:txBody>
          <a:bodyPr/>
          <a:lstStyle/>
          <a:p>
            <a:fld id="{01CD3B2E-BC1C-6C4D-9D91-A67B950EE325}" type="slidenum">
              <a:rPr lang="en-US" smtClean="0"/>
              <a:pPr/>
              <a:t>152</a:t>
            </a:fld>
            <a:endParaRPr lang="en-US" dirty="0"/>
          </a:p>
        </p:txBody>
      </p:sp>
      <p:pic>
        <p:nvPicPr>
          <p:cNvPr id="4" name="Picture 3">
            <a:extLst>
              <a:ext uri="{FF2B5EF4-FFF2-40B4-BE49-F238E27FC236}">
                <a16:creationId xmlns:a16="http://schemas.microsoft.com/office/drawing/2014/main" id="{0A7F8581-9C55-4E34-B01B-54C039CF2FE5}"/>
              </a:ext>
            </a:extLst>
          </p:cNvPr>
          <p:cNvPicPr/>
          <p:nvPr/>
        </p:nvPicPr>
        <p:blipFill rotWithShape="1">
          <a:blip r:embed="rId2" cstate="print">
            <a:extLst>
              <a:ext uri="{28A0092B-C50C-407E-A947-70E740481C1C}">
                <a14:useLocalDpi xmlns:a14="http://schemas.microsoft.com/office/drawing/2010/main" val="0"/>
              </a:ext>
            </a:extLst>
          </a:blip>
          <a:srcRect l="3213" t="9106" r="6954" b="14421"/>
          <a:stretch/>
        </p:blipFill>
        <p:spPr bwMode="auto">
          <a:xfrm>
            <a:off x="2667000" y="152400"/>
            <a:ext cx="9982200" cy="7848600"/>
          </a:xfrm>
          <a:prstGeom prst="rect">
            <a:avLst/>
          </a:prstGeom>
          <a:noFill/>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A38D03A8-99D6-400F-B5F8-08B7FF23CE42}"/>
              </a:ext>
            </a:extLst>
          </p:cNvPr>
          <p:cNvSpPr txBox="1"/>
          <p:nvPr/>
        </p:nvSpPr>
        <p:spPr>
          <a:xfrm>
            <a:off x="228600" y="1371600"/>
            <a:ext cx="2590800" cy="4247317"/>
          </a:xfrm>
          <a:prstGeom prst="rect">
            <a:avLst/>
          </a:prstGeom>
          <a:noFill/>
        </p:spPr>
        <p:txBody>
          <a:bodyPr wrap="square">
            <a:spAutoFit/>
          </a:bodyPr>
          <a:lstStyle/>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Figure 13. </a:t>
            </a:r>
          </a:p>
          <a:p>
            <a:pPr marL="0" marR="0">
              <a:spcBef>
                <a:spcPts val="0"/>
              </a:spcBef>
              <a:spcAft>
                <a:spcPts val="0"/>
              </a:spcAft>
            </a:pPr>
            <a:r>
              <a:rPr lang="en-US" sz="2700" b="1" dirty="0">
                <a:effectLst/>
                <a:latin typeface="Lub Dub Medium" panose="020B0603030403020204" pitchFamily="34" charset="0"/>
                <a:ea typeface="Times New Roman" panose="02020603050405020304" pitchFamily="18" charset="0"/>
              </a:rPr>
              <a:t>Management of embolic events and valve thrombosis.</a:t>
            </a:r>
          </a:p>
          <a:p>
            <a:pPr marL="0" marR="0">
              <a:spcBef>
                <a:spcPts val="0"/>
              </a:spcBef>
              <a:spcAft>
                <a:spcPts val="0"/>
              </a:spcAft>
            </a:pPr>
            <a:endParaRPr lang="en-US" sz="27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700" b="1" dirty="0">
                <a:latin typeface="Lub Dub Medium" panose="020B0603030403020204" pitchFamily="34" charset="0"/>
                <a:ea typeface="Times New Roman" panose="02020603050405020304" pitchFamily="18" charset="0"/>
              </a:rPr>
              <a:t>Colors correspond to Table 2</a:t>
            </a:r>
            <a:endParaRPr lang="en-US" sz="27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33045955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552BD-4514-4025-9C3B-72162E64F371}"/>
              </a:ext>
            </a:extLst>
          </p:cNvPr>
          <p:cNvSpPr>
            <a:spLocks noGrp="1"/>
          </p:cNvSpPr>
          <p:nvPr>
            <p:ph type="ctrTitle"/>
          </p:nvPr>
        </p:nvSpPr>
        <p:spPr/>
        <p:txBody>
          <a:bodyPr/>
          <a:lstStyle/>
          <a:p>
            <a:r>
              <a:rPr lang="en-US" sz="3600" dirty="0"/>
              <a:t>Diagnosis of Acute Mechanical Valve Thrombosis</a:t>
            </a:r>
          </a:p>
        </p:txBody>
      </p:sp>
      <p:sp>
        <p:nvSpPr>
          <p:cNvPr id="3" name="Slide Number Placeholder 2">
            <a:extLst>
              <a:ext uri="{FF2B5EF4-FFF2-40B4-BE49-F238E27FC236}">
                <a16:creationId xmlns:a16="http://schemas.microsoft.com/office/drawing/2014/main" id="{E45002FE-16DC-4B59-863D-BA4AF47F422B}"/>
              </a:ext>
            </a:extLst>
          </p:cNvPr>
          <p:cNvSpPr>
            <a:spLocks noGrp="1"/>
          </p:cNvSpPr>
          <p:nvPr>
            <p:ph type="sldNum" sz="quarter" idx="4"/>
          </p:nvPr>
        </p:nvSpPr>
        <p:spPr/>
        <p:txBody>
          <a:bodyPr/>
          <a:lstStyle/>
          <a:p>
            <a:fld id="{01CD3B2E-BC1C-6C4D-9D91-A67B950EE325}" type="slidenum">
              <a:rPr lang="en-US" smtClean="0"/>
              <a:pPr/>
              <a:t>153</a:t>
            </a:fld>
            <a:endParaRPr lang="en-US" dirty="0"/>
          </a:p>
        </p:txBody>
      </p:sp>
      <p:graphicFrame>
        <p:nvGraphicFramePr>
          <p:cNvPr id="4" name="Table 3">
            <a:extLst>
              <a:ext uri="{FF2B5EF4-FFF2-40B4-BE49-F238E27FC236}">
                <a16:creationId xmlns:a16="http://schemas.microsoft.com/office/drawing/2014/main" id="{4FF0BCA7-1D2A-4065-8744-377E29C516A1}"/>
              </a:ext>
            </a:extLst>
          </p:cNvPr>
          <p:cNvGraphicFramePr>
            <a:graphicFrameLocks noGrp="1"/>
          </p:cNvGraphicFramePr>
          <p:nvPr>
            <p:extLst>
              <p:ext uri="{D42A27DB-BD31-4B8C-83A1-F6EECF244321}">
                <p14:modId xmlns:p14="http://schemas.microsoft.com/office/powerpoint/2010/main" val="3442142328"/>
              </p:ext>
            </p:extLst>
          </p:nvPr>
        </p:nvGraphicFramePr>
        <p:xfrm>
          <a:off x="338931" y="1676400"/>
          <a:ext cx="14020799" cy="5791200"/>
        </p:xfrm>
        <a:graphic>
          <a:graphicData uri="http://schemas.openxmlformats.org/drawingml/2006/table">
            <a:tbl>
              <a:tblPr firstRow="1" firstCol="1" bandRow="1"/>
              <a:tblGrid>
                <a:gridCol w="1402081">
                  <a:extLst>
                    <a:ext uri="{9D8B030D-6E8A-4147-A177-3AD203B41FA5}">
                      <a16:colId xmlns:a16="http://schemas.microsoft.com/office/drawing/2014/main" val="2260264282"/>
                    </a:ext>
                  </a:extLst>
                </a:gridCol>
                <a:gridCol w="1388059">
                  <a:extLst>
                    <a:ext uri="{9D8B030D-6E8A-4147-A177-3AD203B41FA5}">
                      <a16:colId xmlns:a16="http://schemas.microsoft.com/office/drawing/2014/main" val="3839894063"/>
                    </a:ext>
                  </a:extLst>
                </a:gridCol>
                <a:gridCol w="11230659">
                  <a:extLst>
                    <a:ext uri="{9D8B030D-6E8A-4147-A177-3AD203B41FA5}">
                      <a16:colId xmlns:a16="http://schemas.microsoft.com/office/drawing/2014/main" val="2406777206"/>
                    </a:ext>
                  </a:extLst>
                </a:gridCol>
              </a:tblGrid>
              <a:tr h="1512471">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Times New Roman" panose="02020603050405020304" pitchFamily="18" charset="0"/>
                        </a:rPr>
                        <a:t>Recommendation</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4628852"/>
                  </a:ext>
                </a:extLst>
              </a:tr>
              <a:tr h="4278729">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1</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400" b="1">
                          <a:solidFill>
                            <a:srgbClr val="000000"/>
                          </a:solidFill>
                          <a:effectLst/>
                          <a:latin typeface="Times New Roman" panose="02020603050405020304" pitchFamily="18" charset="0"/>
                          <a:ea typeface="Times New Roman" panose="02020603050405020304" pitchFamily="18" charset="0"/>
                        </a:rPr>
                        <a:t>B-NR</a:t>
                      </a:r>
                      <a:endParaRPr lang="en-US" sz="3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suspected mechanical prosthetic valve thrombosis, urgent evaluation with TTE, TEE, fluoroscopy, and/or multidetector CT imaging is indicated to assess valve function, leaflet motion, and the presence and extent of thrombus.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6073140"/>
                  </a:ext>
                </a:extLst>
              </a:tr>
            </a:tbl>
          </a:graphicData>
        </a:graphic>
      </p:graphicFrame>
    </p:spTree>
    <p:extLst>
      <p:ext uri="{BB962C8B-B14F-4D97-AF65-F5344CB8AC3E}">
        <p14:creationId xmlns:p14="http://schemas.microsoft.com/office/powerpoint/2010/main" val="272133549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92FC-AB3D-4704-8A4E-92EF061CFAB2}"/>
              </a:ext>
            </a:extLst>
          </p:cNvPr>
          <p:cNvSpPr>
            <a:spLocks noGrp="1"/>
          </p:cNvSpPr>
          <p:nvPr>
            <p:ph type="ctrTitle"/>
          </p:nvPr>
        </p:nvSpPr>
        <p:spPr>
          <a:xfrm>
            <a:off x="2053431" y="76200"/>
            <a:ext cx="10591800" cy="1297496"/>
          </a:xfrm>
        </p:spPr>
        <p:txBody>
          <a:bodyPr/>
          <a:lstStyle/>
          <a:p>
            <a:r>
              <a:rPr lang="en-US" sz="3600" dirty="0"/>
              <a:t>Intervention for Patients with Mechanical Prosthetic Valve Thrombosis</a:t>
            </a:r>
          </a:p>
        </p:txBody>
      </p:sp>
      <p:sp>
        <p:nvSpPr>
          <p:cNvPr id="3" name="Slide Number Placeholder 2">
            <a:extLst>
              <a:ext uri="{FF2B5EF4-FFF2-40B4-BE49-F238E27FC236}">
                <a16:creationId xmlns:a16="http://schemas.microsoft.com/office/drawing/2014/main" id="{AEDD9982-E160-40F7-BD53-ED363CAAE91A}"/>
              </a:ext>
            </a:extLst>
          </p:cNvPr>
          <p:cNvSpPr>
            <a:spLocks noGrp="1"/>
          </p:cNvSpPr>
          <p:nvPr>
            <p:ph type="sldNum" sz="quarter" idx="4"/>
          </p:nvPr>
        </p:nvSpPr>
        <p:spPr/>
        <p:txBody>
          <a:bodyPr/>
          <a:lstStyle/>
          <a:p>
            <a:fld id="{01CD3B2E-BC1C-6C4D-9D91-A67B950EE325}" type="slidenum">
              <a:rPr lang="en-US" smtClean="0"/>
              <a:pPr/>
              <a:t>154</a:t>
            </a:fld>
            <a:endParaRPr lang="en-US" dirty="0"/>
          </a:p>
        </p:txBody>
      </p:sp>
      <p:graphicFrame>
        <p:nvGraphicFramePr>
          <p:cNvPr id="4" name="Table 3">
            <a:extLst>
              <a:ext uri="{FF2B5EF4-FFF2-40B4-BE49-F238E27FC236}">
                <a16:creationId xmlns:a16="http://schemas.microsoft.com/office/drawing/2014/main" id="{9AEA4E42-6CCC-43D6-B170-6147532A0EE0}"/>
              </a:ext>
            </a:extLst>
          </p:cNvPr>
          <p:cNvGraphicFramePr>
            <a:graphicFrameLocks noGrp="1"/>
          </p:cNvGraphicFramePr>
          <p:nvPr>
            <p:extLst>
              <p:ext uri="{D42A27DB-BD31-4B8C-83A1-F6EECF244321}">
                <p14:modId xmlns:p14="http://schemas.microsoft.com/office/powerpoint/2010/main" val="2576083246"/>
              </p:ext>
            </p:extLst>
          </p:nvPr>
        </p:nvGraphicFramePr>
        <p:xfrm>
          <a:off x="381000" y="1600200"/>
          <a:ext cx="14089062" cy="5802821"/>
        </p:xfrm>
        <a:graphic>
          <a:graphicData uri="http://schemas.openxmlformats.org/drawingml/2006/table">
            <a:tbl>
              <a:tblPr firstRow="1" firstCol="1" bandRow="1"/>
              <a:tblGrid>
                <a:gridCol w="1408907">
                  <a:extLst>
                    <a:ext uri="{9D8B030D-6E8A-4147-A177-3AD203B41FA5}">
                      <a16:colId xmlns:a16="http://schemas.microsoft.com/office/drawing/2014/main" val="1537162640"/>
                    </a:ext>
                  </a:extLst>
                </a:gridCol>
                <a:gridCol w="1394817">
                  <a:extLst>
                    <a:ext uri="{9D8B030D-6E8A-4147-A177-3AD203B41FA5}">
                      <a16:colId xmlns:a16="http://schemas.microsoft.com/office/drawing/2014/main" val="724480844"/>
                    </a:ext>
                  </a:extLst>
                </a:gridCol>
                <a:gridCol w="11285338">
                  <a:extLst>
                    <a:ext uri="{9D8B030D-6E8A-4147-A177-3AD203B41FA5}">
                      <a16:colId xmlns:a16="http://schemas.microsoft.com/office/drawing/2014/main" val="4275365070"/>
                    </a:ext>
                  </a:extLst>
                </a:gridCol>
              </a:tblGrid>
              <a:tr h="762000">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COR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LOE</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750" b="1" dirty="0">
                          <a:effectLst/>
                          <a:latin typeface="Times New Roman" panose="02020603050405020304" pitchFamily="18" charset="0"/>
                          <a:ea typeface="Times New Roman" panose="02020603050405020304" pitchFamily="18" charset="0"/>
                        </a:rPr>
                        <a:t>Recommendation</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3406309"/>
                  </a:ext>
                </a:extLst>
              </a:tr>
              <a:tr h="4775063">
                <a:tc>
                  <a:txBody>
                    <a:bodyPr/>
                    <a:lstStyle/>
                    <a:p>
                      <a:pPr marL="0" marR="0" algn="ctr">
                        <a:lnSpc>
                          <a:spcPct val="150000"/>
                        </a:lnSpc>
                        <a:spcBef>
                          <a:spcPts val="0"/>
                        </a:spcBef>
                        <a:spcAft>
                          <a:spcPts val="0"/>
                        </a:spcAft>
                      </a:pPr>
                      <a:r>
                        <a:rPr lang="en-US" sz="3750" b="1">
                          <a:solidFill>
                            <a:srgbClr val="000000"/>
                          </a:solidFill>
                          <a:effectLst/>
                          <a:latin typeface="Times New Roman" panose="02020603050405020304" pitchFamily="18" charset="0"/>
                          <a:ea typeface="Times New Roman" panose="02020603050405020304" pitchFamily="18" charset="0"/>
                        </a:rPr>
                        <a:t>1</a:t>
                      </a:r>
                      <a:endParaRPr lang="en-US" sz="3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750" b="1" dirty="0">
                          <a:solidFill>
                            <a:srgbClr val="000000"/>
                          </a:solidFill>
                          <a:effectLst/>
                          <a:latin typeface="Times New Roman" panose="02020603050405020304" pitchFamily="18" charset="0"/>
                          <a:ea typeface="Times New Roman" panose="02020603050405020304" pitchFamily="18" charset="0"/>
                        </a:rPr>
                        <a:t>B-NR</a:t>
                      </a:r>
                      <a:endParaRPr lang="en-US" sz="3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750" b="1" dirty="0">
                          <a:solidFill>
                            <a:srgbClr val="000000"/>
                          </a:solidFill>
                          <a:effectLst/>
                          <a:latin typeface="Times New Roman" panose="02020603050405020304" pitchFamily="18" charset="0"/>
                          <a:ea typeface="Calibri" panose="020F0502020204030204" pitchFamily="34" charset="0"/>
                        </a:rPr>
                        <a:t>For patients with a thrombosed left-sided mechanical prosthetic heart valve who present with symptoms of valve obstruction, urgent initial treatment with either slow-infusion, low-dose fibrinolytic therapy or emergency surgery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620311"/>
                  </a:ext>
                </a:extLst>
              </a:tr>
            </a:tbl>
          </a:graphicData>
        </a:graphic>
      </p:graphicFrame>
    </p:spTree>
    <p:extLst>
      <p:ext uri="{BB962C8B-B14F-4D97-AF65-F5344CB8AC3E}">
        <p14:creationId xmlns:p14="http://schemas.microsoft.com/office/powerpoint/2010/main" val="176020860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B62896A-F7B0-4011-95B4-4E4AFB092167}"/>
              </a:ext>
            </a:extLst>
          </p:cNvPr>
          <p:cNvSpPr>
            <a:spLocks noGrp="1"/>
          </p:cNvSpPr>
          <p:nvPr>
            <p:ph type="sldNum" sz="quarter" idx="4"/>
          </p:nvPr>
        </p:nvSpPr>
        <p:spPr/>
        <p:txBody>
          <a:bodyPr/>
          <a:lstStyle/>
          <a:p>
            <a:fld id="{01CD3B2E-BC1C-6C4D-9D91-A67B950EE325}" type="slidenum">
              <a:rPr lang="en-US" smtClean="0"/>
              <a:pPr/>
              <a:t>155</a:t>
            </a:fld>
            <a:endParaRPr lang="en-US" dirty="0"/>
          </a:p>
        </p:txBody>
      </p:sp>
      <p:graphicFrame>
        <p:nvGraphicFramePr>
          <p:cNvPr id="3" name="Table 2">
            <a:extLst>
              <a:ext uri="{FF2B5EF4-FFF2-40B4-BE49-F238E27FC236}">
                <a16:creationId xmlns:a16="http://schemas.microsoft.com/office/drawing/2014/main" id="{BF5C0CAA-D914-4956-9093-1CB51927DBE3}"/>
              </a:ext>
            </a:extLst>
          </p:cNvPr>
          <p:cNvGraphicFramePr>
            <a:graphicFrameLocks noGrp="1"/>
          </p:cNvGraphicFramePr>
          <p:nvPr>
            <p:extLst>
              <p:ext uri="{D42A27DB-BD31-4B8C-83A1-F6EECF244321}">
                <p14:modId xmlns:p14="http://schemas.microsoft.com/office/powerpoint/2010/main" val="2791857893"/>
              </p:ext>
            </p:extLst>
          </p:nvPr>
        </p:nvGraphicFramePr>
        <p:xfrm>
          <a:off x="533400" y="1295400"/>
          <a:ext cx="13868400" cy="6886956"/>
        </p:xfrm>
        <a:graphic>
          <a:graphicData uri="http://schemas.openxmlformats.org/drawingml/2006/table">
            <a:tbl>
              <a:tblPr firstRow="1" firstCol="1" bandRow="1"/>
              <a:tblGrid>
                <a:gridCol w="6934200">
                  <a:extLst>
                    <a:ext uri="{9D8B030D-6E8A-4147-A177-3AD203B41FA5}">
                      <a16:colId xmlns:a16="http://schemas.microsoft.com/office/drawing/2014/main" val="838463366"/>
                    </a:ext>
                  </a:extLst>
                </a:gridCol>
                <a:gridCol w="6934200">
                  <a:extLst>
                    <a:ext uri="{9D8B030D-6E8A-4147-A177-3AD203B41FA5}">
                      <a16:colId xmlns:a16="http://schemas.microsoft.com/office/drawing/2014/main" val="3073938510"/>
                    </a:ext>
                  </a:extLst>
                </a:gridCol>
              </a:tblGrid>
              <a:tr h="502995">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Surgery</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Favor Fibrinolysis</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754360"/>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Readily available surgical expertise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surgical expertise available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4047809"/>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High surgical risk</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3045722"/>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contraindication to fibrinolysis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6369494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Recurrent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First-time episode of valve thrombosis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1887426"/>
                  </a:ext>
                </a:extLst>
              </a:tr>
              <a:tr h="502995">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 class 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NYHA class I, II, or III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9403004"/>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Large clot (&gt;0.8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Small clot (</a:t>
                      </a:r>
                      <a:r>
                        <a:rPr lang="en-US" sz="2200" b="1">
                          <a:effectLst/>
                          <a:latin typeface="Times New Roman" panose="02020603050405020304" pitchFamily="18" charset="0"/>
                          <a:ea typeface="Times New Roman" panose="02020603050405020304" pitchFamily="18" charset="0"/>
                          <a:sym typeface="Symbol" panose="05050102010706020507" pitchFamily="18" charset="2"/>
                        </a:rPr>
                        <a:t></a:t>
                      </a:r>
                      <a:r>
                        <a:rPr lang="en-US" sz="2200">
                          <a:effectLst/>
                          <a:latin typeface="Times New Roman" panose="02020603050405020304" pitchFamily="18" charset="0"/>
                          <a:ea typeface="Times New Roman" panose="02020603050405020304" pitchFamily="18" charset="0"/>
                        </a:rPr>
                        <a:t>0.8 cm</a:t>
                      </a:r>
                      <a:r>
                        <a:rPr lang="en-US" sz="2200" baseline="30000">
                          <a:effectLst/>
                          <a:latin typeface="Times New Roman" panose="02020603050405020304" pitchFamily="18" charset="0"/>
                          <a:ea typeface="Times New Roman" panose="02020603050405020304" pitchFamily="18" charset="0"/>
                        </a:rPr>
                        <a:t>2</a:t>
                      </a:r>
                      <a:r>
                        <a:rPr lang="en-US" sz="2200">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937335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LA thrombus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7413540"/>
                  </a:ext>
                </a:extLst>
              </a:tr>
              <a:tr h="63398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Concomitant CAD in need of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or mild CAD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2047197"/>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No other valve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3381421"/>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Possible pannus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Thrombus visualized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253436"/>
                  </a:ext>
                </a:extLst>
              </a:tr>
              <a:tr h="502995">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 choice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527546"/>
                  </a:ext>
                </a:extLst>
              </a:tr>
            </a:tbl>
          </a:graphicData>
        </a:graphic>
      </p:graphicFrame>
      <p:sp>
        <p:nvSpPr>
          <p:cNvPr id="4" name="TextBox 3">
            <a:extLst>
              <a:ext uri="{FF2B5EF4-FFF2-40B4-BE49-F238E27FC236}">
                <a16:creationId xmlns:a16="http://schemas.microsoft.com/office/drawing/2014/main" id="{CE1B2521-7C59-4290-8DBB-F86A567B1C21}"/>
              </a:ext>
            </a:extLst>
          </p:cNvPr>
          <p:cNvSpPr txBox="1"/>
          <p:nvPr/>
        </p:nvSpPr>
        <p:spPr>
          <a:xfrm>
            <a:off x="1828800" y="152400"/>
            <a:ext cx="10972800" cy="954107"/>
          </a:xfrm>
          <a:prstGeom prst="rect">
            <a:avLst/>
          </a:prstGeom>
          <a:noFill/>
        </p:spPr>
        <p:txBody>
          <a:bodyPr wrap="square" rtlCol="0">
            <a:spAutoFit/>
          </a:bodyPr>
          <a:lstStyle/>
          <a:p>
            <a:pPr algn="ctr"/>
            <a:r>
              <a:rPr lang="en-US" sz="2800" dirty="0">
                <a:latin typeface="Lub Dub Medium" panose="020B0603030403020204" pitchFamily="34" charset="0"/>
              </a:rPr>
              <a:t>Table 23. Systemic Fibrinolysis Versus Surgery for Prosthetic Valve Thrombosis</a:t>
            </a:r>
          </a:p>
        </p:txBody>
      </p:sp>
    </p:spTree>
    <p:extLst>
      <p:ext uri="{BB962C8B-B14F-4D97-AF65-F5344CB8AC3E}">
        <p14:creationId xmlns:p14="http://schemas.microsoft.com/office/powerpoint/2010/main" val="47784663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425AFD1-E9B4-491E-B5E2-0629E5CF7056}"/>
              </a:ext>
            </a:extLst>
          </p:cNvPr>
          <p:cNvSpPr>
            <a:spLocks noGrp="1"/>
          </p:cNvSpPr>
          <p:nvPr>
            <p:ph type="ctrTitle"/>
          </p:nvPr>
        </p:nvSpPr>
        <p:spPr>
          <a:xfrm>
            <a:off x="2381248" y="371476"/>
            <a:ext cx="9944101" cy="914399"/>
          </a:xfrm>
        </p:spPr>
        <p:txBody>
          <a:bodyPr/>
          <a:lstStyle/>
          <a:p>
            <a:r>
              <a:rPr lang="en-US" dirty="0"/>
              <a:t>Diagnosis of Bioprosthetic Valve Thrombosis</a:t>
            </a:r>
          </a:p>
        </p:txBody>
      </p:sp>
      <p:sp>
        <p:nvSpPr>
          <p:cNvPr id="3" name="Slide Number Placeholder 2">
            <a:extLst>
              <a:ext uri="{FF2B5EF4-FFF2-40B4-BE49-F238E27FC236}">
                <a16:creationId xmlns:a16="http://schemas.microsoft.com/office/drawing/2014/main" id="{7A01D9BB-F7A8-492E-8BA7-38E776609768}"/>
              </a:ext>
            </a:extLst>
          </p:cNvPr>
          <p:cNvSpPr>
            <a:spLocks noGrp="1"/>
          </p:cNvSpPr>
          <p:nvPr>
            <p:ph type="sldNum" sz="quarter" idx="4"/>
          </p:nvPr>
        </p:nvSpPr>
        <p:spPr/>
        <p:txBody>
          <a:bodyPr/>
          <a:lstStyle/>
          <a:p>
            <a:fld id="{01CD3B2E-BC1C-6C4D-9D91-A67B950EE325}" type="slidenum">
              <a:rPr lang="en-US" smtClean="0"/>
              <a:pPr/>
              <a:t>156</a:t>
            </a:fld>
            <a:endParaRPr lang="en-US" dirty="0"/>
          </a:p>
        </p:txBody>
      </p:sp>
      <p:graphicFrame>
        <p:nvGraphicFramePr>
          <p:cNvPr id="4" name="Table 3">
            <a:extLst>
              <a:ext uri="{FF2B5EF4-FFF2-40B4-BE49-F238E27FC236}">
                <a16:creationId xmlns:a16="http://schemas.microsoft.com/office/drawing/2014/main" id="{F45A8896-AD3B-4626-8004-0F3A1E4F4DCB}"/>
              </a:ext>
            </a:extLst>
          </p:cNvPr>
          <p:cNvGraphicFramePr>
            <a:graphicFrameLocks noGrp="1"/>
          </p:cNvGraphicFramePr>
          <p:nvPr>
            <p:extLst>
              <p:ext uri="{D42A27DB-BD31-4B8C-83A1-F6EECF244321}">
                <p14:modId xmlns:p14="http://schemas.microsoft.com/office/powerpoint/2010/main" val="1269385955"/>
              </p:ext>
            </p:extLst>
          </p:nvPr>
        </p:nvGraphicFramePr>
        <p:xfrm>
          <a:off x="381000" y="1447800"/>
          <a:ext cx="13944599" cy="5943600"/>
        </p:xfrm>
        <a:graphic>
          <a:graphicData uri="http://schemas.openxmlformats.org/drawingml/2006/table">
            <a:tbl>
              <a:tblPr firstRow="1" firstCol="1" bandRow="1"/>
              <a:tblGrid>
                <a:gridCol w="1394461">
                  <a:extLst>
                    <a:ext uri="{9D8B030D-6E8A-4147-A177-3AD203B41FA5}">
                      <a16:colId xmlns:a16="http://schemas.microsoft.com/office/drawing/2014/main" val="169733910"/>
                    </a:ext>
                  </a:extLst>
                </a:gridCol>
                <a:gridCol w="1653539">
                  <a:extLst>
                    <a:ext uri="{9D8B030D-6E8A-4147-A177-3AD203B41FA5}">
                      <a16:colId xmlns:a16="http://schemas.microsoft.com/office/drawing/2014/main" val="4156562833"/>
                    </a:ext>
                  </a:extLst>
                </a:gridCol>
                <a:gridCol w="10896599">
                  <a:extLst>
                    <a:ext uri="{9D8B030D-6E8A-4147-A177-3AD203B41FA5}">
                      <a16:colId xmlns:a16="http://schemas.microsoft.com/office/drawing/2014/main" val="2773063559"/>
                    </a:ext>
                  </a:extLst>
                </a:gridCol>
              </a:tblGrid>
              <a:tr h="1785860">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Times New Roman" panose="02020603050405020304" pitchFamily="18"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5005637"/>
                  </a:ext>
                </a:extLst>
              </a:tr>
              <a:tr h="4157740">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2a</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Times New Roman" panose="02020603050405020304" pitchFamily="18" charset="0"/>
                        </a:rPr>
                        <a:t>C-LD</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66738" marR="0" lvl="0" indent="-566738" algn="l">
                        <a:lnSpc>
                          <a:spcPct val="15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In patients with suspected bioprosthetic valve thrombosis,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5058162"/>
                  </a:ext>
                </a:extLst>
              </a:tr>
            </a:tbl>
          </a:graphicData>
        </a:graphic>
      </p:graphicFrame>
    </p:spTree>
    <p:extLst>
      <p:ext uri="{BB962C8B-B14F-4D97-AF65-F5344CB8AC3E}">
        <p14:creationId xmlns:p14="http://schemas.microsoft.com/office/powerpoint/2010/main" val="299734692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8E09-CDA2-4BFF-8E6C-A576423E60E9}"/>
              </a:ext>
            </a:extLst>
          </p:cNvPr>
          <p:cNvSpPr>
            <a:spLocks noGrp="1"/>
          </p:cNvSpPr>
          <p:nvPr>
            <p:ph type="ctrTitle"/>
          </p:nvPr>
        </p:nvSpPr>
        <p:spPr>
          <a:xfrm>
            <a:off x="1981200" y="66675"/>
            <a:ext cx="10172700" cy="1447800"/>
          </a:xfrm>
        </p:spPr>
        <p:txBody>
          <a:bodyPr/>
          <a:lstStyle/>
          <a:p>
            <a:r>
              <a:rPr lang="en-US" sz="3200" dirty="0"/>
              <a:t>Medical Therapy: </a:t>
            </a:r>
            <a:r>
              <a:rPr lang="en-US" sz="3200" strike="sngStrike" dirty="0"/>
              <a:t>In</a:t>
            </a:r>
            <a:r>
              <a:rPr lang="en-US" sz="3200" dirty="0"/>
              <a:t> </a:t>
            </a:r>
            <a:r>
              <a:rPr lang="en-US" sz="3200" dirty="0" err="1"/>
              <a:t>P</a:t>
            </a:r>
            <a:r>
              <a:rPr lang="en-US" sz="3200" strike="sngStrike" dirty="0" err="1"/>
              <a:t>p</a:t>
            </a:r>
            <a:r>
              <a:rPr lang="en-US" sz="3200" dirty="0" err="1"/>
              <a:t>atients</a:t>
            </a:r>
            <a:r>
              <a:rPr lang="en-US" sz="3200" dirty="0"/>
              <a:t> with </a:t>
            </a:r>
            <a:r>
              <a:rPr lang="en-US" sz="3200" dirty="0" err="1"/>
              <a:t>S</a:t>
            </a:r>
            <a:r>
              <a:rPr lang="en-US" sz="3200" strike="sngStrike" dirty="0" err="1"/>
              <a:t>s</a:t>
            </a:r>
            <a:r>
              <a:rPr lang="en-US" sz="3200" dirty="0" err="1"/>
              <a:t>uspected</a:t>
            </a:r>
            <a:r>
              <a:rPr lang="en-US" sz="3200" dirty="0"/>
              <a:t> or </a:t>
            </a:r>
            <a:r>
              <a:rPr lang="en-US" sz="3200" dirty="0" err="1"/>
              <a:t>C</a:t>
            </a:r>
            <a:r>
              <a:rPr lang="en-US" sz="3200" strike="sngStrike" dirty="0" err="1"/>
              <a:t>c</a:t>
            </a:r>
            <a:r>
              <a:rPr lang="en-US" sz="3200" dirty="0" err="1"/>
              <a:t>onfirmed</a:t>
            </a:r>
            <a:r>
              <a:rPr lang="en-US" sz="3200" dirty="0"/>
              <a:t> </a:t>
            </a:r>
            <a:r>
              <a:rPr lang="en-US" sz="3200" dirty="0" err="1"/>
              <a:t>B</a:t>
            </a:r>
            <a:r>
              <a:rPr lang="en-US" sz="3200" strike="sngStrike" dirty="0" err="1"/>
              <a:t>b</a:t>
            </a:r>
            <a:r>
              <a:rPr lang="en-US" sz="3200" dirty="0" err="1"/>
              <a:t>ioprosthetic</a:t>
            </a:r>
            <a:r>
              <a:rPr lang="en-US" sz="3200" dirty="0"/>
              <a:t> </a:t>
            </a:r>
            <a:r>
              <a:rPr lang="en-US" sz="3200" dirty="0" err="1"/>
              <a:t>V</a:t>
            </a:r>
            <a:r>
              <a:rPr lang="en-US" sz="3200" strike="sngStrike" dirty="0" err="1"/>
              <a:t>v</a:t>
            </a:r>
            <a:r>
              <a:rPr lang="en-US" sz="3200" dirty="0" err="1"/>
              <a:t>alve</a:t>
            </a:r>
            <a:r>
              <a:rPr lang="en-US" sz="3200" dirty="0"/>
              <a:t> </a:t>
            </a:r>
            <a:r>
              <a:rPr lang="en-US" sz="3200" dirty="0" err="1"/>
              <a:t>T</a:t>
            </a:r>
            <a:r>
              <a:rPr lang="en-US" sz="3200" strike="sngStrike" dirty="0" err="1"/>
              <a:t>t</a:t>
            </a:r>
            <a:r>
              <a:rPr lang="en-US" sz="3200" dirty="0" err="1"/>
              <a:t>hrombosis</a:t>
            </a:r>
            <a:r>
              <a:rPr lang="en-US" sz="3200" dirty="0"/>
              <a:t>  </a:t>
            </a:r>
          </a:p>
        </p:txBody>
      </p:sp>
      <p:sp>
        <p:nvSpPr>
          <p:cNvPr id="3" name="Slide Number Placeholder 2">
            <a:extLst>
              <a:ext uri="{FF2B5EF4-FFF2-40B4-BE49-F238E27FC236}">
                <a16:creationId xmlns:a16="http://schemas.microsoft.com/office/drawing/2014/main" id="{44F4E580-47EF-4BBB-AF50-BE479EA2870F}"/>
              </a:ext>
            </a:extLst>
          </p:cNvPr>
          <p:cNvSpPr>
            <a:spLocks noGrp="1"/>
          </p:cNvSpPr>
          <p:nvPr>
            <p:ph type="sldNum" sz="quarter" idx="4"/>
          </p:nvPr>
        </p:nvSpPr>
        <p:spPr/>
        <p:txBody>
          <a:bodyPr/>
          <a:lstStyle/>
          <a:p>
            <a:fld id="{01CD3B2E-BC1C-6C4D-9D91-A67B950EE325}" type="slidenum">
              <a:rPr lang="en-US" smtClean="0"/>
              <a:pPr/>
              <a:t>157</a:t>
            </a:fld>
            <a:endParaRPr lang="en-US" dirty="0"/>
          </a:p>
        </p:txBody>
      </p:sp>
      <p:graphicFrame>
        <p:nvGraphicFramePr>
          <p:cNvPr id="4" name="Table 3">
            <a:extLst>
              <a:ext uri="{FF2B5EF4-FFF2-40B4-BE49-F238E27FC236}">
                <a16:creationId xmlns:a16="http://schemas.microsoft.com/office/drawing/2014/main" id="{32834AEB-606C-4FC6-9871-23468929FB33}"/>
              </a:ext>
            </a:extLst>
          </p:cNvPr>
          <p:cNvGraphicFramePr>
            <a:graphicFrameLocks noGrp="1"/>
          </p:cNvGraphicFramePr>
          <p:nvPr>
            <p:extLst>
              <p:ext uri="{D42A27DB-BD31-4B8C-83A1-F6EECF244321}">
                <p14:modId xmlns:p14="http://schemas.microsoft.com/office/powerpoint/2010/main" val="3028726736"/>
              </p:ext>
            </p:extLst>
          </p:nvPr>
        </p:nvGraphicFramePr>
        <p:xfrm>
          <a:off x="381000" y="16764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2678721374"/>
                    </a:ext>
                  </a:extLst>
                </a:gridCol>
                <a:gridCol w="1394817">
                  <a:extLst>
                    <a:ext uri="{9D8B030D-6E8A-4147-A177-3AD203B41FA5}">
                      <a16:colId xmlns:a16="http://schemas.microsoft.com/office/drawing/2014/main" val="2506565453"/>
                    </a:ext>
                  </a:extLst>
                </a:gridCol>
                <a:gridCol w="11285338">
                  <a:extLst>
                    <a:ext uri="{9D8B030D-6E8A-4147-A177-3AD203B41FA5}">
                      <a16:colId xmlns:a16="http://schemas.microsoft.com/office/drawing/2014/main" val="3952060187"/>
                    </a:ext>
                  </a:extLst>
                </a:gridCol>
              </a:tblGrid>
              <a:tr h="1083932">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COR</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LOE</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a:lnSpc>
                          <a:spcPct val="200000"/>
                        </a:lnSpc>
                        <a:spcBef>
                          <a:spcPts val="0"/>
                        </a:spcBef>
                        <a:spcAft>
                          <a:spcPts val="0"/>
                        </a:spcAft>
                      </a:pPr>
                      <a:r>
                        <a:rPr lang="en-US" sz="3800" b="1" dirty="0">
                          <a:effectLst/>
                          <a:latin typeface="Times New Roman" panose="02020603050405020304" pitchFamily="18" charset="0"/>
                          <a:ea typeface="Times New Roman" panose="02020603050405020304" pitchFamily="18" charset="0"/>
                        </a:rPr>
                        <a:t>Recommendation</a:t>
                      </a:r>
                      <a:endParaRPr lang="en-US" sz="3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62362338"/>
                  </a:ext>
                </a:extLst>
              </a:tr>
              <a:tr h="4707268">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2a</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indent="0" algn="ctr">
                        <a:lnSpc>
                          <a:spcPct val="200000"/>
                        </a:lnSpc>
                        <a:spcBef>
                          <a:spcPts val="0"/>
                        </a:spcBef>
                        <a:spcAft>
                          <a:spcPts val="0"/>
                        </a:spcAft>
                      </a:pPr>
                      <a:r>
                        <a:rPr lang="en-US" sz="3800" b="1">
                          <a:solidFill>
                            <a:srgbClr val="000000"/>
                          </a:solidFill>
                          <a:effectLst/>
                          <a:latin typeface="Times New Roman" panose="02020603050405020304" pitchFamily="18" charset="0"/>
                          <a:ea typeface="Times New Roman" panose="02020603050405020304" pitchFamily="18" charset="0"/>
                        </a:rPr>
                        <a:t>B-NR</a:t>
                      </a:r>
                      <a:endParaRPr lang="en-US" sz="3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566738" algn="l">
                        <a:lnSpc>
                          <a:spcPct val="150000"/>
                        </a:lnSpc>
                        <a:spcBef>
                          <a:spcPts val="0"/>
                        </a:spcBef>
                        <a:spcAft>
                          <a:spcPts val="0"/>
                        </a:spcAft>
                        <a:buFont typeface="Arial" panose="020B0604020202020204" pitchFamily="34" charset="0"/>
                        <a:buNone/>
                      </a:pPr>
                      <a:r>
                        <a:rPr lang="en-US" sz="3800" b="1" dirty="0">
                          <a:solidFill>
                            <a:srgbClr val="000000"/>
                          </a:solidFill>
                          <a:effectLst/>
                          <a:latin typeface="Times New Roman" panose="02020603050405020304" pitchFamily="18" charset="0"/>
                          <a:ea typeface="Calibri" panose="020F0502020204030204" pitchFamily="34" charset="0"/>
                        </a:rPr>
                        <a:t>1.  In patients with suspected or confirmed bioprosthetic valve thrombosis who are hemodynamically stable and have no contraindications to anticoagulation, initial treatment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7210166"/>
                  </a:ext>
                </a:extLst>
              </a:tr>
            </a:tbl>
          </a:graphicData>
        </a:graphic>
      </p:graphicFrame>
    </p:spTree>
    <p:extLst>
      <p:ext uri="{BB962C8B-B14F-4D97-AF65-F5344CB8AC3E}">
        <p14:creationId xmlns:p14="http://schemas.microsoft.com/office/powerpoint/2010/main" val="120695503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DF6B-44BA-42FF-89AC-045497C9A096}"/>
              </a:ext>
            </a:extLst>
          </p:cNvPr>
          <p:cNvSpPr>
            <a:spLocks noGrp="1"/>
          </p:cNvSpPr>
          <p:nvPr>
            <p:ph type="ctrTitle"/>
          </p:nvPr>
        </p:nvSpPr>
        <p:spPr>
          <a:xfrm>
            <a:off x="2019300" y="152400"/>
            <a:ext cx="10591800" cy="784830"/>
          </a:xfrm>
        </p:spPr>
        <p:txBody>
          <a:bodyPr/>
          <a:lstStyle/>
          <a:p>
            <a:r>
              <a:rPr lang="en-US" sz="3600" dirty="0"/>
              <a:t>Diagnosis of Prosthetic Valve Stenosis</a:t>
            </a:r>
          </a:p>
        </p:txBody>
      </p:sp>
      <p:sp>
        <p:nvSpPr>
          <p:cNvPr id="3" name="Slide Number Placeholder 2">
            <a:extLst>
              <a:ext uri="{FF2B5EF4-FFF2-40B4-BE49-F238E27FC236}">
                <a16:creationId xmlns:a16="http://schemas.microsoft.com/office/drawing/2014/main" id="{12615DAF-4B8B-4016-B20D-31BAB01B8CE2}"/>
              </a:ext>
            </a:extLst>
          </p:cNvPr>
          <p:cNvSpPr>
            <a:spLocks noGrp="1"/>
          </p:cNvSpPr>
          <p:nvPr>
            <p:ph type="sldNum" sz="quarter" idx="4"/>
          </p:nvPr>
        </p:nvSpPr>
        <p:spPr/>
        <p:txBody>
          <a:bodyPr/>
          <a:lstStyle/>
          <a:p>
            <a:fld id="{01CD3B2E-BC1C-6C4D-9D91-A67B950EE325}" type="slidenum">
              <a:rPr lang="en-US" smtClean="0"/>
              <a:pPr/>
              <a:t>158</a:t>
            </a:fld>
            <a:endParaRPr lang="en-US" dirty="0"/>
          </a:p>
        </p:txBody>
      </p:sp>
      <p:graphicFrame>
        <p:nvGraphicFramePr>
          <p:cNvPr id="4" name="Table 3">
            <a:extLst>
              <a:ext uri="{FF2B5EF4-FFF2-40B4-BE49-F238E27FC236}">
                <a16:creationId xmlns:a16="http://schemas.microsoft.com/office/drawing/2014/main" id="{05169D23-4F9B-471B-9BD8-FBFEE99CD2BA}"/>
              </a:ext>
            </a:extLst>
          </p:cNvPr>
          <p:cNvGraphicFramePr>
            <a:graphicFrameLocks noGrp="1"/>
          </p:cNvGraphicFramePr>
          <p:nvPr>
            <p:extLst>
              <p:ext uri="{D42A27DB-BD31-4B8C-83A1-F6EECF244321}">
                <p14:modId xmlns:p14="http://schemas.microsoft.com/office/powerpoint/2010/main" val="4273345147"/>
              </p:ext>
            </p:extLst>
          </p:nvPr>
        </p:nvGraphicFramePr>
        <p:xfrm>
          <a:off x="304801" y="1371600"/>
          <a:ext cx="14165262" cy="6022210"/>
        </p:xfrm>
        <a:graphic>
          <a:graphicData uri="http://schemas.openxmlformats.org/drawingml/2006/table">
            <a:tbl>
              <a:tblPr firstRow="1" firstCol="1" bandRow="1"/>
              <a:tblGrid>
                <a:gridCol w="1416527">
                  <a:extLst>
                    <a:ext uri="{9D8B030D-6E8A-4147-A177-3AD203B41FA5}">
                      <a16:colId xmlns:a16="http://schemas.microsoft.com/office/drawing/2014/main" val="1478964566"/>
                    </a:ext>
                  </a:extLst>
                </a:gridCol>
                <a:gridCol w="1402361">
                  <a:extLst>
                    <a:ext uri="{9D8B030D-6E8A-4147-A177-3AD203B41FA5}">
                      <a16:colId xmlns:a16="http://schemas.microsoft.com/office/drawing/2014/main" val="1033231622"/>
                    </a:ext>
                  </a:extLst>
                </a:gridCol>
                <a:gridCol w="11346374">
                  <a:extLst>
                    <a:ext uri="{9D8B030D-6E8A-4147-A177-3AD203B41FA5}">
                      <a16:colId xmlns:a16="http://schemas.microsoft.com/office/drawing/2014/main" val="457111152"/>
                    </a:ext>
                  </a:extLst>
                </a:gridCol>
              </a:tblGrid>
              <a:tr h="914400">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Recommendations</a:t>
                      </a:r>
                      <a:endParaRPr lang="en-US" sz="27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26513496"/>
                  </a:ext>
                </a:extLst>
              </a:tr>
              <a:tr h="2256629">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stenosis, TTE and TEE are recommended to diagnosis the cause and severity of valve obstruction, assess ventricular function, and estimate pulmonary artery systolic pressure.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8985428"/>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1</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C-EO</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2.  In patients with mechanical valve stenosis, fluoroscopy or cine-CT is recommended to assess motion of the mechanical valve leaflets.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531911"/>
                  </a:ext>
                </a:extLst>
              </a:tr>
              <a:tr h="1356422">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C-LD</a:t>
                      </a:r>
                      <a:endParaRPr lang="en-US" sz="27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3.  In patients with bioprosthetic valve  stenosis, 3D TEE or 4D CT imaging can be useful to rule out leaflet thrombosis.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70367841"/>
                  </a:ext>
                </a:extLst>
              </a:tr>
            </a:tbl>
          </a:graphicData>
        </a:graphic>
      </p:graphicFrame>
    </p:spTree>
    <p:extLst>
      <p:ext uri="{BB962C8B-B14F-4D97-AF65-F5344CB8AC3E}">
        <p14:creationId xmlns:p14="http://schemas.microsoft.com/office/powerpoint/2010/main" val="408315642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1"/>
            <a:ext cx="9220200" cy="1236832"/>
          </a:xfrm>
        </p:spPr>
        <p:txBody>
          <a:bodyPr/>
          <a:lstStyle/>
          <a:p>
            <a:r>
              <a:rPr lang="en-US" dirty="0"/>
              <a:t>Intervention of Patients with Prosthetic Valve Stenosis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159</a:t>
            </a:fld>
            <a:endParaRPr lang="en-US" dirty="0"/>
          </a:p>
        </p:txBody>
      </p:sp>
      <p:graphicFrame>
        <p:nvGraphicFramePr>
          <p:cNvPr id="4" name="Table 3">
            <a:extLst>
              <a:ext uri="{FF2B5EF4-FFF2-40B4-BE49-F238E27FC236}">
                <a16:creationId xmlns:a16="http://schemas.microsoft.com/office/drawing/2014/main" id="{E10B0CD0-3028-4167-87AD-5C0DBAE593E7}"/>
              </a:ext>
            </a:extLst>
          </p:cNvPr>
          <p:cNvGraphicFramePr>
            <a:graphicFrameLocks noGrp="1"/>
          </p:cNvGraphicFramePr>
          <p:nvPr>
            <p:extLst>
              <p:ext uri="{D42A27DB-BD31-4B8C-83A1-F6EECF244321}">
                <p14:modId xmlns:p14="http://schemas.microsoft.com/office/powerpoint/2010/main" val="2450411865"/>
              </p:ext>
            </p:extLst>
          </p:nvPr>
        </p:nvGraphicFramePr>
        <p:xfrm>
          <a:off x="457200" y="1371600"/>
          <a:ext cx="14012861" cy="6153220"/>
        </p:xfrm>
        <a:graphic>
          <a:graphicData uri="http://schemas.openxmlformats.org/drawingml/2006/table">
            <a:tbl>
              <a:tblPr firstRow="1" firstCol="1" bandRow="1"/>
              <a:tblGrid>
                <a:gridCol w="1401287">
                  <a:extLst>
                    <a:ext uri="{9D8B030D-6E8A-4147-A177-3AD203B41FA5}">
                      <a16:colId xmlns:a16="http://schemas.microsoft.com/office/drawing/2014/main" val="2476872087"/>
                    </a:ext>
                  </a:extLst>
                </a:gridCol>
                <a:gridCol w="1387273">
                  <a:extLst>
                    <a:ext uri="{9D8B030D-6E8A-4147-A177-3AD203B41FA5}">
                      <a16:colId xmlns:a16="http://schemas.microsoft.com/office/drawing/2014/main" val="2564914328"/>
                    </a:ext>
                  </a:extLst>
                </a:gridCol>
                <a:gridCol w="11224301">
                  <a:extLst>
                    <a:ext uri="{9D8B030D-6E8A-4147-A177-3AD203B41FA5}">
                      <a16:colId xmlns:a16="http://schemas.microsoft.com/office/drawing/2014/main" val="10673770"/>
                    </a:ext>
                  </a:extLst>
                </a:gridCol>
              </a:tblGrid>
              <a:tr h="1017529">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858930"/>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patients with symptomatic severe stenosis of a bioprosthetic or  mechanical prosthetic valve, repeat surgical intervention is indicated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7756503"/>
                  </a:ext>
                </a:extLst>
              </a:tr>
              <a:tr h="1692824">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2a</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For severely symptomatic patients with bioprosthetic aortic valve stenosis and high or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9638306"/>
                  </a:ext>
                </a:extLst>
              </a:tr>
              <a:tr h="1692824">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For patients with significant bioprosthetic valve stenosis attributable to suspected or documented valve thrombosis, oral anticoagulation with a VKA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92708446"/>
                  </a:ext>
                </a:extLst>
              </a:tr>
            </a:tbl>
          </a:graphicData>
        </a:graphic>
      </p:graphicFrame>
    </p:spTree>
    <p:extLst>
      <p:ext uri="{BB962C8B-B14F-4D97-AF65-F5344CB8AC3E}">
        <p14:creationId xmlns:p14="http://schemas.microsoft.com/office/powerpoint/2010/main" val="38124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762000" y="2590801"/>
            <a:ext cx="12877800" cy="15239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General Principles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83354093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D11196-5376-4917-883A-B66CB56E29C1}"/>
              </a:ext>
            </a:extLst>
          </p:cNvPr>
          <p:cNvSpPr>
            <a:spLocks noGrp="1"/>
          </p:cNvSpPr>
          <p:nvPr>
            <p:ph type="sldNum" sz="quarter" idx="4"/>
          </p:nvPr>
        </p:nvSpPr>
        <p:spPr/>
        <p:txBody>
          <a:bodyPr/>
          <a:lstStyle/>
          <a:p>
            <a:fld id="{01CD3B2E-BC1C-6C4D-9D91-A67B950EE325}" type="slidenum">
              <a:rPr lang="en-US" smtClean="0"/>
              <a:pPr/>
              <a:t>160</a:t>
            </a:fld>
            <a:endParaRPr lang="en-US" dirty="0"/>
          </a:p>
        </p:txBody>
      </p:sp>
      <p:pic>
        <p:nvPicPr>
          <p:cNvPr id="3" name="Picture 2">
            <a:extLst>
              <a:ext uri="{FF2B5EF4-FFF2-40B4-BE49-F238E27FC236}">
                <a16:creationId xmlns:a16="http://schemas.microsoft.com/office/drawing/2014/main" id="{A42E5AD7-9624-46EF-B59A-741B5A3802E9}"/>
              </a:ext>
            </a:extLst>
          </p:cNvPr>
          <p:cNvPicPr/>
          <p:nvPr/>
        </p:nvPicPr>
        <p:blipFill rotWithShape="1">
          <a:blip r:embed="rId2" cstate="print">
            <a:extLst>
              <a:ext uri="{28A0092B-C50C-407E-A947-70E740481C1C}">
                <a14:useLocalDpi xmlns:a14="http://schemas.microsoft.com/office/drawing/2010/main" val="0"/>
              </a:ext>
            </a:extLst>
          </a:blip>
          <a:srcRect t="5966"/>
          <a:stretch/>
        </p:blipFill>
        <p:spPr bwMode="auto">
          <a:xfrm>
            <a:off x="2895600" y="-1"/>
            <a:ext cx="9677400" cy="8610601"/>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4E04728-D8AA-48B5-9781-E6E36D275889}"/>
              </a:ext>
            </a:extLst>
          </p:cNvPr>
          <p:cNvSpPr txBox="1"/>
          <p:nvPr/>
        </p:nvSpPr>
        <p:spPr>
          <a:xfrm>
            <a:off x="304800" y="1905000"/>
            <a:ext cx="2819400" cy="3046988"/>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14. Management of prosthetic valve stenosis and regurgitation.</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 </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2715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Prosthetic Valve Regurgitation</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161</a:t>
            </a:fld>
            <a:endParaRPr lang="en-US" dirty="0"/>
          </a:p>
        </p:txBody>
      </p:sp>
      <p:graphicFrame>
        <p:nvGraphicFramePr>
          <p:cNvPr id="4" name="Table 3">
            <a:extLst>
              <a:ext uri="{FF2B5EF4-FFF2-40B4-BE49-F238E27FC236}">
                <a16:creationId xmlns:a16="http://schemas.microsoft.com/office/drawing/2014/main" id="{3E60B2C4-134E-443A-96FC-8F6C52617B31}"/>
              </a:ext>
            </a:extLst>
          </p:cNvPr>
          <p:cNvGraphicFramePr>
            <a:graphicFrameLocks noGrp="1"/>
          </p:cNvGraphicFramePr>
          <p:nvPr>
            <p:extLst>
              <p:ext uri="{D42A27DB-BD31-4B8C-83A1-F6EECF244321}">
                <p14:modId xmlns:p14="http://schemas.microsoft.com/office/powerpoint/2010/main" val="3386532042"/>
              </p:ext>
            </p:extLst>
          </p:nvPr>
        </p:nvGraphicFramePr>
        <p:xfrm>
          <a:off x="381001" y="1447800"/>
          <a:ext cx="13868401" cy="5788555"/>
        </p:xfrm>
        <a:graphic>
          <a:graphicData uri="http://schemas.openxmlformats.org/drawingml/2006/table">
            <a:tbl>
              <a:tblPr firstRow="1" firstCol="1" bandRow="1"/>
              <a:tblGrid>
                <a:gridCol w="1386841">
                  <a:extLst>
                    <a:ext uri="{9D8B030D-6E8A-4147-A177-3AD203B41FA5}">
                      <a16:colId xmlns:a16="http://schemas.microsoft.com/office/drawing/2014/main" val="1338552282"/>
                    </a:ext>
                  </a:extLst>
                </a:gridCol>
                <a:gridCol w="1372972">
                  <a:extLst>
                    <a:ext uri="{9D8B030D-6E8A-4147-A177-3AD203B41FA5}">
                      <a16:colId xmlns:a16="http://schemas.microsoft.com/office/drawing/2014/main" val="272411767"/>
                    </a:ext>
                  </a:extLst>
                </a:gridCol>
                <a:gridCol w="11108588">
                  <a:extLst>
                    <a:ext uri="{9D8B030D-6E8A-4147-A177-3AD203B41FA5}">
                      <a16:colId xmlns:a16="http://schemas.microsoft.com/office/drawing/2014/main" val="1779900575"/>
                    </a:ext>
                  </a:extLst>
                </a:gridCol>
              </a:tblGrid>
              <a:tr h="990600">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71994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1. In patients with suspected mechanical or bioprosthetic valve regurgitation, TTE and TEE are recommended to determine the cause and severity of the leak, assess ventricular function, and estimate pulmonary artery systolic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863995"/>
                  </a:ext>
                </a:extLst>
              </a:tr>
              <a:tr h="231434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50000"/>
                        </a:lnSpc>
                        <a:spcBef>
                          <a:spcPts val="0"/>
                        </a:spcBef>
                        <a:spcAft>
                          <a:spcPts val="0"/>
                        </a:spcAft>
                        <a:buFont typeface="Arial" panose="020B0604020202020204" pitchFamily="34" charset="0"/>
                        <a:buNone/>
                      </a:pPr>
                      <a:r>
                        <a:rPr lang="en-US" sz="2800" b="1" dirty="0">
                          <a:solidFill>
                            <a:srgbClr val="000000"/>
                          </a:solidFill>
                          <a:effectLst/>
                          <a:latin typeface="Times New Roman" panose="02020603050405020304" pitchFamily="18" charset="0"/>
                          <a:ea typeface="Calibri" panose="020F0502020204030204" pitchFamily="34" charset="0"/>
                        </a:rPr>
                        <a:t>2.  In patients undergoing a transcatheter procedure for paravalvular prosthetic regurgitation, 3D TEE is recommended for intraprocedural guidance.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2147004"/>
                  </a:ext>
                </a:extLst>
              </a:tr>
            </a:tbl>
          </a:graphicData>
        </a:graphic>
      </p:graphicFrame>
    </p:spTree>
    <p:extLst>
      <p:ext uri="{BB962C8B-B14F-4D97-AF65-F5344CB8AC3E}">
        <p14:creationId xmlns:p14="http://schemas.microsoft.com/office/powerpoint/2010/main" val="164118244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96381" y="182324"/>
            <a:ext cx="9105900" cy="1160632"/>
          </a:xfrm>
        </p:spPr>
        <p:txBody>
          <a:bodyPr/>
          <a:lstStyle/>
          <a:p>
            <a:r>
              <a:rPr lang="en-US" dirty="0"/>
              <a:t>Intervention: Patients with </a:t>
            </a:r>
            <a:r>
              <a:rPr lang="en-US" dirty="0" err="1"/>
              <a:t>P</a:t>
            </a:r>
            <a:r>
              <a:rPr lang="en-US" strike="sngStrike" dirty="0" err="1"/>
              <a:t>p</a:t>
            </a:r>
            <a:r>
              <a:rPr lang="en-US" dirty="0" err="1"/>
              <a:t>rosthetic</a:t>
            </a:r>
            <a:r>
              <a:rPr lang="en-US" dirty="0"/>
              <a:t> </a:t>
            </a:r>
            <a:r>
              <a:rPr lang="en-US" dirty="0" err="1"/>
              <a:t>V</a:t>
            </a:r>
            <a:r>
              <a:rPr lang="en-US" strike="sngStrike" dirty="0" err="1"/>
              <a:t>v</a:t>
            </a:r>
            <a:r>
              <a:rPr lang="en-US" dirty="0" err="1"/>
              <a:t>alve</a:t>
            </a:r>
            <a:r>
              <a:rPr lang="en-US" dirty="0"/>
              <a:t> </a:t>
            </a:r>
            <a:r>
              <a:rPr lang="en-US" dirty="0" err="1"/>
              <a:t>R</a:t>
            </a:r>
            <a:r>
              <a:rPr lang="en-US" strike="sngStrike" dirty="0" err="1"/>
              <a:t>r</a:t>
            </a:r>
            <a:r>
              <a:rPr lang="en-US" dirty="0" err="1"/>
              <a:t>egurgitation</a:t>
            </a:r>
            <a:r>
              <a:rPr lang="en-US"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162</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775615596"/>
              </p:ext>
            </p:extLst>
          </p:nvPr>
        </p:nvGraphicFramePr>
        <p:xfrm>
          <a:off x="228600" y="1524000"/>
          <a:ext cx="14241462" cy="5942960"/>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914400">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Recommendations</a:t>
                      </a:r>
                      <a:endParaRPr lang="en-US" sz="3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2789931">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50000"/>
                        </a:lnSpc>
                        <a:spcBef>
                          <a:spcPts val="0"/>
                        </a:spcBef>
                        <a:spcAft>
                          <a:spcPts val="0"/>
                        </a:spcAft>
                        <a:buFont typeface="+mj-lt"/>
                        <a:buAutoNum type="arabicPeriod"/>
                      </a:pPr>
                      <a:r>
                        <a:rPr lang="en-US" sz="3400" b="1" dirty="0">
                          <a:solidFill>
                            <a:srgbClr val="000000"/>
                          </a:solidFill>
                          <a:effectLst/>
                          <a:latin typeface="Times New Roman" panose="02020603050405020304" pitchFamily="18" charset="0"/>
                          <a:ea typeface="Calibri" panose="020F0502020204030204" pitchFamily="34" charset="0"/>
                        </a:rPr>
                        <a:t>In patients with intractable hemolysis or HF attributable to prosthetic transvalvular or paravalvular leak, surgery is recommended unless surgical risk is high or prohibitive.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7195978"/>
                  </a:ext>
                </a:extLst>
              </a:tr>
              <a:tr h="1821275">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2a</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B-NR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2. In asymptomatic patients with severe prosthetic regurgitation and low operative risk, surgery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3287871"/>
                  </a:ext>
                </a:extLst>
              </a:tr>
            </a:tbl>
          </a:graphicData>
        </a:graphic>
      </p:graphicFrame>
    </p:spTree>
    <p:extLst>
      <p:ext uri="{BB962C8B-B14F-4D97-AF65-F5344CB8AC3E}">
        <p14:creationId xmlns:p14="http://schemas.microsoft.com/office/powerpoint/2010/main" val="374805897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8B9909-4D7D-4B78-8DC7-8F0847B5E145}"/>
              </a:ext>
            </a:extLst>
          </p:cNvPr>
          <p:cNvSpPr>
            <a:spLocks noGrp="1"/>
          </p:cNvSpPr>
          <p:nvPr>
            <p:ph type="ctrTitle"/>
          </p:nvPr>
        </p:nvSpPr>
        <p:spPr>
          <a:xfrm>
            <a:off x="2053431" y="0"/>
            <a:ext cx="10591800" cy="1172048"/>
          </a:xfrm>
        </p:spPr>
        <p:txBody>
          <a:bodyPr/>
          <a:lstStyle/>
          <a:p>
            <a:r>
              <a:rPr lang="en-US" sz="3600" dirty="0"/>
              <a:t>Intervention: Patients with </a:t>
            </a:r>
            <a:r>
              <a:rPr lang="en-US" sz="3600" dirty="0" err="1"/>
              <a:t>P</a:t>
            </a:r>
            <a:r>
              <a:rPr lang="en-US" sz="3600" strike="sngStrike" dirty="0" err="1"/>
              <a:t>p</a:t>
            </a:r>
            <a:r>
              <a:rPr lang="en-US" sz="3600" dirty="0" err="1"/>
              <a:t>rosthetic</a:t>
            </a:r>
            <a:r>
              <a:rPr lang="en-US" sz="3600" dirty="0"/>
              <a:t> </a:t>
            </a:r>
            <a:r>
              <a:rPr lang="en-US" sz="3600" dirty="0" err="1"/>
              <a:t>V</a:t>
            </a:r>
            <a:r>
              <a:rPr lang="en-US" sz="3600" strike="sngStrike" dirty="0" err="1"/>
              <a:t>v</a:t>
            </a:r>
            <a:r>
              <a:rPr lang="en-US" sz="3600" dirty="0" err="1"/>
              <a:t>alve</a:t>
            </a:r>
            <a:r>
              <a:rPr lang="en-US" sz="3600" dirty="0"/>
              <a:t> </a:t>
            </a:r>
            <a:r>
              <a:rPr lang="en-US" sz="3600" dirty="0" err="1"/>
              <a:t>R</a:t>
            </a:r>
            <a:r>
              <a:rPr lang="en-US" sz="3600" strike="sngStrike" dirty="0" err="1"/>
              <a:t>r</a:t>
            </a:r>
            <a:r>
              <a:rPr lang="en-US" sz="3600" dirty="0" err="1"/>
              <a:t>egurgitation</a:t>
            </a:r>
            <a:r>
              <a:rPr lang="en-US" sz="3600" dirty="0"/>
              <a:t> </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163</a:t>
            </a:fld>
            <a:endParaRPr lang="en-US" dirty="0"/>
          </a:p>
        </p:txBody>
      </p:sp>
      <p:graphicFrame>
        <p:nvGraphicFramePr>
          <p:cNvPr id="4" name="Table 3">
            <a:extLst>
              <a:ext uri="{FF2B5EF4-FFF2-40B4-BE49-F238E27FC236}">
                <a16:creationId xmlns:a16="http://schemas.microsoft.com/office/drawing/2014/main" id="{7E0D635E-727E-48C5-865D-359678524986}"/>
              </a:ext>
            </a:extLst>
          </p:cNvPr>
          <p:cNvGraphicFramePr>
            <a:graphicFrameLocks noGrp="1"/>
          </p:cNvGraphicFramePr>
          <p:nvPr>
            <p:extLst>
              <p:ext uri="{D42A27DB-BD31-4B8C-83A1-F6EECF244321}">
                <p14:modId xmlns:p14="http://schemas.microsoft.com/office/powerpoint/2010/main" val="1582596472"/>
              </p:ext>
            </p:extLst>
          </p:nvPr>
        </p:nvGraphicFramePr>
        <p:xfrm>
          <a:off x="228600" y="1524000"/>
          <a:ext cx="14241462" cy="5904641"/>
        </p:xfrm>
        <a:graphic>
          <a:graphicData uri="http://schemas.openxmlformats.org/drawingml/2006/table">
            <a:tbl>
              <a:tblPr firstRow="1" firstCol="1" bandRow="1"/>
              <a:tblGrid>
                <a:gridCol w="1424147">
                  <a:extLst>
                    <a:ext uri="{9D8B030D-6E8A-4147-A177-3AD203B41FA5}">
                      <a16:colId xmlns:a16="http://schemas.microsoft.com/office/drawing/2014/main" val="3756256682"/>
                    </a:ext>
                  </a:extLst>
                </a:gridCol>
                <a:gridCol w="1409905">
                  <a:extLst>
                    <a:ext uri="{9D8B030D-6E8A-4147-A177-3AD203B41FA5}">
                      <a16:colId xmlns:a16="http://schemas.microsoft.com/office/drawing/2014/main" val="817599389"/>
                    </a:ext>
                  </a:extLst>
                </a:gridCol>
                <a:gridCol w="11407410">
                  <a:extLst>
                    <a:ext uri="{9D8B030D-6E8A-4147-A177-3AD203B41FA5}">
                      <a16:colId xmlns:a16="http://schemas.microsoft.com/office/drawing/2014/main" val="2832351639"/>
                    </a:ext>
                  </a:extLst>
                </a:gridCol>
              </a:tblGrid>
              <a:tr h="579615">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0339193"/>
                  </a:ext>
                </a:extLst>
              </a:tr>
              <a:tr h="301876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patients with prosthetic paravalvular regurgitation with the following: 1) either intractable hemolysis or NYHA class III or IV symptoms and 2)  who are at high or prohibitive surgical risk and 3) have anatomic features suitable for catheter-based therapy, percutaneous repair of paravalvular leak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1285388"/>
                  </a:ext>
                </a:extLst>
              </a:tr>
              <a:tr h="2192816">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For patients with severe HF symptoms caused by bioprosthetic valve regurgitation who are at high to prohibitive surgical risk, a transcatheter </a:t>
                      </a:r>
                      <a:r>
                        <a:rPr lang="en-US" sz="2600" b="1" dirty="0" err="1">
                          <a:solidFill>
                            <a:srgbClr val="000000"/>
                          </a:solidFill>
                          <a:effectLst/>
                          <a:latin typeface="Times New Roman" panose="02020603050405020304" pitchFamily="18" charset="0"/>
                          <a:ea typeface="Calibri" panose="020F0502020204030204" pitchFamily="34" charset="0"/>
                        </a:rPr>
                        <a:t>ViV</a:t>
                      </a:r>
                      <a:r>
                        <a:rPr lang="en-US" sz="2600" b="1" dirty="0">
                          <a:solidFill>
                            <a:srgbClr val="000000"/>
                          </a:solidFill>
                          <a:effectLst/>
                          <a:latin typeface="Times New Roman" panose="02020603050405020304" pitchFamily="18" charset="0"/>
                          <a:ea typeface="Calibri" panose="020F0502020204030204" pitchFamily="34" charset="0"/>
                        </a:rPr>
                        <a:t> procedure is reasonable when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7028900"/>
                  </a:ext>
                </a:extLst>
              </a:tr>
            </a:tbl>
          </a:graphicData>
        </a:graphic>
      </p:graphicFrame>
    </p:spTree>
    <p:extLst>
      <p:ext uri="{BB962C8B-B14F-4D97-AF65-F5344CB8AC3E}">
        <p14:creationId xmlns:p14="http://schemas.microsoft.com/office/powerpoint/2010/main" val="207128655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Infective Endocarditis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164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90543217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165</a:t>
            </a:fld>
            <a:endParaRPr lang="en-US" dirty="0"/>
          </a:p>
        </p:txBody>
      </p:sp>
      <p:graphicFrame>
        <p:nvGraphicFramePr>
          <p:cNvPr id="5" name="Table 4">
            <a:extLst>
              <a:ext uri="{FF2B5EF4-FFF2-40B4-BE49-F238E27FC236}">
                <a16:creationId xmlns:a16="http://schemas.microsoft.com/office/drawing/2014/main" id="{ACEA73FF-9154-4978-A92F-909B2A554F3A}"/>
              </a:ext>
            </a:extLst>
          </p:cNvPr>
          <p:cNvGraphicFramePr>
            <a:graphicFrameLocks noGrp="1"/>
          </p:cNvGraphicFramePr>
          <p:nvPr>
            <p:extLst>
              <p:ext uri="{D42A27DB-BD31-4B8C-83A1-F6EECF244321}">
                <p14:modId xmlns:p14="http://schemas.microsoft.com/office/powerpoint/2010/main" val="2572982132"/>
              </p:ext>
            </p:extLst>
          </p:nvPr>
        </p:nvGraphicFramePr>
        <p:xfrm>
          <a:off x="381000" y="1524000"/>
          <a:ext cx="14089062" cy="5901227"/>
        </p:xfrm>
        <a:graphic>
          <a:graphicData uri="http://schemas.openxmlformats.org/drawingml/2006/table">
            <a:tbl>
              <a:tblPr firstRow="1" firstCol="1" bandRow="1"/>
              <a:tblGrid>
                <a:gridCol w="1408905">
                  <a:extLst>
                    <a:ext uri="{9D8B030D-6E8A-4147-A177-3AD203B41FA5}">
                      <a16:colId xmlns:a16="http://schemas.microsoft.com/office/drawing/2014/main" val="1306676584"/>
                    </a:ext>
                  </a:extLst>
                </a:gridCol>
                <a:gridCol w="1394818">
                  <a:extLst>
                    <a:ext uri="{9D8B030D-6E8A-4147-A177-3AD203B41FA5}">
                      <a16:colId xmlns:a16="http://schemas.microsoft.com/office/drawing/2014/main" val="1388242194"/>
                    </a:ext>
                  </a:extLst>
                </a:gridCol>
                <a:gridCol w="11285339">
                  <a:extLst>
                    <a:ext uri="{9D8B030D-6E8A-4147-A177-3AD203B41FA5}">
                      <a16:colId xmlns:a16="http://schemas.microsoft.com/office/drawing/2014/main" val="723388347"/>
                    </a:ext>
                  </a:extLst>
                </a:gridCol>
              </a:tblGrid>
              <a:tr h="685800">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9291939"/>
                  </a:ext>
                </a:extLst>
              </a:tr>
              <a:tr h="2694880">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at risk of IE (e.g., those with congenital or acquired VHD, previous IE, prosthetic heart valves, certain congenital or heritable heart malformations, immunodeficiency states, or injection drug use) who have unexplained fever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159405"/>
                  </a:ext>
                </a:extLst>
              </a:tr>
              <a:tr h="1057507">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1</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the recent onset of left-sided valve regurgitation, at least 2 sets of blood culture samples should be obtained.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1275149"/>
                  </a:ext>
                </a:extLst>
              </a:tr>
              <a:tr h="1057507">
                <a:tc>
                  <a:txBody>
                    <a:bodyPr/>
                    <a:lstStyle/>
                    <a:p>
                      <a:pPr marL="0" marR="0" algn="ctr">
                        <a:lnSpc>
                          <a:spcPct val="1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with suspected IE, the Modified Duke Criteria should be used for diagnosis.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5808825"/>
                  </a:ext>
                </a:extLst>
              </a:tr>
            </a:tbl>
          </a:graphicData>
        </a:graphic>
      </p:graphicFrame>
    </p:spTree>
    <p:extLst>
      <p:ext uri="{BB962C8B-B14F-4D97-AF65-F5344CB8AC3E}">
        <p14:creationId xmlns:p14="http://schemas.microsoft.com/office/powerpoint/2010/main" val="213170079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100" y="354578"/>
            <a:ext cx="9220200" cy="69789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166</a:t>
            </a:fld>
            <a:endParaRPr lang="en-US" dirty="0"/>
          </a:p>
        </p:txBody>
      </p:sp>
      <p:graphicFrame>
        <p:nvGraphicFramePr>
          <p:cNvPr id="4" name="Table 3">
            <a:extLst>
              <a:ext uri="{FF2B5EF4-FFF2-40B4-BE49-F238E27FC236}">
                <a16:creationId xmlns:a16="http://schemas.microsoft.com/office/drawing/2014/main" id="{B5AB4D1A-C1CE-410A-9A1C-60F6ABD67CA6}"/>
              </a:ext>
            </a:extLst>
          </p:cNvPr>
          <p:cNvGraphicFramePr>
            <a:graphicFrameLocks noGrp="1"/>
          </p:cNvGraphicFramePr>
          <p:nvPr>
            <p:extLst>
              <p:ext uri="{D42A27DB-BD31-4B8C-83A1-F6EECF244321}">
                <p14:modId xmlns:p14="http://schemas.microsoft.com/office/powerpoint/2010/main" val="1660633358"/>
              </p:ext>
            </p:extLst>
          </p:nvPr>
        </p:nvGraphicFramePr>
        <p:xfrm>
          <a:off x="266700" y="1203495"/>
          <a:ext cx="14097000" cy="6313851"/>
        </p:xfrm>
        <a:graphic>
          <a:graphicData uri="http://schemas.openxmlformats.org/drawingml/2006/table">
            <a:tbl>
              <a:tblPr firstRow="1" firstCol="1" bandRow="1"/>
              <a:tblGrid>
                <a:gridCol w="1409699">
                  <a:extLst>
                    <a:ext uri="{9D8B030D-6E8A-4147-A177-3AD203B41FA5}">
                      <a16:colId xmlns:a16="http://schemas.microsoft.com/office/drawing/2014/main" val="1619275930"/>
                    </a:ext>
                  </a:extLst>
                </a:gridCol>
                <a:gridCol w="1395604">
                  <a:extLst>
                    <a:ext uri="{9D8B030D-6E8A-4147-A177-3AD203B41FA5}">
                      <a16:colId xmlns:a16="http://schemas.microsoft.com/office/drawing/2014/main" val="758295837"/>
                    </a:ext>
                  </a:extLst>
                </a:gridCol>
                <a:gridCol w="11291697">
                  <a:extLst>
                    <a:ext uri="{9D8B030D-6E8A-4147-A177-3AD203B41FA5}">
                      <a16:colId xmlns:a16="http://schemas.microsoft.com/office/drawing/2014/main" val="961535298"/>
                    </a:ext>
                  </a:extLst>
                </a:gridCol>
              </a:tblGrid>
              <a:tr h="706547">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COR</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LOE</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213650"/>
                  </a:ext>
                </a:extLst>
              </a:tr>
              <a:tr h="292618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Patients with IE should be evaluated and managed with consultation with a multispecialty Heart Valve Team, which includes an infectious disease specialist, cardiologist, and cardiac surgeon; a cardiac anesthesiologist for surgically managed patients and a neurologist for patients with neurological events.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72834323"/>
                  </a:ext>
                </a:extLst>
              </a:tr>
              <a:tr h="2326575">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suspected IE, TTE is recommended to identify vegetations, characterize the hemodynamic severity of valvular lesions, assess ventricular function and pulmonary pressures, and detect complications.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65887322"/>
                  </a:ext>
                </a:extLst>
              </a:tr>
            </a:tbl>
          </a:graphicData>
        </a:graphic>
      </p:graphicFrame>
    </p:spTree>
    <p:extLst>
      <p:ext uri="{BB962C8B-B14F-4D97-AF65-F5344CB8AC3E}">
        <p14:creationId xmlns:p14="http://schemas.microsoft.com/office/powerpoint/2010/main" val="328919747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167</a:t>
            </a:fld>
            <a:endParaRPr lang="en-US" dirty="0"/>
          </a:p>
        </p:txBody>
      </p:sp>
      <p:graphicFrame>
        <p:nvGraphicFramePr>
          <p:cNvPr id="4" name="Table 3">
            <a:extLst>
              <a:ext uri="{FF2B5EF4-FFF2-40B4-BE49-F238E27FC236}">
                <a16:creationId xmlns:a16="http://schemas.microsoft.com/office/drawing/2014/main" id="{246A1C40-7065-46EE-A021-0B3AF07C5F1E}"/>
              </a:ext>
            </a:extLst>
          </p:cNvPr>
          <p:cNvGraphicFramePr>
            <a:graphicFrameLocks noGrp="1"/>
          </p:cNvGraphicFramePr>
          <p:nvPr>
            <p:extLst>
              <p:ext uri="{D42A27DB-BD31-4B8C-83A1-F6EECF244321}">
                <p14:modId xmlns:p14="http://schemas.microsoft.com/office/powerpoint/2010/main" val="3914891072"/>
              </p:ext>
            </p:extLst>
          </p:nvPr>
        </p:nvGraphicFramePr>
        <p:xfrm>
          <a:off x="304801" y="1447800"/>
          <a:ext cx="14165260" cy="6045074"/>
        </p:xfrm>
        <a:graphic>
          <a:graphicData uri="http://schemas.openxmlformats.org/drawingml/2006/table">
            <a:tbl>
              <a:tblPr firstRow="1" firstCol="1" bandRow="1"/>
              <a:tblGrid>
                <a:gridCol w="1416525">
                  <a:extLst>
                    <a:ext uri="{9D8B030D-6E8A-4147-A177-3AD203B41FA5}">
                      <a16:colId xmlns:a16="http://schemas.microsoft.com/office/drawing/2014/main" val="1713078587"/>
                    </a:ext>
                  </a:extLst>
                </a:gridCol>
                <a:gridCol w="1402360">
                  <a:extLst>
                    <a:ext uri="{9D8B030D-6E8A-4147-A177-3AD203B41FA5}">
                      <a16:colId xmlns:a16="http://schemas.microsoft.com/office/drawing/2014/main" val="1488037885"/>
                    </a:ext>
                  </a:extLst>
                </a:gridCol>
                <a:gridCol w="11346375">
                  <a:extLst>
                    <a:ext uri="{9D8B030D-6E8A-4147-A177-3AD203B41FA5}">
                      <a16:colId xmlns:a16="http://schemas.microsoft.com/office/drawing/2014/main" val="3264356031"/>
                    </a:ext>
                  </a:extLst>
                </a:gridCol>
              </a:tblGrid>
              <a:tr h="838200">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COR</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LOE</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5195046"/>
                  </a:ext>
                </a:extLst>
              </a:tr>
              <a:tr h="1621805">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1</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6.  In all patients with known or suspected IE and nondiagnostic TTE results, when complications have developed or are clinically suspected or when intracardiac device leads are present, TEE is recommended.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603770"/>
                  </a:ext>
                </a:extLst>
              </a:tr>
              <a:tr h="3346902">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7.  In patients with IE who have a change in clinical signs or symptoms (e.g., new murmur, embolism, persistent fever, HF, abscess, or atrioventricular heart block) and in patients at high risk of complications (e.g., extensive infected tissue, large vegetation on initial echocardiogram, or staphylococcal, enterococcal, or fungal infections), TTE and/or TEE are recommended for reevaluation.</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5500004"/>
                  </a:ext>
                </a:extLst>
              </a:tr>
            </a:tbl>
          </a:graphicData>
        </a:graphic>
      </p:graphicFrame>
    </p:spTree>
    <p:extLst>
      <p:ext uri="{BB962C8B-B14F-4D97-AF65-F5344CB8AC3E}">
        <p14:creationId xmlns:p14="http://schemas.microsoft.com/office/powerpoint/2010/main" val="109852647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168</a:t>
            </a:fld>
            <a:endParaRPr lang="en-US" dirty="0"/>
          </a:p>
        </p:txBody>
      </p:sp>
      <p:graphicFrame>
        <p:nvGraphicFramePr>
          <p:cNvPr id="4" name="Table 3">
            <a:extLst>
              <a:ext uri="{FF2B5EF4-FFF2-40B4-BE49-F238E27FC236}">
                <a16:creationId xmlns:a16="http://schemas.microsoft.com/office/drawing/2014/main" id="{2D208C15-824D-4CAC-B5CF-250748B55CA6}"/>
              </a:ext>
            </a:extLst>
          </p:cNvPr>
          <p:cNvGraphicFramePr>
            <a:graphicFrameLocks noGrp="1"/>
          </p:cNvGraphicFramePr>
          <p:nvPr>
            <p:extLst>
              <p:ext uri="{D42A27DB-BD31-4B8C-83A1-F6EECF244321}">
                <p14:modId xmlns:p14="http://schemas.microsoft.com/office/powerpoint/2010/main" val="2410864836"/>
              </p:ext>
            </p:extLst>
          </p:nvPr>
        </p:nvGraphicFramePr>
        <p:xfrm>
          <a:off x="304800" y="1371601"/>
          <a:ext cx="14165262" cy="6099996"/>
        </p:xfrm>
        <a:graphic>
          <a:graphicData uri="http://schemas.openxmlformats.org/drawingml/2006/table">
            <a:tbl>
              <a:tblPr firstRow="1" firstCol="1" bandRow="1"/>
              <a:tblGrid>
                <a:gridCol w="1416526">
                  <a:extLst>
                    <a:ext uri="{9D8B030D-6E8A-4147-A177-3AD203B41FA5}">
                      <a16:colId xmlns:a16="http://schemas.microsoft.com/office/drawing/2014/main" val="574726231"/>
                    </a:ext>
                  </a:extLst>
                </a:gridCol>
                <a:gridCol w="1402360">
                  <a:extLst>
                    <a:ext uri="{9D8B030D-6E8A-4147-A177-3AD203B41FA5}">
                      <a16:colId xmlns:a16="http://schemas.microsoft.com/office/drawing/2014/main" val="190387148"/>
                    </a:ext>
                  </a:extLst>
                </a:gridCol>
                <a:gridCol w="11346376">
                  <a:extLst>
                    <a:ext uri="{9D8B030D-6E8A-4147-A177-3AD203B41FA5}">
                      <a16:colId xmlns:a16="http://schemas.microsoft.com/office/drawing/2014/main" val="2384400012"/>
                    </a:ext>
                  </a:extLst>
                </a:gridCol>
              </a:tblGrid>
              <a:tr h="966786">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0849692"/>
                  </a:ext>
                </a:extLst>
              </a:tr>
              <a:tr h="1563240">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patients undergoing valve surgery for IE, intraoperative TEE is recommended.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0394768"/>
                  </a:ext>
                </a:extLst>
              </a:tr>
              <a:tr h="3413574">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patients being considered for an early change to oral antibiotic therapy for the treatment of stable IE, a baseline  TEE  before </a:t>
                      </a:r>
                      <a:r>
                        <a:rPr lang="en-US" sz="3200" b="1" dirty="0">
                          <a:solidFill>
                            <a:srgbClr val="000000"/>
                          </a:solidFill>
                          <a:effectLst/>
                          <a:latin typeface="Times New Roman" panose="02020603050405020304" pitchFamily="18" charset="0"/>
                          <a:ea typeface="Times New Roman" panose="02020603050405020304" pitchFamily="18" charset="0"/>
                        </a:rPr>
                        <a:t>switching to oral therapy and a repeat TEE 1 to 3 days before </a:t>
                      </a:r>
                      <a:r>
                        <a:rPr lang="en-US" sz="3200" b="1" dirty="0">
                          <a:solidFill>
                            <a:srgbClr val="000000"/>
                          </a:solidFill>
                          <a:effectLst/>
                          <a:latin typeface="Times New Roman" panose="02020603050405020304" pitchFamily="18" charset="0"/>
                          <a:ea typeface="Calibri" panose="020F0502020204030204" pitchFamily="34" charset="0"/>
                        </a:rPr>
                        <a:t>completion of the oral antibiotic regimen should be performed.</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7812915"/>
                  </a:ext>
                </a:extLst>
              </a:tr>
            </a:tbl>
          </a:graphicData>
        </a:graphic>
      </p:graphicFrame>
    </p:spTree>
    <p:extLst>
      <p:ext uri="{BB962C8B-B14F-4D97-AF65-F5344CB8AC3E}">
        <p14:creationId xmlns:p14="http://schemas.microsoft.com/office/powerpoint/2010/main" val="238655526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169</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760019787"/>
              </p:ext>
            </p:extLst>
          </p:nvPr>
        </p:nvGraphicFramePr>
        <p:xfrm>
          <a:off x="381000" y="1371600"/>
          <a:ext cx="14089062" cy="6019800"/>
        </p:xfrm>
        <a:graphic>
          <a:graphicData uri="http://schemas.openxmlformats.org/drawingml/2006/table">
            <a:tbl>
              <a:tblPr firstRow="1" firstCol="1" bandRow="1"/>
              <a:tblGrid>
                <a:gridCol w="1408905">
                  <a:extLst>
                    <a:ext uri="{9D8B030D-6E8A-4147-A177-3AD203B41FA5}">
                      <a16:colId xmlns:a16="http://schemas.microsoft.com/office/drawing/2014/main" val="3100495271"/>
                    </a:ext>
                  </a:extLst>
                </a:gridCol>
                <a:gridCol w="1394818">
                  <a:extLst>
                    <a:ext uri="{9D8B030D-6E8A-4147-A177-3AD203B41FA5}">
                      <a16:colId xmlns:a16="http://schemas.microsoft.com/office/drawing/2014/main" val="3878646248"/>
                    </a:ext>
                  </a:extLst>
                </a:gridCol>
                <a:gridCol w="11285339">
                  <a:extLst>
                    <a:ext uri="{9D8B030D-6E8A-4147-A177-3AD203B41FA5}">
                      <a16:colId xmlns:a16="http://schemas.microsoft.com/office/drawing/2014/main" val="3712677247"/>
                    </a:ext>
                  </a:extLst>
                </a:gridCol>
              </a:tblGrid>
              <a:tr h="863528">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COR</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a:effectLst/>
                          <a:latin typeface="Times New Roman" panose="02020603050405020304" pitchFamily="18" charset="0"/>
                          <a:ea typeface="Times New Roman" panose="02020603050405020304" pitchFamily="18" charset="0"/>
                        </a:rPr>
                        <a:t>LOE</a:t>
                      </a:r>
                      <a:endParaRPr lang="en-US" sz="35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500" b="1" dirty="0">
                          <a:effectLst/>
                          <a:latin typeface="Times New Roman" panose="02020603050405020304" pitchFamily="18" charset="0"/>
                          <a:ea typeface="Times New Roman" panose="02020603050405020304" pitchFamily="18" charset="0"/>
                        </a:rPr>
                        <a:t>Recommendations</a:t>
                      </a:r>
                      <a:endParaRPr lang="en-US" sz="35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10. In patients with </a:t>
                      </a:r>
                      <a:r>
                        <a:rPr lang="en-US" sz="3500" b="1" i="1" dirty="0">
                          <a:solidFill>
                            <a:srgbClr val="000000"/>
                          </a:solidFill>
                          <a:effectLst/>
                          <a:latin typeface="Times New Roman" panose="02020603050405020304" pitchFamily="18" charset="0"/>
                          <a:ea typeface="Calibri" panose="020F0502020204030204" pitchFamily="34" charset="0"/>
                        </a:rPr>
                        <a:t>Staphylococcus aureus</a:t>
                      </a:r>
                      <a:r>
                        <a:rPr lang="en-US" sz="3500" b="1" dirty="0">
                          <a:solidFill>
                            <a:srgbClr val="000000"/>
                          </a:solidFill>
                          <a:effectLst/>
                          <a:latin typeface="Times New Roman" panose="02020603050405020304" pitchFamily="18" charset="0"/>
                          <a:ea typeface="Calibri" panose="020F0502020204030204" pitchFamily="34" charset="0"/>
                        </a:rPr>
                        <a:t> bacteremia without a known source, TEE is reasonable to diagnose possible IE.</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65620556"/>
                  </a:ext>
                </a:extLst>
              </a:tr>
              <a:tr h="2578136">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2a</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500" b="1">
                          <a:solidFill>
                            <a:srgbClr val="000000"/>
                          </a:solidFill>
                          <a:effectLst/>
                          <a:latin typeface="Times New Roman" panose="02020603050405020304" pitchFamily="18" charset="0"/>
                          <a:ea typeface="Times New Roman" panose="02020603050405020304" pitchFamily="18" charset="0"/>
                        </a:rPr>
                        <a:t>B-NR</a:t>
                      </a:r>
                      <a:endParaRPr lang="en-US" sz="35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l">
                        <a:lnSpc>
                          <a:spcPct val="150000"/>
                        </a:lnSpc>
                        <a:spcBef>
                          <a:spcPts val="0"/>
                        </a:spcBef>
                        <a:spcAft>
                          <a:spcPts val="0"/>
                        </a:spcAft>
                        <a:buFont typeface="+mj-lt"/>
                        <a:buNone/>
                      </a:pPr>
                      <a:r>
                        <a:rPr lang="en-US" sz="3500" b="1" dirty="0">
                          <a:solidFill>
                            <a:srgbClr val="000000"/>
                          </a:solidFill>
                          <a:effectLst/>
                          <a:latin typeface="Times New Roman" panose="02020603050405020304" pitchFamily="18" charset="0"/>
                          <a:ea typeface="Calibri" panose="020F0502020204030204" pitchFamily="34" charset="0"/>
                        </a:rPr>
                        <a:t>11. In patients with a prosthetic valve in the presence of persistent fever without bacteremia or a new murmur, a TEE is reasonable to aid in the diagnosis of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4649988"/>
                  </a:ext>
                </a:extLst>
              </a:tr>
            </a:tbl>
          </a:graphicData>
        </a:graphic>
      </p:graphicFrame>
    </p:spTree>
    <p:extLst>
      <p:ext uri="{BB962C8B-B14F-4D97-AF65-F5344CB8AC3E}">
        <p14:creationId xmlns:p14="http://schemas.microsoft.com/office/powerpoint/2010/main" val="3049665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2328593-F9D0-4BC5-B8C3-6964F3301BE9}"/>
              </a:ext>
            </a:extLst>
          </p:cNvPr>
          <p:cNvSpPr>
            <a:spLocks noGrp="1"/>
          </p:cNvSpPr>
          <p:nvPr>
            <p:ph type="ctrTitle"/>
          </p:nvPr>
        </p:nvSpPr>
        <p:spPr>
          <a:xfrm>
            <a:off x="2053431" y="152400"/>
            <a:ext cx="10591800" cy="1019648"/>
          </a:xfrm>
        </p:spPr>
        <p:txBody>
          <a:bodyPr>
            <a:normAutofit fontScale="90000"/>
          </a:bodyPr>
          <a:lstStyle/>
          <a:p>
            <a:r>
              <a:rPr lang="en-US" sz="3600" dirty="0"/>
              <a:t>Table 3. Evaluation of Patients </a:t>
            </a:r>
            <a:br>
              <a:rPr lang="en-US" sz="3600" dirty="0"/>
            </a:br>
            <a:r>
              <a:rPr lang="en-US" sz="3600" dirty="0"/>
              <a:t>with Known or Suspected VHD</a:t>
            </a:r>
          </a:p>
        </p:txBody>
      </p:sp>
      <p:sp>
        <p:nvSpPr>
          <p:cNvPr id="4" name="Slide Number Placeholder 3">
            <a:extLst>
              <a:ext uri="{FF2B5EF4-FFF2-40B4-BE49-F238E27FC236}">
                <a16:creationId xmlns:a16="http://schemas.microsoft.com/office/drawing/2014/main" id="{ED8AFB7B-AC58-4442-B0EE-A5F6EC414930}"/>
              </a:ext>
            </a:extLst>
          </p:cNvPr>
          <p:cNvSpPr>
            <a:spLocks noGrp="1"/>
          </p:cNvSpPr>
          <p:nvPr>
            <p:ph type="sldNum" sz="quarter" idx="4"/>
          </p:nvPr>
        </p:nvSpPr>
        <p:spPr/>
        <p:txBody>
          <a:bodyPr/>
          <a:lstStyle/>
          <a:p>
            <a:fld id="{01CD3B2E-BC1C-6C4D-9D91-A67B950EE325}" type="slidenum">
              <a:rPr lang="en-US" smtClean="0"/>
              <a:pPr/>
              <a:t>17</a:t>
            </a:fld>
            <a:endParaRPr lang="en-US" dirty="0"/>
          </a:p>
        </p:txBody>
      </p:sp>
      <p:graphicFrame>
        <p:nvGraphicFramePr>
          <p:cNvPr id="5" name="Table 4">
            <a:extLst>
              <a:ext uri="{FF2B5EF4-FFF2-40B4-BE49-F238E27FC236}">
                <a16:creationId xmlns:a16="http://schemas.microsoft.com/office/drawing/2014/main" id="{0A812362-CC20-455E-9F52-F0556A1199E2}"/>
              </a:ext>
            </a:extLst>
          </p:cNvPr>
          <p:cNvGraphicFramePr>
            <a:graphicFrameLocks noGrp="1"/>
          </p:cNvGraphicFramePr>
          <p:nvPr>
            <p:extLst>
              <p:ext uri="{D42A27DB-BD31-4B8C-83A1-F6EECF244321}">
                <p14:modId xmlns:p14="http://schemas.microsoft.com/office/powerpoint/2010/main" val="62091121"/>
              </p:ext>
            </p:extLst>
          </p:nvPr>
        </p:nvGraphicFramePr>
        <p:xfrm>
          <a:off x="381000" y="1524000"/>
          <a:ext cx="14089062" cy="5257799"/>
        </p:xfrm>
        <a:graphic>
          <a:graphicData uri="http://schemas.openxmlformats.org/drawingml/2006/table">
            <a:tbl>
              <a:tblPr firstRow="1" bandRow="1"/>
              <a:tblGrid>
                <a:gridCol w="3934213">
                  <a:extLst>
                    <a:ext uri="{9D8B030D-6E8A-4147-A177-3AD203B41FA5}">
                      <a16:colId xmlns:a16="http://schemas.microsoft.com/office/drawing/2014/main" val="2608285125"/>
                    </a:ext>
                  </a:extLst>
                </a:gridCol>
                <a:gridCol w="2466587">
                  <a:extLst>
                    <a:ext uri="{9D8B030D-6E8A-4147-A177-3AD203B41FA5}">
                      <a16:colId xmlns:a16="http://schemas.microsoft.com/office/drawing/2014/main" val="3699315622"/>
                    </a:ext>
                  </a:extLst>
                </a:gridCol>
                <a:gridCol w="7688262">
                  <a:extLst>
                    <a:ext uri="{9D8B030D-6E8A-4147-A177-3AD203B41FA5}">
                      <a16:colId xmlns:a16="http://schemas.microsoft.com/office/drawing/2014/main" val="2824988796"/>
                    </a:ext>
                  </a:extLst>
                </a:gridCol>
              </a:tblGrid>
              <a:tr h="76086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Test</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7572">
                <a:tc rowSpan="3">
                  <a:txBody>
                    <a:bodyPr/>
                    <a:lstStyle/>
                    <a:p>
                      <a:pPr marL="0" marR="0" algn="l">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Initial evaluation:</a:t>
                      </a:r>
                      <a:r>
                        <a:rPr lang="en-US" sz="2400" dirty="0">
                          <a:solidFill>
                            <a:srgbClr val="000000"/>
                          </a:solidFill>
                          <a:effectLst/>
                          <a:latin typeface="Times New Roman" panose="02020603050405020304" pitchFamily="18" charset="0"/>
                          <a:ea typeface="Times New Roman" panose="02020603050405020304" pitchFamily="18" charset="0"/>
                        </a:rPr>
                        <a:t> All patients with known or suspected valve disease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TTE*</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15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Establishes chamber size and function, valve morphology and severity, and effect on pulmonary and systemic circulation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508481">
                <a:tc vMerge="1">
                  <a:txBody>
                    <a:bodyPr/>
                    <a:lstStyle/>
                    <a:p>
                      <a:endParaRPr lang="en-US"/>
                    </a:p>
                  </a:txBody>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History and physical</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symptom severity, comorbidities, valve disease presence and severity, and presence of HF </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200882">
                <a:tc vMerge="1">
                  <a:txBody>
                    <a:bodyPr/>
                    <a:lstStyle/>
                    <a:p>
                      <a:endParaRPr lang="en-US"/>
                    </a:p>
                  </a:txBody>
                  <a:tcPr/>
                </a:tc>
                <a:tc>
                  <a:txBody>
                    <a:bodyPr/>
                    <a:lstStyle/>
                    <a:p>
                      <a:pPr marL="0" marR="0">
                        <a:lnSpc>
                          <a:spcPct val="15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ECG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2400" dirty="0">
                          <a:solidFill>
                            <a:srgbClr val="000000"/>
                          </a:solidFill>
                          <a:effectLst/>
                          <a:latin typeface="Times New Roman" panose="02020603050405020304" pitchFamily="18" charset="0"/>
                          <a:ea typeface="Times New Roman" panose="02020603050405020304" pitchFamily="18" charset="0"/>
                        </a:rPr>
                        <a:t>Establishes rhythm, LV function, and presence or absence of hypertrophy</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
        <p:nvSpPr>
          <p:cNvPr id="6" name="TextBox 5">
            <a:extLst>
              <a:ext uri="{FF2B5EF4-FFF2-40B4-BE49-F238E27FC236}">
                <a16:creationId xmlns:a16="http://schemas.microsoft.com/office/drawing/2014/main" id="{667C2308-6D16-4500-AEBE-740A518DCFC2}"/>
              </a:ext>
            </a:extLst>
          </p:cNvPr>
          <p:cNvSpPr txBox="1"/>
          <p:nvPr/>
        </p:nvSpPr>
        <p:spPr>
          <a:xfrm>
            <a:off x="228600" y="6981353"/>
            <a:ext cx="10668000" cy="369332"/>
          </a:xfrm>
          <a:prstGeom prst="rect">
            <a:avLst/>
          </a:prstGeom>
          <a:noFill/>
        </p:spPr>
        <p:txBody>
          <a:bodyPr wrap="square">
            <a:spAutoFit/>
          </a:bodyPr>
          <a:lstStyle/>
          <a:p>
            <a:r>
              <a:rPr lang="en-US" dirty="0"/>
              <a:t>*TTE is the standard initial  diagnostic test in the initial evaluation of patients with known or suspected VHD</a:t>
            </a:r>
          </a:p>
        </p:txBody>
      </p:sp>
    </p:spTree>
    <p:extLst>
      <p:ext uri="{BB962C8B-B14F-4D97-AF65-F5344CB8AC3E}">
        <p14:creationId xmlns:p14="http://schemas.microsoft.com/office/powerpoint/2010/main" val="225854780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811462" y="228600"/>
            <a:ext cx="9220200" cy="627232"/>
          </a:xfrm>
        </p:spPr>
        <p:txBody>
          <a:bodyPr/>
          <a:lstStyle/>
          <a:p>
            <a:r>
              <a:rPr lang="en-US" dirty="0"/>
              <a:t>Diagnosis of Infective Endocarditis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170</a:t>
            </a:fld>
            <a:endParaRPr lang="en-US" dirty="0"/>
          </a:p>
        </p:txBody>
      </p:sp>
      <p:graphicFrame>
        <p:nvGraphicFramePr>
          <p:cNvPr id="4" name="Table 3">
            <a:extLst>
              <a:ext uri="{FF2B5EF4-FFF2-40B4-BE49-F238E27FC236}">
                <a16:creationId xmlns:a16="http://schemas.microsoft.com/office/drawing/2014/main" id="{4E2C2E66-98D6-4FB8-BF96-AD0875DCC40D}"/>
              </a:ext>
            </a:extLst>
          </p:cNvPr>
          <p:cNvGraphicFramePr>
            <a:graphicFrameLocks noGrp="1"/>
          </p:cNvGraphicFramePr>
          <p:nvPr>
            <p:extLst>
              <p:ext uri="{D42A27DB-BD31-4B8C-83A1-F6EECF244321}">
                <p14:modId xmlns:p14="http://schemas.microsoft.com/office/powerpoint/2010/main" val="109213469"/>
              </p:ext>
            </p:extLst>
          </p:nvPr>
        </p:nvGraphicFramePr>
        <p:xfrm>
          <a:off x="373062" y="1189804"/>
          <a:ext cx="14097000" cy="6254169"/>
        </p:xfrm>
        <a:graphic>
          <a:graphicData uri="http://schemas.openxmlformats.org/drawingml/2006/table">
            <a:tbl>
              <a:tblPr firstRow="1" firstCol="1" bandRow="1"/>
              <a:tblGrid>
                <a:gridCol w="1409700">
                  <a:extLst>
                    <a:ext uri="{9D8B030D-6E8A-4147-A177-3AD203B41FA5}">
                      <a16:colId xmlns:a16="http://schemas.microsoft.com/office/drawing/2014/main" val="3100495271"/>
                    </a:ext>
                  </a:extLst>
                </a:gridCol>
                <a:gridCol w="1395602">
                  <a:extLst>
                    <a:ext uri="{9D8B030D-6E8A-4147-A177-3AD203B41FA5}">
                      <a16:colId xmlns:a16="http://schemas.microsoft.com/office/drawing/2014/main" val="3878646248"/>
                    </a:ext>
                  </a:extLst>
                </a:gridCol>
                <a:gridCol w="11291698">
                  <a:extLst>
                    <a:ext uri="{9D8B030D-6E8A-4147-A177-3AD203B41FA5}">
                      <a16:colId xmlns:a16="http://schemas.microsoft.com/office/drawing/2014/main" val="3712677247"/>
                    </a:ext>
                  </a:extLst>
                </a:gridCol>
              </a:tblGrid>
              <a:tr h="920931">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COR</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a:effectLst/>
                          <a:latin typeface="Times New Roman" panose="02020603050405020304" pitchFamily="18" charset="0"/>
                          <a:ea typeface="Times New Roman" panose="02020603050405020304" pitchFamily="18" charset="0"/>
                        </a:rPr>
                        <a:t>LOE</a:t>
                      </a:r>
                      <a:endParaRPr lang="en-US" sz="270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700" b="1" dirty="0">
                          <a:effectLst/>
                          <a:latin typeface="Times New Roman" panose="02020603050405020304" pitchFamily="18" charset="0"/>
                          <a:ea typeface="Times New Roman" panose="02020603050405020304" pitchFamily="18" charset="0"/>
                        </a:rPr>
                        <a:t>Recommendations</a:t>
                      </a:r>
                      <a:endParaRPr lang="en-US" sz="2700" dirty="0">
                        <a:effectLst/>
                        <a:latin typeface="Times New Roman" panose="02020603050405020304" pitchFamily="18" charset="0"/>
                        <a:ea typeface="Times New Roman" panose="02020603050405020304" pitchFamily="18" charset="0"/>
                      </a:endParaRP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52067972"/>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12. In patients in whom the anatomy cannot be clearly delineated by echocardiography in the setting of suspected paravalvular infections, CT imaging is reasonable.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0126373"/>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2a</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B-NR</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13. In patients classified by Modified Duke Criteria as having “possible IE,” </a:t>
                      </a:r>
                      <a:r>
                        <a:rPr lang="en-US" sz="2700" b="1" baseline="30000" dirty="0">
                          <a:solidFill>
                            <a:schemeClr val="tx1"/>
                          </a:solidFill>
                          <a:effectLst/>
                          <a:latin typeface="Times New Roman" panose="02020603050405020304" pitchFamily="18" charset="0"/>
                          <a:ea typeface="Calibri" panose="020F0502020204030204" pitchFamily="34" charset="0"/>
                        </a:rPr>
                        <a:t>18</a:t>
                      </a:r>
                      <a:r>
                        <a:rPr lang="en-US" sz="2700" b="1" dirty="0">
                          <a:solidFill>
                            <a:srgbClr val="000000"/>
                          </a:solidFill>
                          <a:effectLst/>
                          <a:latin typeface="Times New Roman" panose="02020603050405020304" pitchFamily="18" charset="0"/>
                          <a:ea typeface="Calibri" panose="020F0502020204030204" pitchFamily="34" charset="0"/>
                        </a:rPr>
                        <a:t>F-fluorodeoxyglucose PET/CT is reasonable as adjunct diagnostic imaging.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6182917"/>
                  </a:ext>
                </a:extLst>
              </a:tr>
              <a:tr h="1532036">
                <a:tc>
                  <a:txBody>
                    <a:bodyPr/>
                    <a:lstStyle/>
                    <a:p>
                      <a:pPr marL="0" marR="0" algn="ctr">
                        <a:lnSpc>
                          <a:spcPct val="200000"/>
                        </a:lnSpc>
                        <a:spcBef>
                          <a:spcPts val="0"/>
                        </a:spcBef>
                        <a:spcAft>
                          <a:spcPts val="0"/>
                        </a:spcAft>
                      </a:pPr>
                      <a:r>
                        <a:rPr lang="en-US" sz="2700" b="1">
                          <a:solidFill>
                            <a:srgbClr val="000000"/>
                          </a:solidFill>
                          <a:effectLst/>
                          <a:latin typeface="Times New Roman" panose="02020603050405020304" pitchFamily="18" charset="0"/>
                          <a:ea typeface="Times New Roman" panose="02020603050405020304" pitchFamily="18" charset="0"/>
                        </a:rPr>
                        <a:t>2b</a:t>
                      </a:r>
                      <a:endParaRPr lang="en-US" sz="270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700" b="1" dirty="0">
                          <a:solidFill>
                            <a:srgbClr val="000000"/>
                          </a:solidFill>
                          <a:effectLst/>
                          <a:latin typeface="Times New Roman" panose="02020603050405020304" pitchFamily="18" charset="0"/>
                          <a:ea typeface="Times New Roman" panose="02020603050405020304" pitchFamily="18" charset="0"/>
                        </a:rPr>
                        <a:t>B-NR</a:t>
                      </a:r>
                      <a:endParaRPr lang="en-US" sz="2700" dirty="0">
                        <a:effectLst/>
                        <a:latin typeface="Times New Roman" panose="02020603050405020304" pitchFamily="18" charset="0"/>
                        <a:ea typeface="Times New Roman" panose="02020603050405020304" pitchFamily="18" charset="0"/>
                      </a:endParaRPr>
                    </a:p>
                  </a:txBody>
                  <a:tcPr marL="49348" marR="4934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50000"/>
                        </a:lnSpc>
                        <a:spcBef>
                          <a:spcPts val="0"/>
                        </a:spcBef>
                        <a:spcAft>
                          <a:spcPts val="0"/>
                        </a:spcAft>
                        <a:buFont typeface="+mj-lt"/>
                        <a:buNone/>
                      </a:pPr>
                      <a:r>
                        <a:rPr lang="en-US" sz="2700" b="1" dirty="0">
                          <a:solidFill>
                            <a:srgbClr val="000000"/>
                          </a:solidFill>
                          <a:effectLst/>
                          <a:latin typeface="Times New Roman" panose="02020603050405020304" pitchFamily="18" charset="0"/>
                          <a:ea typeface="Calibri" panose="020F0502020204030204" pitchFamily="34" charset="0"/>
                        </a:rPr>
                        <a:t>14. In patients with nosocomial </a:t>
                      </a:r>
                      <a:r>
                        <a:rPr lang="en-US" sz="2700" b="1" i="1" dirty="0">
                          <a:solidFill>
                            <a:srgbClr val="000000"/>
                          </a:solidFill>
                          <a:effectLst/>
                          <a:latin typeface="Times New Roman" panose="02020603050405020304" pitchFamily="18" charset="0"/>
                          <a:ea typeface="Calibri" panose="020F0502020204030204" pitchFamily="34" charset="0"/>
                        </a:rPr>
                        <a:t>S. aureus</a:t>
                      </a:r>
                      <a:r>
                        <a:rPr lang="en-US" sz="2700" b="1" dirty="0">
                          <a:solidFill>
                            <a:srgbClr val="000000"/>
                          </a:solidFill>
                          <a:effectLst/>
                          <a:latin typeface="Times New Roman" panose="02020603050405020304" pitchFamily="18" charset="0"/>
                          <a:ea typeface="Calibri" panose="020F0502020204030204" pitchFamily="34" charset="0"/>
                        </a:rPr>
                        <a:t> bacteremia with a known portal of entry from an extracardiac source, TEE might be considered to detect concomitant staphylococcal IE. </a:t>
                      </a:r>
                    </a:p>
                  </a:txBody>
                  <a:tcPr marL="49348" marR="4934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2543057"/>
                  </a:ext>
                </a:extLst>
              </a:tr>
            </a:tbl>
          </a:graphicData>
        </a:graphic>
      </p:graphicFrame>
    </p:spTree>
    <p:extLst>
      <p:ext uri="{BB962C8B-B14F-4D97-AF65-F5344CB8AC3E}">
        <p14:creationId xmlns:p14="http://schemas.microsoft.com/office/powerpoint/2010/main" val="29805801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EA8FDCC-5088-45E6-82F2-E604203E3001}"/>
              </a:ext>
            </a:extLst>
          </p:cNvPr>
          <p:cNvSpPr>
            <a:spLocks noGrp="1"/>
          </p:cNvSpPr>
          <p:nvPr>
            <p:ph type="sldNum" sz="quarter" idx="4"/>
          </p:nvPr>
        </p:nvSpPr>
        <p:spPr/>
        <p:txBody>
          <a:bodyPr/>
          <a:lstStyle/>
          <a:p>
            <a:fld id="{01CD3B2E-BC1C-6C4D-9D91-A67B950EE325}" type="slidenum">
              <a:rPr lang="en-US" smtClean="0"/>
              <a:pPr/>
              <a:t>171</a:t>
            </a:fld>
            <a:endParaRPr lang="en-US" dirty="0"/>
          </a:p>
        </p:txBody>
      </p:sp>
      <p:pic>
        <p:nvPicPr>
          <p:cNvPr id="3" name="Picture 2">
            <a:extLst>
              <a:ext uri="{FF2B5EF4-FFF2-40B4-BE49-F238E27FC236}">
                <a16:creationId xmlns:a16="http://schemas.microsoft.com/office/drawing/2014/main" id="{911883A3-4E06-4805-A769-40F6E7D6E4E4}"/>
              </a:ext>
            </a:extLst>
          </p:cNvPr>
          <p:cNvPicPr/>
          <p:nvPr/>
        </p:nvPicPr>
        <p:blipFill rotWithShape="1">
          <a:blip r:embed="rId2" cstate="print">
            <a:extLst>
              <a:ext uri="{28A0092B-C50C-407E-A947-70E740481C1C}">
                <a14:useLocalDpi xmlns:a14="http://schemas.microsoft.com/office/drawing/2010/main" val="0"/>
              </a:ext>
            </a:extLst>
          </a:blip>
          <a:srcRect t="10832" b="13337"/>
          <a:stretch/>
        </p:blipFill>
        <p:spPr bwMode="auto">
          <a:xfrm>
            <a:off x="2057400" y="457199"/>
            <a:ext cx="10668000" cy="7610475"/>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9EDBCB64-C8B8-4D28-858E-56D7518DBB45}"/>
              </a:ext>
            </a:extLst>
          </p:cNvPr>
          <p:cNvSpPr txBox="1"/>
          <p:nvPr/>
        </p:nvSpPr>
        <p:spPr>
          <a:xfrm>
            <a:off x="381000" y="1295400"/>
            <a:ext cx="4495800" cy="1092350"/>
          </a:xfrm>
          <a:prstGeom prst="rect">
            <a:avLst/>
          </a:prstGeom>
          <a:noFill/>
        </p:spPr>
        <p:txBody>
          <a:bodyPr wrap="square">
            <a:spAutoFit/>
          </a:bodyPr>
          <a:lstStyle/>
          <a:p>
            <a:pPr marL="0" marR="0">
              <a:lnSpc>
                <a:spcPct val="150000"/>
              </a:lnSpc>
              <a:spcBef>
                <a:spcPts val="0"/>
              </a:spcBef>
              <a:spcAft>
                <a:spcPts val="0"/>
              </a:spcAft>
            </a:pPr>
            <a:r>
              <a:rPr lang="en-US" sz="2300" b="1" dirty="0">
                <a:effectLst/>
                <a:latin typeface="Lub Dub Medium" panose="020B0603030403020204" pitchFamily="34" charset="0"/>
                <a:ea typeface="Times New Roman" panose="02020603050405020304" pitchFamily="18" charset="0"/>
              </a:rPr>
              <a:t>Figure 15. Diagnosis of IE.</a:t>
            </a:r>
          </a:p>
          <a:p>
            <a:pPr marL="0" marR="0">
              <a:lnSpc>
                <a:spcPct val="150000"/>
              </a:lnSpc>
              <a:spcBef>
                <a:spcPts val="0"/>
              </a:spcBef>
              <a:spcAft>
                <a:spcPts val="0"/>
              </a:spcAft>
            </a:pPr>
            <a:r>
              <a:rPr lang="en-US" sz="2300" b="1" dirty="0">
                <a:latin typeface="Lub Dub Medium" panose="020B0603030403020204" pitchFamily="34" charset="0"/>
                <a:ea typeface="Times New Roman" panose="02020603050405020304" pitchFamily="18" charset="0"/>
              </a:rPr>
              <a:t>Colors corresponds to Table 2. </a:t>
            </a:r>
            <a:r>
              <a:rPr lang="en-US" sz="2300" b="1" dirty="0">
                <a:effectLst/>
                <a:latin typeface="Lub Dub Medium" panose="020B0603030403020204" pitchFamily="34" charset="0"/>
                <a:ea typeface="Times New Roman" panose="02020603050405020304" pitchFamily="18" charset="0"/>
              </a:rPr>
              <a:t> </a:t>
            </a:r>
            <a:endParaRPr lang="en-US" sz="23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141282279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B5F47F-5F0F-46BD-9F8B-2E1ACBB3745A}"/>
              </a:ext>
            </a:extLst>
          </p:cNvPr>
          <p:cNvSpPr>
            <a:spLocks noGrp="1"/>
          </p:cNvSpPr>
          <p:nvPr>
            <p:ph type="sldNum" sz="quarter" idx="4"/>
          </p:nvPr>
        </p:nvSpPr>
        <p:spPr/>
        <p:txBody>
          <a:bodyPr/>
          <a:lstStyle/>
          <a:p>
            <a:fld id="{01CD3B2E-BC1C-6C4D-9D91-A67B950EE325}" type="slidenum">
              <a:rPr lang="en-US" smtClean="0"/>
              <a:pPr/>
              <a:t>172</a:t>
            </a:fld>
            <a:endParaRPr lang="en-US" dirty="0"/>
          </a:p>
        </p:txBody>
      </p:sp>
      <p:graphicFrame>
        <p:nvGraphicFramePr>
          <p:cNvPr id="3" name="Table 2">
            <a:extLst>
              <a:ext uri="{FF2B5EF4-FFF2-40B4-BE49-F238E27FC236}">
                <a16:creationId xmlns:a16="http://schemas.microsoft.com/office/drawing/2014/main" id="{B9B987EC-9115-40F6-B68E-B6007F76DC87}"/>
              </a:ext>
            </a:extLst>
          </p:cNvPr>
          <p:cNvGraphicFramePr>
            <a:graphicFrameLocks noGrp="1"/>
          </p:cNvGraphicFramePr>
          <p:nvPr>
            <p:extLst>
              <p:ext uri="{D42A27DB-BD31-4B8C-83A1-F6EECF244321}">
                <p14:modId xmlns:p14="http://schemas.microsoft.com/office/powerpoint/2010/main" val="3228137708"/>
              </p:ext>
            </p:extLst>
          </p:nvPr>
        </p:nvGraphicFramePr>
        <p:xfrm>
          <a:off x="3429000" y="593117"/>
          <a:ext cx="9296400" cy="7114900"/>
        </p:xfrm>
        <a:graphic>
          <a:graphicData uri="http://schemas.openxmlformats.org/drawingml/2006/table">
            <a:tbl>
              <a:tblPr firstRow="1" firstCol="1" bandRow="1"/>
              <a:tblGrid>
                <a:gridCol w="9296400">
                  <a:extLst>
                    <a:ext uri="{9D8B030D-6E8A-4147-A177-3AD203B41FA5}">
                      <a16:colId xmlns:a16="http://schemas.microsoft.com/office/drawing/2014/main" val="877204709"/>
                    </a:ext>
                  </a:extLst>
                </a:gridCol>
              </a:tblGrid>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Definite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025376594"/>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Pathological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487209"/>
                  </a:ext>
                </a:extLst>
              </a:tr>
              <a:tr h="143541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Microorganisms demonstrated by culture or histological examination of a vegetation,</a:t>
                      </a:r>
                    </a:p>
                    <a:p>
                      <a:pPr marL="33147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 vegetation that has embolized, or an intracardiac abscess specimen;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Pathological lesions: vegetation or intracardiac abscess confirmed by histological examination showing active endocarditis</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26831627"/>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Clinical criteria</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9617064"/>
                  </a:ext>
                </a:extLst>
              </a:tr>
              <a:tr h="1045267">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2 major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1 major criterion and 3 minor criteria;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5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95086"/>
                  </a:ext>
                </a:extLst>
              </a:tr>
              <a:tr h="395432">
                <a:tc>
                  <a:txBody>
                    <a:bodyPr/>
                    <a:lstStyle/>
                    <a:p>
                      <a:pPr marL="0" marR="0" algn="l">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Possible IE</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96877476"/>
                  </a:ext>
                </a:extLst>
              </a:tr>
              <a:tr h="861979">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1 major criterion and 1 minor criterion; or</a:t>
                      </a:r>
                    </a:p>
                    <a:p>
                      <a:pPr marL="342900" marR="0" lvl="0" indent="-342900" algn="just">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3 minor criteria</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0730082"/>
                  </a:ext>
                </a:extLst>
              </a:tr>
              <a:tr h="395432">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Rejected</a:t>
                      </a:r>
                      <a:endParaRPr lang="en-US" sz="2000" dirty="0">
                        <a:effectLst/>
                        <a:latin typeface="Times New Roman" panose="02020603050405020304" pitchFamily="18" charset="0"/>
                        <a:ea typeface="Times New Roman" panose="02020603050405020304" pitchFamily="18" charset="0"/>
                      </a:endParaRP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436666"/>
                  </a:ext>
                </a:extLst>
              </a:tr>
              <a:tr h="1795075">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Firm alternative diagnosis explaining evidence of IE;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Resolution of IE syndrome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No pathological evidence of IE at surgery or autopsy, with antibiotic therapy for &lt;4 d; or</a:t>
                      </a:r>
                    </a:p>
                    <a:p>
                      <a:pPr marL="342900" marR="0" lvl="0" indent="-342900" algn="just">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Does not meet criteria for possible IE as listed above</a:t>
                      </a:r>
                    </a:p>
                  </a:txBody>
                  <a:tcPr marL="58876" marR="588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6944468"/>
                  </a:ext>
                </a:extLst>
              </a:tr>
            </a:tbl>
          </a:graphicData>
        </a:graphic>
      </p:graphicFrame>
      <p:sp>
        <p:nvSpPr>
          <p:cNvPr id="5" name="TextBox 4">
            <a:extLst>
              <a:ext uri="{FF2B5EF4-FFF2-40B4-BE49-F238E27FC236}">
                <a16:creationId xmlns:a16="http://schemas.microsoft.com/office/drawing/2014/main" id="{7D0CB37D-F111-4D22-9EBE-9B2E97A7E7CA}"/>
              </a:ext>
            </a:extLst>
          </p:cNvPr>
          <p:cNvSpPr txBox="1"/>
          <p:nvPr/>
        </p:nvSpPr>
        <p:spPr>
          <a:xfrm>
            <a:off x="228600" y="1905000"/>
            <a:ext cx="2819400" cy="2308324"/>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24.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69098101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173</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949617662"/>
              </p:ext>
            </p:extLst>
          </p:nvPr>
        </p:nvGraphicFramePr>
        <p:xfrm>
          <a:off x="2209800" y="98583"/>
          <a:ext cx="10172700" cy="14160506"/>
        </p:xfrm>
        <a:graphic>
          <a:graphicData uri="http://schemas.openxmlformats.org/drawingml/2006/table">
            <a:tbl>
              <a:tblPr firstRow="1" firstCol="1" bandRow="1"/>
              <a:tblGrid>
                <a:gridCol w="10172700">
                  <a:extLst>
                    <a:ext uri="{9D8B030D-6E8A-4147-A177-3AD203B41FA5}">
                      <a16:colId xmlns:a16="http://schemas.microsoft.com/office/drawing/2014/main" val="993857394"/>
                    </a:ext>
                  </a:extLst>
                </a:gridCol>
              </a:tblGrid>
              <a:tr h="418781">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18781">
                <a:tc>
                  <a:txBody>
                    <a:bodyPr/>
                    <a:lstStyle/>
                    <a:p>
                      <a:pPr marL="0" marR="0" algn="l">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Blood culture positive for IE</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28072">
                <a:tc>
                  <a:txBody>
                    <a:bodyPr/>
                    <a:lstStyle/>
                    <a:p>
                      <a:pPr marL="342900" marR="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Typical microorganisms consistent with IE from 2 separate blood cultures: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i="1" dirty="0" err="1">
                          <a:effectLst/>
                          <a:latin typeface="Times New Roman" panose="02020603050405020304" pitchFamily="18" charset="0"/>
                          <a:ea typeface="Times New Roman" panose="02020603050405020304" pitchFamily="18" charset="0"/>
                        </a:rPr>
                        <a:t>Viridans</a:t>
                      </a:r>
                      <a:r>
                        <a:rPr lang="en-US" sz="2400" i="1" dirty="0">
                          <a:effectLst/>
                          <a:latin typeface="Times New Roman" panose="02020603050405020304" pitchFamily="18" charset="0"/>
                          <a:ea typeface="Times New Roman" panose="02020603050405020304" pitchFamily="18" charset="0"/>
                        </a:rPr>
                        <a:t> streptococci</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Streptococcus </a:t>
                      </a:r>
                      <a:r>
                        <a:rPr lang="en-US" sz="2400" i="1" dirty="0" err="1">
                          <a:effectLst/>
                          <a:latin typeface="Times New Roman" panose="02020603050405020304" pitchFamily="18" charset="0"/>
                          <a:ea typeface="Times New Roman" panose="02020603050405020304" pitchFamily="18" charset="0"/>
                        </a:rPr>
                        <a:t>bovis</a:t>
                      </a:r>
                      <a:r>
                        <a:rPr lang="en-US" sz="2400" dirty="0">
                          <a:effectLst/>
                          <a:latin typeface="Times New Roman" panose="02020603050405020304" pitchFamily="18" charset="0"/>
                          <a:ea typeface="Times New Roman" panose="02020603050405020304" pitchFamily="18" charset="0"/>
                        </a:rPr>
                        <a:t>, HACEK group (</a:t>
                      </a:r>
                      <a:r>
                        <a:rPr lang="en-US" sz="2400" i="1" dirty="0" err="1">
                          <a:effectLst/>
                          <a:latin typeface="Times New Roman" panose="02020603050405020304" pitchFamily="18" charset="0"/>
                          <a:ea typeface="Times New Roman" panose="02020603050405020304" pitchFamily="18" charset="0"/>
                        </a:rPr>
                        <a:t>Haemophilus</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 </a:t>
                      </a:r>
                      <a:r>
                        <a:rPr lang="en-US" sz="2400" i="1" dirty="0" err="1">
                          <a:effectLst/>
                          <a:latin typeface="Times New Roman" panose="02020603050405020304" pitchFamily="18" charset="0"/>
                          <a:ea typeface="Times New Roman" panose="02020603050405020304" pitchFamily="18" charset="0"/>
                        </a:rPr>
                        <a:t>Actinobacillus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actinomycetemcomitans</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Cardiobacterium</a:t>
                      </a:r>
                      <a:r>
                        <a:rPr lang="en-US" sz="2400" i="1" dirty="0">
                          <a:effectLst/>
                          <a:latin typeface="Times New Roman" panose="02020603050405020304" pitchFamily="18" charset="0"/>
                          <a:ea typeface="Times New Roman" panose="02020603050405020304" pitchFamily="18" charset="0"/>
                        </a:rPr>
                        <a:t> hominis, </a:t>
                      </a:r>
                      <a:r>
                        <a:rPr lang="en-US" sz="2400" i="1" dirty="0" err="1">
                          <a:effectLst/>
                          <a:latin typeface="Times New Roman" panose="02020603050405020304" pitchFamily="18" charset="0"/>
                          <a:ea typeface="Times New Roman" panose="02020603050405020304" pitchFamily="18" charset="0"/>
                        </a:rPr>
                        <a:t>Eikenella</a:t>
                      </a:r>
                      <a:r>
                        <a:rPr lang="en-US" sz="2400" i="1" dirty="0">
                          <a:effectLst/>
                          <a:latin typeface="Times New Roman" panose="02020603050405020304" pitchFamily="18" charset="0"/>
                          <a:ea typeface="Times New Roman" panose="02020603050405020304" pitchFamily="18" charset="0"/>
                        </a:rPr>
                        <a:t> </a:t>
                      </a:r>
                      <a:r>
                        <a:rPr lang="en-US" sz="2400" dirty="0">
                          <a:effectLst/>
                          <a:latin typeface="Times New Roman" panose="02020603050405020304" pitchFamily="18" charset="0"/>
                          <a:ea typeface="Times New Roman" panose="02020603050405020304" pitchFamily="18" charset="0"/>
                        </a:rPr>
                        <a:t>spp.</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and </a:t>
                      </a:r>
                      <a:r>
                        <a:rPr lang="en-US" sz="2400" i="1" dirty="0" err="1">
                          <a:effectLst/>
                          <a:latin typeface="Times New Roman" panose="02020603050405020304" pitchFamily="18" charset="0"/>
                          <a:ea typeface="Times New Roman" panose="02020603050405020304" pitchFamily="18" charset="0"/>
                        </a:rPr>
                        <a:t>Kingella</a:t>
                      </a:r>
                      <a:r>
                        <a:rPr lang="en-US" sz="2400" i="1" dirty="0">
                          <a:effectLst/>
                          <a:latin typeface="Times New Roman" panose="02020603050405020304" pitchFamily="18" charset="0"/>
                          <a:ea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rPr>
                        <a:t>kingae</a:t>
                      </a:r>
                      <a:r>
                        <a:rPr lang="en-US" sz="2400"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i="1" dirty="0">
                          <a:effectLst/>
                          <a:latin typeface="Times New Roman" panose="02020603050405020304" pitchFamily="18" charset="0"/>
                          <a:ea typeface="Times New Roman" panose="02020603050405020304" pitchFamily="18" charset="0"/>
                        </a:rPr>
                        <a:t>S. aureus</a:t>
                      </a:r>
                      <a:r>
                        <a:rPr lang="en-US" sz="2400" dirty="0">
                          <a:effectLst/>
                          <a:latin typeface="Times New Roman" panose="02020603050405020304" pitchFamily="18" charset="0"/>
                          <a:ea typeface="Times New Roman" panose="02020603050405020304" pitchFamily="18" charset="0"/>
                        </a:rPr>
                        <a:t>; or community-acquired enterococci, in the absence of a primary focus;</a:t>
                      </a:r>
                    </a:p>
                    <a:p>
                      <a:pPr marL="342900" marR="0" indent="0" algn="l">
                        <a:lnSpc>
                          <a:spcPct val="150000"/>
                        </a:lnSpc>
                        <a:spcBef>
                          <a:spcPts val="0"/>
                        </a:spcBef>
                        <a:spcAft>
                          <a:spcPts val="0"/>
                        </a:spcAft>
                        <a:buSzPct val="150000"/>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Or</a:t>
                      </a:r>
                    </a:p>
                    <a:p>
                      <a:pPr marL="349250" marR="0" indent="-34925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Microorganisms consistent with IE from persistently positive blood culture results, defined as follows:</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At least 2 positive culture results of blood samples drawn 12 h apart; or</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All of 3 or most of ≥4 separate culture samples of blood (with first and last samples drawn at least 1 h apart)</a:t>
                      </a:r>
                    </a:p>
                    <a:p>
                      <a:pPr marL="800100" marR="0" lvl="1"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Single positive blood culture result for </a:t>
                      </a:r>
                      <a:r>
                        <a:rPr lang="en-US" sz="2400" i="1" dirty="0">
                          <a:effectLst/>
                          <a:latin typeface="Times New Roman" panose="02020603050405020304" pitchFamily="18" charset="0"/>
                          <a:ea typeface="Times New Roman" panose="02020603050405020304" pitchFamily="18" charset="0"/>
                        </a:rPr>
                        <a:t>Coxiella </a:t>
                      </a:r>
                      <a:r>
                        <a:rPr lang="en-US" sz="2400" i="1" dirty="0" err="1">
                          <a:effectLst/>
                          <a:latin typeface="Times New Roman" panose="02020603050405020304" pitchFamily="18" charset="0"/>
                          <a:ea typeface="Times New Roman" panose="02020603050405020304" pitchFamily="18" charset="0"/>
                        </a:rPr>
                        <a:t>burnetii</a:t>
                      </a:r>
                      <a:r>
                        <a:rPr lang="en-US" sz="2400" dirty="0">
                          <a:effectLst/>
                          <a:latin typeface="Times New Roman" panose="02020603050405020304" pitchFamily="18" charset="0"/>
                          <a:ea typeface="Times New Roman" panose="02020603050405020304" pitchFamily="18" charset="0"/>
                        </a:rPr>
                        <a:t> or antiphase I IgG antibody titer &gt;1:800</a:t>
                      </a: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r h="6128072">
                <a:tc>
                  <a:txBody>
                    <a:bodyPr/>
                    <a:lstStyle/>
                    <a:p>
                      <a:pPr marL="800100" marR="0" lvl="1" indent="-342900" algn="l">
                        <a:lnSpc>
                          <a:spcPct val="150000"/>
                        </a:lnSpc>
                        <a:spcBef>
                          <a:spcPts val="0"/>
                        </a:spcBef>
                        <a:spcAft>
                          <a:spcPts val="0"/>
                        </a:spcAft>
                        <a:buSzPct val="150000"/>
                        <a:buFont typeface="Arial" panose="020B0604020202020204" pitchFamily="34" charset="0"/>
                        <a:buChar char="•"/>
                      </a:pP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3563629"/>
                  </a:ext>
                </a:extLst>
              </a:tr>
            </a:tbl>
          </a:graphicData>
        </a:graphic>
      </p:graphicFrame>
      <p:sp>
        <p:nvSpPr>
          <p:cNvPr id="5" name="TextBox 4">
            <a:extLst>
              <a:ext uri="{FF2B5EF4-FFF2-40B4-BE49-F238E27FC236}">
                <a16:creationId xmlns:a16="http://schemas.microsoft.com/office/drawing/2014/main" id="{5D6699E7-8A96-438C-BFC7-24E1704BFA18}"/>
              </a:ext>
            </a:extLst>
          </p:cNvPr>
          <p:cNvSpPr txBox="1"/>
          <p:nvPr/>
        </p:nvSpPr>
        <p:spPr>
          <a:xfrm>
            <a:off x="228600" y="1905000"/>
            <a:ext cx="1676400" cy="3416320"/>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275240583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174</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922434374"/>
              </p:ext>
            </p:extLst>
          </p:nvPr>
        </p:nvGraphicFramePr>
        <p:xfrm>
          <a:off x="2382592" y="762000"/>
          <a:ext cx="10190408" cy="7295968"/>
        </p:xfrm>
        <a:graphic>
          <a:graphicData uri="http://schemas.openxmlformats.org/drawingml/2006/table">
            <a:tbl>
              <a:tblPr firstRow="1" firstCol="1" bandRow="1"/>
              <a:tblGrid>
                <a:gridCol w="10190408">
                  <a:extLst>
                    <a:ext uri="{9D8B030D-6E8A-4147-A177-3AD203B41FA5}">
                      <a16:colId xmlns:a16="http://schemas.microsoft.com/office/drawing/2014/main" val="993857394"/>
                    </a:ext>
                  </a:extLst>
                </a:gridCol>
              </a:tblGrid>
              <a:tr h="408714">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Major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408714">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Evidence of endocardial involvement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48017845"/>
                  </a:ext>
                </a:extLst>
              </a:tr>
              <a:tr h="6192972">
                <a:tc>
                  <a:txBody>
                    <a:bodyPr/>
                    <a:lstStyle/>
                    <a:p>
                      <a:pPr marL="342900" marR="0" lvl="0" indent="-342900" algn="just">
                        <a:lnSpc>
                          <a:spcPct val="20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Echocardiogram positive for IE defined as follows:</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Oscillating intracardiac mass on valve or supporting structures, in the path of regurgitant jets, or on implanted material in the absence of an alternative anatomic explanation</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Abscess; or </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New partial dehiscence of prosthetic valve</a:t>
                      </a:r>
                    </a:p>
                    <a:p>
                      <a:pPr marL="800100" marR="0" lvl="1" indent="-342900" algn="just">
                        <a:lnSpc>
                          <a:spcPct val="200000"/>
                        </a:lnSpc>
                        <a:spcBef>
                          <a:spcPts val="0"/>
                        </a:spcBef>
                        <a:spcAft>
                          <a:spcPts val="0"/>
                        </a:spcAft>
                        <a:buSzPct val="100000"/>
                        <a:buFont typeface="Courier New" panose="02070309020205020404" pitchFamily="49" charset="0"/>
                        <a:buChar char="o"/>
                      </a:pPr>
                      <a:r>
                        <a:rPr lang="en-US" sz="2400" dirty="0">
                          <a:effectLst/>
                          <a:latin typeface="Times New Roman" panose="02020603050405020304" pitchFamily="18" charset="0"/>
                          <a:ea typeface="Times New Roman" panose="02020603050405020304" pitchFamily="18" charset="0"/>
                        </a:rPr>
                        <a:t>New valvular regurgitation (worsening or changing of preexisting murmur not sufficient)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2FE7D055-48BD-4CD5-AC8A-41A5F129A694}"/>
              </a:ext>
            </a:extLst>
          </p:cNvPr>
          <p:cNvSpPr txBox="1"/>
          <p:nvPr/>
        </p:nvSpPr>
        <p:spPr>
          <a:xfrm>
            <a:off x="228600" y="1905000"/>
            <a:ext cx="18288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191262642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68F8455-B790-4A1B-9A6A-AABCABF0FBF2}"/>
              </a:ext>
            </a:extLst>
          </p:cNvPr>
          <p:cNvSpPr>
            <a:spLocks noGrp="1"/>
          </p:cNvSpPr>
          <p:nvPr>
            <p:ph type="sldNum" sz="quarter" idx="4"/>
          </p:nvPr>
        </p:nvSpPr>
        <p:spPr/>
        <p:txBody>
          <a:bodyPr/>
          <a:lstStyle/>
          <a:p>
            <a:fld id="{01CD3B2E-BC1C-6C4D-9D91-A67B950EE325}" type="slidenum">
              <a:rPr lang="en-US" smtClean="0"/>
              <a:pPr/>
              <a:t>175</a:t>
            </a:fld>
            <a:endParaRPr lang="en-US" dirty="0"/>
          </a:p>
        </p:txBody>
      </p:sp>
      <p:graphicFrame>
        <p:nvGraphicFramePr>
          <p:cNvPr id="3" name="Table 2">
            <a:extLst>
              <a:ext uri="{FF2B5EF4-FFF2-40B4-BE49-F238E27FC236}">
                <a16:creationId xmlns:a16="http://schemas.microsoft.com/office/drawing/2014/main" id="{9CB320A5-D4B5-4F24-BD84-E4FF3777975A}"/>
              </a:ext>
            </a:extLst>
          </p:cNvPr>
          <p:cNvGraphicFramePr>
            <a:graphicFrameLocks noGrp="1"/>
          </p:cNvGraphicFramePr>
          <p:nvPr>
            <p:extLst>
              <p:ext uri="{D42A27DB-BD31-4B8C-83A1-F6EECF244321}">
                <p14:modId xmlns:p14="http://schemas.microsoft.com/office/powerpoint/2010/main" val="2487707140"/>
              </p:ext>
            </p:extLst>
          </p:nvPr>
        </p:nvGraphicFramePr>
        <p:xfrm>
          <a:off x="1981200" y="762001"/>
          <a:ext cx="10591800" cy="7396210"/>
        </p:xfrm>
        <a:graphic>
          <a:graphicData uri="http://schemas.openxmlformats.org/drawingml/2006/table">
            <a:tbl>
              <a:tblPr firstRow="1" firstCol="1" bandRow="1"/>
              <a:tblGrid>
                <a:gridCol w="10591800">
                  <a:extLst>
                    <a:ext uri="{9D8B030D-6E8A-4147-A177-3AD203B41FA5}">
                      <a16:colId xmlns:a16="http://schemas.microsoft.com/office/drawing/2014/main" val="993857394"/>
                    </a:ext>
                  </a:extLst>
                </a:gridCol>
              </a:tblGrid>
              <a:tr h="501570">
                <a:tc>
                  <a:txBody>
                    <a:bodyPr/>
                    <a:lstStyle/>
                    <a:p>
                      <a:pPr marL="0" marR="0" algn="l">
                        <a:lnSpc>
                          <a:spcPct val="150000"/>
                        </a:lnSpc>
                        <a:spcBef>
                          <a:spcPts val="0"/>
                        </a:spcBef>
                        <a:spcAft>
                          <a:spcPts val="0"/>
                        </a:spcAft>
                        <a:tabLst>
                          <a:tab pos="1285240" algn="l"/>
                        </a:tabLst>
                      </a:pPr>
                      <a:r>
                        <a:rPr lang="en-US" sz="2400" b="1" dirty="0">
                          <a:effectLst/>
                          <a:latin typeface="Times New Roman" panose="02020603050405020304" pitchFamily="18" charset="0"/>
                          <a:ea typeface="Times New Roman" panose="02020603050405020304" pitchFamily="18" charset="0"/>
                        </a:rPr>
                        <a:t>Minor Criteria</a:t>
                      </a:r>
                      <a:endParaRPr lang="en-US" sz="2400" dirty="0">
                        <a:effectLst/>
                        <a:latin typeface="Times New Roman" panose="02020603050405020304" pitchFamily="18" charset="0"/>
                        <a:ea typeface="Times New Roman" panose="02020603050405020304" pitchFamily="18" charset="0"/>
                      </a:endParaRPr>
                    </a:p>
                  </a:txBody>
                  <a:tcPr marL="33386" marR="3338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39544360"/>
                  </a:ext>
                </a:extLst>
              </a:tr>
              <a:tr h="6804104">
                <a:tc>
                  <a:txBody>
                    <a:bodyPr/>
                    <a:lstStyle/>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Predisposition, predisposing heart condition, or injection drug use</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Fever, temperature &gt;38°C (100.4°F)</a:t>
                      </a:r>
                    </a:p>
                    <a:p>
                      <a:pPr marL="342900" marR="0" lvl="0" indent="-342900" algn="l">
                        <a:lnSpc>
                          <a:spcPct val="150000"/>
                        </a:lnSpc>
                        <a:spcBef>
                          <a:spcPts val="0"/>
                        </a:spcBef>
                        <a:spcAft>
                          <a:spcPts val="0"/>
                        </a:spcAft>
                        <a:buSzPct val="150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Vascular phenomena, major arterial emboli, septic pulmonary infarcts, mycotic aneurysm, intracranial hemorrhage, conjunctival hemorrhages, and Janeway lesions</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Immunological phenomena: glomerulonephritis, Osler’s nodes, Roth’s spots, and rheumatoid factor</a:t>
                      </a:r>
                    </a:p>
                    <a:p>
                      <a:pPr marL="342900" marR="0" lvl="0" indent="-342900" algn="l">
                        <a:lnSpc>
                          <a:spcPct val="150000"/>
                        </a:lnSpc>
                        <a:spcBef>
                          <a:spcPts val="0"/>
                        </a:spcBef>
                        <a:spcAft>
                          <a:spcPts val="0"/>
                        </a:spcAft>
                        <a:buSzPct val="125000"/>
                        <a:buFont typeface="Arial" panose="020B0604020202020204" pitchFamily="34" charset="0"/>
                        <a:buChar char="•"/>
                      </a:pPr>
                      <a:r>
                        <a:rPr lang="en-US" sz="2400" dirty="0">
                          <a:effectLst/>
                          <a:latin typeface="Times New Roman" panose="02020603050405020304" pitchFamily="18" charset="0"/>
                          <a:ea typeface="Times New Roman" panose="02020603050405020304" pitchFamily="18" charset="0"/>
                        </a:rPr>
                        <a:t>Microbiological evidence: positive blood culture but does not meet a major criterion as noted above* or serological evidence of active infection with organism consistent with IE</a:t>
                      </a:r>
                    </a:p>
                    <a:p>
                      <a:pPr marL="0" marR="0" lvl="0" indent="0" algn="l">
                        <a:lnSpc>
                          <a:spcPct val="150000"/>
                        </a:lnSpc>
                        <a:spcBef>
                          <a:spcPts val="0"/>
                        </a:spcBef>
                        <a:spcAft>
                          <a:spcPts val="0"/>
                        </a:spcAft>
                        <a:buSzPct val="125000"/>
                        <a:buFont typeface="Arial" panose="020B0604020202020204" pitchFamily="34" charset="0"/>
                        <a:buNone/>
                      </a:pPr>
                      <a:endParaRPr lang="en-US" sz="2400" dirty="0">
                        <a:effectLst/>
                        <a:latin typeface="Times New Roman" panose="02020603050405020304" pitchFamily="18" charset="0"/>
                        <a:ea typeface="Times New Roman" panose="02020603050405020304" pitchFamily="18" charset="0"/>
                      </a:endParaRPr>
                    </a:p>
                    <a:p>
                      <a:pPr marL="0" marR="0" lvl="0" indent="0" algn="l">
                        <a:lnSpc>
                          <a:spcPct val="150000"/>
                        </a:lnSpc>
                        <a:spcBef>
                          <a:spcPts val="0"/>
                        </a:spcBef>
                        <a:spcAft>
                          <a:spcPts val="0"/>
                        </a:spcAft>
                        <a:buSzPct val="125000"/>
                        <a:buFont typeface="Arial" panose="020B0604020202020204" pitchFamily="34" charset="0"/>
                        <a:buNone/>
                      </a:pPr>
                      <a:r>
                        <a:rPr lang="en-US" sz="2000" dirty="0">
                          <a:effectLst/>
                          <a:latin typeface="Times New Roman" panose="02020603050405020304" pitchFamily="18" charset="0"/>
                          <a:ea typeface="Times New Roman" panose="02020603050405020304" pitchFamily="18" charset="0"/>
                        </a:rPr>
                        <a:t>*Excludes single positive cultures for coagulase-negative staphylococci and organisms that do not cause IE.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7510773"/>
                  </a:ext>
                </a:extLst>
              </a:tr>
            </a:tbl>
          </a:graphicData>
        </a:graphic>
      </p:graphicFrame>
      <p:sp>
        <p:nvSpPr>
          <p:cNvPr id="5" name="TextBox 4">
            <a:extLst>
              <a:ext uri="{FF2B5EF4-FFF2-40B4-BE49-F238E27FC236}">
                <a16:creationId xmlns:a16="http://schemas.microsoft.com/office/drawing/2014/main" id="{8EA6244F-AFCA-45C5-BC76-60B473A8C843}"/>
              </a:ext>
            </a:extLst>
          </p:cNvPr>
          <p:cNvSpPr txBox="1"/>
          <p:nvPr/>
        </p:nvSpPr>
        <p:spPr>
          <a:xfrm>
            <a:off x="228600" y="1905000"/>
            <a:ext cx="1752600" cy="3785652"/>
          </a:xfrm>
          <a:prstGeom prst="rect">
            <a:avLst/>
          </a:prstGeom>
          <a:noFill/>
        </p:spPr>
        <p:txBody>
          <a:bodyPr wrap="square">
            <a:spAutoFit/>
          </a:bodyPr>
          <a:lstStyle/>
          <a:p>
            <a:r>
              <a:rPr lang="en-US" sz="2400" b="1" dirty="0">
                <a:effectLst/>
                <a:latin typeface="Lub Dub Medium" panose="020B0603030403020204" pitchFamily="34" charset="0"/>
                <a:ea typeface="Times New Roman" panose="02020603050405020304" pitchFamily="18" charset="0"/>
              </a:rPr>
              <a:t>Table 25 cont. Diagnosis of IE According to the Proposed Modified Duke Criteria</a:t>
            </a:r>
            <a:endParaRPr lang="en-US" sz="2400" dirty="0">
              <a:latin typeface="Lub Dub Medium" panose="020B0603030403020204" pitchFamily="34" charset="0"/>
            </a:endParaRPr>
          </a:p>
        </p:txBody>
      </p:sp>
    </p:spTree>
    <p:extLst>
      <p:ext uri="{BB962C8B-B14F-4D97-AF65-F5344CB8AC3E}">
        <p14:creationId xmlns:p14="http://schemas.microsoft.com/office/powerpoint/2010/main" val="334839512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43200" y="381002"/>
            <a:ext cx="9220200" cy="914399"/>
          </a:xfrm>
        </p:spPr>
        <p:txBody>
          <a:bodyPr/>
          <a:lstStyle/>
          <a:p>
            <a:r>
              <a:rPr lang="en-US" dirty="0"/>
              <a:t>Medical Therapy for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176</a:t>
            </a:fld>
            <a:endParaRPr lang="en-US" dirty="0"/>
          </a:p>
        </p:txBody>
      </p:sp>
      <p:graphicFrame>
        <p:nvGraphicFramePr>
          <p:cNvPr id="4" name="Table 3">
            <a:extLst>
              <a:ext uri="{FF2B5EF4-FFF2-40B4-BE49-F238E27FC236}">
                <a16:creationId xmlns:a16="http://schemas.microsoft.com/office/drawing/2014/main" id="{2E480DC4-2FDE-4B10-A671-DFE0285F8422}"/>
              </a:ext>
            </a:extLst>
          </p:cNvPr>
          <p:cNvGraphicFramePr>
            <a:graphicFrameLocks noGrp="1"/>
          </p:cNvGraphicFramePr>
          <p:nvPr>
            <p:extLst>
              <p:ext uri="{D42A27DB-BD31-4B8C-83A1-F6EECF244321}">
                <p14:modId xmlns:p14="http://schemas.microsoft.com/office/powerpoint/2010/main" val="139226737"/>
              </p:ext>
            </p:extLst>
          </p:nvPr>
        </p:nvGraphicFramePr>
        <p:xfrm>
          <a:off x="381000" y="1524000"/>
          <a:ext cx="13944600" cy="6163915"/>
        </p:xfrm>
        <a:graphic>
          <a:graphicData uri="http://schemas.openxmlformats.org/drawingml/2006/table">
            <a:tbl>
              <a:tblPr firstRow="1" firstCol="1" bandRow="1"/>
              <a:tblGrid>
                <a:gridCol w="1394461">
                  <a:extLst>
                    <a:ext uri="{9D8B030D-6E8A-4147-A177-3AD203B41FA5}">
                      <a16:colId xmlns:a16="http://schemas.microsoft.com/office/drawing/2014/main" val="1332625989"/>
                    </a:ext>
                  </a:extLst>
                </a:gridCol>
                <a:gridCol w="1380515">
                  <a:extLst>
                    <a:ext uri="{9D8B030D-6E8A-4147-A177-3AD203B41FA5}">
                      <a16:colId xmlns:a16="http://schemas.microsoft.com/office/drawing/2014/main" val="858775829"/>
                    </a:ext>
                  </a:extLst>
                </a:gridCol>
                <a:gridCol w="11169624">
                  <a:extLst>
                    <a:ext uri="{9D8B030D-6E8A-4147-A177-3AD203B41FA5}">
                      <a16:colId xmlns:a16="http://schemas.microsoft.com/office/drawing/2014/main" val="3071565483"/>
                    </a:ext>
                  </a:extLst>
                </a:gridCol>
              </a:tblGrid>
              <a:tr h="11013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494757"/>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In patients with IE, appropriate antibiotic therapy should be initiated and continued after blood cultures are obtained, with guidance from antibiotic sensitivity data and the infectious disease experts on the multidisciplinary team (MDT).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9542814"/>
                  </a:ext>
                </a:extLst>
              </a:tr>
              <a:tr h="1101378">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Patients with suspected or confirmed IE associated with drug use should be referred to addiction treatment for opioid substitution therapy.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7209789"/>
                  </a:ext>
                </a:extLst>
              </a:tr>
              <a:tr h="1832321">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IE and with evidence of cerebral embolism or stroke, regardless of the other indications for anticoagulation, it is reasonable to temporarily discontinue anticoagulation.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1785632"/>
                  </a:ext>
                </a:extLst>
              </a:tr>
            </a:tbl>
          </a:graphicData>
        </a:graphic>
      </p:graphicFrame>
    </p:spTree>
    <p:extLst>
      <p:ext uri="{BB962C8B-B14F-4D97-AF65-F5344CB8AC3E}">
        <p14:creationId xmlns:p14="http://schemas.microsoft.com/office/powerpoint/2010/main" val="326910525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Medical Therapy for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177</a:t>
            </a:fld>
            <a:endParaRPr lang="en-US" dirty="0"/>
          </a:p>
        </p:txBody>
      </p:sp>
      <p:graphicFrame>
        <p:nvGraphicFramePr>
          <p:cNvPr id="4" name="Table 3">
            <a:extLst>
              <a:ext uri="{FF2B5EF4-FFF2-40B4-BE49-F238E27FC236}">
                <a16:creationId xmlns:a16="http://schemas.microsoft.com/office/drawing/2014/main" id="{61BFADCF-1319-4AD0-8392-305B7F6ADC24}"/>
              </a:ext>
            </a:extLst>
          </p:cNvPr>
          <p:cNvGraphicFramePr>
            <a:graphicFrameLocks noGrp="1"/>
          </p:cNvGraphicFramePr>
          <p:nvPr>
            <p:extLst>
              <p:ext uri="{D42A27DB-BD31-4B8C-83A1-F6EECF244321}">
                <p14:modId xmlns:p14="http://schemas.microsoft.com/office/powerpoint/2010/main" val="2563151143"/>
              </p:ext>
            </p:extLst>
          </p:nvPr>
        </p:nvGraphicFramePr>
        <p:xfrm>
          <a:off x="381000" y="1295400"/>
          <a:ext cx="13868400" cy="6172200"/>
        </p:xfrm>
        <a:graphic>
          <a:graphicData uri="http://schemas.openxmlformats.org/drawingml/2006/table">
            <a:tbl>
              <a:tblPr firstRow="1" firstCol="1" bandRow="1"/>
              <a:tblGrid>
                <a:gridCol w="1386841">
                  <a:extLst>
                    <a:ext uri="{9D8B030D-6E8A-4147-A177-3AD203B41FA5}">
                      <a16:colId xmlns:a16="http://schemas.microsoft.com/office/drawing/2014/main" val="1969737869"/>
                    </a:ext>
                  </a:extLst>
                </a:gridCol>
                <a:gridCol w="1372971">
                  <a:extLst>
                    <a:ext uri="{9D8B030D-6E8A-4147-A177-3AD203B41FA5}">
                      <a16:colId xmlns:a16="http://schemas.microsoft.com/office/drawing/2014/main" val="2481722503"/>
                    </a:ext>
                  </a:extLst>
                </a:gridCol>
                <a:gridCol w="11108588">
                  <a:extLst>
                    <a:ext uri="{9D8B030D-6E8A-4147-A177-3AD203B41FA5}">
                      <a16:colId xmlns:a16="http://schemas.microsoft.com/office/drawing/2014/main" val="1135113346"/>
                    </a:ext>
                  </a:extLst>
                </a:gridCol>
              </a:tblGrid>
              <a:tr h="944604">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6113185"/>
                  </a:ext>
                </a:extLst>
              </a:tr>
              <a:tr h="3107235">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4.  In patients with left-sided IE caused by streptococcus, </a:t>
                      </a:r>
                      <a:r>
                        <a:rPr lang="en-US" sz="2200" b="1" i="1" dirty="0">
                          <a:solidFill>
                            <a:srgbClr val="000000"/>
                          </a:solidFill>
                          <a:effectLst/>
                          <a:latin typeface="Times New Roman" panose="02020603050405020304" pitchFamily="18" charset="0"/>
                          <a:ea typeface="Calibri" panose="020F0502020204030204" pitchFamily="34" charset="0"/>
                        </a:rPr>
                        <a:t>Enterococcus faecalis</a:t>
                      </a:r>
                      <a:r>
                        <a:rPr lang="en-US" sz="2200" b="1" dirty="0">
                          <a:solidFill>
                            <a:srgbClr val="000000"/>
                          </a:solidFill>
                          <a:effectLst/>
                          <a:latin typeface="Times New Roman" panose="02020603050405020304" pitchFamily="18" charset="0"/>
                          <a:ea typeface="Calibri" panose="020F0502020204030204" pitchFamily="34" charset="0"/>
                        </a:rPr>
                        <a:t>, </a:t>
                      </a:r>
                      <a:r>
                        <a:rPr lang="en-US" sz="2200" b="1" i="1" dirty="0">
                          <a:solidFill>
                            <a:srgbClr val="000000"/>
                          </a:solidFill>
                          <a:effectLst/>
                          <a:latin typeface="Times New Roman" panose="02020603050405020304" pitchFamily="18" charset="0"/>
                          <a:ea typeface="Calibri" panose="020F0502020204030204" pitchFamily="34" charset="0"/>
                        </a:rPr>
                        <a:t>S. aureus</a:t>
                      </a:r>
                      <a:r>
                        <a:rPr lang="en-US" sz="2200" b="1" dirty="0">
                          <a:solidFill>
                            <a:srgbClr val="000000"/>
                          </a:solidFill>
                          <a:effectLst/>
                          <a:latin typeface="Times New Roman" panose="02020603050405020304" pitchFamily="18" charset="0"/>
                          <a:ea typeface="Calibri" panose="020F0502020204030204" pitchFamily="34" charset="0"/>
                        </a:rPr>
                        <a:t>, or coagulase-negative staphylococci deemed stable by the MDT after initial intravenous antibiotics, a change to oral antibiotic therapy may be considered if  TEE before the switch to oral therapy shows no paravalvular infection, if frequent and appropriate follow-up can be assured by the care team, and if a follow-up TEE can be performed 1 to 3 days before the completion of the antibiotic course.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4172338"/>
                  </a:ext>
                </a:extLst>
              </a:tr>
              <a:tr h="1143483">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2b</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5.  In patients receiving VKA anticoagulation at the time of IE diagnosis, temporary discontinuation of VKA anticoagulation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6538894"/>
                  </a:ext>
                </a:extLst>
              </a:tr>
              <a:tr h="976878">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3: Harm</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6.  Patients with known VHD should not receive antibiotics before blood cultures are obtained for unexplained fever.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06016"/>
                  </a:ext>
                </a:extLst>
              </a:tr>
            </a:tbl>
          </a:graphicData>
        </a:graphic>
      </p:graphicFrame>
    </p:spTree>
    <p:extLst>
      <p:ext uri="{BB962C8B-B14F-4D97-AF65-F5344CB8AC3E}">
        <p14:creationId xmlns:p14="http://schemas.microsoft.com/office/powerpoint/2010/main" val="41661517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304800"/>
            <a:ext cx="9220200" cy="914399"/>
          </a:xfrm>
        </p:spPr>
        <p:txBody>
          <a:bodyPr/>
          <a:lstStyle/>
          <a:p>
            <a:r>
              <a:rPr lang="en-US" dirty="0"/>
              <a:t>Intervention of Patients with IE</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178</a:t>
            </a:fld>
            <a:endParaRPr lang="en-US" dirty="0"/>
          </a:p>
        </p:txBody>
      </p:sp>
      <p:graphicFrame>
        <p:nvGraphicFramePr>
          <p:cNvPr id="4" name="Table 3">
            <a:extLst>
              <a:ext uri="{FF2B5EF4-FFF2-40B4-BE49-F238E27FC236}">
                <a16:creationId xmlns:a16="http://schemas.microsoft.com/office/drawing/2014/main" id="{6FEB9A2A-D0D8-407E-8172-41AFDB3E42A8}"/>
              </a:ext>
            </a:extLst>
          </p:cNvPr>
          <p:cNvGraphicFramePr>
            <a:graphicFrameLocks noGrp="1"/>
          </p:cNvGraphicFramePr>
          <p:nvPr>
            <p:extLst>
              <p:ext uri="{D42A27DB-BD31-4B8C-83A1-F6EECF244321}">
                <p14:modId xmlns:p14="http://schemas.microsoft.com/office/powerpoint/2010/main" val="1106915874"/>
              </p:ext>
            </p:extLst>
          </p:nvPr>
        </p:nvGraphicFramePr>
        <p:xfrm>
          <a:off x="457200" y="1752600"/>
          <a:ext cx="13792200" cy="5638801"/>
        </p:xfrm>
        <a:graphic>
          <a:graphicData uri="http://schemas.openxmlformats.org/drawingml/2006/table">
            <a:tbl>
              <a:tblPr firstRow="1" firstCol="1" bandRow="1"/>
              <a:tblGrid>
                <a:gridCol w="1379221">
                  <a:extLst>
                    <a:ext uri="{9D8B030D-6E8A-4147-A177-3AD203B41FA5}">
                      <a16:colId xmlns:a16="http://schemas.microsoft.com/office/drawing/2014/main" val="1808125631"/>
                    </a:ext>
                  </a:extLst>
                </a:gridCol>
                <a:gridCol w="1365428">
                  <a:extLst>
                    <a:ext uri="{9D8B030D-6E8A-4147-A177-3AD203B41FA5}">
                      <a16:colId xmlns:a16="http://schemas.microsoft.com/office/drawing/2014/main" val="1663525822"/>
                    </a:ext>
                  </a:extLst>
                </a:gridCol>
                <a:gridCol w="11047551">
                  <a:extLst>
                    <a:ext uri="{9D8B030D-6E8A-4147-A177-3AD203B41FA5}">
                      <a16:colId xmlns:a16="http://schemas.microsoft.com/office/drawing/2014/main" val="3285685397"/>
                    </a:ext>
                  </a:extLst>
                </a:gridCol>
              </a:tblGrid>
              <a:tr h="961361">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COR</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Times New Roman" panose="02020603050405020304" pitchFamily="18" charset="0"/>
                        </a:rPr>
                        <a:t>LOE</a:t>
                      </a:r>
                      <a:endParaRPr lang="en-US" sz="3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9170173"/>
                  </a:ext>
                </a:extLst>
              </a:tr>
              <a:tr h="175601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1. Decisions about the timing of surgical intervention for IE should be made by a Heart Valve Team.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045256"/>
                  </a:ext>
                </a:extLst>
              </a:tr>
              <a:tr h="292142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IE who present with valve dysfunction resulting in symptoms of HF,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0270106"/>
                  </a:ext>
                </a:extLst>
              </a:tr>
            </a:tbl>
          </a:graphicData>
        </a:graphic>
      </p:graphicFrame>
    </p:spTree>
    <p:extLst>
      <p:ext uri="{BB962C8B-B14F-4D97-AF65-F5344CB8AC3E}">
        <p14:creationId xmlns:p14="http://schemas.microsoft.com/office/powerpoint/2010/main" val="158271247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36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179</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196579569"/>
              </p:ext>
            </p:extLst>
          </p:nvPr>
        </p:nvGraphicFramePr>
        <p:xfrm>
          <a:off x="381000" y="1600200"/>
          <a:ext cx="14089062" cy="5791200"/>
        </p:xfrm>
        <a:graphic>
          <a:graphicData uri="http://schemas.openxmlformats.org/drawingml/2006/table">
            <a:tbl>
              <a:tblPr firstRow="1" firstCol="1" bandRow="1"/>
              <a:tblGrid>
                <a:gridCol w="1408907">
                  <a:extLst>
                    <a:ext uri="{9D8B030D-6E8A-4147-A177-3AD203B41FA5}">
                      <a16:colId xmlns:a16="http://schemas.microsoft.com/office/drawing/2014/main" val="3469070926"/>
                    </a:ext>
                  </a:extLst>
                </a:gridCol>
                <a:gridCol w="1394818">
                  <a:extLst>
                    <a:ext uri="{9D8B030D-6E8A-4147-A177-3AD203B41FA5}">
                      <a16:colId xmlns:a16="http://schemas.microsoft.com/office/drawing/2014/main" val="1536955113"/>
                    </a:ext>
                  </a:extLst>
                </a:gridCol>
                <a:gridCol w="11285337">
                  <a:extLst>
                    <a:ext uri="{9D8B030D-6E8A-4147-A177-3AD203B41FA5}">
                      <a16:colId xmlns:a16="http://schemas.microsoft.com/office/drawing/2014/main" val="1922975267"/>
                    </a:ext>
                  </a:extLst>
                </a:gridCol>
              </a:tblGrid>
              <a:tr h="73617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left-sided IE caused by </a:t>
                      </a:r>
                      <a:r>
                        <a:rPr lang="en-US" sz="2800" b="1" i="1" dirty="0">
                          <a:solidFill>
                            <a:srgbClr val="000000"/>
                          </a:solidFill>
                          <a:effectLst/>
                          <a:latin typeface="Times New Roman" panose="02020603050405020304" pitchFamily="18" charset="0"/>
                          <a:ea typeface="Calibri" panose="020F0502020204030204" pitchFamily="34" charset="0"/>
                        </a:rPr>
                        <a:t>S. aureus</a:t>
                      </a:r>
                      <a:r>
                        <a:rPr lang="en-US" sz="2800" b="1" dirty="0">
                          <a:solidFill>
                            <a:srgbClr val="000000"/>
                          </a:solidFill>
                          <a:effectLst/>
                          <a:latin typeface="Times New Roman" panose="02020603050405020304" pitchFamily="18" charset="0"/>
                          <a:ea typeface="Calibri" panose="020F0502020204030204" pitchFamily="34" charset="0"/>
                        </a:rPr>
                        <a:t>, a fungal organism, or other highly resistant organisms,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0699100"/>
                  </a:ext>
                </a:extLst>
              </a:tr>
              <a:tr h="2527511">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IE complicated by heart block, annular or aortic abscess, or destructive penetrating lesions, early surgery (during initial hospitalization and before completion of a full therapeutic course of antibiotics) is indicated.</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998238"/>
                  </a:ext>
                </a:extLst>
              </a:tr>
            </a:tbl>
          </a:graphicData>
        </a:graphic>
      </p:graphicFrame>
    </p:spTree>
    <p:extLst>
      <p:ext uri="{BB962C8B-B14F-4D97-AF65-F5344CB8AC3E}">
        <p14:creationId xmlns:p14="http://schemas.microsoft.com/office/powerpoint/2010/main" val="25262377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18</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2920807688"/>
              </p:ext>
            </p:extLst>
          </p:nvPr>
        </p:nvGraphicFramePr>
        <p:xfrm>
          <a:off x="381000" y="1524001"/>
          <a:ext cx="14089062" cy="5963756"/>
        </p:xfrm>
        <a:graphic>
          <a:graphicData uri="http://schemas.openxmlformats.org/drawingml/2006/table">
            <a:tbl>
              <a:tblPr firstRow="1" bandRow="1"/>
              <a:tblGrid>
                <a:gridCol w="4953000">
                  <a:extLst>
                    <a:ext uri="{9D8B030D-6E8A-4147-A177-3AD203B41FA5}">
                      <a16:colId xmlns:a16="http://schemas.microsoft.com/office/drawing/2014/main" val="2608285125"/>
                    </a:ext>
                  </a:extLst>
                </a:gridCol>
                <a:gridCol w="19812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594394">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786035">
                <a:tc rowSpan="3">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Chest x-ray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Important for the symptomatic patient; establishes heart size and presence or absence of pulmonary vascular congestion, intrinsic lung disease, and calcification of aorta and pericardium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78603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TEE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high-quality assessment of mitral and prosthetic valve, including definition of intracardiac masses and possible associated abnormalities (e.g., intracardiac abscess, LA thrombus)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700936">
                <a:tc vMerge="1">
                  <a:txBody>
                    <a:bodyPr/>
                    <a:lstStyle/>
                    <a:p>
                      <a:endParaRPr lang="en-US"/>
                    </a:p>
                  </a:txBody>
                  <a:tcPr/>
                </a:tc>
                <a:tc>
                  <a:txBody>
                    <a:bodyPr/>
                    <a:lstStyle/>
                    <a:p>
                      <a:pPr marL="0" marR="0">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CMR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Provides assessment of LV volumes and function, valve severity, and aortic disease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316179296"/>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180</a:t>
            </a:fld>
            <a:endParaRPr lang="en-US" dirty="0"/>
          </a:p>
        </p:txBody>
      </p:sp>
      <p:graphicFrame>
        <p:nvGraphicFramePr>
          <p:cNvPr id="4" name="Table 3">
            <a:extLst>
              <a:ext uri="{FF2B5EF4-FFF2-40B4-BE49-F238E27FC236}">
                <a16:creationId xmlns:a16="http://schemas.microsoft.com/office/drawing/2014/main" id="{1B46D7BF-F966-40F4-9013-44032B064931}"/>
              </a:ext>
            </a:extLst>
          </p:cNvPr>
          <p:cNvGraphicFramePr>
            <a:graphicFrameLocks noGrp="1"/>
          </p:cNvGraphicFramePr>
          <p:nvPr>
            <p:extLst>
              <p:ext uri="{D42A27DB-BD31-4B8C-83A1-F6EECF244321}">
                <p14:modId xmlns:p14="http://schemas.microsoft.com/office/powerpoint/2010/main" val="441487915"/>
              </p:ext>
            </p:extLst>
          </p:nvPr>
        </p:nvGraphicFramePr>
        <p:xfrm>
          <a:off x="381000" y="1447800"/>
          <a:ext cx="14089062" cy="5959526"/>
        </p:xfrm>
        <a:graphic>
          <a:graphicData uri="http://schemas.openxmlformats.org/drawingml/2006/table">
            <a:tbl>
              <a:tblPr firstRow="1" firstCol="1" bandRow="1"/>
              <a:tblGrid>
                <a:gridCol w="1408907">
                  <a:extLst>
                    <a:ext uri="{9D8B030D-6E8A-4147-A177-3AD203B41FA5}">
                      <a16:colId xmlns:a16="http://schemas.microsoft.com/office/drawing/2014/main" val="4049491389"/>
                    </a:ext>
                  </a:extLst>
                </a:gridCol>
                <a:gridCol w="1394818">
                  <a:extLst>
                    <a:ext uri="{9D8B030D-6E8A-4147-A177-3AD203B41FA5}">
                      <a16:colId xmlns:a16="http://schemas.microsoft.com/office/drawing/2014/main" val="3035163727"/>
                    </a:ext>
                  </a:extLst>
                </a:gridCol>
                <a:gridCol w="11285337">
                  <a:extLst>
                    <a:ext uri="{9D8B030D-6E8A-4147-A177-3AD203B41FA5}">
                      <a16:colId xmlns:a16="http://schemas.microsoft.com/office/drawing/2014/main" val="1551078588"/>
                    </a:ext>
                  </a:extLst>
                </a:gridCol>
              </a:tblGrid>
              <a:tr h="914400">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Recommendations</a:t>
                      </a:r>
                      <a:endParaRPr lang="en-US" sz="28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7722934"/>
                  </a:ext>
                </a:extLst>
              </a:tr>
              <a:tr h="2943423">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5. In patients with IE and evidence of persistent infection as manifested by persistent bacteremia or fevers lasting &gt;5 days after onset of appropriate antimicrobial therapy, early surgery (during initial hospitalization and before completion of a full therapeutic course of antibiotics) for IE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656878"/>
                  </a:ext>
                </a:extLst>
              </a:tr>
              <a:tr h="192143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all patients with definite endocarditis and an implanted cardiac electronic device, complete removal of the pacemaker or defibrillator systems, including all leads and the generator, is indicated.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1980358"/>
                  </a:ext>
                </a:extLst>
              </a:tr>
            </a:tbl>
          </a:graphicData>
        </a:graphic>
      </p:graphicFrame>
    </p:spTree>
    <p:extLst>
      <p:ext uri="{BB962C8B-B14F-4D97-AF65-F5344CB8AC3E}">
        <p14:creationId xmlns:p14="http://schemas.microsoft.com/office/powerpoint/2010/main" val="1033578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181</a:t>
            </a:fld>
            <a:endParaRPr lang="en-US" dirty="0"/>
          </a:p>
        </p:txBody>
      </p:sp>
      <p:graphicFrame>
        <p:nvGraphicFramePr>
          <p:cNvPr id="4" name="Table 3">
            <a:extLst>
              <a:ext uri="{FF2B5EF4-FFF2-40B4-BE49-F238E27FC236}">
                <a16:creationId xmlns:a16="http://schemas.microsoft.com/office/drawing/2014/main" id="{ED8B3EF3-3B2F-48D8-95C9-73BDBD53D281}"/>
              </a:ext>
            </a:extLst>
          </p:cNvPr>
          <p:cNvGraphicFramePr>
            <a:graphicFrameLocks noGrp="1"/>
          </p:cNvGraphicFramePr>
          <p:nvPr>
            <p:extLst>
              <p:ext uri="{D42A27DB-BD31-4B8C-83A1-F6EECF244321}">
                <p14:modId xmlns:p14="http://schemas.microsoft.com/office/powerpoint/2010/main" val="2984364402"/>
              </p:ext>
            </p:extLst>
          </p:nvPr>
        </p:nvGraphicFramePr>
        <p:xfrm>
          <a:off x="457200" y="1295400"/>
          <a:ext cx="14012862" cy="6120746"/>
        </p:xfrm>
        <a:graphic>
          <a:graphicData uri="http://schemas.openxmlformats.org/drawingml/2006/table">
            <a:tbl>
              <a:tblPr firstRow="1" firstCol="1" bandRow="1"/>
              <a:tblGrid>
                <a:gridCol w="1401287">
                  <a:extLst>
                    <a:ext uri="{9D8B030D-6E8A-4147-A177-3AD203B41FA5}">
                      <a16:colId xmlns:a16="http://schemas.microsoft.com/office/drawing/2014/main" val="3469070926"/>
                    </a:ext>
                  </a:extLst>
                </a:gridCol>
                <a:gridCol w="1387274">
                  <a:extLst>
                    <a:ext uri="{9D8B030D-6E8A-4147-A177-3AD203B41FA5}">
                      <a16:colId xmlns:a16="http://schemas.microsoft.com/office/drawing/2014/main" val="1536955113"/>
                    </a:ext>
                  </a:extLst>
                </a:gridCol>
                <a:gridCol w="11224301">
                  <a:extLst>
                    <a:ext uri="{9D8B030D-6E8A-4147-A177-3AD203B41FA5}">
                      <a16:colId xmlns:a16="http://schemas.microsoft.com/office/drawing/2014/main" val="1922975267"/>
                    </a:ext>
                  </a:extLst>
                </a:gridCol>
              </a:tblGrid>
              <a:tr h="609600">
                <a:tc>
                  <a:txBody>
                    <a:bodyPr/>
                    <a:lstStyle/>
                    <a:p>
                      <a:pPr marL="0" marR="0" algn="ctr">
                        <a:lnSpc>
                          <a:spcPct val="15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COR.</a:t>
                      </a:r>
                      <a:endParaRPr lang="en-US" sz="2200" dirty="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200" b="1">
                          <a:effectLst/>
                          <a:latin typeface="Times New Roman" panose="02020603050405020304" pitchFamily="18" charset="0"/>
                          <a:ea typeface="Times New Roman" panose="02020603050405020304" pitchFamily="18" charset="0"/>
                        </a:rPr>
                        <a:t>Recommendations</a:t>
                      </a:r>
                      <a:endParaRPr lang="en-US" sz="22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9121005"/>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7. For patients with prosthetic valve endocarditis and relapsing infection (defined as recurrence of bacteremia after a complete course of appropriate antibiotics and subsequent negative blood culture results) without other identifiable source of infection, surgery is recommended.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245434"/>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1</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8. In patients with recurrent endocarditis and continued intravenous drug use, consultation with addiction medicine is recommended  to discuss the long-term prognosis for the patient’s refraining from actions that risk reinfection before repeat surgical intervention is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0371942"/>
                  </a:ext>
                </a:extLst>
              </a:tr>
              <a:tr h="1608182">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B-NR</a:t>
                      </a:r>
                      <a:endParaRPr lang="en-US" sz="22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00" b="1" dirty="0">
                          <a:solidFill>
                            <a:srgbClr val="000000"/>
                          </a:solidFill>
                          <a:effectLst/>
                          <a:latin typeface="Times New Roman" panose="02020603050405020304" pitchFamily="18" charset="0"/>
                          <a:ea typeface="Calibri" panose="020F0502020204030204" pitchFamily="34" charset="0"/>
                        </a:rPr>
                        <a:t>9. In patients with IE who present with recurrent emboli and persistent vegetations despite appropriate antibiotic therapy, early surgery (during initial hospitalization and before completion of a full therapeutic course of antibiotics) is reasonable.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9987355"/>
                  </a:ext>
                </a:extLst>
              </a:tr>
            </a:tbl>
          </a:graphicData>
        </a:graphic>
      </p:graphicFrame>
    </p:spTree>
    <p:extLst>
      <p:ext uri="{BB962C8B-B14F-4D97-AF65-F5344CB8AC3E}">
        <p14:creationId xmlns:p14="http://schemas.microsoft.com/office/powerpoint/2010/main" val="86859078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4400" dirty="0"/>
              <a:t>Intervention of Patients with IE</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182</a:t>
            </a:fld>
            <a:endParaRPr lang="en-US" dirty="0"/>
          </a:p>
        </p:txBody>
      </p:sp>
      <p:graphicFrame>
        <p:nvGraphicFramePr>
          <p:cNvPr id="4" name="Table 3">
            <a:extLst>
              <a:ext uri="{FF2B5EF4-FFF2-40B4-BE49-F238E27FC236}">
                <a16:creationId xmlns:a16="http://schemas.microsoft.com/office/drawing/2014/main" id="{D318DD46-AC66-4DDD-A01D-28A4E6458DEA}"/>
              </a:ext>
            </a:extLst>
          </p:cNvPr>
          <p:cNvGraphicFramePr>
            <a:graphicFrameLocks noGrp="1"/>
          </p:cNvGraphicFramePr>
          <p:nvPr>
            <p:extLst>
              <p:ext uri="{D42A27DB-BD31-4B8C-83A1-F6EECF244321}">
                <p14:modId xmlns:p14="http://schemas.microsoft.com/office/powerpoint/2010/main" val="714030622"/>
              </p:ext>
            </p:extLst>
          </p:nvPr>
        </p:nvGraphicFramePr>
        <p:xfrm>
          <a:off x="381000" y="1524000"/>
          <a:ext cx="13944600" cy="5832862"/>
        </p:xfrm>
        <a:graphic>
          <a:graphicData uri="http://schemas.openxmlformats.org/drawingml/2006/table">
            <a:tbl>
              <a:tblPr firstRow="1" firstCol="1" bandRow="1"/>
              <a:tblGrid>
                <a:gridCol w="1394461">
                  <a:extLst>
                    <a:ext uri="{9D8B030D-6E8A-4147-A177-3AD203B41FA5}">
                      <a16:colId xmlns:a16="http://schemas.microsoft.com/office/drawing/2014/main" val="4165117557"/>
                    </a:ext>
                  </a:extLst>
                </a:gridCol>
                <a:gridCol w="1380516">
                  <a:extLst>
                    <a:ext uri="{9D8B030D-6E8A-4147-A177-3AD203B41FA5}">
                      <a16:colId xmlns:a16="http://schemas.microsoft.com/office/drawing/2014/main" val="686153245"/>
                    </a:ext>
                  </a:extLst>
                </a:gridCol>
                <a:gridCol w="11169623">
                  <a:extLst>
                    <a:ext uri="{9D8B030D-6E8A-4147-A177-3AD203B41FA5}">
                      <a16:colId xmlns:a16="http://schemas.microsoft.com/office/drawing/2014/main" val="43331886"/>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Recommendations</a:t>
                      </a:r>
                      <a:endParaRPr lang="en-US" sz="2400">
                        <a:effectLst/>
                        <a:latin typeface="Times New Roman" panose="02020603050405020304" pitchFamily="18" charset="0"/>
                        <a:ea typeface="Times New Roman" panose="02020603050405020304" pitchFamily="18" charset="0"/>
                      </a:endParaRP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72622754"/>
                  </a:ext>
                </a:extLst>
              </a:tr>
              <a:tr h="2118269">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10. In patients with native left-sided valve endocarditis who exhibit mobile vegetations &gt;10 mm in length (with or without clinical evidence of embolic phenomenon), early surgery (during initial hospitalization and before completion of a full therapeutic course of antibiotics)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9527884"/>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 In patients with IE and an indication for surgery who have suffered a stroke but have no evidence of intracranial hemorrhage or extensive neurological damage, operation without delay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1694293"/>
                  </a:ext>
                </a:extLst>
              </a:tr>
              <a:tr h="138278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52336" marR="5233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patients with IE and major ischemic stroke with extensive neurological damage or intracranial hemorrhage, if the patient is hemodynamically stable, delaying valve surgery for at least 4 weeks may be considered. </a:t>
                      </a:r>
                    </a:p>
                  </a:txBody>
                  <a:tcPr marL="52336" marR="523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48529747"/>
                  </a:ext>
                </a:extLst>
              </a:tr>
            </a:tbl>
          </a:graphicData>
        </a:graphic>
      </p:graphicFrame>
    </p:spTree>
    <p:extLst>
      <p:ext uri="{BB962C8B-B14F-4D97-AF65-F5344CB8AC3E}">
        <p14:creationId xmlns:p14="http://schemas.microsoft.com/office/powerpoint/2010/main" val="342279710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B37FAF-6208-4DA1-9A55-6AD53582CEA4}"/>
              </a:ext>
            </a:extLst>
          </p:cNvPr>
          <p:cNvSpPr>
            <a:spLocks noGrp="1"/>
          </p:cNvSpPr>
          <p:nvPr>
            <p:ph type="sldNum" sz="quarter" idx="4"/>
          </p:nvPr>
        </p:nvSpPr>
        <p:spPr/>
        <p:txBody>
          <a:bodyPr/>
          <a:lstStyle/>
          <a:p>
            <a:fld id="{01CD3B2E-BC1C-6C4D-9D91-A67B950EE325}" type="slidenum">
              <a:rPr lang="en-US" smtClean="0"/>
              <a:pPr/>
              <a:t>183</a:t>
            </a:fld>
            <a:endParaRPr lang="en-US" dirty="0"/>
          </a:p>
        </p:txBody>
      </p:sp>
      <p:pic>
        <p:nvPicPr>
          <p:cNvPr id="3" name="Picture 2">
            <a:extLst>
              <a:ext uri="{FF2B5EF4-FFF2-40B4-BE49-F238E27FC236}">
                <a16:creationId xmlns:a16="http://schemas.microsoft.com/office/drawing/2014/main" id="{79B78D30-9430-4D28-A506-05B5149E6EB8}"/>
              </a:ext>
            </a:extLst>
          </p:cNvPr>
          <p:cNvPicPr/>
          <p:nvPr/>
        </p:nvPicPr>
        <p:blipFill rotWithShape="1">
          <a:blip r:embed="rId2" cstate="print">
            <a:extLst>
              <a:ext uri="{28A0092B-C50C-407E-A947-70E740481C1C}">
                <a14:useLocalDpi xmlns:a14="http://schemas.microsoft.com/office/drawing/2010/main" val="0"/>
              </a:ext>
            </a:extLst>
          </a:blip>
          <a:srcRect t="6123" b="4070"/>
          <a:stretch/>
        </p:blipFill>
        <p:spPr bwMode="auto">
          <a:xfrm>
            <a:off x="3048000" y="381000"/>
            <a:ext cx="9525000" cy="7811037"/>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DAD65EB-5133-4C50-8334-2748FA2FD05F}"/>
              </a:ext>
            </a:extLst>
          </p:cNvPr>
          <p:cNvSpPr txBox="1"/>
          <p:nvPr/>
        </p:nvSpPr>
        <p:spPr>
          <a:xfrm>
            <a:off x="228600" y="2286000"/>
            <a:ext cx="23622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16. Treatment of Patients with Endocarditis</a:t>
            </a:r>
          </a:p>
          <a:p>
            <a:pPr marL="0" marR="0">
              <a:lnSpc>
                <a:spcPct val="150000"/>
              </a:lnSpc>
              <a:spcBef>
                <a:spcPts val="0"/>
              </a:spcBef>
              <a:spcAft>
                <a:spcPts val="0"/>
              </a:spcAft>
            </a:pPr>
            <a:r>
              <a:rPr lang="en-US" sz="2400" b="1" dirty="0">
                <a:latin typeface="Lub Dub Medium" panose="020B0603030403020204" pitchFamily="34" charset="0"/>
                <a:ea typeface="Times New Roman" panose="02020603050405020304" pitchFamily="18" charset="0"/>
              </a:rPr>
              <a:t>Colors correspond to Table 2</a:t>
            </a:r>
            <a:r>
              <a:rPr lang="en-US" sz="2400" b="1" dirty="0">
                <a:effectLst/>
                <a:latin typeface="Lub Dub Medium" panose="020B0603030403020204" pitchFamily="34" charset="0"/>
                <a:ea typeface="Times New Roman" panose="02020603050405020304" pitchFamily="18" charset="0"/>
              </a:rPr>
              <a:t> </a:t>
            </a:r>
            <a:endParaRPr lang="en-US" sz="2400" dirty="0">
              <a:effectLst/>
              <a:latin typeface="Lub Dub Medium" panose="020B0603030403020204" pitchFamily="34" charset="0"/>
              <a:ea typeface="Times New Roman" panose="02020603050405020304" pitchFamily="18" charset="0"/>
            </a:endParaRPr>
          </a:p>
        </p:txBody>
      </p:sp>
      <p:sp>
        <p:nvSpPr>
          <p:cNvPr id="8" name="TextBox 7">
            <a:extLst>
              <a:ext uri="{FF2B5EF4-FFF2-40B4-BE49-F238E27FC236}">
                <a16:creationId xmlns:a16="http://schemas.microsoft.com/office/drawing/2014/main" id="{EC12AD75-557A-46DA-AE08-7CCFD392B9F1}"/>
              </a:ext>
            </a:extLst>
          </p:cNvPr>
          <p:cNvSpPr txBox="1"/>
          <p:nvPr/>
        </p:nvSpPr>
        <p:spPr>
          <a:xfrm>
            <a:off x="11999191" y="22860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76480567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63468B-4CBF-4857-A259-060AFFB100E3}"/>
              </a:ext>
            </a:extLst>
          </p:cNvPr>
          <p:cNvSpPr>
            <a:spLocks noGrp="1"/>
          </p:cNvSpPr>
          <p:nvPr>
            <p:ph type="sldNum" sz="quarter" idx="4"/>
          </p:nvPr>
        </p:nvSpPr>
        <p:spPr/>
        <p:txBody>
          <a:bodyPr/>
          <a:lstStyle/>
          <a:p>
            <a:fld id="{01CD3B2E-BC1C-6C4D-9D91-A67B950EE325}" type="slidenum">
              <a:rPr lang="en-US" smtClean="0"/>
              <a:pPr/>
              <a:t>184</a:t>
            </a:fld>
            <a:endParaRPr lang="en-US" dirty="0"/>
          </a:p>
        </p:txBody>
      </p:sp>
      <p:sp>
        <p:nvSpPr>
          <p:cNvPr id="4" name="TextBox 3">
            <a:extLst>
              <a:ext uri="{FF2B5EF4-FFF2-40B4-BE49-F238E27FC236}">
                <a16:creationId xmlns:a16="http://schemas.microsoft.com/office/drawing/2014/main" id="{C7536024-92B2-47D7-8AC2-62E3DEBBBA1C}"/>
              </a:ext>
            </a:extLst>
          </p:cNvPr>
          <p:cNvSpPr txBox="1"/>
          <p:nvPr/>
        </p:nvSpPr>
        <p:spPr>
          <a:xfrm>
            <a:off x="1058862" y="1752600"/>
            <a:ext cx="13411200" cy="5131661"/>
          </a:xfrm>
          <a:prstGeom prst="rect">
            <a:avLst/>
          </a:prstGeom>
          <a:noFill/>
        </p:spPr>
        <p:txBody>
          <a:bodyPr wrap="square">
            <a:spAutoFit/>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*IE caused by streptococcus, </a:t>
            </a:r>
            <a:r>
              <a:rPr lang="en-US" sz="2800" i="1" dirty="0">
                <a:solidFill>
                  <a:srgbClr val="000000"/>
                </a:solidFill>
                <a:effectLst/>
                <a:latin typeface="Times New Roman" panose="02020603050405020304" pitchFamily="18" charset="0"/>
                <a:ea typeface="Times New Roman" panose="02020603050405020304" pitchFamily="18" charset="0"/>
              </a:rPr>
              <a:t>E. faecalis</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i="1" dirty="0">
                <a:solidFill>
                  <a:srgbClr val="000000"/>
                </a:solidFill>
                <a:effectLst/>
                <a:latin typeface="Times New Roman" panose="02020603050405020304" pitchFamily="18" charset="0"/>
                <a:ea typeface="Times New Roman" panose="02020603050405020304" pitchFamily="18" charset="0"/>
              </a:rPr>
              <a:t>S. aureus</a:t>
            </a:r>
            <a:r>
              <a:rPr lang="en-US" sz="2800" dirty="0">
                <a:solidFill>
                  <a:srgbClr val="000000"/>
                </a:solidFill>
                <a:effectLst/>
                <a:latin typeface="Times New Roman" panose="02020603050405020304" pitchFamily="18" charset="0"/>
                <a:ea typeface="Times New Roman" panose="02020603050405020304" pitchFamily="18" charset="0"/>
              </a:rPr>
              <a:t>, or coagulase-negative staphylococci deemed stable by the Heart Valve Team.</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†Early surgery defined as during initial hospital course and before completion of a full course of appropriate antibiotics. </a:t>
            </a:r>
            <a:endParaRPr lang="en-US" sz="2800" dirty="0">
              <a:effectLst/>
              <a:latin typeface="Times New Roman" panose="02020603050405020304" pitchFamily="18" charset="0"/>
              <a:ea typeface="Times New Roman" panose="02020603050405020304" pitchFamily="18" charset="0"/>
            </a:endParaRPr>
          </a:p>
          <a:p>
            <a:pPr marL="0" marR="0">
              <a:lnSpc>
                <a:spcPct val="200000"/>
              </a:lnSpc>
              <a:spcBef>
                <a:spcPts val="0"/>
              </a:spcBef>
              <a:spcAft>
                <a:spcPts val="0"/>
              </a:spcAft>
            </a:pPr>
            <a:r>
              <a:rPr lang="en-US" sz="2800" dirty="0">
                <a:solidFill>
                  <a:srgbClr val="20202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In patients with an indication for surgery and a stroke but no evidence of intracranial hemorrhage or extensive neurological damage, surgery without delay may be considered.</a:t>
            </a:r>
            <a:endParaRPr lang="en-US" sz="2800" dirty="0">
              <a:effectLst/>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F6E1F389-CD93-465A-8481-71479DDB4D4D}"/>
              </a:ext>
            </a:extLst>
          </p:cNvPr>
          <p:cNvSpPr txBox="1"/>
          <p:nvPr/>
        </p:nvSpPr>
        <p:spPr>
          <a:xfrm>
            <a:off x="2857500" y="365414"/>
            <a:ext cx="8915400" cy="1446550"/>
          </a:xfrm>
          <a:prstGeom prst="rect">
            <a:avLst/>
          </a:prstGeom>
          <a:noFill/>
        </p:spPr>
        <p:txBody>
          <a:bodyPr wrap="square">
            <a:spAutoFit/>
          </a:bodyPr>
          <a:lstStyle/>
          <a:p>
            <a:pPr marL="0" marR="0" algn="ctr">
              <a:spcBef>
                <a:spcPts val="0"/>
              </a:spcBef>
              <a:spcAft>
                <a:spcPts val="0"/>
              </a:spcAft>
            </a:pPr>
            <a:r>
              <a:rPr lang="en-US" sz="4400" b="1" dirty="0">
                <a:effectLst/>
                <a:latin typeface="Lub Dub Medium" panose="020B0603030403020204" pitchFamily="34" charset="0"/>
                <a:ea typeface="Times New Roman" panose="02020603050405020304" pitchFamily="18" charset="0"/>
              </a:rPr>
              <a:t>Figure 16. Treatment of Patients with Endocarditis </a:t>
            </a:r>
            <a:endParaRPr lang="en-US" sz="4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41518879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Pregnancy and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185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409117406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322433"/>
            <a:ext cx="9220200" cy="1180104"/>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186</a:t>
            </a:fld>
            <a:endParaRPr lang="en-US" dirty="0"/>
          </a:p>
        </p:txBody>
      </p:sp>
      <p:graphicFrame>
        <p:nvGraphicFramePr>
          <p:cNvPr id="4" name="Table 3">
            <a:extLst>
              <a:ext uri="{FF2B5EF4-FFF2-40B4-BE49-F238E27FC236}">
                <a16:creationId xmlns:a16="http://schemas.microsoft.com/office/drawing/2014/main" id="{EA83034A-FF98-460B-B453-9F33342FEA27}"/>
              </a:ext>
            </a:extLst>
          </p:cNvPr>
          <p:cNvGraphicFramePr>
            <a:graphicFrameLocks noGrp="1"/>
          </p:cNvGraphicFramePr>
          <p:nvPr>
            <p:extLst>
              <p:ext uri="{D42A27DB-BD31-4B8C-83A1-F6EECF244321}">
                <p14:modId xmlns:p14="http://schemas.microsoft.com/office/powerpoint/2010/main" val="1385986255"/>
              </p:ext>
            </p:extLst>
          </p:nvPr>
        </p:nvGraphicFramePr>
        <p:xfrm>
          <a:off x="304800" y="1828800"/>
          <a:ext cx="14165262" cy="5474462"/>
        </p:xfrm>
        <a:graphic>
          <a:graphicData uri="http://schemas.openxmlformats.org/drawingml/2006/table">
            <a:tbl>
              <a:tblPr firstRow="1" firstCol="1" bandRow="1"/>
              <a:tblGrid>
                <a:gridCol w="1416527">
                  <a:extLst>
                    <a:ext uri="{9D8B030D-6E8A-4147-A177-3AD203B41FA5}">
                      <a16:colId xmlns:a16="http://schemas.microsoft.com/office/drawing/2014/main" val="1098340541"/>
                    </a:ext>
                  </a:extLst>
                </a:gridCol>
                <a:gridCol w="1402361">
                  <a:extLst>
                    <a:ext uri="{9D8B030D-6E8A-4147-A177-3AD203B41FA5}">
                      <a16:colId xmlns:a16="http://schemas.microsoft.com/office/drawing/2014/main" val="2290590080"/>
                    </a:ext>
                  </a:extLst>
                </a:gridCol>
                <a:gridCol w="11346374">
                  <a:extLst>
                    <a:ext uri="{9D8B030D-6E8A-4147-A177-3AD203B41FA5}">
                      <a16:colId xmlns:a16="http://schemas.microsoft.com/office/drawing/2014/main" val="1196265917"/>
                    </a:ext>
                  </a:extLst>
                </a:gridCol>
              </a:tblGrid>
              <a:tr h="838200">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COR</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LOE</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000" b="1" dirty="0">
                          <a:effectLst/>
                          <a:latin typeface="Times New Roman" panose="02020603050405020304" pitchFamily="18" charset="0"/>
                          <a:ea typeface="Times New Roman" panose="02020603050405020304" pitchFamily="18" charset="0"/>
                        </a:rPr>
                        <a:t>Recommendations</a:t>
                      </a:r>
                      <a:endParaRPr lang="en-US" sz="30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1518317">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1</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3000" b="1" dirty="0">
                          <a:solidFill>
                            <a:srgbClr val="000000"/>
                          </a:solidFill>
                          <a:effectLst/>
                          <a:latin typeface="Times New Roman" panose="02020603050405020304" pitchFamily="18" charset="0"/>
                          <a:ea typeface="Calibri" panose="020F0502020204030204" pitchFamily="34" charset="0"/>
                        </a:rPr>
                        <a:t>Women with suspected valve disease who are considering pregnancy should undergo a clinical evaluation and TTE before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2943653"/>
                  </a:ext>
                </a:extLst>
              </a:tr>
              <a:tr h="2525967">
                <a:tc>
                  <a:txBody>
                    <a:bodyPr/>
                    <a:lstStyle/>
                    <a:p>
                      <a:pPr marL="0" marR="0" algn="ctr">
                        <a:lnSpc>
                          <a:spcPct val="200000"/>
                        </a:lnSpc>
                        <a:spcBef>
                          <a:spcPts val="0"/>
                        </a:spcBef>
                        <a:spcAft>
                          <a:spcPts val="0"/>
                        </a:spcAft>
                      </a:pPr>
                      <a:r>
                        <a:rPr lang="en-US" sz="3000" b="1">
                          <a:solidFill>
                            <a:srgbClr val="000000"/>
                          </a:solidFill>
                          <a:effectLst/>
                          <a:latin typeface="Times New Roman" panose="02020603050405020304" pitchFamily="18" charset="0"/>
                          <a:ea typeface="Times New Roman" panose="02020603050405020304" pitchFamily="18" charset="0"/>
                        </a:rPr>
                        <a:t>1</a:t>
                      </a:r>
                      <a:endParaRPr lang="en-US" sz="3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000" b="1" dirty="0">
                          <a:solidFill>
                            <a:srgbClr val="000000"/>
                          </a:solidFill>
                          <a:effectLst/>
                          <a:latin typeface="Times New Roman" panose="02020603050405020304" pitchFamily="18" charset="0"/>
                          <a:ea typeface="Times New Roman" panose="02020603050405020304" pitchFamily="18" charset="0"/>
                        </a:rPr>
                        <a:t>B-NR</a:t>
                      </a:r>
                      <a:endParaRPr lang="en-US" sz="30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000" b="1" dirty="0">
                          <a:solidFill>
                            <a:srgbClr val="000000"/>
                          </a:solidFill>
                          <a:effectLst/>
                          <a:latin typeface="Times New Roman" panose="02020603050405020304" pitchFamily="18" charset="0"/>
                          <a:ea typeface="Calibri" panose="020F0502020204030204" pitchFamily="34" charset="0"/>
                        </a:rPr>
                        <a:t>2. Women with severe valve disease (Stages C and D) who are considering pregnancy should undergo pre-pregnancy counseling by a cardiologist with expertise in managing women with VHD during pregnancy.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8053151"/>
                  </a:ext>
                </a:extLst>
              </a:tr>
            </a:tbl>
          </a:graphicData>
        </a:graphic>
      </p:graphicFrame>
    </p:spTree>
    <p:extLst>
      <p:ext uri="{BB962C8B-B14F-4D97-AF65-F5344CB8AC3E}">
        <p14:creationId xmlns:p14="http://schemas.microsoft.com/office/powerpoint/2010/main" val="366622837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7BB1-A681-4620-8709-5E3EA9096EAA}"/>
              </a:ext>
            </a:extLst>
          </p:cNvPr>
          <p:cNvSpPr>
            <a:spLocks noGrp="1"/>
          </p:cNvSpPr>
          <p:nvPr>
            <p:ph type="ctrTitle"/>
          </p:nvPr>
        </p:nvSpPr>
        <p:spPr>
          <a:xfrm>
            <a:off x="2019300" y="140233"/>
            <a:ext cx="10591800" cy="1172048"/>
          </a:xfrm>
        </p:spPr>
        <p:txBody>
          <a:bodyPr/>
          <a:lstStyle/>
          <a:p>
            <a:r>
              <a:rPr lang="en-US" sz="4000" dirty="0"/>
              <a:t>Initial Management of Women With VHD Before and During Pregnancy</a:t>
            </a:r>
          </a:p>
        </p:txBody>
      </p:sp>
      <p:sp>
        <p:nvSpPr>
          <p:cNvPr id="3" name="Slide Number Placeholder 2">
            <a:extLst>
              <a:ext uri="{FF2B5EF4-FFF2-40B4-BE49-F238E27FC236}">
                <a16:creationId xmlns:a16="http://schemas.microsoft.com/office/drawing/2014/main" id="{7DC590E7-3EED-4596-9050-EBE50B74EEC0}"/>
              </a:ext>
            </a:extLst>
          </p:cNvPr>
          <p:cNvSpPr>
            <a:spLocks noGrp="1"/>
          </p:cNvSpPr>
          <p:nvPr>
            <p:ph type="sldNum" sz="quarter" idx="4"/>
          </p:nvPr>
        </p:nvSpPr>
        <p:spPr/>
        <p:txBody>
          <a:bodyPr/>
          <a:lstStyle/>
          <a:p>
            <a:fld id="{01CD3B2E-BC1C-6C4D-9D91-A67B950EE325}" type="slidenum">
              <a:rPr lang="en-US" smtClean="0"/>
              <a:pPr/>
              <a:t>187</a:t>
            </a:fld>
            <a:endParaRPr lang="en-US" dirty="0"/>
          </a:p>
        </p:txBody>
      </p:sp>
      <p:graphicFrame>
        <p:nvGraphicFramePr>
          <p:cNvPr id="5" name="Table 4">
            <a:extLst>
              <a:ext uri="{FF2B5EF4-FFF2-40B4-BE49-F238E27FC236}">
                <a16:creationId xmlns:a16="http://schemas.microsoft.com/office/drawing/2014/main" id="{35B241D3-007B-485D-B131-92FD7A62DD92}"/>
              </a:ext>
            </a:extLst>
          </p:cNvPr>
          <p:cNvGraphicFramePr>
            <a:graphicFrameLocks noGrp="1"/>
          </p:cNvGraphicFramePr>
          <p:nvPr>
            <p:extLst>
              <p:ext uri="{D42A27DB-BD31-4B8C-83A1-F6EECF244321}">
                <p14:modId xmlns:p14="http://schemas.microsoft.com/office/powerpoint/2010/main" val="1448635238"/>
              </p:ext>
            </p:extLst>
          </p:nvPr>
        </p:nvGraphicFramePr>
        <p:xfrm>
          <a:off x="381000" y="1676400"/>
          <a:ext cx="13944600" cy="5826943"/>
        </p:xfrm>
        <a:graphic>
          <a:graphicData uri="http://schemas.openxmlformats.org/drawingml/2006/table">
            <a:tbl>
              <a:tblPr firstRow="1" firstCol="1" bandRow="1"/>
              <a:tblGrid>
                <a:gridCol w="1394461">
                  <a:extLst>
                    <a:ext uri="{9D8B030D-6E8A-4147-A177-3AD203B41FA5}">
                      <a16:colId xmlns:a16="http://schemas.microsoft.com/office/drawing/2014/main" val="1098340541"/>
                    </a:ext>
                  </a:extLst>
                </a:gridCol>
                <a:gridCol w="1380515">
                  <a:extLst>
                    <a:ext uri="{9D8B030D-6E8A-4147-A177-3AD203B41FA5}">
                      <a16:colId xmlns:a16="http://schemas.microsoft.com/office/drawing/2014/main" val="2290590080"/>
                    </a:ext>
                  </a:extLst>
                </a:gridCol>
                <a:gridCol w="11169624">
                  <a:extLst>
                    <a:ext uri="{9D8B030D-6E8A-4147-A177-3AD203B41FA5}">
                      <a16:colId xmlns:a16="http://schemas.microsoft.com/office/drawing/2014/main" val="1196265917"/>
                    </a:ext>
                  </a:extLst>
                </a:gridCol>
              </a:tblGrid>
              <a:tr h="681022">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7893954"/>
                  </a:ext>
                </a:extLst>
              </a:tr>
              <a:tr h="301174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1</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Pregnant women with severe valve disease (Stages C and D) should be monitored in a tertiary-care center with a dedicated Heart Valve Team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422097"/>
                  </a:ext>
                </a:extLst>
              </a:tr>
              <a:tr h="2022229">
                <a:tc>
                  <a:txBody>
                    <a:bodyPr/>
                    <a:lstStyle/>
                    <a:p>
                      <a:pPr marL="0" marR="0" algn="ctr">
                        <a:lnSpc>
                          <a:spcPct val="15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women with severe valve disease (Stage C1) who are considering pregnancy, exercise testing is reasonable before pregnancy for risk assessment.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2971032"/>
                  </a:ext>
                </a:extLst>
              </a:tr>
            </a:tbl>
          </a:graphicData>
        </a:graphic>
      </p:graphicFrame>
    </p:spTree>
    <p:extLst>
      <p:ext uri="{BB962C8B-B14F-4D97-AF65-F5344CB8AC3E}">
        <p14:creationId xmlns:p14="http://schemas.microsoft.com/office/powerpoint/2010/main" val="37563201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1746646" y="369584"/>
            <a:ext cx="11281569" cy="784830"/>
          </a:xfrm>
        </p:spPr>
        <p:txBody>
          <a:bodyPr/>
          <a:lstStyle/>
          <a:p>
            <a:r>
              <a:rPr lang="en-US" sz="3700" dirty="0"/>
              <a:t>Medical Therapy of Pregnant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188</a:t>
            </a:fld>
            <a:endParaRPr lang="en-US" dirty="0"/>
          </a:p>
        </p:txBody>
      </p:sp>
      <p:graphicFrame>
        <p:nvGraphicFramePr>
          <p:cNvPr id="4" name="Table 3">
            <a:extLst>
              <a:ext uri="{FF2B5EF4-FFF2-40B4-BE49-F238E27FC236}">
                <a16:creationId xmlns:a16="http://schemas.microsoft.com/office/drawing/2014/main" id="{C2812632-1A0E-4ABE-8033-C3281CA51252}"/>
              </a:ext>
            </a:extLst>
          </p:cNvPr>
          <p:cNvGraphicFramePr>
            <a:graphicFrameLocks noGrp="1"/>
          </p:cNvGraphicFramePr>
          <p:nvPr>
            <p:extLst>
              <p:ext uri="{D42A27DB-BD31-4B8C-83A1-F6EECF244321}">
                <p14:modId xmlns:p14="http://schemas.microsoft.com/office/powerpoint/2010/main" val="78081620"/>
              </p:ext>
            </p:extLst>
          </p:nvPr>
        </p:nvGraphicFramePr>
        <p:xfrm>
          <a:off x="304800" y="1524000"/>
          <a:ext cx="14165262" cy="5943601"/>
        </p:xfrm>
        <a:graphic>
          <a:graphicData uri="http://schemas.openxmlformats.org/drawingml/2006/table">
            <a:tbl>
              <a:tblPr firstRow="1" firstCol="1" bandRow="1"/>
              <a:tblGrid>
                <a:gridCol w="1600200">
                  <a:extLst>
                    <a:ext uri="{9D8B030D-6E8A-4147-A177-3AD203B41FA5}">
                      <a16:colId xmlns:a16="http://schemas.microsoft.com/office/drawing/2014/main" val="3427139155"/>
                    </a:ext>
                  </a:extLst>
                </a:gridCol>
                <a:gridCol w="1218688">
                  <a:extLst>
                    <a:ext uri="{9D8B030D-6E8A-4147-A177-3AD203B41FA5}">
                      <a16:colId xmlns:a16="http://schemas.microsoft.com/office/drawing/2014/main" val="586237824"/>
                    </a:ext>
                  </a:extLst>
                </a:gridCol>
                <a:gridCol w="11346374">
                  <a:extLst>
                    <a:ext uri="{9D8B030D-6E8A-4147-A177-3AD203B41FA5}">
                      <a16:colId xmlns:a16="http://schemas.microsoft.com/office/drawing/2014/main" val="3563086735"/>
                    </a:ext>
                  </a:extLst>
                </a:gridCol>
              </a:tblGrid>
              <a:tr h="936779">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65601253"/>
                  </a:ext>
                </a:extLst>
              </a:tr>
              <a:tr h="1888650">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pregnant women with VHD, beta-blocker medications are reasonable as required for heart rate control or treatment of arrhythmias.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12375925"/>
                  </a:ext>
                </a:extLst>
              </a:tr>
              <a:tr h="1502749">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pregnant women with VHD and HF symptoms (Stage D), diuretic medications are reasonable if needed for volume overload.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41951875"/>
                  </a:ext>
                </a:extLst>
              </a:tr>
              <a:tr h="1615423">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pregnant women with VHD, ACE inhibitors and ARBs should not be given because of fetal risk.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18300"/>
                  </a:ext>
                </a:extLst>
              </a:tr>
            </a:tbl>
          </a:graphicData>
        </a:graphic>
      </p:graphicFrame>
    </p:spTree>
    <p:extLst>
      <p:ext uri="{BB962C8B-B14F-4D97-AF65-F5344CB8AC3E}">
        <p14:creationId xmlns:p14="http://schemas.microsoft.com/office/powerpoint/2010/main" val="14219252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015331" y="381000"/>
            <a:ext cx="10820399" cy="914399"/>
          </a:xfrm>
        </p:spPr>
        <p:txBody>
          <a:bodyPr/>
          <a:lstStyle/>
          <a:p>
            <a:r>
              <a:rPr lang="en-US" dirty="0"/>
              <a:t>Pre-Pregnancy Intervention in Women With VHD</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189</a:t>
            </a:fld>
            <a:endParaRPr lang="en-US" dirty="0"/>
          </a:p>
        </p:txBody>
      </p:sp>
      <p:graphicFrame>
        <p:nvGraphicFramePr>
          <p:cNvPr id="4" name="Table 3">
            <a:extLst>
              <a:ext uri="{FF2B5EF4-FFF2-40B4-BE49-F238E27FC236}">
                <a16:creationId xmlns:a16="http://schemas.microsoft.com/office/drawing/2014/main" id="{544ADD09-B157-4E9A-B4FC-924091125C7F}"/>
              </a:ext>
            </a:extLst>
          </p:cNvPr>
          <p:cNvGraphicFramePr>
            <a:graphicFrameLocks noGrp="1"/>
          </p:cNvGraphicFramePr>
          <p:nvPr>
            <p:extLst>
              <p:ext uri="{D42A27DB-BD31-4B8C-83A1-F6EECF244321}">
                <p14:modId xmlns:p14="http://schemas.microsoft.com/office/powerpoint/2010/main" val="1177018157"/>
              </p:ext>
            </p:extLst>
          </p:nvPr>
        </p:nvGraphicFramePr>
        <p:xfrm>
          <a:off x="381000" y="1447800"/>
          <a:ext cx="14089062" cy="6019800"/>
        </p:xfrm>
        <a:graphic>
          <a:graphicData uri="http://schemas.openxmlformats.org/drawingml/2006/table">
            <a:tbl>
              <a:tblPr firstRow="1" firstCol="1" bandRow="1"/>
              <a:tblGrid>
                <a:gridCol w="1408907">
                  <a:extLst>
                    <a:ext uri="{9D8B030D-6E8A-4147-A177-3AD203B41FA5}">
                      <a16:colId xmlns:a16="http://schemas.microsoft.com/office/drawing/2014/main" val="1992395545"/>
                    </a:ext>
                  </a:extLst>
                </a:gridCol>
                <a:gridCol w="1394817">
                  <a:extLst>
                    <a:ext uri="{9D8B030D-6E8A-4147-A177-3AD203B41FA5}">
                      <a16:colId xmlns:a16="http://schemas.microsoft.com/office/drawing/2014/main" val="360774906"/>
                    </a:ext>
                  </a:extLst>
                </a:gridCol>
                <a:gridCol w="11285338">
                  <a:extLst>
                    <a:ext uri="{9D8B030D-6E8A-4147-A177-3AD203B41FA5}">
                      <a16:colId xmlns:a16="http://schemas.microsoft.com/office/drawing/2014/main" val="2564644999"/>
                    </a:ext>
                  </a:extLst>
                </a:gridCol>
              </a:tblGrid>
              <a:tr h="747904">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LOE</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dirty="0">
                          <a:effectLst/>
                          <a:latin typeface="Times New Roman" panose="02020603050405020304" pitchFamily="18" charset="0"/>
                          <a:ea typeface="Times New Roman" panose="02020603050405020304" pitchFamily="18" charset="0"/>
                        </a:rPr>
                        <a:t>Recommendations</a:t>
                      </a:r>
                      <a:endParaRPr lang="en-US" sz="23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00063893"/>
                  </a:ext>
                </a:extLst>
              </a:tr>
              <a:tr h="1217918">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B-NR</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1. In symptomatic women with severe VHD who are considering pregnancy, intervention before pregnancy is recommended on the basis of standard indications.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780356"/>
                  </a:ext>
                </a:extLst>
              </a:tr>
              <a:tr h="2402496">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C-EO</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In women who require a valve intervention before pregnancy,  the choice of prosthetic valve should be based on a shared decision-making process that accounts for the patient’s values and preferences, including discussion of the risks of mechanical valves during pregnancy and the reduced durability of bioprosthetic valves in young women.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9921887"/>
                  </a:ext>
                </a:extLst>
              </a:tr>
              <a:tr h="165148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In asymptomatic women with severe rheumatic MS (mitral valve area ≤1.5 cm</a:t>
                      </a:r>
                      <a:r>
                        <a:rPr lang="en-US" sz="2300" b="1" baseline="30000" dirty="0">
                          <a:solidFill>
                            <a:srgbClr val="000000"/>
                          </a:solidFill>
                          <a:effectLst/>
                          <a:latin typeface="Times New Roman" panose="02020603050405020304" pitchFamily="18" charset="0"/>
                          <a:ea typeface="Calibri" panose="020F0502020204030204" pitchFamily="34" charset="0"/>
                        </a:rPr>
                        <a:t>2</a:t>
                      </a:r>
                      <a:r>
                        <a:rPr lang="en-US" sz="2300" b="1" dirty="0">
                          <a:solidFill>
                            <a:srgbClr val="000000"/>
                          </a:solidFill>
                          <a:effectLst/>
                          <a:latin typeface="Times New Roman" panose="02020603050405020304" pitchFamily="18" charset="0"/>
                          <a:ea typeface="Calibri" panose="020F0502020204030204" pitchFamily="34" charset="0"/>
                        </a:rPr>
                        <a:t>, Stage C</a:t>
                      </a:r>
                      <a:r>
                        <a:rPr lang="en-US" sz="2300" b="1" dirty="0">
                          <a:solidFill>
                            <a:schemeClr val="tx1"/>
                          </a:solidFill>
                          <a:effectLst/>
                          <a:latin typeface="Times New Roman" panose="02020603050405020304" pitchFamily="18" charset="0"/>
                          <a:ea typeface="Calibri" panose="020F0502020204030204" pitchFamily="34" charset="0"/>
                        </a:rPr>
                        <a:t>1</a:t>
                      </a:r>
                      <a:r>
                        <a:rPr lang="en-US" sz="2300" b="1" dirty="0">
                          <a:solidFill>
                            <a:srgbClr val="000000"/>
                          </a:solidFill>
                          <a:effectLst/>
                          <a:latin typeface="Times New Roman" panose="02020603050405020304" pitchFamily="18" charset="0"/>
                          <a:ea typeface="Calibri" panose="020F0502020204030204" pitchFamily="34" charset="0"/>
                        </a:rPr>
                        <a:t>) who are considering pregnancy, PMBC at a Comprehensive Valve Center is reasonable before pregnancy for those who have favorable valve morphology.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7895971"/>
                  </a:ext>
                </a:extLst>
              </a:tr>
            </a:tbl>
          </a:graphicData>
        </a:graphic>
      </p:graphicFrame>
    </p:spTree>
    <p:extLst>
      <p:ext uri="{BB962C8B-B14F-4D97-AF65-F5344CB8AC3E}">
        <p14:creationId xmlns:p14="http://schemas.microsoft.com/office/powerpoint/2010/main" val="33084671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19</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87752"/>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524946177"/>
              </p:ext>
            </p:extLst>
          </p:nvPr>
        </p:nvGraphicFramePr>
        <p:xfrm>
          <a:off x="381000" y="1371600"/>
          <a:ext cx="14089062" cy="6065330"/>
        </p:xfrm>
        <a:graphic>
          <a:graphicData uri="http://schemas.openxmlformats.org/drawingml/2006/table">
            <a:tbl>
              <a:tblPr firstRow="1" bandRow="1"/>
              <a:tblGrid>
                <a:gridCol w="4724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154862">
                  <a:extLst>
                    <a:ext uri="{9D8B030D-6E8A-4147-A177-3AD203B41FA5}">
                      <a16:colId xmlns:a16="http://schemas.microsoft.com/office/drawing/2014/main" val="2824988796"/>
                    </a:ext>
                  </a:extLst>
                </a:gridCol>
              </a:tblGrid>
              <a:tr h="67936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408983">
                <a:tc rowSpan="3">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Further diagnostic testing</a:t>
                      </a:r>
                      <a:r>
                        <a:rPr lang="en-US" sz="2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Information required for equivocal symptom status, discrepancy between examination and echocardiogram, further definition of valve disease, or assessing response of the ventricles and pulmonary circulation to load and to exercise</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PET CT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Aids in determination of active infection or inflammation</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9558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Stress testing</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Gives an objective measure of exercise capacity</a:t>
                      </a:r>
                      <a:endParaRPr lang="en-US" sz="24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2747046">
                <a:tc vMerge="1">
                  <a:txBody>
                    <a:bodyPr/>
                    <a:lstStyle/>
                    <a:p>
                      <a:endParaRPr lang="en-US"/>
                    </a:p>
                  </a:txBody>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Catheterization</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Provides measurement of intracardiac and pulmonary pressures, valve severity, and hemodynamic response to exercise and drugs</a:t>
                      </a:r>
                      <a:endParaRPr lang="en-US" sz="24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14310667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1904007" y="445785"/>
            <a:ext cx="10822385" cy="784830"/>
          </a:xfrm>
        </p:spPr>
        <p:txBody>
          <a:bodyPr/>
          <a:lstStyle/>
          <a:p>
            <a:r>
              <a:rPr lang="en-US" sz="3600" dirty="0"/>
              <a:t>Pre-Pregnancy Intervention in Women With VHD</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190</a:t>
            </a:fld>
            <a:endParaRPr lang="en-US" dirty="0"/>
          </a:p>
        </p:txBody>
      </p:sp>
      <p:graphicFrame>
        <p:nvGraphicFramePr>
          <p:cNvPr id="4" name="Table 3">
            <a:extLst>
              <a:ext uri="{FF2B5EF4-FFF2-40B4-BE49-F238E27FC236}">
                <a16:creationId xmlns:a16="http://schemas.microsoft.com/office/drawing/2014/main" id="{970654BA-27D1-4BAB-B20C-4D93BF490C93}"/>
              </a:ext>
            </a:extLst>
          </p:cNvPr>
          <p:cNvGraphicFramePr>
            <a:graphicFrameLocks noGrp="1"/>
          </p:cNvGraphicFramePr>
          <p:nvPr>
            <p:extLst>
              <p:ext uri="{D42A27DB-BD31-4B8C-83A1-F6EECF244321}">
                <p14:modId xmlns:p14="http://schemas.microsoft.com/office/powerpoint/2010/main" val="3780298136"/>
              </p:ext>
            </p:extLst>
          </p:nvPr>
        </p:nvGraphicFramePr>
        <p:xfrm>
          <a:off x="381000" y="1447800"/>
          <a:ext cx="14089062" cy="5943600"/>
        </p:xfrm>
        <a:graphic>
          <a:graphicData uri="http://schemas.openxmlformats.org/drawingml/2006/table">
            <a:tbl>
              <a:tblPr firstRow="1" firstCol="1" bandRow="1"/>
              <a:tblGrid>
                <a:gridCol w="1408907">
                  <a:extLst>
                    <a:ext uri="{9D8B030D-6E8A-4147-A177-3AD203B41FA5}">
                      <a16:colId xmlns:a16="http://schemas.microsoft.com/office/drawing/2014/main" val="1159502040"/>
                    </a:ext>
                  </a:extLst>
                </a:gridCol>
                <a:gridCol w="1394817">
                  <a:extLst>
                    <a:ext uri="{9D8B030D-6E8A-4147-A177-3AD203B41FA5}">
                      <a16:colId xmlns:a16="http://schemas.microsoft.com/office/drawing/2014/main" val="2211361510"/>
                    </a:ext>
                  </a:extLst>
                </a:gridCol>
                <a:gridCol w="11285338">
                  <a:extLst>
                    <a:ext uri="{9D8B030D-6E8A-4147-A177-3AD203B41FA5}">
                      <a16:colId xmlns:a16="http://schemas.microsoft.com/office/drawing/2014/main" val="2101443595"/>
                    </a:ext>
                  </a:extLst>
                </a:gridCol>
              </a:tblGrid>
              <a:tr h="956321">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Times New Roman" panose="02020603050405020304" pitchFamily="18"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69872"/>
                  </a:ext>
                </a:extLst>
              </a:tr>
              <a:tr h="259747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4. In women of childbearing age who require valve replacement, bioprosthetic valves are preferred over mechanical valves because of the increased maternal and fetal risks of mechanical heart valves in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3502374"/>
                  </a:ext>
                </a:extLst>
              </a:tr>
              <a:tr h="238980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900" b="1" dirty="0">
                          <a:solidFill>
                            <a:srgbClr val="000000"/>
                          </a:solidFill>
                          <a:effectLst/>
                          <a:latin typeface="Times New Roman" panose="02020603050405020304" pitchFamily="18" charset="0"/>
                          <a:ea typeface="Calibri" panose="020F0502020204030204" pitchFamily="34" charset="0"/>
                        </a:rPr>
                        <a:t>5. In asymptomatic women with severe AS (aortic velocity ≥4.0 m/s or mean pressure gradient ≥40 mm Hg, Stage C1) who are considering pregnancy, </a:t>
                      </a:r>
                      <a:r>
                        <a:rPr lang="en-US" sz="29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valve intervention before pregnancy is reasonable.</a:t>
                      </a:r>
                      <a:endParaRPr lang="en-US" sz="29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4691410"/>
                  </a:ext>
                </a:extLst>
              </a:tr>
            </a:tbl>
          </a:graphicData>
        </a:graphic>
      </p:graphicFrame>
    </p:spTree>
    <p:extLst>
      <p:ext uri="{BB962C8B-B14F-4D97-AF65-F5344CB8AC3E}">
        <p14:creationId xmlns:p14="http://schemas.microsoft.com/office/powerpoint/2010/main" val="169382073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1981200" y="322433"/>
            <a:ext cx="10744199" cy="914399"/>
          </a:xfrm>
        </p:spPr>
        <p:txBody>
          <a:bodyPr/>
          <a:lstStyle/>
          <a:p>
            <a:r>
              <a:rPr lang="en-US" sz="3600" dirty="0"/>
              <a:t>Pre-Pregnancy Intervention in Women With VHD</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191</a:t>
            </a:fld>
            <a:endParaRPr lang="en-US" dirty="0"/>
          </a:p>
        </p:txBody>
      </p:sp>
      <p:graphicFrame>
        <p:nvGraphicFramePr>
          <p:cNvPr id="4" name="Table 3">
            <a:extLst>
              <a:ext uri="{FF2B5EF4-FFF2-40B4-BE49-F238E27FC236}">
                <a16:creationId xmlns:a16="http://schemas.microsoft.com/office/drawing/2014/main" id="{0A069E45-82CB-4454-82C5-A74F522C80D6}"/>
              </a:ext>
            </a:extLst>
          </p:cNvPr>
          <p:cNvGraphicFramePr>
            <a:graphicFrameLocks noGrp="1"/>
          </p:cNvGraphicFramePr>
          <p:nvPr>
            <p:extLst>
              <p:ext uri="{D42A27DB-BD31-4B8C-83A1-F6EECF244321}">
                <p14:modId xmlns:p14="http://schemas.microsoft.com/office/powerpoint/2010/main" val="2841147162"/>
              </p:ext>
            </p:extLst>
          </p:nvPr>
        </p:nvGraphicFramePr>
        <p:xfrm>
          <a:off x="304800" y="1371601"/>
          <a:ext cx="14097000" cy="6180754"/>
        </p:xfrm>
        <a:graphic>
          <a:graphicData uri="http://schemas.openxmlformats.org/drawingml/2006/table">
            <a:tbl>
              <a:tblPr firstRow="1" firstCol="1" bandRow="1"/>
              <a:tblGrid>
                <a:gridCol w="1409701">
                  <a:extLst>
                    <a:ext uri="{9D8B030D-6E8A-4147-A177-3AD203B41FA5}">
                      <a16:colId xmlns:a16="http://schemas.microsoft.com/office/drawing/2014/main" val="33697589"/>
                    </a:ext>
                  </a:extLst>
                </a:gridCol>
                <a:gridCol w="1395603">
                  <a:extLst>
                    <a:ext uri="{9D8B030D-6E8A-4147-A177-3AD203B41FA5}">
                      <a16:colId xmlns:a16="http://schemas.microsoft.com/office/drawing/2014/main" val="77589573"/>
                    </a:ext>
                  </a:extLst>
                </a:gridCol>
                <a:gridCol w="11291696">
                  <a:extLst>
                    <a:ext uri="{9D8B030D-6E8A-4147-A177-3AD203B41FA5}">
                      <a16:colId xmlns:a16="http://schemas.microsoft.com/office/drawing/2014/main" val="614864995"/>
                    </a:ext>
                  </a:extLst>
                </a:gridCol>
              </a:tblGrid>
              <a:tr h="686781">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9167645"/>
                  </a:ext>
                </a:extLst>
              </a:tr>
              <a:tr h="298896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women with severe AS (aortic velocity ≥4.0 m/s or mean pressure gradient ≥40 mm Hg, Stage C1) who are considering pregnancy,  do not meet COR 1 criteria for  intervention, </a:t>
                      </a:r>
                      <a:r>
                        <a:rPr lang="en-US" sz="2400" b="1" dirty="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and have a preconception evaluation confirming the absence of symptoms (including normal exercise stress testing  and serum BNP  measurements),  medical management during pregnancy may be considered to avoid prosthetic valve replacement.</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5800895"/>
                  </a:ext>
                </a:extLst>
              </a:tr>
              <a:tr h="2267855">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C-EO</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asymptomatic women with severe MR (Stage C1) and a valve suitable for repair who are considering pregnancy, valve repair before pregnancy at a Comprehensive Valve Center may be considered but only after detailed discussion with the patient about the risks and benefits of the surgery and its effect on future pregnancies.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829020"/>
                  </a:ext>
                </a:extLst>
              </a:tr>
            </a:tbl>
          </a:graphicData>
        </a:graphic>
      </p:graphicFrame>
    </p:spTree>
    <p:extLst>
      <p:ext uri="{BB962C8B-B14F-4D97-AF65-F5344CB8AC3E}">
        <p14:creationId xmlns:p14="http://schemas.microsoft.com/office/powerpoint/2010/main" val="217698937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C49A3D-0856-4D69-B0BF-848B0FDB58BD}"/>
              </a:ext>
            </a:extLst>
          </p:cNvPr>
          <p:cNvSpPr>
            <a:spLocks noGrp="1"/>
          </p:cNvSpPr>
          <p:nvPr>
            <p:ph type="sldNum" sz="quarter" idx="4"/>
          </p:nvPr>
        </p:nvSpPr>
        <p:spPr/>
        <p:txBody>
          <a:bodyPr/>
          <a:lstStyle/>
          <a:p>
            <a:fld id="{01CD3B2E-BC1C-6C4D-9D91-A67B950EE325}" type="slidenum">
              <a:rPr lang="en-US" smtClean="0"/>
              <a:pPr/>
              <a:t>192</a:t>
            </a:fld>
            <a:endParaRPr lang="en-US" dirty="0"/>
          </a:p>
        </p:txBody>
      </p:sp>
      <p:pic>
        <p:nvPicPr>
          <p:cNvPr id="3" name="Picture 2">
            <a:extLst>
              <a:ext uri="{FF2B5EF4-FFF2-40B4-BE49-F238E27FC236}">
                <a16:creationId xmlns:a16="http://schemas.microsoft.com/office/drawing/2014/main" id="{02F6CA5F-DB9E-4122-8664-2D1F5EC99710}"/>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90900" y="-152400"/>
            <a:ext cx="7848600" cy="8458200"/>
          </a:xfrm>
          <a:prstGeom prst="rect">
            <a:avLst/>
          </a:prstGeom>
          <a:noFill/>
          <a:ln>
            <a:noFill/>
          </a:ln>
        </p:spPr>
      </p:pic>
      <p:sp>
        <p:nvSpPr>
          <p:cNvPr id="5" name="TextBox 4">
            <a:extLst>
              <a:ext uri="{FF2B5EF4-FFF2-40B4-BE49-F238E27FC236}">
                <a16:creationId xmlns:a16="http://schemas.microsoft.com/office/drawing/2014/main" id="{40C1DA92-2FE4-4A23-B263-903508A286D7}"/>
              </a:ext>
            </a:extLst>
          </p:cNvPr>
          <p:cNvSpPr txBox="1"/>
          <p:nvPr/>
        </p:nvSpPr>
        <p:spPr>
          <a:xfrm>
            <a:off x="228600" y="1828800"/>
            <a:ext cx="2514600" cy="2308324"/>
          </a:xfrm>
          <a:prstGeom prst="rect">
            <a:avLst/>
          </a:prstGeom>
          <a:noFill/>
        </p:spPr>
        <p:txBody>
          <a:bodyPr wrap="square">
            <a:spAutoFit/>
          </a:bodyPr>
          <a:lstStyle/>
          <a:p>
            <a:r>
              <a:rPr lang="en-US" sz="2400" b="1" dirty="0">
                <a:latin typeface="Lub Dub Medium" panose="020B0603030403020204" pitchFamily="34" charset="0"/>
                <a:cs typeface="Times New Roman" panose="02020603050405020304" pitchFamily="18" charset="0"/>
              </a:rPr>
              <a:t>Figure 17. Preconception management of women with native valve disease.</a:t>
            </a:r>
          </a:p>
        </p:txBody>
      </p:sp>
    </p:spTree>
    <p:extLst>
      <p:ext uri="{BB962C8B-B14F-4D97-AF65-F5344CB8AC3E}">
        <p14:creationId xmlns:p14="http://schemas.microsoft.com/office/powerpoint/2010/main" val="318914092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3022995" y="99792"/>
            <a:ext cx="8728870" cy="1219201"/>
          </a:xfrm>
        </p:spPr>
        <p:txBody>
          <a:bodyPr/>
          <a:lstStyle/>
          <a:p>
            <a:r>
              <a:rPr lang="en-US" sz="3600" dirty="0"/>
              <a:t>Intervention During Pregnancy in Women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193</a:t>
            </a:fld>
            <a:endParaRPr lang="en-US" dirty="0"/>
          </a:p>
        </p:txBody>
      </p:sp>
      <p:graphicFrame>
        <p:nvGraphicFramePr>
          <p:cNvPr id="4" name="Table 3">
            <a:extLst>
              <a:ext uri="{FF2B5EF4-FFF2-40B4-BE49-F238E27FC236}">
                <a16:creationId xmlns:a16="http://schemas.microsoft.com/office/drawing/2014/main" id="{506DC14C-3D35-4E0C-938A-D973573FEAC5}"/>
              </a:ext>
            </a:extLst>
          </p:cNvPr>
          <p:cNvGraphicFramePr>
            <a:graphicFrameLocks noGrp="1"/>
          </p:cNvGraphicFramePr>
          <p:nvPr>
            <p:extLst>
              <p:ext uri="{D42A27DB-BD31-4B8C-83A1-F6EECF244321}">
                <p14:modId xmlns:p14="http://schemas.microsoft.com/office/powerpoint/2010/main" val="451132416"/>
              </p:ext>
            </p:extLst>
          </p:nvPr>
        </p:nvGraphicFramePr>
        <p:xfrm>
          <a:off x="304800" y="1371601"/>
          <a:ext cx="14165261" cy="6130757"/>
        </p:xfrm>
        <a:graphic>
          <a:graphicData uri="http://schemas.openxmlformats.org/drawingml/2006/table">
            <a:tbl>
              <a:tblPr firstRow="1" firstCol="1" bandRow="1"/>
              <a:tblGrid>
                <a:gridCol w="1143000">
                  <a:extLst>
                    <a:ext uri="{9D8B030D-6E8A-4147-A177-3AD203B41FA5}">
                      <a16:colId xmlns:a16="http://schemas.microsoft.com/office/drawing/2014/main" val="2092069995"/>
                    </a:ext>
                  </a:extLst>
                </a:gridCol>
                <a:gridCol w="1295400">
                  <a:extLst>
                    <a:ext uri="{9D8B030D-6E8A-4147-A177-3AD203B41FA5}">
                      <a16:colId xmlns:a16="http://schemas.microsoft.com/office/drawing/2014/main" val="3087735711"/>
                    </a:ext>
                  </a:extLst>
                </a:gridCol>
                <a:gridCol w="11726861">
                  <a:extLst>
                    <a:ext uri="{9D8B030D-6E8A-4147-A177-3AD203B41FA5}">
                      <a16:colId xmlns:a16="http://schemas.microsoft.com/office/drawing/2014/main" val="4215394380"/>
                    </a:ext>
                  </a:extLst>
                </a:gridCol>
              </a:tblGrid>
              <a:tr h="665294">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a:effectLst/>
                          <a:latin typeface="Times New Roman" panose="02020603050405020304" pitchFamily="18" charset="0"/>
                          <a:ea typeface="Times New Roman" panose="02020603050405020304" pitchFamily="18"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5555130"/>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1.  In pregnant women with severe AS (mean pressure gradient ≥40 mm Hg, Stage D), valve intervention during pregnancy is reasonable if there is hemodynamic deterioration or if there are NYHA class III or IV HF symptoms.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4923547"/>
                  </a:ext>
                </a:extLst>
              </a:tr>
              <a:tr h="1896128">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B-NR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pregnant women with severe rheumatic MS (mitral valve area ≤1.5 cm</a:t>
                      </a:r>
                      <a:r>
                        <a:rPr lang="en-US" sz="2600" b="1" baseline="30000" dirty="0">
                          <a:solidFill>
                            <a:srgbClr val="000000"/>
                          </a:solidFill>
                          <a:effectLst/>
                          <a:latin typeface="Times New Roman" panose="02020603050405020304" pitchFamily="18" charset="0"/>
                          <a:ea typeface="Calibri" panose="020F0502020204030204" pitchFamily="34" charset="0"/>
                        </a:rPr>
                        <a:t>2</a:t>
                      </a:r>
                      <a:r>
                        <a:rPr lang="en-US" sz="2600" b="1" dirty="0">
                          <a:solidFill>
                            <a:srgbClr val="000000"/>
                          </a:solidFill>
                          <a:effectLst/>
                          <a:latin typeface="Times New Roman" panose="02020603050405020304" pitchFamily="18" charset="0"/>
                          <a:ea typeface="Calibri" panose="020F0502020204030204" pitchFamily="34" charset="0"/>
                        </a:rPr>
                        <a:t>, Stage D) and with valve morphology favorable for PMBC who remain symptomatic with NYHA class III or IV HF symptoms despite medical therapy, PMBC is reasonable during pregnancy if it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3217507"/>
                  </a:ext>
                </a:extLst>
              </a:tr>
              <a:tr h="1137677">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3. In pregnant women with severe valve regurgitation and with NYHA class IV HF symptoms (Stage D) refractory to medical therapy, valve surgery is reasonable during pregnancy.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93566015"/>
                  </a:ext>
                </a:extLst>
              </a:tr>
              <a:tr h="1106823">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3: Harm</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rPr>
                        <a:t>C-LD</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4. In pregnant women with VHD, valve surgeries should not be performed in the absence of severe HF symptoms refractory to medical therapy.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88987318"/>
                  </a:ext>
                </a:extLst>
              </a:tr>
            </a:tbl>
          </a:graphicData>
        </a:graphic>
      </p:graphicFrame>
    </p:spTree>
    <p:extLst>
      <p:ext uri="{BB962C8B-B14F-4D97-AF65-F5344CB8AC3E}">
        <p14:creationId xmlns:p14="http://schemas.microsoft.com/office/powerpoint/2010/main" val="251454934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8" y="76201"/>
            <a:ext cx="9867901" cy="1160632"/>
          </a:xfrm>
        </p:spPr>
        <p:txBody>
          <a:bodyPr/>
          <a:lstStyle/>
          <a:p>
            <a:r>
              <a:rPr lang="en-US" sz="4000" dirty="0"/>
              <a:t>Initial Management of Prosthetic Heart Valves in Pregnant Women </a:t>
            </a:r>
            <a:endParaRPr lang="en-US" sz="4000" strike="sngStrike"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194</a:t>
            </a:fld>
            <a:endParaRPr lang="en-US" dirty="0"/>
          </a:p>
        </p:txBody>
      </p:sp>
      <p:graphicFrame>
        <p:nvGraphicFramePr>
          <p:cNvPr id="4" name="Table 3">
            <a:extLst>
              <a:ext uri="{FF2B5EF4-FFF2-40B4-BE49-F238E27FC236}">
                <a16:creationId xmlns:a16="http://schemas.microsoft.com/office/drawing/2014/main" id="{3386F130-4E19-4913-A2D7-5C1D5A3E215E}"/>
              </a:ext>
            </a:extLst>
          </p:cNvPr>
          <p:cNvGraphicFramePr>
            <a:graphicFrameLocks noGrp="1"/>
          </p:cNvGraphicFramePr>
          <p:nvPr>
            <p:extLst>
              <p:ext uri="{D42A27DB-BD31-4B8C-83A1-F6EECF244321}">
                <p14:modId xmlns:p14="http://schemas.microsoft.com/office/powerpoint/2010/main" val="1669399562"/>
              </p:ext>
            </p:extLst>
          </p:nvPr>
        </p:nvGraphicFramePr>
        <p:xfrm>
          <a:off x="304800" y="1447800"/>
          <a:ext cx="14165261" cy="6055939"/>
        </p:xfrm>
        <a:graphic>
          <a:graphicData uri="http://schemas.openxmlformats.org/drawingml/2006/table">
            <a:tbl>
              <a:tblPr firstRow="1" firstCol="1" bandRow="1"/>
              <a:tblGrid>
                <a:gridCol w="1143000">
                  <a:extLst>
                    <a:ext uri="{9D8B030D-6E8A-4147-A177-3AD203B41FA5}">
                      <a16:colId xmlns:a16="http://schemas.microsoft.com/office/drawing/2014/main" val="3120362045"/>
                    </a:ext>
                  </a:extLst>
                </a:gridCol>
                <a:gridCol w="1219200">
                  <a:extLst>
                    <a:ext uri="{9D8B030D-6E8A-4147-A177-3AD203B41FA5}">
                      <a16:colId xmlns:a16="http://schemas.microsoft.com/office/drawing/2014/main" val="1876301560"/>
                    </a:ext>
                  </a:extLst>
                </a:gridCol>
                <a:gridCol w="11803061">
                  <a:extLst>
                    <a:ext uri="{9D8B030D-6E8A-4147-A177-3AD203B41FA5}">
                      <a16:colId xmlns:a16="http://schemas.microsoft.com/office/drawing/2014/main" val="3754771646"/>
                    </a:ext>
                  </a:extLst>
                </a:gridCol>
              </a:tblGrid>
              <a:tr h="609600">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COR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a:effectLst/>
                          <a:latin typeface="Times New Roman" panose="02020603050405020304" pitchFamily="18" charset="0"/>
                          <a:ea typeface="Times New Roman" panose="02020603050405020304" pitchFamily="18" charset="0"/>
                        </a:rPr>
                        <a:t>LOE</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750" b="1" dirty="0">
                          <a:effectLst/>
                          <a:latin typeface="Times New Roman" panose="02020603050405020304" pitchFamily="18" charset="0"/>
                          <a:ea typeface="Times New Roman" panose="02020603050405020304" pitchFamily="18" charset="0"/>
                        </a:rPr>
                        <a:t>Recommendations</a:t>
                      </a:r>
                      <a:endParaRPr lang="en-US" sz="275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0254846"/>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1. Women with a prosthetic valve should undergo pre-pregnancy assessment, including echocardiography, by a cardiologist with expertise in managing women with VHD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23044726"/>
                  </a:ext>
                </a:extLst>
              </a:tr>
              <a:tr h="1773813">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C-EO</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2. Pregnant women with a mechanical prosthesis should be monitored in a tertiary-care center with a dedicated MDT of cardiologists, surgeons, anesthesiologists, and maternal-fetal medicine obstetricians with expertise in the management of high-risk cardiac conditions during pregnancy.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085323"/>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3. Women with mechanical heart valves considering pregnancy should be counselled that pregnancy is high risk and that there is no anticoagulation strategy that is consistently safe for the mother and baby.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98959917"/>
                  </a:ext>
                </a:extLst>
              </a:tr>
              <a:tr h="1157926">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1</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750" b="1">
                          <a:solidFill>
                            <a:srgbClr val="000000"/>
                          </a:solidFill>
                          <a:effectLst/>
                          <a:latin typeface="Times New Roman" panose="02020603050405020304" pitchFamily="18" charset="0"/>
                          <a:ea typeface="Times New Roman" panose="02020603050405020304" pitchFamily="18" charset="0"/>
                        </a:rPr>
                        <a:t>B-NR</a:t>
                      </a:r>
                      <a:endParaRPr lang="en-US" sz="275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750" b="1" dirty="0">
                          <a:solidFill>
                            <a:srgbClr val="000000"/>
                          </a:solidFill>
                          <a:effectLst/>
                          <a:latin typeface="Times New Roman" panose="02020603050405020304" pitchFamily="18" charset="0"/>
                          <a:ea typeface="Calibri" panose="020F0502020204030204" pitchFamily="34" charset="0"/>
                        </a:rPr>
                        <a:t>4. Pregnant women with a mechanical prosthetic valve who have prosthetic valve obstruction or experience an embolic event should undergo a TEE.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115959"/>
                  </a:ext>
                </a:extLst>
              </a:tr>
            </a:tbl>
          </a:graphicData>
        </a:graphic>
      </p:graphicFrame>
    </p:spTree>
    <p:extLst>
      <p:ext uri="{BB962C8B-B14F-4D97-AF65-F5344CB8AC3E}">
        <p14:creationId xmlns:p14="http://schemas.microsoft.com/office/powerpoint/2010/main" val="3490156406"/>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195</a:t>
            </a:fld>
            <a:endParaRPr lang="en-US" dirty="0"/>
          </a:p>
        </p:txBody>
      </p:sp>
      <p:graphicFrame>
        <p:nvGraphicFramePr>
          <p:cNvPr id="4" name="Table 3">
            <a:extLst>
              <a:ext uri="{FF2B5EF4-FFF2-40B4-BE49-F238E27FC236}">
                <a16:creationId xmlns:a16="http://schemas.microsoft.com/office/drawing/2014/main" id="{DABAD4F1-5BC5-4FD1-A94E-1CECCBF09837}"/>
              </a:ext>
            </a:extLst>
          </p:cNvPr>
          <p:cNvGraphicFramePr>
            <a:graphicFrameLocks noGrp="1"/>
          </p:cNvGraphicFramePr>
          <p:nvPr>
            <p:extLst>
              <p:ext uri="{D42A27DB-BD31-4B8C-83A1-F6EECF244321}">
                <p14:modId xmlns:p14="http://schemas.microsoft.com/office/powerpoint/2010/main" val="1206969366"/>
              </p:ext>
            </p:extLst>
          </p:nvPr>
        </p:nvGraphicFramePr>
        <p:xfrm>
          <a:off x="304801" y="1295400"/>
          <a:ext cx="14165261" cy="6123882"/>
        </p:xfrm>
        <a:graphic>
          <a:graphicData uri="http://schemas.openxmlformats.org/drawingml/2006/table">
            <a:tbl>
              <a:tblPr firstRow="1" firstCol="1" bandRow="1"/>
              <a:tblGrid>
                <a:gridCol w="990600">
                  <a:extLst>
                    <a:ext uri="{9D8B030D-6E8A-4147-A177-3AD203B41FA5}">
                      <a16:colId xmlns:a16="http://schemas.microsoft.com/office/drawing/2014/main" val="3661941328"/>
                    </a:ext>
                  </a:extLst>
                </a:gridCol>
                <a:gridCol w="1219200">
                  <a:extLst>
                    <a:ext uri="{9D8B030D-6E8A-4147-A177-3AD203B41FA5}">
                      <a16:colId xmlns:a16="http://schemas.microsoft.com/office/drawing/2014/main" val="1391037431"/>
                    </a:ext>
                  </a:extLst>
                </a:gridCol>
                <a:gridCol w="11955461">
                  <a:extLst>
                    <a:ext uri="{9D8B030D-6E8A-4147-A177-3AD203B41FA5}">
                      <a16:colId xmlns:a16="http://schemas.microsoft.com/office/drawing/2014/main" val="923671540"/>
                    </a:ext>
                  </a:extLst>
                </a:gridCol>
              </a:tblGrid>
              <a:tr h="562984">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0709827"/>
                  </a:ext>
                </a:extLst>
              </a:tr>
              <a:tr h="1006340">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Pregnant women with mechanical prostheses should receive therapeutic anticoagulation  with frequent monitoring during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5437859"/>
                  </a:ext>
                </a:extLst>
              </a:tr>
              <a:tr h="130322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Women with mechanical heart valves who cannot maintain therapeutic anticoagulation with frequent monitoring should be counseled against pregnancy.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212372"/>
                  </a:ext>
                </a:extLst>
              </a:tr>
              <a:tr h="3147252">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Women with mechanical heart valves and their providers should use shared decision-making to choose an anticoagulation strategy for pregnancy. Women should be informed that VKA during pregnancy is associated with the lowest likelihood of maternal complications but the highest likelihood of miscarriage, fetal death, and congenital abnormalities, particularly if taken during the first trimester and if the warfarin dose exceeds 5 mg/d.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633710"/>
                  </a:ext>
                </a:extLst>
              </a:tr>
            </a:tbl>
          </a:graphicData>
        </a:graphic>
      </p:graphicFrame>
    </p:spTree>
    <p:extLst>
      <p:ext uri="{BB962C8B-B14F-4D97-AF65-F5344CB8AC3E}">
        <p14:creationId xmlns:p14="http://schemas.microsoft.com/office/powerpoint/2010/main" val="272881409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0"/>
            <a:ext cx="9220200" cy="1086415"/>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196</a:t>
            </a:fld>
            <a:endParaRPr lang="en-US" dirty="0"/>
          </a:p>
        </p:txBody>
      </p:sp>
      <p:graphicFrame>
        <p:nvGraphicFramePr>
          <p:cNvPr id="4" name="Table 3">
            <a:extLst>
              <a:ext uri="{FF2B5EF4-FFF2-40B4-BE49-F238E27FC236}">
                <a16:creationId xmlns:a16="http://schemas.microsoft.com/office/drawing/2014/main" id="{132BC4BE-21D4-4301-B41C-8A7A159EE3B9}"/>
              </a:ext>
            </a:extLst>
          </p:cNvPr>
          <p:cNvGraphicFramePr>
            <a:graphicFrameLocks noGrp="1"/>
          </p:cNvGraphicFramePr>
          <p:nvPr>
            <p:extLst>
              <p:ext uri="{D42A27DB-BD31-4B8C-83A1-F6EECF244321}">
                <p14:modId xmlns:p14="http://schemas.microsoft.com/office/powerpoint/2010/main" val="1181830139"/>
              </p:ext>
            </p:extLst>
          </p:nvPr>
        </p:nvGraphicFramePr>
        <p:xfrm>
          <a:off x="255856" y="1202171"/>
          <a:ext cx="14214206" cy="6290133"/>
        </p:xfrm>
        <a:graphic>
          <a:graphicData uri="http://schemas.openxmlformats.org/drawingml/2006/table">
            <a:tbl>
              <a:tblPr firstRow="1" firstCol="1" bandRow="1"/>
              <a:tblGrid>
                <a:gridCol w="927538">
                  <a:extLst>
                    <a:ext uri="{9D8B030D-6E8A-4147-A177-3AD203B41FA5}">
                      <a16:colId xmlns:a16="http://schemas.microsoft.com/office/drawing/2014/main" val="2060409972"/>
                    </a:ext>
                  </a:extLst>
                </a:gridCol>
                <a:gridCol w="1178806">
                  <a:extLst>
                    <a:ext uri="{9D8B030D-6E8A-4147-A177-3AD203B41FA5}">
                      <a16:colId xmlns:a16="http://schemas.microsoft.com/office/drawing/2014/main" val="3096316936"/>
                    </a:ext>
                  </a:extLst>
                </a:gridCol>
                <a:gridCol w="12107862">
                  <a:extLst>
                    <a:ext uri="{9D8B030D-6E8A-4147-A177-3AD203B41FA5}">
                      <a16:colId xmlns:a16="http://schemas.microsoft.com/office/drawing/2014/main" val="2676191658"/>
                    </a:ext>
                  </a:extLst>
                </a:gridCol>
              </a:tblGrid>
              <a:tr h="699718">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COR</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LOE</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300" b="1">
                          <a:effectLst/>
                          <a:latin typeface="Times New Roman" panose="02020603050405020304" pitchFamily="18" charset="0"/>
                          <a:ea typeface="Times New Roman" panose="02020603050405020304" pitchFamily="18" charset="0"/>
                        </a:rPr>
                        <a:t>Recommendations</a:t>
                      </a:r>
                      <a:endParaRPr lang="en-US" sz="23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4272246"/>
                  </a:ext>
                </a:extLst>
              </a:tr>
              <a:tr h="1972159">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1</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4. Pregnant women with mechanical valve prostheses who are on warfarin should switch to twice-daily LMWH (with a target anti-</a:t>
                      </a:r>
                      <a:r>
                        <a:rPr lang="en-US" sz="2300" b="1" dirty="0" err="1">
                          <a:solidFill>
                            <a:srgbClr val="000000"/>
                          </a:solidFill>
                          <a:effectLst/>
                          <a:latin typeface="Times New Roman" panose="02020603050405020304" pitchFamily="18" charset="0"/>
                          <a:ea typeface="Calibri" panose="020F0502020204030204" pitchFamily="34" charset="0"/>
                        </a:rPr>
                        <a:t>Xa</a:t>
                      </a:r>
                      <a:r>
                        <a:rPr lang="en-US" sz="2300" b="1" dirty="0">
                          <a:solidFill>
                            <a:srgbClr val="000000"/>
                          </a:solidFill>
                          <a:effectLst/>
                          <a:latin typeface="Times New Roman" panose="02020603050405020304" pitchFamily="18" charset="0"/>
                          <a:ea typeface="Calibri" panose="020F0502020204030204" pitchFamily="34" charset="0"/>
                        </a:rPr>
                        <a:t> level of 0.8 U/mL to 1.2 U/mL at 4 to 6 hours after dose) or intravenous UFH (with an activated partial thromboplastin time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1 week before planned delivery.</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2495928"/>
                  </a:ext>
                </a:extLst>
              </a:tr>
              <a:tr h="1164092">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dirty="0">
                          <a:solidFill>
                            <a:srgbClr val="000000"/>
                          </a:solidFill>
                          <a:effectLst/>
                          <a:latin typeface="Times New Roman" panose="02020603050405020304" pitchFamily="18" charset="0"/>
                          <a:ea typeface="Times New Roman" panose="02020603050405020304" pitchFamily="18" charset="0"/>
                        </a:rPr>
                        <a:t>C-LD</a:t>
                      </a:r>
                      <a:endParaRPr lang="en-US" sz="23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5.  Pregnant women with mechanical valve prostheses who are on LMWH should switch to UFH (with an </a:t>
                      </a:r>
                      <a:r>
                        <a:rPr lang="en-US" sz="2300" b="1" dirty="0" err="1">
                          <a:solidFill>
                            <a:srgbClr val="000000"/>
                          </a:solidFill>
                          <a:effectLst/>
                          <a:latin typeface="Times New Roman" panose="02020603050405020304" pitchFamily="18" charset="0"/>
                          <a:ea typeface="Calibri" panose="020F0502020204030204" pitchFamily="34" charset="0"/>
                        </a:rPr>
                        <a:t>aPTT</a:t>
                      </a:r>
                      <a:r>
                        <a:rPr lang="en-US" sz="2300" b="1" dirty="0">
                          <a:solidFill>
                            <a:srgbClr val="000000"/>
                          </a:solidFill>
                          <a:effectLst/>
                          <a:latin typeface="Times New Roman" panose="02020603050405020304" pitchFamily="18" charset="0"/>
                          <a:ea typeface="Calibri" panose="020F0502020204030204" pitchFamily="34" charset="0"/>
                        </a:rPr>
                        <a:t> 2 times control) at least 36 hours before planned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7534736"/>
                  </a:ext>
                </a:extLst>
              </a:tr>
              <a:tr h="955633">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 6. Pregnant women with valve prostheses should stop UFH at least 6 hours before planned vaginal delivery.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2775547"/>
                  </a:ext>
                </a:extLst>
              </a:tr>
              <a:tr h="1397627">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1</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300" b="1">
                          <a:solidFill>
                            <a:srgbClr val="000000"/>
                          </a:solidFill>
                          <a:effectLst/>
                          <a:latin typeface="Times New Roman" panose="02020603050405020304" pitchFamily="18" charset="0"/>
                          <a:ea typeface="Times New Roman" panose="02020603050405020304" pitchFamily="18" charset="0"/>
                        </a:rPr>
                        <a:t>C-LD</a:t>
                      </a:r>
                      <a:endParaRPr lang="en-US" sz="23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l">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7.  If labor begins or urgent delivery is required in a woman therapeutically anticoagulated with a VKA, cesarean section should be performed after reversal of anticoagulation.  </a:t>
                      </a: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83738222"/>
                  </a:ext>
                </a:extLst>
              </a:tr>
            </a:tbl>
          </a:graphicData>
        </a:graphic>
      </p:graphicFrame>
    </p:spTree>
    <p:extLst>
      <p:ext uri="{BB962C8B-B14F-4D97-AF65-F5344CB8AC3E}">
        <p14:creationId xmlns:p14="http://schemas.microsoft.com/office/powerpoint/2010/main" val="4239121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197</a:t>
            </a:fld>
            <a:endParaRPr lang="en-US" dirty="0"/>
          </a:p>
        </p:txBody>
      </p:sp>
      <p:graphicFrame>
        <p:nvGraphicFramePr>
          <p:cNvPr id="4" name="Table 3">
            <a:extLst>
              <a:ext uri="{FF2B5EF4-FFF2-40B4-BE49-F238E27FC236}">
                <a16:creationId xmlns:a16="http://schemas.microsoft.com/office/drawing/2014/main" id="{E3733239-B275-4DEC-9EA2-8B555D1216D0}"/>
              </a:ext>
            </a:extLst>
          </p:cNvPr>
          <p:cNvGraphicFramePr>
            <a:graphicFrameLocks noGrp="1"/>
          </p:cNvGraphicFramePr>
          <p:nvPr>
            <p:extLst>
              <p:ext uri="{D42A27DB-BD31-4B8C-83A1-F6EECF244321}">
                <p14:modId xmlns:p14="http://schemas.microsoft.com/office/powerpoint/2010/main" val="3250816725"/>
              </p:ext>
            </p:extLst>
          </p:nvPr>
        </p:nvGraphicFramePr>
        <p:xfrm>
          <a:off x="304800" y="1295400"/>
          <a:ext cx="14089061" cy="6253344"/>
        </p:xfrm>
        <a:graphic>
          <a:graphicData uri="http://schemas.openxmlformats.org/drawingml/2006/table">
            <a:tbl>
              <a:tblPr firstRow="1" firstCol="1" bandRow="1"/>
              <a:tblGrid>
                <a:gridCol w="990600">
                  <a:extLst>
                    <a:ext uri="{9D8B030D-6E8A-4147-A177-3AD203B41FA5}">
                      <a16:colId xmlns:a16="http://schemas.microsoft.com/office/drawing/2014/main" val="2997188618"/>
                    </a:ext>
                  </a:extLst>
                </a:gridCol>
                <a:gridCol w="1447800">
                  <a:extLst>
                    <a:ext uri="{9D8B030D-6E8A-4147-A177-3AD203B41FA5}">
                      <a16:colId xmlns:a16="http://schemas.microsoft.com/office/drawing/2014/main" val="530805331"/>
                    </a:ext>
                  </a:extLst>
                </a:gridCol>
                <a:gridCol w="11650661">
                  <a:extLst>
                    <a:ext uri="{9D8B030D-6E8A-4147-A177-3AD203B41FA5}">
                      <a16:colId xmlns:a16="http://schemas.microsoft.com/office/drawing/2014/main" val="353436849"/>
                    </a:ext>
                  </a:extLst>
                </a:gridCol>
              </a:tblGrid>
              <a:tr h="775672">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Times New Roman" panose="02020603050405020304" pitchFamily="18" charset="0"/>
                        </a:rPr>
                        <a:t>Recommendations</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9544134"/>
                  </a:ext>
                </a:extLst>
              </a:tr>
              <a:tr h="1290455">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8. For pregnant women with mechanical prostheses who require a dose of warfarin </a:t>
                      </a:r>
                      <a:r>
                        <a:rPr lang="en-US" sz="25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500" b="1" dirty="0">
                          <a:solidFill>
                            <a:srgbClr val="000000"/>
                          </a:solidFill>
                          <a:effectLst/>
                          <a:latin typeface="Times New Roman" panose="02020603050405020304" pitchFamily="18" charset="0"/>
                          <a:ea typeface="Calibri" panose="020F0502020204030204" pitchFamily="34" charset="0"/>
                        </a:rPr>
                        <a:t>5 mg/d to maintain a therapeutic INR, continuation of warfarin for all 3 trimesters is reasonable after full discussion with the patient about risks and benefits.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1807006"/>
                  </a:ext>
                </a:extLst>
              </a:tr>
              <a:tr h="1976836">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2a</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Times New Roman" panose="02020603050405020304" pitchFamily="18" charset="0"/>
                        </a:rPr>
                        <a:t>B-NR</a:t>
                      </a:r>
                      <a:endParaRPr lang="en-US" sz="25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9. For pregnant women with mechanical prostheses who require &gt;5 mg/d of warfarin to achieve a therapeutic INR, dose-adjusted LMWH (with a target anti-</a:t>
                      </a:r>
                      <a:r>
                        <a:rPr lang="en-US" sz="2500" b="1" dirty="0" err="1">
                          <a:solidFill>
                            <a:srgbClr val="000000"/>
                          </a:solidFill>
                          <a:effectLst/>
                          <a:latin typeface="Times New Roman" panose="02020603050405020304" pitchFamily="18" charset="0"/>
                          <a:ea typeface="Calibri" panose="020F0502020204030204" pitchFamily="34" charset="0"/>
                        </a:rPr>
                        <a:t>Xa</a:t>
                      </a:r>
                      <a:r>
                        <a:rPr lang="en-US" sz="25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during the first trimester, followed by warfarin during the second and third trimesters, is reasonable.</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6100513"/>
                  </a:ext>
                </a:extLst>
              </a:tr>
              <a:tr h="1976836">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2a</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Times New Roman" panose="02020603050405020304" pitchFamily="18" charset="0"/>
                        </a:rPr>
                        <a:t>B-NR</a:t>
                      </a:r>
                      <a:endParaRPr lang="en-US" sz="25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 10</a:t>
                      </a:r>
                      <a:r>
                        <a:rPr lang="en-US" sz="2500" b="1" strike="noStrike" dirty="0">
                          <a:solidFill>
                            <a:srgbClr val="000000"/>
                          </a:solidFill>
                          <a:effectLst/>
                          <a:latin typeface="Times New Roman" panose="02020603050405020304" pitchFamily="18" charset="0"/>
                          <a:ea typeface="Calibri" panose="020F0502020204030204" pitchFamily="34" charset="0"/>
                        </a:rPr>
                        <a:t>.</a:t>
                      </a:r>
                      <a:r>
                        <a:rPr lang="en-US" sz="2500" b="1" dirty="0">
                          <a:solidFill>
                            <a:srgbClr val="000000"/>
                          </a:solidFill>
                          <a:effectLst/>
                          <a:latin typeface="Times New Roman" panose="02020603050405020304" pitchFamily="18" charset="0"/>
                          <a:ea typeface="Calibri" panose="020F0502020204030204" pitchFamily="34" charset="0"/>
                        </a:rPr>
                        <a:t>  For pregnant women with mechanical prostheses who require a dose of warfarin &gt;5 mg/d to achieve a therapeutic INR, and for whom dose-adjusted LMWH is unavailable, dose-adjusted continuous intravenous UFH during the first trimester (with </a:t>
                      </a:r>
                      <a:r>
                        <a:rPr lang="en-US" sz="2500" b="1" dirty="0" err="1">
                          <a:solidFill>
                            <a:srgbClr val="000000"/>
                          </a:solidFill>
                          <a:effectLst/>
                          <a:latin typeface="Times New Roman" panose="02020603050405020304" pitchFamily="18" charset="0"/>
                          <a:ea typeface="Calibri" panose="020F0502020204030204" pitchFamily="34" charset="0"/>
                        </a:rPr>
                        <a:t>aPTT</a:t>
                      </a:r>
                      <a:r>
                        <a:rPr lang="en-US" sz="2500" b="1" dirty="0">
                          <a:solidFill>
                            <a:srgbClr val="000000"/>
                          </a:solidFill>
                          <a:effectLst/>
                          <a:latin typeface="Times New Roman" panose="02020603050405020304" pitchFamily="18" charset="0"/>
                          <a:ea typeface="Calibri" panose="020F0502020204030204" pitchFamily="34" charset="0"/>
                        </a:rPr>
                        <a:t> 2 times control), followed by warfarin for the second and third trimesters, is reasonable.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70127304"/>
                  </a:ext>
                </a:extLst>
              </a:tr>
            </a:tbl>
          </a:graphicData>
        </a:graphic>
      </p:graphicFrame>
    </p:spTree>
    <p:extLst>
      <p:ext uri="{BB962C8B-B14F-4D97-AF65-F5344CB8AC3E}">
        <p14:creationId xmlns:p14="http://schemas.microsoft.com/office/powerpoint/2010/main" val="148785715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76201"/>
            <a:ext cx="9220200" cy="1160632"/>
          </a:xfrm>
        </p:spPr>
        <p:txBody>
          <a:bodyPr/>
          <a:lstStyle/>
          <a:p>
            <a:r>
              <a:rPr lang="en-US" sz="3600" dirty="0"/>
              <a:t>Anticoagulation for Pregnant Women With Mechanical Prosthetic Heart Valves</a:t>
            </a:r>
            <a:endParaRPr lang="en-US" dirty="0"/>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198</a:t>
            </a:fld>
            <a:endParaRPr lang="en-US" dirty="0"/>
          </a:p>
        </p:txBody>
      </p:sp>
      <p:graphicFrame>
        <p:nvGraphicFramePr>
          <p:cNvPr id="4" name="Table 3">
            <a:extLst>
              <a:ext uri="{FF2B5EF4-FFF2-40B4-BE49-F238E27FC236}">
                <a16:creationId xmlns:a16="http://schemas.microsoft.com/office/drawing/2014/main" id="{36449284-49B1-4967-B531-5F0C836186B8}"/>
              </a:ext>
            </a:extLst>
          </p:cNvPr>
          <p:cNvGraphicFramePr>
            <a:graphicFrameLocks noGrp="1"/>
          </p:cNvGraphicFramePr>
          <p:nvPr>
            <p:extLst>
              <p:ext uri="{D42A27DB-BD31-4B8C-83A1-F6EECF244321}">
                <p14:modId xmlns:p14="http://schemas.microsoft.com/office/powerpoint/2010/main" val="3615593474"/>
              </p:ext>
            </p:extLst>
          </p:nvPr>
        </p:nvGraphicFramePr>
        <p:xfrm>
          <a:off x="304800" y="1371601"/>
          <a:ext cx="14165261" cy="6151364"/>
        </p:xfrm>
        <a:graphic>
          <a:graphicData uri="http://schemas.openxmlformats.org/drawingml/2006/table">
            <a:tbl>
              <a:tblPr firstRow="1" firstCol="1" bandRow="1"/>
              <a:tblGrid>
                <a:gridCol w="1066800">
                  <a:extLst>
                    <a:ext uri="{9D8B030D-6E8A-4147-A177-3AD203B41FA5}">
                      <a16:colId xmlns:a16="http://schemas.microsoft.com/office/drawing/2014/main" val="1561140397"/>
                    </a:ext>
                  </a:extLst>
                </a:gridCol>
                <a:gridCol w="1447800">
                  <a:extLst>
                    <a:ext uri="{9D8B030D-6E8A-4147-A177-3AD203B41FA5}">
                      <a16:colId xmlns:a16="http://schemas.microsoft.com/office/drawing/2014/main" val="3484994307"/>
                    </a:ext>
                  </a:extLst>
                </a:gridCol>
                <a:gridCol w="11650661">
                  <a:extLst>
                    <a:ext uri="{9D8B030D-6E8A-4147-A177-3AD203B41FA5}">
                      <a16:colId xmlns:a16="http://schemas.microsoft.com/office/drawing/2014/main" val="1997695138"/>
                    </a:ext>
                  </a:extLst>
                </a:gridCol>
              </a:tblGrid>
              <a:tr h="748895">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COR</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LOE</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600"/>
                        </a:spcBef>
                        <a:spcAft>
                          <a:spcPts val="600"/>
                        </a:spcAft>
                      </a:pPr>
                      <a:r>
                        <a:rPr lang="en-US" sz="2500" b="1">
                          <a:effectLst/>
                          <a:latin typeface="Times New Roman" panose="02020603050405020304" pitchFamily="18" charset="0"/>
                          <a:ea typeface="Times New Roman" panose="02020603050405020304" pitchFamily="18" charset="0"/>
                        </a:rPr>
                        <a:t>Recommendations</a:t>
                      </a:r>
                      <a:endParaRPr lang="en-US" sz="2500">
                        <a:effectLst/>
                        <a:latin typeface="Times New Roman" panose="02020603050405020304" pitchFamily="18" charset="0"/>
                        <a:ea typeface="Times New Roman" panose="02020603050405020304" pitchFamily="18" charset="0"/>
                      </a:endParaRP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2311862"/>
                  </a:ext>
                </a:extLst>
              </a:tr>
              <a:tr h="1325217">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2a</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31825" marR="0" lvl="0" indent="-631825"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11</a:t>
                      </a:r>
                      <a:r>
                        <a:rPr lang="en-US" sz="2800" b="1" strike="noStrike" dirty="0">
                          <a:solidFill>
                            <a:srgbClr val="000000"/>
                          </a:solidFill>
                          <a:effectLst/>
                          <a:latin typeface="Times New Roman" panose="02020603050405020304" pitchFamily="18" charset="0"/>
                          <a:ea typeface="Calibri" panose="020F0502020204030204" pitchFamily="34" charset="0"/>
                        </a:rPr>
                        <a:t>. </a:t>
                      </a:r>
                      <a:r>
                        <a:rPr lang="en-US" sz="2800" b="1" dirty="0">
                          <a:solidFill>
                            <a:srgbClr val="000000"/>
                          </a:solidFill>
                          <a:effectLst/>
                          <a:latin typeface="Times New Roman" panose="02020603050405020304" pitchFamily="18" charset="0"/>
                          <a:ea typeface="Calibri" panose="020F0502020204030204" pitchFamily="34" charset="0"/>
                        </a:rPr>
                        <a:t>For hemodynamically stable pregnant women with obstructive left-sided mechanical valve thrombosis, it is reasonable to manage with slow-infusion, low-dose fibrinolytic therapy.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36472639"/>
                  </a:ext>
                </a:extLst>
              </a:tr>
              <a:tr h="2078234">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5150" marR="0" lvl="0" indent="-5651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12.  For pregnant women with mechanical prostheses who require a warfarin dose &gt;5 mg/d to achieve a therapeutic INR, dose-adjusted LMWH (with a target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 of 0.8 to 1.2 U/mL at 4 to 6 hours after dose) at least 2 times per day for all 3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107096"/>
                  </a:ext>
                </a:extLst>
              </a:tr>
              <a:tr h="1943652">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2b</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600"/>
                        </a:spcBef>
                        <a:spcAft>
                          <a:spcPts val="600"/>
                        </a:spcAft>
                      </a:pPr>
                      <a:r>
                        <a:rPr lang="en-US" sz="2800" b="1">
                          <a:solidFill>
                            <a:srgbClr val="000000"/>
                          </a:solidFill>
                          <a:effectLst/>
                          <a:latin typeface="Times New Roman" panose="02020603050405020304" pitchFamily="18" charset="0"/>
                          <a:ea typeface="Times New Roman" panose="02020603050405020304" pitchFamily="18" charset="0"/>
                        </a:rPr>
                        <a:t>B-NR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13. For pregnant women with mechanical prostheses who require a dose of warfarin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 mg/d to maintain a therapeutic INR, dose-adjusted LMWH at least 2 times per day during the first trimester, followed by warfarin for the second and third trimesters, may be considered.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0206086"/>
                  </a:ext>
                </a:extLst>
              </a:tr>
            </a:tbl>
          </a:graphicData>
        </a:graphic>
      </p:graphicFrame>
    </p:spTree>
    <p:extLst>
      <p:ext uri="{BB962C8B-B14F-4D97-AF65-F5344CB8AC3E}">
        <p14:creationId xmlns:p14="http://schemas.microsoft.com/office/powerpoint/2010/main" val="283825343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0"/>
            <a:ext cx="10591800" cy="1172048"/>
          </a:xfrm>
        </p:spPr>
        <p:txBody>
          <a:bodyPr/>
          <a:lstStyle/>
          <a:p>
            <a:r>
              <a:rPr lang="en-US" sz="3600" dirty="0"/>
              <a:t>Anticoagulation for Pregnant Women With Mechanical Prosthetic Heart Valves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199</a:t>
            </a:fld>
            <a:endParaRPr lang="en-US" dirty="0"/>
          </a:p>
        </p:txBody>
      </p:sp>
      <p:graphicFrame>
        <p:nvGraphicFramePr>
          <p:cNvPr id="4" name="Table 3">
            <a:extLst>
              <a:ext uri="{FF2B5EF4-FFF2-40B4-BE49-F238E27FC236}">
                <a16:creationId xmlns:a16="http://schemas.microsoft.com/office/drawing/2014/main" id="{23C56306-DE9E-4768-8292-A10F8B063584}"/>
              </a:ext>
            </a:extLst>
          </p:cNvPr>
          <p:cNvGraphicFramePr>
            <a:graphicFrameLocks noGrp="1"/>
          </p:cNvGraphicFramePr>
          <p:nvPr>
            <p:extLst>
              <p:ext uri="{D42A27DB-BD31-4B8C-83A1-F6EECF244321}">
                <p14:modId xmlns:p14="http://schemas.microsoft.com/office/powerpoint/2010/main" val="2676375002"/>
              </p:ext>
            </p:extLst>
          </p:nvPr>
        </p:nvGraphicFramePr>
        <p:xfrm>
          <a:off x="457201" y="1295400"/>
          <a:ext cx="14012862" cy="6172200"/>
        </p:xfrm>
        <a:graphic>
          <a:graphicData uri="http://schemas.openxmlformats.org/drawingml/2006/table">
            <a:tbl>
              <a:tblPr firstRow="1" firstCol="1" bandRow="1"/>
              <a:tblGrid>
                <a:gridCol w="1066799">
                  <a:extLst>
                    <a:ext uri="{9D8B030D-6E8A-4147-A177-3AD203B41FA5}">
                      <a16:colId xmlns:a16="http://schemas.microsoft.com/office/drawing/2014/main" val="2520536051"/>
                    </a:ext>
                  </a:extLst>
                </a:gridCol>
                <a:gridCol w="1066800">
                  <a:extLst>
                    <a:ext uri="{9D8B030D-6E8A-4147-A177-3AD203B41FA5}">
                      <a16:colId xmlns:a16="http://schemas.microsoft.com/office/drawing/2014/main" val="3010864227"/>
                    </a:ext>
                  </a:extLst>
                </a:gridCol>
                <a:gridCol w="11879263">
                  <a:extLst>
                    <a:ext uri="{9D8B030D-6E8A-4147-A177-3AD203B41FA5}">
                      <a16:colId xmlns:a16="http://schemas.microsoft.com/office/drawing/2014/main" val="935364732"/>
                    </a:ext>
                  </a:extLst>
                </a:gridCol>
              </a:tblGrid>
              <a:tr h="807277">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COR</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LOE</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rPr>
                        <a:t>Recommendations</a:t>
                      </a:r>
                      <a:endParaRPr lang="en-US" sz="29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25406"/>
                  </a:ext>
                </a:extLst>
              </a:tr>
              <a:tr h="1116526">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2b</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14. For pregnant women with mechanical prostheses, aspirin 75 to 100 mg daily may be considered, in addition to anticoagulation.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7646632"/>
                  </a:ext>
                </a:extLst>
              </a:tr>
              <a:tr h="1683327">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B-NR</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15. For pregnant women with mechanical prostheses, LMWH should not be administered unless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levels are monitored 4 to 6 hours after administration and dose is adjusted according to levels.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137006"/>
                  </a:ext>
                </a:extLst>
              </a:tr>
              <a:tr h="1343004">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3: Harm</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B-R</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16. For patients with mechanical valve prostheses, anticoagulation with the direct thrombin inhibitor, dabigatran, should not be administered.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0404556"/>
                  </a:ext>
                </a:extLst>
              </a:tr>
              <a:tr h="1222066">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rPr>
                        <a:t>3: Harm</a:t>
                      </a:r>
                      <a:endParaRPr lang="en-US" sz="280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00000"/>
                        </a:lnSpc>
                        <a:spcBef>
                          <a:spcPts val="0"/>
                        </a:spcBef>
                        <a:spcAft>
                          <a:spcPts val="0"/>
                        </a:spcAft>
                      </a:pPr>
                      <a:r>
                        <a:rPr lang="en-US" sz="2800" b="1" dirty="0">
                          <a:solidFill>
                            <a:srgbClr val="000000"/>
                          </a:solidFill>
                          <a:effectLst/>
                          <a:latin typeface="Times New Roman" panose="02020603050405020304" pitchFamily="18" charset="0"/>
                          <a:ea typeface="Times New Roman" panose="02020603050405020304" pitchFamily="18" charset="0"/>
                        </a:rPr>
                        <a:t>C-EO</a:t>
                      </a:r>
                      <a:endParaRPr lang="en-US" sz="2800" dirty="0">
                        <a:effectLst/>
                        <a:latin typeface="Times New Roman" panose="02020603050405020304" pitchFamily="18" charset="0"/>
                        <a:ea typeface="Times New Roman" panose="02020603050405020304" pitchFamily="18" charset="0"/>
                      </a:endParaRPr>
                    </a:p>
                  </a:txBody>
                  <a:tcPr marL="36934" marR="3693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515938" marR="0" lvl="0" indent="-515938" algn="l">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17. The use of anti-</a:t>
                      </a:r>
                      <a:r>
                        <a:rPr lang="en-US" sz="2800" b="1" dirty="0" err="1">
                          <a:solidFill>
                            <a:srgbClr val="000000"/>
                          </a:solidFill>
                          <a:effectLst/>
                          <a:latin typeface="Times New Roman" panose="02020603050405020304" pitchFamily="18" charset="0"/>
                          <a:ea typeface="Calibri" panose="020F0502020204030204" pitchFamily="34" charset="0"/>
                        </a:rPr>
                        <a:t>Xa</a:t>
                      </a:r>
                      <a:r>
                        <a:rPr lang="en-US" sz="2800" b="1" dirty="0">
                          <a:solidFill>
                            <a:srgbClr val="000000"/>
                          </a:solidFill>
                          <a:effectLst/>
                          <a:latin typeface="Times New Roman" panose="02020603050405020304" pitchFamily="18" charset="0"/>
                          <a:ea typeface="Calibri" panose="020F0502020204030204" pitchFamily="34" charset="0"/>
                        </a:rPr>
                        <a:t> direct oral anticoagulants with mechanical heart valves in pregnancy has not been assessed and is not recommended.  </a:t>
                      </a:r>
                    </a:p>
                  </a:txBody>
                  <a:tcPr marL="36934" marR="3693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6572809"/>
                  </a:ext>
                </a:extLst>
              </a:tr>
            </a:tbl>
          </a:graphicData>
        </a:graphic>
      </p:graphicFrame>
    </p:spTree>
    <p:extLst>
      <p:ext uri="{BB962C8B-B14F-4D97-AF65-F5344CB8AC3E}">
        <p14:creationId xmlns:p14="http://schemas.microsoft.com/office/powerpoint/2010/main" val="3799201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0811C1E0-5097-4F5E-8B8D-4CA99E1146EE}"/>
              </a:ext>
            </a:extLst>
          </p:cNvPr>
          <p:cNvSpPr>
            <a:spLocks noGrp="1"/>
          </p:cNvSpPr>
          <p:nvPr>
            <p:ph type="subTitle" idx="4294967295"/>
          </p:nvPr>
        </p:nvSpPr>
        <p:spPr>
          <a:xfrm>
            <a:off x="685800" y="2400300"/>
            <a:ext cx="12877800" cy="2933700"/>
          </a:xfrm>
          <a:prstGeom prst="rect">
            <a:avLst/>
          </a:prstGeom>
        </p:spPr>
        <p:txBody>
          <a:bodyPr/>
          <a:lstStyle/>
          <a:p>
            <a:r>
              <a:rPr lang="en-US" dirty="0"/>
              <a:t>This slide set is adapted from the 2020 ACC/AHA Guideline for the Management of Patients with Valvular Heart Disease. Published on </a:t>
            </a:r>
            <a:r>
              <a:rPr lang="en-US" dirty="0">
                <a:highlight>
                  <a:srgbClr val="FFFF00"/>
                </a:highlight>
              </a:rPr>
              <a:t>[DATE], </a:t>
            </a:r>
            <a:r>
              <a:rPr lang="en-US" dirty="0"/>
              <a:t>available at: </a:t>
            </a:r>
            <a:r>
              <a:rPr lang="en-US" i="1" dirty="0"/>
              <a:t>Journal of the American College of Cardiology </a:t>
            </a:r>
            <a:r>
              <a:rPr lang="en-US" dirty="0">
                <a:highlight>
                  <a:srgbClr val="FFFF00"/>
                </a:highlight>
              </a:rPr>
              <a:t>[(insert full link)] </a:t>
            </a:r>
            <a:r>
              <a:rPr lang="en-US" dirty="0"/>
              <a:t>and </a:t>
            </a:r>
            <a:r>
              <a:rPr lang="en-US" i="1" dirty="0"/>
              <a:t>Circulation</a:t>
            </a:r>
            <a:r>
              <a:rPr lang="en-US" dirty="0"/>
              <a:t> </a:t>
            </a:r>
            <a:r>
              <a:rPr lang="en-US" dirty="0">
                <a:highlight>
                  <a:srgbClr val="FFFF00"/>
                </a:highlight>
              </a:rPr>
              <a:t>[(insert full link)] </a:t>
            </a:r>
          </a:p>
          <a:p>
            <a:endParaRPr lang="en-US" dirty="0">
              <a:highlight>
                <a:srgbClr val="FFFF00"/>
              </a:highlight>
            </a:endParaRPr>
          </a:p>
          <a:p>
            <a:r>
              <a:rPr lang="en-US" dirty="0"/>
              <a:t>The full-text guidelines are available on the ACC website here, </a:t>
            </a:r>
            <a:r>
              <a:rPr lang="en-US" dirty="0">
                <a:highlight>
                  <a:srgbClr val="FFFF00"/>
                </a:highlight>
              </a:rPr>
              <a:t>[(insert full link)] </a:t>
            </a:r>
            <a:r>
              <a:rPr lang="en-US" dirty="0"/>
              <a:t>and the AHA website here, </a:t>
            </a:r>
            <a:r>
              <a:rPr lang="en-US" dirty="0">
                <a:highlight>
                  <a:srgbClr val="FFFF00"/>
                </a:highlight>
              </a:rPr>
              <a:t>[(insert full link)] </a:t>
            </a:r>
            <a:endParaRPr lang="en-US" dirty="0"/>
          </a:p>
          <a:p>
            <a:endParaRPr lang="en-US" dirty="0"/>
          </a:p>
        </p:txBody>
      </p:sp>
      <p:sp>
        <p:nvSpPr>
          <p:cNvPr id="4" name="Title 3">
            <a:extLst>
              <a:ext uri="{FF2B5EF4-FFF2-40B4-BE49-F238E27FC236}">
                <a16:creationId xmlns:a16="http://schemas.microsoft.com/office/drawing/2014/main" id="{A829C24F-3E94-4E0A-B9DF-BDFC38D1C681}"/>
              </a:ext>
            </a:extLst>
          </p:cNvPr>
          <p:cNvSpPr>
            <a:spLocks noGrp="1"/>
          </p:cNvSpPr>
          <p:nvPr>
            <p:ph type="ctrTitle"/>
          </p:nvPr>
        </p:nvSpPr>
        <p:spPr/>
        <p:txBody>
          <a:bodyPr/>
          <a:lstStyle/>
          <a:p>
            <a:r>
              <a:rPr lang="en-US"/>
              <a:t>Citation </a:t>
            </a:r>
            <a:endParaRPr lang="en-US" dirty="0"/>
          </a:p>
        </p:txBody>
      </p:sp>
    </p:spTree>
    <p:extLst>
      <p:ext uri="{BB962C8B-B14F-4D97-AF65-F5344CB8AC3E}">
        <p14:creationId xmlns:p14="http://schemas.microsoft.com/office/powerpoint/2010/main" val="146220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20</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53431" y="387218"/>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362909626"/>
              </p:ext>
            </p:extLst>
          </p:nvPr>
        </p:nvGraphicFramePr>
        <p:xfrm>
          <a:off x="381000" y="1524001"/>
          <a:ext cx="14089062" cy="591406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1905000">
                  <a:extLst>
                    <a:ext uri="{9D8B030D-6E8A-4147-A177-3AD203B41FA5}">
                      <a16:colId xmlns:a16="http://schemas.microsoft.com/office/drawing/2014/main" val="3699315622"/>
                    </a:ext>
                  </a:extLst>
                </a:gridCol>
                <a:gridCol w="7840662">
                  <a:extLst>
                    <a:ext uri="{9D8B030D-6E8A-4147-A177-3AD203B41FA5}">
                      <a16:colId xmlns:a16="http://schemas.microsoft.com/office/drawing/2014/main" val="2824988796"/>
                    </a:ext>
                  </a:extLst>
                </a:gridCol>
              </a:tblGrid>
              <a:tr h="7681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928223">
                <a:tc rowSpan="3">
                  <a:txBody>
                    <a:bodyPr/>
                    <a:lstStyle/>
                    <a:p>
                      <a:pPr marL="0" marR="0">
                        <a:lnSpc>
                          <a:spcPct val="20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8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800" dirty="0">
                          <a:effectLst/>
                          <a:latin typeface="Times New Roman" panose="02020603050405020304" pitchFamily="18" charset="0"/>
                          <a:ea typeface="Times New Roman" panose="02020603050405020304" pitchFamily="18" charset="0"/>
                        </a:rPr>
                        <a:t>Biomarkers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Provide indirect assessment of filling pressures and myocardial damage</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334665">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TTE strain</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Helps assess intrinsic myocardial performance</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836349">
                <a:tc vMerge="1">
                  <a:txBody>
                    <a:bodyPr/>
                    <a:lstStyle/>
                    <a:p>
                      <a:endParaRPr lang="en-US"/>
                    </a:p>
                  </a:txBody>
                  <a:tcPr/>
                </a:tc>
                <a:tc>
                  <a:txBody>
                    <a:bodyPr/>
                    <a:lstStyle/>
                    <a:p>
                      <a:pPr marL="0" marR="0">
                        <a:lnSpc>
                          <a:spcPct val="200000"/>
                        </a:lnSpc>
                        <a:spcBef>
                          <a:spcPts val="0"/>
                        </a:spcBef>
                        <a:spcAft>
                          <a:spcPts val="0"/>
                        </a:spcAft>
                      </a:pPr>
                      <a:r>
                        <a:rPr lang="en-US" sz="2800">
                          <a:solidFill>
                            <a:srgbClr val="000000"/>
                          </a:solidFill>
                          <a:effectLst/>
                          <a:latin typeface="Times New Roman" panose="02020603050405020304" pitchFamily="18" charset="0"/>
                          <a:ea typeface="Times New Roman" panose="02020603050405020304" pitchFamily="18" charset="0"/>
                        </a:rPr>
                        <a:t>CMR</a:t>
                      </a:r>
                      <a:endParaRPr lang="en-US" sz="28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Assesses fibrosis by gadolinium enhancement</a:t>
                      </a:r>
                      <a:endParaRPr lang="en-US" sz="28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12454099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B60AE8E-501E-403B-A369-8C557452A70A}"/>
              </a:ext>
            </a:extLst>
          </p:cNvPr>
          <p:cNvSpPr>
            <a:spLocks noGrp="1"/>
          </p:cNvSpPr>
          <p:nvPr>
            <p:ph type="sldNum" sz="quarter" idx="4"/>
          </p:nvPr>
        </p:nvSpPr>
        <p:spPr/>
        <p:txBody>
          <a:bodyPr/>
          <a:lstStyle/>
          <a:p>
            <a:fld id="{01CD3B2E-BC1C-6C4D-9D91-A67B950EE325}" type="slidenum">
              <a:rPr lang="en-US" smtClean="0"/>
              <a:pPr/>
              <a:t>200</a:t>
            </a:fld>
            <a:endParaRPr lang="en-US" dirty="0"/>
          </a:p>
        </p:txBody>
      </p:sp>
      <p:pic>
        <p:nvPicPr>
          <p:cNvPr id="3" name="Picture 2">
            <a:extLst>
              <a:ext uri="{FF2B5EF4-FFF2-40B4-BE49-F238E27FC236}">
                <a16:creationId xmlns:a16="http://schemas.microsoft.com/office/drawing/2014/main" id="{E1075B45-4F20-45A7-8575-88BC41DCF31F}"/>
              </a:ext>
            </a:extLst>
          </p:cNvPr>
          <p:cNvPicPr/>
          <p:nvPr/>
        </p:nvPicPr>
        <p:blipFill rotWithShape="1">
          <a:blip r:embed="rId2" cstate="print">
            <a:extLst>
              <a:ext uri="{28A0092B-C50C-407E-A947-70E740481C1C}">
                <a14:useLocalDpi xmlns:a14="http://schemas.microsoft.com/office/drawing/2010/main" val="0"/>
              </a:ext>
            </a:extLst>
          </a:blip>
          <a:srcRect l="11512" t="4762" r="10979" b="15418"/>
          <a:stretch/>
        </p:blipFill>
        <p:spPr bwMode="auto">
          <a:xfrm>
            <a:off x="5013642" y="0"/>
            <a:ext cx="7406958" cy="83058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A64C22D3-1AB6-43CA-9FD0-7C2836A209FC}"/>
              </a:ext>
            </a:extLst>
          </p:cNvPr>
          <p:cNvSpPr txBox="1"/>
          <p:nvPr/>
        </p:nvSpPr>
        <p:spPr>
          <a:xfrm>
            <a:off x="381000" y="1600200"/>
            <a:ext cx="4038600" cy="3905813"/>
          </a:xfrm>
          <a:prstGeom prst="rect">
            <a:avLst/>
          </a:prstGeom>
          <a:noFill/>
        </p:spPr>
        <p:txBody>
          <a:bodyPr wrap="square">
            <a:spAutoFit/>
          </a:bodyPr>
          <a:lstStyle/>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18. Anticoagulation for prosthetic mechanical heart valves in women during pregnancy.</a:t>
            </a:r>
          </a:p>
          <a:p>
            <a:pPr marL="0" marR="0">
              <a:lnSpc>
                <a:spcPct val="150000"/>
              </a:lnSpc>
              <a:spcBef>
                <a:spcPts val="0"/>
              </a:spcBef>
              <a:spcAft>
                <a:spcPts val="0"/>
              </a:spcAft>
            </a:pPr>
            <a:endParaRPr lang="en-US" sz="2400" b="1" dirty="0">
              <a:effectLst/>
              <a:latin typeface="Lub Dub Medium" panose="020B0603030403020204" pitchFamily="34" charset="0"/>
              <a:ea typeface="Times New Roman" panose="02020603050405020304" pitchFamily="18" charset="0"/>
            </a:endParaRPr>
          </a:p>
          <a:p>
            <a:pPr marL="0" marR="0">
              <a:lnSpc>
                <a:spcPct val="150000"/>
              </a:lnSpc>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corresponds to Table 2.</a:t>
            </a:r>
          </a:p>
        </p:txBody>
      </p:sp>
      <p:sp>
        <p:nvSpPr>
          <p:cNvPr id="4" name="TextBox 3">
            <a:extLst>
              <a:ext uri="{FF2B5EF4-FFF2-40B4-BE49-F238E27FC236}">
                <a16:creationId xmlns:a16="http://schemas.microsoft.com/office/drawing/2014/main" id="{E2D3D1BF-50CF-46FE-BD85-28B86D1C6B3C}"/>
              </a:ext>
            </a:extLst>
          </p:cNvPr>
          <p:cNvSpPr txBox="1"/>
          <p:nvPr/>
        </p:nvSpPr>
        <p:spPr>
          <a:xfrm>
            <a:off x="11712964" y="2133600"/>
            <a:ext cx="2603355" cy="646331"/>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1474694894"/>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BA7F54-34E5-47B2-AE0C-0134A09D4F1E}"/>
              </a:ext>
            </a:extLst>
          </p:cNvPr>
          <p:cNvSpPr>
            <a:spLocks noGrp="1"/>
          </p:cNvSpPr>
          <p:nvPr>
            <p:ph type="sldNum" sz="quarter" idx="4"/>
          </p:nvPr>
        </p:nvSpPr>
        <p:spPr/>
        <p:txBody>
          <a:bodyPr/>
          <a:lstStyle/>
          <a:p>
            <a:fld id="{01CD3B2E-BC1C-6C4D-9D91-A67B950EE325}" type="slidenum">
              <a:rPr lang="en-US" smtClean="0"/>
              <a:pPr/>
              <a:t>201</a:t>
            </a:fld>
            <a:endParaRPr lang="en-US" dirty="0"/>
          </a:p>
        </p:txBody>
      </p:sp>
      <p:sp>
        <p:nvSpPr>
          <p:cNvPr id="4" name="TextBox 3">
            <a:extLst>
              <a:ext uri="{FF2B5EF4-FFF2-40B4-BE49-F238E27FC236}">
                <a16:creationId xmlns:a16="http://schemas.microsoft.com/office/drawing/2014/main" id="{7D4569F7-C74F-4459-8979-671AD4775E26}"/>
              </a:ext>
            </a:extLst>
          </p:cNvPr>
          <p:cNvSpPr txBox="1"/>
          <p:nvPr/>
        </p:nvSpPr>
        <p:spPr>
          <a:xfrm>
            <a:off x="541338" y="2158365"/>
            <a:ext cx="14089062" cy="5909310"/>
          </a:xfrm>
          <a:prstGeom prst="rect">
            <a:avLst/>
          </a:prstGeom>
          <a:noFill/>
        </p:spPr>
        <p:txBody>
          <a:bodyPr wrap="square">
            <a:spAutoFit/>
          </a:bodyPr>
          <a:lstStyle/>
          <a:p>
            <a:r>
              <a:rPr lang="en-US" sz="5400" dirty="0">
                <a:latin typeface="Times New Roman" panose="02020603050405020304" pitchFamily="18" charset="0"/>
                <a:cs typeface="Times New Roman" panose="02020603050405020304" pitchFamily="18" charset="0"/>
              </a:rPr>
              <a:t>* Dose-adjusted LMWH should be given at least 2 times per day, with close monitoring of anti-</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levels. Target to </a:t>
            </a:r>
            <a:r>
              <a:rPr lang="en-US" sz="5400" dirty="0" err="1">
                <a:latin typeface="Times New Roman" panose="02020603050405020304" pitchFamily="18" charset="0"/>
                <a:cs typeface="Times New Roman" panose="02020603050405020304" pitchFamily="18" charset="0"/>
              </a:rPr>
              <a:t>Xa</a:t>
            </a:r>
            <a:r>
              <a:rPr lang="en-US" sz="5400" dirty="0">
                <a:latin typeface="Times New Roman" panose="02020603050405020304" pitchFamily="18" charset="0"/>
                <a:cs typeface="Times New Roman" panose="02020603050405020304" pitchFamily="18" charset="0"/>
              </a:rPr>
              <a:t> level of 0.8 to 1.2 U/mL, 4 to 6 hours after dose. Trough levels may aid in maintaining patient in therapeutic range. Continuous UFH should be adjusted to </a:t>
            </a:r>
            <a:r>
              <a:rPr lang="en-US" sz="5400" dirty="0" err="1">
                <a:latin typeface="Times New Roman" panose="02020603050405020304" pitchFamily="18" charset="0"/>
                <a:cs typeface="Times New Roman" panose="02020603050405020304" pitchFamily="18" charset="0"/>
              </a:rPr>
              <a:t>aPTT</a:t>
            </a:r>
            <a:r>
              <a:rPr lang="en-US" sz="5400" dirty="0">
                <a:latin typeface="Times New Roman" panose="02020603050405020304" pitchFamily="18" charset="0"/>
                <a:cs typeface="Times New Roman" panose="02020603050405020304" pitchFamily="18" charset="0"/>
              </a:rPr>
              <a:t> 2 times control.</a:t>
            </a:r>
          </a:p>
        </p:txBody>
      </p:sp>
      <p:sp>
        <p:nvSpPr>
          <p:cNvPr id="3" name="TextBox 2">
            <a:extLst>
              <a:ext uri="{FF2B5EF4-FFF2-40B4-BE49-F238E27FC236}">
                <a16:creationId xmlns:a16="http://schemas.microsoft.com/office/drawing/2014/main" id="{884A19CA-C6E1-4AD6-8AAC-BDFE3D3E50C0}"/>
              </a:ext>
            </a:extLst>
          </p:cNvPr>
          <p:cNvSpPr txBox="1"/>
          <p:nvPr/>
        </p:nvSpPr>
        <p:spPr>
          <a:xfrm>
            <a:off x="1752600" y="161925"/>
            <a:ext cx="11125200" cy="1938992"/>
          </a:xfrm>
          <a:prstGeom prst="rect">
            <a:avLst/>
          </a:prstGeom>
          <a:noFill/>
        </p:spPr>
        <p:txBody>
          <a:bodyPr wrap="square">
            <a:spAutoFit/>
          </a:bodyPr>
          <a:lstStyle/>
          <a:p>
            <a:pPr marL="0" marR="0" algn="ctr">
              <a:spcBef>
                <a:spcPts val="0"/>
              </a:spcBef>
              <a:spcAft>
                <a:spcPts val="0"/>
              </a:spcAft>
            </a:pPr>
            <a:r>
              <a:rPr lang="en-US" sz="4000" b="1" dirty="0">
                <a:effectLst/>
                <a:latin typeface="Lub Dub Medium" panose="020B0603030403020204" pitchFamily="34" charset="0"/>
                <a:ea typeface="Times New Roman" panose="02020603050405020304" pitchFamily="18" charset="0"/>
              </a:rPr>
              <a:t>Figure 18. Anticoagulation for prosthetic mechanical heart valves in women during pregnancy. </a:t>
            </a:r>
          </a:p>
        </p:txBody>
      </p:sp>
    </p:spTree>
    <p:extLst>
      <p:ext uri="{BB962C8B-B14F-4D97-AF65-F5344CB8AC3E}">
        <p14:creationId xmlns:p14="http://schemas.microsoft.com/office/powerpoint/2010/main" val="974037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Surgical Considerations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59794457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p:txBody>
          <a:bodyPr/>
          <a:lstStyle/>
          <a:p>
            <a:r>
              <a:rPr lang="en-US" sz="4000" dirty="0"/>
              <a:t>Management of CAD in Patients Undergoing TAVI</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203</a:t>
            </a:fld>
            <a:endParaRPr lang="en-US" dirty="0"/>
          </a:p>
        </p:txBody>
      </p:sp>
      <p:graphicFrame>
        <p:nvGraphicFramePr>
          <p:cNvPr id="4" name="Table 3">
            <a:extLst>
              <a:ext uri="{FF2B5EF4-FFF2-40B4-BE49-F238E27FC236}">
                <a16:creationId xmlns:a16="http://schemas.microsoft.com/office/drawing/2014/main" id="{811C8141-929A-4CF3-8576-ABC45185F004}"/>
              </a:ext>
            </a:extLst>
          </p:cNvPr>
          <p:cNvGraphicFramePr>
            <a:graphicFrameLocks noGrp="1"/>
          </p:cNvGraphicFramePr>
          <p:nvPr>
            <p:extLst>
              <p:ext uri="{D42A27DB-BD31-4B8C-83A1-F6EECF244321}">
                <p14:modId xmlns:p14="http://schemas.microsoft.com/office/powerpoint/2010/main" val="2204305232"/>
              </p:ext>
            </p:extLst>
          </p:nvPr>
        </p:nvGraphicFramePr>
        <p:xfrm>
          <a:off x="381000" y="1447800"/>
          <a:ext cx="14089061" cy="6019800"/>
        </p:xfrm>
        <a:graphic>
          <a:graphicData uri="http://schemas.openxmlformats.org/drawingml/2006/table">
            <a:tbl>
              <a:tblPr firstRow="1" firstCol="1" bandRow="1"/>
              <a:tblGrid>
                <a:gridCol w="1408907">
                  <a:extLst>
                    <a:ext uri="{9D8B030D-6E8A-4147-A177-3AD203B41FA5}">
                      <a16:colId xmlns:a16="http://schemas.microsoft.com/office/drawing/2014/main" val="2706570164"/>
                    </a:ext>
                  </a:extLst>
                </a:gridCol>
                <a:gridCol w="1394817">
                  <a:extLst>
                    <a:ext uri="{9D8B030D-6E8A-4147-A177-3AD203B41FA5}">
                      <a16:colId xmlns:a16="http://schemas.microsoft.com/office/drawing/2014/main" val="1837012327"/>
                    </a:ext>
                  </a:extLst>
                </a:gridCol>
                <a:gridCol w="11285337">
                  <a:extLst>
                    <a:ext uri="{9D8B030D-6E8A-4147-A177-3AD203B41FA5}">
                      <a16:colId xmlns:a16="http://schemas.microsoft.com/office/drawing/2014/main" val="2581277012"/>
                    </a:ext>
                  </a:extLst>
                </a:gridCol>
              </a:tblGrid>
              <a:tr h="770882">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COR</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a:effectLst/>
                          <a:latin typeface="Times New Roman" panose="02020603050405020304" pitchFamily="18" charset="0"/>
                          <a:ea typeface="Times New Roman" panose="02020603050405020304" pitchFamily="18" charset="0"/>
                        </a:rPr>
                        <a:t>LOE</a:t>
                      </a:r>
                      <a:endParaRPr lang="en-US" sz="21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Recommendations</a:t>
                      </a:r>
                      <a:endParaRPr lang="en-US" sz="21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89499036"/>
                  </a:ext>
                </a:extLst>
              </a:tr>
              <a:tr h="16165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1</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C-EO</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100" b="1" dirty="0">
                          <a:solidFill>
                            <a:srgbClr val="000000"/>
                          </a:solidFill>
                          <a:effectLst/>
                          <a:latin typeface="Times New Roman" panose="02020603050405020304" pitchFamily="18" charset="0"/>
                          <a:ea typeface="Calibri" panose="020F0502020204030204" pitchFamily="34" charset="0"/>
                        </a:rPr>
                        <a:t>In patients undergoing TAVI, 1) contrast-enhanced coronary CT angiography (in patients with a low pretest probability for CAD) or 2) an invasive coronary angiogram  is recommended to assess coronary anatomy and guide revascularization.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2520822"/>
                  </a:ext>
                </a:extLst>
              </a:tr>
              <a:tr h="11244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undergoing TAVI with significant left main or proximal CAD with or without angina, revascularization by PCI before TAVI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2162349"/>
                  </a:ext>
                </a:extLst>
              </a:tr>
              <a:tr h="2508006">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2a</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100" b="1">
                          <a:solidFill>
                            <a:srgbClr val="000000"/>
                          </a:solidFill>
                          <a:effectLst/>
                          <a:latin typeface="Times New Roman" panose="02020603050405020304" pitchFamily="18" charset="0"/>
                          <a:ea typeface="Times New Roman" panose="02020603050405020304" pitchFamily="18" charset="0"/>
                        </a:rPr>
                        <a:t>C-LD</a:t>
                      </a:r>
                      <a:endParaRPr lang="en-US" sz="21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patients with significant AS and significant CAD (luminal reduction &gt;70% diameter, fractional flow reserve &lt;0.8, instantaneous wave-free ratio &lt;0.89) consisting of complex bifurcation left main and/or multivessel CAD with a SYNTAX (Synergy Between Percutaneous Coronary Intervention With Taxus and Cardiac Surgery) score &gt;33, SAVR and CABG are reasonable and preferred over TAVI and PCI.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48927"/>
                  </a:ext>
                </a:extLst>
              </a:tr>
            </a:tbl>
          </a:graphicData>
        </a:graphic>
      </p:graphicFrame>
    </p:spTree>
    <p:extLst>
      <p:ext uri="{BB962C8B-B14F-4D97-AF65-F5344CB8AC3E}">
        <p14:creationId xmlns:p14="http://schemas.microsoft.com/office/powerpoint/2010/main" val="213567974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F1A8BE-5B34-4977-A6F0-9F0E94004FE9}"/>
              </a:ext>
            </a:extLst>
          </p:cNvPr>
          <p:cNvSpPr>
            <a:spLocks noGrp="1"/>
          </p:cNvSpPr>
          <p:nvPr>
            <p:ph type="sldNum" sz="quarter" idx="4"/>
          </p:nvPr>
        </p:nvSpPr>
        <p:spPr/>
        <p:txBody>
          <a:bodyPr/>
          <a:lstStyle/>
          <a:p>
            <a:fld id="{01CD3B2E-BC1C-6C4D-9D91-A67B950EE325}" type="slidenum">
              <a:rPr lang="en-US" smtClean="0"/>
              <a:pPr/>
              <a:t>204</a:t>
            </a:fld>
            <a:endParaRPr lang="en-US" dirty="0"/>
          </a:p>
        </p:txBody>
      </p:sp>
      <p:pic>
        <p:nvPicPr>
          <p:cNvPr id="3" name="Picture 2">
            <a:extLst>
              <a:ext uri="{FF2B5EF4-FFF2-40B4-BE49-F238E27FC236}">
                <a16:creationId xmlns:a16="http://schemas.microsoft.com/office/drawing/2014/main" id="{339448F0-59E5-49AF-B018-D85794203780}"/>
              </a:ext>
            </a:extLst>
          </p:cNvPr>
          <p:cNvPicPr/>
          <p:nvPr/>
        </p:nvPicPr>
        <p:blipFill rotWithShape="1">
          <a:blip r:embed="rId2" cstate="print">
            <a:extLst>
              <a:ext uri="{28A0092B-C50C-407E-A947-70E740481C1C}">
                <a14:useLocalDpi xmlns:a14="http://schemas.microsoft.com/office/drawing/2010/main" val="0"/>
              </a:ext>
            </a:extLst>
          </a:blip>
          <a:srcRect l="3749" t="2198" r="8026" b="24156"/>
          <a:stretch/>
        </p:blipFill>
        <p:spPr bwMode="auto">
          <a:xfrm>
            <a:off x="2667000" y="0"/>
            <a:ext cx="9905999"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FB2597C3-3538-464D-8DE7-1806CD7CED1D}"/>
              </a:ext>
            </a:extLst>
          </p:cNvPr>
          <p:cNvSpPr txBox="1"/>
          <p:nvPr/>
        </p:nvSpPr>
        <p:spPr>
          <a:xfrm>
            <a:off x="160338" y="1474405"/>
            <a:ext cx="2286000" cy="6370975"/>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19. Management of CAD in patients undergoing valve interventions. </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solidFill>
                  <a:srgbClr val="000000"/>
                </a:solidFill>
                <a:effectLst/>
                <a:latin typeface="Lub Dub Medium" panose="020B0603030403020204" pitchFamily="34" charset="0"/>
                <a:ea typeface="Times New Roman" panose="02020603050405020304" pitchFamily="18" charset="0"/>
              </a:rPr>
              <a:t>*Including men age &gt;40 years and postmenopausal women.</a:t>
            </a:r>
          </a:p>
          <a:p>
            <a:pPr marL="0" marR="0">
              <a:spcBef>
                <a:spcPts val="0"/>
              </a:spcBef>
              <a:spcAft>
                <a:spcPts val="0"/>
              </a:spcAft>
            </a:pPr>
            <a:endParaRPr lang="en-US" sz="2400" b="1" dirty="0">
              <a:solidFill>
                <a:srgbClr val="000000"/>
              </a:solidFill>
              <a:latin typeface="Lub Dub Medium" panose="020B0603030403020204" pitchFamily="34" charset="0"/>
              <a:ea typeface="Times New Roman" panose="02020603050405020304" pitchFamily="18" charset="0"/>
            </a:endParaRPr>
          </a:p>
          <a:p>
            <a:pPr>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p>
        </p:txBody>
      </p:sp>
    </p:spTree>
    <p:extLst>
      <p:ext uri="{BB962C8B-B14F-4D97-AF65-F5344CB8AC3E}">
        <p14:creationId xmlns:p14="http://schemas.microsoft.com/office/powerpoint/2010/main" val="3558099056"/>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387218"/>
            <a:ext cx="10591800" cy="1099572"/>
          </a:xfrm>
        </p:spPr>
        <p:txBody>
          <a:bodyPr/>
          <a:lstStyle/>
          <a:p>
            <a:r>
              <a:rPr lang="en-US" dirty="0"/>
              <a:t>Management of CAD in Patients Undergoing Valve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205</a:t>
            </a:fld>
            <a:endParaRPr lang="en-US" dirty="0"/>
          </a:p>
        </p:txBody>
      </p:sp>
      <p:graphicFrame>
        <p:nvGraphicFramePr>
          <p:cNvPr id="4" name="Table 3">
            <a:extLst>
              <a:ext uri="{FF2B5EF4-FFF2-40B4-BE49-F238E27FC236}">
                <a16:creationId xmlns:a16="http://schemas.microsoft.com/office/drawing/2014/main" id="{48A361D1-200F-41B8-96CB-C320D72CDDBF}"/>
              </a:ext>
            </a:extLst>
          </p:cNvPr>
          <p:cNvGraphicFramePr>
            <a:graphicFrameLocks noGrp="1"/>
          </p:cNvGraphicFramePr>
          <p:nvPr>
            <p:extLst>
              <p:ext uri="{D42A27DB-BD31-4B8C-83A1-F6EECF244321}">
                <p14:modId xmlns:p14="http://schemas.microsoft.com/office/powerpoint/2010/main" val="1332625855"/>
              </p:ext>
            </p:extLst>
          </p:nvPr>
        </p:nvGraphicFramePr>
        <p:xfrm>
          <a:off x="304800" y="1600201"/>
          <a:ext cx="14097000" cy="5915913"/>
        </p:xfrm>
        <a:graphic>
          <a:graphicData uri="http://schemas.openxmlformats.org/drawingml/2006/table">
            <a:tbl>
              <a:tblPr firstRow="1" firstCol="1" bandRow="1"/>
              <a:tblGrid>
                <a:gridCol w="1409701">
                  <a:extLst>
                    <a:ext uri="{9D8B030D-6E8A-4147-A177-3AD203B41FA5}">
                      <a16:colId xmlns:a16="http://schemas.microsoft.com/office/drawing/2014/main" val="84624992"/>
                    </a:ext>
                  </a:extLst>
                </a:gridCol>
                <a:gridCol w="1395603">
                  <a:extLst>
                    <a:ext uri="{9D8B030D-6E8A-4147-A177-3AD203B41FA5}">
                      <a16:colId xmlns:a16="http://schemas.microsoft.com/office/drawing/2014/main" val="3043443523"/>
                    </a:ext>
                  </a:extLst>
                </a:gridCol>
                <a:gridCol w="11291696">
                  <a:extLst>
                    <a:ext uri="{9D8B030D-6E8A-4147-A177-3AD203B41FA5}">
                      <a16:colId xmlns:a16="http://schemas.microsoft.com/office/drawing/2014/main" val="997574463"/>
                    </a:ext>
                  </a:extLst>
                </a:gridCol>
              </a:tblGrid>
              <a:tr h="533399">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COR</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LOE</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Recommendations</a:t>
                      </a:r>
                      <a:endParaRPr lang="en-US" sz="20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6690018"/>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1. In patients with symptoms of angina, objective evidence of ischemia, decreased LV systolic function, history of CAD, or coronary risk factors (including men &gt;40 years of age and postmenopausal women), invasive coronary angiography is indicated before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240300"/>
                  </a:ext>
                </a:extLst>
              </a:tr>
              <a:tr h="73530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1</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2. In patients with chronic severe secondary MR, invasive coronary angiography should be performed as part of the evaluation.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0930304"/>
                  </a:ext>
                </a:extLst>
              </a:tr>
              <a:tr h="1223307">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B-NR</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3. In selected patients with a low to intermediate pretest probability of CAD, contrast-enhanced coronary CT angiography is reasonable to exclude the presence of significant obstructive CAD.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84224029"/>
                  </a:ext>
                </a:extLst>
              </a:tr>
              <a:tr h="1873969">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2a</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C-LD</a:t>
                      </a:r>
                      <a:endParaRPr lang="en-US" sz="20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100" b="1" dirty="0">
                          <a:solidFill>
                            <a:srgbClr val="000000"/>
                          </a:solidFill>
                          <a:effectLst/>
                          <a:latin typeface="Times New Roman" panose="02020603050405020304" pitchFamily="18" charset="0"/>
                          <a:ea typeface="Calibri" panose="020F0502020204030204" pitchFamily="34" charset="0"/>
                        </a:rPr>
                        <a:t>4. In patients undergoing valve repair or replacement with significant proximal CAD (≥70% reduction in luminal diameter in major coronary arteries or ≥50% reduction in luminal diameter in the left main coronary artery and/or physiologically significance), CABG is reasonable for selective patients.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91960930"/>
                  </a:ext>
                </a:extLst>
              </a:tr>
            </a:tbl>
          </a:graphicData>
        </a:graphic>
      </p:graphicFrame>
    </p:spTree>
    <p:extLst>
      <p:ext uri="{BB962C8B-B14F-4D97-AF65-F5344CB8AC3E}">
        <p14:creationId xmlns:p14="http://schemas.microsoft.com/office/powerpoint/2010/main" val="340994195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9" y="1"/>
            <a:ext cx="9220200" cy="1236832"/>
          </a:xfrm>
        </p:spPr>
        <p:txBody>
          <a:bodyPr/>
          <a:lstStyle/>
          <a:p>
            <a:r>
              <a:rPr lang="en-US" sz="4400" dirty="0"/>
              <a:t>Intervention for AF in Patients With VHD</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206</a:t>
            </a:fld>
            <a:endParaRPr lang="en-US" dirty="0"/>
          </a:p>
        </p:txBody>
      </p:sp>
      <p:graphicFrame>
        <p:nvGraphicFramePr>
          <p:cNvPr id="4" name="Table 3">
            <a:extLst>
              <a:ext uri="{FF2B5EF4-FFF2-40B4-BE49-F238E27FC236}">
                <a16:creationId xmlns:a16="http://schemas.microsoft.com/office/drawing/2014/main" id="{D8D667DF-0425-497A-B27D-B746FE60C065}"/>
              </a:ext>
            </a:extLst>
          </p:cNvPr>
          <p:cNvGraphicFramePr>
            <a:graphicFrameLocks noGrp="1"/>
          </p:cNvGraphicFramePr>
          <p:nvPr>
            <p:extLst>
              <p:ext uri="{D42A27DB-BD31-4B8C-83A1-F6EECF244321}">
                <p14:modId xmlns:p14="http://schemas.microsoft.com/office/powerpoint/2010/main" val="3998755196"/>
              </p:ext>
            </p:extLst>
          </p:nvPr>
        </p:nvGraphicFramePr>
        <p:xfrm>
          <a:off x="194468" y="1236832"/>
          <a:ext cx="14241462" cy="6149524"/>
        </p:xfrm>
        <a:graphic>
          <a:graphicData uri="http://schemas.openxmlformats.org/drawingml/2006/table">
            <a:tbl>
              <a:tblPr firstRow="1" firstCol="1" bandRow="1"/>
              <a:tblGrid>
                <a:gridCol w="1424147">
                  <a:extLst>
                    <a:ext uri="{9D8B030D-6E8A-4147-A177-3AD203B41FA5}">
                      <a16:colId xmlns:a16="http://schemas.microsoft.com/office/drawing/2014/main" val="12775058"/>
                    </a:ext>
                  </a:extLst>
                </a:gridCol>
                <a:gridCol w="1409905">
                  <a:extLst>
                    <a:ext uri="{9D8B030D-6E8A-4147-A177-3AD203B41FA5}">
                      <a16:colId xmlns:a16="http://schemas.microsoft.com/office/drawing/2014/main" val="3910455520"/>
                    </a:ext>
                  </a:extLst>
                </a:gridCol>
                <a:gridCol w="11407410">
                  <a:extLst>
                    <a:ext uri="{9D8B030D-6E8A-4147-A177-3AD203B41FA5}">
                      <a16:colId xmlns:a16="http://schemas.microsoft.com/office/drawing/2014/main" val="3177510723"/>
                    </a:ext>
                  </a:extLst>
                </a:gridCol>
              </a:tblGrid>
              <a:tr h="76200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0074235"/>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VHD and AF for whom surgical intervention is planned, the potential symptomatic benefits and additional procedural risks of adjunctive arrhythmia surgery at the time of cardiac valvular surgery should be discussed with the patient.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50834939"/>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symptomatic patients with paroxysmal or persistent AF who are undergoing valvular surgery, surgical pulmonary vein isolation or a maze procedure can be beneficial to reduce symptoms and prevent recurrent arrhythmias.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8785566"/>
                  </a:ext>
                </a:extLst>
              </a:tr>
              <a:tr h="162934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For patients with AF or atrial flutter who are undergoing valve surgery, LA appendage ligation/excision is reasonable to reduce the risk of thromboembolic events.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82302776"/>
                  </a:ext>
                </a:extLst>
              </a:tr>
            </a:tbl>
          </a:graphicData>
        </a:graphic>
      </p:graphicFrame>
    </p:spTree>
    <p:extLst>
      <p:ext uri="{BB962C8B-B14F-4D97-AF65-F5344CB8AC3E}">
        <p14:creationId xmlns:p14="http://schemas.microsoft.com/office/powerpoint/2010/main" val="3411642217"/>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p:txBody>
          <a:bodyPr/>
          <a:lstStyle/>
          <a:p>
            <a:r>
              <a:rPr lang="en-US" dirty="0"/>
              <a:t>Intervention for AF in Patients With VHD</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207</a:t>
            </a:fld>
            <a:endParaRPr lang="en-US" dirty="0"/>
          </a:p>
        </p:txBody>
      </p:sp>
      <p:graphicFrame>
        <p:nvGraphicFramePr>
          <p:cNvPr id="4" name="Table 3">
            <a:extLst>
              <a:ext uri="{FF2B5EF4-FFF2-40B4-BE49-F238E27FC236}">
                <a16:creationId xmlns:a16="http://schemas.microsoft.com/office/drawing/2014/main" id="{28A8B06E-6B94-49BB-BA81-67BB7327609B}"/>
              </a:ext>
            </a:extLst>
          </p:cNvPr>
          <p:cNvGraphicFramePr>
            <a:graphicFrameLocks noGrp="1"/>
          </p:cNvGraphicFramePr>
          <p:nvPr>
            <p:extLst>
              <p:ext uri="{D42A27DB-BD31-4B8C-83A1-F6EECF244321}">
                <p14:modId xmlns:p14="http://schemas.microsoft.com/office/powerpoint/2010/main" val="1748792263"/>
              </p:ext>
            </p:extLst>
          </p:nvPr>
        </p:nvGraphicFramePr>
        <p:xfrm>
          <a:off x="381000" y="1371600"/>
          <a:ext cx="13944600" cy="6184726"/>
        </p:xfrm>
        <a:graphic>
          <a:graphicData uri="http://schemas.openxmlformats.org/drawingml/2006/table">
            <a:tbl>
              <a:tblPr firstRow="1" firstCol="1" bandRow="1"/>
              <a:tblGrid>
                <a:gridCol w="1394461">
                  <a:extLst>
                    <a:ext uri="{9D8B030D-6E8A-4147-A177-3AD203B41FA5}">
                      <a16:colId xmlns:a16="http://schemas.microsoft.com/office/drawing/2014/main" val="1409440637"/>
                    </a:ext>
                  </a:extLst>
                </a:gridCol>
                <a:gridCol w="1380515">
                  <a:extLst>
                    <a:ext uri="{9D8B030D-6E8A-4147-A177-3AD203B41FA5}">
                      <a16:colId xmlns:a16="http://schemas.microsoft.com/office/drawing/2014/main" val="53524017"/>
                    </a:ext>
                  </a:extLst>
                </a:gridCol>
                <a:gridCol w="11169624">
                  <a:extLst>
                    <a:ext uri="{9D8B030D-6E8A-4147-A177-3AD203B41FA5}">
                      <a16:colId xmlns:a16="http://schemas.microsoft.com/office/drawing/2014/main" val="2911796556"/>
                    </a:ext>
                  </a:extLst>
                </a:gridCol>
              </a:tblGrid>
              <a:tr h="838200">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Times New Roman" panose="02020603050405020304" pitchFamily="18"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2925912"/>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2a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undergoing LA surgical ablation of atrial arrhythmias and/or LA appendage ligation/excision, anticoagulation therapy is reasonable for at least 3 months after the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0657338"/>
                  </a:ext>
                </a:extLst>
              </a:tr>
              <a:tr h="250807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Times New Roman" panose="02020603050405020304" pitchFamily="18" charset="0"/>
                        </a:rPr>
                        <a:t>3: Harm</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For patients without atrial arrhythmias who are undergoing valvular surgery, LA appendage occlusion/exclusion/amputation is potentially harmful.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4404812"/>
                  </a:ext>
                </a:extLst>
              </a:tr>
            </a:tbl>
          </a:graphicData>
        </a:graphic>
      </p:graphicFrame>
    </p:spTree>
    <p:extLst>
      <p:ext uri="{BB962C8B-B14F-4D97-AF65-F5344CB8AC3E}">
        <p14:creationId xmlns:p14="http://schemas.microsoft.com/office/powerpoint/2010/main" val="31509763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C73EF4-0508-4D8C-96F0-061DE2AD1CE0}"/>
              </a:ext>
            </a:extLst>
          </p:cNvPr>
          <p:cNvSpPr>
            <a:spLocks noGrp="1"/>
          </p:cNvSpPr>
          <p:nvPr>
            <p:ph type="sldNum" sz="quarter" idx="4"/>
          </p:nvPr>
        </p:nvSpPr>
        <p:spPr/>
        <p:txBody>
          <a:bodyPr/>
          <a:lstStyle/>
          <a:p>
            <a:fld id="{01CD3B2E-BC1C-6C4D-9D91-A67B950EE325}" type="slidenum">
              <a:rPr lang="en-US" smtClean="0"/>
              <a:pPr/>
              <a:t>208</a:t>
            </a:fld>
            <a:endParaRPr lang="en-US" dirty="0"/>
          </a:p>
        </p:txBody>
      </p:sp>
      <p:pic>
        <p:nvPicPr>
          <p:cNvPr id="3" name="Picture 2">
            <a:extLst>
              <a:ext uri="{FF2B5EF4-FFF2-40B4-BE49-F238E27FC236}">
                <a16:creationId xmlns:a16="http://schemas.microsoft.com/office/drawing/2014/main" id="{CC9AB574-D5CE-4AAC-88D3-8900D9523C66}"/>
              </a:ext>
            </a:extLst>
          </p:cNvPr>
          <p:cNvPicPr/>
          <p:nvPr/>
        </p:nvPicPr>
        <p:blipFill rotWithShape="1">
          <a:blip r:embed="rId2" cstate="print">
            <a:extLst>
              <a:ext uri="{28A0092B-C50C-407E-A947-70E740481C1C}">
                <a14:useLocalDpi xmlns:a14="http://schemas.microsoft.com/office/drawing/2010/main" val="0"/>
              </a:ext>
            </a:extLst>
          </a:blip>
          <a:srcRect l="16087" t="8274" r="12174" b="22773"/>
          <a:stretch/>
        </p:blipFill>
        <p:spPr bwMode="auto">
          <a:xfrm>
            <a:off x="5181600" y="1"/>
            <a:ext cx="7543800" cy="82296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196A988-220C-456F-BCB1-54499BFC331F}"/>
              </a:ext>
            </a:extLst>
          </p:cNvPr>
          <p:cNvSpPr txBox="1"/>
          <p:nvPr/>
        </p:nvSpPr>
        <p:spPr>
          <a:xfrm>
            <a:off x="220663" y="2057400"/>
            <a:ext cx="3284537" cy="2308324"/>
          </a:xfrm>
          <a:prstGeom prst="rect">
            <a:avLst/>
          </a:prstGeom>
          <a:noFill/>
        </p:spPr>
        <p:txBody>
          <a:bodyPr wrap="square">
            <a:spAutoFit/>
          </a:bodyPr>
          <a:lstStyle/>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Figure 20. Intervention for AF in patients with VHD.</a:t>
            </a:r>
          </a:p>
          <a:p>
            <a:pPr marL="0" marR="0">
              <a:spcBef>
                <a:spcPts val="0"/>
              </a:spcBef>
              <a:spcAft>
                <a:spcPts val="0"/>
              </a:spcAft>
            </a:pPr>
            <a:endParaRPr lang="en-US" sz="2400" b="1" dirty="0">
              <a:latin typeface="Lub Dub Medium" panose="020B0603030403020204" pitchFamily="34" charset="0"/>
              <a:ea typeface="Times New Roman" panose="02020603050405020304" pitchFamily="18" charset="0"/>
            </a:endParaRPr>
          </a:p>
          <a:p>
            <a:pPr marL="0" marR="0">
              <a:spcBef>
                <a:spcPts val="0"/>
              </a:spcBef>
              <a:spcAft>
                <a:spcPts val="0"/>
              </a:spcAft>
            </a:pPr>
            <a:r>
              <a:rPr lang="en-US" sz="2400" b="1" dirty="0">
                <a:effectLst/>
                <a:latin typeface="Lub Dub Medium" panose="020B0603030403020204" pitchFamily="34" charset="0"/>
                <a:ea typeface="Times New Roman" panose="02020603050405020304" pitchFamily="18" charset="0"/>
              </a:rPr>
              <a:t>Colors correspond to Table 2.</a:t>
            </a:r>
            <a:endParaRPr lang="en-US" sz="2400" dirty="0">
              <a:effectLst/>
              <a:latin typeface="Lub Dub Medium" panose="020B0603030403020204" pitchFamily="34" charset="0"/>
              <a:ea typeface="Times New Roman" panose="02020603050405020304" pitchFamily="18" charset="0"/>
            </a:endParaRPr>
          </a:p>
        </p:txBody>
      </p:sp>
    </p:spTree>
    <p:extLst>
      <p:ext uri="{BB962C8B-B14F-4D97-AF65-F5344CB8AC3E}">
        <p14:creationId xmlns:p14="http://schemas.microsoft.com/office/powerpoint/2010/main" val="219589386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Noncardiac Surgery in Patients with VHD</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209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290502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21</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3091030885"/>
              </p:ext>
            </p:extLst>
          </p:nvPr>
        </p:nvGraphicFramePr>
        <p:xfrm>
          <a:off x="381000" y="1524001"/>
          <a:ext cx="14089062" cy="5867399"/>
        </p:xfrm>
        <a:graphic>
          <a:graphicData uri="http://schemas.openxmlformats.org/drawingml/2006/table">
            <a:tbl>
              <a:tblPr firstRow="1" bandRow="1"/>
              <a:tblGrid>
                <a:gridCol w="4343400">
                  <a:extLst>
                    <a:ext uri="{9D8B030D-6E8A-4147-A177-3AD203B41FA5}">
                      <a16:colId xmlns:a16="http://schemas.microsoft.com/office/drawing/2014/main" val="2608285125"/>
                    </a:ext>
                  </a:extLst>
                </a:gridCol>
                <a:gridCol w="2209800">
                  <a:extLst>
                    <a:ext uri="{9D8B030D-6E8A-4147-A177-3AD203B41FA5}">
                      <a16:colId xmlns:a16="http://schemas.microsoft.com/office/drawing/2014/main" val="3699315622"/>
                    </a:ext>
                  </a:extLst>
                </a:gridCol>
                <a:gridCol w="7535862">
                  <a:extLst>
                    <a:ext uri="{9D8B030D-6E8A-4147-A177-3AD203B41FA5}">
                      <a16:colId xmlns:a16="http://schemas.microsoft.com/office/drawing/2014/main" val="2824988796"/>
                    </a:ext>
                  </a:extLst>
                </a:gridCol>
              </a:tblGrid>
              <a:tr h="804579">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6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1509979">
                <a:tc rowSpan="3">
                  <a:txBody>
                    <a:bodyPr/>
                    <a:lstStyle/>
                    <a:p>
                      <a:pPr marL="0" marR="0">
                        <a:lnSpc>
                          <a:spcPct val="2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Further risk stratification: </a:t>
                      </a:r>
                    </a:p>
                    <a:p>
                      <a:pPr marL="0" marR="0">
                        <a:lnSpc>
                          <a:spcPct val="200000"/>
                        </a:lnSpc>
                        <a:spcBef>
                          <a:spcPts val="0"/>
                        </a:spcBef>
                        <a:spcAft>
                          <a:spcPts val="0"/>
                        </a:spcAft>
                      </a:pPr>
                      <a:r>
                        <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rPr>
                        <a:t>Information on future risk of the valve disease, which is important for determination of timing of intervention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600">
                          <a:effectLst/>
                          <a:latin typeface="Times New Roman" panose="02020603050405020304" pitchFamily="18" charset="0"/>
                          <a:ea typeface="Times New Roman" panose="02020603050405020304" pitchFamily="18" charset="0"/>
                        </a:rPr>
                        <a:t>Stress testing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Provides prognostic markers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1629437">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Procedural risk</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Quantified by STS (Predicted Risk of Mortality) and TAVI scores</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1923404">
                <a:tc vMerge="1">
                  <a:txBody>
                    <a:bodyPr/>
                    <a:lstStyle/>
                    <a:p>
                      <a:endParaRPr lang="en-US"/>
                    </a:p>
                  </a:txBody>
                  <a:tcPr/>
                </a:tc>
                <a:tc>
                  <a:txBody>
                    <a:bodyPr/>
                    <a:lstStyle/>
                    <a:p>
                      <a:pPr marL="0" marR="0">
                        <a:lnSpc>
                          <a:spcPct val="200000"/>
                        </a:lnSpc>
                        <a:spcBef>
                          <a:spcPts val="0"/>
                        </a:spcBef>
                        <a:spcAft>
                          <a:spcPts val="0"/>
                        </a:spcAft>
                      </a:pPr>
                      <a:r>
                        <a:rPr lang="en-US" sz="2600">
                          <a:solidFill>
                            <a:srgbClr val="000000"/>
                          </a:solidFill>
                          <a:effectLst/>
                          <a:latin typeface="Times New Roman" panose="02020603050405020304" pitchFamily="18" charset="0"/>
                          <a:ea typeface="Times New Roman" panose="02020603050405020304" pitchFamily="18" charset="0"/>
                        </a:rPr>
                        <a:t>Frailty score</a:t>
                      </a:r>
                      <a:endParaRPr lang="en-US" sz="260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600" dirty="0">
                          <a:solidFill>
                            <a:srgbClr val="000000"/>
                          </a:solidFill>
                          <a:effectLst/>
                          <a:latin typeface="Times New Roman" panose="02020603050405020304" pitchFamily="18" charset="0"/>
                          <a:ea typeface="Times New Roman" panose="02020603050405020304" pitchFamily="18" charset="0"/>
                        </a:rPr>
                        <a:t>Provides assessment of risk of procedure and chance of recovery of quality of life</a:t>
                      </a:r>
                      <a:endParaRPr lang="en-US" sz="26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bl>
          </a:graphicData>
        </a:graphic>
      </p:graphicFrame>
    </p:spTree>
    <p:extLst>
      <p:ext uri="{BB962C8B-B14F-4D97-AF65-F5344CB8AC3E}">
        <p14:creationId xmlns:p14="http://schemas.microsoft.com/office/powerpoint/2010/main" val="389334622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a:xfrm>
            <a:off x="2053431" y="152401"/>
            <a:ext cx="10591800" cy="1229306"/>
          </a:xfrm>
        </p:spPr>
        <p:txBody>
          <a:bodyPr/>
          <a:lstStyle/>
          <a:p>
            <a:r>
              <a:rPr lang="en-US" sz="4400" dirty="0"/>
              <a:t>Diagnosis in Patients With VHD Undergoing Noncardiac Surgery</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210</a:t>
            </a:fld>
            <a:endParaRPr lang="en-US" dirty="0"/>
          </a:p>
        </p:txBody>
      </p:sp>
      <p:graphicFrame>
        <p:nvGraphicFramePr>
          <p:cNvPr id="4" name="Table 3">
            <a:extLst>
              <a:ext uri="{FF2B5EF4-FFF2-40B4-BE49-F238E27FC236}">
                <a16:creationId xmlns:a16="http://schemas.microsoft.com/office/drawing/2014/main" id="{48AE676A-6A2D-4062-84A9-714990D70622}"/>
              </a:ext>
            </a:extLst>
          </p:cNvPr>
          <p:cNvGraphicFramePr>
            <a:graphicFrameLocks noGrp="1"/>
          </p:cNvGraphicFramePr>
          <p:nvPr>
            <p:extLst>
              <p:ext uri="{D42A27DB-BD31-4B8C-83A1-F6EECF244321}">
                <p14:modId xmlns:p14="http://schemas.microsoft.com/office/powerpoint/2010/main" val="4026976817"/>
              </p:ext>
            </p:extLst>
          </p:nvPr>
        </p:nvGraphicFramePr>
        <p:xfrm>
          <a:off x="381000" y="1600200"/>
          <a:ext cx="14089060" cy="5810832"/>
        </p:xfrm>
        <a:graphic>
          <a:graphicData uri="http://schemas.openxmlformats.org/drawingml/2006/table">
            <a:tbl>
              <a:tblPr firstRow="1" firstCol="1" bandRow="1"/>
              <a:tblGrid>
                <a:gridCol w="1408907">
                  <a:extLst>
                    <a:ext uri="{9D8B030D-6E8A-4147-A177-3AD203B41FA5}">
                      <a16:colId xmlns:a16="http://schemas.microsoft.com/office/drawing/2014/main" val="1696257767"/>
                    </a:ext>
                  </a:extLst>
                </a:gridCol>
                <a:gridCol w="1394816">
                  <a:extLst>
                    <a:ext uri="{9D8B030D-6E8A-4147-A177-3AD203B41FA5}">
                      <a16:colId xmlns:a16="http://schemas.microsoft.com/office/drawing/2014/main" val="1663978243"/>
                    </a:ext>
                  </a:extLst>
                </a:gridCol>
                <a:gridCol w="11285337">
                  <a:extLst>
                    <a:ext uri="{9D8B030D-6E8A-4147-A177-3AD203B41FA5}">
                      <a16:colId xmlns:a16="http://schemas.microsoft.com/office/drawing/2014/main" val="4107135275"/>
                    </a:ext>
                  </a:extLst>
                </a:gridCol>
              </a:tblGrid>
              <a:tr h="1459939">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COR</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a:effectLst/>
                          <a:latin typeface="Times New Roman" panose="02020603050405020304" pitchFamily="18" charset="0"/>
                          <a:ea typeface="Times New Roman" panose="02020603050405020304" pitchFamily="18" charset="0"/>
                        </a:rPr>
                        <a:t>LOE</a:t>
                      </a:r>
                      <a:endParaRPr lang="en-US" sz="39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900" b="1" dirty="0">
                          <a:effectLst/>
                          <a:latin typeface="Times New Roman" panose="02020603050405020304" pitchFamily="18" charset="0"/>
                          <a:ea typeface="Times New Roman" panose="02020603050405020304" pitchFamily="18" charset="0"/>
                        </a:rPr>
                        <a:t>Recommendation</a:t>
                      </a:r>
                      <a:endParaRPr lang="en-US" sz="39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8305348"/>
                  </a:ext>
                </a:extLst>
              </a:tr>
              <a:tr h="4331261">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1</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900" b="1">
                          <a:solidFill>
                            <a:srgbClr val="000000"/>
                          </a:solidFill>
                          <a:effectLst/>
                          <a:latin typeface="Times New Roman" panose="02020603050405020304" pitchFamily="18" charset="0"/>
                          <a:ea typeface="Times New Roman" panose="02020603050405020304" pitchFamily="18" charset="0"/>
                        </a:rPr>
                        <a:t>C-EO</a:t>
                      </a:r>
                      <a:endParaRPr lang="en-US" sz="39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150000"/>
                        </a:lnSpc>
                        <a:spcBef>
                          <a:spcPts val="0"/>
                        </a:spcBef>
                        <a:spcAft>
                          <a:spcPts val="0"/>
                        </a:spcAft>
                        <a:buFont typeface="+mj-lt"/>
                        <a:buNone/>
                      </a:pPr>
                      <a:r>
                        <a:rPr lang="en-US" sz="3900" b="1" dirty="0">
                          <a:solidFill>
                            <a:srgbClr val="000000"/>
                          </a:solidFill>
                          <a:effectLst/>
                          <a:latin typeface="Times New Roman" panose="02020603050405020304" pitchFamily="18" charset="0"/>
                          <a:ea typeface="Calibri" panose="020F0502020204030204" pitchFamily="34" charset="0"/>
                        </a:rPr>
                        <a:t>1. In patients with clinically suspected moderate or greater degrees of valvular stenosis or regurgitation who are undergoing noncardiac surgery, preoperative echocardiography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67390481"/>
                  </a:ext>
                </a:extLst>
              </a:tr>
            </a:tbl>
          </a:graphicData>
        </a:graphic>
      </p:graphicFrame>
    </p:spTree>
    <p:extLst>
      <p:ext uri="{BB962C8B-B14F-4D97-AF65-F5344CB8AC3E}">
        <p14:creationId xmlns:p14="http://schemas.microsoft.com/office/powerpoint/2010/main" val="367842324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098" y="1"/>
            <a:ext cx="9791701" cy="1371599"/>
          </a:xfrm>
        </p:spPr>
        <p:txBody>
          <a:bodyPr/>
          <a:lstStyle/>
          <a:p>
            <a:r>
              <a:rPr lang="en-US" dirty="0"/>
              <a:t>Management of the Symptomatic Patient With VHD Undergoing Noncardiac Surgery</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211</a:t>
            </a:fld>
            <a:endParaRPr lang="en-US" dirty="0"/>
          </a:p>
        </p:txBody>
      </p:sp>
      <p:graphicFrame>
        <p:nvGraphicFramePr>
          <p:cNvPr id="4" name="Table 3">
            <a:extLst>
              <a:ext uri="{FF2B5EF4-FFF2-40B4-BE49-F238E27FC236}">
                <a16:creationId xmlns:a16="http://schemas.microsoft.com/office/drawing/2014/main" id="{5F37D5DC-7AF3-41D8-AF6A-1C964B968F0E}"/>
              </a:ext>
            </a:extLst>
          </p:cNvPr>
          <p:cNvGraphicFramePr>
            <a:graphicFrameLocks noGrp="1"/>
          </p:cNvGraphicFramePr>
          <p:nvPr>
            <p:extLst>
              <p:ext uri="{D42A27DB-BD31-4B8C-83A1-F6EECF244321}">
                <p14:modId xmlns:p14="http://schemas.microsoft.com/office/powerpoint/2010/main" val="1622939766"/>
              </p:ext>
            </p:extLst>
          </p:nvPr>
        </p:nvGraphicFramePr>
        <p:xfrm>
          <a:off x="304800" y="1752600"/>
          <a:ext cx="14165262" cy="5682704"/>
        </p:xfrm>
        <a:graphic>
          <a:graphicData uri="http://schemas.openxmlformats.org/drawingml/2006/table">
            <a:tbl>
              <a:tblPr firstRow="1" firstCol="1" bandRow="1"/>
              <a:tblGrid>
                <a:gridCol w="1416527">
                  <a:extLst>
                    <a:ext uri="{9D8B030D-6E8A-4147-A177-3AD203B41FA5}">
                      <a16:colId xmlns:a16="http://schemas.microsoft.com/office/drawing/2014/main" val="1088081985"/>
                    </a:ext>
                  </a:extLst>
                </a:gridCol>
                <a:gridCol w="1402361">
                  <a:extLst>
                    <a:ext uri="{9D8B030D-6E8A-4147-A177-3AD203B41FA5}">
                      <a16:colId xmlns:a16="http://schemas.microsoft.com/office/drawing/2014/main" val="378127982"/>
                    </a:ext>
                  </a:extLst>
                </a:gridCol>
                <a:gridCol w="11346374">
                  <a:extLst>
                    <a:ext uri="{9D8B030D-6E8A-4147-A177-3AD203B41FA5}">
                      <a16:colId xmlns:a16="http://schemas.microsoft.com/office/drawing/2014/main" val="8270166"/>
                    </a:ext>
                  </a:extLst>
                </a:gridCol>
              </a:tblGrid>
              <a:tr h="609600">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COR</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a:effectLst/>
                          <a:latin typeface="Times New Roman" panose="02020603050405020304" pitchFamily="18" charset="0"/>
                          <a:ea typeface="Times New Roman" panose="02020603050405020304" pitchFamily="18" charset="0"/>
                        </a:rPr>
                        <a:t>LOE</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300" b="1" dirty="0">
                          <a:effectLst/>
                          <a:latin typeface="Times New Roman" panose="02020603050405020304" pitchFamily="18" charset="0"/>
                          <a:ea typeface="Times New Roman" panose="02020603050405020304" pitchFamily="18" charset="0"/>
                        </a:rPr>
                        <a:t>Recommendation</a:t>
                      </a:r>
                      <a:endParaRPr lang="en-US" sz="33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7756111"/>
                  </a:ext>
                </a:extLst>
              </a:tr>
              <a:tr h="4830089">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1</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300" b="1">
                          <a:solidFill>
                            <a:srgbClr val="000000"/>
                          </a:solidFill>
                          <a:effectLst/>
                          <a:latin typeface="Times New Roman" panose="02020603050405020304" pitchFamily="18" charset="0"/>
                          <a:ea typeface="Times New Roman" panose="02020603050405020304" pitchFamily="18" charset="0"/>
                        </a:rPr>
                        <a:t>C-EO</a:t>
                      </a:r>
                      <a:endParaRPr lang="en-US" sz="3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3300" b="1" dirty="0">
                          <a:solidFill>
                            <a:srgbClr val="000000"/>
                          </a:solidFill>
                          <a:effectLst/>
                          <a:latin typeface="Times New Roman" panose="02020603050405020304" pitchFamily="18" charset="0"/>
                          <a:ea typeface="Calibri" panose="020F0502020204030204" pitchFamily="34" charset="0"/>
                        </a:rPr>
                        <a:t>1. In patients who meet standard indications for intervention for VHD (replacement and repair) on the basis of symptoms and disease severity, intervention should be performed before elective noncardiac surgery to reduce perioperative risk if possible, depending on the urgency and risk of the noncardiac procedure.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6657712"/>
                  </a:ext>
                </a:extLst>
              </a:tr>
            </a:tbl>
          </a:graphicData>
        </a:graphic>
      </p:graphicFrame>
    </p:spTree>
    <p:extLst>
      <p:ext uri="{BB962C8B-B14F-4D97-AF65-F5344CB8AC3E}">
        <p14:creationId xmlns:p14="http://schemas.microsoft.com/office/powerpoint/2010/main" val="2972636237"/>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3431" y="0"/>
            <a:ext cx="10591800" cy="1172048"/>
          </a:xfrm>
        </p:spPr>
        <p:txBody>
          <a:bodyPr/>
          <a:lstStyle/>
          <a:p>
            <a:r>
              <a:rPr lang="en-US" sz="3600" dirty="0"/>
              <a:t>Management of the Asymptomatic Patient With VHD Undergoing Noncardiac Surgery</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212</a:t>
            </a:fld>
            <a:endParaRPr lang="en-US" dirty="0"/>
          </a:p>
        </p:txBody>
      </p:sp>
      <p:graphicFrame>
        <p:nvGraphicFramePr>
          <p:cNvPr id="4" name="Table 3">
            <a:extLst>
              <a:ext uri="{FF2B5EF4-FFF2-40B4-BE49-F238E27FC236}">
                <a16:creationId xmlns:a16="http://schemas.microsoft.com/office/drawing/2014/main" id="{80CFC624-97F6-4632-858E-D29FF147F112}"/>
              </a:ext>
            </a:extLst>
          </p:cNvPr>
          <p:cNvGraphicFramePr>
            <a:graphicFrameLocks noGrp="1"/>
          </p:cNvGraphicFramePr>
          <p:nvPr>
            <p:extLst>
              <p:ext uri="{D42A27DB-BD31-4B8C-83A1-F6EECF244321}">
                <p14:modId xmlns:p14="http://schemas.microsoft.com/office/powerpoint/2010/main" val="2986468736"/>
              </p:ext>
            </p:extLst>
          </p:nvPr>
        </p:nvGraphicFramePr>
        <p:xfrm>
          <a:off x="381000" y="1371600"/>
          <a:ext cx="14089062" cy="6094793"/>
        </p:xfrm>
        <a:graphic>
          <a:graphicData uri="http://schemas.openxmlformats.org/drawingml/2006/table">
            <a:tbl>
              <a:tblPr firstRow="1" firstCol="1" bandRow="1"/>
              <a:tblGrid>
                <a:gridCol w="1408907">
                  <a:extLst>
                    <a:ext uri="{9D8B030D-6E8A-4147-A177-3AD203B41FA5}">
                      <a16:colId xmlns:a16="http://schemas.microsoft.com/office/drawing/2014/main" val="880461057"/>
                    </a:ext>
                  </a:extLst>
                </a:gridCol>
                <a:gridCol w="1394817">
                  <a:extLst>
                    <a:ext uri="{9D8B030D-6E8A-4147-A177-3AD203B41FA5}">
                      <a16:colId xmlns:a16="http://schemas.microsoft.com/office/drawing/2014/main" val="111026478"/>
                    </a:ext>
                  </a:extLst>
                </a:gridCol>
                <a:gridCol w="11285338">
                  <a:extLst>
                    <a:ext uri="{9D8B030D-6E8A-4147-A177-3AD203B41FA5}">
                      <a16:colId xmlns:a16="http://schemas.microsoft.com/office/drawing/2014/main" val="1750593423"/>
                    </a:ext>
                  </a:extLst>
                </a:gridCol>
              </a:tblGrid>
              <a:tr h="766518">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361560"/>
                  </a:ext>
                </a:extLst>
              </a:tr>
              <a:tr h="1090263">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B-R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1. In asymptomatic patients with moderate or greater degrees of AS and normal LV systolic function,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590008"/>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C-EO</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2. In asymptomatic patients with moderate or greater degrees of rheumatic MS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054707"/>
                  </a:ext>
                </a:extLst>
              </a:tr>
              <a:tr h="1443896">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C-LD</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3. In asymptomatic patients with moderate or greater degrees of MR and normal LV systolic function with less than severe pulmonary hypertension (pulmonary artery systolic pressure &lt;50 mm Hg), it is reasonable to perform elective noncardiac surgery.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0935429"/>
                  </a:ext>
                </a:extLst>
              </a:tr>
              <a:tr h="1275228">
                <a:tc>
                  <a:txBody>
                    <a:bodyPr/>
                    <a:lstStyle/>
                    <a:p>
                      <a:pPr marL="0" marR="0" algn="ctr">
                        <a:lnSpc>
                          <a:spcPct val="200000"/>
                        </a:lnSpc>
                        <a:spcBef>
                          <a:spcPts val="0"/>
                        </a:spcBef>
                        <a:spcAft>
                          <a:spcPts val="0"/>
                        </a:spcAft>
                      </a:pPr>
                      <a:r>
                        <a:rPr lang="en-US" sz="2200" b="1">
                          <a:solidFill>
                            <a:srgbClr val="000000"/>
                          </a:solidFill>
                          <a:effectLst/>
                          <a:latin typeface="Times New Roman" panose="02020603050405020304" pitchFamily="18" charset="0"/>
                          <a:ea typeface="Times New Roman" panose="02020603050405020304" pitchFamily="18" charset="0"/>
                        </a:rPr>
                        <a:t>2a</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C-LD</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250" b="1" dirty="0">
                          <a:solidFill>
                            <a:srgbClr val="000000"/>
                          </a:solidFill>
                          <a:effectLst/>
                          <a:latin typeface="Times New Roman" panose="02020603050405020304" pitchFamily="18" charset="0"/>
                          <a:ea typeface="Calibri" panose="020F0502020204030204" pitchFamily="34" charset="0"/>
                        </a:rPr>
                        <a:t>4. In asymptomatic patients with moderate or greater degrees of AR and normal LV systolic function, it is reasonable to perform elective noncardiac surgery.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76410577"/>
                  </a:ext>
                </a:extLst>
              </a:tr>
            </a:tbl>
          </a:graphicData>
        </a:graphic>
      </p:graphicFrame>
    </p:spTree>
    <p:extLst>
      <p:ext uri="{BB962C8B-B14F-4D97-AF65-F5344CB8AC3E}">
        <p14:creationId xmlns:p14="http://schemas.microsoft.com/office/powerpoint/2010/main" val="68680660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0BB582-D32B-452E-80CA-0C08D8EC518F}"/>
              </a:ext>
            </a:extLst>
          </p:cNvPr>
          <p:cNvSpPr>
            <a:spLocks noGrp="1"/>
          </p:cNvSpPr>
          <p:nvPr>
            <p:ph type="sldNum" sz="quarter" idx="4"/>
          </p:nvPr>
        </p:nvSpPr>
        <p:spPr/>
        <p:txBody>
          <a:bodyPr/>
          <a:lstStyle/>
          <a:p>
            <a:fld id="{01CD3B2E-BC1C-6C4D-9D91-A67B950EE325}" type="slidenum">
              <a:rPr lang="en-US" smtClean="0"/>
              <a:pPr/>
              <a:t>213</a:t>
            </a:fld>
            <a:endParaRPr lang="en-US" dirty="0"/>
          </a:p>
        </p:txBody>
      </p:sp>
      <p:graphicFrame>
        <p:nvGraphicFramePr>
          <p:cNvPr id="3" name="Table 2">
            <a:extLst>
              <a:ext uri="{FF2B5EF4-FFF2-40B4-BE49-F238E27FC236}">
                <a16:creationId xmlns:a16="http://schemas.microsoft.com/office/drawing/2014/main" id="{CD1A2DBB-72C4-4677-8F70-729E3FAFDEB0}"/>
              </a:ext>
            </a:extLst>
          </p:cNvPr>
          <p:cNvGraphicFramePr>
            <a:graphicFrameLocks noGrp="1"/>
          </p:cNvGraphicFramePr>
          <p:nvPr>
            <p:extLst>
              <p:ext uri="{D42A27DB-BD31-4B8C-83A1-F6EECF244321}">
                <p14:modId xmlns:p14="http://schemas.microsoft.com/office/powerpoint/2010/main" val="2543733958"/>
              </p:ext>
            </p:extLst>
          </p:nvPr>
        </p:nvGraphicFramePr>
        <p:xfrm>
          <a:off x="457200" y="1371601"/>
          <a:ext cx="14012861" cy="6724968"/>
        </p:xfrm>
        <a:graphic>
          <a:graphicData uri="http://schemas.openxmlformats.org/drawingml/2006/table">
            <a:tbl>
              <a:tblPr firstRow="1" firstCol="1" bandRow="1"/>
              <a:tblGrid>
                <a:gridCol w="5260443">
                  <a:extLst>
                    <a:ext uri="{9D8B030D-6E8A-4147-A177-3AD203B41FA5}">
                      <a16:colId xmlns:a16="http://schemas.microsoft.com/office/drawing/2014/main" val="901703902"/>
                    </a:ext>
                  </a:extLst>
                </a:gridCol>
                <a:gridCol w="8752418">
                  <a:extLst>
                    <a:ext uri="{9D8B030D-6E8A-4147-A177-3AD203B41FA5}">
                      <a16:colId xmlns:a16="http://schemas.microsoft.com/office/drawing/2014/main" val="1770777986"/>
                    </a:ext>
                  </a:extLst>
                </a:gridCol>
              </a:tblGrid>
              <a:tr h="369889">
                <a:tc>
                  <a:txBody>
                    <a:bodyPr/>
                    <a:lstStyle/>
                    <a:p>
                      <a:pPr marL="0" marR="0" algn="l">
                        <a:lnSpc>
                          <a:spcPct val="100000"/>
                        </a:lnSpc>
                        <a:spcBef>
                          <a:spcPts val="0"/>
                        </a:spcBef>
                        <a:spcAft>
                          <a:spcPts val="600"/>
                        </a:spcAft>
                      </a:pPr>
                      <a:r>
                        <a:rPr lang="en-US" sz="2400" b="1">
                          <a:effectLst/>
                          <a:latin typeface="Times New Roman" panose="02020603050405020304" pitchFamily="18" charset="0"/>
                          <a:ea typeface="Times New Roman" panose="02020603050405020304" pitchFamily="18" charset="0"/>
                        </a:rPr>
                        <a:t>Evidence Gaps</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Future Directions</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69889">
                <a:tc gridSpan="2">
                  <a:txBody>
                    <a:bodyPr/>
                    <a:lstStyle/>
                    <a:p>
                      <a:pPr marL="0" marR="0">
                        <a:lnSpc>
                          <a:spcPct val="100000"/>
                        </a:lnSpc>
                        <a:spcBef>
                          <a:spcPts val="0"/>
                        </a:spcBef>
                        <a:spcAft>
                          <a:spcPts val="600"/>
                        </a:spcAft>
                      </a:pPr>
                      <a:r>
                        <a:rPr lang="en-US" sz="2400" b="1" dirty="0">
                          <a:solidFill>
                            <a:srgbClr val="000000"/>
                          </a:solidFill>
                          <a:effectLst/>
                          <a:latin typeface="Times New Roman" panose="02020603050405020304" pitchFamily="18" charset="0"/>
                          <a:ea typeface="Times New Roman" panose="02020603050405020304" pitchFamily="18" charset="0"/>
                        </a:rPr>
                        <a:t>Identification of patients at risk and valve disease prevention (Stage A) </a:t>
                      </a:r>
                      <a:endParaRPr lang="en-US" sz="24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822957452"/>
                  </a:ext>
                </a:extLst>
              </a:tr>
              <a:tr h="640705">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indent="0" algn="l">
                        <a:lnSpc>
                          <a:spcPct val="100000"/>
                        </a:lnSpc>
                        <a:spcBef>
                          <a:spcPts val="0"/>
                        </a:spcBef>
                        <a:spcAft>
                          <a:spcPts val="600"/>
                        </a:spcAft>
                        <a:buFont typeface="Arial" panose="020B0604020202020204" pitchFamily="34" charset="0"/>
                        <a:buNone/>
                      </a:pPr>
                      <a:r>
                        <a:rPr lang="en-US" sz="2400" dirty="0">
                          <a:effectLst/>
                          <a:latin typeface="Times New Roman" panose="02020603050405020304" pitchFamily="18" charset="0"/>
                          <a:ea typeface="Times New Roman" panose="02020603050405020304" pitchFamily="18" charset="0"/>
                        </a:rPr>
                        <a:t>Basic science to identify specific targets for medical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26494856"/>
                  </a:ext>
                </a:extLst>
              </a:tr>
              <a:tr h="369889">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Rheumatic heart disease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Primary and secondary prevention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65937995"/>
                  </a:ext>
                </a:extLst>
              </a:tr>
              <a:tr h="1602427">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Calcific valve disease</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Identification of patients at risk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Risk factor intervention</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Prevention of disease initiation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10256908"/>
                  </a:ext>
                </a:extLst>
              </a:tr>
              <a:tr h="369889">
                <a:tc gridSpan="2">
                  <a:txBody>
                    <a:bodyPr/>
                    <a:lstStyle/>
                    <a:p>
                      <a:pPr marL="0" marR="0" algn="l">
                        <a:lnSpc>
                          <a:spcPct val="100000"/>
                        </a:lnSpc>
                        <a:spcBef>
                          <a:spcPts val="0"/>
                        </a:spcBef>
                        <a:spcAft>
                          <a:spcPts val="600"/>
                        </a:spcAft>
                      </a:pPr>
                      <a:r>
                        <a:rPr lang="en-US" sz="2400" b="1">
                          <a:solidFill>
                            <a:srgbClr val="000000"/>
                          </a:solidFill>
                          <a:effectLst/>
                          <a:latin typeface="Times New Roman" panose="02020603050405020304" pitchFamily="18" charset="0"/>
                          <a:ea typeface="Times New Roman" panose="02020603050405020304" pitchFamily="18" charset="0"/>
                        </a:rPr>
                        <a:t>Medical therapy for progressive valve disease (Stage B) </a:t>
                      </a:r>
                      <a:endParaRPr lang="en-US" sz="24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704163700"/>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Disease mechanisms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Basic science to identify specific targets to slow or reverse disease progression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45029011"/>
                  </a:ext>
                </a:extLst>
              </a:tr>
              <a:tr h="640705">
                <a:tc>
                  <a:txBody>
                    <a:bodyPr/>
                    <a:lstStyle/>
                    <a:p>
                      <a:pPr marL="0" marR="0">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Medical intervention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600"/>
                        </a:spcAft>
                      </a:pPr>
                      <a:r>
                        <a:rPr lang="en-US" sz="2400">
                          <a:effectLst/>
                          <a:latin typeface="Times New Roman" panose="02020603050405020304" pitchFamily="18" charset="0"/>
                          <a:ea typeface="Times New Roman" panose="02020603050405020304" pitchFamily="18" charset="0"/>
                        </a:rPr>
                        <a:t>Targeted therapy using advanced imaging endpoints to study disease mechanisms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98809388"/>
                  </a:ext>
                </a:extLst>
              </a:tr>
              <a:tr h="1406523">
                <a:tc>
                  <a:txBody>
                    <a:bodyPr/>
                    <a:lstStyle/>
                    <a:p>
                      <a:pPr marL="0" marR="0">
                        <a:lnSpc>
                          <a:spcPct val="100000"/>
                        </a:lnSpc>
                        <a:spcBef>
                          <a:spcPts val="0"/>
                        </a:spcBef>
                        <a:spcAft>
                          <a:spcPts val="600"/>
                        </a:spcAft>
                      </a:pPr>
                      <a:r>
                        <a:rPr lang="en-US" sz="2400" dirty="0">
                          <a:effectLst/>
                          <a:latin typeface="Times New Roman" panose="02020603050405020304" pitchFamily="18" charset="0"/>
                          <a:ea typeface="Times New Roman" panose="02020603050405020304" pitchFamily="18" charset="0"/>
                        </a:rPr>
                        <a:t>Ventricular and vascular interactions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Dynamic interplay between valve disease severity and changes in ventricular anatomy and function </a:t>
                      </a:r>
                    </a:p>
                    <a:p>
                      <a:pPr marL="342900" marR="0" lvl="0" indent="-342900" algn="l">
                        <a:lnSpc>
                          <a:spcPct val="100000"/>
                        </a:lnSpc>
                        <a:spcBef>
                          <a:spcPts val="0"/>
                        </a:spcBef>
                        <a:spcAft>
                          <a:spcPts val="60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Modulation of ventricular and vascular dysfunction in patients with VHD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451979230"/>
                  </a:ext>
                </a:extLst>
              </a:tr>
            </a:tbl>
          </a:graphicData>
        </a:graphic>
      </p:graphicFrame>
      <p:sp>
        <p:nvSpPr>
          <p:cNvPr id="4" name="TextBox 3">
            <a:extLst>
              <a:ext uri="{FF2B5EF4-FFF2-40B4-BE49-F238E27FC236}">
                <a16:creationId xmlns:a16="http://schemas.microsoft.com/office/drawing/2014/main" id="{1F19FD6D-FA68-415A-901E-279DF87680FE}"/>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82908972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8530E8-B5DE-4882-8398-03822368E1BE}"/>
              </a:ext>
            </a:extLst>
          </p:cNvPr>
          <p:cNvSpPr>
            <a:spLocks noGrp="1"/>
          </p:cNvSpPr>
          <p:nvPr>
            <p:ph type="sldNum" sz="quarter" idx="4"/>
          </p:nvPr>
        </p:nvSpPr>
        <p:spPr/>
        <p:txBody>
          <a:bodyPr/>
          <a:lstStyle/>
          <a:p>
            <a:fld id="{01CD3B2E-BC1C-6C4D-9D91-A67B950EE325}" type="slidenum">
              <a:rPr lang="en-US" smtClean="0"/>
              <a:pPr/>
              <a:t>214</a:t>
            </a:fld>
            <a:endParaRPr lang="en-US" dirty="0"/>
          </a:p>
        </p:txBody>
      </p:sp>
      <p:graphicFrame>
        <p:nvGraphicFramePr>
          <p:cNvPr id="3" name="Table 2">
            <a:extLst>
              <a:ext uri="{FF2B5EF4-FFF2-40B4-BE49-F238E27FC236}">
                <a16:creationId xmlns:a16="http://schemas.microsoft.com/office/drawing/2014/main" id="{456D8344-4971-43A9-A65A-5EEFC2EBA167}"/>
              </a:ext>
            </a:extLst>
          </p:cNvPr>
          <p:cNvGraphicFramePr>
            <a:graphicFrameLocks noGrp="1"/>
          </p:cNvGraphicFramePr>
          <p:nvPr>
            <p:extLst>
              <p:ext uri="{D42A27DB-BD31-4B8C-83A1-F6EECF244321}">
                <p14:modId xmlns:p14="http://schemas.microsoft.com/office/powerpoint/2010/main" val="2311576880"/>
              </p:ext>
            </p:extLst>
          </p:nvPr>
        </p:nvGraphicFramePr>
        <p:xfrm>
          <a:off x="304800" y="1219200"/>
          <a:ext cx="14165262" cy="6653554"/>
        </p:xfrm>
        <a:graphic>
          <a:graphicData uri="http://schemas.openxmlformats.org/drawingml/2006/table">
            <a:tbl>
              <a:tblPr firstRow="1" firstCol="1" bandRow="1"/>
              <a:tblGrid>
                <a:gridCol w="3886200">
                  <a:extLst>
                    <a:ext uri="{9D8B030D-6E8A-4147-A177-3AD203B41FA5}">
                      <a16:colId xmlns:a16="http://schemas.microsoft.com/office/drawing/2014/main" val="901703902"/>
                    </a:ext>
                  </a:extLst>
                </a:gridCol>
                <a:gridCol w="10279062">
                  <a:extLst>
                    <a:ext uri="{9D8B030D-6E8A-4147-A177-3AD203B41FA5}">
                      <a16:colId xmlns:a16="http://schemas.microsoft.com/office/drawing/2014/main" val="1859155324"/>
                    </a:ext>
                  </a:extLst>
                </a:gridCol>
              </a:tblGrid>
              <a:tr h="381000">
                <a:tc>
                  <a:txBody>
                    <a:bodyPr/>
                    <a:lstStyle/>
                    <a:p>
                      <a:pPr marL="0" marR="0" algn="l">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Evidence Gaps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58544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Optimal timing of intervention (Stage C) </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3774868157"/>
                  </a:ext>
                </a:extLst>
              </a:tr>
              <a:tr h="1252268">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measures of disease severity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Validation of newer measures of LV size (e.g., volumes instead of dimension) and function (e.g., strain) for timing of intervention decisions.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Evaluation of </a:t>
                      </a:r>
                      <a:r>
                        <a:rPr lang="en-US" sz="2200" dirty="0" err="1">
                          <a:effectLst/>
                          <a:latin typeface="Times New Roman" panose="02020603050405020304" pitchFamily="18" charset="0"/>
                          <a:ea typeface="Times New Roman" panose="02020603050405020304" pitchFamily="18" charset="0"/>
                        </a:rPr>
                        <a:t>nonimaging</a:t>
                      </a:r>
                      <a:r>
                        <a:rPr lang="en-US" sz="2200" dirty="0">
                          <a:effectLst/>
                          <a:latin typeface="Times New Roman" panose="02020603050405020304" pitchFamily="18" charset="0"/>
                          <a:ea typeface="Times New Roman" panose="02020603050405020304" pitchFamily="18" charset="0"/>
                        </a:rPr>
                        <a:t> parameters (serum markers and other novel approaches)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72358269"/>
                  </a:ext>
                </a:extLst>
              </a:tr>
              <a:tr h="175260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Timing of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Timing of intervention in asymptomatic patients with valve regurgitation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asymptomatic severe AS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Intervention for moderate AS with LV dysfunction</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Identification of patients with secondary MR who benefit from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28370627"/>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Patient-centered research</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115888" marR="0" indent="-115888">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Involvement of patients in identifying research questions, study design, and definition of outcomes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619269713"/>
                  </a:ext>
                </a:extLst>
              </a:tr>
              <a:tr h="562190">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Inclusion of diverse patient groups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  Adequate representation of diverse patient populations in RCTs for VHD</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34076933"/>
                  </a:ext>
                </a:extLst>
              </a:tr>
              <a:tr h="123416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Decision aids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Development and validation of improved decision aids for shared decision-making with patients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Implementation and validation of decision algorithms for physicians and Heart Valve Teams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05932586"/>
                  </a:ext>
                </a:extLst>
              </a:tr>
            </a:tbl>
          </a:graphicData>
        </a:graphic>
      </p:graphicFrame>
      <p:sp>
        <p:nvSpPr>
          <p:cNvPr id="5" name="TextBox 4">
            <a:extLst>
              <a:ext uri="{FF2B5EF4-FFF2-40B4-BE49-F238E27FC236}">
                <a16:creationId xmlns:a16="http://schemas.microsoft.com/office/drawing/2014/main" id="{4F2E97E4-9FB0-405E-A653-D2F9A989EB01}"/>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969166091"/>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787169-1C4B-4F73-AF54-CBDCD2229655}"/>
              </a:ext>
            </a:extLst>
          </p:cNvPr>
          <p:cNvSpPr>
            <a:spLocks noGrp="1"/>
          </p:cNvSpPr>
          <p:nvPr>
            <p:ph type="sldNum" sz="quarter" idx="4"/>
          </p:nvPr>
        </p:nvSpPr>
        <p:spPr/>
        <p:txBody>
          <a:bodyPr/>
          <a:lstStyle/>
          <a:p>
            <a:fld id="{01CD3B2E-BC1C-6C4D-9D91-A67B950EE325}" type="slidenum">
              <a:rPr lang="en-US" smtClean="0"/>
              <a:pPr/>
              <a:t>215</a:t>
            </a:fld>
            <a:endParaRPr lang="en-US" dirty="0"/>
          </a:p>
        </p:txBody>
      </p:sp>
      <p:graphicFrame>
        <p:nvGraphicFramePr>
          <p:cNvPr id="3" name="Table 2">
            <a:extLst>
              <a:ext uri="{FF2B5EF4-FFF2-40B4-BE49-F238E27FC236}">
                <a16:creationId xmlns:a16="http://schemas.microsoft.com/office/drawing/2014/main" id="{B4A1770E-BB75-4277-A1CC-C85D42B1E240}"/>
              </a:ext>
            </a:extLst>
          </p:cNvPr>
          <p:cNvGraphicFramePr>
            <a:graphicFrameLocks noGrp="1"/>
          </p:cNvGraphicFramePr>
          <p:nvPr>
            <p:extLst>
              <p:ext uri="{D42A27DB-BD31-4B8C-83A1-F6EECF244321}">
                <p14:modId xmlns:p14="http://schemas.microsoft.com/office/powerpoint/2010/main" val="2090454813"/>
              </p:ext>
            </p:extLst>
          </p:nvPr>
        </p:nvGraphicFramePr>
        <p:xfrm>
          <a:off x="291920" y="1221696"/>
          <a:ext cx="14178141" cy="6915603"/>
        </p:xfrm>
        <a:graphic>
          <a:graphicData uri="http://schemas.openxmlformats.org/drawingml/2006/table">
            <a:tbl>
              <a:tblPr firstRow="1" firstCol="1" bandRow="1"/>
              <a:tblGrid>
                <a:gridCol w="3978893">
                  <a:extLst>
                    <a:ext uri="{9D8B030D-6E8A-4147-A177-3AD203B41FA5}">
                      <a16:colId xmlns:a16="http://schemas.microsoft.com/office/drawing/2014/main" val="901703902"/>
                    </a:ext>
                  </a:extLst>
                </a:gridCol>
                <a:gridCol w="10199248">
                  <a:extLst>
                    <a:ext uri="{9D8B030D-6E8A-4147-A177-3AD203B41FA5}">
                      <a16:colId xmlns:a16="http://schemas.microsoft.com/office/drawing/2014/main" val="2600544492"/>
                    </a:ext>
                  </a:extLst>
                </a:gridCol>
              </a:tblGrid>
              <a:tr h="323676">
                <a:tc>
                  <a:txBody>
                    <a:bodyPr/>
                    <a:lstStyle/>
                    <a:p>
                      <a:pPr marL="0" marR="0" algn="l">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Evidence Gaps</a:t>
                      </a:r>
                      <a:endParaRPr lang="en-US" sz="220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marL="0" marR="0" algn="l">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Future Directions</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685237363"/>
                  </a:ext>
                </a:extLst>
              </a:tr>
              <a:tr h="323676">
                <a:tc gridSpan="2">
                  <a:txBody>
                    <a:bodyPr/>
                    <a:lstStyle/>
                    <a:p>
                      <a:pPr marL="0" marR="0">
                        <a:lnSpc>
                          <a:spcPct val="1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Intervention options and long-term management (Stage D)</a:t>
                      </a:r>
                      <a:endParaRPr lang="en-US" sz="2200" dirty="0">
                        <a:effectLst/>
                        <a:latin typeface="Times New Roman" panose="02020603050405020304" pitchFamily="18" charset="0"/>
                        <a:ea typeface="Times New Roman" panose="02020603050405020304" pitchFamily="18" charset="0"/>
                      </a:endParaRP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507225168"/>
                  </a:ext>
                </a:extLst>
              </a:tr>
              <a:tr h="67124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Improved prosthetic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Durability of TAVI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Nonthrombogenic durable surgical and transcatheter valves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424056278"/>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Optimal antithrombotic therapy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Alternatives to VKA anticoagulation for mechanical valves</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Management of anticoagulation during pregnancy</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antithrombotic therapy after TAVI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11928622"/>
                  </a:ext>
                </a:extLst>
              </a:tr>
              <a:tr h="842041">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Medical therapy after AVR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Medical therapy to address ventricular and vascular function</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Optimal blood pressure targets after valve intervention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22733999"/>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Lower procedural risk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Approaches to lower surgical morbidity and mortality rates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Prevention of postoperative AF</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Noninvasive approaches for correction of valve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09646905"/>
                  </a:ext>
                </a:extLst>
              </a:tr>
              <a:tr h="1130213">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Prevention of complications</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Approaches to avoid need for permanent pacing after SAVR or TAVI</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diagnosis and treatment of endocarditis. </a:t>
                      </a:r>
                    </a:p>
                    <a:p>
                      <a:pPr marL="342900" marR="0" lvl="0" indent="-342900" algn="just">
                        <a:lnSpc>
                          <a:spcPct val="100000"/>
                        </a:lnSpc>
                        <a:spcBef>
                          <a:spcPts val="0"/>
                        </a:spcBef>
                        <a:spcAft>
                          <a:spcPts val="0"/>
                        </a:spcAft>
                        <a:buFont typeface="Symbol" panose="05050102010706020507" pitchFamily="18" charset="2"/>
                        <a:buChar char=""/>
                      </a:pPr>
                      <a:r>
                        <a:rPr lang="en-US" sz="2200">
                          <a:effectLst/>
                          <a:latin typeface="Times New Roman" panose="02020603050405020304" pitchFamily="18" charset="0"/>
                          <a:ea typeface="Times New Roman" panose="02020603050405020304" pitchFamily="18" charset="0"/>
                        </a:rPr>
                        <a:t>Better prevention of thromboembolic events. </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767648"/>
                  </a:ext>
                </a:extLst>
              </a:tr>
              <a:tr h="1294704">
                <a:tc>
                  <a:txBody>
                    <a:bodyPr/>
                    <a:lstStyle/>
                    <a:p>
                      <a:pPr marL="0" marR="0">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Promoting equity</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Identify and address disparities in outcomes and survival across diverse patient populations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Develop novel, cost-effective approaches for long-term management in rural settings</a:t>
                      </a:r>
                    </a:p>
                    <a:p>
                      <a:pPr marL="342900" marR="0" lvl="0" indent="-342900" algn="just">
                        <a:lnSpc>
                          <a:spcPct val="100000"/>
                        </a:lnSpc>
                        <a:spcBef>
                          <a:spcPts val="0"/>
                        </a:spcBef>
                        <a:spcAft>
                          <a:spcPts val="0"/>
                        </a:spcAft>
                        <a:buFont typeface="Symbol" panose="05050102010706020507" pitchFamily="18" charset="2"/>
                        <a:buChar char=""/>
                      </a:pPr>
                      <a:r>
                        <a:rPr lang="en-US" sz="2200" dirty="0">
                          <a:effectLst/>
                          <a:latin typeface="Times New Roman" panose="02020603050405020304" pitchFamily="18" charset="0"/>
                          <a:ea typeface="Times New Roman" panose="02020603050405020304" pitchFamily="18" charset="0"/>
                        </a:rPr>
                        <a:t>Expand access to therapies for valvular dysfunction</a:t>
                      </a:r>
                    </a:p>
                  </a:txBody>
                  <a:tcPr marL="15203" marR="152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870247"/>
                  </a:ext>
                </a:extLst>
              </a:tr>
            </a:tbl>
          </a:graphicData>
        </a:graphic>
      </p:graphicFrame>
      <p:sp>
        <p:nvSpPr>
          <p:cNvPr id="5" name="TextBox 4">
            <a:extLst>
              <a:ext uri="{FF2B5EF4-FFF2-40B4-BE49-F238E27FC236}">
                <a16:creationId xmlns:a16="http://schemas.microsoft.com/office/drawing/2014/main" id="{1DBC10D4-3758-4F1E-999C-D9DCF7214466}"/>
              </a:ext>
            </a:extLst>
          </p:cNvPr>
          <p:cNvSpPr txBox="1"/>
          <p:nvPr/>
        </p:nvSpPr>
        <p:spPr>
          <a:xfrm>
            <a:off x="2590800" y="143680"/>
            <a:ext cx="9448800" cy="1077218"/>
          </a:xfrm>
          <a:prstGeom prst="rect">
            <a:avLst/>
          </a:prstGeom>
          <a:noFill/>
        </p:spPr>
        <p:txBody>
          <a:bodyPr wrap="square" rtlCol="0">
            <a:spAutoFit/>
          </a:bodyPr>
          <a:lstStyle/>
          <a:p>
            <a:pPr algn="ctr"/>
            <a:r>
              <a:rPr lang="en-US" sz="3200" b="1" dirty="0">
                <a:latin typeface="Lub Dub Medium" panose="020B0603030403020204" pitchFamily="34" charset="0"/>
              </a:rPr>
              <a:t>Table 26. Evidence Gaps and Future Directions for Patients With VHD </a:t>
            </a:r>
          </a:p>
        </p:txBody>
      </p:sp>
    </p:spTree>
    <p:extLst>
      <p:ext uri="{BB962C8B-B14F-4D97-AF65-F5344CB8AC3E}">
        <p14:creationId xmlns:p14="http://schemas.microsoft.com/office/powerpoint/2010/main" val="1272515178"/>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3044F-9328-48F4-B2AA-68594C7D80ED}"/>
              </a:ext>
            </a:extLst>
          </p:cNvPr>
          <p:cNvSpPr>
            <a:spLocks noGrp="1"/>
          </p:cNvSpPr>
          <p:nvPr>
            <p:ph type="ctrTitle"/>
          </p:nvPr>
        </p:nvSpPr>
        <p:spPr>
          <a:xfrm>
            <a:off x="2705099" y="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5440A4E6-7288-42E0-B5B5-A8FFF729F5A2}"/>
              </a:ext>
            </a:extLst>
          </p:cNvPr>
          <p:cNvSpPr>
            <a:spLocks noGrp="1"/>
          </p:cNvSpPr>
          <p:nvPr>
            <p:ph type="sldNum" sz="quarter" idx="4"/>
          </p:nvPr>
        </p:nvSpPr>
        <p:spPr/>
        <p:txBody>
          <a:bodyPr/>
          <a:lstStyle/>
          <a:p>
            <a:fld id="{01CD3B2E-BC1C-6C4D-9D91-A67B950EE325}" type="slidenum">
              <a:rPr lang="en-US" smtClean="0"/>
              <a:pPr/>
              <a:t>216</a:t>
            </a:fld>
            <a:endParaRPr lang="en-US" dirty="0"/>
          </a:p>
        </p:txBody>
      </p:sp>
      <p:graphicFrame>
        <p:nvGraphicFramePr>
          <p:cNvPr id="4" name="Table 3">
            <a:extLst>
              <a:ext uri="{FF2B5EF4-FFF2-40B4-BE49-F238E27FC236}">
                <a16:creationId xmlns:a16="http://schemas.microsoft.com/office/drawing/2014/main" id="{F3FC6B2C-B215-414D-A467-498DC2C15C88}"/>
              </a:ext>
            </a:extLst>
          </p:cNvPr>
          <p:cNvGraphicFramePr>
            <a:graphicFrameLocks noGrp="1"/>
          </p:cNvGraphicFramePr>
          <p:nvPr>
            <p:extLst>
              <p:ext uri="{D42A27DB-BD31-4B8C-83A1-F6EECF244321}">
                <p14:modId xmlns:p14="http://schemas.microsoft.com/office/powerpoint/2010/main" val="98858708"/>
              </p:ext>
            </p:extLst>
          </p:nvPr>
        </p:nvGraphicFramePr>
        <p:xfrm>
          <a:off x="3505199" y="1066800"/>
          <a:ext cx="7620000" cy="6299460"/>
        </p:xfrm>
        <a:graphic>
          <a:graphicData uri="http://schemas.openxmlformats.org/drawingml/2006/table">
            <a:tbl>
              <a:tblPr firstRow="1" firstCol="1" bandRow="1"/>
              <a:tblGrid>
                <a:gridCol w="3424719">
                  <a:extLst>
                    <a:ext uri="{9D8B030D-6E8A-4147-A177-3AD203B41FA5}">
                      <a16:colId xmlns:a16="http://schemas.microsoft.com/office/drawing/2014/main" val="1366791102"/>
                    </a:ext>
                  </a:extLst>
                </a:gridCol>
                <a:gridCol w="4195281">
                  <a:extLst>
                    <a:ext uri="{9D8B030D-6E8A-4147-A177-3AD203B41FA5}">
                      <a16:colId xmlns:a16="http://schemas.microsoft.com/office/drawing/2014/main" val="3499787978"/>
                    </a:ext>
                  </a:extLst>
                </a:gridCol>
              </a:tblGrid>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Meaning/Phrase</a:t>
                      </a:r>
                      <a:endParaRPr lang="en-US" sz="2000"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2-dimensional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83721608"/>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3-dimensional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8778288"/>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angiotensin-converting enzyme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194727499"/>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atrial fibrillation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60897974"/>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ARB</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angiotensin receptor blocker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37546757"/>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aPTT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activated partial thromboplastin time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2466428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regurgitation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3587102"/>
                  </a:ext>
                </a:extLst>
              </a:tr>
              <a:tr h="629946">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AS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07618515"/>
                  </a:ext>
                </a:extLst>
              </a:tr>
              <a:tr h="629946">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AVR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aortic valve replacement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811288528"/>
                  </a:ext>
                </a:extLst>
              </a:tr>
            </a:tbl>
          </a:graphicData>
        </a:graphic>
      </p:graphicFrame>
    </p:spTree>
    <p:extLst>
      <p:ext uri="{BB962C8B-B14F-4D97-AF65-F5344CB8AC3E}">
        <p14:creationId xmlns:p14="http://schemas.microsoft.com/office/powerpoint/2010/main" val="856763671"/>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F705E-3EBF-4A9B-BF29-FE37DB94C8FB}"/>
              </a:ext>
            </a:extLst>
          </p:cNvPr>
          <p:cNvSpPr>
            <a:spLocks noGrp="1"/>
          </p:cNvSpPr>
          <p:nvPr>
            <p:ph type="ctrTitle"/>
          </p:nvPr>
        </p:nvSpPr>
        <p:spPr/>
        <p:txBody>
          <a:bodyPr/>
          <a:lstStyle/>
          <a:p>
            <a:r>
              <a:rPr lang="en-US" sz="3600" dirty="0"/>
              <a:t>Abbreviations</a:t>
            </a:r>
          </a:p>
        </p:txBody>
      </p:sp>
      <p:sp>
        <p:nvSpPr>
          <p:cNvPr id="3" name="Slide Number Placeholder 2">
            <a:extLst>
              <a:ext uri="{FF2B5EF4-FFF2-40B4-BE49-F238E27FC236}">
                <a16:creationId xmlns:a16="http://schemas.microsoft.com/office/drawing/2014/main" id="{FF8E24B8-E0EB-4C03-809C-39DACEF569E6}"/>
              </a:ext>
            </a:extLst>
          </p:cNvPr>
          <p:cNvSpPr>
            <a:spLocks noGrp="1"/>
          </p:cNvSpPr>
          <p:nvPr>
            <p:ph type="sldNum" sz="quarter" idx="4"/>
          </p:nvPr>
        </p:nvSpPr>
        <p:spPr/>
        <p:txBody>
          <a:bodyPr/>
          <a:lstStyle/>
          <a:p>
            <a:fld id="{01CD3B2E-BC1C-6C4D-9D91-A67B950EE325}" type="slidenum">
              <a:rPr lang="en-US" smtClean="0"/>
              <a:pPr/>
              <a:t>217</a:t>
            </a:fld>
            <a:endParaRPr lang="en-US" dirty="0"/>
          </a:p>
        </p:txBody>
      </p:sp>
      <p:graphicFrame>
        <p:nvGraphicFramePr>
          <p:cNvPr id="4" name="Table 3">
            <a:extLst>
              <a:ext uri="{FF2B5EF4-FFF2-40B4-BE49-F238E27FC236}">
                <a16:creationId xmlns:a16="http://schemas.microsoft.com/office/drawing/2014/main" id="{0A79E11B-7BCD-49BC-B282-43F4C87A9548}"/>
              </a:ext>
            </a:extLst>
          </p:cNvPr>
          <p:cNvGraphicFramePr>
            <a:graphicFrameLocks noGrp="1"/>
          </p:cNvGraphicFramePr>
          <p:nvPr>
            <p:extLst>
              <p:ext uri="{D42A27DB-BD31-4B8C-83A1-F6EECF244321}">
                <p14:modId xmlns:p14="http://schemas.microsoft.com/office/powerpoint/2010/main" val="477322917"/>
              </p:ext>
            </p:extLst>
          </p:nvPr>
        </p:nvGraphicFramePr>
        <p:xfrm>
          <a:off x="2438400" y="1371600"/>
          <a:ext cx="9906000" cy="6096000"/>
        </p:xfrm>
        <a:graphic>
          <a:graphicData uri="http://schemas.openxmlformats.org/drawingml/2006/table">
            <a:tbl>
              <a:tblPr firstRow="1" firstCol="1" bandRow="1"/>
              <a:tblGrid>
                <a:gridCol w="3731055">
                  <a:extLst>
                    <a:ext uri="{9D8B030D-6E8A-4147-A177-3AD203B41FA5}">
                      <a16:colId xmlns:a16="http://schemas.microsoft.com/office/drawing/2014/main" val="1366791102"/>
                    </a:ext>
                  </a:extLst>
                </a:gridCol>
                <a:gridCol w="6174945">
                  <a:extLst>
                    <a:ext uri="{9D8B030D-6E8A-4147-A177-3AD203B41FA5}">
                      <a16:colId xmlns:a16="http://schemas.microsoft.com/office/drawing/2014/main" val="3499787978"/>
                    </a:ext>
                  </a:extLst>
                </a:gridCol>
              </a:tblGrid>
              <a:tr h="609600">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609600">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BAV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bicuspid aortic valve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819003248"/>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BNP</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B-type natriuretic peptide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0972314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CABG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bypass graft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549120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CAD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coronary artery disease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900788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cardiac magnetic resonance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05168000"/>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COR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Class of Recommendation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45007524"/>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computed tomography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0983429"/>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ECG</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electrocardiogram</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43902211"/>
                  </a:ext>
                </a:extLst>
              </a:tr>
              <a:tr h="609600">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GDMT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guideline-directed management and therapy</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15846747"/>
                  </a:ext>
                </a:extLst>
              </a:tr>
            </a:tbl>
          </a:graphicData>
        </a:graphic>
      </p:graphicFrame>
    </p:spTree>
    <p:extLst>
      <p:ext uri="{BB962C8B-B14F-4D97-AF65-F5344CB8AC3E}">
        <p14:creationId xmlns:p14="http://schemas.microsoft.com/office/powerpoint/2010/main" val="265237936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218</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824165121"/>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heart failure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infective endocarditis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INR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international normalized ratio</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atrium (left atrial)</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LMWH</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low-molecular-weight heparin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LOE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Level of Evidence</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left ventricle (left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LVEDD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end-diastolic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LVEF</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ejection fraction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LVESD</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left ventricular end-systolic dimension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748666928"/>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B5659-6418-4C74-B3DD-456BC9C86BEA}"/>
              </a:ext>
            </a:extLst>
          </p:cNvPr>
          <p:cNvSpPr>
            <a:spLocks noGrp="1"/>
          </p:cNvSpPr>
          <p:nvPr>
            <p:ph type="ctrTitle"/>
          </p:nvPr>
        </p:nvSpPr>
        <p:spPr>
          <a:xfrm>
            <a:off x="2705100" y="12700"/>
            <a:ext cx="9220200" cy="914399"/>
          </a:xfrm>
        </p:spPr>
        <p:txBody>
          <a:bodyPr/>
          <a:lstStyle/>
          <a:p>
            <a:r>
              <a:rPr lang="en-US" dirty="0"/>
              <a:t>Abbreviations</a:t>
            </a:r>
          </a:p>
        </p:txBody>
      </p:sp>
      <p:sp>
        <p:nvSpPr>
          <p:cNvPr id="3" name="Slide Number Placeholder 2">
            <a:extLst>
              <a:ext uri="{FF2B5EF4-FFF2-40B4-BE49-F238E27FC236}">
                <a16:creationId xmlns:a16="http://schemas.microsoft.com/office/drawing/2014/main" id="{FB3A06A8-9B34-4C69-A5B8-3D32E605657B}"/>
              </a:ext>
            </a:extLst>
          </p:cNvPr>
          <p:cNvSpPr>
            <a:spLocks noGrp="1"/>
          </p:cNvSpPr>
          <p:nvPr>
            <p:ph type="sldNum" sz="quarter" idx="4"/>
          </p:nvPr>
        </p:nvSpPr>
        <p:spPr/>
        <p:txBody>
          <a:bodyPr/>
          <a:lstStyle/>
          <a:p>
            <a:fld id="{01CD3B2E-BC1C-6C4D-9D91-A67B950EE325}" type="slidenum">
              <a:rPr lang="en-US" smtClean="0"/>
              <a:pPr/>
              <a:t>219</a:t>
            </a:fld>
            <a:endParaRPr lang="en-US" dirty="0"/>
          </a:p>
        </p:txBody>
      </p:sp>
      <p:graphicFrame>
        <p:nvGraphicFramePr>
          <p:cNvPr id="4" name="Table 3">
            <a:extLst>
              <a:ext uri="{FF2B5EF4-FFF2-40B4-BE49-F238E27FC236}">
                <a16:creationId xmlns:a16="http://schemas.microsoft.com/office/drawing/2014/main" id="{BC83B6DB-F5B9-448B-A019-21B6C1927FB6}"/>
              </a:ext>
            </a:extLst>
          </p:cNvPr>
          <p:cNvGraphicFramePr>
            <a:graphicFrameLocks noGrp="1"/>
          </p:cNvGraphicFramePr>
          <p:nvPr>
            <p:extLst>
              <p:ext uri="{D42A27DB-BD31-4B8C-83A1-F6EECF244321}">
                <p14:modId xmlns:p14="http://schemas.microsoft.com/office/powerpoint/2010/main" val="528256314"/>
              </p:ext>
            </p:extLst>
          </p:nvPr>
        </p:nvGraphicFramePr>
        <p:xfrm>
          <a:off x="2705100" y="1143000"/>
          <a:ext cx="9601200" cy="6252972"/>
        </p:xfrm>
        <a:graphic>
          <a:graphicData uri="http://schemas.openxmlformats.org/drawingml/2006/table">
            <a:tbl>
              <a:tblPr firstRow="1" firstCol="1" bandRow="1"/>
              <a:tblGrid>
                <a:gridCol w="3616253">
                  <a:extLst>
                    <a:ext uri="{9D8B030D-6E8A-4147-A177-3AD203B41FA5}">
                      <a16:colId xmlns:a16="http://schemas.microsoft.com/office/drawing/2014/main" val="1366791102"/>
                    </a:ext>
                  </a:extLst>
                </a:gridCol>
                <a:gridCol w="5984947">
                  <a:extLst>
                    <a:ext uri="{9D8B030D-6E8A-4147-A177-3AD203B41FA5}">
                      <a16:colId xmlns:a16="http://schemas.microsoft.com/office/drawing/2014/main" val="3499787978"/>
                    </a:ext>
                  </a:extLst>
                </a:gridCol>
              </a:tblGrid>
              <a:tr h="376918">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MDT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multidiscplinaryy </a:t>
                      </a:r>
                      <a:r>
                        <a:rPr lang="en-US" sz="2200" dirty="0">
                          <a:effectLst/>
                          <a:latin typeface="Times New Roman" panose="02020603050405020304" pitchFamily="18" charset="0"/>
                          <a:ea typeface="Times New Roman" panose="02020603050405020304" pitchFamily="18" charset="0"/>
                        </a:rPr>
                        <a:t>team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3756528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regurgitation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9803830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mitral stenosis</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02636994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NOAC</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non-vitamin K oral anticoagulant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3806453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NYHA</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New York Heart Association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490778"/>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PCI</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percutaneous coronary intervention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59389453"/>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positron emission tomography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5977976"/>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PMBC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lang="en-US" sz="2200" dirty="0">
                          <a:effectLst/>
                          <a:latin typeface="Times New Roman" panose="02020603050405020304" pitchFamily="18" charset="0"/>
                          <a:ea typeface="Times New Roman" panose="02020603050405020304" pitchFamily="18" charset="0"/>
                        </a:rPr>
                        <a:t>percutaneous mitral balloon commissurotomy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76426294"/>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RCT</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randomized control trial </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921058607"/>
                  </a:ext>
                </a:extLst>
              </a:tr>
              <a:tr h="376918">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RV</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right ventricle (right ventricular)</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0281487"/>
                  </a:ext>
                </a:extLst>
              </a:tr>
            </a:tbl>
          </a:graphicData>
        </a:graphic>
      </p:graphicFrame>
    </p:spTree>
    <p:extLst>
      <p:ext uri="{BB962C8B-B14F-4D97-AF65-F5344CB8AC3E}">
        <p14:creationId xmlns:p14="http://schemas.microsoft.com/office/powerpoint/2010/main" val="20734645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22</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0000" lnSpcReduction="100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3600" dirty="0"/>
              <a:t>Table 3. Evaluation of Patients </a:t>
            </a:r>
            <a:br>
              <a:rPr lang="en-US" sz="3600" dirty="0"/>
            </a:br>
            <a:r>
              <a:rPr lang="en-US" sz="3600" dirty="0"/>
              <a:t>with Known or Suspected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4190908931"/>
              </p:ext>
            </p:extLst>
          </p:nvPr>
        </p:nvGraphicFramePr>
        <p:xfrm>
          <a:off x="363208" y="1238598"/>
          <a:ext cx="14038592" cy="5265628"/>
        </p:xfrm>
        <a:graphic>
          <a:graphicData uri="http://schemas.openxmlformats.org/drawingml/2006/table">
            <a:tbl>
              <a:tblPr firstRow="1" bandRow="1"/>
              <a:tblGrid>
                <a:gridCol w="2746681">
                  <a:extLst>
                    <a:ext uri="{9D8B030D-6E8A-4147-A177-3AD203B41FA5}">
                      <a16:colId xmlns:a16="http://schemas.microsoft.com/office/drawing/2014/main" val="2608285125"/>
                    </a:ext>
                  </a:extLst>
                </a:gridCol>
                <a:gridCol w="5119711">
                  <a:extLst>
                    <a:ext uri="{9D8B030D-6E8A-4147-A177-3AD203B41FA5}">
                      <a16:colId xmlns:a16="http://schemas.microsoft.com/office/drawing/2014/main" val="3699315622"/>
                    </a:ext>
                  </a:extLst>
                </a:gridCol>
                <a:gridCol w="6172200">
                  <a:extLst>
                    <a:ext uri="{9D8B030D-6E8A-4147-A177-3AD203B41FA5}">
                      <a16:colId xmlns:a16="http://schemas.microsoft.com/office/drawing/2014/main" val="2824988796"/>
                    </a:ext>
                  </a:extLst>
                </a:gridCol>
              </a:tblGrid>
              <a:tr h="694172">
                <a:tc>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Reason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Test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2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Indication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918236">
                <a:tc rowSpan="4">
                  <a:txBody>
                    <a:bodyPr/>
                    <a:lstStyle/>
                    <a:p>
                      <a:pPr marL="0" marR="0">
                        <a:lnSpc>
                          <a:spcPct val="200000"/>
                        </a:lnSpc>
                        <a:spcBef>
                          <a:spcPts val="0"/>
                        </a:spcBef>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Preprocedural</a:t>
                      </a: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testing:  </a:t>
                      </a:r>
                    </a:p>
                    <a:p>
                      <a:pPr marL="0" marR="0">
                        <a:lnSpc>
                          <a:spcPct val="200000"/>
                        </a:lnSpc>
                        <a:spcBef>
                          <a:spcPts val="0"/>
                        </a:spcBef>
                        <a:spcAft>
                          <a:spcPts val="0"/>
                        </a:spcAft>
                      </a:pPr>
                      <a:r>
                        <a:rPr lang="en-US" sz="2000" b="0" dirty="0">
                          <a:effectLst/>
                          <a:latin typeface="Times New Roman" panose="02020603050405020304" pitchFamily="18" charset="0"/>
                          <a:ea typeface="Times New Roman" panose="02020603050405020304" pitchFamily="18" charset="0"/>
                          <a:cs typeface="Times New Roman" panose="02020603050405020304" pitchFamily="18" charset="0"/>
                        </a:rPr>
                        <a:t>Testing required before valve intervention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Dental examination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Rules out potential infection sources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12394890"/>
                  </a:ext>
                </a:extLst>
              </a:tr>
              <a:tr h="649610">
                <a:tc vMerge="1">
                  <a:txBody>
                    <a:bodyPr/>
                    <a:lstStyle/>
                    <a:p>
                      <a:endParaRPr lang="en-US" sz="1800" dirty="0">
                        <a:latin typeface="Times New Roman" panose="02020603050405020304" pitchFamily="18" charset="0"/>
                        <a:cs typeface="Times New Roman" panose="02020603050405020304" pitchFamily="18" charset="0"/>
                      </a:endParaRPr>
                    </a:p>
                  </a:txBody>
                  <a:tcPr>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coronary angiogram or invasive coronary angiogram</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Provides an assessment of coronary anatomy</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6494104"/>
                  </a:ext>
                </a:extLst>
              </a:tr>
              <a:tr h="0">
                <a:tc vMerge="1">
                  <a:txBody>
                    <a:bodyPr/>
                    <a:lstStyle/>
                    <a:p>
                      <a:endParaRPr lang="en-US"/>
                    </a:p>
                  </a:txBody>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CT: peripheral</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Assess femoral access for TAVI and other transcatheter procedures</a:t>
                      </a:r>
                      <a:endParaRPr lang="en-US" sz="2000" dirty="0">
                        <a:effectLst/>
                        <a:latin typeface="Times New Roman" panose="02020603050405020304" pitchFamily="18" charset="0"/>
                        <a:ea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9342134"/>
                  </a:ext>
                </a:extLst>
              </a:tr>
              <a:tr h="1102711">
                <a:tc vMerge="1">
                  <a:txBody>
                    <a:bodyPr/>
                    <a:lstStyle/>
                    <a:p>
                      <a:pPr marL="0" marR="0">
                        <a:lnSpc>
                          <a:spcPct val="200000"/>
                        </a:lnSpc>
                        <a:spcBef>
                          <a:spcPts val="0"/>
                        </a:spcBef>
                        <a:spcAft>
                          <a:spcPts val="0"/>
                        </a:spcAft>
                      </a:pPr>
                      <a:endParaRPr lang="en-US" sz="2600" b="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CT: cardiac</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Assesses suitability for TAVI and other transcatheter procedures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57530508"/>
                  </a:ext>
                </a:extLst>
              </a:tr>
            </a:tbl>
          </a:graphicData>
        </a:graphic>
      </p:graphicFrame>
      <p:sp>
        <p:nvSpPr>
          <p:cNvPr id="5" name="TextBox 4">
            <a:extLst>
              <a:ext uri="{FF2B5EF4-FFF2-40B4-BE49-F238E27FC236}">
                <a16:creationId xmlns:a16="http://schemas.microsoft.com/office/drawing/2014/main" id="{CAE3FAD8-496D-4E0C-B575-2181A1C8D11D}"/>
              </a:ext>
            </a:extLst>
          </p:cNvPr>
          <p:cNvSpPr txBox="1"/>
          <p:nvPr/>
        </p:nvSpPr>
        <p:spPr>
          <a:xfrm>
            <a:off x="363208" y="6504226"/>
            <a:ext cx="14106854" cy="923330"/>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CMR indicates cardiac magnetic resonance; CT, computed tomography; ECG, electrocardiogram; HF, heart failure; LV, left ventricular; PET, positron emission tomography; STS, Society of Thoracic Surgeons; TAVI, transcatheter aortic valve implantation; TEE, transesophageal echocardiography; TTE, transthoracic echocardiography; and VHD, valvular heart disease.</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33193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875ED-628C-46AC-BB1A-7B19D7FE3A24}"/>
              </a:ext>
            </a:extLst>
          </p:cNvPr>
          <p:cNvSpPr>
            <a:spLocks noGrp="1"/>
          </p:cNvSpPr>
          <p:nvPr>
            <p:ph type="ctrTitle"/>
          </p:nvPr>
        </p:nvSpPr>
        <p:spPr>
          <a:xfrm>
            <a:off x="2057400" y="0"/>
            <a:ext cx="10591800" cy="784830"/>
          </a:xfrm>
        </p:spPr>
        <p:txBody>
          <a:bodyPr/>
          <a:lstStyle/>
          <a:p>
            <a:r>
              <a:rPr lang="en-US" dirty="0"/>
              <a:t>Abbreviations</a:t>
            </a:r>
          </a:p>
        </p:txBody>
      </p:sp>
      <p:sp>
        <p:nvSpPr>
          <p:cNvPr id="3" name="Slide Number Placeholder 2">
            <a:extLst>
              <a:ext uri="{FF2B5EF4-FFF2-40B4-BE49-F238E27FC236}">
                <a16:creationId xmlns:a16="http://schemas.microsoft.com/office/drawing/2014/main" id="{C82B3D1C-E073-4063-B526-049BC099498B}"/>
              </a:ext>
            </a:extLst>
          </p:cNvPr>
          <p:cNvSpPr>
            <a:spLocks noGrp="1"/>
          </p:cNvSpPr>
          <p:nvPr>
            <p:ph type="sldNum" sz="quarter" idx="4"/>
          </p:nvPr>
        </p:nvSpPr>
        <p:spPr/>
        <p:txBody>
          <a:bodyPr/>
          <a:lstStyle/>
          <a:p>
            <a:fld id="{01CD3B2E-BC1C-6C4D-9D91-A67B950EE325}" type="slidenum">
              <a:rPr lang="en-US" smtClean="0"/>
              <a:pPr/>
              <a:t>220</a:t>
            </a:fld>
            <a:endParaRPr lang="en-US" dirty="0"/>
          </a:p>
        </p:txBody>
      </p:sp>
      <p:graphicFrame>
        <p:nvGraphicFramePr>
          <p:cNvPr id="4" name="Table 3">
            <a:extLst>
              <a:ext uri="{FF2B5EF4-FFF2-40B4-BE49-F238E27FC236}">
                <a16:creationId xmlns:a16="http://schemas.microsoft.com/office/drawing/2014/main" id="{42DF7764-3D83-4B4D-9235-CFBC6DA05311}"/>
              </a:ext>
            </a:extLst>
          </p:cNvPr>
          <p:cNvGraphicFramePr>
            <a:graphicFrameLocks noGrp="1"/>
          </p:cNvGraphicFramePr>
          <p:nvPr>
            <p:extLst>
              <p:ext uri="{D42A27DB-BD31-4B8C-83A1-F6EECF244321}">
                <p14:modId xmlns:p14="http://schemas.microsoft.com/office/powerpoint/2010/main" val="1005389581"/>
              </p:ext>
            </p:extLst>
          </p:nvPr>
        </p:nvGraphicFramePr>
        <p:xfrm>
          <a:off x="1752600" y="1219200"/>
          <a:ext cx="11430000" cy="6248402"/>
        </p:xfrm>
        <a:graphic>
          <a:graphicData uri="http://schemas.openxmlformats.org/drawingml/2006/table">
            <a:tbl>
              <a:tblPr firstRow="1" firstCol="1" bandRow="1"/>
              <a:tblGrid>
                <a:gridCol w="4305064">
                  <a:extLst>
                    <a:ext uri="{9D8B030D-6E8A-4147-A177-3AD203B41FA5}">
                      <a16:colId xmlns:a16="http://schemas.microsoft.com/office/drawing/2014/main" val="1366791102"/>
                    </a:ext>
                  </a:extLst>
                </a:gridCol>
                <a:gridCol w="7124936">
                  <a:extLst>
                    <a:ext uri="{9D8B030D-6E8A-4147-A177-3AD203B41FA5}">
                      <a16:colId xmlns:a16="http://schemas.microsoft.com/office/drawing/2014/main" val="3499787978"/>
                    </a:ext>
                  </a:extLst>
                </a:gridCol>
              </a:tblGrid>
              <a:tr h="615002">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Abbreviation</a:t>
                      </a: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200" b="1" dirty="0">
                          <a:solidFill>
                            <a:srgbClr val="000000"/>
                          </a:solidFill>
                          <a:effectLst/>
                          <a:latin typeface="Times New Roman" panose="02020603050405020304" pitchFamily="18" charset="0"/>
                          <a:ea typeface="Times New Roman" panose="02020603050405020304" pitchFamily="18" charset="0"/>
                        </a:rPr>
                        <a:t>Meaning/Phrase</a:t>
                      </a:r>
                      <a:endParaRPr lang="en-US" sz="2200" b="1" dirty="0">
                        <a:effectLst/>
                        <a:latin typeface="Times New Roman" panose="02020603050405020304" pitchFamily="18" charset="0"/>
                        <a:ea typeface="Times New Roman" panose="02020603050405020304" pitchFamily="18" charset="0"/>
                      </a:endParaRPr>
                    </a:p>
                  </a:txBody>
                  <a:tcPr marL="22936" marR="2293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26443152"/>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surgical aortic valve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25886200"/>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transcatheter aortic valve implantation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6512394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tricuspid regurgitation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82348721"/>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TEE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transesophageal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7622908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transthoracic echocardiography (echocardiogram)</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16133822"/>
                  </a:ext>
                </a:extLst>
              </a:tr>
              <a:tr h="563340">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TEER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TEER for transcatheter edge to edge mitral valve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46447055"/>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UFH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unfractionated heparin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29940048"/>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VHD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valvular heart disease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889"/>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ViV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valve-in-valve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261044677"/>
                  </a:ext>
                </a:extLst>
              </a:tr>
              <a:tr h="563340">
                <a:tc>
                  <a:txBody>
                    <a:bodyPr/>
                    <a:lstStyle/>
                    <a:p>
                      <a:pPr marL="0" marR="0" algn="ctr">
                        <a:lnSpc>
                          <a:spcPct val="200000"/>
                        </a:lnSpc>
                        <a:spcBef>
                          <a:spcPts val="0"/>
                        </a:spcBef>
                        <a:spcAft>
                          <a:spcPts val="0"/>
                        </a:spcAft>
                      </a:pPr>
                      <a:r>
                        <a:rPr lang="en-US" sz="2000">
                          <a:effectLst/>
                          <a:latin typeface="Times New Roman" panose="02020603050405020304" pitchFamily="18" charset="0"/>
                          <a:ea typeface="Times New Roman" panose="02020603050405020304" pitchFamily="18" charset="0"/>
                        </a:rPr>
                        <a:t>VKA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vitamin K antagonist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69347438"/>
                  </a:ext>
                </a:extLst>
              </a:tr>
            </a:tbl>
          </a:graphicData>
        </a:graphic>
      </p:graphicFrame>
    </p:spTree>
    <p:extLst>
      <p:ext uri="{BB962C8B-B14F-4D97-AF65-F5344CB8AC3E}">
        <p14:creationId xmlns:p14="http://schemas.microsoft.com/office/powerpoint/2010/main" val="1720952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9961970-4E42-498A-9C32-F1BFEB6A2D30}"/>
              </a:ext>
            </a:extLst>
          </p:cNvPr>
          <p:cNvSpPr>
            <a:spLocks noGrp="1"/>
          </p:cNvSpPr>
          <p:nvPr>
            <p:ph type="sldNum" sz="quarter" idx="4"/>
          </p:nvPr>
        </p:nvSpPr>
        <p:spPr/>
        <p:txBody>
          <a:bodyPr/>
          <a:lstStyle/>
          <a:p>
            <a:fld id="{01CD3B2E-BC1C-6C4D-9D91-A67B950EE325}" type="slidenum">
              <a:rPr lang="en-US" smtClean="0"/>
              <a:pPr/>
              <a:t>23</a:t>
            </a:fld>
            <a:endParaRPr lang="en-US" dirty="0"/>
          </a:p>
        </p:txBody>
      </p:sp>
      <p:sp>
        <p:nvSpPr>
          <p:cNvPr id="4" name="Title 2">
            <a:extLst>
              <a:ext uri="{FF2B5EF4-FFF2-40B4-BE49-F238E27FC236}">
                <a16:creationId xmlns:a16="http://schemas.microsoft.com/office/drawing/2014/main" id="{433F95B8-71AA-4890-ABDA-68028BB561CE}"/>
              </a:ext>
            </a:extLst>
          </p:cNvPr>
          <p:cNvSpPr txBox="1">
            <a:spLocks/>
          </p:cNvSpPr>
          <p:nvPr/>
        </p:nvSpPr>
        <p:spPr>
          <a:xfrm>
            <a:off x="2019300" y="228600"/>
            <a:ext cx="10591800" cy="908182"/>
          </a:xfrm>
          <a:prstGeom prst="rect">
            <a:avLst/>
          </a:prstGeom>
        </p:spPr>
        <p:txBody>
          <a:bodyPr anchor="b">
            <a:normAutofit fontScale="97500"/>
          </a:bodyPr>
          <a:lstStyle>
            <a:lvl1pPr algn="ctr" defTabSz="914400" rtl="0" eaLnBrk="1" latinLnBrk="0" hangingPunct="1">
              <a:lnSpc>
                <a:spcPct val="90000"/>
              </a:lnSpc>
              <a:spcBef>
                <a:spcPct val="0"/>
              </a:spcBef>
              <a:buNone/>
              <a:defRPr sz="5000" b="1" i="0" kern="1200" spc="0">
                <a:solidFill>
                  <a:schemeClr val="tx1"/>
                </a:solidFill>
                <a:latin typeface="Lub Dub Medium" panose="020B0603030403020204" pitchFamily="34" charset="0"/>
                <a:ea typeface="+mj-ea"/>
                <a:cs typeface="+mj-cs"/>
              </a:defRPr>
            </a:lvl1pPr>
          </a:lstStyle>
          <a:p>
            <a:pPr fontAlgn="auto">
              <a:spcAft>
                <a:spcPts val="0"/>
              </a:spcAft>
            </a:pPr>
            <a:r>
              <a:rPr lang="en-US" sz="4400" dirty="0"/>
              <a:t>Table 4. Stages of VHD</a:t>
            </a:r>
          </a:p>
        </p:txBody>
      </p:sp>
      <p:graphicFrame>
        <p:nvGraphicFramePr>
          <p:cNvPr id="6" name="Table 5">
            <a:extLst>
              <a:ext uri="{FF2B5EF4-FFF2-40B4-BE49-F238E27FC236}">
                <a16:creationId xmlns:a16="http://schemas.microsoft.com/office/drawing/2014/main" id="{9D51DB0B-3A4B-4004-A273-E87ED111976E}"/>
              </a:ext>
            </a:extLst>
          </p:cNvPr>
          <p:cNvGraphicFramePr>
            <a:graphicFrameLocks noGrp="1"/>
          </p:cNvGraphicFramePr>
          <p:nvPr>
            <p:extLst>
              <p:ext uri="{D42A27DB-BD31-4B8C-83A1-F6EECF244321}">
                <p14:modId xmlns:p14="http://schemas.microsoft.com/office/powerpoint/2010/main" val="1110014795"/>
              </p:ext>
            </p:extLst>
          </p:nvPr>
        </p:nvGraphicFramePr>
        <p:xfrm>
          <a:off x="381000" y="1524000"/>
          <a:ext cx="14089062" cy="5867400"/>
        </p:xfrm>
        <a:graphic>
          <a:graphicData uri="http://schemas.openxmlformats.org/drawingml/2006/table">
            <a:tbl>
              <a:tblPr firstRow="1" bandRow="1"/>
              <a:tblGrid>
                <a:gridCol w="1371600">
                  <a:extLst>
                    <a:ext uri="{9D8B030D-6E8A-4147-A177-3AD203B41FA5}">
                      <a16:colId xmlns:a16="http://schemas.microsoft.com/office/drawing/2014/main" val="2608285125"/>
                    </a:ext>
                  </a:extLst>
                </a:gridCol>
                <a:gridCol w="2438400">
                  <a:extLst>
                    <a:ext uri="{9D8B030D-6E8A-4147-A177-3AD203B41FA5}">
                      <a16:colId xmlns:a16="http://schemas.microsoft.com/office/drawing/2014/main" val="3699315622"/>
                    </a:ext>
                  </a:extLst>
                </a:gridCol>
                <a:gridCol w="10279062">
                  <a:extLst>
                    <a:ext uri="{9D8B030D-6E8A-4147-A177-3AD203B41FA5}">
                      <a16:colId xmlns:a16="http://schemas.microsoft.com/office/drawing/2014/main" val="2824988796"/>
                    </a:ext>
                  </a:extLst>
                </a:gridCol>
              </a:tblGrid>
              <a:tr h="892796">
                <a:tc>
                  <a:txBody>
                    <a:bodyPr/>
                    <a:lstStyle/>
                    <a:p>
                      <a:pPr marL="0" marR="0">
                        <a:lnSpc>
                          <a:spcPct val="2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rPr>
                        <a:t>Stage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Description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12094979"/>
                  </a:ext>
                </a:extLst>
              </a:tr>
              <a:tr h="713745">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A</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At risk</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risk factors for development of VHD</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112394890"/>
                  </a:ext>
                </a:extLst>
              </a:tr>
              <a:tr h="676439">
                <a:tc>
                  <a:txBody>
                    <a:bodyPr/>
                    <a:lstStyle/>
                    <a:p>
                      <a:pPr marL="0" marR="0">
                        <a:lnSpc>
                          <a:spcPct val="2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B</a:t>
                      </a:r>
                      <a:endParaRPr lang="en-US" sz="220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Progressive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Patients with progressive VHD (mild to moderate severity and asymptomatic)</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56494104"/>
                  </a:ext>
                </a:extLst>
              </a:tr>
              <a:tr h="2863026">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C</a:t>
                      </a:r>
                      <a:endParaRPr lang="en-US" sz="2200" dirty="0">
                        <a:effectLst/>
                        <a:latin typeface="Times New Roman" panose="02020603050405020304" pitchFamily="18" charset="0"/>
                        <a:ea typeface="Times New Roman" panose="02020603050405020304" pitchFamily="18" charset="0"/>
                      </a:endParaRPr>
                    </a:p>
                  </a:txBody>
                  <a:tcPr marL="73025" marR="73025" marT="0" marB="0">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severe</a:t>
                      </a:r>
                      <a:endParaRPr lang="en-US" sz="2200" dirty="0">
                        <a:effectLst/>
                        <a:latin typeface="Times New Roman" panose="02020603050405020304" pitchFamily="18" charset="0"/>
                        <a:ea typeface="Times New Roman" panose="02020603050405020304" pitchFamily="18" charset="0"/>
                      </a:endParaRP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Asymptomatic patients who have the criteria for severe VHD:</a:t>
                      </a:r>
                    </a:p>
                    <a:p>
                      <a:pPr marL="747713" marR="0" indent="-747713">
                        <a:lnSpc>
                          <a:spcPct val="2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    C1: Asymptomatic patients with severe VHD in whom the LV or RV remains    compensated space 
    C2: asymptomatic patients with severe VHD with decompensation of LV or RV </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199342134"/>
                  </a:ext>
                </a:extLst>
              </a:tr>
              <a:tr h="721394">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D</a:t>
                      </a:r>
                    </a:p>
                  </a:txBody>
                  <a:tcPr marL="73025" marR="73025" marT="0" marB="0">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Symptomatic severe</a:t>
                      </a:r>
                    </a:p>
                  </a:txBody>
                  <a:tcPr marL="73025" marR="73025" marT="0" marB="0">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Patients who have developed symptoms as a result of VHD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038165929"/>
                  </a:ext>
                </a:extLst>
              </a:tr>
            </a:tbl>
          </a:graphicData>
        </a:graphic>
      </p:graphicFrame>
    </p:spTree>
    <p:extLst>
      <p:ext uri="{BB962C8B-B14F-4D97-AF65-F5344CB8AC3E}">
        <p14:creationId xmlns:p14="http://schemas.microsoft.com/office/powerpoint/2010/main" val="4214057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Diagnosis and Follow-up</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1527883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2019299" y="152400"/>
            <a:ext cx="10591800" cy="784830"/>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25</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891072495"/>
              </p:ext>
            </p:extLst>
          </p:nvPr>
        </p:nvGraphicFramePr>
        <p:xfrm>
          <a:off x="382188" y="1628723"/>
          <a:ext cx="14001977" cy="4987079"/>
        </p:xfrm>
        <a:graphic>
          <a:graphicData uri="http://schemas.openxmlformats.org/drawingml/2006/table">
            <a:tbl>
              <a:tblPr firstRow="1" firstCol="1" bandRow="1"/>
              <a:tblGrid>
                <a:gridCol w="1513114">
                  <a:extLst>
                    <a:ext uri="{9D8B030D-6E8A-4147-A177-3AD203B41FA5}">
                      <a16:colId xmlns:a16="http://schemas.microsoft.com/office/drawing/2014/main" val="2023554423"/>
                    </a:ext>
                  </a:extLst>
                </a:gridCol>
                <a:gridCol w="3200400">
                  <a:extLst>
                    <a:ext uri="{9D8B030D-6E8A-4147-A177-3AD203B41FA5}">
                      <a16:colId xmlns:a16="http://schemas.microsoft.com/office/drawing/2014/main" val="755229264"/>
                    </a:ext>
                  </a:extLst>
                </a:gridCol>
                <a:gridCol w="3200400">
                  <a:extLst>
                    <a:ext uri="{9D8B030D-6E8A-4147-A177-3AD203B41FA5}">
                      <a16:colId xmlns:a16="http://schemas.microsoft.com/office/drawing/2014/main" val="424367944"/>
                    </a:ext>
                  </a:extLst>
                </a:gridCol>
                <a:gridCol w="2362200">
                  <a:extLst>
                    <a:ext uri="{9D8B030D-6E8A-4147-A177-3AD203B41FA5}">
                      <a16:colId xmlns:a16="http://schemas.microsoft.com/office/drawing/2014/main" val="2387573051"/>
                    </a:ext>
                  </a:extLst>
                </a:gridCol>
                <a:gridCol w="3725863">
                  <a:extLst>
                    <a:ext uri="{9D8B030D-6E8A-4147-A177-3AD203B41FA5}">
                      <a16:colId xmlns:a16="http://schemas.microsoft.com/office/drawing/2014/main" val="3099224361"/>
                    </a:ext>
                  </a:extLst>
                </a:gridCol>
              </a:tblGrid>
              <a:tr h="510741">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 </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Type of Valve Lesion</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10741">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Stage</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dirty="0">
                          <a:effectLst/>
                          <a:latin typeface="Times New Roman" panose="02020603050405020304" pitchFamily="18" charset="0"/>
                          <a:ea typeface="Times New Roman" panose="02020603050405020304" pitchFamily="18" charset="0"/>
                        </a:rPr>
                        <a:t>Aortic Stenosis*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Aortic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Stenosis</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200000"/>
                        </a:lnSpc>
                        <a:spcBef>
                          <a:spcPts val="0"/>
                        </a:spcBef>
                        <a:spcAft>
                          <a:spcPts val="0"/>
                        </a:spcAft>
                      </a:pPr>
                      <a:r>
                        <a:rPr lang="en-US" sz="2100" b="1">
                          <a:effectLst/>
                          <a:latin typeface="Times New Roman" panose="02020603050405020304" pitchFamily="18" charset="0"/>
                          <a:ea typeface="Times New Roman" panose="02020603050405020304" pitchFamily="18" charset="0"/>
                        </a:rPr>
                        <a:t>Mitral Regurgitation</a:t>
                      </a:r>
                      <a:endParaRPr lang="en-US" sz="21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398866">
                <a:tc rowSpan="2">
                  <a:txBody>
                    <a:bodyPr/>
                    <a:lstStyle/>
                    <a:p>
                      <a:pPr marL="0" marR="0" algn="l">
                        <a:lnSpc>
                          <a:spcPct val="200000"/>
                        </a:lnSpc>
                        <a:spcBef>
                          <a:spcPts val="0"/>
                        </a:spcBef>
                        <a:spcAft>
                          <a:spcPts val="0"/>
                        </a:spcAft>
                      </a:pPr>
                      <a:r>
                        <a:rPr lang="en-US" sz="2100" dirty="0">
                          <a:solidFill>
                            <a:srgbClr val="000000"/>
                          </a:solidFill>
                          <a:effectLst/>
                          <a:latin typeface="Times New Roman" panose="02020603050405020304" pitchFamily="18" charset="0"/>
                          <a:ea typeface="Times New Roman" panose="02020603050405020304" pitchFamily="18" charset="0"/>
                        </a:rPr>
                        <a:t>Progressive (Stage B)</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2.0–2.9 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Every 3–5 y</a:t>
                      </a:r>
                      <a:endParaRPr lang="en-US" sz="210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100">
                          <a:solidFill>
                            <a:srgbClr val="000000"/>
                          </a:solidFill>
                          <a:effectLst/>
                          <a:latin typeface="Times New Roman" panose="02020603050405020304" pitchFamily="18" charset="0"/>
                          <a:ea typeface="Times New Roman" panose="02020603050405020304" pitchFamily="18" charset="0"/>
                        </a:rPr>
                        <a:t>(MV area &gt;1.5 cm</a:t>
                      </a:r>
                      <a:r>
                        <a:rPr lang="en-US" sz="2100" baseline="30000">
                          <a:solidFill>
                            <a:srgbClr val="000000"/>
                          </a:solidFill>
                          <a:effectLst/>
                          <a:latin typeface="Times New Roman" panose="02020603050405020304" pitchFamily="18" charset="0"/>
                          <a:ea typeface="Times New Roman" panose="02020603050405020304" pitchFamily="18" charset="0"/>
                        </a:rPr>
                        <a:t>2</a:t>
                      </a:r>
                      <a:r>
                        <a:rPr lang="en-US" sz="2100">
                          <a:solidFill>
                            <a:srgbClr val="000000"/>
                          </a:solidFill>
                          <a:effectLst/>
                          <a:latin typeface="Times New Roman" panose="02020603050405020304" pitchFamily="18" charset="0"/>
                          <a:ea typeface="Times New Roman" panose="02020603050405020304" pitchFamily="18" charset="0"/>
                        </a:rPr>
                        <a:t>)</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100" dirty="0">
                          <a:solidFill>
                            <a:srgbClr val="000000"/>
                          </a:solidFill>
                          <a:effectLst/>
                          <a:latin typeface="Times New Roman" panose="02020603050405020304" pitchFamily="18" charset="0"/>
                          <a:ea typeface="Times New Roman" panose="02020603050405020304" pitchFamily="18" charset="0"/>
                        </a:rPr>
                        <a:t>Every 3–5 y (mild severity)</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112340525"/>
                  </a:ext>
                </a:extLst>
              </a:tr>
              <a:tr h="2079287">
                <a:tc vMerge="1">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 V</a:t>
                      </a:r>
                      <a:r>
                        <a:rPr lang="en-US" sz="2100" baseline="-25000" dirty="0">
                          <a:solidFill>
                            <a:srgbClr val="000000"/>
                          </a:solidFill>
                          <a:effectLst/>
                          <a:latin typeface="Times New Roman" panose="02020603050405020304" pitchFamily="18" charset="0"/>
                          <a:ea typeface="Times New Roman" panose="02020603050405020304" pitchFamily="18" charset="0"/>
                        </a:rPr>
                        <a:t>max</a:t>
                      </a:r>
                      <a:r>
                        <a:rPr lang="en-US" sz="2100" dirty="0">
                          <a:solidFill>
                            <a:srgbClr val="000000"/>
                          </a:solidFill>
                          <a:effectLst/>
                          <a:latin typeface="Times New Roman" panose="02020603050405020304" pitchFamily="18" charset="0"/>
                          <a:ea typeface="Times New Roman" panose="02020603050405020304" pitchFamily="18" charset="0"/>
                        </a:rPr>
                        <a:t> 3.0–3.9 m/s)</a:t>
                      </a: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a:t>
                      </a:r>
                      <a:r>
                        <a:rPr lang="en-US" sz="2100" dirty="0">
                          <a:solidFill>
                            <a:srgbClr val="1A1A1A"/>
                          </a:solidFill>
                          <a:effectLst/>
                          <a:latin typeface="Times New Roman" panose="02020603050405020304" pitchFamily="18" charset="0"/>
                          <a:ea typeface="Times New Roman" panose="02020603050405020304" pitchFamily="18" charset="0"/>
                        </a:rPr>
                        <a:t>–</a:t>
                      </a:r>
                      <a:r>
                        <a:rPr lang="en-US" sz="2100" dirty="0">
                          <a:solidFill>
                            <a:srgbClr val="000000"/>
                          </a:solidFill>
                          <a:effectLst/>
                          <a:latin typeface="Times New Roman" panose="02020603050405020304" pitchFamily="18" charset="0"/>
                          <a:ea typeface="Times New Roman" panose="02020603050405020304" pitchFamily="18" charset="0"/>
                        </a:rPr>
                        <a:t>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gn="l">
                        <a:lnSpc>
                          <a:spcPct val="200000"/>
                        </a:lnSpc>
                        <a:spcBef>
                          <a:spcPts val="0"/>
                        </a:spcBef>
                        <a:spcAft>
                          <a:spcPts val="0"/>
                        </a:spcAft>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100" dirty="0">
                          <a:solidFill>
                            <a:srgbClr val="000000"/>
                          </a:solidFill>
                          <a:effectLst/>
                          <a:latin typeface="Times New Roman" panose="02020603050405020304" pitchFamily="18" charset="0"/>
                          <a:ea typeface="Times New Roman" panose="02020603050405020304" pitchFamily="18" charset="0"/>
                        </a:rPr>
                        <a:t>Every 1–2 y (moderate severity)</a:t>
                      </a:r>
                      <a:endParaRPr lang="en-US" sz="2100" dirty="0">
                        <a:effectLst/>
                        <a:latin typeface="Times New Roman" panose="02020603050405020304" pitchFamily="18" charset="0"/>
                        <a:ea typeface="Times New Roman" panose="02020603050405020304" pitchFamily="18" charset="0"/>
                      </a:endParaRPr>
                    </a:p>
                    <a:p>
                      <a:pPr marL="342900" marR="0" lvl="0" indent="-342900" algn="l">
                        <a:lnSpc>
                          <a:spcPct val="200000"/>
                        </a:lnSpc>
                        <a:spcBef>
                          <a:spcPts val="0"/>
                        </a:spcBef>
                        <a:spcAft>
                          <a:spcPts val="0"/>
                        </a:spcAft>
                        <a:buFont typeface="Symbol" panose="05050102010706020507" pitchFamily="18" charset="2"/>
                        <a:buChar char=""/>
                      </a:pPr>
                      <a:endParaRPr lang="en-US" sz="21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816830600"/>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418210" y="1228613"/>
            <a:ext cx="12430748" cy="400110"/>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Table 5. Frequency of Echocardiograms in Asymptomatic Patients with VHD and Normal LV Function </a:t>
            </a:r>
          </a:p>
        </p:txBody>
      </p:sp>
      <p:sp>
        <p:nvSpPr>
          <p:cNvPr id="7" name="TextBox 6">
            <a:extLst>
              <a:ext uri="{FF2B5EF4-FFF2-40B4-BE49-F238E27FC236}">
                <a16:creationId xmlns:a16="http://schemas.microsoft.com/office/drawing/2014/main" id="{6FBCF7A3-806B-4725-8BF2-1974E1CC3A1E}"/>
              </a:ext>
            </a:extLst>
          </p:cNvPr>
          <p:cNvSpPr txBox="1"/>
          <p:nvPr/>
        </p:nvSpPr>
        <p:spPr>
          <a:xfrm>
            <a:off x="160614" y="6614832"/>
            <a:ext cx="14445124"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833147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6248A-8DB4-4C6A-8ED9-B6E0F69E4369}"/>
              </a:ext>
            </a:extLst>
          </p:cNvPr>
          <p:cNvSpPr>
            <a:spLocks noGrp="1"/>
          </p:cNvSpPr>
          <p:nvPr>
            <p:ph type="ctrTitle"/>
          </p:nvPr>
        </p:nvSpPr>
        <p:spPr>
          <a:xfrm>
            <a:off x="1887933" y="251585"/>
            <a:ext cx="10782299" cy="914399"/>
          </a:xfrm>
        </p:spPr>
        <p:txBody>
          <a:bodyPr/>
          <a:lstStyle/>
          <a:p>
            <a:r>
              <a:rPr lang="en-US" sz="4400" dirty="0"/>
              <a:t>Diagnostic Testing: Routine Follow-up</a:t>
            </a:r>
          </a:p>
        </p:txBody>
      </p:sp>
      <p:sp>
        <p:nvSpPr>
          <p:cNvPr id="3" name="Slide Number Placeholder 2">
            <a:extLst>
              <a:ext uri="{FF2B5EF4-FFF2-40B4-BE49-F238E27FC236}">
                <a16:creationId xmlns:a16="http://schemas.microsoft.com/office/drawing/2014/main" id="{240E7D5D-121A-4DA5-AAAB-35F1A16FB136}"/>
              </a:ext>
            </a:extLst>
          </p:cNvPr>
          <p:cNvSpPr>
            <a:spLocks noGrp="1"/>
          </p:cNvSpPr>
          <p:nvPr>
            <p:ph type="sldNum" sz="quarter" idx="4"/>
          </p:nvPr>
        </p:nvSpPr>
        <p:spPr/>
        <p:txBody>
          <a:bodyPr/>
          <a:lstStyle/>
          <a:p>
            <a:fld id="{01CD3B2E-BC1C-6C4D-9D91-A67B950EE325}" type="slidenum">
              <a:rPr lang="en-US" smtClean="0"/>
              <a:pPr/>
              <a:t>26</a:t>
            </a:fld>
            <a:endParaRPr lang="en-US" dirty="0"/>
          </a:p>
        </p:txBody>
      </p:sp>
      <p:graphicFrame>
        <p:nvGraphicFramePr>
          <p:cNvPr id="4" name="Table 3">
            <a:extLst>
              <a:ext uri="{FF2B5EF4-FFF2-40B4-BE49-F238E27FC236}">
                <a16:creationId xmlns:a16="http://schemas.microsoft.com/office/drawing/2014/main" id="{9631A42B-5967-4B6D-AA84-6B0C78E9EEFB}"/>
              </a:ext>
            </a:extLst>
          </p:cNvPr>
          <p:cNvGraphicFramePr>
            <a:graphicFrameLocks noGrp="1"/>
          </p:cNvGraphicFramePr>
          <p:nvPr>
            <p:extLst>
              <p:ext uri="{D42A27DB-BD31-4B8C-83A1-F6EECF244321}">
                <p14:modId xmlns:p14="http://schemas.microsoft.com/office/powerpoint/2010/main" val="4108929750"/>
              </p:ext>
            </p:extLst>
          </p:nvPr>
        </p:nvGraphicFramePr>
        <p:xfrm>
          <a:off x="232568" y="1828801"/>
          <a:ext cx="14165263" cy="4567641"/>
        </p:xfrm>
        <a:graphic>
          <a:graphicData uri="http://schemas.openxmlformats.org/drawingml/2006/table">
            <a:tbl>
              <a:tblPr firstRow="1" firstCol="1" bandRow="1"/>
              <a:tblGrid>
                <a:gridCol w="1596232">
                  <a:extLst>
                    <a:ext uri="{9D8B030D-6E8A-4147-A177-3AD203B41FA5}">
                      <a16:colId xmlns:a16="http://schemas.microsoft.com/office/drawing/2014/main" val="2023554423"/>
                    </a:ext>
                  </a:extLst>
                </a:gridCol>
                <a:gridCol w="2289967">
                  <a:extLst>
                    <a:ext uri="{9D8B030D-6E8A-4147-A177-3AD203B41FA5}">
                      <a16:colId xmlns:a16="http://schemas.microsoft.com/office/drawing/2014/main" val="755229264"/>
                    </a:ext>
                  </a:extLst>
                </a:gridCol>
                <a:gridCol w="2971800">
                  <a:extLst>
                    <a:ext uri="{9D8B030D-6E8A-4147-A177-3AD203B41FA5}">
                      <a16:colId xmlns:a16="http://schemas.microsoft.com/office/drawing/2014/main" val="424367944"/>
                    </a:ext>
                  </a:extLst>
                </a:gridCol>
                <a:gridCol w="3383774">
                  <a:extLst>
                    <a:ext uri="{9D8B030D-6E8A-4147-A177-3AD203B41FA5}">
                      <a16:colId xmlns:a16="http://schemas.microsoft.com/office/drawing/2014/main" val="2387573051"/>
                    </a:ext>
                  </a:extLst>
                </a:gridCol>
                <a:gridCol w="3923490">
                  <a:extLst>
                    <a:ext uri="{9D8B030D-6E8A-4147-A177-3AD203B41FA5}">
                      <a16:colId xmlns:a16="http://schemas.microsoft.com/office/drawing/2014/main" val="3099224361"/>
                    </a:ext>
                  </a:extLst>
                </a:gridCol>
              </a:tblGrid>
              <a:tr h="549761">
                <a:tc>
                  <a:txBody>
                    <a:bodyPr/>
                    <a:lstStyle/>
                    <a:p>
                      <a:pPr marL="0" marR="0">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4">
                  <a:txBody>
                    <a:bodyPr/>
                    <a:lstStyle/>
                    <a:p>
                      <a:pPr marL="0" marR="0" algn="ctr">
                        <a:lnSpc>
                          <a:spcPct val="2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Type of Valve Lesion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56593941"/>
                  </a:ext>
                </a:extLst>
              </a:tr>
              <a:tr h="549761">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Stage</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Aortic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Stenosis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Mitral Regurgitation</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141749243"/>
                  </a:ext>
                </a:extLst>
              </a:tr>
              <a:tr h="1528565">
                <a:tc rowSpan="2">
                  <a:txBody>
                    <a:bodyPr/>
                    <a:lstStyle/>
                    <a:p>
                      <a:pPr marL="0" marR="0" algn="l">
                        <a:lnSpc>
                          <a:spcPct val="2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Severe asymptomatic</a:t>
                      </a: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(Stage C1)</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(V</a:t>
                      </a:r>
                      <a:r>
                        <a:rPr lang="en-US" sz="2000" baseline="-25000" dirty="0">
                          <a:solidFill>
                            <a:srgbClr val="000000"/>
                          </a:solidFill>
                          <a:effectLst/>
                          <a:latin typeface="Times New Roman" panose="02020603050405020304" pitchFamily="18" charset="0"/>
                          <a:ea typeface="Times New Roman" panose="02020603050405020304" pitchFamily="18" charset="0"/>
                        </a:rPr>
                        <a:t>max</a:t>
                      </a:r>
                      <a:r>
                        <a:rPr lang="en-US" sz="2000" dirty="0">
                          <a:solidFill>
                            <a:srgbClr val="000000"/>
                          </a:solidFill>
                          <a:effectLst/>
                          <a:latin typeface="Times New Roman" panose="02020603050405020304" pitchFamily="18" charset="0"/>
                          <a:ea typeface="Times New Roman" panose="02020603050405020304" pitchFamily="18" charset="0"/>
                        </a:rPr>
                        <a:t> ≥4 m/s)</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gn="l">
                        <a:lnSpc>
                          <a:spcPct val="2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200000"/>
                        </a:lnSpc>
                        <a:spcBef>
                          <a:spcPts val="0"/>
                        </a:spcBef>
                        <a:spcAft>
                          <a:spcPts val="0"/>
                        </a:spcAft>
                        <a:buFont typeface="Symbol" panose="05050102010706020507" pitchFamily="18" charset="2"/>
                        <a:buChar char=""/>
                      </a:pPr>
                      <a:r>
                        <a:rPr lang="en-US" sz="2000" dirty="0">
                          <a:solidFill>
                            <a:srgbClr val="000000"/>
                          </a:solidFill>
                          <a:effectLst/>
                          <a:latin typeface="Times New Roman" panose="02020603050405020304" pitchFamily="18" charset="0"/>
                          <a:ea typeface="Times New Roman" panose="02020603050405020304" pitchFamily="18" charset="0"/>
                        </a:rPr>
                        <a:t>Every 1–2 y (MV area 1.0–1.5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gn="l">
                        <a:lnSpc>
                          <a:spcPct val="2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rPr>
                        <a:t>Every 6</a:t>
                      </a:r>
                      <a:r>
                        <a:rPr lang="en-US" sz="2000" dirty="0">
                          <a:solidFill>
                            <a:srgbClr val="1A1A1A"/>
                          </a:solidFill>
                          <a:effectLst/>
                          <a:latin typeface="Times New Roman" panose="02020603050405020304" pitchFamily="18" charset="0"/>
                          <a:ea typeface="Times New Roman" panose="02020603050405020304" pitchFamily="18" charset="0"/>
                        </a:rPr>
                        <a:t>–</a:t>
                      </a:r>
                      <a:r>
                        <a:rPr lang="en-US" sz="2000" dirty="0">
                          <a:solidFill>
                            <a:srgbClr val="000000"/>
                          </a:solidFill>
                          <a:effectLst/>
                          <a:latin typeface="Times New Roman" panose="02020603050405020304" pitchFamily="18" charset="0"/>
                          <a:ea typeface="Times New Roman" panose="02020603050405020304" pitchFamily="18" charset="0"/>
                        </a:rPr>
                        <a:t>12 </a:t>
                      </a:r>
                      <a:r>
                        <a:rPr lang="en-US" sz="2000" dirty="0" err="1">
                          <a:solidFill>
                            <a:srgbClr val="000000"/>
                          </a:solidFill>
                          <a:effectLst/>
                          <a:latin typeface="Times New Roman" panose="02020603050405020304" pitchFamily="18" charset="0"/>
                          <a:ea typeface="Times New Roman" panose="02020603050405020304" pitchFamily="18" charset="0"/>
                        </a:rPr>
                        <a:t>mo</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1112340525"/>
                  </a:ext>
                </a:extLst>
              </a:tr>
              <a:tr h="1939554">
                <a:tc vMerge="1">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defTabSz="914400" rtl="0" eaLnBrk="1" fontAlgn="auto" latinLnBrk="0" hangingPunct="1">
                        <a:lnSpc>
                          <a:spcPct val="200000"/>
                        </a:lnSpc>
                        <a:spcBef>
                          <a:spcPts val="0"/>
                        </a:spcBef>
                        <a:spcAft>
                          <a:spcPts val="0"/>
                        </a:spcAft>
                        <a:buClrTx/>
                        <a:buSzTx/>
                        <a:buFont typeface="Symbol" panose="05050102010706020507" pitchFamily="18" charset="2"/>
                        <a:buChar char=""/>
                        <a:tabLst/>
                        <a:defRPr/>
                      </a:pPr>
                      <a:r>
                        <a:rPr lang="en-US" sz="2000" dirty="0">
                          <a:solidFill>
                            <a:srgbClr val="000000"/>
                          </a:solidFill>
                          <a:effectLst/>
                          <a:latin typeface="Times New Roman" panose="02020603050405020304" pitchFamily="18" charset="0"/>
                          <a:ea typeface="Times New Roman" panose="02020603050405020304" pitchFamily="18" charset="0"/>
                        </a:rPr>
                        <a:t>Every year (MV area &lt;1.0 cm</a:t>
                      </a:r>
                      <a:r>
                        <a:rPr lang="en-US" sz="2000" baseline="30000" dirty="0">
                          <a:solidFill>
                            <a:srgbClr val="000000"/>
                          </a:solidFill>
                          <a:effectLst/>
                          <a:latin typeface="Times New Roman" panose="02020603050405020304" pitchFamily="18" charset="0"/>
                          <a:ea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2000" dirty="0">
                          <a:solidFill>
                            <a:srgbClr val="000000"/>
                          </a:solidFill>
                          <a:effectLst/>
                          <a:latin typeface="Times New Roman" panose="02020603050405020304" pitchFamily="18" charset="0"/>
                          <a:ea typeface="Times New Roman" panose="02020603050405020304" pitchFamily="18" charset="0"/>
                        </a:rPr>
                        <a:t>Dilating LV: More frequently</a:t>
                      </a:r>
                      <a:endParaRPr lang="en-US" sz="2000" dirty="0">
                        <a:effectLst/>
                        <a:latin typeface="Times New Roman" panose="02020603050405020304" pitchFamily="18" charset="0"/>
                        <a:ea typeface="Times New Roman" panose="02020603050405020304" pitchFamily="18" charset="0"/>
                      </a:endParaRPr>
                    </a:p>
                    <a:p>
                      <a:pPr marL="0" marR="0" algn="l">
                        <a:lnSpc>
                          <a:spcPct val="200000"/>
                        </a:lnSpc>
                        <a:spcBef>
                          <a:spcPts val="0"/>
                        </a:spcBef>
                        <a:spcAft>
                          <a:spcPts val="0"/>
                        </a:spcAft>
                      </a:pPr>
                      <a:endParaRPr lang="en-US" sz="20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682969899"/>
                  </a:ext>
                </a:extLst>
              </a:tr>
            </a:tbl>
          </a:graphicData>
        </a:graphic>
      </p:graphicFrame>
      <p:sp>
        <p:nvSpPr>
          <p:cNvPr id="5" name="TextBox 4">
            <a:extLst>
              <a:ext uri="{FF2B5EF4-FFF2-40B4-BE49-F238E27FC236}">
                <a16:creationId xmlns:a16="http://schemas.microsoft.com/office/drawing/2014/main" id="{CBFA6345-D772-4517-806B-F5BC0A1CC3D8}"/>
              </a:ext>
            </a:extLst>
          </p:cNvPr>
          <p:cNvSpPr txBox="1"/>
          <p:nvPr/>
        </p:nvSpPr>
        <p:spPr>
          <a:xfrm>
            <a:off x="-304800" y="1411467"/>
            <a:ext cx="11353800" cy="369332"/>
          </a:xfrm>
          <a:prstGeom prst="rect">
            <a:avLst/>
          </a:prstGeom>
          <a:noFill/>
        </p:spPr>
        <p:txBody>
          <a:bodyPr wrap="square" rtlCol="0">
            <a:spAutoFit/>
          </a:bodyPr>
          <a:lstStyle/>
          <a:p>
            <a:pPr algn="ctr"/>
            <a:r>
              <a:rPr lang="en-US" b="1" dirty="0">
                <a:latin typeface="Times New Roman" panose="02020603050405020304" pitchFamily="18" charset="0"/>
                <a:cs typeface="Times New Roman" panose="02020603050405020304" pitchFamily="18" charset="0"/>
              </a:rPr>
              <a:t>Table 5. Frequency of Echocardiograms in Asymptomatic Patients with VHD and Normal LV Function </a:t>
            </a:r>
          </a:p>
        </p:txBody>
      </p:sp>
      <p:sp>
        <p:nvSpPr>
          <p:cNvPr id="6" name="TextBox 5">
            <a:extLst>
              <a:ext uri="{FF2B5EF4-FFF2-40B4-BE49-F238E27FC236}">
                <a16:creationId xmlns:a16="http://schemas.microsoft.com/office/drawing/2014/main" id="{4B413F6E-F2F8-462B-A548-ED61B00AE3DD}"/>
              </a:ext>
            </a:extLst>
          </p:cNvPr>
          <p:cNvSpPr txBox="1"/>
          <p:nvPr/>
        </p:nvSpPr>
        <p:spPr>
          <a:xfrm>
            <a:off x="270668" y="6505152"/>
            <a:ext cx="14016831" cy="1015663"/>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Patients with mixed valve disease may require serial evaluations at intervals earlier than recommended for single-valve lesions. These intervals apply to most patients with each valve lesion and do not take into consideration the etiology of the valve disease.</a:t>
            </a:r>
          </a:p>
          <a:p>
            <a:r>
              <a:rPr lang="en-US" sz="2000" dirty="0">
                <a:latin typeface="Times New Roman" panose="02020603050405020304" pitchFamily="18" charset="0"/>
                <a:cs typeface="Times New Roman" panose="02020603050405020304" pitchFamily="18" charset="0"/>
              </a:rPr>
              <a:t>*With normal stroke volume.</a:t>
            </a:r>
          </a:p>
        </p:txBody>
      </p:sp>
    </p:spTree>
    <p:extLst>
      <p:ext uri="{BB962C8B-B14F-4D97-AF65-F5344CB8AC3E}">
        <p14:creationId xmlns:p14="http://schemas.microsoft.com/office/powerpoint/2010/main" val="23832918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Basic Principles of Medical Therapy</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3543882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3D1176B-2EC4-4286-9D0A-27304F2C61E5}"/>
              </a:ext>
            </a:extLst>
          </p:cNvPr>
          <p:cNvSpPr>
            <a:spLocks noGrp="1"/>
          </p:cNvSpPr>
          <p:nvPr>
            <p:ph type="body" sz="quarter" idx="4294967295"/>
          </p:nvPr>
        </p:nvSpPr>
        <p:spPr>
          <a:xfrm>
            <a:off x="1828800" y="475531"/>
            <a:ext cx="10744200" cy="572938"/>
          </a:xfrm>
          <a:prstGeom prst="rect">
            <a:avLst/>
          </a:prstGeom>
        </p:spPr>
        <p:txBody>
          <a:bodyPr/>
          <a:lstStyle/>
          <a:p>
            <a:pPr marL="0" indent="0" algn="ctr">
              <a:buNone/>
            </a:pPr>
            <a:r>
              <a:rPr lang="en-US" sz="4000" b="1" dirty="0">
                <a:latin typeface="Lub Dub Medium" panose="020B0603030403020204" pitchFamily="34" charset="0"/>
              </a:rPr>
              <a:t>Secondary Prevention of Rheumatic Fever</a:t>
            </a:r>
          </a:p>
          <a:p>
            <a:pPr marL="0" indent="0">
              <a:buNone/>
            </a:pPr>
            <a:endParaRPr lang="en-US" sz="4000" b="1" dirty="0">
              <a:latin typeface="Lub Dub Medium" panose="020B0603030403020204" pitchFamily="34" charset="0"/>
            </a:endParaRPr>
          </a:p>
        </p:txBody>
      </p:sp>
      <p:graphicFrame>
        <p:nvGraphicFramePr>
          <p:cNvPr id="2" name="Table 1">
            <a:extLst>
              <a:ext uri="{FF2B5EF4-FFF2-40B4-BE49-F238E27FC236}">
                <a16:creationId xmlns:a16="http://schemas.microsoft.com/office/drawing/2014/main" id="{8738FA63-4ADF-496D-ADB9-669B1EE07CFE}"/>
              </a:ext>
            </a:extLst>
          </p:cNvPr>
          <p:cNvGraphicFramePr>
            <a:graphicFrameLocks noGrp="1"/>
          </p:cNvGraphicFramePr>
          <p:nvPr>
            <p:extLst>
              <p:ext uri="{D42A27DB-BD31-4B8C-83A1-F6EECF244321}">
                <p14:modId xmlns:p14="http://schemas.microsoft.com/office/powerpoint/2010/main" val="432760706"/>
              </p:ext>
            </p:extLst>
          </p:nvPr>
        </p:nvGraphicFramePr>
        <p:xfrm>
          <a:off x="381000" y="1752600"/>
          <a:ext cx="13944600" cy="5715000"/>
        </p:xfrm>
        <a:graphic>
          <a:graphicData uri="http://schemas.openxmlformats.org/drawingml/2006/table">
            <a:tbl>
              <a:tblPr firstRow="1" firstCol="1" bandRow="1"/>
              <a:tblGrid>
                <a:gridCol w="1752600">
                  <a:extLst>
                    <a:ext uri="{9D8B030D-6E8A-4147-A177-3AD203B41FA5}">
                      <a16:colId xmlns:a16="http://schemas.microsoft.com/office/drawing/2014/main" val="3994294513"/>
                    </a:ext>
                  </a:extLst>
                </a:gridCol>
                <a:gridCol w="1767016">
                  <a:extLst>
                    <a:ext uri="{9D8B030D-6E8A-4147-A177-3AD203B41FA5}">
                      <a16:colId xmlns:a16="http://schemas.microsoft.com/office/drawing/2014/main" val="1636411049"/>
                    </a:ext>
                  </a:extLst>
                </a:gridCol>
                <a:gridCol w="10424984">
                  <a:extLst>
                    <a:ext uri="{9D8B030D-6E8A-4147-A177-3AD203B41FA5}">
                      <a16:colId xmlns:a16="http://schemas.microsoft.com/office/drawing/2014/main" val="15653553"/>
                    </a:ext>
                  </a:extLst>
                </a:gridCol>
              </a:tblGrid>
              <a:tr h="1328304">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COR</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LOE</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4400" b="1" dirty="0">
                          <a:effectLst/>
                          <a:latin typeface="Times New Roman" panose="02020603050405020304" pitchFamily="18" charset="0"/>
                          <a:ea typeface="Calibri" panose="020F0502020204030204" pitchFamily="34" charset="0"/>
                        </a:rPr>
                        <a:t>Recommendation</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11596220"/>
                  </a:ext>
                </a:extLst>
              </a:tr>
              <a:tr h="4386696">
                <a:tc>
                  <a:txBody>
                    <a:bodyPr/>
                    <a:lstStyle/>
                    <a:p>
                      <a:pPr marL="0" marR="0" algn="ctr">
                        <a:lnSpc>
                          <a:spcPct val="200000"/>
                        </a:lnSpc>
                        <a:spcBef>
                          <a:spcPts val="0"/>
                        </a:spcBef>
                        <a:spcAft>
                          <a:spcPts val="0"/>
                        </a:spcAft>
                      </a:pPr>
                      <a:r>
                        <a:rPr lang="en-US" sz="4400" b="1">
                          <a:solidFill>
                            <a:srgbClr val="000000"/>
                          </a:solidFill>
                          <a:effectLst/>
                          <a:latin typeface="Times New Roman" panose="02020603050405020304" pitchFamily="18" charset="0"/>
                          <a:ea typeface="Calibri" panose="020F0502020204030204" pitchFamily="34" charset="0"/>
                        </a:rPr>
                        <a:t>1</a:t>
                      </a:r>
                      <a:endParaRPr lang="en-US" sz="4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4400" b="1" dirty="0">
                          <a:solidFill>
                            <a:srgbClr val="000000"/>
                          </a:solidFill>
                          <a:effectLst/>
                          <a:latin typeface="Times New Roman" panose="02020603050405020304" pitchFamily="18" charset="0"/>
                          <a:ea typeface="Calibri" panose="020F0502020204030204" pitchFamily="34" charset="0"/>
                        </a:rPr>
                        <a:t>C-EO</a:t>
                      </a:r>
                      <a:endParaRPr lang="en-US" sz="4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4400" b="1" dirty="0">
                          <a:solidFill>
                            <a:srgbClr val="000000"/>
                          </a:solidFill>
                          <a:effectLst/>
                          <a:latin typeface="Times New Roman" panose="02020603050405020304" pitchFamily="18" charset="0"/>
                          <a:ea typeface="Calibri" panose="020F0502020204030204" pitchFamily="34" charset="0"/>
                        </a:rPr>
                        <a:t> In patients with rheumatic heart disease, secondary prevention of rheumatic fever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528536"/>
                  </a:ext>
                </a:extLst>
              </a:tr>
            </a:tbl>
          </a:graphicData>
        </a:graphic>
      </p:graphicFrame>
    </p:spTree>
    <p:extLst>
      <p:ext uri="{BB962C8B-B14F-4D97-AF65-F5344CB8AC3E}">
        <p14:creationId xmlns:p14="http://schemas.microsoft.com/office/powerpoint/2010/main" val="11097418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40FB8A-CF01-4F42-82EE-F61922E97E24}"/>
              </a:ext>
            </a:extLst>
          </p:cNvPr>
          <p:cNvSpPr>
            <a:spLocks noGrp="1"/>
          </p:cNvSpPr>
          <p:nvPr>
            <p:ph type="ctrTitle"/>
          </p:nvPr>
        </p:nvSpPr>
        <p:spPr>
          <a:xfrm>
            <a:off x="2053431" y="387217"/>
            <a:ext cx="10591800" cy="1163661"/>
          </a:xfrm>
        </p:spPr>
        <p:txBody>
          <a:bodyPr/>
          <a:lstStyle/>
          <a:p>
            <a:r>
              <a:rPr lang="en-US" sz="3600" dirty="0"/>
              <a:t>Table 6. Secondary Prevention of </a:t>
            </a:r>
            <a:br>
              <a:rPr lang="en-US" sz="3600" dirty="0"/>
            </a:br>
            <a:r>
              <a:rPr lang="en-US" sz="3600" dirty="0"/>
              <a:t>Rheumatic Fever </a:t>
            </a:r>
          </a:p>
        </p:txBody>
      </p:sp>
      <p:sp>
        <p:nvSpPr>
          <p:cNvPr id="3" name="Slide Number Placeholder 2">
            <a:extLst>
              <a:ext uri="{FF2B5EF4-FFF2-40B4-BE49-F238E27FC236}">
                <a16:creationId xmlns:a16="http://schemas.microsoft.com/office/drawing/2014/main" id="{9C34FE8C-3E76-437C-9206-3C99E9EC2CFD}"/>
              </a:ext>
            </a:extLst>
          </p:cNvPr>
          <p:cNvSpPr>
            <a:spLocks noGrp="1"/>
          </p:cNvSpPr>
          <p:nvPr>
            <p:ph type="sldNum" sz="quarter" idx="4"/>
          </p:nvPr>
        </p:nvSpPr>
        <p:spPr/>
        <p:txBody>
          <a:bodyPr/>
          <a:lstStyle/>
          <a:p>
            <a:fld id="{01CD3B2E-BC1C-6C4D-9D91-A67B950EE325}" type="slidenum">
              <a:rPr lang="en-US" smtClean="0"/>
              <a:pPr/>
              <a:t>29</a:t>
            </a:fld>
            <a:endParaRPr lang="en-US" dirty="0"/>
          </a:p>
        </p:txBody>
      </p:sp>
      <p:graphicFrame>
        <p:nvGraphicFramePr>
          <p:cNvPr id="5" name="Table 4">
            <a:extLst>
              <a:ext uri="{FF2B5EF4-FFF2-40B4-BE49-F238E27FC236}">
                <a16:creationId xmlns:a16="http://schemas.microsoft.com/office/drawing/2014/main" id="{218AA3AE-C9D8-4F10-8DB3-71A678007F70}"/>
              </a:ext>
            </a:extLst>
          </p:cNvPr>
          <p:cNvGraphicFramePr>
            <a:graphicFrameLocks noGrp="1"/>
          </p:cNvGraphicFramePr>
          <p:nvPr>
            <p:extLst>
              <p:ext uri="{D42A27DB-BD31-4B8C-83A1-F6EECF244321}">
                <p14:modId xmlns:p14="http://schemas.microsoft.com/office/powerpoint/2010/main" val="3363849416"/>
              </p:ext>
            </p:extLst>
          </p:nvPr>
        </p:nvGraphicFramePr>
        <p:xfrm>
          <a:off x="304800" y="1676400"/>
          <a:ext cx="14165261" cy="3886201"/>
        </p:xfrm>
        <a:graphic>
          <a:graphicData uri="http://schemas.openxmlformats.org/drawingml/2006/table">
            <a:tbl>
              <a:tblPr firstRow="1" firstCol="1" bandRow="1"/>
              <a:tblGrid>
                <a:gridCol w="6429621">
                  <a:extLst>
                    <a:ext uri="{9D8B030D-6E8A-4147-A177-3AD203B41FA5}">
                      <a16:colId xmlns:a16="http://schemas.microsoft.com/office/drawing/2014/main" val="1564813350"/>
                    </a:ext>
                  </a:extLst>
                </a:gridCol>
                <a:gridCol w="7735640">
                  <a:extLst>
                    <a:ext uri="{9D8B030D-6E8A-4147-A177-3AD203B41FA5}">
                      <a16:colId xmlns:a16="http://schemas.microsoft.com/office/drawing/2014/main" val="2191465960"/>
                    </a:ext>
                  </a:extLst>
                </a:gridCol>
              </a:tblGrid>
              <a:tr h="628856">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Antibiotics for Prevention</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b="1">
                          <a:effectLst/>
                          <a:latin typeface="Times New Roman" panose="02020603050405020304" pitchFamily="18" charset="0"/>
                          <a:ea typeface="Times New Roman" panose="02020603050405020304" pitchFamily="18" charset="0"/>
                        </a:rPr>
                        <a:t>Dosage</a:t>
                      </a:r>
                      <a:r>
                        <a:rPr lang="en-US" sz="2200">
                          <a:effectLst/>
                          <a:latin typeface="Times New Roman" panose="02020603050405020304" pitchFamily="18" charset="0"/>
                          <a:ea typeface="Times New Roman" panose="02020603050405020304" pitchFamily="18" charset="0"/>
                          <a:cs typeface="Calibri" panose="020F0502020204030204" pitchFamily="34" charset="0"/>
                        </a:rPr>
                        <a: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25286886"/>
                  </a:ext>
                </a:extLst>
              </a:tr>
              <a:tr h="628856">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Penicillin G benzathine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1.2 million U intramuscularly every 4 wk*</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234925"/>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Penicillin V potassium</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200 mg orally twice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63887799"/>
                  </a:ext>
                </a:extLst>
              </a:tr>
              <a:tr h="628856">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1 g orally once daily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8201490"/>
                  </a:ext>
                </a:extLst>
              </a:tr>
              <a:tr h="1370777">
                <a:tc>
                  <a:txBody>
                    <a:bodyPr/>
                    <a:lstStyle/>
                    <a:p>
                      <a:pPr marL="0" marR="0">
                        <a:lnSpc>
                          <a:spcPct val="200000"/>
                        </a:lnSpc>
                        <a:spcBef>
                          <a:spcPts val="0"/>
                        </a:spcBef>
                        <a:spcAft>
                          <a:spcPts val="0"/>
                        </a:spcAft>
                      </a:pPr>
                      <a:r>
                        <a:rPr lang="en-US" sz="2200">
                          <a:effectLst/>
                          <a:latin typeface="Times New Roman" panose="02020603050405020304" pitchFamily="18" charset="0"/>
                          <a:ea typeface="Times New Roman" panose="02020603050405020304" pitchFamily="18" charset="0"/>
                        </a:rPr>
                        <a:t>Macrolide or azalide antibiotic (for patients allergic to penicillin and sulfadiazine)†</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200" dirty="0">
                          <a:effectLst/>
                          <a:latin typeface="Times New Roman" panose="02020603050405020304" pitchFamily="18" charset="0"/>
                          <a:ea typeface="Times New Roman" panose="02020603050405020304" pitchFamily="18" charset="0"/>
                        </a:rPr>
                        <a:t>Varies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5531767"/>
                  </a:ext>
                </a:extLst>
              </a:tr>
            </a:tbl>
          </a:graphicData>
        </a:graphic>
      </p:graphicFrame>
      <p:sp>
        <p:nvSpPr>
          <p:cNvPr id="6" name="Rectangle 1">
            <a:extLst>
              <a:ext uri="{FF2B5EF4-FFF2-40B4-BE49-F238E27FC236}">
                <a16:creationId xmlns:a16="http://schemas.microsoft.com/office/drawing/2014/main" id="{BEDD0D4C-FD67-4577-A76E-7CCE6D621F70}"/>
              </a:ext>
            </a:extLst>
          </p:cNvPr>
          <p:cNvSpPr>
            <a:spLocks noChangeArrowheads="1"/>
          </p:cNvSpPr>
          <p:nvPr/>
        </p:nvSpPr>
        <p:spPr bwMode="auto">
          <a:xfrm>
            <a:off x="304799" y="5688122"/>
            <a:ext cx="14165261"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r>
              <a:rPr lang="en-US" altLang="en-US" sz="1600" dirty="0">
                <a:latin typeface="Times New Roman" panose="02020603050405020304" pitchFamily="18" charset="0"/>
                <a:ea typeface="Times New Roman" panose="02020603050405020304" pitchFamily="18" charset="0"/>
                <a:cs typeface="Times New Roman" panose="02020603050405020304" pitchFamily="18" charset="0"/>
              </a:rPr>
              <a:t>‡ In patients with documented valvular heart disease, the duration of rheumatic fever prophylaxis should be ≥10 years or until the patient is 40 years of age (whichever is longer). Lifelong prophylaxis may be recommended if the patient is at high risk of group A streptococcus exposure. Secondary rheumatic heart disease prophylaxis is required even after valve replacement.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*Administration every 3 </a:t>
            </a:r>
            <a:r>
              <a:rPr kumimoji="0" lang="en-US" altLang="en-US" sz="16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wk</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is recommended in certain high-risk situations.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†Macrolide antibiotics should not be used in persons taking other medications that inhibit cytochrome P450 3A, such as azole antifungal agents, HIV protease inhibitors, and some selective serotonin reuptake inhibitors.</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Adapted from Gerber et al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284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98B25C-5FDE-4A89-BC10-7FCB24E5774E}"/>
              </a:ext>
            </a:extLst>
          </p:cNvPr>
          <p:cNvSpPr>
            <a:spLocks noGrp="1"/>
          </p:cNvSpPr>
          <p:nvPr>
            <p:ph type="ctrTitle"/>
          </p:nvPr>
        </p:nvSpPr>
        <p:spPr>
          <a:xfrm>
            <a:off x="876300" y="386283"/>
            <a:ext cx="12877800" cy="914399"/>
          </a:xfrm>
          <a:prstGeom prst="rect">
            <a:avLst/>
          </a:prstGeom>
        </p:spPr>
        <p:txBody>
          <a:bodyPr/>
          <a:lstStyle/>
          <a:p>
            <a:pPr algn="ctr"/>
            <a:r>
              <a:rPr lang="en-US" sz="4800" dirty="0"/>
              <a:t>2020 Writing Committee Members*</a:t>
            </a:r>
          </a:p>
        </p:txBody>
      </p:sp>
      <p:sp>
        <p:nvSpPr>
          <p:cNvPr id="5" name="Slide Number Placeholder 4">
            <a:extLst>
              <a:ext uri="{FF2B5EF4-FFF2-40B4-BE49-F238E27FC236}">
                <a16:creationId xmlns:a16="http://schemas.microsoft.com/office/drawing/2014/main" id="{27085F7C-8214-4895-90E3-04DCE1070A05}"/>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8" name="Text Placeholder 7">
            <a:extLst>
              <a:ext uri="{FF2B5EF4-FFF2-40B4-BE49-F238E27FC236}">
                <a16:creationId xmlns:a16="http://schemas.microsoft.com/office/drawing/2014/main" id="{31E9E5EF-0D47-4BA9-B200-951A78F80BB1}"/>
              </a:ext>
            </a:extLst>
          </p:cNvPr>
          <p:cNvSpPr>
            <a:spLocks noGrp="1"/>
          </p:cNvSpPr>
          <p:nvPr>
            <p:ph type="body" sz="quarter" idx="4294967295"/>
          </p:nvPr>
        </p:nvSpPr>
        <p:spPr>
          <a:xfrm>
            <a:off x="1139031" y="1620598"/>
            <a:ext cx="12877800" cy="896938"/>
          </a:xfrm>
          <a:prstGeom prst="rect">
            <a:avLst/>
          </a:prstGeom>
        </p:spPr>
        <p:txBody>
          <a:bodyPr/>
          <a:lstStyle/>
          <a:p>
            <a:pPr marL="0" indent="0" algn="ctr">
              <a:buNone/>
            </a:pPr>
            <a:r>
              <a:rPr lang="en-US" sz="2400" b="1" dirty="0"/>
              <a:t>Catherine M. Otto, MD, FACC, FAHA, Co-Chair</a:t>
            </a:r>
          </a:p>
          <a:p>
            <a:pPr marL="0" indent="0" algn="ctr">
              <a:buNone/>
            </a:pPr>
            <a:r>
              <a:rPr lang="en-US" sz="2400" b="1" dirty="0"/>
              <a:t>Rick A. Nishimura, MD, MACC, FAHA, Co-Chair</a:t>
            </a:r>
          </a:p>
          <a:p>
            <a:endParaRPr lang="en-US" sz="2000" dirty="0"/>
          </a:p>
        </p:txBody>
      </p:sp>
      <p:graphicFrame>
        <p:nvGraphicFramePr>
          <p:cNvPr id="11" name="Table 10">
            <a:extLst>
              <a:ext uri="{FF2B5EF4-FFF2-40B4-BE49-F238E27FC236}">
                <a16:creationId xmlns:a16="http://schemas.microsoft.com/office/drawing/2014/main" id="{B8C435D8-5A67-4602-BE3D-730699399ABC}"/>
              </a:ext>
            </a:extLst>
          </p:cNvPr>
          <p:cNvGraphicFramePr>
            <a:graphicFrameLocks noGrp="1"/>
          </p:cNvGraphicFramePr>
          <p:nvPr>
            <p:extLst>
              <p:ext uri="{D42A27DB-BD31-4B8C-83A1-F6EECF244321}">
                <p14:modId xmlns:p14="http://schemas.microsoft.com/office/powerpoint/2010/main" val="2920247221"/>
              </p:ext>
            </p:extLst>
          </p:nvPr>
        </p:nvGraphicFramePr>
        <p:xfrm>
          <a:off x="2705100" y="2972941"/>
          <a:ext cx="11049000" cy="2739124"/>
        </p:xfrm>
        <a:graphic>
          <a:graphicData uri="http://schemas.openxmlformats.org/drawingml/2006/table">
            <a:tbl>
              <a:tblPr firstRow="1" firstCol="1" bandRow="1" bandCol="1">
                <a:tableStyleId>{5C22544A-7EE6-4342-B048-85BDC9FD1C3A}</a:tableStyleId>
              </a:tblPr>
              <a:tblGrid>
                <a:gridCol w="5514123">
                  <a:extLst>
                    <a:ext uri="{9D8B030D-6E8A-4147-A177-3AD203B41FA5}">
                      <a16:colId xmlns:a16="http://schemas.microsoft.com/office/drawing/2014/main" val="1018452335"/>
                    </a:ext>
                  </a:extLst>
                </a:gridCol>
                <a:gridCol w="5534877">
                  <a:extLst>
                    <a:ext uri="{9D8B030D-6E8A-4147-A177-3AD203B41FA5}">
                      <a16:colId xmlns:a16="http://schemas.microsoft.com/office/drawing/2014/main" val="3783476162"/>
                    </a:ext>
                  </a:extLst>
                </a:gridCol>
              </a:tblGrid>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Robert O. Bonow, MD, MS,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McLeod, MBCHB, PhD,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49862262"/>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Blasé A. Carabello,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Patrick O’Gara, MD, MACC,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10948373"/>
                  </a:ext>
                </a:extLst>
              </a:tr>
              <a:tr h="392687">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John P. Erwin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Vera H. Rigolin,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3959870"/>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Federico Gentile, MD, FACC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Thoralf M. Sundt III,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550669041"/>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Hani Jneid, MD, FACC, FAHA</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it-IT" sz="1800" b="1" u="none" dirty="0">
                          <a:solidFill>
                            <a:schemeClr val="tx1"/>
                          </a:solidFill>
                          <a:effectLst/>
                          <a:latin typeface="Lub Dub Medium" panose="020B0603030403020204" pitchFamily="34" charset="0"/>
                        </a:rPr>
                        <a:t>Annemarie Thompson, MD</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81344189"/>
                  </a:ext>
                </a:extLst>
              </a:tr>
              <a:tr h="391139">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Eric V. Krieger, MD, FACC</a:t>
                      </a: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Christopher </a:t>
                      </a:r>
                      <a:r>
                        <a:rPr lang="en-US" sz="1800" b="1" u="none" dirty="0" err="1">
                          <a:solidFill>
                            <a:schemeClr val="tx1"/>
                          </a:solidFill>
                          <a:effectLst/>
                          <a:latin typeface="Lub Dub Medium" panose="020B0603030403020204" pitchFamily="34" charset="0"/>
                        </a:rPr>
                        <a:t>Toley</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64188175"/>
                  </a:ext>
                </a:extLst>
              </a:tr>
              <a:tr h="390742">
                <a:tc>
                  <a:txBody>
                    <a:bodyPr/>
                    <a:lstStyle/>
                    <a:p>
                      <a:pPr marL="0" marR="0">
                        <a:lnSpc>
                          <a:spcPct val="150000"/>
                        </a:lnSpc>
                        <a:spcBef>
                          <a:spcPts val="0"/>
                        </a:spcBef>
                        <a:spcAft>
                          <a:spcPts val="0"/>
                        </a:spcAft>
                      </a:pPr>
                      <a:r>
                        <a:rPr lang="en-US" sz="1800" b="1" u="none" dirty="0">
                          <a:solidFill>
                            <a:schemeClr val="tx1"/>
                          </a:solidFill>
                          <a:effectLst/>
                          <a:latin typeface="Lub Dub Medium" panose="020B0603030403020204" pitchFamily="34" charset="0"/>
                        </a:rPr>
                        <a:t>Michael Mack, MD, MACC</a:t>
                      </a: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a:lnSpc>
                          <a:spcPct val="150000"/>
                        </a:lnSpc>
                        <a:spcBef>
                          <a:spcPts val="0"/>
                        </a:spcBef>
                        <a:spcAft>
                          <a:spcPts val="0"/>
                        </a:spcAft>
                      </a:pPr>
                      <a:endParaRPr lang="en-US" sz="1800" b="1" u="none" dirty="0">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endParaRPr>
                    </a:p>
                  </a:txBody>
                  <a:tcPr marL="68580" marR="68580" marT="0" marB="0">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8577309"/>
                  </a:ext>
                </a:extLst>
              </a:tr>
            </a:tbl>
          </a:graphicData>
        </a:graphic>
      </p:graphicFrame>
      <p:sp>
        <p:nvSpPr>
          <p:cNvPr id="13" name="TextBox 12">
            <a:extLst>
              <a:ext uri="{FF2B5EF4-FFF2-40B4-BE49-F238E27FC236}">
                <a16:creationId xmlns:a16="http://schemas.microsoft.com/office/drawing/2014/main" id="{7DBB7EEE-1EC9-4461-9A4F-BF130B806554}"/>
              </a:ext>
            </a:extLst>
          </p:cNvPr>
          <p:cNvSpPr txBox="1"/>
          <p:nvPr/>
        </p:nvSpPr>
        <p:spPr>
          <a:xfrm>
            <a:off x="685800" y="6328119"/>
            <a:ext cx="13784262" cy="830997"/>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*Writing committee members are required to recuse themselves from voting on sections to which their specific relationships with industry may apply; see Appendix 1 for detailed information. †ACC/AHA Representative. </a:t>
            </a:r>
            <a:r>
              <a:rPr lang="en-US" sz="1600" b="1" u="none" dirty="0">
                <a:solidFill>
                  <a:schemeClr val="tx1"/>
                </a:solidFill>
                <a:effectLst/>
                <a:latin typeface="Lub Dub Medium" panose="020B0603030403020204" pitchFamily="34" charset="0"/>
              </a:rPr>
              <a:t>†</a:t>
            </a:r>
            <a:r>
              <a:rPr kumimoji="0" lang="en-US" sz="1600" b="0" i="0" u="none" strike="noStrike" kern="1200" cap="none" spc="0" normalizeH="0" baseline="0" noProof="0" dirty="0">
                <a:ln>
                  <a:noFill/>
                </a:ln>
                <a:solidFill>
                  <a:prstClr val="black"/>
                </a:solidFill>
                <a:effectLst/>
                <a:uLnTx/>
                <a:uFillTx/>
                <a:latin typeface="Lub Dub Medium" panose="020B0603030403020204" pitchFamily="34" charset="0"/>
                <a:ea typeface="+mn-ea"/>
                <a:cs typeface="+mn-cs"/>
              </a:rPr>
              <a:t>ACC/AHA Joint Committee on Clinical Practice Guidelines Liaison. </a:t>
            </a:r>
          </a:p>
        </p:txBody>
      </p:sp>
    </p:spTree>
    <p:extLst>
      <p:ext uri="{BB962C8B-B14F-4D97-AF65-F5344CB8AC3E}">
        <p14:creationId xmlns:p14="http://schemas.microsoft.com/office/powerpoint/2010/main" val="17026342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47BB1-6B17-4967-8DDE-C99590AEC41B}"/>
              </a:ext>
            </a:extLst>
          </p:cNvPr>
          <p:cNvSpPr>
            <a:spLocks noGrp="1"/>
          </p:cNvSpPr>
          <p:nvPr>
            <p:ph type="ctrTitle"/>
          </p:nvPr>
        </p:nvSpPr>
        <p:spPr>
          <a:xfrm>
            <a:off x="2914650" y="389835"/>
            <a:ext cx="8801100" cy="914399"/>
          </a:xfrm>
        </p:spPr>
        <p:txBody>
          <a:bodyPr/>
          <a:lstStyle/>
          <a:p>
            <a:r>
              <a:rPr lang="en-US" sz="3200" dirty="0"/>
              <a:t>Table 7. Duration of Secondary </a:t>
            </a:r>
            <a:br>
              <a:rPr lang="en-US" sz="3200" dirty="0"/>
            </a:br>
            <a:r>
              <a:rPr lang="en-US" sz="3200" dirty="0"/>
              <a:t>Prophylaxis for Rheumatic Fever </a:t>
            </a:r>
          </a:p>
        </p:txBody>
      </p:sp>
      <p:sp>
        <p:nvSpPr>
          <p:cNvPr id="3" name="Slide Number Placeholder 2">
            <a:extLst>
              <a:ext uri="{FF2B5EF4-FFF2-40B4-BE49-F238E27FC236}">
                <a16:creationId xmlns:a16="http://schemas.microsoft.com/office/drawing/2014/main" id="{36EFEA6A-3CB9-4829-9EE9-1CCD2C9DCB55}"/>
              </a:ext>
            </a:extLst>
          </p:cNvPr>
          <p:cNvSpPr>
            <a:spLocks noGrp="1"/>
          </p:cNvSpPr>
          <p:nvPr>
            <p:ph type="sldNum" sz="quarter" idx="4"/>
          </p:nvPr>
        </p:nvSpPr>
        <p:spPr/>
        <p:txBody>
          <a:bodyPr/>
          <a:lstStyle/>
          <a:p>
            <a:fld id="{01CD3B2E-BC1C-6C4D-9D91-A67B950EE325}" type="slidenum">
              <a:rPr lang="en-US" smtClean="0"/>
              <a:pPr/>
              <a:t>30</a:t>
            </a:fld>
            <a:endParaRPr lang="en-US" dirty="0"/>
          </a:p>
        </p:txBody>
      </p:sp>
      <p:graphicFrame>
        <p:nvGraphicFramePr>
          <p:cNvPr id="4" name="Table 3">
            <a:extLst>
              <a:ext uri="{FF2B5EF4-FFF2-40B4-BE49-F238E27FC236}">
                <a16:creationId xmlns:a16="http://schemas.microsoft.com/office/drawing/2014/main" id="{A325B967-28BB-43C5-B174-09DC16D0A4A6}"/>
              </a:ext>
            </a:extLst>
          </p:cNvPr>
          <p:cNvGraphicFramePr>
            <a:graphicFrameLocks noGrp="1"/>
          </p:cNvGraphicFramePr>
          <p:nvPr>
            <p:extLst>
              <p:ext uri="{D42A27DB-BD31-4B8C-83A1-F6EECF244321}">
                <p14:modId xmlns:p14="http://schemas.microsoft.com/office/powerpoint/2010/main" val="1516516625"/>
              </p:ext>
            </p:extLst>
          </p:nvPr>
        </p:nvGraphicFramePr>
        <p:xfrm>
          <a:off x="381000" y="1600200"/>
          <a:ext cx="13944600" cy="4724399"/>
        </p:xfrm>
        <a:graphic>
          <a:graphicData uri="http://schemas.openxmlformats.org/drawingml/2006/table">
            <a:tbl>
              <a:tblPr firstRow="1" firstCol="1" bandRow="1"/>
              <a:tblGrid>
                <a:gridCol w="6569623">
                  <a:extLst>
                    <a:ext uri="{9D8B030D-6E8A-4147-A177-3AD203B41FA5}">
                      <a16:colId xmlns:a16="http://schemas.microsoft.com/office/drawing/2014/main" val="4071759231"/>
                    </a:ext>
                  </a:extLst>
                </a:gridCol>
                <a:gridCol w="7374977">
                  <a:extLst>
                    <a:ext uri="{9D8B030D-6E8A-4147-A177-3AD203B41FA5}">
                      <a16:colId xmlns:a16="http://schemas.microsoft.com/office/drawing/2014/main" val="745523506"/>
                    </a:ext>
                  </a:extLst>
                </a:gridCol>
              </a:tblGrid>
              <a:tr h="743088">
                <a:tc>
                  <a:txBody>
                    <a:bodyPr/>
                    <a:lstStyle/>
                    <a:p>
                      <a:pPr marL="0" marR="0">
                        <a:lnSpc>
                          <a:spcPct val="2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Type</a:t>
                      </a:r>
                      <a:endParaRPr lang="en-US" sz="240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Duration After Last Attack*</a:t>
                      </a:r>
                      <a:endParaRPr lang="en-US" sz="2400" dirty="0">
                        <a:effectLst/>
                        <a:latin typeface="Times New Roman" panose="02020603050405020304" pitchFamily="18" charset="0"/>
                        <a:ea typeface="Times New Roman" panose="02020603050405020304" pitchFamily="18" charset="0"/>
                      </a:endParaRPr>
                    </a:p>
                  </a:txBody>
                  <a:tcPr marL="38100" marR="3810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103153"/>
                  </a:ext>
                </a:extLst>
              </a:tr>
              <a:tr h="1464504">
                <a:tc>
                  <a:txBody>
                    <a:bodyPr/>
                    <a:lstStyle/>
                    <a:p>
                      <a:pPr marL="119063" marR="0" indent="-1111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and residual heart disease (persistent VHD†)</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40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0721297"/>
                  </a:ext>
                </a:extLst>
              </a:tr>
              <a:tr h="1464504">
                <a:tc>
                  <a:txBody>
                    <a:bodyPr/>
                    <a:lstStyle/>
                    <a:p>
                      <a:pPr marL="119063" marR="0" indent="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 carditis but no residual heart disease (no valvular disease†)</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10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30447182"/>
                  </a:ext>
                </a:extLst>
              </a:tr>
              <a:tr h="1052303">
                <a:tc>
                  <a:txBody>
                    <a:bodyPr/>
                    <a:lstStyle/>
                    <a:p>
                      <a:pPr marL="0" marR="0" indent="119063">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Rheumatic fever without carditis</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5 y or until patient is 21 y of age (whichever is longer)</a:t>
                      </a: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5605911"/>
                  </a:ext>
                </a:extLst>
              </a:tr>
            </a:tbl>
          </a:graphicData>
        </a:graphic>
      </p:graphicFrame>
      <p:sp>
        <p:nvSpPr>
          <p:cNvPr id="5" name="TextBox 4">
            <a:extLst>
              <a:ext uri="{FF2B5EF4-FFF2-40B4-BE49-F238E27FC236}">
                <a16:creationId xmlns:a16="http://schemas.microsoft.com/office/drawing/2014/main" id="{E4B5C07D-E864-44BA-8123-4222A4152517}"/>
              </a:ext>
            </a:extLst>
          </p:cNvPr>
          <p:cNvSpPr txBox="1"/>
          <p:nvPr/>
        </p:nvSpPr>
        <p:spPr>
          <a:xfrm>
            <a:off x="397823" y="6299409"/>
            <a:ext cx="13944600" cy="1121269"/>
          </a:xfrm>
          <a:prstGeom prst="rect">
            <a:avLst/>
          </a:prstGeom>
          <a:noFill/>
        </p:spPr>
        <p:txBody>
          <a:bodyPr wrap="square" rtlCol="0">
            <a:spAutoFit/>
          </a:bodyPr>
          <a:lstStyle/>
          <a:p>
            <a:pPr marL="0" marR="0">
              <a:lnSpc>
                <a:spcPct val="200000"/>
              </a:lnSpc>
              <a:spcBef>
                <a:spcPts val="0"/>
              </a:spcBef>
              <a:spcAft>
                <a:spcPts val="0"/>
              </a:spcAft>
            </a:pPr>
            <a:r>
              <a:rPr lang="en-US" dirty="0">
                <a:effectLst/>
                <a:latin typeface="Times New Roman" panose="02020603050405020304" pitchFamily="18" charset="0"/>
                <a:ea typeface="Times New Roman" panose="02020603050405020304" pitchFamily="18" charset="0"/>
              </a:rPr>
              <a:t>*Lifelong prophylaxis may be recommended if the patient is at high risk of group A streptococcus exposure. Secondary rheumatic heart disease prophylaxis is required even after valve replacement. †Clinical or echocardiographic evidence. Adapted from Gerber et al</a:t>
            </a:r>
            <a:endParaRPr lang="en-US" dirty="0"/>
          </a:p>
        </p:txBody>
      </p:sp>
    </p:spTree>
    <p:extLst>
      <p:ext uri="{BB962C8B-B14F-4D97-AF65-F5344CB8AC3E}">
        <p14:creationId xmlns:p14="http://schemas.microsoft.com/office/powerpoint/2010/main" val="12623357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31</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1464562825"/>
              </p:ext>
            </p:extLst>
          </p:nvPr>
        </p:nvGraphicFramePr>
        <p:xfrm>
          <a:off x="257430" y="1524000"/>
          <a:ext cx="14115539" cy="5943600"/>
        </p:xfrm>
        <a:graphic>
          <a:graphicData uri="http://schemas.openxmlformats.org/drawingml/2006/table">
            <a:tbl>
              <a:tblPr firstRow="1" firstCol="1" bandRow="1"/>
              <a:tblGrid>
                <a:gridCol w="1318392">
                  <a:extLst>
                    <a:ext uri="{9D8B030D-6E8A-4147-A177-3AD203B41FA5}">
                      <a16:colId xmlns:a16="http://schemas.microsoft.com/office/drawing/2014/main" val="1432971193"/>
                    </a:ext>
                  </a:extLst>
                </a:gridCol>
                <a:gridCol w="1436961">
                  <a:extLst>
                    <a:ext uri="{9D8B030D-6E8A-4147-A177-3AD203B41FA5}">
                      <a16:colId xmlns:a16="http://schemas.microsoft.com/office/drawing/2014/main" val="1516155221"/>
                    </a:ext>
                  </a:extLst>
                </a:gridCol>
                <a:gridCol w="11360186">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ctr">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Recommendation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27705899"/>
                  </a:ext>
                </a:extLst>
              </a:tr>
              <a:tr h="504380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Antibiotic prophylaxis is reasonable before dental procedures that involve manipulation of gingival tissue, manipulation of the periapical region of teeth, or perforation of the oral mucosa in patients with VHD who have any of the following:</a:t>
                      </a: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cardiac valves, including transcatheter-implanted prostheses and </a:t>
                      </a:r>
                      <a:r>
                        <a:rPr lang="en-AU"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homografts</a:t>
                      </a: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Prosthetic material used for cardiac valve repair, such as annuloplasty rings, chords, or clips.</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Previous IE.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AU" sz="2400" b="1" dirty="0">
                          <a:effectLst/>
                          <a:latin typeface="Times New Roman" panose="02020603050405020304" pitchFamily="18" charset="0"/>
                          <a:ea typeface="Times New Roman" panose="02020603050405020304" pitchFamily="18" charset="0"/>
                          <a:cs typeface="Times New Roman" panose="02020603050405020304" pitchFamily="18" charset="0"/>
                        </a:rPr>
                        <a:t>Unrepaired cyanotic congenital heart disease or repaired congenital heart disease, with residual shunts or valvular regurgitation at the site of or adjacent to the site of a prosthetic patch or prosthetic device.</a:t>
                      </a: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025525" marR="0" lvl="0" indent="-457200">
                        <a:lnSpc>
                          <a:spcPct val="100000"/>
                        </a:lnSpc>
                        <a:spcBef>
                          <a:spcPts val="0"/>
                        </a:spcBef>
                        <a:spcAft>
                          <a:spcPts val="0"/>
                        </a:spcAft>
                        <a:buFont typeface="+mj-lt"/>
                        <a:buAutoNum type="alphaLcPeriod"/>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Cardiac transplant with valve regurgitation attributable to a structurally abnormal valve.</a:t>
                      </a:r>
                      <a:endPar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3822010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70163AA-DB7A-4EEA-B369-1DF8FA5B876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7" name="TextBox 6">
            <a:extLst>
              <a:ext uri="{FF2B5EF4-FFF2-40B4-BE49-F238E27FC236}">
                <a16:creationId xmlns:a16="http://schemas.microsoft.com/office/drawing/2014/main" id="{A996D062-EADB-46EC-8655-50CECB57851B}"/>
              </a:ext>
            </a:extLst>
          </p:cNvPr>
          <p:cNvSpPr txBox="1"/>
          <p:nvPr/>
        </p:nvSpPr>
        <p:spPr>
          <a:xfrm>
            <a:off x="1600199" y="600670"/>
            <a:ext cx="11430000" cy="92333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0"/>
                <a:ea typeface="Calibri" panose="020F0502020204030204" pitchFamily="34" charset="0"/>
                <a:cs typeface="Times New Roman" panose="02020603050405020304" pitchFamily="18" charset="0"/>
              </a:rPr>
              <a:t>IE Prophylaxis  </a:t>
            </a:r>
            <a:endParaRPr kumimoji="0" lang="en-US" sz="3600" b="0" i="0" u="none" strike="noStrike" kern="1200" cap="none" spc="0" normalizeH="0" baseline="0" noProof="0" dirty="0">
              <a:ln>
                <a:noFill/>
              </a:ln>
              <a:solidFill>
                <a:prstClr val="black"/>
              </a:solidFill>
              <a:effectLst/>
              <a:uLnTx/>
              <a:uFillTx/>
              <a:latin typeface="Lub Dub Medium" panose="020B0603030403020204" pitchFamily="34" charset="0"/>
              <a:ea typeface="Times New Roman" panose="02020603050405020304" pitchFamily="18"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graphicFrame>
        <p:nvGraphicFramePr>
          <p:cNvPr id="2" name="Table 1">
            <a:extLst>
              <a:ext uri="{FF2B5EF4-FFF2-40B4-BE49-F238E27FC236}">
                <a16:creationId xmlns:a16="http://schemas.microsoft.com/office/drawing/2014/main" id="{3368D184-5A74-4685-9A91-F90BC0841E8F}"/>
              </a:ext>
            </a:extLst>
          </p:cNvPr>
          <p:cNvGraphicFramePr>
            <a:graphicFrameLocks noGrp="1"/>
          </p:cNvGraphicFramePr>
          <p:nvPr>
            <p:extLst>
              <p:ext uri="{D42A27DB-BD31-4B8C-83A1-F6EECF244321}">
                <p14:modId xmlns:p14="http://schemas.microsoft.com/office/powerpoint/2010/main" val="672435673"/>
              </p:ext>
            </p:extLst>
          </p:nvPr>
        </p:nvGraphicFramePr>
        <p:xfrm>
          <a:off x="257430" y="1524000"/>
          <a:ext cx="14115539" cy="5943600"/>
        </p:xfrm>
        <a:graphic>
          <a:graphicData uri="http://schemas.openxmlformats.org/drawingml/2006/table">
            <a:tbl>
              <a:tblPr firstRow="1" firstCol="1" bandRow="1">
                <a:tableStyleId>{5940675A-B579-460E-94D1-54222C63F5DA}</a:tableStyleId>
              </a:tblPr>
              <a:tblGrid>
                <a:gridCol w="1723770">
                  <a:extLst>
                    <a:ext uri="{9D8B030D-6E8A-4147-A177-3AD203B41FA5}">
                      <a16:colId xmlns:a16="http://schemas.microsoft.com/office/drawing/2014/main" val="1432971193"/>
                    </a:ext>
                  </a:extLst>
                </a:gridCol>
                <a:gridCol w="1905000">
                  <a:extLst>
                    <a:ext uri="{9D8B030D-6E8A-4147-A177-3AD203B41FA5}">
                      <a16:colId xmlns:a16="http://schemas.microsoft.com/office/drawing/2014/main" val="1516155221"/>
                    </a:ext>
                  </a:extLst>
                </a:gridCol>
                <a:gridCol w="10486769">
                  <a:extLst>
                    <a:ext uri="{9D8B030D-6E8A-4147-A177-3AD203B41FA5}">
                      <a16:colId xmlns:a16="http://schemas.microsoft.com/office/drawing/2014/main" val="1747912976"/>
                    </a:ext>
                  </a:extLst>
                </a:gridCol>
              </a:tblGrid>
              <a:tr h="89979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COR</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LOE</a:t>
                      </a:r>
                      <a:endPar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1"/>
                </a:tc>
                <a:tc>
                  <a:txBody>
                    <a:bodyPr/>
                    <a:lstStyle/>
                    <a:p>
                      <a:pPr marL="0" marR="0" lvl="0" indent="0" algn="ctr">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Recommendation </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3627705899"/>
                  </a:ext>
                </a:extLst>
              </a:tr>
              <a:tr h="5043808">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cs typeface="Times New Roman" panose="02020603050405020304" pitchFamily="18" charset="0"/>
                        </a:rPr>
                        <a:t>3: No Benefit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F37321"/>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cs typeface="Times New Roman" panose="02020603050405020304" pitchFamily="18" charset="0"/>
                        </a:rPr>
                        <a:t>B-NR</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R="68580" marT="0" marB="0" anchor="ctr" anchorCtr="1">
                    <a:solidFill>
                      <a:srgbClr val="85ADD1"/>
                    </a:solidFill>
                  </a:tcPr>
                </a:tc>
                <a:tc>
                  <a:txBody>
                    <a:bodyPr/>
                    <a:lstStyle/>
                    <a:p>
                      <a:pPr marL="395288" marR="0" lvl="0" indent="-39528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cs typeface="Times New Roman" panose="02020603050405020304" pitchFamily="18" charset="0"/>
                        </a:rPr>
                        <a:t>2. In patients with VHD who are at high risk of IE, antibiotic prophylaxis is not recommended for nondental procedures (e.g., TEE, esophagogastroduodenoscopy, colonoscopy, or cystoscopy) in the absence of active infection.</a:t>
                      </a:r>
                      <a:endParaRPr lang="en-US" sz="3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R="68580" marT="0" marB="0" anchorCtr="1"/>
                </a:tc>
                <a:extLst>
                  <a:ext uri="{0D108BD9-81ED-4DB2-BD59-A6C34878D82A}">
                    <a16:rowId xmlns:a16="http://schemas.microsoft.com/office/drawing/2014/main" val="1703143906"/>
                  </a:ext>
                </a:extLst>
              </a:tr>
            </a:tbl>
          </a:graphicData>
        </a:graphic>
      </p:graphicFrame>
    </p:spTree>
    <p:extLst>
      <p:ext uri="{BB962C8B-B14F-4D97-AF65-F5344CB8AC3E}">
        <p14:creationId xmlns:p14="http://schemas.microsoft.com/office/powerpoint/2010/main" val="269868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3520223996"/>
              </p:ext>
            </p:extLst>
          </p:nvPr>
        </p:nvGraphicFramePr>
        <p:xfrm>
          <a:off x="338931" y="1600201"/>
          <a:ext cx="14020799" cy="5912693"/>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459223">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3372160">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For patients with AF and native valve heart disease (except rheumatic mitral stenosis [MS]) or who received a bioprosthetic valve &gt;3 months ago, a non–vitamin K oral anticoagulant (NOAC) is an effective alternative to VKA anticoagulation  and should be administered on the basis of the patient’s CHA</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DS</a:t>
                      </a:r>
                      <a:r>
                        <a:rPr lang="en-US" sz="2400" b="1" baseline="-25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-VASc score.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188361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4488" marR="0" lvl="0" indent="-344488"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For patients with AF and rheumatic MS, long-term VKA oral anticoagulation is recommended. </a:t>
                      </a:r>
                    </a:p>
                  </a:txBody>
                  <a:tcPr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1615347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304800"/>
            <a:ext cx="10363200" cy="914399"/>
          </a:xfrm>
        </p:spPr>
        <p:txBody>
          <a:bodyPr/>
          <a:lstStyle/>
          <a:p>
            <a:r>
              <a:rPr lang="en-US" sz="3600" dirty="0"/>
              <a:t>Anticoagulation for AF in Patients With VHD</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34</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765155465"/>
              </p:ext>
            </p:extLst>
          </p:nvPr>
        </p:nvGraphicFramePr>
        <p:xfrm>
          <a:off x="338931" y="1600201"/>
          <a:ext cx="14020799" cy="5867399"/>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587088">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2747845">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398463" marR="0" lvl="0" indent="-339725"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For patients with new-onset AF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 </a:t>
                      </a:r>
                      <a:r>
                        <a:rPr lang="en-US" sz="2800" b="1" dirty="0">
                          <a:solidFill>
                            <a:srgbClr val="000000"/>
                          </a:solidFill>
                          <a:effectLst/>
                          <a:latin typeface="Times New Roman" panose="02020603050405020304" pitchFamily="18" charset="0"/>
                          <a:ea typeface="Calibri" panose="020F0502020204030204" pitchFamily="34" charset="0"/>
                        </a:rPr>
                        <a:t>3 months after surgical or transcatheter bioprosthetic valve replacement, anticoagulation with a VKA is reasonable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253246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3: Harm</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ADD1"/>
                    </a:solidFill>
                  </a:tcPr>
                </a:tc>
                <a:tc>
                  <a:txBody>
                    <a:bodyPr/>
                    <a:lstStyle/>
                    <a:p>
                      <a:pPr marL="463550" marR="0" lvl="0" indent="-463550"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patients with mechanical heart valves with or without AF who require long-term anticoagulation with VKA to prevent valve thrombosis, NOACs are not recommended.</a:t>
                      </a:r>
                    </a:p>
                  </a:txBody>
                  <a:tcPr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10445595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8F0563-4975-49F1-B9DC-44B740FF2CF6}"/>
              </a:ext>
            </a:extLst>
          </p:cNvPr>
          <p:cNvSpPr>
            <a:spLocks noGrp="1"/>
          </p:cNvSpPr>
          <p:nvPr>
            <p:ph type="sldNum" sz="quarter" idx="4"/>
          </p:nvPr>
        </p:nvSpPr>
        <p:spPr/>
        <p:txBody>
          <a:bodyPr/>
          <a:lstStyle/>
          <a:p>
            <a:fld id="{01CD3B2E-BC1C-6C4D-9D91-A67B950EE325}" type="slidenum">
              <a:rPr lang="en-US" smtClean="0"/>
              <a:pPr/>
              <a:t>35</a:t>
            </a:fld>
            <a:endParaRPr lang="en-US" dirty="0"/>
          </a:p>
        </p:txBody>
      </p:sp>
      <p:pic>
        <p:nvPicPr>
          <p:cNvPr id="3" name="Picture 2">
            <a:extLst>
              <a:ext uri="{FF2B5EF4-FFF2-40B4-BE49-F238E27FC236}">
                <a16:creationId xmlns:a16="http://schemas.microsoft.com/office/drawing/2014/main" id="{3B931538-F679-478F-9287-3F712231D945}"/>
              </a:ext>
            </a:extLst>
          </p:cNvPr>
          <p:cNvPicPr/>
          <p:nvPr/>
        </p:nvPicPr>
        <p:blipFill rotWithShape="1">
          <a:blip r:embed="rId2">
            <a:extLst>
              <a:ext uri="{28A0092B-C50C-407E-A947-70E740481C1C}">
                <a14:useLocalDpi xmlns:a14="http://schemas.microsoft.com/office/drawing/2010/main" val="0"/>
              </a:ext>
            </a:extLst>
          </a:blip>
          <a:srcRect l="-347" t="5814" r="1994" b="28295"/>
          <a:stretch/>
        </p:blipFill>
        <p:spPr bwMode="auto">
          <a:xfrm>
            <a:off x="1981200" y="289775"/>
            <a:ext cx="9830873" cy="7924800"/>
          </a:xfrm>
          <a:prstGeom prst="rect">
            <a:avLst/>
          </a:prstGeom>
          <a:noFill/>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393BC4DC-53CF-424E-8F0B-A4730FCA230B}"/>
              </a:ext>
            </a:extLst>
          </p:cNvPr>
          <p:cNvSpPr txBox="1"/>
          <p:nvPr/>
        </p:nvSpPr>
        <p:spPr>
          <a:xfrm>
            <a:off x="11811000" y="1981200"/>
            <a:ext cx="2669948" cy="3046988"/>
          </a:xfrm>
          <a:prstGeom prst="rect">
            <a:avLst/>
          </a:prstGeom>
          <a:noFill/>
        </p:spPr>
        <p:txBody>
          <a:bodyPr wrap="square" rtlCol="0">
            <a:spAutoFit/>
          </a:bodyPr>
          <a:lstStyle/>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Figure 1. Anticoagulation for AF in Patients With VHD.</a:t>
            </a:r>
          </a:p>
          <a:p>
            <a:endParaRPr lang="en-US" sz="2400" b="1" dirty="0">
              <a:latin typeface="Lub Dub Medium" panose="020B0603030403020204" pitchFamily="34" charset="0"/>
              <a:ea typeface="Times New Roman" panose="02020603050405020304" pitchFamily="18" charset="0"/>
              <a:cs typeface="Times New Roman" panose="02020603050405020304" pitchFamily="18" charset="0"/>
            </a:endParaRPr>
          </a:p>
          <a:p>
            <a:r>
              <a:rPr lang="en-US" sz="2400" b="1" dirty="0">
                <a:effectLst/>
                <a:latin typeface="Lub Dub Medium" panose="020B0603030403020204" pitchFamily="34" charset="0"/>
                <a:ea typeface="Times New Roman" panose="02020603050405020304" pitchFamily="18" charset="0"/>
                <a:cs typeface="Times New Roman" panose="02020603050405020304" pitchFamily="18" charset="0"/>
              </a:rPr>
              <a:t>Colors corresponds to Table 2. </a:t>
            </a:r>
            <a:endParaRPr lang="en-US" sz="2400" dirty="0">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42787455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788D2-C75C-4E82-A675-CC0CE0D20FDD}"/>
              </a:ext>
            </a:extLst>
          </p:cNvPr>
          <p:cNvSpPr>
            <a:spLocks noGrp="1"/>
          </p:cNvSpPr>
          <p:nvPr>
            <p:ph type="ctrTitle"/>
          </p:nvPr>
        </p:nvSpPr>
        <p:spPr/>
        <p:txBody>
          <a:bodyPr/>
          <a:lstStyle/>
          <a:p>
            <a:r>
              <a:rPr lang="en-US" sz="3200" dirty="0"/>
              <a:t>Evaluation of Surgical and Interventional Risk </a:t>
            </a:r>
          </a:p>
        </p:txBody>
      </p:sp>
      <p:sp>
        <p:nvSpPr>
          <p:cNvPr id="3" name="Slide Number Placeholder 2">
            <a:extLst>
              <a:ext uri="{FF2B5EF4-FFF2-40B4-BE49-F238E27FC236}">
                <a16:creationId xmlns:a16="http://schemas.microsoft.com/office/drawing/2014/main" id="{AA42DA2F-E1D3-4F0B-80EA-F9A51E7350FC}"/>
              </a:ext>
            </a:extLst>
          </p:cNvPr>
          <p:cNvSpPr>
            <a:spLocks noGrp="1"/>
          </p:cNvSpPr>
          <p:nvPr>
            <p:ph type="sldNum" sz="quarter" idx="4"/>
          </p:nvPr>
        </p:nvSpPr>
        <p:spPr/>
        <p:txBody>
          <a:bodyPr/>
          <a:lstStyle/>
          <a:p>
            <a:fld id="{01CD3B2E-BC1C-6C4D-9D91-A67B950EE325}" type="slidenum">
              <a:rPr lang="en-US" smtClean="0"/>
              <a:pPr/>
              <a:t>36</a:t>
            </a:fld>
            <a:endParaRPr lang="en-US" dirty="0"/>
          </a:p>
        </p:txBody>
      </p:sp>
      <p:graphicFrame>
        <p:nvGraphicFramePr>
          <p:cNvPr id="5" name="Table 4">
            <a:extLst>
              <a:ext uri="{FF2B5EF4-FFF2-40B4-BE49-F238E27FC236}">
                <a16:creationId xmlns:a16="http://schemas.microsoft.com/office/drawing/2014/main" id="{68603061-1C53-49A1-AB3F-1ACFDCCEBFD3}"/>
              </a:ext>
            </a:extLst>
          </p:cNvPr>
          <p:cNvGraphicFramePr>
            <a:graphicFrameLocks noGrp="1"/>
          </p:cNvGraphicFramePr>
          <p:nvPr>
            <p:extLst>
              <p:ext uri="{D42A27DB-BD31-4B8C-83A1-F6EECF244321}">
                <p14:modId xmlns:p14="http://schemas.microsoft.com/office/powerpoint/2010/main" val="1724177273"/>
              </p:ext>
            </p:extLst>
          </p:nvPr>
        </p:nvGraphicFramePr>
        <p:xfrm>
          <a:off x="457200" y="1524000"/>
          <a:ext cx="13715999" cy="5867400"/>
        </p:xfrm>
        <a:graphic>
          <a:graphicData uri="http://schemas.openxmlformats.org/drawingml/2006/table">
            <a:tbl>
              <a:tblPr firstRow="1" firstCol="1" bandRow="1"/>
              <a:tblGrid>
                <a:gridCol w="1352397">
                  <a:extLst>
                    <a:ext uri="{9D8B030D-6E8A-4147-A177-3AD203B41FA5}">
                      <a16:colId xmlns:a16="http://schemas.microsoft.com/office/drawing/2014/main" val="2325633802"/>
                    </a:ext>
                  </a:extLst>
                </a:gridCol>
                <a:gridCol w="1253643">
                  <a:extLst>
                    <a:ext uri="{9D8B030D-6E8A-4147-A177-3AD203B41FA5}">
                      <a16:colId xmlns:a16="http://schemas.microsoft.com/office/drawing/2014/main" val="3941269665"/>
                    </a:ext>
                  </a:extLst>
                </a:gridCol>
                <a:gridCol w="11109959">
                  <a:extLst>
                    <a:ext uri="{9D8B030D-6E8A-4147-A177-3AD203B41FA5}">
                      <a16:colId xmlns:a16="http://schemas.microsoft.com/office/drawing/2014/main" val="4186624618"/>
                    </a:ext>
                  </a:extLst>
                </a:gridCol>
              </a:tblGrid>
              <a:tr h="1460898">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531820"/>
                  </a:ext>
                </a:extLst>
              </a:tr>
              <a:tr h="440650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l">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For patients with VHD for whom intervention is contemplated, individual risks should be calculated for specific surgical and/or transcatheter procedures, using online tools when available, and discussed before the procedure as a part of a shared decision-making process.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33894019"/>
                  </a:ext>
                </a:extLst>
              </a:tr>
            </a:tbl>
          </a:graphicData>
        </a:graphic>
      </p:graphicFrame>
    </p:spTree>
    <p:extLst>
      <p:ext uri="{BB962C8B-B14F-4D97-AF65-F5344CB8AC3E}">
        <p14:creationId xmlns:p14="http://schemas.microsoft.com/office/powerpoint/2010/main" val="1049531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37</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093516" y="328027"/>
            <a:ext cx="10443368" cy="533400"/>
          </a:xfrm>
          <a:prstGeom prst="rect">
            <a:avLst/>
          </a:prstGeom>
        </p:spPr>
        <p:txBody>
          <a:bodyPr/>
          <a:lstStyle/>
          <a:p>
            <a:r>
              <a:rPr lang="en-US" sz="3000" dirty="0">
                <a:latin typeface="Lub Dub Medium" panose="020B0603030403020204" pitchFamily="34" charset="0"/>
              </a:rPr>
              <a:t>Table 8. Risk Assessment for Surgical Valve Procedures</a:t>
            </a:r>
          </a:p>
        </p:txBody>
      </p:sp>
      <p:graphicFrame>
        <p:nvGraphicFramePr>
          <p:cNvPr id="6" name="Table 5">
            <a:extLst>
              <a:ext uri="{FF2B5EF4-FFF2-40B4-BE49-F238E27FC236}">
                <a16:creationId xmlns:a16="http://schemas.microsoft.com/office/drawing/2014/main" id="{09FC320F-D4A2-475C-83B0-16B46288B1A9}"/>
              </a:ext>
            </a:extLst>
          </p:cNvPr>
          <p:cNvGraphicFramePr>
            <a:graphicFrameLocks noGrp="1"/>
          </p:cNvGraphicFramePr>
          <p:nvPr>
            <p:extLst>
              <p:ext uri="{D42A27DB-BD31-4B8C-83A1-F6EECF244321}">
                <p14:modId xmlns:p14="http://schemas.microsoft.com/office/powerpoint/2010/main" val="2331028743"/>
              </p:ext>
            </p:extLst>
          </p:nvPr>
        </p:nvGraphicFramePr>
        <p:xfrm>
          <a:off x="304803" y="1447800"/>
          <a:ext cx="14165259" cy="6619875"/>
        </p:xfrm>
        <a:graphic>
          <a:graphicData uri="http://schemas.openxmlformats.org/drawingml/2006/table">
            <a:tbl>
              <a:tblPr firstRow="1" firstCol="1" bandRow="1"/>
              <a:tblGrid>
                <a:gridCol w="2635548">
                  <a:extLst>
                    <a:ext uri="{9D8B030D-6E8A-4147-A177-3AD203B41FA5}">
                      <a16:colId xmlns:a16="http://schemas.microsoft.com/office/drawing/2014/main" val="2949414488"/>
                    </a:ext>
                  </a:extLst>
                </a:gridCol>
                <a:gridCol w="2698997">
                  <a:extLst>
                    <a:ext uri="{9D8B030D-6E8A-4147-A177-3AD203B41FA5}">
                      <a16:colId xmlns:a16="http://schemas.microsoft.com/office/drawing/2014/main" val="1552262149"/>
                    </a:ext>
                  </a:extLst>
                </a:gridCol>
                <a:gridCol w="2698997">
                  <a:extLst>
                    <a:ext uri="{9D8B030D-6E8A-4147-A177-3AD203B41FA5}">
                      <a16:colId xmlns:a16="http://schemas.microsoft.com/office/drawing/2014/main" val="2120482189"/>
                    </a:ext>
                  </a:extLst>
                </a:gridCol>
                <a:gridCol w="2698997">
                  <a:extLst>
                    <a:ext uri="{9D8B030D-6E8A-4147-A177-3AD203B41FA5}">
                      <a16:colId xmlns:a16="http://schemas.microsoft.com/office/drawing/2014/main" val="3411423968"/>
                    </a:ext>
                  </a:extLst>
                </a:gridCol>
                <a:gridCol w="3432720">
                  <a:extLst>
                    <a:ext uri="{9D8B030D-6E8A-4147-A177-3AD203B41FA5}">
                      <a16:colId xmlns:a16="http://schemas.microsoft.com/office/drawing/2014/main" val="3021418686"/>
                    </a:ext>
                  </a:extLst>
                </a:gridCol>
              </a:tblGrid>
              <a:tr h="1687446">
                <a:tc>
                  <a:txBody>
                    <a:bodyPr/>
                    <a:lstStyle/>
                    <a:p>
                      <a:pPr marL="0" marR="0">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Criteria</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SAVR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dirty="0">
                          <a:solidFill>
                            <a:srgbClr val="000000"/>
                          </a:solidFill>
                          <a:effectLst/>
                          <a:latin typeface="Times New Roman" panose="02020603050405020304" pitchFamily="18" charset="0"/>
                          <a:ea typeface="Times New Roman" panose="02020603050405020304" pitchFamily="18" charset="0"/>
                        </a:rPr>
                        <a:t>Low-Risk Surgical Mitral Valve Repair for Primary MR (Must Meet ALL Criteria in This Column)</a:t>
                      </a:r>
                      <a:endParaRPr lang="en-US" sz="18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High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1800" b="1">
                          <a:solidFill>
                            <a:srgbClr val="000000"/>
                          </a:solidFill>
                          <a:effectLst/>
                          <a:latin typeface="Times New Roman" panose="02020603050405020304" pitchFamily="18" charset="0"/>
                          <a:ea typeface="Times New Roman" panose="02020603050405020304" pitchFamily="18" charset="0"/>
                        </a:rPr>
                        <a:t>Prohibitive Surgical Risk</a:t>
                      </a:r>
                      <a:br>
                        <a:rPr lang="en-US" sz="1800" b="1">
                          <a:solidFill>
                            <a:srgbClr val="000000"/>
                          </a:solidFill>
                          <a:effectLst/>
                          <a:latin typeface="Times New Roman" panose="02020603050405020304" pitchFamily="18" charset="0"/>
                          <a:ea typeface="Times New Roman" panose="02020603050405020304" pitchFamily="18" charset="0"/>
                        </a:rPr>
                      </a:br>
                      <a:r>
                        <a:rPr lang="en-US" sz="1800" b="1">
                          <a:solidFill>
                            <a:srgbClr val="000000"/>
                          </a:solidFill>
                          <a:effectLst/>
                          <a:latin typeface="Times New Roman" panose="02020603050405020304" pitchFamily="18" charset="0"/>
                          <a:ea typeface="Times New Roman" panose="02020603050405020304" pitchFamily="18" charset="0"/>
                        </a:rPr>
                        <a:t>(Any 1 Criterion in This Column)</a:t>
                      </a:r>
                      <a:endParaRPr lang="en-US" sz="18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305157547"/>
                  </a:ext>
                </a:extLst>
              </a:tr>
              <a:tr h="1476593">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STS-predicted risk of death*</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&lt;3%</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&lt;1%</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&gt;8%</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Predicted risk of death or major morbidity (all-cause) &gt;50% at 1 y</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62437459"/>
                  </a:ext>
                </a:extLst>
              </a:tr>
              <a:tr h="1141629">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Frailty†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≥2 Indices (moderate to severe)</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31174164"/>
                  </a:ext>
                </a:extLst>
              </a:tr>
              <a:tr h="1301713">
                <a:tc>
                  <a:txBody>
                    <a:bodyPr/>
                    <a:lstStyle/>
                    <a:p>
                      <a:pPr marL="0" marR="0">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Cardiac or other major organ system compromise not to be improved postoperatively‡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AND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sym typeface="Symbol" panose="05050102010706020507" pitchFamily="18" charset="2"/>
                        </a:rPr>
                        <a:t>1 to 2</a:t>
                      </a:r>
                      <a:r>
                        <a:rPr lang="en-US" sz="1800" dirty="0">
                          <a:effectLst/>
                          <a:latin typeface="Times New Roman" panose="02020603050405020304" pitchFamily="18" charset="0"/>
                          <a:ea typeface="Times New Roman" panose="02020603050405020304" pitchFamily="18" charset="0"/>
                        </a:rPr>
                        <a:t>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≥3 Organ systems</a:t>
                      </a:r>
                    </a:p>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OR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160297301"/>
                  </a:ext>
                </a:extLst>
              </a:tr>
              <a:tr h="1012494">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None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rPr>
                        <a:t>Possible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Severe procedure-specific impediment</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7608908"/>
                  </a:ext>
                </a:extLst>
              </a:tr>
            </a:tbl>
          </a:graphicData>
        </a:graphic>
      </p:graphicFrame>
      <p:sp>
        <p:nvSpPr>
          <p:cNvPr id="2" name="TextBox 1">
            <a:extLst>
              <a:ext uri="{FF2B5EF4-FFF2-40B4-BE49-F238E27FC236}">
                <a16:creationId xmlns:a16="http://schemas.microsoft.com/office/drawing/2014/main" id="{F8A59EB8-CA3E-4A3D-A016-8DAB90F5199F}"/>
              </a:ext>
            </a:extLst>
          </p:cNvPr>
          <p:cNvSpPr txBox="1"/>
          <p:nvPr/>
        </p:nvSpPr>
        <p:spPr>
          <a:xfrm>
            <a:off x="4495800" y="958864"/>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9781987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38BA87-AC87-4C9E-88A1-CDDB83CE2CA0}"/>
              </a:ext>
            </a:extLst>
          </p:cNvPr>
          <p:cNvSpPr>
            <a:spLocks noGrp="1"/>
          </p:cNvSpPr>
          <p:nvPr>
            <p:ph type="sldNum" sz="quarter" idx="4"/>
          </p:nvPr>
        </p:nvSpPr>
        <p:spPr/>
        <p:txBody>
          <a:bodyPr/>
          <a:lstStyle/>
          <a:p>
            <a:fld id="{01CD3B2E-BC1C-6C4D-9D91-A67B950EE325}" type="slidenum">
              <a:rPr lang="en-US" smtClean="0"/>
              <a:pPr/>
              <a:t>38</a:t>
            </a:fld>
            <a:endParaRPr lang="en-US" dirty="0"/>
          </a:p>
        </p:txBody>
      </p:sp>
      <p:sp>
        <p:nvSpPr>
          <p:cNvPr id="4" name="Title 3">
            <a:extLst>
              <a:ext uri="{FF2B5EF4-FFF2-40B4-BE49-F238E27FC236}">
                <a16:creationId xmlns:a16="http://schemas.microsoft.com/office/drawing/2014/main" id="{413E71A6-63DA-4A90-B55C-35243DDD1A28}"/>
              </a:ext>
            </a:extLst>
          </p:cNvPr>
          <p:cNvSpPr>
            <a:spLocks noGrp="1"/>
          </p:cNvSpPr>
          <p:nvPr>
            <p:ph type="ctrTitle" idx="4294967295"/>
          </p:nvPr>
        </p:nvSpPr>
        <p:spPr>
          <a:xfrm>
            <a:off x="2663031" y="533400"/>
            <a:ext cx="9524999" cy="533400"/>
          </a:xfrm>
          <a:prstGeom prst="rect">
            <a:avLst/>
          </a:prstGeom>
        </p:spPr>
        <p:txBody>
          <a:bodyPr/>
          <a:lstStyle/>
          <a:p>
            <a:r>
              <a:rPr lang="en-US" dirty="0">
                <a:latin typeface="Lub Dub Medium" panose="020B0603030403020204" pitchFamily="34" charset="0"/>
              </a:rPr>
              <a:t>Table 8. Surgical Risk Assessment</a:t>
            </a:r>
          </a:p>
        </p:txBody>
      </p:sp>
      <p:sp>
        <p:nvSpPr>
          <p:cNvPr id="7" name="TextBox 6">
            <a:extLst>
              <a:ext uri="{FF2B5EF4-FFF2-40B4-BE49-F238E27FC236}">
                <a16:creationId xmlns:a16="http://schemas.microsoft.com/office/drawing/2014/main" id="{8E1575F6-BF0A-47B4-9FDF-9E7ABFF05B96}"/>
              </a:ext>
            </a:extLst>
          </p:cNvPr>
          <p:cNvSpPr txBox="1"/>
          <p:nvPr/>
        </p:nvSpPr>
        <p:spPr>
          <a:xfrm>
            <a:off x="381000" y="1555253"/>
            <a:ext cx="14089062" cy="6419065"/>
          </a:xfrm>
          <a:prstGeom prst="rect">
            <a:avLst/>
          </a:prstGeom>
          <a:noFill/>
        </p:spPr>
        <p:txBody>
          <a:bodyPr wrap="square">
            <a:spAutoFit/>
          </a:bodyPr>
          <a:lstStyle/>
          <a:p>
            <a:pPr marL="0" marR="0">
              <a:lnSpc>
                <a:spcPct val="200000"/>
              </a:lnSpc>
              <a:spcBef>
                <a:spcPts val="0"/>
              </a:spcBef>
              <a:spcAft>
                <a:spcPts val="0"/>
              </a:spcAft>
            </a:pP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*Use of the STS Predicted Risk of Mortality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http://riskcalc.sts.org/stswebriskcalc/#/</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to predict risk in a given institution with reasonable reliability is appropriate only if institutional outcomes are within 1 standard deviation of the STS average observed/expected mortality ratio for the procedure in question. The EUROSCORE II risk calculator may also be considered for use and is available at </a:t>
            </a:r>
            <a:r>
              <a:rPr lang="en-US" sz="1600" u="sng"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hlinkClick r:id="rId4"/>
              </a:rPr>
              <a:t>http://www.euroscore.org/calc.html</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†Seven frailty indices: Katz Activities of Daily Living (independence in feeding, bathing, dressing, transferring, toileting, and urinary continence) plus independence in ambulation (no walking aid or assistance required, or completion of a 5-m walk in &lt;6 s). Other scoring systems can be applied to calculate no, mild, or moderate to severe frailty.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major organ system compromise include cardiac dysfunction (severe LV systolic or diastolic dysfunction or RV dysfunction, fixed pulmonary hypertension); kidney dysfunction (chronic kidney disease, stage 3 or worse); pulmonary dysfunction (FEV</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or D</a:t>
            </a:r>
            <a:r>
              <a:rPr lang="en-US" sz="1600" baseline="-25000" dirty="0">
                <a:effectLst/>
                <a:latin typeface="Times New Roman" panose="02020603050405020304" pitchFamily="18" charset="0"/>
                <a:ea typeface="Times New Roman" panose="02020603050405020304" pitchFamily="18" charset="0"/>
                <a:cs typeface="Times New Roman" panose="02020603050405020304" pitchFamily="18" charset="0"/>
              </a:rPr>
              <a:t>LCO2</a:t>
            </a: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 &lt;50% of predicted); central nervous system dysfunction (dementia, Alzheimer’s disease, Parkinson’s disease, cerebrovascular accident with persistent physical limitation); gastrointestinal dysfunction (Crohn’s disease, ulcerative colitis, nutritional impairment, or serum albumin &lt;3.0); cancer (active malignancy); and liver dysfunction (any history of cirrhosis, variceal bleeding, or elevated INR in the absence of VKA therapy).</a:t>
            </a:r>
          </a:p>
          <a:p>
            <a:pPr marL="0" marR="0">
              <a:lnSpc>
                <a:spcPct val="200000"/>
              </a:lnSpc>
              <a:spcBef>
                <a:spcPts val="0"/>
              </a:spcBef>
              <a:spcAft>
                <a:spcPts val="0"/>
              </a:spcAft>
            </a:pPr>
            <a:r>
              <a:rPr lang="en-US" sz="1600" dirty="0">
                <a:effectLst/>
                <a:latin typeface="Times New Roman" panose="02020603050405020304" pitchFamily="18" charset="0"/>
                <a:ea typeface="Times New Roman" panose="02020603050405020304" pitchFamily="18" charset="0"/>
                <a:cs typeface="Times New Roman" panose="02020603050405020304" pitchFamily="18" charset="0"/>
              </a:rPr>
              <a:t>§Examples of procedure-specific impediments include presence of tracheostomy, heavily calcified (porcelain) ascending aorta, chest malformation, arterial coronary graft adherent to posterior chest wall, and radiation damage.</a:t>
            </a:r>
          </a:p>
        </p:txBody>
      </p:sp>
    </p:spTree>
    <p:extLst>
      <p:ext uri="{BB962C8B-B14F-4D97-AF65-F5344CB8AC3E}">
        <p14:creationId xmlns:p14="http://schemas.microsoft.com/office/powerpoint/2010/main" val="2171050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39</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2442519024"/>
              </p:ext>
            </p:extLst>
          </p:nvPr>
        </p:nvGraphicFramePr>
        <p:xfrm>
          <a:off x="381000" y="1649762"/>
          <a:ext cx="14089062" cy="6466459"/>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897095">
                  <a:extLst>
                    <a:ext uri="{9D8B030D-6E8A-4147-A177-3AD203B41FA5}">
                      <a16:colId xmlns:a16="http://schemas.microsoft.com/office/drawing/2014/main" val="176412430"/>
                    </a:ext>
                  </a:extLst>
                </a:gridCol>
                <a:gridCol w="3511232">
                  <a:extLst>
                    <a:ext uri="{9D8B030D-6E8A-4147-A177-3AD203B41FA5}">
                      <a16:colId xmlns:a16="http://schemas.microsoft.com/office/drawing/2014/main" val="3985788254"/>
                    </a:ext>
                  </a:extLst>
                </a:gridCol>
                <a:gridCol w="2896123">
                  <a:extLst>
                    <a:ext uri="{9D8B030D-6E8A-4147-A177-3AD203B41FA5}">
                      <a16:colId xmlns:a16="http://schemas.microsoft.com/office/drawing/2014/main" val="2744848317"/>
                    </a:ext>
                  </a:extLst>
                </a:gridCol>
              </a:tblGrid>
              <a:tr h="844711">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281570">
                <a:tc gridSpan="4">
                  <a:txBody>
                    <a:bodyPr/>
                    <a:lstStyle/>
                    <a:p>
                      <a:pPr marL="0" marR="0">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Technical or  anatomic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184128464"/>
                  </a:ext>
                </a:extLst>
              </a:tr>
              <a:tr h="947343">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Aorto-iliac occlusive disease precluding transfemoral approach</a:t>
                      </a: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sternotomy</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Multivalve disease</a:t>
                      </a: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r h="3906139">
                <a:tc>
                  <a:txBody>
                    <a:bodyPr/>
                    <a:lstStyle/>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Aortic arch atherosclerosis (protuberant lesions)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Severe MR or TR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Low-lying coronary arteries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Basal septal hypertrophy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bicuspid or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unicuspid</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valve)</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Extensive LV outflow tract calcification</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mediastinal radiation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Ascending aortic calcification (porcelain aorta may be prohibitive)</a:t>
                      </a:r>
                    </a:p>
                    <a:p>
                      <a:pPr marL="342900" marR="0" lvl="0" indent="-342900" algn="l">
                        <a:lnSpc>
                          <a:spcPct val="100000"/>
                        </a:lnSpc>
                        <a:spcBef>
                          <a:spcPts val="0"/>
                        </a:spcBef>
                        <a:spcAft>
                          <a:spcPts val="0"/>
                        </a:spcAft>
                        <a:buFont typeface="Symbol" panose="05050102010706020507" pitchFamily="18" charset="2"/>
                        <a:buChar char=""/>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Valve morphology (e.g., thickening, perforations, clefts, calcification, and stenosis)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Prior m</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v</a:t>
                      </a:r>
                      <a:r>
                        <a:rPr lang="en-US" sz="2400" strike="noStrike" dirty="0">
                          <a:effectLst/>
                          <a:latin typeface="Times New Roman" panose="02020603050405020304" pitchFamily="18" charset="0"/>
                          <a:ea typeface="Times New Roman" panose="02020603050405020304" pitchFamily="18" charset="0"/>
                          <a:cs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surgery</a:t>
                      </a:r>
                    </a:p>
                    <a:p>
                      <a:pPr marL="0" marR="0" lvl="0" indent="0" algn="l">
                        <a:lnSpc>
                          <a:spcPct val="100000"/>
                        </a:lnSpc>
                        <a:spcBef>
                          <a:spcPts val="0"/>
                        </a:spcBef>
                        <a:spcAft>
                          <a:spcPts val="0"/>
                        </a:spcAft>
                        <a:buFont typeface="Symbol" panose="05050102010706020507" pitchFamily="18" charset="2"/>
                        <a:buNone/>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63913192"/>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2129631" y="126268"/>
            <a:ext cx="10591800" cy="1046440"/>
          </a:xfrm>
          <a:prstGeom prst="rect">
            <a:avLst/>
          </a:prstGeom>
          <a:noFill/>
        </p:spPr>
        <p:txBody>
          <a:bodyPr wrap="square" rtlCol="0">
            <a:spAutoFit/>
          </a:bodyPr>
          <a:lstStyle/>
          <a:p>
            <a:pPr algn="ctr"/>
            <a:r>
              <a:rPr lang="en-US" sz="3100" b="1" dirty="0">
                <a:latin typeface="Lub Dub Medium" panose="020B0603030403020204" pitchFamily="34" charset="0"/>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2957133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a:extLst>
              <a:ext uri="{FF2B5EF4-FFF2-40B4-BE49-F238E27FC236}">
                <a16:creationId xmlns:a16="http://schemas.microsoft.com/office/drawing/2014/main" id="{E42760BF-1D9E-4FE3-94CF-458B67E52E58}"/>
              </a:ext>
            </a:extLst>
          </p:cNvPr>
          <p:cNvSpPr>
            <a:spLocks noGrp="1"/>
          </p:cNvSpPr>
          <p:nvPr>
            <p:ph sz="quarter" idx="14"/>
          </p:nvPr>
        </p:nvSpPr>
        <p:spPr>
          <a:xfrm>
            <a:off x="76200" y="1524000"/>
            <a:ext cx="4191000" cy="1752600"/>
          </a:xfrm>
        </p:spPr>
        <p:txBody>
          <a:bodyPr/>
          <a:lstStyle/>
          <a:p>
            <a:pPr>
              <a:lnSpc>
                <a:spcPct val="100000"/>
              </a:lnSpc>
            </a:pPr>
            <a:r>
              <a:rPr lang="en-US" sz="1800" b="1" dirty="0"/>
              <a:t>Table 2. ACC/AHA Applying Class of Recommendation and Level of Evidence to Clinical Strategies, Interventions, Treatments, or Diagnostic Testing in Patient Care (Updated May 2019)*</a:t>
            </a:r>
            <a:endParaRPr lang="en-US" b="1" dirty="0"/>
          </a:p>
        </p:txBody>
      </p:sp>
      <p:sp>
        <p:nvSpPr>
          <p:cNvPr id="4" name="Slide Number Placeholder 3">
            <a:extLst>
              <a:ext uri="{FF2B5EF4-FFF2-40B4-BE49-F238E27FC236}">
                <a16:creationId xmlns:a16="http://schemas.microsoft.com/office/drawing/2014/main" id="{2268E500-581D-4FBB-95B0-B4C5BB714F8B}"/>
              </a:ext>
            </a:extLst>
          </p:cNvPr>
          <p:cNvSpPr>
            <a:spLocks noGrp="1"/>
          </p:cNvSpPr>
          <p:nvPr>
            <p:ph type="sldNum" sz="quarter" idx="4"/>
          </p:nvPr>
        </p:nvSpPr>
        <p:spPr>
          <a:xfrm>
            <a:off x="14028737" y="7629525"/>
            <a:ext cx="441325" cy="438150"/>
          </a:xfrm>
        </p:spPr>
        <p:txBody>
          <a:bodyPr anchor="ctr">
            <a:normAutofit/>
          </a:bodyPr>
          <a:lstStyle/>
          <a:p>
            <a:pPr marL="0" marR="0" lvl="0" indent="0" algn="ctr" defTabSz="914400" rtl="0" eaLnBrk="0" fontAlgn="base" latinLnBrk="0" hangingPunct="0">
              <a:lnSpc>
                <a:spcPct val="100000"/>
              </a:lnSpc>
              <a:spcBef>
                <a:spcPct val="0"/>
              </a:spcBef>
              <a:spcAft>
                <a:spcPts val="60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ts val="600"/>
                </a:spcAft>
                <a:buClrTx/>
                <a:buSzTx/>
                <a:buFontTx/>
                <a:buNone/>
                <a:tabLst/>
                <a:defRPr/>
              </a:pPr>
              <a:t>4</a:t>
            </a:fld>
            <a:endParaRPr kumimoji="0" lang="en-US" sz="800" b="0" i="0" u="none" strike="noStrike" kern="1200" cap="none" spc="0" normalizeH="0" baseline="0" noProof="0">
              <a:ln>
                <a:noFill/>
              </a:ln>
              <a:solidFill>
                <a:srgbClr val="8A8B8A"/>
              </a:solidFill>
              <a:effectLst/>
              <a:uLnTx/>
              <a:uFillTx/>
              <a:latin typeface="Lub Dub Medium" panose="020B0603030403020204" pitchFamily="34" charset="77"/>
              <a:ea typeface="+mn-ea"/>
              <a:cs typeface="+mn-cs"/>
            </a:endParaRPr>
          </a:p>
        </p:txBody>
      </p:sp>
      <p:pic>
        <p:nvPicPr>
          <p:cNvPr id="7" name="Picture 6" descr="A screenshot of a cell phone&#10;&#10;Description automatically generated">
            <a:extLst>
              <a:ext uri="{FF2B5EF4-FFF2-40B4-BE49-F238E27FC236}">
                <a16:creationId xmlns:a16="http://schemas.microsoft.com/office/drawing/2014/main" id="{F53B632D-8A70-4CC6-9E03-6F5F0F3D7F57}"/>
              </a:ext>
            </a:extLst>
          </p:cNvPr>
          <p:cNvPicPr/>
          <p:nvPr/>
        </p:nvPicPr>
        <p:blipFill rotWithShape="1">
          <a:blip r:embed="rId2" cstate="print">
            <a:extLst>
              <a:ext uri="{28A0092B-C50C-407E-A947-70E740481C1C}">
                <a14:useLocalDpi xmlns:a14="http://schemas.microsoft.com/office/drawing/2010/main" val="0"/>
              </a:ext>
            </a:extLst>
          </a:blip>
          <a:srcRect l="4033" t="7582" r="3750" b="26242"/>
          <a:stretch/>
        </p:blipFill>
        <p:spPr bwMode="auto">
          <a:xfrm>
            <a:off x="4191000" y="96022"/>
            <a:ext cx="8610600" cy="737157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295989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40</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699476014"/>
              </p:ext>
            </p:extLst>
          </p:nvPr>
        </p:nvGraphicFramePr>
        <p:xfrm>
          <a:off x="381000" y="1470512"/>
          <a:ext cx="14089062" cy="6584977"/>
        </p:xfrm>
        <a:graphic>
          <a:graphicData uri="http://schemas.openxmlformats.org/drawingml/2006/table">
            <a:tbl>
              <a:tblPr firstRow="1" firstCol="1" bandRow="1"/>
              <a:tblGrid>
                <a:gridCol w="3784612">
                  <a:extLst>
                    <a:ext uri="{9D8B030D-6E8A-4147-A177-3AD203B41FA5}">
                      <a16:colId xmlns:a16="http://schemas.microsoft.com/office/drawing/2014/main" val="829821925"/>
                    </a:ext>
                  </a:extLst>
                </a:gridCol>
                <a:gridCol w="3073388">
                  <a:extLst>
                    <a:ext uri="{9D8B030D-6E8A-4147-A177-3AD203B41FA5}">
                      <a16:colId xmlns:a16="http://schemas.microsoft.com/office/drawing/2014/main" val="176412430"/>
                    </a:ext>
                  </a:extLst>
                </a:gridCol>
                <a:gridCol w="4334939">
                  <a:extLst>
                    <a:ext uri="{9D8B030D-6E8A-4147-A177-3AD203B41FA5}">
                      <a16:colId xmlns:a16="http://schemas.microsoft.com/office/drawing/2014/main" val="1707689526"/>
                    </a:ext>
                  </a:extLst>
                </a:gridCol>
                <a:gridCol w="2896123">
                  <a:extLst>
                    <a:ext uri="{9D8B030D-6E8A-4147-A177-3AD203B41FA5}">
                      <a16:colId xmlns:a16="http://schemas.microsoft.com/office/drawing/2014/main" val="2744848317"/>
                    </a:ext>
                  </a:extLst>
                </a:gridCol>
              </a:tblGrid>
              <a:tr h="1450056">
                <a:tc>
                  <a:txBody>
                    <a:bodyPr/>
                    <a:lstStyle/>
                    <a:p>
                      <a:pPr marL="0" marR="0" algn="ctr">
                        <a:lnSpc>
                          <a:spcPct val="100000"/>
                        </a:lnSpc>
                        <a:spcBef>
                          <a:spcPts val="0"/>
                        </a:spcBef>
                        <a:spcAft>
                          <a:spcPts val="0"/>
                        </a:spcAft>
                      </a:pPr>
                      <a:r>
                        <a:rPr lang="en-US" sz="26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503723">
                <a:tc gridSpan="4">
                  <a:txBody>
                    <a:bodyPr/>
                    <a:lstStyle/>
                    <a:p>
                      <a:pPr marL="0" marR="0">
                        <a:lnSpc>
                          <a:spcPct val="100000"/>
                        </a:lnSpc>
                        <a:spcBef>
                          <a:spcPts val="0"/>
                        </a:spcBef>
                        <a:spcAft>
                          <a:spcPts val="0"/>
                        </a:spcAft>
                      </a:pPr>
                      <a:r>
                        <a:rPr lang="en-US" sz="2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Comorbidities </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4496294">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 </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RV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Severe COPD or home oxygen therapy</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Pulmonary hypertension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Hepatic dysfunction</a:t>
                      </a:r>
                    </a:p>
                    <a:p>
                      <a:pPr marL="342900" marR="0" lvl="0" indent="-342900" algn="l">
                        <a:lnSpc>
                          <a:spcPct val="100000"/>
                        </a:lnSpc>
                        <a:spcBef>
                          <a:spcPts val="0"/>
                        </a:spcBef>
                        <a:spcAft>
                          <a:spcPts val="0"/>
                        </a:spcAft>
                        <a:buFont typeface="Symbol" panose="05050102010706020507" pitchFamily="18" charset="2"/>
                        <a:buChar char=""/>
                      </a:pPr>
                      <a:r>
                        <a:rPr lang="en-US" sz="2600" dirty="0">
                          <a:effectLst/>
                          <a:latin typeface="Times New Roman" panose="02020603050405020304" pitchFamily="18" charset="0"/>
                          <a:ea typeface="Times New Roman" panose="02020603050405020304" pitchFamily="18" charset="0"/>
                        </a:rPr>
                        <a:t>Frailty*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43100" y="174111"/>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41965045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B378C58-5DD5-47E2-AB59-F233E1E897DA}"/>
              </a:ext>
            </a:extLst>
          </p:cNvPr>
          <p:cNvSpPr>
            <a:spLocks noGrp="1"/>
          </p:cNvSpPr>
          <p:nvPr>
            <p:ph type="sldNum" sz="quarter" idx="4"/>
          </p:nvPr>
        </p:nvSpPr>
        <p:spPr/>
        <p:txBody>
          <a:bodyPr/>
          <a:lstStyle/>
          <a:p>
            <a:fld id="{01CD3B2E-BC1C-6C4D-9D91-A67B950EE325}" type="slidenum">
              <a:rPr lang="en-US" smtClean="0"/>
              <a:pPr/>
              <a:t>41</a:t>
            </a:fld>
            <a:endParaRPr lang="en-US" dirty="0"/>
          </a:p>
        </p:txBody>
      </p:sp>
      <p:graphicFrame>
        <p:nvGraphicFramePr>
          <p:cNvPr id="4" name="Table 3">
            <a:extLst>
              <a:ext uri="{FF2B5EF4-FFF2-40B4-BE49-F238E27FC236}">
                <a16:creationId xmlns:a16="http://schemas.microsoft.com/office/drawing/2014/main" id="{7C6DF023-D7D2-469D-9F59-42593A27902E}"/>
              </a:ext>
            </a:extLst>
          </p:cNvPr>
          <p:cNvGraphicFramePr>
            <a:graphicFrameLocks noGrp="1"/>
          </p:cNvGraphicFramePr>
          <p:nvPr>
            <p:extLst>
              <p:ext uri="{D42A27DB-BD31-4B8C-83A1-F6EECF244321}">
                <p14:modId xmlns:p14="http://schemas.microsoft.com/office/powerpoint/2010/main" val="192393660"/>
              </p:ext>
            </p:extLst>
          </p:nvPr>
        </p:nvGraphicFramePr>
        <p:xfrm>
          <a:off x="171224" y="1981201"/>
          <a:ext cx="14298838" cy="6086475"/>
        </p:xfrm>
        <a:graphic>
          <a:graphicData uri="http://schemas.openxmlformats.org/drawingml/2006/table">
            <a:tbl>
              <a:tblPr firstRow="1" firstCol="1" bandRow="1"/>
              <a:tblGrid>
                <a:gridCol w="3714976">
                  <a:extLst>
                    <a:ext uri="{9D8B030D-6E8A-4147-A177-3AD203B41FA5}">
                      <a16:colId xmlns:a16="http://schemas.microsoft.com/office/drawing/2014/main" val="829821925"/>
                    </a:ext>
                  </a:extLst>
                </a:gridCol>
                <a:gridCol w="125986">
                  <a:extLst>
                    <a:ext uri="{9D8B030D-6E8A-4147-A177-3AD203B41FA5}">
                      <a16:colId xmlns:a16="http://schemas.microsoft.com/office/drawing/2014/main" val="1171086716"/>
                    </a:ext>
                  </a:extLst>
                </a:gridCol>
                <a:gridCol w="2998214">
                  <a:extLst>
                    <a:ext uri="{9D8B030D-6E8A-4147-A177-3AD203B41FA5}">
                      <a16:colId xmlns:a16="http://schemas.microsoft.com/office/drawing/2014/main" val="176412430"/>
                    </a:ext>
                  </a:extLst>
                </a:gridCol>
                <a:gridCol w="3962400">
                  <a:extLst>
                    <a:ext uri="{9D8B030D-6E8A-4147-A177-3AD203B41FA5}">
                      <a16:colId xmlns:a16="http://schemas.microsoft.com/office/drawing/2014/main" val="2770260015"/>
                    </a:ext>
                  </a:extLst>
                </a:gridCol>
                <a:gridCol w="3497262">
                  <a:extLst>
                    <a:ext uri="{9D8B030D-6E8A-4147-A177-3AD203B41FA5}">
                      <a16:colId xmlns:a16="http://schemas.microsoft.com/office/drawing/2014/main" val="2151534996"/>
                    </a:ext>
                  </a:extLst>
                </a:gridCol>
              </a:tblGrid>
              <a:tr h="1734912">
                <a:tc gridSpan="2">
                  <a:txBody>
                    <a:bodyPr/>
                    <a:lstStyle/>
                    <a:p>
                      <a:pPr marL="0" marR="0" algn="ctr">
                        <a:lnSpc>
                          <a:spcPct val="100000"/>
                        </a:lnSpc>
                        <a:spcBef>
                          <a:spcPts val="0"/>
                        </a:spcBef>
                        <a:spcAft>
                          <a:spcPts val="0"/>
                        </a:spcAft>
                      </a:pPr>
                      <a:r>
                        <a:rPr lang="en-US" sz="2900" b="1" dirty="0">
                          <a:effectLst/>
                          <a:latin typeface="Times New Roman" panose="02020603050405020304" pitchFamily="18" charset="0"/>
                          <a:ea typeface="Times New Roman" panose="02020603050405020304" pitchFamily="18" charset="0"/>
                          <a:cs typeface="Times New Roman" panose="02020603050405020304" pitchFamily="18" charset="0"/>
                        </a:rPr>
                        <a:t>SAVR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ctr">
                        <a:lnSpc>
                          <a:spcPct val="100000"/>
                        </a:lnSpc>
                        <a:spcBef>
                          <a:spcPts val="0"/>
                        </a:spcBef>
                        <a:spcAft>
                          <a:spcPts val="0"/>
                        </a:spcAft>
                      </a:pP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TAVI</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Surgical MV Repair or Replacement</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Transcatheter Edge-to-Edge Mitral Valve Repair</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9889" marR="398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371887766"/>
                  </a:ext>
                </a:extLst>
              </a:tr>
              <a:tr h="874574">
                <a:tc gridSpan="5">
                  <a:txBody>
                    <a:bodyPr/>
                    <a:lstStyle/>
                    <a:p>
                      <a:pPr marL="0" marR="0">
                        <a:lnSpc>
                          <a:spcPct val="100000"/>
                        </a:lnSpc>
                        <a:spcBef>
                          <a:spcPts val="0"/>
                        </a:spcBef>
                        <a:spcAft>
                          <a:spcPts val="0"/>
                        </a:spcAft>
                      </a:pPr>
                      <a:r>
                        <a:rPr lang="en-US" sz="2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Futility </a:t>
                      </a:r>
                      <a:endParaRPr lang="en-US" sz="29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2475" marR="424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184128464"/>
                  </a:ext>
                </a:extLst>
              </a:tr>
              <a:tr h="3476989">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gridSpan="2">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STS score &gt;15</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Life expectancy &lt;1 y</a:t>
                      </a:r>
                    </a:p>
                    <a:p>
                      <a:pPr marL="800100" marR="0" lvl="0" indent="-457200" algn="l">
                        <a:lnSpc>
                          <a:spcPct val="100000"/>
                        </a:lnSpc>
                        <a:spcBef>
                          <a:spcPts val="0"/>
                        </a:spcBef>
                        <a:spcAft>
                          <a:spcPts val="0"/>
                        </a:spcAft>
                        <a:buFont typeface="Arial" panose="020B0604020202020204" pitchFamily="34" charset="0"/>
                        <a:buChar char="•"/>
                      </a:pPr>
                      <a:r>
                        <a:rPr lang="en-US" sz="2900" dirty="0">
                          <a:effectLst/>
                          <a:latin typeface="Times New Roman" panose="02020603050405020304" pitchFamily="18" charset="0"/>
                          <a:ea typeface="Times New Roman" panose="02020603050405020304" pitchFamily="18" charset="0"/>
                        </a:rPr>
                        <a:t>Poor candidate for rehabilitation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8611717"/>
                  </a:ext>
                </a:extLst>
              </a:tr>
            </a:tbl>
          </a:graphicData>
        </a:graphic>
      </p:graphicFrame>
      <p:sp>
        <p:nvSpPr>
          <p:cNvPr id="5" name="TextBox 4">
            <a:extLst>
              <a:ext uri="{FF2B5EF4-FFF2-40B4-BE49-F238E27FC236}">
                <a16:creationId xmlns:a16="http://schemas.microsoft.com/office/drawing/2014/main" id="{48281B90-83F4-4D2B-A0C4-385DBE8CEC1A}"/>
              </a:ext>
            </a:extLst>
          </p:cNvPr>
          <p:cNvSpPr txBox="1"/>
          <p:nvPr/>
        </p:nvSpPr>
        <p:spPr>
          <a:xfrm>
            <a:off x="1905000" y="381000"/>
            <a:ext cx="10744200" cy="104644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100" b="1" i="0" u="none" strike="noStrike" kern="1200" cap="none" spc="0" normalizeH="0" baseline="0" noProof="0" dirty="0">
                <a:ln>
                  <a:noFill/>
                </a:ln>
                <a:solidFill>
                  <a:prstClr val="black"/>
                </a:solidFill>
                <a:effectLst/>
                <a:uLnTx/>
                <a:uFillTx/>
                <a:latin typeface="Lub Dub Medium" panose="020B0603030403020204" pitchFamily="34" charset="0"/>
                <a:ea typeface="+mn-ea"/>
                <a:cs typeface="Times New Roman" panose="02020603050405020304" pitchFamily="18" charset="0"/>
              </a:rPr>
              <a:t>Table 9. Examples of Procedure-Specific Risk Factors for Interventions Not Incorporated Into Existing Risk Scores</a:t>
            </a:r>
          </a:p>
        </p:txBody>
      </p:sp>
    </p:spTree>
    <p:extLst>
      <p:ext uri="{BB962C8B-B14F-4D97-AF65-F5344CB8AC3E}">
        <p14:creationId xmlns:p14="http://schemas.microsoft.com/office/powerpoint/2010/main" val="1374211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4FB762-E519-4B69-A853-26C0D29C87E6}"/>
              </a:ext>
            </a:extLst>
          </p:cNvPr>
          <p:cNvSpPr>
            <a:spLocks noGrp="1"/>
          </p:cNvSpPr>
          <p:nvPr>
            <p:ph type="sldNum" sz="quarter" idx="4"/>
          </p:nvPr>
        </p:nvSpPr>
        <p:spPr/>
        <p:txBody>
          <a:bodyPr/>
          <a:lstStyle/>
          <a:p>
            <a:fld id="{01CD3B2E-BC1C-6C4D-9D91-A67B950EE325}" type="slidenum">
              <a:rPr lang="en-US" smtClean="0"/>
              <a:pPr/>
              <a:t>42</a:t>
            </a:fld>
            <a:endParaRPr lang="en-US" dirty="0"/>
          </a:p>
        </p:txBody>
      </p:sp>
      <p:graphicFrame>
        <p:nvGraphicFramePr>
          <p:cNvPr id="3" name="Table 2">
            <a:extLst>
              <a:ext uri="{FF2B5EF4-FFF2-40B4-BE49-F238E27FC236}">
                <a16:creationId xmlns:a16="http://schemas.microsoft.com/office/drawing/2014/main" id="{8452122F-5207-41B6-A956-2F8BC0445AF3}"/>
              </a:ext>
            </a:extLst>
          </p:cNvPr>
          <p:cNvGraphicFramePr>
            <a:graphicFrameLocks noGrp="1"/>
          </p:cNvGraphicFramePr>
          <p:nvPr>
            <p:extLst>
              <p:ext uri="{D42A27DB-BD31-4B8C-83A1-F6EECF244321}">
                <p14:modId xmlns:p14="http://schemas.microsoft.com/office/powerpoint/2010/main" val="1881814016"/>
              </p:ext>
            </p:extLst>
          </p:nvPr>
        </p:nvGraphicFramePr>
        <p:xfrm>
          <a:off x="304800" y="2057400"/>
          <a:ext cx="14020800" cy="5943600"/>
        </p:xfrm>
        <a:graphic>
          <a:graphicData uri="http://schemas.openxmlformats.org/drawingml/2006/table">
            <a:tbl>
              <a:tblPr firstRow="1" firstCol="1" bandRow="1"/>
              <a:tblGrid>
                <a:gridCol w="8185554">
                  <a:extLst>
                    <a:ext uri="{9D8B030D-6E8A-4147-A177-3AD203B41FA5}">
                      <a16:colId xmlns:a16="http://schemas.microsoft.com/office/drawing/2014/main" val="2392018236"/>
                    </a:ext>
                  </a:extLst>
                </a:gridCol>
                <a:gridCol w="5835246">
                  <a:extLst>
                    <a:ext uri="{9D8B030D-6E8A-4147-A177-3AD203B41FA5}">
                      <a16:colId xmlns:a16="http://schemas.microsoft.com/office/drawing/2014/main" val="2739409624"/>
                    </a:ext>
                  </a:extLst>
                </a:gridCol>
              </a:tblGrid>
              <a:tr h="74295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Procedure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Mortality Rate (%)</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0424612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2.2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3899872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a:effectLst/>
                          <a:latin typeface="Times New Roman" panose="02020603050405020304" pitchFamily="18" charset="0"/>
                          <a:ea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90046541"/>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AVR and </a:t>
                      </a:r>
                      <a:r>
                        <a:rPr lang="en-US" sz="2400" dirty="0" err="1">
                          <a:effectLst/>
                          <a:latin typeface="Times New Roman" panose="02020603050405020304" pitchFamily="18" charset="0"/>
                          <a:ea typeface="Times New Roman" panose="02020603050405020304" pitchFamily="18" charset="0"/>
                        </a:rPr>
                        <a:t>m</a:t>
                      </a:r>
                      <a:r>
                        <a:rPr lang="en-US" sz="2400" strike="sngStrike" dirty="0" err="1">
                          <a:effectLst/>
                          <a:latin typeface="Times New Roman" panose="02020603050405020304" pitchFamily="18" charset="0"/>
                          <a:ea typeface="Times New Roman" panose="02020603050405020304" pitchFamily="18" charset="0"/>
                        </a:rPr>
                        <a:t>M</a:t>
                      </a:r>
                      <a:r>
                        <a:rPr lang="en-US" sz="2400" dirty="0" err="1">
                          <a:effectLst/>
                          <a:latin typeface="Times New Roman" panose="02020603050405020304" pitchFamily="18" charset="0"/>
                          <a:ea typeface="Times New Roman" panose="02020603050405020304" pitchFamily="18" charset="0"/>
                        </a:rPr>
                        <a:t>itral</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71910755"/>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vValve</a:t>
                      </a:r>
                      <a:r>
                        <a:rPr lang="en-US" sz="2400" dirty="0">
                          <a:effectLst/>
                          <a:latin typeface="Times New Roman" panose="02020603050405020304" pitchFamily="18" charset="0"/>
                          <a:ea typeface="Times New Roman" panose="02020603050405020304" pitchFamily="18" charset="0"/>
                        </a:rPr>
                        <a:t> replacement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1757634"/>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replacement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9</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0343290"/>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95314887"/>
                  </a:ext>
                </a:extLst>
              </a:tr>
              <a:tr h="742950">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Mitral </a:t>
                      </a:r>
                      <a:r>
                        <a:rPr lang="en-US" sz="2400" dirty="0" err="1">
                          <a:effectLst/>
                          <a:latin typeface="Times New Roman" panose="02020603050405020304" pitchFamily="18" charset="0"/>
                          <a:ea typeface="Times New Roman" panose="02020603050405020304" pitchFamily="18" charset="0"/>
                        </a:rPr>
                        <a:t>v</a:t>
                      </a:r>
                      <a:r>
                        <a:rPr lang="en-US" sz="2400" strike="sngStrike" dirty="0" err="1">
                          <a:effectLst/>
                          <a:latin typeface="Times New Roman" panose="02020603050405020304" pitchFamily="18" charset="0"/>
                          <a:ea typeface="Times New Roman" panose="02020603050405020304" pitchFamily="18" charset="0"/>
                        </a:rPr>
                        <a:t>V</a:t>
                      </a:r>
                      <a:r>
                        <a:rPr lang="en-US" sz="2400" dirty="0" err="1">
                          <a:effectLst/>
                          <a:latin typeface="Times New Roman" panose="02020603050405020304" pitchFamily="18" charset="0"/>
                          <a:ea typeface="Times New Roman" panose="02020603050405020304" pitchFamily="18" charset="0"/>
                        </a:rPr>
                        <a:t>alve</a:t>
                      </a:r>
                      <a:r>
                        <a:rPr lang="en-US" sz="2400" dirty="0">
                          <a:effectLst/>
                          <a:latin typeface="Times New Roman" panose="02020603050405020304" pitchFamily="18" charset="0"/>
                          <a:ea typeface="Times New Roman" panose="02020603050405020304" pitchFamily="18" charset="0"/>
                        </a:rPr>
                        <a:t> repair and CABG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5</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56958117"/>
                  </a:ext>
                </a:extLst>
              </a:tr>
            </a:tbl>
          </a:graphicData>
        </a:graphic>
      </p:graphicFrame>
      <p:sp>
        <p:nvSpPr>
          <p:cNvPr id="4" name="Rectangle 1">
            <a:extLst>
              <a:ext uri="{FF2B5EF4-FFF2-40B4-BE49-F238E27FC236}">
                <a16:creationId xmlns:a16="http://schemas.microsoft.com/office/drawing/2014/main" id="{7F4F8038-F2B5-47F7-8C35-70677281B0A1}"/>
              </a:ext>
            </a:extLst>
          </p:cNvPr>
          <p:cNvSpPr>
            <a:spLocks noChangeArrowheads="1"/>
          </p:cNvSpPr>
          <p:nvPr/>
        </p:nvSpPr>
        <p:spPr bwMode="auto">
          <a:xfrm>
            <a:off x="2400300" y="228600"/>
            <a:ext cx="98298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Table 10. Median Operative Mortality Rates for Specific Surgical Procedures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(STS Adult Cardiac Surgery Database, 2019) </a:t>
            </a: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32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spTree>
    <p:extLst>
      <p:ext uri="{BB962C8B-B14F-4D97-AF65-F5344CB8AC3E}">
        <p14:creationId xmlns:p14="http://schemas.microsoft.com/office/powerpoint/2010/main" val="1912925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6909E-1C58-47B8-ABAC-AFEC28F2030C}"/>
              </a:ext>
            </a:extLst>
          </p:cNvPr>
          <p:cNvSpPr>
            <a:spLocks noGrp="1"/>
          </p:cNvSpPr>
          <p:nvPr>
            <p:ph type="ctrTitle"/>
          </p:nvPr>
        </p:nvSpPr>
        <p:spPr>
          <a:xfrm>
            <a:off x="2133600" y="457200"/>
            <a:ext cx="10363200" cy="914399"/>
          </a:xfrm>
        </p:spPr>
        <p:txBody>
          <a:bodyPr/>
          <a:lstStyle/>
          <a:p>
            <a:r>
              <a:rPr lang="en-US" sz="2800" dirty="0"/>
              <a:t>The Multidisciplinary Heart Valve Team </a:t>
            </a:r>
            <a:br>
              <a:rPr lang="en-US" sz="2800" dirty="0"/>
            </a:br>
            <a:r>
              <a:rPr lang="en-US" sz="2800" dirty="0"/>
              <a:t>and Heart Valve Centers</a:t>
            </a:r>
          </a:p>
        </p:txBody>
      </p:sp>
      <p:sp>
        <p:nvSpPr>
          <p:cNvPr id="3" name="Slide Number Placeholder 2">
            <a:extLst>
              <a:ext uri="{FF2B5EF4-FFF2-40B4-BE49-F238E27FC236}">
                <a16:creationId xmlns:a16="http://schemas.microsoft.com/office/drawing/2014/main" id="{77E6BF0E-E69D-4371-82B3-4B6B9B51114E}"/>
              </a:ext>
            </a:extLst>
          </p:cNvPr>
          <p:cNvSpPr>
            <a:spLocks noGrp="1"/>
          </p:cNvSpPr>
          <p:nvPr>
            <p:ph type="sldNum" sz="quarter" idx="4"/>
          </p:nvPr>
        </p:nvSpPr>
        <p:spPr/>
        <p:txBody>
          <a:bodyPr/>
          <a:lstStyle/>
          <a:p>
            <a:fld id="{01CD3B2E-BC1C-6C4D-9D91-A67B950EE325}" type="slidenum">
              <a:rPr lang="en-US" smtClean="0"/>
              <a:pPr/>
              <a:t>43</a:t>
            </a:fld>
            <a:endParaRPr lang="en-US" dirty="0"/>
          </a:p>
        </p:txBody>
      </p:sp>
      <p:graphicFrame>
        <p:nvGraphicFramePr>
          <p:cNvPr id="5" name="Table 4">
            <a:extLst>
              <a:ext uri="{FF2B5EF4-FFF2-40B4-BE49-F238E27FC236}">
                <a16:creationId xmlns:a16="http://schemas.microsoft.com/office/drawing/2014/main" id="{C934046C-5559-405D-B7E7-0C472F310DB3}"/>
              </a:ext>
            </a:extLst>
          </p:cNvPr>
          <p:cNvGraphicFramePr>
            <a:graphicFrameLocks noGrp="1"/>
          </p:cNvGraphicFramePr>
          <p:nvPr>
            <p:extLst>
              <p:ext uri="{D42A27DB-BD31-4B8C-83A1-F6EECF244321}">
                <p14:modId xmlns:p14="http://schemas.microsoft.com/office/powerpoint/2010/main" val="136628079"/>
              </p:ext>
            </p:extLst>
          </p:nvPr>
        </p:nvGraphicFramePr>
        <p:xfrm>
          <a:off x="304800" y="1600200"/>
          <a:ext cx="14020799" cy="5867400"/>
        </p:xfrm>
        <a:graphic>
          <a:graphicData uri="http://schemas.openxmlformats.org/drawingml/2006/table">
            <a:tbl>
              <a:tblPr firstRow="1" firstCol="1" bandRow="1"/>
              <a:tblGrid>
                <a:gridCol w="1563158">
                  <a:extLst>
                    <a:ext uri="{9D8B030D-6E8A-4147-A177-3AD203B41FA5}">
                      <a16:colId xmlns:a16="http://schemas.microsoft.com/office/drawing/2014/main" val="2219012323"/>
                    </a:ext>
                  </a:extLst>
                </a:gridCol>
                <a:gridCol w="2255971">
                  <a:extLst>
                    <a:ext uri="{9D8B030D-6E8A-4147-A177-3AD203B41FA5}">
                      <a16:colId xmlns:a16="http://schemas.microsoft.com/office/drawing/2014/main" val="618080123"/>
                    </a:ext>
                  </a:extLst>
                </a:gridCol>
                <a:gridCol w="10201670">
                  <a:extLst>
                    <a:ext uri="{9D8B030D-6E8A-4147-A177-3AD203B41FA5}">
                      <a16:colId xmlns:a16="http://schemas.microsoft.com/office/drawing/2014/main" val="2307331472"/>
                    </a:ext>
                  </a:extLst>
                </a:gridCol>
              </a:tblGrid>
              <a:tr h="614731">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COR</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52400" marR="142875"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LOE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6675" marR="0" algn="ctr" fontAlgn="base">
                        <a:lnSpc>
                          <a:spcPct val="15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Recommendations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963525"/>
                  </a:ext>
                </a:extLst>
              </a:tr>
              <a:tr h="153954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C-EO</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Patients with severe VHD should be evaluated by a Multidisciplinary Heart Valve Team (MDT) when intervention is considered.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47832102"/>
                  </a:ext>
                </a:extLst>
              </a:tr>
              <a:tr h="3713129">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C-LD</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4D9F0"/>
                    </a:solidFill>
                  </a:tcPr>
                </a:tc>
                <a:tc>
                  <a:txBody>
                    <a:bodyPr/>
                    <a:lstStyle/>
                    <a:p>
                      <a:pPr marL="282575" marR="0" lvl="0" indent="-28257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Consultation with or referral to a Primary or Comprehensive Heart Valve Center is reasonable when treatment options are being discussed for 1) asymptomatic patients with severe VHD, 2) patients who may benefit from valve repair versus valve replacement, or 3) patients with multiple comorbidities for whom valve intervention is considered.</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402379"/>
                  </a:ext>
                </a:extLst>
              </a:tr>
            </a:tbl>
          </a:graphicData>
        </a:graphic>
      </p:graphicFrame>
    </p:spTree>
    <p:extLst>
      <p:ext uri="{BB962C8B-B14F-4D97-AF65-F5344CB8AC3E}">
        <p14:creationId xmlns:p14="http://schemas.microsoft.com/office/powerpoint/2010/main" val="27424134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1695743-4206-47FB-BFFD-2837E9385594}"/>
              </a:ext>
            </a:extLst>
          </p:cNvPr>
          <p:cNvSpPr>
            <a:spLocks noGrp="1"/>
          </p:cNvSpPr>
          <p:nvPr>
            <p:ph type="sldNum" sz="quarter" idx="4"/>
          </p:nvPr>
        </p:nvSpPr>
        <p:spPr/>
        <p:txBody>
          <a:bodyPr/>
          <a:lstStyle/>
          <a:p>
            <a:fld id="{01CD3B2E-BC1C-6C4D-9D91-A67B950EE325}" type="slidenum">
              <a:rPr lang="en-US" smtClean="0"/>
              <a:pPr/>
              <a:t>44</a:t>
            </a:fld>
            <a:endParaRPr lang="en-US" dirty="0"/>
          </a:p>
        </p:txBody>
      </p:sp>
      <p:sp>
        <p:nvSpPr>
          <p:cNvPr id="4" name="TextBox 3">
            <a:extLst>
              <a:ext uri="{FF2B5EF4-FFF2-40B4-BE49-F238E27FC236}">
                <a16:creationId xmlns:a16="http://schemas.microsoft.com/office/drawing/2014/main" id="{5D6B990A-D1E5-4E7D-AFC8-662C885AA748}"/>
              </a:ext>
            </a:extLst>
          </p:cNvPr>
          <p:cNvSpPr txBox="1"/>
          <p:nvPr/>
        </p:nvSpPr>
        <p:spPr>
          <a:xfrm>
            <a:off x="3429000" y="2438400"/>
            <a:ext cx="7848600" cy="1754326"/>
          </a:xfrm>
          <a:prstGeom prst="rect">
            <a:avLst/>
          </a:prstGeom>
          <a:noFill/>
        </p:spPr>
        <p:txBody>
          <a:bodyPr wrap="square" rtlCol="0">
            <a:spAutoFit/>
          </a:bodyPr>
          <a:lstStyle/>
          <a:p>
            <a:pPr algn="ctr"/>
            <a:r>
              <a:rPr lang="en-US" sz="3600" b="1" dirty="0">
                <a:latin typeface="Lub Dub Medium" panose="020B0603030403020204" pitchFamily="34" charset="0"/>
                <a:cs typeface="Times New Roman" panose="02020603050405020304" pitchFamily="18" charset="0"/>
              </a:rPr>
              <a:t>PLACEHOLDER</a:t>
            </a:r>
          </a:p>
          <a:p>
            <a:pPr algn="ctr"/>
            <a:r>
              <a:rPr lang="en-US" sz="3600" b="1" dirty="0">
                <a:latin typeface="Lub Dub Medium" panose="020B0603030403020204" pitchFamily="34" charset="0"/>
                <a:cs typeface="Times New Roman" panose="02020603050405020304" pitchFamily="18" charset="0"/>
              </a:rPr>
              <a:t>Table 11. Structure of Primary and Comprehensive Valve Centers</a:t>
            </a:r>
          </a:p>
        </p:txBody>
      </p:sp>
    </p:spTree>
    <p:extLst>
      <p:ext uri="{BB962C8B-B14F-4D97-AF65-F5344CB8AC3E}">
        <p14:creationId xmlns:p14="http://schemas.microsoft.com/office/powerpoint/2010/main" val="36170828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F535B-81F6-4CA4-A2C1-6DD5A169BCAD}"/>
              </a:ext>
            </a:extLst>
          </p:cNvPr>
          <p:cNvSpPr>
            <a:spLocks noGrp="1"/>
          </p:cNvSpPr>
          <p:nvPr>
            <p:ph type="ctrTitle"/>
          </p:nvPr>
        </p:nvSpPr>
        <p:spPr/>
        <p:txBody>
          <a:bodyPr/>
          <a:lstStyle/>
          <a:p>
            <a:r>
              <a:rPr lang="en-US" sz="3600" dirty="0"/>
              <a:t>Periodic Imaging After Valve Intervention </a:t>
            </a:r>
          </a:p>
        </p:txBody>
      </p:sp>
      <p:sp>
        <p:nvSpPr>
          <p:cNvPr id="3" name="Slide Number Placeholder 2">
            <a:extLst>
              <a:ext uri="{FF2B5EF4-FFF2-40B4-BE49-F238E27FC236}">
                <a16:creationId xmlns:a16="http://schemas.microsoft.com/office/drawing/2014/main" id="{7F4BF260-6A9D-4B7F-9FDF-5F1915D5FD50}"/>
              </a:ext>
            </a:extLst>
          </p:cNvPr>
          <p:cNvSpPr>
            <a:spLocks noGrp="1"/>
          </p:cNvSpPr>
          <p:nvPr>
            <p:ph type="sldNum" sz="quarter" idx="4"/>
          </p:nvPr>
        </p:nvSpPr>
        <p:spPr/>
        <p:txBody>
          <a:bodyPr/>
          <a:lstStyle/>
          <a:p>
            <a:fld id="{01CD3B2E-BC1C-6C4D-9D91-A67B950EE325}" type="slidenum">
              <a:rPr lang="en-US" smtClean="0"/>
              <a:pPr/>
              <a:t>45</a:t>
            </a:fld>
            <a:endParaRPr lang="en-US" dirty="0"/>
          </a:p>
        </p:txBody>
      </p:sp>
      <p:graphicFrame>
        <p:nvGraphicFramePr>
          <p:cNvPr id="4" name="Table 3">
            <a:extLst>
              <a:ext uri="{FF2B5EF4-FFF2-40B4-BE49-F238E27FC236}">
                <a16:creationId xmlns:a16="http://schemas.microsoft.com/office/drawing/2014/main" id="{477518C5-04F4-418C-8F99-DF4620B287F8}"/>
              </a:ext>
            </a:extLst>
          </p:cNvPr>
          <p:cNvGraphicFramePr>
            <a:graphicFrameLocks noGrp="1"/>
          </p:cNvGraphicFramePr>
          <p:nvPr>
            <p:extLst>
              <p:ext uri="{D42A27DB-BD31-4B8C-83A1-F6EECF244321}">
                <p14:modId xmlns:p14="http://schemas.microsoft.com/office/powerpoint/2010/main" val="1349680625"/>
              </p:ext>
            </p:extLst>
          </p:nvPr>
        </p:nvGraphicFramePr>
        <p:xfrm>
          <a:off x="381000" y="1676400"/>
          <a:ext cx="13944599" cy="5715000"/>
        </p:xfrm>
        <a:graphic>
          <a:graphicData uri="http://schemas.openxmlformats.org/drawingml/2006/table">
            <a:tbl>
              <a:tblPr firstRow="1" firstCol="1" bandRow="1"/>
              <a:tblGrid>
                <a:gridCol w="1374937">
                  <a:extLst>
                    <a:ext uri="{9D8B030D-6E8A-4147-A177-3AD203B41FA5}">
                      <a16:colId xmlns:a16="http://schemas.microsoft.com/office/drawing/2014/main" val="3321906083"/>
                    </a:ext>
                  </a:extLst>
                </a:gridCol>
                <a:gridCol w="1274537">
                  <a:extLst>
                    <a:ext uri="{9D8B030D-6E8A-4147-A177-3AD203B41FA5}">
                      <a16:colId xmlns:a16="http://schemas.microsoft.com/office/drawing/2014/main" val="2915692521"/>
                    </a:ext>
                  </a:extLst>
                </a:gridCol>
                <a:gridCol w="11295125">
                  <a:extLst>
                    <a:ext uri="{9D8B030D-6E8A-4147-A177-3AD203B41FA5}">
                      <a16:colId xmlns:a16="http://schemas.microsoft.com/office/drawing/2014/main" val="840360535"/>
                    </a:ext>
                  </a:extLst>
                </a:gridCol>
              </a:tblGrid>
              <a:tr h="130083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13742148"/>
                  </a:ext>
                </a:extLst>
              </a:tr>
              <a:tr h="4414165">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2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asymptomatic patients with any type of valve intervention, a baseline postprocedural TTE followed by periodic monitoring with TTE is recommended, depending on type of intervention, length of time since intervention, ventricular function, and concurrent cardiac conditions.</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6460482"/>
                  </a:ext>
                </a:extLst>
              </a:tr>
            </a:tbl>
          </a:graphicData>
        </a:graphic>
      </p:graphicFrame>
    </p:spTree>
    <p:extLst>
      <p:ext uri="{BB962C8B-B14F-4D97-AF65-F5344CB8AC3E}">
        <p14:creationId xmlns:p14="http://schemas.microsoft.com/office/powerpoint/2010/main" val="509371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46</a:t>
            </a:fld>
            <a:endParaRPr lang="en-US" dirty="0"/>
          </a:p>
        </p:txBody>
      </p:sp>
      <p:graphicFrame>
        <p:nvGraphicFramePr>
          <p:cNvPr id="3" name="Table 2">
            <a:extLst>
              <a:ext uri="{FF2B5EF4-FFF2-40B4-BE49-F238E27FC236}">
                <a16:creationId xmlns:a16="http://schemas.microsoft.com/office/drawing/2014/main" id="{283B8857-BA42-4BC8-815B-348178700EAD}"/>
              </a:ext>
            </a:extLst>
          </p:cNvPr>
          <p:cNvGraphicFramePr>
            <a:graphicFrameLocks noGrp="1"/>
          </p:cNvGraphicFramePr>
          <p:nvPr>
            <p:extLst>
              <p:ext uri="{D42A27DB-BD31-4B8C-83A1-F6EECF244321}">
                <p14:modId xmlns:p14="http://schemas.microsoft.com/office/powerpoint/2010/main" val="2065538797"/>
              </p:ext>
            </p:extLst>
          </p:nvPr>
        </p:nvGraphicFramePr>
        <p:xfrm>
          <a:off x="493690" y="2098602"/>
          <a:ext cx="13792199" cy="5530923"/>
        </p:xfrm>
        <a:graphic>
          <a:graphicData uri="http://schemas.openxmlformats.org/drawingml/2006/table">
            <a:tbl>
              <a:tblPr firstRow="1" firstCol="1" bandRow="1"/>
              <a:tblGrid>
                <a:gridCol w="3363230">
                  <a:extLst>
                    <a:ext uri="{9D8B030D-6E8A-4147-A177-3AD203B41FA5}">
                      <a16:colId xmlns:a16="http://schemas.microsoft.com/office/drawing/2014/main" val="2962950936"/>
                    </a:ext>
                  </a:extLst>
                </a:gridCol>
                <a:gridCol w="5069925">
                  <a:extLst>
                    <a:ext uri="{9D8B030D-6E8A-4147-A177-3AD203B41FA5}">
                      <a16:colId xmlns:a16="http://schemas.microsoft.com/office/drawing/2014/main" val="3504378937"/>
                    </a:ext>
                  </a:extLst>
                </a:gridCol>
                <a:gridCol w="5359044">
                  <a:extLst>
                    <a:ext uri="{9D8B030D-6E8A-4147-A177-3AD203B41FA5}">
                      <a16:colId xmlns:a16="http://schemas.microsoft.com/office/drawing/2014/main" val="2874312007"/>
                    </a:ext>
                  </a:extLst>
                </a:gridCol>
              </a:tblGrid>
              <a:tr h="332825">
                <a:tc>
                  <a:txBody>
                    <a:bodyPr/>
                    <a:lstStyle/>
                    <a:p>
                      <a:pPr marL="0" marR="0" algn="ctr">
                        <a:lnSpc>
                          <a:spcPct val="200000"/>
                        </a:lnSpc>
                        <a:spcBef>
                          <a:spcPts val="0"/>
                        </a:spcBef>
                        <a:spcAft>
                          <a:spcPts val="0"/>
                        </a:spcAft>
                      </a:pPr>
                      <a:r>
                        <a:rPr lang="en-US" sz="1800" b="1">
                          <a:effectLst/>
                          <a:latin typeface="Times New Roman" panose="02020603050405020304" pitchFamily="18" charset="0"/>
                          <a:ea typeface="Times New Roman" panose="02020603050405020304" pitchFamily="18" charset="0"/>
                        </a:rPr>
                        <a:t>Valve Intervention</a:t>
                      </a:r>
                      <a:endParaRPr lang="en-US" sz="180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Minimal Imaging Frequency†</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rPr>
                        <a:t>Location</a:t>
                      </a:r>
                      <a:endParaRPr lang="en-US" sz="1800" dirty="0">
                        <a:effectLst/>
                        <a:latin typeface="Times New Roman" panose="02020603050405020304" pitchFamily="18" charset="0"/>
                        <a:ea typeface="Times New Roman" panose="02020603050405020304" pitchFamily="18" charset="0"/>
                      </a:endParaRP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026045"/>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Mechanical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0783572"/>
                  </a:ext>
                </a:extLst>
              </a:tr>
              <a:tr h="70069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Bioprosthetic valve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5 and 10 y after surgery,‡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598372"/>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Bioprosthetic valve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28422559"/>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(surgical)</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Baseline, 1 y, and then every 2 to 3 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1528693"/>
                  </a:ext>
                </a:extLst>
              </a:tr>
              <a:tr h="700699">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Mitral valve repair (transcatheter)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Baseline and then annually</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Comprehensive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3611595"/>
                  </a:ext>
                </a:extLst>
              </a:tr>
              <a:tr h="1459209">
                <a:tc>
                  <a:txBody>
                    <a:bodyPr/>
                    <a:lstStyle/>
                    <a:p>
                      <a:pPr marL="0" marR="0" algn="l">
                        <a:lnSpc>
                          <a:spcPct val="200000"/>
                        </a:lnSpc>
                        <a:spcBef>
                          <a:spcPts val="0"/>
                        </a:spcBef>
                        <a:spcAft>
                          <a:spcPts val="0"/>
                        </a:spcAft>
                      </a:pPr>
                      <a:r>
                        <a:rPr lang="en-US" sz="1800" dirty="0">
                          <a:effectLst/>
                          <a:latin typeface="Times New Roman" panose="02020603050405020304" pitchFamily="18" charset="0"/>
                          <a:ea typeface="Times New Roman" panose="02020603050405020304" pitchFamily="18" charset="0"/>
                        </a:rPr>
                        <a:t>Bicuspid aortic valve disease</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200000"/>
                        </a:lnSpc>
                        <a:spcBef>
                          <a:spcPts val="0"/>
                        </a:spcBef>
                        <a:spcAft>
                          <a:spcPts val="0"/>
                        </a:spcAft>
                      </a:pPr>
                      <a:r>
                        <a:rPr lang="en-US" sz="1800">
                          <a:effectLst/>
                          <a:latin typeface="Times New Roman" panose="02020603050405020304" pitchFamily="18" charset="0"/>
                          <a:ea typeface="Times New Roman" panose="02020603050405020304" pitchFamily="18" charset="0"/>
                        </a:rPr>
                        <a:t>Continued post-AVR monitoring of aortic size if aortic diameter is ≥4.0 cm at time of AVR, as detailed in  Section 5.1</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2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Primary Valve Center</a:t>
                      </a:r>
                    </a:p>
                  </a:txBody>
                  <a:tcPr marL="70528" marR="7052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8518872"/>
                  </a:ext>
                </a:extLst>
              </a:tr>
            </a:tbl>
          </a:graphicData>
        </a:graphic>
      </p:graphicFrame>
      <p:sp>
        <p:nvSpPr>
          <p:cNvPr id="4" name="TextBox 3">
            <a:extLst>
              <a:ext uri="{FF2B5EF4-FFF2-40B4-BE49-F238E27FC236}">
                <a16:creationId xmlns:a16="http://schemas.microsoft.com/office/drawing/2014/main" id="{F20E1EA1-B210-4886-B1CD-7C18B8784527}"/>
              </a:ext>
            </a:extLst>
          </p:cNvPr>
          <p:cNvSpPr txBox="1"/>
          <p:nvPr/>
        </p:nvSpPr>
        <p:spPr>
          <a:xfrm>
            <a:off x="1981200" y="355701"/>
            <a:ext cx="10668000" cy="1138773"/>
          </a:xfrm>
          <a:prstGeom prst="rect">
            <a:avLst/>
          </a:prstGeom>
          <a:noFill/>
        </p:spPr>
        <p:txBody>
          <a:bodyPr wrap="square" rtlCol="0">
            <a:spAutoFit/>
          </a:bodyPr>
          <a:lstStyle/>
          <a:p>
            <a:pPr algn="ctr"/>
            <a:r>
              <a:rPr lang="en-US" sz="3400" b="1" dirty="0">
                <a:latin typeface="Lub Dub Medium" panose="020B0603030403020204" pitchFamily="34" charset="0"/>
              </a:rPr>
              <a:t>Table 12. Timing of Periodic Imaging After Valve Intervention </a:t>
            </a:r>
          </a:p>
        </p:txBody>
      </p:sp>
      <p:sp>
        <p:nvSpPr>
          <p:cNvPr id="6" name="TextBox 5">
            <a:extLst>
              <a:ext uri="{FF2B5EF4-FFF2-40B4-BE49-F238E27FC236}">
                <a16:creationId xmlns:a16="http://schemas.microsoft.com/office/drawing/2014/main" id="{233B2516-4914-4A90-996C-E5539FAE371E}"/>
              </a:ext>
            </a:extLst>
          </p:cNvPr>
          <p:cNvSpPr txBox="1"/>
          <p:nvPr/>
        </p:nvSpPr>
        <p:spPr>
          <a:xfrm>
            <a:off x="4648200" y="1659786"/>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7628829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3D8C08-BC84-4ECE-95F3-9D21BC57A6AE}"/>
              </a:ext>
            </a:extLst>
          </p:cNvPr>
          <p:cNvSpPr>
            <a:spLocks noGrp="1"/>
          </p:cNvSpPr>
          <p:nvPr>
            <p:ph type="sldNum" sz="quarter" idx="4"/>
          </p:nvPr>
        </p:nvSpPr>
        <p:spPr/>
        <p:txBody>
          <a:bodyPr/>
          <a:lstStyle/>
          <a:p>
            <a:fld id="{01CD3B2E-BC1C-6C4D-9D91-A67B950EE325}" type="slidenum">
              <a:rPr lang="en-US" smtClean="0"/>
              <a:pPr/>
              <a:t>47</a:t>
            </a:fld>
            <a:endParaRPr lang="en-US" dirty="0"/>
          </a:p>
        </p:txBody>
      </p:sp>
      <p:sp>
        <p:nvSpPr>
          <p:cNvPr id="6" name="TextBox 5">
            <a:extLst>
              <a:ext uri="{FF2B5EF4-FFF2-40B4-BE49-F238E27FC236}">
                <a16:creationId xmlns:a16="http://schemas.microsoft.com/office/drawing/2014/main" id="{57A19D1C-5D88-409A-9CE4-97A19DC04894}"/>
              </a:ext>
            </a:extLst>
          </p:cNvPr>
          <p:cNvSpPr txBox="1"/>
          <p:nvPr/>
        </p:nvSpPr>
        <p:spPr>
          <a:xfrm>
            <a:off x="342900" y="1447800"/>
            <a:ext cx="13944600" cy="6446829"/>
          </a:xfrm>
          <a:prstGeom prst="rect">
            <a:avLst/>
          </a:prstGeom>
          <a:noFill/>
        </p:spPr>
        <p:txBody>
          <a:bodyPr wrap="square">
            <a:spAutoFit/>
          </a:bodyPr>
          <a:lstStyle/>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*Initial postprocedural TTE is recommended for all patients, ideally 1 to 3 months after the procedure. Annual clinical follow-up is recommended annually for all patients after valve intervention at a Primary or Comprehensive Valve Center.</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†Repeat imaging is appropriate at shorter follow-up intervals for changing signs or symptoms, during pregnancy, and to monitor residual or concurrent cardiac dysfunction.</a:t>
            </a:r>
          </a:p>
          <a:p>
            <a:pPr marL="0" marR="0">
              <a:lnSpc>
                <a:spcPct val="150000"/>
              </a:lnSpc>
              <a:spcBef>
                <a:spcPts val="0"/>
              </a:spcBef>
              <a:spcAft>
                <a:spcPts val="0"/>
              </a:spcAft>
            </a:pPr>
            <a:r>
              <a:rPr lang="en-US" sz="3100" dirty="0">
                <a:effectLst/>
                <a:latin typeface="Times New Roman" panose="02020603050405020304" pitchFamily="18" charset="0"/>
                <a:ea typeface="Times New Roman" panose="02020603050405020304" pitchFamily="18" charset="0"/>
              </a:rPr>
              <a:t>‡Imaging may be done more frequently in patients with bioprosthetic surgical valves if there are risk factors for early valve degeneration (e.g., younger age, renal failure, diabetes).</a:t>
            </a:r>
          </a:p>
        </p:txBody>
      </p:sp>
      <p:sp>
        <p:nvSpPr>
          <p:cNvPr id="3" name="TextBox 2">
            <a:extLst>
              <a:ext uri="{FF2B5EF4-FFF2-40B4-BE49-F238E27FC236}">
                <a16:creationId xmlns:a16="http://schemas.microsoft.com/office/drawing/2014/main" id="{5702B1D5-33A8-4B50-AD69-17D62B3C7B0E}"/>
              </a:ext>
            </a:extLst>
          </p:cNvPr>
          <p:cNvSpPr txBox="1"/>
          <p:nvPr/>
        </p:nvSpPr>
        <p:spPr>
          <a:xfrm>
            <a:off x="1981200" y="161300"/>
            <a:ext cx="10668000" cy="1077218"/>
          </a:xfrm>
          <a:prstGeom prst="rect">
            <a:avLst/>
          </a:prstGeom>
          <a:noFill/>
        </p:spPr>
        <p:txBody>
          <a:bodyPr wrap="square" rtlCol="0">
            <a:spAutoFit/>
          </a:bodyPr>
          <a:lstStyle/>
          <a:p>
            <a:pPr algn="ctr"/>
            <a:r>
              <a:rPr lang="en-US" sz="3200" b="1" dirty="0">
                <a:latin typeface="Lub Dub Medium" panose="020B0603030403020204" pitchFamily="34" charset="0"/>
              </a:rPr>
              <a:t>Table 12. Timing of Periodic Imaging </a:t>
            </a:r>
          </a:p>
          <a:p>
            <a:pPr algn="ctr"/>
            <a:r>
              <a:rPr lang="en-US" sz="3200" b="1" dirty="0">
                <a:latin typeface="Lub Dub Medium" panose="020B0603030403020204" pitchFamily="34" charset="0"/>
              </a:rPr>
              <a:t>After Valve Intervention </a:t>
            </a:r>
          </a:p>
        </p:txBody>
      </p:sp>
    </p:spTree>
    <p:extLst>
      <p:ext uri="{BB962C8B-B14F-4D97-AF65-F5344CB8AC3E}">
        <p14:creationId xmlns:p14="http://schemas.microsoft.com/office/powerpoint/2010/main" val="1527305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0628792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49</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2.0–2.9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&lt;20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AS: aortic V</a:t>
                          </a:r>
                          <a:r>
                            <a:rPr lang="en-US" sz="2400" baseline="-25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3.0–3.9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 20-39 mm Hg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1147718280"/>
                  </p:ext>
                </p:extLst>
              </p:nvPr>
            </p:nvGraphicFramePr>
            <p:xfrm>
              <a:off x="304800" y="1594120"/>
              <a:ext cx="14165262" cy="6473555"/>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2267601">
                      <a:extLst>
                        <a:ext uri="{9D8B030D-6E8A-4147-A177-3AD203B41FA5}">
                          <a16:colId xmlns:a16="http://schemas.microsoft.com/office/drawing/2014/main" val="1654417399"/>
                        </a:ext>
                      </a:extLst>
                    </a:gridCol>
                    <a:gridCol w="3353843">
                      <a:extLst>
                        <a:ext uri="{9D8B030D-6E8A-4147-A177-3AD203B41FA5}">
                          <a16:colId xmlns:a16="http://schemas.microsoft.com/office/drawing/2014/main" val="1960286314"/>
                        </a:ext>
                      </a:extLst>
                    </a:gridCol>
                    <a:gridCol w="2977516">
                      <a:extLst>
                        <a:ext uri="{9D8B030D-6E8A-4147-A177-3AD203B41FA5}">
                          <a16:colId xmlns:a16="http://schemas.microsoft.com/office/drawing/2014/main" val="307317010"/>
                        </a:ext>
                      </a:extLst>
                    </a:gridCol>
                    <a:gridCol w="2379257">
                      <a:extLst>
                        <a:ext uri="{9D8B030D-6E8A-4147-A177-3AD203B41FA5}">
                          <a16:colId xmlns:a16="http://schemas.microsoft.com/office/drawing/2014/main" val="1332134455"/>
                        </a:ext>
                      </a:extLst>
                    </a:gridCol>
                    <a:gridCol w="2096668">
                      <a:extLst>
                        <a:ext uri="{9D8B030D-6E8A-4147-A177-3AD203B41FA5}">
                          <a16:colId xmlns:a16="http://schemas.microsoft.com/office/drawing/2014/main" val="3545591706"/>
                        </a:ext>
                      </a:extLst>
                    </a:gridCol>
                  </a:tblGrid>
                  <a:tr h="1001247">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1543140">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AS</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valve sclerosis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635"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&lt;2 m/s with normal leaflet motion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3929168">
                    <a:tc>
                      <a:txBody>
                        <a:bodyPr/>
                        <a:lstStyle/>
                        <a:p>
                          <a:pPr marL="0" marR="0" algn="ctr">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leaflet calcification/fibrosis of a bicuspid or trileaflet valve with some reduction in systolic motion or</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225562" t="-64961" r="-150511" b="-310"/>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Early LV diastolic dysfunction may be present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304800"/>
            <a:ext cx="103632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21389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47961E2-312C-41F0-B14C-EEE281BEE46E}"/>
              </a:ext>
            </a:extLst>
          </p:cNvPr>
          <p:cNvSpPr>
            <a:spLocks noGrp="1"/>
          </p:cNvSpPr>
          <p:nvPr>
            <p:ph type="subTitle" idx="4294967295"/>
          </p:nvPr>
        </p:nvSpPr>
        <p:spPr>
          <a:xfrm>
            <a:off x="685800" y="4267200"/>
            <a:ext cx="12877800" cy="572937"/>
          </a:xfrm>
          <a:prstGeom prst="rect">
            <a:avLst/>
          </a:prstGeom>
        </p:spPr>
        <p:txBody>
          <a:bodyPr/>
          <a:lstStyle/>
          <a:p>
            <a:pPr marL="0" indent="0" algn="ctr">
              <a:buNone/>
            </a:pPr>
            <a:r>
              <a:rPr lang="en-US" sz="4000" dirty="0"/>
              <a:t>2020 Valvular Heart Disease Guidelines</a:t>
            </a:r>
          </a:p>
        </p:txBody>
      </p:sp>
      <p:sp>
        <p:nvSpPr>
          <p:cNvPr id="3" name="Title 2">
            <a:extLst>
              <a:ext uri="{FF2B5EF4-FFF2-40B4-BE49-F238E27FC236}">
                <a16:creationId xmlns:a16="http://schemas.microsoft.com/office/drawing/2014/main" id="{40B05087-6626-4A7E-A372-3B4DD84DB047}"/>
              </a:ext>
            </a:extLst>
          </p:cNvPr>
          <p:cNvSpPr>
            <a:spLocks noGrp="1"/>
          </p:cNvSpPr>
          <p:nvPr>
            <p:ph type="ctrTitle"/>
          </p:nvPr>
        </p:nvSpPr>
        <p:spPr>
          <a:xfrm>
            <a:off x="685800" y="2667000"/>
            <a:ext cx="12877800" cy="914399"/>
          </a:xfrm>
          <a:prstGeom prst="rect">
            <a:avLst/>
          </a:prstGeom>
        </p:spPr>
        <p:txBody>
          <a:bodyPr/>
          <a:lstStyle/>
          <a:p>
            <a:pPr algn="ctr"/>
            <a:r>
              <a:rPr lang="en-US" dirty="0"/>
              <a:t>Top 10 Take-Home Messages</a:t>
            </a:r>
          </a:p>
        </p:txBody>
      </p:sp>
      <p:sp>
        <p:nvSpPr>
          <p:cNvPr id="4" name="Slide Number Placeholder 3">
            <a:extLst>
              <a:ext uri="{FF2B5EF4-FFF2-40B4-BE49-F238E27FC236}">
                <a16:creationId xmlns:a16="http://schemas.microsoft.com/office/drawing/2014/main" id="{8DCBB966-E9DE-486C-A00C-4D7D9FDAF97A}"/>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5</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659878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50</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659509">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29755">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192103">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a:solidFill>
                                <a:srgbClr val="000000"/>
                              </a:solidFill>
                              <a:effectLst/>
                              <a:latin typeface="Times New Roman" panose="02020603050405020304" pitchFamily="18" charset="0"/>
                              <a:ea typeface="Times New Roman" panose="02020603050405020304" pitchFamily="18" charset="0"/>
                            </a:rPr>
                            <a:t>P ≥40 mm Hg</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AVA typically is ≤1.0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(or AVAi 0.6 cm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/m</a:t>
                          </a:r>
                          <a:r>
                            <a:rPr lang="en-US" sz="2400" baseline="30000">
                              <a:solidFill>
                                <a:srgbClr val="000000"/>
                              </a:solidFill>
                              <a:effectLst/>
                              <a:latin typeface="Times New Roman" panose="02020603050405020304" pitchFamily="18" charset="0"/>
                              <a:ea typeface="Times New Roman" panose="02020603050405020304" pitchFamily="18" charset="0"/>
                            </a:rPr>
                            <a:t>2</a:t>
                          </a:r>
                          <a:r>
                            <a:rPr lang="en-US" sz="240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Very severe AS is an aortic V</a:t>
                          </a:r>
                          <a:r>
                            <a:rPr lang="en-US" sz="2400" baseline="-25000">
                              <a:solidFill>
                                <a:srgbClr val="000000"/>
                              </a:solidFill>
                              <a:effectLst/>
                              <a:latin typeface="Times New Roman" panose="02020603050405020304" pitchFamily="18" charset="0"/>
                              <a:ea typeface="Times New Roman" panose="02020603050405020304" pitchFamily="18" charset="0"/>
                            </a:rPr>
                            <a:t>max</a:t>
                          </a:r>
                          <a:r>
                            <a:rPr lang="en-US" sz="2400">
                              <a:solidFill>
                                <a:srgbClr val="000000"/>
                              </a:solidFill>
                              <a:effectLst/>
                              <a:latin typeface="Times New Roman" panose="02020603050405020304" pitchFamily="18" charset="0"/>
                              <a:ea typeface="Times New Roman" panose="02020603050405020304" pitchFamily="18" charset="0"/>
                            </a:rPr>
                            <a:t> ≥5 m/s or mean P ≥60 mm Hg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≥40 mm Hg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typically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(or </a:t>
                          </a:r>
                          <a:r>
                            <a:rPr lang="en-US" sz="2400" dirty="0" err="1">
                              <a:solidFill>
                                <a:srgbClr val="000000"/>
                              </a:solidFill>
                              <a:effectLst/>
                              <a:latin typeface="Times New Roman" panose="02020603050405020304" pitchFamily="18" charset="0"/>
                              <a:ea typeface="Times New Roman" panose="02020603050405020304" pitchFamily="18" charset="0"/>
                            </a:rPr>
                            <a:t>AVAi</a:t>
                          </a:r>
                          <a:r>
                            <a:rPr lang="en-US" sz="2400" dirty="0">
                              <a:solidFill>
                                <a:srgbClr val="000000"/>
                              </a:solidFill>
                              <a:effectLst/>
                              <a:latin typeface="Times New Roman" panose="02020603050405020304" pitchFamily="18" charset="0"/>
                              <a:ea typeface="Times New Roman" panose="02020603050405020304" pitchFamily="18" charset="0"/>
                            </a:rPr>
                            <a:t>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but not required to define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804214350"/>
                  </p:ext>
                </p:extLst>
              </p:nvPr>
            </p:nvGraphicFramePr>
            <p:xfrm>
              <a:off x="232569" y="1308172"/>
              <a:ext cx="14165262" cy="6789554"/>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674594">
                      <a:extLst>
                        <a:ext uri="{9D8B030D-6E8A-4147-A177-3AD203B41FA5}">
                          <a16:colId xmlns:a16="http://schemas.microsoft.com/office/drawing/2014/main" val="1654417399"/>
                        </a:ext>
                      </a:extLst>
                    </a:gridCol>
                    <a:gridCol w="3254829">
                      <a:extLst>
                        <a:ext uri="{9D8B030D-6E8A-4147-A177-3AD203B41FA5}">
                          <a16:colId xmlns:a16="http://schemas.microsoft.com/office/drawing/2014/main" val="3177788638"/>
                        </a:ext>
                      </a:extLst>
                    </a:gridCol>
                    <a:gridCol w="3669537">
                      <a:extLst>
                        <a:ext uri="{9D8B030D-6E8A-4147-A177-3AD203B41FA5}">
                          <a16:colId xmlns:a16="http://schemas.microsoft.com/office/drawing/2014/main" val="1997938815"/>
                        </a:ext>
                      </a:extLst>
                    </a:gridCol>
                    <a:gridCol w="2524434">
                      <a:extLst>
                        <a:ext uri="{9D8B030D-6E8A-4147-A177-3AD203B41FA5}">
                          <a16:colId xmlns:a16="http://schemas.microsoft.com/office/drawing/2014/main" val="1332134455"/>
                        </a:ext>
                      </a:extLst>
                    </a:gridCol>
                    <a:gridCol w="1951491">
                      <a:extLst>
                        <a:ext uri="{9D8B030D-6E8A-4147-A177-3AD203B41FA5}">
                          <a16:colId xmlns:a16="http://schemas.microsoft.com/office/drawing/2014/main" val="1916477891"/>
                        </a:ext>
                      </a:extLst>
                    </a:gridCol>
                  </a:tblGrid>
                  <a:tr h="731520">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365760">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 Asymptomatic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nSpc>
                              <a:spcPct val="200000"/>
                            </a:lnSpc>
                            <a:spcBef>
                              <a:spcPts val="0"/>
                            </a:spcBef>
                            <a:spcAft>
                              <a:spcPts val="0"/>
                            </a:spcAft>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342900" marR="0" lvl="0" indent="-342900" algn="l">
                            <a:lnSpc>
                              <a:spcPct val="200000"/>
                            </a:lnSpc>
                            <a:spcBef>
                              <a:spcPts val="0"/>
                            </a:spcBef>
                            <a:spcAft>
                              <a:spcPts val="0"/>
                            </a:spcAft>
                            <a:buFont typeface="Symbol" panose="05050102010706020507" pitchFamily="18" charset="2"/>
                            <a:buChar char=""/>
                          </a:pPr>
                          <a:endParaRPr lang="en-US" sz="1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pPr marL="0" marR="0" algn="l">
                            <a:lnSpc>
                              <a:spcPct val="100000"/>
                            </a:lnSpc>
                            <a:spcBef>
                              <a:spcPts val="0"/>
                            </a:spcBef>
                            <a:spcAft>
                              <a:spcPts val="0"/>
                            </a:spcAft>
                          </a:pP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3291840">
                    <a:tc>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C1</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 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64286" t="-36044" r="-122259" b="-73198"/>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LV diastolic dysfunction</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Mild LV hypertrophy</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Normal LVEF</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None</a:t>
                          </a:r>
                          <a:endParaRPr lang="en-US" sz="24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a:solidFill>
                                <a:srgbClr val="000000"/>
                              </a:solidFill>
                              <a:effectLst/>
                              <a:latin typeface="Times New Roman" panose="02020603050405020304" pitchFamily="18" charset="0"/>
                              <a:ea typeface="Times New Roman" panose="02020603050405020304" pitchFamily="18" charset="0"/>
                            </a:rPr>
                            <a:t>Exercise testing is reasonable to confirm symptom status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400434">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C2</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Asymptomatic severe AS with LV systolic dysfunction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64286" t="-186802" r="-122259" b="-508"/>
                          </a:stretch>
                        </a:blip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LVEF &lt;50%</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None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019300" y="381000"/>
            <a:ext cx="105918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0535292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51</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Aortic V</a:t>
                          </a:r>
                          <a:r>
                            <a:rPr lang="en-US" sz="2200" baseline="-25000">
                              <a:solidFill>
                                <a:srgbClr val="000000"/>
                              </a:solidFill>
                              <a:effectLst/>
                              <a:latin typeface="Times New Roman" panose="02020603050405020304" pitchFamily="18" charset="0"/>
                              <a:ea typeface="Times New Roman" panose="02020603050405020304" pitchFamily="18" charset="0"/>
                            </a:rPr>
                            <a:t>max</a:t>
                          </a:r>
                          <a:r>
                            <a:rPr lang="en-US" sz="2200">
                              <a:solidFill>
                                <a:srgbClr val="000000"/>
                              </a:solidFill>
                              <a:effectLst/>
                              <a:latin typeface="Times New Roman" panose="02020603050405020304" pitchFamily="18" charset="0"/>
                              <a:ea typeface="Times New Roman" panose="02020603050405020304" pitchFamily="18" charset="0"/>
                            </a:rPr>
                            <a:t> ≥4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a:solidFill>
                                <a:srgbClr val="000000"/>
                              </a:solidFill>
                              <a:effectLst/>
                              <a:latin typeface="Times New Roman" panose="02020603050405020304" pitchFamily="18" charset="0"/>
                              <a:ea typeface="Times New Roman" panose="02020603050405020304" pitchFamily="18" charset="0"/>
                            </a:rPr>
                            <a:t>P ≥40 mm Hg</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AVA typically ≤1.0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(or AVAi ≤ 0.6 cm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/m</a:t>
                          </a:r>
                          <a:r>
                            <a:rPr lang="en-US" sz="2200" baseline="30000">
                              <a:solidFill>
                                <a:srgbClr val="000000"/>
                              </a:solidFill>
                              <a:effectLst/>
                              <a:latin typeface="Times New Roman" panose="02020603050405020304" pitchFamily="18" charset="0"/>
                              <a:ea typeface="Times New Roman" panose="02020603050405020304" pitchFamily="18" charset="0"/>
                            </a:rPr>
                            <a:t>2</a:t>
                          </a:r>
                          <a:r>
                            <a:rPr lang="en-US" sz="2200">
                              <a:solidFill>
                                <a:srgbClr val="000000"/>
                              </a:solidFill>
                              <a:effectLst/>
                              <a:latin typeface="Times New Roman" panose="02020603050405020304" pitchFamily="18" charset="0"/>
                              <a:ea typeface="Times New Roman" panose="02020603050405020304" pitchFamily="18" charset="0"/>
                            </a:rPr>
                            <a:t>) but may be larger with mixed AS/AR</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7010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AVA ≤1.0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resting aortic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200" i="1">
                                  <a:solidFill>
                                    <a:srgbClr val="000000"/>
                                  </a:solidFill>
                                  <a:effectLst/>
                                  <a:latin typeface="Cambria Math" panose="02040503050406030204" pitchFamily="18" charset="0"/>
                                  <a:ea typeface="Times New Roman" panose="02020603050405020304" pitchFamily="18" charset="0"/>
                                </a:rPr>
                                <m:t>∆</m:t>
                              </m:r>
                            </m:oMath>
                          </a14:m>
                          <a:r>
                            <a:rPr lang="en-US" sz="2200" dirty="0">
                              <a:solidFill>
                                <a:srgbClr val="000000"/>
                              </a:solidFill>
                              <a:effectLst/>
                              <a:latin typeface="Times New Roman" panose="02020603050405020304" pitchFamily="18" charset="0"/>
                              <a:ea typeface="Times New Roman" panose="02020603050405020304" pitchFamily="18" charset="0"/>
                            </a:rPr>
                            <a:t>P &lt;40 mm Hg</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Dobutamine stress echocardiography shows AVA &lt;1.0 cm</a:t>
                          </a:r>
                          <a:r>
                            <a:rPr lang="en-US" sz="2200" baseline="30000" dirty="0">
                              <a:solidFill>
                                <a:srgbClr val="000000"/>
                              </a:solidFill>
                              <a:effectLst/>
                              <a:latin typeface="Times New Roman" panose="02020603050405020304" pitchFamily="18" charset="0"/>
                              <a:ea typeface="Times New Roman" panose="02020603050405020304" pitchFamily="18" charset="0"/>
                            </a:rPr>
                            <a:t>2</a:t>
                          </a:r>
                          <a:r>
                            <a:rPr lang="en-US" sz="2200" dirty="0">
                              <a:solidFill>
                                <a:srgbClr val="000000"/>
                              </a:solidFill>
                              <a:effectLst/>
                              <a:latin typeface="Times New Roman" panose="02020603050405020304" pitchFamily="18" charset="0"/>
                              <a:ea typeface="Times New Roman" panose="02020603050405020304" pitchFamily="18" charset="0"/>
                            </a:rPr>
                            <a:t> with V</a:t>
                          </a:r>
                          <a:r>
                            <a:rPr lang="en-US" sz="2200" baseline="-25000" dirty="0">
                              <a:solidFill>
                                <a:srgbClr val="000000"/>
                              </a:solidFill>
                              <a:effectLst/>
                              <a:latin typeface="Times New Roman" panose="02020603050405020304" pitchFamily="18" charset="0"/>
                              <a:ea typeface="Times New Roman" panose="02020603050405020304" pitchFamily="18" charset="0"/>
                            </a:rPr>
                            <a:t>max</a:t>
                          </a:r>
                          <a:r>
                            <a:rPr lang="en-US" sz="2200" dirty="0">
                              <a:solidFill>
                                <a:srgbClr val="000000"/>
                              </a:solidFill>
                              <a:effectLst/>
                              <a:latin typeface="Times New Roman" panose="02020603050405020304" pitchFamily="18" charset="0"/>
                              <a:ea typeface="Times New Roman" panose="02020603050405020304" pitchFamily="18" charset="0"/>
                            </a:rPr>
                            <a:t> ≥4 m/s at any flow rate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37931579"/>
                  </p:ext>
                </p:extLst>
              </p:nvPr>
            </p:nvGraphicFramePr>
            <p:xfrm>
              <a:off x="243301" y="1227747"/>
              <a:ext cx="14237493" cy="6852067"/>
            </p:xfrm>
            <a:graphic>
              <a:graphicData uri="http://schemas.openxmlformats.org/drawingml/2006/table">
                <a:tbl>
                  <a:tblPr firstRow="1" firstCol="1" bandRow="1"/>
                  <a:tblGrid>
                    <a:gridCol w="1095937">
                      <a:extLst>
                        <a:ext uri="{9D8B030D-6E8A-4147-A177-3AD203B41FA5}">
                          <a16:colId xmlns:a16="http://schemas.microsoft.com/office/drawing/2014/main" val="256676487"/>
                        </a:ext>
                      </a:extLst>
                    </a:gridCol>
                    <a:gridCol w="1431485">
                      <a:extLst>
                        <a:ext uri="{9D8B030D-6E8A-4147-A177-3AD203B41FA5}">
                          <a16:colId xmlns:a16="http://schemas.microsoft.com/office/drawing/2014/main" val="1654417399"/>
                        </a:ext>
                      </a:extLst>
                    </a:gridCol>
                    <a:gridCol w="2297657">
                      <a:extLst>
                        <a:ext uri="{9D8B030D-6E8A-4147-A177-3AD203B41FA5}">
                          <a16:colId xmlns:a16="http://schemas.microsoft.com/office/drawing/2014/main" val="4204904307"/>
                        </a:ext>
                      </a:extLst>
                    </a:gridCol>
                    <a:gridCol w="3752839">
                      <a:extLst>
                        <a:ext uri="{9D8B030D-6E8A-4147-A177-3AD203B41FA5}">
                          <a16:colId xmlns:a16="http://schemas.microsoft.com/office/drawing/2014/main" val="3484514687"/>
                        </a:ext>
                      </a:extLst>
                    </a:gridCol>
                    <a:gridCol w="2450834">
                      <a:extLst>
                        <a:ext uri="{9D8B030D-6E8A-4147-A177-3AD203B41FA5}">
                          <a16:colId xmlns:a16="http://schemas.microsoft.com/office/drawing/2014/main" val="3720375759"/>
                        </a:ext>
                      </a:extLst>
                    </a:gridCol>
                    <a:gridCol w="3208741">
                      <a:extLst>
                        <a:ext uri="{9D8B030D-6E8A-4147-A177-3AD203B41FA5}">
                          <a16:colId xmlns:a16="http://schemas.microsoft.com/office/drawing/2014/main" val="4253928201"/>
                        </a:ext>
                      </a:extLst>
                    </a:gridCol>
                  </a:tblGrid>
                  <a:tr h="903902">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2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580581">
                    <a:tc gridSpan="6">
                      <a:txBody>
                        <a:bodyPr/>
                        <a:lstStyle/>
                        <a:p>
                          <a:pPr marL="0" marR="0" algn="l">
                            <a:lnSpc>
                              <a:spcPct val="100000"/>
                            </a:lnSpc>
                            <a:spcBef>
                              <a:spcPts val="0"/>
                            </a:spcBef>
                            <a:spcAft>
                              <a:spcPts val="0"/>
                            </a:spcAft>
                          </a:pPr>
                          <a:r>
                            <a:rPr lang="en-US" sz="2200">
                              <a:effectLst/>
                              <a:latin typeface="Times New Roman" panose="02020603050405020304" pitchFamily="18" charset="0"/>
                              <a:ea typeface="Times New Roman" panose="02020603050405020304" pitchFamily="18" charset="0"/>
                            </a:rPr>
                            <a:t>D: Symptomatic severe AS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2932841944"/>
                      </a:ext>
                    </a:extLst>
                  </a:tr>
                  <a:tr h="2685344">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D1</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high-gradient AS</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or congenital stenosis with severely reduced leaflet opening</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55556" r="-151136" b="-10589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Pulmonary hypertension may be present</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dyspnea, decreased exercise tolerance, or 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Exertional 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33990378"/>
                      </a:ext>
                    </a:extLst>
                  </a:tr>
                  <a:tr h="2682240">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D2</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a:solidFill>
                                <a:srgbClr val="000000"/>
                              </a:solidFill>
                              <a:effectLst/>
                              <a:latin typeface="Times New Roman" panose="02020603050405020304" pitchFamily="18" charset="0"/>
                              <a:ea typeface="Times New Roman" panose="02020603050405020304" pitchFamily="18" charset="0"/>
                            </a:rPr>
                            <a:t>Symptomatic severe low-flow, low-gradient AS with reduced LVEF</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2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128734" t="-155909" r="-151136" b="-6136"/>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diastolic dysfunction</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 hypertrophy</a:t>
                          </a:r>
                          <a:endParaRPr lang="en-US" sz="220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a:solidFill>
                                <a:srgbClr val="000000"/>
                              </a:solidFill>
                              <a:effectLst/>
                              <a:latin typeface="Times New Roman" panose="02020603050405020304" pitchFamily="18" charset="0"/>
                              <a:ea typeface="Times New Roman" panose="02020603050405020304" pitchFamily="18" charset="0"/>
                            </a:rPr>
                            <a:t>LVEF &lt;50%</a:t>
                          </a:r>
                          <a:endParaRPr lang="en-US" sz="22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HF</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Angina</a:t>
                          </a:r>
                          <a:endParaRPr lang="en-US" sz="22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200" dirty="0">
                              <a:solidFill>
                                <a:srgbClr val="000000"/>
                              </a:solidFill>
                              <a:effectLst/>
                              <a:latin typeface="Times New Roman" panose="02020603050405020304" pitchFamily="18" charset="0"/>
                              <a:ea typeface="Times New Roman" panose="02020603050405020304" pitchFamily="18" charset="0"/>
                            </a:rPr>
                            <a:t>Syncope or presyncope</a:t>
                          </a:r>
                          <a:endParaRPr lang="en-US" sz="22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6283419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133600" y="228600"/>
            <a:ext cx="10439400" cy="646331"/>
          </a:xfrm>
          <a:prstGeom prst="rect">
            <a:avLst/>
          </a:prstGeom>
          <a:noFill/>
        </p:spPr>
        <p:txBody>
          <a:bodyPr wrap="square" rtlCol="0">
            <a:spAutoFit/>
          </a:bodyPr>
          <a:lstStyle/>
          <a:p>
            <a:pPr algn="ctr"/>
            <a:r>
              <a:rPr lang="en-US" sz="36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295325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1A1E22-579F-4952-8AF1-5C8C8524A21B}"/>
              </a:ext>
            </a:extLst>
          </p:cNvPr>
          <p:cNvSpPr>
            <a:spLocks noGrp="1"/>
          </p:cNvSpPr>
          <p:nvPr>
            <p:ph type="sldNum" sz="quarter" idx="4"/>
          </p:nvPr>
        </p:nvSpPr>
        <p:spPr/>
        <p:txBody>
          <a:bodyPr/>
          <a:lstStyle/>
          <a:p>
            <a:fld id="{01CD3B2E-BC1C-6C4D-9D91-A67B950EE325}" type="slidenum">
              <a:rPr lang="en-US" smtClean="0"/>
              <a:pPr/>
              <a:t>52</a:t>
            </a:fld>
            <a:endParaRPr lang="en-US" dirty="0"/>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AVA ≤1.0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(indexed AVA ≤0.6 cm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/m</a:t>
                          </a:r>
                          <a:r>
                            <a:rPr lang="en-US" sz="2400" baseline="30000" dirty="0">
                              <a:solidFill>
                                <a:srgbClr val="000000"/>
                              </a:solidFill>
                              <a:effectLst/>
                              <a:latin typeface="Times New Roman" panose="02020603050405020304" pitchFamily="18" charset="0"/>
                              <a:ea typeface="Times New Roman" panose="02020603050405020304" pitchFamily="18" charset="0"/>
                            </a:rPr>
                            <a:t>2</a:t>
                          </a:r>
                          <a:r>
                            <a:rPr lang="en-US" sz="2400" dirty="0">
                              <a:solidFill>
                                <a:srgbClr val="000000"/>
                              </a:solidFill>
                              <a:effectLst/>
                              <a:latin typeface="Times New Roman" panose="02020603050405020304" pitchFamily="18" charset="0"/>
                              <a:ea typeface="Times New Roman" panose="02020603050405020304" pitchFamily="18" charset="0"/>
                            </a:rPr>
                            <a:t>) with an aortic V</a:t>
                          </a:r>
                          <a:r>
                            <a:rPr lang="en-US" sz="2400" baseline="-25000" dirty="0">
                              <a:solidFill>
                                <a:srgbClr val="000000"/>
                              </a:solidFill>
                              <a:effectLst/>
                              <a:latin typeface="Times New Roman" panose="02020603050405020304" pitchFamily="18" charset="0"/>
                              <a:ea typeface="Times New Roman" panose="02020603050405020304" pitchFamily="18" charset="0"/>
                            </a:rPr>
                            <a:t>max</a:t>
                          </a:r>
                          <a:r>
                            <a:rPr lang="en-US" sz="2400" dirty="0">
                              <a:solidFill>
                                <a:srgbClr val="000000"/>
                              </a:solidFill>
                              <a:effectLst/>
                              <a:latin typeface="Times New Roman" panose="02020603050405020304" pitchFamily="18" charset="0"/>
                              <a:ea typeface="Times New Roman" panose="02020603050405020304" pitchFamily="18" charset="0"/>
                            </a:rPr>
                            <a:t> &lt;4 m/s or mean </a:t>
                          </a:r>
                          <a14:m>
                            <m:oMath xmlns:m="http://schemas.openxmlformats.org/officeDocument/2006/math">
                              <m:r>
                                <a:rPr lang="en-US" sz="2400" i="1">
                                  <a:solidFill>
                                    <a:srgbClr val="000000"/>
                                  </a:solidFill>
                                  <a:effectLst/>
                                  <a:latin typeface="Cambria Math" panose="02040503050406030204" pitchFamily="18" charset="0"/>
                                  <a:ea typeface="Times New Roman" panose="02020603050405020304" pitchFamily="18" charset="0"/>
                                </a:rPr>
                                <m:t>∆</m:t>
                              </m:r>
                            </m:oMath>
                          </a14:m>
                          <a:r>
                            <a:rPr lang="en-US" sz="2400" dirty="0">
                              <a:solidFill>
                                <a:srgbClr val="000000"/>
                              </a:solidFill>
                              <a:effectLst/>
                              <a:latin typeface="Times New Roman" panose="02020603050405020304" pitchFamily="18" charset="0"/>
                              <a:ea typeface="Times New Roman" panose="02020603050405020304" pitchFamily="18" charset="0"/>
                            </a:rPr>
                            <a:t>P &lt;40 mm Hg</a:t>
                          </a:r>
                          <a:endParaRPr lang="en-US" sz="2400" dirty="0">
                            <a:effectLst/>
                            <a:latin typeface="Times New Roman" panose="02020603050405020304" pitchFamily="18" charset="0"/>
                            <a:ea typeface="Times New Roman" panose="02020603050405020304" pitchFamily="18" charset="0"/>
                          </a:endParaRPr>
                        </a:p>
                        <a:p>
                          <a:pPr marL="0" marR="0" algn="ctr">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AND </a:t>
                          </a:r>
                          <a:endParaRPr lang="en-US" sz="2400" dirty="0">
                            <a:effectLst/>
                            <a:latin typeface="Times New Roman" panose="02020603050405020304" pitchFamily="18" charset="0"/>
                            <a:ea typeface="Times New Roman" panose="02020603050405020304" pitchFamily="18" charset="0"/>
                          </a:endParaRPr>
                        </a:p>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 </a:t>
                          </a:r>
                          <a:r>
                            <a:rPr lang="en-US" sz="2400" dirty="0">
                              <a:solidFill>
                                <a:srgbClr val="000000"/>
                              </a:solidFill>
                              <a:effectLst/>
                              <a:latin typeface="Times New Roman" panose="02020603050405020304" pitchFamily="18" charset="0"/>
                              <a:ea typeface="Times New Roman" panose="02020603050405020304" pitchFamily="18" charset="0"/>
                            </a:rPr>
                            <a:t>Stroke volume index &lt;35 mL/m</a:t>
                          </a:r>
                          <a:r>
                            <a:rPr lang="en-US" sz="2400" baseline="30000" dirty="0">
                              <a:solidFill>
                                <a:srgbClr val="000000"/>
                              </a:solidFill>
                              <a:effectLst/>
                              <a:latin typeface="Times New Roman" panose="02020603050405020304" pitchFamily="18" charset="0"/>
                              <a:ea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Measured when patient is normotensive (systolic blood pressure &lt;140 mm Hg)</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Choice>
        <mc:Fallback xmlns="">
          <p:graphicFrame>
            <p:nvGraphicFramePr>
              <p:cNvPr id="5" name="Table 4">
                <a:extLst>
                  <a:ext uri="{FF2B5EF4-FFF2-40B4-BE49-F238E27FC236}">
                    <a16:creationId xmlns:a16="http://schemas.microsoft.com/office/drawing/2014/main" id="{5AE6A06D-8B93-4D56-AF5B-52962B9A06A0}"/>
                  </a:ext>
                </a:extLst>
              </p:cNvPr>
              <p:cNvGraphicFramePr>
                <a:graphicFrameLocks noGrp="1"/>
              </p:cNvGraphicFramePr>
              <p:nvPr>
                <p:extLst>
                  <p:ext uri="{D42A27DB-BD31-4B8C-83A1-F6EECF244321}">
                    <p14:modId xmlns:p14="http://schemas.microsoft.com/office/powerpoint/2010/main" val="2537961868"/>
                  </p:ext>
                </p:extLst>
              </p:nvPr>
            </p:nvGraphicFramePr>
            <p:xfrm>
              <a:off x="232569" y="1371599"/>
              <a:ext cx="14165262" cy="6696076"/>
            </p:xfrm>
            <a:graphic>
              <a:graphicData uri="http://schemas.openxmlformats.org/drawingml/2006/table">
                <a:tbl>
                  <a:tblPr firstRow="1" firstCol="1" bandRow="1"/>
                  <a:tblGrid>
                    <a:gridCol w="1090377">
                      <a:extLst>
                        <a:ext uri="{9D8B030D-6E8A-4147-A177-3AD203B41FA5}">
                          <a16:colId xmlns:a16="http://schemas.microsoft.com/office/drawing/2014/main" val="256676487"/>
                        </a:ext>
                      </a:extLst>
                    </a:gridCol>
                    <a:gridCol w="1424223">
                      <a:extLst>
                        <a:ext uri="{9D8B030D-6E8A-4147-A177-3AD203B41FA5}">
                          <a16:colId xmlns:a16="http://schemas.microsoft.com/office/drawing/2014/main" val="1654417399"/>
                        </a:ext>
                      </a:extLst>
                    </a:gridCol>
                    <a:gridCol w="2510631">
                      <a:extLst>
                        <a:ext uri="{9D8B030D-6E8A-4147-A177-3AD203B41FA5}">
                          <a16:colId xmlns:a16="http://schemas.microsoft.com/office/drawing/2014/main" val="4204904307"/>
                        </a:ext>
                      </a:extLst>
                    </a:gridCol>
                    <a:gridCol w="3657600">
                      <a:extLst>
                        <a:ext uri="{9D8B030D-6E8A-4147-A177-3AD203B41FA5}">
                          <a16:colId xmlns:a16="http://schemas.microsoft.com/office/drawing/2014/main" val="3761808849"/>
                        </a:ext>
                      </a:extLst>
                    </a:gridCol>
                    <a:gridCol w="2743200">
                      <a:extLst>
                        <a:ext uri="{9D8B030D-6E8A-4147-A177-3AD203B41FA5}">
                          <a16:colId xmlns:a16="http://schemas.microsoft.com/office/drawing/2014/main" val="2355679679"/>
                        </a:ext>
                      </a:extLst>
                    </a:gridCol>
                    <a:gridCol w="2739231">
                      <a:extLst>
                        <a:ext uri="{9D8B030D-6E8A-4147-A177-3AD203B41FA5}">
                          <a16:colId xmlns:a16="http://schemas.microsoft.com/office/drawing/2014/main" val="2416728707"/>
                        </a:ext>
                      </a:extLst>
                    </a:gridCol>
                  </a:tblGrid>
                  <a:tr h="904816">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0745" marR="5074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034395664"/>
                      </a:ext>
                    </a:extLst>
                  </a:tr>
                  <a:tr h="733144">
                    <a:tc gridSpan="6">
                      <a:txBody>
                        <a:bodyPr/>
                        <a:lstStyle/>
                        <a:p>
                          <a:pPr marL="0" marR="0" algn="l">
                            <a:lnSpc>
                              <a:spcPct val="100000"/>
                            </a:lnSpc>
                            <a:spcBef>
                              <a:spcPts val="0"/>
                            </a:spcBef>
                            <a:spcAft>
                              <a:spcPts val="0"/>
                            </a:spcAft>
                          </a:pPr>
                          <a:r>
                            <a:rPr lang="en-US" sz="2400" dirty="0">
                              <a:effectLst/>
                              <a:latin typeface="Times New Roman" panose="02020603050405020304" pitchFamily="18" charset="0"/>
                              <a:ea typeface="Times New Roman" panose="02020603050405020304" pitchFamily="18" charset="0"/>
                            </a:rPr>
                            <a:t>D: Symptomatic severe AS</a:t>
                          </a:r>
                        </a:p>
                      </a:txBody>
                      <a:tcPr marL="73025" marR="7302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endParaRPr lang="en-US"/>
                        </a:p>
                      </a:txBody>
                      <a:tcPr>
                        <a:lnL w="12700" cap="flat" cmpd="sng" algn="ctr">
                          <a:solidFill>
                            <a:srgbClr val="000000"/>
                          </a:solidFill>
                          <a:prstDash val="solid"/>
                          <a:round/>
                          <a:headEnd type="none" w="med" len="med"/>
                          <a:tailEnd type="none" w="med" len="med"/>
                        </a:lnL>
                        <a:lnT w="12700" cap="flat" cmpd="sng" algn="ctr">
                          <a:solidFill>
                            <a:srgbClr val="000000"/>
                          </a:solidFill>
                          <a:prstDash val="solid"/>
                          <a:round/>
                          <a:headEnd type="none" w="med" len="med"/>
                          <a:tailEnd type="none" w="med" len="med"/>
                        </a:lnT>
                      </a:tcPr>
                    </a:tc>
                    <a:tc hMerge="1">
                      <a:txBody>
                        <a:bodyPr/>
                        <a:lstStyle/>
                        <a:p>
                          <a:pPr marL="0" marR="0">
                            <a:lnSpc>
                              <a:spcPct val="200000"/>
                            </a:lnSpc>
                            <a:spcBef>
                              <a:spcPts val="0"/>
                            </a:spcBef>
                            <a:spcAft>
                              <a:spcPts val="0"/>
                            </a:spcAft>
                          </a:pPr>
                          <a:endParaRPr lang="en-US" sz="18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932841944"/>
                      </a:ext>
                    </a:extLst>
                  </a:tr>
                  <a:tr h="5058116">
                    <a:tc>
                      <a:txBody>
                        <a:bodyPr/>
                        <a:lstStyle/>
                        <a:p>
                          <a:pPr marL="0" marR="0" algn="l">
                            <a:lnSpc>
                              <a:spcPct val="100000"/>
                            </a:lnSpc>
                            <a:spcBef>
                              <a:spcPts val="0"/>
                            </a:spcBef>
                            <a:spcAft>
                              <a:spcPts val="0"/>
                            </a:spcAft>
                          </a:pPr>
                          <a:r>
                            <a:rPr lang="en-US" sz="2400">
                              <a:solidFill>
                                <a:srgbClr val="000000"/>
                              </a:solidFill>
                              <a:effectLst/>
                              <a:latin typeface="Times New Roman" panose="02020603050405020304" pitchFamily="18" charset="0"/>
                              <a:ea typeface="Times New Roman" panose="02020603050405020304" pitchFamily="18" charset="0"/>
                            </a:rPr>
                            <a:t>D3</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Symptomatic severe low-gradient AS with normal LVEF or paradoxical low-flow severe AS</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l">
                            <a:lnSpc>
                              <a:spcPct val="100000"/>
                            </a:lnSpc>
                            <a:spcBef>
                              <a:spcPts val="0"/>
                            </a:spcBef>
                            <a:spcAft>
                              <a:spcPts val="0"/>
                            </a:spcAft>
                          </a:pPr>
                          <a:r>
                            <a:rPr lang="en-US" sz="2400" dirty="0">
                              <a:solidFill>
                                <a:srgbClr val="000000"/>
                              </a:solidFill>
                              <a:effectLst/>
                              <a:latin typeface="Times New Roman" panose="02020603050405020304" pitchFamily="18" charset="0"/>
                              <a:ea typeface="Times New Roman" panose="02020603050405020304" pitchFamily="18" charset="0"/>
                            </a:rPr>
                            <a:t>Severe leaflet calcification/fibrosis  with severely reduced leaflet motion</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blipFill>
                          <a:blip r:embed="rId2"/>
                          <a:stretch>
                            <a:fillRect l="-137271" t="-32491" r="-149917" b="-241"/>
                          </a:stretch>
                        </a:blip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Increased LV relative wall thickness</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Small LV chamber with low stroke volume</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Restrictive diastolic filling</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LVEF ≥50%</a:t>
                          </a:r>
                          <a:endParaRPr lang="en-US" sz="2400" dirty="0"/>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HF</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Angina</a:t>
                          </a:r>
                          <a:endParaRPr lang="en-US" sz="2400" dirty="0">
                            <a:effectLst/>
                            <a:latin typeface="Times New Roman" panose="02020603050405020304" pitchFamily="18" charset="0"/>
                            <a:ea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2400" dirty="0">
                              <a:solidFill>
                                <a:srgbClr val="000000"/>
                              </a:solidFill>
                              <a:effectLst/>
                              <a:latin typeface="Times New Roman" panose="02020603050405020304" pitchFamily="18" charset="0"/>
                              <a:ea typeface="Times New Roman" panose="02020603050405020304" pitchFamily="18" charset="0"/>
                            </a:rPr>
                            <a:t>Syncope or presyncope</a:t>
                          </a:r>
                          <a:endParaRPr lang="en-US" sz="2400" dirty="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9101969"/>
                      </a:ext>
                    </a:extLst>
                  </a:tr>
                </a:tbl>
              </a:graphicData>
            </a:graphic>
          </p:graphicFrame>
        </mc:Fallback>
      </mc:AlternateContent>
      <p:sp>
        <p:nvSpPr>
          <p:cNvPr id="6" name="TextBox 5">
            <a:extLst>
              <a:ext uri="{FF2B5EF4-FFF2-40B4-BE49-F238E27FC236}">
                <a16:creationId xmlns:a16="http://schemas.microsoft.com/office/drawing/2014/main" id="{0319EA7E-369C-4035-9D3A-743BFD34C59E}"/>
              </a:ext>
            </a:extLst>
          </p:cNvPr>
          <p:cNvSpPr txBox="1"/>
          <p:nvPr/>
        </p:nvSpPr>
        <p:spPr>
          <a:xfrm>
            <a:off x="2286000" y="381000"/>
            <a:ext cx="9906000" cy="584775"/>
          </a:xfrm>
          <a:prstGeom prst="rect">
            <a:avLst/>
          </a:prstGeom>
          <a:noFill/>
        </p:spPr>
        <p:txBody>
          <a:bodyPr wrap="square" rtlCol="0">
            <a:spAutoFit/>
          </a:bodyPr>
          <a:lstStyle/>
          <a:p>
            <a:pPr algn="ctr"/>
            <a:r>
              <a:rPr lang="en-US" sz="3200" b="1" dirty="0">
                <a:latin typeface="Lub Dub Medium" panose="020B0603030403020204" pitchFamily="34" charset="0"/>
              </a:rPr>
              <a:t>Table 13. Stages of Valvular Aortic Stenosis</a:t>
            </a:r>
          </a:p>
        </p:txBody>
      </p:sp>
    </p:spTree>
    <p:extLst>
      <p:ext uri="{BB962C8B-B14F-4D97-AF65-F5344CB8AC3E}">
        <p14:creationId xmlns:p14="http://schemas.microsoft.com/office/powerpoint/2010/main" val="41210555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p:txBody>
          <a:bodyPr/>
          <a:lstStyle/>
          <a:p>
            <a:r>
              <a:rPr lang="en-US" dirty="0"/>
              <a:t>Initial Diagnosis and Follow-up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53</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18163376"/>
              </p:ext>
            </p:extLst>
          </p:nvPr>
        </p:nvGraphicFramePr>
        <p:xfrm>
          <a:off x="304800" y="1524001"/>
          <a:ext cx="14165261" cy="5979043"/>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94143">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702994">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282575" marR="0" lvl="0" indent="-282575"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AS or a BAV, TTE is indicated for accurate diagnosis of the cause of AS, assessment of hemodynamic severity, measurement of LV size and systolic function, and determination of prognosis and timing of valve 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47026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suspected low-flow, low-gradient severe AS with normal LVEF (Stage D3), optimization of blood pressure control is recommended before measurement of AS severity by TTE, TEE, cardiac catheterization, or CMR.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25561930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100" y="152400"/>
            <a:ext cx="9220200" cy="1295399"/>
          </a:xfrm>
        </p:spPr>
        <p:txBody>
          <a:bodyPr/>
          <a:lstStyle/>
          <a:p>
            <a:r>
              <a:rPr lang="en-US" sz="3600" dirty="0"/>
              <a:t>Diagnosis and Follow-up: </a:t>
            </a:r>
            <a:r>
              <a:rPr lang="en-US" sz="3600" dirty="0" err="1"/>
              <a:t>I</a:t>
            </a:r>
            <a:r>
              <a:rPr lang="en-US" sz="3600" strike="sngStrike" dirty="0" err="1"/>
              <a:t>i</a:t>
            </a:r>
            <a:r>
              <a:rPr lang="en-US" sz="3600" dirty="0" err="1"/>
              <a:t>nitial</a:t>
            </a:r>
            <a:r>
              <a:rPr lang="en-US" sz="3600" dirty="0"/>
              <a:t> </a:t>
            </a:r>
            <a:r>
              <a:rPr lang="en-US" sz="3600" dirty="0" err="1"/>
              <a:t>D</a:t>
            </a:r>
            <a:r>
              <a:rPr lang="en-US" sz="3600" strike="sngStrike" dirty="0" err="1"/>
              <a:t>d</a:t>
            </a:r>
            <a:r>
              <a:rPr lang="en-US" sz="3600" dirty="0" err="1"/>
              <a:t>iagnosis</a:t>
            </a:r>
            <a:r>
              <a:rPr lang="en-US" sz="3600"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54</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440578540"/>
              </p:ext>
            </p:extLst>
          </p:nvPr>
        </p:nvGraphicFramePr>
        <p:xfrm>
          <a:off x="293914" y="1776541"/>
          <a:ext cx="14165261" cy="5754945"/>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433259">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COR</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a:effectLst/>
                          <a:latin typeface="Times New Roman" panose="02020603050405020304" pitchFamily="18" charset="0"/>
                          <a:ea typeface="Calibri" panose="020F0502020204030204" pitchFamily="34" charset="0"/>
                        </a:rPr>
                        <a:t>LOE</a:t>
                      </a:r>
                      <a:endParaRPr lang="en-US" sz="2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200" b="1" dirty="0">
                          <a:effectLst/>
                          <a:latin typeface="Times New Roman" panose="02020603050405020304" pitchFamily="18" charset="0"/>
                          <a:ea typeface="Calibri" panose="020F0502020204030204" pitchFamily="34" charset="0"/>
                        </a:rPr>
                        <a:t>Recommendations</a:t>
                      </a:r>
                      <a:endParaRPr lang="en-US" sz="2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37185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patients with suspected low-flow, low-gradient severe AS with reduced LVEF (Stage D2), low-dose dobutamine stress testing with echocardiographic or invasive hemodynamic measurements is reasonable to further define severity and assess contractile reserve.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371855">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03225" marR="0" lvl="0" indent="-403225" algn="just">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In patients with suspected low-flow, low-gradient severe AS with normal or reduced LVEF (Stages D2 and D3), calculation of the ratio of the outflow tract to aortic velocity is reasonable to further define severity.</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1716642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053431" y="387218"/>
            <a:ext cx="10591800" cy="1136782"/>
          </a:xfrm>
        </p:spPr>
        <p:txBody>
          <a:bodyPr/>
          <a:lstStyle/>
          <a:p>
            <a:r>
              <a:rPr lang="en-US" dirty="0"/>
              <a:t>Diagnosis and Follow-up: </a:t>
            </a:r>
            <a:br>
              <a:rPr lang="en-US" dirty="0"/>
            </a:br>
            <a:r>
              <a:rPr lang="en-US" dirty="0" err="1"/>
              <a:t>I</a:t>
            </a:r>
            <a:r>
              <a:rPr lang="en-US" strike="sngStrike" dirty="0" err="1"/>
              <a:t>i</a:t>
            </a:r>
            <a:r>
              <a:rPr lang="en-US" dirty="0" err="1"/>
              <a:t>nitial</a:t>
            </a:r>
            <a:r>
              <a:rPr lang="en-US" dirty="0"/>
              <a:t> </a:t>
            </a:r>
            <a:r>
              <a:rPr lang="en-US" dirty="0" err="1"/>
              <a:t>D</a:t>
            </a:r>
            <a:r>
              <a:rPr lang="en-US" strike="sngStrike" dirty="0" err="1"/>
              <a:t>d</a:t>
            </a:r>
            <a:r>
              <a:rPr lang="en-US" dirty="0" err="1"/>
              <a:t>iagnosis</a:t>
            </a:r>
            <a:r>
              <a:rPr lang="en-US" dirty="0"/>
              <a:t> of AS</a:t>
            </a:r>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55</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350976335"/>
              </p:ext>
            </p:extLst>
          </p:nvPr>
        </p:nvGraphicFramePr>
        <p:xfrm>
          <a:off x="304800" y="1981200"/>
          <a:ext cx="14165261" cy="541020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1186780">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COR</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a:effectLst/>
                          <a:latin typeface="Times New Roman" panose="02020603050405020304" pitchFamily="18" charset="0"/>
                          <a:ea typeface="Calibri" panose="020F0502020204030204" pitchFamily="34" charset="0"/>
                        </a:rPr>
                        <a:t>LOE</a:t>
                      </a:r>
                      <a:endParaRPr lang="en-US" sz="3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Recommendations</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4223420">
                <a:tc>
                  <a:txBody>
                    <a:bodyPr/>
                    <a:lstStyle/>
                    <a:p>
                      <a:pPr marL="0" marR="0" algn="ctr">
                        <a:lnSpc>
                          <a:spcPct val="200000"/>
                        </a:lnSpc>
                        <a:spcBef>
                          <a:spcPts val="0"/>
                        </a:spcBef>
                        <a:spcAft>
                          <a:spcPts val="0"/>
                        </a:spcAft>
                      </a:pPr>
                      <a:r>
                        <a:rPr lang="en-US" sz="3600" b="1" dirty="0">
                          <a:effectLst/>
                          <a:latin typeface="Times New Roman" panose="02020603050405020304" pitchFamily="18" charset="0"/>
                          <a:ea typeface="Calibri" panose="020F0502020204030204" pitchFamily="34" charset="0"/>
                        </a:rPr>
                        <a:t>2a</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3600" b="1" dirty="0">
                          <a:solidFill>
                            <a:srgbClr val="000000"/>
                          </a:solidFill>
                          <a:effectLst/>
                          <a:latin typeface="Times New Roman" panose="02020603050405020304" pitchFamily="18" charset="0"/>
                          <a:ea typeface="Calibri" panose="020F0502020204030204" pitchFamily="34" charset="0"/>
                        </a:rPr>
                        <a:t>B-NR</a:t>
                      </a:r>
                      <a:endParaRPr lang="en-US" sz="3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l">
                        <a:lnSpc>
                          <a:spcPct val="200000"/>
                        </a:lnSpc>
                        <a:spcBef>
                          <a:spcPts val="0"/>
                        </a:spcBef>
                        <a:spcAft>
                          <a:spcPts val="0"/>
                        </a:spcAft>
                        <a:buFont typeface="+mj-lt"/>
                        <a:buNone/>
                      </a:pPr>
                      <a:r>
                        <a:rPr lang="en-US" sz="3600" b="1" dirty="0">
                          <a:solidFill>
                            <a:srgbClr val="000000"/>
                          </a:solidFill>
                          <a:effectLst/>
                          <a:latin typeface="Times New Roman" panose="02020603050405020304" pitchFamily="18" charset="0"/>
                          <a:ea typeface="Calibri" panose="020F0502020204030204" pitchFamily="34" charset="0"/>
                        </a:rPr>
                        <a:t>5. In patients with suspected low-flow, low-gradient severe AS with normal or reduced LVEF (Stages D2 and D3), measurement of aortic valve calcium score by CT imaging is reasonable to further define severity.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bl>
          </a:graphicData>
        </a:graphic>
      </p:graphicFrame>
    </p:spTree>
    <p:extLst>
      <p:ext uri="{BB962C8B-B14F-4D97-AF65-F5344CB8AC3E}">
        <p14:creationId xmlns:p14="http://schemas.microsoft.com/office/powerpoint/2010/main" val="4048245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364D6-C04A-4E70-A1CA-B93F953ED469}"/>
              </a:ext>
            </a:extLst>
          </p:cNvPr>
          <p:cNvSpPr>
            <a:spLocks noGrp="1"/>
          </p:cNvSpPr>
          <p:nvPr>
            <p:ph type="ctrTitle"/>
          </p:nvPr>
        </p:nvSpPr>
        <p:spPr>
          <a:xfrm>
            <a:off x="2705098" y="322433"/>
            <a:ext cx="9715502" cy="914399"/>
          </a:xfrm>
        </p:spPr>
        <p:txBody>
          <a:bodyPr/>
          <a:lstStyle/>
          <a:p>
            <a:r>
              <a:rPr lang="en-US" sz="3600" dirty="0"/>
              <a:t>Diagnosis and Follow-up: </a:t>
            </a:r>
            <a:r>
              <a:rPr lang="en-US" sz="3600" dirty="0" err="1"/>
              <a:t>E</a:t>
            </a:r>
            <a:r>
              <a:rPr lang="en-US" sz="3600" strike="sngStrike" dirty="0" err="1"/>
              <a:t>e</a:t>
            </a:r>
            <a:r>
              <a:rPr lang="en-US" sz="3600" dirty="0" err="1"/>
              <a:t>xercise</a:t>
            </a:r>
            <a:r>
              <a:rPr lang="en-US" sz="3600" dirty="0"/>
              <a:t> </a:t>
            </a:r>
            <a:r>
              <a:rPr lang="en-US" sz="3600" dirty="0" err="1"/>
              <a:t>T</a:t>
            </a:r>
            <a:r>
              <a:rPr lang="en-US" sz="3600" strike="sngStrike" dirty="0" err="1"/>
              <a:t>t</a:t>
            </a:r>
            <a:r>
              <a:rPr lang="en-US" sz="3600" dirty="0" err="1"/>
              <a:t>esting</a:t>
            </a:r>
            <a:endParaRPr lang="en-US" sz="3600" dirty="0"/>
          </a:p>
        </p:txBody>
      </p:sp>
      <p:sp>
        <p:nvSpPr>
          <p:cNvPr id="3" name="Slide Number Placeholder 2">
            <a:extLst>
              <a:ext uri="{FF2B5EF4-FFF2-40B4-BE49-F238E27FC236}">
                <a16:creationId xmlns:a16="http://schemas.microsoft.com/office/drawing/2014/main" id="{18A2E6EC-7845-4F05-934C-8F0C33D9F214}"/>
              </a:ext>
            </a:extLst>
          </p:cNvPr>
          <p:cNvSpPr>
            <a:spLocks noGrp="1"/>
          </p:cNvSpPr>
          <p:nvPr>
            <p:ph type="sldNum" sz="quarter" idx="4"/>
          </p:nvPr>
        </p:nvSpPr>
        <p:spPr/>
        <p:txBody>
          <a:bodyPr/>
          <a:lstStyle/>
          <a:p>
            <a:fld id="{01CD3B2E-BC1C-6C4D-9D91-A67B950EE325}" type="slidenum">
              <a:rPr lang="en-US" smtClean="0"/>
              <a:pPr/>
              <a:t>56</a:t>
            </a:fld>
            <a:endParaRPr lang="en-US" dirty="0"/>
          </a:p>
        </p:txBody>
      </p:sp>
      <p:graphicFrame>
        <p:nvGraphicFramePr>
          <p:cNvPr id="4" name="Table 3">
            <a:extLst>
              <a:ext uri="{FF2B5EF4-FFF2-40B4-BE49-F238E27FC236}">
                <a16:creationId xmlns:a16="http://schemas.microsoft.com/office/drawing/2014/main" id="{7D88C697-3C89-4DF1-9176-991A05D40687}"/>
              </a:ext>
            </a:extLst>
          </p:cNvPr>
          <p:cNvGraphicFramePr>
            <a:graphicFrameLocks noGrp="1"/>
          </p:cNvGraphicFramePr>
          <p:nvPr>
            <p:extLst>
              <p:ext uri="{D42A27DB-BD31-4B8C-83A1-F6EECF244321}">
                <p14:modId xmlns:p14="http://schemas.microsoft.com/office/powerpoint/2010/main" val="2718584397"/>
              </p:ext>
            </p:extLst>
          </p:nvPr>
        </p:nvGraphicFramePr>
        <p:xfrm>
          <a:off x="293914" y="1776540"/>
          <a:ext cx="14165261" cy="5691060"/>
        </p:xfrm>
        <a:graphic>
          <a:graphicData uri="http://schemas.openxmlformats.org/drawingml/2006/table">
            <a:tbl>
              <a:tblPr firstRow="1" firstCol="1" bandRow="1"/>
              <a:tblGrid>
                <a:gridCol w="1396695">
                  <a:extLst>
                    <a:ext uri="{9D8B030D-6E8A-4147-A177-3AD203B41FA5}">
                      <a16:colId xmlns:a16="http://schemas.microsoft.com/office/drawing/2014/main" val="106551100"/>
                    </a:ext>
                  </a:extLst>
                </a:gridCol>
                <a:gridCol w="1294705">
                  <a:extLst>
                    <a:ext uri="{9D8B030D-6E8A-4147-A177-3AD203B41FA5}">
                      <a16:colId xmlns:a16="http://schemas.microsoft.com/office/drawing/2014/main" val="502087879"/>
                    </a:ext>
                  </a:extLst>
                </a:gridCol>
                <a:gridCol w="11473861">
                  <a:extLst>
                    <a:ext uri="{9D8B030D-6E8A-4147-A177-3AD203B41FA5}">
                      <a16:colId xmlns:a16="http://schemas.microsoft.com/office/drawing/2014/main" val="354691725"/>
                    </a:ext>
                  </a:extLst>
                </a:gridCol>
              </a:tblGrid>
              <a:tr h="677306">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COR</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LOE</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600" b="1" dirty="0">
                          <a:effectLst/>
                          <a:latin typeface="Times New Roman" panose="02020603050405020304" pitchFamily="18" charset="0"/>
                          <a:ea typeface="Calibri" panose="020F0502020204030204" pitchFamily="34" charset="0"/>
                        </a:rPr>
                        <a:t>Recommendations</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48416235"/>
                  </a:ext>
                </a:extLst>
              </a:tr>
              <a:tr h="2275371">
                <a:tc>
                  <a:txBody>
                    <a:bodyPr/>
                    <a:lstStyle/>
                    <a:p>
                      <a:pPr marL="0" marR="0" algn="ctr">
                        <a:lnSpc>
                          <a:spcPct val="200000"/>
                        </a:lnSpc>
                        <a:spcBef>
                          <a:spcPts val="0"/>
                        </a:spcBef>
                        <a:spcAft>
                          <a:spcPts val="0"/>
                        </a:spcAft>
                      </a:pPr>
                      <a:r>
                        <a:rPr lang="en-US" sz="2600" b="1">
                          <a:effectLst/>
                          <a:latin typeface="Times New Roman" panose="02020603050405020304" pitchFamily="18" charset="0"/>
                          <a:ea typeface="Calibri" panose="020F0502020204030204" pitchFamily="34" charset="0"/>
                        </a:rPr>
                        <a:t>2a</a:t>
                      </a:r>
                      <a:endParaRPr lang="en-US" sz="26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200000"/>
                        </a:lnSpc>
                        <a:spcBef>
                          <a:spcPts val="0"/>
                        </a:spcBef>
                        <a:spcAft>
                          <a:spcPts val="0"/>
                        </a:spcAft>
                        <a:buFont typeface="+mj-lt"/>
                        <a:buAutoNum type="arabicPeriod"/>
                      </a:pPr>
                      <a:r>
                        <a:rPr lang="en-US" sz="2600" b="1" dirty="0">
                          <a:solidFill>
                            <a:srgbClr val="000000"/>
                          </a:solidFill>
                          <a:effectLst/>
                          <a:latin typeface="Times New Roman" panose="02020603050405020304" pitchFamily="18" charset="0"/>
                          <a:ea typeface="Calibri" panose="020F0502020204030204" pitchFamily="34" charset="0"/>
                        </a:rPr>
                        <a:t>In asymptomatic patients with severe AS (Stage C1), exercise testing is reasonable to assess physiological changes with exercise and to confirm the absence of symptoms.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77797726"/>
                  </a:ext>
                </a:extLst>
              </a:tr>
              <a:tr h="2738383">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3: Harm</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F3824"/>
                    </a:solidFill>
                  </a:tcPr>
                </a:tc>
                <a:tc>
                  <a:txBody>
                    <a:bodyPr/>
                    <a:lstStyle/>
                    <a:p>
                      <a:pPr marL="0" marR="0" algn="ctr">
                        <a:lnSpc>
                          <a:spcPct val="200000"/>
                        </a:lnSpc>
                        <a:spcBef>
                          <a:spcPts val="0"/>
                        </a:spcBef>
                        <a:spcAft>
                          <a:spcPts val="0"/>
                        </a:spcAft>
                      </a:pPr>
                      <a:r>
                        <a:rPr lang="en-US" sz="2600" b="1" dirty="0">
                          <a:solidFill>
                            <a:srgbClr val="000000"/>
                          </a:solidFill>
                          <a:effectLst/>
                          <a:latin typeface="Times New Roman" panose="02020603050405020304" pitchFamily="18" charset="0"/>
                          <a:ea typeface="Calibri" panose="020F0502020204030204" pitchFamily="34" charset="0"/>
                        </a:rPr>
                        <a:t>B-NR</a:t>
                      </a:r>
                      <a:endParaRPr lang="en-US" sz="26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200000"/>
                        </a:lnSpc>
                        <a:spcBef>
                          <a:spcPts val="0"/>
                        </a:spcBef>
                        <a:spcAft>
                          <a:spcPts val="0"/>
                        </a:spcAft>
                        <a:buFont typeface="+mj-lt"/>
                        <a:buNone/>
                      </a:pPr>
                      <a:r>
                        <a:rPr lang="en-US" sz="2600" b="1" dirty="0">
                          <a:solidFill>
                            <a:srgbClr val="000000"/>
                          </a:solidFill>
                          <a:effectLst/>
                          <a:latin typeface="Times New Roman" panose="02020603050405020304" pitchFamily="18" charset="0"/>
                          <a:ea typeface="Calibri" panose="020F0502020204030204" pitchFamily="34" charset="0"/>
                        </a:rPr>
                        <a:t>2. In symptomatic patients with severe AS (Stage D1, aortic velocity ≥4.0 m/s or mean pressure gradient ≥40 mm Hg), exercise testing should not be performed because of the risk of severe hemodynamic compromise.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2889039"/>
                  </a:ext>
                </a:extLst>
              </a:tr>
            </a:tbl>
          </a:graphicData>
        </a:graphic>
      </p:graphicFrame>
    </p:spTree>
    <p:extLst>
      <p:ext uri="{BB962C8B-B14F-4D97-AF65-F5344CB8AC3E}">
        <p14:creationId xmlns:p14="http://schemas.microsoft.com/office/powerpoint/2010/main" val="3391880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Medical Therapy of </a:t>
            </a:r>
            <a:r>
              <a:rPr lang="en-US" sz="3600" strike="sngStrike" dirty="0"/>
              <a:t>Patients with </a:t>
            </a:r>
            <a:r>
              <a:rPr lang="en-US" sz="3600"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57</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560701248"/>
              </p:ext>
            </p:extLst>
          </p:nvPr>
        </p:nvGraphicFramePr>
        <p:xfrm>
          <a:off x="228600" y="1524000"/>
          <a:ext cx="14241461" cy="58674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61878">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850830">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at risk of developing AS (Stage A) and in patients with asymptomatic AS (Stages B and C), hypertension should be treated according to standard GDMT, started at a low dose, and gradually titrated upward as needed, with appropriate clinical monitoring.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154692">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all patients with calcific AS, statin therapy is indicated for primary and secondary prevention of ​atherosclerosis on the basis of standard risk score.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65806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dirty="0"/>
              <a:t>Medical Therapy of </a:t>
            </a:r>
            <a:r>
              <a:rPr lang="en-US" strike="sngStrike" dirty="0"/>
              <a:t>Patients with </a:t>
            </a:r>
            <a:r>
              <a:rPr lang="en-US" dirty="0"/>
              <a:t>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58</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3044145154"/>
              </p:ext>
            </p:extLst>
          </p:nvPr>
        </p:nvGraphicFramePr>
        <p:xfrm>
          <a:off x="228600" y="15240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024452">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644313">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2b</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66738" marR="0" lvl="0" indent="-5667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patients who have undergone TAVI, renin–angiotensin system blocker therapy (ACE inhibitor or ARB) may be considered to reduce the long-term risk of all-cause mortality.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198636">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3: No Benefit</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5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A</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515938" marR="0" lvl="0" indent="-515938"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patients with calcific AS (Stages B and C), statin therapy is not indicated for prevention of hemodynamic progression of 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336378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59</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153669439"/>
              </p:ext>
            </p:extLst>
          </p:nvPr>
        </p:nvGraphicFramePr>
        <p:xfrm>
          <a:off x="228600" y="1524000"/>
          <a:ext cx="14241461" cy="59436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33046">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93924">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20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adults with severe high-gradient AS (Stage D1) and symptoms of exertional dyspnea, HF, angina, syncope, or presyncope by history or on exercise testing, AVR is indicated.</a:t>
                      </a:r>
                      <a:r>
                        <a:rPr lang="en-US" sz="2400" b="1" dirty="0">
                          <a:solidFill>
                            <a:srgbClr val="000000"/>
                          </a:solidFill>
                          <a:effectLst/>
                          <a:highlight>
                            <a:srgbClr val="FFFF00"/>
                          </a:highlight>
                          <a:latin typeface="Times New Roman" panose="02020603050405020304" pitchFamily="18" charset="0"/>
                          <a:ea typeface="Calibri" panose="020F0502020204030204" pitchFamily="34" charset="0"/>
                        </a:rPr>
                        <a:t> </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15826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severe AS and an LVEF &lt;50% (Stage C2),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r h="163401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asymptomatic patients with severe AS (Stage C1) who are undergoing cardiac surgery for other indications, AVR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bl>
          </a:graphicData>
        </a:graphic>
      </p:graphicFrame>
    </p:spTree>
    <p:extLst>
      <p:ext uri="{BB962C8B-B14F-4D97-AF65-F5344CB8AC3E}">
        <p14:creationId xmlns:p14="http://schemas.microsoft.com/office/powerpoint/2010/main" val="213549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1" y="1752599"/>
            <a:ext cx="14241462" cy="5754537"/>
          </a:xfrm>
        </p:spPr>
        <p:txBody>
          <a:bodyPr/>
          <a:lstStyle/>
          <a:p>
            <a:pPr marL="342900" indent="-342900">
              <a:buFont typeface="+mj-lt"/>
              <a:buAutoNum type="arabicPeriod"/>
            </a:pPr>
            <a:r>
              <a:rPr lang="en-US" sz="4800" dirty="0"/>
              <a:t> Disease stages in patients with valvular heart disease should be classified (Stages A, B, C, and D) on the basis of symptoms, valve anatomy, the severity of valve dysfunction, and the response of the ventricle and pulmonary circulation.</a:t>
            </a:r>
          </a:p>
        </p:txBody>
      </p:sp>
      <p:sp>
        <p:nvSpPr>
          <p:cNvPr id="3" name="Subtitle 2">
            <a:extLst>
              <a:ext uri="{FF2B5EF4-FFF2-40B4-BE49-F238E27FC236}">
                <a16:creationId xmlns:a16="http://schemas.microsoft.com/office/drawing/2014/main" id="{C25B725C-E587-4313-854B-4BA747C8E270}"/>
              </a:ext>
            </a:extLst>
          </p:cNvPr>
          <p:cNvSpPr>
            <a:spLocks noGrp="1"/>
          </p:cNvSpPr>
          <p:nvPr>
            <p:ph type="subTitle" idx="1"/>
          </p:nvPr>
        </p:nvSpPr>
        <p:spPr>
          <a:xfrm>
            <a:off x="2438400" y="457200"/>
            <a:ext cx="9448800" cy="1030137"/>
          </a:xfrm>
        </p:spPr>
        <p:txBody>
          <a:bodyPr/>
          <a:lstStyle/>
          <a:p>
            <a:pPr algn="ctr"/>
            <a:r>
              <a:rPr lang="en-US" sz="4400" b="1" dirty="0"/>
              <a:t>Top 10 Take Home Messages </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3726733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60</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80294554"/>
              </p:ext>
            </p:extLst>
          </p:nvPr>
        </p:nvGraphicFramePr>
        <p:xfrm>
          <a:off x="228600" y="1524000"/>
          <a:ext cx="14241461" cy="5943599"/>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890104">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063237">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4.  In symptomatic patients with low-flow, low-gradient severe AS with reduced LVEF (Stage D2),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990258">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515938" marR="0" lvl="0" indent="-515938" algn="l">
                        <a:lnSpc>
                          <a:spcPct val="20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5.  In symptomatic patients with low-flow, low-gradient severe AS with normal LVEF (Stage D3), AVR is recommended if AS is the most likely cause of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35947570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sz="3600" b="0" dirty="0"/>
              <a:t>Timing of Intervention of AS</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61</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1817797994"/>
              </p:ext>
            </p:extLst>
          </p:nvPr>
        </p:nvGraphicFramePr>
        <p:xfrm>
          <a:off x="228601" y="1247718"/>
          <a:ext cx="14241461" cy="622413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670263">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980111">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B-NR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6. In </a:t>
                      </a:r>
                      <a:r>
                        <a:rPr lang="en-US" sz="2800" b="1" dirty="0">
                          <a:solidFill>
                            <a:srgbClr val="FF0000"/>
                          </a:solidFill>
                          <a:effectLst/>
                          <a:latin typeface="Times New Roman" panose="02020603050405020304" pitchFamily="18" charset="0"/>
                          <a:ea typeface="Calibri" panose="020F0502020204030204" pitchFamily="34" charset="0"/>
                        </a:rPr>
                        <a:t>apparently</a:t>
                      </a:r>
                      <a:r>
                        <a:rPr lang="en-US" sz="2800" b="1" dirty="0">
                          <a:solidFill>
                            <a:srgbClr val="000000"/>
                          </a:solidFill>
                          <a:effectLst/>
                          <a:latin typeface="Times New Roman" panose="02020603050405020304" pitchFamily="18" charset="0"/>
                          <a:ea typeface="Calibri" panose="020F0502020204030204" pitchFamily="34" charset="0"/>
                        </a:rPr>
                        <a:t> asymptomatic patients with severe AS (Stage C1) and low surgical risk, AVR is reasonable when an exercise test demonstrates decreased exercise tolerance (normalized for age and sex) or a fall in systolic blood pressure of ≥10 mm Hg from baseline to peak exercise.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217026">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2a</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B-R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2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7. In asymptomatic patients with very severe AS (defined as an aortic velocity of ≥5 m/s) and low surgical risk, AVR is reasonable.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3104137"/>
                  </a:ext>
                </a:extLst>
              </a:tr>
            </a:tbl>
          </a:graphicData>
        </a:graphic>
      </p:graphicFrame>
    </p:spTree>
    <p:extLst>
      <p:ext uri="{BB962C8B-B14F-4D97-AF65-F5344CB8AC3E}">
        <p14:creationId xmlns:p14="http://schemas.microsoft.com/office/powerpoint/2010/main" val="606701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62</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2264844859"/>
              </p:ext>
            </p:extLst>
          </p:nvPr>
        </p:nvGraphicFramePr>
        <p:xfrm>
          <a:off x="228601" y="1295400"/>
          <a:ext cx="14241461" cy="6096001"/>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948231">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COR</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LOE</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573885">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8. In apparently asymptomatic patients with severe AS (Stage C1) and low surgical risk, AVR is reasonable when the serum B-type natriuretic peptide (BNP) level is &gt;3 times normal.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2409536"/>
                  </a:ext>
                </a:extLst>
              </a:tr>
              <a:tr h="2573885">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9. In asymptomatic patients with high-gradient severe AS (Stage C1) and low surgical risk, AVR is reasonable when serial testing shows an increase in aortic velocity ≥0.3 m/s per year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4857516"/>
                  </a:ext>
                </a:extLst>
              </a:tr>
            </a:tbl>
          </a:graphicData>
        </a:graphic>
      </p:graphicFrame>
    </p:spTree>
    <p:extLst>
      <p:ext uri="{BB962C8B-B14F-4D97-AF65-F5344CB8AC3E}">
        <p14:creationId xmlns:p14="http://schemas.microsoft.com/office/powerpoint/2010/main" val="25528486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4B066-A290-404E-815C-8735D1CFC746}"/>
              </a:ext>
            </a:extLst>
          </p:cNvPr>
          <p:cNvSpPr>
            <a:spLocks noGrp="1"/>
          </p:cNvSpPr>
          <p:nvPr>
            <p:ph type="ctrTitle"/>
          </p:nvPr>
        </p:nvSpPr>
        <p:spPr/>
        <p:txBody>
          <a:bodyPr/>
          <a:lstStyle/>
          <a:p>
            <a:r>
              <a:rPr lang="en-US" b="0" dirty="0"/>
              <a:t>Timing of Intervention of AS </a:t>
            </a:r>
          </a:p>
        </p:txBody>
      </p:sp>
      <p:sp>
        <p:nvSpPr>
          <p:cNvPr id="3" name="Slide Number Placeholder 2">
            <a:extLst>
              <a:ext uri="{FF2B5EF4-FFF2-40B4-BE49-F238E27FC236}">
                <a16:creationId xmlns:a16="http://schemas.microsoft.com/office/drawing/2014/main" id="{9E81FEF7-DE25-4483-87E4-7BC8225B2B28}"/>
              </a:ext>
            </a:extLst>
          </p:cNvPr>
          <p:cNvSpPr>
            <a:spLocks noGrp="1"/>
          </p:cNvSpPr>
          <p:nvPr>
            <p:ph type="sldNum" sz="quarter" idx="4"/>
          </p:nvPr>
        </p:nvSpPr>
        <p:spPr/>
        <p:txBody>
          <a:bodyPr/>
          <a:lstStyle/>
          <a:p>
            <a:fld id="{01CD3B2E-BC1C-6C4D-9D91-A67B950EE325}" type="slidenum">
              <a:rPr lang="en-US" smtClean="0"/>
              <a:pPr/>
              <a:t>63</a:t>
            </a:fld>
            <a:endParaRPr lang="en-US" dirty="0"/>
          </a:p>
        </p:txBody>
      </p:sp>
      <p:graphicFrame>
        <p:nvGraphicFramePr>
          <p:cNvPr id="4" name="Table 3">
            <a:extLst>
              <a:ext uri="{FF2B5EF4-FFF2-40B4-BE49-F238E27FC236}">
                <a16:creationId xmlns:a16="http://schemas.microsoft.com/office/drawing/2014/main" id="{BC952EC3-0828-456C-B45F-931FBF531494}"/>
              </a:ext>
            </a:extLst>
          </p:cNvPr>
          <p:cNvGraphicFramePr>
            <a:graphicFrameLocks noGrp="1"/>
          </p:cNvGraphicFramePr>
          <p:nvPr>
            <p:extLst>
              <p:ext uri="{D42A27DB-BD31-4B8C-83A1-F6EECF244321}">
                <p14:modId xmlns:p14="http://schemas.microsoft.com/office/powerpoint/2010/main" val="4285306294"/>
              </p:ext>
            </p:extLst>
          </p:nvPr>
        </p:nvGraphicFramePr>
        <p:xfrm>
          <a:off x="228601" y="1295400"/>
          <a:ext cx="14241461" cy="6096000"/>
        </p:xfrm>
        <a:graphic>
          <a:graphicData uri="http://schemas.openxmlformats.org/drawingml/2006/table">
            <a:tbl>
              <a:tblPr firstRow="1" firstCol="1" bandRow="1"/>
              <a:tblGrid>
                <a:gridCol w="1404208">
                  <a:extLst>
                    <a:ext uri="{9D8B030D-6E8A-4147-A177-3AD203B41FA5}">
                      <a16:colId xmlns:a16="http://schemas.microsoft.com/office/drawing/2014/main" val="3820687217"/>
                    </a:ext>
                  </a:extLst>
                </a:gridCol>
                <a:gridCol w="1301670">
                  <a:extLst>
                    <a:ext uri="{9D8B030D-6E8A-4147-A177-3AD203B41FA5}">
                      <a16:colId xmlns:a16="http://schemas.microsoft.com/office/drawing/2014/main" val="2205958125"/>
                    </a:ext>
                  </a:extLst>
                </a:gridCol>
                <a:gridCol w="11535583">
                  <a:extLst>
                    <a:ext uri="{9D8B030D-6E8A-4147-A177-3AD203B41FA5}">
                      <a16:colId xmlns:a16="http://schemas.microsoft.com/office/drawing/2014/main" val="829820618"/>
                    </a:ext>
                  </a:extLst>
                </a:gridCol>
              </a:tblGrid>
              <a:tr h="1176688">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COR</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LOE</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400" b="1" dirty="0">
                          <a:effectLst/>
                          <a:latin typeface="Times New Roman" panose="02020603050405020304" pitchFamily="18" charset="0"/>
                          <a:ea typeface="Calibri" panose="020F0502020204030204" pitchFamily="34" charset="0"/>
                        </a:rPr>
                        <a:t>Recommendations</a:t>
                      </a:r>
                      <a:endParaRPr lang="en-US" sz="3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84020"/>
                  </a:ext>
                </a:extLst>
              </a:tr>
              <a:tr h="2354573">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B-NR</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682625" marR="0" lvl="0" indent="-682625" algn="just">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10. In asymptomatic patients with severe high-gradient AS (Stage C1) and a progressive decrease in LVEF on at least 3 serial imaging studies to &lt;60%, AVR may be considered.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3064703"/>
                  </a:ext>
                </a:extLst>
              </a:tr>
              <a:tr h="2564739">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2b</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3400" b="1" dirty="0">
                          <a:solidFill>
                            <a:srgbClr val="000000"/>
                          </a:solidFill>
                          <a:effectLst/>
                          <a:latin typeface="Times New Roman" panose="02020603050405020304" pitchFamily="18" charset="0"/>
                          <a:ea typeface="Calibri" panose="020F0502020204030204" pitchFamily="34" charset="0"/>
                        </a:rPr>
                        <a:t>C-EO</a:t>
                      </a:r>
                      <a:endParaRPr lang="en-US" sz="3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682625" marR="0" lvl="0" indent="-682625" algn="l">
                        <a:lnSpc>
                          <a:spcPct val="150000"/>
                        </a:lnSpc>
                        <a:spcBef>
                          <a:spcPts val="0"/>
                        </a:spcBef>
                        <a:spcAft>
                          <a:spcPts val="0"/>
                        </a:spcAft>
                        <a:buFont typeface="+mj-lt"/>
                        <a:buNone/>
                      </a:pPr>
                      <a:r>
                        <a:rPr lang="en-US" sz="3400" b="1" dirty="0">
                          <a:solidFill>
                            <a:srgbClr val="000000"/>
                          </a:solidFill>
                          <a:effectLst/>
                          <a:latin typeface="Times New Roman" panose="02020603050405020304" pitchFamily="18" charset="0"/>
                          <a:ea typeface="Calibri" panose="020F0502020204030204" pitchFamily="34" charset="0"/>
                        </a:rPr>
                        <a:t>11. In patients with moderate AS (Stage B) who are undergoing cardiac surgery for other indications, AVR may be considered.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225308"/>
                  </a:ext>
                </a:extLst>
              </a:tr>
            </a:tbl>
          </a:graphicData>
        </a:graphic>
      </p:graphicFrame>
    </p:spTree>
    <p:extLst>
      <p:ext uri="{BB962C8B-B14F-4D97-AF65-F5344CB8AC3E}">
        <p14:creationId xmlns:p14="http://schemas.microsoft.com/office/powerpoint/2010/main" val="617808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5EBF9F-24CA-4E69-BD18-98401D561867}"/>
              </a:ext>
            </a:extLst>
          </p:cNvPr>
          <p:cNvSpPr>
            <a:spLocks noGrp="1"/>
          </p:cNvSpPr>
          <p:nvPr>
            <p:ph type="sldNum" sz="quarter" idx="4"/>
          </p:nvPr>
        </p:nvSpPr>
        <p:spPr/>
        <p:txBody>
          <a:bodyPr/>
          <a:lstStyle/>
          <a:p>
            <a:fld id="{01CD3B2E-BC1C-6C4D-9D91-A67B950EE325}" type="slidenum">
              <a:rPr lang="en-US" smtClean="0"/>
              <a:pPr/>
              <a:t>64</a:t>
            </a:fld>
            <a:endParaRPr lang="en-US" dirty="0"/>
          </a:p>
        </p:txBody>
      </p:sp>
      <p:sp>
        <p:nvSpPr>
          <p:cNvPr id="3" name="Rectangle 2">
            <a:extLst>
              <a:ext uri="{FF2B5EF4-FFF2-40B4-BE49-F238E27FC236}">
                <a16:creationId xmlns:a16="http://schemas.microsoft.com/office/drawing/2014/main" id="{38C3BE15-0930-405C-BDDC-ED474A09E45A}"/>
              </a:ext>
            </a:extLst>
          </p:cNvPr>
          <p:cNvSpPr>
            <a:spLocks noChangeArrowheads="1"/>
          </p:cNvSpPr>
          <p:nvPr/>
        </p:nvSpPr>
        <p:spPr bwMode="auto">
          <a:xfrm>
            <a:off x="3233057" y="228600"/>
            <a:ext cx="947643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cs typeface="Times New Roman" panose="02020603050405020304" pitchFamily="18" charset="0"/>
              </a:rPr>
              <a:t>Figure 2. Timing of Intervention for AS</a:t>
            </a:r>
            <a:endParaRPr kumimoji="0" lang="en-US" altLang="en-US" sz="3600" b="0" i="0" u="none" strike="noStrike" cap="none" normalizeH="0" baseline="0" dirty="0">
              <a:ln>
                <a:noFill/>
              </a:ln>
              <a:solidFill>
                <a:schemeClr val="tx1"/>
              </a:solidFill>
              <a:effectLst/>
              <a:latin typeface="Lub Dub Medium" panose="020B0603030403020204" pitchFamily="34" charset="0"/>
              <a:cs typeface="Times New Roman" panose="02020603050405020304" pitchFamily="18" charset="0"/>
            </a:endParaRPr>
          </a:p>
        </p:txBody>
      </p:sp>
      <p:pic>
        <p:nvPicPr>
          <p:cNvPr id="8193" name="Picture 3">
            <a:extLst>
              <a:ext uri="{FF2B5EF4-FFF2-40B4-BE49-F238E27FC236}">
                <a16:creationId xmlns:a16="http://schemas.microsoft.com/office/drawing/2014/main" id="{0E066A9C-6985-4B1D-9D94-B5B810FF01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742" b="8475"/>
          <a:stretch/>
        </p:blipFill>
        <p:spPr bwMode="auto">
          <a:xfrm>
            <a:off x="3417302" y="1143000"/>
            <a:ext cx="9467929" cy="7315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D605647-5877-440A-A819-BD76E81A8DE6}"/>
              </a:ext>
            </a:extLst>
          </p:cNvPr>
          <p:cNvSpPr>
            <a:spLocks noChangeArrowheads="1"/>
          </p:cNvSpPr>
          <p:nvPr/>
        </p:nvSpPr>
        <p:spPr bwMode="auto">
          <a:xfrm>
            <a:off x="263770" y="2620090"/>
            <a:ext cx="2969287"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Periodic monitoring is indicated for all patients in whom AVR is not yet indicated, including those with asymptomatic (Stage C) and symptomatic (Stage D) AS and those with low-gradient AS (Stage D2 or D3) who do not meet the criteria for intervention.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See Section 3.2.4 for choice of valve type (mechanical versus bioprosthetic [TAV</a:t>
            </a:r>
            <a:r>
              <a:rPr kumimoji="0" lang="en-US" altLang="en-US" sz="16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a:t>
            </a:r>
            <a:r>
              <a:rPr kumimoji="0" lang="en-US" altLang="en-US" sz="1600" b="0" i="0" u="none" strike="sng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t>
            </a: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or SAVR]) when AVR is indicated.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EAF9C433-BE72-4B3C-8022-01B7E17A907E}"/>
              </a:ext>
            </a:extLst>
          </p:cNvPr>
          <p:cNvSpPr>
            <a:spLocks noChangeArrowheads="1"/>
          </p:cNvSpPr>
          <p:nvPr/>
        </p:nvSpPr>
        <p:spPr bwMode="auto">
          <a:xfrm>
            <a:off x="263770" y="1295400"/>
            <a:ext cx="2604198"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Colors correspond to Table 2.</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Arrows show the decision pathways that result in a recommendation for AVR.  </a:t>
            </a:r>
            <a:endParaRPr kumimoji="0" lang="en-US" altLang="en-US" sz="16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1835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A268-B19F-41AF-B1AC-A678D53A2960}"/>
              </a:ext>
            </a:extLst>
          </p:cNvPr>
          <p:cNvSpPr>
            <a:spLocks noGrp="1"/>
          </p:cNvSpPr>
          <p:nvPr>
            <p:ph type="ctrTitle"/>
          </p:nvPr>
        </p:nvSpPr>
        <p:spPr>
          <a:xfrm>
            <a:off x="2133600" y="76201"/>
            <a:ext cx="10363199" cy="1160632"/>
          </a:xfrm>
        </p:spPr>
        <p:txBody>
          <a:bodyPr/>
          <a:lstStyle/>
          <a:p>
            <a:r>
              <a:rPr lang="en-US" dirty="0"/>
              <a:t>Choice of Intervention: Mechanical Versus Bioprosthetic AVR </a:t>
            </a:r>
            <a:endParaRPr lang="en-US" sz="3600" dirty="0"/>
          </a:p>
        </p:txBody>
      </p:sp>
      <p:sp>
        <p:nvSpPr>
          <p:cNvPr id="3" name="Slide Number Placeholder 2">
            <a:extLst>
              <a:ext uri="{FF2B5EF4-FFF2-40B4-BE49-F238E27FC236}">
                <a16:creationId xmlns:a16="http://schemas.microsoft.com/office/drawing/2014/main" id="{1E4FDC32-AF04-4CE7-9AA8-469E8D309C2A}"/>
              </a:ext>
            </a:extLst>
          </p:cNvPr>
          <p:cNvSpPr>
            <a:spLocks noGrp="1"/>
          </p:cNvSpPr>
          <p:nvPr>
            <p:ph type="sldNum" sz="quarter" idx="4"/>
          </p:nvPr>
        </p:nvSpPr>
        <p:spPr/>
        <p:txBody>
          <a:bodyPr/>
          <a:lstStyle/>
          <a:p>
            <a:fld id="{01CD3B2E-BC1C-6C4D-9D91-A67B950EE325}" type="slidenum">
              <a:rPr lang="en-US" smtClean="0"/>
              <a:pPr/>
              <a:t>65</a:t>
            </a:fld>
            <a:endParaRPr lang="en-US" dirty="0"/>
          </a:p>
        </p:txBody>
      </p:sp>
      <p:graphicFrame>
        <p:nvGraphicFramePr>
          <p:cNvPr id="4" name="Table 3">
            <a:extLst>
              <a:ext uri="{FF2B5EF4-FFF2-40B4-BE49-F238E27FC236}">
                <a16:creationId xmlns:a16="http://schemas.microsoft.com/office/drawing/2014/main" id="{59E1CDFE-87E0-4F76-9637-D266981FD1BD}"/>
              </a:ext>
            </a:extLst>
          </p:cNvPr>
          <p:cNvGraphicFramePr>
            <a:graphicFrameLocks noGrp="1"/>
          </p:cNvGraphicFramePr>
          <p:nvPr>
            <p:extLst>
              <p:ext uri="{D42A27DB-BD31-4B8C-83A1-F6EECF244321}">
                <p14:modId xmlns:p14="http://schemas.microsoft.com/office/powerpoint/2010/main" val="2613882164"/>
              </p:ext>
            </p:extLst>
          </p:nvPr>
        </p:nvGraphicFramePr>
        <p:xfrm>
          <a:off x="304800" y="1524000"/>
          <a:ext cx="14096999" cy="5962396"/>
        </p:xfrm>
        <a:graphic>
          <a:graphicData uri="http://schemas.openxmlformats.org/drawingml/2006/table">
            <a:tbl>
              <a:tblPr firstRow="1" firstCol="1" bandRow="1"/>
              <a:tblGrid>
                <a:gridCol w="1389964">
                  <a:extLst>
                    <a:ext uri="{9D8B030D-6E8A-4147-A177-3AD203B41FA5}">
                      <a16:colId xmlns:a16="http://schemas.microsoft.com/office/drawing/2014/main" val="274181159"/>
                    </a:ext>
                  </a:extLst>
                </a:gridCol>
                <a:gridCol w="1288466">
                  <a:extLst>
                    <a:ext uri="{9D8B030D-6E8A-4147-A177-3AD203B41FA5}">
                      <a16:colId xmlns:a16="http://schemas.microsoft.com/office/drawing/2014/main" val="1300851761"/>
                    </a:ext>
                  </a:extLst>
                </a:gridCol>
                <a:gridCol w="11418569">
                  <a:extLst>
                    <a:ext uri="{9D8B030D-6E8A-4147-A177-3AD203B41FA5}">
                      <a16:colId xmlns:a16="http://schemas.microsoft.com/office/drawing/2014/main" val="1689007111"/>
                    </a:ext>
                  </a:extLst>
                </a:gridCol>
              </a:tblGrid>
              <a:tr h="672915">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COR</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LOE</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300" b="1">
                          <a:effectLst/>
                          <a:latin typeface="Times New Roman" panose="02020603050405020304" pitchFamily="18" charset="0"/>
                          <a:ea typeface="Calibri" panose="020F0502020204030204" pitchFamily="34" charset="0"/>
                        </a:rPr>
                        <a:t>Recommendations</a:t>
                      </a:r>
                      <a:endParaRPr lang="en-US" sz="23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054811"/>
                  </a:ext>
                </a:extLst>
              </a:tr>
              <a:tr h="2260785">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300" b="1" dirty="0">
                          <a:solidFill>
                            <a:srgbClr val="000000"/>
                          </a:solidFill>
                          <a:effectLst/>
                          <a:latin typeface="Times New Roman" panose="02020603050405020304" pitchFamily="18" charset="0"/>
                          <a:ea typeface="Calibri" panose="020F0502020204030204" pitchFamily="34" charset="0"/>
                        </a:rPr>
                        <a:t>In patients with an indication for AVR, the choice of prosthetic valve should be based on a shared decision-making process that accounts for the patient’s values and preferences and includes discussion of the indications for and risks of anticoagulant therapy and the potential need for and risks associated with valve reintervention.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66542717"/>
                  </a:ext>
                </a:extLst>
              </a:tr>
              <a:tr h="1283901">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1</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C-EO</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2. For patients of any age requiring AVR for whom VKA anticoagulant therapy is contraindicated, cannot be managed appropriately, or is not desired, a bioprosthetic AVR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5515680"/>
                  </a:ext>
                </a:extLst>
              </a:tr>
              <a:tr h="1466850">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2a</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2300" b="1">
                          <a:solidFill>
                            <a:srgbClr val="000000"/>
                          </a:solidFill>
                          <a:effectLst/>
                          <a:latin typeface="Times New Roman" panose="02020603050405020304" pitchFamily="18" charset="0"/>
                          <a:ea typeface="Calibri" panose="020F0502020204030204" pitchFamily="34" charset="0"/>
                        </a:rPr>
                        <a:t>B-R</a:t>
                      </a:r>
                      <a:endParaRPr lang="en-US" sz="23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300" b="1" dirty="0">
                          <a:solidFill>
                            <a:srgbClr val="000000"/>
                          </a:solidFill>
                          <a:effectLst/>
                          <a:latin typeface="Times New Roman" panose="02020603050405020304" pitchFamily="18" charset="0"/>
                          <a:ea typeface="Calibri" panose="020F0502020204030204" pitchFamily="34" charset="0"/>
                        </a:rPr>
                        <a:t>3.  For patients &lt;50 years of age who do not have a contraindication to anticoagulation and require AVR, it is reasonable to choose a mechanical aortic prosthesis over a bioprosthetic valve.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81019738"/>
                  </a:ext>
                </a:extLst>
              </a:tr>
            </a:tbl>
          </a:graphicData>
        </a:graphic>
      </p:graphicFrame>
    </p:spTree>
    <p:extLst>
      <p:ext uri="{BB962C8B-B14F-4D97-AF65-F5344CB8AC3E}">
        <p14:creationId xmlns:p14="http://schemas.microsoft.com/office/powerpoint/2010/main" val="36047262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215940"/>
          </a:xfrm>
        </p:spPr>
        <p:txBody>
          <a:bodyPr/>
          <a:lstStyle/>
          <a:p>
            <a:r>
              <a:rPr lang="en-US" dirty="0"/>
              <a:t>Choice of Intervention: Mechanical Versus Bioprosthetic AVR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66</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630602634"/>
              </p:ext>
            </p:extLst>
          </p:nvPr>
        </p:nvGraphicFramePr>
        <p:xfrm>
          <a:off x="304801" y="1600200"/>
          <a:ext cx="14165262" cy="590264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4572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1984989">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4. For patients 50 to 65 years of age who require AVR and who do not have a contraindication to anticoagulation, it is reasonable to individualize the choice of either a mechanical or bioprosthetic AVR with consideration of individual patient factors and after informed shared decision-making.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168737">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&gt;65 years of age who require AVR, it is reasonable to choose a </a:t>
                      </a:r>
                      <a:r>
                        <a:rPr lang="en-US" sz="2400" b="1" dirty="0" err="1">
                          <a:solidFill>
                            <a:srgbClr val="000000"/>
                          </a:solidFill>
                          <a:effectLst/>
                          <a:latin typeface="Times New Roman" panose="02020603050405020304" pitchFamily="18" charset="0"/>
                          <a:ea typeface="Calibri" panose="020F0502020204030204" pitchFamily="34" charset="0"/>
                        </a:rPr>
                        <a:t>bioprosthesis</a:t>
                      </a:r>
                      <a:r>
                        <a:rPr lang="en-US" sz="2400" b="1" dirty="0">
                          <a:solidFill>
                            <a:srgbClr val="000000"/>
                          </a:solidFill>
                          <a:effectLst/>
                          <a:latin typeface="Times New Roman" panose="02020603050405020304" pitchFamily="18" charset="0"/>
                          <a:ea typeface="Calibri" panose="020F0502020204030204" pitchFamily="34" charset="0"/>
                        </a:rPr>
                        <a:t> over a mechanical valve.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98498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patients &lt;50 years of age who prefer a bioprosthetic AVR and have appropriate anatomy, replacement of the aortic valve by a pulmonic autograft (the Ross procedure) may be considered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0534082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2148625" y="381000"/>
            <a:ext cx="10439400" cy="1371601"/>
          </a:xfrm>
        </p:spPr>
        <p:txBody>
          <a:bodyPr/>
          <a:lstStyle/>
          <a:p>
            <a:r>
              <a:rPr lang="en-US" sz="3200" dirty="0"/>
              <a:t>Choice of Intervention: </a:t>
            </a:r>
            <a:r>
              <a:rPr lang="en-US" sz="3200" b="1" dirty="0">
                <a:cs typeface="Times New Roman" panose="02020603050405020304" pitchFamily="18" charset="0"/>
              </a:rPr>
              <a:t>SAVR Versus TAVI for Patients for Whom a Bioprosthetic AVR is Appropriate </a:t>
            </a:r>
            <a:br>
              <a:rPr lang="en-US" sz="3200" b="1" dirty="0">
                <a:cs typeface="Times New Roman" panose="02020603050405020304" pitchFamily="18" charset="0"/>
              </a:rPr>
            </a:br>
            <a:endParaRPr lang="en-US" sz="3200" dirty="0"/>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67</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3528717288"/>
              </p:ext>
            </p:extLst>
          </p:nvPr>
        </p:nvGraphicFramePr>
        <p:xfrm>
          <a:off x="304800" y="1600200"/>
          <a:ext cx="14165261" cy="5944671"/>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55437">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428750">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1.   For symptomatic and asymptomatic patients with severe AS and any indication for AVR who are &lt;65 years of age or have a life expectancy &gt;20 years,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1954413">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2"/>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65 to 80 years of age and have no anatomic contraindication to transfemoral TAVI, either SAVR or transfemoral TAVI is recommended after shared decision-making about the balance between expected patient longevity and valve durability.</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28750">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57200" marR="0" lvl="0" indent="-457200" algn="l">
                        <a:lnSpc>
                          <a:spcPct val="150000"/>
                        </a:lnSpc>
                        <a:spcBef>
                          <a:spcPts val="0"/>
                        </a:spcBef>
                        <a:spcAft>
                          <a:spcPts val="0"/>
                        </a:spcAft>
                        <a:buFont typeface="+mj-lt"/>
                        <a:buAutoNum type="arabicPeriod" startAt="3"/>
                      </a:pPr>
                      <a:r>
                        <a:rPr lang="en-US" sz="2400" b="1" dirty="0">
                          <a:solidFill>
                            <a:srgbClr val="000000"/>
                          </a:solidFill>
                          <a:effectLst/>
                          <a:latin typeface="Times New Roman" panose="02020603050405020304" pitchFamily="18" charset="0"/>
                          <a:ea typeface="Calibri" panose="020F0502020204030204" pitchFamily="34" charset="0"/>
                        </a:rPr>
                        <a:t>For symptomatic patients with severe AS who are &gt;80 years of age  or for younger patients with a life expectancy &lt;10 years and no anatomic contraindication to transfemoral TAVI, ​transfemoral TAVI is recommended in preference to SAVR.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Tree>
    <p:extLst>
      <p:ext uri="{BB962C8B-B14F-4D97-AF65-F5344CB8AC3E}">
        <p14:creationId xmlns:p14="http://schemas.microsoft.com/office/powerpoint/2010/main" val="10599230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85EF-01FD-460E-B016-55E1D76D94DC}"/>
              </a:ext>
            </a:extLst>
          </p:cNvPr>
          <p:cNvSpPr>
            <a:spLocks noGrp="1"/>
          </p:cNvSpPr>
          <p:nvPr>
            <p:ph type="ctrTitle"/>
          </p:nvPr>
        </p:nvSpPr>
        <p:spPr>
          <a:xfrm>
            <a:off x="2019300" y="228600"/>
            <a:ext cx="10591800" cy="1156491"/>
          </a:xfrm>
        </p:spPr>
        <p:txBody>
          <a:bodyPr/>
          <a:lstStyle/>
          <a:p>
            <a:r>
              <a:rPr lang="en-US" sz="3000" dirty="0"/>
              <a:t> Choice of Intervention: </a:t>
            </a:r>
            <a:r>
              <a:rPr lang="en-US" sz="3000" b="1" dirty="0">
                <a:cs typeface="Times New Roman" panose="02020603050405020304" pitchFamily="18" charset="0"/>
              </a:rPr>
              <a:t>SAVR Versus TAVI for Patients for Whom a Bioprosthetic AVR is Appropriate</a:t>
            </a:r>
            <a:r>
              <a:rPr lang="en-US" sz="3000" dirty="0"/>
              <a:t> </a:t>
            </a:r>
          </a:p>
        </p:txBody>
      </p:sp>
      <p:sp>
        <p:nvSpPr>
          <p:cNvPr id="3" name="Slide Number Placeholder 2">
            <a:extLst>
              <a:ext uri="{FF2B5EF4-FFF2-40B4-BE49-F238E27FC236}">
                <a16:creationId xmlns:a16="http://schemas.microsoft.com/office/drawing/2014/main" id="{D2E5DF96-3F5F-4C39-AB62-F0F05DA7CF2E}"/>
              </a:ext>
            </a:extLst>
          </p:cNvPr>
          <p:cNvSpPr>
            <a:spLocks noGrp="1"/>
          </p:cNvSpPr>
          <p:nvPr>
            <p:ph type="sldNum" sz="quarter" idx="4"/>
          </p:nvPr>
        </p:nvSpPr>
        <p:spPr/>
        <p:txBody>
          <a:bodyPr/>
          <a:lstStyle/>
          <a:p>
            <a:fld id="{01CD3B2E-BC1C-6C4D-9D91-A67B950EE325}" type="slidenum">
              <a:rPr lang="en-US" smtClean="0"/>
              <a:pPr/>
              <a:t>68</a:t>
            </a:fld>
            <a:endParaRPr lang="en-US" dirty="0"/>
          </a:p>
        </p:txBody>
      </p:sp>
      <p:graphicFrame>
        <p:nvGraphicFramePr>
          <p:cNvPr id="4" name="Table 3">
            <a:extLst>
              <a:ext uri="{FF2B5EF4-FFF2-40B4-BE49-F238E27FC236}">
                <a16:creationId xmlns:a16="http://schemas.microsoft.com/office/drawing/2014/main" id="{8C9DBAD5-B231-4212-A8F8-F570326E2332}"/>
              </a:ext>
            </a:extLst>
          </p:cNvPr>
          <p:cNvGraphicFramePr>
            <a:graphicFrameLocks noGrp="1"/>
          </p:cNvGraphicFramePr>
          <p:nvPr>
            <p:extLst>
              <p:ext uri="{D42A27DB-BD31-4B8C-83A1-F6EECF244321}">
                <p14:modId xmlns:p14="http://schemas.microsoft.com/office/powerpoint/2010/main" val="2285171535"/>
              </p:ext>
            </p:extLst>
          </p:nvPr>
        </p:nvGraphicFramePr>
        <p:xfrm>
          <a:off x="304800" y="1447800"/>
          <a:ext cx="14165262" cy="5971982"/>
        </p:xfrm>
        <a:graphic>
          <a:graphicData uri="http://schemas.openxmlformats.org/drawingml/2006/table">
            <a:tbl>
              <a:tblPr firstRow="1" firstCol="1" bandRow="1"/>
              <a:tblGrid>
                <a:gridCol w="1396695">
                  <a:extLst>
                    <a:ext uri="{9D8B030D-6E8A-4147-A177-3AD203B41FA5}">
                      <a16:colId xmlns:a16="http://schemas.microsoft.com/office/drawing/2014/main" val="4089403610"/>
                    </a:ext>
                  </a:extLst>
                </a:gridCol>
                <a:gridCol w="1294705">
                  <a:extLst>
                    <a:ext uri="{9D8B030D-6E8A-4147-A177-3AD203B41FA5}">
                      <a16:colId xmlns:a16="http://schemas.microsoft.com/office/drawing/2014/main" val="1762436500"/>
                    </a:ext>
                  </a:extLst>
                </a:gridCol>
                <a:gridCol w="11473862">
                  <a:extLst>
                    <a:ext uri="{9D8B030D-6E8A-4147-A177-3AD203B41FA5}">
                      <a16:colId xmlns:a16="http://schemas.microsoft.com/office/drawing/2014/main" val="2755214083"/>
                    </a:ext>
                  </a:extLst>
                </a:gridCol>
              </a:tblGrid>
              <a:tr h="355105">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COR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Times New Roman" panose="02020603050405020304" pitchFamily="18" charset="0"/>
                        </a:rPr>
                        <a:t>LOE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lvl="0" indent="0" algn="ctr">
                        <a:lnSpc>
                          <a:spcPct val="20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Recommendation</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69035179"/>
                  </a:ext>
                </a:extLst>
              </a:tr>
              <a:tr h="2039938">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just">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4.  In asymptomatic patients with severe AS and an LVEF &lt;50% who are ≤80 years of age and have no anatomic contraindication to ​transfemoral TAVI, the decision between TAVI and SAVR should follow the same recommendations as for symptomatic patients in Recommendations 1, 2, and 3 above. </a:t>
                      </a:r>
                    </a:p>
                  </a:txBody>
                  <a:tcPr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1489212"/>
                  </a:ext>
                </a:extLst>
              </a:tr>
              <a:tr h="1514209">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5.  For asymptomatic patients with severe AS and an abnormal exercise test, very severe AS, rapid progression, or an elevated BNP  (COR 2a indications for AVR), SAVR is recommended in preference to TAVI.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6732046"/>
                  </a:ext>
                </a:extLst>
              </a:tr>
              <a:tr h="1642868">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98463" marR="0" lvl="0" indent="-398463" algn="l">
                        <a:lnSpc>
                          <a:spcPct val="150000"/>
                        </a:lnSpc>
                        <a:spcBef>
                          <a:spcPts val="0"/>
                        </a:spcBef>
                        <a:spcAft>
                          <a:spcPts val="0"/>
                        </a:spcAft>
                        <a:buFont typeface="Arial" panose="020B0604020202020204" pitchFamily="34" charset="0"/>
                        <a:buNone/>
                      </a:pPr>
                      <a:r>
                        <a:rPr lang="en-US" sz="2400" b="1" dirty="0">
                          <a:solidFill>
                            <a:srgbClr val="000000"/>
                          </a:solidFill>
                          <a:effectLst/>
                          <a:latin typeface="Times New Roman" panose="02020603050405020304" pitchFamily="18" charset="0"/>
                          <a:ea typeface="Calibri" panose="020F0502020204030204" pitchFamily="34" charset="0"/>
                        </a:rPr>
                        <a:t>6.  For patients with an indication for AVR for whom a bioprosthetic valve is preferred  but valve or vascular anatomy or other factors are not suitable for transfemoral TAVI, SAVR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5815384"/>
                  </a:ext>
                </a:extLst>
              </a:tr>
            </a:tbl>
          </a:graphicData>
        </a:graphic>
      </p:graphicFrame>
    </p:spTree>
    <p:extLst>
      <p:ext uri="{BB962C8B-B14F-4D97-AF65-F5344CB8AC3E}">
        <p14:creationId xmlns:p14="http://schemas.microsoft.com/office/powerpoint/2010/main" val="19131104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455D3-0B97-4CE7-9EE9-D27CC5FAF1E1}"/>
              </a:ext>
            </a:extLst>
          </p:cNvPr>
          <p:cNvSpPr>
            <a:spLocks noGrp="1"/>
          </p:cNvSpPr>
          <p:nvPr>
            <p:ph type="ctrTitle"/>
          </p:nvPr>
        </p:nvSpPr>
        <p:spPr>
          <a:xfrm>
            <a:off x="4495800" y="299173"/>
            <a:ext cx="6172200" cy="608529"/>
          </a:xfrm>
        </p:spPr>
        <p:txBody>
          <a:bodyPr/>
          <a:lstStyle/>
          <a:p>
            <a:r>
              <a:rPr lang="en-US" sz="3600" dirty="0"/>
              <a:t>Choice of Intervention </a:t>
            </a:r>
          </a:p>
        </p:txBody>
      </p:sp>
      <p:sp>
        <p:nvSpPr>
          <p:cNvPr id="3" name="Slide Number Placeholder 2">
            <a:extLst>
              <a:ext uri="{FF2B5EF4-FFF2-40B4-BE49-F238E27FC236}">
                <a16:creationId xmlns:a16="http://schemas.microsoft.com/office/drawing/2014/main" id="{5A0C9D58-72AE-456B-91E0-0B998675A588}"/>
              </a:ext>
            </a:extLst>
          </p:cNvPr>
          <p:cNvSpPr>
            <a:spLocks noGrp="1"/>
          </p:cNvSpPr>
          <p:nvPr>
            <p:ph type="sldNum" sz="quarter" idx="4"/>
          </p:nvPr>
        </p:nvSpPr>
        <p:spPr/>
        <p:txBody>
          <a:bodyPr/>
          <a:lstStyle/>
          <a:p>
            <a:fld id="{01CD3B2E-BC1C-6C4D-9D91-A67B950EE325}" type="slidenum">
              <a:rPr lang="en-US" smtClean="0"/>
              <a:pPr/>
              <a:t>69</a:t>
            </a:fld>
            <a:endParaRPr lang="en-US" dirty="0"/>
          </a:p>
        </p:txBody>
      </p:sp>
      <p:graphicFrame>
        <p:nvGraphicFramePr>
          <p:cNvPr id="5" name="Table 4">
            <a:extLst>
              <a:ext uri="{FF2B5EF4-FFF2-40B4-BE49-F238E27FC236}">
                <a16:creationId xmlns:a16="http://schemas.microsoft.com/office/drawing/2014/main" id="{ECE054BB-E952-4A40-ABDF-E5568AAFBB39}"/>
              </a:ext>
            </a:extLst>
          </p:cNvPr>
          <p:cNvGraphicFramePr>
            <a:graphicFrameLocks noGrp="1"/>
          </p:cNvGraphicFramePr>
          <p:nvPr>
            <p:extLst>
              <p:ext uri="{D42A27DB-BD31-4B8C-83A1-F6EECF244321}">
                <p14:modId xmlns:p14="http://schemas.microsoft.com/office/powerpoint/2010/main" val="2554860844"/>
              </p:ext>
            </p:extLst>
          </p:nvPr>
        </p:nvGraphicFramePr>
        <p:xfrm>
          <a:off x="304800" y="1600201"/>
          <a:ext cx="14165261" cy="5919050"/>
        </p:xfrm>
        <a:graphic>
          <a:graphicData uri="http://schemas.openxmlformats.org/drawingml/2006/table">
            <a:tbl>
              <a:tblPr firstRow="1" firstCol="1" bandRow="1"/>
              <a:tblGrid>
                <a:gridCol w="1396695">
                  <a:extLst>
                    <a:ext uri="{9D8B030D-6E8A-4147-A177-3AD203B41FA5}">
                      <a16:colId xmlns:a16="http://schemas.microsoft.com/office/drawing/2014/main" val="614115078"/>
                    </a:ext>
                  </a:extLst>
                </a:gridCol>
                <a:gridCol w="1294705">
                  <a:extLst>
                    <a:ext uri="{9D8B030D-6E8A-4147-A177-3AD203B41FA5}">
                      <a16:colId xmlns:a16="http://schemas.microsoft.com/office/drawing/2014/main" val="3787329963"/>
                    </a:ext>
                  </a:extLst>
                </a:gridCol>
                <a:gridCol w="11473861">
                  <a:extLst>
                    <a:ext uri="{9D8B030D-6E8A-4147-A177-3AD203B41FA5}">
                      <a16:colId xmlns:a16="http://schemas.microsoft.com/office/drawing/2014/main" val="3880057161"/>
                    </a:ext>
                  </a:extLst>
                </a:gridCol>
              </a:tblGrid>
              <a:tr h="646402">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3302255"/>
                  </a:ext>
                </a:extLst>
              </a:tr>
              <a:tr h="1591577">
                <a:tc>
                  <a:txBody>
                    <a:bodyPr/>
                    <a:lstStyle/>
                    <a:p>
                      <a:pPr marL="0" marR="0" algn="ctr">
                        <a:lnSpc>
                          <a:spcPct val="200000"/>
                        </a:lnSpc>
                        <a:spcBef>
                          <a:spcPts val="0"/>
                        </a:spcBef>
                        <a:spcAft>
                          <a:spcPts val="0"/>
                        </a:spcAft>
                      </a:pPr>
                      <a:r>
                        <a:rPr lang="en-US" sz="2500" b="1">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A</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7. For symptomatic patients of any age with severe AS and a high or prohibitive surgical risk, TAVI is recommended if predicted post-TAVI survival is &gt;12 months with an acceptable quality of life.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42740000"/>
                  </a:ext>
                </a:extLst>
              </a:tr>
              <a:tr h="2144166">
                <a:tc>
                  <a:txBody>
                    <a:bodyPr/>
                    <a:lstStyle/>
                    <a:p>
                      <a:pPr marL="0" marR="0" algn="ctr">
                        <a:lnSpc>
                          <a:spcPct val="2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1</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8. For symptomatic patients with severe AS for whom predicted post-TAVI or post-SAVR survival is &lt;12 months or for whom minimal improvement in quality of life is expected, palliative care is recommended after shared decision-making, including discussion of patient preferences and values.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7557885"/>
                  </a:ext>
                </a:extLst>
              </a:tr>
              <a:tr h="1409054">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C-EO</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9. In critically ill patients with severe AS, percutaneous aortic balloon dilation may be considered as a bridge to SAVR or TAVI.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0518125"/>
                  </a:ext>
                </a:extLst>
              </a:tr>
            </a:tbl>
          </a:graphicData>
        </a:graphic>
      </p:graphicFrame>
      <p:sp>
        <p:nvSpPr>
          <p:cNvPr id="6" name="TextBox 5">
            <a:extLst>
              <a:ext uri="{FF2B5EF4-FFF2-40B4-BE49-F238E27FC236}">
                <a16:creationId xmlns:a16="http://schemas.microsoft.com/office/drawing/2014/main" id="{35301ADD-5B7A-479B-8EFC-09AB8AE568DE}"/>
              </a:ext>
            </a:extLst>
          </p:cNvPr>
          <p:cNvSpPr txBox="1"/>
          <p:nvPr/>
        </p:nvSpPr>
        <p:spPr>
          <a:xfrm>
            <a:off x="2133600" y="1138535"/>
            <a:ext cx="1120140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SAVR Versus TAVI for Patients for Whom a Bioprosthetic AVR is Appropriate </a:t>
            </a:r>
          </a:p>
        </p:txBody>
      </p:sp>
    </p:spTree>
    <p:extLst>
      <p:ext uri="{BB962C8B-B14F-4D97-AF65-F5344CB8AC3E}">
        <p14:creationId xmlns:p14="http://schemas.microsoft.com/office/powerpoint/2010/main" val="1038829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228600" y="1715037"/>
            <a:ext cx="14241462" cy="5716437"/>
          </a:xfrm>
        </p:spPr>
        <p:txBody>
          <a:bodyPr/>
          <a:lstStyle/>
          <a:p>
            <a:pPr marL="395288" indent="-395288">
              <a:buNone/>
            </a:pPr>
            <a:r>
              <a:rPr lang="en-US" sz="3000" dirty="0"/>
              <a:t> 2. In the evaluation of a patient with valvular heart disease, history and physical examination findings should be correlated with the results of noninvasive testing (i.e., ECG, chest x-ray, transthoracic echocardiogram).  If there is discordance between the physical examination and initial noninvasive testing, consider further noninvasive (computed tomography, cardiac magnetic resonance imaging, stress testing) or invasive (transesophageal echocardiography, cardiac catheterization) testing to determine optimal treatment strategy. </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6" name="Subtitle 2">
            <a:extLst>
              <a:ext uri="{FF2B5EF4-FFF2-40B4-BE49-F238E27FC236}">
                <a16:creationId xmlns:a16="http://schemas.microsoft.com/office/drawing/2014/main" id="{1BAB7E25-EBB7-45FB-92E8-4AA0A1CBA7B8}"/>
              </a:ext>
            </a:extLst>
          </p:cNvPr>
          <p:cNvSpPr txBox="1">
            <a:spLocks/>
          </p:cNvSpPr>
          <p:nvPr/>
        </p:nvSpPr>
        <p:spPr>
          <a:xfrm>
            <a:off x="3886200" y="722463"/>
            <a:ext cx="6781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878157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84D7E8-05BD-4DEA-BFE1-BE2D04E347B0}"/>
              </a:ext>
            </a:extLst>
          </p:cNvPr>
          <p:cNvSpPr>
            <a:spLocks noGrp="1"/>
          </p:cNvSpPr>
          <p:nvPr>
            <p:ph type="sldNum" sz="quarter" idx="4"/>
          </p:nvPr>
        </p:nvSpPr>
        <p:spPr/>
        <p:txBody>
          <a:bodyPr/>
          <a:lstStyle/>
          <a:p>
            <a:fld id="{01CD3B2E-BC1C-6C4D-9D91-A67B950EE325}" type="slidenum">
              <a:rPr lang="en-US" smtClean="0"/>
              <a:pPr/>
              <a:t>70</a:t>
            </a:fld>
            <a:endParaRPr lang="en-US" dirty="0"/>
          </a:p>
        </p:txBody>
      </p:sp>
      <p:sp>
        <p:nvSpPr>
          <p:cNvPr id="3" name="Rectangle 2">
            <a:extLst>
              <a:ext uri="{FF2B5EF4-FFF2-40B4-BE49-F238E27FC236}">
                <a16:creationId xmlns:a16="http://schemas.microsoft.com/office/drawing/2014/main" id="{49846DAB-1F00-49B7-8D01-71C51342135B}"/>
              </a:ext>
            </a:extLst>
          </p:cNvPr>
          <p:cNvSpPr>
            <a:spLocks noChangeArrowheads="1"/>
          </p:cNvSpPr>
          <p:nvPr/>
        </p:nvSpPr>
        <p:spPr bwMode="auto">
          <a:xfrm>
            <a:off x="11303000" y="2482840"/>
            <a:ext cx="316706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Figure 3. Choice of SAVR versus TAVI when AVR is indicated for valvular AS.</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400" b="1" dirty="0">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2400" b="1" dirty="0">
                <a:latin typeface="Lub Dub Medium" panose="020B0603030403020204" pitchFamily="34" charset="0"/>
              </a:rPr>
              <a:t>Colors correspond to Table 2</a:t>
            </a:r>
            <a:endParaRPr kumimoji="0" lang="en-US" altLang="en-US" sz="2400" b="0" i="0" u="none" strike="noStrike" cap="none" normalizeH="0" baseline="0" dirty="0">
              <a:ln>
                <a:noFill/>
              </a:ln>
              <a:solidFill>
                <a:schemeClr val="tx1"/>
              </a:solidFill>
              <a:effectLst/>
              <a:latin typeface="Lub Dub Medium" panose="020B06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a:ln>
                <a:noFill/>
              </a:ln>
              <a:solidFill>
                <a:schemeClr val="tx1"/>
              </a:solidFill>
              <a:effectLst/>
              <a:latin typeface="Lub Dub Medium" panose="020B0603030403020204" pitchFamily="34" charset="0"/>
            </a:endParaRPr>
          </a:p>
        </p:txBody>
      </p:sp>
      <p:pic>
        <p:nvPicPr>
          <p:cNvPr id="12289" name="Picture 203">
            <a:extLst>
              <a:ext uri="{FF2B5EF4-FFF2-40B4-BE49-F238E27FC236}">
                <a16:creationId xmlns:a16="http://schemas.microsoft.com/office/drawing/2014/main" id="{965EC174-2EFC-4258-91DB-290AC7DB05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49" r="8490" b="5660"/>
          <a:stretch/>
        </p:blipFill>
        <p:spPr bwMode="auto">
          <a:xfrm>
            <a:off x="2590801" y="152400"/>
            <a:ext cx="7924800" cy="8153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6DBB20F-1476-4262-9E3F-4F0834481A27}"/>
              </a:ext>
            </a:extLst>
          </p:cNvPr>
          <p:cNvSpPr txBox="1"/>
          <p:nvPr/>
        </p:nvSpPr>
        <p:spPr>
          <a:xfrm>
            <a:off x="9525000" y="7086600"/>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36063975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F86A248-796D-42DB-9DFF-C7D366042BE0}"/>
              </a:ext>
            </a:extLst>
          </p:cNvPr>
          <p:cNvSpPr>
            <a:spLocks noGrp="1"/>
          </p:cNvSpPr>
          <p:nvPr>
            <p:ph type="sldNum" sz="quarter" idx="4"/>
          </p:nvPr>
        </p:nvSpPr>
        <p:spPr/>
        <p:txBody>
          <a:bodyPr/>
          <a:lstStyle/>
          <a:p>
            <a:fld id="{01CD3B2E-BC1C-6C4D-9D91-A67B950EE325}" type="slidenum">
              <a:rPr lang="en-US" smtClean="0"/>
              <a:pPr/>
              <a:t>71</a:t>
            </a:fld>
            <a:endParaRPr lang="en-US" dirty="0"/>
          </a:p>
        </p:txBody>
      </p:sp>
      <p:sp>
        <p:nvSpPr>
          <p:cNvPr id="4" name="TextBox 3">
            <a:extLst>
              <a:ext uri="{FF2B5EF4-FFF2-40B4-BE49-F238E27FC236}">
                <a16:creationId xmlns:a16="http://schemas.microsoft.com/office/drawing/2014/main" id="{9B725808-3280-45DE-93F2-3263B3F816AB}"/>
              </a:ext>
            </a:extLst>
          </p:cNvPr>
          <p:cNvSpPr txBox="1"/>
          <p:nvPr/>
        </p:nvSpPr>
        <p:spPr>
          <a:xfrm>
            <a:off x="228599" y="1243072"/>
            <a:ext cx="14020800" cy="6986528"/>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*Approximate ages, based on U.S. Actuarial Life Expectancy tables, are provided for guidance.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a:t>
            </a:r>
            <a:r>
              <a:rPr lang="en-US" sz="2800" strike="sngStrike" dirty="0">
                <a:latin typeface="Times New Roman" panose="02020603050405020304" pitchFamily="18" charset="0"/>
                <a:cs typeface="Times New Roman" panose="02020603050405020304" pitchFamily="18" charset="0"/>
              </a:rPr>
              <a:t>ear</a:t>
            </a:r>
            <a:r>
              <a:rPr lang="en-US" sz="2800" dirty="0">
                <a:latin typeface="Times New Roman" panose="02020603050405020304" pitchFamily="18" charset="0"/>
                <a:cs typeface="Times New Roman" panose="02020603050405020304" pitchFamily="18" charset="0"/>
              </a:rPr>
              <a:t>) data on outcomes with surgical bioprosthetic valves are available; robust data on transcatheter bioprosthetic valves extend to only 5 years, leading to uncertainty about longer-term outcomes. The decision about valve type should be individualized on the basis of patient-specific factors that might affect expected longevity.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†Placement of a transcatheter valve requires vascular anatomy that allows transfemoral delivery and the absence of aortic root dilation that would require surgical replacement. Valvular anatomy must be suitable for placement of the specific prosthetic valve, including annulus size and shape, leaflet number and calcification, and coronary ostial height. See ACC Expert Consensus Statement. </a:t>
            </a:r>
          </a:p>
        </p:txBody>
      </p:sp>
    </p:spTree>
    <p:extLst>
      <p:ext uri="{BB962C8B-B14F-4D97-AF65-F5344CB8AC3E}">
        <p14:creationId xmlns:p14="http://schemas.microsoft.com/office/powerpoint/2010/main" val="190267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72</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1235945928"/>
              </p:ext>
            </p:extLst>
          </p:nvPr>
        </p:nvGraphicFramePr>
        <p:xfrm>
          <a:off x="229673" y="1219200"/>
          <a:ext cx="14241462" cy="6875231"/>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977345">
                  <a:extLst>
                    <a:ext uri="{9D8B030D-6E8A-4147-A177-3AD203B41FA5}">
                      <a16:colId xmlns:a16="http://schemas.microsoft.com/office/drawing/2014/main" val="1925121454"/>
                    </a:ext>
                  </a:extLst>
                </a:gridCol>
                <a:gridCol w="4105645">
                  <a:extLst>
                    <a:ext uri="{9D8B030D-6E8A-4147-A177-3AD203B41FA5}">
                      <a16:colId xmlns:a16="http://schemas.microsoft.com/office/drawing/2014/main" val="3336116777"/>
                    </a:ext>
                  </a:extLst>
                </a:gridCol>
                <a:gridCol w="3464139">
                  <a:extLst>
                    <a:ext uri="{9D8B030D-6E8A-4147-A177-3AD203B41FA5}">
                      <a16:colId xmlns:a16="http://schemas.microsoft.com/office/drawing/2014/main" val="253138576"/>
                    </a:ext>
                  </a:extLst>
                </a:gridCol>
              </a:tblGrid>
              <a:tr h="636085">
                <a:tc>
                  <a:txBody>
                    <a:bodyPr/>
                    <a:lstStyle/>
                    <a:p>
                      <a:pPr marL="0" marR="0">
                        <a:lnSpc>
                          <a:spcPct val="100000"/>
                        </a:lnSpc>
                        <a:spcBef>
                          <a:spcPts val="0"/>
                        </a:spcBef>
                        <a:spcAft>
                          <a:spcPts val="0"/>
                        </a:spcAft>
                      </a:pPr>
                      <a:r>
                        <a:rPr lang="en-US" sz="2000" b="1" dirty="0">
                          <a:effectLst/>
                          <a:latin typeface="Times New Roman" panose="02020603050405020304" pitchFamily="18" charset="0"/>
                          <a:ea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TAVI</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000" b="1" dirty="0">
                          <a:solidFill>
                            <a:srgbClr val="000000"/>
                          </a:solidFill>
                          <a:effectLst/>
                          <a:latin typeface="Times New Roman" panose="02020603050405020304" pitchFamily="18" charset="0"/>
                          <a:ea typeface="Times New Roman" panose="02020603050405020304" pitchFamily="18" charset="0"/>
                        </a:rPr>
                        <a:t>Favors Palliation</a:t>
                      </a:r>
                      <a:endParaRPr lang="en-US" sz="20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754080">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Age/life expectancy</a:t>
                      </a:r>
                      <a:r>
                        <a:rPr lang="en-US" sz="2000" baseline="30000">
                          <a:solidFill>
                            <a:srgbClr val="000000"/>
                          </a:solidFill>
                          <a:effectLst/>
                          <a:latin typeface="Times New Roman" panose="02020603050405020304" pitchFamily="18" charset="0"/>
                          <a:ea typeface="Times New Roman" panose="02020603050405020304" pitchFamily="18" charset="0"/>
                        </a:rPr>
                        <a:t>*</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Younger age/longer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Older age/fewer expected remaining years of life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Limited life expectancy</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BAV</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Subaortic (LV outflow tract) calcification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Rheumatic valve disease</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Small or large aortic annulus†</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Calcific AS of a </a:t>
                      </a:r>
                      <a:r>
                        <a:rPr lang="en-US" sz="2000" dirty="0" err="1">
                          <a:effectLst/>
                          <a:latin typeface="Times New Roman" panose="02020603050405020304" pitchFamily="18" charset="0"/>
                          <a:ea typeface="Times New Roman" panose="02020603050405020304" pitchFamily="18" charset="0"/>
                        </a:rPr>
                        <a:t>trileaflet</a:t>
                      </a:r>
                      <a:r>
                        <a:rPr lang="en-US" sz="2000" dirty="0">
                          <a:effectLst/>
                          <a:latin typeface="Times New Roman" panose="02020603050405020304" pitchFamily="18" charset="0"/>
                          <a:ea typeface="Times New Roman" panose="02020603050405020304" pitchFamily="18" charset="0"/>
                        </a:rPr>
                        <a:t> valve</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675733">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Prosthetic valve preference</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Mechanical or surgical 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Concern for patient–prosthesis mismatch (annular enlargement might be considered)</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Bioprosthetic valve preferred</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Favorable ratio of life expectancy to valve durability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provides larger valve area than same size SAVR</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29235"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985435">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Concurrent cardiac conditions</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Aortic dilation‡</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primary MR</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CAD requiring bypass grafting</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Septal hypertrophy requiring myectomy</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AF</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calcification of the ascending aorta (“porcelain” aorta)</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Irreversible severe LV systolic dysfunction</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Severe MR attributable to annular calcification</a:t>
                      </a: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1828800" y="137374"/>
            <a:ext cx="101346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7553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73</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699752672"/>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482884">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SAVR</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TAVI</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solidFill>
                            <a:srgbClr val="000000"/>
                          </a:solidFill>
                          <a:effectLst/>
                          <a:latin typeface="Times New Roman" panose="02020603050405020304" pitchFamily="18" charset="0"/>
                          <a:ea typeface="Times New Roman" panose="02020603050405020304" pitchFamily="18" charset="0"/>
                        </a:rPr>
                        <a:t>Favors Palliation</a:t>
                      </a:r>
                      <a:endParaRPr lang="en-US" sz="20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1571366">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rPr>
                        <a:t>Noncardiac conditions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238760" marR="0">
                        <a:lnSpc>
                          <a:spcPct val="100000"/>
                        </a:lnSpc>
                        <a:spcBef>
                          <a:spcPts val="0"/>
                        </a:spcBef>
                        <a:spcAft>
                          <a:spcPts val="0"/>
                        </a:spcAft>
                      </a:pPr>
                      <a:r>
                        <a:rPr lang="en-US" sz="2000" dirty="0">
                          <a:effectLst/>
                          <a:latin typeface="Times New Roman" panose="02020603050405020304" pitchFamily="18" charset="0"/>
                          <a:ea typeface="Times New Roman" panose="02020603050405020304" pitchFamily="18" charset="0"/>
                        </a:rPr>
                        <a:t>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lung, liver, or renal disease</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Mobility issues (high procedural risk with sternotomy)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Symptoms likely attributable to noncardiac conditions</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dementia</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Moderate to severe involvement of ≥2 other organ systems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Frailty</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Not frail or few frailty measures</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Frailty 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Severe frailty unlikely to improve after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73376975"/>
                  </a:ext>
                </a:extLst>
              </a:tr>
              <a:tr h="1272131">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Estimated procedural or surgical risk of SAVR or TAVI</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low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high</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TAVI risk low to medium   </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SAVR risk high to prohibitive  </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Prohibitive SAVR risk (&gt;15%) or post-TAVI life expectancy &lt;1 y</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605521503"/>
                  </a:ext>
                </a:extLst>
              </a:tr>
              <a:tr h="1571366">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rPr>
                        <a:t>Procedure-specific impediments</a:t>
                      </a:r>
                      <a:endParaRPr lang="en-US" sz="20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Valve anatomy, annular size, or low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cardiac surgery with at-risk coronary grafts</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Previous chest irradiation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Valve anatomy, annular size, or coronary ostial height precludes TAVI</a:t>
                      </a:r>
                    </a:p>
                    <a:p>
                      <a:pPr marL="342900" marR="0" lvl="0" indent="-342900" algn="l">
                        <a:lnSpc>
                          <a:spcPct val="100000"/>
                        </a:lnSpc>
                        <a:spcBef>
                          <a:spcPts val="0"/>
                        </a:spcBef>
                        <a:spcAft>
                          <a:spcPts val="0"/>
                        </a:spcAft>
                        <a:buFont typeface="Symbol" panose="05050102010706020507" pitchFamily="18" charset="2"/>
                        <a:buChar char=""/>
                      </a:pPr>
                      <a:r>
                        <a:rPr lang="en-US" sz="2000" dirty="0">
                          <a:effectLst/>
                          <a:latin typeface="Times New Roman" panose="02020603050405020304" pitchFamily="18" charset="0"/>
                          <a:ea typeface="Times New Roman" panose="02020603050405020304" pitchFamily="18" charset="0"/>
                        </a:rPr>
                        <a:t>Vascular access does not allow transfemoral TAVI</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5010542"/>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66950" y="533400"/>
            <a:ext cx="10096500" cy="830997"/>
          </a:xfrm>
          <a:prstGeom prst="rect">
            <a:avLst/>
          </a:prstGeom>
          <a:noFill/>
        </p:spPr>
        <p:txBody>
          <a:bodyPr wrap="square">
            <a:spAutoFit/>
          </a:bodyPr>
          <a:lstStyle/>
          <a:p>
            <a:pPr algn="ctr"/>
            <a:r>
              <a:rPr lang="en-US" sz="2400" b="1" dirty="0">
                <a:latin typeface="Lub Dub Medium" panose="020B0603030403020204" pitchFamily="34"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42314309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25A9C5C-E445-4F87-A08F-A376621EFFAD}"/>
              </a:ext>
            </a:extLst>
          </p:cNvPr>
          <p:cNvSpPr>
            <a:spLocks noGrp="1"/>
          </p:cNvSpPr>
          <p:nvPr>
            <p:ph type="sldNum" sz="quarter" idx="4"/>
          </p:nvPr>
        </p:nvSpPr>
        <p:spPr/>
        <p:txBody>
          <a:bodyPr/>
          <a:lstStyle/>
          <a:p>
            <a:fld id="{01CD3B2E-BC1C-6C4D-9D91-A67B950EE325}" type="slidenum">
              <a:rPr lang="en-US" smtClean="0"/>
              <a:pPr/>
              <a:t>74</a:t>
            </a:fld>
            <a:endParaRPr lang="en-US" dirty="0"/>
          </a:p>
        </p:txBody>
      </p:sp>
      <p:graphicFrame>
        <p:nvGraphicFramePr>
          <p:cNvPr id="5" name="Table 4">
            <a:extLst>
              <a:ext uri="{FF2B5EF4-FFF2-40B4-BE49-F238E27FC236}">
                <a16:creationId xmlns:a16="http://schemas.microsoft.com/office/drawing/2014/main" id="{BE090BE6-389A-4962-8ECC-A63E9B9434B5}"/>
              </a:ext>
            </a:extLst>
          </p:cNvPr>
          <p:cNvGraphicFramePr>
            <a:graphicFrameLocks noGrp="1"/>
          </p:cNvGraphicFramePr>
          <p:nvPr>
            <p:extLst>
              <p:ext uri="{D42A27DB-BD31-4B8C-83A1-F6EECF244321}">
                <p14:modId xmlns:p14="http://schemas.microsoft.com/office/powerpoint/2010/main" val="2994882080"/>
              </p:ext>
            </p:extLst>
          </p:nvPr>
        </p:nvGraphicFramePr>
        <p:xfrm>
          <a:off x="228600" y="1897797"/>
          <a:ext cx="14241462" cy="6169878"/>
        </p:xfrm>
        <a:graphic>
          <a:graphicData uri="http://schemas.openxmlformats.org/drawingml/2006/table">
            <a:tbl>
              <a:tblPr firstRow="1" firstCol="1" bandRow="1"/>
              <a:tblGrid>
                <a:gridCol w="2694333">
                  <a:extLst>
                    <a:ext uri="{9D8B030D-6E8A-4147-A177-3AD203B41FA5}">
                      <a16:colId xmlns:a16="http://schemas.microsoft.com/office/drawing/2014/main" val="175496759"/>
                    </a:ext>
                  </a:extLst>
                </a:gridCol>
                <a:gridCol w="3858867">
                  <a:extLst>
                    <a:ext uri="{9D8B030D-6E8A-4147-A177-3AD203B41FA5}">
                      <a16:colId xmlns:a16="http://schemas.microsoft.com/office/drawing/2014/main" val="1925121454"/>
                    </a:ext>
                  </a:extLst>
                </a:gridCol>
                <a:gridCol w="3733800">
                  <a:extLst>
                    <a:ext uri="{9D8B030D-6E8A-4147-A177-3AD203B41FA5}">
                      <a16:colId xmlns:a16="http://schemas.microsoft.com/office/drawing/2014/main" val="3336116777"/>
                    </a:ext>
                  </a:extLst>
                </a:gridCol>
                <a:gridCol w="3954462">
                  <a:extLst>
                    <a:ext uri="{9D8B030D-6E8A-4147-A177-3AD203B41FA5}">
                      <a16:colId xmlns:a16="http://schemas.microsoft.com/office/drawing/2014/main" val="253138576"/>
                    </a:ext>
                  </a:extLst>
                </a:gridCol>
              </a:tblGrid>
              <a:tr h="684364">
                <a:tc>
                  <a:txBody>
                    <a:bodyPr/>
                    <a:lstStyle/>
                    <a:p>
                      <a:pPr marL="0" marR="0">
                        <a:lnSpc>
                          <a:spcPct val="100000"/>
                        </a:lnSpc>
                        <a:spcBef>
                          <a:spcPts val="0"/>
                        </a:spcBef>
                        <a:spcAft>
                          <a:spcPts val="0"/>
                        </a:spcAft>
                      </a:pPr>
                      <a:r>
                        <a:rPr lang="en-US" sz="2400" b="1">
                          <a:effectLst/>
                          <a:latin typeface="Times New Roman" panose="02020603050405020304" pitchFamily="18" charset="0"/>
                          <a:ea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endParaRPr>
                    </a:p>
                  </a:txBody>
                  <a:tcPr marL="36917" marR="3691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SAVR</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Times New Roman" panose="02020603050405020304" pitchFamily="18" charset="0"/>
                        </a:rPr>
                        <a:t>Favors TAVI</a:t>
                      </a:r>
                      <a:endParaRPr lang="en-US" sz="240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Times New Roman" panose="02020603050405020304" pitchFamily="18" charset="0"/>
                        </a:rPr>
                        <a:t>Favors Palliation</a:t>
                      </a:r>
                      <a:endParaRPr lang="en-US" sz="2400" dirty="0">
                        <a:effectLst/>
                        <a:latin typeface="Times New Roman" panose="02020603050405020304" pitchFamily="18" charset="0"/>
                        <a:ea typeface="Times New Roman" panose="02020603050405020304" pitchFamily="18" charset="0"/>
                      </a:endParaRPr>
                    </a:p>
                  </a:txBody>
                  <a:tcPr marL="36917" marR="3691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772014230"/>
                  </a:ext>
                </a:extLst>
              </a:tr>
              <a:tr h="5485514">
                <a:tc>
                  <a:txBody>
                    <a:bodyPr/>
                    <a:lstStyle/>
                    <a:p>
                      <a:pPr marL="0" marR="0">
                        <a:lnSpc>
                          <a:spcPct val="100000"/>
                        </a:lnSpc>
                        <a:spcBef>
                          <a:spcPts val="0"/>
                        </a:spcBef>
                        <a:spcAft>
                          <a:spcPts val="0"/>
                        </a:spcAft>
                      </a:pPr>
                      <a:r>
                        <a:rPr lang="en-US" sz="2400">
                          <a:effectLst/>
                          <a:latin typeface="Times New Roman" panose="02020603050405020304" pitchFamily="18" charset="0"/>
                          <a:ea typeface="Times New Roman" panose="02020603050405020304" pitchFamily="18" charset="0"/>
                        </a:rPr>
                        <a:t>Goals of Care and pa</a:t>
                      </a:r>
                      <a:r>
                        <a:rPr lang="en-US" sz="2400">
                          <a:solidFill>
                            <a:srgbClr val="000000"/>
                          </a:solidFill>
                          <a:effectLst/>
                          <a:latin typeface="Times New Roman" panose="02020603050405020304" pitchFamily="18" charset="0"/>
                          <a:ea typeface="Times New Roman" panose="02020603050405020304" pitchFamily="18" charset="0"/>
                        </a:rPr>
                        <a:t>tient preferences and values</a:t>
                      </a:r>
                      <a:endParaRPr lang="en-US" sz="2400">
                        <a:effectLst/>
                        <a:latin typeface="Times New Roman" panose="02020603050405020304" pitchFamily="18" charset="0"/>
                        <a:ea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Less uncertainty about valve durability</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repeat intervention </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Lower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Improved long-term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vascular complications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Accepts longer hospital stay, pain in recovery period</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Accepts uncertainty about valve durability and possible repeat intervention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Higher risk of permanent pacer</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Life prolongation</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Symptom relief</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Improved exercise capacity and QOL</a:t>
                      </a:r>
                    </a:p>
                    <a:p>
                      <a:pPr marL="342900" marR="0" lvl="0" indent="-342900" algn="l">
                        <a:lnSpc>
                          <a:spcPct val="100000"/>
                        </a:lnSpc>
                        <a:spcBef>
                          <a:spcPts val="0"/>
                        </a:spcBef>
                        <a:spcAft>
                          <a:spcPts val="0"/>
                        </a:spcAft>
                        <a:buFont typeface="Symbol" panose="05050102010706020507" pitchFamily="18" charset="2"/>
                        <a:buChar char=""/>
                      </a:pPr>
                      <a:r>
                        <a:rPr lang="en-US" sz="2400">
                          <a:effectLst/>
                          <a:latin typeface="Times New Roman" panose="02020603050405020304" pitchFamily="18" charset="0"/>
                          <a:ea typeface="Times New Roman" panose="02020603050405020304" pitchFamily="18" charset="0"/>
                        </a:rPr>
                        <a:t>Prefers shorter hospital stay, less postprocedural pain</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Life prolongation not an important goal</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futile or unnecessary diagnostic or therapeutic procedures</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procedural stroke risk</a:t>
                      </a:r>
                    </a:p>
                    <a:p>
                      <a:pPr marL="342900" marR="0" lvl="0" indent="-342900" algn="l">
                        <a:lnSpc>
                          <a:spcPct val="100000"/>
                        </a:lnSpc>
                        <a:spcBef>
                          <a:spcPts val="0"/>
                        </a:spcBef>
                        <a:spcAft>
                          <a:spcPts val="0"/>
                        </a:spcAft>
                        <a:buFont typeface="Symbol" panose="05050102010706020507" pitchFamily="18" charset="2"/>
                        <a:buChar char=""/>
                      </a:pPr>
                      <a:r>
                        <a:rPr lang="en-US" sz="2400" dirty="0">
                          <a:effectLst/>
                          <a:latin typeface="Times New Roman" panose="02020603050405020304" pitchFamily="18" charset="0"/>
                          <a:ea typeface="Times New Roman" panose="02020603050405020304" pitchFamily="18" charset="0"/>
                        </a:rPr>
                        <a:t>Avoid possibility of cardiac pacer</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514529224"/>
                  </a:ext>
                </a:extLst>
              </a:tr>
            </a:tbl>
          </a:graphicData>
        </a:graphic>
      </p:graphicFrame>
      <p:sp>
        <p:nvSpPr>
          <p:cNvPr id="7" name="TextBox 6">
            <a:extLst>
              <a:ext uri="{FF2B5EF4-FFF2-40B4-BE49-F238E27FC236}">
                <a16:creationId xmlns:a16="http://schemas.microsoft.com/office/drawing/2014/main" id="{260978B3-AFAD-4656-912F-BFE48FF13C98}"/>
              </a:ext>
            </a:extLst>
          </p:cNvPr>
          <p:cNvSpPr txBox="1"/>
          <p:nvPr/>
        </p:nvSpPr>
        <p:spPr>
          <a:xfrm>
            <a:off x="2282031" y="533400"/>
            <a:ext cx="10134600" cy="830997"/>
          </a:xfrm>
          <a:prstGeom prst="rect">
            <a:avLst/>
          </a:prstGeom>
          <a:noFill/>
        </p:spPr>
        <p:txBody>
          <a:bodyPr wrap="square">
            <a:spAutoFit/>
          </a:bodyPr>
          <a:lstStyle/>
          <a:p>
            <a:pPr algn="ctr"/>
            <a:r>
              <a:rPr lang="en-US" sz="2400" b="1" dirty="0">
                <a:latin typeface="Times New Roman" panose="02020603050405020304" pitchFamily="18" charset="0"/>
                <a:cs typeface="Times New Roman" panose="02020603050405020304" pitchFamily="18" charset="0"/>
              </a:rPr>
              <a:t>Table 14. A Simplified Framework With Examples of Factors Favoring SAVR, TAVI, or Palliation Instead of Aortic Valve Intervention </a:t>
            </a:r>
          </a:p>
        </p:txBody>
      </p:sp>
    </p:spTree>
    <p:extLst>
      <p:ext uri="{BB962C8B-B14F-4D97-AF65-F5344CB8AC3E}">
        <p14:creationId xmlns:p14="http://schemas.microsoft.com/office/powerpoint/2010/main" val="1962628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CF911A5-832C-4EED-A532-655CAD66104A}"/>
              </a:ext>
            </a:extLst>
          </p:cNvPr>
          <p:cNvSpPr>
            <a:spLocks noGrp="1"/>
          </p:cNvSpPr>
          <p:nvPr>
            <p:ph type="sldNum" sz="quarter" idx="4"/>
          </p:nvPr>
        </p:nvSpPr>
        <p:spPr/>
        <p:txBody>
          <a:bodyPr/>
          <a:lstStyle/>
          <a:p>
            <a:fld id="{01CD3B2E-BC1C-6C4D-9D91-A67B950EE325}" type="slidenum">
              <a:rPr lang="en-US" smtClean="0"/>
              <a:pPr/>
              <a:t>75</a:t>
            </a:fld>
            <a:endParaRPr lang="en-US" dirty="0"/>
          </a:p>
        </p:txBody>
      </p:sp>
      <p:sp>
        <p:nvSpPr>
          <p:cNvPr id="4" name="TextBox 3">
            <a:extLst>
              <a:ext uri="{FF2B5EF4-FFF2-40B4-BE49-F238E27FC236}">
                <a16:creationId xmlns:a16="http://schemas.microsoft.com/office/drawing/2014/main" id="{6DEF70BC-7826-4298-A420-837213D3F1B9}"/>
              </a:ext>
            </a:extLst>
          </p:cNvPr>
          <p:cNvSpPr txBox="1"/>
          <p:nvPr/>
        </p:nvSpPr>
        <p:spPr>
          <a:xfrm>
            <a:off x="381000" y="1573590"/>
            <a:ext cx="13868400" cy="6494085"/>
          </a:xfrm>
          <a:prstGeom prst="rect">
            <a:avLst/>
          </a:prstGeom>
          <a:noFill/>
        </p:spPr>
        <p:txBody>
          <a:bodyPr wrap="square">
            <a:spAutoFit/>
          </a:bodyPr>
          <a:lstStyle/>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*Expected remaining years of life can be estimated from U.S. Actuarial Life Expectancy tables. The balance between expected patient longevity and valve durability varies continuously across the age range, with more durable valves preferred for patients with a longer life expectancy. Bioprosthetic valve durability is finite (with shorter durability for younger patients), whereas mechanical valves are very durable but require lifelong anticoagulation. Long-term (20-y) data on outcomes with surgical bioprosthetic valves are available; robust data on transcatheter bioprosthetic valves extend only to 5 y, leading to uncertainty about longer-term outcomes. The decision about valve type should be individualized on the basis of patient-specific factors that might affect expected longevity.</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†A large aortic annulus may not be suitable for currently available transcatheter valve sizes. With a small aortic annulus or aorta, a surgical annulus-enlarging procedure may be needed to allow placement of a larger prosthesis and avoid patient–prosthesis mismatch.</a:t>
            </a:r>
          </a:p>
          <a:p>
            <a:pPr marL="0" marR="0">
              <a:spcBef>
                <a:spcPts val="0"/>
              </a:spcBef>
              <a:spcAft>
                <a:spcPts val="0"/>
              </a:spcAft>
            </a:pPr>
            <a:endParaRPr lang="en-US" sz="26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2600" dirty="0">
                <a:effectLst/>
                <a:latin typeface="Times New Roman" panose="02020603050405020304" pitchFamily="18" charset="0"/>
                <a:ea typeface="Times New Roman" panose="02020603050405020304" pitchFamily="18" charset="0"/>
              </a:rPr>
              <a:t>‡Dilation of the aortic sinuses or ascending aorta may require concurrent surgical replacement, particularly in younger patients with a BAV.</a:t>
            </a:r>
          </a:p>
          <a:p>
            <a:r>
              <a:rPr lang="en-US" sz="2600" dirty="0">
                <a:effectLst/>
                <a:latin typeface="Times New Roman" panose="02020603050405020304" pitchFamily="18" charset="0"/>
                <a:ea typeface="Times New Roman" panose="02020603050405020304" pitchFamily="18" charset="0"/>
              </a:rPr>
              <a:t>Modified from Burke et al.</a:t>
            </a:r>
            <a:endParaRPr lang="en-US" sz="2600" dirty="0"/>
          </a:p>
        </p:txBody>
      </p:sp>
    </p:spTree>
    <p:extLst>
      <p:ext uri="{BB962C8B-B14F-4D97-AF65-F5344CB8AC3E}">
        <p14:creationId xmlns:p14="http://schemas.microsoft.com/office/powerpoint/2010/main" val="8843425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Aortic Regurgitation </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76</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26862150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77</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1108239741"/>
              </p:ext>
            </p:extLst>
          </p:nvPr>
        </p:nvGraphicFramePr>
        <p:xfrm>
          <a:off x="296862" y="1343413"/>
          <a:ext cx="14173200" cy="6724262"/>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4094116">
                  <a:extLst>
                    <a:ext uri="{9D8B030D-6E8A-4147-A177-3AD203B41FA5}">
                      <a16:colId xmlns:a16="http://schemas.microsoft.com/office/drawing/2014/main" val="515605964"/>
                    </a:ext>
                  </a:extLst>
                </a:gridCol>
                <a:gridCol w="4287884">
                  <a:extLst>
                    <a:ext uri="{9D8B030D-6E8A-4147-A177-3AD203B41FA5}">
                      <a16:colId xmlns:a16="http://schemas.microsoft.com/office/drawing/2014/main" val="588846353"/>
                    </a:ext>
                  </a:extLst>
                </a:gridCol>
                <a:gridCol w="2362200">
                  <a:extLst>
                    <a:ext uri="{9D8B030D-6E8A-4147-A177-3AD203B41FA5}">
                      <a16:colId xmlns:a16="http://schemas.microsoft.com/office/drawing/2014/main" val="3837613681"/>
                    </a:ext>
                  </a:extLst>
                </a:gridCol>
                <a:gridCol w="1295400">
                  <a:extLst>
                    <a:ext uri="{9D8B030D-6E8A-4147-A177-3AD203B41FA5}">
                      <a16:colId xmlns:a16="http://schemas.microsoft.com/office/drawing/2014/main" val="4035679591"/>
                    </a:ext>
                  </a:extLst>
                </a:gridCol>
              </a:tblGrid>
              <a:tr h="537973">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215189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Aortic valve sclerosis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Diseases of the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History of rheumatic fever or known rheumatic heart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severity: none or trace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4226497566"/>
                  </a:ext>
                </a:extLst>
              </a:tr>
              <a:tr h="3981062">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7663" marR="0" indent="-347663">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calcification of 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trileaflet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valve BAV (or other congenital valve anomaly)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Dilated aortic sinuses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48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Previous IE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&lt;25%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&lt;0.3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&lt;30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&lt;30%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&lt;0.10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1</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25%–64%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0.3–0.6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30–59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30% to 49%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0.10–0.29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systolic function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LV volume or mild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05200" y="381000"/>
            <a:ext cx="83740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3692142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5973FE6-C32E-4662-8285-F3304494E6BA}"/>
              </a:ext>
            </a:extLst>
          </p:cNvPr>
          <p:cNvSpPr>
            <a:spLocks noGrp="1"/>
          </p:cNvSpPr>
          <p:nvPr>
            <p:ph type="sldNum" sz="quarter" idx="4"/>
          </p:nvPr>
        </p:nvSpPr>
        <p:spPr/>
        <p:txBody>
          <a:bodyPr/>
          <a:lstStyle/>
          <a:p>
            <a:fld id="{01CD3B2E-BC1C-6C4D-9D91-A67B950EE325}" type="slidenum">
              <a:rPr lang="en-US" smtClean="0"/>
              <a:pPr/>
              <a:t>78</a:t>
            </a:fld>
            <a:endParaRPr lang="en-US" dirty="0"/>
          </a:p>
        </p:txBody>
      </p:sp>
      <p:graphicFrame>
        <p:nvGraphicFramePr>
          <p:cNvPr id="4" name="Table 3">
            <a:extLst>
              <a:ext uri="{FF2B5EF4-FFF2-40B4-BE49-F238E27FC236}">
                <a16:creationId xmlns:a16="http://schemas.microsoft.com/office/drawing/2014/main" id="{3A10565A-9D3C-4EBD-8D41-0CE9CBAF56DA}"/>
              </a:ext>
            </a:extLst>
          </p:cNvPr>
          <p:cNvGraphicFramePr>
            <a:graphicFrameLocks noGrp="1"/>
          </p:cNvGraphicFramePr>
          <p:nvPr>
            <p:extLst>
              <p:ext uri="{D42A27DB-BD31-4B8C-83A1-F6EECF244321}">
                <p14:modId xmlns:p14="http://schemas.microsoft.com/office/powerpoint/2010/main" val="4022603942"/>
              </p:ext>
            </p:extLst>
          </p:nvPr>
        </p:nvGraphicFramePr>
        <p:xfrm>
          <a:off x="276470" y="1251017"/>
          <a:ext cx="14173200" cy="6902758"/>
        </p:xfrm>
        <a:graphic>
          <a:graphicData uri="http://schemas.openxmlformats.org/drawingml/2006/table">
            <a:tbl>
              <a:tblPr firstRow="1" firstCol="1" bandRow="1"/>
              <a:tblGrid>
                <a:gridCol w="609600">
                  <a:extLst>
                    <a:ext uri="{9D8B030D-6E8A-4147-A177-3AD203B41FA5}">
                      <a16:colId xmlns:a16="http://schemas.microsoft.com/office/drawing/2014/main" val="3420732845"/>
                    </a:ext>
                  </a:extLst>
                </a:gridCol>
                <a:gridCol w="1524000">
                  <a:extLst>
                    <a:ext uri="{9D8B030D-6E8A-4147-A177-3AD203B41FA5}">
                      <a16:colId xmlns:a16="http://schemas.microsoft.com/office/drawing/2014/main" val="1810640071"/>
                    </a:ext>
                  </a:extLst>
                </a:gridCol>
                <a:gridCol w="2979738">
                  <a:extLst>
                    <a:ext uri="{9D8B030D-6E8A-4147-A177-3AD203B41FA5}">
                      <a16:colId xmlns:a16="http://schemas.microsoft.com/office/drawing/2014/main" val="515605964"/>
                    </a:ext>
                  </a:extLst>
                </a:gridCol>
                <a:gridCol w="4343400">
                  <a:extLst>
                    <a:ext uri="{9D8B030D-6E8A-4147-A177-3AD203B41FA5}">
                      <a16:colId xmlns:a16="http://schemas.microsoft.com/office/drawing/2014/main" val="588846353"/>
                    </a:ext>
                  </a:extLst>
                </a:gridCol>
                <a:gridCol w="3144592">
                  <a:extLst>
                    <a:ext uri="{9D8B030D-6E8A-4147-A177-3AD203B41FA5}">
                      <a16:colId xmlns:a16="http://schemas.microsoft.com/office/drawing/2014/main" val="3837613681"/>
                    </a:ext>
                  </a:extLst>
                </a:gridCol>
                <a:gridCol w="1571870">
                  <a:extLst>
                    <a:ext uri="{9D8B030D-6E8A-4147-A177-3AD203B41FA5}">
                      <a16:colId xmlns:a16="http://schemas.microsoft.com/office/drawing/2014/main" val="4035679591"/>
                    </a:ext>
                  </a:extLst>
                </a:gridCol>
              </a:tblGrid>
              <a:tr h="257741">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lnSpc>
                          <a:spcPct val="100000"/>
                        </a:lnSpc>
                        <a:spcBef>
                          <a:spcPts val="0"/>
                        </a:spcBef>
                        <a:spcAft>
                          <a:spcPts val="0"/>
                        </a:spcAft>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388" marR="113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97887421"/>
                  </a:ext>
                </a:extLst>
              </a:tr>
              <a:tr h="3092896">
                <a:tc>
                  <a:txBody>
                    <a:bodyPr/>
                    <a:lstStyle/>
                    <a:p>
                      <a:pPr marL="0" marR="0">
                        <a:lnSpc>
                          <a:spcPct val="100000"/>
                        </a:lnSpc>
                        <a:spcBef>
                          <a:spcPts val="0"/>
                        </a:spcBef>
                        <a:spcAft>
                          <a:spcPts val="0"/>
                        </a:spcAft>
                      </a:pPr>
                      <a:r>
                        <a:rPr lang="en-US" sz="18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aortic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C1:</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Normal LVEF (&gt;55%) and mild to moderate LV dilation (LVESD &lt;50 mm)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gn="l">
                        <a:lnSpc>
                          <a:spcPct val="100000"/>
                        </a:lnSpc>
                        <a:spcBef>
                          <a:spcPts val="0"/>
                        </a:spcBef>
                        <a:spcAft>
                          <a:spcPts val="0"/>
                        </a:spcAft>
                        <a:buFont typeface="Symbol" panose="05050102010706020507" pitchFamily="18" charset="2"/>
                        <a:buChar char=""/>
                      </a:pPr>
                      <a:r>
                        <a:rPr lang="en-US" sz="18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Abnormal LV systolic function with depressed LVEF (≤55%) or severe LV dilation (LVESD &gt;50 mm or indexed LVESD &gt;25 mm/m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a:lnSpc>
                          <a:spcPct val="100000"/>
                        </a:lnSpc>
                        <a:spcBef>
                          <a:spcPts val="0"/>
                        </a:spcBef>
                        <a:spcAft>
                          <a:spcPts val="0"/>
                        </a:spcAft>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 exercise testing is reasonable to confirm symptom status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4226497566"/>
                  </a:ext>
                </a:extLst>
              </a:tr>
              <a:tr h="3336598">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a:lnSpc>
                          <a:spcPct val="100000"/>
                        </a:lnSpc>
                        <a:spcBef>
                          <a:spcPts val="0"/>
                        </a:spcBef>
                        <a:spcAft>
                          <a:spcPts val="0"/>
                        </a:spcAft>
                      </a:pPr>
                      <a:r>
                        <a:rPr lang="en-US"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Calcific valve disease</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Bicuspid valve (or other congenital abnormality)</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Dilated aortic sinuses or ascending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Previous IE with abnormal leaflet closure or perforation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lvl="0" indent="-342900" algn="l">
                        <a:lnSpc>
                          <a:spcPct val="100000"/>
                        </a:lnSpc>
                        <a:spcBef>
                          <a:spcPts val="0"/>
                        </a:spcBef>
                        <a:spcAft>
                          <a:spcPts val="0"/>
                        </a:spcAft>
                        <a:buFont typeface="Symbol" panose="05050102010706020507" pitchFamily="18" charset="2"/>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AR:</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Doppler jet width ≥65% of LVOT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Vena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contracta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&gt;0.6 cm</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Holodiastolic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reversal in the proximal abdominal aorta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volume ≥60 mL/beat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Regurgitant fraction ≥50%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ERO ≥0.3 cm</a:t>
                      </a:r>
                      <a:r>
                        <a:rPr lang="en-US" sz="18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Angiography grade 3 to 4</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742950" marR="0" lvl="1" indent="-285750" algn="l">
                        <a:lnSpc>
                          <a:spcPct val="100000"/>
                        </a:lnSpc>
                        <a:spcBef>
                          <a:spcPts val="0"/>
                        </a:spcBef>
                        <a:spcAft>
                          <a:spcPts val="0"/>
                        </a:spcAft>
                        <a:buFont typeface="Courier New" panose="02070309020205020404" pitchFamily="49" charset="0"/>
                        <a:buChar char="o"/>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 addition, diagnosis of chronic severe AR requires evidence of LV dilation</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AR may occur with normal systolic function (LVEF &gt;55%), mild to moderate LV dysfunction (LVEF 40% to 55%), or severe LV dysfunction (LVEF &lt;40%)</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Moderate to severe LV dilation is present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285750" marR="0" indent="-285750">
                        <a:lnSpc>
                          <a:spcPct val="100000"/>
                        </a:lnSpc>
                        <a:spcBef>
                          <a:spcPts val="0"/>
                        </a:spcBef>
                        <a:spcAft>
                          <a:spcPts val="0"/>
                        </a:spcAft>
                        <a:buSzPct val="135000"/>
                        <a:buFont typeface="Arial" panose="020B0604020202020204" pitchFamily="34" charset="0"/>
                        <a:buChar char="•"/>
                      </a:pP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 or angina or more severe HF symptoms</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97897351"/>
                  </a:ext>
                </a:extLst>
              </a:tr>
            </a:tbl>
          </a:graphicData>
        </a:graphic>
      </p:graphicFrame>
      <p:sp>
        <p:nvSpPr>
          <p:cNvPr id="5" name="Rectangle 1">
            <a:extLst>
              <a:ext uri="{FF2B5EF4-FFF2-40B4-BE49-F238E27FC236}">
                <a16:creationId xmlns:a16="http://schemas.microsoft.com/office/drawing/2014/main" id="{CEBB4F0D-8356-42BF-A1E2-A5E3F0689864}"/>
              </a:ext>
            </a:extLst>
          </p:cNvPr>
          <p:cNvSpPr>
            <a:spLocks noChangeArrowheads="1"/>
          </p:cNvSpPr>
          <p:nvPr/>
        </p:nvSpPr>
        <p:spPr bwMode="auto">
          <a:xfrm>
            <a:off x="3581400" y="381000"/>
            <a:ext cx="831373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1" i="0" u="none" strike="noStrike" cap="none" normalizeH="0" baseline="0" dirty="0">
                <a:ln>
                  <a:noFill/>
                </a:ln>
                <a:solidFill>
                  <a:schemeClr val="tx1"/>
                </a:solidFill>
                <a:effectLst/>
                <a:latin typeface="Lub Dub Medium" panose="020B0603030403020204" pitchFamily="34" charset="0"/>
                <a:ea typeface="Times New Roman" panose="02020603050405020304" pitchFamily="18" charset="0"/>
              </a:rPr>
              <a:t>Table 15. Stages of Chronic AR</a:t>
            </a:r>
            <a:endParaRPr kumimoji="0" lang="en-US" altLang="en-US" sz="4000" b="0" i="0" u="none" strike="noStrike" cap="none" normalizeH="0" baseline="0" dirty="0">
              <a:ln>
                <a:noFill/>
              </a:ln>
              <a:solidFill>
                <a:schemeClr val="tx1"/>
              </a:solidFill>
              <a:effectLst/>
              <a:latin typeface="Lub Dub Medium" panose="020B0603030403020204" pitchFamily="34" charset="0"/>
            </a:endParaRPr>
          </a:p>
        </p:txBody>
      </p:sp>
    </p:spTree>
    <p:extLst>
      <p:ext uri="{BB962C8B-B14F-4D97-AF65-F5344CB8AC3E}">
        <p14:creationId xmlns:p14="http://schemas.microsoft.com/office/powerpoint/2010/main" val="224614557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BCF86-C479-48C7-AE7C-8541DB7F6634}"/>
              </a:ext>
            </a:extLst>
          </p:cNvPr>
          <p:cNvSpPr>
            <a:spLocks noGrp="1"/>
          </p:cNvSpPr>
          <p:nvPr>
            <p:ph type="ctrTitle"/>
          </p:nvPr>
        </p:nvSpPr>
        <p:spPr/>
        <p:txBody>
          <a:bodyPr/>
          <a:lstStyle/>
          <a:p>
            <a:r>
              <a:rPr lang="en-US" dirty="0"/>
              <a:t>Diagnosis of Chronic Aortic Regurgitation </a:t>
            </a:r>
          </a:p>
        </p:txBody>
      </p:sp>
      <p:sp>
        <p:nvSpPr>
          <p:cNvPr id="3" name="Slide Number Placeholder 2">
            <a:extLst>
              <a:ext uri="{FF2B5EF4-FFF2-40B4-BE49-F238E27FC236}">
                <a16:creationId xmlns:a16="http://schemas.microsoft.com/office/drawing/2014/main" id="{08B4A4A7-4FBE-4CCE-93F9-763E9A1732FA}"/>
              </a:ext>
            </a:extLst>
          </p:cNvPr>
          <p:cNvSpPr>
            <a:spLocks noGrp="1"/>
          </p:cNvSpPr>
          <p:nvPr>
            <p:ph type="sldNum" sz="quarter" idx="4"/>
          </p:nvPr>
        </p:nvSpPr>
        <p:spPr/>
        <p:txBody>
          <a:bodyPr/>
          <a:lstStyle/>
          <a:p>
            <a:fld id="{01CD3B2E-BC1C-6C4D-9D91-A67B950EE325}" type="slidenum">
              <a:rPr lang="en-US" smtClean="0"/>
              <a:pPr/>
              <a:t>79</a:t>
            </a:fld>
            <a:endParaRPr lang="en-US" dirty="0"/>
          </a:p>
        </p:txBody>
      </p:sp>
      <p:graphicFrame>
        <p:nvGraphicFramePr>
          <p:cNvPr id="4" name="Table 3">
            <a:extLst>
              <a:ext uri="{FF2B5EF4-FFF2-40B4-BE49-F238E27FC236}">
                <a16:creationId xmlns:a16="http://schemas.microsoft.com/office/drawing/2014/main" id="{8A218B71-987B-4C82-93E2-1F329810646A}"/>
              </a:ext>
            </a:extLst>
          </p:cNvPr>
          <p:cNvGraphicFramePr>
            <a:graphicFrameLocks noGrp="1"/>
          </p:cNvGraphicFramePr>
          <p:nvPr>
            <p:extLst>
              <p:ext uri="{D42A27DB-BD31-4B8C-83A1-F6EECF244321}">
                <p14:modId xmlns:p14="http://schemas.microsoft.com/office/powerpoint/2010/main" val="3672092300"/>
              </p:ext>
            </p:extLst>
          </p:nvPr>
        </p:nvGraphicFramePr>
        <p:xfrm>
          <a:off x="381000" y="1371600"/>
          <a:ext cx="14089061" cy="6091238"/>
        </p:xfrm>
        <a:graphic>
          <a:graphicData uri="http://schemas.openxmlformats.org/drawingml/2006/table">
            <a:tbl>
              <a:tblPr firstRow="1" firstCol="1" bandRow="1"/>
              <a:tblGrid>
                <a:gridCol w="1389181">
                  <a:extLst>
                    <a:ext uri="{9D8B030D-6E8A-4147-A177-3AD203B41FA5}">
                      <a16:colId xmlns:a16="http://schemas.microsoft.com/office/drawing/2014/main" val="2556043445"/>
                    </a:ext>
                  </a:extLst>
                </a:gridCol>
                <a:gridCol w="1287741">
                  <a:extLst>
                    <a:ext uri="{9D8B030D-6E8A-4147-A177-3AD203B41FA5}">
                      <a16:colId xmlns:a16="http://schemas.microsoft.com/office/drawing/2014/main" val="2683363103"/>
                    </a:ext>
                  </a:extLst>
                </a:gridCol>
                <a:gridCol w="11412139">
                  <a:extLst>
                    <a:ext uri="{9D8B030D-6E8A-4147-A177-3AD203B41FA5}">
                      <a16:colId xmlns:a16="http://schemas.microsoft.com/office/drawing/2014/main" val="519149155"/>
                    </a:ext>
                  </a:extLst>
                </a:gridCol>
              </a:tblGrid>
              <a:tr h="100481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574846"/>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signs or symptoms of AR, TTE is indicated for assessment of the cause and severity of regurgitation, LV size and systolic function, prognosis, and timing of valve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7563718"/>
                  </a:ext>
                </a:extLst>
              </a:tr>
              <a:tr h="128592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or with known dilation of the  aortic sinuses or ascending aorta, TTE is indicated to evaluate the presence and severity of AR.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5684032"/>
                  </a:ext>
                </a:extLst>
              </a:tr>
              <a:tr h="167166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6075" marR="0" lvl="0" indent="-346075" algn="just">
                        <a:lnSpc>
                          <a:spcPct val="150000"/>
                        </a:lnSpc>
                        <a:spcBef>
                          <a:spcPts val="0"/>
                        </a:spcBef>
                        <a:spcAft>
                          <a:spcPts val="0"/>
                        </a:spcAft>
                        <a:buFont typeface="+mj-lt"/>
                        <a:buNone/>
                      </a:pPr>
                      <a:r>
                        <a:rPr lang="en-US" sz="2400" b="1">
                          <a:solidFill>
                            <a:srgbClr val="000000"/>
                          </a:solidFill>
                          <a:effectLst/>
                          <a:latin typeface="Times New Roman" panose="02020603050405020304" pitchFamily="18" charset="0"/>
                          <a:ea typeface="Calibri" panose="020F0502020204030204" pitchFamily="34" charset="0"/>
                        </a:rPr>
                        <a:t>3. In patients with moderate or severe AR and suboptimal TTE images or a discrepancy between clinical and TTE findings, TEE, CMR, or cardiac catheterization is indicated for the assessment of LV systolic function, systolic and diastolic volumes, aortic size, and AR severity.</a:t>
                      </a:r>
                      <a:endParaRPr lang="en-US" sz="2400" b="1" dirty="0">
                        <a:solidFill>
                          <a:srgbClr val="00000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8149971"/>
                  </a:ext>
                </a:extLst>
              </a:tr>
            </a:tbl>
          </a:graphicData>
        </a:graphic>
      </p:graphicFrame>
    </p:spTree>
    <p:extLst>
      <p:ext uri="{BB962C8B-B14F-4D97-AF65-F5344CB8AC3E}">
        <p14:creationId xmlns:p14="http://schemas.microsoft.com/office/powerpoint/2010/main" val="2532824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C806F9-F30F-4414-912B-90F0EC577455}"/>
              </a:ext>
            </a:extLst>
          </p:cNvPr>
          <p:cNvSpPr>
            <a:spLocks noGrp="1"/>
          </p:cNvSpPr>
          <p:nvPr>
            <p:ph type="body" sz="quarter" idx="10"/>
          </p:nvPr>
        </p:nvSpPr>
        <p:spPr>
          <a:xfrm>
            <a:off x="228600" y="1752600"/>
            <a:ext cx="14241462" cy="5638800"/>
          </a:xfrm>
        </p:spPr>
        <p:txBody>
          <a:bodyPr/>
          <a:lstStyle/>
          <a:p>
            <a:pPr marL="568325" indent="-457200">
              <a:buNone/>
            </a:pPr>
            <a:r>
              <a:rPr lang="en-US" sz="3100" dirty="0"/>
              <a:t>3. 	For patients with valvular heart disease and atrial fibrillation (except for patients with rheumatic mitral stenosis or a  mechanical prosthesis), the decision to use oral anticoagulation to prevent thromboembolic events, with either a vitamin K antagonist or a non–vitamin K antagonist anticoagulant, should be made in a shared decision-making process based on the CHA</a:t>
            </a:r>
            <a:r>
              <a:rPr lang="en-US" sz="3100" baseline="-25000" dirty="0"/>
              <a:t>2</a:t>
            </a:r>
            <a:r>
              <a:rPr lang="en-US" sz="3100" dirty="0"/>
              <a:t>DS</a:t>
            </a:r>
            <a:r>
              <a:rPr lang="en-US" sz="3200" baseline="-25000" dirty="0"/>
              <a:t>2</a:t>
            </a:r>
            <a:r>
              <a:rPr lang="en-US" sz="3100" dirty="0"/>
              <a:t>-VASc score. Patients with rheumatic mitral stenosis or a mechanical prosthesis and atrial fibrillation should have oral anticoagulation with a vitamin K antagonist.</a:t>
            </a:r>
          </a:p>
        </p:txBody>
      </p:sp>
      <p:sp>
        <p:nvSpPr>
          <p:cNvPr id="5" name="Slide Number Placeholder 4">
            <a:extLst>
              <a:ext uri="{FF2B5EF4-FFF2-40B4-BE49-F238E27FC236}">
                <a16:creationId xmlns:a16="http://schemas.microsoft.com/office/drawing/2014/main" id="{9F5F0B35-4965-4E89-BEFC-B1CD0AE097DD}"/>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02C3B76E-0A9E-4842-B752-BAE2C3E25BD8}"/>
              </a:ext>
            </a:extLst>
          </p:cNvPr>
          <p:cNvSpPr txBox="1">
            <a:spLocks/>
          </p:cNvSpPr>
          <p:nvPr/>
        </p:nvSpPr>
        <p:spPr>
          <a:xfrm>
            <a:off x="3048000" y="484338"/>
            <a:ext cx="85344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1660648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89D61-C248-4E72-964B-E0E892189D8F}"/>
              </a:ext>
            </a:extLst>
          </p:cNvPr>
          <p:cNvSpPr>
            <a:spLocks noGrp="1"/>
          </p:cNvSpPr>
          <p:nvPr>
            <p:ph type="ctrTitle"/>
          </p:nvPr>
        </p:nvSpPr>
        <p:spPr/>
        <p:txBody>
          <a:bodyPr/>
          <a:lstStyle/>
          <a:p>
            <a:r>
              <a:rPr lang="en-US" sz="3600" dirty="0"/>
              <a:t>Medical Therapy </a:t>
            </a:r>
            <a:r>
              <a:rPr lang="en-US" dirty="0">
                <a:solidFill>
                  <a:srgbClr val="FF0000"/>
                </a:solidFill>
              </a:rPr>
              <a:t>of</a:t>
            </a:r>
            <a:r>
              <a:rPr lang="en-US" sz="3600" dirty="0">
                <a:solidFill>
                  <a:srgbClr val="FF0000"/>
                </a:solidFill>
              </a:rPr>
              <a:t> Chronic AR </a:t>
            </a:r>
          </a:p>
        </p:txBody>
      </p:sp>
      <p:sp>
        <p:nvSpPr>
          <p:cNvPr id="3" name="Slide Number Placeholder 2">
            <a:extLst>
              <a:ext uri="{FF2B5EF4-FFF2-40B4-BE49-F238E27FC236}">
                <a16:creationId xmlns:a16="http://schemas.microsoft.com/office/drawing/2014/main" id="{13692B31-0662-4E84-BD20-225B02B5CA8A}"/>
              </a:ext>
            </a:extLst>
          </p:cNvPr>
          <p:cNvSpPr>
            <a:spLocks noGrp="1"/>
          </p:cNvSpPr>
          <p:nvPr>
            <p:ph type="sldNum" sz="quarter" idx="4"/>
          </p:nvPr>
        </p:nvSpPr>
        <p:spPr/>
        <p:txBody>
          <a:bodyPr/>
          <a:lstStyle/>
          <a:p>
            <a:fld id="{01CD3B2E-BC1C-6C4D-9D91-A67B950EE325}" type="slidenum">
              <a:rPr lang="en-US" smtClean="0"/>
              <a:pPr/>
              <a:t>80</a:t>
            </a:fld>
            <a:endParaRPr lang="en-US" dirty="0"/>
          </a:p>
        </p:txBody>
      </p:sp>
      <p:graphicFrame>
        <p:nvGraphicFramePr>
          <p:cNvPr id="4" name="Table 3">
            <a:extLst>
              <a:ext uri="{FF2B5EF4-FFF2-40B4-BE49-F238E27FC236}">
                <a16:creationId xmlns:a16="http://schemas.microsoft.com/office/drawing/2014/main" id="{64FF614C-6038-4DA1-9003-957A794EF05B}"/>
              </a:ext>
            </a:extLst>
          </p:cNvPr>
          <p:cNvGraphicFramePr>
            <a:graphicFrameLocks noGrp="1"/>
          </p:cNvGraphicFramePr>
          <p:nvPr>
            <p:extLst>
              <p:ext uri="{D42A27DB-BD31-4B8C-83A1-F6EECF244321}">
                <p14:modId xmlns:p14="http://schemas.microsoft.com/office/powerpoint/2010/main" val="4228907501"/>
              </p:ext>
            </p:extLst>
          </p:nvPr>
        </p:nvGraphicFramePr>
        <p:xfrm>
          <a:off x="304801" y="1524000"/>
          <a:ext cx="14165262" cy="5783580"/>
        </p:xfrm>
        <a:graphic>
          <a:graphicData uri="http://schemas.openxmlformats.org/drawingml/2006/table">
            <a:tbl>
              <a:tblPr firstRow="1" firstCol="1" bandRow="1"/>
              <a:tblGrid>
                <a:gridCol w="1396695">
                  <a:extLst>
                    <a:ext uri="{9D8B030D-6E8A-4147-A177-3AD203B41FA5}">
                      <a16:colId xmlns:a16="http://schemas.microsoft.com/office/drawing/2014/main" val="3044965272"/>
                    </a:ext>
                  </a:extLst>
                </a:gridCol>
                <a:gridCol w="1294705">
                  <a:extLst>
                    <a:ext uri="{9D8B030D-6E8A-4147-A177-3AD203B41FA5}">
                      <a16:colId xmlns:a16="http://schemas.microsoft.com/office/drawing/2014/main" val="1273284902"/>
                    </a:ext>
                  </a:extLst>
                </a:gridCol>
                <a:gridCol w="11473862">
                  <a:extLst>
                    <a:ext uri="{9D8B030D-6E8A-4147-A177-3AD203B41FA5}">
                      <a16:colId xmlns:a16="http://schemas.microsoft.com/office/drawing/2014/main" val="3618974670"/>
                    </a:ext>
                  </a:extLst>
                </a:gridCol>
              </a:tblGrid>
              <a:tr h="838200">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Recommendations</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3981595"/>
                  </a:ext>
                </a:extLst>
              </a:tr>
              <a:tr h="1601512">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asymptomatic patients with chronic AR (Stages B and C), treatment of hypertension (systolic blood pressure &gt;140 mm Hg) is recommended.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1199475"/>
                  </a:ext>
                </a:extLst>
              </a:tr>
              <a:tr h="2664375">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B-NR</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2. In patients with severe AR who have symptoms and/or LV systolic dysfunction (Stages C2 and D) but a prohibitive surgical risk, GDMT for reduced LVEF with ACE inhibitors, ARBs, and/or sacubitril/valsartan is recommended.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707655"/>
                  </a:ext>
                </a:extLst>
              </a:tr>
            </a:tbl>
          </a:graphicData>
        </a:graphic>
      </p:graphicFrame>
    </p:spTree>
    <p:extLst>
      <p:ext uri="{BB962C8B-B14F-4D97-AF65-F5344CB8AC3E}">
        <p14:creationId xmlns:p14="http://schemas.microsoft.com/office/powerpoint/2010/main" val="2379978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615280" y="728093"/>
            <a:ext cx="11468100" cy="914399"/>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81</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90553534"/>
              </p:ext>
            </p:extLst>
          </p:nvPr>
        </p:nvGraphicFramePr>
        <p:xfrm>
          <a:off x="228600" y="1676400"/>
          <a:ext cx="14241461" cy="5765224"/>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62000">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COR</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LOE</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symptomatic patients with severe AR (Stage D), aortic valve surgery is indicated regardless of LV systolic function.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149686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asymptomatic patients with chronic severe AR and LV systolic dysfunction (LVEF </a:t>
                      </a:r>
                      <a:r>
                        <a:rPr lang="en-US" sz="2800" b="1" dirty="0">
                          <a:solidFill>
                            <a:srgbClr val="000000"/>
                          </a:solidFill>
                          <a:effectLst/>
                          <a:latin typeface="Times New Roman" panose="02020603050405020304" pitchFamily="18" charset="0"/>
                          <a:ea typeface="Calibri" panose="020F0502020204030204" pitchFamily="34" charset="0"/>
                          <a:sym typeface="Symbol" panose="05050102010706020507" pitchFamily="18" charset="2"/>
                        </a:rPr>
                        <a:t></a:t>
                      </a:r>
                      <a:r>
                        <a:rPr lang="en-US" sz="2800" b="1" dirty="0">
                          <a:solidFill>
                            <a:srgbClr val="000000"/>
                          </a:solidFill>
                          <a:effectLst/>
                          <a:latin typeface="Times New Roman" panose="02020603050405020304" pitchFamily="18" charset="0"/>
                          <a:ea typeface="Calibri" panose="020F0502020204030204" pitchFamily="34" charset="0"/>
                        </a:rPr>
                        <a:t>55%) (Stage C2), aortic valve surgery is indicated if no other cause for systolic dysfunction is identified.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899740">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C-EO</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severe AR (Stage C or D) who are undergoing cardiac surgery for other indications, aortic valve surgery is indicated.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r h="1700294">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0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4. In asymptomatic patients with severe AR and normal LV systolic function (LVEF &gt;55%), aortic valve surgery is reasonable when the LV is severely enlarged  (LVESD &gt;50 mm or indexed LVESD &gt;25 mm/m</a:t>
                      </a:r>
                      <a:r>
                        <a:rPr lang="en-US" sz="2800" b="1" baseline="30000" dirty="0">
                          <a:solidFill>
                            <a:srgbClr val="000000"/>
                          </a:solidFill>
                          <a:effectLst/>
                          <a:latin typeface="Times New Roman" panose="02020603050405020304" pitchFamily="18" charset="0"/>
                          <a:ea typeface="Calibri" panose="020F0502020204030204" pitchFamily="34" charset="0"/>
                        </a:rPr>
                        <a:t>2</a:t>
                      </a:r>
                      <a:r>
                        <a:rPr lang="en-US" sz="2800" b="1" dirty="0">
                          <a:solidFill>
                            <a:srgbClr val="000000"/>
                          </a:solidFill>
                          <a:effectLst/>
                          <a:latin typeface="Times New Roman" panose="02020603050405020304" pitchFamily="18" charset="0"/>
                          <a:ea typeface="Calibri" panose="020F0502020204030204" pitchFamily="34" charset="0"/>
                        </a:rPr>
                        <a:t>) (Stage C2).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2966323"/>
                  </a:ext>
                </a:extLst>
              </a:tr>
            </a:tbl>
          </a:graphicData>
        </a:graphic>
      </p:graphicFrame>
    </p:spTree>
    <p:extLst>
      <p:ext uri="{BB962C8B-B14F-4D97-AF65-F5344CB8AC3E}">
        <p14:creationId xmlns:p14="http://schemas.microsoft.com/office/powerpoint/2010/main" val="40286580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E1000-9BCD-4E03-A91B-58AEF4122998}"/>
              </a:ext>
            </a:extLst>
          </p:cNvPr>
          <p:cNvSpPr>
            <a:spLocks noGrp="1"/>
          </p:cNvSpPr>
          <p:nvPr>
            <p:ph type="ctrTitle"/>
          </p:nvPr>
        </p:nvSpPr>
        <p:spPr>
          <a:xfrm>
            <a:off x="1367630" y="803220"/>
            <a:ext cx="11963400" cy="784830"/>
          </a:xfrm>
        </p:spPr>
        <p:txBody>
          <a:bodyPr/>
          <a:lstStyle/>
          <a:p>
            <a:r>
              <a:rPr lang="en-US" sz="3600" dirty="0"/>
              <a:t>Timing of Intervention for Patients with Chronic AR</a:t>
            </a:r>
          </a:p>
        </p:txBody>
      </p:sp>
      <p:sp>
        <p:nvSpPr>
          <p:cNvPr id="3" name="Slide Number Placeholder 2">
            <a:extLst>
              <a:ext uri="{FF2B5EF4-FFF2-40B4-BE49-F238E27FC236}">
                <a16:creationId xmlns:a16="http://schemas.microsoft.com/office/drawing/2014/main" id="{765BEE58-A316-4575-B3AA-9D98E9ADBD97}"/>
              </a:ext>
            </a:extLst>
          </p:cNvPr>
          <p:cNvSpPr>
            <a:spLocks noGrp="1"/>
          </p:cNvSpPr>
          <p:nvPr>
            <p:ph type="sldNum" sz="quarter" idx="4"/>
          </p:nvPr>
        </p:nvSpPr>
        <p:spPr/>
        <p:txBody>
          <a:bodyPr/>
          <a:lstStyle/>
          <a:p>
            <a:fld id="{01CD3B2E-BC1C-6C4D-9D91-A67B950EE325}" type="slidenum">
              <a:rPr lang="en-US" smtClean="0"/>
              <a:pPr/>
              <a:t>82</a:t>
            </a:fld>
            <a:endParaRPr lang="en-US" dirty="0"/>
          </a:p>
        </p:txBody>
      </p:sp>
      <p:graphicFrame>
        <p:nvGraphicFramePr>
          <p:cNvPr id="4" name="Table 3">
            <a:extLst>
              <a:ext uri="{FF2B5EF4-FFF2-40B4-BE49-F238E27FC236}">
                <a16:creationId xmlns:a16="http://schemas.microsoft.com/office/drawing/2014/main" id="{7CA6C7EF-8A87-4588-A536-957D879C6E91}"/>
              </a:ext>
            </a:extLst>
          </p:cNvPr>
          <p:cNvGraphicFramePr>
            <a:graphicFrameLocks noGrp="1"/>
          </p:cNvGraphicFramePr>
          <p:nvPr>
            <p:extLst>
              <p:ext uri="{D42A27DB-BD31-4B8C-83A1-F6EECF244321}">
                <p14:modId xmlns:p14="http://schemas.microsoft.com/office/powerpoint/2010/main" val="453727633"/>
              </p:ext>
            </p:extLst>
          </p:nvPr>
        </p:nvGraphicFramePr>
        <p:xfrm>
          <a:off x="228600" y="1676400"/>
          <a:ext cx="14241461" cy="5867401"/>
        </p:xfrm>
        <a:graphic>
          <a:graphicData uri="http://schemas.openxmlformats.org/drawingml/2006/table">
            <a:tbl>
              <a:tblPr firstRow="1" firstCol="1" bandRow="1"/>
              <a:tblGrid>
                <a:gridCol w="1404208">
                  <a:extLst>
                    <a:ext uri="{9D8B030D-6E8A-4147-A177-3AD203B41FA5}">
                      <a16:colId xmlns:a16="http://schemas.microsoft.com/office/drawing/2014/main" val="3863966223"/>
                    </a:ext>
                  </a:extLst>
                </a:gridCol>
                <a:gridCol w="1301670">
                  <a:extLst>
                    <a:ext uri="{9D8B030D-6E8A-4147-A177-3AD203B41FA5}">
                      <a16:colId xmlns:a16="http://schemas.microsoft.com/office/drawing/2014/main" val="235472091"/>
                    </a:ext>
                  </a:extLst>
                </a:gridCol>
                <a:gridCol w="11535583">
                  <a:extLst>
                    <a:ext uri="{9D8B030D-6E8A-4147-A177-3AD203B41FA5}">
                      <a16:colId xmlns:a16="http://schemas.microsoft.com/office/drawing/2014/main" val="2650199176"/>
                    </a:ext>
                  </a:extLst>
                </a:gridCol>
              </a:tblGrid>
              <a:tr h="778125">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0544137"/>
                  </a:ext>
                </a:extLst>
              </a:tr>
              <a:tr h="1301753">
                <a:tc>
                  <a:txBody>
                    <a:bodyPr/>
                    <a:lstStyle/>
                    <a:p>
                      <a:pPr marL="0" marR="0" algn="ctr">
                        <a:lnSpc>
                          <a:spcPct val="100000"/>
                        </a:lnSpc>
                        <a:spcBef>
                          <a:spcPts val="0"/>
                        </a:spcBef>
                        <a:spcAft>
                          <a:spcPts val="0"/>
                        </a:spcAft>
                      </a:pPr>
                      <a:r>
                        <a:rPr lang="en-US" sz="2400" b="1" dirty="0">
                          <a:effectLst/>
                          <a:latin typeface="Times New Roman" panose="02020603050405020304" pitchFamily="18" charset="0"/>
                          <a:ea typeface="Calibri" panose="020F0502020204030204" pitchFamily="34" charset="0"/>
                        </a:rPr>
                        <a:t>2a</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C-EO</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5. In patients with moderate AR (Stage B) who are undergoing cardiac or aortic surgery for other indications, aortic valve surgery is reasonable.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95761"/>
                  </a:ext>
                </a:extLst>
              </a:tr>
              <a:tr h="2734136">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2b</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6. In asymptomatic patients with severe AR and normal LV systolic function at rest (LVEF &gt;55%; Stage C1) and low surgical risk, aortic valve surgery may be considered when there is a progressive decline in LVEF on at least 3 serial studies to the low–normal range (LVEF 55% to 60%) or a progressive increase in LV dilation into the severe range (LV end-diastolic dimension [LVEDD] &gt;65 mm).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210248"/>
                  </a:ext>
                </a:extLst>
              </a:tr>
              <a:tr h="1053387">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3: Harm</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37321"/>
                    </a:solidFill>
                  </a:tcPr>
                </a:tc>
                <a:tc>
                  <a:txBody>
                    <a:bodyPr/>
                    <a:lstStyle/>
                    <a:p>
                      <a:pPr marL="0" marR="0" algn="ctr">
                        <a:lnSpc>
                          <a:spcPct val="1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7. In patients with isolated severe AR who have indications for SAVR and are candidates for surgery, TAVI should not be performed.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371670"/>
                  </a:ext>
                </a:extLst>
              </a:tr>
            </a:tbl>
          </a:graphicData>
        </a:graphic>
      </p:graphicFrame>
    </p:spTree>
    <p:extLst>
      <p:ext uri="{BB962C8B-B14F-4D97-AF65-F5344CB8AC3E}">
        <p14:creationId xmlns:p14="http://schemas.microsoft.com/office/powerpoint/2010/main" val="36059647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98CA7A-EDA4-43CD-95FA-07D4AC858DD0}"/>
              </a:ext>
            </a:extLst>
          </p:cNvPr>
          <p:cNvSpPr>
            <a:spLocks noGrp="1"/>
          </p:cNvSpPr>
          <p:nvPr>
            <p:ph type="sldNum" sz="quarter" idx="4"/>
          </p:nvPr>
        </p:nvSpPr>
        <p:spPr/>
        <p:txBody>
          <a:bodyPr/>
          <a:lstStyle/>
          <a:p>
            <a:fld id="{01CD3B2E-BC1C-6C4D-9D91-A67B950EE325}" type="slidenum">
              <a:rPr lang="en-US" smtClean="0"/>
              <a:pPr/>
              <a:t>83</a:t>
            </a:fld>
            <a:endParaRPr lang="en-US" dirty="0"/>
          </a:p>
        </p:txBody>
      </p:sp>
      <p:pic>
        <p:nvPicPr>
          <p:cNvPr id="4" name="Picture 3">
            <a:extLst>
              <a:ext uri="{FF2B5EF4-FFF2-40B4-BE49-F238E27FC236}">
                <a16:creationId xmlns:a16="http://schemas.microsoft.com/office/drawing/2014/main" id="{2D7C10D8-C330-4EBF-AF2E-35CE69D2A8D9}"/>
              </a:ext>
            </a:extLst>
          </p:cNvPr>
          <p:cNvPicPr/>
          <p:nvPr/>
        </p:nvPicPr>
        <p:blipFill rotWithShape="1">
          <a:blip r:embed="rId2">
            <a:extLst>
              <a:ext uri="{28A0092B-C50C-407E-A947-70E740481C1C}">
                <a14:useLocalDpi xmlns:a14="http://schemas.microsoft.com/office/drawing/2010/main" val="0"/>
              </a:ext>
            </a:extLst>
          </a:blip>
          <a:srcRect l="-3212" t="6422" r="779" b="12844"/>
          <a:stretch/>
        </p:blipFill>
        <p:spPr bwMode="auto">
          <a:xfrm>
            <a:off x="4495800" y="533400"/>
            <a:ext cx="8153400" cy="7772400"/>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7E46E757-85A3-4314-BF74-E12D4797FE3A}"/>
              </a:ext>
            </a:extLst>
          </p:cNvPr>
          <p:cNvSpPr txBox="1"/>
          <p:nvPr/>
        </p:nvSpPr>
        <p:spPr>
          <a:xfrm>
            <a:off x="533400" y="1981200"/>
            <a:ext cx="2590800" cy="3970318"/>
          </a:xfrm>
          <a:prstGeom prst="rect">
            <a:avLst/>
          </a:prstGeom>
          <a:noFill/>
        </p:spPr>
        <p:txBody>
          <a:bodyPr wrap="square" rtlCol="0">
            <a:spAutoFit/>
          </a:bodyPr>
          <a:lstStyle/>
          <a:p>
            <a:r>
              <a:rPr lang="en-US" sz="2800" b="1" dirty="0">
                <a:latin typeface="Lub Dub Medium" panose="020B0603030403020204" pitchFamily="34" charset="0"/>
                <a:cs typeface="Times New Roman" panose="02020603050405020304" pitchFamily="18" charset="0"/>
              </a:rPr>
              <a:t>Figure 4. Timing of Intervention for Patients with AR. </a:t>
            </a:r>
          </a:p>
          <a:p>
            <a:endParaRPr lang="en-US" sz="2800" b="1" dirty="0">
              <a:latin typeface="Lub Dub Medium" panose="020B0603030403020204" pitchFamily="34" charset="0"/>
              <a:cs typeface="Times New Roman" panose="02020603050405020304" pitchFamily="18" charset="0"/>
            </a:endParaRPr>
          </a:p>
          <a:p>
            <a:r>
              <a:rPr lang="en-US" sz="28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6072058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876300" y="3352800"/>
            <a:ext cx="12877800" cy="914399"/>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Bicuspid Aortic Valve</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84</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2461541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p:txBody>
          <a:bodyPr/>
          <a:lstStyle/>
          <a:p>
            <a:r>
              <a:rPr lang="en-US" sz="3600" dirty="0">
                <a:solidFill>
                  <a:srgbClr val="FF0000"/>
                </a:solidFill>
              </a:rPr>
              <a:t>Diagnostic Testing: </a:t>
            </a:r>
            <a:r>
              <a:rPr lang="en-US" sz="3600" dirty="0"/>
              <a:t>Initial Diagnosis of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85</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4119917916"/>
              </p:ext>
            </p:extLst>
          </p:nvPr>
        </p:nvGraphicFramePr>
        <p:xfrm>
          <a:off x="304801" y="1600200"/>
          <a:ext cx="14165262" cy="5926985"/>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33400">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COR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LOE</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2146511">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a known BAV, TTE is indicated to evaluate valve morphology, measure severity of AS and AR, assess the shape and diameter of the aortic sinuses and ascending aorta, and evaluate for the presence of aortic coarctation for prediction of clinical outcome and to determine timing of intervention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C-LD</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BAV, CMR angiography or CT angiography is indicated when morphology of the aortic sinuses, </a:t>
                      </a:r>
                      <a:r>
                        <a:rPr lang="en-US" sz="2400" b="1" dirty="0" err="1">
                          <a:solidFill>
                            <a:srgbClr val="000000"/>
                          </a:solidFill>
                          <a:effectLst/>
                          <a:latin typeface="Times New Roman" panose="02020603050405020304" pitchFamily="18" charset="0"/>
                          <a:ea typeface="Calibri" panose="020F0502020204030204" pitchFamily="34" charset="0"/>
                        </a:rPr>
                        <a:t>sinotubular</a:t>
                      </a:r>
                      <a:r>
                        <a:rPr lang="en-US" sz="2400" b="1" dirty="0">
                          <a:solidFill>
                            <a:srgbClr val="000000"/>
                          </a:solidFill>
                          <a:effectLst/>
                          <a:latin typeface="Times New Roman" panose="02020603050405020304" pitchFamily="18" charset="0"/>
                          <a:ea typeface="Calibri" panose="020F0502020204030204" pitchFamily="34" charset="0"/>
                        </a:rPr>
                        <a:t> junction, or ascending aorta cannot be assessed accurately or fully by echocardiography.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1401219">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2b</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gn="ctr">
                        <a:lnSpc>
                          <a:spcPct val="20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B-NR</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282575" marR="0" lvl="0" indent="-282575"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3. In first-degree relatives of patients with a known BAV, a screening TTE might be considered to look for the presence of a BAV or asymptomatic dilation of the aortic sinuses and ascending aorta.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6372719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77A2DA-5BF5-4A67-8681-46A4CF53088C}"/>
              </a:ext>
            </a:extLst>
          </p:cNvPr>
          <p:cNvSpPr>
            <a:spLocks noGrp="1"/>
          </p:cNvSpPr>
          <p:nvPr>
            <p:ph type="sldNum" sz="quarter" idx="4"/>
          </p:nvPr>
        </p:nvSpPr>
        <p:spPr/>
        <p:txBody>
          <a:bodyPr/>
          <a:lstStyle/>
          <a:p>
            <a:fld id="{01CD3B2E-BC1C-6C4D-9D91-A67B950EE325}" type="slidenum">
              <a:rPr lang="en-US" smtClean="0"/>
              <a:pPr/>
              <a:t>86</a:t>
            </a:fld>
            <a:endParaRPr lang="en-US" dirty="0"/>
          </a:p>
        </p:txBody>
      </p:sp>
      <p:pic>
        <p:nvPicPr>
          <p:cNvPr id="3" name="Picture 2">
            <a:extLst>
              <a:ext uri="{FF2B5EF4-FFF2-40B4-BE49-F238E27FC236}">
                <a16:creationId xmlns:a16="http://schemas.microsoft.com/office/drawing/2014/main" id="{CEE01C3D-9B70-421E-9537-D27AD088BB66}"/>
              </a:ext>
            </a:extLst>
          </p:cNvPr>
          <p:cNvPicPr/>
          <p:nvPr/>
        </p:nvPicPr>
        <p:blipFill rotWithShape="1">
          <a:blip r:embed="rId2">
            <a:extLst>
              <a:ext uri="{28A0092B-C50C-407E-A947-70E740481C1C}">
                <a14:useLocalDpi xmlns:a14="http://schemas.microsoft.com/office/drawing/2010/main" val="0"/>
              </a:ext>
            </a:extLst>
          </a:blip>
          <a:srcRect l="448" t="8095" r="-1178" b="27143"/>
          <a:stretch/>
        </p:blipFill>
        <p:spPr bwMode="auto">
          <a:xfrm>
            <a:off x="3429000" y="-228599"/>
            <a:ext cx="7924800" cy="8296274"/>
          </a:xfrm>
          <a:prstGeom prst="rect">
            <a:avLst/>
          </a:prstGeom>
          <a:noFill/>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CC07A283-ED4D-4053-9632-99C713D65A4F}"/>
              </a:ext>
            </a:extLst>
          </p:cNvPr>
          <p:cNvSpPr txBox="1"/>
          <p:nvPr/>
        </p:nvSpPr>
        <p:spPr>
          <a:xfrm>
            <a:off x="533400" y="1981200"/>
            <a:ext cx="2590800" cy="3785652"/>
          </a:xfrm>
          <a:prstGeom prst="rect">
            <a:avLst/>
          </a:prstGeom>
          <a:noFill/>
        </p:spPr>
        <p:txBody>
          <a:bodyPr wrap="square" rtlCol="0">
            <a:spAutoFit/>
          </a:bodyPr>
          <a:lstStyle/>
          <a:p>
            <a:r>
              <a:rPr lang="en-US" sz="2400" b="1" dirty="0">
                <a:latin typeface="Lub Dub Medium" panose="020B0603030403020204" pitchFamily="34" charset="0"/>
                <a:cs typeface="Times New Roman" panose="02020603050405020304" pitchFamily="18" charset="0"/>
              </a:rPr>
              <a:t>Figure 5. Intervals for Imaging the aorta in patients with BAV. </a:t>
            </a:r>
          </a:p>
          <a:p>
            <a:endParaRPr lang="en-US" sz="2400" b="1" dirty="0">
              <a:latin typeface="Lub Dub Medium" panose="020B0603030403020204" pitchFamily="34" charset="0"/>
              <a:cs typeface="Times New Roman" panose="02020603050405020304" pitchFamily="18" charset="0"/>
            </a:endParaRPr>
          </a:p>
          <a:p>
            <a:r>
              <a:rPr lang="en-US" sz="2400" b="1" dirty="0">
                <a:latin typeface="Lub Dub Medium" panose="020B0603030403020204" pitchFamily="34" charset="0"/>
                <a:cs typeface="Times New Roman" panose="02020603050405020304" pitchFamily="18" charset="0"/>
              </a:rPr>
              <a:t>Colors correspond to Table 2. </a:t>
            </a:r>
          </a:p>
        </p:txBody>
      </p:sp>
    </p:spTree>
    <p:extLst>
      <p:ext uri="{BB962C8B-B14F-4D97-AF65-F5344CB8AC3E}">
        <p14:creationId xmlns:p14="http://schemas.microsoft.com/office/powerpoint/2010/main" val="33062337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987A6-CE41-4044-9752-9F904A95E2ED}"/>
              </a:ext>
            </a:extLst>
          </p:cNvPr>
          <p:cNvSpPr>
            <a:spLocks noGrp="1"/>
          </p:cNvSpPr>
          <p:nvPr>
            <p:ph type="ctrTitle"/>
          </p:nvPr>
        </p:nvSpPr>
        <p:spPr>
          <a:xfrm>
            <a:off x="2053431" y="387218"/>
            <a:ext cx="10591800" cy="1212982"/>
          </a:xfrm>
        </p:spPr>
        <p:txBody>
          <a:bodyPr/>
          <a:lstStyle/>
          <a:p>
            <a:r>
              <a:rPr lang="en-US" dirty="0"/>
              <a:t>Diagnostic Testing: Routine Follow-Up of Patients with BAV</a:t>
            </a:r>
          </a:p>
        </p:txBody>
      </p:sp>
      <p:sp>
        <p:nvSpPr>
          <p:cNvPr id="3" name="Slide Number Placeholder 2">
            <a:extLst>
              <a:ext uri="{FF2B5EF4-FFF2-40B4-BE49-F238E27FC236}">
                <a16:creationId xmlns:a16="http://schemas.microsoft.com/office/drawing/2014/main" id="{CBB4212B-A7CA-4BF1-8229-B37AF03CB45C}"/>
              </a:ext>
            </a:extLst>
          </p:cNvPr>
          <p:cNvSpPr>
            <a:spLocks noGrp="1"/>
          </p:cNvSpPr>
          <p:nvPr>
            <p:ph type="sldNum" sz="quarter" idx="4"/>
          </p:nvPr>
        </p:nvSpPr>
        <p:spPr/>
        <p:txBody>
          <a:bodyPr/>
          <a:lstStyle/>
          <a:p>
            <a:fld id="{01CD3B2E-BC1C-6C4D-9D91-A67B950EE325}" type="slidenum">
              <a:rPr lang="en-US" smtClean="0"/>
              <a:pPr/>
              <a:t>87</a:t>
            </a:fld>
            <a:endParaRPr lang="en-US" dirty="0"/>
          </a:p>
        </p:txBody>
      </p:sp>
      <p:graphicFrame>
        <p:nvGraphicFramePr>
          <p:cNvPr id="4" name="Table 3">
            <a:extLst>
              <a:ext uri="{FF2B5EF4-FFF2-40B4-BE49-F238E27FC236}">
                <a16:creationId xmlns:a16="http://schemas.microsoft.com/office/drawing/2014/main" id="{5E846147-0343-4121-BD0D-59E6DC677A76}"/>
              </a:ext>
            </a:extLst>
          </p:cNvPr>
          <p:cNvGraphicFramePr>
            <a:graphicFrameLocks noGrp="1"/>
          </p:cNvGraphicFramePr>
          <p:nvPr>
            <p:extLst>
              <p:ext uri="{D42A27DB-BD31-4B8C-83A1-F6EECF244321}">
                <p14:modId xmlns:p14="http://schemas.microsoft.com/office/powerpoint/2010/main" val="3466890038"/>
              </p:ext>
            </p:extLst>
          </p:nvPr>
        </p:nvGraphicFramePr>
        <p:xfrm>
          <a:off x="304800" y="1676400"/>
          <a:ext cx="14165261" cy="5791200"/>
        </p:xfrm>
        <a:graphic>
          <a:graphicData uri="http://schemas.openxmlformats.org/drawingml/2006/table">
            <a:tbl>
              <a:tblPr firstRow="1" firstCol="1" bandRow="1"/>
              <a:tblGrid>
                <a:gridCol w="1396695">
                  <a:extLst>
                    <a:ext uri="{9D8B030D-6E8A-4147-A177-3AD203B41FA5}">
                      <a16:colId xmlns:a16="http://schemas.microsoft.com/office/drawing/2014/main" val="3764236021"/>
                    </a:ext>
                  </a:extLst>
                </a:gridCol>
                <a:gridCol w="1294705">
                  <a:extLst>
                    <a:ext uri="{9D8B030D-6E8A-4147-A177-3AD203B41FA5}">
                      <a16:colId xmlns:a16="http://schemas.microsoft.com/office/drawing/2014/main" val="2697319151"/>
                    </a:ext>
                  </a:extLst>
                </a:gridCol>
                <a:gridCol w="11473861">
                  <a:extLst>
                    <a:ext uri="{9D8B030D-6E8A-4147-A177-3AD203B41FA5}">
                      <a16:colId xmlns:a16="http://schemas.microsoft.com/office/drawing/2014/main" val="236530774"/>
                    </a:ext>
                  </a:extLst>
                </a:gridCol>
              </a:tblGrid>
              <a:tr h="879649">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13598140"/>
                  </a:ext>
                </a:extLst>
              </a:tr>
              <a:tr h="2971674">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C-LD</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patients with BAV and a diameter of the aortic sinuses or ascending aorta of ≥4.0 cm, lifelong serial evaluation of the size and morphology of the aortic sinuses and ascending aorta by echocardiography, CMR, or CT angiography is reasonable, with the examination interval determined by the degree and rate of progression of aortic dilation and by family history.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242202"/>
                  </a:ext>
                </a:extLst>
              </a:tr>
              <a:tr h="1939877">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patients with a BAV who have undergone AVR, continued lifelong serial interval imaging of the aorta is reasonable if the diameter of the aortic sinuses or ascending aorta is ≥4.0 cm.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9926158"/>
                  </a:ext>
                </a:extLst>
              </a:tr>
            </a:tbl>
          </a:graphicData>
        </a:graphic>
      </p:graphicFrame>
    </p:spTree>
    <p:extLst>
      <p:ext uri="{BB962C8B-B14F-4D97-AF65-F5344CB8AC3E}">
        <p14:creationId xmlns:p14="http://schemas.microsoft.com/office/powerpoint/2010/main" val="10278049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133600" y="304800"/>
            <a:ext cx="11204368" cy="914399"/>
          </a:xfrm>
        </p:spPr>
        <p:txBody>
          <a:bodyPr/>
          <a:lstStyle/>
          <a:p>
            <a:r>
              <a:rPr lang="en-US" sz="2800" dirty="0"/>
              <a:t>Intervention</a:t>
            </a:r>
            <a:r>
              <a:rPr lang="en-US" sz="2800" strike="sngStrike" dirty="0"/>
              <a:t>s</a:t>
            </a:r>
            <a:r>
              <a:rPr lang="en-US" sz="2800" dirty="0"/>
              <a:t>: </a:t>
            </a:r>
            <a:r>
              <a:rPr lang="en-US" sz="2800" strike="sngStrike" dirty="0"/>
              <a:t>Repair or </a:t>
            </a:r>
            <a:r>
              <a:rPr lang="en-US" sz="2800" dirty="0"/>
              <a:t>Replacement of the </a:t>
            </a:r>
            <a:br>
              <a:rPr lang="en-US" sz="2800" dirty="0"/>
            </a:br>
            <a:r>
              <a:rPr lang="en-US" sz="2800" dirty="0"/>
              <a:t>Aorta in Patients with BAV</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88</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1801099"/>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asymptomatic or symptomatic patients with a BAV and a diameter of the aortic sinuses or ascending aorta &gt;5.5 cm, operative intervention to replace the aortic sinuses and/or the ascending aorta is recommended.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2a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asymptomatic patients with a BAV, a diameter of the aortic sinuses or ascending aorta of 5.0 to 5.5 cm, and an additional risk factor for dissection (e.g., family history of aortic dissection, aortic growth rate &gt;0.5 cm per year, aortic coarctation), operative intervention to replace the aortic sinuses and/or the ascending aorta is reasonable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8046670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BBE5B5-4F25-410A-9E2D-CC0F3F545FA8}"/>
              </a:ext>
            </a:extLst>
          </p:cNvPr>
          <p:cNvSpPr>
            <a:spLocks noGrp="1"/>
          </p:cNvSpPr>
          <p:nvPr>
            <p:ph type="ctrTitle"/>
          </p:nvPr>
        </p:nvSpPr>
        <p:spPr>
          <a:xfrm>
            <a:off x="2019300" y="228600"/>
            <a:ext cx="10591800" cy="1089630"/>
          </a:xfrm>
        </p:spPr>
        <p:txBody>
          <a:bodyPr/>
          <a:lstStyle/>
          <a:p>
            <a:r>
              <a:rPr lang="en-US" sz="3200" dirty="0"/>
              <a:t>Intervention</a:t>
            </a:r>
            <a:r>
              <a:rPr lang="en-US" sz="3200" strike="sngStrike" dirty="0"/>
              <a:t>s</a:t>
            </a:r>
            <a:r>
              <a:rPr lang="en-US" sz="3200" dirty="0"/>
              <a:t>: </a:t>
            </a:r>
            <a:r>
              <a:rPr lang="en-US" sz="3200" strike="sngStrike" dirty="0"/>
              <a:t>Repair or </a:t>
            </a:r>
            <a:r>
              <a:rPr lang="en-US" sz="3200" dirty="0"/>
              <a:t>Replacement of the </a:t>
            </a:r>
            <a:br>
              <a:rPr lang="en-US" sz="3200" dirty="0"/>
            </a:br>
            <a:r>
              <a:rPr lang="en-US" sz="3200" dirty="0"/>
              <a:t>Aorta in Patients with BAV</a:t>
            </a:r>
          </a:p>
        </p:txBody>
      </p:sp>
      <p:sp>
        <p:nvSpPr>
          <p:cNvPr id="3" name="Slide Number Placeholder 2">
            <a:extLst>
              <a:ext uri="{FF2B5EF4-FFF2-40B4-BE49-F238E27FC236}">
                <a16:creationId xmlns:a16="http://schemas.microsoft.com/office/drawing/2014/main" id="{CC49D1FC-04FA-4E23-AFAD-6433BFB9F4F3}"/>
              </a:ext>
            </a:extLst>
          </p:cNvPr>
          <p:cNvSpPr>
            <a:spLocks noGrp="1"/>
          </p:cNvSpPr>
          <p:nvPr>
            <p:ph type="sldNum" sz="quarter" idx="4"/>
          </p:nvPr>
        </p:nvSpPr>
        <p:spPr/>
        <p:txBody>
          <a:bodyPr/>
          <a:lstStyle/>
          <a:p>
            <a:fld id="{01CD3B2E-BC1C-6C4D-9D91-A67B950EE325}" type="slidenum">
              <a:rPr lang="en-US" smtClean="0"/>
              <a:pPr/>
              <a:t>89</a:t>
            </a:fld>
            <a:endParaRPr lang="en-US" dirty="0"/>
          </a:p>
        </p:txBody>
      </p:sp>
      <p:graphicFrame>
        <p:nvGraphicFramePr>
          <p:cNvPr id="5" name="Table 4">
            <a:extLst>
              <a:ext uri="{FF2B5EF4-FFF2-40B4-BE49-F238E27FC236}">
                <a16:creationId xmlns:a16="http://schemas.microsoft.com/office/drawing/2014/main" id="{44855FE1-114E-4BA6-95FA-B456B68D5B3A}"/>
              </a:ext>
            </a:extLst>
          </p:cNvPr>
          <p:cNvGraphicFramePr>
            <a:graphicFrameLocks noGrp="1"/>
          </p:cNvGraphicFramePr>
          <p:nvPr>
            <p:extLst>
              <p:ext uri="{D42A27DB-BD31-4B8C-83A1-F6EECF244321}">
                <p14:modId xmlns:p14="http://schemas.microsoft.com/office/powerpoint/2010/main" val="2560856037"/>
              </p:ext>
            </p:extLst>
          </p:nvPr>
        </p:nvGraphicFramePr>
        <p:xfrm>
          <a:off x="304801" y="1600200"/>
          <a:ext cx="14165262" cy="5943601"/>
        </p:xfrm>
        <a:graphic>
          <a:graphicData uri="http://schemas.openxmlformats.org/drawingml/2006/table">
            <a:tbl>
              <a:tblPr firstRow="1" firstCol="1" bandRow="1"/>
              <a:tblGrid>
                <a:gridCol w="1396695">
                  <a:extLst>
                    <a:ext uri="{9D8B030D-6E8A-4147-A177-3AD203B41FA5}">
                      <a16:colId xmlns:a16="http://schemas.microsoft.com/office/drawing/2014/main" val="3590261715"/>
                    </a:ext>
                  </a:extLst>
                </a:gridCol>
                <a:gridCol w="1294705">
                  <a:extLst>
                    <a:ext uri="{9D8B030D-6E8A-4147-A177-3AD203B41FA5}">
                      <a16:colId xmlns:a16="http://schemas.microsoft.com/office/drawing/2014/main" val="2517117184"/>
                    </a:ext>
                  </a:extLst>
                </a:gridCol>
                <a:gridCol w="11473862">
                  <a:extLst>
                    <a:ext uri="{9D8B030D-6E8A-4147-A177-3AD203B41FA5}">
                      <a16:colId xmlns:a16="http://schemas.microsoft.com/office/drawing/2014/main" val="2008768620"/>
                    </a:ext>
                  </a:extLst>
                </a:gridCol>
              </a:tblGrid>
              <a:tr h="566916">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COR</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LOE</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Recommendations</a:t>
                      </a:r>
                      <a:endParaRPr lang="en-US" sz="25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821659"/>
                  </a:ext>
                </a:extLst>
              </a:tr>
              <a:tr h="1862723">
                <a:tc>
                  <a:txBody>
                    <a:bodyPr/>
                    <a:lstStyle/>
                    <a:p>
                      <a:pPr marL="0" marR="0" algn="ctr">
                        <a:lnSpc>
                          <a:spcPct val="100000"/>
                        </a:lnSpc>
                        <a:spcBef>
                          <a:spcPts val="0"/>
                        </a:spcBef>
                        <a:spcAft>
                          <a:spcPts val="0"/>
                        </a:spcAft>
                      </a:pPr>
                      <a:r>
                        <a:rPr lang="en-US" sz="2500" b="1" dirty="0">
                          <a:effectLst/>
                          <a:latin typeface="Times New Roman" panose="02020603050405020304" pitchFamily="18" charset="0"/>
                          <a:ea typeface="Calibri" panose="020F0502020204030204" pitchFamily="34" charset="0"/>
                        </a:rPr>
                        <a:t>2a</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B-NR</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3. In patients with a BAV with indications for SAVR and a diameter of the aortic sinuses or ascending aorta ≥4.5 cm, replacement of the aortic sinuses and/or ascending aorta is reasonable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827285"/>
                  </a:ext>
                </a:extLst>
              </a:tr>
              <a:tr h="1489263">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C-LD</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4. In patients with a BAV who meet criteria for replacement of the aortic sinuses, valve-sparing surgery may be considered if the surgery is performed at a Comprehensive Valve Center.</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3251587"/>
                  </a:ext>
                </a:extLst>
              </a:tr>
              <a:tr h="2024699">
                <a:tc>
                  <a:txBody>
                    <a:bodyPr/>
                    <a:lstStyle/>
                    <a:p>
                      <a:pPr marL="0" marR="0" algn="ctr">
                        <a:lnSpc>
                          <a:spcPct val="100000"/>
                        </a:lnSpc>
                        <a:spcBef>
                          <a:spcPts val="0"/>
                        </a:spcBef>
                        <a:spcAft>
                          <a:spcPts val="0"/>
                        </a:spcAft>
                      </a:pPr>
                      <a:r>
                        <a:rPr lang="en-US" sz="2500" b="1" dirty="0">
                          <a:solidFill>
                            <a:srgbClr val="000000"/>
                          </a:solidFill>
                          <a:effectLst/>
                          <a:latin typeface="Times New Roman" panose="02020603050405020304" pitchFamily="18" charset="0"/>
                          <a:ea typeface="Calibri" panose="020F0502020204030204" pitchFamily="34" charset="0"/>
                        </a:rPr>
                        <a:t>2b</a:t>
                      </a:r>
                      <a:endParaRPr lang="en-US" sz="25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100000"/>
                        </a:lnSpc>
                        <a:spcBef>
                          <a:spcPts val="0"/>
                        </a:spcBef>
                        <a:spcAft>
                          <a:spcPts val="0"/>
                        </a:spcAft>
                      </a:pPr>
                      <a:r>
                        <a:rPr lang="en-US" sz="2500" b="1">
                          <a:solidFill>
                            <a:srgbClr val="000000"/>
                          </a:solidFill>
                          <a:effectLst/>
                          <a:latin typeface="Times New Roman" panose="02020603050405020304" pitchFamily="18" charset="0"/>
                          <a:ea typeface="Calibri" panose="020F0502020204030204" pitchFamily="34" charset="0"/>
                        </a:rPr>
                        <a:t>B-NR</a:t>
                      </a:r>
                      <a:endParaRPr lang="en-US" sz="25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just">
                        <a:lnSpc>
                          <a:spcPct val="100000"/>
                        </a:lnSpc>
                        <a:spcBef>
                          <a:spcPts val="0"/>
                        </a:spcBef>
                        <a:spcAft>
                          <a:spcPts val="0"/>
                        </a:spcAft>
                        <a:buFont typeface="+mj-lt"/>
                        <a:buNone/>
                      </a:pPr>
                      <a:r>
                        <a:rPr lang="en-US" sz="2500" b="1" dirty="0">
                          <a:solidFill>
                            <a:srgbClr val="000000"/>
                          </a:solidFill>
                          <a:effectLst/>
                          <a:latin typeface="Times New Roman" panose="02020603050405020304" pitchFamily="18" charset="0"/>
                          <a:ea typeface="Calibri" panose="020F0502020204030204" pitchFamily="34" charset="0"/>
                        </a:rPr>
                        <a:t>5. In asymptomatic patients with a BAV who are at low surgical risk, have a diameter of the aortic sinuses or ascending aorta of 5.0 to 5.5 cm, and have no additional risk factors for dissection, operative intervention to replace the aortic sinuses and/or the ascending aorta may be considered if the surgery is performed at a Comprehensive Valve Center.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31150962"/>
                  </a:ext>
                </a:extLst>
              </a:tr>
            </a:tbl>
          </a:graphicData>
        </a:graphic>
      </p:graphicFrame>
    </p:spTree>
    <p:extLst>
      <p:ext uri="{BB962C8B-B14F-4D97-AF65-F5344CB8AC3E}">
        <p14:creationId xmlns:p14="http://schemas.microsoft.com/office/powerpoint/2010/main" val="3826509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0C6C47-E8BE-4B1E-AC6B-73485F5C4778}"/>
              </a:ext>
            </a:extLst>
          </p:cNvPr>
          <p:cNvSpPr>
            <a:spLocks noGrp="1"/>
          </p:cNvSpPr>
          <p:nvPr>
            <p:ph type="body" sz="quarter" idx="10"/>
          </p:nvPr>
        </p:nvSpPr>
        <p:spPr>
          <a:xfrm>
            <a:off x="304800" y="1676399"/>
            <a:ext cx="14165262" cy="5830737"/>
          </a:xfrm>
        </p:spPr>
        <p:txBody>
          <a:bodyPr/>
          <a:lstStyle/>
          <a:p>
            <a:pPr marL="914400" indent="-914400">
              <a:buNone/>
            </a:pPr>
            <a:r>
              <a:rPr lang="en-US" sz="4800" dirty="0"/>
              <a:t> 4.  All patients with severe valvular heart disease being considered for valve intervention should be evaluated by a multidisciplinary team, with either referral to or consultation with a  Primary or Comprehensive Valve Center.</a:t>
            </a:r>
          </a:p>
        </p:txBody>
      </p:sp>
      <p:sp>
        <p:nvSpPr>
          <p:cNvPr id="5" name="Slide Number Placeholder 4">
            <a:extLst>
              <a:ext uri="{FF2B5EF4-FFF2-40B4-BE49-F238E27FC236}">
                <a16:creationId xmlns:a16="http://schemas.microsoft.com/office/drawing/2014/main" id="{FD3234A8-7F7F-4055-BB02-364ACC52704E}"/>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
        <p:nvSpPr>
          <p:cNvPr id="4" name="Subtitle 2">
            <a:extLst>
              <a:ext uri="{FF2B5EF4-FFF2-40B4-BE49-F238E27FC236}">
                <a16:creationId xmlns:a16="http://schemas.microsoft.com/office/drawing/2014/main" id="{CDCFE7F9-8A61-4175-8A5A-390DF8AD89A7}"/>
              </a:ext>
            </a:extLst>
          </p:cNvPr>
          <p:cNvSpPr txBox="1">
            <a:spLocks/>
          </p:cNvSpPr>
          <p:nvPr/>
        </p:nvSpPr>
        <p:spPr>
          <a:xfrm>
            <a:off x="3234531" y="646262"/>
            <a:ext cx="8305800" cy="1030137"/>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600" b="0" i="0" kern="1200" spc="0">
                <a:solidFill>
                  <a:schemeClr val="tx1"/>
                </a:solidFill>
                <a:latin typeface="Lub Dub Medium" panose="020B0603030403020204" pitchFamily="34"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black"/>
                </a:solidFill>
                <a:effectLst/>
                <a:uLnTx/>
                <a:uFillTx/>
                <a:latin typeface="Lub Dub Medium" panose="020B0603030403020204" pitchFamily="34" charset="77"/>
                <a:ea typeface="+mn-ea"/>
                <a:cs typeface="+mn-cs"/>
              </a:rPr>
              <a:t>Top 10 Take Home Messages </a:t>
            </a:r>
          </a:p>
        </p:txBody>
      </p:sp>
    </p:spTree>
    <p:extLst>
      <p:ext uri="{BB962C8B-B14F-4D97-AF65-F5344CB8AC3E}">
        <p14:creationId xmlns:p14="http://schemas.microsoft.com/office/powerpoint/2010/main" val="172844095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451BD4-2CCC-4261-B8DB-1D94AE4401A6}"/>
              </a:ext>
            </a:extLst>
          </p:cNvPr>
          <p:cNvSpPr>
            <a:spLocks noGrp="1"/>
          </p:cNvSpPr>
          <p:nvPr>
            <p:ph type="sldNum" sz="quarter" idx="4"/>
          </p:nvPr>
        </p:nvSpPr>
        <p:spPr/>
        <p:txBody>
          <a:bodyPr/>
          <a:lstStyle/>
          <a:p>
            <a:fld id="{01CD3B2E-BC1C-6C4D-9D91-A67B950EE325}" type="slidenum">
              <a:rPr lang="en-US" smtClean="0"/>
              <a:pPr/>
              <a:t>90</a:t>
            </a:fld>
            <a:endParaRPr lang="en-US" dirty="0"/>
          </a:p>
        </p:txBody>
      </p:sp>
      <p:sp>
        <p:nvSpPr>
          <p:cNvPr id="5" name="TextBox 4">
            <a:extLst>
              <a:ext uri="{FF2B5EF4-FFF2-40B4-BE49-F238E27FC236}">
                <a16:creationId xmlns:a16="http://schemas.microsoft.com/office/drawing/2014/main" id="{FADAB132-C148-4CA9-9F4F-E07F8ABE4EE4}"/>
              </a:ext>
            </a:extLst>
          </p:cNvPr>
          <p:cNvSpPr txBox="1"/>
          <p:nvPr/>
        </p:nvSpPr>
        <p:spPr>
          <a:xfrm>
            <a:off x="533400" y="1981200"/>
            <a:ext cx="2971800" cy="4708981"/>
          </a:xfrm>
          <a:prstGeom prst="rect">
            <a:avLst/>
          </a:prstGeom>
          <a:noFill/>
        </p:spPr>
        <p:txBody>
          <a:bodyPr wrap="square" rtlCol="0">
            <a:spAutoFit/>
          </a:bodyPr>
          <a:lstStyle/>
          <a:p>
            <a:r>
              <a:rPr lang="en-US" sz="2000" b="1" dirty="0">
                <a:latin typeface="Lub Dub Medium" panose="020B0603030403020204" pitchFamily="34" charset="0"/>
                <a:cs typeface="Times New Roman" panose="02020603050405020304" pitchFamily="18" charset="0"/>
              </a:rPr>
              <a:t>Figure 6. Intervention for replacement of the aorta in patients with a BAV. </a:t>
            </a:r>
          </a:p>
          <a:p>
            <a:endParaRPr lang="en-US" sz="2000" b="1" dirty="0">
              <a:latin typeface="Lub Dub Medium" panose="020B0603030403020204" pitchFamily="34" charset="0"/>
              <a:cs typeface="Times New Roman" panose="02020603050405020304" pitchFamily="18" charset="0"/>
            </a:endParaRPr>
          </a:p>
          <a:p>
            <a:r>
              <a:rPr lang="en-US" sz="2000" b="1" dirty="0">
                <a:latin typeface="Lub Dub Medium" panose="020B0603030403020204" pitchFamily="34" charset="0"/>
                <a:cs typeface="Times New Roman" panose="02020603050405020304" pitchFamily="18" charset="0"/>
              </a:rPr>
              <a:t>Colors correspond to Table 2. </a:t>
            </a:r>
          </a:p>
          <a:p>
            <a:endParaRPr lang="en-US" sz="2000" b="1" dirty="0">
              <a:latin typeface="Lub Dub Medium" panose="020B0603030403020204" pitchFamily="34" charset="0"/>
              <a:cs typeface="Times New Roman" panose="02020603050405020304" pitchFamily="18" charset="0"/>
            </a:endParaRPr>
          </a:p>
          <a:p>
            <a:r>
              <a:rPr lang="en-US" sz="2000" b="1" dirty="0">
                <a:solidFill>
                  <a:srgbClr val="000000"/>
                </a:solidFill>
                <a:effectLst/>
                <a:latin typeface="Lub Dub Medium" panose="020B0603030403020204" pitchFamily="34" charset="0"/>
                <a:ea typeface="Times New Roman" panose="02020603050405020304" pitchFamily="18" charset="0"/>
              </a:rPr>
              <a:t>*Family history of aortic dissection, aortic growth rate ≥0.5 cm per year, and/or presence of aortic coarctation.</a:t>
            </a:r>
            <a:endParaRPr lang="en-US" sz="2000" b="1" dirty="0">
              <a:effectLst/>
              <a:latin typeface="Lub Dub Medium" panose="020B0603030403020204" pitchFamily="34" charset="0"/>
              <a:ea typeface="Times New Roman" panose="02020603050405020304" pitchFamily="18" charset="0"/>
            </a:endParaRPr>
          </a:p>
          <a:p>
            <a:endParaRPr lang="en-US" sz="2000" b="1" dirty="0">
              <a:latin typeface="Lub Dub Medium" panose="020B0603030403020204" pitchFamily="34" charset="0"/>
              <a:cs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4611168A-AE45-4FF5-AA23-A4628C6D21A7}"/>
              </a:ext>
            </a:extLst>
          </p:cNvPr>
          <p:cNvPicPr>
            <a:picLocks noChangeAspect="1"/>
          </p:cNvPicPr>
          <p:nvPr/>
        </p:nvPicPr>
        <p:blipFill rotWithShape="1">
          <a:blip r:embed="rId2">
            <a:extLst>
              <a:ext uri="{28A0092B-C50C-407E-A947-70E740481C1C}">
                <a14:useLocalDpi xmlns:a14="http://schemas.microsoft.com/office/drawing/2010/main" val="0"/>
              </a:ext>
            </a:extLst>
          </a:blip>
          <a:srcRect t="9417" b="19738"/>
          <a:stretch/>
        </p:blipFill>
        <p:spPr>
          <a:xfrm>
            <a:off x="4267200" y="0"/>
            <a:ext cx="7886700" cy="8067675"/>
          </a:xfrm>
          <a:prstGeom prst="rect">
            <a:avLst/>
          </a:prstGeom>
        </p:spPr>
      </p:pic>
    </p:spTree>
    <p:extLst>
      <p:ext uri="{BB962C8B-B14F-4D97-AF65-F5344CB8AC3E}">
        <p14:creationId xmlns:p14="http://schemas.microsoft.com/office/powerpoint/2010/main" val="3235743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FE4C3-A6F9-4D4E-96D9-B52C2A698A13}"/>
              </a:ext>
            </a:extLst>
          </p:cNvPr>
          <p:cNvSpPr>
            <a:spLocks noGrp="1"/>
          </p:cNvSpPr>
          <p:nvPr>
            <p:ph type="ctrTitle"/>
          </p:nvPr>
        </p:nvSpPr>
        <p:spPr>
          <a:xfrm>
            <a:off x="2590800" y="76200"/>
            <a:ext cx="9906000" cy="1142999"/>
          </a:xfrm>
        </p:spPr>
        <p:txBody>
          <a:bodyPr/>
          <a:lstStyle/>
          <a:p>
            <a:r>
              <a:rPr lang="en-US" dirty="0"/>
              <a:t>Intervention</a:t>
            </a:r>
            <a:r>
              <a:rPr lang="en-US" strike="sngStrike" dirty="0"/>
              <a:t>s</a:t>
            </a:r>
            <a:r>
              <a:rPr lang="en-US" dirty="0"/>
              <a:t>: Repair or Replacement of the </a:t>
            </a:r>
            <a:br>
              <a:rPr lang="en-US" dirty="0"/>
            </a:br>
            <a:r>
              <a:rPr lang="en-US" dirty="0"/>
              <a:t>Aortic Valve</a:t>
            </a:r>
          </a:p>
        </p:txBody>
      </p:sp>
      <p:sp>
        <p:nvSpPr>
          <p:cNvPr id="3" name="Slide Number Placeholder 2">
            <a:extLst>
              <a:ext uri="{FF2B5EF4-FFF2-40B4-BE49-F238E27FC236}">
                <a16:creationId xmlns:a16="http://schemas.microsoft.com/office/drawing/2014/main" id="{DEB49154-BD5B-4E56-B885-63CDA7BFFCEE}"/>
              </a:ext>
            </a:extLst>
          </p:cNvPr>
          <p:cNvSpPr>
            <a:spLocks noGrp="1"/>
          </p:cNvSpPr>
          <p:nvPr>
            <p:ph type="sldNum" sz="quarter" idx="4"/>
          </p:nvPr>
        </p:nvSpPr>
        <p:spPr/>
        <p:txBody>
          <a:bodyPr/>
          <a:lstStyle/>
          <a:p>
            <a:fld id="{01CD3B2E-BC1C-6C4D-9D91-A67B950EE325}" type="slidenum">
              <a:rPr lang="en-US" smtClean="0"/>
              <a:pPr/>
              <a:t>91</a:t>
            </a:fld>
            <a:endParaRPr lang="en-US" dirty="0"/>
          </a:p>
        </p:txBody>
      </p:sp>
      <p:graphicFrame>
        <p:nvGraphicFramePr>
          <p:cNvPr id="4" name="Table 3">
            <a:extLst>
              <a:ext uri="{FF2B5EF4-FFF2-40B4-BE49-F238E27FC236}">
                <a16:creationId xmlns:a16="http://schemas.microsoft.com/office/drawing/2014/main" id="{982DE3AF-2487-4B8D-A5DC-E2B648BF43B8}"/>
              </a:ext>
            </a:extLst>
          </p:cNvPr>
          <p:cNvGraphicFramePr>
            <a:graphicFrameLocks noGrp="1"/>
          </p:cNvGraphicFramePr>
          <p:nvPr>
            <p:extLst>
              <p:ext uri="{D42A27DB-BD31-4B8C-83A1-F6EECF244321}">
                <p14:modId xmlns:p14="http://schemas.microsoft.com/office/powerpoint/2010/main" val="2241895408"/>
              </p:ext>
            </p:extLst>
          </p:nvPr>
        </p:nvGraphicFramePr>
        <p:xfrm>
          <a:off x="232569" y="1447800"/>
          <a:ext cx="14165261" cy="6019800"/>
        </p:xfrm>
        <a:graphic>
          <a:graphicData uri="http://schemas.openxmlformats.org/drawingml/2006/table">
            <a:tbl>
              <a:tblPr firstRow="1" firstCol="1" bandRow="1"/>
              <a:tblGrid>
                <a:gridCol w="1396695">
                  <a:extLst>
                    <a:ext uri="{9D8B030D-6E8A-4147-A177-3AD203B41FA5}">
                      <a16:colId xmlns:a16="http://schemas.microsoft.com/office/drawing/2014/main" val="1067569488"/>
                    </a:ext>
                  </a:extLst>
                </a:gridCol>
                <a:gridCol w="1294705">
                  <a:extLst>
                    <a:ext uri="{9D8B030D-6E8A-4147-A177-3AD203B41FA5}">
                      <a16:colId xmlns:a16="http://schemas.microsoft.com/office/drawing/2014/main" val="2964787751"/>
                    </a:ext>
                  </a:extLst>
                </a:gridCol>
                <a:gridCol w="11473861">
                  <a:extLst>
                    <a:ext uri="{9D8B030D-6E8A-4147-A177-3AD203B41FA5}">
                      <a16:colId xmlns:a16="http://schemas.microsoft.com/office/drawing/2014/main" val="1492032177"/>
                    </a:ext>
                  </a:extLst>
                </a:gridCol>
              </a:tblGrid>
              <a:tr h="1148125">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6826804"/>
                  </a:ext>
                </a:extLst>
              </a:tr>
              <a:tr h="1910093">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C-LD</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98463" marR="0" lvl="0" indent="-398463"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BAV and severe AR who meet criteria for AVR, aortic valve repair may be considered in selected patients if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2240831"/>
                  </a:ext>
                </a:extLst>
              </a:tr>
              <a:tr h="2961582">
                <a:tc>
                  <a:txBody>
                    <a:bodyPr/>
                    <a:lstStyle/>
                    <a:p>
                      <a:pPr marL="0" marR="0" algn="ctr">
                        <a:lnSpc>
                          <a:spcPct val="200000"/>
                        </a:lnSpc>
                        <a:spcBef>
                          <a:spcPts val="0"/>
                        </a:spcBef>
                        <a:spcAft>
                          <a:spcPts val="0"/>
                        </a:spcAft>
                      </a:pPr>
                      <a:r>
                        <a:rPr lang="en-US" sz="2800" b="1" dirty="0">
                          <a:solidFill>
                            <a:srgbClr val="000000"/>
                          </a:solidFill>
                          <a:effectLst/>
                          <a:latin typeface="Times New Roman" panose="02020603050405020304" pitchFamily="18" charset="0"/>
                          <a:ea typeface="Calibri" panose="020F0502020204030204" pitchFamily="34" charset="0"/>
                        </a:rPr>
                        <a:t>2b</a:t>
                      </a:r>
                      <a:endParaRPr lang="en-US" sz="28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99B1C"/>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BAV and symptomatic, severe AS, TAVI may be considered as an alternative to SAVR after consideration of patient-specific procedural risks, values, trade-offs, and preferences, and when the surgery is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6023768"/>
                  </a:ext>
                </a:extLst>
              </a:tr>
            </a:tbl>
          </a:graphicData>
        </a:graphic>
      </p:graphicFrame>
    </p:spTree>
    <p:extLst>
      <p:ext uri="{BB962C8B-B14F-4D97-AF65-F5344CB8AC3E}">
        <p14:creationId xmlns:p14="http://schemas.microsoft.com/office/powerpoint/2010/main" val="26905159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90C463-8B12-4394-BDAF-E26B06A43736}"/>
              </a:ext>
            </a:extLst>
          </p:cNvPr>
          <p:cNvSpPr>
            <a:spLocks noGrp="1"/>
          </p:cNvSpPr>
          <p:nvPr>
            <p:ph type="ctrTitle"/>
          </p:nvPr>
        </p:nvSpPr>
        <p:spPr>
          <a:xfrm>
            <a:off x="1695450" y="3722385"/>
            <a:ext cx="11239500" cy="784830"/>
          </a:xfrm>
          <a:prstGeom prst="rect">
            <a:avLst/>
          </a:prstGeom>
        </p:spPr>
        <p:txBody>
          <a:bodyPr/>
          <a:lstStyle/>
          <a:p>
            <a:pPr algn="ctr"/>
            <a:r>
              <a:rPr lang="en-US" sz="4800" dirty="0">
                <a:latin typeface="Lub Dub Heavy" panose="020B0903030403020204" pitchFamily="34" charset="0"/>
                <a:cs typeface="Times New Roman" panose="02020603050405020304" pitchFamily="18" charset="0"/>
              </a:rPr>
              <a:t>Mitral Stenosis</a:t>
            </a:r>
            <a:endParaRPr lang="en-US" sz="4800" dirty="0">
              <a:latin typeface="Lub Dub Heavy" panose="020B0903030403020204" pitchFamily="34" charset="0"/>
            </a:endParaRPr>
          </a:p>
        </p:txBody>
      </p:sp>
      <p:sp>
        <p:nvSpPr>
          <p:cNvPr id="4" name="Slide Number Placeholder 3">
            <a:extLst>
              <a:ext uri="{FF2B5EF4-FFF2-40B4-BE49-F238E27FC236}">
                <a16:creationId xmlns:a16="http://schemas.microsoft.com/office/drawing/2014/main" id="{9378A9A9-0A8E-419A-ADE2-AA7B2D5E4E39}"/>
              </a:ext>
            </a:extLst>
          </p:cNvPr>
          <p:cNvSpPr>
            <a:spLocks noGrp="1"/>
          </p:cNvSpPr>
          <p:nvPr>
            <p:ph type="sldNum" sz="quarter" idx="4"/>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1CD3B2E-BC1C-6C4D-9D91-A67B950EE325}" type="slidenum">
              <a:rPr kumimoji="0" lang="en-US" sz="800" b="0" i="0" u="none" strike="noStrike" kern="1200" cap="none" spc="0" normalizeH="0" baseline="0" noProof="0" smtClean="0">
                <a:ln>
                  <a:noFill/>
                </a:ln>
                <a:solidFill>
                  <a:srgbClr val="8A8B8A"/>
                </a:solidFill>
                <a:effectLst/>
                <a:uLnTx/>
                <a:uFillTx/>
                <a:latin typeface="Lub Dub Medium" panose="020B0603030403020204" pitchFamily="34" charset="77"/>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92</a:t>
            </a:fld>
            <a:endParaRPr kumimoji="0" lang="en-US" sz="800" b="0" i="0" u="none" strike="noStrike" kern="1200" cap="none" spc="0" normalizeH="0" baseline="0" noProof="0" dirty="0">
              <a:ln>
                <a:noFill/>
              </a:ln>
              <a:solidFill>
                <a:srgbClr val="8A8B8A"/>
              </a:solidFill>
              <a:effectLst/>
              <a:uLnTx/>
              <a:uFillTx/>
              <a:latin typeface="Lub Dub Medium" panose="020B0603030403020204" pitchFamily="34" charset="77"/>
              <a:ea typeface="+mn-ea"/>
              <a:cs typeface="+mn-cs"/>
            </a:endParaRPr>
          </a:p>
        </p:txBody>
      </p:sp>
    </p:spTree>
    <p:extLst>
      <p:ext uri="{BB962C8B-B14F-4D97-AF65-F5344CB8AC3E}">
        <p14:creationId xmlns:p14="http://schemas.microsoft.com/office/powerpoint/2010/main" val="14886206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602859F-24EF-4D86-BC3B-7CBA071FE9FA}"/>
              </a:ext>
            </a:extLst>
          </p:cNvPr>
          <p:cNvSpPr>
            <a:spLocks noGrp="1"/>
          </p:cNvSpPr>
          <p:nvPr>
            <p:ph type="sldNum" sz="quarter" idx="4"/>
          </p:nvPr>
        </p:nvSpPr>
        <p:spPr/>
        <p:txBody>
          <a:bodyPr/>
          <a:lstStyle/>
          <a:p>
            <a:fld id="{01CD3B2E-BC1C-6C4D-9D91-A67B950EE325}" type="slidenum">
              <a:rPr lang="en-US" smtClean="0"/>
              <a:pPr/>
              <a:t>93</a:t>
            </a:fld>
            <a:endParaRPr lang="en-US" dirty="0"/>
          </a:p>
        </p:txBody>
      </p:sp>
      <p:graphicFrame>
        <p:nvGraphicFramePr>
          <p:cNvPr id="3" name="Table 2">
            <a:extLst>
              <a:ext uri="{FF2B5EF4-FFF2-40B4-BE49-F238E27FC236}">
                <a16:creationId xmlns:a16="http://schemas.microsoft.com/office/drawing/2014/main" id="{2B75F912-0E50-4854-855E-A1F348058099}"/>
              </a:ext>
            </a:extLst>
          </p:cNvPr>
          <p:cNvGraphicFramePr>
            <a:graphicFrameLocks noGrp="1"/>
          </p:cNvGraphicFramePr>
          <p:nvPr>
            <p:extLst>
              <p:ext uri="{D42A27DB-BD31-4B8C-83A1-F6EECF244321}">
                <p14:modId xmlns:p14="http://schemas.microsoft.com/office/powerpoint/2010/main" val="2109908264"/>
              </p:ext>
            </p:extLst>
          </p:nvPr>
        </p:nvGraphicFramePr>
        <p:xfrm>
          <a:off x="176437" y="1137006"/>
          <a:ext cx="14293624" cy="7000791"/>
        </p:xfrm>
        <a:graphic>
          <a:graphicData uri="http://schemas.openxmlformats.org/drawingml/2006/table">
            <a:tbl>
              <a:tblPr firstRow="1" firstCol="1" bandRow="1"/>
              <a:tblGrid>
                <a:gridCol w="818150">
                  <a:extLst>
                    <a:ext uri="{9D8B030D-6E8A-4147-A177-3AD203B41FA5}">
                      <a16:colId xmlns:a16="http://schemas.microsoft.com/office/drawing/2014/main" val="2109921565"/>
                    </a:ext>
                  </a:extLst>
                </a:gridCol>
                <a:gridCol w="1810267">
                  <a:extLst>
                    <a:ext uri="{9D8B030D-6E8A-4147-A177-3AD203B41FA5}">
                      <a16:colId xmlns:a16="http://schemas.microsoft.com/office/drawing/2014/main" val="3176871473"/>
                    </a:ext>
                  </a:extLst>
                </a:gridCol>
                <a:gridCol w="3942625">
                  <a:extLst>
                    <a:ext uri="{9D8B030D-6E8A-4147-A177-3AD203B41FA5}">
                      <a16:colId xmlns:a16="http://schemas.microsoft.com/office/drawing/2014/main" val="289097884"/>
                    </a:ext>
                  </a:extLst>
                </a:gridCol>
                <a:gridCol w="3169561">
                  <a:extLst>
                    <a:ext uri="{9D8B030D-6E8A-4147-A177-3AD203B41FA5}">
                      <a16:colId xmlns:a16="http://schemas.microsoft.com/office/drawing/2014/main" val="4138674499"/>
                    </a:ext>
                  </a:extLst>
                </a:gridCol>
                <a:gridCol w="2808360">
                  <a:extLst>
                    <a:ext uri="{9D8B030D-6E8A-4147-A177-3AD203B41FA5}">
                      <a16:colId xmlns:a16="http://schemas.microsoft.com/office/drawing/2014/main" val="2026199073"/>
                    </a:ext>
                  </a:extLst>
                </a:gridCol>
                <a:gridCol w="1744661">
                  <a:extLst>
                    <a:ext uri="{9D8B030D-6E8A-4147-A177-3AD203B41FA5}">
                      <a16:colId xmlns:a16="http://schemas.microsoft.com/office/drawing/2014/main" val="3787020348"/>
                    </a:ext>
                  </a:extLst>
                </a:gridCol>
              </a:tblGrid>
              <a:tr h="599583">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Stage</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Definition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Anatomy</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Valve Hemodynamics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Hemodynamic Consequences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nSpc>
                          <a:spcPct val="100000"/>
                        </a:lnSpc>
                        <a:spcBef>
                          <a:spcPts val="0"/>
                        </a:spcBef>
                        <a:spcAft>
                          <a:spcPts val="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Symptoms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773052637"/>
                  </a:ext>
                </a:extLst>
              </a:tr>
              <a:tr h="635052">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a:lnSpc>
                          <a:spcPct val="100000"/>
                        </a:lnSpc>
                        <a:spcBef>
                          <a:spcPts val="0"/>
                        </a:spcBef>
                        <a:spcAft>
                          <a:spcPts val="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risk of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Mild valve doming during diastole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velocity</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CE6F2"/>
                    </a:solidFill>
                  </a:tcPr>
                </a:tc>
                <a:extLst>
                  <a:ext uri="{0D108BD9-81ED-4DB2-BD59-A6C34878D82A}">
                    <a16:rowId xmlns:a16="http://schemas.microsoft.com/office/drawing/2014/main" val="3010241416"/>
                  </a:ext>
                </a:extLst>
              </a:tr>
              <a:tr h="2098539">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Progressive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Increased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transmitral</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flow velocities</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&gt;1.5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&lt;150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Mild to moderate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Normal pulmonary pressure at rest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BF2DF"/>
                    </a:solidFill>
                  </a:tcPr>
                </a:tc>
                <a:extLst>
                  <a:ext uri="{0D108BD9-81ED-4DB2-BD59-A6C34878D82A}">
                    <a16:rowId xmlns:a16="http://schemas.microsoft.com/office/drawing/2014/main" val="1306413584"/>
                  </a:ext>
                </a:extLst>
              </a:tr>
              <a:tr h="1798748">
                <a:tc>
                  <a:txBody>
                    <a:bodyPr/>
                    <a:lstStyle/>
                    <a:p>
                      <a:pPr marL="0" marR="0">
                        <a:lnSpc>
                          <a:spcPct val="100000"/>
                        </a:lnSpc>
                        <a:spcBef>
                          <a:spcPts val="0"/>
                        </a:spcBef>
                        <a:spcAft>
                          <a:spcPts val="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C</a:t>
                      </a: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Asymptomatic severe 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tc>
                  <a:txBody>
                    <a:bodyPr/>
                    <a:lstStyle/>
                    <a:p>
                      <a:pPr marL="0" marR="0" indent="0">
                        <a:lnSpc>
                          <a:spcPct val="100000"/>
                        </a:lnSpc>
                        <a:spcBef>
                          <a:spcPts val="0"/>
                        </a:spcBef>
                        <a:spcAft>
                          <a:spcPts val="0"/>
                        </a:spcAft>
                        <a:buFont typeface="Arial" panose="020B0604020202020204" pitchFamily="34" charset="0"/>
                        <a:buNone/>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None</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CE8D9"/>
                    </a:solidFill>
                  </a:tcPr>
                </a:tc>
                <a:extLst>
                  <a:ext uri="{0D108BD9-81ED-4DB2-BD59-A6C34878D82A}">
                    <a16:rowId xmlns:a16="http://schemas.microsoft.com/office/drawing/2014/main" val="3204222681"/>
                  </a:ext>
                </a:extLst>
              </a:tr>
              <a:tr h="1798748">
                <a:tc>
                  <a:txBody>
                    <a:bodyPr/>
                    <a:lstStyle/>
                    <a:p>
                      <a:pPr marL="0" marR="0">
                        <a:lnSpc>
                          <a:spcPct val="100000"/>
                        </a:lnSpc>
                        <a:spcBef>
                          <a:spcPts val="0"/>
                        </a:spcBef>
                        <a:spcAft>
                          <a:spcPts val="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0" marR="0" indent="0">
                        <a:lnSpc>
                          <a:spcPct val="100000"/>
                        </a:lnSpc>
                        <a:spcBef>
                          <a:spcPts val="0"/>
                        </a:spcBef>
                        <a:spcAft>
                          <a:spcPts val="0"/>
                        </a:spcAft>
                        <a:buFont typeface="Arial" panose="020B0604020202020204" pitchFamily="34" charset="0"/>
                        <a:buNone/>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Symptomatic severe MS</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Rheumatic valve changes with commissural fusion and diastolic doming of the mitral valve leaflets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Planimetered</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Mitral valve area ≤1.5 cm</a:t>
                      </a:r>
                      <a:r>
                        <a:rPr lang="en-US" sz="2000" baseline="30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Diastolic pressure half-time ≥150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ms</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Severe LA enlargement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Elevated PASP &gt;50 mm Hg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Decreased exercise tolerance</a:t>
                      </a:r>
                    </a:p>
                    <a:p>
                      <a:pPr marL="342900" marR="0" indent="-342900">
                        <a:lnSpc>
                          <a:spcPct val="100000"/>
                        </a:lnSpc>
                        <a:spcBef>
                          <a:spcPts val="0"/>
                        </a:spcBef>
                        <a:spcAft>
                          <a:spcPts val="0"/>
                        </a:spcAft>
                        <a:buFont typeface="Arial" panose="020B0604020202020204" pitchFamily="34" charset="0"/>
                        <a:buChar char="•"/>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Exertional dyspnea</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559670565"/>
                  </a:ext>
                </a:extLst>
              </a:tr>
            </a:tbl>
          </a:graphicData>
        </a:graphic>
      </p:graphicFrame>
      <p:sp>
        <p:nvSpPr>
          <p:cNvPr id="4" name="TextBox 3">
            <a:extLst>
              <a:ext uri="{FF2B5EF4-FFF2-40B4-BE49-F238E27FC236}">
                <a16:creationId xmlns:a16="http://schemas.microsoft.com/office/drawing/2014/main" id="{1811EA03-8D57-45DD-B3EC-05BB67840621}"/>
              </a:ext>
            </a:extLst>
          </p:cNvPr>
          <p:cNvSpPr txBox="1"/>
          <p:nvPr/>
        </p:nvSpPr>
        <p:spPr>
          <a:xfrm>
            <a:off x="2971800" y="53522"/>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
        <p:nvSpPr>
          <p:cNvPr id="6" name="TextBox 5">
            <a:extLst>
              <a:ext uri="{FF2B5EF4-FFF2-40B4-BE49-F238E27FC236}">
                <a16:creationId xmlns:a16="http://schemas.microsoft.com/office/drawing/2014/main" id="{284AC905-ACE6-4B03-AD7A-97E7FEBDD6DC}"/>
              </a:ext>
            </a:extLst>
          </p:cNvPr>
          <p:cNvSpPr txBox="1"/>
          <p:nvPr/>
        </p:nvSpPr>
        <p:spPr>
          <a:xfrm>
            <a:off x="4876800" y="699853"/>
            <a:ext cx="5334000" cy="369332"/>
          </a:xfrm>
          <a:prstGeom prst="rect">
            <a:avLst/>
          </a:prstGeom>
          <a:noFill/>
        </p:spPr>
        <p:txBody>
          <a:bodyPr wrap="square" rtlCol="0">
            <a:spAutoFit/>
          </a:bodyPr>
          <a:lstStyle/>
          <a:p>
            <a:pPr algn="ctr"/>
            <a:r>
              <a:rPr lang="en-US" dirty="0">
                <a:latin typeface="Lub Dub Medium" panose="020B0603030403020204" pitchFamily="34" charset="0"/>
              </a:rPr>
              <a:t>Footnote text located on the next slide</a:t>
            </a:r>
          </a:p>
        </p:txBody>
      </p:sp>
    </p:spTree>
    <p:extLst>
      <p:ext uri="{BB962C8B-B14F-4D97-AF65-F5344CB8AC3E}">
        <p14:creationId xmlns:p14="http://schemas.microsoft.com/office/powerpoint/2010/main" val="25227763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8397D0-B95D-4E9D-88F1-5323F16823C1}"/>
              </a:ext>
            </a:extLst>
          </p:cNvPr>
          <p:cNvSpPr>
            <a:spLocks noGrp="1"/>
          </p:cNvSpPr>
          <p:nvPr>
            <p:ph type="sldNum" sz="quarter" idx="4"/>
          </p:nvPr>
        </p:nvSpPr>
        <p:spPr/>
        <p:txBody>
          <a:bodyPr/>
          <a:lstStyle/>
          <a:p>
            <a:fld id="{01CD3B2E-BC1C-6C4D-9D91-A67B950EE325}" type="slidenum">
              <a:rPr lang="en-US" smtClean="0"/>
              <a:pPr/>
              <a:t>94</a:t>
            </a:fld>
            <a:endParaRPr lang="en-US" dirty="0"/>
          </a:p>
        </p:txBody>
      </p:sp>
      <p:sp>
        <p:nvSpPr>
          <p:cNvPr id="4" name="TextBox 3">
            <a:extLst>
              <a:ext uri="{FF2B5EF4-FFF2-40B4-BE49-F238E27FC236}">
                <a16:creationId xmlns:a16="http://schemas.microsoft.com/office/drawing/2014/main" id="{38304A87-79FA-4F8C-BA21-4E2ED96DF6DC}"/>
              </a:ext>
            </a:extLst>
          </p:cNvPr>
          <p:cNvSpPr txBox="1"/>
          <p:nvPr/>
        </p:nvSpPr>
        <p:spPr>
          <a:xfrm>
            <a:off x="381000" y="1752600"/>
            <a:ext cx="13944600" cy="6060313"/>
          </a:xfrm>
          <a:prstGeom prst="rect">
            <a:avLst/>
          </a:prstGeom>
          <a:noFill/>
        </p:spPr>
        <p:txBody>
          <a:bodyPr wrap="square">
            <a:spAutoFit/>
          </a:bodyPr>
          <a:lstStyle/>
          <a:p>
            <a:pPr marL="0" marR="0">
              <a:lnSpc>
                <a:spcPct val="200000"/>
              </a:lnSpc>
              <a:spcBef>
                <a:spcPts val="0"/>
              </a:spcBef>
              <a:spcAft>
                <a:spcPts val="0"/>
              </a:spcAft>
            </a:pPr>
            <a:r>
              <a:rPr lang="en-US" sz="4000" dirty="0">
                <a:effectLst/>
                <a:latin typeface="Times New Roman" panose="02020603050405020304" pitchFamily="18" charset="0"/>
                <a:ea typeface="Times New Roman" panose="02020603050405020304" pitchFamily="18" charset="0"/>
              </a:rPr>
              <a:t>The </a:t>
            </a:r>
            <a:r>
              <a:rPr lang="en-US" sz="4000" dirty="0" err="1">
                <a:effectLst/>
                <a:latin typeface="Times New Roman" panose="02020603050405020304" pitchFamily="18" charset="0"/>
                <a:ea typeface="Times New Roman" panose="02020603050405020304" pitchFamily="18" charset="0"/>
              </a:rPr>
              <a:t>transmitral</a:t>
            </a:r>
            <a:r>
              <a:rPr lang="en-US" sz="4000" dirty="0">
                <a:effectLst/>
                <a:latin typeface="Times New Roman" panose="02020603050405020304" pitchFamily="18" charset="0"/>
                <a:ea typeface="Times New Roman" panose="02020603050405020304" pitchFamily="18" charset="0"/>
              </a:rPr>
              <a:t> mean pressure gradient should be obtained to further determine the hemodynamic effect of the MS and is usually &gt;5 mm Hg to 10 mm Hg in severe MS; however, because of the variability of the mean pressure gradient with heart rate and forward flow, it has not been included in the criteria for severity.</a:t>
            </a:r>
          </a:p>
        </p:txBody>
      </p:sp>
      <p:sp>
        <p:nvSpPr>
          <p:cNvPr id="3" name="TextBox 2">
            <a:extLst>
              <a:ext uri="{FF2B5EF4-FFF2-40B4-BE49-F238E27FC236}">
                <a16:creationId xmlns:a16="http://schemas.microsoft.com/office/drawing/2014/main" id="{22601047-10EE-4BED-A8E2-2FC817A86BFC}"/>
              </a:ext>
            </a:extLst>
          </p:cNvPr>
          <p:cNvSpPr txBox="1"/>
          <p:nvPr/>
        </p:nvSpPr>
        <p:spPr>
          <a:xfrm>
            <a:off x="2590800" y="609600"/>
            <a:ext cx="9144000" cy="646331"/>
          </a:xfrm>
          <a:prstGeom prst="rect">
            <a:avLst/>
          </a:prstGeom>
          <a:noFill/>
        </p:spPr>
        <p:txBody>
          <a:bodyPr wrap="square" rtlCol="0">
            <a:spAutoFit/>
          </a:bodyPr>
          <a:lstStyle/>
          <a:p>
            <a:pPr algn="ctr"/>
            <a:r>
              <a:rPr lang="en-US" sz="3600" dirty="0">
                <a:latin typeface="Lub Dub Medium" panose="020B0603030403020204" pitchFamily="34" charset="0"/>
              </a:rPr>
              <a:t>Table 16. Stages of MS</a:t>
            </a:r>
          </a:p>
        </p:txBody>
      </p:sp>
    </p:spTree>
    <p:extLst>
      <p:ext uri="{BB962C8B-B14F-4D97-AF65-F5344CB8AC3E}">
        <p14:creationId xmlns:p14="http://schemas.microsoft.com/office/powerpoint/2010/main" val="33676167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F4F69-22C2-4389-A20D-9287A9B38421}"/>
              </a:ext>
            </a:extLst>
          </p:cNvPr>
          <p:cNvSpPr>
            <a:spLocks noGrp="1"/>
          </p:cNvSpPr>
          <p:nvPr>
            <p:ph type="ctrTitle"/>
          </p:nvPr>
        </p:nvSpPr>
        <p:spPr>
          <a:xfrm>
            <a:off x="2705099" y="322433"/>
            <a:ext cx="9220200" cy="1049167"/>
          </a:xfrm>
        </p:spPr>
        <p:txBody>
          <a:bodyPr/>
          <a:lstStyle/>
          <a:p>
            <a:r>
              <a:rPr lang="en-US" sz="3600" dirty="0">
                <a:solidFill>
                  <a:srgbClr val="FF0000"/>
                </a:solidFill>
              </a:rPr>
              <a:t>Diagnostic Testing</a:t>
            </a:r>
            <a:r>
              <a:rPr lang="en-US" sz="3600" dirty="0"/>
              <a:t>: Initial Diagnosis of Rheumatic MS</a:t>
            </a:r>
          </a:p>
        </p:txBody>
      </p:sp>
      <p:sp>
        <p:nvSpPr>
          <p:cNvPr id="3" name="Slide Number Placeholder 2">
            <a:extLst>
              <a:ext uri="{FF2B5EF4-FFF2-40B4-BE49-F238E27FC236}">
                <a16:creationId xmlns:a16="http://schemas.microsoft.com/office/drawing/2014/main" id="{46F3C79A-B585-4A78-A6AC-2201309E9DD5}"/>
              </a:ext>
            </a:extLst>
          </p:cNvPr>
          <p:cNvSpPr>
            <a:spLocks noGrp="1"/>
          </p:cNvSpPr>
          <p:nvPr>
            <p:ph type="sldNum" sz="quarter" idx="4"/>
          </p:nvPr>
        </p:nvSpPr>
        <p:spPr/>
        <p:txBody>
          <a:bodyPr/>
          <a:lstStyle/>
          <a:p>
            <a:fld id="{01CD3B2E-BC1C-6C4D-9D91-A67B950EE325}" type="slidenum">
              <a:rPr lang="en-US" smtClean="0"/>
              <a:pPr/>
              <a:t>95</a:t>
            </a:fld>
            <a:endParaRPr lang="en-US" dirty="0"/>
          </a:p>
        </p:txBody>
      </p:sp>
      <p:graphicFrame>
        <p:nvGraphicFramePr>
          <p:cNvPr id="4" name="Table 3">
            <a:extLst>
              <a:ext uri="{FF2B5EF4-FFF2-40B4-BE49-F238E27FC236}">
                <a16:creationId xmlns:a16="http://schemas.microsoft.com/office/drawing/2014/main" id="{9A5D625B-6271-4298-A79D-49FB73DBDB73}"/>
              </a:ext>
            </a:extLst>
          </p:cNvPr>
          <p:cNvGraphicFramePr>
            <a:graphicFrameLocks noGrp="1"/>
          </p:cNvGraphicFramePr>
          <p:nvPr>
            <p:extLst>
              <p:ext uri="{D42A27DB-BD31-4B8C-83A1-F6EECF244321}">
                <p14:modId xmlns:p14="http://schemas.microsoft.com/office/powerpoint/2010/main" val="395579402"/>
              </p:ext>
            </p:extLst>
          </p:nvPr>
        </p:nvGraphicFramePr>
        <p:xfrm>
          <a:off x="304800" y="1524001"/>
          <a:ext cx="14020799" cy="5881623"/>
        </p:xfrm>
        <a:graphic>
          <a:graphicData uri="http://schemas.openxmlformats.org/drawingml/2006/table">
            <a:tbl>
              <a:tblPr firstRow="1" firstCol="1" bandRow="1"/>
              <a:tblGrid>
                <a:gridCol w="1382451">
                  <a:extLst>
                    <a:ext uri="{9D8B030D-6E8A-4147-A177-3AD203B41FA5}">
                      <a16:colId xmlns:a16="http://schemas.microsoft.com/office/drawing/2014/main" val="1164441651"/>
                    </a:ext>
                  </a:extLst>
                </a:gridCol>
                <a:gridCol w="1281501">
                  <a:extLst>
                    <a:ext uri="{9D8B030D-6E8A-4147-A177-3AD203B41FA5}">
                      <a16:colId xmlns:a16="http://schemas.microsoft.com/office/drawing/2014/main" val="1579353122"/>
                    </a:ext>
                  </a:extLst>
                </a:gridCol>
                <a:gridCol w="11356847">
                  <a:extLst>
                    <a:ext uri="{9D8B030D-6E8A-4147-A177-3AD203B41FA5}">
                      <a16:colId xmlns:a16="http://schemas.microsoft.com/office/drawing/2014/main" val="935421742"/>
                    </a:ext>
                  </a:extLst>
                </a:gridCol>
              </a:tblGrid>
              <a:tr h="914399">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dirty="0">
                          <a:effectLst/>
                          <a:latin typeface="Times New Roman" panose="02020603050405020304" pitchFamily="18" charset="0"/>
                          <a:ea typeface="Calibri" panose="020F0502020204030204" pitchFamily="34" charset="0"/>
                        </a:rPr>
                        <a:t>Recommendations</a:t>
                      </a:r>
                      <a:endParaRPr lang="en-US" sz="28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8779692"/>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B-NR</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2900" marR="0" lvl="0" indent="-34290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signs or symptoms of rheumatic MS, TTE is indicated to establish the diagnosis, quantify hemodynamic severity, assess concomitant valvular lesions, and demonstrate valve morphology (to determine suitability for mitral commissurotomy).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1138551"/>
                  </a:ext>
                </a:extLst>
              </a:tr>
              <a:tr h="2255752">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347663" marR="0" lvl="0" indent="-347663" algn="l" defTabSz="347663">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considered for percutaneous mitral balloon commissurotomy (PMBC), TEE should be performed to assess the presence or absence of LA thrombus and to evaluate the severity of MR.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0728006"/>
                  </a:ext>
                </a:extLst>
              </a:tr>
            </a:tbl>
          </a:graphicData>
        </a:graphic>
      </p:graphicFrame>
    </p:spTree>
    <p:extLst>
      <p:ext uri="{BB962C8B-B14F-4D97-AF65-F5344CB8AC3E}">
        <p14:creationId xmlns:p14="http://schemas.microsoft.com/office/powerpoint/2010/main" val="1890188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B8BB99-3C9B-4621-A9F1-8E3E99FB3C8C}"/>
              </a:ext>
            </a:extLst>
          </p:cNvPr>
          <p:cNvSpPr>
            <a:spLocks noGrp="1"/>
          </p:cNvSpPr>
          <p:nvPr>
            <p:ph type="ctrTitle"/>
          </p:nvPr>
        </p:nvSpPr>
        <p:spPr>
          <a:xfrm>
            <a:off x="2053431" y="304801"/>
            <a:ext cx="10591800" cy="1057274"/>
          </a:xfrm>
        </p:spPr>
        <p:txBody>
          <a:bodyPr/>
          <a:lstStyle/>
          <a:p>
            <a:r>
              <a:rPr lang="en-US" sz="3600" dirty="0">
                <a:solidFill>
                  <a:srgbClr val="FF0000"/>
                </a:solidFill>
              </a:rPr>
              <a:t>Diagnostic Testing: Exercise Testing in Patients with Rheumatic MS</a:t>
            </a:r>
          </a:p>
        </p:txBody>
      </p:sp>
      <p:sp>
        <p:nvSpPr>
          <p:cNvPr id="3" name="Slide Number Placeholder 2">
            <a:extLst>
              <a:ext uri="{FF2B5EF4-FFF2-40B4-BE49-F238E27FC236}">
                <a16:creationId xmlns:a16="http://schemas.microsoft.com/office/drawing/2014/main" id="{32BF6AD2-67DD-4CDB-85EF-21D7A1E4D16B}"/>
              </a:ext>
            </a:extLst>
          </p:cNvPr>
          <p:cNvSpPr>
            <a:spLocks noGrp="1"/>
          </p:cNvSpPr>
          <p:nvPr>
            <p:ph type="sldNum" sz="quarter" idx="4"/>
          </p:nvPr>
        </p:nvSpPr>
        <p:spPr/>
        <p:txBody>
          <a:bodyPr/>
          <a:lstStyle/>
          <a:p>
            <a:fld id="{01CD3B2E-BC1C-6C4D-9D91-A67B950EE325}" type="slidenum">
              <a:rPr lang="en-US" smtClean="0"/>
              <a:pPr/>
              <a:t>96</a:t>
            </a:fld>
            <a:endParaRPr lang="en-US" dirty="0"/>
          </a:p>
        </p:txBody>
      </p:sp>
      <p:graphicFrame>
        <p:nvGraphicFramePr>
          <p:cNvPr id="4" name="Table 3">
            <a:extLst>
              <a:ext uri="{FF2B5EF4-FFF2-40B4-BE49-F238E27FC236}">
                <a16:creationId xmlns:a16="http://schemas.microsoft.com/office/drawing/2014/main" id="{F8262644-57C3-4444-8E41-BDE0C257A95D}"/>
              </a:ext>
            </a:extLst>
          </p:cNvPr>
          <p:cNvGraphicFramePr>
            <a:graphicFrameLocks noGrp="1"/>
          </p:cNvGraphicFramePr>
          <p:nvPr>
            <p:extLst>
              <p:ext uri="{D42A27DB-BD31-4B8C-83A1-F6EECF244321}">
                <p14:modId xmlns:p14="http://schemas.microsoft.com/office/powerpoint/2010/main" val="1816138635"/>
              </p:ext>
            </p:extLst>
          </p:nvPr>
        </p:nvGraphicFramePr>
        <p:xfrm>
          <a:off x="304800" y="1524000"/>
          <a:ext cx="14165261" cy="5943600"/>
        </p:xfrm>
        <a:graphic>
          <a:graphicData uri="http://schemas.openxmlformats.org/drawingml/2006/table">
            <a:tbl>
              <a:tblPr firstRow="1" firstCol="1" bandRow="1"/>
              <a:tblGrid>
                <a:gridCol w="1354199">
                  <a:extLst>
                    <a:ext uri="{9D8B030D-6E8A-4147-A177-3AD203B41FA5}">
                      <a16:colId xmlns:a16="http://schemas.microsoft.com/office/drawing/2014/main" val="18220083"/>
                    </a:ext>
                  </a:extLst>
                </a:gridCol>
                <a:gridCol w="1376863">
                  <a:extLst>
                    <a:ext uri="{9D8B030D-6E8A-4147-A177-3AD203B41FA5}">
                      <a16:colId xmlns:a16="http://schemas.microsoft.com/office/drawing/2014/main" val="1680463974"/>
                    </a:ext>
                  </a:extLst>
                </a:gridCol>
                <a:gridCol w="11434199">
                  <a:extLst>
                    <a:ext uri="{9D8B030D-6E8A-4147-A177-3AD203B41FA5}">
                      <a16:colId xmlns:a16="http://schemas.microsoft.com/office/drawing/2014/main" val="949416849"/>
                    </a:ext>
                  </a:extLst>
                </a:gridCol>
              </a:tblGrid>
              <a:tr h="1112553">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7479349"/>
                  </a:ext>
                </a:extLst>
              </a:tr>
              <a:tr h="4831047">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1</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3200" b="1">
                          <a:solidFill>
                            <a:srgbClr val="000000"/>
                          </a:solidFill>
                          <a:effectLst/>
                          <a:latin typeface="Times New Roman" panose="02020603050405020304" pitchFamily="18" charset="0"/>
                          <a:ea typeface="Calibri" panose="020F0502020204030204" pitchFamily="34" charset="0"/>
                        </a:rPr>
                        <a:t>C-LD</a:t>
                      </a:r>
                      <a:endParaRPr lang="en-US" sz="32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3200" b="1" dirty="0">
                          <a:solidFill>
                            <a:srgbClr val="000000"/>
                          </a:solidFill>
                          <a:effectLst/>
                          <a:latin typeface="Times New Roman" panose="02020603050405020304" pitchFamily="18" charset="0"/>
                          <a:ea typeface="Calibri" panose="020F0502020204030204" pitchFamily="34" charset="0"/>
                        </a:rPr>
                        <a:t>In patients with rheumatic MS and a discrepancy between resting echocardiographic findings and clinical symptoms, exercise testing with Doppler or invasive hemodynamic assessment is recommended to evaluate symptomatic response, exercise capacity, and the response of the mean mitral gradient and pulmonary artery pressure.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5869305"/>
                  </a:ext>
                </a:extLst>
              </a:tr>
            </a:tbl>
          </a:graphicData>
        </a:graphic>
      </p:graphicFrame>
    </p:spTree>
    <p:extLst>
      <p:ext uri="{BB962C8B-B14F-4D97-AF65-F5344CB8AC3E}">
        <p14:creationId xmlns:p14="http://schemas.microsoft.com/office/powerpoint/2010/main" val="36578691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6294-C9CC-424E-B1E9-8E98732D0464}"/>
              </a:ext>
            </a:extLst>
          </p:cNvPr>
          <p:cNvSpPr>
            <a:spLocks noGrp="1"/>
          </p:cNvSpPr>
          <p:nvPr>
            <p:ph type="ctrTitle"/>
          </p:nvPr>
        </p:nvSpPr>
        <p:spPr>
          <a:xfrm>
            <a:off x="1905000" y="322433"/>
            <a:ext cx="10668000" cy="914399"/>
          </a:xfrm>
        </p:spPr>
        <p:txBody>
          <a:bodyPr/>
          <a:lstStyle/>
          <a:p>
            <a:r>
              <a:rPr lang="en-US" dirty="0"/>
              <a:t>Medical Therapy </a:t>
            </a:r>
            <a:r>
              <a:rPr lang="en-US" dirty="0">
                <a:solidFill>
                  <a:srgbClr val="FF0000"/>
                </a:solidFill>
              </a:rPr>
              <a:t>in</a:t>
            </a:r>
            <a:r>
              <a:rPr lang="en-US" dirty="0"/>
              <a:t> Patients with Rheumatic MS</a:t>
            </a:r>
          </a:p>
        </p:txBody>
      </p:sp>
      <p:sp>
        <p:nvSpPr>
          <p:cNvPr id="3" name="Slide Number Placeholder 2">
            <a:extLst>
              <a:ext uri="{FF2B5EF4-FFF2-40B4-BE49-F238E27FC236}">
                <a16:creationId xmlns:a16="http://schemas.microsoft.com/office/drawing/2014/main" id="{AB09517D-38D2-41DA-9D01-9210D479DEA1}"/>
              </a:ext>
            </a:extLst>
          </p:cNvPr>
          <p:cNvSpPr>
            <a:spLocks noGrp="1"/>
          </p:cNvSpPr>
          <p:nvPr>
            <p:ph type="sldNum" sz="quarter" idx="4"/>
          </p:nvPr>
        </p:nvSpPr>
        <p:spPr/>
        <p:txBody>
          <a:bodyPr/>
          <a:lstStyle/>
          <a:p>
            <a:fld id="{01CD3B2E-BC1C-6C4D-9D91-A67B950EE325}" type="slidenum">
              <a:rPr lang="en-US" smtClean="0"/>
              <a:pPr/>
              <a:t>97</a:t>
            </a:fld>
            <a:endParaRPr lang="en-US" dirty="0"/>
          </a:p>
        </p:txBody>
      </p:sp>
      <p:graphicFrame>
        <p:nvGraphicFramePr>
          <p:cNvPr id="4" name="Table 3">
            <a:extLst>
              <a:ext uri="{FF2B5EF4-FFF2-40B4-BE49-F238E27FC236}">
                <a16:creationId xmlns:a16="http://schemas.microsoft.com/office/drawing/2014/main" id="{DBE1CB0A-A94A-482D-896B-234E67E192B2}"/>
              </a:ext>
            </a:extLst>
          </p:cNvPr>
          <p:cNvGraphicFramePr>
            <a:graphicFrameLocks noGrp="1"/>
          </p:cNvGraphicFramePr>
          <p:nvPr>
            <p:extLst>
              <p:ext uri="{D42A27DB-BD31-4B8C-83A1-F6EECF244321}">
                <p14:modId xmlns:p14="http://schemas.microsoft.com/office/powerpoint/2010/main" val="1836253742"/>
              </p:ext>
            </p:extLst>
          </p:nvPr>
        </p:nvGraphicFramePr>
        <p:xfrm>
          <a:off x="304800" y="1828800"/>
          <a:ext cx="14020799" cy="5540475"/>
        </p:xfrm>
        <a:graphic>
          <a:graphicData uri="http://schemas.openxmlformats.org/drawingml/2006/table">
            <a:tbl>
              <a:tblPr firstRow="1" firstCol="1" bandRow="1"/>
              <a:tblGrid>
                <a:gridCol w="1340388">
                  <a:extLst>
                    <a:ext uri="{9D8B030D-6E8A-4147-A177-3AD203B41FA5}">
                      <a16:colId xmlns:a16="http://schemas.microsoft.com/office/drawing/2014/main" val="566489754"/>
                    </a:ext>
                  </a:extLst>
                </a:gridCol>
                <a:gridCol w="1362822">
                  <a:extLst>
                    <a:ext uri="{9D8B030D-6E8A-4147-A177-3AD203B41FA5}">
                      <a16:colId xmlns:a16="http://schemas.microsoft.com/office/drawing/2014/main" val="950430257"/>
                    </a:ext>
                  </a:extLst>
                </a:gridCol>
                <a:gridCol w="11317589">
                  <a:extLst>
                    <a:ext uri="{9D8B030D-6E8A-4147-A177-3AD203B41FA5}">
                      <a16:colId xmlns:a16="http://schemas.microsoft.com/office/drawing/2014/main" val="2538051409"/>
                    </a:ext>
                  </a:extLst>
                </a:gridCol>
              </a:tblGrid>
              <a:tr h="1176414">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COR</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LOE</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200000"/>
                        </a:lnSpc>
                        <a:spcBef>
                          <a:spcPts val="0"/>
                        </a:spcBef>
                        <a:spcAft>
                          <a:spcPts val="0"/>
                        </a:spcAft>
                      </a:pPr>
                      <a:r>
                        <a:rPr lang="en-US" sz="2800" b="1">
                          <a:effectLst/>
                          <a:latin typeface="Times New Roman" panose="02020603050405020304" pitchFamily="18" charset="0"/>
                          <a:ea typeface="Calibri" panose="020F0502020204030204" pitchFamily="34" charset="0"/>
                        </a:rPr>
                        <a:t>Recommendations</a:t>
                      </a:r>
                      <a:endParaRPr lang="en-US" sz="28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2258222"/>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1</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AutoNum type="arabicPeriod"/>
                      </a:pPr>
                      <a:r>
                        <a:rPr lang="en-US" sz="2800" b="1" dirty="0">
                          <a:solidFill>
                            <a:srgbClr val="000000"/>
                          </a:solidFill>
                          <a:effectLst/>
                          <a:latin typeface="Times New Roman" panose="02020603050405020304" pitchFamily="18" charset="0"/>
                          <a:ea typeface="Calibri" panose="020F0502020204030204" pitchFamily="34" charset="0"/>
                        </a:rPr>
                        <a:t>In patients with rheumatic MS  and 1) AF, 2) a prior embolic event, or   3) an LA thrombus, anticoagulation with a VKA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4366288"/>
                  </a:ext>
                </a:extLst>
              </a:tr>
              <a:tr h="1176414">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C-LD</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4D9F0"/>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2. In patients with rheumatic MS and AF with a rapid ventricular response, heart rate control can be beneficial.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1561641"/>
                  </a:ext>
                </a:extLst>
              </a:tr>
              <a:tr h="1957157">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2a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200000"/>
                        </a:lnSpc>
                        <a:spcBef>
                          <a:spcPts val="0"/>
                        </a:spcBef>
                        <a:spcAft>
                          <a:spcPts val="0"/>
                        </a:spcAft>
                      </a:pPr>
                      <a:r>
                        <a:rPr lang="en-US" sz="2800" b="1">
                          <a:solidFill>
                            <a:srgbClr val="000000"/>
                          </a:solidFill>
                          <a:effectLst/>
                          <a:latin typeface="Times New Roman" panose="02020603050405020304" pitchFamily="18" charset="0"/>
                          <a:ea typeface="Calibri" panose="020F0502020204030204" pitchFamily="34" charset="0"/>
                        </a:rPr>
                        <a:t>A</a:t>
                      </a:r>
                      <a:endParaRPr lang="en-US" sz="28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463550" marR="0" lvl="0" indent="-463550" algn="just">
                        <a:lnSpc>
                          <a:spcPct val="150000"/>
                        </a:lnSpc>
                        <a:spcBef>
                          <a:spcPts val="0"/>
                        </a:spcBef>
                        <a:spcAft>
                          <a:spcPts val="0"/>
                        </a:spcAft>
                        <a:buFont typeface="+mj-lt"/>
                        <a:buNone/>
                      </a:pPr>
                      <a:r>
                        <a:rPr lang="en-US" sz="2800" b="1" dirty="0">
                          <a:solidFill>
                            <a:srgbClr val="000000"/>
                          </a:solidFill>
                          <a:effectLst/>
                          <a:latin typeface="Times New Roman" panose="02020603050405020304" pitchFamily="18" charset="0"/>
                          <a:ea typeface="Calibri" panose="020F0502020204030204" pitchFamily="34" charset="0"/>
                        </a:rPr>
                        <a:t>3. In patients with rheumatic MS in normal sinus rhythm with symptomatic resting or exertional sinus tachycardia, heart rate control can be beneficial to manage symptoms.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7051135"/>
                  </a:ext>
                </a:extLst>
              </a:tr>
            </a:tbl>
          </a:graphicData>
        </a:graphic>
      </p:graphicFrame>
    </p:spTree>
    <p:extLst>
      <p:ext uri="{BB962C8B-B14F-4D97-AF65-F5344CB8AC3E}">
        <p14:creationId xmlns:p14="http://schemas.microsoft.com/office/powerpoint/2010/main" val="143709134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a:t>
            </a:r>
            <a:r>
              <a:rPr lang="en-US" sz="3600" dirty="0">
                <a:solidFill>
                  <a:srgbClr val="FF0000"/>
                </a:solidFill>
              </a:rPr>
              <a:t>for</a:t>
            </a:r>
            <a:r>
              <a:rPr lang="en-US" sz="3600" dirty="0"/>
              <a:t>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98</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2875163587"/>
              </p:ext>
            </p:extLst>
          </p:nvPr>
        </p:nvGraphicFramePr>
        <p:xfrm>
          <a:off x="232569" y="1524000"/>
          <a:ext cx="14165261" cy="5496878"/>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609600">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COR</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a:effectLst/>
                          <a:latin typeface="Times New Roman" panose="02020603050405020304" pitchFamily="18" charset="0"/>
                          <a:ea typeface="Calibri" panose="020F0502020204030204" pitchFamily="34" charset="0"/>
                        </a:rPr>
                        <a:t>LOE</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b="1" dirty="0">
                          <a:effectLst/>
                          <a:latin typeface="Times New Roman" panose="02020603050405020304" pitchFamily="18" charset="0"/>
                          <a:ea typeface="Calibri" panose="020F0502020204030204" pitchFamily="34" charset="0"/>
                        </a:rPr>
                        <a:t>Recommendations</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2209800">
                <a:tc>
                  <a:txBody>
                    <a:bodyPr/>
                    <a:lstStyle/>
                    <a:p>
                      <a:pPr marL="0" marR="0" algn="ctr">
                        <a:lnSpc>
                          <a:spcPct val="150000"/>
                        </a:lnSpc>
                        <a:spcBef>
                          <a:spcPts val="0"/>
                        </a:spcBef>
                        <a:spcAft>
                          <a:spcPts val="0"/>
                        </a:spcAft>
                      </a:pPr>
                      <a:r>
                        <a:rPr lang="en-US" sz="2400" b="1" dirty="0">
                          <a:solidFill>
                            <a:srgbClr val="000000"/>
                          </a:solidFill>
                          <a:effectLst/>
                          <a:latin typeface="Times New Roman" panose="02020603050405020304" pitchFamily="18" charset="0"/>
                          <a:ea typeface="Calibri" panose="020F0502020204030204" pitchFamily="34" charset="0"/>
                        </a:rPr>
                        <a:t>1</a:t>
                      </a:r>
                      <a:endParaRPr lang="en-US" sz="24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A</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E8AB7"/>
                    </a:solidFill>
                  </a:tcPr>
                </a:tc>
                <a:tc>
                  <a:txBody>
                    <a:bodyPr/>
                    <a:lstStyle/>
                    <a:p>
                      <a:pPr marL="342900" marR="0" lvl="0" indent="-342900" algn="l">
                        <a:lnSpc>
                          <a:spcPct val="150000"/>
                        </a:lnSpc>
                        <a:spcBef>
                          <a:spcPts val="0"/>
                        </a:spcBef>
                        <a:spcAft>
                          <a:spcPts val="0"/>
                        </a:spcAft>
                        <a:buFont typeface="+mj-lt"/>
                        <a:buAutoNum type="arabicPeriod"/>
                      </a:pPr>
                      <a:r>
                        <a:rPr lang="en-US" sz="2400" b="1" dirty="0">
                          <a:solidFill>
                            <a:srgbClr val="000000"/>
                          </a:solidFill>
                          <a:effectLst/>
                          <a:latin typeface="Times New Roman" panose="02020603050405020304" pitchFamily="18" charset="0"/>
                          <a:ea typeface="Calibri" panose="020F0502020204030204" pitchFamily="34" charset="0"/>
                        </a:rPr>
                        <a:t>In symptomatic patients (NYHA class II,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and favorable valve morphology with less than moderate (2+) MR* in the absence of LA thrombus, PMBC is recommended if it can be performed at a Comprehensive Valve Center.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8060853"/>
                  </a:ext>
                </a:extLst>
              </a:tr>
              <a:tr h="2610097">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1</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45A547"/>
                    </a:solidFill>
                  </a:tcPr>
                </a:tc>
                <a:tc>
                  <a:txBody>
                    <a:bodyPr/>
                    <a:lstStyle/>
                    <a:p>
                      <a:pPr marL="0" marR="0" algn="ctr">
                        <a:lnSpc>
                          <a:spcPct val="150000"/>
                        </a:lnSpc>
                        <a:spcBef>
                          <a:spcPts val="0"/>
                        </a:spcBef>
                        <a:spcAft>
                          <a:spcPts val="0"/>
                        </a:spcAft>
                      </a:pPr>
                      <a:r>
                        <a:rPr lang="en-US" sz="2400" b="1">
                          <a:solidFill>
                            <a:srgbClr val="000000"/>
                          </a:solidFill>
                          <a:effectLst/>
                          <a:latin typeface="Times New Roman" panose="02020603050405020304" pitchFamily="18" charset="0"/>
                          <a:ea typeface="Calibri" panose="020F0502020204030204" pitchFamily="34" charset="0"/>
                        </a:rPr>
                        <a:t>B-NR</a:t>
                      </a:r>
                      <a:endParaRPr lang="en-US" sz="240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2400" b="1" dirty="0">
                          <a:solidFill>
                            <a:srgbClr val="000000"/>
                          </a:solidFill>
                          <a:effectLst/>
                          <a:latin typeface="Times New Roman" panose="02020603050405020304" pitchFamily="18" charset="0"/>
                          <a:ea typeface="Calibri" panose="020F0502020204030204" pitchFamily="34" charset="0"/>
                        </a:rPr>
                        <a:t>2.  In severely symptomatic patients (NYHA class III or IV) with severe rheumatic MS (mitral valve area ≤1.5 cm</a:t>
                      </a:r>
                      <a:r>
                        <a:rPr lang="en-US" sz="2400" b="1" baseline="30000" dirty="0">
                          <a:solidFill>
                            <a:srgbClr val="000000"/>
                          </a:solidFill>
                          <a:effectLst/>
                          <a:latin typeface="Times New Roman" panose="02020603050405020304" pitchFamily="18" charset="0"/>
                          <a:ea typeface="Calibri" panose="020F0502020204030204" pitchFamily="34" charset="0"/>
                        </a:rPr>
                        <a:t>2</a:t>
                      </a:r>
                      <a:r>
                        <a:rPr lang="en-US" sz="2400" b="1" dirty="0">
                          <a:solidFill>
                            <a:srgbClr val="000000"/>
                          </a:solidFill>
                          <a:effectLst/>
                          <a:latin typeface="Times New Roman" panose="02020603050405020304" pitchFamily="18" charset="0"/>
                          <a:ea typeface="Calibri" panose="020F0502020204030204" pitchFamily="34" charset="0"/>
                        </a:rPr>
                        <a:t>, Stage D) who 1) are not candidates for PMBC, 2) have failed a previous PMBC, 3) require other cardiac procedures, or 4) do not have access to PMBC, mitral valve surgery (repair, commissurotomy, or valve replacement) is indicated.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757187"/>
                  </a:ext>
                </a:extLst>
              </a:tr>
            </a:tbl>
          </a:graphicData>
        </a:graphic>
      </p:graphicFrame>
      <p:sp>
        <p:nvSpPr>
          <p:cNvPr id="6" name="Rectangle 1">
            <a:extLst>
              <a:ext uri="{FF2B5EF4-FFF2-40B4-BE49-F238E27FC236}">
                <a16:creationId xmlns:a16="http://schemas.microsoft.com/office/drawing/2014/main" id="{520C8D2D-3C77-4653-AD0E-3431829468B1}"/>
              </a:ext>
            </a:extLst>
          </p:cNvPr>
          <p:cNvSpPr>
            <a:spLocks noChangeArrowheads="1"/>
          </p:cNvSpPr>
          <p:nvPr/>
        </p:nvSpPr>
        <p:spPr bwMode="auto">
          <a:xfrm>
            <a:off x="232569" y="7048782"/>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06899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9944C7-FCBA-44C6-8537-A37200C25981}"/>
              </a:ext>
            </a:extLst>
          </p:cNvPr>
          <p:cNvSpPr>
            <a:spLocks noGrp="1"/>
          </p:cNvSpPr>
          <p:nvPr>
            <p:ph type="ctrTitle"/>
          </p:nvPr>
        </p:nvSpPr>
        <p:spPr/>
        <p:txBody>
          <a:bodyPr/>
          <a:lstStyle/>
          <a:p>
            <a:r>
              <a:rPr lang="en-US" sz="3600" dirty="0"/>
              <a:t>Intervention – Patients with Rheumatic MS</a:t>
            </a:r>
          </a:p>
        </p:txBody>
      </p:sp>
      <p:sp>
        <p:nvSpPr>
          <p:cNvPr id="3" name="Slide Number Placeholder 2">
            <a:extLst>
              <a:ext uri="{FF2B5EF4-FFF2-40B4-BE49-F238E27FC236}">
                <a16:creationId xmlns:a16="http://schemas.microsoft.com/office/drawing/2014/main" id="{217262AA-5205-4AFD-B75B-9E850C019E37}"/>
              </a:ext>
            </a:extLst>
          </p:cNvPr>
          <p:cNvSpPr>
            <a:spLocks noGrp="1"/>
          </p:cNvSpPr>
          <p:nvPr>
            <p:ph type="sldNum" sz="quarter" idx="4"/>
          </p:nvPr>
        </p:nvSpPr>
        <p:spPr/>
        <p:txBody>
          <a:bodyPr/>
          <a:lstStyle/>
          <a:p>
            <a:fld id="{01CD3B2E-BC1C-6C4D-9D91-A67B950EE325}" type="slidenum">
              <a:rPr lang="en-US" smtClean="0"/>
              <a:pPr/>
              <a:t>99</a:t>
            </a:fld>
            <a:endParaRPr lang="en-US" dirty="0"/>
          </a:p>
        </p:txBody>
      </p:sp>
      <p:graphicFrame>
        <p:nvGraphicFramePr>
          <p:cNvPr id="5" name="Table 4">
            <a:extLst>
              <a:ext uri="{FF2B5EF4-FFF2-40B4-BE49-F238E27FC236}">
                <a16:creationId xmlns:a16="http://schemas.microsoft.com/office/drawing/2014/main" id="{275B6E42-8D1E-4E03-B231-7D1995B85C1F}"/>
              </a:ext>
            </a:extLst>
          </p:cNvPr>
          <p:cNvGraphicFramePr>
            <a:graphicFrameLocks noGrp="1"/>
          </p:cNvGraphicFramePr>
          <p:nvPr>
            <p:extLst>
              <p:ext uri="{D42A27DB-BD31-4B8C-83A1-F6EECF244321}">
                <p14:modId xmlns:p14="http://schemas.microsoft.com/office/powerpoint/2010/main" val="137996579"/>
              </p:ext>
            </p:extLst>
          </p:nvPr>
        </p:nvGraphicFramePr>
        <p:xfrm>
          <a:off x="232569" y="1524000"/>
          <a:ext cx="14165261" cy="5486400"/>
        </p:xfrm>
        <a:graphic>
          <a:graphicData uri="http://schemas.openxmlformats.org/drawingml/2006/table">
            <a:tbl>
              <a:tblPr firstRow="1" firstCol="1" bandRow="1"/>
              <a:tblGrid>
                <a:gridCol w="1354199">
                  <a:extLst>
                    <a:ext uri="{9D8B030D-6E8A-4147-A177-3AD203B41FA5}">
                      <a16:colId xmlns:a16="http://schemas.microsoft.com/office/drawing/2014/main" val="1337036446"/>
                    </a:ext>
                  </a:extLst>
                </a:gridCol>
                <a:gridCol w="1376863">
                  <a:extLst>
                    <a:ext uri="{9D8B030D-6E8A-4147-A177-3AD203B41FA5}">
                      <a16:colId xmlns:a16="http://schemas.microsoft.com/office/drawing/2014/main" val="4108486605"/>
                    </a:ext>
                  </a:extLst>
                </a:gridCol>
                <a:gridCol w="11434199">
                  <a:extLst>
                    <a:ext uri="{9D8B030D-6E8A-4147-A177-3AD203B41FA5}">
                      <a16:colId xmlns:a16="http://schemas.microsoft.com/office/drawing/2014/main" val="3221561650"/>
                    </a:ext>
                  </a:extLst>
                </a:gridCol>
              </a:tblGrid>
              <a:tr h="1026972">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COR</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a:effectLst/>
                          <a:latin typeface="Times New Roman" panose="02020603050405020304" pitchFamily="18" charset="0"/>
                          <a:ea typeface="Calibri" panose="020F0502020204030204" pitchFamily="34" charset="0"/>
                        </a:rPr>
                        <a:t>LOE</a:t>
                      </a:r>
                      <a:endParaRPr lang="en-US" sz="32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3200" b="1" dirty="0">
                          <a:effectLst/>
                          <a:latin typeface="Times New Roman" panose="02020603050405020304" pitchFamily="18" charset="0"/>
                          <a:ea typeface="Calibri" panose="020F0502020204030204" pitchFamily="34" charset="0"/>
                        </a:rPr>
                        <a:t>Recommendations</a:t>
                      </a:r>
                      <a:endParaRPr lang="en-US" sz="32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5720469"/>
                  </a:ext>
                </a:extLst>
              </a:tr>
              <a:tr h="4459428">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2a</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DA10"/>
                    </a:solidFill>
                  </a:tcPr>
                </a:tc>
                <a:tc>
                  <a:txBody>
                    <a:bodyPr/>
                    <a:lstStyle/>
                    <a:p>
                      <a:pPr marL="0" marR="0" algn="ctr">
                        <a:lnSpc>
                          <a:spcPct val="150000"/>
                        </a:lnSpc>
                        <a:spcBef>
                          <a:spcPts val="0"/>
                        </a:spcBef>
                        <a:spcAft>
                          <a:spcPts val="0"/>
                        </a:spcAft>
                      </a:pPr>
                      <a:r>
                        <a:rPr lang="en-US" sz="3200" b="1" dirty="0">
                          <a:solidFill>
                            <a:srgbClr val="000000"/>
                          </a:solidFill>
                          <a:effectLst/>
                          <a:latin typeface="Times New Roman" panose="02020603050405020304" pitchFamily="18" charset="0"/>
                          <a:ea typeface="Calibri" panose="020F0502020204030204" pitchFamily="34" charset="0"/>
                        </a:rPr>
                        <a:t>B-NR</a:t>
                      </a:r>
                      <a:endParaRPr lang="en-US" sz="3200" dirty="0">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5ADD1"/>
                    </a:solidFill>
                  </a:tcPr>
                </a:tc>
                <a:tc>
                  <a:txBody>
                    <a:bodyPr/>
                    <a:lstStyle/>
                    <a:p>
                      <a:pPr marL="347663" marR="0" lvl="0" indent="-347663" algn="l">
                        <a:lnSpc>
                          <a:spcPct val="150000"/>
                        </a:lnSpc>
                        <a:spcBef>
                          <a:spcPts val="0"/>
                        </a:spcBef>
                        <a:spcAft>
                          <a:spcPts val="0"/>
                        </a:spcAft>
                        <a:buFont typeface="+mj-lt"/>
                        <a:buNone/>
                      </a:pPr>
                      <a:r>
                        <a:rPr lang="en-US" sz="3200" b="1" dirty="0">
                          <a:solidFill>
                            <a:srgbClr val="000000"/>
                          </a:solidFill>
                          <a:effectLst/>
                          <a:latin typeface="Times New Roman" panose="02020603050405020304" pitchFamily="18" charset="0"/>
                          <a:ea typeface="Calibri" panose="020F0502020204030204" pitchFamily="34" charset="0"/>
                        </a:rPr>
                        <a:t>3. In asymptomatic patients with severe rheumatic MS (mitral valve area ≤1.5 cm</a:t>
                      </a:r>
                      <a:r>
                        <a:rPr lang="en-US" sz="3200" b="1" baseline="30000" dirty="0">
                          <a:solidFill>
                            <a:srgbClr val="000000"/>
                          </a:solidFill>
                          <a:effectLst/>
                          <a:latin typeface="Times New Roman" panose="02020603050405020304" pitchFamily="18" charset="0"/>
                          <a:ea typeface="Calibri" panose="020F0502020204030204" pitchFamily="34" charset="0"/>
                        </a:rPr>
                        <a:t>2</a:t>
                      </a:r>
                      <a:r>
                        <a:rPr lang="en-US" sz="3200" b="1" dirty="0">
                          <a:solidFill>
                            <a:srgbClr val="000000"/>
                          </a:solidFill>
                          <a:effectLst/>
                          <a:latin typeface="Times New Roman" panose="02020603050405020304" pitchFamily="18" charset="0"/>
                          <a:ea typeface="Calibri" panose="020F0502020204030204" pitchFamily="34" charset="0"/>
                        </a:rPr>
                        <a:t>, Stage C) and favorable valve morphology with less than 2+ MR</a:t>
                      </a:r>
                      <a:r>
                        <a:rPr lang="en-US" sz="3200" b="1" dirty="0">
                          <a:solidFill>
                            <a:srgbClr val="FF0000"/>
                          </a:solidFill>
                          <a:effectLst/>
                          <a:latin typeface="Times New Roman" panose="02020603050405020304" pitchFamily="18" charset="0"/>
                          <a:ea typeface="Calibri" panose="020F0502020204030204" pitchFamily="34" charset="0"/>
                        </a:rPr>
                        <a:t>*</a:t>
                      </a:r>
                      <a:r>
                        <a:rPr lang="en-US" sz="3200" b="1" dirty="0">
                          <a:solidFill>
                            <a:srgbClr val="000000"/>
                          </a:solidFill>
                          <a:effectLst/>
                          <a:latin typeface="Times New Roman" panose="02020603050405020304" pitchFamily="18" charset="0"/>
                          <a:ea typeface="Calibri" panose="020F0502020204030204" pitchFamily="34" charset="0"/>
                        </a:rPr>
                        <a:t> in the absence of LA thrombus who have elevated pulmonary pressures (pulmonary artery systolic pressure &gt;50 mm Hg), PMBC is reasonable if it can be performed at a Comprehensive Valve Center.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8593567"/>
                  </a:ext>
                </a:extLst>
              </a:tr>
            </a:tbl>
          </a:graphicData>
        </a:graphic>
      </p:graphicFrame>
      <p:sp>
        <p:nvSpPr>
          <p:cNvPr id="6" name="Rectangle 1">
            <a:extLst>
              <a:ext uri="{FF2B5EF4-FFF2-40B4-BE49-F238E27FC236}">
                <a16:creationId xmlns:a16="http://schemas.microsoft.com/office/drawing/2014/main" id="{B468928F-E397-49C7-B0F4-E247708A3DB9}"/>
              </a:ext>
            </a:extLst>
          </p:cNvPr>
          <p:cNvSpPr>
            <a:spLocks noChangeArrowheads="1"/>
          </p:cNvSpPr>
          <p:nvPr/>
        </p:nvSpPr>
        <p:spPr bwMode="auto">
          <a:xfrm>
            <a:off x="304800" y="7086058"/>
            <a:ext cx="116546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on a 0 - 4+ scale according to </a:t>
            </a:r>
            <a:r>
              <a:rPr kumimoji="0" lang="en-US" altLang="en-US" sz="2400" b="0" i="0" u="none" strike="noStrike" cap="none" normalizeH="0" baseline="0" dirty="0" err="1">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Sellar’s</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criteria or </a:t>
            </a:r>
            <a:r>
              <a:rPr kumimoji="0" lang="en-US" altLang="en-US" sz="2400" b="0"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less than </a:t>
            </a:r>
            <a:r>
              <a:rPr kumimoji="0" lang="en-US" altLang="en-US" sz="2400" b="0" i="0" u="none" strike="sng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&lt;</a:t>
            </a:r>
            <a:r>
              <a:rPr kumimoji="0" lang="en-US" altLang="en-US" sz="24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moderate by Doppler Echo</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23156378"/>
      </p:ext>
    </p:extLst>
  </p:cSld>
  <p:clrMapOvr>
    <a:masterClrMapping/>
  </p:clrMapOvr>
</p:sld>
</file>

<file path=ppt/theme/theme1.xml><?xml version="1.0" encoding="utf-8"?>
<a:theme xmlns:a="http://schemas.openxmlformats.org/drawingml/2006/main" name="Title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AAD37C06-B951-4AA6-B2A6-35FCA7CE5490}"/>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ansition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AC4E57E-5D56-424A-A965-CCC80D41C3A4}"/>
    </a:ext>
  </a:extLst>
</a:theme>
</file>

<file path=ppt/theme/theme3.xml><?xml version="1.0" encoding="utf-8"?>
<a:theme xmlns:a="http://schemas.openxmlformats.org/drawingml/2006/main" name="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hot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CA68127-167A-403A-96A9-C2FEA55F8CB2}"/>
    </a:ext>
  </a:extLst>
</a:theme>
</file>

<file path=ppt/theme/theme6.xml><?xml version="1.0" encoding="utf-8"?>
<a:theme xmlns:a="http://schemas.openxmlformats.org/drawingml/2006/main" name="Split Cont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DEDE8421-EB66-4E0D-8D85-03E1F08044F8}"/>
    </a:ext>
  </a:extLst>
</a:theme>
</file>

<file path=ppt/theme/theme7.xml><?xml version="1.0" encoding="utf-8"?>
<a:theme xmlns:a="http://schemas.openxmlformats.org/drawingml/2006/main" name="Image Righ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8B0FA94F-2FED-42FF-9904-BDF9DE990500}"/>
    </a:ext>
  </a:extLst>
</a:theme>
</file>

<file path=ppt/theme/theme8.xml><?xml version="1.0" encoding="utf-8"?>
<a:theme xmlns:a="http://schemas.openxmlformats.org/drawingml/2006/main" name="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5816CD93-1682-4BBD-A054-039E03ABF92D}"/>
    </a:ext>
  </a:extLst>
</a:theme>
</file>

<file path=ppt/theme/theme9.xml><?xml version="1.0" encoding="utf-8"?>
<a:theme xmlns:a="http://schemas.openxmlformats.org/drawingml/2006/main" name="1_Simp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9-11 AHA-ACC slide template  -  Read-Only" id="{05F8CE62-205A-4541-AED7-23E77DD8E73F}" vid="{6A9E871D-EF22-4A7E-BE51-F0EA1E38BF0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A8831BF62A3E34590989F9AED71B787" ma:contentTypeVersion="1" ma:contentTypeDescription="Create a new document." ma:contentTypeScope="" ma:versionID="7b00934ffaf1de72538918d583254db4">
  <xsd:schema xmlns:xsd="http://www.w3.org/2001/XMLSchema" xmlns:xs="http://www.w3.org/2001/XMLSchema" xmlns:p="http://schemas.microsoft.com/office/2006/metadata/properties" xmlns:ns2="9ce6e8b2-8cbb-4f04-b2bc-073592fc7910" targetNamespace="http://schemas.microsoft.com/office/2006/metadata/properties" ma:root="true" ma:fieldsID="399a2af15228a144db04eb9a2a620ecd" ns2:_="">
    <xsd:import namespace="9ce6e8b2-8cbb-4f04-b2bc-073592fc7910"/>
    <xsd:element name="properties">
      <xsd:complexType>
        <xsd:sequence>
          <xsd:element name="documentManagement">
            <xsd:complexType>
              <xsd:all>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e6e8b2-8cbb-4f04-b2bc-073592fc7910" elementFormDefault="qualified">
    <xsd:import namespace="http://schemas.microsoft.com/office/2006/documentManagement/types"/>
    <xsd:import namespace="http://schemas.microsoft.com/office/infopath/2007/PartnerControls"/>
    <xsd:element name="Category" ma:index="8" nillable="true" ma:displayName="Category" ma:default="--Select--" ma:format="Dropdown" ma:indexed="true" ma:internalName="Category">
      <xsd:simpleType>
        <xsd:restriction base="dms:Choice">
          <xsd:enumeration value="--Select--"/>
          <xsd:enumeration value="Guides, Instructions"/>
          <xsd:enumeration value="Meetings - Agenda"/>
          <xsd:enumeration value="Meetings - Logistics"/>
          <xsd:enumeration value="Meetings - Memos"/>
          <xsd:enumeration value="Meetings - Minutes"/>
          <xsd:enumeration value="Meetings - Slides"/>
          <xsd:enumeration value="Policies"/>
          <xsd:enumeration value="Report"/>
          <xsd:enumeration value="Templates"/>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ategory xmlns="9ce6e8b2-8cbb-4f04-b2bc-073592fc7910">--Select--</Category>
  </documentManagement>
</p:properties>
</file>

<file path=customXml/itemProps1.xml><?xml version="1.0" encoding="utf-8"?>
<ds:datastoreItem xmlns:ds="http://schemas.openxmlformats.org/officeDocument/2006/customXml" ds:itemID="{0788E19F-DA66-4980-B014-B9094BB9B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e6e8b2-8cbb-4f04-b2bc-073592fc791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1938B7-E360-4FE9-A871-88B1E9A436BD}">
  <ds:schemaRefs>
    <ds:schemaRef ds:uri="http://schemas.microsoft.com/sharepoint/v3/contenttype/forms"/>
  </ds:schemaRefs>
</ds:datastoreItem>
</file>

<file path=customXml/itemProps3.xml><?xml version="1.0" encoding="utf-8"?>
<ds:datastoreItem xmlns:ds="http://schemas.openxmlformats.org/officeDocument/2006/customXml" ds:itemID="{BE80DD31-0EB4-468C-A389-0ED885791036}">
  <ds:schemaRefs>
    <ds:schemaRef ds:uri="http://schemas.microsoft.com/office/2006/metadata/properties"/>
    <ds:schemaRef ds:uri="http://purl.org/dc/terms/"/>
    <ds:schemaRef ds:uri="http://schemas.openxmlformats.org/package/2006/metadata/core-properties"/>
    <ds:schemaRef ds:uri="9ce6e8b2-8cbb-4f04-b2bc-073592fc7910"/>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2020-11 AHA-ACC slide template</Template>
  <TotalTime>2939</TotalTime>
  <Words>21908</Words>
  <Application>Microsoft Office PowerPoint</Application>
  <PresentationFormat>Custom</PresentationFormat>
  <Paragraphs>2766</Paragraphs>
  <Slides>220</Slides>
  <Notes>5</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220</vt:i4>
      </vt:variant>
    </vt:vector>
  </HeadingPairs>
  <TitlesOfParts>
    <vt:vector size="238" baseType="lpstr">
      <vt:lpstr>Arial</vt:lpstr>
      <vt:lpstr>Calibri</vt:lpstr>
      <vt:lpstr>Calibri Light</vt:lpstr>
      <vt:lpstr>Cambria Math</vt:lpstr>
      <vt:lpstr>Courier New</vt:lpstr>
      <vt:lpstr>Lub Dub Heavy</vt:lpstr>
      <vt:lpstr>Lub Dub Medium</vt:lpstr>
      <vt:lpstr>Symbol</vt:lpstr>
      <vt:lpstr>Times New Roman</vt:lpstr>
      <vt:lpstr>Title Slides</vt:lpstr>
      <vt:lpstr>Transition Slides</vt:lpstr>
      <vt:lpstr>Simple Slides</vt:lpstr>
      <vt:lpstr>Custom Design</vt:lpstr>
      <vt:lpstr>Photo Slides</vt:lpstr>
      <vt:lpstr>Split Content</vt:lpstr>
      <vt:lpstr>Image Right</vt:lpstr>
      <vt:lpstr>Closing Slides</vt:lpstr>
      <vt:lpstr>1_Simple Slides</vt:lpstr>
      <vt:lpstr>2020 ACC/AHA Guideline for the Management of Patients with Valvular Heart Disease </vt:lpstr>
      <vt:lpstr>Citation </vt:lpstr>
      <vt:lpstr>2020 Writing Committee Members*</vt:lpstr>
      <vt:lpstr>PowerPoint Presentation</vt:lpstr>
      <vt:lpstr>Top 10 Take-Home Messages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Principles</vt:lpstr>
      <vt:lpstr>Table 3. Evaluation of Patients  with Known or Suspected VHD</vt:lpstr>
      <vt:lpstr>PowerPoint Presentation</vt:lpstr>
      <vt:lpstr>PowerPoint Presentation</vt:lpstr>
      <vt:lpstr>PowerPoint Presentation</vt:lpstr>
      <vt:lpstr>PowerPoint Presentation</vt:lpstr>
      <vt:lpstr>PowerPoint Presentation</vt:lpstr>
      <vt:lpstr>PowerPoint Presentation</vt:lpstr>
      <vt:lpstr>Diagnosis and Follow-up</vt:lpstr>
      <vt:lpstr>Diagnostic Testing: Routine Follow-up</vt:lpstr>
      <vt:lpstr>Diagnostic Testing: Routine Follow-up</vt:lpstr>
      <vt:lpstr>Basic Principles of Medical Therapy</vt:lpstr>
      <vt:lpstr>PowerPoint Presentation</vt:lpstr>
      <vt:lpstr>Table 6. Secondary Prevention of  Rheumatic Fever </vt:lpstr>
      <vt:lpstr>Table 7. Duration of Secondary  Prophylaxis for Rheumatic Fever </vt:lpstr>
      <vt:lpstr>PowerPoint Presentation</vt:lpstr>
      <vt:lpstr>PowerPoint Presentation</vt:lpstr>
      <vt:lpstr>Anticoagulation for AF in Patients With VHD</vt:lpstr>
      <vt:lpstr>Anticoagulation for AF in Patients With VHD</vt:lpstr>
      <vt:lpstr>PowerPoint Presentation</vt:lpstr>
      <vt:lpstr>Evaluation of Surgical and Interventional Risk </vt:lpstr>
      <vt:lpstr>Table 8. Risk Assessment for Surgical Valve Procedures</vt:lpstr>
      <vt:lpstr>Table 8. Surgical Risk Assessment</vt:lpstr>
      <vt:lpstr>PowerPoint Presentation</vt:lpstr>
      <vt:lpstr>PowerPoint Presentation</vt:lpstr>
      <vt:lpstr>PowerPoint Presentation</vt:lpstr>
      <vt:lpstr>PowerPoint Presentation</vt:lpstr>
      <vt:lpstr>The Multidisciplinary Heart Valve Team  and Heart Valve Centers</vt:lpstr>
      <vt:lpstr>PowerPoint Presentation</vt:lpstr>
      <vt:lpstr>Periodic Imaging After Valve Intervention </vt:lpstr>
      <vt:lpstr>PowerPoint Presentation</vt:lpstr>
      <vt:lpstr>PowerPoint Presentation</vt:lpstr>
      <vt:lpstr>Aortic Stenosis</vt:lpstr>
      <vt:lpstr>PowerPoint Presentation</vt:lpstr>
      <vt:lpstr>PowerPoint Presentation</vt:lpstr>
      <vt:lpstr>PowerPoint Presentation</vt:lpstr>
      <vt:lpstr>PowerPoint Presentation</vt:lpstr>
      <vt:lpstr>Initial Diagnosis and Follow-up of AS</vt:lpstr>
      <vt:lpstr>Diagnosis and Follow-up: Iinitial Ddiagnosis of AS</vt:lpstr>
      <vt:lpstr>Diagnosis and Follow-up:  Iinitial Ddiagnosis of AS</vt:lpstr>
      <vt:lpstr>Diagnosis and Follow-up: Eexercise Ttesting</vt:lpstr>
      <vt:lpstr>Medical Therapy of Patients with AS</vt:lpstr>
      <vt:lpstr>Medical Therapy of Patients with AS</vt:lpstr>
      <vt:lpstr>Timing of Intervention of AS</vt:lpstr>
      <vt:lpstr>Timing of Intervention of AS</vt:lpstr>
      <vt:lpstr>Timing of Intervention of AS</vt:lpstr>
      <vt:lpstr>Timing of Intervention of AS </vt:lpstr>
      <vt:lpstr>Timing of Intervention of AS </vt:lpstr>
      <vt:lpstr>PowerPoint Presentation</vt:lpstr>
      <vt:lpstr>Choice of Intervention: Mechanical Versus Bioprosthetic AVR </vt:lpstr>
      <vt:lpstr>Choice of Intervention: Mechanical Versus Bioprosthetic AVR </vt:lpstr>
      <vt:lpstr>Choice of Intervention: SAVR Versus TAVI for Patients for Whom a Bioprosthetic AVR is Appropriate  </vt:lpstr>
      <vt:lpstr> Choice of Intervention: SAVR Versus TAVI for Patients for Whom a Bioprosthetic AVR is Appropriate </vt:lpstr>
      <vt:lpstr>Choice of Intervention </vt:lpstr>
      <vt:lpstr>PowerPoint Presentation</vt:lpstr>
      <vt:lpstr>PowerPoint Presentation</vt:lpstr>
      <vt:lpstr>PowerPoint Presentation</vt:lpstr>
      <vt:lpstr>PowerPoint Presentation</vt:lpstr>
      <vt:lpstr>PowerPoint Presentation</vt:lpstr>
      <vt:lpstr>PowerPoint Presentation</vt:lpstr>
      <vt:lpstr>Aortic Regurgitation </vt:lpstr>
      <vt:lpstr>PowerPoint Presentation</vt:lpstr>
      <vt:lpstr>PowerPoint Presentation</vt:lpstr>
      <vt:lpstr>Diagnosis of Chronic Aortic Regurgitation </vt:lpstr>
      <vt:lpstr>Medical Therapy of Chronic AR </vt:lpstr>
      <vt:lpstr>Timing of Intervention for Patients with Chronic AR</vt:lpstr>
      <vt:lpstr>Timing of Intervention for Patients with Chronic AR</vt:lpstr>
      <vt:lpstr>PowerPoint Presentation</vt:lpstr>
      <vt:lpstr>Bicuspid Aortic Valve</vt:lpstr>
      <vt:lpstr>Diagnostic Testing: Initial Diagnosis of BAV</vt:lpstr>
      <vt:lpstr>PowerPoint Presentation</vt:lpstr>
      <vt:lpstr>Diagnostic Testing: Routine Follow-Up of Patients with BAV</vt:lpstr>
      <vt:lpstr>Interventions: Repair or Replacement of the  Aorta in Patients with BAV</vt:lpstr>
      <vt:lpstr>Interventions: Repair or Replacement of the  Aorta in Patients with BAV</vt:lpstr>
      <vt:lpstr>PowerPoint Presentation</vt:lpstr>
      <vt:lpstr>Interventions: Repair or Replacement of the  Aortic Valve</vt:lpstr>
      <vt:lpstr>Mitral Stenosis</vt:lpstr>
      <vt:lpstr>PowerPoint Presentation</vt:lpstr>
      <vt:lpstr>PowerPoint Presentation</vt:lpstr>
      <vt:lpstr>Diagnostic Testing: Initial Diagnosis of Rheumatic MS</vt:lpstr>
      <vt:lpstr>Diagnostic Testing: Exercise Testing in Patients with Rheumatic MS</vt:lpstr>
      <vt:lpstr>Medical Therapy in Patients with Rheumatic MS</vt:lpstr>
      <vt:lpstr>Intervention for Patients with Rheumatic MS</vt:lpstr>
      <vt:lpstr>Intervention – Patients with Rheumatic MS</vt:lpstr>
      <vt:lpstr>Intervention – Patients with Rheumatic MS</vt:lpstr>
      <vt:lpstr>PowerPoint Presentation</vt:lpstr>
      <vt:lpstr>Nonrheumatic Calcific MS</vt:lpstr>
      <vt:lpstr>Mitral Regurgitation </vt:lpstr>
      <vt:lpstr>PowerPoint Presentation</vt:lpstr>
      <vt:lpstr>PowerPoint Presentation</vt:lpstr>
      <vt:lpstr>PowerPoint Presentation</vt:lpstr>
      <vt:lpstr>Diagnostic Testing: Initial Diagnosis of Chronic MR</vt:lpstr>
      <vt:lpstr>Diagnostic Testing: Changing Signs or Symptoms in Patients With Primary MR</vt:lpstr>
      <vt:lpstr>Routine Follow-Up for Patients with Chronic Primary MR</vt:lpstr>
      <vt:lpstr>Exercise Testing for Patients with Chronic Primary MR </vt:lpstr>
      <vt:lpstr>Medical Therapy for Patients with Chronic Primary MR</vt:lpstr>
      <vt:lpstr>Intervention for Patients with Chronic Primary MR</vt:lpstr>
      <vt:lpstr>Intervention for Patients with Chronic Primary MR</vt:lpstr>
      <vt:lpstr>PowerPoint Presentation</vt:lpstr>
      <vt:lpstr>PowerPoint Presentation</vt:lpstr>
      <vt:lpstr>PowerPoint Presentation</vt:lpstr>
      <vt:lpstr>PowerPoint Presentation</vt:lpstr>
      <vt:lpstr>Diagnosis of Secondary MR</vt:lpstr>
      <vt:lpstr>Medical Therapy for Secondary MR</vt:lpstr>
      <vt:lpstr>Intervention of Patients with Secondary MR</vt:lpstr>
      <vt:lpstr>Intervention of Patients with Secondary MR</vt:lpstr>
      <vt:lpstr>PowerPoint Presentation</vt:lpstr>
      <vt:lpstr>PowerPoint Presentation</vt:lpstr>
      <vt:lpstr>PowerPoint Presentation</vt:lpstr>
      <vt:lpstr>Diagnosis of Tricuspid Regurgitation </vt:lpstr>
      <vt:lpstr>Medical Therapy for Patients with Tricuspid Regurgitation </vt:lpstr>
      <vt:lpstr>Timing of Intervention of TR </vt:lpstr>
      <vt:lpstr>Timing of Intervention of TR </vt:lpstr>
      <vt:lpstr>PowerPoint Presentation</vt:lpstr>
      <vt:lpstr>Pulmonic Valve Disease</vt:lpstr>
      <vt:lpstr>Diagnosis and Follow-up of Patients with Mixed Valve Disease </vt:lpstr>
      <vt:lpstr>Timing of Intervention of Patients with Mixed AS and AR </vt:lpstr>
      <vt:lpstr>PowerPoint Presentation</vt:lpstr>
      <vt:lpstr>Diagnosis and Follow-up of Patients with Prosthetic Valves</vt:lpstr>
      <vt:lpstr>Diagnosis and Follow-up of Patients with Prosthetic Valves</vt:lpstr>
      <vt:lpstr>Prosthetic Valve Type:  Bioprosthetic Versus Mechanical Valve </vt:lpstr>
      <vt:lpstr>Prosthetic Valve Type – Bioprosthetic Versus Mechanical Valve </vt:lpstr>
      <vt:lpstr>Prosthetic Valve Type – Bioprosthetic Versus Mechanical Valve </vt:lpstr>
      <vt:lpstr>PowerPoint Presentation</vt:lpstr>
      <vt:lpstr>PowerPoint Presentation</vt:lpstr>
      <vt:lpstr>PowerPoint Presentation</vt:lpstr>
      <vt:lpstr>Antithrombotic Therapy for Prosthetic Valves</vt:lpstr>
      <vt:lpstr>Antithrombotic Therapy for Prosthetic Valves</vt:lpstr>
      <vt:lpstr>Antithrombotic Therapy for Prosthetic Valves</vt:lpstr>
      <vt:lpstr>Antithrombotic Therapy for Prosthetic Valves</vt:lpstr>
      <vt:lpstr>PowerPoint Presentation</vt:lpstr>
      <vt:lpstr>PowerPoint Presentation</vt:lpstr>
      <vt:lpstr>Bridging Therapy During Interruption of Oral Anticoagulation in Patients With Prosthetic Heart Valves</vt:lpstr>
      <vt:lpstr>Bridging Therapy During Interruption of Oral Anticoagulation in Patients With Prosthetic Heart Valves</vt:lpstr>
      <vt:lpstr>Management of Excessive Anticoagulation and Serious Bleeding in Patients with Prosthetic Valves</vt:lpstr>
      <vt:lpstr>Management of Patients with Thromboembolic Events and Prosthetic Valves</vt:lpstr>
      <vt:lpstr>PowerPoint Presentation</vt:lpstr>
      <vt:lpstr>Diagnosis of Acute Mechanical Valve Thrombosis</vt:lpstr>
      <vt:lpstr>Intervention for Patients with Mechanical Prosthetic Valve Thrombosis</vt:lpstr>
      <vt:lpstr>PowerPoint Presentation</vt:lpstr>
      <vt:lpstr>Diagnosis of Bioprosthetic Valve Thrombosis</vt:lpstr>
      <vt:lpstr>Medical Therapy: In Ppatients with Ssuspected or Cconfirmed Bbioprosthetic Vvalve Tthrombosis  </vt:lpstr>
      <vt:lpstr>Diagnosis of Prosthetic Valve Stenosis</vt:lpstr>
      <vt:lpstr>Intervention of Patients with Prosthetic Valve Stenosis</vt:lpstr>
      <vt:lpstr>PowerPoint Presentation</vt:lpstr>
      <vt:lpstr>Diagnosis of Prosthetic Valve Regurgitation</vt:lpstr>
      <vt:lpstr>Intervention: Patients with Pprosthetic Vvalve Rregurgitation </vt:lpstr>
      <vt:lpstr>Intervention: Patients with Pprosthetic Vvalve Rregurgitation </vt:lpstr>
      <vt:lpstr>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Diagnosis of Infective Endocarditis</vt:lpstr>
      <vt:lpstr>PowerPoint Presentation</vt:lpstr>
      <vt:lpstr>PowerPoint Presentation</vt:lpstr>
      <vt:lpstr>PowerPoint Presentation</vt:lpstr>
      <vt:lpstr>PowerPoint Presentation</vt:lpstr>
      <vt:lpstr>PowerPoint Presentation</vt:lpstr>
      <vt:lpstr>Medical Therapy for IE</vt:lpstr>
      <vt:lpstr>Medical Therapy for IE</vt:lpstr>
      <vt:lpstr>Intervention of Patients with IE</vt:lpstr>
      <vt:lpstr>Intervention of Patients with IE</vt:lpstr>
      <vt:lpstr>Intervention of Patients with IE</vt:lpstr>
      <vt:lpstr>Intervention of Patients with IE</vt:lpstr>
      <vt:lpstr>Intervention of Patients with IE</vt:lpstr>
      <vt:lpstr>PowerPoint Presentation</vt:lpstr>
      <vt:lpstr>PowerPoint Presentation</vt:lpstr>
      <vt:lpstr>Pregnancy and VHD</vt:lpstr>
      <vt:lpstr>Initial Management of Women With VHD Before and During Pregnancy</vt:lpstr>
      <vt:lpstr>Initial Management of Women With VHD Before and During Pregnancy</vt:lpstr>
      <vt:lpstr>Medical Therapy of Pregnant Women with VHD</vt:lpstr>
      <vt:lpstr>Pre-Pregnancy Intervention in Women With VHD</vt:lpstr>
      <vt:lpstr>Pre-Pregnancy Intervention in Women With VHD</vt:lpstr>
      <vt:lpstr>Pre-Pregnancy Intervention in Women With VHD</vt:lpstr>
      <vt:lpstr>PowerPoint Presentation</vt:lpstr>
      <vt:lpstr>Intervention During Pregnancy in Women with VHD</vt:lpstr>
      <vt:lpstr>Initial Management of Prosthetic Heart Valves in Pregnant Women </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Anticoagulation for Pregnant Women With Mechanical Prosthetic Heart Valves</vt:lpstr>
      <vt:lpstr>PowerPoint Presentation</vt:lpstr>
      <vt:lpstr>PowerPoint Presentation</vt:lpstr>
      <vt:lpstr>Surgical Considerations</vt:lpstr>
      <vt:lpstr>Management of CAD in Patients Undergoing TAVI</vt:lpstr>
      <vt:lpstr>PowerPoint Presentation</vt:lpstr>
      <vt:lpstr>Management of CAD in Patients Undergoing Valve Surgery</vt:lpstr>
      <vt:lpstr>Intervention for AF in Patients With VHD</vt:lpstr>
      <vt:lpstr>Intervention for AF in Patients With VHD</vt:lpstr>
      <vt:lpstr>PowerPoint Presentation</vt:lpstr>
      <vt:lpstr>Noncardiac Surgery in Patients with VHD</vt:lpstr>
      <vt:lpstr>Diagnosis in Patients With VHD Undergoing Noncardiac Surgery</vt:lpstr>
      <vt:lpstr>Management of the Symptomatic Patient With VHD Undergoing Noncardiac Surgery</vt:lpstr>
      <vt:lpstr>Management of the Asymptomatic Patient With VHD Undergoing Noncardiac Surgery</vt:lpstr>
      <vt:lpstr>PowerPoint Presentation</vt:lpstr>
      <vt:lpstr>PowerPoint Presentation</vt:lpstr>
      <vt:lpstr>PowerPoint Presentation</vt:lpstr>
      <vt:lpstr>Abbreviations</vt:lpstr>
      <vt:lpstr>Abbreviations</vt:lpstr>
      <vt:lpstr>Abbreviations</vt:lpstr>
      <vt:lpstr>Abbreviations</vt:lpstr>
      <vt:lpstr>Abbreviations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Use black text, not red</dc:title>
  <dc:creator>Laura Mitchell</dc:creator>
  <cp:lastModifiedBy>Laura Mitchell</cp:lastModifiedBy>
  <cp:revision>88</cp:revision>
  <cp:lastPrinted>2020-12-15T21:37:04Z</cp:lastPrinted>
  <dcterms:created xsi:type="dcterms:W3CDTF">2020-09-24T19:16:17Z</dcterms:created>
  <dcterms:modified xsi:type="dcterms:W3CDTF">2020-12-15T22:28:08Z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2019-07-31T00:00:00Z</vt:filetime>
  </property>
  <property fmtid="{D5CDD505-2E9C-101B-9397-08002B2CF9AE}" pid="3" name="Creator">
    <vt:lpwstr>Adobe InDesign 14.0 (Macintosh)</vt:lpwstr>
  </property>
  <property fmtid="{D5CDD505-2E9C-101B-9397-08002B2CF9AE}" pid="4" name="LastSaved">
    <vt:filetime>2019-07-31T00:00:00Z</vt:filetime>
  </property>
  <property fmtid="{D5CDD505-2E9C-101B-9397-08002B2CF9AE}" pid="5" name="ContentTypeId">
    <vt:lpwstr>0x0101001A8831BF62A3E34590989F9AED71B787</vt:lpwstr>
  </property>
</Properties>
</file>