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38" r:id="rId5"/>
    <p:sldMasterId id="2147483707" r:id="rId6"/>
    <p:sldMasterId id="2147483749" r:id="rId7"/>
    <p:sldMasterId id="2147483713" r:id="rId8"/>
    <p:sldMasterId id="2147483724" r:id="rId9"/>
    <p:sldMasterId id="2147483699" r:id="rId10"/>
  </p:sldMasterIdLst>
  <p:notesMasterIdLst>
    <p:notesMasterId r:id="rId239"/>
  </p:notesMasterIdLst>
  <p:handoutMasterIdLst>
    <p:handoutMasterId r:id="rId240"/>
  </p:handoutMasterIdLst>
  <p:sldIdLst>
    <p:sldId id="256" r:id="rId11"/>
    <p:sldId id="259" r:id="rId12"/>
    <p:sldId id="260" r:id="rId13"/>
    <p:sldId id="262" r:id="rId14"/>
    <p:sldId id="261" r:id="rId15"/>
    <p:sldId id="263" r:id="rId16"/>
    <p:sldId id="282" r:id="rId17"/>
    <p:sldId id="264" r:id="rId18"/>
    <p:sldId id="286" r:id="rId19"/>
    <p:sldId id="265" r:id="rId20"/>
    <p:sldId id="285" r:id="rId21"/>
    <p:sldId id="266" r:id="rId22"/>
    <p:sldId id="284" r:id="rId23"/>
    <p:sldId id="267" r:id="rId24"/>
    <p:sldId id="283" r:id="rId25"/>
    <p:sldId id="268" r:id="rId26"/>
    <p:sldId id="287" r:id="rId27"/>
    <p:sldId id="269" r:id="rId28"/>
    <p:sldId id="288" r:id="rId29"/>
    <p:sldId id="270" r:id="rId30"/>
    <p:sldId id="289" r:id="rId31"/>
    <p:sldId id="271" r:id="rId32"/>
    <p:sldId id="290" r:id="rId33"/>
    <p:sldId id="272" r:id="rId34"/>
    <p:sldId id="291" r:id="rId35"/>
    <p:sldId id="273" r:id="rId36"/>
    <p:sldId id="292" r:id="rId37"/>
    <p:sldId id="274" r:id="rId38"/>
    <p:sldId id="293" r:id="rId39"/>
    <p:sldId id="275" r:id="rId40"/>
    <p:sldId id="294" r:id="rId41"/>
    <p:sldId id="276" r:id="rId42"/>
    <p:sldId id="295" r:id="rId43"/>
    <p:sldId id="277" r:id="rId44"/>
    <p:sldId id="296" r:id="rId45"/>
    <p:sldId id="278" r:id="rId46"/>
    <p:sldId id="297" r:id="rId47"/>
    <p:sldId id="361" r:id="rId48"/>
    <p:sldId id="279" r:id="rId49"/>
    <p:sldId id="298" r:id="rId50"/>
    <p:sldId id="280" r:id="rId51"/>
    <p:sldId id="299" r:id="rId52"/>
    <p:sldId id="281" r:id="rId53"/>
    <p:sldId id="300" r:id="rId54"/>
    <p:sldId id="301" r:id="rId55"/>
    <p:sldId id="302" r:id="rId56"/>
    <p:sldId id="303" r:id="rId57"/>
    <p:sldId id="304" r:id="rId58"/>
    <p:sldId id="305" r:id="rId59"/>
    <p:sldId id="306" r:id="rId60"/>
    <p:sldId id="307" r:id="rId61"/>
    <p:sldId id="362" r:id="rId62"/>
    <p:sldId id="308" r:id="rId63"/>
    <p:sldId id="488" r:id="rId64"/>
    <p:sldId id="309" r:id="rId65"/>
    <p:sldId id="310" r:id="rId66"/>
    <p:sldId id="311" r:id="rId67"/>
    <p:sldId id="363" r:id="rId68"/>
    <p:sldId id="312" r:id="rId69"/>
    <p:sldId id="313" r:id="rId70"/>
    <p:sldId id="314" r:id="rId71"/>
    <p:sldId id="315" r:id="rId72"/>
    <p:sldId id="316" r:id="rId73"/>
    <p:sldId id="317" r:id="rId74"/>
    <p:sldId id="318" r:id="rId75"/>
    <p:sldId id="319" r:id="rId76"/>
    <p:sldId id="320" r:id="rId77"/>
    <p:sldId id="364" r:id="rId78"/>
    <p:sldId id="321" r:id="rId79"/>
    <p:sldId id="322" r:id="rId80"/>
    <p:sldId id="323" r:id="rId81"/>
    <p:sldId id="324" r:id="rId82"/>
    <p:sldId id="325" r:id="rId83"/>
    <p:sldId id="326" r:id="rId84"/>
    <p:sldId id="327" r:id="rId85"/>
    <p:sldId id="328" r:id="rId86"/>
    <p:sldId id="329" r:id="rId87"/>
    <p:sldId id="330" r:id="rId88"/>
    <p:sldId id="331" r:id="rId89"/>
    <p:sldId id="332" r:id="rId90"/>
    <p:sldId id="333" r:id="rId91"/>
    <p:sldId id="334" r:id="rId92"/>
    <p:sldId id="335" r:id="rId93"/>
    <p:sldId id="336" r:id="rId94"/>
    <p:sldId id="337" r:id="rId95"/>
    <p:sldId id="338" r:id="rId96"/>
    <p:sldId id="339" r:id="rId97"/>
    <p:sldId id="340" r:id="rId98"/>
    <p:sldId id="341" r:id="rId99"/>
    <p:sldId id="342" r:id="rId100"/>
    <p:sldId id="343" r:id="rId101"/>
    <p:sldId id="344" r:id="rId102"/>
    <p:sldId id="345" r:id="rId103"/>
    <p:sldId id="346" r:id="rId104"/>
    <p:sldId id="347" r:id="rId105"/>
    <p:sldId id="348" r:id="rId106"/>
    <p:sldId id="349" r:id="rId107"/>
    <p:sldId id="350" r:id="rId108"/>
    <p:sldId id="351" r:id="rId109"/>
    <p:sldId id="352" r:id="rId110"/>
    <p:sldId id="353" r:id="rId111"/>
    <p:sldId id="354" r:id="rId112"/>
    <p:sldId id="355" r:id="rId113"/>
    <p:sldId id="356" r:id="rId114"/>
    <p:sldId id="486" r:id="rId115"/>
    <p:sldId id="357" r:id="rId116"/>
    <p:sldId id="358" r:id="rId117"/>
    <p:sldId id="359" r:id="rId118"/>
    <p:sldId id="360" r:id="rId119"/>
    <p:sldId id="365" r:id="rId120"/>
    <p:sldId id="366" r:id="rId121"/>
    <p:sldId id="367" r:id="rId122"/>
    <p:sldId id="368" r:id="rId123"/>
    <p:sldId id="369" r:id="rId124"/>
    <p:sldId id="370" r:id="rId125"/>
    <p:sldId id="371" r:id="rId126"/>
    <p:sldId id="372" r:id="rId127"/>
    <p:sldId id="373" r:id="rId128"/>
    <p:sldId id="374" r:id="rId129"/>
    <p:sldId id="375" r:id="rId130"/>
    <p:sldId id="376" r:id="rId131"/>
    <p:sldId id="377" r:id="rId132"/>
    <p:sldId id="378" r:id="rId133"/>
    <p:sldId id="379" r:id="rId134"/>
    <p:sldId id="380" r:id="rId135"/>
    <p:sldId id="381" r:id="rId136"/>
    <p:sldId id="382" r:id="rId137"/>
    <p:sldId id="383" r:id="rId138"/>
    <p:sldId id="384" r:id="rId139"/>
    <p:sldId id="401" r:id="rId140"/>
    <p:sldId id="385" r:id="rId141"/>
    <p:sldId id="386" r:id="rId142"/>
    <p:sldId id="387" r:id="rId143"/>
    <p:sldId id="388" r:id="rId144"/>
    <p:sldId id="389" r:id="rId145"/>
    <p:sldId id="390" r:id="rId146"/>
    <p:sldId id="391" r:id="rId147"/>
    <p:sldId id="392" r:id="rId148"/>
    <p:sldId id="393" r:id="rId149"/>
    <p:sldId id="394" r:id="rId150"/>
    <p:sldId id="395" r:id="rId151"/>
    <p:sldId id="396" r:id="rId152"/>
    <p:sldId id="397" r:id="rId153"/>
    <p:sldId id="482" r:id="rId154"/>
    <p:sldId id="398" r:id="rId155"/>
    <p:sldId id="399" r:id="rId156"/>
    <p:sldId id="400" r:id="rId157"/>
    <p:sldId id="402" r:id="rId158"/>
    <p:sldId id="403" r:id="rId159"/>
    <p:sldId id="404" r:id="rId160"/>
    <p:sldId id="405" r:id="rId161"/>
    <p:sldId id="406" r:id="rId162"/>
    <p:sldId id="407" r:id="rId163"/>
    <p:sldId id="408" r:id="rId164"/>
    <p:sldId id="409" r:id="rId165"/>
    <p:sldId id="410" r:id="rId166"/>
    <p:sldId id="411" r:id="rId167"/>
    <p:sldId id="412" r:id="rId168"/>
    <p:sldId id="413" r:id="rId169"/>
    <p:sldId id="414" r:id="rId170"/>
    <p:sldId id="415" r:id="rId171"/>
    <p:sldId id="416" r:id="rId172"/>
    <p:sldId id="417" r:id="rId173"/>
    <p:sldId id="418" r:id="rId174"/>
    <p:sldId id="419" r:id="rId175"/>
    <p:sldId id="420" r:id="rId176"/>
    <p:sldId id="421" r:id="rId177"/>
    <p:sldId id="422" r:id="rId178"/>
    <p:sldId id="423" r:id="rId179"/>
    <p:sldId id="424" r:id="rId180"/>
    <p:sldId id="425" r:id="rId181"/>
    <p:sldId id="426" r:id="rId182"/>
    <p:sldId id="427" r:id="rId183"/>
    <p:sldId id="428" r:id="rId184"/>
    <p:sldId id="429" r:id="rId185"/>
    <p:sldId id="430" r:id="rId186"/>
    <p:sldId id="431" r:id="rId187"/>
    <p:sldId id="432" r:id="rId188"/>
    <p:sldId id="433" r:id="rId189"/>
    <p:sldId id="434" r:id="rId190"/>
    <p:sldId id="435" r:id="rId191"/>
    <p:sldId id="436" r:id="rId192"/>
    <p:sldId id="437" r:id="rId193"/>
    <p:sldId id="438" r:id="rId194"/>
    <p:sldId id="439" r:id="rId195"/>
    <p:sldId id="487" r:id="rId196"/>
    <p:sldId id="440" r:id="rId197"/>
    <p:sldId id="483" r:id="rId198"/>
    <p:sldId id="441" r:id="rId199"/>
    <p:sldId id="442" r:id="rId200"/>
    <p:sldId id="443" r:id="rId201"/>
    <p:sldId id="444" r:id="rId202"/>
    <p:sldId id="445" r:id="rId203"/>
    <p:sldId id="485" r:id="rId204"/>
    <p:sldId id="446" r:id="rId205"/>
    <p:sldId id="447" r:id="rId206"/>
    <p:sldId id="448" r:id="rId207"/>
    <p:sldId id="449" r:id="rId208"/>
    <p:sldId id="450" r:id="rId209"/>
    <p:sldId id="484" r:id="rId210"/>
    <p:sldId id="452" r:id="rId211"/>
    <p:sldId id="453" r:id="rId212"/>
    <p:sldId id="454" r:id="rId213"/>
    <p:sldId id="455" r:id="rId214"/>
    <p:sldId id="456" r:id="rId215"/>
    <p:sldId id="457" r:id="rId216"/>
    <p:sldId id="458" r:id="rId217"/>
    <p:sldId id="459" r:id="rId218"/>
    <p:sldId id="460" r:id="rId219"/>
    <p:sldId id="461" r:id="rId220"/>
    <p:sldId id="462" r:id="rId221"/>
    <p:sldId id="463" r:id="rId222"/>
    <p:sldId id="464" r:id="rId223"/>
    <p:sldId id="465" r:id="rId224"/>
    <p:sldId id="466" r:id="rId225"/>
    <p:sldId id="467" r:id="rId226"/>
    <p:sldId id="468" r:id="rId227"/>
    <p:sldId id="469" r:id="rId228"/>
    <p:sldId id="470" r:id="rId229"/>
    <p:sldId id="471" r:id="rId230"/>
    <p:sldId id="472" r:id="rId231"/>
    <p:sldId id="473" r:id="rId232"/>
    <p:sldId id="474" r:id="rId233"/>
    <p:sldId id="475" r:id="rId234"/>
    <p:sldId id="476" r:id="rId235"/>
    <p:sldId id="477" r:id="rId236"/>
    <p:sldId id="478" r:id="rId237"/>
    <p:sldId id="479" r:id="rId238"/>
  </p:sldIdLst>
  <p:sldSz cx="14630400" cy="8229600"/>
  <p:notesSz cx="14630400" cy="82296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64CF10-72FF-AE9D-6DA0-14AFC07640C1}" name="Anne Leonard" initials="AL" userId="S::anne.leonard@heart.org::79b9fe69-82f6-4b13-83a9-214424175e62" providerId="AD"/>
  <p188:author id="{42FB4515-BA51-8478-8BB7-47BF4C40A6FD}" name="Sabrina Singleton Times" initials="ST" userId="S::sabrina.singletontim@heart.org::b17379f5-0a08-4c0f-a711-1201e448ab9c" providerId="AD"/>
  <p188:author id="{E306BB7B-998B-1FC6-9A03-610AFD25B3C7}" name="Thomas Getchius" initials="TG" userId="S::thomas.getchius@heart.org::ef367eb1-48a1-47b5-860c-f37bfabd7e55" providerId="AD"/>
  <p188:author id="{6D0C94C9-3ED9-601F-1CD0-5C44CAA20D68}" name="Tanisha Gitchuway" initials="TG" userId="S::Tanisha.Gitchuway@heart.org::42b79c91-3176-4347-9e44-a48c4756fc73" providerId="AD"/>
  <p188:author id="{B16D4BDF-E1AB-1A2D-AE36-645937A22E17}" name="Thomas Getchius" initials="TG" userId="S::Thomas.Getchius@heart.org::ef367eb1-48a1-47b5-860c-f37bfabd7e5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dhika Rajgopal Singh" initials="RRS" lastIdx="28" clrIdx="0">
    <p:extLst>
      <p:ext uri="{19B8F6BF-5375-455C-9EA6-DF929625EA0E}">
        <p15:presenceInfo xmlns:p15="http://schemas.microsoft.com/office/powerpoint/2012/main" userId="S::Radhika.Rajgopal.Sin@heart.org::f3491993-44fe-4855-881d-9e0aa5f756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8AB7"/>
    <a:srgbClr val="85ADD1"/>
    <a:srgbClr val="45A547"/>
    <a:srgbClr val="8A8B8A"/>
    <a:srgbClr val="636466"/>
    <a:srgbClr val="C10E21"/>
    <a:srgbClr val="990000"/>
    <a:srgbClr val="8D2824"/>
    <a:srgbClr val="BD3633"/>
    <a:srgbClr val="BE3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F96C3D-A2C9-4C45-9DA1-5E1A96B7186E}" v="10" dt="2023-11-20T20:32:13.158"/>
    <p1510:client id="{6C0284F2-0907-4AB1-9063-4D926681DF88}" v="159" dt="2023-11-21T14:36:07.204"/>
    <p1510:client id="{7ADA41A5-BBDE-21D8-EB21-74B0B44E3904}" v="1" dt="2023-11-20T21:15:25.381"/>
    <p1510:client id="{C649E99B-58FF-75AD-AB5F-B077F36036CC}" v="1" dt="2023-11-21T14:23:04.08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09" autoAdjust="0"/>
    <p:restoredTop sz="93391" autoAdjust="0"/>
  </p:normalViewPr>
  <p:slideViewPr>
    <p:cSldViewPr>
      <p:cViewPr varScale="1">
        <p:scale>
          <a:sx n="89" d="100"/>
          <a:sy n="89" d="100"/>
        </p:scale>
        <p:origin x="786" y="90"/>
      </p:cViewPr>
      <p:guideLst/>
    </p:cSldViewPr>
  </p:slideViewPr>
  <p:notesTextViewPr>
    <p:cViewPr>
      <p:scale>
        <a:sx n="200" d="100"/>
        <a:sy n="200" d="100"/>
      </p:scale>
      <p:origin x="0" y="0"/>
    </p:cViewPr>
  </p:notesTextViewPr>
  <p:notesViewPr>
    <p:cSldViewPr>
      <p:cViewPr varScale="1">
        <p:scale>
          <a:sx n="97" d="100"/>
          <a:sy n="97" d="100"/>
        </p:scale>
        <p:origin x="978" y="9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63" Type="http://schemas.openxmlformats.org/officeDocument/2006/relationships/slide" Target="slides/slide53.xml"/><Relationship Id="rId84" Type="http://schemas.openxmlformats.org/officeDocument/2006/relationships/slide" Target="slides/slide74.xml"/><Relationship Id="rId138" Type="http://schemas.openxmlformats.org/officeDocument/2006/relationships/slide" Target="slides/slide128.xml"/><Relationship Id="rId159" Type="http://schemas.openxmlformats.org/officeDocument/2006/relationships/slide" Target="slides/slide149.xml"/><Relationship Id="rId170" Type="http://schemas.openxmlformats.org/officeDocument/2006/relationships/slide" Target="slides/slide160.xml"/><Relationship Id="rId191" Type="http://schemas.openxmlformats.org/officeDocument/2006/relationships/slide" Target="slides/slide181.xml"/><Relationship Id="rId205" Type="http://schemas.openxmlformats.org/officeDocument/2006/relationships/slide" Target="slides/slide195.xml"/><Relationship Id="rId226" Type="http://schemas.openxmlformats.org/officeDocument/2006/relationships/slide" Target="slides/slide216.xml"/><Relationship Id="rId247" Type="http://schemas.microsoft.com/office/2015/10/relationships/revisionInfo" Target="revisionInfo.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53" Type="http://schemas.openxmlformats.org/officeDocument/2006/relationships/slide" Target="slides/slide43.xml"/><Relationship Id="rId74" Type="http://schemas.openxmlformats.org/officeDocument/2006/relationships/slide" Target="slides/slide64.xml"/><Relationship Id="rId128" Type="http://schemas.openxmlformats.org/officeDocument/2006/relationships/slide" Target="slides/slide118.xml"/><Relationship Id="rId149" Type="http://schemas.openxmlformats.org/officeDocument/2006/relationships/slide" Target="slides/slide139.xml"/><Relationship Id="rId5" Type="http://schemas.openxmlformats.org/officeDocument/2006/relationships/slideMaster" Target="slideMasters/slideMaster2.xml"/><Relationship Id="rId95" Type="http://schemas.openxmlformats.org/officeDocument/2006/relationships/slide" Target="slides/slide85.xml"/><Relationship Id="rId160" Type="http://schemas.openxmlformats.org/officeDocument/2006/relationships/slide" Target="slides/slide150.xml"/><Relationship Id="rId181" Type="http://schemas.openxmlformats.org/officeDocument/2006/relationships/slide" Target="slides/slide171.xml"/><Relationship Id="rId216" Type="http://schemas.openxmlformats.org/officeDocument/2006/relationships/slide" Target="slides/slide206.xml"/><Relationship Id="rId237" Type="http://schemas.openxmlformats.org/officeDocument/2006/relationships/slide" Target="slides/slide227.xml"/><Relationship Id="rId22" Type="http://schemas.openxmlformats.org/officeDocument/2006/relationships/slide" Target="slides/slide12.xml"/><Relationship Id="rId43" Type="http://schemas.openxmlformats.org/officeDocument/2006/relationships/slide" Target="slides/slide33.xml"/><Relationship Id="rId64" Type="http://schemas.openxmlformats.org/officeDocument/2006/relationships/slide" Target="slides/slide54.xml"/><Relationship Id="rId118" Type="http://schemas.openxmlformats.org/officeDocument/2006/relationships/slide" Target="slides/slide108.xml"/><Relationship Id="rId139" Type="http://schemas.openxmlformats.org/officeDocument/2006/relationships/slide" Target="slides/slide129.xml"/><Relationship Id="rId85" Type="http://schemas.openxmlformats.org/officeDocument/2006/relationships/slide" Target="slides/slide75.xml"/><Relationship Id="rId150" Type="http://schemas.openxmlformats.org/officeDocument/2006/relationships/slide" Target="slides/slide140.xml"/><Relationship Id="rId171" Type="http://schemas.openxmlformats.org/officeDocument/2006/relationships/slide" Target="slides/slide161.xml"/><Relationship Id="rId192" Type="http://schemas.openxmlformats.org/officeDocument/2006/relationships/slide" Target="slides/slide182.xml"/><Relationship Id="rId206" Type="http://schemas.openxmlformats.org/officeDocument/2006/relationships/slide" Target="slides/slide196.xml"/><Relationship Id="rId227" Type="http://schemas.openxmlformats.org/officeDocument/2006/relationships/slide" Target="slides/slide217.xml"/><Relationship Id="rId248" Type="http://schemas.microsoft.com/office/2018/10/relationships/authors" Target="authors.xml"/><Relationship Id="rId12" Type="http://schemas.openxmlformats.org/officeDocument/2006/relationships/slide" Target="slides/slide2.xml"/><Relationship Id="rId33" Type="http://schemas.openxmlformats.org/officeDocument/2006/relationships/slide" Target="slides/slide23.xml"/><Relationship Id="rId108" Type="http://schemas.openxmlformats.org/officeDocument/2006/relationships/slide" Target="slides/slide98.xml"/><Relationship Id="rId129" Type="http://schemas.openxmlformats.org/officeDocument/2006/relationships/slide" Target="slides/slide119.xml"/><Relationship Id="rId54" Type="http://schemas.openxmlformats.org/officeDocument/2006/relationships/slide" Target="slides/slide44.xml"/><Relationship Id="rId75" Type="http://schemas.openxmlformats.org/officeDocument/2006/relationships/slide" Target="slides/slide65.xml"/><Relationship Id="rId96" Type="http://schemas.openxmlformats.org/officeDocument/2006/relationships/slide" Target="slides/slide86.xml"/><Relationship Id="rId140" Type="http://schemas.openxmlformats.org/officeDocument/2006/relationships/slide" Target="slides/slide130.xml"/><Relationship Id="rId161" Type="http://schemas.openxmlformats.org/officeDocument/2006/relationships/slide" Target="slides/slide151.xml"/><Relationship Id="rId182" Type="http://schemas.openxmlformats.org/officeDocument/2006/relationships/slide" Target="slides/slide172.xml"/><Relationship Id="rId217" Type="http://schemas.openxmlformats.org/officeDocument/2006/relationships/slide" Target="slides/slide207.xml"/><Relationship Id="rId6" Type="http://schemas.openxmlformats.org/officeDocument/2006/relationships/slideMaster" Target="slideMasters/slideMaster3.xml"/><Relationship Id="rId238" Type="http://schemas.openxmlformats.org/officeDocument/2006/relationships/slide" Target="slides/slide228.xml"/><Relationship Id="rId23" Type="http://schemas.openxmlformats.org/officeDocument/2006/relationships/slide" Target="slides/slide13.xml"/><Relationship Id="rId119" Type="http://schemas.openxmlformats.org/officeDocument/2006/relationships/slide" Target="slides/slide109.xml"/><Relationship Id="rId44" Type="http://schemas.openxmlformats.org/officeDocument/2006/relationships/slide" Target="slides/slide34.xml"/><Relationship Id="rId65" Type="http://schemas.openxmlformats.org/officeDocument/2006/relationships/slide" Target="slides/slide55.xml"/><Relationship Id="rId86" Type="http://schemas.openxmlformats.org/officeDocument/2006/relationships/slide" Target="slides/slide76.xml"/><Relationship Id="rId130" Type="http://schemas.openxmlformats.org/officeDocument/2006/relationships/slide" Target="slides/slide120.xml"/><Relationship Id="rId151" Type="http://schemas.openxmlformats.org/officeDocument/2006/relationships/slide" Target="slides/slide141.xml"/><Relationship Id="rId172" Type="http://schemas.openxmlformats.org/officeDocument/2006/relationships/slide" Target="slides/slide162.xml"/><Relationship Id="rId193" Type="http://schemas.openxmlformats.org/officeDocument/2006/relationships/slide" Target="slides/slide183.xml"/><Relationship Id="rId207" Type="http://schemas.openxmlformats.org/officeDocument/2006/relationships/slide" Target="slides/slide197.xml"/><Relationship Id="rId228" Type="http://schemas.openxmlformats.org/officeDocument/2006/relationships/slide" Target="slides/slide218.xml"/><Relationship Id="rId13" Type="http://schemas.openxmlformats.org/officeDocument/2006/relationships/slide" Target="slides/slide3.xml"/><Relationship Id="rId109" Type="http://schemas.openxmlformats.org/officeDocument/2006/relationships/slide" Target="slides/slide99.xml"/><Relationship Id="rId34" Type="http://schemas.openxmlformats.org/officeDocument/2006/relationships/slide" Target="slides/slide24.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20" Type="http://schemas.openxmlformats.org/officeDocument/2006/relationships/slide" Target="slides/slide110.xml"/><Relationship Id="rId141" Type="http://schemas.openxmlformats.org/officeDocument/2006/relationships/slide" Target="slides/slide131.xml"/><Relationship Id="rId7" Type="http://schemas.openxmlformats.org/officeDocument/2006/relationships/slideMaster" Target="slideMasters/slideMaster4.xml"/><Relationship Id="rId162" Type="http://schemas.openxmlformats.org/officeDocument/2006/relationships/slide" Target="slides/slide152.xml"/><Relationship Id="rId183" Type="http://schemas.openxmlformats.org/officeDocument/2006/relationships/slide" Target="slides/slide173.xml"/><Relationship Id="rId218" Type="http://schemas.openxmlformats.org/officeDocument/2006/relationships/slide" Target="slides/slide208.xml"/><Relationship Id="rId239" Type="http://schemas.openxmlformats.org/officeDocument/2006/relationships/notesMaster" Target="notesMasters/notesMaster1.xml"/><Relationship Id="rId24" Type="http://schemas.openxmlformats.org/officeDocument/2006/relationships/slide" Target="slides/slide14.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31" Type="http://schemas.openxmlformats.org/officeDocument/2006/relationships/slide" Target="slides/slide121.xml"/><Relationship Id="rId152" Type="http://schemas.openxmlformats.org/officeDocument/2006/relationships/slide" Target="slides/slide142.xml"/><Relationship Id="rId173" Type="http://schemas.openxmlformats.org/officeDocument/2006/relationships/slide" Target="slides/slide163.xml"/><Relationship Id="rId194" Type="http://schemas.openxmlformats.org/officeDocument/2006/relationships/slide" Target="slides/slide184.xml"/><Relationship Id="rId208" Type="http://schemas.openxmlformats.org/officeDocument/2006/relationships/slide" Target="slides/slide198.xml"/><Relationship Id="rId229" Type="http://schemas.openxmlformats.org/officeDocument/2006/relationships/slide" Target="slides/slide219.xml"/><Relationship Id="rId240" Type="http://schemas.openxmlformats.org/officeDocument/2006/relationships/handoutMaster" Target="handoutMasters/handoutMaster1.xml"/><Relationship Id="rId14" Type="http://schemas.openxmlformats.org/officeDocument/2006/relationships/slide" Target="slides/slide4.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8" Type="http://schemas.openxmlformats.org/officeDocument/2006/relationships/slideMaster" Target="slideMasters/slideMaster5.xml"/><Relationship Id="rId98" Type="http://schemas.openxmlformats.org/officeDocument/2006/relationships/slide" Target="slides/slide88.xml"/><Relationship Id="rId121" Type="http://schemas.openxmlformats.org/officeDocument/2006/relationships/slide" Target="slides/slide111.xml"/><Relationship Id="rId142" Type="http://schemas.openxmlformats.org/officeDocument/2006/relationships/slide" Target="slides/slide132.xml"/><Relationship Id="rId163" Type="http://schemas.openxmlformats.org/officeDocument/2006/relationships/slide" Target="slides/slide153.xml"/><Relationship Id="rId184" Type="http://schemas.openxmlformats.org/officeDocument/2006/relationships/slide" Target="slides/slide174.xml"/><Relationship Id="rId219" Type="http://schemas.openxmlformats.org/officeDocument/2006/relationships/slide" Target="slides/slide209.xml"/><Relationship Id="rId230" Type="http://schemas.openxmlformats.org/officeDocument/2006/relationships/slide" Target="slides/slide220.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88" Type="http://schemas.openxmlformats.org/officeDocument/2006/relationships/slide" Target="slides/slide78.xml"/><Relationship Id="rId111" Type="http://schemas.openxmlformats.org/officeDocument/2006/relationships/slide" Target="slides/slide101.xml"/><Relationship Id="rId132" Type="http://schemas.openxmlformats.org/officeDocument/2006/relationships/slide" Target="slides/slide122.xml"/><Relationship Id="rId153" Type="http://schemas.openxmlformats.org/officeDocument/2006/relationships/slide" Target="slides/slide143.xml"/><Relationship Id="rId174" Type="http://schemas.openxmlformats.org/officeDocument/2006/relationships/slide" Target="slides/slide164.xml"/><Relationship Id="rId195" Type="http://schemas.openxmlformats.org/officeDocument/2006/relationships/slide" Target="slides/slide185.xml"/><Relationship Id="rId209" Type="http://schemas.openxmlformats.org/officeDocument/2006/relationships/slide" Target="slides/slide199.xml"/><Relationship Id="rId220" Type="http://schemas.openxmlformats.org/officeDocument/2006/relationships/slide" Target="slides/slide210.xml"/><Relationship Id="rId241" Type="http://schemas.openxmlformats.org/officeDocument/2006/relationships/commentAuthors" Target="commentAuthors.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143" Type="http://schemas.openxmlformats.org/officeDocument/2006/relationships/slide" Target="slides/slide133.xml"/><Relationship Id="rId148" Type="http://schemas.openxmlformats.org/officeDocument/2006/relationships/slide" Target="slides/slide138.xml"/><Relationship Id="rId164" Type="http://schemas.openxmlformats.org/officeDocument/2006/relationships/slide" Target="slides/slide154.xml"/><Relationship Id="rId169" Type="http://schemas.openxmlformats.org/officeDocument/2006/relationships/slide" Target="slides/slide159.xml"/><Relationship Id="rId185" Type="http://schemas.openxmlformats.org/officeDocument/2006/relationships/slide" Target="slides/slide175.xml"/><Relationship Id="rId4" Type="http://schemas.openxmlformats.org/officeDocument/2006/relationships/slideMaster" Target="slideMasters/slideMaster1.xml"/><Relationship Id="rId9" Type="http://schemas.openxmlformats.org/officeDocument/2006/relationships/slideMaster" Target="slideMasters/slideMaster6.xml"/><Relationship Id="rId180" Type="http://schemas.openxmlformats.org/officeDocument/2006/relationships/slide" Target="slides/slide170.xml"/><Relationship Id="rId210" Type="http://schemas.openxmlformats.org/officeDocument/2006/relationships/slide" Target="slides/slide200.xml"/><Relationship Id="rId215" Type="http://schemas.openxmlformats.org/officeDocument/2006/relationships/slide" Target="slides/slide205.xml"/><Relationship Id="rId236" Type="http://schemas.openxmlformats.org/officeDocument/2006/relationships/slide" Target="slides/slide226.xml"/><Relationship Id="rId26" Type="http://schemas.openxmlformats.org/officeDocument/2006/relationships/slide" Target="slides/slide16.xml"/><Relationship Id="rId231" Type="http://schemas.openxmlformats.org/officeDocument/2006/relationships/slide" Target="slides/slide221.xml"/><Relationship Id="rId47" Type="http://schemas.openxmlformats.org/officeDocument/2006/relationships/slide" Target="slides/slide37.xml"/><Relationship Id="rId68" Type="http://schemas.openxmlformats.org/officeDocument/2006/relationships/slide" Target="slides/slide58.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slide" Target="slides/slide123.xml"/><Relationship Id="rId154" Type="http://schemas.openxmlformats.org/officeDocument/2006/relationships/slide" Target="slides/slide144.xml"/><Relationship Id="rId175" Type="http://schemas.openxmlformats.org/officeDocument/2006/relationships/slide" Target="slides/slide165.xml"/><Relationship Id="rId196" Type="http://schemas.openxmlformats.org/officeDocument/2006/relationships/slide" Target="slides/slide186.xml"/><Relationship Id="rId200" Type="http://schemas.openxmlformats.org/officeDocument/2006/relationships/slide" Target="slides/slide190.xml"/><Relationship Id="rId16" Type="http://schemas.openxmlformats.org/officeDocument/2006/relationships/slide" Target="slides/slide6.xml"/><Relationship Id="rId221" Type="http://schemas.openxmlformats.org/officeDocument/2006/relationships/slide" Target="slides/slide211.xml"/><Relationship Id="rId242" Type="http://schemas.openxmlformats.org/officeDocument/2006/relationships/presProps" Target="presProps.xml"/><Relationship Id="rId37" Type="http://schemas.openxmlformats.org/officeDocument/2006/relationships/slide" Target="slides/slide27.xml"/><Relationship Id="rId58" Type="http://schemas.openxmlformats.org/officeDocument/2006/relationships/slide" Target="slides/slide48.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44" Type="http://schemas.openxmlformats.org/officeDocument/2006/relationships/slide" Target="slides/slide134.xml"/><Relationship Id="rId90" Type="http://schemas.openxmlformats.org/officeDocument/2006/relationships/slide" Target="slides/slide80.xml"/><Relationship Id="rId165" Type="http://schemas.openxmlformats.org/officeDocument/2006/relationships/slide" Target="slides/slide155.xml"/><Relationship Id="rId186" Type="http://schemas.openxmlformats.org/officeDocument/2006/relationships/slide" Target="slides/slide176.xml"/><Relationship Id="rId211" Type="http://schemas.openxmlformats.org/officeDocument/2006/relationships/slide" Target="slides/slide201.xml"/><Relationship Id="rId232" Type="http://schemas.openxmlformats.org/officeDocument/2006/relationships/slide" Target="slides/slide222.xml"/><Relationship Id="rId27" Type="http://schemas.openxmlformats.org/officeDocument/2006/relationships/slide" Target="slides/slide17.xml"/><Relationship Id="rId48" Type="http://schemas.openxmlformats.org/officeDocument/2006/relationships/slide" Target="slides/slide38.xml"/><Relationship Id="rId69" Type="http://schemas.openxmlformats.org/officeDocument/2006/relationships/slide" Target="slides/slide59.xml"/><Relationship Id="rId113" Type="http://schemas.openxmlformats.org/officeDocument/2006/relationships/slide" Target="slides/slide103.xml"/><Relationship Id="rId134" Type="http://schemas.openxmlformats.org/officeDocument/2006/relationships/slide" Target="slides/slide124.xml"/><Relationship Id="rId80" Type="http://schemas.openxmlformats.org/officeDocument/2006/relationships/slide" Target="slides/slide70.xml"/><Relationship Id="rId155" Type="http://schemas.openxmlformats.org/officeDocument/2006/relationships/slide" Target="slides/slide145.xml"/><Relationship Id="rId176" Type="http://schemas.openxmlformats.org/officeDocument/2006/relationships/slide" Target="slides/slide166.xml"/><Relationship Id="rId197" Type="http://schemas.openxmlformats.org/officeDocument/2006/relationships/slide" Target="slides/slide187.xml"/><Relationship Id="rId201" Type="http://schemas.openxmlformats.org/officeDocument/2006/relationships/slide" Target="slides/slide191.xml"/><Relationship Id="rId222" Type="http://schemas.openxmlformats.org/officeDocument/2006/relationships/slide" Target="slides/slide212.xml"/><Relationship Id="rId243" Type="http://schemas.openxmlformats.org/officeDocument/2006/relationships/viewProps" Target="viewProps.xml"/><Relationship Id="rId17" Type="http://schemas.openxmlformats.org/officeDocument/2006/relationships/slide" Target="slides/slide7.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24" Type="http://schemas.openxmlformats.org/officeDocument/2006/relationships/slide" Target="slides/slide114.xml"/><Relationship Id="rId70" Type="http://schemas.openxmlformats.org/officeDocument/2006/relationships/slide" Target="slides/slide60.xml"/><Relationship Id="rId91" Type="http://schemas.openxmlformats.org/officeDocument/2006/relationships/slide" Target="slides/slide81.xml"/><Relationship Id="rId145" Type="http://schemas.openxmlformats.org/officeDocument/2006/relationships/slide" Target="slides/slide135.xml"/><Relationship Id="rId166" Type="http://schemas.openxmlformats.org/officeDocument/2006/relationships/slide" Target="slides/slide156.xml"/><Relationship Id="rId187" Type="http://schemas.openxmlformats.org/officeDocument/2006/relationships/slide" Target="slides/slide177.xml"/><Relationship Id="rId1" Type="http://schemas.openxmlformats.org/officeDocument/2006/relationships/customXml" Target="../customXml/item1.xml"/><Relationship Id="rId212" Type="http://schemas.openxmlformats.org/officeDocument/2006/relationships/slide" Target="slides/slide202.xml"/><Relationship Id="rId233" Type="http://schemas.openxmlformats.org/officeDocument/2006/relationships/slide" Target="slides/slide223.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slide" Target="slides/slide104.xml"/><Relationship Id="rId60" Type="http://schemas.openxmlformats.org/officeDocument/2006/relationships/slide" Target="slides/slide50.xml"/><Relationship Id="rId81" Type="http://schemas.openxmlformats.org/officeDocument/2006/relationships/slide" Target="slides/slide71.xml"/><Relationship Id="rId135" Type="http://schemas.openxmlformats.org/officeDocument/2006/relationships/slide" Target="slides/slide125.xml"/><Relationship Id="rId156" Type="http://schemas.openxmlformats.org/officeDocument/2006/relationships/slide" Target="slides/slide146.xml"/><Relationship Id="rId177" Type="http://schemas.openxmlformats.org/officeDocument/2006/relationships/slide" Target="slides/slide167.xml"/><Relationship Id="rId198" Type="http://schemas.openxmlformats.org/officeDocument/2006/relationships/slide" Target="slides/slide188.xml"/><Relationship Id="rId202" Type="http://schemas.openxmlformats.org/officeDocument/2006/relationships/slide" Target="slides/slide192.xml"/><Relationship Id="rId223" Type="http://schemas.openxmlformats.org/officeDocument/2006/relationships/slide" Target="slides/slide213.xml"/><Relationship Id="rId244" Type="http://schemas.openxmlformats.org/officeDocument/2006/relationships/theme" Target="theme/theme1.xml"/><Relationship Id="rId18" Type="http://schemas.openxmlformats.org/officeDocument/2006/relationships/slide" Target="slides/slide8.xml"/><Relationship Id="rId39" Type="http://schemas.openxmlformats.org/officeDocument/2006/relationships/slide" Target="slides/slide29.xml"/><Relationship Id="rId50" Type="http://schemas.openxmlformats.org/officeDocument/2006/relationships/slide" Target="slides/slide40.xml"/><Relationship Id="rId104" Type="http://schemas.openxmlformats.org/officeDocument/2006/relationships/slide" Target="slides/slide94.xml"/><Relationship Id="rId125" Type="http://schemas.openxmlformats.org/officeDocument/2006/relationships/slide" Target="slides/slide115.xml"/><Relationship Id="rId146" Type="http://schemas.openxmlformats.org/officeDocument/2006/relationships/slide" Target="slides/slide136.xml"/><Relationship Id="rId167" Type="http://schemas.openxmlformats.org/officeDocument/2006/relationships/slide" Target="slides/slide157.xml"/><Relationship Id="rId188" Type="http://schemas.openxmlformats.org/officeDocument/2006/relationships/slide" Target="slides/slide178.xml"/><Relationship Id="rId71" Type="http://schemas.openxmlformats.org/officeDocument/2006/relationships/slide" Target="slides/slide61.xml"/><Relationship Id="rId92" Type="http://schemas.openxmlformats.org/officeDocument/2006/relationships/slide" Target="slides/slide82.xml"/><Relationship Id="rId213" Type="http://schemas.openxmlformats.org/officeDocument/2006/relationships/slide" Target="slides/slide203.xml"/><Relationship Id="rId234" Type="http://schemas.openxmlformats.org/officeDocument/2006/relationships/slide" Target="slides/slide224.xml"/><Relationship Id="rId2" Type="http://schemas.openxmlformats.org/officeDocument/2006/relationships/customXml" Target="../customXml/item2.xml"/><Relationship Id="rId29" Type="http://schemas.openxmlformats.org/officeDocument/2006/relationships/slide" Target="slides/slide19.xml"/><Relationship Id="rId40" Type="http://schemas.openxmlformats.org/officeDocument/2006/relationships/slide" Target="slides/slide30.xml"/><Relationship Id="rId115" Type="http://schemas.openxmlformats.org/officeDocument/2006/relationships/slide" Target="slides/slide105.xml"/><Relationship Id="rId136" Type="http://schemas.openxmlformats.org/officeDocument/2006/relationships/slide" Target="slides/slide126.xml"/><Relationship Id="rId157" Type="http://schemas.openxmlformats.org/officeDocument/2006/relationships/slide" Target="slides/slide147.xml"/><Relationship Id="rId178" Type="http://schemas.openxmlformats.org/officeDocument/2006/relationships/slide" Target="slides/slide168.xml"/><Relationship Id="rId61" Type="http://schemas.openxmlformats.org/officeDocument/2006/relationships/slide" Target="slides/slide51.xml"/><Relationship Id="rId82" Type="http://schemas.openxmlformats.org/officeDocument/2006/relationships/slide" Target="slides/slide72.xml"/><Relationship Id="rId199" Type="http://schemas.openxmlformats.org/officeDocument/2006/relationships/slide" Target="slides/slide189.xml"/><Relationship Id="rId203" Type="http://schemas.openxmlformats.org/officeDocument/2006/relationships/slide" Target="slides/slide193.xml"/><Relationship Id="rId19" Type="http://schemas.openxmlformats.org/officeDocument/2006/relationships/slide" Target="slides/slide9.xml"/><Relationship Id="rId224" Type="http://schemas.openxmlformats.org/officeDocument/2006/relationships/slide" Target="slides/slide214.xml"/><Relationship Id="rId245" Type="http://schemas.openxmlformats.org/officeDocument/2006/relationships/tableStyles" Target="tableStyles.xml"/><Relationship Id="rId30" Type="http://schemas.openxmlformats.org/officeDocument/2006/relationships/slide" Target="slides/slide20.xml"/><Relationship Id="rId105" Type="http://schemas.openxmlformats.org/officeDocument/2006/relationships/slide" Target="slides/slide95.xml"/><Relationship Id="rId126" Type="http://schemas.openxmlformats.org/officeDocument/2006/relationships/slide" Target="slides/slide116.xml"/><Relationship Id="rId147" Type="http://schemas.openxmlformats.org/officeDocument/2006/relationships/slide" Target="slides/slide137.xml"/><Relationship Id="rId168" Type="http://schemas.openxmlformats.org/officeDocument/2006/relationships/slide" Target="slides/slide15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189" Type="http://schemas.openxmlformats.org/officeDocument/2006/relationships/slide" Target="slides/slide179.xml"/><Relationship Id="rId3" Type="http://schemas.openxmlformats.org/officeDocument/2006/relationships/customXml" Target="../customXml/item3.xml"/><Relationship Id="rId214" Type="http://schemas.openxmlformats.org/officeDocument/2006/relationships/slide" Target="slides/slide204.xml"/><Relationship Id="rId235" Type="http://schemas.openxmlformats.org/officeDocument/2006/relationships/slide" Target="slides/slide225.xml"/><Relationship Id="rId116" Type="http://schemas.openxmlformats.org/officeDocument/2006/relationships/slide" Target="slides/slide106.xml"/><Relationship Id="rId137" Type="http://schemas.openxmlformats.org/officeDocument/2006/relationships/slide" Target="slides/slide127.xml"/><Relationship Id="rId158" Type="http://schemas.openxmlformats.org/officeDocument/2006/relationships/slide" Target="slides/slide148.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179" Type="http://schemas.openxmlformats.org/officeDocument/2006/relationships/slide" Target="slides/slide169.xml"/><Relationship Id="rId190" Type="http://schemas.openxmlformats.org/officeDocument/2006/relationships/slide" Target="slides/slide180.xml"/><Relationship Id="rId204" Type="http://schemas.openxmlformats.org/officeDocument/2006/relationships/slide" Target="slides/slide194.xml"/><Relationship Id="rId225" Type="http://schemas.openxmlformats.org/officeDocument/2006/relationships/slide" Target="slides/slide215.xml"/><Relationship Id="rId246" Type="http://schemas.microsoft.com/office/2016/11/relationships/changesInfo" Target="changesInfos/changesInfo1.xml"/><Relationship Id="rId106" Type="http://schemas.openxmlformats.org/officeDocument/2006/relationships/slide" Target="slides/slide96.xml"/><Relationship Id="rId127" Type="http://schemas.openxmlformats.org/officeDocument/2006/relationships/slide" Target="slides/slide11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Getchius" userId="ef367eb1-48a1-47b5-860c-f37bfabd7e55" providerId="ADAL" clId="{49F96C3D-A2C9-4C45-9DA1-5E1A96B7186E}"/>
    <pc:docChg chg="custSel modSld">
      <pc:chgData name="Thomas Getchius" userId="ef367eb1-48a1-47b5-860c-f37bfabd7e55" providerId="ADAL" clId="{49F96C3D-A2C9-4C45-9DA1-5E1A96B7186E}" dt="2023-11-20T20:50:38.680" v="41"/>
      <pc:docMkLst>
        <pc:docMk/>
      </pc:docMkLst>
      <pc:sldChg chg="addCm modCm">
        <pc:chgData name="Thomas Getchius" userId="ef367eb1-48a1-47b5-860c-f37bfabd7e55" providerId="ADAL" clId="{49F96C3D-A2C9-4C45-9DA1-5E1A96B7186E}" dt="2023-11-20T20:30:10.916" v="3" actId="2056"/>
        <pc:sldMkLst>
          <pc:docMk/>
          <pc:sldMk cId="1037036323" sldId="272"/>
        </pc:sldMkLst>
        <pc:extLst>
          <p:ext xmlns:p="http://schemas.openxmlformats.org/presentationml/2006/main" uri="{D6D511B9-2390-475A-947B-AFAB55BFBCF1}">
            <pc226:cmChg xmlns:pc226="http://schemas.microsoft.com/office/powerpoint/2022/06/main/command" chg="add mod">
              <pc226:chgData name="Thomas Getchius" userId="ef367eb1-48a1-47b5-860c-f37bfabd7e55" providerId="ADAL" clId="{49F96C3D-A2C9-4C45-9DA1-5E1A96B7186E}" dt="2023-11-20T20:30:10.916" v="3" actId="2056"/>
              <pc2:cmMkLst xmlns:pc2="http://schemas.microsoft.com/office/powerpoint/2019/9/main/command">
                <pc:docMk/>
                <pc:sldMk cId="1037036323" sldId="272"/>
                <pc2:cmMk id="{CA94172E-24BC-4E29-9BD1-013991C608C6}"/>
              </pc2:cmMkLst>
            </pc226:cmChg>
          </p:ext>
        </pc:extLst>
      </pc:sldChg>
      <pc:sldChg chg="addCm modCm">
        <pc:chgData name="Thomas Getchius" userId="ef367eb1-48a1-47b5-860c-f37bfabd7e55" providerId="ADAL" clId="{49F96C3D-A2C9-4C45-9DA1-5E1A96B7186E}" dt="2023-11-20T20:32:13.158" v="9" actId="2056"/>
        <pc:sldMkLst>
          <pc:docMk/>
          <pc:sldMk cId="2798806550" sldId="281"/>
        </pc:sldMkLst>
        <pc:extLst>
          <p:ext xmlns:p="http://schemas.openxmlformats.org/presentationml/2006/main" uri="{D6D511B9-2390-475A-947B-AFAB55BFBCF1}">
            <pc226:cmChg xmlns:pc226="http://schemas.microsoft.com/office/powerpoint/2022/06/main/command" chg="add mod">
              <pc226:chgData name="Thomas Getchius" userId="ef367eb1-48a1-47b5-860c-f37bfabd7e55" providerId="ADAL" clId="{49F96C3D-A2C9-4C45-9DA1-5E1A96B7186E}" dt="2023-11-20T20:32:13.158" v="9" actId="2056"/>
              <pc2:cmMkLst xmlns:pc2="http://schemas.microsoft.com/office/powerpoint/2019/9/main/command">
                <pc:docMk/>
                <pc:sldMk cId="2798806550" sldId="281"/>
                <pc2:cmMk id="{1985DBB2-AC05-49EA-BF45-F570A738CA26}"/>
              </pc2:cmMkLst>
            </pc226:cmChg>
          </p:ext>
        </pc:extLst>
      </pc:sldChg>
      <pc:sldChg chg="addCm modCm">
        <pc:chgData name="Thomas Getchius" userId="ef367eb1-48a1-47b5-860c-f37bfabd7e55" providerId="ADAL" clId="{49F96C3D-A2C9-4C45-9DA1-5E1A96B7186E}" dt="2023-11-20T20:29:31.731" v="1" actId="2056"/>
        <pc:sldMkLst>
          <pc:docMk/>
          <pc:sldMk cId="370298375" sldId="289"/>
        </pc:sldMkLst>
        <pc:extLst>
          <p:ext xmlns:p="http://schemas.openxmlformats.org/presentationml/2006/main" uri="{D6D511B9-2390-475A-947B-AFAB55BFBCF1}">
            <pc226:cmChg xmlns:pc226="http://schemas.microsoft.com/office/powerpoint/2022/06/main/command" chg="add mod">
              <pc226:chgData name="Thomas Getchius" userId="ef367eb1-48a1-47b5-860c-f37bfabd7e55" providerId="ADAL" clId="{49F96C3D-A2C9-4C45-9DA1-5E1A96B7186E}" dt="2023-11-20T20:29:31.731" v="1" actId="2056"/>
              <pc2:cmMkLst xmlns:pc2="http://schemas.microsoft.com/office/powerpoint/2019/9/main/command">
                <pc:docMk/>
                <pc:sldMk cId="370298375" sldId="289"/>
                <pc2:cmMk id="{4B32F767-07C5-41DC-AA23-E0188D25E8B9}"/>
              </pc2:cmMkLst>
            </pc226:cmChg>
          </p:ext>
        </pc:extLst>
      </pc:sldChg>
      <pc:sldChg chg="addCm modCm">
        <pc:chgData name="Thomas Getchius" userId="ef367eb1-48a1-47b5-860c-f37bfabd7e55" providerId="ADAL" clId="{49F96C3D-A2C9-4C45-9DA1-5E1A96B7186E}" dt="2023-11-20T20:30:50.523" v="5" actId="2056"/>
        <pc:sldMkLst>
          <pc:docMk/>
          <pc:sldMk cId="2377226634" sldId="293"/>
        </pc:sldMkLst>
        <pc:extLst>
          <p:ext xmlns:p="http://schemas.openxmlformats.org/presentationml/2006/main" uri="{D6D511B9-2390-475A-947B-AFAB55BFBCF1}">
            <pc226:cmChg xmlns:pc226="http://schemas.microsoft.com/office/powerpoint/2022/06/main/command" chg="add mod">
              <pc226:chgData name="Thomas Getchius" userId="ef367eb1-48a1-47b5-860c-f37bfabd7e55" providerId="ADAL" clId="{49F96C3D-A2C9-4C45-9DA1-5E1A96B7186E}" dt="2023-11-20T20:30:50.523" v="5" actId="2056"/>
              <pc2:cmMkLst xmlns:pc2="http://schemas.microsoft.com/office/powerpoint/2019/9/main/command">
                <pc:docMk/>
                <pc:sldMk cId="2377226634" sldId="293"/>
                <pc2:cmMk id="{C0E8D4CA-359D-4FBD-978D-5BAE4B2638DE}"/>
              </pc2:cmMkLst>
            </pc226:cmChg>
          </p:ext>
        </pc:extLst>
      </pc:sldChg>
      <pc:sldChg chg="addCm modCm">
        <pc:chgData name="Thomas Getchius" userId="ef367eb1-48a1-47b5-860c-f37bfabd7e55" providerId="ADAL" clId="{49F96C3D-A2C9-4C45-9DA1-5E1A96B7186E}" dt="2023-11-20T20:31:54.288" v="7" actId="2056"/>
        <pc:sldMkLst>
          <pc:docMk/>
          <pc:sldMk cId="1548038046" sldId="299"/>
        </pc:sldMkLst>
        <pc:extLst>
          <p:ext xmlns:p="http://schemas.openxmlformats.org/presentationml/2006/main" uri="{D6D511B9-2390-475A-947B-AFAB55BFBCF1}">
            <pc226:cmChg xmlns:pc226="http://schemas.microsoft.com/office/powerpoint/2022/06/main/command" chg="add mod">
              <pc226:chgData name="Thomas Getchius" userId="ef367eb1-48a1-47b5-860c-f37bfabd7e55" providerId="ADAL" clId="{49F96C3D-A2C9-4C45-9DA1-5E1A96B7186E}" dt="2023-11-20T20:31:54.288" v="7" actId="2056"/>
              <pc2:cmMkLst xmlns:pc2="http://schemas.microsoft.com/office/powerpoint/2019/9/main/command">
                <pc:docMk/>
                <pc:sldMk cId="1548038046" sldId="299"/>
                <pc2:cmMk id="{9DE18124-6CEB-4079-8C83-DA98A9519865}"/>
              </pc2:cmMkLst>
            </pc226:cmChg>
          </p:ext>
        </pc:extLst>
      </pc:sldChg>
      <pc:sldChg chg="addCm">
        <pc:chgData name="Thomas Getchius" userId="ef367eb1-48a1-47b5-860c-f37bfabd7e55" providerId="ADAL" clId="{49F96C3D-A2C9-4C45-9DA1-5E1A96B7186E}" dt="2023-11-20T20:39:23.768" v="17"/>
        <pc:sldMkLst>
          <pc:docMk/>
          <pc:sldMk cId="1277437117" sldId="307"/>
        </pc:sldMkLst>
        <pc:extLst>
          <p:ext xmlns:p="http://schemas.openxmlformats.org/presentationml/2006/main" uri="{D6D511B9-2390-475A-947B-AFAB55BFBCF1}">
            <pc226:cmChg xmlns:pc226="http://schemas.microsoft.com/office/powerpoint/2022/06/main/command" chg="add">
              <pc226:chgData name="Thomas Getchius" userId="ef367eb1-48a1-47b5-860c-f37bfabd7e55" providerId="ADAL" clId="{49F96C3D-A2C9-4C45-9DA1-5E1A96B7186E}" dt="2023-11-20T20:39:23.768" v="17"/>
              <pc2:cmMkLst xmlns:pc2="http://schemas.microsoft.com/office/powerpoint/2019/9/main/command">
                <pc:docMk/>
                <pc:sldMk cId="1277437117" sldId="307"/>
                <pc2:cmMk id="{3AEDE127-C285-4A4C-B031-C47F1CB33103}"/>
              </pc2:cmMkLst>
            </pc226:cmChg>
          </p:ext>
        </pc:extLst>
      </pc:sldChg>
      <pc:sldChg chg="addCm modCm">
        <pc:chgData name="Thomas Getchius" userId="ef367eb1-48a1-47b5-860c-f37bfabd7e55" providerId="ADAL" clId="{49F96C3D-A2C9-4C45-9DA1-5E1A96B7186E}" dt="2023-11-20T20:34:55.867" v="11" actId="2056"/>
        <pc:sldMkLst>
          <pc:docMk/>
          <pc:sldMk cId="767050720" sldId="312"/>
        </pc:sldMkLst>
        <pc:extLst>
          <p:ext xmlns:p="http://schemas.openxmlformats.org/presentationml/2006/main" uri="{D6D511B9-2390-475A-947B-AFAB55BFBCF1}">
            <pc226:cmChg xmlns:pc226="http://schemas.microsoft.com/office/powerpoint/2022/06/main/command" chg="add mod">
              <pc226:chgData name="Thomas Getchius" userId="ef367eb1-48a1-47b5-860c-f37bfabd7e55" providerId="ADAL" clId="{49F96C3D-A2C9-4C45-9DA1-5E1A96B7186E}" dt="2023-11-20T20:34:55.867" v="11" actId="2056"/>
              <pc2:cmMkLst xmlns:pc2="http://schemas.microsoft.com/office/powerpoint/2019/9/main/command">
                <pc:docMk/>
                <pc:sldMk cId="767050720" sldId="312"/>
                <pc2:cmMk id="{1E596ADD-1D36-4566-BECD-98AE8D56B035}"/>
              </pc2:cmMkLst>
            </pc226:cmChg>
          </p:ext>
        </pc:extLst>
      </pc:sldChg>
      <pc:sldChg chg="addCm modCm">
        <pc:chgData name="Thomas Getchius" userId="ef367eb1-48a1-47b5-860c-f37bfabd7e55" providerId="ADAL" clId="{49F96C3D-A2C9-4C45-9DA1-5E1A96B7186E}" dt="2023-11-20T20:35:39.235" v="13" actId="2056"/>
        <pc:sldMkLst>
          <pc:docMk/>
          <pc:sldMk cId="2749552253" sldId="314"/>
        </pc:sldMkLst>
        <pc:extLst>
          <p:ext xmlns:p="http://schemas.openxmlformats.org/presentationml/2006/main" uri="{D6D511B9-2390-475A-947B-AFAB55BFBCF1}">
            <pc226:cmChg xmlns:pc226="http://schemas.microsoft.com/office/powerpoint/2022/06/main/command" chg="add mod">
              <pc226:chgData name="Thomas Getchius" userId="ef367eb1-48a1-47b5-860c-f37bfabd7e55" providerId="ADAL" clId="{49F96C3D-A2C9-4C45-9DA1-5E1A96B7186E}" dt="2023-11-20T20:35:39.235" v="13" actId="2056"/>
              <pc2:cmMkLst xmlns:pc2="http://schemas.microsoft.com/office/powerpoint/2019/9/main/command">
                <pc:docMk/>
                <pc:sldMk cId="2749552253" sldId="314"/>
                <pc2:cmMk id="{3F370B5C-D5BA-425A-865B-ED09475375BC}"/>
              </pc2:cmMkLst>
            </pc226:cmChg>
          </p:ext>
        </pc:extLst>
      </pc:sldChg>
      <pc:sldChg chg="modSp mod">
        <pc:chgData name="Thomas Getchius" userId="ef367eb1-48a1-47b5-860c-f37bfabd7e55" providerId="ADAL" clId="{49F96C3D-A2C9-4C45-9DA1-5E1A96B7186E}" dt="2023-11-20T20:36:03.044" v="14" actId="2711"/>
        <pc:sldMkLst>
          <pc:docMk/>
          <pc:sldMk cId="2362329088" sldId="315"/>
        </pc:sldMkLst>
        <pc:graphicFrameChg chg="modGraphic">
          <ac:chgData name="Thomas Getchius" userId="ef367eb1-48a1-47b5-860c-f37bfabd7e55" providerId="ADAL" clId="{49F96C3D-A2C9-4C45-9DA1-5E1A96B7186E}" dt="2023-11-20T20:36:03.044" v="14" actId="2711"/>
          <ac:graphicFrameMkLst>
            <pc:docMk/>
            <pc:sldMk cId="2362329088" sldId="315"/>
            <ac:graphicFrameMk id="3" creationId="{908B2C37-73EF-393A-7ED8-EB1835B713F6}"/>
          </ac:graphicFrameMkLst>
        </pc:graphicFrameChg>
      </pc:sldChg>
      <pc:sldChg chg="addCm modCm">
        <pc:chgData name="Thomas Getchius" userId="ef367eb1-48a1-47b5-860c-f37bfabd7e55" providerId="ADAL" clId="{49F96C3D-A2C9-4C45-9DA1-5E1A96B7186E}" dt="2023-11-20T20:37:56.129" v="16" actId="2056"/>
        <pc:sldMkLst>
          <pc:docMk/>
          <pc:sldMk cId="530664434" sldId="324"/>
        </pc:sldMkLst>
        <pc:extLst>
          <p:ext xmlns:p="http://schemas.openxmlformats.org/presentationml/2006/main" uri="{D6D511B9-2390-475A-947B-AFAB55BFBCF1}">
            <pc226:cmChg xmlns:pc226="http://schemas.microsoft.com/office/powerpoint/2022/06/main/command" chg="add mod">
              <pc226:chgData name="Thomas Getchius" userId="ef367eb1-48a1-47b5-860c-f37bfabd7e55" providerId="ADAL" clId="{49F96C3D-A2C9-4C45-9DA1-5E1A96B7186E}" dt="2023-11-20T20:37:56.129" v="16" actId="2056"/>
              <pc2:cmMkLst xmlns:pc2="http://schemas.microsoft.com/office/powerpoint/2019/9/main/command">
                <pc:docMk/>
                <pc:sldMk cId="530664434" sldId="324"/>
                <pc2:cmMk id="{42E1DB8A-2EF7-4A91-9F9D-88C5C103A2B0}"/>
              </pc2:cmMkLst>
            </pc226:cmChg>
          </p:ext>
        </pc:extLst>
      </pc:sldChg>
      <pc:sldChg chg="addCm">
        <pc:chgData name="Thomas Getchius" userId="ef367eb1-48a1-47b5-860c-f37bfabd7e55" providerId="ADAL" clId="{49F96C3D-A2C9-4C45-9DA1-5E1A96B7186E}" dt="2023-11-20T20:40:33.275" v="18"/>
        <pc:sldMkLst>
          <pc:docMk/>
          <pc:sldMk cId="228505435" sldId="339"/>
        </pc:sldMkLst>
        <pc:extLst>
          <p:ext xmlns:p="http://schemas.openxmlformats.org/presentationml/2006/main" uri="{D6D511B9-2390-475A-947B-AFAB55BFBCF1}">
            <pc226:cmChg xmlns:pc226="http://schemas.microsoft.com/office/powerpoint/2022/06/main/command" chg="add">
              <pc226:chgData name="Thomas Getchius" userId="ef367eb1-48a1-47b5-860c-f37bfabd7e55" providerId="ADAL" clId="{49F96C3D-A2C9-4C45-9DA1-5E1A96B7186E}" dt="2023-11-20T20:40:33.275" v="18"/>
              <pc2:cmMkLst xmlns:pc2="http://schemas.microsoft.com/office/powerpoint/2019/9/main/command">
                <pc:docMk/>
                <pc:sldMk cId="228505435" sldId="339"/>
                <pc2:cmMk id="{96E177E2-E1A2-40AA-99C7-68CEFB838177}"/>
              </pc2:cmMkLst>
            </pc226:cmChg>
          </p:ext>
        </pc:extLst>
      </pc:sldChg>
      <pc:sldChg chg="addCm">
        <pc:chgData name="Thomas Getchius" userId="ef367eb1-48a1-47b5-860c-f37bfabd7e55" providerId="ADAL" clId="{49F96C3D-A2C9-4C45-9DA1-5E1A96B7186E}" dt="2023-11-20T20:41:30.155" v="19"/>
        <pc:sldMkLst>
          <pc:docMk/>
          <pc:sldMk cId="1468196758" sldId="352"/>
        </pc:sldMkLst>
        <pc:extLst>
          <p:ext xmlns:p="http://schemas.openxmlformats.org/presentationml/2006/main" uri="{D6D511B9-2390-475A-947B-AFAB55BFBCF1}">
            <pc226:cmChg xmlns:pc226="http://schemas.microsoft.com/office/powerpoint/2022/06/main/command" chg="add">
              <pc226:chgData name="Thomas Getchius" userId="ef367eb1-48a1-47b5-860c-f37bfabd7e55" providerId="ADAL" clId="{49F96C3D-A2C9-4C45-9DA1-5E1A96B7186E}" dt="2023-11-20T20:41:30.155" v="19"/>
              <pc2:cmMkLst xmlns:pc2="http://schemas.microsoft.com/office/powerpoint/2019/9/main/command">
                <pc:docMk/>
                <pc:sldMk cId="1468196758" sldId="352"/>
                <pc2:cmMk id="{7697226A-D551-4D21-B8B9-BB45B8AEA8C2}"/>
              </pc2:cmMkLst>
            </pc226:cmChg>
          </p:ext>
        </pc:extLst>
      </pc:sldChg>
      <pc:sldChg chg="addCm">
        <pc:chgData name="Thomas Getchius" userId="ef367eb1-48a1-47b5-860c-f37bfabd7e55" providerId="ADAL" clId="{49F96C3D-A2C9-4C45-9DA1-5E1A96B7186E}" dt="2023-11-20T20:42:10.758" v="20"/>
        <pc:sldMkLst>
          <pc:docMk/>
          <pc:sldMk cId="1738263617" sldId="367"/>
        </pc:sldMkLst>
        <pc:extLst>
          <p:ext xmlns:p="http://schemas.openxmlformats.org/presentationml/2006/main" uri="{D6D511B9-2390-475A-947B-AFAB55BFBCF1}">
            <pc226:cmChg xmlns:pc226="http://schemas.microsoft.com/office/powerpoint/2022/06/main/command" chg="add">
              <pc226:chgData name="Thomas Getchius" userId="ef367eb1-48a1-47b5-860c-f37bfabd7e55" providerId="ADAL" clId="{49F96C3D-A2C9-4C45-9DA1-5E1A96B7186E}" dt="2023-11-20T20:42:10.758" v="20"/>
              <pc2:cmMkLst xmlns:pc2="http://schemas.microsoft.com/office/powerpoint/2019/9/main/command">
                <pc:docMk/>
                <pc:sldMk cId="1738263617" sldId="367"/>
                <pc2:cmMk id="{AA5F1CAC-4B4B-4DD3-8F46-597D86EFF3D4}"/>
              </pc2:cmMkLst>
            </pc226:cmChg>
          </p:ext>
        </pc:extLst>
      </pc:sldChg>
      <pc:sldChg chg="addCm">
        <pc:chgData name="Thomas Getchius" userId="ef367eb1-48a1-47b5-860c-f37bfabd7e55" providerId="ADAL" clId="{49F96C3D-A2C9-4C45-9DA1-5E1A96B7186E}" dt="2023-11-20T20:43:01.352" v="21"/>
        <pc:sldMkLst>
          <pc:docMk/>
          <pc:sldMk cId="3428436533" sldId="376"/>
        </pc:sldMkLst>
        <pc:extLst>
          <p:ext xmlns:p="http://schemas.openxmlformats.org/presentationml/2006/main" uri="{D6D511B9-2390-475A-947B-AFAB55BFBCF1}">
            <pc226:cmChg xmlns:pc226="http://schemas.microsoft.com/office/powerpoint/2022/06/main/command" chg="add">
              <pc226:chgData name="Thomas Getchius" userId="ef367eb1-48a1-47b5-860c-f37bfabd7e55" providerId="ADAL" clId="{49F96C3D-A2C9-4C45-9DA1-5E1A96B7186E}" dt="2023-11-20T20:43:01.352" v="21"/>
              <pc2:cmMkLst xmlns:pc2="http://schemas.microsoft.com/office/powerpoint/2019/9/main/command">
                <pc:docMk/>
                <pc:sldMk cId="3428436533" sldId="376"/>
                <pc2:cmMk id="{FB853C49-77E5-47D7-BC33-FDAB3AD0C6F2}"/>
              </pc2:cmMkLst>
            </pc226:cmChg>
          </p:ext>
        </pc:extLst>
      </pc:sldChg>
      <pc:sldChg chg="modSp mod">
        <pc:chgData name="Thomas Getchius" userId="ef367eb1-48a1-47b5-860c-f37bfabd7e55" providerId="ADAL" clId="{49F96C3D-A2C9-4C45-9DA1-5E1A96B7186E}" dt="2023-11-20T20:43:26.829" v="22" actId="2711"/>
        <pc:sldMkLst>
          <pc:docMk/>
          <pc:sldMk cId="4285478384" sldId="378"/>
        </pc:sldMkLst>
        <pc:graphicFrameChg chg="modGraphic">
          <ac:chgData name="Thomas Getchius" userId="ef367eb1-48a1-47b5-860c-f37bfabd7e55" providerId="ADAL" clId="{49F96C3D-A2C9-4C45-9DA1-5E1A96B7186E}" dt="2023-11-20T20:43:26.829" v="22" actId="2711"/>
          <ac:graphicFrameMkLst>
            <pc:docMk/>
            <pc:sldMk cId="4285478384" sldId="378"/>
            <ac:graphicFrameMk id="3" creationId="{1558A143-F602-DBDB-5B7B-592C21ED40C5}"/>
          </ac:graphicFrameMkLst>
        </pc:graphicFrameChg>
      </pc:sldChg>
      <pc:sldChg chg="addCm">
        <pc:chgData name="Thomas Getchius" userId="ef367eb1-48a1-47b5-860c-f37bfabd7e55" providerId="ADAL" clId="{49F96C3D-A2C9-4C45-9DA1-5E1A96B7186E}" dt="2023-11-20T20:44:02.051" v="23"/>
        <pc:sldMkLst>
          <pc:docMk/>
          <pc:sldMk cId="2286552379" sldId="381"/>
        </pc:sldMkLst>
        <pc:extLst>
          <p:ext xmlns:p="http://schemas.openxmlformats.org/presentationml/2006/main" uri="{D6D511B9-2390-475A-947B-AFAB55BFBCF1}">
            <pc226:cmChg xmlns:pc226="http://schemas.microsoft.com/office/powerpoint/2022/06/main/command" chg="add">
              <pc226:chgData name="Thomas Getchius" userId="ef367eb1-48a1-47b5-860c-f37bfabd7e55" providerId="ADAL" clId="{49F96C3D-A2C9-4C45-9DA1-5E1A96B7186E}" dt="2023-11-20T20:44:02.051" v="23"/>
              <pc2:cmMkLst xmlns:pc2="http://schemas.microsoft.com/office/powerpoint/2019/9/main/command">
                <pc:docMk/>
                <pc:sldMk cId="2286552379" sldId="381"/>
                <pc2:cmMk id="{8B1CB129-C545-4001-A6C5-2BE574224799}"/>
              </pc2:cmMkLst>
            </pc226:cmChg>
          </p:ext>
        </pc:extLst>
      </pc:sldChg>
      <pc:sldChg chg="addCm">
        <pc:chgData name="Thomas Getchius" userId="ef367eb1-48a1-47b5-860c-f37bfabd7e55" providerId="ADAL" clId="{49F96C3D-A2C9-4C45-9DA1-5E1A96B7186E}" dt="2023-11-20T20:44:51.876" v="24"/>
        <pc:sldMkLst>
          <pc:docMk/>
          <pc:sldMk cId="363365100" sldId="398"/>
        </pc:sldMkLst>
        <pc:extLst>
          <p:ext xmlns:p="http://schemas.openxmlformats.org/presentationml/2006/main" uri="{D6D511B9-2390-475A-947B-AFAB55BFBCF1}">
            <pc226:cmChg xmlns:pc226="http://schemas.microsoft.com/office/powerpoint/2022/06/main/command" chg="add">
              <pc226:chgData name="Thomas Getchius" userId="ef367eb1-48a1-47b5-860c-f37bfabd7e55" providerId="ADAL" clId="{49F96C3D-A2C9-4C45-9DA1-5E1A96B7186E}" dt="2023-11-20T20:44:51.876" v="24"/>
              <pc2:cmMkLst xmlns:pc2="http://schemas.microsoft.com/office/powerpoint/2019/9/main/command">
                <pc:docMk/>
                <pc:sldMk cId="363365100" sldId="398"/>
                <pc2:cmMk id="{9247251F-AB75-4BF4-A94F-54BBF1DE16FE}"/>
              </pc2:cmMkLst>
            </pc226:cmChg>
          </p:ext>
        </pc:extLst>
      </pc:sldChg>
      <pc:sldChg chg="addCm">
        <pc:chgData name="Thomas Getchius" userId="ef367eb1-48a1-47b5-860c-f37bfabd7e55" providerId="ADAL" clId="{49F96C3D-A2C9-4C45-9DA1-5E1A96B7186E}" dt="2023-11-20T20:45:14.708" v="25"/>
        <pc:sldMkLst>
          <pc:docMk/>
          <pc:sldMk cId="2706144962" sldId="403"/>
        </pc:sldMkLst>
        <pc:extLst>
          <p:ext xmlns:p="http://schemas.openxmlformats.org/presentationml/2006/main" uri="{D6D511B9-2390-475A-947B-AFAB55BFBCF1}">
            <pc226:cmChg xmlns:pc226="http://schemas.microsoft.com/office/powerpoint/2022/06/main/command" chg="add">
              <pc226:chgData name="Thomas Getchius" userId="ef367eb1-48a1-47b5-860c-f37bfabd7e55" providerId="ADAL" clId="{49F96C3D-A2C9-4C45-9DA1-5E1A96B7186E}" dt="2023-11-20T20:45:14.708" v="25"/>
              <pc2:cmMkLst xmlns:pc2="http://schemas.microsoft.com/office/powerpoint/2019/9/main/command">
                <pc:docMk/>
                <pc:sldMk cId="2706144962" sldId="403"/>
                <pc2:cmMk id="{9D950AE0-8866-4A5C-881F-5C7F9F314211}"/>
              </pc2:cmMkLst>
            </pc226:cmChg>
          </p:ext>
        </pc:extLst>
      </pc:sldChg>
      <pc:sldChg chg="addCm">
        <pc:chgData name="Thomas Getchius" userId="ef367eb1-48a1-47b5-860c-f37bfabd7e55" providerId="ADAL" clId="{49F96C3D-A2C9-4C45-9DA1-5E1A96B7186E}" dt="2023-11-20T20:45:29.874" v="26"/>
        <pc:sldMkLst>
          <pc:docMk/>
          <pc:sldMk cId="852527653" sldId="404"/>
        </pc:sldMkLst>
        <pc:extLst>
          <p:ext xmlns:p="http://schemas.openxmlformats.org/presentationml/2006/main" uri="{D6D511B9-2390-475A-947B-AFAB55BFBCF1}">
            <pc226:cmChg xmlns:pc226="http://schemas.microsoft.com/office/powerpoint/2022/06/main/command" chg="add">
              <pc226:chgData name="Thomas Getchius" userId="ef367eb1-48a1-47b5-860c-f37bfabd7e55" providerId="ADAL" clId="{49F96C3D-A2C9-4C45-9DA1-5E1A96B7186E}" dt="2023-11-20T20:45:29.874" v="26"/>
              <pc2:cmMkLst xmlns:pc2="http://schemas.microsoft.com/office/powerpoint/2019/9/main/command">
                <pc:docMk/>
                <pc:sldMk cId="852527653" sldId="404"/>
                <pc2:cmMk id="{54B4B460-9D5F-4E16-B7D4-20C0B2A8D7E9}"/>
              </pc2:cmMkLst>
            </pc226:cmChg>
          </p:ext>
        </pc:extLst>
      </pc:sldChg>
      <pc:sldChg chg="addCm">
        <pc:chgData name="Thomas Getchius" userId="ef367eb1-48a1-47b5-860c-f37bfabd7e55" providerId="ADAL" clId="{49F96C3D-A2C9-4C45-9DA1-5E1A96B7186E}" dt="2023-11-20T20:45:42.627" v="27"/>
        <pc:sldMkLst>
          <pc:docMk/>
          <pc:sldMk cId="2851566432" sldId="406"/>
        </pc:sldMkLst>
        <pc:extLst>
          <p:ext xmlns:p="http://schemas.openxmlformats.org/presentationml/2006/main" uri="{D6D511B9-2390-475A-947B-AFAB55BFBCF1}">
            <pc226:cmChg xmlns:pc226="http://schemas.microsoft.com/office/powerpoint/2022/06/main/command" chg="add">
              <pc226:chgData name="Thomas Getchius" userId="ef367eb1-48a1-47b5-860c-f37bfabd7e55" providerId="ADAL" clId="{49F96C3D-A2C9-4C45-9DA1-5E1A96B7186E}" dt="2023-11-20T20:45:42.627" v="27"/>
              <pc2:cmMkLst xmlns:pc2="http://schemas.microsoft.com/office/powerpoint/2019/9/main/command">
                <pc:docMk/>
                <pc:sldMk cId="2851566432" sldId="406"/>
                <pc2:cmMk id="{68ED37A3-A98F-44CC-8A9F-5D54156FE717}"/>
              </pc2:cmMkLst>
            </pc226:cmChg>
          </p:ext>
        </pc:extLst>
      </pc:sldChg>
      <pc:sldChg chg="addCm">
        <pc:chgData name="Thomas Getchius" userId="ef367eb1-48a1-47b5-860c-f37bfabd7e55" providerId="ADAL" clId="{49F96C3D-A2C9-4C45-9DA1-5E1A96B7186E}" dt="2023-11-20T20:45:51.899" v="28"/>
        <pc:sldMkLst>
          <pc:docMk/>
          <pc:sldMk cId="3461116346" sldId="408"/>
        </pc:sldMkLst>
        <pc:extLst>
          <p:ext xmlns:p="http://schemas.openxmlformats.org/presentationml/2006/main" uri="{D6D511B9-2390-475A-947B-AFAB55BFBCF1}">
            <pc226:cmChg xmlns:pc226="http://schemas.microsoft.com/office/powerpoint/2022/06/main/command" chg="add">
              <pc226:chgData name="Thomas Getchius" userId="ef367eb1-48a1-47b5-860c-f37bfabd7e55" providerId="ADAL" clId="{49F96C3D-A2C9-4C45-9DA1-5E1A96B7186E}" dt="2023-11-20T20:45:51.899" v="28"/>
              <pc2:cmMkLst xmlns:pc2="http://schemas.microsoft.com/office/powerpoint/2019/9/main/command">
                <pc:docMk/>
                <pc:sldMk cId="3461116346" sldId="408"/>
                <pc2:cmMk id="{EC139336-6143-4BFC-BB12-55197182B369}"/>
              </pc2:cmMkLst>
            </pc226:cmChg>
          </p:ext>
        </pc:extLst>
      </pc:sldChg>
      <pc:sldChg chg="delSp mod addCm modCm">
        <pc:chgData name="Thomas Getchius" userId="ef367eb1-48a1-47b5-860c-f37bfabd7e55" providerId="ADAL" clId="{49F96C3D-A2C9-4C45-9DA1-5E1A96B7186E}" dt="2023-11-20T20:47:39.342" v="32"/>
        <pc:sldMkLst>
          <pc:docMk/>
          <pc:sldMk cId="2361543382" sldId="418"/>
        </pc:sldMkLst>
        <pc:graphicFrameChg chg="del">
          <ac:chgData name="Thomas Getchius" userId="ef367eb1-48a1-47b5-860c-f37bfabd7e55" providerId="ADAL" clId="{49F96C3D-A2C9-4C45-9DA1-5E1A96B7186E}" dt="2023-11-20T20:46:41.203" v="30" actId="478"/>
          <ac:graphicFrameMkLst>
            <pc:docMk/>
            <pc:sldMk cId="2361543382" sldId="418"/>
            <ac:graphicFrameMk id="3" creationId="{DA92354F-39AB-B130-0AE5-C2ABCD9F7B47}"/>
          </ac:graphicFrameMkLst>
        </pc:graphicFrameChg>
        <pc:extLst>
          <p:ext xmlns:p="http://schemas.openxmlformats.org/presentationml/2006/main" uri="{D6D511B9-2390-475A-947B-AFAB55BFBCF1}">
            <pc226:cmChg xmlns:pc226="http://schemas.microsoft.com/office/powerpoint/2022/06/main/command" chg="add mod">
              <pc226:chgData name="Thomas Getchius" userId="ef367eb1-48a1-47b5-860c-f37bfabd7e55" providerId="ADAL" clId="{49F96C3D-A2C9-4C45-9DA1-5E1A96B7186E}" dt="2023-11-20T20:47:39.342" v="32"/>
              <pc2:cmMkLst xmlns:pc2="http://schemas.microsoft.com/office/powerpoint/2019/9/main/command">
                <pc:docMk/>
                <pc:sldMk cId="2361543382" sldId="418"/>
                <pc2:cmMk id="{70032A24-2283-4FB5-9F90-2C5DF9D5A5A8}"/>
              </pc2:cmMkLst>
            </pc226:cmChg>
          </p:ext>
        </pc:extLst>
      </pc:sldChg>
      <pc:sldChg chg="addCm">
        <pc:chgData name="Thomas Getchius" userId="ef367eb1-48a1-47b5-860c-f37bfabd7e55" providerId="ADAL" clId="{49F96C3D-A2C9-4C45-9DA1-5E1A96B7186E}" dt="2023-11-20T20:48:06.594" v="33"/>
        <pc:sldMkLst>
          <pc:docMk/>
          <pc:sldMk cId="840093114" sldId="432"/>
        </pc:sldMkLst>
        <pc:extLst>
          <p:ext xmlns:p="http://schemas.openxmlformats.org/presentationml/2006/main" uri="{D6D511B9-2390-475A-947B-AFAB55BFBCF1}">
            <pc226:cmChg xmlns:pc226="http://schemas.microsoft.com/office/powerpoint/2022/06/main/command" chg="add">
              <pc226:chgData name="Thomas Getchius" userId="ef367eb1-48a1-47b5-860c-f37bfabd7e55" providerId="ADAL" clId="{49F96C3D-A2C9-4C45-9DA1-5E1A96B7186E}" dt="2023-11-20T20:48:06.594" v="33"/>
              <pc2:cmMkLst xmlns:pc2="http://schemas.microsoft.com/office/powerpoint/2019/9/main/command">
                <pc:docMk/>
                <pc:sldMk cId="840093114" sldId="432"/>
                <pc2:cmMk id="{BF616013-EB05-4384-96F9-5BAF90EF2B7E}"/>
              </pc2:cmMkLst>
            </pc226:cmChg>
          </p:ext>
        </pc:extLst>
      </pc:sldChg>
      <pc:sldChg chg="addCm">
        <pc:chgData name="Thomas Getchius" userId="ef367eb1-48a1-47b5-860c-f37bfabd7e55" providerId="ADAL" clId="{49F96C3D-A2C9-4C45-9DA1-5E1A96B7186E}" dt="2023-11-20T20:48:19.276" v="34"/>
        <pc:sldMkLst>
          <pc:docMk/>
          <pc:sldMk cId="3386100277" sldId="435"/>
        </pc:sldMkLst>
        <pc:extLst>
          <p:ext xmlns:p="http://schemas.openxmlformats.org/presentationml/2006/main" uri="{D6D511B9-2390-475A-947B-AFAB55BFBCF1}">
            <pc226:cmChg xmlns:pc226="http://schemas.microsoft.com/office/powerpoint/2022/06/main/command" chg="add">
              <pc226:chgData name="Thomas Getchius" userId="ef367eb1-48a1-47b5-860c-f37bfabd7e55" providerId="ADAL" clId="{49F96C3D-A2C9-4C45-9DA1-5E1A96B7186E}" dt="2023-11-20T20:48:19.276" v="34"/>
              <pc2:cmMkLst xmlns:pc2="http://schemas.microsoft.com/office/powerpoint/2019/9/main/command">
                <pc:docMk/>
                <pc:sldMk cId="3386100277" sldId="435"/>
                <pc2:cmMk id="{157DDC7F-1DC0-4D17-A2EB-E3A4631ACC34}"/>
              </pc2:cmMkLst>
            </pc226:cmChg>
          </p:ext>
        </pc:extLst>
      </pc:sldChg>
      <pc:sldChg chg="addCm">
        <pc:chgData name="Thomas Getchius" userId="ef367eb1-48a1-47b5-860c-f37bfabd7e55" providerId="ADAL" clId="{49F96C3D-A2C9-4C45-9DA1-5E1A96B7186E}" dt="2023-11-20T20:48:36.959" v="35"/>
        <pc:sldMkLst>
          <pc:docMk/>
          <pc:sldMk cId="3318594975" sldId="436"/>
        </pc:sldMkLst>
        <pc:extLst>
          <p:ext xmlns:p="http://schemas.openxmlformats.org/presentationml/2006/main" uri="{D6D511B9-2390-475A-947B-AFAB55BFBCF1}">
            <pc226:cmChg xmlns:pc226="http://schemas.microsoft.com/office/powerpoint/2022/06/main/command" chg="add">
              <pc226:chgData name="Thomas Getchius" userId="ef367eb1-48a1-47b5-860c-f37bfabd7e55" providerId="ADAL" clId="{49F96C3D-A2C9-4C45-9DA1-5E1A96B7186E}" dt="2023-11-20T20:48:36.959" v="35"/>
              <pc2:cmMkLst xmlns:pc2="http://schemas.microsoft.com/office/powerpoint/2019/9/main/command">
                <pc:docMk/>
                <pc:sldMk cId="3318594975" sldId="436"/>
                <pc2:cmMk id="{9FA92906-0954-4A5B-84D8-0F48B27C5EA8}"/>
              </pc2:cmMkLst>
            </pc226:cmChg>
          </p:ext>
        </pc:extLst>
      </pc:sldChg>
      <pc:sldChg chg="addCm">
        <pc:chgData name="Thomas Getchius" userId="ef367eb1-48a1-47b5-860c-f37bfabd7e55" providerId="ADAL" clId="{49F96C3D-A2C9-4C45-9DA1-5E1A96B7186E}" dt="2023-11-20T20:48:53.719" v="36"/>
        <pc:sldMkLst>
          <pc:docMk/>
          <pc:sldMk cId="1244371253" sldId="439"/>
        </pc:sldMkLst>
        <pc:extLst>
          <p:ext xmlns:p="http://schemas.openxmlformats.org/presentationml/2006/main" uri="{D6D511B9-2390-475A-947B-AFAB55BFBCF1}">
            <pc226:cmChg xmlns:pc226="http://schemas.microsoft.com/office/powerpoint/2022/06/main/command" chg="add">
              <pc226:chgData name="Thomas Getchius" userId="ef367eb1-48a1-47b5-860c-f37bfabd7e55" providerId="ADAL" clId="{49F96C3D-A2C9-4C45-9DA1-5E1A96B7186E}" dt="2023-11-20T20:48:53.719" v="36"/>
              <pc2:cmMkLst xmlns:pc2="http://schemas.microsoft.com/office/powerpoint/2019/9/main/command">
                <pc:docMk/>
                <pc:sldMk cId="1244371253" sldId="439"/>
                <pc2:cmMk id="{2CDC5214-4D2C-42E8-A835-CB892CDA241B}"/>
              </pc2:cmMkLst>
            </pc226:cmChg>
          </p:ext>
        </pc:extLst>
      </pc:sldChg>
      <pc:sldChg chg="addCm">
        <pc:chgData name="Thomas Getchius" userId="ef367eb1-48a1-47b5-860c-f37bfabd7e55" providerId="ADAL" clId="{49F96C3D-A2C9-4C45-9DA1-5E1A96B7186E}" dt="2023-11-20T20:49:15.233" v="37"/>
        <pc:sldMkLst>
          <pc:docMk/>
          <pc:sldMk cId="2355609367" sldId="441"/>
        </pc:sldMkLst>
        <pc:extLst>
          <p:ext xmlns:p="http://schemas.openxmlformats.org/presentationml/2006/main" uri="{D6D511B9-2390-475A-947B-AFAB55BFBCF1}">
            <pc226:cmChg xmlns:pc226="http://schemas.microsoft.com/office/powerpoint/2022/06/main/command" chg="add">
              <pc226:chgData name="Thomas Getchius" userId="ef367eb1-48a1-47b5-860c-f37bfabd7e55" providerId="ADAL" clId="{49F96C3D-A2C9-4C45-9DA1-5E1A96B7186E}" dt="2023-11-20T20:49:15.233" v="37"/>
              <pc2:cmMkLst xmlns:pc2="http://schemas.microsoft.com/office/powerpoint/2019/9/main/command">
                <pc:docMk/>
                <pc:sldMk cId="2355609367" sldId="441"/>
                <pc2:cmMk id="{14E659BC-7CE5-45C6-BCDA-6616F98A73BD}"/>
              </pc2:cmMkLst>
            </pc226:cmChg>
          </p:ext>
        </pc:extLst>
      </pc:sldChg>
      <pc:sldChg chg="addCm">
        <pc:chgData name="Thomas Getchius" userId="ef367eb1-48a1-47b5-860c-f37bfabd7e55" providerId="ADAL" clId="{49F96C3D-A2C9-4C45-9DA1-5E1A96B7186E}" dt="2023-11-20T20:49:43.643" v="38"/>
        <pc:sldMkLst>
          <pc:docMk/>
          <pc:sldMk cId="2550178886" sldId="454"/>
        </pc:sldMkLst>
        <pc:extLst>
          <p:ext xmlns:p="http://schemas.openxmlformats.org/presentationml/2006/main" uri="{D6D511B9-2390-475A-947B-AFAB55BFBCF1}">
            <pc226:cmChg xmlns:pc226="http://schemas.microsoft.com/office/powerpoint/2022/06/main/command" chg="add">
              <pc226:chgData name="Thomas Getchius" userId="ef367eb1-48a1-47b5-860c-f37bfabd7e55" providerId="ADAL" clId="{49F96C3D-A2C9-4C45-9DA1-5E1A96B7186E}" dt="2023-11-20T20:49:43.643" v="38"/>
              <pc2:cmMkLst xmlns:pc2="http://schemas.microsoft.com/office/powerpoint/2019/9/main/command">
                <pc:docMk/>
                <pc:sldMk cId="2550178886" sldId="454"/>
                <pc2:cmMk id="{3195CC45-DBB0-4B9A-AACE-5CD245DBB5FD}"/>
              </pc2:cmMkLst>
            </pc226:cmChg>
          </p:ext>
        </pc:extLst>
      </pc:sldChg>
      <pc:sldChg chg="addCm">
        <pc:chgData name="Thomas Getchius" userId="ef367eb1-48a1-47b5-860c-f37bfabd7e55" providerId="ADAL" clId="{49F96C3D-A2C9-4C45-9DA1-5E1A96B7186E}" dt="2023-11-20T20:49:57.018" v="39"/>
        <pc:sldMkLst>
          <pc:docMk/>
          <pc:sldMk cId="572003254" sldId="457"/>
        </pc:sldMkLst>
        <pc:extLst>
          <p:ext xmlns:p="http://schemas.openxmlformats.org/presentationml/2006/main" uri="{D6D511B9-2390-475A-947B-AFAB55BFBCF1}">
            <pc226:cmChg xmlns:pc226="http://schemas.microsoft.com/office/powerpoint/2022/06/main/command" chg="add">
              <pc226:chgData name="Thomas Getchius" userId="ef367eb1-48a1-47b5-860c-f37bfabd7e55" providerId="ADAL" clId="{49F96C3D-A2C9-4C45-9DA1-5E1A96B7186E}" dt="2023-11-20T20:49:57.018" v="39"/>
              <pc2:cmMkLst xmlns:pc2="http://schemas.microsoft.com/office/powerpoint/2019/9/main/command">
                <pc:docMk/>
                <pc:sldMk cId="572003254" sldId="457"/>
                <pc2:cmMk id="{2EB6EF8F-6865-48D5-AE0F-D31AAFEDF8F8}"/>
              </pc2:cmMkLst>
            </pc226:cmChg>
          </p:ext>
        </pc:extLst>
      </pc:sldChg>
      <pc:sldChg chg="addCm">
        <pc:chgData name="Thomas Getchius" userId="ef367eb1-48a1-47b5-860c-f37bfabd7e55" providerId="ADAL" clId="{49F96C3D-A2C9-4C45-9DA1-5E1A96B7186E}" dt="2023-11-20T20:50:19.716" v="40"/>
        <pc:sldMkLst>
          <pc:docMk/>
          <pc:sldMk cId="593065017" sldId="464"/>
        </pc:sldMkLst>
        <pc:extLst>
          <p:ext xmlns:p="http://schemas.openxmlformats.org/presentationml/2006/main" uri="{D6D511B9-2390-475A-947B-AFAB55BFBCF1}">
            <pc226:cmChg xmlns:pc226="http://schemas.microsoft.com/office/powerpoint/2022/06/main/command" chg="add">
              <pc226:chgData name="Thomas Getchius" userId="ef367eb1-48a1-47b5-860c-f37bfabd7e55" providerId="ADAL" clId="{49F96C3D-A2C9-4C45-9DA1-5E1A96B7186E}" dt="2023-11-20T20:50:19.716" v="40"/>
              <pc2:cmMkLst xmlns:pc2="http://schemas.microsoft.com/office/powerpoint/2019/9/main/command">
                <pc:docMk/>
                <pc:sldMk cId="593065017" sldId="464"/>
                <pc2:cmMk id="{D93E4FB0-F312-4CAE-BC63-4ABDB61BBED2}"/>
              </pc2:cmMkLst>
            </pc226:cmChg>
          </p:ext>
        </pc:extLst>
      </pc:sldChg>
      <pc:sldChg chg="addCm">
        <pc:chgData name="Thomas Getchius" userId="ef367eb1-48a1-47b5-860c-f37bfabd7e55" providerId="ADAL" clId="{49F96C3D-A2C9-4C45-9DA1-5E1A96B7186E}" dt="2023-11-20T20:50:38.680" v="41"/>
        <pc:sldMkLst>
          <pc:docMk/>
          <pc:sldMk cId="3048081584" sldId="472"/>
        </pc:sldMkLst>
        <pc:extLst>
          <p:ext xmlns:p="http://schemas.openxmlformats.org/presentationml/2006/main" uri="{D6D511B9-2390-475A-947B-AFAB55BFBCF1}">
            <pc226:cmChg xmlns:pc226="http://schemas.microsoft.com/office/powerpoint/2022/06/main/command" chg="add">
              <pc226:chgData name="Thomas Getchius" userId="ef367eb1-48a1-47b5-860c-f37bfabd7e55" providerId="ADAL" clId="{49F96C3D-A2C9-4C45-9DA1-5E1A96B7186E}" dt="2023-11-20T20:50:38.680" v="41"/>
              <pc2:cmMkLst xmlns:pc2="http://schemas.microsoft.com/office/powerpoint/2019/9/main/command">
                <pc:docMk/>
                <pc:sldMk cId="3048081584" sldId="472"/>
                <pc2:cmMk id="{87067E41-65C6-4F02-A8E0-FD493411E709}"/>
              </pc2:cmMkLst>
            </pc226:cmChg>
          </p:ext>
        </pc:extLst>
      </pc:sldChg>
    </pc:docChg>
  </pc:docChgLst>
  <pc:docChgLst>
    <pc:chgData name="Tanisha Gitchuway" userId="42b79c91-3176-4347-9e44-a48c4756fc73" providerId="ADAL" clId="{969084D8-8284-4E33-9087-2088C6DC4DF9}"/>
    <pc:docChg chg="custSel modSld">
      <pc:chgData name="Tanisha Gitchuway" userId="42b79c91-3176-4347-9e44-a48c4756fc73" providerId="ADAL" clId="{969084D8-8284-4E33-9087-2088C6DC4DF9}" dt="2023-11-14T19:46:03.399" v="162" actId="20577"/>
      <pc:docMkLst>
        <pc:docMk/>
      </pc:docMkLst>
      <pc:sldChg chg="modSp mod">
        <pc:chgData name="Tanisha Gitchuway" userId="42b79c91-3176-4347-9e44-a48c4756fc73" providerId="ADAL" clId="{969084D8-8284-4E33-9087-2088C6DC4DF9}" dt="2023-11-14T18:41:27.955" v="1" actId="20577"/>
        <pc:sldMkLst>
          <pc:docMk/>
          <pc:sldMk cId="3228268295" sldId="455"/>
        </pc:sldMkLst>
        <pc:graphicFrameChg chg="modGraphic">
          <ac:chgData name="Tanisha Gitchuway" userId="42b79c91-3176-4347-9e44-a48c4756fc73" providerId="ADAL" clId="{969084D8-8284-4E33-9087-2088C6DC4DF9}" dt="2023-11-14T18:41:27.955" v="1" actId="20577"/>
          <ac:graphicFrameMkLst>
            <pc:docMk/>
            <pc:sldMk cId="3228268295" sldId="455"/>
            <ac:graphicFrameMk id="6" creationId="{3EF2D30C-CD41-27CE-F521-DDFD77218574}"/>
          </ac:graphicFrameMkLst>
        </pc:graphicFrameChg>
      </pc:sldChg>
      <pc:sldChg chg="modSp mod">
        <pc:chgData name="Tanisha Gitchuway" userId="42b79c91-3176-4347-9e44-a48c4756fc73" providerId="ADAL" clId="{969084D8-8284-4E33-9087-2088C6DC4DF9}" dt="2023-11-14T18:42:41.507" v="3" actId="20577"/>
        <pc:sldMkLst>
          <pc:docMk/>
          <pc:sldMk cId="3627746344" sldId="456"/>
        </pc:sldMkLst>
        <pc:graphicFrameChg chg="modGraphic">
          <ac:chgData name="Tanisha Gitchuway" userId="42b79c91-3176-4347-9e44-a48c4756fc73" providerId="ADAL" clId="{969084D8-8284-4E33-9087-2088C6DC4DF9}" dt="2023-11-14T18:42:41.507" v="3" actId="20577"/>
          <ac:graphicFrameMkLst>
            <pc:docMk/>
            <pc:sldMk cId="3627746344" sldId="456"/>
            <ac:graphicFrameMk id="3" creationId="{C5EF88C9-048F-737C-17A0-FE494222B7F4}"/>
          </ac:graphicFrameMkLst>
        </pc:graphicFrameChg>
      </pc:sldChg>
      <pc:sldChg chg="modSp mod">
        <pc:chgData name="Tanisha Gitchuway" userId="42b79c91-3176-4347-9e44-a48c4756fc73" providerId="ADAL" clId="{969084D8-8284-4E33-9087-2088C6DC4DF9}" dt="2023-11-14T19:01:39.709" v="5" actId="20577"/>
        <pc:sldMkLst>
          <pc:docMk/>
          <pc:sldMk cId="4116320655" sldId="458"/>
        </pc:sldMkLst>
        <pc:graphicFrameChg chg="modGraphic">
          <ac:chgData name="Tanisha Gitchuway" userId="42b79c91-3176-4347-9e44-a48c4756fc73" providerId="ADAL" clId="{969084D8-8284-4E33-9087-2088C6DC4DF9}" dt="2023-11-14T19:01:39.709" v="5" actId="20577"/>
          <ac:graphicFrameMkLst>
            <pc:docMk/>
            <pc:sldMk cId="4116320655" sldId="458"/>
            <ac:graphicFrameMk id="3" creationId="{FCCCDB69-15E1-37EF-03EE-C389B658C1D9}"/>
          </ac:graphicFrameMkLst>
        </pc:graphicFrameChg>
      </pc:sldChg>
      <pc:sldChg chg="modSp mod">
        <pc:chgData name="Tanisha Gitchuway" userId="42b79c91-3176-4347-9e44-a48c4756fc73" providerId="ADAL" clId="{969084D8-8284-4E33-9087-2088C6DC4DF9}" dt="2023-11-14T19:03:30.580" v="21" actId="1076"/>
        <pc:sldMkLst>
          <pc:docMk/>
          <pc:sldMk cId="2410129298" sldId="459"/>
        </pc:sldMkLst>
        <pc:spChg chg="mod">
          <ac:chgData name="Tanisha Gitchuway" userId="42b79c91-3176-4347-9e44-a48c4756fc73" providerId="ADAL" clId="{969084D8-8284-4E33-9087-2088C6DC4DF9}" dt="2023-11-14T19:03:30.580" v="21" actId="1076"/>
          <ac:spMkLst>
            <pc:docMk/>
            <pc:sldMk cId="2410129298" sldId="459"/>
            <ac:spMk id="2" creationId="{3C6B7093-3297-58A8-1507-4E8996D3EA56}"/>
          </ac:spMkLst>
        </pc:spChg>
      </pc:sldChg>
      <pc:sldChg chg="addSp modSp mod">
        <pc:chgData name="Tanisha Gitchuway" userId="42b79c91-3176-4347-9e44-a48c4756fc73" providerId="ADAL" clId="{969084D8-8284-4E33-9087-2088C6DC4DF9}" dt="2023-11-14T19:06:32.294" v="23" actId="1076"/>
        <pc:sldMkLst>
          <pc:docMk/>
          <pc:sldMk cId="2683878383" sldId="460"/>
        </pc:sldMkLst>
        <pc:spChg chg="add mod">
          <ac:chgData name="Tanisha Gitchuway" userId="42b79c91-3176-4347-9e44-a48c4756fc73" providerId="ADAL" clId="{969084D8-8284-4E33-9087-2088C6DC4DF9}" dt="2023-11-14T19:06:32.294" v="23" actId="1076"/>
          <ac:spMkLst>
            <pc:docMk/>
            <pc:sldMk cId="2683878383" sldId="460"/>
            <ac:spMk id="4" creationId="{9274ACB7-6E6C-C69F-B825-CCE1B24CF825}"/>
          </ac:spMkLst>
        </pc:spChg>
      </pc:sldChg>
      <pc:sldChg chg="modSp mod">
        <pc:chgData name="Tanisha Gitchuway" userId="42b79c91-3176-4347-9e44-a48c4756fc73" providerId="ADAL" clId="{969084D8-8284-4E33-9087-2088C6DC4DF9}" dt="2023-11-14T19:09:12.794" v="40" actId="20577"/>
        <pc:sldMkLst>
          <pc:docMk/>
          <pc:sldMk cId="2630091178" sldId="461"/>
        </pc:sldMkLst>
        <pc:spChg chg="mod">
          <ac:chgData name="Tanisha Gitchuway" userId="42b79c91-3176-4347-9e44-a48c4756fc73" providerId="ADAL" clId="{969084D8-8284-4E33-9087-2088C6DC4DF9}" dt="2023-11-14T19:09:12.794" v="40" actId="20577"/>
          <ac:spMkLst>
            <pc:docMk/>
            <pc:sldMk cId="2630091178" sldId="461"/>
            <ac:spMk id="7" creationId="{08EDF0C4-67F3-BA09-003E-EAB503C5A626}"/>
          </ac:spMkLst>
        </pc:spChg>
        <pc:graphicFrameChg chg="modGraphic">
          <ac:chgData name="Tanisha Gitchuway" userId="42b79c91-3176-4347-9e44-a48c4756fc73" providerId="ADAL" clId="{969084D8-8284-4E33-9087-2088C6DC4DF9}" dt="2023-11-14T19:08:14.798" v="28" actId="20577"/>
          <ac:graphicFrameMkLst>
            <pc:docMk/>
            <pc:sldMk cId="2630091178" sldId="461"/>
            <ac:graphicFrameMk id="3" creationId="{AC4E30AB-52B3-33B2-CB49-71CA56859AE6}"/>
          </ac:graphicFrameMkLst>
        </pc:graphicFrameChg>
      </pc:sldChg>
      <pc:sldChg chg="modSp mod">
        <pc:chgData name="Tanisha Gitchuway" userId="42b79c91-3176-4347-9e44-a48c4756fc73" providerId="ADAL" clId="{969084D8-8284-4E33-9087-2088C6DC4DF9}" dt="2023-11-14T19:15:15.579" v="41" actId="20577"/>
        <pc:sldMkLst>
          <pc:docMk/>
          <pc:sldMk cId="505414041" sldId="462"/>
        </pc:sldMkLst>
        <pc:graphicFrameChg chg="modGraphic">
          <ac:chgData name="Tanisha Gitchuway" userId="42b79c91-3176-4347-9e44-a48c4756fc73" providerId="ADAL" clId="{969084D8-8284-4E33-9087-2088C6DC4DF9}" dt="2023-11-14T19:15:15.579" v="41" actId="20577"/>
          <ac:graphicFrameMkLst>
            <pc:docMk/>
            <pc:sldMk cId="505414041" sldId="462"/>
            <ac:graphicFrameMk id="3" creationId="{05BB5F00-9DA8-966A-1273-A0A44369C531}"/>
          </ac:graphicFrameMkLst>
        </pc:graphicFrameChg>
      </pc:sldChg>
      <pc:sldChg chg="addSp modSp mod">
        <pc:chgData name="Tanisha Gitchuway" userId="42b79c91-3176-4347-9e44-a48c4756fc73" providerId="ADAL" clId="{969084D8-8284-4E33-9087-2088C6DC4DF9}" dt="2023-11-14T19:16:23.562" v="43" actId="1076"/>
        <pc:sldMkLst>
          <pc:docMk/>
          <pc:sldMk cId="3170161644" sldId="463"/>
        </pc:sldMkLst>
        <pc:spChg chg="add mod">
          <ac:chgData name="Tanisha Gitchuway" userId="42b79c91-3176-4347-9e44-a48c4756fc73" providerId="ADAL" clId="{969084D8-8284-4E33-9087-2088C6DC4DF9}" dt="2023-11-14T19:16:23.562" v="43" actId="1076"/>
          <ac:spMkLst>
            <pc:docMk/>
            <pc:sldMk cId="3170161644" sldId="463"/>
            <ac:spMk id="4" creationId="{4CEE7EBC-D268-2EF6-2FAB-5400C5E84439}"/>
          </ac:spMkLst>
        </pc:spChg>
      </pc:sldChg>
      <pc:sldChg chg="modSp mod">
        <pc:chgData name="Tanisha Gitchuway" userId="42b79c91-3176-4347-9e44-a48c4756fc73" providerId="ADAL" clId="{969084D8-8284-4E33-9087-2088C6DC4DF9}" dt="2023-11-14T19:20:40.038" v="60" actId="20577"/>
        <pc:sldMkLst>
          <pc:docMk/>
          <pc:sldMk cId="2715893318" sldId="465"/>
        </pc:sldMkLst>
        <pc:spChg chg="mod">
          <ac:chgData name="Tanisha Gitchuway" userId="42b79c91-3176-4347-9e44-a48c4756fc73" providerId="ADAL" clId="{969084D8-8284-4E33-9087-2088C6DC4DF9}" dt="2023-11-14T19:18:47.450" v="51" actId="1076"/>
          <ac:spMkLst>
            <pc:docMk/>
            <pc:sldMk cId="2715893318" sldId="465"/>
            <ac:spMk id="3" creationId="{897FD1B0-8E87-6C10-3903-F5587FA649B1}"/>
          </ac:spMkLst>
        </pc:spChg>
        <pc:spChg chg="mod">
          <ac:chgData name="Tanisha Gitchuway" userId="42b79c91-3176-4347-9e44-a48c4756fc73" providerId="ADAL" clId="{969084D8-8284-4E33-9087-2088C6DC4DF9}" dt="2023-11-14T19:20:40.038" v="60" actId="20577"/>
          <ac:spMkLst>
            <pc:docMk/>
            <pc:sldMk cId="2715893318" sldId="465"/>
            <ac:spMk id="6" creationId="{B6C1CE99-2DD6-B136-481C-F89F4FD974FA}"/>
          </ac:spMkLst>
        </pc:spChg>
      </pc:sldChg>
      <pc:sldChg chg="modSp mod">
        <pc:chgData name="Tanisha Gitchuway" userId="42b79c91-3176-4347-9e44-a48c4756fc73" providerId="ADAL" clId="{969084D8-8284-4E33-9087-2088C6DC4DF9}" dt="2023-11-14T19:31:09.456" v="64" actId="1076"/>
        <pc:sldMkLst>
          <pc:docMk/>
          <pc:sldMk cId="3048081584" sldId="472"/>
        </pc:sldMkLst>
        <pc:spChg chg="mod">
          <ac:chgData name="Tanisha Gitchuway" userId="42b79c91-3176-4347-9e44-a48c4756fc73" providerId="ADAL" clId="{969084D8-8284-4E33-9087-2088C6DC4DF9}" dt="2023-11-14T19:31:09.456" v="64" actId="1076"/>
          <ac:spMkLst>
            <pc:docMk/>
            <pc:sldMk cId="3048081584" sldId="472"/>
            <ac:spMk id="3" creationId="{2976F453-3287-94DC-4009-F24DDBEC9591}"/>
          </ac:spMkLst>
        </pc:spChg>
      </pc:sldChg>
      <pc:sldChg chg="modSp mod">
        <pc:chgData name="Tanisha Gitchuway" userId="42b79c91-3176-4347-9e44-a48c4756fc73" providerId="ADAL" clId="{969084D8-8284-4E33-9087-2088C6DC4DF9}" dt="2023-11-14T19:37:01.414" v="94" actId="1076"/>
        <pc:sldMkLst>
          <pc:docMk/>
          <pc:sldMk cId="3224556834" sldId="473"/>
        </pc:sldMkLst>
        <pc:spChg chg="mod">
          <ac:chgData name="Tanisha Gitchuway" userId="42b79c91-3176-4347-9e44-a48c4756fc73" providerId="ADAL" clId="{969084D8-8284-4E33-9087-2088C6DC4DF9}" dt="2023-11-14T19:34:20.778" v="68" actId="1076"/>
          <ac:spMkLst>
            <pc:docMk/>
            <pc:sldMk cId="3224556834" sldId="473"/>
            <ac:spMk id="2" creationId="{833DFA8E-BA1E-F8DD-60CB-5EA0D031573D}"/>
          </ac:spMkLst>
        </pc:spChg>
        <pc:spChg chg="mod">
          <ac:chgData name="Tanisha Gitchuway" userId="42b79c91-3176-4347-9e44-a48c4756fc73" providerId="ADAL" clId="{969084D8-8284-4E33-9087-2088C6DC4DF9}" dt="2023-11-14T19:37:01.414" v="94" actId="1076"/>
          <ac:spMkLst>
            <pc:docMk/>
            <pc:sldMk cId="3224556834" sldId="473"/>
            <ac:spMk id="6" creationId="{F7C7A8A1-796F-F31D-EA62-4560FFB67920}"/>
          </ac:spMkLst>
        </pc:spChg>
        <pc:graphicFrameChg chg="mod modGraphic">
          <ac:chgData name="Tanisha Gitchuway" userId="42b79c91-3176-4347-9e44-a48c4756fc73" providerId="ADAL" clId="{969084D8-8284-4E33-9087-2088C6DC4DF9}" dt="2023-11-14T19:36:17.246" v="89" actId="20577"/>
          <ac:graphicFrameMkLst>
            <pc:docMk/>
            <pc:sldMk cId="3224556834" sldId="473"/>
            <ac:graphicFrameMk id="4" creationId="{7057E0D1-68DB-8CD1-33D1-9C922279C73A}"/>
          </ac:graphicFrameMkLst>
        </pc:graphicFrameChg>
      </pc:sldChg>
      <pc:sldChg chg="addSp delSp modSp mod">
        <pc:chgData name="Tanisha Gitchuway" userId="42b79c91-3176-4347-9e44-a48c4756fc73" providerId="ADAL" clId="{969084D8-8284-4E33-9087-2088C6DC4DF9}" dt="2023-11-14T19:38:52.314" v="124" actId="122"/>
        <pc:sldMkLst>
          <pc:docMk/>
          <pc:sldMk cId="3695270796" sldId="474"/>
        </pc:sldMkLst>
        <pc:spChg chg="del">
          <ac:chgData name="Tanisha Gitchuway" userId="42b79c91-3176-4347-9e44-a48c4756fc73" providerId="ADAL" clId="{969084D8-8284-4E33-9087-2088C6DC4DF9}" dt="2023-11-14T19:37:11.999" v="96" actId="478"/>
          <ac:spMkLst>
            <pc:docMk/>
            <pc:sldMk cId="3695270796" sldId="474"/>
            <ac:spMk id="4" creationId="{FA475EAC-A1BF-85C2-3324-310FE9BBDC02}"/>
          </ac:spMkLst>
        </pc:spChg>
        <pc:spChg chg="add mod">
          <ac:chgData name="Tanisha Gitchuway" userId="42b79c91-3176-4347-9e44-a48c4756fc73" providerId="ADAL" clId="{969084D8-8284-4E33-9087-2088C6DC4DF9}" dt="2023-11-14T19:37:28.809" v="100" actId="14100"/>
          <ac:spMkLst>
            <pc:docMk/>
            <pc:sldMk cId="3695270796" sldId="474"/>
            <ac:spMk id="6" creationId="{02504F5B-B7B0-D456-5413-6307427C4429}"/>
          </ac:spMkLst>
        </pc:spChg>
        <pc:graphicFrameChg chg="modGraphic">
          <ac:chgData name="Tanisha Gitchuway" userId="42b79c91-3176-4347-9e44-a48c4756fc73" providerId="ADAL" clId="{969084D8-8284-4E33-9087-2088C6DC4DF9}" dt="2023-11-14T19:38:52.314" v="124" actId="122"/>
          <ac:graphicFrameMkLst>
            <pc:docMk/>
            <pc:sldMk cId="3695270796" sldId="474"/>
            <ac:graphicFrameMk id="3" creationId="{578EF0F9-D8CA-9227-624B-D970C951C9CF}"/>
          </ac:graphicFrameMkLst>
        </pc:graphicFrameChg>
      </pc:sldChg>
      <pc:sldChg chg="addSp delSp modSp mod">
        <pc:chgData name="Tanisha Gitchuway" userId="42b79c91-3176-4347-9e44-a48c4756fc73" providerId="ADAL" clId="{969084D8-8284-4E33-9087-2088C6DC4DF9}" dt="2023-11-14T19:41:25.095" v="142" actId="20577"/>
        <pc:sldMkLst>
          <pc:docMk/>
          <pc:sldMk cId="2396396407" sldId="475"/>
        </pc:sldMkLst>
        <pc:spChg chg="del">
          <ac:chgData name="Tanisha Gitchuway" userId="42b79c91-3176-4347-9e44-a48c4756fc73" providerId="ADAL" clId="{969084D8-8284-4E33-9087-2088C6DC4DF9}" dt="2023-11-14T19:38:08.791" v="106" actId="478"/>
          <ac:spMkLst>
            <pc:docMk/>
            <pc:sldMk cId="2396396407" sldId="475"/>
            <ac:spMk id="4" creationId="{A4C15B2A-61AF-AF3B-4B58-0FFBB5A53CAF}"/>
          </ac:spMkLst>
        </pc:spChg>
        <pc:spChg chg="add mod">
          <ac:chgData name="Tanisha Gitchuway" userId="42b79c91-3176-4347-9e44-a48c4756fc73" providerId="ADAL" clId="{969084D8-8284-4E33-9087-2088C6DC4DF9}" dt="2023-11-14T19:38:22.505" v="108" actId="1076"/>
          <ac:spMkLst>
            <pc:docMk/>
            <pc:sldMk cId="2396396407" sldId="475"/>
            <ac:spMk id="6" creationId="{C77D96BC-1E43-88B3-79EB-D40423BFB5E4}"/>
          </ac:spMkLst>
        </pc:spChg>
        <pc:graphicFrameChg chg="modGraphic">
          <ac:chgData name="Tanisha Gitchuway" userId="42b79c91-3176-4347-9e44-a48c4756fc73" providerId="ADAL" clId="{969084D8-8284-4E33-9087-2088C6DC4DF9}" dt="2023-11-14T19:41:25.095" v="142" actId="20577"/>
          <ac:graphicFrameMkLst>
            <pc:docMk/>
            <pc:sldMk cId="2396396407" sldId="475"/>
            <ac:graphicFrameMk id="3" creationId="{CA8E4D43-461E-DBF5-2390-F7276F42E216}"/>
          </ac:graphicFrameMkLst>
        </pc:graphicFrameChg>
      </pc:sldChg>
      <pc:sldChg chg="addSp delSp modSp mod">
        <pc:chgData name="Tanisha Gitchuway" userId="42b79c91-3176-4347-9e44-a48c4756fc73" providerId="ADAL" clId="{969084D8-8284-4E33-9087-2088C6DC4DF9}" dt="2023-11-14T19:41:41.324" v="143" actId="122"/>
        <pc:sldMkLst>
          <pc:docMk/>
          <pc:sldMk cId="792957192" sldId="476"/>
        </pc:sldMkLst>
        <pc:spChg chg="add mod">
          <ac:chgData name="Tanisha Gitchuway" userId="42b79c91-3176-4347-9e44-a48c4756fc73" providerId="ADAL" clId="{969084D8-8284-4E33-9087-2088C6DC4DF9}" dt="2023-11-14T19:38:00.124" v="105" actId="14100"/>
          <ac:spMkLst>
            <pc:docMk/>
            <pc:sldMk cId="792957192" sldId="476"/>
            <ac:spMk id="4" creationId="{916F102F-3B1F-6005-9CF5-EEAE9C711B28}"/>
          </ac:spMkLst>
        </pc:spChg>
        <pc:spChg chg="del">
          <ac:chgData name="Tanisha Gitchuway" userId="42b79c91-3176-4347-9e44-a48c4756fc73" providerId="ADAL" clId="{969084D8-8284-4E33-9087-2088C6DC4DF9}" dt="2023-11-14T19:37:42.481" v="102" actId="478"/>
          <ac:spMkLst>
            <pc:docMk/>
            <pc:sldMk cId="792957192" sldId="476"/>
            <ac:spMk id="6" creationId="{0948CDA8-7C1E-50DF-35FF-FDF524AC8E4E}"/>
          </ac:spMkLst>
        </pc:spChg>
        <pc:graphicFrameChg chg="modGraphic">
          <ac:chgData name="Tanisha Gitchuway" userId="42b79c91-3176-4347-9e44-a48c4756fc73" providerId="ADAL" clId="{969084D8-8284-4E33-9087-2088C6DC4DF9}" dt="2023-11-14T19:41:41.324" v="143" actId="122"/>
          <ac:graphicFrameMkLst>
            <pc:docMk/>
            <pc:sldMk cId="792957192" sldId="476"/>
            <ac:graphicFrameMk id="3" creationId="{5B8D034A-5296-5DB8-F65A-4B9FDAC42617}"/>
          </ac:graphicFrameMkLst>
        </pc:graphicFrameChg>
      </pc:sldChg>
      <pc:sldChg chg="modSp mod">
        <pc:chgData name="Tanisha Gitchuway" userId="42b79c91-3176-4347-9e44-a48c4756fc73" providerId="ADAL" clId="{969084D8-8284-4E33-9087-2088C6DC4DF9}" dt="2023-11-14T19:43:28.903" v="153" actId="14100"/>
        <pc:sldMkLst>
          <pc:docMk/>
          <pc:sldMk cId="1505716492" sldId="477"/>
        </pc:sldMkLst>
        <pc:spChg chg="mod">
          <ac:chgData name="Tanisha Gitchuway" userId="42b79c91-3176-4347-9e44-a48c4756fc73" providerId="ADAL" clId="{969084D8-8284-4E33-9087-2088C6DC4DF9}" dt="2023-11-14T19:43:28.903" v="153" actId="14100"/>
          <ac:spMkLst>
            <pc:docMk/>
            <pc:sldMk cId="1505716492" sldId="477"/>
            <ac:spMk id="6" creationId="{25AEBAF3-59A6-6930-3E9E-5D76911A8DCC}"/>
          </ac:spMkLst>
        </pc:spChg>
        <pc:graphicFrameChg chg="modGraphic">
          <ac:chgData name="Tanisha Gitchuway" userId="42b79c91-3176-4347-9e44-a48c4756fc73" providerId="ADAL" clId="{969084D8-8284-4E33-9087-2088C6DC4DF9}" dt="2023-11-14T19:42:43.041" v="144" actId="20577"/>
          <ac:graphicFrameMkLst>
            <pc:docMk/>
            <pc:sldMk cId="1505716492" sldId="477"/>
            <ac:graphicFrameMk id="3" creationId="{B29CBDD5-EC02-E5BF-F803-AE87EABA5B1F}"/>
          </ac:graphicFrameMkLst>
        </pc:graphicFrameChg>
      </pc:sldChg>
      <pc:sldChg chg="modSp mod">
        <pc:chgData name="Tanisha Gitchuway" userId="42b79c91-3176-4347-9e44-a48c4756fc73" providerId="ADAL" clId="{969084D8-8284-4E33-9087-2088C6DC4DF9}" dt="2023-11-14T19:44:18.553" v="155" actId="20577"/>
        <pc:sldMkLst>
          <pc:docMk/>
          <pc:sldMk cId="1122865563" sldId="478"/>
        </pc:sldMkLst>
        <pc:graphicFrameChg chg="modGraphic">
          <ac:chgData name="Tanisha Gitchuway" userId="42b79c91-3176-4347-9e44-a48c4756fc73" providerId="ADAL" clId="{969084D8-8284-4E33-9087-2088C6DC4DF9}" dt="2023-11-14T19:44:18.553" v="155" actId="20577"/>
          <ac:graphicFrameMkLst>
            <pc:docMk/>
            <pc:sldMk cId="1122865563" sldId="478"/>
            <ac:graphicFrameMk id="3" creationId="{06D34D65-AC17-FD6A-90C7-DFFFCFD92A9A}"/>
          </ac:graphicFrameMkLst>
        </pc:graphicFrameChg>
      </pc:sldChg>
      <pc:sldChg chg="modSp mod">
        <pc:chgData name="Tanisha Gitchuway" userId="42b79c91-3176-4347-9e44-a48c4756fc73" providerId="ADAL" clId="{969084D8-8284-4E33-9087-2088C6DC4DF9}" dt="2023-11-14T19:46:03.399" v="162" actId="20577"/>
        <pc:sldMkLst>
          <pc:docMk/>
          <pc:sldMk cId="3268158134" sldId="479"/>
        </pc:sldMkLst>
        <pc:spChg chg="mod">
          <ac:chgData name="Tanisha Gitchuway" userId="42b79c91-3176-4347-9e44-a48c4756fc73" providerId="ADAL" clId="{969084D8-8284-4E33-9087-2088C6DC4DF9}" dt="2023-11-14T19:46:03.399" v="162" actId="20577"/>
          <ac:spMkLst>
            <pc:docMk/>
            <pc:sldMk cId="3268158134" sldId="479"/>
            <ac:spMk id="6" creationId="{74F9341A-9118-FEC2-135E-7625618FF0F8}"/>
          </ac:spMkLst>
        </pc:spChg>
      </pc:sldChg>
    </pc:docChg>
  </pc:docChgLst>
  <pc:docChgLst>
    <pc:chgData name="Tanisha Gitchuway" userId="S::tanisha.gitchuway@heart.org::42b79c91-3176-4347-9e44-a48c4756fc73" providerId="AD" clId="Web-{E5BDF939-EE62-404D-DC4C-37433000B5F9}"/>
    <pc:docChg chg="modSld">
      <pc:chgData name="Tanisha Gitchuway" userId="S::tanisha.gitchuway@heart.org::42b79c91-3176-4347-9e44-a48c4756fc73" providerId="AD" clId="Web-{E5BDF939-EE62-404D-DC4C-37433000B5F9}" dt="2023-11-15T21:06:29.750" v="2" actId="20577"/>
      <pc:docMkLst>
        <pc:docMk/>
      </pc:docMkLst>
      <pc:sldChg chg="modSp">
        <pc:chgData name="Tanisha Gitchuway" userId="S::tanisha.gitchuway@heart.org::42b79c91-3176-4347-9e44-a48c4756fc73" providerId="AD" clId="Web-{E5BDF939-EE62-404D-DC4C-37433000B5F9}" dt="2023-11-15T21:06:29.750" v="2" actId="20577"/>
        <pc:sldMkLst>
          <pc:docMk/>
          <pc:sldMk cId="1109741829" sldId="259"/>
        </pc:sldMkLst>
        <pc:spChg chg="mod">
          <ac:chgData name="Tanisha Gitchuway" userId="S::tanisha.gitchuway@heart.org::42b79c91-3176-4347-9e44-a48c4756fc73" providerId="AD" clId="Web-{E5BDF939-EE62-404D-DC4C-37433000B5F9}" dt="2023-11-15T21:06:29.750" v="2" actId="20577"/>
          <ac:spMkLst>
            <pc:docMk/>
            <pc:sldMk cId="1109741829" sldId="259"/>
            <ac:spMk id="6" creationId="{83D1176B-2EC4-4286-9D0A-27304F2C61E5}"/>
          </ac:spMkLst>
        </pc:spChg>
      </pc:sldChg>
    </pc:docChg>
  </pc:docChgLst>
  <pc:docChgLst>
    <pc:chgData name="Tanisha Gitchuway" userId="42b79c91-3176-4347-9e44-a48c4756fc73" providerId="ADAL" clId="{001461A3-0736-4191-9768-5AA90BA50E17}"/>
    <pc:docChg chg="undo custSel modSld">
      <pc:chgData name="Tanisha Gitchuway" userId="42b79c91-3176-4347-9e44-a48c4756fc73" providerId="ADAL" clId="{001461A3-0736-4191-9768-5AA90BA50E17}" dt="2023-09-27T17:25:54.802" v="37" actId="20577"/>
      <pc:docMkLst>
        <pc:docMk/>
      </pc:docMkLst>
      <pc:sldChg chg="modSp mod">
        <pc:chgData name="Tanisha Gitchuway" userId="42b79c91-3176-4347-9e44-a48c4756fc73" providerId="ADAL" clId="{001461A3-0736-4191-9768-5AA90BA50E17}" dt="2023-09-27T17:16:01.033" v="0" actId="1076"/>
        <pc:sldMkLst>
          <pc:docMk/>
          <pc:sldMk cId="229012354" sldId="349"/>
        </pc:sldMkLst>
        <pc:spChg chg="mod">
          <ac:chgData name="Tanisha Gitchuway" userId="42b79c91-3176-4347-9e44-a48c4756fc73" providerId="ADAL" clId="{001461A3-0736-4191-9768-5AA90BA50E17}" dt="2023-09-27T17:16:01.033" v="0" actId="1076"/>
          <ac:spMkLst>
            <pc:docMk/>
            <pc:sldMk cId="229012354" sldId="349"/>
            <ac:spMk id="2" creationId="{31C84606-A3C0-3E67-CD0D-C3F7DEC441D8}"/>
          </ac:spMkLst>
        </pc:spChg>
      </pc:sldChg>
      <pc:sldChg chg="modSp mod">
        <pc:chgData name="Tanisha Gitchuway" userId="42b79c91-3176-4347-9e44-a48c4756fc73" providerId="ADAL" clId="{001461A3-0736-4191-9768-5AA90BA50E17}" dt="2023-09-27T17:20:54.874" v="16" actId="14100"/>
        <pc:sldMkLst>
          <pc:docMk/>
          <pc:sldMk cId="3656519220" sldId="405"/>
        </pc:sldMkLst>
        <pc:picChg chg="mod modCrop">
          <ac:chgData name="Tanisha Gitchuway" userId="42b79c91-3176-4347-9e44-a48c4756fc73" providerId="ADAL" clId="{001461A3-0736-4191-9768-5AA90BA50E17}" dt="2023-09-27T17:20:54.874" v="16" actId="14100"/>
          <ac:picMkLst>
            <pc:docMk/>
            <pc:sldMk cId="3656519220" sldId="405"/>
            <ac:picMk id="2" creationId="{7B854905-599B-D9E7-DF6B-687B39F0AC07}"/>
          </ac:picMkLst>
        </pc:picChg>
      </pc:sldChg>
      <pc:sldChg chg="modSp mod">
        <pc:chgData name="Tanisha Gitchuway" userId="42b79c91-3176-4347-9e44-a48c4756fc73" providerId="ADAL" clId="{001461A3-0736-4191-9768-5AA90BA50E17}" dt="2023-09-27T17:23:38.944" v="30" actId="1076"/>
        <pc:sldMkLst>
          <pc:docMk/>
          <pc:sldMk cId="1535995819" sldId="411"/>
        </pc:sldMkLst>
        <pc:spChg chg="mod">
          <ac:chgData name="Tanisha Gitchuway" userId="42b79c91-3176-4347-9e44-a48c4756fc73" providerId="ADAL" clId="{001461A3-0736-4191-9768-5AA90BA50E17}" dt="2023-09-27T17:23:38.944" v="30" actId="1076"/>
          <ac:spMkLst>
            <pc:docMk/>
            <pc:sldMk cId="1535995819" sldId="411"/>
            <ac:spMk id="11" creationId="{D72A4AA8-CF72-0350-C2DB-32946CE33048}"/>
          </ac:spMkLst>
        </pc:spChg>
        <pc:graphicFrameChg chg="modGraphic">
          <ac:chgData name="Tanisha Gitchuway" userId="42b79c91-3176-4347-9e44-a48c4756fc73" providerId="ADAL" clId="{001461A3-0736-4191-9768-5AA90BA50E17}" dt="2023-09-27T17:21:53.483" v="19" actId="20577"/>
          <ac:graphicFrameMkLst>
            <pc:docMk/>
            <pc:sldMk cId="1535995819" sldId="411"/>
            <ac:graphicFrameMk id="6" creationId="{7121E661-589A-9D32-C45B-D99A9AF268D7}"/>
          </ac:graphicFrameMkLst>
        </pc:graphicFrameChg>
      </pc:sldChg>
      <pc:sldChg chg="modSp mod">
        <pc:chgData name="Tanisha Gitchuway" userId="42b79c91-3176-4347-9e44-a48c4756fc73" providerId="ADAL" clId="{001461A3-0736-4191-9768-5AA90BA50E17}" dt="2023-09-27T17:22:58.203" v="28" actId="20577"/>
        <pc:sldMkLst>
          <pc:docMk/>
          <pc:sldMk cId="1797172980" sldId="413"/>
        </pc:sldMkLst>
        <pc:spChg chg="mod">
          <ac:chgData name="Tanisha Gitchuway" userId="42b79c91-3176-4347-9e44-a48c4756fc73" providerId="ADAL" clId="{001461A3-0736-4191-9768-5AA90BA50E17}" dt="2023-09-27T17:22:58.203" v="28" actId="20577"/>
          <ac:spMkLst>
            <pc:docMk/>
            <pc:sldMk cId="1797172980" sldId="413"/>
            <ac:spMk id="8" creationId="{008AB729-EDB2-07EF-3628-EF9064A7DC89}"/>
          </ac:spMkLst>
        </pc:spChg>
        <pc:graphicFrameChg chg="modGraphic">
          <ac:chgData name="Tanisha Gitchuway" userId="42b79c91-3176-4347-9e44-a48c4756fc73" providerId="ADAL" clId="{001461A3-0736-4191-9768-5AA90BA50E17}" dt="2023-09-27T17:22:40.781" v="24" actId="20577"/>
          <ac:graphicFrameMkLst>
            <pc:docMk/>
            <pc:sldMk cId="1797172980" sldId="413"/>
            <ac:graphicFrameMk id="4" creationId="{E15945D0-CA3F-D389-EE0A-F6B33142E547}"/>
          </ac:graphicFrameMkLst>
        </pc:graphicFrameChg>
      </pc:sldChg>
      <pc:sldChg chg="modSp mod">
        <pc:chgData name="Tanisha Gitchuway" userId="42b79c91-3176-4347-9e44-a48c4756fc73" providerId="ADAL" clId="{001461A3-0736-4191-9768-5AA90BA50E17}" dt="2023-09-27T17:25:54.802" v="37" actId="20577"/>
        <pc:sldMkLst>
          <pc:docMk/>
          <pc:sldMk cId="3279091434" sldId="422"/>
        </pc:sldMkLst>
        <pc:graphicFrameChg chg="mod modGraphic">
          <ac:chgData name="Tanisha Gitchuway" userId="42b79c91-3176-4347-9e44-a48c4756fc73" providerId="ADAL" clId="{001461A3-0736-4191-9768-5AA90BA50E17}" dt="2023-09-27T17:25:54.802" v="37" actId="20577"/>
          <ac:graphicFrameMkLst>
            <pc:docMk/>
            <pc:sldMk cId="3279091434" sldId="422"/>
            <ac:graphicFrameMk id="3" creationId="{7E712EBE-6AD3-22F5-1F34-E3F2CEB78AD6}"/>
          </ac:graphicFrameMkLst>
        </pc:graphicFrameChg>
      </pc:sldChg>
    </pc:docChg>
  </pc:docChgLst>
  <pc:docChgLst>
    <pc:chgData name="Tanisha Gitchuway" userId="42b79c91-3176-4347-9e44-a48c4756fc73" providerId="ADAL" clId="{466B88B6-95F4-45FB-8D3C-71484A8ADAC8}"/>
    <pc:docChg chg="undo redo custSel addSld modSld">
      <pc:chgData name="Tanisha Gitchuway" userId="42b79c91-3176-4347-9e44-a48c4756fc73" providerId="ADAL" clId="{466B88B6-95F4-45FB-8D3C-71484A8ADAC8}" dt="2023-11-03T22:08:52.068" v="642" actId="11"/>
      <pc:docMkLst>
        <pc:docMk/>
      </pc:docMkLst>
      <pc:sldChg chg="modSp mod">
        <pc:chgData name="Tanisha Gitchuway" userId="42b79c91-3176-4347-9e44-a48c4756fc73" providerId="ADAL" clId="{466B88B6-95F4-45FB-8D3C-71484A8ADAC8}" dt="2023-10-26T16:28:36.484" v="139" actId="14100"/>
        <pc:sldMkLst>
          <pc:docMk/>
          <pc:sldMk cId="1736425782" sldId="256"/>
        </pc:sldMkLst>
        <pc:spChg chg="mod">
          <ac:chgData name="Tanisha Gitchuway" userId="42b79c91-3176-4347-9e44-a48c4756fc73" providerId="ADAL" clId="{466B88B6-95F4-45FB-8D3C-71484A8ADAC8}" dt="2023-10-26T16:28:36.484" v="139" actId="14100"/>
          <ac:spMkLst>
            <pc:docMk/>
            <pc:sldMk cId="1736425782" sldId="256"/>
            <ac:spMk id="7" creationId="{2F198FAD-4DF3-45C0-A0C3-CE3907E458C2}"/>
          </ac:spMkLst>
        </pc:spChg>
      </pc:sldChg>
      <pc:sldChg chg="modSp mod">
        <pc:chgData name="Tanisha Gitchuway" userId="42b79c91-3176-4347-9e44-a48c4756fc73" providerId="ADAL" clId="{466B88B6-95F4-45FB-8D3C-71484A8ADAC8}" dt="2023-10-26T16:26:27.388" v="127" actId="1076"/>
        <pc:sldMkLst>
          <pc:docMk/>
          <pc:sldMk cId="1109741829" sldId="259"/>
        </pc:sldMkLst>
        <pc:spChg chg="mod">
          <ac:chgData name="Tanisha Gitchuway" userId="42b79c91-3176-4347-9e44-a48c4756fc73" providerId="ADAL" clId="{466B88B6-95F4-45FB-8D3C-71484A8ADAC8}" dt="2023-10-26T16:26:27.388" v="127" actId="1076"/>
          <ac:spMkLst>
            <pc:docMk/>
            <pc:sldMk cId="1109741829" sldId="259"/>
            <ac:spMk id="2" creationId="{E06DEF59-9D61-D041-462C-0878E8EF4BE2}"/>
          </ac:spMkLst>
        </pc:spChg>
      </pc:sldChg>
      <pc:sldChg chg="modSp mod">
        <pc:chgData name="Tanisha Gitchuway" userId="42b79c91-3176-4347-9e44-a48c4756fc73" providerId="ADAL" clId="{466B88B6-95F4-45FB-8D3C-71484A8ADAC8}" dt="2023-10-26T16:27:04.341" v="129" actId="1076"/>
        <pc:sldMkLst>
          <pc:docMk/>
          <pc:sldMk cId="512226749" sldId="260"/>
        </pc:sldMkLst>
        <pc:spChg chg="mod">
          <ac:chgData name="Tanisha Gitchuway" userId="42b79c91-3176-4347-9e44-a48c4756fc73" providerId="ADAL" clId="{466B88B6-95F4-45FB-8D3C-71484A8ADAC8}" dt="2023-10-26T16:26:56.955" v="128" actId="1076"/>
          <ac:spMkLst>
            <pc:docMk/>
            <pc:sldMk cId="512226749" sldId="260"/>
            <ac:spMk id="2" creationId="{1EA238A5-E2E3-83B2-0A06-2EB6302C2EB5}"/>
          </ac:spMkLst>
        </pc:spChg>
        <pc:spChg chg="mod">
          <ac:chgData name="Tanisha Gitchuway" userId="42b79c91-3176-4347-9e44-a48c4756fc73" providerId="ADAL" clId="{466B88B6-95F4-45FB-8D3C-71484A8ADAC8}" dt="2023-10-26T16:27:04.341" v="129" actId="1076"/>
          <ac:spMkLst>
            <pc:docMk/>
            <pc:sldMk cId="512226749" sldId="260"/>
            <ac:spMk id="8" creationId="{31E9E5EF-0D47-4BA9-B200-951A78F80BB1}"/>
          </ac:spMkLst>
        </pc:spChg>
      </pc:sldChg>
      <pc:sldChg chg="modSp mod">
        <pc:chgData name="Tanisha Gitchuway" userId="42b79c91-3176-4347-9e44-a48c4756fc73" providerId="ADAL" clId="{466B88B6-95F4-45FB-8D3C-71484A8ADAC8}" dt="2023-11-03T16:11:11.537" v="151" actId="20577"/>
        <pc:sldMkLst>
          <pc:docMk/>
          <pc:sldMk cId="357819949" sldId="268"/>
        </pc:sldMkLst>
        <pc:spChg chg="mod">
          <ac:chgData name="Tanisha Gitchuway" userId="42b79c91-3176-4347-9e44-a48c4756fc73" providerId="ADAL" clId="{466B88B6-95F4-45FB-8D3C-71484A8ADAC8}" dt="2023-11-03T16:11:11.537" v="151" actId="20577"/>
          <ac:spMkLst>
            <pc:docMk/>
            <pc:sldMk cId="357819949" sldId="268"/>
            <ac:spMk id="4" creationId="{4E212CC4-E6E2-C8C2-2AFD-864F2922F082}"/>
          </ac:spMkLst>
        </pc:spChg>
      </pc:sldChg>
      <pc:sldChg chg="modSp mod">
        <pc:chgData name="Tanisha Gitchuway" userId="42b79c91-3176-4347-9e44-a48c4756fc73" providerId="ADAL" clId="{466B88B6-95F4-45FB-8D3C-71484A8ADAC8}" dt="2023-10-26T16:27:30.944" v="130" actId="20577"/>
        <pc:sldMkLst>
          <pc:docMk/>
          <pc:sldMk cId="2798806550" sldId="281"/>
        </pc:sldMkLst>
        <pc:graphicFrameChg chg="modGraphic">
          <ac:chgData name="Tanisha Gitchuway" userId="42b79c91-3176-4347-9e44-a48c4756fc73" providerId="ADAL" clId="{466B88B6-95F4-45FB-8D3C-71484A8ADAC8}" dt="2023-10-26T16:27:30.944" v="130" actId="20577"/>
          <ac:graphicFrameMkLst>
            <pc:docMk/>
            <pc:sldMk cId="2798806550" sldId="281"/>
            <ac:graphicFrameMk id="3" creationId="{0D6154BD-2DD3-3769-C4F0-676309632D24}"/>
          </ac:graphicFrameMkLst>
        </pc:graphicFrameChg>
      </pc:sldChg>
      <pc:sldChg chg="modSp mod">
        <pc:chgData name="Tanisha Gitchuway" userId="42b79c91-3176-4347-9e44-a48c4756fc73" providerId="ADAL" clId="{466B88B6-95F4-45FB-8D3C-71484A8ADAC8}" dt="2023-10-26T16:27:52.272" v="134" actId="120"/>
        <pc:sldMkLst>
          <pc:docMk/>
          <pc:sldMk cId="1785527692" sldId="301"/>
        </pc:sldMkLst>
        <pc:graphicFrameChg chg="modGraphic">
          <ac:chgData name="Tanisha Gitchuway" userId="42b79c91-3176-4347-9e44-a48c4756fc73" providerId="ADAL" clId="{466B88B6-95F4-45FB-8D3C-71484A8ADAC8}" dt="2023-10-26T16:27:52.272" v="134" actId="120"/>
          <ac:graphicFrameMkLst>
            <pc:docMk/>
            <pc:sldMk cId="1785527692" sldId="301"/>
            <ac:graphicFrameMk id="4" creationId="{58CC6F78-BC8E-6915-6089-60E9AB98B911}"/>
          </ac:graphicFrameMkLst>
        </pc:graphicFrameChg>
      </pc:sldChg>
      <pc:sldChg chg="modSp mod">
        <pc:chgData name="Tanisha Gitchuway" userId="42b79c91-3176-4347-9e44-a48c4756fc73" providerId="ADAL" clId="{466B88B6-95F4-45FB-8D3C-71484A8ADAC8}" dt="2023-11-03T16:14:38.179" v="164" actId="1076"/>
        <pc:sldMkLst>
          <pc:docMk/>
          <pc:sldMk cId="2448873091" sldId="308"/>
        </pc:sldMkLst>
        <pc:spChg chg="mod">
          <ac:chgData name="Tanisha Gitchuway" userId="42b79c91-3176-4347-9e44-a48c4756fc73" providerId="ADAL" clId="{466B88B6-95F4-45FB-8D3C-71484A8ADAC8}" dt="2023-11-03T16:14:38.179" v="164" actId="1076"/>
          <ac:spMkLst>
            <pc:docMk/>
            <pc:sldMk cId="2448873091" sldId="308"/>
            <ac:spMk id="7" creationId="{21223618-8F41-36CC-C335-FD90D37ED276}"/>
          </ac:spMkLst>
        </pc:spChg>
        <pc:spChg chg="mod">
          <ac:chgData name="Tanisha Gitchuway" userId="42b79c91-3176-4347-9e44-a48c4756fc73" providerId="ADAL" clId="{466B88B6-95F4-45FB-8D3C-71484A8ADAC8}" dt="2023-11-03T16:14:17.084" v="157" actId="1076"/>
          <ac:spMkLst>
            <pc:docMk/>
            <pc:sldMk cId="2448873091" sldId="308"/>
            <ac:spMk id="9" creationId="{6DCA1ACD-ED25-E86D-6EF4-0204A2C4217C}"/>
          </ac:spMkLst>
        </pc:spChg>
      </pc:sldChg>
      <pc:sldChg chg="addSp delSp modSp mod modClrScheme chgLayout">
        <pc:chgData name="Tanisha Gitchuway" userId="42b79c91-3176-4347-9e44-a48c4756fc73" providerId="ADAL" clId="{466B88B6-95F4-45FB-8D3C-71484A8ADAC8}" dt="2023-11-03T16:39:25.711" v="253" actId="1076"/>
        <pc:sldMkLst>
          <pc:docMk/>
          <pc:sldMk cId="272955741" sldId="309"/>
        </pc:sldMkLst>
        <pc:spChg chg="mod ord">
          <ac:chgData name="Tanisha Gitchuway" userId="42b79c91-3176-4347-9e44-a48c4756fc73" providerId="ADAL" clId="{466B88B6-95F4-45FB-8D3C-71484A8ADAC8}" dt="2023-11-03T16:39:25.711" v="253" actId="1076"/>
          <ac:spMkLst>
            <pc:docMk/>
            <pc:sldMk cId="272955741" sldId="309"/>
            <ac:spMk id="2" creationId="{BBB70D85-583E-D43F-DD28-10A52E3539E2}"/>
          </ac:spMkLst>
        </pc:spChg>
        <pc:spChg chg="add del mod ord">
          <ac:chgData name="Tanisha Gitchuway" userId="42b79c91-3176-4347-9e44-a48c4756fc73" providerId="ADAL" clId="{466B88B6-95F4-45FB-8D3C-71484A8ADAC8}" dt="2023-11-03T16:39:09.945" v="249" actId="478"/>
          <ac:spMkLst>
            <pc:docMk/>
            <pc:sldMk cId="272955741" sldId="309"/>
            <ac:spMk id="4" creationId="{2BE049BA-6BB4-DF27-49A8-3C6A70B3CC9D}"/>
          </ac:spMkLst>
        </pc:spChg>
        <pc:spChg chg="mod ord">
          <ac:chgData name="Tanisha Gitchuway" userId="42b79c91-3176-4347-9e44-a48c4756fc73" providerId="ADAL" clId="{466B88B6-95F4-45FB-8D3C-71484A8ADAC8}" dt="2023-11-03T16:39:05.759" v="248" actId="700"/>
          <ac:spMkLst>
            <pc:docMk/>
            <pc:sldMk cId="272955741" sldId="309"/>
            <ac:spMk id="5" creationId="{76813A9D-2298-ABBB-E2B1-755AB94FA1B0}"/>
          </ac:spMkLst>
        </pc:spChg>
      </pc:sldChg>
      <pc:sldChg chg="addSp delSp modSp mod modClrScheme chgLayout">
        <pc:chgData name="Tanisha Gitchuway" userId="42b79c91-3176-4347-9e44-a48c4756fc73" providerId="ADAL" clId="{466B88B6-95F4-45FB-8D3C-71484A8ADAC8}" dt="2023-11-03T16:40:05.822" v="262" actId="1076"/>
        <pc:sldMkLst>
          <pc:docMk/>
          <pc:sldMk cId="2612602942" sldId="310"/>
        </pc:sldMkLst>
        <pc:spChg chg="mod ord">
          <ac:chgData name="Tanisha Gitchuway" userId="42b79c91-3176-4347-9e44-a48c4756fc73" providerId="ADAL" clId="{466B88B6-95F4-45FB-8D3C-71484A8ADAC8}" dt="2023-11-03T16:40:05.822" v="262" actId="1076"/>
          <ac:spMkLst>
            <pc:docMk/>
            <pc:sldMk cId="2612602942" sldId="310"/>
            <ac:spMk id="2" creationId="{FB3B3E97-2AB4-F2EB-13C2-2986442A5CD6}"/>
          </ac:spMkLst>
        </pc:spChg>
        <pc:spChg chg="add del mod ord">
          <ac:chgData name="Tanisha Gitchuway" userId="42b79c91-3176-4347-9e44-a48c4756fc73" providerId="ADAL" clId="{466B88B6-95F4-45FB-8D3C-71484A8ADAC8}" dt="2023-11-03T16:39:38.688" v="255" actId="700"/>
          <ac:spMkLst>
            <pc:docMk/>
            <pc:sldMk cId="2612602942" sldId="310"/>
            <ac:spMk id="4" creationId="{9B643EF8-A659-46B6-2626-D989EE38C00C}"/>
          </ac:spMkLst>
        </pc:spChg>
        <pc:spChg chg="mod ord">
          <ac:chgData name="Tanisha Gitchuway" userId="42b79c91-3176-4347-9e44-a48c4756fc73" providerId="ADAL" clId="{466B88B6-95F4-45FB-8D3C-71484A8ADAC8}" dt="2023-11-03T16:39:53.719" v="258" actId="700"/>
          <ac:spMkLst>
            <pc:docMk/>
            <pc:sldMk cId="2612602942" sldId="310"/>
            <ac:spMk id="5" creationId="{69F7FBEF-4BE6-726E-B90D-A1E8D22E031B}"/>
          </ac:spMkLst>
        </pc:spChg>
        <pc:spChg chg="add del mod ord">
          <ac:chgData name="Tanisha Gitchuway" userId="42b79c91-3176-4347-9e44-a48c4756fc73" providerId="ADAL" clId="{466B88B6-95F4-45FB-8D3C-71484A8ADAC8}" dt="2023-11-03T16:39:47.393" v="257" actId="700"/>
          <ac:spMkLst>
            <pc:docMk/>
            <pc:sldMk cId="2612602942" sldId="310"/>
            <ac:spMk id="6" creationId="{42962E87-1923-6F30-17F0-75012A3B7C38}"/>
          </ac:spMkLst>
        </pc:spChg>
        <pc:spChg chg="add del mod ord">
          <ac:chgData name="Tanisha Gitchuway" userId="42b79c91-3176-4347-9e44-a48c4756fc73" providerId="ADAL" clId="{466B88B6-95F4-45FB-8D3C-71484A8ADAC8}" dt="2023-11-03T16:39:47.393" v="257" actId="700"/>
          <ac:spMkLst>
            <pc:docMk/>
            <pc:sldMk cId="2612602942" sldId="310"/>
            <ac:spMk id="7" creationId="{B9D6A2CE-8F22-7126-AC2A-7E77177533B9}"/>
          </ac:spMkLst>
        </pc:spChg>
        <pc:spChg chg="add del mod ord">
          <ac:chgData name="Tanisha Gitchuway" userId="42b79c91-3176-4347-9e44-a48c4756fc73" providerId="ADAL" clId="{466B88B6-95F4-45FB-8D3C-71484A8ADAC8}" dt="2023-11-03T16:39:56.454" v="259" actId="478"/>
          <ac:spMkLst>
            <pc:docMk/>
            <pc:sldMk cId="2612602942" sldId="310"/>
            <ac:spMk id="8" creationId="{5833BFB4-7ACC-0856-36A5-048EDC0C78FD}"/>
          </ac:spMkLst>
        </pc:spChg>
      </pc:sldChg>
      <pc:sldChg chg="addSp delSp modSp mod modClrScheme chgLayout">
        <pc:chgData name="Tanisha Gitchuway" userId="42b79c91-3176-4347-9e44-a48c4756fc73" providerId="ADAL" clId="{466B88B6-95F4-45FB-8D3C-71484A8ADAC8}" dt="2023-11-03T16:40:29.048" v="268" actId="1076"/>
        <pc:sldMkLst>
          <pc:docMk/>
          <pc:sldMk cId="254675030" sldId="311"/>
        </pc:sldMkLst>
        <pc:spChg chg="mod ord">
          <ac:chgData name="Tanisha Gitchuway" userId="42b79c91-3176-4347-9e44-a48c4756fc73" providerId="ADAL" clId="{466B88B6-95F4-45FB-8D3C-71484A8ADAC8}" dt="2023-11-03T16:40:29.048" v="268" actId="1076"/>
          <ac:spMkLst>
            <pc:docMk/>
            <pc:sldMk cId="254675030" sldId="311"/>
            <ac:spMk id="2" creationId="{AE05AE58-EB6F-5D56-4DB8-63BF6BF7F887}"/>
          </ac:spMkLst>
        </pc:spChg>
        <pc:spChg chg="add del mod ord">
          <ac:chgData name="Tanisha Gitchuway" userId="42b79c91-3176-4347-9e44-a48c4756fc73" providerId="ADAL" clId="{466B88B6-95F4-45FB-8D3C-71484A8ADAC8}" dt="2023-11-03T16:40:16.855" v="264" actId="478"/>
          <ac:spMkLst>
            <pc:docMk/>
            <pc:sldMk cId="254675030" sldId="311"/>
            <ac:spMk id="4" creationId="{81BA8C3C-5AFC-138A-851F-151573FB973F}"/>
          </ac:spMkLst>
        </pc:spChg>
        <pc:spChg chg="mod ord">
          <ac:chgData name="Tanisha Gitchuway" userId="42b79c91-3176-4347-9e44-a48c4756fc73" providerId="ADAL" clId="{466B88B6-95F4-45FB-8D3C-71484A8ADAC8}" dt="2023-11-03T16:40:15.174" v="263" actId="700"/>
          <ac:spMkLst>
            <pc:docMk/>
            <pc:sldMk cId="254675030" sldId="311"/>
            <ac:spMk id="5" creationId="{76813A9D-2298-ABBB-E2B1-755AB94FA1B0}"/>
          </ac:spMkLst>
        </pc:spChg>
      </pc:sldChg>
      <pc:sldChg chg="addSp delSp modSp mod modClrScheme chgLayout">
        <pc:chgData name="Tanisha Gitchuway" userId="42b79c91-3176-4347-9e44-a48c4756fc73" providerId="ADAL" clId="{466B88B6-95F4-45FB-8D3C-71484A8ADAC8}" dt="2023-11-03T16:42:44.337" v="277" actId="1076"/>
        <pc:sldMkLst>
          <pc:docMk/>
          <pc:sldMk cId="767050720" sldId="312"/>
        </pc:sldMkLst>
        <pc:spChg chg="mod ord">
          <ac:chgData name="Tanisha Gitchuway" userId="42b79c91-3176-4347-9e44-a48c4756fc73" providerId="ADAL" clId="{466B88B6-95F4-45FB-8D3C-71484A8ADAC8}" dt="2023-11-03T16:42:44.337" v="277" actId="1076"/>
          <ac:spMkLst>
            <pc:docMk/>
            <pc:sldMk cId="767050720" sldId="312"/>
            <ac:spMk id="2" creationId="{97271186-E4DC-A5D1-71C3-8B0F84121AB2}"/>
          </ac:spMkLst>
        </pc:spChg>
        <pc:spChg chg="add del mod ord">
          <ac:chgData name="Tanisha Gitchuway" userId="42b79c91-3176-4347-9e44-a48c4756fc73" providerId="ADAL" clId="{466B88B6-95F4-45FB-8D3C-71484A8ADAC8}" dt="2023-11-03T16:40:40.025" v="270" actId="478"/>
          <ac:spMkLst>
            <pc:docMk/>
            <pc:sldMk cId="767050720" sldId="312"/>
            <ac:spMk id="4" creationId="{8B65CB71-172E-47D4-EF07-AB3EDCC481A3}"/>
          </ac:spMkLst>
        </pc:spChg>
        <pc:spChg chg="mod ord">
          <ac:chgData name="Tanisha Gitchuway" userId="42b79c91-3176-4347-9e44-a48c4756fc73" providerId="ADAL" clId="{466B88B6-95F4-45FB-8D3C-71484A8ADAC8}" dt="2023-11-03T16:40:38.021" v="269" actId="700"/>
          <ac:spMkLst>
            <pc:docMk/>
            <pc:sldMk cId="767050720" sldId="312"/>
            <ac:spMk id="5" creationId="{69F7FBEF-4BE6-726E-B90D-A1E8D22E031B}"/>
          </ac:spMkLst>
        </pc:spChg>
      </pc:sldChg>
      <pc:sldChg chg="addSp delSp modSp mod modClrScheme chgLayout">
        <pc:chgData name="Tanisha Gitchuway" userId="42b79c91-3176-4347-9e44-a48c4756fc73" providerId="ADAL" clId="{466B88B6-95F4-45FB-8D3C-71484A8ADAC8}" dt="2023-11-03T16:46:51.870" v="325" actId="1076"/>
        <pc:sldMkLst>
          <pc:docMk/>
          <pc:sldMk cId="3159565593" sldId="313"/>
        </pc:sldMkLst>
        <pc:spChg chg="mod ord">
          <ac:chgData name="Tanisha Gitchuway" userId="42b79c91-3176-4347-9e44-a48c4756fc73" providerId="ADAL" clId="{466B88B6-95F4-45FB-8D3C-71484A8ADAC8}" dt="2023-11-03T16:46:51.870" v="325" actId="1076"/>
          <ac:spMkLst>
            <pc:docMk/>
            <pc:sldMk cId="3159565593" sldId="313"/>
            <ac:spMk id="2" creationId="{708C4A38-C672-E447-51F1-18F2C459C5EC}"/>
          </ac:spMkLst>
        </pc:spChg>
        <pc:spChg chg="add del mod ord">
          <ac:chgData name="Tanisha Gitchuway" userId="42b79c91-3176-4347-9e44-a48c4756fc73" providerId="ADAL" clId="{466B88B6-95F4-45FB-8D3C-71484A8ADAC8}" dt="2023-11-03T16:46:29.449" v="322" actId="478"/>
          <ac:spMkLst>
            <pc:docMk/>
            <pc:sldMk cId="3159565593" sldId="313"/>
            <ac:spMk id="4" creationId="{1334674D-8C9B-D239-9852-37F988D8BAE5}"/>
          </ac:spMkLst>
        </pc:spChg>
        <pc:spChg chg="mod ord">
          <ac:chgData name="Tanisha Gitchuway" userId="42b79c91-3176-4347-9e44-a48c4756fc73" providerId="ADAL" clId="{466B88B6-95F4-45FB-8D3C-71484A8ADAC8}" dt="2023-11-03T16:42:49.324" v="278" actId="700"/>
          <ac:spMkLst>
            <pc:docMk/>
            <pc:sldMk cId="3159565593" sldId="313"/>
            <ac:spMk id="5" creationId="{76813A9D-2298-ABBB-E2B1-755AB94FA1B0}"/>
          </ac:spMkLst>
        </pc:spChg>
      </pc:sldChg>
      <pc:sldChg chg="addSp delSp modSp mod modClrScheme chgLayout">
        <pc:chgData name="Tanisha Gitchuway" userId="42b79c91-3176-4347-9e44-a48c4756fc73" providerId="ADAL" clId="{466B88B6-95F4-45FB-8D3C-71484A8ADAC8}" dt="2023-11-03T16:47:01.079" v="328" actId="1076"/>
        <pc:sldMkLst>
          <pc:docMk/>
          <pc:sldMk cId="2749552253" sldId="314"/>
        </pc:sldMkLst>
        <pc:spChg chg="mod ord">
          <ac:chgData name="Tanisha Gitchuway" userId="42b79c91-3176-4347-9e44-a48c4756fc73" providerId="ADAL" clId="{466B88B6-95F4-45FB-8D3C-71484A8ADAC8}" dt="2023-11-03T16:47:01.079" v="328" actId="1076"/>
          <ac:spMkLst>
            <pc:docMk/>
            <pc:sldMk cId="2749552253" sldId="314"/>
            <ac:spMk id="2" creationId="{698BC49E-A59A-1441-078E-6D84155FC767}"/>
          </ac:spMkLst>
        </pc:spChg>
        <pc:spChg chg="add del mod ord">
          <ac:chgData name="Tanisha Gitchuway" userId="42b79c91-3176-4347-9e44-a48c4756fc73" providerId="ADAL" clId="{466B88B6-95F4-45FB-8D3C-71484A8ADAC8}" dt="2023-11-03T16:46:54.640" v="326" actId="478"/>
          <ac:spMkLst>
            <pc:docMk/>
            <pc:sldMk cId="2749552253" sldId="314"/>
            <ac:spMk id="4" creationId="{D09DAB73-E324-E129-0B4B-51558C02849B}"/>
          </ac:spMkLst>
        </pc:spChg>
        <pc:spChg chg="mod ord">
          <ac:chgData name="Tanisha Gitchuway" userId="42b79c91-3176-4347-9e44-a48c4756fc73" providerId="ADAL" clId="{466B88B6-95F4-45FB-8D3C-71484A8ADAC8}" dt="2023-11-03T16:42:57.898" v="279" actId="700"/>
          <ac:spMkLst>
            <pc:docMk/>
            <pc:sldMk cId="2749552253" sldId="314"/>
            <ac:spMk id="5" creationId="{69F7FBEF-4BE6-726E-B90D-A1E8D22E031B}"/>
          </ac:spMkLst>
        </pc:spChg>
      </pc:sldChg>
      <pc:sldChg chg="addSp delSp modSp mod modClrScheme chgLayout">
        <pc:chgData name="Tanisha Gitchuway" userId="42b79c91-3176-4347-9e44-a48c4756fc73" providerId="ADAL" clId="{466B88B6-95F4-45FB-8D3C-71484A8ADAC8}" dt="2023-11-03T16:47:10.180" v="331" actId="1076"/>
        <pc:sldMkLst>
          <pc:docMk/>
          <pc:sldMk cId="2362329088" sldId="315"/>
        </pc:sldMkLst>
        <pc:spChg chg="mod ord">
          <ac:chgData name="Tanisha Gitchuway" userId="42b79c91-3176-4347-9e44-a48c4756fc73" providerId="ADAL" clId="{466B88B6-95F4-45FB-8D3C-71484A8ADAC8}" dt="2023-11-03T16:47:10.180" v="331" actId="1076"/>
          <ac:spMkLst>
            <pc:docMk/>
            <pc:sldMk cId="2362329088" sldId="315"/>
            <ac:spMk id="2" creationId="{B6C6A97D-9FCE-6B20-CD24-1912954A3E88}"/>
          </ac:spMkLst>
        </pc:spChg>
        <pc:spChg chg="add del mod ord">
          <ac:chgData name="Tanisha Gitchuway" userId="42b79c91-3176-4347-9e44-a48c4756fc73" providerId="ADAL" clId="{466B88B6-95F4-45FB-8D3C-71484A8ADAC8}" dt="2023-11-03T16:47:04.318" v="329" actId="478"/>
          <ac:spMkLst>
            <pc:docMk/>
            <pc:sldMk cId="2362329088" sldId="315"/>
            <ac:spMk id="4" creationId="{45F54294-CBED-9189-7FFB-119846D5A007}"/>
          </ac:spMkLst>
        </pc:spChg>
        <pc:spChg chg="mod ord">
          <ac:chgData name="Tanisha Gitchuway" userId="42b79c91-3176-4347-9e44-a48c4756fc73" providerId="ADAL" clId="{466B88B6-95F4-45FB-8D3C-71484A8ADAC8}" dt="2023-11-03T16:43:02.060" v="280" actId="700"/>
          <ac:spMkLst>
            <pc:docMk/>
            <pc:sldMk cId="2362329088" sldId="315"/>
            <ac:spMk id="5" creationId="{76813A9D-2298-ABBB-E2B1-755AB94FA1B0}"/>
          </ac:spMkLst>
        </pc:spChg>
      </pc:sldChg>
      <pc:sldChg chg="addSp delSp modSp mod modClrScheme chgLayout">
        <pc:chgData name="Tanisha Gitchuway" userId="42b79c91-3176-4347-9e44-a48c4756fc73" providerId="ADAL" clId="{466B88B6-95F4-45FB-8D3C-71484A8ADAC8}" dt="2023-11-03T16:47:20.077" v="334" actId="1076"/>
        <pc:sldMkLst>
          <pc:docMk/>
          <pc:sldMk cId="1615254756" sldId="316"/>
        </pc:sldMkLst>
        <pc:spChg chg="mod ord">
          <ac:chgData name="Tanisha Gitchuway" userId="42b79c91-3176-4347-9e44-a48c4756fc73" providerId="ADAL" clId="{466B88B6-95F4-45FB-8D3C-71484A8ADAC8}" dt="2023-11-03T16:47:20.077" v="334" actId="1076"/>
          <ac:spMkLst>
            <pc:docMk/>
            <pc:sldMk cId="1615254756" sldId="316"/>
            <ac:spMk id="2" creationId="{A9BF7C42-10A7-051D-BBB7-425E88F0D85A}"/>
          </ac:spMkLst>
        </pc:spChg>
        <pc:spChg chg="add del mod ord">
          <ac:chgData name="Tanisha Gitchuway" userId="42b79c91-3176-4347-9e44-a48c4756fc73" providerId="ADAL" clId="{466B88B6-95F4-45FB-8D3C-71484A8ADAC8}" dt="2023-11-03T16:47:13.355" v="332" actId="478"/>
          <ac:spMkLst>
            <pc:docMk/>
            <pc:sldMk cId="1615254756" sldId="316"/>
            <ac:spMk id="4" creationId="{A1AA896B-903D-4743-58D4-A7CB619864F0}"/>
          </ac:spMkLst>
        </pc:spChg>
        <pc:spChg chg="mod ord">
          <ac:chgData name="Tanisha Gitchuway" userId="42b79c91-3176-4347-9e44-a48c4756fc73" providerId="ADAL" clId="{466B88B6-95F4-45FB-8D3C-71484A8ADAC8}" dt="2023-11-03T16:43:11.479" v="281" actId="700"/>
          <ac:spMkLst>
            <pc:docMk/>
            <pc:sldMk cId="1615254756" sldId="316"/>
            <ac:spMk id="5" creationId="{69F7FBEF-4BE6-726E-B90D-A1E8D22E031B}"/>
          </ac:spMkLst>
        </pc:spChg>
      </pc:sldChg>
      <pc:sldChg chg="addSp delSp modSp mod modClrScheme chgLayout">
        <pc:chgData name="Tanisha Gitchuway" userId="42b79c91-3176-4347-9e44-a48c4756fc73" providerId="ADAL" clId="{466B88B6-95F4-45FB-8D3C-71484A8ADAC8}" dt="2023-11-03T16:47:40.115" v="337" actId="1076"/>
        <pc:sldMkLst>
          <pc:docMk/>
          <pc:sldMk cId="3699270403" sldId="317"/>
        </pc:sldMkLst>
        <pc:spChg chg="mod ord">
          <ac:chgData name="Tanisha Gitchuway" userId="42b79c91-3176-4347-9e44-a48c4756fc73" providerId="ADAL" clId="{466B88B6-95F4-45FB-8D3C-71484A8ADAC8}" dt="2023-11-03T16:47:40.115" v="337" actId="1076"/>
          <ac:spMkLst>
            <pc:docMk/>
            <pc:sldMk cId="3699270403" sldId="317"/>
            <ac:spMk id="2" creationId="{CC021344-5B27-5760-935D-C77F913D86CF}"/>
          </ac:spMkLst>
        </pc:spChg>
        <pc:spChg chg="add del mod ord">
          <ac:chgData name="Tanisha Gitchuway" userId="42b79c91-3176-4347-9e44-a48c4756fc73" providerId="ADAL" clId="{466B88B6-95F4-45FB-8D3C-71484A8ADAC8}" dt="2023-11-03T16:47:22.812" v="335" actId="478"/>
          <ac:spMkLst>
            <pc:docMk/>
            <pc:sldMk cId="3699270403" sldId="317"/>
            <ac:spMk id="4" creationId="{D2F0C4F5-3333-638F-AC4A-6B1878E8EC12}"/>
          </ac:spMkLst>
        </pc:spChg>
        <pc:spChg chg="mod ord">
          <ac:chgData name="Tanisha Gitchuway" userId="42b79c91-3176-4347-9e44-a48c4756fc73" providerId="ADAL" clId="{466B88B6-95F4-45FB-8D3C-71484A8ADAC8}" dt="2023-11-03T16:43:14.537" v="282" actId="700"/>
          <ac:spMkLst>
            <pc:docMk/>
            <pc:sldMk cId="3699270403" sldId="317"/>
            <ac:spMk id="5" creationId="{76813A9D-2298-ABBB-E2B1-755AB94FA1B0}"/>
          </ac:spMkLst>
        </pc:spChg>
      </pc:sldChg>
      <pc:sldChg chg="addSp delSp modSp mod modClrScheme chgLayout">
        <pc:chgData name="Tanisha Gitchuway" userId="42b79c91-3176-4347-9e44-a48c4756fc73" providerId="ADAL" clId="{466B88B6-95F4-45FB-8D3C-71484A8ADAC8}" dt="2023-11-03T16:47:55.134" v="340" actId="1076"/>
        <pc:sldMkLst>
          <pc:docMk/>
          <pc:sldMk cId="2975392799" sldId="318"/>
        </pc:sldMkLst>
        <pc:spChg chg="mod ord">
          <ac:chgData name="Tanisha Gitchuway" userId="42b79c91-3176-4347-9e44-a48c4756fc73" providerId="ADAL" clId="{466B88B6-95F4-45FB-8D3C-71484A8ADAC8}" dt="2023-11-03T16:47:55.134" v="340" actId="1076"/>
          <ac:spMkLst>
            <pc:docMk/>
            <pc:sldMk cId="2975392799" sldId="318"/>
            <ac:spMk id="2" creationId="{81117B59-92C1-A122-CB53-098721932CB7}"/>
          </ac:spMkLst>
        </pc:spChg>
        <pc:spChg chg="add del mod ord">
          <ac:chgData name="Tanisha Gitchuway" userId="42b79c91-3176-4347-9e44-a48c4756fc73" providerId="ADAL" clId="{466B88B6-95F4-45FB-8D3C-71484A8ADAC8}" dt="2023-11-03T16:47:44.024" v="338" actId="478"/>
          <ac:spMkLst>
            <pc:docMk/>
            <pc:sldMk cId="2975392799" sldId="318"/>
            <ac:spMk id="4" creationId="{88E1F37D-B478-CB6D-C374-AAC59FF41706}"/>
          </ac:spMkLst>
        </pc:spChg>
        <pc:spChg chg="mod ord">
          <ac:chgData name="Tanisha Gitchuway" userId="42b79c91-3176-4347-9e44-a48c4756fc73" providerId="ADAL" clId="{466B88B6-95F4-45FB-8D3C-71484A8ADAC8}" dt="2023-11-03T16:43:20.556" v="283" actId="700"/>
          <ac:spMkLst>
            <pc:docMk/>
            <pc:sldMk cId="2975392799" sldId="318"/>
            <ac:spMk id="5" creationId="{69F7FBEF-4BE6-726E-B90D-A1E8D22E031B}"/>
          </ac:spMkLst>
        </pc:spChg>
      </pc:sldChg>
      <pc:sldChg chg="addSp delSp modSp mod modClrScheme chgLayout">
        <pc:chgData name="Tanisha Gitchuway" userId="42b79c91-3176-4347-9e44-a48c4756fc73" providerId="ADAL" clId="{466B88B6-95F4-45FB-8D3C-71484A8ADAC8}" dt="2023-11-03T16:48:16.866" v="343" actId="1076"/>
        <pc:sldMkLst>
          <pc:docMk/>
          <pc:sldMk cId="3234422691" sldId="319"/>
        </pc:sldMkLst>
        <pc:spChg chg="mod ord">
          <ac:chgData name="Tanisha Gitchuway" userId="42b79c91-3176-4347-9e44-a48c4756fc73" providerId="ADAL" clId="{466B88B6-95F4-45FB-8D3C-71484A8ADAC8}" dt="2023-11-03T16:48:16.866" v="343" actId="1076"/>
          <ac:spMkLst>
            <pc:docMk/>
            <pc:sldMk cId="3234422691" sldId="319"/>
            <ac:spMk id="2" creationId="{C6E6B2E5-9BEC-7A97-6108-BDB741A412A0}"/>
          </ac:spMkLst>
        </pc:spChg>
        <pc:spChg chg="add del mod ord">
          <ac:chgData name="Tanisha Gitchuway" userId="42b79c91-3176-4347-9e44-a48c4756fc73" providerId="ADAL" clId="{466B88B6-95F4-45FB-8D3C-71484A8ADAC8}" dt="2023-11-03T16:48:01.914" v="341" actId="478"/>
          <ac:spMkLst>
            <pc:docMk/>
            <pc:sldMk cId="3234422691" sldId="319"/>
            <ac:spMk id="4" creationId="{59CA369B-7410-EC2B-697A-5205C4D1CBF2}"/>
          </ac:spMkLst>
        </pc:spChg>
        <pc:spChg chg="mod ord">
          <ac:chgData name="Tanisha Gitchuway" userId="42b79c91-3176-4347-9e44-a48c4756fc73" providerId="ADAL" clId="{466B88B6-95F4-45FB-8D3C-71484A8ADAC8}" dt="2023-11-03T16:43:24.341" v="284" actId="700"/>
          <ac:spMkLst>
            <pc:docMk/>
            <pc:sldMk cId="3234422691" sldId="319"/>
            <ac:spMk id="5" creationId="{76813A9D-2298-ABBB-E2B1-755AB94FA1B0}"/>
          </ac:spMkLst>
        </pc:spChg>
      </pc:sldChg>
      <pc:sldChg chg="addSp delSp modSp mod modClrScheme chgLayout">
        <pc:chgData name="Tanisha Gitchuway" userId="42b79c91-3176-4347-9e44-a48c4756fc73" providerId="ADAL" clId="{466B88B6-95F4-45FB-8D3C-71484A8ADAC8}" dt="2023-11-03T16:48:30.211" v="346" actId="1076"/>
        <pc:sldMkLst>
          <pc:docMk/>
          <pc:sldMk cId="1880246508" sldId="320"/>
        </pc:sldMkLst>
        <pc:spChg chg="mod ord">
          <ac:chgData name="Tanisha Gitchuway" userId="42b79c91-3176-4347-9e44-a48c4756fc73" providerId="ADAL" clId="{466B88B6-95F4-45FB-8D3C-71484A8ADAC8}" dt="2023-11-03T16:48:30.211" v="346" actId="1076"/>
          <ac:spMkLst>
            <pc:docMk/>
            <pc:sldMk cId="1880246508" sldId="320"/>
            <ac:spMk id="2" creationId="{42B6B618-8ACE-BF65-42C9-E92A413D2A66}"/>
          </ac:spMkLst>
        </pc:spChg>
        <pc:spChg chg="add del mod ord">
          <ac:chgData name="Tanisha Gitchuway" userId="42b79c91-3176-4347-9e44-a48c4756fc73" providerId="ADAL" clId="{466B88B6-95F4-45FB-8D3C-71484A8ADAC8}" dt="2023-11-03T16:48:23.059" v="344" actId="478"/>
          <ac:spMkLst>
            <pc:docMk/>
            <pc:sldMk cId="1880246508" sldId="320"/>
            <ac:spMk id="4" creationId="{59ED37D1-98A0-3AAC-CCB1-E7036A930A8B}"/>
          </ac:spMkLst>
        </pc:spChg>
        <pc:spChg chg="mod ord">
          <ac:chgData name="Tanisha Gitchuway" userId="42b79c91-3176-4347-9e44-a48c4756fc73" providerId="ADAL" clId="{466B88B6-95F4-45FB-8D3C-71484A8ADAC8}" dt="2023-11-03T16:43:27.935" v="285" actId="700"/>
          <ac:spMkLst>
            <pc:docMk/>
            <pc:sldMk cId="1880246508" sldId="320"/>
            <ac:spMk id="5" creationId="{69F7FBEF-4BE6-726E-B90D-A1E8D22E031B}"/>
          </ac:spMkLst>
        </pc:spChg>
      </pc:sldChg>
      <pc:sldChg chg="addSp delSp modSp mod modClrScheme chgLayout">
        <pc:chgData name="Tanisha Gitchuway" userId="42b79c91-3176-4347-9e44-a48c4756fc73" providerId="ADAL" clId="{466B88B6-95F4-45FB-8D3C-71484A8ADAC8}" dt="2023-11-03T16:48:50.337" v="349" actId="1076"/>
        <pc:sldMkLst>
          <pc:docMk/>
          <pc:sldMk cId="477698820" sldId="321"/>
        </pc:sldMkLst>
        <pc:spChg chg="mod ord">
          <ac:chgData name="Tanisha Gitchuway" userId="42b79c91-3176-4347-9e44-a48c4756fc73" providerId="ADAL" clId="{466B88B6-95F4-45FB-8D3C-71484A8ADAC8}" dt="2023-11-03T16:48:50.337" v="349" actId="1076"/>
          <ac:spMkLst>
            <pc:docMk/>
            <pc:sldMk cId="477698820" sldId="321"/>
            <ac:spMk id="2" creationId="{1E78F350-CC93-FBC3-EA2C-CE61C331A732}"/>
          </ac:spMkLst>
        </pc:spChg>
        <pc:spChg chg="add del mod ord">
          <ac:chgData name="Tanisha Gitchuway" userId="42b79c91-3176-4347-9e44-a48c4756fc73" providerId="ADAL" clId="{466B88B6-95F4-45FB-8D3C-71484A8ADAC8}" dt="2023-11-03T16:48:36.819" v="347" actId="478"/>
          <ac:spMkLst>
            <pc:docMk/>
            <pc:sldMk cId="477698820" sldId="321"/>
            <ac:spMk id="3" creationId="{A9297F49-EF44-DFD1-C4AB-10CE255F0817}"/>
          </ac:spMkLst>
        </pc:spChg>
        <pc:spChg chg="mod ord">
          <ac:chgData name="Tanisha Gitchuway" userId="42b79c91-3176-4347-9e44-a48c4756fc73" providerId="ADAL" clId="{466B88B6-95F4-45FB-8D3C-71484A8ADAC8}" dt="2023-11-03T16:43:35.044" v="286" actId="700"/>
          <ac:spMkLst>
            <pc:docMk/>
            <pc:sldMk cId="477698820" sldId="321"/>
            <ac:spMk id="5" creationId="{76813A9D-2298-ABBB-E2B1-755AB94FA1B0}"/>
          </ac:spMkLst>
        </pc:spChg>
      </pc:sldChg>
      <pc:sldChg chg="addSp delSp modSp mod modClrScheme chgLayout">
        <pc:chgData name="Tanisha Gitchuway" userId="42b79c91-3176-4347-9e44-a48c4756fc73" providerId="ADAL" clId="{466B88B6-95F4-45FB-8D3C-71484A8ADAC8}" dt="2023-11-03T16:49:17.201" v="353" actId="1076"/>
        <pc:sldMkLst>
          <pc:docMk/>
          <pc:sldMk cId="3326350550" sldId="322"/>
        </pc:sldMkLst>
        <pc:spChg chg="mod ord">
          <ac:chgData name="Tanisha Gitchuway" userId="42b79c91-3176-4347-9e44-a48c4756fc73" providerId="ADAL" clId="{466B88B6-95F4-45FB-8D3C-71484A8ADAC8}" dt="2023-11-03T16:49:17.201" v="353" actId="1076"/>
          <ac:spMkLst>
            <pc:docMk/>
            <pc:sldMk cId="3326350550" sldId="322"/>
            <ac:spMk id="2" creationId="{A9C16EB7-36E0-FC20-63AB-6C7595F17766}"/>
          </ac:spMkLst>
        </pc:spChg>
        <pc:spChg chg="add del mod ord">
          <ac:chgData name="Tanisha Gitchuway" userId="42b79c91-3176-4347-9e44-a48c4756fc73" providerId="ADAL" clId="{466B88B6-95F4-45FB-8D3C-71484A8ADAC8}" dt="2023-11-03T16:48:53.458" v="350" actId="478"/>
          <ac:spMkLst>
            <pc:docMk/>
            <pc:sldMk cId="3326350550" sldId="322"/>
            <ac:spMk id="4" creationId="{E10090F6-017E-A2C6-3898-0CAA5529FE67}"/>
          </ac:spMkLst>
        </pc:spChg>
        <pc:spChg chg="mod ord">
          <ac:chgData name="Tanisha Gitchuway" userId="42b79c91-3176-4347-9e44-a48c4756fc73" providerId="ADAL" clId="{466B88B6-95F4-45FB-8D3C-71484A8ADAC8}" dt="2023-11-03T16:43:38.150" v="287" actId="700"/>
          <ac:spMkLst>
            <pc:docMk/>
            <pc:sldMk cId="3326350550" sldId="322"/>
            <ac:spMk id="5" creationId="{69F7FBEF-4BE6-726E-B90D-A1E8D22E031B}"/>
          </ac:spMkLst>
        </pc:spChg>
      </pc:sldChg>
      <pc:sldChg chg="addSp delSp modSp mod modClrScheme chgLayout">
        <pc:chgData name="Tanisha Gitchuway" userId="42b79c91-3176-4347-9e44-a48c4756fc73" providerId="ADAL" clId="{466B88B6-95F4-45FB-8D3C-71484A8ADAC8}" dt="2023-11-03T16:50:13.446" v="360" actId="1076"/>
        <pc:sldMkLst>
          <pc:docMk/>
          <pc:sldMk cId="101482877" sldId="323"/>
        </pc:sldMkLst>
        <pc:spChg chg="add del mod ord">
          <ac:chgData name="Tanisha Gitchuway" userId="42b79c91-3176-4347-9e44-a48c4756fc73" providerId="ADAL" clId="{466B88B6-95F4-45FB-8D3C-71484A8ADAC8}" dt="2023-11-03T16:49:44.500" v="354" actId="478"/>
          <ac:spMkLst>
            <pc:docMk/>
            <pc:sldMk cId="101482877" sldId="323"/>
            <ac:spMk id="2" creationId="{7FC37CE0-7EF9-E181-1F6D-EF8AC4B2BC39}"/>
          </ac:spMkLst>
        </pc:spChg>
        <pc:spChg chg="mod ord">
          <ac:chgData name="Tanisha Gitchuway" userId="42b79c91-3176-4347-9e44-a48c4756fc73" providerId="ADAL" clId="{466B88B6-95F4-45FB-8D3C-71484A8ADAC8}" dt="2023-11-03T16:50:13.446" v="360" actId="1076"/>
          <ac:spMkLst>
            <pc:docMk/>
            <pc:sldMk cId="101482877" sldId="323"/>
            <ac:spMk id="3" creationId="{C998E7E6-B590-D5AD-FA6A-2DA53A91CC53}"/>
          </ac:spMkLst>
        </pc:spChg>
        <pc:spChg chg="mod ord">
          <ac:chgData name="Tanisha Gitchuway" userId="42b79c91-3176-4347-9e44-a48c4756fc73" providerId="ADAL" clId="{466B88B6-95F4-45FB-8D3C-71484A8ADAC8}" dt="2023-11-03T16:43:45.015" v="288" actId="700"/>
          <ac:spMkLst>
            <pc:docMk/>
            <pc:sldMk cId="101482877" sldId="323"/>
            <ac:spMk id="5" creationId="{76813A9D-2298-ABBB-E2B1-755AB94FA1B0}"/>
          </ac:spMkLst>
        </pc:spChg>
      </pc:sldChg>
      <pc:sldChg chg="addSp delSp modSp mod modClrScheme chgLayout">
        <pc:chgData name="Tanisha Gitchuway" userId="42b79c91-3176-4347-9e44-a48c4756fc73" providerId="ADAL" clId="{466B88B6-95F4-45FB-8D3C-71484A8ADAC8}" dt="2023-11-03T16:50:29.970" v="365" actId="1076"/>
        <pc:sldMkLst>
          <pc:docMk/>
          <pc:sldMk cId="530664434" sldId="324"/>
        </pc:sldMkLst>
        <pc:spChg chg="mod ord">
          <ac:chgData name="Tanisha Gitchuway" userId="42b79c91-3176-4347-9e44-a48c4756fc73" providerId="ADAL" clId="{466B88B6-95F4-45FB-8D3C-71484A8ADAC8}" dt="2023-11-03T16:50:29.970" v="365" actId="1076"/>
          <ac:spMkLst>
            <pc:docMk/>
            <pc:sldMk cId="530664434" sldId="324"/>
            <ac:spMk id="3" creationId="{6F536C27-59D9-B483-5935-F863243F3A03}"/>
          </ac:spMkLst>
        </pc:spChg>
        <pc:spChg chg="mod ord">
          <ac:chgData name="Tanisha Gitchuway" userId="42b79c91-3176-4347-9e44-a48c4756fc73" providerId="ADAL" clId="{466B88B6-95F4-45FB-8D3C-71484A8ADAC8}" dt="2023-11-03T16:43:48.444" v="289" actId="700"/>
          <ac:spMkLst>
            <pc:docMk/>
            <pc:sldMk cId="530664434" sldId="324"/>
            <ac:spMk id="5" creationId="{69F7FBEF-4BE6-726E-B90D-A1E8D22E031B}"/>
          </ac:spMkLst>
        </pc:spChg>
        <pc:spChg chg="add mod">
          <ac:chgData name="Tanisha Gitchuway" userId="42b79c91-3176-4347-9e44-a48c4756fc73" providerId="ADAL" clId="{466B88B6-95F4-45FB-8D3C-71484A8ADAC8}" dt="2023-11-03T16:19:36.499" v="173" actId="1076"/>
          <ac:spMkLst>
            <pc:docMk/>
            <pc:sldMk cId="530664434" sldId="324"/>
            <ac:spMk id="6" creationId="{179C8AF7-F0C3-1F2D-F75E-A603F017C35B}"/>
          </ac:spMkLst>
        </pc:spChg>
        <pc:spChg chg="add del mod ord">
          <ac:chgData name="Tanisha Gitchuway" userId="42b79c91-3176-4347-9e44-a48c4756fc73" providerId="ADAL" clId="{466B88B6-95F4-45FB-8D3C-71484A8ADAC8}" dt="2023-11-03T16:50:17.933" v="361" actId="478"/>
          <ac:spMkLst>
            <pc:docMk/>
            <pc:sldMk cId="530664434" sldId="324"/>
            <ac:spMk id="8" creationId="{F7161010-164E-60D0-BA7B-7FE4A8D09DB1}"/>
          </ac:spMkLst>
        </pc:spChg>
        <pc:spChg chg="mod">
          <ac:chgData name="Tanisha Gitchuway" userId="42b79c91-3176-4347-9e44-a48c4756fc73" providerId="ADAL" clId="{466B88B6-95F4-45FB-8D3C-71484A8ADAC8}" dt="2023-11-03T16:26:23.890" v="179" actId="20577"/>
          <ac:spMkLst>
            <pc:docMk/>
            <pc:sldMk cId="530664434" sldId="324"/>
            <ac:spMk id="9" creationId="{8EAED440-578D-4AE3-334E-BF3446C8ED17}"/>
          </ac:spMkLst>
        </pc:spChg>
      </pc:sldChg>
      <pc:sldChg chg="addSp delSp modSp mod modClrScheme chgLayout">
        <pc:chgData name="Tanisha Gitchuway" userId="42b79c91-3176-4347-9e44-a48c4756fc73" providerId="ADAL" clId="{466B88B6-95F4-45FB-8D3C-71484A8ADAC8}" dt="2023-11-03T16:50:55.819" v="370" actId="1076"/>
        <pc:sldMkLst>
          <pc:docMk/>
          <pc:sldMk cId="3768920717" sldId="325"/>
        </pc:sldMkLst>
        <pc:spChg chg="mod ord">
          <ac:chgData name="Tanisha Gitchuway" userId="42b79c91-3176-4347-9e44-a48c4756fc73" providerId="ADAL" clId="{466B88B6-95F4-45FB-8D3C-71484A8ADAC8}" dt="2023-11-03T16:50:55.819" v="370" actId="1076"/>
          <ac:spMkLst>
            <pc:docMk/>
            <pc:sldMk cId="3768920717" sldId="325"/>
            <ac:spMk id="2" creationId="{3A32F33A-2CD3-0E09-1A00-6B3874F38E5B}"/>
          </ac:spMkLst>
        </pc:spChg>
        <pc:spChg chg="mod ord">
          <ac:chgData name="Tanisha Gitchuway" userId="42b79c91-3176-4347-9e44-a48c4756fc73" providerId="ADAL" clId="{466B88B6-95F4-45FB-8D3C-71484A8ADAC8}" dt="2023-11-03T16:43:51.977" v="290" actId="700"/>
          <ac:spMkLst>
            <pc:docMk/>
            <pc:sldMk cId="3768920717" sldId="325"/>
            <ac:spMk id="5" creationId="{76813A9D-2298-ABBB-E2B1-755AB94FA1B0}"/>
          </ac:spMkLst>
        </pc:spChg>
        <pc:spChg chg="add del mod ord">
          <ac:chgData name="Tanisha Gitchuway" userId="42b79c91-3176-4347-9e44-a48c4756fc73" providerId="ADAL" clId="{466B88B6-95F4-45FB-8D3C-71484A8ADAC8}" dt="2023-11-03T16:50:35.371" v="366" actId="478"/>
          <ac:spMkLst>
            <pc:docMk/>
            <pc:sldMk cId="3768920717" sldId="325"/>
            <ac:spMk id="6" creationId="{02ABC1B7-865A-E102-7621-87E65D93B881}"/>
          </ac:spMkLst>
        </pc:spChg>
      </pc:sldChg>
      <pc:sldChg chg="addSp delSp modSp mod modClrScheme chgLayout">
        <pc:chgData name="Tanisha Gitchuway" userId="42b79c91-3176-4347-9e44-a48c4756fc73" providerId="ADAL" clId="{466B88B6-95F4-45FB-8D3C-71484A8ADAC8}" dt="2023-11-03T16:51:23.382" v="374" actId="1076"/>
        <pc:sldMkLst>
          <pc:docMk/>
          <pc:sldMk cId="2213590889" sldId="326"/>
        </pc:sldMkLst>
        <pc:spChg chg="mod ord">
          <ac:chgData name="Tanisha Gitchuway" userId="42b79c91-3176-4347-9e44-a48c4756fc73" providerId="ADAL" clId="{466B88B6-95F4-45FB-8D3C-71484A8ADAC8}" dt="2023-11-03T16:51:23.382" v="374" actId="1076"/>
          <ac:spMkLst>
            <pc:docMk/>
            <pc:sldMk cId="2213590889" sldId="326"/>
            <ac:spMk id="2" creationId="{CC9B008E-E2C9-FB06-8612-2603B5F62845}"/>
          </ac:spMkLst>
        </pc:spChg>
        <pc:spChg chg="add del mod ord">
          <ac:chgData name="Tanisha Gitchuway" userId="42b79c91-3176-4347-9e44-a48c4756fc73" providerId="ADAL" clId="{466B88B6-95F4-45FB-8D3C-71484A8ADAC8}" dt="2023-11-03T16:51:04.721" v="371" actId="478"/>
          <ac:spMkLst>
            <pc:docMk/>
            <pc:sldMk cId="2213590889" sldId="326"/>
            <ac:spMk id="4" creationId="{05A539E7-283B-F479-1B19-66C595FACC9D}"/>
          </ac:spMkLst>
        </pc:spChg>
        <pc:spChg chg="mod ord">
          <ac:chgData name="Tanisha Gitchuway" userId="42b79c91-3176-4347-9e44-a48c4756fc73" providerId="ADAL" clId="{466B88B6-95F4-45FB-8D3C-71484A8ADAC8}" dt="2023-11-03T16:43:55.620" v="291" actId="700"/>
          <ac:spMkLst>
            <pc:docMk/>
            <pc:sldMk cId="2213590889" sldId="326"/>
            <ac:spMk id="5" creationId="{69F7FBEF-4BE6-726E-B90D-A1E8D22E031B}"/>
          </ac:spMkLst>
        </pc:spChg>
      </pc:sldChg>
      <pc:sldChg chg="addSp delSp modSp mod modClrScheme chgLayout">
        <pc:chgData name="Tanisha Gitchuway" userId="42b79c91-3176-4347-9e44-a48c4756fc73" providerId="ADAL" clId="{466B88B6-95F4-45FB-8D3C-71484A8ADAC8}" dt="2023-11-03T21:48:58.933" v="618" actId="1076"/>
        <pc:sldMkLst>
          <pc:docMk/>
          <pc:sldMk cId="2427046249" sldId="327"/>
        </pc:sldMkLst>
        <pc:spChg chg="mod ord">
          <ac:chgData name="Tanisha Gitchuway" userId="42b79c91-3176-4347-9e44-a48c4756fc73" providerId="ADAL" clId="{466B88B6-95F4-45FB-8D3C-71484A8ADAC8}" dt="2023-11-03T21:48:58.933" v="618" actId="1076"/>
          <ac:spMkLst>
            <pc:docMk/>
            <pc:sldMk cId="2427046249" sldId="327"/>
            <ac:spMk id="2" creationId="{C19EC4B7-AE0E-05D4-6A2F-4F7911890CA8}"/>
          </ac:spMkLst>
        </pc:spChg>
        <pc:spChg chg="add del mod ord">
          <ac:chgData name="Tanisha Gitchuway" userId="42b79c91-3176-4347-9e44-a48c4756fc73" providerId="ADAL" clId="{466B88B6-95F4-45FB-8D3C-71484A8ADAC8}" dt="2023-11-03T16:51:54.909" v="375" actId="478"/>
          <ac:spMkLst>
            <pc:docMk/>
            <pc:sldMk cId="2427046249" sldId="327"/>
            <ac:spMk id="4" creationId="{1CC1AA36-BA30-5AFA-5638-D3E32EC6B279}"/>
          </ac:spMkLst>
        </pc:spChg>
        <pc:spChg chg="mod ord">
          <ac:chgData name="Tanisha Gitchuway" userId="42b79c91-3176-4347-9e44-a48c4756fc73" providerId="ADAL" clId="{466B88B6-95F4-45FB-8D3C-71484A8ADAC8}" dt="2023-11-03T16:44:05.072" v="292" actId="700"/>
          <ac:spMkLst>
            <pc:docMk/>
            <pc:sldMk cId="2427046249" sldId="327"/>
            <ac:spMk id="5" creationId="{76813A9D-2298-ABBB-E2B1-755AB94FA1B0}"/>
          </ac:spMkLst>
        </pc:spChg>
      </pc:sldChg>
      <pc:sldChg chg="addSp delSp modSp mod modClrScheme chgLayout">
        <pc:chgData name="Tanisha Gitchuway" userId="42b79c91-3176-4347-9e44-a48c4756fc73" providerId="ADAL" clId="{466B88B6-95F4-45FB-8D3C-71484A8ADAC8}" dt="2023-11-03T21:49:09.818" v="619" actId="20577"/>
        <pc:sldMkLst>
          <pc:docMk/>
          <pc:sldMk cId="1155134758" sldId="328"/>
        </pc:sldMkLst>
        <pc:spChg chg="mod ord">
          <ac:chgData name="Tanisha Gitchuway" userId="42b79c91-3176-4347-9e44-a48c4756fc73" providerId="ADAL" clId="{466B88B6-95F4-45FB-8D3C-71484A8ADAC8}" dt="2023-11-03T21:49:09.818" v="619" actId="20577"/>
          <ac:spMkLst>
            <pc:docMk/>
            <pc:sldMk cId="1155134758" sldId="328"/>
            <ac:spMk id="2" creationId="{12E8FB0E-C858-14A3-ABBE-9B00F37495E1}"/>
          </ac:spMkLst>
        </pc:spChg>
        <pc:spChg chg="add del mod ord">
          <ac:chgData name="Tanisha Gitchuway" userId="42b79c91-3176-4347-9e44-a48c4756fc73" providerId="ADAL" clId="{466B88B6-95F4-45FB-8D3C-71484A8ADAC8}" dt="2023-11-03T16:52:56.745" v="384" actId="478"/>
          <ac:spMkLst>
            <pc:docMk/>
            <pc:sldMk cId="1155134758" sldId="328"/>
            <ac:spMk id="4" creationId="{4989ED3A-FF9B-E80D-8B5C-564B002065A8}"/>
          </ac:spMkLst>
        </pc:spChg>
        <pc:spChg chg="mod ord">
          <ac:chgData name="Tanisha Gitchuway" userId="42b79c91-3176-4347-9e44-a48c4756fc73" providerId="ADAL" clId="{466B88B6-95F4-45FB-8D3C-71484A8ADAC8}" dt="2023-11-03T16:44:08.810" v="293" actId="700"/>
          <ac:spMkLst>
            <pc:docMk/>
            <pc:sldMk cId="1155134758" sldId="328"/>
            <ac:spMk id="5" creationId="{69F7FBEF-4BE6-726E-B90D-A1E8D22E031B}"/>
          </ac:spMkLst>
        </pc:spChg>
      </pc:sldChg>
      <pc:sldChg chg="addSp delSp modSp mod modClrScheme chgLayout">
        <pc:chgData name="Tanisha Gitchuway" userId="42b79c91-3176-4347-9e44-a48c4756fc73" providerId="ADAL" clId="{466B88B6-95F4-45FB-8D3C-71484A8ADAC8}" dt="2023-11-03T16:54:39.818" v="394" actId="1076"/>
        <pc:sldMkLst>
          <pc:docMk/>
          <pc:sldMk cId="1903991844" sldId="329"/>
        </pc:sldMkLst>
        <pc:spChg chg="mod ord">
          <ac:chgData name="Tanisha Gitchuway" userId="42b79c91-3176-4347-9e44-a48c4756fc73" providerId="ADAL" clId="{466B88B6-95F4-45FB-8D3C-71484A8ADAC8}" dt="2023-11-03T16:54:39.818" v="394" actId="1076"/>
          <ac:spMkLst>
            <pc:docMk/>
            <pc:sldMk cId="1903991844" sldId="329"/>
            <ac:spMk id="2" creationId="{D3215A68-8864-B088-AAD8-564E69143FBE}"/>
          </ac:spMkLst>
        </pc:spChg>
        <pc:spChg chg="add del mod ord">
          <ac:chgData name="Tanisha Gitchuway" userId="42b79c91-3176-4347-9e44-a48c4756fc73" providerId="ADAL" clId="{466B88B6-95F4-45FB-8D3C-71484A8ADAC8}" dt="2023-11-03T16:54:18.204" v="392" actId="478"/>
          <ac:spMkLst>
            <pc:docMk/>
            <pc:sldMk cId="1903991844" sldId="329"/>
            <ac:spMk id="4" creationId="{4668F750-8BB6-7276-C231-36E736E0C6BB}"/>
          </ac:spMkLst>
        </pc:spChg>
        <pc:spChg chg="mod ord">
          <ac:chgData name="Tanisha Gitchuway" userId="42b79c91-3176-4347-9e44-a48c4756fc73" providerId="ADAL" clId="{466B88B6-95F4-45FB-8D3C-71484A8ADAC8}" dt="2023-11-03T16:44:13.206" v="294" actId="700"/>
          <ac:spMkLst>
            <pc:docMk/>
            <pc:sldMk cId="1903991844" sldId="329"/>
            <ac:spMk id="5" creationId="{76813A9D-2298-ABBB-E2B1-755AB94FA1B0}"/>
          </ac:spMkLst>
        </pc:spChg>
      </pc:sldChg>
      <pc:sldChg chg="addSp delSp modSp mod modClrScheme chgLayout">
        <pc:chgData name="Tanisha Gitchuway" userId="42b79c91-3176-4347-9e44-a48c4756fc73" providerId="ADAL" clId="{466B88B6-95F4-45FB-8D3C-71484A8ADAC8}" dt="2023-11-03T16:56:46.798" v="419" actId="947"/>
        <pc:sldMkLst>
          <pc:docMk/>
          <pc:sldMk cId="3860241569" sldId="330"/>
        </pc:sldMkLst>
        <pc:spChg chg="mod ord">
          <ac:chgData name="Tanisha Gitchuway" userId="42b79c91-3176-4347-9e44-a48c4756fc73" providerId="ADAL" clId="{466B88B6-95F4-45FB-8D3C-71484A8ADAC8}" dt="2023-11-03T16:56:46.798" v="419" actId="947"/>
          <ac:spMkLst>
            <pc:docMk/>
            <pc:sldMk cId="3860241569" sldId="330"/>
            <ac:spMk id="2" creationId="{D854519D-FB74-28D8-5F8A-B6EF5BDA5680}"/>
          </ac:spMkLst>
        </pc:spChg>
        <pc:spChg chg="add del mod ord">
          <ac:chgData name="Tanisha Gitchuway" userId="42b79c91-3176-4347-9e44-a48c4756fc73" providerId="ADAL" clId="{466B88B6-95F4-45FB-8D3C-71484A8ADAC8}" dt="2023-11-03T16:55:59.938" v="411" actId="478"/>
          <ac:spMkLst>
            <pc:docMk/>
            <pc:sldMk cId="3860241569" sldId="330"/>
            <ac:spMk id="3" creationId="{87E81A25-7903-43F0-F419-96F398FB8F81}"/>
          </ac:spMkLst>
        </pc:spChg>
        <pc:spChg chg="mod ord">
          <ac:chgData name="Tanisha Gitchuway" userId="42b79c91-3176-4347-9e44-a48c4756fc73" providerId="ADAL" clId="{466B88B6-95F4-45FB-8D3C-71484A8ADAC8}" dt="2023-11-03T16:44:16.470" v="295" actId="700"/>
          <ac:spMkLst>
            <pc:docMk/>
            <pc:sldMk cId="3860241569" sldId="330"/>
            <ac:spMk id="5" creationId="{69F7FBEF-4BE6-726E-B90D-A1E8D22E031B}"/>
          </ac:spMkLst>
        </pc:spChg>
        <pc:graphicFrameChg chg="mod">
          <ac:chgData name="Tanisha Gitchuway" userId="42b79c91-3176-4347-9e44-a48c4756fc73" providerId="ADAL" clId="{466B88B6-95F4-45FB-8D3C-71484A8ADAC8}" dt="2023-11-03T16:56:12.046" v="414" actId="1076"/>
          <ac:graphicFrameMkLst>
            <pc:docMk/>
            <pc:sldMk cId="3860241569" sldId="330"/>
            <ac:graphicFrameMk id="7" creationId="{A49DFF3F-C6F6-517C-4341-BC9DF23EEED1}"/>
          </ac:graphicFrameMkLst>
        </pc:graphicFrameChg>
      </pc:sldChg>
      <pc:sldChg chg="addSp delSp modSp mod modClrScheme chgLayout">
        <pc:chgData name="Tanisha Gitchuway" userId="42b79c91-3176-4347-9e44-a48c4756fc73" providerId="ADAL" clId="{466B88B6-95F4-45FB-8D3C-71484A8ADAC8}" dt="2023-11-03T16:57:41.314" v="428" actId="947"/>
        <pc:sldMkLst>
          <pc:docMk/>
          <pc:sldMk cId="520179545" sldId="331"/>
        </pc:sldMkLst>
        <pc:spChg chg="mod ord">
          <ac:chgData name="Tanisha Gitchuway" userId="42b79c91-3176-4347-9e44-a48c4756fc73" providerId="ADAL" clId="{466B88B6-95F4-45FB-8D3C-71484A8ADAC8}" dt="2023-11-03T16:57:41.314" v="428" actId="947"/>
          <ac:spMkLst>
            <pc:docMk/>
            <pc:sldMk cId="520179545" sldId="331"/>
            <ac:spMk id="2" creationId="{E1D00BD8-C813-B00E-5C5E-BC0CF68AFFB7}"/>
          </ac:spMkLst>
        </pc:spChg>
        <pc:spChg chg="add del mod ord">
          <ac:chgData name="Tanisha Gitchuway" userId="42b79c91-3176-4347-9e44-a48c4756fc73" providerId="ADAL" clId="{466B88B6-95F4-45FB-8D3C-71484A8ADAC8}" dt="2023-11-03T16:57:11.092" v="424" actId="478"/>
          <ac:spMkLst>
            <pc:docMk/>
            <pc:sldMk cId="520179545" sldId="331"/>
            <ac:spMk id="3" creationId="{EB72776F-7E6E-7240-CA2A-CD4F672F7BD0}"/>
          </ac:spMkLst>
        </pc:spChg>
        <pc:spChg chg="mod ord">
          <ac:chgData name="Tanisha Gitchuway" userId="42b79c91-3176-4347-9e44-a48c4756fc73" providerId="ADAL" clId="{466B88B6-95F4-45FB-8D3C-71484A8ADAC8}" dt="2023-11-03T16:44:20.092" v="296" actId="700"/>
          <ac:spMkLst>
            <pc:docMk/>
            <pc:sldMk cId="520179545" sldId="331"/>
            <ac:spMk id="5" creationId="{76813A9D-2298-ABBB-E2B1-755AB94FA1B0}"/>
          </ac:spMkLst>
        </pc:spChg>
        <pc:graphicFrameChg chg="mod">
          <ac:chgData name="Tanisha Gitchuway" userId="42b79c91-3176-4347-9e44-a48c4756fc73" providerId="ADAL" clId="{466B88B6-95F4-45FB-8D3C-71484A8ADAC8}" dt="2023-11-03T16:57:14.700" v="425" actId="1076"/>
          <ac:graphicFrameMkLst>
            <pc:docMk/>
            <pc:sldMk cId="520179545" sldId="331"/>
            <ac:graphicFrameMk id="7" creationId="{916B8726-40E8-46A4-2B78-A77633ED57FB}"/>
          </ac:graphicFrameMkLst>
        </pc:graphicFrameChg>
      </pc:sldChg>
      <pc:sldChg chg="addSp delSp modSp mod modClrScheme chgLayout">
        <pc:chgData name="Tanisha Gitchuway" userId="42b79c91-3176-4347-9e44-a48c4756fc73" providerId="ADAL" clId="{466B88B6-95F4-45FB-8D3C-71484A8ADAC8}" dt="2023-11-03T21:55:31.167" v="622" actId="947"/>
        <pc:sldMkLst>
          <pc:docMk/>
          <pc:sldMk cId="2044572040" sldId="332"/>
        </pc:sldMkLst>
        <pc:spChg chg="mod ord">
          <ac:chgData name="Tanisha Gitchuway" userId="42b79c91-3176-4347-9e44-a48c4756fc73" providerId="ADAL" clId="{466B88B6-95F4-45FB-8D3C-71484A8ADAC8}" dt="2023-11-03T21:55:31.167" v="622" actId="947"/>
          <ac:spMkLst>
            <pc:docMk/>
            <pc:sldMk cId="2044572040" sldId="332"/>
            <ac:spMk id="2" creationId="{42091587-C51B-FA21-8E1B-932CB1C61A97}"/>
          </ac:spMkLst>
        </pc:spChg>
        <pc:spChg chg="add del mod ord">
          <ac:chgData name="Tanisha Gitchuway" userId="42b79c91-3176-4347-9e44-a48c4756fc73" providerId="ADAL" clId="{466B88B6-95F4-45FB-8D3C-71484A8ADAC8}" dt="2023-11-03T16:58:12.457" v="436" actId="478"/>
          <ac:spMkLst>
            <pc:docMk/>
            <pc:sldMk cId="2044572040" sldId="332"/>
            <ac:spMk id="4" creationId="{B3D1CA6C-D7F3-1D2F-22FF-026435E39659}"/>
          </ac:spMkLst>
        </pc:spChg>
        <pc:spChg chg="mod ord">
          <ac:chgData name="Tanisha Gitchuway" userId="42b79c91-3176-4347-9e44-a48c4756fc73" providerId="ADAL" clId="{466B88B6-95F4-45FB-8D3C-71484A8ADAC8}" dt="2023-11-03T16:44:23.468" v="297" actId="700"/>
          <ac:spMkLst>
            <pc:docMk/>
            <pc:sldMk cId="2044572040" sldId="332"/>
            <ac:spMk id="5" creationId="{69F7FBEF-4BE6-726E-B90D-A1E8D22E031B}"/>
          </ac:spMkLst>
        </pc:spChg>
        <pc:graphicFrameChg chg="mod">
          <ac:chgData name="Tanisha Gitchuway" userId="42b79c91-3176-4347-9e44-a48c4756fc73" providerId="ADAL" clId="{466B88B6-95F4-45FB-8D3C-71484A8ADAC8}" dt="2023-11-03T16:58:15.825" v="437" actId="1076"/>
          <ac:graphicFrameMkLst>
            <pc:docMk/>
            <pc:sldMk cId="2044572040" sldId="332"/>
            <ac:graphicFrameMk id="3" creationId="{D96ACE6C-18A8-0460-2AC3-4C7DB5113010}"/>
          </ac:graphicFrameMkLst>
        </pc:graphicFrameChg>
      </pc:sldChg>
      <pc:sldChg chg="addSp delSp modSp mod modClrScheme chgLayout">
        <pc:chgData name="Tanisha Gitchuway" userId="42b79c91-3176-4347-9e44-a48c4756fc73" providerId="ADAL" clId="{466B88B6-95F4-45FB-8D3C-71484A8ADAC8}" dt="2023-11-03T16:59:48.534" v="441" actId="1076"/>
        <pc:sldMkLst>
          <pc:docMk/>
          <pc:sldMk cId="2041061558" sldId="333"/>
        </pc:sldMkLst>
        <pc:spChg chg="mod ord">
          <ac:chgData name="Tanisha Gitchuway" userId="42b79c91-3176-4347-9e44-a48c4756fc73" providerId="ADAL" clId="{466B88B6-95F4-45FB-8D3C-71484A8ADAC8}" dt="2023-11-03T16:59:48.534" v="441" actId="1076"/>
          <ac:spMkLst>
            <pc:docMk/>
            <pc:sldMk cId="2041061558" sldId="333"/>
            <ac:spMk id="2" creationId="{4362640E-B56A-FD4E-419B-6DDA12F12AF5}"/>
          </ac:spMkLst>
        </pc:spChg>
        <pc:spChg chg="add del mod ord">
          <ac:chgData name="Tanisha Gitchuway" userId="42b79c91-3176-4347-9e44-a48c4756fc73" providerId="ADAL" clId="{466B88B6-95F4-45FB-8D3C-71484A8ADAC8}" dt="2023-11-03T16:59:38.141" v="438" actId="478"/>
          <ac:spMkLst>
            <pc:docMk/>
            <pc:sldMk cId="2041061558" sldId="333"/>
            <ac:spMk id="4" creationId="{234894FA-8E6B-48EE-4752-07342B5CF9E7}"/>
          </ac:spMkLst>
        </pc:spChg>
        <pc:spChg chg="mod ord">
          <ac:chgData name="Tanisha Gitchuway" userId="42b79c91-3176-4347-9e44-a48c4756fc73" providerId="ADAL" clId="{466B88B6-95F4-45FB-8D3C-71484A8ADAC8}" dt="2023-11-03T16:44:31.601" v="298" actId="700"/>
          <ac:spMkLst>
            <pc:docMk/>
            <pc:sldMk cId="2041061558" sldId="333"/>
            <ac:spMk id="5" creationId="{76813A9D-2298-ABBB-E2B1-755AB94FA1B0}"/>
          </ac:spMkLst>
        </pc:spChg>
      </pc:sldChg>
      <pc:sldChg chg="addSp delSp modSp mod modClrScheme chgLayout">
        <pc:chgData name="Tanisha Gitchuway" userId="42b79c91-3176-4347-9e44-a48c4756fc73" providerId="ADAL" clId="{466B88B6-95F4-45FB-8D3C-71484A8ADAC8}" dt="2023-11-03T17:00:03.893" v="444" actId="1076"/>
        <pc:sldMkLst>
          <pc:docMk/>
          <pc:sldMk cId="4292191983" sldId="334"/>
        </pc:sldMkLst>
        <pc:spChg chg="mod ord">
          <ac:chgData name="Tanisha Gitchuway" userId="42b79c91-3176-4347-9e44-a48c4756fc73" providerId="ADAL" clId="{466B88B6-95F4-45FB-8D3C-71484A8ADAC8}" dt="2023-11-03T17:00:03.893" v="444" actId="1076"/>
          <ac:spMkLst>
            <pc:docMk/>
            <pc:sldMk cId="4292191983" sldId="334"/>
            <ac:spMk id="2" creationId="{A2141CBA-60D3-FC0D-9993-33FDD82D36BF}"/>
          </ac:spMkLst>
        </pc:spChg>
        <pc:spChg chg="add del mod ord">
          <ac:chgData name="Tanisha Gitchuway" userId="42b79c91-3176-4347-9e44-a48c4756fc73" providerId="ADAL" clId="{466B88B6-95F4-45FB-8D3C-71484A8ADAC8}" dt="2023-11-03T16:59:54.296" v="442" actId="478"/>
          <ac:spMkLst>
            <pc:docMk/>
            <pc:sldMk cId="4292191983" sldId="334"/>
            <ac:spMk id="4" creationId="{9EC7FF07-5F2F-9731-A152-A4A227B041FE}"/>
          </ac:spMkLst>
        </pc:spChg>
        <pc:spChg chg="mod ord">
          <ac:chgData name="Tanisha Gitchuway" userId="42b79c91-3176-4347-9e44-a48c4756fc73" providerId="ADAL" clId="{466B88B6-95F4-45FB-8D3C-71484A8ADAC8}" dt="2023-11-03T16:44:34.786" v="299" actId="700"/>
          <ac:spMkLst>
            <pc:docMk/>
            <pc:sldMk cId="4292191983" sldId="334"/>
            <ac:spMk id="5" creationId="{69F7FBEF-4BE6-726E-B90D-A1E8D22E031B}"/>
          </ac:spMkLst>
        </pc:spChg>
      </pc:sldChg>
      <pc:sldChg chg="addSp delSp modSp mod modClrScheme chgLayout">
        <pc:chgData name="Tanisha Gitchuway" userId="42b79c91-3176-4347-9e44-a48c4756fc73" providerId="ADAL" clId="{466B88B6-95F4-45FB-8D3C-71484A8ADAC8}" dt="2023-11-03T17:00:13.375" v="448" actId="1076"/>
        <pc:sldMkLst>
          <pc:docMk/>
          <pc:sldMk cId="4209066432" sldId="335"/>
        </pc:sldMkLst>
        <pc:spChg chg="mod ord">
          <ac:chgData name="Tanisha Gitchuway" userId="42b79c91-3176-4347-9e44-a48c4756fc73" providerId="ADAL" clId="{466B88B6-95F4-45FB-8D3C-71484A8ADAC8}" dt="2023-11-03T17:00:13.375" v="448" actId="1076"/>
          <ac:spMkLst>
            <pc:docMk/>
            <pc:sldMk cId="4209066432" sldId="335"/>
            <ac:spMk id="2" creationId="{56623DD4-BCEA-7379-D3DD-90EFE70FF8DF}"/>
          </ac:spMkLst>
        </pc:spChg>
        <pc:spChg chg="add del mod ord">
          <ac:chgData name="Tanisha Gitchuway" userId="42b79c91-3176-4347-9e44-a48c4756fc73" providerId="ADAL" clId="{466B88B6-95F4-45FB-8D3C-71484A8ADAC8}" dt="2023-11-03T17:00:06.328" v="446" actId="478"/>
          <ac:spMkLst>
            <pc:docMk/>
            <pc:sldMk cId="4209066432" sldId="335"/>
            <ac:spMk id="3" creationId="{9E9E2348-8881-7631-1E63-8A651C44D4EE}"/>
          </ac:spMkLst>
        </pc:spChg>
        <pc:spChg chg="mod ord">
          <ac:chgData name="Tanisha Gitchuway" userId="42b79c91-3176-4347-9e44-a48c4756fc73" providerId="ADAL" clId="{466B88B6-95F4-45FB-8D3C-71484A8ADAC8}" dt="2023-11-03T16:44:38.441" v="300" actId="700"/>
          <ac:spMkLst>
            <pc:docMk/>
            <pc:sldMk cId="4209066432" sldId="335"/>
            <ac:spMk id="5" creationId="{76813A9D-2298-ABBB-E2B1-755AB94FA1B0}"/>
          </ac:spMkLst>
        </pc:spChg>
      </pc:sldChg>
      <pc:sldChg chg="addSp delSp modSp mod modClrScheme chgLayout">
        <pc:chgData name="Tanisha Gitchuway" userId="42b79c91-3176-4347-9e44-a48c4756fc73" providerId="ADAL" clId="{466B88B6-95F4-45FB-8D3C-71484A8ADAC8}" dt="2023-11-03T17:00:32.723" v="453" actId="1076"/>
        <pc:sldMkLst>
          <pc:docMk/>
          <pc:sldMk cId="2100868303" sldId="336"/>
        </pc:sldMkLst>
        <pc:spChg chg="mod ord">
          <ac:chgData name="Tanisha Gitchuway" userId="42b79c91-3176-4347-9e44-a48c4756fc73" providerId="ADAL" clId="{466B88B6-95F4-45FB-8D3C-71484A8ADAC8}" dt="2023-11-03T17:00:32.723" v="453" actId="1076"/>
          <ac:spMkLst>
            <pc:docMk/>
            <pc:sldMk cId="2100868303" sldId="336"/>
            <ac:spMk id="2" creationId="{FA72F976-40FF-FE25-3634-3DEC00E31FF5}"/>
          </ac:spMkLst>
        </pc:spChg>
        <pc:spChg chg="add del mod ord">
          <ac:chgData name="Tanisha Gitchuway" userId="42b79c91-3176-4347-9e44-a48c4756fc73" providerId="ADAL" clId="{466B88B6-95F4-45FB-8D3C-71484A8ADAC8}" dt="2023-11-03T17:00:16.144" v="449" actId="478"/>
          <ac:spMkLst>
            <pc:docMk/>
            <pc:sldMk cId="2100868303" sldId="336"/>
            <ac:spMk id="4" creationId="{115D58C0-F23E-5314-8D54-6E4F4437757C}"/>
          </ac:spMkLst>
        </pc:spChg>
        <pc:spChg chg="mod ord">
          <ac:chgData name="Tanisha Gitchuway" userId="42b79c91-3176-4347-9e44-a48c4756fc73" providerId="ADAL" clId="{466B88B6-95F4-45FB-8D3C-71484A8ADAC8}" dt="2023-11-03T16:44:41.480" v="301" actId="700"/>
          <ac:spMkLst>
            <pc:docMk/>
            <pc:sldMk cId="2100868303" sldId="336"/>
            <ac:spMk id="5" creationId="{69F7FBEF-4BE6-726E-B90D-A1E8D22E031B}"/>
          </ac:spMkLst>
        </pc:spChg>
      </pc:sldChg>
      <pc:sldChg chg="addSp delSp modSp mod modClrScheme chgLayout">
        <pc:chgData name="Tanisha Gitchuway" userId="42b79c91-3176-4347-9e44-a48c4756fc73" providerId="ADAL" clId="{466B88B6-95F4-45FB-8D3C-71484A8ADAC8}" dt="2023-11-03T17:00:50.751" v="458" actId="1076"/>
        <pc:sldMkLst>
          <pc:docMk/>
          <pc:sldMk cId="1220826461" sldId="337"/>
        </pc:sldMkLst>
        <pc:spChg chg="mod ord">
          <ac:chgData name="Tanisha Gitchuway" userId="42b79c91-3176-4347-9e44-a48c4756fc73" providerId="ADAL" clId="{466B88B6-95F4-45FB-8D3C-71484A8ADAC8}" dt="2023-11-03T17:00:50.751" v="458" actId="1076"/>
          <ac:spMkLst>
            <pc:docMk/>
            <pc:sldMk cId="1220826461" sldId="337"/>
            <ac:spMk id="2" creationId="{93A60E77-38C9-3FC8-0259-17B2D719B0AB}"/>
          </ac:spMkLst>
        </pc:spChg>
        <pc:spChg chg="add del mod ord">
          <ac:chgData name="Tanisha Gitchuway" userId="42b79c91-3176-4347-9e44-a48c4756fc73" providerId="ADAL" clId="{466B88B6-95F4-45FB-8D3C-71484A8ADAC8}" dt="2023-11-03T17:00:36.937" v="454" actId="478"/>
          <ac:spMkLst>
            <pc:docMk/>
            <pc:sldMk cId="1220826461" sldId="337"/>
            <ac:spMk id="4" creationId="{E0D7BD89-1848-7A04-1D74-9147D3767F46}"/>
          </ac:spMkLst>
        </pc:spChg>
        <pc:spChg chg="mod ord">
          <ac:chgData name="Tanisha Gitchuway" userId="42b79c91-3176-4347-9e44-a48c4756fc73" providerId="ADAL" clId="{466B88B6-95F4-45FB-8D3C-71484A8ADAC8}" dt="2023-11-03T16:44:46.249" v="302" actId="700"/>
          <ac:spMkLst>
            <pc:docMk/>
            <pc:sldMk cId="1220826461" sldId="337"/>
            <ac:spMk id="5" creationId="{76813A9D-2298-ABBB-E2B1-755AB94FA1B0}"/>
          </ac:spMkLst>
        </pc:spChg>
      </pc:sldChg>
      <pc:sldChg chg="addSp delSp modSp mod modClrScheme chgLayout">
        <pc:chgData name="Tanisha Gitchuway" userId="42b79c91-3176-4347-9e44-a48c4756fc73" providerId="ADAL" clId="{466B88B6-95F4-45FB-8D3C-71484A8ADAC8}" dt="2023-11-03T17:01:04.700" v="462" actId="1076"/>
        <pc:sldMkLst>
          <pc:docMk/>
          <pc:sldMk cId="4001201663" sldId="338"/>
        </pc:sldMkLst>
        <pc:spChg chg="mod ord">
          <ac:chgData name="Tanisha Gitchuway" userId="42b79c91-3176-4347-9e44-a48c4756fc73" providerId="ADAL" clId="{466B88B6-95F4-45FB-8D3C-71484A8ADAC8}" dt="2023-11-03T17:01:04.700" v="462" actId="1076"/>
          <ac:spMkLst>
            <pc:docMk/>
            <pc:sldMk cId="4001201663" sldId="338"/>
            <ac:spMk id="2" creationId="{4A1A3AB4-1623-BDBD-2A35-9FC85B60F031}"/>
          </ac:spMkLst>
        </pc:spChg>
        <pc:spChg chg="add del mod ord">
          <ac:chgData name="Tanisha Gitchuway" userId="42b79c91-3176-4347-9e44-a48c4756fc73" providerId="ADAL" clId="{466B88B6-95F4-45FB-8D3C-71484A8ADAC8}" dt="2023-11-03T17:00:54.154" v="459" actId="478"/>
          <ac:spMkLst>
            <pc:docMk/>
            <pc:sldMk cId="4001201663" sldId="338"/>
            <ac:spMk id="4" creationId="{3848C3FF-59B3-C13C-7ADB-A777A16E846C}"/>
          </ac:spMkLst>
        </pc:spChg>
        <pc:spChg chg="mod ord">
          <ac:chgData name="Tanisha Gitchuway" userId="42b79c91-3176-4347-9e44-a48c4756fc73" providerId="ADAL" clId="{466B88B6-95F4-45FB-8D3C-71484A8ADAC8}" dt="2023-11-03T16:44:49.240" v="303" actId="700"/>
          <ac:spMkLst>
            <pc:docMk/>
            <pc:sldMk cId="4001201663" sldId="338"/>
            <ac:spMk id="5" creationId="{69F7FBEF-4BE6-726E-B90D-A1E8D22E031B}"/>
          </ac:spMkLst>
        </pc:spChg>
      </pc:sldChg>
      <pc:sldChg chg="addSp delSp modSp mod modClrScheme chgLayout">
        <pc:chgData name="Tanisha Gitchuway" userId="42b79c91-3176-4347-9e44-a48c4756fc73" providerId="ADAL" clId="{466B88B6-95F4-45FB-8D3C-71484A8ADAC8}" dt="2023-11-03T17:01:23.379" v="467" actId="1076"/>
        <pc:sldMkLst>
          <pc:docMk/>
          <pc:sldMk cId="228505435" sldId="339"/>
        </pc:sldMkLst>
        <pc:spChg chg="add del mod ord">
          <ac:chgData name="Tanisha Gitchuway" userId="42b79c91-3176-4347-9e44-a48c4756fc73" providerId="ADAL" clId="{466B88B6-95F4-45FB-8D3C-71484A8ADAC8}" dt="2023-11-03T17:01:23.379" v="467" actId="1076"/>
          <ac:spMkLst>
            <pc:docMk/>
            <pc:sldMk cId="228505435" sldId="339"/>
            <ac:spMk id="2" creationId="{60C2972C-B77A-4E08-56C0-F44D840AB1D6}"/>
          </ac:spMkLst>
        </pc:spChg>
        <pc:spChg chg="add del mod ord">
          <ac:chgData name="Tanisha Gitchuway" userId="42b79c91-3176-4347-9e44-a48c4756fc73" providerId="ADAL" clId="{466B88B6-95F4-45FB-8D3C-71484A8ADAC8}" dt="2023-11-03T17:01:16.479" v="465" actId="478"/>
          <ac:spMkLst>
            <pc:docMk/>
            <pc:sldMk cId="228505435" sldId="339"/>
            <ac:spMk id="3" creationId="{884DBAFD-1F82-1B3E-7035-DBB32CEE874A}"/>
          </ac:spMkLst>
        </pc:spChg>
        <pc:spChg chg="mod ord">
          <ac:chgData name="Tanisha Gitchuway" userId="42b79c91-3176-4347-9e44-a48c4756fc73" providerId="ADAL" clId="{466B88B6-95F4-45FB-8D3C-71484A8ADAC8}" dt="2023-11-03T16:44:52.312" v="304" actId="700"/>
          <ac:spMkLst>
            <pc:docMk/>
            <pc:sldMk cId="228505435" sldId="339"/>
            <ac:spMk id="5" creationId="{76813A9D-2298-ABBB-E2B1-755AB94FA1B0}"/>
          </ac:spMkLst>
        </pc:spChg>
        <pc:spChg chg="add del mod">
          <ac:chgData name="Tanisha Gitchuway" userId="42b79c91-3176-4347-9e44-a48c4756fc73" providerId="ADAL" clId="{466B88B6-95F4-45FB-8D3C-71484A8ADAC8}" dt="2023-11-03T17:01:13.690" v="464" actId="478"/>
          <ac:spMkLst>
            <pc:docMk/>
            <pc:sldMk cId="228505435" sldId="339"/>
            <ac:spMk id="6" creationId="{D4544862-FD76-272E-D115-43ACFFEC5917}"/>
          </ac:spMkLst>
        </pc:spChg>
      </pc:sldChg>
      <pc:sldChg chg="addSp delSp modSp mod modClrScheme chgLayout">
        <pc:chgData name="Tanisha Gitchuway" userId="42b79c91-3176-4347-9e44-a48c4756fc73" providerId="ADAL" clId="{466B88B6-95F4-45FB-8D3C-71484A8ADAC8}" dt="2023-11-03T17:01:39.472" v="472" actId="1076"/>
        <pc:sldMkLst>
          <pc:docMk/>
          <pc:sldMk cId="2019669405" sldId="340"/>
        </pc:sldMkLst>
        <pc:spChg chg="mod ord">
          <ac:chgData name="Tanisha Gitchuway" userId="42b79c91-3176-4347-9e44-a48c4756fc73" providerId="ADAL" clId="{466B88B6-95F4-45FB-8D3C-71484A8ADAC8}" dt="2023-11-03T17:01:39.472" v="472" actId="1076"/>
          <ac:spMkLst>
            <pc:docMk/>
            <pc:sldMk cId="2019669405" sldId="340"/>
            <ac:spMk id="2" creationId="{325F281F-79D8-3668-AA7E-E46C8569980D}"/>
          </ac:spMkLst>
        </pc:spChg>
        <pc:spChg chg="add del mod ord">
          <ac:chgData name="Tanisha Gitchuway" userId="42b79c91-3176-4347-9e44-a48c4756fc73" providerId="ADAL" clId="{466B88B6-95F4-45FB-8D3C-71484A8ADAC8}" dt="2023-11-03T17:01:26.215" v="468" actId="478"/>
          <ac:spMkLst>
            <pc:docMk/>
            <pc:sldMk cId="2019669405" sldId="340"/>
            <ac:spMk id="3" creationId="{194DF454-426B-B3AD-8A36-A66395AA034D}"/>
          </ac:spMkLst>
        </pc:spChg>
        <pc:spChg chg="mod ord">
          <ac:chgData name="Tanisha Gitchuway" userId="42b79c91-3176-4347-9e44-a48c4756fc73" providerId="ADAL" clId="{466B88B6-95F4-45FB-8D3C-71484A8ADAC8}" dt="2023-11-03T16:44:58.784" v="305" actId="700"/>
          <ac:spMkLst>
            <pc:docMk/>
            <pc:sldMk cId="2019669405" sldId="340"/>
            <ac:spMk id="5" creationId="{69F7FBEF-4BE6-726E-B90D-A1E8D22E031B}"/>
          </ac:spMkLst>
        </pc:spChg>
      </pc:sldChg>
      <pc:sldChg chg="addSp delSp modSp mod modClrScheme chgLayout">
        <pc:chgData name="Tanisha Gitchuway" userId="42b79c91-3176-4347-9e44-a48c4756fc73" providerId="ADAL" clId="{466B88B6-95F4-45FB-8D3C-71484A8ADAC8}" dt="2023-11-03T17:01:54.423" v="475" actId="1076"/>
        <pc:sldMkLst>
          <pc:docMk/>
          <pc:sldMk cId="2372076356" sldId="341"/>
        </pc:sldMkLst>
        <pc:spChg chg="mod ord">
          <ac:chgData name="Tanisha Gitchuway" userId="42b79c91-3176-4347-9e44-a48c4756fc73" providerId="ADAL" clId="{466B88B6-95F4-45FB-8D3C-71484A8ADAC8}" dt="2023-11-03T17:01:54.423" v="475" actId="1076"/>
          <ac:spMkLst>
            <pc:docMk/>
            <pc:sldMk cId="2372076356" sldId="341"/>
            <ac:spMk id="2" creationId="{9F611755-ED52-24B9-B413-0A4BE204DC57}"/>
          </ac:spMkLst>
        </pc:spChg>
        <pc:spChg chg="add del mod ord">
          <ac:chgData name="Tanisha Gitchuway" userId="42b79c91-3176-4347-9e44-a48c4756fc73" providerId="ADAL" clId="{466B88B6-95F4-45FB-8D3C-71484A8ADAC8}" dt="2023-11-03T17:01:45.158" v="473" actId="478"/>
          <ac:spMkLst>
            <pc:docMk/>
            <pc:sldMk cId="2372076356" sldId="341"/>
            <ac:spMk id="3" creationId="{6C0D20FD-0862-6ADB-E149-4E46DAC9102E}"/>
          </ac:spMkLst>
        </pc:spChg>
        <pc:spChg chg="mod ord">
          <ac:chgData name="Tanisha Gitchuway" userId="42b79c91-3176-4347-9e44-a48c4756fc73" providerId="ADAL" clId="{466B88B6-95F4-45FB-8D3C-71484A8ADAC8}" dt="2023-11-03T16:45:01.773" v="306" actId="700"/>
          <ac:spMkLst>
            <pc:docMk/>
            <pc:sldMk cId="2372076356" sldId="341"/>
            <ac:spMk id="5" creationId="{76813A9D-2298-ABBB-E2B1-755AB94FA1B0}"/>
          </ac:spMkLst>
        </pc:spChg>
      </pc:sldChg>
      <pc:sldChg chg="addSp delSp modSp mod modClrScheme chgLayout">
        <pc:chgData name="Tanisha Gitchuway" userId="42b79c91-3176-4347-9e44-a48c4756fc73" providerId="ADAL" clId="{466B88B6-95F4-45FB-8D3C-71484A8ADAC8}" dt="2023-11-03T17:02:06.350" v="478" actId="1076"/>
        <pc:sldMkLst>
          <pc:docMk/>
          <pc:sldMk cId="947924850" sldId="342"/>
        </pc:sldMkLst>
        <pc:spChg chg="mod ord">
          <ac:chgData name="Tanisha Gitchuway" userId="42b79c91-3176-4347-9e44-a48c4756fc73" providerId="ADAL" clId="{466B88B6-95F4-45FB-8D3C-71484A8ADAC8}" dt="2023-11-03T17:02:06.350" v="478" actId="1076"/>
          <ac:spMkLst>
            <pc:docMk/>
            <pc:sldMk cId="947924850" sldId="342"/>
            <ac:spMk id="2" creationId="{E5FAA8A2-3972-F682-F73B-1CCE53660BD4}"/>
          </ac:spMkLst>
        </pc:spChg>
        <pc:spChg chg="add del mod ord">
          <ac:chgData name="Tanisha Gitchuway" userId="42b79c91-3176-4347-9e44-a48c4756fc73" providerId="ADAL" clId="{466B88B6-95F4-45FB-8D3C-71484A8ADAC8}" dt="2023-11-03T17:01:58.658" v="476" actId="478"/>
          <ac:spMkLst>
            <pc:docMk/>
            <pc:sldMk cId="947924850" sldId="342"/>
            <ac:spMk id="3" creationId="{A9CE4709-395E-958D-D519-A167739E8FC6}"/>
          </ac:spMkLst>
        </pc:spChg>
        <pc:spChg chg="mod ord">
          <ac:chgData name="Tanisha Gitchuway" userId="42b79c91-3176-4347-9e44-a48c4756fc73" providerId="ADAL" clId="{466B88B6-95F4-45FB-8D3C-71484A8ADAC8}" dt="2023-11-03T16:45:04.935" v="307" actId="700"/>
          <ac:spMkLst>
            <pc:docMk/>
            <pc:sldMk cId="947924850" sldId="342"/>
            <ac:spMk id="5" creationId="{69F7FBEF-4BE6-726E-B90D-A1E8D22E031B}"/>
          </ac:spMkLst>
        </pc:spChg>
      </pc:sldChg>
      <pc:sldChg chg="addSp delSp modSp mod modClrScheme chgLayout">
        <pc:chgData name="Tanisha Gitchuway" userId="42b79c91-3176-4347-9e44-a48c4756fc73" providerId="ADAL" clId="{466B88B6-95F4-45FB-8D3C-71484A8ADAC8}" dt="2023-11-03T17:02:27.713" v="485" actId="1076"/>
        <pc:sldMkLst>
          <pc:docMk/>
          <pc:sldMk cId="1323568199" sldId="343"/>
        </pc:sldMkLst>
        <pc:spChg chg="add del mod ord">
          <ac:chgData name="Tanisha Gitchuway" userId="42b79c91-3176-4347-9e44-a48c4756fc73" providerId="ADAL" clId="{466B88B6-95F4-45FB-8D3C-71484A8ADAC8}" dt="2023-11-03T17:02:09.488" v="479" actId="478"/>
          <ac:spMkLst>
            <pc:docMk/>
            <pc:sldMk cId="1323568199" sldId="343"/>
            <ac:spMk id="2" creationId="{DFB322EA-B854-5608-CA91-70AFA9450192}"/>
          </ac:spMkLst>
        </pc:spChg>
        <pc:spChg chg="mod ord">
          <ac:chgData name="Tanisha Gitchuway" userId="42b79c91-3176-4347-9e44-a48c4756fc73" providerId="ADAL" clId="{466B88B6-95F4-45FB-8D3C-71484A8ADAC8}" dt="2023-11-03T17:02:27.713" v="485" actId="1076"/>
          <ac:spMkLst>
            <pc:docMk/>
            <pc:sldMk cId="1323568199" sldId="343"/>
            <ac:spMk id="3" creationId="{E66B9487-A89A-D967-EDEE-0A0A8B94A9F5}"/>
          </ac:spMkLst>
        </pc:spChg>
        <pc:spChg chg="mod ord">
          <ac:chgData name="Tanisha Gitchuway" userId="42b79c91-3176-4347-9e44-a48c4756fc73" providerId="ADAL" clId="{466B88B6-95F4-45FB-8D3C-71484A8ADAC8}" dt="2023-11-03T16:45:11.279" v="308" actId="700"/>
          <ac:spMkLst>
            <pc:docMk/>
            <pc:sldMk cId="1323568199" sldId="343"/>
            <ac:spMk id="5" creationId="{76813A9D-2298-ABBB-E2B1-755AB94FA1B0}"/>
          </ac:spMkLst>
        </pc:spChg>
      </pc:sldChg>
      <pc:sldChg chg="addSp delSp modSp mod modClrScheme chgLayout">
        <pc:chgData name="Tanisha Gitchuway" userId="42b79c91-3176-4347-9e44-a48c4756fc73" providerId="ADAL" clId="{466B88B6-95F4-45FB-8D3C-71484A8ADAC8}" dt="2023-11-03T17:02:37.703" v="488" actId="1076"/>
        <pc:sldMkLst>
          <pc:docMk/>
          <pc:sldMk cId="966072621" sldId="344"/>
        </pc:sldMkLst>
        <pc:spChg chg="mod ord">
          <ac:chgData name="Tanisha Gitchuway" userId="42b79c91-3176-4347-9e44-a48c4756fc73" providerId="ADAL" clId="{466B88B6-95F4-45FB-8D3C-71484A8ADAC8}" dt="2023-11-03T17:02:37.703" v="488" actId="1076"/>
          <ac:spMkLst>
            <pc:docMk/>
            <pc:sldMk cId="966072621" sldId="344"/>
            <ac:spMk id="2" creationId="{C1BE888A-B3D7-9774-7A96-1A20A9287717}"/>
          </ac:spMkLst>
        </pc:spChg>
        <pc:spChg chg="add del mod ord">
          <ac:chgData name="Tanisha Gitchuway" userId="42b79c91-3176-4347-9e44-a48c4756fc73" providerId="ADAL" clId="{466B88B6-95F4-45FB-8D3C-71484A8ADAC8}" dt="2023-11-03T17:02:30.573" v="486" actId="478"/>
          <ac:spMkLst>
            <pc:docMk/>
            <pc:sldMk cId="966072621" sldId="344"/>
            <ac:spMk id="4" creationId="{2BD80B50-DD7E-DE02-A0A4-0EAB2D7CCC19}"/>
          </ac:spMkLst>
        </pc:spChg>
        <pc:spChg chg="mod ord">
          <ac:chgData name="Tanisha Gitchuway" userId="42b79c91-3176-4347-9e44-a48c4756fc73" providerId="ADAL" clId="{466B88B6-95F4-45FB-8D3C-71484A8ADAC8}" dt="2023-11-03T16:45:15.276" v="309" actId="700"/>
          <ac:spMkLst>
            <pc:docMk/>
            <pc:sldMk cId="966072621" sldId="344"/>
            <ac:spMk id="5" creationId="{69F7FBEF-4BE6-726E-B90D-A1E8D22E031B}"/>
          </ac:spMkLst>
        </pc:spChg>
      </pc:sldChg>
      <pc:sldChg chg="addSp delSp modSp mod modClrScheme chgLayout">
        <pc:chgData name="Tanisha Gitchuway" userId="42b79c91-3176-4347-9e44-a48c4756fc73" providerId="ADAL" clId="{466B88B6-95F4-45FB-8D3C-71484A8ADAC8}" dt="2023-11-03T17:02:47.697" v="491" actId="1076"/>
        <pc:sldMkLst>
          <pc:docMk/>
          <pc:sldMk cId="2101592050" sldId="345"/>
        </pc:sldMkLst>
        <pc:spChg chg="mod ord">
          <ac:chgData name="Tanisha Gitchuway" userId="42b79c91-3176-4347-9e44-a48c4756fc73" providerId="ADAL" clId="{466B88B6-95F4-45FB-8D3C-71484A8ADAC8}" dt="2023-11-03T17:02:47.697" v="491" actId="1076"/>
          <ac:spMkLst>
            <pc:docMk/>
            <pc:sldMk cId="2101592050" sldId="345"/>
            <ac:spMk id="2" creationId="{E7086994-66EB-7A40-A2A0-9964771152FC}"/>
          </ac:spMkLst>
        </pc:spChg>
        <pc:spChg chg="add del mod ord">
          <ac:chgData name="Tanisha Gitchuway" userId="42b79c91-3176-4347-9e44-a48c4756fc73" providerId="ADAL" clId="{466B88B6-95F4-45FB-8D3C-71484A8ADAC8}" dt="2023-11-03T17:02:40.363" v="489" actId="478"/>
          <ac:spMkLst>
            <pc:docMk/>
            <pc:sldMk cId="2101592050" sldId="345"/>
            <ac:spMk id="4" creationId="{299D67D3-7CB3-96A8-0A1D-FA00E28F250A}"/>
          </ac:spMkLst>
        </pc:spChg>
        <pc:spChg chg="mod ord">
          <ac:chgData name="Tanisha Gitchuway" userId="42b79c91-3176-4347-9e44-a48c4756fc73" providerId="ADAL" clId="{466B88B6-95F4-45FB-8D3C-71484A8ADAC8}" dt="2023-11-03T16:45:18.143" v="310" actId="700"/>
          <ac:spMkLst>
            <pc:docMk/>
            <pc:sldMk cId="2101592050" sldId="345"/>
            <ac:spMk id="5" creationId="{76813A9D-2298-ABBB-E2B1-755AB94FA1B0}"/>
          </ac:spMkLst>
        </pc:spChg>
      </pc:sldChg>
      <pc:sldChg chg="addSp delSp modSp mod modClrScheme chgLayout">
        <pc:chgData name="Tanisha Gitchuway" userId="42b79c91-3176-4347-9e44-a48c4756fc73" providerId="ADAL" clId="{466B88B6-95F4-45FB-8D3C-71484A8ADAC8}" dt="2023-11-03T17:02:58.870" v="494" actId="1076"/>
        <pc:sldMkLst>
          <pc:docMk/>
          <pc:sldMk cId="2550954400" sldId="346"/>
        </pc:sldMkLst>
        <pc:spChg chg="add del mod ord">
          <ac:chgData name="Tanisha Gitchuway" userId="42b79c91-3176-4347-9e44-a48c4756fc73" providerId="ADAL" clId="{466B88B6-95F4-45FB-8D3C-71484A8ADAC8}" dt="2023-11-03T17:02:54.524" v="492" actId="478"/>
          <ac:spMkLst>
            <pc:docMk/>
            <pc:sldMk cId="2550954400" sldId="346"/>
            <ac:spMk id="2" creationId="{14543092-9F98-313A-F9C5-2493D22C2663}"/>
          </ac:spMkLst>
        </pc:spChg>
        <pc:spChg chg="mod ord">
          <ac:chgData name="Tanisha Gitchuway" userId="42b79c91-3176-4347-9e44-a48c4756fc73" providerId="ADAL" clId="{466B88B6-95F4-45FB-8D3C-71484A8ADAC8}" dt="2023-11-03T17:02:58.870" v="494" actId="1076"/>
          <ac:spMkLst>
            <pc:docMk/>
            <pc:sldMk cId="2550954400" sldId="346"/>
            <ac:spMk id="3" creationId="{9C14D711-A3C3-F5D5-2586-A35BC8CBFF22}"/>
          </ac:spMkLst>
        </pc:spChg>
        <pc:spChg chg="mod ord">
          <ac:chgData name="Tanisha Gitchuway" userId="42b79c91-3176-4347-9e44-a48c4756fc73" providerId="ADAL" clId="{466B88B6-95F4-45FB-8D3C-71484A8ADAC8}" dt="2023-11-03T16:45:22.588" v="311" actId="700"/>
          <ac:spMkLst>
            <pc:docMk/>
            <pc:sldMk cId="2550954400" sldId="346"/>
            <ac:spMk id="5" creationId="{69F7FBEF-4BE6-726E-B90D-A1E8D22E031B}"/>
          </ac:spMkLst>
        </pc:spChg>
      </pc:sldChg>
      <pc:sldChg chg="addSp delSp modSp mod modClrScheme chgLayout">
        <pc:chgData name="Tanisha Gitchuway" userId="42b79c91-3176-4347-9e44-a48c4756fc73" providerId="ADAL" clId="{466B88B6-95F4-45FB-8D3C-71484A8ADAC8}" dt="2023-11-03T21:41:14.450" v="581"/>
        <pc:sldMkLst>
          <pc:docMk/>
          <pc:sldMk cId="1386356650" sldId="347"/>
        </pc:sldMkLst>
        <pc:spChg chg="mod ord">
          <ac:chgData name="Tanisha Gitchuway" userId="42b79c91-3176-4347-9e44-a48c4756fc73" providerId="ADAL" clId="{466B88B6-95F4-45FB-8D3C-71484A8ADAC8}" dt="2023-11-03T17:03:07.751" v="497" actId="1076"/>
          <ac:spMkLst>
            <pc:docMk/>
            <pc:sldMk cId="1386356650" sldId="347"/>
            <ac:spMk id="2" creationId="{CE472418-C0D5-1832-AA3B-E78F199F2064}"/>
          </ac:spMkLst>
        </pc:spChg>
        <pc:spChg chg="add del mod ord">
          <ac:chgData name="Tanisha Gitchuway" userId="42b79c91-3176-4347-9e44-a48c4756fc73" providerId="ADAL" clId="{466B88B6-95F4-45FB-8D3C-71484A8ADAC8}" dt="2023-11-03T17:03:01.006" v="495" actId="478"/>
          <ac:spMkLst>
            <pc:docMk/>
            <pc:sldMk cId="1386356650" sldId="347"/>
            <ac:spMk id="4" creationId="{F5A4641B-9467-4372-1CB0-7161F65366B7}"/>
          </ac:spMkLst>
        </pc:spChg>
        <pc:spChg chg="mod ord">
          <ac:chgData name="Tanisha Gitchuway" userId="42b79c91-3176-4347-9e44-a48c4756fc73" providerId="ADAL" clId="{466B88B6-95F4-45FB-8D3C-71484A8ADAC8}" dt="2023-11-03T16:45:28.908" v="312" actId="700"/>
          <ac:spMkLst>
            <pc:docMk/>
            <pc:sldMk cId="1386356650" sldId="347"/>
            <ac:spMk id="5" creationId="{76813A9D-2298-ABBB-E2B1-755AB94FA1B0}"/>
          </ac:spMkLst>
        </pc:spChg>
        <pc:graphicFrameChg chg="mod modGraphic">
          <ac:chgData name="Tanisha Gitchuway" userId="42b79c91-3176-4347-9e44-a48c4756fc73" providerId="ADAL" clId="{466B88B6-95F4-45FB-8D3C-71484A8ADAC8}" dt="2023-11-03T21:41:14.450" v="581"/>
          <ac:graphicFrameMkLst>
            <pc:docMk/>
            <pc:sldMk cId="1386356650" sldId="347"/>
            <ac:graphicFrameMk id="3" creationId="{1F23F0BC-B92E-4FA7-048D-9DC8E03E7414}"/>
          </ac:graphicFrameMkLst>
        </pc:graphicFrameChg>
        <pc:graphicFrameChg chg="add del mod">
          <ac:chgData name="Tanisha Gitchuway" userId="42b79c91-3176-4347-9e44-a48c4756fc73" providerId="ADAL" clId="{466B88B6-95F4-45FB-8D3C-71484A8ADAC8}" dt="2023-11-03T21:41:11.122" v="580"/>
          <ac:graphicFrameMkLst>
            <pc:docMk/>
            <pc:sldMk cId="1386356650" sldId="347"/>
            <ac:graphicFrameMk id="6" creationId="{0AAC0D23-B913-D4D5-E1C8-2CDC6B7C4724}"/>
          </ac:graphicFrameMkLst>
        </pc:graphicFrameChg>
      </pc:sldChg>
      <pc:sldChg chg="addSp delSp modSp mod modClrScheme chgLayout">
        <pc:chgData name="Tanisha Gitchuway" userId="42b79c91-3176-4347-9e44-a48c4756fc73" providerId="ADAL" clId="{466B88B6-95F4-45FB-8D3C-71484A8ADAC8}" dt="2023-11-03T21:56:32.364" v="624" actId="947"/>
        <pc:sldMkLst>
          <pc:docMk/>
          <pc:sldMk cId="1345824455" sldId="348"/>
        </pc:sldMkLst>
        <pc:spChg chg="mod ord">
          <ac:chgData name="Tanisha Gitchuway" userId="42b79c91-3176-4347-9e44-a48c4756fc73" providerId="ADAL" clId="{466B88B6-95F4-45FB-8D3C-71484A8ADAC8}" dt="2023-11-03T21:56:32.364" v="624" actId="947"/>
          <ac:spMkLst>
            <pc:docMk/>
            <pc:sldMk cId="1345824455" sldId="348"/>
            <ac:spMk id="3" creationId="{9B5F1656-397C-0879-E7D4-B4C44E92D7A5}"/>
          </ac:spMkLst>
        </pc:spChg>
        <pc:spChg chg="add del mod ord">
          <ac:chgData name="Tanisha Gitchuway" userId="42b79c91-3176-4347-9e44-a48c4756fc73" providerId="ADAL" clId="{466B88B6-95F4-45FB-8D3C-71484A8ADAC8}" dt="2023-11-03T17:03:11.024" v="498" actId="478"/>
          <ac:spMkLst>
            <pc:docMk/>
            <pc:sldMk cId="1345824455" sldId="348"/>
            <ac:spMk id="4" creationId="{51BFF47F-B9A4-F830-9EC7-996E0B72B906}"/>
          </ac:spMkLst>
        </pc:spChg>
        <pc:spChg chg="mod ord">
          <ac:chgData name="Tanisha Gitchuway" userId="42b79c91-3176-4347-9e44-a48c4756fc73" providerId="ADAL" clId="{466B88B6-95F4-45FB-8D3C-71484A8ADAC8}" dt="2023-11-03T16:45:38.032" v="313" actId="700"/>
          <ac:spMkLst>
            <pc:docMk/>
            <pc:sldMk cId="1345824455" sldId="348"/>
            <ac:spMk id="5" creationId="{69F7FBEF-4BE6-726E-B90D-A1E8D22E031B}"/>
          </ac:spMkLst>
        </pc:spChg>
      </pc:sldChg>
      <pc:sldChg chg="addSp delSp modSp mod modClrScheme chgLayout">
        <pc:chgData name="Tanisha Gitchuway" userId="42b79c91-3176-4347-9e44-a48c4756fc73" providerId="ADAL" clId="{466B88B6-95F4-45FB-8D3C-71484A8ADAC8}" dt="2023-11-03T21:56:51.028" v="626" actId="947"/>
        <pc:sldMkLst>
          <pc:docMk/>
          <pc:sldMk cId="229012354" sldId="349"/>
        </pc:sldMkLst>
        <pc:spChg chg="mod ord">
          <ac:chgData name="Tanisha Gitchuway" userId="42b79c91-3176-4347-9e44-a48c4756fc73" providerId="ADAL" clId="{466B88B6-95F4-45FB-8D3C-71484A8ADAC8}" dt="2023-11-03T21:56:51.028" v="626" actId="947"/>
          <ac:spMkLst>
            <pc:docMk/>
            <pc:sldMk cId="229012354" sldId="349"/>
            <ac:spMk id="2" creationId="{31C84606-A3C0-3E67-CD0D-C3F7DEC441D8}"/>
          </ac:spMkLst>
        </pc:spChg>
        <pc:spChg chg="add del mod ord">
          <ac:chgData name="Tanisha Gitchuway" userId="42b79c91-3176-4347-9e44-a48c4756fc73" providerId="ADAL" clId="{466B88B6-95F4-45FB-8D3C-71484A8ADAC8}" dt="2023-11-03T17:03:31.256" v="505" actId="478"/>
          <ac:spMkLst>
            <pc:docMk/>
            <pc:sldMk cId="229012354" sldId="349"/>
            <ac:spMk id="3" creationId="{F4726BDA-B037-929F-92EF-FF0EF57B2E9A}"/>
          </ac:spMkLst>
        </pc:spChg>
        <pc:spChg chg="mod ord">
          <ac:chgData name="Tanisha Gitchuway" userId="42b79c91-3176-4347-9e44-a48c4756fc73" providerId="ADAL" clId="{466B88B6-95F4-45FB-8D3C-71484A8ADAC8}" dt="2023-11-03T16:45:41.979" v="314" actId="700"/>
          <ac:spMkLst>
            <pc:docMk/>
            <pc:sldMk cId="229012354" sldId="349"/>
            <ac:spMk id="5" creationId="{76813A9D-2298-ABBB-E2B1-755AB94FA1B0}"/>
          </ac:spMkLst>
        </pc:spChg>
      </pc:sldChg>
      <pc:sldChg chg="addSp delSp modSp mod modClrScheme chgLayout">
        <pc:chgData name="Tanisha Gitchuway" userId="42b79c91-3176-4347-9e44-a48c4756fc73" providerId="ADAL" clId="{466B88B6-95F4-45FB-8D3C-71484A8ADAC8}" dt="2023-11-03T21:39:29.845" v="559" actId="1076"/>
        <pc:sldMkLst>
          <pc:docMk/>
          <pc:sldMk cId="3705492075" sldId="350"/>
        </pc:sldMkLst>
        <pc:spChg chg="mod ord">
          <ac:chgData name="Tanisha Gitchuway" userId="42b79c91-3176-4347-9e44-a48c4756fc73" providerId="ADAL" clId="{466B88B6-95F4-45FB-8D3C-71484A8ADAC8}" dt="2023-11-03T21:39:29.845" v="559" actId="1076"/>
          <ac:spMkLst>
            <pc:docMk/>
            <pc:sldMk cId="3705492075" sldId="350"/>
            <ac:spMk id="2" creationId="{9379BA53-AED9-FCBE-33BF-CAB9088F1C84}"/>
          </ac:spMkLst>
        </pc:spChg>
        <pc:spChg chg="add del mod ord">
          <ac:chgData name="Tanisha Gitchuway" userId="42b79c91-3176-4347-9e44-a48c4756fc73" providerId="ADAL" clId="{466B88B6-95F4-45FB-8D3C-71484A8ADAC8}" dt="2023-11-03T17:03:47.447" v="509" actId="478"/>
          <ac:spMkLst>
            <pc:docMk/>
            <pc:sldMk cId="3705492075" sldId="350"/>
            <ac:spMk id="4" creationId="{9A18D675-4229-356D-FA9F-E12F02DE303E}"/>
          </ac:spMkLst>
        </pc:spChg>
        <pc:spChg chg="mod ord">
          <ac:chgData name="Tanisha Gitchuway" userId="42b79c91-3176-4347-9e44-a48c4756fc73" providerId="ADAL" clId="{466B88B6-95F4-45FB-8D3C-71484A8ADAC8}" dt="2023-11-03T16:45:45.020" v="315" actId="700"/>
          <ac:spMkLst>
            <pc:docMk/>
            <pc:sldMk cId="3705492075" sldId="350"/>
            <ac:spMk id="5" creationId="{69F7FBEF-4BE6-726E-B90D-A1E8D22E031B}"/>
          </ac:spMkLst>
        </pc:spChg>
      </pc:sldChg>
      <pc:sldChg chg="addSp delSp modSp mod modClrScheme chgLayout">
        <pc:chgData name="Tanisha Gitchuway" userId="42b79c91-3176-4347-9e44-a48c4756fc73" providerId="ADAL" clId="{466B88B6-95F4-45FB-8D3C-71484A8ADAC8}" dt="2023-11-03T21:59:02.792" v="633" actId="947"/>
        <pc:sldMkLst>
          <pc:docMk/>
          <pc:sldMk cId="2269515012" sldId="351"/>
        </pc:sldMkLst>
        <pc:spChg chg="mod ord">
          <ac:chgData name="Tanisha Gitchuway" userId="42b79c91-3176-4347-9e44-a48c4756fc73" providerId="ADAL" clId="{466B88B6-95F4-45FB-8D3C-71484A8ADAC8}" dt="2023-11-03T21:30:00.688" v="514" actId="1076"/>
          <ac:spMkLst>
            <pc:docMk/>
            <pc:sldMk cId="2269515012" sldId="351"/>
            <ac:spMk id="2" creationId="{B7930DA0-B048-591F-E1EC-B45F1BFE3C4C}"/>
          </ac:spMkLst>
        </pc:spChg>
        <pc:spChg chg="add del mod ord">
          <ac:chgData name="Tanisha Gitchuway" userId="42b79c91-3176-4347-9e44-a48c4756fc73" providerId="ADAL" clId="{466B88B6-95F4-45FB-8D3C-71484A8ADAC8}" dt="2023-11-03T21:29:53.376" v="512" actId="478"/>
          <ac:spMkLst>
            <pc:docMk/>
            <pc:sldMk cId="2269515012" sldId="351"/>
            <ac:spMk id="4" creationId="{27E6BC27-365A-1EE7-7B9F-737953ABAC21}"/>
          </ac:spMkLst>
        </pc:spChg>
        <pc:spChg chg="mod ord">
          <ac:chgData name="Tanisha Gitchuway" userId="42b79c91-3176-4347-9e44-a48c4756fc73" providerId="ADAL" clId="{466B88B6-95F4-45FB-8D3C-71484A8ADAC8}" dt="2023-11-03T16:45:51.453" v="316" actId="700"/>
          <ac:spMkLst>
            <pc:docMk/>
            <pc:sldMk cId="2269515012" sldId="351"/>
            <ac:spMk id="5" creationId="{76813A9D-2298-ABBB-E2B1-755AB94FA1B0}"/>
          </ac:spMkLst>
        </pc:spChg>
        <pc:spChg chg="add mod">
          <ac:chgData name="Tanisha Gitchuway" userId="42b79c91-3176-4347-9e44-a48c4756fc73" providerId="ADAL" clId="{466B88B6-95F4-45FB-8D3C-71484A8ADAC8}" dt="2023-11-03T21:59:02.792" v="633" actId="947"/>
          <ac:spMkLst>
            <pc:docMk/>
            <pc:sldMk cId="2269515012" sldId="351"/>
            <ac:spMk id="7" creationId="{824A4CCA-C73D-2FC3-30A5-78F2974D1F2A}"/>
          </ac:spMkLst>
        </pc:spChg>
        <pc:spChg chg="add mod">
          <ac:chgData name="Tanisha Gitchuway" userId="42b79c91-3176-4347-9e44-a48c4756fc73" providerId="ADAL" clId="{466B88B6-95F4-45FB-8D3C-71484A8ADAC8}" dt="2023-11-03T21:57:08.435" v="627" actId="947"/>
          <ac:spMkLst>
            <pc:docMk/>
            <pc:sldMk cId="2269515012" sldId="351"/>
            <ac:spMk id="9" creationId="{3B6F3C6E-7685-1C4A-4BE4-10BBCACDC47A}"/>
          </ac:spMkLst>
        </pc:spChg>
        <pc:graphicFrameChg chg="mod modGraphic">
          <ac:chgData name="Tanisha Gitchuway" userId="42b79c91-3176-4347-9e44-a48c4756fc73" providerId="ADAL" clId="{466B88B6-95F4-45FB-8D3C-71484A8ADAC8}" dt="2023-11-03T21:39:12.364" v="557" actId="1076"/>
          <ac:graphicFrameMkLst>
            <pc:docMk/>
            <pc:sldMk cId="2269515012" sldId="351"/>
            <ac:graphicFrameMk id="3" creationId="{1884C681-6692-D012-07B7-E95E62D96B6F}"/>
          </ac:graphicFrameMkLst>
        </pc:graphicFrameChg>
        <pc:graphicFrameChg chg="add del mod modGraphic">
          <ac:chgData name="Tanisha Gitchuway" userId="42b79c91-3176-4347-9e44-a48c4756fc73" providerId="ADAL" clId="{466B88B6-95F4-45FB-8D3C-71484A8ADAC8}" dt="2023-11-03T21:35:30.544" v="546"/>
          <ac:graphicFrameMkLst>
            <pc:docMk/>
            <pc:sldMk cId="2269515012" sldId="351"/>
            <ac:graphicFrameMk id="10" creationId="{AEFFA073-F974-90B7-2895-9E672D8B4C36}"/>
          </ac:graphicFrameMkLst>
        </pc:graphicFrameChg>
      </pc:sldChg>
      <pc:sldChg chg="addSp delSp modSp mod modClrScheme chgLayout">
        <pc:chgData name="Tanisha Gitchuway" userId="42b79c91-3176-4347-9e44-a48c4756fc73" providerId="ADAL" clId="{466B88B6-95F4-45FB-8D3C-71484A8ADAC8}" dt="2023-11-03T21:58:07.642" v="631" actId="947"/>
        <pc:sldMkLst>
          <pc:docMk/>
          <pc:sldMk cId="1468196758" sldId="352"/>
        </pc:sldMkLst>
        <pc:spChg chg="mod ord">
          <ac:chgData name="Tanisha Gitchuway" userId="42b79c91-3176-4347-9e44-a48c4756fc73" providerId="ADAL" clId="{466B88B6-95F4-45FB-8D3C-71484A8ADAC8}" dt="2023-11-03T21:42:02.488" v="588" actId="1076"/>
          <ac:spMkLst>
            <pc:docMk/>
            <pc:sldMk cId="1468196758" sldId="352"/>
            <ac:spMk id="2" creationId="{04BFE841-CB94-B6E8-6F54-AE72D36E0C45}"/>
          </ac:spMkLst>
        </pc:spChg>
        <pc:spChg chg="add del mod ord">
          <ac:chgData name="Tanisha Gitchuway" userId="42b79c91-3176-4347-9e44-a48c4756fc73" providerId="ADAL" clId="{466B88B6-95F4-45FB-8D3C-71484A8ADAC8}" dt="2023-11-03T21:41:37.158" v="582" actId="478"/>
          <ac:spMkLst>
            <pc:docMk/>
            <pc:sldMk cId="1468196758" sldId="352"/>
            <ac:spMk id="4" creationId="{BAF04E85-C2E8-D6BD-F45A-F1F418A9CBFE}"/>
          </ac:spMkLst>
        </pc:spChg>
        <pc:spChg chg="mod ord">
          <ac:chgData name="Tanisha Gitchuway" userId="42b79c91-3176-4347-9e44-a48c4756fc73" providerId="ADAL" clId="{466B88B6-95F4-45FB-8D3C-71484A8ADAC8}" dt="2023-11-03T16:45:54.790" v="317" actId="700"/>
          <ac:spMkLst>
            <pc:docMk/>
            <pc:sldMk cId="1468196758" sldId="352"/>
            <ac:spMk id="5" creationId="{69F7FBEF-4BE6-726E-B90D-A1E8D22E031B}"/>
          </ac:spMkLst>
        </pc:spChg>
        <pc:graphicFrameChg chg="mod modGraphic">
          <ac:chgData name="Tanisha Gitchuway" userId="42b79c91-3176-4347-9e44-a48c4756fc73" providerId="ADAL" clId="{466B88B6-95F4-45FB-8D3C-71484A8ADAC8}" dt="2023-11-03T21:58:07.642" v="631" actId="947"/>
          <ac:graphicFrameMkLst>
            <pc:docMk/>
            <pc:sldMk cId="1468196758" sldId="352"/>
            <ac:graphicFrameMk id="3" creationId="{159E9E15-767C-3A2F-B50F-F1581D98CA8E}"/>
          </ac:graphicFrameMkLst>
        </pc:graphicFrameChg>
      </pc:sldChg>
      <pc:sldChg chg="addSp delSp modSp mod modClrScheme chgLayout">
        <pc:chgData name="Tanisha Gitchuway" userId="42b79c91-3176-4347-9e44-a48c4756fc73" providerId="ADAL" clId="{466B88B6-95F4-45FB-8D3C-71484A8ADAC8}" dt="2023-11-03T21:42:21.340" v="591" actId="1076"/>
        <pc:sldMkLst>
          <pc:docMk/>
          <pc:sldMk cId="1998619497" sldId="353"/>
        </pc:sldMkLst>
        <pc:spChg chg="mod ord">
          <ac:chgData name="Tanisha Gitchuway" userId="42b79c91-3176-4347-9e44-a48c4756fc73" providerId="ADAL" clId="{466B88B6-95F4-45FB-8D3C-71484A8ADAC8}" dt="2023-11-03T21:42:21.340" v="591" actId="1076"/>
          <ac:spMkLst>
            <pc:docMk/>
            <pc:sldMk cId="1998619497" sldId="353"/>
            <ac:spMk id="2" creationId="{9DEE081B-E5F6-D9A1-EA24-0278C99D3298}"/>
          </ac:spMkLst>
        </pc:spChg>
        <pc:spChg chg="add del mod ord">
          <ac:chgData name="Tanisha Gitchuway" userId="42b79c91-3176-4347-9e44-a48c4756fc73" providerId="ADAL" clId="{466B88B6-95F4-45FB-8D3C-71484A8ADAC8}" dt="2023-11-03T21:42:09.577" v="589" actId="478"/>
          <ac:spMkLst>
            <pc:docMk/>
            <pc:sldMk cId="1998619497" sldId="353"/>
            <ac:spMk id="4" creationId="{0F5A6BF8-0052-882B-592F-500B7A7D88E4}"/>
          </ac:spMkLst>
        </pc:spChg>
        <pc:spChg chg="mod ord">
          <ac:chgData name="Tanisha Gitchuway" userId="42b79c91-3176-4347-9e44-a48c4756fc73" providerId="ADAL" clId="{466B88B6-95F4-45FB-8D3C-71484A8ADAC8}" dt="2023-11-03T16:45:57.878" v="318" actId="700"/>
          <ac:spMkLst>
            <pc:docMk/>
            <pc:sldMk cId="1998619497" sldId="353"/>
            <ac:spMk id="5" creationId="{76813A9D-2298-ABBB-E2B1-755AB94FA1B0}"/>
          </ac:spMkLst>
        </pc:spChg>
      </pc:sldChg>
      <pc:sldChg chg="addSp delSp modSp mod modClrScheme chgLayout">
        <pc:chgData name="Tanisha Gitchuway" userId="42b79c91-3176-4347-9e44-a48c4756fc73" providerId="ADAL" clId="{466B88B6-95F4-45FB-8D3C-71484A8ADAC8}" dt="2023-11-03T21:43:32.519" v="607" actId="1076"/>
        <pc:sldMkLst>
          <pc:docMk/>
          <pc:sldMk cId="2618691882" sldId="354"/>
        </pc:sldMkLst>
        <pc:spChg chg="mod ord">
          <ac:chgData name="Tanisha Gitchuway" userId="42b79c91-3176-4347-9e44-a48c4756fc73" providerId="ADAL" clId="{466B88B6-95F4-45FB-8D3C-71484A8ADAC8}" dt="2023-11-03T21:42:58.454" v="600" actId="1076"/>
          <ac:spMkLst>
            <pc:docMk/>
            <pc:sldMk cId="2618691882" sldId="354"/>
            <ac:spMk id="2" creationId="{E5E1AE72-D03F-D8FD-1F78-88D3F893A803}"/>
          </ac:spMkLst>
        </pc:spChg>
        <pc:spChg chg="add del mod ord">
          <ac:chgData name="Tanisha Gitchuway" userId="42b79c91-3176-4347-9e44-a48c4756fc73" providerId="ADAL" clId="{466B88B6-95F4-45FB-8D3C-71484A8ADAC8}" dt="2023-11-03T21:43:00.376" v="601" actId="478"/>
          <ac:spMkLst>
            <pc:docMk/>
            <pc:sldMk cId="2618691882" sldId="354"/>
            <ac:spMk id="4" creationId="{E02D4B2A-BEF5-515D-74FD-A37896FE5D0A}"/>
          </ac:spMkLst>
        </pc:spChg>
        <pc:spChg chg="mod ord">
          <ac:chgData name="Tanisha Gitchuway" userId="42b79c91-3176-4347-9e44-a48c4756fc73" providerId="ADAL" clId="{466B88B6-95F4-45FB-8D3C-71484A8ADAC8}" dt="2023-11-03T16:46:02.097" v="319" actId="700"/>
          <ac:spMkLst>
            <pc:docMk/>
            <pc:sldMk cId="2618691882" sldId="354"/>
            <ac:spMk id="5" creationId="{69F7FBEF-4BE6-726E-B90D-A1E8D22E031B}"/>
          </ac:spMkLst>
        </pc:spChg>
        <pc:spChg chg="mod">
          <ac:chgData name="Tanisha Gitchuway" userId="42b79c91-3176-4347-9e44-a48c4756fc73" providerId="ADAL" clId="{466B88B6-95F4-45FB-8D3C-71484A8ADAC8}" dt="2023-11-03T21:43:26.795" v="606" actId="1076"/>
          <ac:spMkLst>
            <pc:docMk/>
            <pc:sldMk cId="2618691882" sldId="354"/>
            <ac:spMk id="6" creationId="{DA0C152D-0CB3-7A0A-B4F1-8728743C3054}"/>
          </ac:spMkLst>
        </pc:spChg>
        <pc:graphicFrameChg chg="mod modGraphic">
          <ac:chgData name="Tanisha Gitchuway" userId="42b79c91-3176-4347-9e44-a48c4756fc73" providerId="ADAL" clId="{466B88B6-95F4-45FB-8D3C-71484A8ADAC8}" dt="2023-11-03T21:43:32.519" v="607" actId="1076"/>
          <ac:graphicFrameMkLst>
            <pc:docMk/>
            <pc:sldMk cId="2618691882" sldId="354"/>
            <ac:graphicFrameMk id="3" creationId="{B141EE32-09D4-6862-7485-7366D3C61B6A}"/>
          </ac:graphicFrameMkLst>
        </pc:graphicFrameChg>
      </pc:sldChg>
      <pc:sldChg chg="addSp delSp modSp mod modClrScheme chgLayout">
        <pc:chgData name="Tanisha Gitchuway" userId="42b79c91-3176-4347-9e44-a48c4756fc73" providerId="ADAL" clId="{466B88B6-95F4-45FB-8D3C-71484A8ADAC8}" dt="2023-11-03T21:43:51.560" v="612" actId="1076"/>
        <pc:sldMkLst>
          <pc:docMk/>
          <pc:sldMk cId="2010349616" sldId="355"/>
        </pc:sldMkLst>
        <pc:spChg chg="mod ord">
          <ac:chgData name="Tanisha Gitchuway" userId="42b79c91-3176-4347-9e44-a48c4756fc73" providerId="ADAL" clId="{466B88B6-95F4-45FB-8D3C-71484A8ADAC8}" dt="2023-11-03T21:43:51.560" v="612" actId="1076"/>
          <ac:spMkLst>
            <pc:docMk/>
            <pc:sldMk cId="2010349616" sldId="355"/>
            <ac:spMk id="2" creationId="{5BFB0249-022A-9E13-D38A-D823BB3E77E6}"/>
          </ac:spMkLst>
        </pc:spChg>
        <pc:spChg chg="add del mod ord">
          <ac:chgData name="Tanisha Gitchuway" userId="42b79c91-3176-4347-9e44-a48c4756fc73" providerId="ADAL" clId="{466B88B6-95F4-45FB-8D3C-71484A8ADAC8}" dt="2023-11-03T21:43:37.689" v="608" actId="478"/>
          <ac:spMkLst>
            <pc:docMk/>
            <pc:sldMk cId="2010349616" sldId="355"/>
            <ac:spMk id="4" creationId="{F9B959C8-40D8-9CE2-8AB3-42888E1A3A09}"/>
          </ac:spMkLst>
        </pc:spChg>
        <pc:spChg chg="mod ord">
          <ac:chgData name="Tanisha Gitchuway" userId="42b79c91-3176-4347-9e44-a48c4756fc73" providerId="ADAL" clId="{466B88B6-95F4-45FB-8D3C-71484A8ADAC8}" dt="2023-11-03T16:46:08.836" v="320" actId="700"/>
          <ac:spMkLst>
            <pc:docMk/>
            <pc:sldMk cId="2010349616" sldId="355"/>
            <ac:spMk id="5" creationId="{76813A9D-2298-ABBB-E2B1-755AB94FA1B0}"/>
          </ac:spMkLst>
        </pc:spChg>
      </pc:sldChg>
      <pc:sldChg chg="addSp delSp modSp mod modClrScheme chgLayout">
        <pc:chgData name="Tanisha Gitchuway" userId="42b79c91-3176-4347-9e44-a48c4756fc73" providerId="ADAL" clId="{466B88B6-95F4-45FB-8D3C-71484A8ADAC8}" dt="2023-11-03T21:44:02.500" v="615" actId="1076"/>
        <pc:sldMkLst>
          <pc:docMk/>
          <pc:sldMk cId="837187069" sldId="356"/>
        </pc:sldMkLst>
        <pc:spChg chg="mod ord">
          <ac:chgData name="Tanisha Gitchuway" userId="42b79c91-3176-4347-9e44-a48c4756fc73" providerId="ADAL" clId="{466B88B6-95F4-45FB-8D3C-71484A8ADAC8}" dt="2023-11-03T21:44:02.500" v="615" actId="1076"/>
          <ac:spMkLst>
            <pc:docMk/>
            <pc:sldMk cId="837187069" sldId="356"/>
            <ac:spMk id="2" creationId="{89681324-215B-89A9-9A60-E7BEF8330121}"/>
          </ac:spMkLst>
        </pc:spChg>
        <pc:spChg chg="add del mod ord">
          <ac:chgData name="Tanisha Gitchuway" userId="42b79c91-3176-4347-9e44-a48c4756fc73" providerId="ADAL" clId="{466B88B6-95F4-45FB-8D3C-71484A8ADAC8}" dt="2023-11-03T21:43:54.929" v="613" actId="478"/>
          <ac:spMkLst>
            <pc:docMk/>
            <pc:sldMk cId="837187069" sldId="356"/>
            <ac:spMk id="4" creationId="{5AE7F748-B818-87B7-94AA-C19BD2B08ECF}"/>
          </ac:spMkLst>
        </pc:spChg>
        <pc:spChg chg="mod ord">
          <ac:chgData name="Tanisha Gitchuway" userId="42b79c91-3176-4347-9e44-a48c4756fc73" providerId="ADAL" clId="{466B88B6-95F4-45FB-8D3C-71484A8ADAC8}" dt="2023-11-03T16:46:12.289" v="321" actId="700"/>
          <ac:spMkLst>
            <pc:docMk/>
            <pc:sldMk cId="837187069" sldId="356"/>
            <ac:spMk id="5" creationId="{69F7FBEF-4BE6-726E-B90D-A1E8D22E031B}"/>
          </ac:spMkLst>
        </pc:spChg>
      </pc:sldChg>
      <pc:sldChg chg="modSp mod">
        <pc:chgData name="Tanisha Gitchuway" userId="42b79c91-3176-4347-9e44-a48c4756fc73" providerId="ADAL" clId="{466B88B6-95F4-45FB-8D3C-71484A8ADAC8}" dt="2023-11-03T22:00:09.867" v="635" actId="947"/>
        <pc:sldMkLst>
          <pc:docMk/>
          <pc:sldMk cId="1715802274" sldId="370"/>
        </pc:sldMkLst>
        <pc:spChg chg="mod">
          <ac:chgData name="Tanisha Gitchuway" userId="42b79c91-3176-4347-9e44-a48c4756fc73" providerId="ADAL" clId="{466B88B6-95F4-45FB-8D3C-71484A8ADAC8}" dt="2023-11-03T22:00:09.867" v="635" actId="947"/>
          <ac:spMkLst>
            <pc:docMk/>
            <pc:sldMk cId="1715802274" sldId="370"/>
            <ac:spMk id="6" creationId="{CE653B6C-16AE-07DA-8257-A489EA6AF804}"/>
          </ac:spMkLst>
        </pc:spChg>
      </pc:sldChg>
      <pc:sldChg chg="modSp mod">
        <pc:chgData name="Tanisha Gitchuway" userId="42b79c91-3176-4347-9e44-a48c4756fc73" providerId="ADAL" clId="{466B88B6-95F4-45FB-8D3C-71484A8ADAC8}" dt="2023-11-03T22:07:55.234" v="639" actId="947"/>
        <pc:sldMkLst>
          <pc:docMk/>
          <pc:sldMk cId="798141388" sldId="375"/>
        </pc:sldMkLst>
        <pc:spChg chg="mod">
          <ac:chgData name="Tanisha Gitchuway" userId="42b79c91-3176-4347-9e44-a48c4756fc73" providerId="ADAL" clId="{466B88B6-95F4-45FB-8D3C-71484A8ADAC8}" dt="2023-11-03T22:07:55.234" v="639" actId="947"/>
          <ac:spMkLst>
            <pc:docMk/>
            <pc:sldMk cId="798141388" sldId="375"/>
            <ac:spMk id="8" creationId="{520C9A1D-C664-712B-D6DD-F255BC278F0D}"/>
          </ac:spMkLst>
        </pc:spChg>
      </pc:sldChg>
      <pc:sldChg chg="modSp mod">
        <pc:chgData name="Tanisha Gitchuway" userId="42b79c91-3176-4347-9e44-a48c4756fc73" providerId="ADAL" clId="{466B88B6-95F4-45FB-8D3C-71484A8ADAC8}" dt="2023-11-03T22:08:34.174" v="640" actId="11"/>
        <pc:sldMkLst>
          <pc:docMk/>
          <pc:sldMk cId="3428436533" sldId="376"/>
        </pc:sldMkLst>
        <pc:graphicFrameChg chg="modGraphic">
          <ac:chgData name="Tanisha Gitchuway" userId="42b79c91-3176-4347-9e44-a48c4756fc73" providerId="ADAL" clId="{466B88B6-95F4-45FB-8D3C-71484A8ADAC8}" dt="2023-11-03T22:08:34.174" v="640" actId="11"/>
          <ac:graphicFrameMkLst>
            <pc:docMk/>
            <pc:sldMk cId="3428436533" sldId="376"/>
            <ac:graphicFrameMk id="3" creationId="{8F54AC65-EC1D-25B2-1FD5-0B5744A8FF88}"/>
          </ac:graphicFrameMkLst>
        </pc:graphicFrameChg>
      </pc:sldChg>
      <pc:sldChg chg="modSp mod">
        <pc:chgData name="Tanisha Gitchuway" userId="42b79c91-3176-4347-9e44-a48c4756fc73" providerId="ADAL" clId="{466B88B6-95F4-45FB-8D3C-71484A8ADAC8}" dt="2023-11-03T22:08:52.068" v="642" actId="11"/>
        <pc:sldMkLst>
          <pc:docMk/>
          <pc:sldMk cId="3519634222" sldId="379"/>
        </pc:sldMkLst>
        <pc:graphicFrameChg chg="modGraphic">
          <ac:chgData name="Tanisha Gitchuway" userId="42b79c91-3176-4347-9e44-a48c4756fc73" providerId="ADAL" clId="{466B88B6-95F4-45FB-8D3C-71484A8ADAC8}" dt="2023-11-03T22:08:52.068" v="642" actId="11"/>
          <ac:graphicFrameMkLst>
            <pc:docMk/>
            <pc:sldMk cId="3519634222" sldId="379"/>
            <ac:graphicFrameMk id="3" creationId="{9C01ACA6-C91C-51D6-0504-BAE2432907F0}"/>
          </ac:graphicFrameMkLst>
        </pc:graphicFrameChg>
      </pc:sldChg>
      <pc:sldChg chg="modSp mod">
        <pc:chgData name="Tanisha Gitchuway" userId="42b79c91-3176-4347-9e44-a48c4756fc73" providerId="ADAL" clId="{466B88B6-95F4-45FB-8D3C-71484A8ADAC8}" dt="2023-11-03T16:29:50.224" v="185" actId="20577"/>
        <pc:sldMkLst>
          <pc:docMk/>
          <pc:sldMk cId="1529687716" sldId="410"/>
        </pc:sldMkLst>
        <pc:graphicFrameChg chg="modGraphic">
          <ac:chgData name="Tanisha Gitchuway" userId="42b79c91-3176-4347-9e44-a48c4756fc73" providerId="ADAL" clId="{466B88B6-95F4-45FB-8D3C-71484A8ADAC8}" dt="2023-11-03T16:29:50.224" v="185" actId="20577"/>
          <ac:graphicFrameMkLst>
            <pc:docMk/>
            <pc:sldMk cId="1529687716" sldId="410"/>
            <ac:graphicFrameMk id="4" creationId="{82725D7E-F140-72D0-0C53-24065CB7E77F}"/>
          </ac:graphicFrameMkLst>
        </pc:graphicFrameChg>
      </pc:sldChg>
      <pc:sldChg chg="modSp mod">
        <pc:chgData name="Tanisha Gitchuway" userId="42b79c91-3176-4347-9e44-a48c4756fc73" providerId="ADAL" clId="{466B88B6-95F4-45FB-8D3C-71484A8ADAC8}" dt="2023-11-03T16:30:08.134" v="189" actId="20577"/>
        <pc:sldMkLst>
          <pc:docMk/>
          <pc:sldMk cId="3696670143" sldId="420"/>
        </pc:sldMkLst>
        <pc:graphicFrameChg chg="modGraphic">
          <ac:chgData name="Tanisha Gitchuway" userId="42b79c91-3176-4347-9e44-a48c4756fc73" providerId="ADAL" clId="{466B88B6-95F4-45FB-8D3C-71484A8ADAC8}" dt="2023-11-03T16:30:08.134" v="189" actId="20577"/>
          <ac:graphicFrameMkLst>
            <pc:docMk/>
            <pc:sldMk cId="3696670143" sldId="420"/>
            <ac:graphicFrameMk id="3" creationId="{0375B05E-B60B-5B53-54C5-351C3A50D3FD}"/>
          </ac:graphicFrameMkLst>
        </pc:graphicFrameChg>
      </pc:sldChg>
      <pc:sldChg chg="addSp delSp modSp new mod modClrScheme chgLayout">
        <pc:chgData name="Tanisha Gitchuway" userId="42b79c91-3176-4347-9e44-a48c4756fc73" providerId="ADAL" clId="{466B88B6-95F4-45FB-8D3C-71484A8ADAC8}" dt="2023-11-03T16:39:00.172" v="247" actId="478"/>
        <pc:sldMkLst>
          <pc:docMk/>
          <pc:sldMk cId="3052297539" sldId="488"/>
        </pc:sldMkLst>
        <pc:spChg chg="del">
          <ac:chgData name="Tanisha Gitchuway" userId="42b79c91-3176-4347-9e44-a48c4756fc73" providerId="ADAL" clId="{466B88B6-95F4-45FB-8D3C-71484A8ADAC8}" dt="2023-11-03T16:31:34.133" v="192" actId="478"/>
          <ac:spMkLst>
            <pc:docMk/>
            <pc:sldMk cId="3052297539" sldId="488"/>
            <ac:spMk id="2" creationId="{5E0FC92F-ECB1-A2FE-E12C-8A4AA9476285}"/>
          </ac:spMkLst>
        </pc:spChg>
        <pc:spChg chg="del">
          <ac:chgData name="Tanisha Gitchuway" userId="42b79c91-3176-4347-9e44-a48c4756fc73" providerId="ADAL" clId="{466B88B6-95F4-45FB-8D3C-71484A8ADAC8}" dt="2023-11-03T16:31:33.015" v="191" actId="478"/>
          <ac:spMkLst>
            <pc:docMk/>
            <pc:sldMk cId="3052297539" sldId="488"/>
            <ac:spMk id="3" creationId="{134122BC-D398-DCDF-5364-67E0815AFBDB}"/>
          </ac:spMkLst>
        </pc:spChg>
        <pc:spChg chg="del">
          <ac:chgData name="Tanisha Gitchuway" userId="42b79c91-3176-4347-9e44-a48c4756fc73" providerId="ADAL" clId="{466B88B6-95F4-45FB-8D3C-71484A8ADAC8}" dt="2023-11-03T16:31:31.862" v="190" actId="478"/>
          <ac:spMkLst>
            <pc:docMk/>
            <pc:sldMk cId="3052297539" sldId="488"/>
            <ac:spMk id="4" creationId="{74737149-4483-E918-3C1F-2C089C009922}"/>
          </ac:spMkLst>
        </pc:spChg>
        <pc:spChg chg="mod ord">
          <ac:chgData name="Tanisha Gitchuway" userId="42b79c91-3176-4347-9e44-a48c4756fc73" providerId="ADAL" clId="{466B88B6-95F4-45FB-8D3C-71484A8ADAC8}" dt="2023-11-03T16:38:57.154" v="246" actId="700"/>
          <ac:spMkLst>
            <pc:docMk/>
            <pc:sldMk cId="3052297539" sldId="488"/>
            <ac:spMk id="5" creationId="{8C64569A-F1E7-9A42-A925-79A59C163505}"/>
          </ac:spMkLst>
        </pc:spChg>
        <pc:spChg chg="add mod ord">
          <ac:chgData name="Tanisha Gitchuway" userId="42b79c91-3176-4347-9e44-a48c4756fc73" providerId="ADAL" clId="{466B88B6-95F4-45FB-8D3C-71484A8ADAC8}" dt="2023-11-03T16:38:57.154" v="246" actId="700"/>
          <ac:spMkLst>
            <pc:docMk/>
            <pc:sldMk cId="3052297539" sldId="488"/>
            <ac:spMk id="6" creationId="{8B6AF6F5-AA8C-6E25-465E-52259F240D5C}"/>
          </ac:spMkLst>
        </pc:spChg>
        <pc:spChg chg="add mod">
          <ac:chgData name="Tanisha Gitchuway" userId="42b79c91-3176-4347-9e44-a48c4756fc73" providerId="ADAL" clId="{466B88B6-95F4-45FB-8D3C-71484A8ADAC8}" dt="2023-11-03T16:34:29.903" v="233" actId="1076"/>
          <ac:spMkLst>
            <pc:docMk/>
            <pc:sldMk cId="3052297539" sldId="488"/>
            <ac:spMk id="8" creationId="{A658D48B-307B-1662-4B3F-D8FDFD2C0127}"/>
          </ac:spMkLst>
        </pc:spChg>
        <pc:spChg chg="add mod">
          <ac:chgData name="Tanisha Gitchuway" userId="42b79c91-3176-4347-9e44-a48c4756fc73" providerId="ADAL" clId="{466B88B6-95F4-45FB-8D3C-71484A8ADAC8}" dt="2023-11-03T16:34:06.046" v="226" actId="1076"/>
          <ac:spMkLst>
            <pc:docMk/>
            <pc:sldMk cId="3052297539" sldId="488"/>
            <ac:spMk id="10" creationId="{5908A471-4E2F-B9D3-53BE-A52ADF78B619}"/>
          </ac:spMkLst>
        </pc:spChg>
        <pc:spChg chg="add del mod ord">
          <ac:chgData name="Tanisha Gitchuway" userId="42b79c91-3176-4347-9e44-a48c4756fc73" providerId="ADAL" clId="{466B88B6-95F4-45FB-8D3C-71484A8ADAC8}" dt="2023-11-03T16:39:00.172" v="247" actId="478"/>
          <ac:spMkLst>
            <pc:docMk/>
            <pc:sldMk cId="3052297539" sldId="488"/>
            <ac:spMk id="12" creationId="{9C397EB0-3C43-BDFA-D38B-5FBB235E256F}"/>
          </ac:spMkLst>
        </pc:spChg>
        <pc:graphicFrameChg chg="add mod modGraphic">
          <ac:chgData name="Tanisha Gitchuway" userId="42b79c91-3176-4347-9e44-a48c4756fc73" providerId="ADAL" clId="{466B88B6-95F4-45FB-8D3C-71484A8ADAC8}" dt="2023-11-03T16:38:25.142" v="245" actId="1076"/>
          <ac:graphicFrameMkLst>
            <pc:docMk/>
            <pc:sldMk cId="3052297539" sldId="488"/>
            <ac:graphicFrameMk id="11" creationId="{0341F9C3-11D1-30C2-B980-AD2E21CD77D1}"/>
          </ac:graphicFrameMkLst>
        </pc:graphicFrameChg>
      </pc:sldChg>
    </pc:docChg>
  </pc:docChgLst>
  <pc:docChgLst>
    <pc:chgData name="Thomas Getchius" userId="S::thomas.getchius@heart.org::ef367eb1-48a1-47b5-860c-f37bfabd7e55" providerId="AD" clId="Web-{7ADA41A5-BBDE-21D8-EB21-74B0B44E3904}"/>
    <pc:docChg chg="">
      <pc:chgData name="Thomas Getchius" userId="S::thomas.getchius@heart.org::ef367eb1-48a1-47b5-860c-f37bfabd7e55" providerId="AD" clId="Web-{7ADA41A5-BBDE-21D8-EB21-74B0B44E3904}" dt="2023-11-20T21:15:25.381" v="0"/>
      <pc:docMkLst>
        <pc:docMk/>
      </pc:docMkLst>
      <pc:sldChg chg="delCm">
        <pc:chgData name="Thomas Getchius" userId="S::thomas.getchius@heart.org::ef367eb1-48a1-47b5-860c-f37bfabd7e55" providerId="AD" clId="Web-{7ADA41A5-BBDE-21D8-EB21-74B0B44E3904}" dt="2023-11-20T21:15:25.381" v="0"/>
        <pc:sldMkLst>
          <pc:docMk/>
          <pc:sldMk cId="2377226634" sldId="293"/>
        </pc:sldMkLst>
        <pc:extLst>
          <p:ext xmlns:p="http://schemas.openxmlformats.org/presentationml/2006/main" uri="{D6D511B9-2390-475A-947B-AFAB55BFBCF1}">
            <pc226:cmChg xmlns:pc226="http://schemas.microsoft.com/office/powerpoint/2022/06/main/command" chg="del">
              <pc226:chgData name="Thomas Getchius" userId="S::thomas.getchius@heart.org::ef367eb1-48a1-47b5-860c-f37bfabd7e55" providerId="AD" clId="Web-{7ADA41A5-BBDE-21D8-EB21-74B0B44E3904}" dt="2023-11-20T21:15:25.381" v="0"/>
              <pc2:cmMkLst xmlns:pc2="http://schemas.microsoft.com/office/powerpoint/2019/9/main/command">
                <pc:docMk/>
                <pc:sldMk cId="2377226634" sldId="293"/>
                <pc2:cmMk id="{C0E8D4CA-359D-4FBD-978D-5BAE4B2638DE}"/>
              </pc2:cmMkLst>
            </pc226:cmChg>
          </p:ext>
        </pc:extLst>
      </pc:sldChg>
    </pc:docChg>
  </pc:docChgLst>
  <pc:docChgLst>
    <pc:chgData name="Tanisha Gitchuway" userId="S::tanisha.gitchuway@heart.org::42b79c91-3176-4347-9e44-a48c4756fc73" providerId="AD" clId="Web-{7C239760-58E2-DD8C-26C3-1FB196E943A2}"/>
    <pc:docChg chg="modSld">
      <pc:chgData name="Tanisha Gitchuway" userId="S::tanisha.gitchuway@heart.org::42b79c91-3176-4347-9e44-a48c4756fc73" providerId="AD" clId="Web-{7C239760-58E2-DD8C-26C3-1FB196E943A2}" dt="2023-11-08T18:38:48.377" v="65" actId="20577"/>
      <pc:docMkLst>
        <pc:docMk/>
      </pc:docMkLst>
      <pc:sldChg chg="modSp">
        <pc:chgData name="Tanisha Gitchuway" userId="S::tanisha.gitchuway@heart.org::42b79c91-3176-4347-9e44-a48c4756fc73" providerId="AD" clId="Web-{7C239760-58E2-DD8C-26C3-1FB196E943A2}" dt="2023-11-08T18:32:55.021" v="9"/>
        <pc:sldMkLst>
          <pc:docMk/>
          <pc:sldMk cId="3461116346" sldId="408"/>
        </pc:sldMkLst>
        <pc:graphicFrameChg chg="mod modGraphic">
          <ac:chgData name="Tanisha Gitchuway" userId="S::tanisha.gitchuway@heart.org::42b79c91-3176-4347-9e44-a48c4756fc73" providerId="AD" clId="Web-{7C239760-58E2-DD8C-26C3-1FB196E943A2}" dt="2023-11-08T18:32:55.021" v="9"/>
          <ac:graphicFrameMkLst>
            <pc:docMk/>
            <pc:sldMk cId="3461116346" sldId="408"/>
            <ac:graphicFrameMk id="3" creationId="{F67AFB62-E412-EBF8-9F27-61434FBF44F8}"/>
          </ac:graphicFrameMkLst>
        </pc:graphicFrameChg>
      </pc:sldChg>
      <pc:sldChg chg="modSp">
        <pc:chgData name="Tanisha Gitchuway" userId="S::tanisha.gitchuway@heart.org::42b79c91-3176-4347-9e44-a48c4756fc73" providerId="AD" clId="Web-{7C239760-58E2-DD8C-26C3-1FB196E943A2}" dt="2023-11-08T18:36:35.076" v="59"/>
        <pc:sldMkLst>
          <pc:docMk/>
          <pc:sldMk cId="4131454438" sldId="409"/>
        </pc:sldMkLst>
        <pc:graphicFrameChg chg="mod modGraphic">
          <ac:chgData name="Tanisha Gitchuway" userId="S::tanisha.gitchuway@heart.org::42b79c91-3176-4347-9e44-a48c4756fc73" providerId="AD" clId="Web-{7C239760-58E2-DD8C-26C3-1FB196E943A2}" dt="2023-11-08T18:36:35.076" v="59"/>
          <ac:graphicFrameMkLst>
            <pc:docMk/>
            <pc:sldMk cId="4131454438" sldId="409"/>
            <ac:graphicFrameMk id="3" creationId="{E4846BE7-0DA4-1B2C-FE4D-D067394E3366}"/>
          </ac:graphicFrameMkLst>
        </pc:graphicFrameChg>
      </pc:sldChg>
      <pc:sldChg chg="modSp">
        <pc:chgData name="Tanisha Gitchuway" userId="S::tanisha.gitchuway@heart.org::42b79c91-3176-4347-9e44-a48c4756fc73" providerId="AD" clId="Web-{7C239760-58E2-DD8C-26C3-1FB196E943A2}" dt="2023-11-08T18:38:12.220" v="63"/>
        <pc:sldMkLst>
          <pc:docMk/>
          <pc:sldMk cId="1529687716" sldId="410"/>
        </pc:sldMkLst>
        <pc:spChg chg="mod">
          <ac:chgData name="Tanisha Gitchuway" userId="S::tanisha.gitchuway@heart.org::42b79c91-3176-4347-9e44-a48c4756fc73" providerId="AD" clId="Web-{7C239760-58E2-DD8C-26C3-1FB196E943A2}" dt="2023-11-08T18:38:09.626" v="61" actId="20577"/>
          <ac:spMkLst>
            <pc:docMk/>
            <pc:sldMk cId="1529687716" sldId="410"/>
            <ac:spMk id="2" creationId="{82DE098F-23F9-CCA4-CCEA-D17DAE96F049}"/>
          </ac:spMkLst>
        </pc:spChg>
        <pc:graphicFrameChg chg="mod modGraphic">
          <ac:chgData name="Tanisha Gitchuway" userId="S::tanisha.gitchuway@heart.org::42b79c91-3176-4347-9e44-a48c4756fc73" providerId="AD" clId="Web-{7C239760-58E2-DD8C-26C3-1FB196E943A2}" dt="2023-11-08T18:38:12.220" v="63"/>
          <ac:graphicFrameMkLst>
            <pc:docMk/>
            <pc:sldMk cId="1529687716" sldId="410"/>
            <ac:graphicFrameMk id="4" creationId="{82725D7E-F140-72D0-0C53-24065CB7E77F}"/>
          </ac:graphicFrameMkLst>
        </pc:graphicFrameChg>
      </pc:sldChg>
      <pc:sldChg chg="modSp">
        <pc:chgData name="Tanisha Gitchuway" userId="S::tanisha.gitchuway@heart.org::42b79c91-3176-4347-9e44-a48c4756fc73" providerId="AD" clId="Web-{7C239760-58E2-DD8C-26C3-1FB196E943A2}" dt="2023-11-08T18:38:48.377" v="65" actId="20577"/>
        <pc:sldMkLst>
          <pc:docMk/>
          <pc:sldMk cId="1535995819" sldId="411"/>
        </pc:sldMkLst>
        <pc:spChg chg="mod">
          <ac:chgData name="Tanisha Gitchuway" userId="S::tanisha.gitchuway@heart.org::42b79c91-3176-4347-9e44-a48c4756fc73" providerId="AD" clId="Web-{7C239760-58E2-DD8C-26C3-1FB196E943A2}" dt="2023-11-08T18:38:48.377" v="65" actId="20577"/>
          <ac:spMkLst>
            <pc:docMk/>
            <pc:sldMk cId="1535995819" sldId="411"/>
            <ac:spMk id="7" creationId="{613D1A70-3CCB-9885-B064-B236D163BBF1}"/>
          </ac:spMkLst>
        </pc:spChg>
      </pc:sldChg>
    </pc:docChg>
  </pc:docChgLst>
  <pc:docChgLst>
    <pc:chgData name="Tanisha Gitchuway" userId="42b79c91-3176-4347-9e44-a48c4756fc73" providerId="ADAL" clId="{737F8643-2CED-4C37-A0BE-C6EC0EBF0131}"/>
    <pc:docChg chg="undo custSel addSld delSld modSld">
      <pc:chgData name="Tanisha Gitchuway" userId="42b79c91-3176-4347-9e44-a48c4756fc73" providerId="ADAL" clId="{737F8643-2CED-4C37-A0BE-C6EC0EBF0131}" dt="2023-11-06T21:42:58.045" v="703" actId="478"/>
      <pc:docMkLst>
        <pc:docMk/>
      </pc:docMkLst>
      <pc:sldChg chg="modSp mod">
        <pc:chgData name="Tanisha Gitchuway" userId="42b79c91-3176-4347-9e44-a48c4756fc73" providerId="ADAL" clId="{737F8643-2CED-4C37-A0BE-C6EC0EBF0131}" dt="2023-11-06T19:06:17.961" v="112" actId="20577"/>
        <pc:sldMkLst>
          <pc:docMk/>
          <pc:sldMk cId="512226749" sldId="260"/>
        </pc:sldMkLst>
        <pc:spChg chg="mod">
          <ac:chgData name="Tanisha Gitchuway" userId="42b79c91-3176-4347-9e44-a48c4756fc73" providerId="ADAL" clId="{737F8643-2CED-4C37-A0BE-C6EC0EBF0131}" dt="2023-11-06T19:06:17.961" v="112" actId="20577"/>
          <ac:spMkLst>
            <pc:docMk/>
            <pc:sldMk cId="512226749" sldId="260"/>
            <ac:spMk id="4" creationId="{120B427E-F35A-F75D-3487-9C252B3B3B81}"/>
          </ac:spMkLst>
        </pc:spChg>
        <pc:spChg chg="mod">
          <ac:chgData name="Tanisha Gitchuway" userId="42b79c91-3176-4347-9e44-a48c4756fc73" providerId="ADAL" clId="{737F8643-2CED-4C37-A0BE-C6EC0EBF0131}" dt="2023-11-06T18:59:40.451" v="5" actId="1076"/>
          <ac:spMkLst>
            <pc:docMk/>
            <pc:sldMk cId="512226749" sldId="260"/>
            <ac:spMk id="7" creationId="{8D078783-F715-45B6-ABDB-4D450FFBEFB6}"/>
          </ac:spMkLst>
        </pc:spChg>
        <pc:spChg chg="mod">
          <ac:chgData name="Tanisha Gitchuway" userId="42b79c91-3176-4347-9e44-a48c4756fc73" providerId="ADAL" clId="{737F8643-2CED-4C37-A0BE-C6EC0EBF0131}" dt="2023-11-06T19:00:46.469" v="8" actId="20577"/>
          <ac:spMkLst>
            <pc:docMk/>
            <pc:sldMk cId="512226749" sldId="260"/>
            <ac:spMk id="8" creationId="{31E9E5EF-0D47-4BA9-B200-951A78F80BB1}"/>
          </ac:spMkLst>
        </pc:spChg>
      </pc:sldChg>
      <pc:sldChg chg="modSp mod">
        <pc:chgData name="Tanisha Gitchuway" userId="42b79c91-3176-4347-9e44-a48c4756fc73" providerId="ADAL" clId="{737F8643-2CED-4C37-A0BE-C6EC0EBF0131}" dt="2023-11-06T19:08:59.871" v="125" actId="20577"/>
        <pc:sldMkLst>
          <pc:docMk/>
          <pc:sldMk cId="876794349" sldId="261"/>
        </pc:sldMkLst>
        <pc:spChg chg="mod">
          <ac:chgData name="Tanisha Gitchuway" userId="42b79c91-3176-4347-9e44-a48c4756fc73" providerId="ADAL" clId="{737F8643-2CED-4C37-A0BE-C6EC0EBF0131}" dt="2023-11-06T19:08:59.871" v="125" actId="20577"/>
          <ac:spMkLst>
            <pc:docMk/>
            <pc:sldMk cId="876794349" sldId="261"/>
            <ac:spMk id="7" creationId="{2C7633FD-8EBE-07FA-71D9-CF6D9EBE3D50}"/>
          </ac:spMkLst>
        </pc:spChg>
      </pc:sldChg>
      <pc:sldChg chg="modSp mod">
        <pc:chgData name="Tanisha Gitchuway" userId="42b79c91-3176-4347-9e44-a48c4756fc73" providerId="ADAL" clId="{737F8643-2CED-4C37-A0BE-C6EC0EBF0131}" dt="2023-11-06T19:18:35.445" v="133" actId="20577"/>
        <pc:sldMkLst>
          <pc:docMk/>
          <pc:sldMk cId="357819949" sldId="268"/>
        </pc:sldMkLst>
        <pc:spChg chg="mod">
          <ac:chgData name="Tanisha Gitchuway" userId="42b79c91-3176-4347-9e44-a48c4756fc73" providerId="ADAL" clId="{737F8643-2CED-4C37-A0BE-C6EC0EBF0131}" dt="2023-11-06T19:18:35.445" v="133" actId="20577"/>
          <ac:spMkLst>
            <pc:docMk/>
            <pc:sldMk cId="357819949" sldId="268"/>
            <ac:spMk id="4" creationId="{4E212CC4-E6E2-C8C2-2AFD-864F2922F082}"/>
          </ac:spMkLst>
        </pc:spChg>
      </pc:sldChg>
      <pc:sldChg chg="modSp mod">
        <pc:chgData name="Tanisha Gitchuway" userId="42b79c91-3176-4347-9e44-a48c4756fc73" providerId="ADAL" clId="{737F8643-2CED-4C37-A0BE-C6EC0EBF0131}" dt="2023-11-06T19:44:12.425" v="304" actId="20577"/>
        <pc:sldMkLst>
          <pc:docMk/>
          <pc:sldMk cId="1569296769" sldId="270"/>
        </pc:sldMkLst>
        <pc:graphicFrameChg chg="modGraphic">
          <ac:chgData name="Tanisha Gitchuway" userId="42b79c91-3176-4347-9e44-a48c4756fc73" providerId="ADAL" clId="{737F8643-2CED-4C37-A0BE-C6EC0EBF0131}" dt="2023-11-06T19:44:12.425" v="304" actId="20577"/>
          <ac:graphicFrameMkLst>
            <pc:docMk/>
            <pc:sldMk cId="1569296769" sldId="270"/>
            <ac:graphicFrameMk id="9" creationId="{1EC41064-207C-42EA-782D-08DB28350396}"/>
          </ac:graphicFrameMkLst>
        </pc:graphicFrameChg>
      </pc:sldChg>
      <pc:sldChg chg="modSp mod">
        <pc:chgData name="Tanisha Gitchuway" userId="42b79c91-3176-4347-9e44-a48c4756fc73" providerId="ADAL" clId="{737F8643-2CED-4C37-A0BE-C6EC0EBF0131}" dt="2023-11-06T19:30:04.770" v="200" actId="20577"/>
        <pc:sldMkLst>
          <pc:docMk/>
          <pc:sldMk cId="810184280" sldId="271"/>
        </pc:sldMkLst>
        <pc:graphicFrameChg chg="modGraphic">
          <ac:chgData name="Tanisha Gitchuway" userId="42b79c91-3176-4347-9e44-a48c4756fc73" providerId="ADAL" clId="{737F8643-2CED-4C37-A0BE-C6EC0EBF0131}" dt="2023-11-06T19:30:04.770" v="200" actId="20577"/>
          <ac:graphicFrameMkLst>
            <pc:docMk/>
            <pc:sldMk cId="810184280" sldId="271"/>
            <ac:graphicFrameMk id="3" creationId="{8E5C5631-0A10-9869-C531-1E170A3D9C21}"/>
          </ac:graphicFrameMkLst>
        </pc:graphicFrameChg>
      </pc:sldChg>
      <pc:sldChg chg="modSp mod">
        <pc:chgData name="Tanisha Gitchuway" userId="42b79c91-3176-4347-9e44-a48c4756fc73" providerId="ADAL" clId="{737F8643-2CED-4C37-A0BE-C6EC0EBF0131}" dt="2023-11-06T19:43:25.412" v="295" actId="20577"/>
        <pc:sldMkLst>
          <pc:docMk/>
          <pc:sldMk cId="1037036323" sldId="272"/>
        </pc:sldMkLst>
        <pc:graphicFrameChg chg="modGraphic">
          <ac:chgData name="Tanisha Gitchuway" userId="42b79c91-3176-4347-9e44-a48c4756fc73" providerId="ADAL" clId="{737F8643-2CED-4C37-A0BE-C6EC0EBF0131}" dt="2023-11-06T19:43:25.412" v="295" actId="20577"/>
          <ac:graphicFrameMkLst>
            <pc:docMk/>
            <pc:sldMk cId="1037036323" sldId="272"/>
            <ac:graphicFrameMk id="7" creationId="{FA4E7FF5-C2D1-391A-CC8F-50919FE26296}"/>
          </ac:graphicFrameMkLst>
        </pc:graphicFrameChg>
        <pc:graphicFrameChg chg="modGraphic">
          <ac:chgData name="Tanisha Gitchuway" userId="42b79c91-3176-4347-9e44-a48c4756fc73" providerId="ADAL" clId="{737F8643-2CED-4C37-A0BE-C6EC0EBF0131}" dt="2023-11-06T19:33:43.827" v="228" actId="20577"/>
          <ac:graphicFrameMkLst>
            <pc:docMk/>
            <pc:sldMk cId="1037036323" sldId="272"/>
            <ac:graphicFrameMk id="9" creationId="{1801E8AB-7891-F9D5-DE4C-A32434C99E63}"/>
          </ac:graphicFrameMkLst>
        </pc:graphicFrameChg>
      </pc:sldChg>
      <pc:sldChg chg="modSp mod">
        <pc:chgData name="Tanisha Gitchuway" userId="42b79c91-3176-4347-9e44-a48c4756fc73" providerId="ADAL" clId="{737F8643-2CED-4C37-A0BE-C6EC0EBF0131}" dt="2023-11-06T19:37:35.135" v="263" actId="5793"/>
        <pc:sldMkLst>
          <pc:docMk/>
          <pc:sldMk cId="3979397569" sldId="273"/>
        </pc:sldMkLst>
        <pc:graphicFrameChg chg="modGraphic">
          <ac:chgData name="Tanisha Gitchuway" userId="42b79c91-3176-4347-9e44-a48c4756fc73" providerId="ADAL" clId="{737F8643-2CED-4C37-A0BE-C6EC0EBF0131}" dt="2023-11-06T19:37:35.135" v="263" actId="5793"/>
          <ac:graphicFrameMkLst>
            <pc:docMk/>
            <pc:sldMk cId="3979397569" sldId="273"/>
            <ac:graphicFrameMk id="3" creationId="{F00D3080-9CC6-FF96-3821-B141AEFBA5C9}"/>
          </ac:graphicFrameMkLst>
        </pc:graphicFrameChg>
      </pc:sldChg>
      <pc:sldChg chg="modSp mod">
        <pc:chgData name="Tanisha Gitchuway" userId="42b79c91-3176-4347-9e44-a48c4756fc73" providerId="ADAL" clId="{737F8643-2CED-4C37-A0BE-C6EC0EBF0131}" dt="2023-11-06T19:42:44.472" v="293" actId="20577"/>
        <pc:sldMkLst>
          <pc:docMk/>
          <pc:sldMk cId="2315129609" sldId="274"/>
        </pc:sldMkLst>
        <pc:graphicFrameChg chg="modGraphic">
          <ac:chgData name="Tanisha Gitchuway" userId="42b79c91-3176-4347-9e44-a48c4756fc73" providerId="ADAL" clId="{737F8643-2CED-4C37-A0BE-C6EC0EBF0131}" dt="2023-11-06T19:42:44.472" v="293" actId="20577"/>
          <ac:graphicFrameMkLst>
            <pc:docMk/>
            <pc:sldMk cId="2315129609" sldId="274"/>
            <ac:graphicFrameMk id="4" creationId="{278F1DB3-0147-B9E1-BCC5-FEAC57806E76}"/>
          </ac:graphicFrameMkLst>
        </pc:graphicFrameChg>
      </pc:sldChg>
      <pc:sldChg chg="modSp mod">
        <pc:chgData name="Tanisha Gitchuway" userId="42b79c91-3176-4347-9e44-a48c4756fc73" providerId="ADAL" clId="{737F8643-2CED-4C37-A0BE-C6EC0EBF0131}" dt="2023-11-06T19:46:45.472" v="324" actId="20577"/>
        <pc:sldMkLst>
          <pc:docMk/>
          <pc:sldMk cId="1149848467" sldId="275"/>
        </pc:sldMkLst>
        <pc:graphicFrameChg chg="modGraphic">
          <ac:chgData name="Tanisha Gitchuway" userId="42b79c91-3176-4347-9e44-a48c4756fc73" providerId="ADAL" clId="{737F8643-2CED-4C37-A0BE-C6EC0EBF0131}" dt="2023-11-06T19:46:45.472" v="324" actId="20577"/>
          <ac:graphicFrameMkLst>
            <pc:docMk/>
            <pc:sldMk cId="1149848467" sldId="275"/>
            <ac:graphicFrameMk id="3" creationId="{C58C0009-E794-3F60-612D-C7E7C8A77BF0}"/>
          </ac:graphicFrameMkLst>
        </pc:graphicFrameChg>
      </pc:sldChg>
      <pc:sldChg chg="modSp mod">
        <pc:chgData name="Tanisha Gitchuway" userId="42b79c91-3176-4347-9e44-a48c4756fc73" providerId="ADAL" clId="{737F8643-2CED-4C37-A0BE-C6EC0EBF0131}" dt="2023-11-06T19:51:48.881" v="372" actId="20577"/>
        <pc:sldMkLst>
          <pc:docMk/>
          <pc:sldMk cId="2073129242" sldId="276"/>
        </pc:sldMkLst>
        <pc:graphicFrameChg chg="modGraphic">
          <ac:chgData name="Tanisha Gitchuway" userId="42b79c91-3176-4347-9e44-a48c4756fc73" providerId="ADAL" clId="{737F8643-2CED-4C37-A0BE-C6EC0EBF0131}" dt="2023-11-06T19:51:48.881" v="372" actId="20577"/>
          <ac:graphicFrameMkLst>
            <pc:docMk/>
            <pc:sldMk cId="2073129242" sldId="276"/>
            <ac:graphicFrameMk id="3" creationId="{1B374847-9FB5-B124-E779-D174E5A6C425}"/>
          </ac:graphicFrameMkLst>
        </pc:graphicFrameChg>
      </pc:sldChg>
      <pc:sldChg chg="modSp mod">
        <pc:chgData name="Tanisha Gitchuway" userId="42b79c91-3176-4347-9e44-a48c4756fc73" providerId="ADAL" clId="{737F8643-2CED-4C37-A0BE-C6EC0EBF0131}" dt="2023-11-06T19:55:15.041" v="388" actId="20577"/>
        <pc:sldMkLst>
          <pc:docMk/>
          <pc:sldMk cId="197421246" sldId="277"/>
        </pc:sldMkLst>
        <pc:graphicFrameChg chg="modGraphic">
          <ac:chgData name="Tanisha Gitchuway" userId="42b79c91-3176-4347-9e44-a48c4756fc73" providerId="ADAL" clId="{737F8643-2CED-4C37-A0BE-C6EC0EBF0131}" dt="2023-11-06T19:55:15.041" v="388" actId="20577"/>
          <ac:graphicFrameMkLst>
            <pc:docMk/>
            <pc:sldMk cId="197421246" sldId="277"/>
            <ac:graphicFrameMk id="3" creationId="{2A0A32E3-EE64-730B-1DC8-751789005947}"/>
          </ac:graphicFrameMkLst>
        </pc:graphicFrameChg>
      </pc:sldChg>
      <pc:sldChg chg="modSp mod">
        <pc:chgData name="Tanisha Gitchuway" userId="42b79c91-3176-4347-9e44-a48c4756fc73" providerId="ADAL" clId="{737F8643-2CED-4C37-A0BE-C6EC0EBF0131}" dt="2023-11-06T19:58:47.606" v="406" actId="20577"/>
        <pc:sldMkLst>
          <pc:docMk/>
          <pc:sldMk cId="2775367853" sldId="278"/>
        </pc:sldMkLst>
        <pc:graphicFrameChg chg="modGraphic">
          <ac:chgData name="Tanisha Gitchuway" userId="42b79c91-3176-4347-9e44-a48c4756fc73" providerId="ADAL" clId="{737F8643-2CED-4C37-A0BE-C6EC0EBF0131}" dt="2023-11-06T19:58:47.606" v="406" actId="20577"/>
          <ac:graphicFrameMkLst>
            <pc:docMk/>
            <pc:sldMk cId="2775367853" sldId="278"/>
            <ac:graphicFrameMk id="3" creationId="{975E94ED-4313-C2C2-6A40-1D9284C7CD53}"/>
          </ac:graphicFrameMkLst>
        </pc:graphicFrameChg>
      </pc:sldChg>
      <pc:sldChg chg="modSp mod">
        <pc:chgData name="Tanisha Gitchuway" userId="42b79c91-3176-4347-9e44-a48c4756fc73" providerId="ADAL" clId="{737F8643-2CED-4C37-A0BE-C6EC0EBF0131}" dt="2023-11-06T19:24:51.674" v="173" actId="20577"/>
        <pc:sldMkLst>
          <pc:docMk/>
          <pc:sldMk cId="422660759" sldId="288"/>
        </pc:sldMkLst>
        <pc:graphicFrameChg chg="modGraphic">
          <ac:chgData name="Tanisha Gitchuway" userId="42b79c91-3176-4347-9e44-a48c4756fc73" providerId="ADAL" clId="{737F8643-2CED-4C37-A0BE-C6EC0EBF0131}" dt="2023-11-06T19:24:51.674" v="173" actId="20577"/>
          <ac:graphicFrameMkLst>
            <pc:docMk/>
            <pc:sldMk cId="422660759" sldId="288"/>
            <ac:graphicFrameMk id="3" creationId="{151AB4B3-4EBC-151C-C516-7AD4F8E5EA7E}"/>
          </ac:graphicFrameMkLst>
        </pc:graphicFrameChg>
      </pc:sldChg>
      <pc:sldChg chg="modSp mod">
        <pc:chgData name="Tanisha Gitchuway" userId="42b79c91-3176-4347-9e44-a48c4756fc73" providerId="ADAL" clId="{737F8643-2CED-4C37-A0BE-C6EC0EBF0131}" dt="2023-11-06T19:43:58.459" v="301" actId="20577"/>
        <pc:sldMkLst>
          <pc:docMk/>
          <pc:sldMk cId="370298375" sldId="289"/>
        </pc:sldMkLst>
        <pc:graphicFrameChg chg="modGraphic">
          <ac:chgData name="Tanisha Gitchuway" userId="42b79c91-3176-4347-9e44-a48c4756fc73" providerId="ADAL" clId="{737F8643-2CED-4C37-A0BE-C6EC0EBF0131}" dt="2023-11-06T19:43:58.459" v="301" actId="20577"/>
          <ac:graphicFrameMkLst>
            <pc:docMk/>
            <pc:sldMk cId="370298375" sldId="289"/>
            <ac:graphicFrameMk id="6" creationId="{65399E90-0C67-42C1-187E-CCC6B23B56B0}"/>
          </ac:graphicFrameMkLst>
        </pc:graphicFrameChg>
        <pc:graphicFrameChg chg="modGraphic">
          <ac:chgData name="Tanisha Gitchuway" userId="42b79c91-3176-4347-9e44-a48c4756fc73" providerId="ADAL" clId="{737F8643-2CED-4C37-A0BE-C6EC0EBF0131}" dt="2023-11-06T19:28:20.518" v="193" actId="20577"/>
          <ac:graphicFrameMkLst>
            <pc:docMk/>
            <pc:sldMk cId="370298375" sldId="289"/>
            <ac:graphicFrameMk id="7" creationId="{20CCF56A-12A5-6D2E-6E31-C8B204EC0D19}"/>
          </ac:graphicFrameMkLst>
        </pc:graphicFrameChg>
      </pc:sldChg>
      <pc:sldChg chg="modSp mod">
        <pc:chgData name="Tanisha Gitchuway" userId="42b79c91-3176-4347-9e44-a48c4756fc73" providerId="ADAL" clId="{737F8643-2CED-4C37-A0BE-C6EC0EBF0131}" dt="2023-11-06T19:43:43.217" v="298" actId="20577"/>
        <pc:sldMkLst>
          <pc:docMk/>
          <pc:sldMk cId="721331020" sldId="290"/>
        </pc:sldMkLst>
        <pc:graphicFrameChg chg="modGraphic">
          <ac:chgData name="Tanisha Gitchuway" userId="42b79c91-3176-4347-9e44-a48c4756fc73" providerId="ADAL" clId="{737F8643-2CED-4C37-A0BE-C6EC0EBF0131}" dt="2023-11-06T19:43:43.217" v="298" actId="20577"/>
          <ac:graphicFrameMkLst>
            <pc:docMk/>
            <pc:sldMk cId="721331020" sldId="290"/>
            <ac:graphicFrameMk id="3" creationId="{2C82961B-748C-432F-C3B8-6EFB44B9DB98}"/>
          </ac:graphicFrameMkLst>
        </pc:graphicFrameChg>
      </pc:sldChg>
      <pc:sldChg chg="modSp mod">
        <pc:chgData name="Tanisha Gitchuway" userId="42b79c91-3176-4347-9e44-a48c4756fc73" providerId="ADAL" clId="{737F8643-2CED-4C37-A0BE-C6EC0EBF0131}" dt="2023-11-06T19:36:24.865" v="250" actId="20577"/>
        <pc:sldMkLst>
          <pc:docMk/>
          <pc:sldMk cId="574301845" sldId="291"/>
        </pc:sldMkLst>
        <pc:spChg chg="mod">
          <ac:chgData name="Tanisha Gitchuway" userId="42b79c91-3176-4347-9e44-a48c4756fc73" providerId="ADAL" clId="{737F8643-2CED-4C37-A0BE-C6EC0EBF0131}" dt="2023-11-06T19:34:29.728" v="229" actId="1076"/>
          <ac:spMkLst>
            <pc:docMk/>
            <pc:sldMk cId="574301845" sldId="291"/>
            <ac:spMk id="2" creationId="{AE21A21C-3CAA-EBC3-4E23-ADA3BA99B552}"/>
          </ac:spMkLst>
        </pc:spChg>
        <pc:graphicFrameChg chg="mod modGraphic">
          <ac:chgData name="Tanisha Gitchuway" userId="42b79c91-3176-4347-9e44-a48c4756fc73" providerId="ADAL" clId="{737F8643-2CED-4C37-A0BE-C6EC0EBF0131}" dt="2023-11-06T19:36:24.865" v="250" actId="20577"/>
          <ac:graphicFrameMkLst>
            <pc:docMk/>
            <pc:sldMk cId="574301845" sldId="291"/>
            <ac:graphicFrameMk id="3" creationId="{D348D73D-4212-AED1-50C7-7EEA4822917D}"/>
          </ac:graphicFrameMkLst>
        </pc:graphicFrameChg>
        <pc:graphicFrameChg chg="mod modGraphic">
          <ac:chgData name="Tanisha Gitchuway" userId="42b79c91-3176-4347-9e44-a48c4756fc73" providerId="ADAL" clId="{737F8643-2CED-4C37-A0BE-C6EC0EBF0131}" dt="2023-11-06T19:34:41.468" v="232" actId="14100"/>
          <ac:graphicFrameMkLst>
            <pc:docMk/>
            <pc:sldMk cId="574301845" sldId="291"/>
            <ac:graphicFrameMk id="6" creationId="{CB60741D-0818-CD27-3FC8-546FC41DCF98}"/>
          </ac:graphicFrameMkLst>
        </pc:graphicFrameChg>
      </pc:sldChg>
      <pc:sldChg chg="modSp mod">
        <pc:chgData name="Tanisha Gitchuway" userId="42b79c91-3176-4347-9e44-a48c4756fc73" providerId="ADAL" clId="{737F8643-2CED-4C37-A0BE-C6EC0EBF0131}" dt="2023-11-06T19:39:44.176" v="285" actId="20577"/>
        <pc:sldMkLst>
          <pc:docMk/>
          <pc:sldMk cId="1801186638" sldId="292"/>
        </pc:sldMkLst>
        <pc:graphicFrameChg chg="modGraphic">
          <ac:chgData name="Tanisha Gitchuway" userId="42b79c91-3176-4347-9e44-a48c4756fc73" providerId="ADAL" clId="{737F8643-2CED-4C37-A0BE-C6EC0EBF0131}" dt="2023-11-06T19:39:44.176" v="285" actId="20577"/>
          <ac:graphicFrameMkLst>
            <pc:docMk/>
            <pc:sldMk cId="1801186638" sldId="292"/>
            <ac:graphicFrameMk id="3" creationId="{64184159-18BC-6DB3-6CA5-41465566E833}"/>
          </ac:graphicFrameMkLst>
        </pc:graphicFrameChg>
      </pc:sldChg>
      <pc:sldChg chg="modSp mod">
        <pc:chgData name="Tanisha Gitchuway" userId="42b79c91-3176-4347-9e44-a48c4756fc73" providerId="ADAL" clId="{737F8643-2CED-4C37-A0BE-C6EC0EBF0131}" dt="2023-11-06T19:46:21.510" v="322" actId="20577"/>
        <pc:sldMkLst>
          <pc:docMk/>
          <pc:sldMk cId="2377226634" sldId="293"/>
        </pc:sldMkLst>
        <pc:graphicFrameChg chg="modGraphic">
          <ac:chgData name="Tanisha Gitchuway" userId="42b79c91-3176-4347-9e44-a48c4756fc73" providerId="ADAL" clId="{737F8643-2CED-4C37-A0BE-C6EC0EBF0131}" dt="2023-11-06T19:46:21.510" v="322" actId="20577"/>
          <ac:graphicFrameMkLst>
            <pc:docMk/>
            <pc:sldMk cId="2377226634" sldId="293"/>
            <ac:graphicFrameMk id="3" creationId="{117E37D6-89F9-8D24-E16A-488EFFCA5E33}"/>
          </ac:graphicFrameMkLst>
        </pc:graphicFrameChg>
      </pc:sldChg>
      <pc:sldChg chg="modSp mod">
        <pc:chgData name="Tanisha Gitchuway" userId="42b79c91-3176-4347-9e44-a48c4756fc73" providerId="ADAL" clId="{737F8643-2CED-4C37-A0BE-C6EC0EBF0131}" dt="2023-11-06T19:49:18.542" v="345" actId="20577"/>
        <pc:sldMkLst>
          <pc:docMk/>
          <pc:sldMk cId="1359016738" sldId="294"/>
        </pc:sldMkLst>
        <pc:graphicFrameChg chg="modGraphic">
          <ac:chgData name="Tanisha Gitchuway" userId="42b79c91-3176-4347-9e44-a48c4756fc73" providerId="ADAL" clId="{737F8643-2CED-4C37-A0BE-C6EC0EBF0131}" dt="2023-11-06T19:49:18.542" v="345" actId="20577"/>
          <ac:graphicFrameMkLst>
            <pc:docMk/>
            <pc:sldMk cId="1359016738" sldId="294"/>
            <ac:graphicFrameMk id="3" creationId="{4B8745C1-2641-F845-12F1-B2085D4224C1}"/>
          </ac:graphicFrameMkLst>
        </pc:graphicFrameChg>
      </pc:sldChg>
      <pc:sldChg chg="modSp mod">
        <pc:chgData name="Tanisha Gitchuway" userId="42b79c91-3176-4347-9e44-a48c4756fc73" providerId="ADAL" clId="{737F8643-2CED-4C37-A0BE-C6EC0EBF0131}" dt="2023-11-06T19:52:41.493" v="377" actId="20577"/>
        <pc:sldMkLst>
          <pc:docMk/>
          <pc:sldMk cId="242400440" sldId="295"/>
        </pc:sldMkLst>
        <pc:graphicFrameChg chg="modGraphic">
          <ac:chgData name="Tanisha Gitchuway" userId="42b79c91-3176-4347-9e44-a48c4756fc73" providerId="ADAL" clId="{737F8643-2CED-4C37-A0BE-C6EC0EBF0131}" dt="2023-11-06T19:52:35.519" v="374" actId="20577"/>
          <ac:graphicFrameMkLst>
            <pc:docMk/>
            <pc:sldMk cId="242400440" sldId="295"/>
            <ac:graphicFrameMk id="3" creationId="{8F84FB8A-65AE-0E51-8537-D50A7E5EE8BF}"/>
          </ac:graphicFrameMkLst>
        </pc:graphicFrameChg>
        <pc:graphicFrameChg chg="modGraphic">
          <ac:chgData name="Tanisha Gitchuway" userId="42b79c91-3176-4347-9e44-a48c4756fc73" providerId="ADAL" clId="{737F8643-2CED-4C37-A0BE-C6EC0EBF0131}" dt="2023-11-06T19:52:41.493" v="377" actId="20577"/>
          <ac:graphicFrameMkLst>
            <pc:docMk/>
            <pc:sldMk cId="242400440" sldId="295"/>
            <ac:graphicFrameMk id="6" creationId="{92B9510C-1C24-D056-59D7-C141D9AFCA98}"/>
          </ac:graphicFrameMkLst>
        </pc:graphicFrameChg>
      </pc:sldChg>
      <pc:sldChg chg="modSp mod">
        <pc:chgData name="Tanisha Gitchuway" userId="42b79c91-3176-4347-9e44-a48c4756fc73" providerId="ADAL" clId="{737F8643-2CED-4C37-A0BE-C6EC0EBF0131}" dt="2023-11-06T19:57:53.103" v="400" actId="20577"/>
        <pc:sldMkLst>
          <pc:docMk/>
          <pc:sldMk cId="3674755182" sldId="296"/>
        </pc:sldMkLst>
        <pc:graphicFrameChg chg="modGraphic">
          <ac:chgData name="Tanisha Gitchuway" userId="42b79c91-3176-4347-9e44-a48c4756fc73" providerId="ADAL" clId="{737F8643-2CED-4C37-A0BE-C6EC0EBF0131}" dt="2023-11-06T19:57:53.103" v="400" actId="20577"/>
          <ac:graphicFrameMkLst>
            <pc:docMk/>
            <pc:sldMk cId="3674755182" sldId="296"/>
            <ac:graphicFrameMk id="3" creationId="{D5E55C70-F57F-8EEB-B293-B584DB140081}"/>
          </ac:graphicFrameMkLst>
        </pc:graphicFrameChg>
      </pc:sldChg>
      <pc:sldChg chg="modSp mod">
        <pc:chgData name="Tanisha Gitchuway" userId="42b79c91-3176-4347-9e44-a48c4756fc73" providerId="ADAL" clId="{737F8643-2CED-4C37-A0BE-C6EC0EBF0131}" dt="2023-11-06T19:59:55.631" v="414" actId="20577"/>
        <pc:sldMkLst>
          <pc:docMk/>
          <pc:sldMk cId="2860924081" sldId="297"/>
        </pc:sldMkLst>
        <pc:graphicFrameChg chg="modGraphic">
          <ac:chgData name="Tanisha Gitchuway" userId="42b79c91-3176-4347-9e44-a48c4756fc73" providerId="ADAL" clId="{737F8643-2CED-4C37-A0BE-C6EC0EBF0131}" dt="2023-11-06T19:59:55.631" v="414" actId="20577"/>
          <ac:graphicFrameMkLst>
            <pc:docMk/>
            <pc:sldMk cId="2860924081" sldId="297"/>
            <ac:graphicFrameMk id="3" creationId="{F8E7BF32-E9B9-0E5D-45C2-3DE648B47F1B}"/>
          </ac:graphicFrameMkLst>
        </pc:graphicFrameChg>
      </pc:sldChg>
      <pc:sldChg chg="modSp mod">
        <pc:chgData name="Tanisha Gitchuway" userId="42b79c91-3176-4347-9e44-a48c4756fc73" providerId="ADAL" clId="{737F8643-2CED-4C37-A0BE-C6EC0EBF0131}" dt="2023-11-06T20:09:43.565" v="441" actId="20577"/>
        <pc:sldMkLst>
          <pc:docMk/>
          <pc:sldMk cId="1548038046" sldId="299"/>
        </pc:sldMkLst>
        <pc:graphicFrameChg chg="modGraphic">
          <ac:chgData name="Tanisha Gitchuway" userId="42b79c91-3176-4347-9e44-a48c4756fc73" providerId="ADAL" clId="{737F8643-2CED-4C37-A0BE-C6EC0EBF0131}" dt="2023-11-06T20:09:43.565" v="441" actId="20577"/>
          <ac:graphicFrameMkLst>
            <pc:docMk/>
            <pc:sldMk cId="1548038046" sldId="299"/>
            <ac:graphicFrameMk id="7" creationId="{E41BDB6F-08C6-7048-C557-23AACA40F34B}"/>
          </ac:graphicFrameMkLst>
        </pc:graphicFrameChg>
      </pc:sldChg>
      <pc:sldChg chg="modSp mod">
        <pc:chgData name="Tanisha Gitchuway" userId="42b79c91-3176-4347-9e44-a48c4756fc73" providerId="ADAL" clId="{737F8643-2CED-4C37-A0BE-C6EC0EBF0131}" dt="2023-11-06T20:05:33.344" v="438" actId="20577"/>
        <pc:sldMkLst>
          <pc:docMk/>
          <pc:sldMk cId="218093409" sldId="300"/>
        </pc:sldMkLst>
        <pc:graphicFrameChg chg="modGraphic">
          <ac:chgData name="Tanisha Gitchuway" userId="42b79c91-3176-4347-9e44-a48c4756fc73" providerId="ADAL" clId="{737F8643-2CED-4C37-A0BE-C6EC0EBF0131}" dt="2023-11-06T20:05:33.344" v="438" actId="20577"/>
          <ac:graphicFrameMkLst>
            <pc:docMk/>
            <pc:sldMk cId="218093409" sldId="300"/>
            <ac:graphicFrameMk id="3" creationId="{7807F762-6F16-493C-3887-8B7F54A25C93}"/>
          </ac:graphicFrameMkLst>
        </pc:graphicFrameChg>
      </pc:sldChg>
      <pc:sldChg chg="modSp mod">
        <pc:chgData name="Tanisha Gitchuway" userId="42b79c91-3176-4347-9e44-a48c4756fc73" providerId="ADAL" clId="{737F8643-2CED-4C37-A0BE-C6EC0EBF0131}" dt="2023-11-06T20:02:56.186" v="426" actId="313"/>
        <pc:sldMkLst>
          <pc:docMk/>
          <pc:sldMk cId="1785527692" sldId="301"/>
        </pc:sldMkLst>
        <pc:graphicFrameChg chg="modGraphic">
          <ac:chgData name="Tanisha Gitchuway" userId="42b79c91-3176-4347-9e44-a48c4756fc73" providerId="ADAL" clId="{737F8643-2CED-4C37-A0BE-C6EC0EBF0131}" dt="2023-11-06T20:02:56.186" v="426" actId="313"/>
          <ac:graphicFrameMkLst>
            <pc:docMk/>
            <pc:sldMk cId="1785527692" sldId="301"/>
            <ac:graphicFrameMk id="4" creationId="{58CC6F78-BC8E-6915-6089-60E9AB98B911}"/>
          </ac:graphicFrameMkLst>
        </pc:graphicFrameChg>
      </pc:sldChg>
      <pc:sldChg chg="modSp mod">
        <pc:chgData name="Tanisha Gitchuway" userId="42b79c91-3176-4347-9e44-a48c4756fc73" providerId="ADAL" clId="{737F8643-2CED-4C37-A0BE-C6EC0EBF0131}" dt="2023-11-06T20:22:57.601" v="442" actId="20577"/>
        <pc:sldMkLst>
          <pc:docMk/>
          <pc:sldMk cId="1277437117" sldId="307"/>
        </pc:sldMkLst>
        <pc:spChg chg="mod">
          <ac:chgData name="Tanisha Gitchuway" userId="42b79c91-3176-4347-9e44-a48c4756fc73" providerId="ADAL" clId="{737F8643-2CED-4C37-A0BE-C6EC0EBF0131}" dt="2023-11-06T20:22:57.601" v="442" actId="20577"/>
          <ac:spMkLst>
            <pc:docMk/>
            <pc:sldMk cId="1277437117" sldId="307"/>
            <ac:spMk id="2" creationId="{E71FE893-9D8F-7A28-746D-EB7E4D5CBD24}"/>
          </ac:spMkLst>
        </pc:spChg>
      </pc:sldChg>
      <pc:sldChg chg="modSp mod">
        <pc:chgData name="Tanisha Gitchuway" userId="42b79c91-3176-4347-9e44-a48c4756fc73" providerId="ADAL" clId="{737F8643-2CED-4C37-A0BE-C6EC0EBF0131}" dt="2023-11-06T20:35:35.717" v="448" actId="20577"/>
        <pc:sldMkLst>
          <pc:docMk/>
          <pc:sldMk cId="2612602942" sldId="310"/>
        </pc:sldMkLst>
        <pc:graphicFrameChg chg="modGraphic">
          <ac:chgData name="Tanisha Gitchuway" userId="42b79c91-3176-4347-9e44-a48c4756fc73" providerId="ADAL" clId="{737F8643-2CED-4C37-A0BE-C6EC0EBF0131}" dt="2023-11-06T20:35:35.717" v="448" actId="20577"/>
          <ac:graphicFrameMkLst>
            <pc:docMk/>
            <pc:sldMk cId="2612602942" sldId="310"/>
            <ac:graphicFrameMk id="3" creationId="{C3DD26FE-6FED-77FE-B6AA-5C2237F1B894}"/>
          </ac:graphicFrameMkLst>
        </pc:graphicFrameChg>
      </pc:sldChg>
      <pc:sldChg chg="modSp mod">
        <pc:chgData name="Tanisha Gitchuway" userId="42b79c91-3176-4347-9e44-a48c4756fc73" providerId="ADAL" clId="{737F8643-2CED-4C37-A0BE-C6EC0EBF0131}" dt="2023-11-06T20:52:16.916" v="450" actId="20577"/>
        <pc:sldMkLst>
          <pc:docMk/>
          <pc:sldMk cId="3326350550" sldId="322"/>
        </pc:sldMkLst>
        <pc:spChg chg="mod">
          <ac:chgData name="Tanisha Gitchuway" userId="42b79c91-3176-4347-9e44-a48c4756fc73" providerId="ADAL" clId="{737F8643-2CED-4C37-A0BE-C6EC0EBF0131}" dt="2023-11-06T20:52:16.916" v="450" actId="20577"/>
          <ac:spMkLst>
            <pc:docMk/>
            <pc:sldMk cId="3326350550" sldId="322"/>
            <ac:spMk id="7" creationId="{3C2B2B9A-0713-4066-8D05-685CEACA825C}"/>
          </ac:spMkLst>
        </pc:spChg>
      </pc:sldChg>
      <pc:sldChg chg="modSp mod">
        <pc:chgData name="Tanisha Gitchuway" userId="42b79c91-3176-4347-9e44-a48c4756fc73" providerId="ADAL" clId="{737F8643-2CED-4C37-A0BE-C6EC0EBF0131}" dt="2023-11-06T20:54:43.109" v="452" actId="947"/>
        <pc:sldMkLst>
          <pc:docMk/>
          <pc:sldMk cId="530664434" sldId="324"/>
        </pc:sldMkLst>
        <pc:spChg chg="mod">
          <ac:chgData name="Tanisha Gitchuway" userId="42b79c91-3176-4347-9e44-a48c4756fc73" providerId="ADAL" clId="{737F8643-2CED-4C37-A0BE-C6EC0EBF0131}" dt="2023-11-06T20:54:43.109" v="452" actId="947"/>
          <ac:spMkLst>
            <pc:docMk/>
            <pc:sldMk cId="530664434" sldId="324"/>
            <ac:spMk id="6" creationId="{179C8AF7-F0C3-1F2D-F75E-A603F017C35B}"/>
          </ac:spMkLst>
        </pc:spChg>
      </pc:sldChg>
      <pc:sldChg chg="modSp mod">
        <pc:chgData name="Tanisha Gitchuway" userId="42b79c91-3176-4347-9e44-a48c4756fc73" providerId="ADAL" clId="{737F8643-2CED-4C37-A0BE-C6EC0EBF0131}" dt="2023-11-06T21:01:26.113" v="456" actId="20577"/>
        <pc:sldMkLst>
          <pc:docMk/>
          <pc:sldMk cId="2213590889" sldId="326"/>
        </pc:sldMkLst>
        <pc:graphicFrameChg chg="modGraphic">
          <ac:chgData name="Tanisha Gitchuway" userId="42b79c91-3176-4347-9e44-a48c4756fc73" providerId="ADAL" clId="{737F8643-2CED-4C37-A0BE-C6EC0EBF0131}" dt="2023-11-06T21:01:26.113" v="456" actId="20577"/>
          <ac:graphicFrameMkLst>
            <pc:docMk/>
            <pc:sldMk cId="2213590889" sldId="326"/>
            <ac:graphicFrameMk id="3" creationId="{A4AB548D-DC6C-6D75-C713-F12759E1A5E2}"/>
          </ac:graphicFrameMkLst>
        </pc:graphicFrameChg>
      </pc:sldChg>
      <pc:sldChg chg="modSp mod">
        <pc:chgData name="Tanisha Gitchuway" userId="42b79c91-3176-4347-9e44-a48c4756fc73" providerId="ADAL" clId="{737F8643-2CED-4C37-A0BE-C6EC0EBF0131}" dt="2023-11-06T21:05:38.452" v="489" actId="20577"/>
        <pc:sldMkLst>
          <pc:docMk/>
          <pc:sldMk cId="1903991844" sldId="329"/>
        </pc:sldMkLst>
        <pc:spChg chg="mod">
          <ac:chgData name="Tanisha Gitchuway" userId="42b79c91-3176-4347-9e44-a48c4756fc73" providerId="ADAL" clId="{737F8643-2CED-4C37-A0BE-C6EC0EBF0131}" dt="2023-11-06T21:04:31.807" v="457" actId="20577"/>
          <ac:spMkLst>
            <pc:docMk/>
            <pc:sldMk cId="1903991844" sldId="329"/>
            <ac:spMk id="2" creationId="{D3215A68-8864-B088-AAD8-564E69143FBE}"/>
          </ac:spMkLst>
        </pc:spChg>
        <pc:spChg chg="mod">
          <ac:chgData name="Tanisha Gitchuway" userId="42b79c91-3176-4347-9e44-a48c4756fc73" providerId="ADAL" clId="{737F8643-2CED-4C37-A0BE-C6EC0EBF0131}" dt="2023-11-06T21:05:38.452" v="489" actId="20577"/>
          <ac:spMkLst>
            <pc:docMk/>
            <pc:sldMk cId="1903991844" sldId="329"/>
            <ac:spMk id="7" creationId="{57CA01A5-AC81-A488-D345-402EA5DC6405}"/>
          </ac:spMkLst>
        </pc:spChg>
      </pc:sldChg>
      <pc:sldChg chg="modSp mod">
        <pc:chgData name="Tanisha Gitchuway" userId="42b79c91-3176-4347-9e44-a48c4756fc73" providerId="ADAL" clId="{737F8643-2CED-4C37-A0BE-C6EC0EBF0131}" dt="2023-11-06T21:15:50.497" v="534" actId="1076"/>
        <pc:sldMkLst>
          <pc:docMk/>
          <pc:sldMk cId="3860241569" sldId="330"/>
        </pc:sldMkLst>
        <pc:spChg chg="mod">
          <ac:chgData name="Tanisha Gitchuway" userId="42b79c91-3176-4347-9e44-a48c4756fc73" providerId="ADAL" clId="{737F8643-2CED-4C37-A0BE-C6EC0EBF0131}" dt="2023-11-06T21:15:37.394" v="532" actId="1076"/>
          <ac:spMkLst>
            <pc:docMk/>
            <pc:sldMk cId="3860241569" sldId="330"/>
            <ac:spMk id="2" creationId="{D854519D-FB74-28D8-5F8A-B6EF5BDA5680}"/>
          </ac:spMkLst>
        </pc:spChg>
        <pc:spChg chg="mod">
          <ac:chgData name="Tanisha Gitchuway" userId="42b79c91-3176-4347-9e44-a48c4756fc73" providerId="ADAL" clId="{737F8643-2CED-4C37-A0BE-C6EC0EBF0131}" dt="2023-11-06T21:15:50.497" v="534" actId="1076"/>
          <ac:spMkLst>
            <pc:docMk/>
            <pc:sldMk cId="3860241569" sldId="330"/>
            <ac:spMk id="8" creationId="{94DC668B-CB44-5A48-8392-E67794AA55D8}"/>
          </ac:spMkLst>
        </pc:spChg>
        <pc:graphicFrameChg chg="mod modGraphic">
          <ac:chgData name="Tanisha Gitchuway" userId="42b79c91-3176-4347-9e44-a48c4756fc73" providerId="ADAL" clId="{737F8643-2CED-4C37-A0BE-C6EC0EBF0131}" dt="2023-11-06T21:15:41.962" v="533" actId="1076"/>
          <ac:graphicFrameMkLst>
            <pc:docMk/>
            <pc:sldMk cId="3860241569" sldId="330"/>
            <ac:graphicFrameMk id="7" creationId="{A49DFF3F-C6F6-517C-4341-BC9DF23EEED1}"/>
          </ac:graphicFrameMkLst>
        </pc:graphicFrameChg>
      </pc:sldChg>
      <pc:sldChg chg="addSp modSp mod">
        <pc:chgData name="Tanisha Gitchuway" userId="42b79c91-3176-4347-9e44-a48c4756fc73" providerId="ADAL" clId="{737F8643-2CED-4C37-A0BE-C6EC0EBF0131}" dt="2023-11-06T21:15:10.506" v="531" actId="14100"/>
        <pc:sldMkLst>
          <pc:docMk/>
          <pc:sldMk cId="520179545" sldId="331"/>
        </pc:sldMkLst>
        <pc:spChg chg="mod">
          <ac:chgData name="Tanisha Gitchuway" userId="42b79c91-3176-4347-9e44-a48c4756fc73" providerId="ADAL" clId="{737F8643-2CED-4C37-A0BE-C6EC0EBF0131}" dt="2023-11-06T21:13:56.606" v="519" actId="1076"/>
          <ac:spMkLst>
            <pc:docMk/>
            <pc:sldMk cId="520179545" sldId="331"/>
            <ac:spMk id="2" creationId="{E1D00BD8-C813-B00E-5C5E-BC0CF68AFFB7}"/>
          </ac:spMkLst>
        </pc:spChg>
        <pc:spChg chg="add mod">
          <ac:chgData name="Tanisha Gitchuway" userId="42b79c91-3176-4347-9e44-a48c4756fc73" providerId="ADAL" clId="{737F8643-2CED-4C37-A0BE-C6EC0EBF0131}" dt="2023-11-06T21:15:10.506" v="531" actId="14100"/>
          <ac:spMkLst>
            <pc:docMk/>
            <pc:sldMk cId="520179545" sldId="331"/>
            <ac:spMk id="4" creationId="{BE349E6E-D44F-CA9B-0C06-40E2952632CE}"/>
          </ac:spMkLst>
        </pc:spChg>
        <pc:spChg chg="mod">
          <ac:chgData name="Tanisha Gitchuway" userId="42b79c91-3176-4347-9e44-a48c4756fc73" providerId="ADAL" clId="{737F8643-2CED-4C37-A0BE-C6EC0EBF0131}" dt="2023-11-06T21:14:39.667" v="524" actId="1076"/>
          <ac:spMkLst>
            <pc:docMk/>
            <pc:sldMk cId="520179545" sldId="331"/>
            <ac:spMk id="8" creationId="{C9057CE4-A0E4-22A7-5D1A-0B3A97A12EE4}"/>
          </ac:spMkLst>
        </pc:spChg>
        <pc:spChg chg="mod">
          <ac:chgData name="Tanisha Gitchuway" userId="42b79c91-3176-4347-9e44-a48c4756fc73" providerId="ADAL" clId="{737F8643-2CED-4C37-A0BE-C6EC0EBF0131}" dt="2023-11-06T21:14:45.168" v="525" actId="1076"/>
          <ac:spMkLst>
            <pc:docMk/>
            <pc:sldMk cId="520179545" sldId="331"/>
            <ac:spMk id="9" creationId="{158247B3-F512-7DAD-26FB-DAA96C654E82}"/>
          </ac:spMkLst>
        </pc:spChg>
        <pc:graphicFrameChg chg="mod modGraphic">
          <ac:chgData name="Tanisha Gitchuway" userId="42b79c91-3176-4347-9e44-a48c4756fc73" providerId="ADAL" clId="{737F8643-2CED-4C37-A0BE-C6EC0EBF0131}" dt="2023-11-06T21:14:33.126" v="523" actId="1076"/>
          <ac:graphicFrameMkLst>
            <pc:docMk/>
            <pc:sldMk cId="520179545" sldId="331"/>
            <ac:graphicFrameMk id="7" creationId="{916B8726-40E8-46A4-2B78-A77633ED57FB}"/>
          </ac:graphicFrameMkLst>
        </pc:graphicFrameChg>
      </pc:sldChg>
      <pc:sldChg chg="addSp modSp mod">
        <pc:chgData name="Tanisha Gitchuway" userId="42b79c91-3176-4347-9e44-a48c4756fc73" providerId="ADAL" clId="{737F8643-2CED-4C37-A0BE-C6EC0EBF0131}" dt="2023-11-06T21:16:42.056" v="541" actId="1076"/>
        <pc:sldMkLst>
          <pc:docMk/>
          <pc:sldMk cId="2044572040" sldId="332"/>
        </pc:sldMkLst>
        <pc:spChg chg="mod">
          <ac:chgData name="Tanisha Gitchuway" userId="42b79c91-3176-4347-9e44-a48c4756fc73" providerId="ADAL" clId="{737F8643-2CED-4C37-A0BE-C6EC0EBF0131}" dt="2023-11-06T21:16:01.448" v="535" actId="1076"/>
          <ac:spMkLst>
            <pc:docMk/>
            <pc:sldMk cId="2044572040" sldId="332"/>
            <ac:spMk id="2" creationId="{42091587-C51B-FA21-8E1B-932CB1C61A97}"/>
          </ac:spMkLst>
        </pc:spChg>
        <pc:spChg chg="add mod">
          <ac:chgData name="Tanisha Gitchuway" userId="42b79c91-3176-4347-9e44-a48c4756fc73" providerId="ADAL" clId="{737F8643-2CED-4C37-A0BE-C6EC0EBF0131}" dt="2023-11-06T21:16:42.056" v="541" actId="1076"/>
          <ac:spMkLst>
            <pc:docMk/>
            <pc:sldMk cId="2044572040" sldId="332"/>
            <ac:spMk id="4" creationId="{25E6D5BE-3AE5-400E-6344-278704681E33}"/>
          </ac:spMkLst>
        </pc:spChg>
        <pc:spChg chg="mod">
          <ac:chgData name="Tanisha Gitchuway" userId="42b79c91-3176-4347-9e44-a48c4756fc73" providerId="ADAL" clId="{737F8643-2CED-4C37-A0BE-C6EC0EBF0131}" dt="2023-11-06T21:16:20.752" v="537" actId="1076"/>
          <ac:spMkLst>
            <pc:docMk/>
            <pc:sldMk cId="2044572040" sldId="332"/>
            <ac:spMk id="7" creationId="{473ADC25-2704-2A56-2852-5D371B6AF710}"/>
          </ac:spMkLst>
        </pc:spChg>
        <pc:spChg chg="mod">
          <ac:chgData name="Tanisha Gitchuway" userId="42b79c91-3176-4347-9e44-a48c4756fc73" providerId="ADAL" clId="{737F8643-2CED-4C37-A0BE-C6EC0EBF0131}" dt="2023-11-06T21:16:27.533" v="539" actId="14100"/>
          <ac:spMkLst>
            <pc:docMk/>
            <pc:sldMk cId="2044572040" sldId="332"/>
            <ac:spMk id="9" creationId="{0D8E51C2-90AD-363C-C061-F11C3EB7D212}"/>
          </ac:spMkLst>
        </pc:spChg>
        <pc:graphicFrameChg chg="mod">
          <ac:chgData name="Tanisha Gitchuway" userId="42b79c91-3176-4347-9e44-a48c4756fc73" providerId="ADAL" clId="{737F8643-2CED-4C37-A0BE-C6EC0EBF0131}" dt="2023-11-06T21:16:11.606" v="536" actId="1076"/>
          <ac:graphicFrameMkLst>
            <pc:docMk/>
            <pc:sldMk cId="2044572040" sldId="332"/>
            <ac:graphicFrameMk id="3" creationId="{D96ACE6C-18A8-0460-2AC3-4C7DB5113010}"/>
          </ac:graphicFrameMkLst>
        </pc:graphicFrameChg>
      </pc:sldChg>
      <pc:sldChg chg="addSp modSp mod">
        <pc:chgData name="Tanisha Gitchuway" userId="42b79c91-3176-4347-9e44-a48c4756fc73" providerId="ADAL" clId="{737F8643-2CED-4C37-A0BE-C6EC0EBF0131}" dt="2023-11-06T21:21:00.563" v="553" actId="1076"/>
        <pc:sldMkLst>
          <pc:docMk/>
          <pc:sldMk cId="1220826461" sldId="337"/>
        </pc:sldMkLst>
        <pc:spChg chg="add mod">
          <ac:chgData name="Tanisha Gitchuway" userId="42b79c91-3176-4347-9e44-a48c4756fc73" providerId="ADAL" clId="{737F8643-2CED-4C37-A0BE-C6EC0EBF0131}" dt="2023-11-06T21:21:00.563" v="553" actId="1076"/>
          <ac:spMkLst>
            <pc:docMk/>
            <pc:sldMk cId="1220826461" sldId="337"/>
            <ac:spMk id="6" creationId="{F0480F55-4231-E919-7AB4-3983CD6A8AE5}"/>
          </ac:spMkLst>
        </pc:spChg>
        <pc:graphicFrameChg chg="mod">
          <ac:chgData name="Tanisha Gitchuway" userId="42b79c91-3176-4347-9e44-a48c4756fc73" providerId="ADAL" clId="{737F8643-2CED-4C37-A0BE-C6EC0EBF0131}" dt="2023-11-06T21:20:51.462" v="550" actId="1076"/>
          <ac:graphicFrameMkLst>
            <pc:docMk/>
            <pc:sldMk cId="1220826461" sldId="337"/>
            <ac:graphicFrameMk id="3" creationId="{C9B4B035-9323-7D33-80D8-51570990F1CA}"/>
          </ac:graphicFrameMkLst>
        </pc:graphicFrameChg>
      </pc:sldChg>
      <pc:sldChg chg="modSp mod">
        <pc:chgData name="Tanisha Gitchuway" userId="42b79c91-3176-4347-9e44-a48c4756fc73" providerId="ADAL" clId="{737F8643-2CED-4C37-A0BE-C6EC0EBF0131}" dt="2023-11-06T21:22:46.540" v="560" actId="20577"/>
        <pc:sldMkLst>
          <pc:docMk/>
          <pc:sldMk cId="4001201663" sldId="338"/>
        </pc:sldMkLst>
        <pc:graphicFrameChg chg="mod modGraphic">
          <ac:chgData name="Tanisha Gitchuway" userId="42b79c91-3176-4347-9e44-a48c4756fc73" providerId="ADAL" clId="{737F8643-2CED-4C37-A0BE-C6EC0EBF0131}" dt="2023-11-06T21:22:46.540" v="560" actId="20577"/>
          <ac:graphicFrameMkLst>
            <pc:docMk/>
            <pc:sldMk cId="4001201663" sldId="338"/>
            <ac:graphicFrameMk id="3" creationId="{3AB3BEE7-1610-F256-72CE-A19DB88BCA8E}"/>
          </ac:graphicFrameMkLst>
        </pc:graphicFrameChg>
      </pc:sldChg>
      <pc:sldChg chg="modSp mod">
        <pc:chgData name="Tanisha Gitchuway" userId="42b79c91-3176-4347-9e44-a48c4756fc73" providerId="ADAL" clId="{737F8643-2CED-4C37-A0BE-C6EC0EBF0131}" dt="2023-11-06T21:30:06.962" v="616" actId="6549"/>
        <pc:sldMkLst>
          <pc:docMk/>
          <pc:sldMk cId="228505435" sldId="339"/>
        </pc:sldMkLst>
        <pc:spChg chg="mod">
          <ac:chgData name="Tanisha Gitchuway" userId="42b79c91-3176-4347-9e44-a48c4756fc73" providerId="ADAL" clId="{737F8643-2CED-4C37-A0BE-C6EC0EBF0131}" dt="2023-11-06T21:26:23.063" v="579" actId="1076"/>
          <ac:spMkLst>
            <pc:docMk/>
            <pc:sldMk cId="228505435" sldId="339"/>
            <ac:spMk id="2" creationId="{60C2972C-B77A-4E08-56C0-F44D840AB1D6}"/>
          </ac:spMkLst>
        </pc:spChg>
        <pc:spChg chg="mod">
          <ac:chgData name="Tanisha Gitchuway" userId="42b79c91-3176-4347-9e44-a48c4756fc73" providerId="ADAL" clId="{737F8643-2CED-4C37-A0BE-C6EC0EBF0131}" dt="2023-11-06T21:26:31.723" v="581" actId="1076"/>
          <ac:spMkLst>
            <pc:docMk/>
            <pc:sldMk cId="228505435" sldId="339"/>
            <ac:spMk id="8" creationId="{C7044D8F-0FE1-AE49-F787-41A2713668CF}"/>
          </ac:spMkLst>
        </pc:spChg>
        <pc:spChg chg="mod">
          <ac:chgData name="Tanisha Gitchuway" userId="42b79c91-3176-4347-9e44-a48c4756fc73" providerId="ADAL" clId="{737F8643-2CED-4C37-A0BE-C6EC0EBF0131}" dt="2023-11-06T21:30:06.962" v="616" actId="6549"/>
          <ac:spMkLst>
            <pc:docMk/>
            <pc:sldMk cId="228505435" sldId="339"/>
            <ac:spMk id="10" creationId="{492977E1-ACAF-83D1-F0D5-8BDAB680631E}"/>
          </ac:spMkLst>
        </pc:spChg>
        <pc:graphicFrameChg chg="mod modGraphic">
          <ac:chgData name="Tanisha Gitchuway" userId="42b79c91-3176-4347-9e44-a48c4756fc73" providerId="ADAL" clId="{737F8643-2CED-4C37-A0BE-C6EC0EBF0131}" dt="2023-11-06T21:26:26.640" v="580" actId="1076"/>
          <ac:graphicFrameMkLst>
            <pc:docMk/>
            <pc:sldMk cId="228505435" sldId="339"/>
            <ac:graphicFrameMk id="7" creationId="{6D29E43D-0444-9BAC-E19B-3A56AF21F5F6}"/>
          </ac:graphicFrameMkLst>
        </pc:graphicFrameChg>
      </pc:sldChg>
      <pc:sldChg chg="modSp mod">
        <pc:chgData name="Tanisha Gitchuway" userId="42b79c91-3176-4347-9e44-a48c4756fc73" providerId="ADAL" clId="{737F8643-2CED-4C37-A0BE-C6EC0EBF0131}" dt="2023-11-06T21:30:35.182" v="617" actId="20577"/>
        <pc:sldMkLst>
          <pc:docMk/>
          <pc:sldMk cId="2019669405" sldId="340"/>
        </pc:sldMkLst>
        <pc:graphicFrameChg chg="modGraphic">
          <ac:chgData name="Tanisha Gitchuway" userId="42b79c91-3176-4347-9e44-a48c4756fc73" providerId="ADAL" clId="{737F8643-2CED-4C37-A0BE-C6EC0EBF0131}" dt="2023-11-06T21:30:35.182" v="617" actId="20577"/>
          <ac:graphicFrameMkLst>
            <pc:docMk/>
            <pc:sldMk cId="2019669405" sldId="340"/>
            <ac:graphicFrameMk id="6" creationId="{8B96BED4-B888-AE5E-4C70-E78D54321600}"/>
          </ac:graphicFrameMkLst>
        </pc:graphicFrameChg>
      </pc:sldChg>
      <pc:sldChg chg="modSp mod">
        <pc:chgData name="Tanisha Gitchuway" userId="42b79c91-3176-4347-9e44-a48c4756fc73" providerId="ADAL" clId="{737F8643-2CED-4C37-A0BE-C6EC0EBF0131}" dt="2023-11-06T21:30:45.814" v="618" actId="20577"/>
        <pc:sldMkLst>
          <pc:docMk/>
          <pc:sldMk cId="2372076356" sldId="341"/>
        </pc:sldMkLst>
        <pc:graphicFrameChg chg="modGraphic">
          <ac:chgData name="Tanisha Gitchuway" userId="42b79c91-3176-4347-9e44-a48c4756fc73" providerId="ADAL" clId="{737F8643-2CED-4C37-A0BE-C6EC0EBF0131}" dt="2023-11-06T21:30:45.814" v="618" actId="20577"/>
          <ac:graphicFrameMkLst>
            <pc:docMk/>
            <pc:sldMk cId="2372076356" sldId="341"/>
            <ac:graphicFrameMk id="7" creationId="{B8966A21-7307-792D-109F-43475CFE9497}"/>
          </ac:graphicFrameMkLst>
        </pc:graphicFrameChg>
      </pc:sldChg>
      <pc:sldChg chg="modSp mod">
        <pc:chgData name="Tanisha Gitchuway" userId="42b79c91-3176-4347-9e44-a48c4756fc73" providerId="ADAL" clId="{737F8643-2CED-4C37-A0BE-C6EC0EBF0131}" dt="2023-11-06T21:27:13.550" v="583" actId="20577"/>
        <pc:sldMkLst>
          <pc:docMk/>
          <pc:sldMk cId="947924850" sldId="342"/>
        </pc:sldMkLst>
        <pc:graphicFrameChg chg="modGraphic">
          <ac:chgData name="Tanisha Gitchuway" userId="42b79c91-3176-4347-9e44-a48c4756fc73" providerId="ADAL" clId="{737F8643-2CED-4C37-A0BE-C6EC0EBF0131}" dt="2023-11-06T21:27:13.550" v="583" actId="20577"/>
          <ac:graphicFrameMkLst>
            <pc:docMk/>
            <pc:sldMk cId="947924850" sldId="342"/>
            <ac:graphicFrameMk id="6" creationId="{C3BE82E4-4277-292C-3243-CD6FD36DEF1F}"/>
          </ac:graphicFrameMkLst>
        </pc:graphicFrameChg>
      </pc:sldChg>
      <pc:sldChg chg="addSp delSp modSp mod">
        <pc:chgData name="Tanisha Gitchuway" userId="42b79c91-3176-4347-9e44-a48c4756fc73" providerId="ADAL" clId="{737F8643-2CED-4C37-A0BE-C6EC0EBF0131}" dt="2023-11-06T21:36:38.942" v="684" actId="14100"/>
        <pc:sldMkLst>
          <pc:docMk/>
          <pc:sldMk cId="1323568199" sldId="343"/>
        </pc:sldMkLst>
        <pc:spChg chg="add del">
          <ac:chgData name="Tanisha Gitchuway" userId="42b79c91-3176-4347-9e44-a48c4756fc73" providerId="ADAL" clId="{737F8643-2CED-4C37-A0BE-C6EC0EBF0131}" dt="2023-11-06T21:32:07.735" v="620" actId="22"/>
          <ac:spMkLst>
            <pc:docMk/>
            <pc:sldMk cId="1323568199" sldId="343"/>
            <ac:spMk id="6" creationId="{9BDA5E36-0016-221A-21AB-F3C25F8ABB17}"/>
          </ac:spMkLst>
        </pc:spChg>
        <pc:spChg chg="add del mod">
          <ac:chgData name="Tanisha Gitchuway" userId="42b79c91-3176-4347-9e44-a48c4756fc73" providerId="ADAL" clId="{737F8643-2CED-4C37-A0BE-C6EC0EBF0131}" dt="2023-11-06T21:36:27.254" v="682" actId="478"/>
          <ac:spMkLst>
            <pc:docMk/>
            <pc:sldMk cId="1323568199" sldId="343"/>
            <ac:spMk id="9" creationId="{B7B4AF36-5FB0-D263-C647-39FEFDE3CE90}"/>
          </ac:spMkLst>
        </pc:spChg>
        <pc:picChg chg="mod">
          <ac:chgData name="Tanisha Gitchuway" userId="42b79c91-3176-4347-9e44-a48c4756fc73" providerId="ADAL" clId="{737F8643-2CED-4C37-A0BE-C6EC0EBF0131}" dt="2023-11-06T21:36:38.942" v="684" actId="14100"/>
          <ac:picMkLst>
            <pc:docMk/>
            <pc:sldMk cId="1323568199" sldId="343"/>
            <ac:picMk id="4" creationId="{554CB7AA-6109-F00B-9A01-360EECC44B41}"/>
          </ac:picMkLst>
        </pc:picChg>
      </pc:sldChg>
      <pc:sldChg chg="modSp mod">
        <pc:chgData name="Tanisha Gitchuway" userId="42b79c91-3176-4347-9e44-a48c4756fc73" providerId="ADAL" clId="{737F8643-2CED-4C37-A0BE-C6EC0EBF0131}" dt="2023-11-06T21:38:57.462" v="700" actId="20577"/>
        <pc:sldMkLst>
          <pc:docMk/>
          <pc:sldMk cId="2550954400" sldId="346"/>
        </pc:sldMkLst>
        <pc:spChg chg="mod">
          <ac:chgData name="Tanisha Gitchuway" userId="42b79c91-3176-4347-9e44-a48c4756fc73" providerId="ADAL" clId="{737F8643-2CED-4C37-A0BE-C6EC0EBF0131}" dt="2023-11-06T21:38:13.977" v="691" actId="20577"/>
          <ac:spMkLst>
            <pc:docMk/>
            <pc:sldMk cId="2550954400" sldId="346"/>
            <ac:spMk id="3" creationId="{9C14D711-A3C3-F5D5-2586-A35BC8CBFF22}"/>
          </ac:spMkLst>
        </pc:spChg>
        <pc:graphicFrameChg chg="modGraphic">
          <ac:chgData name="Tanisha Gitchuway" userId="42b79c91-3176-4347-9e44-a48c4756fc73" providerId="ADAL" clId="{737F8643-2CED-4C37-A0BE-C6EC0EBF0131}" dt="2023-11-06T21:38:57.462" v="700" actId="20577"/>
          <ac:graphicFrameMkLst>
            <pc:docMk/>
            <pc:sldMk cId="2550954400" sldId="346"/>
            <ac:graphicFrameMk id="6" creationId="{D273AA58-A4D2-EC23-1839-233ED0D7FC41}"/>
          </ac:graphicFrameMkLst>
        </pc:graphicFrameChg>
      </pc:sldChg>
      <pc:sldChg chg="modSp mod">
        <pc:chgData name="Tanisha Gitchuway" userId="42b79c91-3176-4347-9e44-a48c4756fc73" providerId="ADAL" clId="{737F8643-2CED-4C37-A0BE-C6EC0EBF0131}" dt="2023-11-06T21:39:14.927" v="701" actId="20577"/>
        <pc:sldMkLst>
          <pc:docMk/>
          <pc:sldMk cId="1386356650" sldId="347"/>
        </pc:sldMkLst>
        <pc:graphicFrameChg chg="modGraphic">
          <ac:chgData name="Tanisha Gitchuway" userId="42b79c91-3176-4347-9e44-a48c4756fc73" providerId="ADAL" clId="{737F8643-2CED-4C37-A0BE-C6EC0EBF0131}" dt="2023-11-06T21:39:14.927" v="701" actId="20577"/>
          <ac:graphicFrameMkLst>
            <pc:docMk/>
            <pc:sldMk cId="1386356650" sldId="347"/>
            <ac:graphicFrameMk id="3" creationId="{1F23F0BC-B92E-4FA7-048D-9DC8E03E7414}"/>
          </ac:graphicFrameMkLst>
        </pc:graphicFrameChg>
      </pc:sldChg>
      <pc:sldChg chg="delSp mod">
        <pc:chgData name="Tanisha Gitchuway" userId="42b79c91-3176-4347-9e44-a48c4756fc73" providerId="ADAL" clId="{737F8643-2CED-4C37-A0BE-C6EC0EBF0131}" dt="2023-11-06T21:42:58.045" v="703" actId="478"/>
        <pc:sldMkLst>
          <pc:docMk/>
          <pc:sldMk cId="2269515012" sldId="351"/>
        </pc:sldMkLst>
        <pc:spChg chg="del">
          <ac:chgData name="Tanisha Gitchuway" userId="42b79c91-3176-4347-9e44-a48c4756fc73" providerId="ADAL" clId="{737F8643-2CED-4C37-A0BE-C6EC0EBF0131}" dt="2023-11-06T21:42:58.045" v="703" actId="478"/>
          <ac:spMkLst>
            <pc:docMk/>
            <pc:sldMk cId="2269515012" sldId="351"/>
            <ac:spMk id="7" creationId="{824A4CCA-C73D-2FC3-30A5-78F2974D1F2A}"/>
          </ac:spMkLst>
        </pc:spChg>
        <pc:spChg chg="del">
          <ac:chgData name="Tanisha Gitchuway" userId="42b79c91-3176-4347-9e44-a48c4756fc73" providerId="ADAL" clId="{737F8643-2CED-4C37-A0BE-C6EC0EBF0131}" dt="2023-11-06T21:42:55.331" v="702" actId="478"/>
          <ac:spMkLst>
            <pc:docMk/>
            <pc:sldMk cId="2269515012" sldId="351"/>
            <ac:spMk id="9" creationId="{3B6F3C6E-7685-1C4A-4BE4-10BBCACDC47A}"/>
          </ac:spMkLst>
        </pc:spChg>
      </pc:sldChg>
      <pc:sldChg chg="modSp mod">
        <pc:chgData name="Tanisha Gitchuway" userId="42b79c91-3176-4347-9e44-a48c4756fc73" providerId="ADAL" clId="{737F8643-2CED-4C37-A0BE-C6EC0EBF0131}" dt="2023-11-06T20:29:42.476" v="447" actId="947"/>
        <pc:sldMkLst>
          <pc:docMk/>
          <pc:sldMk cId="3052297539" sldId="488"/>
        </pc:sldMkLst>
        <pc:spChg chg="mod">
          <ac:chgData name="Tanisha Gitchuway" userId="42b79c91-3176-4347-9e44-a48c4756fc73" providerId="ADAL" clId="{737F8643-2CED-4C37-A0BE-C6EC0EBF0131}" dt="2023-11-06T20:28:55.048" v="446" actId="947"/>
          <ac:spMkLst>
            <pc:docMk/>
            <pc:sldMk cId="3052297539" sldId="488"/>
            <ac:spMk id="8" creationId="{A658D48B-307B-1662-4B3F-D8FDFD2C0127}"/>
          </ac:spMkLst>
        </pc:spChg>
        <pc:spChg chg="mod">
          <ac:chgData name="Tanisha Gitchuway" userId="42b79c91-3176-4347-9e44-a48c4756fc73" providerId="ADAL" clId="{737F8643-2CED-4C37-A0BE-C6EC0EBF0131}" dt="2023-11-06T20:29:42.476" v="447" actId="947"/>
          <ac:spMkLst>
            <pc:docMk/>
            <pc:sldMk cId="3052297539" sldId="488"/>
            <ac:spMk id="10" creationId="{5908A471-4E2F-B9D3-53BE-A52ADF78B619}"/>
          </ac:spMkLst>
        </pc:spChg>
      </pc:sldChg>
      <pc:sldChg chg="new del">
        <pc:chgData name="Tanisha Gitchuway" userId="42b79c91-3176-4347-9e44-a48c4756fc73" providerId="ADAL" clId="{737F8643-2CED-4C37-A0BE-C6EC0EBF0131}" dt="2023-11-06T21:12:23.106" v="509" actId="680"/>
        <pc:sldMkLst>
          <pc:docMk/>
          <pc:sldMk cId="2322446626" sldId="489"/>
        </pc:sldMkLst>
      </pc:sldChg>
      <pc:sldChg chg="new del">
        <pc:chgData name="Tanisha Gitchuway" userId="42b79c91-3176-4347-9e44-a48c4756fc73" providerId="ADAL" clId="{737F8643-2CED-4C37-A0BE-C6EC0EBF0131}" dt="2023-11-06T21:12:22.055" v="508" actId="680"/>
        <pc:sldMkLst>
          <pc:docMk/>
          <pc:sldMk cId="3032167130" sldId="490"/>
        </pc:sldMkLst>
      </pc:sldChg>
      <pc:sldChg chg="new del">
        <pc:chgData name="Tanisha Gitchuway" userId="42b79c91-3176-4347-9e44-a48c4756fc73" providerId="ADAL" clId="{737F8643-2CED-4C37-A0BE-C6EC0EBF0131}" dt="2023-11-06T21:12:21.448" v="507" actId="680"/>
        <pc:sldMkLst>
          <pc:docMk/>
          <pc:sldMk cId="4000887314" sldId="491"/>
        </pc:sldMkLst>
      </pc:sldChg>
    </pc:docChg>
  </pc:docChgLst>
  <pc:docChgLst>
    <pc:chgData name="Tanisha Gitchuway" userId="S::tanisha.gitchuway@heart.org::42b79c91-3176-4347-9e44-a48c4756fc73" providerId="AD" clId="Web-{C649E99B-58FF-75AD-AB5F-B077F36036CC}"/>
    <pc:docChg chg="modSld">
      <pc:chgData name="Tanisha Gitchuway" userId="S::tanisha.gitchuway@heart.org::42b79c91-3176-4347-9e44-a48c4756fc73" providerId="AD" clId="Web-{C649E99B-58FF-75AD-AB5F-B077F36036CC}" dt="2023-11-21T14:23:04.083" v="0" actId="1076"/>
      <pc:docMkLst>
        <pc:docMk/>
      </pc:docMkLst>
      <pc:sldChg chg="modSp">
        <pc:chgData name="Tanisha Gitchuway" userId="S::tanisha.gitchuway@heart.org::42b79c91-3176-4347-9e44-a48c4756fc73" providerId="AD" clId="Web-{C649E99B-58FF-75AD-AB5F-B077F36036CC}" dt="2023-11-21T14:23:04.083" v="0" actId="1076"/>
        <pc:sldMkLst>
          <pc:docMk/>
          <pc:sldMk cId="370298375" sldId="289"/>
        </pc:sldMkLst>
        <pc:graphicFrameChg chg="mod">
          <ac:chgData name="Tanisha Gitchuway" userId="S::tanisha.gitchuway@heart.org::42b79c91-3176-4347-9e44-a48c4756fc73" providerId="AD" clId="Web-{C649E99B-58FF-75AD-AB5F-B077F36036CC}" dt="2023-11-21T14:23:04.083" v="0" actId="1076"/>
          <ac:graphicFrameMkLst>
            <pc:docMk/>
            <pc:sldMk cId="370298375" sldId="289"/>
            <ac:graphicFrameMk id="7" creationId="{20CCF56A-12A5-6D2E-6E31-C8B204EC0D19}"/>
          </ac:graphicFrameMkLst>
        </pc:graphicFrameChg>
      </pc:sldChg>
    </pc:docChg>
  </pc:docChgLst>
  <pc:docChgLst>
    <pc:chgData name="Tanisha Gitchuway" userId="S::tanisha.gitchuway@heart.org::42b79c91-3176-4347-9e44-a48c4756fc73" providerId="AD" clId="Web-{6153C2DF-EFD2-219C-4B37-73F489F51C7F}"/>
    <pc:docChg chg="modSld">
      <pc:chgData name="Tanisha Gitchuway" userId="S::tanisha.gitchuway@heart.org::42b79c91-3176-4347-9e44-a48c4756fc73" providerId="AD" clId="Web-{6153C2DF-EFD2-219C-4B37-73F489F51C7F}" dt="2023-11-14T19:48:26.684" v="1"/>
      <pc:docMkLst>
        <pc:docMk/>
      </pc:docMkLst>
      <pc:sldChg chg="modSp">
        <pc:chgData name="Tanisha Gitchuway" userId="S::tanisha.gitchuway@heart.org::42b79c91-3176-4347-9e44-a48c4756fc73" providerId="AD" clId="Web-{6153C2DF-EFD2-219C-4B37-73F489F51C7F}" dt="2023-11-14T19:48:26.684" v="1"/>
        <pc:sldMkLst>
          <pc:docMk/>
          <pc:sldMk cId="2377226634" sldId="293"/>
        </pc:sldMkLst>
        <pc:graphicFrameChg chg="mod modGraphic">
          <ac:chgData name="Tanisha Gitchuway" userId="S::tanisha.gitchuway@heart.org::42b79c91-3176-4347-9e44-a48c4756fc73" providerId="AD" clId="Web-{6153C2DF-EFD2-219C-4B37-73F489F51C7F}" dt="2023-11-14T19:48:26.684" v="1"/>
          <ac:graphicFrameMkLst>
            <pc:docMk/>
            <pc:sldMk cId="2377226634" sldId="293"/>
            <ac:graphicFrameMk id="3" creationId="{117E37D6-89F9-8D24-E16A-488EFFCA5E33}"/>
          </ac:graphicFrameMkLst>
        </pc:graphicFrameChg>
      </pc:sldChg>
    </pc:docChg>
  </pc:docChgLst>
  <pc:docChgLst>
    <pc:chgData name="Tanisha Gitchuway" userId="42b79c91-3176-4347-9e44-a48c4756fc73" providerId="ADAL" clId="{91DE047C-199E-4AF5-8E1F-7C634B77C815}"/>
    <pc:docChg chg="modSld">
      <pc:chgData name="Tanisha Gitchuway" userId="42b79c91-3176-4347-9e44-a48c4756fc73" providerId="ADAL" clId="{91DE047C-199E-4AF5-8E1F-7C634B77C815}" dt="2023-09-14T14:20:30.865" v="266" actId="1076"/>
      <pc:docMkLst>
        <pc:docMk/>
      </pc:docMkLst>
      <pc:sldChg chg="modSp mod">
        <pc:chgData name="Tanisha Gitchuway" userId="42b79c91-3176-4347-9e44-a48c4756fc73" providerId="ADAL" clId="{91DE047C-199E-4AF5-8E1F-7C634B77C815}" dt="2023-09-14T14:19:10.713" v="250" actId="14100"/>
        <pc:sldMkLst>
          <pc:docMk/>
          <pc:sldMk cId="1048876586" sldId="279"/>
        </pc:sldMkLst>
        <pc:spChg chg="mod">
          <ac:chgData name="Tanisha Gitchuway" userId="42b79c91-3176-4347-9e44-a48c4756fc73" providerId="ADAL" clId="{91DE047C-199E-4AF5-8E1F-7C634B77C815}" dt="2023-09-14T14:19:10.713" v="250" actId="14100"/>
          <ac:spMkLst>
            <pc:docMk/>
            <pc:sldMk cId="1048876586" sldId="279"/>
            <ac:spMk id="7" creationId="{01FC2176-D199-A6A2-30C8-7FE63AEA0E53}"/>
          </ac:spMkLst>
        </pc:spChg>
        <pc:picChg chg="mod modCrop">
          <ac:chgData name="Tanisha Gitchuway" userId="42b79c91-3176-4347-9e44-a48c4756fc73" providerId="ADAL" clId="{91DE047C-199E-4AF5-8E1F-7C634B77C815}" dt="2023-09-14T14:19:01.066" v="249" actId="1076"/>
          <ac:picMkLst>
            <pc:docMk/>
            <pc:sldMk cId="1048876586" sldId="279"/>
            <ac:picMk id="2" creationId="{21592119-7834-3293-66C3-1261D8CEB35F}"/>
          </ac:picMkLst>
        </pc:picChg>
      </pc:sldChg>
      <pc:sldChg chg="modSp mod">
        <pc:chgData name="Tanisha Gitchuway" userId="42b79c91-3176-4347-9e44-a48c4756fc73" providerId="ADAL" clId="{91DE047C-199E-4AF5-8E1F-7C634B77C815}" dt="2023-09-14T14:20:30.865" v="266" actId="1076"/>
        <pc:sldMkLst>
          <pc:docMk/>
          <pc:sldMk cId="2863012548" sldId="298"/>
        </pc:sldMkLst>
        <pc:picChg chg="mod ord modCrop">
          <ac:chgData name="Tanisha Gitchuway" userId="42b79c91-3176-4347-9e44-a48c4756fc73" providerId="ADAL" clId="{91DE047C-199E-4AF5-8E1F-7C634B77C815}" dt="2023-09-14T14:20:30.865" v="266" actId="1076"/>
          <ac:picMkLst>
            <pc:docMk/>
            <pc:sldMk cId="2863012548" sldId="298"/>
            <ac:picMk id="2" creationId="{0D0771B5-C036-817D-A116-5A9AB21CC069}"/>
          </ac:picMkLst>
        </pc:picChg>
      </pc:sldChg>
      <pc:sldChg chg="modSp mod">
        <pc:chgData name="Tanisha Gitchuway" userId="42b79c91-3176-4347-9e44-a48c4756fc73" providerId="ADAL" clId="{91DE047C-199E-4AF5-8E1F-7C634B77C815}" dt="2023-09-11T18:47:48.752" v="56" actId="1076"/>
        <pc:sldMkLst>
          <pc:docMk/>
          <pc:sldMk cId="2448873091" sldId="308"/>
        </pc:sldMkLst>
        <pc:spChg chg="mod">
          <ac:chgData name="Tanisha Gitchuway" userId="42b79c91-3176-4347-9e44-a48c4756fc73" providerId="ADAL" clId="{91DE047C-199E-4AF5-8E1F-7C634B77C815}" dt="2023-09-11T18:47:48.752" v="56" actId="1076"/>
          <ac:spMkLst>
            <pc:docMk/>
            <pc:sldMk cId="2448873091" sldId="308"/>
            <ac:spMk id="9" creationId="{6DCA1ACD-ED25-E86D-6EF4-0204A2C4217C}"/>
          </ac:spMkLst>
        </pc:spChg>
      </pc:sldChg>
      <pc:sldChg chg="modSp mod">
        <pc:chgData name="Tanisha Gitchuway" userId="42b79c91-3176-4347-9e44-a48c4756fc73" providerId="ADAL" clId="{91DE047C-199E-4AF5-8E1F-7C634B77C815}" dt="2023-09-11T18:49:04.262" v="97" actId="20577"/>
        <pc:sldMkLst>
          <pc:docMk/>
          <pc:sldMk cId="272955741" sldId="309"/>
        </pc:sldMkLst>
        <pc:graphicFrameChg chg="modGraphic">
          <ac:chgData name="Tanisha Gitchuway" userId="42b79c91-3176-4347-9e44-a48c4756fc73" providerId="ADAL" clId="{91DE047C-199E-4AF5-8E1F-7C634B77C815}" dt="2023-09-11T18:49:04.262" v="97" actId="20577"/>
          <ac:graphicFrameMkLst>
            <pc:docMk/>
            <pc:sldMk cId="272955741" sldId="309"/>
            <ac:graphicFrameMk id="3" creationId="{04468526-62D6-1625-8A09-EC1BC9305972}"/>
          </ac:graphicFrameMkLst>
        </pc:graphicFrameChg>
      </pc:sldChg>
      <pc:sldChg chg="modSp mod">
        <pc:chgData name="Tanisha Gitchuway" userId="42b79c91-3176-4347-9e44-a48c4756fc73" providerId="ADAL" clId="{91DE047C-199E-4AF5-8E1F-7C634B77C815}" dt="2023-09-11T18:53:50.045" v="108" actId="20577"/>
        <pc:sldMkLst>
          <pc:docMk/>
          <pc:sldMk cId="2362329088" sldId="315"/>
        </pc:sldMkLst>
        <pc:graphicFrameChg chg="modGraphic">
          <ac:chgData name="Tanisha Gitchuway" userId="42b79c91-3176-4347-9e44-a48c4756fc73" providerId="ADAL" clId="{91DE047C-199E-4AF5-8E1F-7C634B77C815}" dt="2023-09-11T18:53:50.045" v="108" actId="20577"/>
          <ac:graphicFrameMkLst>
            <pc:docMk/>
            <pc:sldMk cId="2362329088" sldId="315"/>
            <ac:graphicFrameMk id="3" creationId="{908B2C37-73EF-393A-7ED8-EB1835B713F6}"/>
          </ac:graphicFrameMkLst>
        </pc:graphicFrameChg>
      </pc:sldChg>
      <pc:sldChg chg="modSp mod">
        <pc:chgData name="Tanisha Gitchuway" userId="42b79c91-3176-4347-9e44-a48c4756fc73" providerId="ADAL" clId="{91DE047C-199E-4AF5-8E1F-7C634B77C815}" dt="2023-09-11T18:54:58.273" v="113" actId="20577"/>
        <pc:sldMkLst>
          <pc:docMk/>
          <pc:sldMk cId="530664434" sldId="324"/>
        </pc:sldMkLst>
        <pc:spChg chg="mod">
          <ac:chgData name="Tanisha Gitchuway" userId="42b79c91-3176-4347-9e44-a48c4756fc73" providerId="ADAL" clId="{91DE047C-199E-4AF5-8E1F-7C634B77C815}" dt="2023-09-11T18:54:58.273" v="113" actId="20577"/>
          <ac:spMkLst>
            <pc:docMk/>
            <pc:sldMk cId="530664434" sldId="324"/>
            <ac:spMk id="9" creationId="{8EAED440-578D-4AE3-334E-BF3446C8ED17}"/>
          </ac:spMkLst>
        </pc:spChg>
      </pc:sldChg>
      <pc:sldChg chg="modSp mod">
        <pc:chgData name="Tanisha Gitchuway" userId="42b79c91-3176-4347-9e44-a48c4756fc73" providerId="ADAL" clId="{91DE047C-199E-4AF5-8E1F-7C634B77C815}" dt="2023-09-11T18:56:19.149" v="135" actId="20577"/>
        <pc:sldMkLst>
          <pc:docMk/>
          <pc:sldMk cId="2213590889" sldId="326"/>
        </pc:sldMkLst>
        <pc:graphicFrameChg chg="modGraphic">
          <ac:chgData name="Tanisha Gitchuway" userId="42b79c91-3176-4347-9e44-a48c4756fc73" providerId="ADAL" clId="{91DE047C-199E-4AF5-8E1F-7C634B77C815}" dt="2023-09-11T18:56:19.149" v="135" actId="20577"/>
          <ac:graphicFrameMkLst>
            <pc:docMk/>
            <pc:sldMk cId="2213590889" sldId="326"/>
            <ac:graphicFrameMk id="3" creationId="{A4AB548D-DC6C-6D75-C713-F12759E1A5E2}"/>
          </ac:graphicFrameMkLst>
        </pc:graphicFrameChg>
      </pc:sldChg>
      <pc:sldChg chg="modSp mod">
        <pc:chgData name="Tanisha Gitchuway" userId="42b79c91-3176-4347-9e44-a48c4756fc73" providerId="ADAL" clId="{91DE047C-199E-4AF5-8E1F-7C634B77C815}" dt="2023-09-11T18:58:45.574" v="179" actId="1076"/>
        <pc:sldMkLst>
          <pc:docMk/>
          <pc:sldMk cId="1903991844" sldId="329"/>
        </pc:sldMkLst>
        <pc:spChg chg="mod">
          <ac:chgData name="Tanisha Gitchuway" userId="42b79c91-3176-4347-9e44-a48c4756fc73" providerId="ADAL" clId="{91DE047C-199E-4AF5-8E1F-7C634B77C815}" dt="2023-09-11T18:58:45.574" v="179" actId="1076"/>
          <ac:spMkLst>
            <pc:docMk/>
            <pc:sldMk cId="1903991844" sldId="329"/>
            <ac:spMk id="2" creationId="{D3215A68-8864-B088-AAD8-564E69143FBE}"/>
          </ac:spMkLst>
        </pc:spChg>
      </pc:sldChg>
      <pc:sldChg chg="modSp mod">
        <pc:chgData name="Tanisha Gitchuway" userId="42b79c91-3176-4347-9e44-a48c4756fc73" providerId="ADAL" clId="{91DE047C-199E-4AF5-8E1F-7C634B77C815}" dt="2023-09-11T19:01:00.085" v="184" actId="20577"/>
        <pc:sldMkLst>
          <pc:docMk/>
          <pc:sldMk cId="1535995819" sldId="411"/>
        </pc:sldMkLst>
        <pc:graphicFrameChg chg="mod modGraphic">
          <ac:chgData name="Tanisha Gitchuway" userId="42b79c91-3176-4347-9e44-a48c4756fc73" providerId="ADAL" clId="{91DE047C-199E-4AF5-8E1F-7C634B77C815}" dt="2023-09-11T19:01:00.085" v="184" actId="20577"/>
          <ac:graphicFrameMkLst>
            <pc:docMk/>
            <pc:sldMk cId="1535995819" sldId="411"/>
            <ac:graphicFrameMk id="6" creationId="{7121E661-589A-9D32-C45B-D99A9AF268D7}"/>
          </ac:graphicFrameMkLst>
        </pc:graphicFrameChg>
      </pc:sldChg>
      <pc:sldChg chg="modSp mod">
        <pc:chgData name="Tanisha Gitchuway" userId="42b79c91-3176-4347-9e44-a48c4756fc73" providerId="ADAL" clId="{91DE047C-199E-4AF5-8E1F-7C634B77C815}" dt="2023-09-11T19:02:14.824" v="189"/>
        <pc:sldMkLst>
          <pc:docMk/>
          <pc:sldMk cId="4107519642" sldId="414"/>
        </pc:sldMkLst>
        <pc:graphicFrameChg chg="mod modGraphic">
          <ac:chgData name="Tanisha Gitchuway" userId="42b79c91-3176-4347-9e44-a48c4756fc73" providerId="ADAL" clId="{91DE047C-199E-4AF5-8E1F-7C634B77C815}" dt="2023-09-11T19:02:14.824" v="189"/>
          <ac:graphicFrameMkLst>
            <pc:docMk/>
            <pc:sldMk cId="4107519642" sldId="414"/>
            <ac:graphicFrameMk id="3" creationId="{A747537F-39EF-7ED5-0EEB-EC37850796F0}"/>
          </ac:graphicFrameMkLst>
        </pc:graphicFrameChg>
      </pc:sldChg>
      <pc:sldChg chg="modSp mod">
        <pc:chgData name="Tanisha Gitchuway" userId="42b79c91-3176-4347-9e44-a48c4756fc73" providerId="ADAL" clId="{91DE047C-199E-4AF5-8E1F-7C634B77C815}" dt="2023-09-11T19:03:26.867" v="194" actId="20577"/>
        <pc:sldMkLst>
          <pc:docMk/>
          <pc:sldMk cId="3658003709" sldId="437"/>
        </pc:sldMkLst>
        <pc:graphicFrameChg chg="modGraphic">
          <ac:chgData name="Tanisha Gitchuway" userId="42b79c91-3176-4347-9e44-a48c4756fc73" providerId="ADAL" clId="{91DE047C-199E-4AF5-8E1F-7C634B77C815}" dt="2023-09-11T19:03:26.867" v="194" actId="20577"/>
          <ac:graphicFrameMkLst>
            <pc:docMk/>
            <pc:sldMk cId="3658003709" sldId="437"/>
            <ac:graphicFrameMk id="3" creationId="{D33A4316-5B8C-491C-9909-056975FACBAD}"/>
          </ac:graphicFrameMkLst>
        </pc:graphicFrameChg>
      </pc:sldChg>
      <pc:sldChg chg="modSp mod">
        <pc:chgData name="Tanisha Gitchuway" userId="42b79c91-3176-4347-9e44-a48c4756fc73" providerId="ADAL" clId="{91DE047C-199E-4AF5-8E1F-7C634B77C815}" dt="2023-09-11T19:06:51.642" v="218" actId="20577"/>
        <pc:sldMkLst>
          <pc:docMk/>
          <pc:sldMk cId="593065017" sldId="464"/>
        </pc:sldMkLst>
        <pc:graphicFrameChg chg="modGraphic">
          <ac:chgData name="Tanisha Gitchuway" userId="42b79c91-3176-4347-9e44-a48c4756fc73" providerId="ADAL" clId="{91DE047C-199E-4AF5-8E1F-7C634B77C815}" dt="2023-09-11T19:06:51.642" v="218" actId="20577"/>
          <ac:graphicFrameMkLst>
            <pc:docMk/>
            <pc:sldMk cId="593065017" sldId="464"/>
            <ac:graphicFrameMk id="3" creationId="{7701467B-F337-63A2-E9E5-0C75D16582C4}"/>
          </ac:graphicFrameMkLst>
        </pc:graphicFrameChg>
      </pc:sldChg>
      <pc:sldChg chg="modSp mod">
        <pc:chgData name="Tanisha Gitchuway" userId="42b79c91-3176-4347-9e44-a48c4756fc73" providerId="ADAL" clId="{91DE047C-199E-4AF5-8E1F-7C634B77C815}" dt="2023-09-11T19:11:21.162" v="236" actId="6549"/>
        <pc:sldMkLst>
          <pc:docMk/>
          <pc:sldMk cId="2396396407" sldId="475"/>
        </pc:sldMkLst>
        <pc:graphicFrameChg chg="modGraphic">
          <ac:chgData name="Tanisha Gitchuway" userId="42b79c91-3176-4347-9e44-a48c4756fc73" providerId="ADAL" clId="{91DE047C-199E-4AF5-8E1F-7C634B77C815}" dt="2023-09-11T19:11:21.162" v="236" actId="6549"/>
          <ac:graphicFrameMkLst>
            <pc:docMk/>
            <pc:sldMk cId="2396396407" sldId="475"/>
            <ac:graphicFrameMk id="3" creationId="{CA8E4D43-461E-DBF5-2390-F7276F42E216}"/>
          </ac:graphicFrameMkLst>
        </pc:graphicFrameChg>
      </pc:sldChg>
    </pc:docChg>
  </pc:docChgLst>
  <pc:docChgLst>
    <pc:chgData name="Tanisha Gitchuway" userId="S::tanisha.gitchuway@heart.org::42b79c91-3176-4347-9e44-a48c4756fc73" providerId="AD" clId="Web-{CC6527E8-17B8-7A62-D4F2-B8F9D4CA4A9E}"/>
    <pc:docChg chg="modSld">
      <pc:chgData name="Tanisha Gitchuway" userId="S::tanisha.gitchuway@heart.org::42b79c91-3176-4347-9e44-a48c4756fc73" providerId="AD" clId="Web-{CC6527E8-17B8-7A62-D4F2-B8F9D4CA4A9E}" dt="2023-11-15T20:16:51.896" v="10" actId="1076"/>
      <pc:docMkLst>
        <pc:docMk/>
      </pc:docMkLst>
      <pc:sldChg chg="modSp">
        <pc:chgData name="Tanisha Gitchuway" userId="S::tanisha.gitchuway@heart.org::42b79c91-3176-4347-9e44-a48c4756fc73" providerId="AD" clId="Web-{CC6527E8-17B8-7A62-D4F2-B8F9D4CA4A9E}" dt="2023-11-15T20:14:03.282" v="9" actId="20577"/>
        <pc:sldMkLst>
          <pc:docMk/>
          <pc:sldMk cId="1109741829" sldId="259"/>
        </pc:sldMkLst>
        <pc:spChg chg="mod">
          <ac:chgData name="Tanisha Gitchuway" userId="S::tanisha.gitchuway@heart.org::42b79c91-3176-4347-9e44-a48c4756fc73" providerId="AD" clId="Web-{CC6527E8-17B8-7A62-D4F2-B8F9D4CA4A9E}" dt="2023-11-15T20:14:03.282" v="9" actId="20577"/>
          <ac:spMkLst>
            <pc:docMk/>
            <pc:sldMk cId="1109741829" sldId="259"/>
            <ac:spMk id="6" creationId="{83D1176B-2EC4-4286-9D0A-27304F2C61E5}"/>
          </ac:spMkLst>
        </pc:spChg>
      </pc:sldChg>
      <pc:sldChg chg="modSp">
        <pc:chgData name="Tanisha Gitchuway" userId="S::tanisha.gitchuway@heart.org::42b79c91-3176-4347-9e44-a48c4756fc73" providerId="AD" clId="Web-{CC6527E8-17B8-7A62-D4F2-B8F9D4CA4A9E}" dt="2023-11-15T20:16:51.896" v="10" actId="1076"/>
        <pc:sldMkLst>
          <pc:docMk/>
          <pc:sldMk cId="512226749" sldId="260"/>
        </pc:sldMkLst>
        <pc:spChg chg="mod">
          <ac:chgData name="Tanisha Gitchuway" userId="S::tanisha.gitchuway@heart.org::42b79c91-3176-4347-9e44-a48c4756fc73" providerId="AD" clId="Web-{CC6527E8-17B8-7A62-D4F2-B8F9D4CA4A9E}" dt="2023-11-15T20:16:51.896" v="10" actId="1076"/>
          <ac:spMkLst>
            <pc:docMk/>
            <pc:sldMk cId="512226749" sldId="260"/>
            <ac:spMk id="4" creationId="{120B427E-F35A-F75D-3487-9C252B3B3B81}"/>
          </ac:spMkLst>
        </pc:spChg>
      </pc:sldChg>
    </pc:docChg>
  </pc:docChgLst>
  <pc:docChgLst>
    <pc:chgData name="Tanisha Gitchuway" userId="S::tanisha.gitchuway@heart.org::42b79c91-3176-4347-9e44-a48c4756fc73" providerId="AD" clId="Web-{BED2D0D4-624E-22FC-B17D-5B69D8B0983E}"/>
    <pc:docChg chg="modSld">
      <pc:chgData name="Tanisha Gitchuway" userId="S::tanisha.gitchuway@heart.org::42b79c91-3176-4347-9e44-a48c4756fc73" providerId="AD" clId="Web-{BED2D0D4-624E-22FC-B17D-5B69D8B0983E}" dt="2023-11-03T15:59:45.314" v="0" actId="20577"/>
      <pc:docMkLst>
        <pc:docMk/>
      </pc:docMkLst>
      <pc:sldChg chg="modSp">
        <pc:chgData name="Tanisha Gitchuway" userId="S::tanisha.gitchuway@heart.org::42b79c91-3176-4347-9e44-a48c4756fc73" providerId="AD" clId="Web-{BED2D0D4-624E-22FC-B17D-5B69D8B0983E}" dt="2023-11-03T15:59:45.314" v="0" actId="20577"/>
        <pc:sldMkLst>
          <pc:docMk/>
          <pc:sldMk cId="3056826957" sldId="282"/>
        </pc:sldMkLst>
        <pc:spChg chg="mod">
          <ac:chgData name="Tanisha Gitchuway" userId="S::tanisha.gitchuway@heart.org::42b79c91-3176-4347-9e44-a48c4756fc73" providerId="AD" clId="Web-{BED2D0D4-624E-22FC-B17D-5B69D8B0983E}" dt="2023-11-03T15:59:45.314" v="0" actId="20577"/>
          <ac:spMkLst>
            <pc:docMk/>
            <pc:sldMk cId="3056826957" sldId="282"/>
            <ac:spMk id="3" creationId="{64F1ED76-CA7B-FA9F-9EBF-40C4BDDE89B5}"/>
          </ac:spMkLst>
        </pc:spChg>
      </pc:sldChg>
    </pc:docChg>
  </pc:docChgLst>
  <pc:docChgLst>
    <pc:chgData name="Tanisha Gitchuway" userId="S::tanisha.gitchuway@heart.org::42b79c91-3176-4347-9e44-a48c4756fc73" providerId="AD" clId="Web-{072BF720-B125-200E-1004-AB8BE046D0EA}"/>
    <pc:docChg chg="modSld">
      <pc:chgData name="Tanisha Gitchuway" userId="S::tanisha.gitchuway@heart.org::42b79c91-3176-4347-9e44-a48c4756fc73" providerId="AD" clId="Web-{072BF720-B125-200E-1004-AB8BE046D0EA}" dt="2023-09-11T17:39:00.950" v="8"/>
      <pc:docMkLst>
        <pc:docMk/>
      </pc:docMkLst>
      <pc:sldChg chg="modSp">
        <pc:chgData name="Tanisha Gitchuway" userId="S::tanisha.gitchuway@heart.org::42b79c91-3176-4347-9e44-a48c4756fc73" providerId="AD" clId="Web-{072BF720-B125-200E-1004-AB8BE046D0EA}" dt="2023-09-11T17:33:47.238" v="0"/>
        <pc:sldMkLst>
          <pc:docMk/>
          <pc:sldMk cId="425525702" sldId="396"/>
        </pc:sldMkLst>
        <pc:graphicFrameChg chg="modGraphic">
          <ac:chgData name="Tanisha Gitchuway" userId="S::tanisha.gitchuway@heart.org::42b79c91-3176-4347-9e44-a48c4756fc73" providerId="AD" clId="Web-{072BF720-B125-200E-1004-AB8BE046D0EA}" dt="2023-09-11T17:33:47.238" v="0"/>
          <ac:graphicFrameMkLst>
            <pc:docMk/>
            <pc:sldMk cId="425525702" sldId="396"/>
            <ac:graphicFrameMk id="8" creationId="{E3084641-40D3-55D1-2940-8F8265E882EA}"/>
          </ac:graphicFrameMkLst>
        </pc:graphicFrameChg>
      </pc:sldChg>
      <pc:sldChg chg="modSp">
        <pc:chgData name="Tanisha Gitchuway" userId="S::tanisha.gitchuway@heart.org::42b79c91-3176-4347-9e44-a48c4756fc73" providerId="AD" clId="Web-{072BF720-B125-200E-1004-AB8BE046D0EA}" dt="2023-09-11T17:37:37.292" v="7"/>
        <pc:sldMkLst>
          <pc:docMk/>
          <pc:sldMk cId="840093114" sldId="432"/>
        </pc:sldMkLst>
        <pc:graphicFrameChg chg="modGraphic">
          <ac:chgData name="Tanisha Gitchuway" userId="S::tanisha.gitchuway@heart.org::42b79c91-3176-4347-9e44-a48c4756fc73" providerId="AD" clId="Web-{072BF720-B125-200E-1004-AB8BE046D0EA}" dt="2023-09-11T17:37:37.292" v="7"/>
          <ac:graphicFrameMkLst>
            <pc:docMk/>
            <pc:sldMk cId="840093114" sldId="432"/>
            <ac:graphicFrameMk id="3" creationId="{923CFBF4-BA52-0884-278B-3A754D7D2C40}"/>
          </ac:graphicFrameMkLst>
        </pc:graphicFrameChg>
      </pc:sldChg>
      <pc:sldChg chg="modSp">
        <pc:chgData name="Tanisha Gitchuway" userId="S::tanisha.gitchuway@heart.org::42b79c91-3176-4347-9e44-a48c4756fc73" providerId="AD" clId="Web-{072BF720-B125-200E-1004-AB8BE046D0EA}" dt="2023-09-11T17:39:00.950" v="8"/>
        <pc:sldMkLst>
          <pc:docMk/>
          <pc:sldMk cId="4097182401" sldId="433"/>
        </pc:sldMkLst>
        <pc:graphicFrameChg chg="modGraphic">
          <ac:chgData name="Tanisha Gitchuway" userId="S::tanisha.gitchuway@heart.org::42b79c91-3176-4347-9e44-a48c4756fc73" providerId="AD" clId="Web-{072BF720-B125-200E-1004-AB8BE046D0EA}" dt="2023-09-11T17:39:00.950" v="8"/>
          <ac:graphicFrameMkLst>
            <pc:docMk/>
            <pc:sldMk cId="4097182401" sldId="433"/>
            <ac:graphicFrameMk id="3" creationId="{DE3021DE-88FE-7298-6458-1B87E0AB283B}"/>
          </ac:graphicFrameMkLst>
        </pc:graphicFrameChg>
      </pc:sldChg>
    </pc:docChg>
  </pc:docChgLst>
  <pc:docChgLst>
    <pc:chgData name="Tanisha Gitchuway" userId="42b79c91-3176-4347-9e44-a48c4756fc73" providerId="ADAL" clId="{6C0284F2-0907-4AB1-9063-4D926681DF88}"/>
    <pc:docChg chg="undo custSel modSld">
      <pc:chgData name="Tanisha Gitchuway" userId="42b79c91-3176-4347-9e44-a48c4756fc73" providerId="ADAL" clId="{6C0284F2-0907-4AB1-9063-4D926681DF88}" dt="2023-11-21T14:36:07.204" v="556"/>
      <pc:docMkLst>
        <pc:docMk/>
      </pc:docMkLst>
      <pc:sldChg chg="addSp delSp modSp mod delCm">
        <pc:chgData name="Tanisha Gitchuway" userId="42b79c91-3176-4347-9e44-a48c4756fc73" providerId="ADAL" clId="{6C0284F2-0907-4AB1-9063-4D926681DF88}" dt="2023-11-21T14:33:55.797" v="553" actId="1076"/>
        <pc:sldMkLst>
          <pc:docMk/>
          <pc:sldMk cId="1037036323" sldId="272"/>
        </pc:sldMkLst>
        <pc:graphicFrameChg chg="add del mod modGraphic">
          <ac:chgData name="Tanisha Gitchuway" userId="42b79c91-3176-4347-9e44-a48c4756fc73" providerId="ADAL" clId="{6C0284F2-0907-4AB1-9063-4D926681DF88}" dt="2023-11-21T14:32:33.141" v="536" actId="478"/>
          <ac:graphicFrameMkLst>
            <pc:docMk/>
            <pc:sldMk cId="1037036323" sldId="272"/>
            <ac:graphicFrameMk id="3" creationId="{A37D54B7-3A07-D83B-2643-EA2B9C70D243}"/>
          </ac:graphicFrameMkLst>
        </pc:graphicFrameChg>
        <pc:graphicFrameChg chg="add del mod">
          <ac:chgData name="Tanisha Gitchuway" userId="42b79c91-3176-4347-9e44-a48c4756fc73" providerId="ADAL" clId="{6C0284F2-0907-4AB1-9063-4D926681DF88}" dt="2023-11-21T14:32:48.004" v="542"/>
          <ac:graphicFrameMkLst>
            <pc:docMk/>
            <pc:sldMk cId="1037036323" sldId="272"/>
            <ac:graphicFrameMk id="4" creationId="{8E526376-3EFC-4040-93E5-E118573AA79D}"/>
          </ac:graphicFrameMkLst>
        </pc:graphicFrameChg>
        <pc:graphicFrameChg chg="mod">
          <ac:chgData name="Tanisha Gitchuway" userId="42b79c91-3176-4347-9e44-a48c4756fc73" providerId="ADAL" clId="{6C0284F2-0907-4AB1-9063-4D926681DF88}" dt="2023-11-21T14:33:55.797" v="553" actId="1076"/>
          <ac:graphicFrameMkLst>
            <pc:docMk/>
            <pc:sldMk cId="1037036323" sldId="272"/>
            <ac:graphicFrameMk id="9" creationId="{1801E8AB-7891-F9D5-DE4C-A32434C99E63}"/>
          </ac:graphicFrameMkLst>
        </pc:graphicFrameChg>
        <pc:extLst>
          <p:ext xmlns:p="http://schemas.openxmlformats.org/presentationml/2006/main" uri="{D6D511B9-2390-475A-947B-AFAB55BFBCF1}">
            <pc226:cmChg xmlns:pc226="http://schemas.microsoft.com/office/powerpoint/2022/06/main/command" chg="del">
              <pc226:chgData name="Tanisha Gitchuway" userId="42b79c91-3176-4347-9e44-a48c4756fc73" providerId="ADAL" clId="{6C0284F2-0907-4AB1-9063-4D926681DF88}" dt="2023-11-20T21:13:21.078" v="22"/>
              <pc2:cmMkLst xmlns:pc2="http://schemas.microsoft.com/office/powerpoint/2019/9/main/command">
                <pc:docMk/>
                <pc:sldMk cId="1037036323" sldId="272"/>
                <pc2:cmMk id="{CA94172E-24BC-4E29-9BD1-013991C608C6}"/>
              </pc2:cmMkLst>
            </pc226:cmChg>
          </p:ext>
        </pc:extLst>
      </pc:sldChg>
      <pc:sldChg chg="delCm modCm">
        <pc:chgData name="Tanisha Gitchuway" userId="42b79c91-3176-4347-9e44-a48c4756fc73" providerId="ADAL" clId="{6C0284F2-0907-4AB1-9063-4D926681DF88}" dt="2023-11-20T21:38:24.992" v="166"/>
        <pc:sldMkLst>
          <pc:docMk/>
          <pc:sldMk cId="2798806550" sldId="281"/>
        </pc:sldMkLst>
        <pc:extLst>
          <p:ext xmlns:p="http://schemas.openxmlformats.org/presentationml/2006/main" uri="{D6D511B9-2390-475A-947B-AFAB55BFBCF1}">
            <pc226:cmChg xmlns:pc226="http://schemas.microsoft.com/office/powerpoint/2022/06/main/command" chg="del">
              <pc226:chgData name="Tanisha Gitchuway" userId="42b79c91-3176-4347-9e44-a48c4756fc73" providerId="ADAL" clId="{6C0284F2-0907-4AB1-9063-4D926681DF88}" dt="2023-11-20T21:38:24.992" v="166"/>
              <pc2:cmMkLst xmlns:pc2="http://schemas.microsoft.com/office/powerpoint/2019/9/main/command">
                <pc:docMk/>
                <pc:sldMk cId="2798806550" sldId="281"/>
                <pc2:cmMk id="{1985DBB2-AC05-49EA-BF45-F570A738CA26}"/>
              </pc2:cmMkLst>
              <pc226:cmRplyChg chg="add">
                <pc226:chgData name="Tanisha Gitchuway" userId="42b79c91-3176-4347-9e44-a48c4756fc73" providerId="ADAL" clId="{6C0284F2-0907-4AB1-9063-4D926681DF88}" dt="2023-11-20T21:16:16.388" v="26"/>
                <pc2:cmRplyMkLst xmlns:pc2="http://schemas.microsoft.com/office/powerpoint/2019/9/main/command">
                  <pc:docMk/>
                  <pc:sldMk cId="2798806550" sldId="281"/>
                  <pc2:cmMk id="{1985DBB2-AC05-49EA-BF45-F570A738CA26}"/>
                  <pc2:cmRplyMk id="{30740A42-6C92-407E-B0A5-8F35F8B12A5C}"/>
                </pc2:cmRplyMkLst>
              </pc226:cmRplyChg>
            </pc226:cmChg>
          </p:ext>
        </pc:extLst>
      </pc:sldChg>
      <pc:sldChg chg="addSp delSp modSp mod delCm">
        <pc:chgData name="Tanisha Gitchuway" userId="42b79c91-3176-4347-9e44-a48c4756fc73" providerId="ADAL" clId="{6C0284F2-0907-4AB1-9063-4D926681DF88}" dt="2023-11-21T14:31:43.353" v="531" actId="1076"/>
        <pc:sldMkLst>
          <pc:docMk/>
          <pc:sldMk cId="370298375" sldId="289"/>
        </pc:sldMkLst>
        <pc:spChg chg="mod">
          <ac:chgData name="Tanisha Gitchuway" userId="42b79c91-3176-4347-9e44-a48c4756fc73" providerId="ADAL" clId="{6C0284F2-0907-4AB1-9063-4D926681DF88}" dt="2023-11-21T14:31:43.353" v="531" actId="1076"/>
          <ac:spMkLst>
            <pc:docMk/>
            <pc:sldMk cId="370298375" sldId="289"/>
            <ac:spMk id="2" creationId="{160F381A-613D-431D-90FF-92FD93941FE4}"/>
          </ac:spMkLst>
        </pc:spChg>
        <pc:graphicFrameChg chg="add del mod">
          <ac:chgData name="Tanisha Gitchuway" userId="42b79c91-3176-4347-9e44-a48c4756fc73" providerId="ADAL" clId="{6C0284F2-0907-4AB1-9063-4D926681DF88}" dt="2023-11-20T21:11:05.232" v="4"/>
          <ac:graphicFrameMkLst>
            <pc:docMk/>
            <pc:sldMk cId="370298375" sldId="289"/>
            <ac:graphicFrameMk id="3" creationId="{CC8B1FC8-C91C-23BA-43EC-C9ABF7F04F80}"/>
          </ac:graphicFrameMkLst>
        </pc:graphicFrameChg>
        <pc:graphicFrameChg chg="add del mod">
          <ac:chgData name="Tanisha Gitchuway" userId="42b79c91-3176-4347-9e44-a48c4756fc73" providerId="ADAL" clId="{6C0284F2-0907-4AB1-9063-4D926681DF88}" dt="2023-11-21T14:24:45.936" v="227"/>
          <ac:graphicFrameMkLst>
            <pc:docMk/>
            <pc:sldMk cId="370298375" sldId="289"/>
            <ac:graphicFrameMk id="3" creationId="{ED3F6E15-8022-4793-2D66-57F8D2FAFE8B}"/>
          </ac:graphicFrameMkLst>
        </pc:graphicFrameChg>
        <pc:graphicFrameChg chg="add del mod">
          <ac:chgData name="Tanisha Gitchuway" userId="42b79c91-3176-4347-9e44-a48c4756fc73" providerId="ADAL" clId="{6C0284F2-0907-4AB1-9063-4D926681DF88}" dt="2023-11-20T21:12:01.136" v="14"/>
          <ac:graphicFrameMkLst>
            <pc:docMk/>
            <pc:sldMk cId="370298375" sldId="289"/>
            <ac:graphicFrameMk id="4" creationId="{87D5D7D6-B4CC-C04A-0C6B-F1CE5BEF9C37}"/>
          </ac:graphicFrameMkLst>
        </pc:graphicFrameChg>
        <pc:graphicFrameChg chg="add del mod">
          <ac:chgData name="Tanisha Gitchuway" userId="42b79c91-3176-4347-9e44-a48c4756fc73" providerId="ADAL" clId="{6C0284F2-0907-4AB1-9063-4D926681DF88}" dt="2023-11-21T14:26:18.591" v="239"/>
          <ac:graphicFrameMkLst>
            <pc:docMk/>
            <pc:sldMk cId="370298375" sldId="289"/>
            <ac:graphicFrameMk id="4" creationId="{92E12DCF-490D-ACC8-55E7-7F90E8171D77}"/>
          </ac:graphicFrameMkLst>
        </pc:graphicFrameChg>
        <pc:graphicFrameChg chg="mod modGraphic">
          <ac:chgData name="Tanisha Gitchuway" userId="42b79c91-3176-4347-9e44-a48c4756fc73" providerId="ADAL" clId="{6C0284F2-0907-4AB1-9063-4D926681DF88}" dt="2023-11-21T14:31:40.660" v="530" actId="1076"/>
          <ac:graphicFrameMkLst>
            <pc:docMk/>
            <pc:sldMk cId="370298375" sldId="289"/>
            <ac:graphicFrameMk id="6" creationId="{65399E90-0C67-42C1-187E-CCC6B23B56B0}"/>
          </ac:graphicFrameMkLst>
        </pc:graphicFrameChg>
        <pc:graphicFrameChg chg="del mod modGraphic">
          <ac:chgData name="Tanisha Gitchuway" userId="42b79c91-3176-4347-9e44-a48c4756fc73" providerId="ADAL" clId="{6C0284F2-0907-4AB1-9063-4D926681DF88}" dt="2023-11-21T14:31:19.249" v="525" actId="478"/>
          <ac:graphicFrameMkLst>
            <pc:docMk/>
            <pc:sldMk cId="370298375" sldId="289"/>
            <ac:graphicFrameMk id="7" creationId="{20CCF56A-12A5-6D2E-6E31-C8B204EC0D19}"/>
          </ac:graphicFrameMkLst>
        </pc:graphicFrameChg>
        <pc:graphicFrameChg chg="add del mod">
          <ac:chgData name="Tanisha Gitchuway" userId="42b79c91-3176-4347-9e44-a48c4756fc73" providerId="ADAL" clId="{6C0284F2-0907-4AB1-9063-4D926681DF88}" dt="2023-11-20T21:12:55.812" v="18"/>
          <ac:graphicFrameMkLst>
            <pc:docMk/>
            <pc:sldMk cId="370298375" sldId="289"/>
            <ac:graphicFrameMk id="8" creationId="{0F139432-73D2-5B5A-768D-D94D6A2EED7E}"/>
          </ac:graphicFrameMkLst>
        </pc:graphicFrameChg>
        <pc:graphicFrameChg chg="add del mod">
          <ac:chgData name="Tanisha Gitchuway" userId="42b79c91-3176-4347-9e44-a48c4756fc73" providerId="ADAL" clId="{6C0284F2-0907-4AB1-9063-4D926681DF88}" dt="2023-11-21T14:27:16.643" v="250" actId="478"/>
          <ac:graphicFrameMkLst>
            <pc:docMk/>
            <pc:sldMk cId="370298375" sldId="289"/>
            <ac:graphicFrameMk id="8" creationId="{8E6E871B-BA83-46AA-3682-07966A9CE331}"/>
          </ac:graphicFrameMkLst>
        </pc:graphicFrameChg>
        <pc:graphicFrameChg chg="add del mod modGraphic">
          <ac:chgData name="Tanisha Gitchuway" userId="42b79c91-3176-4347-9e44-a48c4756fc73" providerId="ADAL" clId="{6C0284F2-0907-4AB1-9063-4D926681DF88}" dt="2023-11-21T14:27:14.273" v="249" actId="478"/>
          <ac:graphicFrameMkLst>
            <pc:docMk/>
            <pc:sldMk cId="370298375" sldId="289"/>
            <ac:graphicFrameMk id="9" creationId="{0CBDBB62-D44C-8AFD-05CA-7B9EBE7F300A}"/>
          </ac:graphicFrameMkLst>
        </pc:graphicFrameChg>
        <pc:cxnChg chg="add del mod">
          <ac:chgData name="Tanisha Gitchuway" userId="42b79c91-3176-4347-9e44-a48c4756fc73" providerId="ADAL" clId="{6C0284F2-0907-4AB1-9063-4D926681DF88}" dt="2023-11-21T14:28:46.756" v="498" actId="478"/>
          <ac:cxnSpMkLst>
            <pc:docMk/>
            <pc:sldMk cId="370298375" sldId="289"/>
            <ac:cxnSpMk id="11" creationId="{E4887A34-F430-9196-16D5-071F9D70912E}"/>
          </ac:cxnSpMkLst>
        </pc:cxnChg>
        <pc:cxnChg chg="add del mod">
          <ac:chgData name="Tanisha Gitchuway" userId="42b79c91-3176-4347-9e44-a48c4756fc73" providerId="ADAL" clId="{6C0284F2-0907-4AB1-9063-4D926681DF88}" dt="2023-11-21T14:28:48.352" v="499" actId="478"/>
          <ac:cxnSpMkLst>
            <pc:docMk/>
            <pc:sldMk cId="370298375" sldId="289"/>
            <ac:cxnSpMk id="14" creationId="{6FEC1CED-CD72-C859-9728-6C85BFBF37D5}"/>
          </ac:cxnSpMkLst>
        </pc:cxnChg>
        <pc:extLst>
          <p:ext xmlns:p="http://schemas.openxmlformats.org/presentationml/2006/main" uri="{D6D511B9-2390-475A-947B-AFAB55BFBCF1}">
            <pc226:cmChg xmlns:pc226="http://schemas.microsoft.com/office/powerpoint/2022/06/main/command" chg="del">
              <pc226:chgData name="Tanisha Gitchuway" userId="42b79c91-3176-4347-9e44-a48c4756fc73" providerId="ADAL" clId="{6C0284F2-0907-4AB1-9063-4D926681DF88}" dt="2023-11-20T21:13:09.874" v="21"/>
              <pc2:cmMkLst xmlns:pc2="http://schemas.microsoft.com/office/powerpoint/2019/9/main/command">
                <pc:docMk/>
                <pc:sldMk cId="370298375" sldId="289"/>
                <pc2:cmMk id="{4B32F767-07C5-41DC-AA23-E0188D25E8B9}"/>
              </pc2:cmMkLst>
            </pc226:cmChg>
          </p:ext>
        </pc:extLst>
      </pc:sldChg>
      <pc:sldChg chg="modCm">
        <pc:chgData name="Tanisha Gitchuway" userId="42b79c91-3176-4347-9e44-a48c4756fc73" providerId="ADAL" clId="{6C0284F2-0907-4AB1-9063-4D926681DF88}" dt="2023-11-20T21:14:53.768" v="24"/>
        <pc:sldMkLst>
          <pc:docMk/>
          <pc:sldMk cId="2377226634" sldId="293"/>
        </pc:sldMkLst>
        <pc:extLst>
          <p:ext xmlns:p="http://schemas.openxmlformats.org/presentationml/2006/main" uri="{D6D511B9-2390-475A-947B-AFAB55BFBCF1}">
            <pc226:cmChg xmlns:pc226="http://schemas.microsoft.com/office/powerpoint/2022/06/main/command" chg="">
              <pc226:chgData name="Tanisha Gitchuway" userId="42b79c91-3176-4347-9e44-a48c4756fc73" providerId="ADAL" clId="{6C0284F2-0907-4AB1-9063-4D926681DF88}" dt="2023-11-20T21:14:53.768" v="24"/>
              <pc2:cmMkLst xmlns:pc2="http://schemas.microsoft.com/office/powerpoint/2019/9/main/command">
                <pc:docMk/>
                <pc:sldMk cId="2377226634" sldId="293"/>
                <pc2:cmMk id="{C0E8D4CA-359D-4FBD-978D-5BAE4B2638DE}"/>
              </pc2:cmMkLst>
              <pc226:cmRplyChg chg="add mod">
                <pc226:chgData name="Tanisha Gitchuway" userId="42b79c91-3176-4347-9e44-a48c4756fc73" providerId="ADAL" clId="{6C0284F2-0907-4AB1-9063-4D926681DF88}" dt="2023-11-20T21:14:53.768" v="24"/>
                <pc2:cmRplyMkLst xmlns:pc2="http://schemas.microsoft.com/office/powerpoint/2019/9/main/command">
                  <pc:docMk/>
                  <pc:sldMk cId="2377226634" sldId="293"/>
                  <pc2:cmMk id="{C0E8D4CA-359D-4FBD-978D-5BAE4B2638DE}"/>
                  <pc2:cmRplyMk id="{7FB1B35E-9AA3-440D-9CDC-C60D2D1B194D}"/>
                </pc2:cmRplyMkLst>
              </pc226:cmRplyChg>
            </pc226:cmChg>
          </p:ext>
        </pc:extLst>
      </pc:sldChg>
      <pc:sldChg chg="delCm modCm">
        <pc:chgData name="Tanisha Gitchuway" userId="42b79c91-3176-4347-9e44-a48c4756fc73" providerId="ADAL" clId="{6C0284F2-0907-4AB1-9063-4D926681DF88}" dt="2023-11-20T21:38:19.593" v="165"/>
        <pc:sldMkLst>
          <pc:docMk/>
          <pc:sldMk cId="1548038046" sldId="299"/>
        </pc:sldMkLst>
        <pc:extLst>
          <p:ext xmlns:p="http://schemas.openxmlformats.org/presentationml/2006/main" uri="{D6D511B9-2390-475A-947B-AFAB55BFBCF1}">
            <pc226:cmChg xmlns:pc226="http://schemas.microsoft.com/office/powerpoint/2022/06/main/command" chg="del">
              <pc226:chgData name="Tanisha Gitchuway" userId="42b79c91-3176-4347-9e44-a48c4756fc73" providerId="ADAL" clId="{6C0284F2-0907-4AB1-9063-4D926681DF88}" dt="2023-11-20T21:38:19.593" v="165"/>
              <pc2:cmMkLst xmlns:pc2="http://schemas.microsoft.com/office/powerpoint/2019/9/main/command">
                <pc:docMk/>
                <pc:sldMk cId="1548038046" sldId="299"/>
                <pc2:cmMk id="{9DE18124-6CEB-4079-8C83-DA98A9519865}"/>
              </pc2:cmMkLst>
              <pc226:cmRplyChg chg="add">
                <pc226:chgData name="Tanisha Gitchuway" userId="42b79c91-3176-4347-9e44-a48c4756fc73" providerId="ADAL" clId="{6C0284F2-0907-4AB1-9063-4D926681DF88}" dt="2023-11-20T21:15:46.126" v="25"/>
                <pc2:cmRplyMkLst xmlns:pc2="http://schemas.microsoft.com/office/powerpoint/2019/9/main/command">
                  <pc:docMk/>
                  <pc:sldMk cId="1548038046" sldId="299"/>
                  <pc2:cmMk id="{9DE18124-6CEB-4079-8C83-DA98A9519865}"/>
                  <pc2:cmRplyMk id="{1EBA5277-C96A-419C-9CCC-9112DAAA27C9}"/>
                </pc2:cmRplyMkLst>
              </pc226:cmRplyChg>
            </pc226:cmChg>
          </p:ext>
        </pc:extLst>
      </pc:sldChg>
      <pc:sldChg chg="modSp mod">
        <pc:chgData name="Tanisha Gitchuway" userId="42b79c91-3176-4347-9e44-a48c4756fc73" providerId="ADAL" clId="{6C0284F2-0907-4AB1-9063-4D926681DF88}" dt="2023-11-20T21:24:15.404" v="61" actId="20577"/>
        <pc:sldMkLst>
          <pc:docMk/>
          <pc:sldMk cId="3688844200" sldId="305"/>
        </pc:sldMkLst>
        <pc:graphicFrameChg chg="modGraphic">
          <ac:chgData name="Tanisha Gitchuway" userId="42b79c91-3176-4347-9e44-a48c4756fc73" providerId="ADAL" clId="{6C0284F2-0907-4AB1-9063-4D926681DF88}" dt="2023-11-20T21:24:15.404" v="61" actId="20577"/>
          <ac:graphicFrameMkLst>
            <pc:docMk/>
            <pc:sldMk cId="3688844200" sldId="305"/>
            <ac:graphicFrameMk id="3" creationId="{102BA307-31DA-A0D6-A990-DD80D94361FE}"/>
          </ac:graphicFrameMkLst>
        </pc:graphicFrameChg>
      </pc:sldChg>
      <pc:sldChg chg="modSp mod delCm modCm">
        <pc:chgData name="Tanisha Gitchuway" userId="42b79c91-3176-4347-9e44-a48c4756fc73" providerId="ADAL" clId="{6C0284F2-0907-4AB1-9063-4D926681DF88}" dt="2023-11-20T21:17:13.221" v="31"/>
        <pc:sldMkLst>
          <pc:docMk/>
          <pc:sldMk cId="1277437117" sldId="307"/>
        </pc:sldMkLst>
        <pc:graphicFrameChg chg="modGraphic">
          <ac:chgData name="Tanisha Gitchuway" userId="42b79c91-3176-4347-9e44-a48c4756fc73" providerId="ADAL" clId="{6C0284F2-0907-4AB1-9063-4D926681DF88}" dt="2023-11-20T21:17:10.579" v="30" actId="20577"/>
          <ac:graphicFrameMkLst>
            <pc:docMk/>
            <pc:sldMk cId="1277437117" sldId="307"/>
            <ac:graphicFrameMk id="3" creationId="{0D24385F-C30A-0E88-C88E-6B573E661BA6}"/>
          </ac:graphicFrameMkLst>
        </pc:graphicFrameChg>
        <pc:extLst>
          <p:ext xmlns:p="http://schemas.openxmlformats.org/presentationml/2006/main" uri="{D6D511B9-2390-475A-947B-AFAB55BFBCF1}">
            <pc226:cmChg xmlns:pc226="http://schemas.microsoft.com/office/powerpoint/2022/06/main/command" chg="del mod">
              <pc226:chgData name="Tanisha Gitchuway" userId="42b79c91-3176-4347-9e44-a48c4756fc73" providerId="ADAL" clId="{6C0284F2-0907-4AB1-9063-4D926681DF88}" dt="2023-11-20T21:17:13.221" v="31"/>
              <pc2:cmMkLst xmlns:pc2="http://schemas.microsoft.com/office/powerpoint/2019/9/main/command">
                <pc:docMk/>
                <pc:sldMk cId="1277437117" sldId="307"/>
                <pc2:cmMk id="{3AEDE127-C285-4A4C-B031-C47F1CB33103}"/>
              </pc2:cmMkLst>
            </pc226:cmChg>
          </p:ext>
        </pc:extLst>
      </pc:sldChg>
      <pc:sldChg chg="modSp">
        <pc:chgData name="Tanisha Gitchuway" userId="42b79c91-3176-4347-9e44-a48c4756fc73" providerId="ADAL" clId="{6C0284F2-0907-4AB1-9063-4D926681DF88}" dt="2023-11-20T21:24:27.337" v="62"/>
        <pc:sldMkLst>
          <pc:docMk/>
          <pc:sldMk cId="272955741" sldId="309"/>
        </pc:sldMkLst>
        <pc:graphicFrameChg chg="mod">
          <ac:chgData name="Tanisha Gitchuway" userId="42b79c91-3176-4347-9e44-a48c4756fc73" providerId="ADAL" clId="{6C0284F2-0907-4AB1-9063-4D926681DF88}" dt="2023-11-20T21:24:27.337" v="62"/>
          <ac:graphicFrameMkLst>
            <pc:docMk/>
            <pc:sldMk cId="272955741" sldId="309"/>
            <ac:graphicFrameMk id="3" creationId="{04468526-62D6-1625-8A09-EC1BC9305972}"/>
          </ac:graphicFrameMkLst>
        </pc:graphicFrameChg>
      </pc:sldChg>
      <pc:sldChg chg="modSp">
        <pc:chgData name="Tanisha Gitchuway" userId="42b79c91-3176-4347-9e44-a48c4756fc73" providerId="ADAL" clId="{6C0284F2-0907-4AB1-9063-4D926681DF88}" dt="2023-11-20T21:24:35.111" v="63"/>
        <pc:sldMkLst>
          <pc:docMk/>
          <pc:sldMk cId="2612602942" sldId="310"/>
        </pc:sldMkLst>
        <pc:graphicFrameChg chg="mod">
          <ac:chgData name="Tanisha Gitchuway" userId="42b79c91-3176-4347-9e44-a48c4756fc73" providerId="ADAL" clId="{6C0284F2-0907-4AB1-9063-4D926681DF88}" dt="2023-11-20T21:24:35.111" v="63"/>
          <ac:graphicFrameMkLst>
            <pc:docMk/>
            <pc:sldMk cId="2612602942" sldId="310"/>
            <ac:graphicFrameMk id="3" creationId="{C3DD26FE-6FED-77FE-B6AA-5C2237F1B894}"/>
          </ac:graphicFrameMkLst>
        </pc:graphicFrameChg>
      </pc:sldChg>
      <pc:sldChg chg="modSp mod delCm">
        <pc:chgData name="Tanisha Gitchuway" userId="42b79c91-3176-4347-9e44-a48c4756fc73" providerId="ADAL" clId="{6C0284F2-0907-4AB1-9063-4D926681DF88}" dt="2023-11-20T21:24:48.722" v="64"/>
        <pc:sldMkLst>
          <pc:docMk/>
          <pc:sldMk cId="767050720" sldId="312"/>
        </pc:sldMkLst>
        <pc:graphicFrameChg chg="mod modGraphic">
          <ac:chgData name="Tanisha Gitchuway" userId="42b79c91-3176-4347-9e44-a48c4756fc73" providerId="ADAL" clId="{6C0284F2-0907-4AB1-9063-4D926681DF88}" dt="2023-11-20T21:24:48.722" v="64"/>
          <ac:graphicFrameMkLst>
            <pc:docMk/>
            <pc:sldMk cId="767050720" sldId="312"/>
            <ac:graphicFrameMk id="3" creationId="{BF05BB42-A699-1334-5ECA-8B05BA0A9303}"/>
          </ac:graphicFrameMkLst>
        </pc:graphicFrameChg>
        <pc:extLst>
          <p:ext xmlns:p="http://schemas.openxmlformats.org/presentationml/2006/main" uri="{D6D511B9-2390-475A-947B-AFAB55BFBCF1}">
            <pc226:cmChg xmlns:pc226="http://schemas.microsoft.com/office/powerpoint/2022/06/main/command" chg="del">
              <pc226:chgData name="Tanisha Gitchuway" userId="42b79c91-3176-4347-9e44-a48c4756fc73" providerId="ADAL" clId="{6C0284F2-0907-4AB1-9063-4D926681DF88}" dt="2023-11-20T21:17:54.783" v="32"/>
              <pc2:cmMkLst xmlns:pc2="http://schemas.microsoft.com/office/powerpoint/2019/9/main/command">
                <pc:docMk/>
                <pc:sldMk cId="767050720" sldId="312"/>
                <pc2:cmMk id="{1E596ADD-1D36-4566-BECD-98AE8D56B035}"/>
              </pc2:cmMkLst>
            </pc226:cmChg>
          </p:ext>
        </pc:extLst>
      </pc:sldChg>
      <pc:sldChg chg="modSp">
        <pc:chgData name="Tanisha Gitchuway" userId="42b79c91-3176-4347-9e44-a48c4756fc73" providerId="ADAL" clId="{6C0284F2-0907-4AB1-9063-4D926681DF88}" dt="2023-11-20T21:24:54.387" v="65"/>
        <pc:sldMkLst>
          <pc:docMk/>
          <pc:sldMk cId="3159565593" sldId="313"/>
        </pc:sldMkLst>
        <pc:graphicFrameChg chg="mod">
          <ac:chgData name="Tanisha Gitchuway" userId="42b79c91-3176-4347-9e44-a48c4756fc73" providerId="ADAL" clId="{6C0284F2-0907-4AB1-9063-4D926681DF88}" dt="2023-11-20T21:24:54.387" v="65"/>
          <ac:graphicFrameMkLst>
            <pc:docMk/>
            <pc:sldMk cId="3159565593" sldId="313"/>
            <ac:graphicFrameMk id="3" creationId="{9907F2BA-CAE3-EE4B-6F32-36F285E6DD52}"/>
          </ac:graphicFrameMkLst>
        </pc:graphicFrameChg>
      </pc:sldChg>
      <pc:sldChg chg="addSp modSp mod delCm">
        <pc:chgData name="Tanisha Gitchuway" userId="42b79c91-3176-4347-9e44-a48c4756fc73" providerId="ADAL" clId="{6C0284F2-0907-4AB1-9063-4D926681DF88}" dt="2023-11-20T21:25:01.806" v="66"/>
        <pc:sldMkLst>
          <pc:docMk/>
          <pc:sldMk cId="2749552253" sldId="314"/>
        </pc:sldMkLst>
        <pc:spChg chg="add mod">
          <ac:chgData name="Tanisha Gitchuway" userId="42b79c91-3176-4347-9e44-a48c4756fc73" providerId="ADAL" clId="{6C0284F2-0907-4AB1-9063-4D926681DF88}" dt="2023-11-20T21:18:56.778" v="41" actId="14100"/>
          <ac:spMkLst>
            <pc:docMk/>
            <pc:sldMk cId="2749552253" sldId="314"/>
            <ac:spMk id="6" creationId="{14D7B363-956D-DD4A-1663-41E8CD4E271B}"/>
          </ac:spMkLst>
        </pc:spChg>
        <pc:graphicFrameChg chg="mod">
          <ac:chgData name="Tanisha Gitchuway" userId="42b79c91-3176-4347-9e44-a48c4756fc73" providerId="ADAL" clId="{6C0284F2-0907-4AB1-9063-4D926681DF88}" dt="2023-11-20T21:25:01.806" v="66"/>
          <ac:graphicFrameMkLst>
            <pc:docMk/>
            <pc:sldMk cId="2749552253" sldId="314"/>
            <ac:graphicFrameMk id="3" creationId="{F834E173-FAEF-1B65-E7C6-42F0DA4C81AD}"/>
          </ac:graphicFrameMkLst>
        </pc:graphicFrameChg>
        <pc:extLst>
          <p:ext xmlns:p="http://schemas.openxmlformats.org/presentationml/2006/main" uri="{D6D511B9-2390-475A-947B-AFAB55BFBCF1}">
            <pc226:cmChg xmlns:pc226="http://schemas.microsoft.com/office/powerpoint/2022/06/main/command" chg="del">
              <pc226:chgData name="Tanisha Gitchuway" userId="42b79c91-3176-4347-9e44-a48c4756fc73" providerId="ADAL" clId="{6C0284F2-0907-4AB1-9063-4D926681DF88}" dt="2023-11-20T21:19:19.348" v="42"/>
              <pc2:cmMkLst xmlns:pc2="http://schemas.microsoft.com/office/powerpoint/2019/9/main/command">
                <pc:docMk/>
                <pc:sldMk cId="2749552253" sldId="314"/>
                <pc2:cmMk id="{3F370B5C-D5BA-425A-865B-ED09475375BC}"/>
              </pc2:cmMkLst>
            </pc226:cmChg>
          </p:ext>
        </pc:extLst>
      </pc:sldChg>
      <pc:sldChg chg="modSp">
        <pc:chgData name="Tanisha Gitchuway" userId="42b79c91-3176-4347-9e44-a48c4756fc73" providerId="ADAL" clId="{6C0284F2-0907-4AB1-9063-4D926681DF88}" dt="2023-11-20T21:25:10.519" v="67"/>
        <pc:sldMkLst>
          <pc:docMk/>
          <pc:sldMk cId="2362329088" sldId="315"/>
        </pc:sldMkLst>
        <pc:graphicFrameChg chg="mod">
          <ac:chgData name="Tanisha Gitchuway" userId="42b79c91-3176-4347-9e44-a48c4756fc73" providerId="ADAL" clId="{6C0284F2-0907-4AB1-9063-4D926681DF88}" dt="2023-11-20T21:25:10.519" v="67"/>
          <ac:graphicFrameMkLst>
            <pc:docMk/>
            <pc:sldMk cId="2362329088" sldId="315"/>
            <ac:graphicFrameMk id="3" creationId="{908B2C37-73EF-393A-7ED8-EB1835B713F6}"/>
          </ac:graphicFrameMkLst>
        </pc:graphicFrameChg>
      </pc:sldChg>
      <pc:sldChg chg="modSp">
        <pc:chgData name="Tanisha Gitchuway" userId="42b79c91-3176-4347-9e44-a48c4756fc73" providerId="ADAL" clId="{6C0284F2-0907-4AB1-9063-4D926681DF88}" dt="2023-11-20T21:25:17.436" v="68"/>
        <pc:sldMkLst>
          <pc:docMk/>
          <pc:sldMk cId="1615254756" sldId="316"/>
        </pc:sldMkLst>
        <pc:graphicFrameChg chg="mod">
          <ac:chgData name="Tanisha Gitchuway" userId="42b79c91-3176-4347-9e44-a48c4756fc73" providerId="ADAL" clId="{6C0284F2-0907-4AB1-9063-4D926681DF88}" dt="2023-11-20T21:25:17.436" v="68"/>
          <ac:graphicFrameMkLst>
            <pc:docMk/>
            <pc:sldMk cId="1615254756" sldId="316"/>
            <ac:graphicFrameMk id="3" creationId="{3C6876D3-7E72-7683-4DBB-387B9310D7AC}"/>
          </ac:graphicFrameMkLst>
        </pc:graphicFrameChg>
      </pc:sldChg>
      <pc:sldChg chg="modSp">
        <pc:chgData name="Tanisha Gitchuway" userId="42b79c91-3176-4347-9e44-a48c4756fc73" providerId="ADAL" clId="{6C0284F2-0907-4AB1-9063-4D926681DF88}" dt="2023-11-20T21:25:25.908" v="69"/>
        <pc:sldMkLst>
          <pc:docMk/>
          <pc:sldMk cId="3699270403" sldId="317"/>
        </pc:sldMkLst>
        <pc:graphicFrameChg chg="mod">
          <ac:chgData name="Tanisha Gitchuway" userId="42b79c91-3176-4347-9e44-a48c4756fc73" providerId="ADAL" clId="{6C0284F2-0907-4AB1-9063-4D926681DF88}" dt="2023-11-20T21:25:25.908" v="69"/>
          <ac:graphicFrameMkLst>
            <pc:docMk/>
            <pc:sldMk cId="3699270403" sldId="317"/>
            <ac:graphicFrameMk id="3" creationId="{757D9F60-995D-2518-BFCC-C7F2D1D4E5CE}"/>
          </ac:graphicFrameMkLst>
        </pc:graphicFrameChg>
      </pc:sldChg>
      <pc:sldChg chg="modSp">
        <pc:chgData name="Tanisha Gitchuway" userId="42b79c91-3176-4347-9e44-a48c4756fc73" providerId="ADAL" clId="{6C0284F2-0907-4AB1-9063-4D926681DF88}" dt="2023-11-20T21:25:34.760" v="70"/>
        <pc:sldMkLst>
          <pc:docMk/>
          <pc:sldMk cId="2975392799" sldId="318"/>
        </pc:sldMkLst>
        <pc:graphicFrameChg chg="mod">
          <ac:chgData name="Tanisha Gitchuway" userId="42b79c91-3176-4347-9e44-a48c4756fc73" providerId="ADAL" clId="{6C0284F2-0907-4AB1-9063-4D926681DF88}" dt="2023-11-20T21:25:34.760" v="70"/>
          <ac:graphicFrameMkLst>
            <pc:docMk/>
            <pc:sldMk cId="2975392799" sldId="318"/>
            <ac:graphicFrameMk id="3" creationId="{EB231548-5D32-00D7-F4B3-7FACAEDD8833}"/>
          </ac:graphicFrameMkLst>
        </pc:graphicFrameChg>
      </pc:sldChg>
      <pc:sldChg chg="modSp">
        <pc:chgData name="Tanisha Gitchuway" userId="42b79c91-3176-4347-9e44-a48c4756fc73" providerId="ADAL" clId="{6C0284F2-0907-4AB1-9063-4D926681DF88}" dt="2023-11-20T21:25:39.399" v="71"/>
        <pc:sldMkLst>
          <pc:docMk/>
          <pc:sldMk cId="3234422691" sldId="319"/>
        </pc:sldMkLst>
        <pc:graphicFrameChg chg="mod">
          <ac:chgData name="Tanisha Gitchuway" userId="42b79c91-3176-4347-9e44-a48c4756fc73" providerId="ADAL" clId="{6C0284F2-0907-4AB1-9063-4D926681DF88}" dt="2023-11-20T21:25:39.399" v="71"/>
          <ac:graphicFrameMkLst>
            <pc:docMk/>
            <pc:sldMk cId="3234422691" sldId="319"/>
            <ac:graphicFrameMk id="3" creationId="{E456CFB9-97FB-054C-4D5C-627F10E2B07A}"/>
          </ac:graphicFrameMkLst>
        </pc:graphicFrameChg>
      </pc:sldChg>
      <pc:sldChg chg="modSp">
        <pc:chgData name="Tanisha Gitchuway" userId="42b79c91-3176-4347-9e44-a48c4756fc73" providerId="ADAL" clId="{6C0284F2-0907-4AB1-9063-4D926681DF88}" dt="2023-11-20T21:25:46.267" v="72"/>
        <pc:sldMkLst>
          <pc:docMk/>
          <pc:sldMk cId="1880246508" sldId="320"/>
        </pc:sldMkLst>
        <pc:graphicFrameChg chg="mod">
          <ac:chgData name="Tanisha Gitchuway" userId="42b79c91-3176-4347-9e44-a48c4756fc73" providerId="ADAL" clId="{6C0284F2-0907-4AB1-9063-4D926681DF88}" dt="2023-11-20T21:25:46.267" v="72"/>
          <ac:graphicFrameMkLst>
            <pc:docMk/>
            <pc:sldMk cId="1880246508" sldId="320"/>
            <ac:graphicFrameMk id="3" creationId="{4527A5B3-065E-AE77-8AB1-9D78B88427AC}"/>
          </ac:graphicFrameMkLst>
        </pc:graphicFrameChg>
      </pc:sldChg>
      <pc:sldChg chg="modSp">
        <pc:chgData name="Tanisha Gitchuway" userId="42b79c91-3176-4347-9e44-a48c4756fc73" providerId="ADAL" clId="{6C0284F2-0907-4AB1-9063-4D926681DF88}" dt="2023-11-20T21:25:51.926" v="73"/>
        <pc:sldMkLst>
          <pc:docMk/>
          <pc:sldMk cId="477698820" sldId="321"/>
        </pc:sldMkLst>
        <pc:graphicFrameChg chg="mod">
          <ac:chgData name="Tanisha Gitchuway" userId="42b79c91-3176-4347-9e44-a48c4756fc73" providerId="ADAL" clId="{6C0284F2-0907-4AB1-9063-4D926681DF88}" dt="2023-11-20T21:25:51.926" v="73"/>
          <ac:graphicFrameMkLst>
            <pc:docMk/>
            <pc:sldMk cId="477698820" sldId="321"/>
            <ac:graphicFrameMk id="4" creationId="{F0531333-E062-4CCD-BD0B-676EB2800195}"/>
          </ac:graphicFrameMkLst>
        </pc:graphicFrameChg>
      </pc:sldChg>
      <pc:sldChg chg="delCm modCm">
        <pc:chgData name="Tanisha Gitchuway" userId="42b79c91-3176-4347-9e44-a48c4756fc73" providerId="ADAL" clId="{6C0284F2-0907-4AB1-9063-4D926681DF88}" dt="2023-11-20T21:38:30.307" v="167"/>
        <pc:sldMkLst>
          <pc:docMk/>
          <pc:sldMk cId="530664434" sldId="324"/>
        </pc:sldMkLst>
        <pc:extLst>
          <p:ext xmlns:p="http://schemas.openxmlformats.org/presentationml/2006/main" uri="{D6D511B9-2390-475A-947B-AFAB55BFBCF1}">
            <pc226:cmChg xmlns:pc226="http://schemas.microsoft.com/office/powerpoint/2022/06/main/command" chg="del">
              <pc226:chgData name="Tanisha Gitchuway" userId="42b79c91-3176-4347-9e44-a48c4756fc73" providerId="ADAL" clId="{6C0284F2-0907-4AB1-9063-4D926681DF88}" dt="2023-11-20T21:38:30.307" v="167"/>
              <pc2:cmMkLst xmlns:pc2="http://schemas.microsoft.com/office/powerpoint/2019/9/main/command">
                <pc:docMk/>
                <pc:sldMk cId="530664434" sldId="324"/>
                <pc2:cmMk id="{42E1DB8A-2EF7-4A91-9F9D-88C5C103A2B0}"/>
              </pc2:cmMkLst>
              <pc226:cmRplyChg chg="add">
                <pc226:chgData name="Tanisha Gitchuway" userId="42b79c91-3176-4347-9e44-a48c4756fc73" providerId="ADAL" clId="{6C0284F2-0907-4AB1-9063-4D926681DF88}" dt="2023-11-20T21:19:59.388" v="43"/>
                <pc2:cmRplyMkLst xmlns:pc2="http://schemas.microsoft.com/office/powerpoint/2019/9/main/command">
                  <pc:docMk/>
                  <pc:sldMk cId="530664434" sldId="324"/>
                  <pc2:cmMk id="{42E1DB8A-2EF7-4A91-9F9D-88C5C103A2B0}"/>
                  <pc2:cmRplyMk id="{C4F5FC3B-1BB0-4A66-9BE1-6BEC6630A379}"/>
                </pc2:cmRplyMkLst>
              </pc226:cmRplyChg>
            </pc226:cmChg>
          </p:ext>
        </pc:extLst>
      </pc:sldChg>
      <pc:sldChg chg="modSp">
        <pc:chgData name="Tanisha Gitchuway" userId="42b79c91-3176-4347-9e44-a48c4756fc73" providerId="ADAL" clId="{6C0284F2-0907-4AB1-9063-4D926681DF88}" dt="2023-11-21T14:35:55.583" v="555"/>
        <pc:sldMkLst>
          <pc:docMk/>
          <pc:sldMk cId="3768920717" sldId="325"/>
        </pc:sldMkLst>
        <pc:graphicFrameChg chg="mod">
          <ac:chgData name="Tanisha Gitchuway" userId="42b79c91-3176-4347-9e44-a48c4756fc73" providerId="ADAL" clId="{6C0284F2-0907-4AB1-9063-4D926681DF88}" dt="2023-11-21T14:35:55.583" v="555"/>
          <ac:graphicFrameMkLst>
            <pc:docMk/>
            <pc:sldMk cId="3768920717" sldId="325"/>
            <ac:graphicFrameMk id="3" creationId="{AA88FCDB-717C-0A65-0C80-AFDD90D1B7E6}"/>
          </ac:graphicFrameMkLst>
        </pc:graphicFrameChg>
      </pc:sldChg>
      <pc:sldChg chg="modSp">
        <pc:chgData name="Tanisha Gitchuway" userId="42b79c91-3176-4347-9e44-a48c4756fc73" providerId="ADAL" clId="{6C0284F2-0907-4AB1-9063-4D926681DF88}" dt="2023-11-21T14:36:07.204" v="556"/>
        <pc:sldMkLst>
          <pc:docMk/>
          <pc:sldMk cId="2213590889" sldId="326"/>
        </pc:sldMkLst>
        <pc:graphicFrameChg chg="mod">
          <ac:chgData name="Tanisha Gitchuway" userId="42b79c91-3176-4347-9e44-a48c4756fc73" providerId="ADAL" clId="{6C0284F2-0907-4AB1-9063-4D926681DF88}" dt="2023-11-21T14:36:07.204" v="556"/>
          <ac:graphicFrameMkLst>
            <pc:docMk/>
            <pc:sldMk cId="2213590889" sldId="326"/>
            <ac:graphicFrameMk id="3" creationId="{A4AB548D-DC6C-6D75-C713-F12759E1A5E2}"/>
          </ac:graphicFrameMkLst>
        </pc:graphicFrameChg>
      </pc:sldChg>
      <pc:sldChg chg="modSp">
        <pc:chgData name="Tanisha Gitchuway" userId="42b79c91-3176-4347-9e44-a48c4756fc73" providerId="ADAL" clId="{6C0284F2-0907-4AB1-9063-4D926681DF88}" dt="2023-11-20T21:26:03.123" v="74"/>
        <pc:sldMkLst>
          <pc:docMk/>
          <pc:sldMk cId="2041061558" sldId="333"/>
        </pc:sldMkLst>
        <pc:graphicFrameChg chg="mod">
          <ac:chgData name="Tanisha Gitchuway" userId="42b79c91-3176-4347-9e44-a48c4756fc73" providerId="ADAL" clId="{6C0284F2-0907-4AB1-9063-4D926681DF88}" dt="2023-11-20T21:26:03.123" v="74"/>
          <ac:graphicFrameMkLst>
            <pc:docMk/>
            <pc:sldMk cId="2041061558" sldId="333"/>
            <ac:graphicFrameMk id="3" creationId="{29B1129B-4EC0-EF45-C0E9-E8AC8AC477A9}"/>
          </ac:graphicFrameMkLst>
        </pc:graphicFrameChg>
      </pc:sldChg>
      <pc:sldChg chg="modSp">
        <pc:chgData name="Tanisha Gitchuway" userId="42b79c91-3176-4347-9e44-a48c4756fc73" providerId="ADAL" clId="{6C0284F2-0907-4AB1-9063-4D926681DF88}" dt="2023-11-20T21:26:09.885" v="75"/>
        <pc:sldMkLst>
          <pc:docMk/>
          <pc:sldMk cId="4292191983" sldId="334"/>
        </pc:sldMkLst>
        <pc:graphicFrameChg chg="mod">
          <ac:chgData name="Tanisha Gitchuway" userId="42b79c91-3176-4347-9e44-a48c4756fc73" providerId="ADAL" clId="{6C0284F2-0907-4AB1-9063-4D926681DF88}" dt="2023-11-20T21:26:09.885" v="75"/>
          <ac:graphicFrameMkLst>
            <pc:docMk/>
            <pc:sldMk cId="4292191983" sldId="334"/>
            <ac:graphicFrameMk id="3" creationId="{3421CC53-F2A8-2801-7CA7-63E0834FA1E9}"/>
          </ac:graphicFrameMkLst>
        </pc:graphicFrameChg>
      </pc:sldChg>
      <pc:sldChg chg="modSp">
        <pc:chgData name="Tanisha Gitchuway" userId="42b79c91-3176-4347-9e44-a48c4756fc73" providerId="ADAL" clId="{6C0284F2-0907-4AB1-9063-4D926681DF88}" dt="2023-11-20T21:26:17.341" v="76"/>
        <pc:sldMkLst>
          <pc:docMk/>
          <pc:sldMk cId="1220826461" sldId="337"/>
        </pc:sldMkLst>
        <pc:graphicFrameChg chg="mod">
          <ac:chgData name="Tanisha Gitchuway" userId="42b79c91-3176-4347-9e44-a48c4756fc73" providerId="ADAL" clId="{6C0284F2-0907-4AB1-9063-4D926681DF88}" dt="2023-11-20T21:26:17.341" v="76"/>
          <ac:graphicFrameMkLst>
            <pc:docMk/>
            <pc:sldMk cId="1220826461" sldId="337"/>
            <ac:graphicFrameMk id="3" creationId="{C9B4B035-9323-7D33-80D8-51570990F1CA}"/>
          </ac:graphicFrameMkLst>
        </pc:graphicFrameChg>
      </pc:sldChg>
      <pc:sldChg chg="delCm modCm">
        <pc:chgData name="Tanisha Gitchuway" userId="42b79c91-3176-4347-9e44-a48c4756fc73" providerId="ADAL" clId="{6C0284F2-0907-4AB1-9063-4D926681DF88}" dt="2023-11-20T21:38:35.031" v="168"/>
        <pc:sldMkLst>
          <pc:docMk/>
          <pc:sldMk cId="228505435" sldId="339"/>
        </pc:sldMkLst>
        <pc:extLst>
          <p:ext xmlns:p="http://schemas.openxmlformats.org/presentationml/2006/main" uri="{D6D511B9-2390-475A-947B-AFAB55BFBCF1}">
            <pc226:cmChg xmlns:pc226="http://schemas.microsoft.com/office/powerpoint/2022/06/main/command" chg="del">
              <pc226:chgData name="Tanisha Gitchuway" userId="42b79c91-3176-4347-9e44-a48c4756fc73" providerId="ADAL" clId="{6C0284F2-0907-4AB1-9063-4D926681DF88}" dt="2023-11-20T21:38:35.031" v="168"/>
              <pc2:cmMkLst xmlns:pc2="http://schemas.microsoft.com/office/powerpoint/2019/9/main/command">
                <pc:docMk/>
                <pc:sldMk cId="228505435" sldId="339"/>
                <pc2:cmMk id="{96E177E2-E1A2-40AA-99C7-68CEFB838177}"/>
              </pc2:cmMkLst>
              <pc226:cmRplyChg chg="add">
                <pc226:chgData name="Tanisha Gitchuway" userId="42b79c91-3176-4347-9e44-a48c4756fc73" providerId="ADAL" clId="{6C0284F2-0907-4AB1-9063-4D926681DF88}" dt="2023-11-20T21:20:59.580" v="44"/>
                <pc2:cmRplyMkLst xmlns:pc2="http://schemas.microsoft.com/office/powerpoint/2019/9/main/command">
                  <pc:docMk/>
                  <pc:sldMk cId="228505435" sldId="339"/>
                  <pc2:cmMk id="{96E177E2-E1A2-40AA-99C7-68CEFB838177}"/>
                  <pc2:cmRplyMk id="{46BE4AFC-1B40-4EDB-BA70-80D60C0F272F}"/>
                </pc2:cmRplyMkLst>
              </pc226:cmRplyChg>
            </pc226:cmChg>
          </p:ext>
        </pc:extLst>
      </pc:sldChg>
      <pc:sldChg chg="modSp">
        <pc:chgData name="Tanisha Gitchuway" userId="42b79c91-3176-4347-9e44-a48c4756fc73" providerId="ADAL" clId="{6C0284F2-0907-4AB1-9063-4D926681DF88}" dt="2023-11-20T21:26:30.412" v="77"/>
        <pc:sldMkLst>
          <pc:docMk/>
          <pc:sldMk cId="2101592050" sldId="345"/>
        </pc:sldMkLst>
        <pc:graphicFrameChg chg="mod">
          <ac:chgData name="Tanisha Gitchuway" userId="42b79c91-3176-4347-9e44-a48c4756fc73" providerId="ADAL" clId="{6C0284F2-0907-4AB1-9063-4D926681DF88}" dt="2023-11-20T21:26:30.412" v="77"/>
          <ac:graphicFrameMkLst>
            <pc:docMk/>
            <pc:sldMk cId="2101592050" sldId="345"/>
            <ac:graphicFrameMk id="3" creationId="{0F3BC1BD-D1E1-8624-D069-563BE653EB71}"/>
          </ac:graphicFrameMkLst>
        </pc:graphicFrameChg>
      </pc:sldChg>
      <pc:sldChg chg="modSp">
        <pc:chgData name="Tanisha Gitchuway" userId="42b79c91-3176-4347-9e44-a48c4756fc73" providerId="ADAL" clId="{6C0284F2-0907-4AB1-9063-4D926681DF88}" dt="2023-11-20T21:26:34.588" v="78"/>
        <pc:sldMkLst>
          <pc:docMk/>
          <pc:sldMk cId="2550954400" sldId="346"/>
        </pc:sldMkLst>
        <pc:graphicFrameChg chg="mod">
          <ac:chgData name="Tanisha Gitchuway" userId="42b79c91-3176-4347-9e44-a48c4756fc73" providerId="ADAL" clId="{6C0284F2-0907-4AB1-9063-4D926681DF88}" dt="2023-11-20T21:26:34.588" v="78"/>
          <ac:graphicFrameMkLst>
            <pc:docMk/>
            <pc:sldMk cId="2550954400" sldId="346"/>
            <ac:graphicFrameMk id="6" creationId="{D273AA58-A4D2-EC23-1839-233ED0D7FC41}"/>
          </ac:graphicFrameMkLst>
        </pc:graphicFrameChg>
      </pc:sldChg>
      <pc:sldChg chg="modSp mod delCm modCm">
        <pc:chgData name="Tanisha Gitchuway" userId="42b79c91-3176-4347-9e44-a48c4756fc73" providerId="ADAL" clId="{6C0284F2-0907-4AB1-9063-4D926681DF88}" dt="2023-11-20T21:26:48.405" v="79"/>
        <pc:sldMkLst>
          <pc:docMk/>
          <pc:sldMk cId="1468196758" sldId="352"/>
        </pc:sldMkLst>
        <pc:graphicFrameChg chg="mod modGraphic">
          <ac:chgData name="Tanisha Gitchuway" userId="42b79c91-3176-4347-9e44-a48c4756fc73" providerId="ADAL" clId="{6C0284F2-0907-4AB1-9063-4D926681DF88}" dt="2023-11-20T21:26:48.405" v="79"/>
          <ac:graphicFrameMkLst>
            <pc:docMk/>
            <pc:sldMk cId="1468196758" sldId="352"/>
            <ac:graphicFrameMk id="3" creationId="{159E9E15-767C-3A2F-B50F-F1581D98CA8E}"/>
          </ac:graphicFrameMkLst>
        </pc:graphicFrameChg>
        <pc:extLst>
          <p:ext xmlns:p="http://schemas.openxmlformats.org/presentationml/2006/main" uri="{D6D511B9-2390-475A-947B-AFAB55BFBCF1}">
            <pc226:cmChg xmlns:pc226="http://schemas.microsoft.com/office/powerpoint/2022/06/main/command" chg="del mod">
              <pc226:chgData name="Tanisha Gitchuway" userId="42b79c91-3176-4347-9e44-a48c4756fc73" providerId="ADAL" clId="{6C0284F2-0907-4AB1-9063-4D926681DF88}" dt="2023-11-20T21:22:19.322" v="49"/>
              <pc2:cmMkLst xmlns:pc2="http://schemas.microsoft.com/office/powerpoint/2019/9/main/command">
                <pc:docMk/>
                <pc:sldMk cId="1468196758" sldId="352"/>
                <pc2:cmMk id="{7697226A-D551-4D21-B8B9-BB45B8AEA8C2}"/>
              </pc2:cmMkLst>
            </pc226:cmChg>
          </p:ext>
        </pc:extLst>
      </pc:sldChg>
      <pc:sldChg chg="modSp">
        <pc:chgData name="Tanisha Gitchuway" userId="42b79c91-3176-4347-9e44-a48c4756fc73" providerId="ADAL" clId="{6C0284F2-0907-4AB1-9063-4D926681DF88}" dt="2023-11-20T21:26:53.289" v="80"/>
        <pc:sldMkLst>
          <pc:docMk/>
          <pc:sldMk cId="1998619497" sldId="353"/>
        </pc:sldMkLst>
        <pc:graphicFrameChg chg="mod">
          <ac:chgData name="Tanisha Gitchuway" userId="42b79c91-3176-4347-9e44-a48c4756fc73" providerId="ADAL" clId="{6C0284F2-0907-4AB1-9063-4D926681DF88}" dt="2023-11-20T21:26:53.289" v="80"/>
          <ac:graphicFrameMkLst>
            <pc:docMk/>
            <pc:sldMk cId="1998619497" sldId="353"/>
            <ac:graphicFrameMk id="3" creationId="{E6C28CC1-E6EC-3778-ED98-E762F2A41E4A}"/>
          </ac:graphicFrameMkLst>
        </pc:graphicFrameChg>
      </pc:sldChg>
      <pc:sldChg chg="modSp mod delCm modCm">
        <pc:chgData name="Tanisha Gitchuway" userId="42b79c91-3176-4347-9e44-a48c4756fc73" providerId="ADAL" clId="{6C0284F2-0907-4AB1-9063-4D926681DF88}" dt="2023-11-20T21:27:05.946" v="81"/>
        <pc:sldMkLst>
          <pc:docMk/>
          <pc:sldMk cId="1738263617" sldId="367"/>
        </pc:sldMkLst>
        <pc:graphicFrameChg chg="mod modGraphic">
          <ac:chgData name="Tanisha Gitchuway" userId="42b79c91-3176-4347-9e44-a48c4756fc73" providerId="ADAL" clId="{6C0284F2-0907-4AB1-9063-4D926681DF88}" dt="2023-11-20T21:27:05.946" v="81"/>
          <ac:graphicFrameMkLst>
            <pc:docMk/>
            <pc:sldMk cId="1738263617" sldId="367"/>
            <ac:graphicFrameMk id="6" creationId="{011B9A41-EB3A-1FDE-3CB0-CEE4E5212C70}"/>
          </ac:graphicFrameMkLst>
        </pc:graphicFrameChg>
        <pc:extLst>
          <p:ext xmlns:p="http://schemas.openxmlformats.org/presentationml/2006/main" uri="{D6D511B9-2390-475A-947B-AFAB55BFBCF1}">
            <pc226:cmChg xmlns:pc226="http://schemas.microsoft.com/office/powerpoint/2022/06/main/command" chg="del mod">
              <pc226:chgData name="Tanisha Gitchuway" userId="42b79c91-3176-4347-9e44-a48c4756fc73" providerId="ADAL" clId="{6C0284F2-0907-4AB1-9063-4D926681DF88}" dt="2023-11-20T21:22:34.637" v="52"/>
              <pc2:cmMkLst xmlns:pc2="http://schemas.microsoft.com/office/powerpoint/2019/9/main/command">
                <pc:docMk/>
                <pc:sldMk cId="1738263617" sldId="367"/>
                <pc2:cmMk id="{AA5F1CAC-4B4B-4DD3-8F46-597D86EFF3D4}"/>
              </pc2:cmMkLst>
            </pc226:cmChg>
          </p:ext>
        </pc:extLst>
      </pc:sldChg>
      <pc:sldChg chg="modSp">
        <pc:chgData name="Tanisha Gitchuway" userId="42b79c91-3176-4347-9e44-a48c4756fc73" providerId="ADAL" clId="{6C0284F2-0907-4AB1-9063-4D926681DF88}" dt="2023-11-20T21:27:13.291" v="82"/>
        <pc:sldMkLst>
          <pc:docMk/>
          <pc:sldMk cId="742950698" sldId="371"/>
        </pc:sldMkLst>
        <pc:graphicFrameChg chg="mod">
          <ac:chgData name="Tanisha Gitchuway" userId="42b79c91-3176-4347-9e44-a48c4756fc73" providerId="ADAL" clId="{6C0284F2-0907-4AB1-9063-4D926681DF88}" dt="2023-11-20T21:27:13.291" v="82"/>
          <ac:graphicFrameMkLst>
            <pc:docMk/>
            <pc:sldMk cId="742950698" sldId="371"/>
            <ac:graphicFrameMk id="3" creationId="{FAF54302-291D-6791-9B90-E3D973B8821B}"/>
          </ac:graphicFrameMkLst>
        </pc:graphicFrameChg>
      </pc:sldChg>
      <pc:sldChg chg="delCm">
        <pc:chgData name="Tanisha Gitchuway" userId="42b79c91-3176-4347-9e44-a48c4756fc73" providerId="ADAL" clId="{6C0284F2-0907-4AB1-9063-4D926681DF88}" dt="2023-11-20T21:27:25.276" v="83"/>
        <pc:sldMkLst>
          <pc:docMk/>
          <pc:sldMk cId="3428436533" sldId="376"/>
        </pc:sldMkLst>
        <pc:extLst>
          <p:ext xmlns:p="http://schemas.openxmlformats.org/presentationml/2006/main" uri="{D6D511B9-2390-475A-947B-AFAB55BFBCF1}">
            <pc226:cmChg xmlns:pc226="http://schemas.microsoft.com/office/powerpoint/2022/06/main/command" chg="del">
              <pc226:chgData name="Tanisha Gitchuway" userId="42b79c91-3176-4347-9e44-a48c4756fc73" providerId="ADAL" clId="{6C0284F2-0907-4AB1-9063-4D926681DF88}" dt="2023-11-20T21:27:25.276" v="83"/>
              <pc2:cmMkLst xmlns:pc2="http://schemas.microsoft.com/office/powerpoint/2019/9/main/command">
                <pc:docMk/>
                <pc:sldMk cId="3428436533" sldId="376"/>
                <pc2:cmMk id="{FB853C49-77E5-47D7-BC33-FDAB3AD0C6F2}"/>
              </pc2:cmMkLst>
            </pc226:cmChg>
          </p:ext>
        </pc:extLst>
      </pc:sldChg>
      <pc:sldChg chg="modSp">
        <pc:chgData name="Tanisha Gitchuway" userId="42b79c91-3176-4347-9e44-a48c4756fc73" providerId="ADAL" clId="{6C0284F2-0907-4AB1-9063-4D926681DF88}" dt="2023-11-20T21:27:32.198" v="84"/>
        <pc:sldMkLst>
          <pc:docMk/>
          <pc:sldMk cId="1852132231" sldId="377"/>
        </pc:sldMkLst>
        <pc:graphicFrameChg chg="mod">
          <ac:chgData name="Tanisha Gitchuway" userId="42b79c91-3176-4347-9e44-a48c4756fc73" providerId="ADAL" clId="{6C0284F2-0907-4AB1-9063-4D926681DF88}" dt="2023-11-20T21:27:32.198" v="84"/>
          <ac:graphicFrameMkLst>
            <pc:docMk/>
            <pc:sldMk cId="1852132231" sldId="377"/>
            <ac:graphicFrameMk id="3" creationId="{87BFC7B8-10BF-AE16-FFD8-61FF0B63F0BA}"/>
          </ac:graphicFrameMkLst>
        </pc:graphicFrameChg>
      </pc:sldChg>
      <pc:sldChg chg="modSp">
        <pc:chgData name="Tanisha Gitchuway" userId="42b79c91-3176-4347-9e44-a48c4756fc73" providerId="ADAL" clId="{6C0284F2-0907-4AB1-9063-4D926681DF88}" dt="2023-11-20T21:27:38.343" v="85"/>
        <pc:sldMkLst>
          <pc:docMk/>
          <pc:sldMk cId="4285478384" sldId="378"/>
        </pc:sldMkLst>
        <pc:graphicFrameChg chg="mod">
          <ac:chgData name="Tanisha Gitchuway" userId="42b79c91-3176-4347-9e44-a48c4756fc73" providerId="ADAL" clId="{6C0284F2-0907-4AB1-9063-4D926681DF88}" dt="2023-11-20T21:27:38.343" v="85"/>
          <ac:graphicFrameMkLst>
            <pc:docMk/>
            <pc:sldMk cId="4285478384" sldId="378"/>
            <ac:graphicFrameMk id="3" creationId="{1558A143-F602-DBDB-5B7B-592C21ED40C5}"/>
          </ac:graphicFrameMkLst>
        </pc:graphicFrameChg>
      </pc:sldChg>
      <pc:sldChg chg="modSp">
        <pc:chgData name="Tanisha Gitchuway" userId="42b79c91-3176-4347-9e44-a48c4756fc73" providerId="ADAL" clId="{6C0284F2-0907-4AB1-9063-4D926681DF88}" dt="2023-11-20T21:27:43.966" v="86"/>
        <pc:sldMkLst>
          <pc:docMk/>
          <pc:sldMk cId="3519634222" sldId="379"/>
        </pc:sldMkLst>
        <pc:graphicFrameChg chg="mod">
          <ac:chgData name="Tanisha Gitchuway" userId="42b79c91-3176-4347-9e44-a48c4756fc73" providerId="ADAL" clId="{6C0284F2-0907-4AB1-9063-4D926681DF88}" dt="2023-11-20T21:27:43.966" v="86"/>
          <ac:graphicFrameMkLst>
            <pc:docMk/>
            <pc:sldMk cId="3519634222" sldId="379"/>
            <ac:graphicFrameMk id="3" creationId="{9C01ACA6-C91C-51D6-0504-BAE2432907F0}"/>
          </ac:graphicFrameMkLst>
        </pc:graphicFrameChg>
      </pc:sldChg>
      <pc:sldChg chg="modSp mod delCm">
        <pc:chgData name="Tanisha Gitchuway" userId="42b79c91-3176-4347-9e44-a48c4756fc73" providerId="ADAL" clId="{6C0284F2-0907-4AB1-9063-4D926681DF88}" dt="2023-11-20T21:28:17.859" v="89"/>
        <pc:sldMkLst>
          <pc:docMk/>
          <pc:sldMk cId="2286552379" sldId="381"/>
        </pc:sldMkLst>
        <pc:graphicFrameChg chg="mod modGraphic">
          <ac:chgData name="Tanisha Gitchuway" userId="42b79c91-3176-4347-9e44-a48c4756fc73" providerId="ADAL" clId="{6C0284F2-0907-4AB1-9063-4D926681DF88}" dt="2023-11-20T21:28:14.947" v="88" actId="2711"/>
          <ac:graphicFrameMkLst>
            <pc:docMk/>
            <pc:sldMk cId="2286552379" sldId="381"/>
            <ac:graphicFrameMk id="3" creationId="{4802D416-4AB5-0162-C3B1-6126B17571D5}"/>
          </ac:graphicFrameMkLst>
        </pc:graphicFrameChg>
        <pc:extLst>
          <p:ext xmlns:p="http://schemas.openxmlformats.org/presentationml/2006/main" uri="{D6D511B9-2390-475A-947B-AFAB55BFBCF1}">
            <pc226:cmChg xmlns:pc226="http://schemas.microsoft.com/office/powerpoint/2022/06/main/command" chg="del">
              <pc226:chgData name="Tanisha Gitchuway" userId="42b79c91-3176-4347-9e44-a48c4756fc73" providerId="ADAL" clId="{6C0284F2-0907-4AB1-9063-4D926681DF88}" dt="2023-11-20T21:28:17.859" v="89"/>
              <pc2:cmMkLst xmlns:pc2="http://schemas.microsoft.com/office/powerpoint/2019/9/main/command">
                <pc:docMk/>
                <pc:sldMk cId="2286552379" sldId="381"/>
                <pc2:cmMk id="{8B1CB129-C545-4001-A6C5-2BE574224799}"/>
              </pc2:cmMkLst>
            </pc226:cmChg>
          </p:ext>
        </pc:extLst>
      </pc:sldChg>
      <pc:sldChg chg="modSp">
        <pc:chgData name="Tanisha Gitchuway" userId="42b79c91-3176-4347-9e44-a48c4756fc73" providerId="ADAL" clId="{6C0284F2-0907-4AB1-9063-4D926681DF88}" dt="2023-11-20T21:28:34.456" v="90"/>
        <pc:sldMkLst>
          <pc:docMk/>
          <pc:sldMk cId="3440575190" sldId="382"/>
        </pc:sldMkLst>
        <pc:graphicFrameChg chg="mod">
          <ac:chgData name="Tanisha Gitchuway" userId="42b79c91-3176-4347-9e44-a48c4756fc73" providerId="ADAL" clId="{6C0284F2-0907-4AB1-9063-4D926681DF88}" dt="2023-11-20T21:28:34.456" v="90"/>
          <ac:graphicFrameMkLst>
            <pc:docMk/>
            <pc:sldMk cId="3440575190" sldId="382"/>
            <ac:graphicFrameMk id="3" creationId="{A0FDAD1A-B3C1-53DD-7C44-09E29EE77329}"/>
          </ac:graphicFrameMkLst>
        </pc:graphicFrameChg>
      </pc:sldChg>
      <pc:sldChg chg="modSp">
        <pc:chgData name="Tanisha Gitchuway" userId="42b79c91-3176-4347-9e44-a48c4756fc73" providerId="ADAL" clId="{6C0284F2-0907-4AB1-9063-4D926681DF88}" dt="2023-11-20T21:28:47.339" v="91"/>
        <pc:sldMkLst>
          <pc:docMk/>
          <pc:sldMk cId="598736803" sldId="385"/>
        </pc:sldMkLst>
        <pc:graphicFrameChg chg="mod">
          <ac:chgData name="Tanisha Gitchuway" userId="42b79c91-3176-4347-9e44-a48c4756fc73" providerId="ADAL" clId="{6C0284F2-0907-4AB1-9063-4D926681DF88}" dt="2023-11-20T21:28:47.339" v="91"/>
          <ac:graphicFrameMkLst>
            <pc:docMk/>
            <pc:sldMk cId="598736803" sldId="385"/>
            <ac:graphicFrameMk id="3" creationId="{CE26C3B2-148E-47A6-9F91-932A1DF4AA9B}"/>
          </ac:graphicFrameMkLst>
        </pc:graphicFrameChg>
      </pc:sldChg>
      <pc:sldChg chg="modSp">
        <pc:chgData name="Tanisha Gitchuway" userId="42b79c91-3176-4347-9e44-a48c4756fc73" providerId="ADAL" clId="{6C0284F2-0907-4AB1-9063-4D926681DF88}" dt="2023-11-20T21:28:56.870" v="92"/>
        <pc:sldMkLst>
          <pc:docMk/>
          <pc:sldMk cId="1440195091" sldId="390"/>
        </pc:sldMkLst>
        <pc:graphicFrameChg chg="mod">
          <ac:chgData name="Tanisha Gitchuway" userId="42b79c91-3176-4347-9e44-a48c4756fc73" providerId="ADAL" clId="{6C0284F2-0907-4AB1-9063-4D926681DF88}" dt="2023-11-20T21:28:56.870" v="92"/>
          <ac:graphicFrameMkLst>
            <pc:docMk/>
            <pc:sldMk cId="1440195091" sldId="390"/>
            <ac:graphicFrameMk id="15" creationId="{AAC1F92D-23F1-030B-8597-B515760A9BB0}"/>
          </ac:graphicFrameMkLst>
        </pc:graphicFrameChg>
      </pc:sldChg>
      <pc:sldChg chg="modSp">
        <pc:chgData name="Tanisha Gitchuway" userId="42b79c91-3176-4347-9e44-a48c4756fc73" providerId="ADAL" clId="{6C0284F2-0907-4AB1-9063-4D926681DF88}" dt="2023-11-20T21:29:04.172" v="93"/>
        <pc:sldMkLst>
          <pc:docMk/>
          <pc:sldMk cId="312345638" sldId="393"/>
        </pc:sldMkLst>
        <pc:graphicFrameChg chg="mod">
          <ac:chgData name="Tanisha Gitchuway" userId="42b79c91-3176-4347-9e44-a48c4756fc73" providerId="ADAL" clId="{6C0284F2-0907-4AB1-9063-4D926681DF88}" dt="2023-11-20T21:29:04.172" v="93"/>
          <ac:graphicFrameMkLst>
            <pc:docMk/>
            <pc:sldMk cId="312345638" sldId="393"/>
            <ac:graphicFrameMk id="3" creationId="{06BB3E67-985E-3C45-8443-ECDB42FB5D4E}"/>
          </ac:graphicFrameMkLst>
        </pc:graphicFrameChg>
      </pc:sldChg>
      <pc:sldChg chg="modSp">
        <pc:chgData name="Tanisha Gitchuway" userId="42b79c91-3176-4347-9e44-a48c4756fc73" providerId="ADAL" clId="{6C0284F2-0907-4AB1-9063-4D926681DF88}" dt="2023-11-20T21:29:12.931" v="94"/>
        <pc:sldMkLst>
          <pc:docMk/>
          <pc:sldMk cId="425525702" sldId="396"/>
        </pc:sldMkLst>
        <pc:graphicFrameChg chg="mod">
          <ac:chgData name="Tanisha Gitchuway" userId="42b79c91-3176-4347-9e44-a48c4756fc73" providerId="ADAL" clId="{6C0284F2-0907-4AB1-9063-4D926681DF88}" dt="2023-11-20T21:29:12.931" v="94"/>
          <ac:graphicFrameMkLst>
            <pc:docMk/>
            <pc:sldMk cId="425525702" sldId="396"/>
            <ac:graphicFrameMk id="8" creationId="{E3084641-40D3-55D1-2940-8F8265E882EA}"/>
          </ac:graphicFrameMkLst>
        </pc:graphicFrameChg>
      </pc:sldChg>
      <pc:sldChg chg="modSp mod delCm">
        <pc:chgData name="Tanisha Gitchuway" userId="42b79c91-3176-4347-9e44-a48c4756fc73" providerId="ADAL" clId="{6C0284F2-0907-4AB1-9063-4D926681DF88}" dt="2023-11-20T21:29:30.185" v="97"/>
        <pc:sldMkLst>
          <pc:docMk/>
          <pc:sldMk cId="363365100" sldId="398"/>
        </pc:sldMkLst>
        <pc:graphicFrameChg chg="mod modGraphic">
          <ac:chgData name="Tanisha Gitchuway" userId="42b79c91-3176-4347-9e44-a48c4756fc73" providerId="ADAL" clId="{6C0284F2-0907-4AB1-9063-4D926681DF88}" dt="2023-11-20T21:29:27.984" v="96" actId="2711"/>
          <ac:graphicFrameMkLst>
            <pc:docMk/>
            <pc:sldMk cId="363365100" sldId="398"/>
            <ac:graphicFrameMk id="3" creationId="{A41721A7-31E8-C608-3891-9C036D48E7EA}"/>
          </ac:graphicFrameMkLst>
        </pc:graphicFrameChg>
        <pc:extLst>
          <p:ext xmlns:p="http://schemas.openxmlformats.org/presentationml/2006/main" uri="{D6D511B9-2390-475A-947B-AFAB55BFBCF1}">
            <pc226:cmChg xmlns:pc226="http://schemas.microsoft.com/office/powerpoint/2022/06/main/command" chg="del">
              <pc226:chgData name="Tanisha Gitchuway" userId="42b79c91-3176-4347-9e44-a48c4756fc73" providerId="ADAL" clId="{6C0284F2-0907-4AB1-9063-4D926681DF88}" dt="2023-11-20T21:29:30.185" v="97"/>
              <pc2:cmMkLst xmlns:pc2="http://schemas.microsoft.com/office/powerpoint/2019/9/main/command">
                <pc:docMk/>
                <pc:sldMk cId="363365100" sldId="398"/>
                <pc2:cmMk id="{9247251F-AB75-4BF4-A94F-54BBF1DE16FE}"/>
              </pc2:cmMkLst>
            </pc226:cmChg>
          </p:ext>
        </pc:extLst>
      </pc:sldChg>
      <pc:sldChg chg="modSp mod delCm">
        <pc:chgData name="Tanisha Gitchuway" userId="42b79c91-3176-4347-9e44-a48c4756fc73" providerId="ADAL" clId="{6C0284F2-0907-4AB1-9063-4D926681DF88}" dt="2023-11-20T21:39:06.135" v="171"/>
        <pc:sldMkLst>
          <pc:docMk/>
          <pc:sldMk cId="2706144962" sldId="403"/>
        </pc:sldMkLst>
        <pc:graphicFrameChg chg="mod modGraphic">
          <ac:chgData name="Tanisha Gitchuway" userId="42b79c91-3176-4347-9e44-a48c4756fc73" providerId="ADAL" clId="{6C0284F2-0907-4AB1-9063-4D926681DF88}" dt="2023-11-20T21:39:06.135" v="171"/>
          <ac:graphicFrameMkLst>
            <pc:docMk/>
            <pc:sldMk cId="2706144962" sldId="403"/>
            <ac:graphicFrameMk id="3" creationId="{F60421F5-48EC-31E4-1E7A-C678D85842C4}"/>
          </ac:graphicFrameMkLst>
        </pc:graphicFrameChg>
        <pc:extLst>
          <p:ext xmlns:p="http://schemas.openxmlformats.org/presentationml/2006/main" uri="{D6D511B9-2390-475A-947B-AFAB55BFBCF1}">
            <pc226:cmChg xmlns:pc226="http://schemas.microsoft.com/office/powerpoint/2022/06/main/command" chg="del">
              <pc226:chgData name="Tanisha Gitchuway" userId="42b79c91-3176-4347-9e44-a48c4756fc73" providerId="ADAL" clId="{6C0284F2-0907-4AB1-9063-4D926681DF88}" dt="2023-11-20T21:29:53.491" v="100"/>
              <pc2:cmMkLst xmlns:pc2="http://schemas.microsoft.com/office/powerpoint/2019/9/main/command">
                <pc:docMk/>
                <pc:sldMk cId="2706144962" sldId="403"/>
                <pc2:cmMk id="{9D950AE0-8866-4A5C-881F-5C7F9F314211}"/>
              </pc2:cmMkLst>
            </pc226:cmChg>
          </p:ext>
        </pc:extLst>
      </pc:sldChg>
      <pc:sldChg chg="modSp mod delCm modCm">
        <pc:chgData name="Tanisha Gitchuway" userId="42b79c91-3176-4347-9e44-a48c4756fc73" providerId="ADAL" clId="{6C0284F2-0907-4AB1-9063-4D926681DF88}" dt="2023-11-20T21:40:31.888" v="193"/>
        <pc:sldMkLst>
          <pc:docMk/>
          <pc:sldMk cId="852527653" sldId="404"/>
        </pc:sldMkLst>
        <pc:graphicFrameChg chg="modGraphic">
          <ac:chgData name="Tanisha Gitchuway" userId="42b79c91-3176-4347-9e44-a48c4756fc73" providerId="ADAL" clId="{6C0284F2-0907-4AB1-9063-4D926681DF88}" dt="2023-11-20T21:40:28.906" v="192" actId="11"/>
          <ac:graphicFrameMkLst>
            <pc:docMk/>
            <pc:sldMk cId="852527653" sldId="404"/>
            <ac:graphicFrameMk id="3" creationId="{54B41D64-9B25-22FD-5B47-E91AEED52CE3}"/>
          </ac:graphicFrameMkLst>
        </pc:graphicFrameChg>
        <pc:extLst>
          <p:ext xmlns:p="http://schemas.openxmlformats.org/presentationml/2006/main" uri="{D6D511B9-2390-475A-947B-AFAB55BFBCF1}">
            <pc226:cmChg xmlns:pc226="http://schemas.microsoft.com/office/powerpoint/2022/06/main/command" chg="del mod">
              <pc226:chgData name="Tanisha Gitchuway" userId="42b79c91-3176-4347-9e44-a48c4756fc73" providerId="ADAL" clId="{6C0284F2-0907-4AB1-9063-4D926681DF88}" dt="2023-11-20T21:40:31.888" v="193"/>
              <pc2:cmMkLst xmlns:pc2="http://schemas.microsoft.com/office/powerpoint/2019/9/main/command">
                <pc:docMk/>
                <pc:sldMk cId="852527653" sldId="404"/>
                <pc2:cmMk id="{54B4B460-9D5F-4E16-B7D4-20C0B2A8D7E9}"/>
              </pc2:cmMkLst>
            </pc226:cmChg>
          </p:ext>
        </pc:extLst>
      </pc:sldChg>
      <pc:sldChg chg="modSp mod delCm">
        <pc:chgData name="Tanisha Gitchuway" userId="42b79c91-3176-4347-9e44-a48c4756fc73" providerId="ADAL" clId="{6C0284F2-0907-4AB1-9063-4D926681DF88}" dt="2023-11-20T21:40:40.473" v="194"/>
        <pc:sldMkLst>
          <pc:docMk/>
          <pc:sldMk cId="2851566432" sldId="406"/>
        </pc:sldMkLst>
        <pc:graphicFrameChg chg="mod modGraphic">
          <ac:chgData name="Tanisha Gitchuway" userId="42b79c91-3176-4347-9e44-a48c4756fc73" providerId="ADAL" clId="{6C0284F2-0907-4AB1-9063-4D926681DF88}" dt="2023-11-20T21:30:49.601" v="106" actId="2711"/>
          <ac:graphicFrameMkLst>
            <pc:docMk/>
            <pc:sldMk cId="2851566432" sldId="406"/>
            <ac:graphicFrameMk id="3" creationId="{84A4FFC0-002F-0F7F-4D4A-9C385AF71AA9}"/>
          </ac:graphicFrameMkLst>
        </pc:graphicFrameChg>
        <pc:extLst>
          <p:ext xmlns:p="http://schemas.openxmlformats.org/presentationml/2006/main" uri="{D6D511B9-2390-475A-947B-AFAB55BFBCF1}">
            <pc226:cmChg xmlns:pc226="http://schemas.microsoft.com/office/powerpoint/2022/06/main/command" chg="del">
              <pc226:chgData name="Tanisha Gitchuway" userId="42b79c91-3176-4347-9e44-a48c4756fc73" providerId="ADAL" clId="{6C0284F2-0907-4AB1-9063-4D926681DF88}" dt="2023-11-20T21:40:40.473" v="194"/>
              <pc2:cmMkLst xmlns:pc2="http://schemas.microsoft.com/office/powerpoint/2019/9/main/command">
                <pc:docMk/>
                <pc:sldMk cId="2851566432" sldId="406"/>
                <pc2:cmMk id="{68ED37A3-A98F-44CC-8A9F-5D54156FE717}"/>
              </pc2:cmMkLst>
            </pc226:cmChg>
          </p:ext>
        </pc:extLst>
      </pc:sldChg>
      <pc:sldChg chg="modSp mod delCm">
        <pc:chgData name="Tanisha Gitchuway" userId="42b79c91-3176-4347-9e44-a48c4756fc73" providerId="ADAL" clId="{6C0284F2-0907-4AB1-9063-4D926681DF88}" dt="2023-11-20T21:40:47.519" v="195"/>
        <pc:sldMkLst>
          <pc:docMk/>
          <pc:sldMk cId="3461116346" sldId="408"/>
        </pc:sldMkLst>
        <pc:graphicFrameChg chg="mod modGraphic">
          <ac:chgData name="Tanisha Gitchuway" userId="42b79c91-3176-4347-9e44-a48c4756fc73" providerId="ADAL" clId="{6C0284F2-0907-4AB1-9063-4D926681DF88}" dt="2023-11-20T21:31:04.418" v="108" actId="2711"/>
          <ac:graphicFrameMkLst>
            <pc:docMk/>
            <pc:sldMk cId="3461116346" sldId="408"/>
            <ac:graphicFrameMk id="3" creationId="{F67AFB62-E412-EBF8-9F27-61434FBF44F8}"/>
          </ac:graphicFrameMkLst>
        </pc:graphicFrameChg>
        <pc:extLst>
          <p:ext xmlns:p="http://schemas.openxmlformats.org/presentationml/2006/main" uri="{D6D511B9-2390-475A-947B-AFAB55BFBCF1}">
            <pc226:cmChg xmlns:pc226="http://schemas.microsoft.com/office/powerpoint/2022/06/main/command" chg="del">
              <pc226:chgData name="Tanisha Gitchuway" userId="42b79c91-3176-4347-9e44-a48c4756fc73" providerId="ADAL" clId="{6C0284F2-0907-4AB1-9063-4D926681DF88}" dt="2023-11-20T21:40:47.519" v="195"/>
              <pc2:cmMkLst xmlns:pc2="http://schemas.microsoft.com/office/powerpoint/2019/9/main/command">
                <pc:docMk/>
                <pc:sldMk cId="3461116346" sldId="408"/>
                <pc2:cmMk id="{EC139336-6143-4BFC-BB12-55197182B369}"/>
              </pc2:cmMkLst>
            </pc226:cmChg>
          </p:ext>
        </pc:extLst>
      </pc:sldChg>
      <pc:sldChg chg="modSp">
        <pc:chgData name="Tanisha Gitchuway" userId="42b79c91-3176-4347-9e44-a48c4756fc73" providerId="ADAL" clId="{6C0284F2-0907-4AB1-9063-4D926681DF88}" dt="2023-11-20T21:31:19.371" v="109"/>
        <pc:sldMkLst>
          <pc:docMk/>
          <pc:sldMk cId="336204988" sldId="416"/>
        </pc:sldMkLst>
        <pc:graphicFrameChg chg="mod">
          <ac:chgData name="Tanisha Gitchuway" userId="42b79c91-3176-4347-9e44-a48c4756fc73" providerId="ADAL" clId="{6C0284F2-0907-4AB1-9063-4D926681DF88}" dt="2023-11-20T21:31:19.371" v="109"/>
          <ac:graphicFrameMkLst>
            <pc:docMk/>
            <pc:sldMk cId="336204988" sldId="416"/>
            <ac:graphicFrameMk id="3" creationId="{0B9CCF48-B80F-8AC7-0350-3AE0363E64A3}"/>
          </ac:graphicFrameMkLst>
        </pc:graphicFrameChg>
      </pc:sldChg>
      <pc:sldChg chg="addSp modSp mod delCm">
        <pc:chgData name="Tanisha Gitchuway" userId="42b79c91-3176-4347-9e44-a48c4756fc73" providerId="ADAL" clId="{6C0284F2-0907-4AB1-9063-4D926681DF88}" dt="2023-11-20T21:46:26.332" v="214"/>
        <pc:sldMkLst>
          <pc:docMk/>
          <pc:sldMk cId="2361543382" sldId="418"/>
        </pc:sldMkLst>
        <pc:graphicFrameChg chg="add mod modGraphic">
          <ac:chgData name="Tanisha Gitchuway" userId="42b79c91-3176-4347-9e44-a48c4756fc73" providerId="ADAL" clId="{6C0284F2-0907-4AB1-9063-4D926681DF88}" dt="2023-11-20T21:46:15.194" v="213" actId="1076"/>
          <ac:graphicFrameMkLst>
            <pc:docMk/>
            <pc:sldMk cId="2361543382" sldId="418"/>
            <ac:graphicFrameMk id="3" creationId="{DF1FE125-53EA-402F-4E8A-D999A417C005}"/>
          </ac:graphicFrameMkLst>
        </pc:graphicFrameChg>
        <pc:extLst>
          <p:ext xmlns:p="http://schemas.openxmlformats.org/presentationml/2006/main" uri="{D6D511B9-2390-475A-947B-AFAB55BFBCF1}">
            <pc226:cmChg xmlns:pc226="http://schemas.microsoft.com/office/powerpoint/2022/06/main/command" chg="del">
              <pc226:chgData name="Tanisha Gitchuway" userId="42b79c91-3176-4347-9e44-a48c4756fc73" providerId="ADAL" clId="{6C0284F2-0907-4AB1-9063-4D926681DF88}" dt="2023-11-20T21:46:26.332" v="214"/>
              <pc2:cmMkLst xmlns:pc2="http://schemas.microsoft.com/office/powerpoint/2019/9/main/command">
                <pc:docMk/>
                <pc:sldMk cId="2361543382" sldId="418"/>
                <pc2:cmMk id="{70032A24-2283-4FB5-9F90-2C5DF9D5A5A8}"/>
              </pc2:cmMkLst>
            </pc226:cmChg>
          </p:ext>
        </pc:extLst>
      </pc:sldChg>
      <pc:sldChg chg="modSp mod">
        <pc:chgData name="Tanisha Gitchuway" userId="42b79c91-3176-4347-9e44-a48c4756fc73" providerId="ADAL" clId="{6C0284F2-0907-4AB1-9063-4D926681DF88}" dt="2023-11-20T21:32:55.134" v="125" actId="1076"/>
        <pc:sldMkLst>
          <pc:docMk/>
          <pc:sldMk cId="1771047997" sldId="427"/>
        </pc:sldMkLst>
        <pc:spChg chg="mod">
          <ac:chgData name="Tanisha Gitchuway" userId="42b79c91-3176-4347-9e44-a48c4756fc73" providerId="ADAL" clId="{6C0284F2-0907-4AB1-9063-4D926681DF88}" dt="2023-11-20T21:32:48.113" v="124" actId="20577"/>
          <ac:spMkLst>
            <pc:docMk/>
            <pc:sldMk cId="1771047997" sldId="427"/>
            <ac:spMk id="2" creationId="{83E88976-B3F8-6826-B1CE-F163436A840F}"/>
          </ac:spMkLst>
        </pc:spChg>
        <pc:graphicFrameChg chg="mod modGraphic">
          <ac:chgData name="Tanisha Gitchuway" userId="42b79c91-3176-4347-9e44-a48c4756fc73" providerId="ADAL" clId="{6C0284F2-0907-4AB1-9063-4D926681DF88}" dt="2023-11-20T21:32:55.134" v="125" actId="1076"/>
          <ac:graphicFrameMkLst>
            <pc:docMk/>
            <pc:sldMk cId="1771047997" sldId="427"/>
            <ac:graphicFrameMk id="3" creationId="{FC21D1C2-DE93-68D9-F93B-8639F80382BB}"/>
          </ac:graphicFrameMkLst>
        </pc:graphicFrameChg>
      </pc:sldChg>
      <pc:sldChg chg="modSp mod delCm">
        <pc:chgData name="Tanisha Gitchuway" userId="42b79c91-3176-4347-9e44-a48c4756fc73" providerId="ADAL" clId="{6C0284F2-0907-4AB1-9063-4D926681DF88}" dt="2023-11-20T21:33:21.485" v="128"/>
        <pc:sldMkLst>
          <pc:docMk/>
          <pc:sldMk cId="840093114" sldId="432"/>
        </pc:sldMkLst>
        <pc:graphicFrameChg chg="mod modGraphic">
          <ac:chgData name="Tanisha Gitchuway" userId="42b79c91-3176-4347-9e44-a48c4756fc73" providerId="ADAL" clId="{6C0284F2-0907-4AB1-9063-4D926681DF88}" dt="2023-11-20T21:33:19.360" v="127"/>
          <ac:graphicFrameMkLst>
            <pc:docMk/>
            <pc:sldMk cId="840093114" sldId="432"/>
            <ac:graphicFrameMk id="3" creationId="{923CFBF4-BA52-0884-278B-3A754D7D2C40}"/>
          </ac:graphicFrameMkLst>
        </pc:graphicFrameChg>
        <pc:extLst>
          <p:ext xmlns:p="http://schemas.openxmlformats.org/presentationml/2006/main" uri="{D6D511B9-2390-475A-947B-AFAB55BFBCF1}">
            <pc226:cmChg xmlns:pc226="http://schemas.microsoft.com/office/powerpoint/2022/06/main/command" chg="del">
              <pc226:chgData name="Tanisha Gitchuway" userId="42b79c91-3176-4347-9e44-a48c4756fc73" providerId="ADAL" clId="{6C0284F2-0907-4AB1-9063-4D926681DF88}" dt="2023-11-20T21:33:21.485" v="128"/>
              <pc2:cmMkLst xmlns:pc2="http://schemas.microsoft.com/office/powerpoint/2019/9/main/command">
                <pc:docMk/>
                <pc:sldMk cId="840093114" sldId="432"/>
                <pc2:cmMk id="{BF616013-EB05-4384-96F9-5BAF90EF2B7E}"/>
              </pc2:cmMkLst>
            </pc226:cmChg>
          </p:ext>
        </pc:extLst>
      </pc:sldChg>
      <pc:sldChg chg="modSp mod delCm">
        <pc:chgData name="Tanisha Gitchuway" userId="42b79c91-3176-4347-9e44-a48c4756fc73" providerId="ADAL" clId="{6C0284F2-0907-4AB1-9063-4D926681DF88}" dt="2023-11-20T21:33:45.689" v="131"/>
        <pc:sldMkLst>
          <pc:docMk/>
          <pc:sldMk cId="3386100277" sldId="435"/>
        </pc:sldMkLst>
        <pc:graphicFrameChg chg="mod modGraphic">
          <ac:chgData name="Tanisha Gitchuway" userId="42b79c91-3176-4347-9e44-a48c4756fc73" providerId="ADAL" clId="{6C0284F2-0907-4AB1-9063-4D926681DF88}" dt="2023-11-20T21:33:43.487" v="130"/>
          <ac:graphicFrameMkLst>
            <pc:docMk/>
            <pc:sldMk cId="3386100277" sldId="435"/>
            <ac:graphicFrameMk id="3" creationId="{6EFF6211-CE2F-82F4-6DDC-0BA740907302}"/>
          </ac:graphicFrameMkLst>
        </pc:graphicFrameChg>
        <pc:extLst>
          <p:ext xmlns:p="http://schemas.openxmlformats.org/presentationml/2006/main" uri="{D6D511B9-2390-475A-947B-AFAB55BFBCF1}">
            <pc226:cmChg xmlns:pc226="http://schemas.microsoft.com/office/powerpoint/2022/06/main/command" chg="del">
              <pc226:chgData name="Tanisha Gitchuway" userId="42b79c91-3176-4347-9e44-a48c4756fc73" providerId="ADAL" clId="{6C0284F2-0907-4AB1-9063-4D926681DF88}" dt="2023-11-20T21:33:45.689" v="131"/>
              <pc2:cmMkLst xmlns:pc2="http://schemas.microsoft.com/office/powerpoint/2019/9/main/command">
                <pc:docMk/>
                <pc:sldMk cId="3386100277" sldId="435"/>
                <pc2:cmMk id="{157DDC7F-1DC0-4D17-A2EB-E3A4631ACC34}"/>
              </pc2:cmMkLst>
            </pc226:cmChg>
          </p:ext>
        </pc:extLst>
      </pc:sldChg>
      <pc:sldChg chg="modSp mod delCm">
        <pc:chgData name="Tanisha Gitchuway" userId="42b79c91-3176-4347-9e44-a48c4756fc73" providerId="ADAL" clId="{6C0284F2-0907-4AB1-9063-4D926681DF88}" dt="2023-11-20T21:34:05.650" v="134"/>
        <pc:sldMkLst>
          <pc:docMk/>
          <pc:sldMk cId="3318594975" sldId="436"/>
        </pc:sldMkLst>
        <pc:graphicFrameChg chg="mod modGraphic">
          <ac:chgData name="Tanisha Gitchuway" userId="42b79c91-3176-4347-9e44-a48c4756fc73" providerId="ADAL" clId="{6C0284F2-0907-4AB1-9063-4D926681DF88}" dt="2023-11-20T21:34:02.356" v="133" actId="11"/>
          <ac:graphicFrameMkLst>
            <pc:docMk/>
            <pc:sldMk cId="3318594975" sldId="436"/>
            <ac:graphicFrameMk id="3" creationId="{E225D8AC-AD79-D584-D818-8F3EA909E8DF}"/>
          </ac:graphicFrameMkLst>
        </pc:graphicFrameChg>
        <pc:extLst>
          <p:ext xmlns:p="http://schemas.openxmlformats.org/presentationml/2006/main" uri="{D6D511B9-2390-475A-947B-AFAB55BFBCF1}">
            <pc226:cmChg xmlns:pc226="http://schemas.microsoft.com/office/powerpoint/2022/06/main/command" chg="del">
              <pc226:chgData name="Tanisha Gitchuway" userId="42b79c91-3176-4347-9e44-a48c4756fc73" providerId="ADAL" clId="{6C0284F2-0907-4AB1-9063-4D926681DF88}" dt="2023-11-20T21:34:05.650" v="134"/>
              <pc2:cmMkLst xmlns:pc2="http://schemas.microsoft.com/office/powerpoint/2019/9/main/command">
                <pc:docMk/>
                <pc:sldMk cId="3318594975" sldId="436"/>
                <pc2:cmMk id="{9FA92906-0954-4A5B-84D8-0F48B27C5EA8}"/>
              </pc2:cmMkLst>
            </pc226:cmChg>
          </p:ext>
        </pc:extLst>
      </pc:sldChg>
      <pc:sldChg chg="modSp">
        <pc:chgData name="Tanisha Gitchuway" userId="42b79c91-3176-4347-9e44-a48c4756fc73" providerId="ADAL" clId="{6C0284F2-0907-4AB1-9063-4D926681DF88}" dt="2023-11-20T21:34:13.752" v="135"/>
        <pc:sldMkLst>
          <pc:docMk/>
          <pc:sldMk cId="3658003709" sldId="437"/>
        </pc:sldMkLst>
        <pc:graphicFrameChg chg="mod">
          <ac:chgData name="Tanisha Gitchuway" userId="42b79c91-3176-4347-9e44-a48c4756fc73" providerId="ADAL" clId="{6C0284F2-0907-4AB1-9063-4D926681DF88}" dt="2023-11-20T21:34:13.752" v="135"/>
          <ac:graphicFrameMkLst>
            <pc:docMk/>
            <pc:sldMk cId="3658003709" sldId="437"/>
            <ac:graphicFrameMk id="3" creationId="{D33A4316-5B8C-491C-9909-056975FACBAD}"/>
          </ac:graphicFrameMkLst>
        </pc:graphicFrameChg>
      </pc:sldChg>
      <pc:sldChg chg="modSp mod delCm">
        <pc:chgData name="Tanisha Gitchuway" userId="42b79c91-3176-4347-9e44-a48c4756fc73" providerId="ADAL" clId="{6C0284F2-0907-4AB1-9063-4D926681DF88}" dt="2023-11-20T21:34:35.468" v="138"/>
        <pc:sldMkLst>
          <pc:docMk/>
          <pc:sldMk cId="1244371253" sldId="439"/>
        </pc:sldMkLst>
        <pc:graphicFrameChg chg="mod modGraphic">
          <ac:chgData name="Tanisha Gitchuway" userId="42b79c91-3176-4347-9e44-a48c4756fc73" providerId="ADAL" clId="{6C0284F2-0907-4AB1-9063-4D926681DF88}" dt="2023-11-20T21:34:26.554" v="137" actId="2711"/>
          <ac:graphicFrameMkLst>
            <pc:docMk/>
            <pc:sldMk cId="1244371253" sldId="439"/>
            <ac:graphicFrameMk id="3" creationId="{80793B54-4BD0-9D91-009E-DF48B7616BEB}"/>
          </ac:graphicFrameMkLst>
        </pc:graphicFrameChg>
        <pc:extLst>
          <p:ext xmlns:p="http://schemas.openxmlformats.org/presentationml/2006/main" uri="{D6D511B9-2390-475A-947B-AFAB55BFBCF1}">
            <pc226:cmChg xmlns:pc226="http://schemas.microsoft.com/office/powerpoint/2022/06/main/command" chg="del">
              <pc226:chgData name="Tanisha Gitchuway" userId="42b79c91-3176-4347-9e44-a48c4756fc73" providerId="ADAL" clId="{6C0284F2-0907-4AB1-9063-4D926681DF88}" dt="2023-11-20T21:34:35.468" v="138"/>
              <pc2:cmMkLst xmlns:pc2="http://schemas.microsoft.com/office/powerpoint/2019/9/main/command">
                <pc:docMk/>
                <pc:sldMk cId="1244371253" sldId="439"/>
                <pc2:cmMk id="{2CDC5214-4D2C-42E8-A835-CB892CDA241B}"/>
              </pc2:cmMkLst>
            </pc226:cmChg>
          </p:ext>
        </pc:extLst>
      </pc:sldChg>
      <pc:sldChg chg="modSp">
        <pc:chgData name="Tanisha Gitchuway" userId="42b79c91-3176-4347-9e44-a48c4756fc73" providerId="ADAL" clId="{6C0284F2-0907-4AB1-9063-4D926681DF88}" dt="2023-11-20T21:34:45.741" v="139"/>
        <pc:sldMkLst>
          <pc:docMk/>
          <pc:sldMk cId="313133633" sldId="440"/>
        </pc:sldMkLst>
        <pc:graphicFrameChg chg="mod">
          <ac:chgData name="Tanisha Gitchuway" userId="42b79c91-3176-4347-9e44-a48c4756fc73" providerId="ADAL" clId="{6C0284F2-0907-4AB1-9063-4D926681DF88}" dt="2023-11-20T21:34:45.741" v="139"/>
          <ac:graphicFrameMkLst>
            <pc:docMk/>
            <pc:sldMk cId="313133633" sldId="440"/>
            <ac:graphicFrameMk id="3" creationId="{52E89D7D-3F5C-7928-BBC6-0984B05FDE74}"/>
          </ac:graphicFrameMkLst>
        </pc:graphicFrameChg>
      </pc:sldChg>
      <pc:sldChg chg="modSp mod delCm">
        <pc:chgData name="Tanisha Gitchuway" userId="42b79c91-3176-4347-9e44-a48c4756fc73" providerId="ADAL" clId="{6C0284F2-0907-4AB1-9063-4D926681DF88}" dt="2023-11-20T21:35:06.334" v="142"/>
        <pc:sldMkLst>
          <pc:docMk/>
          <pc:sldMk cId="2355609367" sldId="441"/>
        </pc:sldMkLst>
        <pc:graphicFrameChg chg="mod modGraphic">
          <ac:chgData name="Tanisha Gitchuway" userId="42b79c91-3176-4347-9e44-a48c4756fc73" providerId="ADAL" clId="{6C0284F2-0907-4AB1-9063-4D926681DF88}" dt="2023-11-20T21:35:04.204" v="141"/>
          <ac:graphicFrameMkLst>
            <pc:docMk/>
            <pc:sldMk cId="2355609367" sldId="441"/>
            <ac:graphicFrameMk id="3" creationId="{7C604E89-8AF0-E24D-90EE-0A3CD77D4278}"/>
          </ac:graphicFrameMkLst>
        </pc:graphicFrameChg>
        <pc:extLst>
          <p:ext xmlns:p="http://schemas.openxmlformats.org/presentationml/2006/main" uri="{D6D511B9-2390-475A-947B-AFAB55BFBCF1}">
            <pc226:cmChg xmlns:pc226="http://schemas.microsoft.com/office/powerpoint/2022/06/main/command" chg="del">
              <pc226:chgData name="Tanisha Gitchuway" userId="42b79c91-3176-4347-9e44-a48c4756fc73" providerId="ADAL" clId="{6C0284F2-0907-4AB1-9063-4D926681DF88}" dt="2023-11-20T21:35:06.334" v="142"/>
              <pc2:cmMkLst xmlns:pc2="http://schemas.microsoft.com/office/powerpoint/2019/9/main/command">
                <pc:docMk/>
                <pc:sldMk cId="2355609367" sldId="441"/>
                <pc2:cmMk id="{14E659BC-7CE5-45C6-BCDA-6616F98A73BD}"/>
              </pc2:cmMkLst>
            </pc226:cmChg>
          </p:ext>
        </pc:extLst>
      </pc:sldChg>
      <pc:sldChg chg="modSp">
        <pc:chgData name="Tanisha Gitchuway" userId="42b79c91-3176-4347-9e44-a48c4756fc73" providerId="ADAL" clId="{6C0284F2-0907-4AB1-9063-4D926681DF88}" dt="2023-11-20T21:35:28.835" v="143"/>
        <pc:sldMkLst>
          <pc:docMk/>
          <pc:sldMk cId="2094433891" sldId="452"/>
        </pc:sldMkLst>
        <pc:graphicFrameChg chg="mod">
          <ac:chgData name="Tanisha Gitchuway" userId="42b79c91-3176-4347-9e44-a48c4756fc73" providerId="ADAL" clId="{6C0284F2-0907-4AB1-9063-4D926681DF88}" dt="2023-11-20T21:35:28.835" v="143"/>
          <ac:graphicFrameMkLst>
            <pc:docMk/>
            <pc:sldMk cId="2094433891" sldId="452"/>
            <ac:graphicFrameMk id="3" creationId="{EFB5EA0F-6B39-4044-FCFB-A61F27C232CC}"/>
          </ac:graphicFrameMkLst>
        </pc:graphicFrameChg>
      </pc:sldChg>
      <pc:sldChg chg="modSp">
        <pc:chgData name="Tanisha Gitchuway" userId="42b79c91-3176-4347-9e44-a48c4756fc73" providerId="ADAL" clId="{6C0284F2-0907-4AB1-9063-4D926681DF88}" dt="2023-11-20T21:35:35.661" v="144"/>
        <pc:sldMkLst>
          <pc:docMk/>
          <pc:sldMk cId="2596682100" sldId="453"/>
        </pc:sldMkLst>
        <pc:graphicFrameChg chg="mod">
          <ac:chgData name="Tanisha Gitchuway" userId="42b79c91-3176-4347-9e44-a48c4756fc73" providerId="ADAL" clId="{6C0284F2-0907-4AB1-9063-4D926681DF88}" dt="2023-11-20T21:35:35.661" v="144"/>
          <ac:graphicFrameMkLst>
            <pc:docMk/>
            <pc:sldMk cId="2596682100" sldId="453"/>
            <ac:graphicFrameMk id="3" creationId="{3F2EF600-EE49-6068-D504-3C9C127023D9}"/>
          </ac:graphicFrameMkLst>
        </pc:graphicFrameChg>
      </pc:sldChg>
      <pc:sldChg chg="modSp mod delCm">
        <pc:chgData name="Tanisha Gitchuway" userId="42b79c91-3176-4347-9e44-a48c4756fc73" providerId="ADAL" clId="{6C0284F2-0907-4AB1-9063-4D926681DF88}" dt="2023-11-20T21:35:55.424" v="147"/>
        <pc:sldMkLst>
          <pc:docMk/>
          <pc:sldMk cId="2550178886" sldId="454"/>
        </pc:sldMkLst>
        <pc:graphicFrameChg chg="mod modGraphic">
          <ac:chgData name="Tanisha Gitchuway" userId="42b79c91-3176-4347-9e44-a48c4756fc73" providerId="ADAL" clId="{6C0284F2-0907-4AB1-9063-4D926681DF88}" dt="2023-11-20T21:35:55.424" v="147"/>
          <ac:graphicFrameMkLst>
            <pc:docMk/>
            <pc:sldMk cId="2550178886" sldId="454"/>
            <ac:graphicFrameMk id="3" creationId="{59B3BA67-9D0F-D4EE-7AEF-ECEF3AA88EF0}"/>
          </ac:graphicFrameMkLst>
        </pc:graphicFrameChg>
        <pc:extLst>
          <p:ext xmlns:p="http://schemas.openxmlformats.org/presentationml/2006/main" uri="{D6D511B9-2390-475A-947B-AFAB55BFBCF1}">
            <pc226:cmChg xmlns:pc226="http://schemas.microsoft.com/office/powerpoint/2022/06/main/command" chg="del">
              <pc226:chgData name="Tanisha Gitchuway" userId="42b79c91-3176-4347-9e44-a48c4756fc73" providerId="ADAL" clId="{6C0284F2-0907-4AB1-9063-4D926681DF88}" dt="2023-11-20T21:35:48.811" v="146"/>
              <pc2:cmMkLst xmlns:pc2="http://schemas.microsoft.com/office/powerpoint/2019/9/main/command">
                <pc:docMk/>
                <pc:sldMk cId="2550178886" sldId="454"/>
                <pc2:cmMk id="{3195CC45-DBB0-4B9A-AACE-5CD245DBB5FD}"/>
              </pc2:cmMkLst>
            </pc226:cmChg>
          </p:ext>
        </pc:extLst>
      </pc:sldChg>
      <pc:sldChg chg="modSp">
        <pc:chgData name="Tanisha Gitchuway" userId="42b79c91-3176-4347-9e44-a48c4756fc73" providerId="ADAL" clId="{6C0284F2-0907-4AB1-9063-4D926681DF88}" dt="2023-11-20T21:36:07.037" v="148"/>
        <pc:sldMkLst>
          <pc:docMk/>
          <pc:sldMk cId="3228268295" sldId="455"/>
        </pc:sldMkLst>
        <pc:graphicFrameChg chg="mod">
          <ac:chgData name="Tanisha Gitchuway" userId="42b79c91-3176-4347-9e44-a48c4756fc73" providerId="ADAL" clId="{6C0284F2-0907-4AB1-9063-4D926681DF88}" dt="2023-11-20T21:36:07.037" v="148"/>
          <ac:graphicFrameMkLst>
            <pc:docMk/>
            <pc:sldMk cId="3228268295" sldId="455"/>
            <ac:graphicFrameMk id="6" creationId="{3EF2D30C-CD41-27CE-F521-DDFD77218574}"/>
          </ac:graphicFrameMkLst>
        </pc:graphicFrameChg>
      </pc:sldChg>
      <pc:sldChg chg="modSp mod delCm">
        <pc:chgData name="Tanisha Gitchuway" userId="42b79c91-3176-4347-9e44-a48c4756fc73" providerId="ADAL" clId="{6C0284F2-0907-4AB1-9063-4D926681DF88}" dt="2023-11-20T21:36:24.788" v="151"/>
        <pc:sldMkLst>
          <pc:docMk/>
          <pc:sldMk cId="572003254" sldId="457"/>
        </pc:sldMkLst>
        <pc:graphicFrameChg chg="mod modGraphic">
          <ac:chgData name="Tanisha Gitchuway" userId="42b79c91-3176-4347-9e44-a48c4756fc73" providerId="ADAL" clId="{6C0284F2-0907-4AB1-9063-4D926681DF88}" dt="2023-11-20T21:36:19.675" v="150" actId="2711"/>
          <ac:graphicFrameMkLst>
            <pc:docMk/>
            <pc:sldMk cId="572003254" sldId="457"/>
            <ac:graphicFrameMk id="4" creationId="{68BDA399-3ED1-5121-495A-EABC819E568C}"/>
          </ac:graphicFrameMkLst>
        </pc:graphicFrameChg>
        <pc:extLst>
          <p:ext xmlns:p="http://schemas.openxmlformats.org/presentationml/2006/main" uri="{D6D511B9-2390-475A-947B-AFAB55BFBCF1}">
            <pc226:cmChg xmlns:pc226="http://schemas.microsoft.com/office/powerpoint/2022/06/main/command" chg="del">
              <pc226:chgData name="Tanisha Gitchuway" userId="42b79c91-3176-4347-9e44-a48c4756fc73" providerId="ADAL" clId="{6C0284F2-0907-4AB1-9063-4D926681DF88}" dt="2023-11-20T21:36:24.788" v="151"/>
              <pc2:cmMkLst xmlns:pc2="http://schemas.microsoft.com/office/powerpoint/2019/9/main/command">
                <pc:docMk/>
                <pc:sldMk cId="572003254" sldId="457"/>
                <pc2:cmMk id="{2EB6EF8F-6865-48D5-AE0F-D31AAFEDF8F8}"/>
              </pc2:cmMkLst>
            </pc226:cmChg>
          </p:ext>
        </pc:extLst>
      </pc:sldChg>
      <pc:sldChg chg="modSp">
        <pc:chgData name="Tanisha Gitchuway" userId="42b79c91-3176-4347-9e44-a48c4756fc73" providerId="ADAL" clId="{6C0284F2-0907-4AB1-9063-4D926681DF88}" dt="2023-11-20T21:36:34.263" v="152"/>
        <pc:sldMkLst>
          <pc:docMk/>
          <pc:sldMk cId="2410129298" sldId="459"/>
        </pc:sldMkLst>
        <pc:graphicFrameChg chg="mod">
          <ac:chgData name="Tanisha Gitchuway" userId="42b79c91-3176-4347-9e44-a48c4756fc73" providerId="ADAL" clId="{6C0284F2-0907-4AB1-9063-4D926681DF88}" dt="2023-11-20T21:36:34.263" v="152"/>
          <ac:graphicFrameMkLst>
            <pc:docMk/>
            <pc:sldMk cId="2410129298" sldId="459"/>
            <ac:graphicFrameMk id="3" creationId="{374979D6-31F1-937A-D60E-0A74951F07DC}"/>
          </ac:graphicFrameMkLst>
        </pc:graphicFrameChg>
      </pc:sldChg>
      <pc:sldChg chg="modSp">
        <pc:chgData name="Tanisha Gitchuway" userId="42b79c91-3176-4347-9e44-a48c4756fc73" providerId="ADAL" clId="{6C0284F2-0907-4AB1-9063-4D926681DF88}" dt="2023-11-20T21:36:43.582" v="153"/>
        <pc:sldMkLst>
          <pc:docMk/>
          <pc:sldMk cId="2630091178" sldId="461"/>
        </pc:sldMkLst>
        <pc:graphicFrameChg chg="mod">
          <ac:chgData name="Tanisha Gitchuway" userId="42b79c91-3176-4347-9e44-a48c4756fc73" providerId="ADAL" clId="{6C0284F2-0907-4AB1-9063-4D926681DF88}" dt="2023-11-20T21:36:43.582" v="153"/>
          <ac:graphicFrameMkLst>
            <pc:docMk/>
            <pc:sldMk cId="2630091178" sldId="461"/>
            <ac:graphicFrameMk id="3" creationId="{AC4E30AB-52B3-33B2-CB49-71CA56859AE6}"/>
          </ac:graphicFrameMkLst>
        </pc:graphicFrameChg>
      </pc:sldChg>
      <pc:sldChg chg="modSp mod delCm modCm">
        <pc:chgData name="Tanisha Gitchuway" userId="42b79c91-3176-4347-9e44-a48c4756fc73" providerId="ADAL" clId="{6C0284F2-0907-4AB1-9063-4D926681DF88}" dt="2023-11-20T21:37:12.363" v="157"/>
        <pc:sldMkLst>
          <pc:docMk/>
          <pc:sldMk cId="593065017" sldId="464"/>
        </pc:sldMkLst>
        <pc:graphicFrameChg chg="mod modGraphic">
          <ac:chgData name="Tanisha Gitchuway" userId="42b79c91-3176-4347-9e44-a48c4756fc73" providerId="ADAL" clId="{6C0284F2-0907-4AB1-9063-4D926681DF88}" dt="2023-11-20T21:37:04.331" v="156" actId="20577"/>
          <ac:graphicFrameMkLst>
            <pc:docMk/>
            <pc:sldMk cId="593065017" sldId="464"/>
            <ac:graphicFrameMk id="3" creationId="{7701467B-F337-63A2-E9E5-0C75D16582C4}"/>
          </ac:graphicFrameMkLst>
        </pc:graphicFrameChg>
        <pc:extLst>
          <p:ext xmlns:p="http://schemas.openxmlformats.org/presentationml/2006/main" uri="{D6D511B9-2390-475A-947B-AFAB55BFBCF1}">
            <pc226:cmChg xmlns:pc226="http://schemas.microsoft.com/office/powerpoint/2022/06/main/command" chg="del mod">
              <pc226:chgData name="Tanisha Gitchuway" userId="42b79c91-3176-4347-9e44-a48c4756fc73" providerId="ADAL" clId="{6C0284F2-0907-4AB1-9063-4D926681DF88}" dt="2023-11-20T21:37:12.363" v="157"/>
              <pc2:cmMkLst xmlns:pc2="http://schemas.microsoft.com/office/powerpoint/2019/9/main/command">
                <pc:docMk/>
                <pc:sldMk cId="593065017" sldId="464"/>
                <pc2:cmMk id="{D93E4FB0-F312-4CAE-BC63-4ABDB61BBED2}"/>
              </pc2:cmMkLst>
            </pc226:cmChg>
          </p:ext>
        </pc:extLst>
      </pc:sldChg>
      <pc:sldChg chg="modSp">
        <pc:chgData name="Tanisha Gitchuway" userId="42b79c91-3176-4347-9e44-a48c4756fc73" providerId="ADAL" clId="{6C0284F2-0907-4AB1-9063-4D926681DF88}" dt="2023-11-20T21:37:21.730" v="158"/>
        <pc:sldMkLst>
          <pc:docMk/>
          <pc:sldMk cId="1808514823" sldId="467"/>
        </pc:sldMkLst>
        <pc:graphicFrameChg chg="mod">
          <ac:chgData name="Tanisha Gitchuway" userId="42b79c91-3176-4347-9e44-a48c4756fc73" providerId="ADAL" clId="{6C0284F2-0907-4AB1-9063-4D926681DF88}" dt="2023-11-20T21:37:21.730" v="158"/>
          <ac:graphicFrameMkLst>
            <pc:docMk/>
            <pc:sldMk cId="1808514823" sldId="467"/>
            <ac:graphicFrameMk id="3" creationId="{37A5B05F-E99C-9AF4-65D4-C582A1F041B0}"/>
          </ac:graphicFrameMkLst>
        </pc:graphicFrameChg>
      </pc:sldChg>
      <pc:sldChg chg="modSp">
        <pc:chgData name="Tanisha Gitchuway" userId="42b79c91-3176-4347-9e44-a48c4756fc73" providerId="ADAL" clId="{6C0284F2-0907-4AB1-9063-4D926681DF88}" dt="2023-11-20T21:37:28.549" v="159"/>
        <pc:sldMkLst>
          <pc:docMk/>
          <pc:sldMk cId="3880586461" sldId="468"/>
        </pc:sldMkLst>
        <pc:graphicFrameChg chg="mod">
          <ac:chgData name="Tanisha Gitchuway" userId="42b79c91-3176-4347-9e44-a48c4756fc73" providerId="ADAL" clId="{6C0284F2-0907-4AB1-9063-4D926681DF88}" dt="2023-11-20T21:37:28.549" v="159"/>
          <ac:graphicFrameMkLst>
            <pc:docMk/>
            <pc:sldMk cId="3880586461" sldId="468"/>
            <ac:graphicFrameMk id="3" creationId="{9D60BEF5-E48D-5FD5-B97E-70EC59DD2AFA}"/>
          </ac:graphicFrameMkLst>
        </pc:graphicFrameChg>
      </pc:sldChg>
      <pc:sldChg chg="modSp">
        <pc:chgData name="Tanisha Gitchuway" userId="42b79c91-3176-4347-9e44-a48c4756fc73" providerId="ADAL" clId="{6C0284F2-0907-4AB1-9063-4D926681DF88}" dt="2023-11-20T21:37:35.723" v="160"/>
        <pc:sldMkLst>
          <pc:docMk/>
          <pc:sldMk cId="2773133671" sldId="469"/>
        </pc:sldMkLst>
        <pc:graphicFrameChg chg="mod">
          <ac:chgData name="Tanisha Gitchuway" userId="42b79c91-3176-4347-9e44-a48c4756fc73" providerId="ADAL" clId="{6C0284F2-0907-4AB1-9063-4D926681DF88}" dt="2023-11-20T21:37:35.723" v="160"/>
          <ac:graphicFrameMkLst>
            <pc:docMk/>
            <pc:sldMk cId="2773133671" sldId="469"/>
            <ac:graphicFrameMk id="3" creationId="{C62F1168-13C4-58DB-E58D-B17A8F86F11E}"/>
          </ac:graphicFrameMkLst>
        </pc:graphicFrameChg>
      </pc:sldChg>
      <pc:sldChg chg="modSp mod delCm">
        <pc:chgData name="Tanisha Gitchuway" userId="42b79c91-3176-4347-9e44-a48c4756fc73" providerId="ADAL" clId="{6C0284F2-0907-4AB1-9063-4D926681DF88}" dt="2023-11-20T21:37:55.345" v="163"/>
        <pc:sldMkLst>
          <pc:docMk/>
          <pc:sldMk cId="3048081584" sldId="472"/>
        </pc:sldMkLst>
        <pc:graphicFrameChg chg="mod modGraphic">
          <ac:chgData name="Tanisha Gitchuway" userId="42b79c91-3176-4347-9e44-a48c4756fc73" providerId="ADAL" clId="{6C0284F2-0907-4AB1-9063-4D926681DF88}" dt="2023-11-20T21:37:53.380" v="162"/>
          <ac:graphicFrameMkLst>
            <pc:docMk/>
            <pc:sldMk cId="3048081584" sldId="472"/>
            <ac:graphicFrameMk id="2" creationId="{F1612D4E-8F45-F864-FA9B-FD522B3216DE}"/>
          </ac:graphicFrameMkLst>
        </pc:graphicFrameChg>
        <pc:extLst>
          <p:ext xmlns:p="http://schemas.openxmlformats.org/presentationml/2006/main" uri="{D6D511B9-2390-475A-947B-AFAB55BFBCF1}">
            <pc226:cmChg xmlns:pc226="http://schemas.microsoft.com/office/powerpoint/2022/06/main/command" chg="del">
              <pc226:chgData name="Tanisha Gitchuway" userId="42b79c91-3176-4347-9e44-a48c4756fc73" providerId="ADAL" clId="{6C0284F2-0907-4AB1-9063-4D926681DF88}" dt="2023-11-20T21:37:55.345" v="163"/>
              <pc2:cmMkLst xmlns:pc2="http://schemas.microsoft.com/office/powerpoint/2019/9/main/command">
                <pc:docMk/>
                <pc:sldMk cId="3048081584" sldId="472"/>
                <pc2:cmMk id="{87067E41-65C6-4F02-A8E0-FD493411E709}"/>
              </pc2:cmMkLst>
            </pc226:cmChg>
          </p:ext>
        </pc:extLst>
      </pc:sldChg>
      <pc:sldChg chg="modSp">
        <pc:chgData name="Tanisha Gitchuway" userId="42b79c91-3176-4347-9e44-a48c4756fc73" providerId="ADAL" clId="{6C0284F2-0907-4AB1-9063-4D926681DF88}" dt="2023-11-20T21:38:07.347" v="164"/>
        <pc:sldMkLst>
          <pc:docMk/>
          <pc:sldMk cId="1122865563" sldId="478"/>
        </pc:sldMkLst>
        <pc:graphicFrameChg chg="mod">
          <ac:chgData name="Tanisha Gitchuway" userId="42b79c91-3176-4347-9e44-a48c4756fc73" providerId="ADAL" clId="{6C0284F2-0907-4AB1-9063-4D926681DF88}" dt="2023-11-20T21:38:07.347" v="164"/>
          <ac:graphicFrameMkLst>
            <pc:docMk/>
            <pc:sldMk cId="1122865563" sldId="478"/>
            <ac:graphicFrameMk id="3" creationId="{06D34D65-AC17-FD6A-90C7-DFFFCFD92A9A}"/>
          </ac:graphicFrameMkLst>
        </pc:graphicFrameChg>
      </pc:sldChg>
    </pc:docChg>
  </pc:docChgLst>
  <pc:docChgLst>
    <pc:chgData name="Tanisha Gitchuway" userId="42b79c91-3176-4347-9e44-a48c4756fc73" providerId="ADAL" clId="{DDD94F54-F241-4552-894B-BBBE17D7E05D}"/>
    <pc:docChg chg="undo redo custSel modSld">
      <pc:chgData name="Tanisha Gitchuway" userId="42b79c91-3176-4347-9e44-a48c4756fc73" providerId="ADAL" clId="{DDD94F54-F241-4552-894B-BBBE17D7E05D}" dt="2023-11-08T20:48:38.418" v="1094" actId="1076"/>
      <pc:docMkLst>
        <pc:docMk/>
      </pc:docMkLst>
      <pc:sldChg chg="modSp mod">
        <pc:chgData name="Tanisha Gitchuway" userId="42b79c91-3176-4347-9e44-a48c4756fc73" providerId="ADAL" clId="{DDD94F54-F241-4552-894B-BBBE17D7E05D}" dt="2023-11-08T19:46:28.896" v="826" actId="1076"/>
        <pc:sldMkLst>
          <pc:docMk/>
          <pc:sldMk cId="3326350550" sldId="322"/>
        </pc:sldMkLst>
        <pc:spChg chg="mod">
          <ac:chgData name="Tanisha Gitchuway" userId="42b79c91-3176-4347-9e44-a48c4756fc73" providerId="ADAL" clId="{DDD94F54-F241-4552-894B-BBBE17D7E05D}" dt="2023-11-08T19:46:28.896" v="826" actId="1076"/>
          <ac:spMkLst>
            <pc:docMk/>
            <pc:sldMk cId="3326350550" sldId="322"/>
            <ac:spMk id="2" creationId="{A9C16EB7-36E0-FC20-63AB-6C7595F17766}"/>
          </ac:spMkLst>
        </pc:spChg>
      </pc:sldChg>
      <pc:sldChg chg="modSp mod">
        <pc:chgData name="Tanisha Gitchuway" userId="42b79c91-3176-4347-9e44-a48c4756fc73" providerId="ADAL" clId="{DDD94F54-F241-4552-894B-BBBE17D7E05D}" dt="2023-11-08T19:46:46.254" v="827" actId="1076"/>
        <pc:sldMkLst>
          <pc:docMk/>
          <pc:sldMk cId="2213590889" sldId="326"/>
        </pc:sldMkLst>
        <pc:spChg chg="mod">
          <ac:chgData name="Tanisha Gitchuway" userId="42b79c91-3176-4347-9e44-a48c4756fc73" providerId="ADAL" clId="{DDD94F54-F241-4552-894B-BBBE17D7E05D}" dt="2023-11-08T19:46:46.254" v="827" actId="1076"/>
          <ac:spMkLst>
            <pc:docMk/>
            <pc:sldMk cId="2213590889" sldId="326"/>
            <ac:spMk id="2" creationId="{CC9B008E-E2C9-FB06-8612-2603B5F62845}"/>
          </ac:spMkLst>
        </pc:spChg>
      </pc:sldChg>
      <pc:sldChg chg="modSp mod">
        <pc:chgData name="Tanisha Gitchuway" userId="42b79c91-3176-4347-9e44-a48c4756fc73" providerId="ADAL" clId="{DDD94F54-F241-4552-894B-BBBE17D7E05D}" dt="2023-11-08T19:47:55.799" v="828" actId="1076"/>
        <pc:sldMkLst>
          <pc:docMk/>
          <pc:sldMk cId="4001201663" sldId="338"/>
        </pc:sldMkLst>
        <pc:spChg chg="mod">
          <ac:chgData name="Tanisha Gitchuway" userId="42b79c91-3176-4347-9e44-a48c4756fc73" providerId="ADAL" clId="{DDD94F54-F241-4552-894B-BBBE17D7E05D}" dt="2023-11-08T19:47:55.799" v="828" actId="1076"/>
          <ac:spMkLst>
            <pc:docMk/>
            <pc:sldMk cId="4001201663" sldId="338"/>
            <ac:spMk id="2" creationId="{4A1A3AB4-1623-BDBD-2A35-9FC85B60F031}"/>
          </ac:spMkLst>
        </pc:spChg>
      </pc:sldChg>
      <pc:sldChg chg="modSp mod">
        <pc:chgData name="Tanisha Gitchuway" userId="42b79c91-3176-4347-9e44-a48c4756fc73" providerId="ADAL" clId="{DDD94F54-F241-4552-894B-BBBE17D7E05D}" dt="2023-11-08T19:50:09.274" v="847" actId="1076"/>
        <pc:sldMkLst>
          <pc:docMk/>
          <pc:sldMk cId="228505435" sldId="339"/>
        </pc:sldMkLst>
        <pc:spChg chg="mod">
          <ac:chgData name="Tanisha Gitchuway" userId="42b79c91-3176-4347-9e44-a48c4756fc73" providerId="ADAL" clId="{DDD94F54-F241-4552-894B-BBBE17D7E05D}" dt="2023-11-08T19:50:09.274" v="847" actId="1076"/>
          <ac:spMkLst>
            <pc:docMk/>
            <pc:sldMk cId="228505435" sldId="339"/>
            <ac:spMk id="2" creationId="{60C2972C-B77A-4E08-56C0-F44D840AB1D6}"/>
          </ac:spMkLst>
        </pc:spChg>
      </pc:sldChg>
      <pc:sldChg chg="modSp mod">
        <pc:chgData name="Tanisha Gitchuway" userId="42b79c91-3176-4347-9e44-a48c4756fc73" providerId="ADAL" clId="{DDD94F54-F241-4552-894B-BBBE17D7E05D}" dt="2023-11-07T18:56:03.271" v="11" actId="20577"/>
        <pc:sldMkLst>
          <pc:docMk/>
          <pc:sldMk cId="1468196758" sldId="352"/>
        </pc:sldMkLst>
        <pc:graphicFrameChg chg="modGraphic">
          <ac:chgData name="Tanisha Gitchuway" userId="42b79c91-3176-4347-9e44-a48c4756fc73" providerId="ADAL" clId="{DDD94F54-F241-4552-894B-BBBE17D7E05D}" dt="2023-11-07T18:56:03.271" v="11" actId="20577"/>
          <ac:graphicFrameMkLst>
            <pc:docMk/>
            <pc:sldMk cId="1468196758" sldId="352"/>
            <ac:graphicFrameMk id="3" creationId="{159E9E15-767C-3A2F-B50F-F1581D98CA8E}"/>
          </ac:graphicFrameMkLst>
        </pc:graphicFrameChg>
      </pc:sldChg>
      <pc:sldChg chg="modSp mod">
        <pc:chgData name="Tanisha Gitchuway" userId="42b79c91-3176-4347-9e44-a48c4756fc73" providerId="ADAL" clId="{DDD94F54-F241-4552-894B-BBBE17D7E05D}" dt="2023-11-07T19:01:34.341" v="19" actId="20577"/>
        <pc:sldMkLst>
          <pc:docMk/>
          <pc:sldMk cId="2618691882" sldId="354"/>
        </pc:sldMkLst>
        <pc:graphicFrameChg chg="modGraphic">
          <ac:chgData name="Tanisha Gitchuway" userId="42b79c91-3176-4347-9e44-a48c4756fc73" providerId="ADAL" clId="{DDD94F54-F241-4552-894B-BBBE17D7E05D}" dt="2023-11-07T19:01:34.341" v="19" actId="20577"/>
          <ac:graphicFrameMkLst>
            <pc:docMk/>
            <pc:sldMk cId="2618691882" sldId="354"/>
            <ac:graphicFrameMk id="3" creationId="{B141EE32-09D4-6862-7485-7366D3C61B6A}"/>
          </ac:graphicFrameMkLst>
        </pc:graphicFrameChg>
      </pc:sldChg>
      <pc:sldChg chg="addSp modSp mod">
        <pc:chgData name="Tanisha Gitchuway" userId="42b79c91-3176-4347-9e44-a48c4756fc73" providerId="ADAL" clId="{DDD94F54-F241-4552-894B-BBBE17D7E05D}" dt="2023-11-08T19:52:07.288" v="861" actId="1076"/>
        <pc:sldMkLst>
          <pc:docMk/>
          <pc:sldMk cId="2010349616" sldId="355"/>
        </pc:sldMkLst>
        <pc:spChg chg="add mod">
          <ac:chgData name="Tanisha Gitchuway" userId="42b79c91-3176-4347-9e44-a48c4756fc73" providerId="ADAL" clId="{DDD94F54-F241-4552-894B-BBBE17D7E05D}" dt="2023-11-08T19:52:07.288" v="861" actId="1076"/>
          <ac:spMkLst>
            <pc:docMk/>
            <pc:sldMk cId="2010349616" sldId="355"/>
            <ac:spMk id="6" creationId="{05F89305-F3AD-E5EF-B76A-DD698C13C486}"/>
          </ac:spMkLst>
        </pc:spChg>
        <pc:graphicFrameChg chg="mod modGraphic">
          <ac:chgData name="Tanisha Gitchuway" userId="42b79c91-3176-4347-9e44-a48c4756fc73" providerId="ADAL" clId="{DDD94F54-F241-4552-894B-BBBE17D7E05D}" dt="2023-11-08T19:51:50.614" v="858" actId="1076"/>
          <ac:graphicFrameMkLst>
            <pc:docMk/>
            <pc:sldMk cId="2010349616" sldId="355"/>
            <ac:graphicFrameMk id="3" creationId="{B4095251-BBE8-7E08-9A3F-02337A4896B2}"/>
          </ac:graphicFrameMkLst>
        </pc:graphicFrameChg>
      </pc:sldChg>
      <pc:sldChg chg="addSp modSp mod">
        <pc:chgData name="Tanisha Gitchuway" userId="42b79c91-3176-4347-9e44-a48c4756fc73" providerId="ADAL" clId="{DDD94F54-F241-4552-894B-BBBE17D7E05D}" dt="2023-11-08T19:52:15.728" v="862"/>
        <pc:sldMkLst>
          <pc:docMk/>
          <pc:sldMk cId="837187069" sldId="356"/>
        </pc:sldMkLst>
        <pc:spChg chg="add mod">
          <ac:chgData name="Tanisha Gitchuway" userId="42b79c91-3176-4347-9e44-a48c4756fc73" providerId="ADAL" clId="{DDD94F54-F241-4552-894B-BBBE17D7E05D}" dt="2023-11-08T19:52:15.728" v="862"/>
          <ac:spMkLst>
            <pc:docMk/>
            <pc:sldMk cId="837187069" sldId="356"/>
            <ac:spMk id="4" creationId="{466BCFAB-35F6-0DFF-FE99-765475589308}"/>
          </ac:spMkLst>
        </pc:spChg>
        <pc:graphicFrameChg chg="modGraphic">
          <ac:chgData name="Tanisha Gitchuway" userId="42b79c91-3176-4347-9e44-a48c4756fc73" providerId="ADAL" clId="{DDD94F54-F241-4552-894B-BBBE17D7E05D}" dt="2023-11-07T19:05:40.142" v="34" actId="20577"/>
          <ac:graphicFrameMkLst>
            <pc:docMk/>
            <pc:sldMk cId="837187069" sldId="356"/>
            <ac:graphicFrameMk id="3" creationId="{32BC5FDE-2E84-0303-F7E5-DDD699CF37B2}"/>
          </ac:graphicFrameMkLst>
        </pc:graphicFrameChg>
      </pc:sldChg>
      <pc:sldChg chg="addSp modSp mod">
        <pc:chgData name="Tanisha Gitchuway" userId="42b79c91-3176-4347-9e44-a48c4756fc73" providerId="ADAL" clId="{DDD94F54-F241-4552-894B-BBBE17D7E05D}" dt="2023-11-08T19:52:23.520" v="864"/>
        <pc:sldMkLst>
          <pc:docMk/>
          <pc:sldMk cId="1917445008" sldId="357"/>
        </pc:sldMkLst>
        <pc:spChg chg="add mod">
          <ac:chgData name="Tanisha Gitchuway" userId="42b79c91-3176-4347-9e44-a48c4756fc73" providerId="ADAL" clId="{DDD94F54-F241-4552-894B-BBBE17D7E05D}" dt="2023-11-08T19:52:23.520" v="864"/>
          <ac:spMkLst>
            <pc:docMk/>
            <pc:sldMk cId="1917445008" sldId="357"/>
            <ac:spMk id="4" creationId="{8A6C1A42-CCCA-5183-D719-CFB421C8B7F8}"/>
          </ac:spMkLst>
        </pc:spChg>
        <pc:graphicFrameChg chg="modGraphic">
          <ac:chgData name="Tanisha Gitchuway" userId="42b79c91-3176-4347-9e44-a48c4756fc73" providerId="ADAL" clId="{DDD94F54-F241-4552-894B-BBBE17D7E05D}" dt="2023-11-07T19:13:13.757" v="72" actId="20577"/>
          <ac:graphicFrameMkLst>
            <pc:docMk/>
            <pc:sldMk cId="1917445008" sldId="357"/>
            <ac:graphicFrameMk id="7" creationId="{675D5D1D-4A42-3E52-451B-B49D79A95BEC}"/>
          </ac:graphicFrameMkLst>
        </pc:graphicFrameChg>
      </pc:sldChg>
      <pc:sldChg chg="addSp delSp modSp mod">
        <pc:chgData name="Tanisha Gitchuway" userId="42b79c91-3176-4347-9e44-a48c4756fc73" providerId="ADAL" clId="{DDD94F54-F241-4552-894B-BBBE17D7E05D}" dt="2023-11-08T19:52:27.174" v="865"/>
        <pc:sldMkLst>
          <pc:docMk/>
          <pc:sldMk cId="2277947659" sldId="358"/>
        </pc:sldMkLst>
        <pc:spChg chg="mod">
          <ac:chgData name="Tanisha Gitchuway" userId="42b79c91-3176-4347-9e44-a48c4756fc73" providerId="ADAL" clId="{DDD94F54-F241-4552-894B-BBBE17D7E05D}" dt="2023-11-08T19:50:04.480" v="843" actId="1076"/>
          <ac:spMkLst>
            <pc:docMk/>
            <pc:sldMk cId="2277947659" sldId="358"/>
            <ac:spMk id="2" creationId="{212A3A0F-1A69-6628-0121-3378C353E799}"/>
          </ac:spMkLst>
        </pc:spChg>
        <pc:spChg chg="add del mod">
          <ac:chgData name="Tanisha Gitchuway" userId="42b79c91-3176-4347-9e44-a48c4756fc73" providerId="ADAL" clId="{DDD94F54-F241-4552-894B-BBBE17D7E05D}" dt="2023-11-08T19:50:28.352" v="850" actId="478"/>
          <ac:spMkLst>
            <pc:docMk/>
            <pc:sldMk cId="2277947659" sldId="358"/>
            <ac:spMk id="6" creationId="{9F7C38A9-B594-FA2B-F4AC-BEB7C72988CE}"/>
          </ac:spMkLst>
        </pc:spChg>
        <pc:spChg chg="add mod">
          <ac:chgData name="Tanisha Gitchuway" userId="42b79c91-3176-4347-9e44-a48c4756fc73" providerId="ADAL" clId="{DDD94F54-F241-4552-894B-BBBE17D7E05D}" dt="2023-11-08T19:52:27.174" v="865"/>
          <ac:spMkLst>
            <pc:docMk/>
            <pc:sldMk cId="2277947659" sldId="358"/>
            <ac:spMk id="7" creationId="{C2A90381-FDD2-6763-CAB4-6D2278F06F7E}"/>
          </ac:spMkLst>
        </pc:spChg>
        <pc:graphicFrameChg chg="mod modGraphic">
          <ac:chgData name="Tanisha Gitchuway" userId="42b79c91-3176-4347-9e44-a48c4756fc73" providerId="ADAL" clId="{DDD94F54-F241-4552-894B-BBBE17D7E05D}" dt="2023-11-08T19:50:25.609" v="849" actId="1076"/>
          <ac:graphicFrameMkLst>
            <pc:docMk/>
            <pc:sldMk cId="2277947659" sldId="358"/>
            <ac:graphicFrameMk id="3" creationId="{FF78AD64-B0E5-6724-24A2-7EB7F4D5404D}"/>
          </ac:graphicFrameMkLst>
        </pc:graphicFrameChg>
        <pc:graphicFrameChg chg="mod">
          <ac:chgData name="Tanisha Gitchuway" userId="42b79c91-3176-4347-9e44-a48c4756fc73" providerId="ADAL" clId="{DDD94F54-F241-4552-894B-BBBE17D7E05D}" dt="2023-11-08T19:50:03.901" v="842" actId="1076"/>
          <ac:graphicFrameMkLst>
            <pc:docMk/>
            <pc:sldMk cId="2277947659" sldId="358"/>
            <ac:graphicFrameMk id="4" creationId="{B4622057-45C5-D9C4-BBB9-B77B7365286D}"/>
          </ac:graphicFrameMkLst>
        </pc:graphicFrameChg>
      </pc:sldChg>
      <pc:sldChg chg="modSp mod">
        <pc:chgData name="Tanisha Gitchuway" userId="42b79c91-3176-4347-9e44-a48c4756fc73" providerId="ADAL" clId="{DDD94F54-F241-4552-894B-BBBE17D7E05D}" dt="2023-11-08T19:52:49.880" v="877" actId="20577"/>
        <pc:sldMkLst>
          <pc:docMk/>
          <pc:sldMk cId="177343184" sldId="359"/>
        </pc:sldMkLst>
        <pc:spChg chg="mod">
          <ac:chgData name="Tanisha Gitchuway" userId="42b79c91-3176-4347-9e44-a48c4756fc73" providerId="ADAL" clId="{DDD94F54-F241-4552-894B-BBBE17D7E05D}" dt="2023-11-08T19:52:49.880" v="877" actId="20577"/>
          <ac:spMkLst>
            <pc:docMk/>
            <pc:sldMk cId="177343184" sldId="359"/>
            <ac:spMk id="7" creationId="{E67A048E-7D92-7C7E-AB07-1DB649E33754}"/>
          </ac:spMkLst>
        </pc:spChg>
        <pc:spChg chg="mod">
          <ac:chgData name="Tanisha Gitchuway" userId="42b79c91-3176-4347-9e44-a48c4756fc73" providerId="ADAL" clId="{DDD94F54-F241-4552-894B-BBBE17D7E05D}" dt="2023-11-07T19:23:20.309" v="142" actId="20577"/>
          <ac:spMkLst>
            <pc:docMk/>
            <pc:sldMk cId="177343184" sldId="359"/>
            <ac:spMk id="9" creationId="{46B46925-4269-A323-ACEF-3F76B2D70860}"/>
          </ac:spMkLst>
        </pc:spChg>
        <pc:graphicFrameChg chg="modGraphic">
          <ac:chgData name="Tanisha Gitchuway" userId="42b79c91-3176-4347-9e44-a48c4756fc73" providerId="ADAL" clId="{DDD94F54-F241-4552-894B-BBBE17D7E05D}" dt="2023-11-07T19:22:12.775" v="125" actId="20577"/>
          <ac:graphicFrameMkLst>
            <pc:docMk/>
            <pc:sldMk cId="177343184" sldId="359"/>
            <ac:graphicFrameMk id="8" creationId="{0CBF9C81-C2D2-46F6-3462-5A34F27E6D9E}"/>
          </ac:graphicFrameMkLst>
        </pc:graphicFrameChg>
      </pc:sldChg>
      <pc:sldChg chg="addSp delSp modSp mod">
        <pc:chgData name="Tanisha Gitchuway" userId="42b79c91-3176-4347-9e44-a48c4756fc73" providerId="ADAL" clId="{DDD94F54-F241-4552-894B-BBBE17D7E05D}" dt="2023-11-08T19:52:57.192" v="883" actId="20577"/>
        <pc:sldMkLst>
          <pc:docMk/>
          <pc:sldMk cId="4245478822" sldId="360"/>
        </pc:sldMkLst>
        <pc:spChg chg="mod">
          <ac:chgData name="Tanisha Gitchuway" userId="42b79c91-3176-4347-9e44-a48c4756fc73" providerId="ADAL" clId="{DDD94F54-F241-4552-894B-BBBE17D7E05D}" dt="2023-11-08T19:52:57.192" v="883" actId="20577"/>
          <ac:spMkLst>
            <pc:docMk/>
            <pc:sldMk cId="4245478822" sldId="360"/>
            <ac:spMk id="2" creationId="{13F27C29-0CEC-16B7-608C-5C911169118B}"/>
          </ac:spMkLst>
        </pc:spChg>
        <pc:spChg chg="del">
          <ac:chgData name="Tanisha Gitchuway" userId="42b79c91-3176-4347-9e44-a48c4756fc73" providerId="ADAL" clId="{DDD94F54-F241-4552-894B-BBBE17D7E05D}" dt="2023-11-07T19:23:29.607" v="143" actId="478"/>
          <ac:spMkLst>
            <pc:docMk/>
            <pc:sldMk cId="4245478822" sldId="360"/>
            <ac:spMk id="6" creationId="{E4AD6F51-F0F0-AD50-06C2-FEE7316690FF}"/>
          </ac:spMkLst>
        </pc:spChg>
        <pc:spChg chg="add mod">
          <ac:chgData name="Tanisha Gitchuway" userId="42b79c91-3176-4347-9e44-a48c4756fc73" providerId="ADAL" clId="{DDD94F54-F241-4552-894B-BBBE17D7E05D}" dt="2023-11-07T19:23:33.378" v="145" actId="1076"/>
          <ac:spMkLst>
            <pc:docMk/>
            <pc:sldMk cId="4245478822" sldId="360"/>
            <ac:spMk id="7" creationId="{C185DE96-4B54-55A2-5C26-2AAB76927A35}"/>
          </ac:spMkLst>
        </pc:spChg>
        <pc:graphicFrameChg chg="modGraphic">
          <ac:chgData name="Tanisha Gitchuway" userId="42b79c91-3176-4347-9e44-a48c4756fc73" providerId="ADAL" clId="{DDD94F54-F241-4552-894B-BBBE17D7E05D}" dt="2023-11-07T19:25:16.531" v="169" actId="20577"/>
          <ac:graphicFrameMkLst>
            <pc:docMk/>
            <pc:sldMk cId="4245478822" sldId="360"/>
            <ac:graphicFrameMk id="3" creationId="{668EB480-1EDF-5227-A6AE-4986B0572385}"/>
          </ac:graphicFrameMkLst>
        </pc:graphicFrameChg>
      </pc:sldChg>
      <pc:sldChg chg="addSp delSp modSp mod">
        <pc:chgData name="Tanisha Gitchuway" userId="42b79c91-3176-4347-9e44-a48c4756fc73" providerId="ADAL" clId="{DDD94F54-F241-4552-894B-BBBE17D7E05D}" dt="2023-11-08T19:53:04.732" v="889" actId="20577"/>
        <pc:sldMkLst>
          <pc:docMk/>
          <pc:sldMk cId="424000132" sldId="365"/>
        </pc:sldMkLst>
        <pc:spChg chg="mod">
          <ac:chgData name="Tanisha Gitchuway" userId="42b79c91-3176-4347-9e44-a48c4756fc73" providerId="ADAL" clId="{DDD94F54-F241-4552-894B-BBBE17D7E05D}" dt="2023-11-08T19:53:04.732" v="889" actId="20577"/>
          <ac:spMkLst>
            <pc:docMk/>
            <pc:sldMk cId="424000132" sldId="365"/>
            <ac:spMk id="2" creationId="{30253245-CFB9-783E-11F7-967568A3DA4C}"/>
          </ac:spMkLst>
        </pc:spChg>
        <pc:spChg chg="add mod">
          <ac:chgData name="Tanisha Gitchuway" userId="42b79c91-3176-4347-9e44-a48c4756fc73" providerId="ADAL" clId="{DDD94F54-F241-4552-894B-BBBE17D7E05D}" dt="2023-11-07T19:23:50.481" v="159"/>
          <ac:spMkLst>
            <pc:docMk/>
            <pc:sldMk cId="424000132" sldId="365"/>
            <ac:spMk id="6" creationId="{A847BC97-D9A5-5052-E78B-285B34347859}"/>
          </ac:spMkLst>
        </pc:spChg>
        <pc:spChg chg="del">
          <ac:chgData name="Tanisha Gitchuway" userId="42b79c91-3176-4347-9e44-a48c4756fc73" providerId="ADAL" clId="{DDD94F54-F241-4552-894B-BBBE17D7E05D}" dt="2023-11-07T19:23:48.847" v="158" actId="478"/>
          <ac:spMkLst>
            <pc:docMk/>
            <pc:sldMk cId="424000132" sldId="365"/>
            <ac:spMk id="7" creationId="{4CFDC7B3-347A-D33C-1DE6-389A4855A72B}"/>
          </ac:spMkLst>
        </pc:spChg>
        <pc:graphicFrameChg chg="modGraphic">
          <ac:chgData name="Tanisha Gitchuway" userId="42b79c91-3176-4347-9e44-a48c4756fc73" providerId="ADAL" clId="{DDD94F54-F241-4552-894B-BBBE17D7E05D}" dt="2023-11-07T19:27:12.646" v="181" actId="20577"/>
          <ac:graphicFrameMkLst>
            <pc:docMk/>
            <pc:sldMk cId="424000132" sldId="365"/>
            <ac:graphicFrameMk id="4" creationId="{4E7ED273-327A-3726-6DD0-FAA933C108E9}"/>
          </ac:graphicFrameMkLst>
        </pc:graphicFrameChg>
      </pc:sldChg>
      <pc:sldChg chg="modSp mod">
        <pc:chgData name="Tanisha Gitchuway" userId="42b79c91-3176-4347-9e44-a48c4756fc73" providerId="ADAL" clId="{DDD94F54-F241-4552-894B-BBBE17D7E05D}" dt="2023-11-08T19:53:31.773" v="893" actId="1076"/>
        <pc:sldMkLst>
          <pc:docMk/>
          <pc:sldMk cId="4271819673" sldId="366"/>
        </pc:sldMkLst>
        <pc:spChg chg="mod">
          <ac:chgData name="Tanisha Gitchuway" userId="42b79c91-3176-4347-9e44-a48c4756fc73" providerId="ADAL" clId="{DDD94F54-F241-4552-894B-BBBE17D7E05D}" dt="2023-11-08T19:53:31.773" v="893" actId="1076"/>
          <ac:spMkLst>
            <pc:docMk/>
            <pc:sldMk cId="4271819673" sldId="366"/>
            <ac:spMk id="4" creationId="{0970273B-DDDB-5738-85E4-59B14FF13BCD}"/>
          </ac:spMkLst>
        </pc:spChg>
      </pc:sldChg>
      <pc:sldChg chg="modSp mod">
        <pc:chgData name="Tanisha Gitchuway" userId="42b79c91-3176-4347-9e44-a48c4756fc73" providerId="ADAL" clId="{DDD94F54-F241-4552-894B-BBBE17D7E05D}" dt="2023-11-07T19:30:29.788" v="186" actId="1076"/>
        <pc:sldMkLst>
          <pc:docMk/>
          <pc:sldMk cId="1738263617" sldId="367"/>
        </pc:sldMkLst>
        <pc:spChg chg="mod">
          <ac:chgData name="Tanisha Gitchuway" userId="42b79c91-3176-4347-9e44-a48c4756fc73" providerId="ADAL" clId="{DDD94F54-F241-4552-894B-BBBE17D7E05D}" dt="2023-11-07T19:30:29.788" v="186" actId="1076"/>
          <ac:spMkLst>
            <pc:docMk/>
            <pc:sldMk cId="1738263617" sldId="367"/>
            <ac:spMk id="2" creationId="{662BA5E4-3D28-3FD0-8FAE-76CA91D0E871}"/>
          </ac:spMkLst>
        </pc:spChg>
      </pc:sldChg>
      <pc:sldChg chg="modSp mod">
        <pc:chgData name="Tanisha Gitchuway" userId="42b79c91-3176-4347-9e44-a48c4756fc73" providerId="ADAL" clId="{DDD94F54-F241-4552-894B-BBBE17D7E05D}" dt="2023-11-08T19:53:56.426" v="899" actId="1076"/>
        <pc:sldMkLst>
          <pc:docMk/>
          <pc:sldMk cId="1665990266" sldId="368"/>
        </pc:sldMkLst>
        <pc:spChg chg="mod">
          <ac:chgData name="Tanisha Gitchuway" userId="42b79c91-3176-4347-9e44-a48c4756fc73" providerId="ADAL" clId="{DDD94F54-F241-4552-894B-BBBE17D7E05D}" dt="2023-11-08T19:53:56.426" v="899" actId="1076"/>
          <ac:spMkLst>
            <pc:docMk/>
            <pc:sldMk cId="1665990266" sldId="368"/>
            <ac:spMk id="2" creationId="{F1950AEF-286C-EC23-939D-8EA0C2B1F1AB}"/>
          </ac:spMkLst>
        </pc:spChg>
      </pc:sldChg>
      <pc:sldChg chg="modSp mod">
        <pc:chgData name="Tanisha Gitchuway" userId="42b79c91-3176-4347-9e44-a48c4756fc73" providerId="ADAL" clId="{DDD94F54-F241-4552-894B-BBBE17D7E05D}" dt="2023-11-07T19:31:34.396" v="194" actId="20577"/>
        <pc:sldMkLst>
          <pc:docMk/>
          <pc:sldMk cId="1715802274" sldId="370"/>
        </pc:sldMkLst>
        <pc:spChg chg="mod">
          <ac:chgData name="Tanisha Gitchuway" userId="42b79c91-3176-4347-9e44-a48c4756fc73" providerId="ADAL" clId="{DDD94F54-F241-4552-894B-BBBE17D7E05D}" dt="2023-11-07T19:31:34.396" v="194" actId="20577"/>
          <ac:spMkLst>
            <pc:docMk/>
            <pc:sldMk cId="1715802274" sldId="370"/>
            <ac:spMk id="6" creationId="{CE653B6C-16AE-07DA-8257-A489EA6AF804}"/>
          </ac:spMkLst>
        </pc:spChg>
      </pc:sldChg>
      <pc:sldChg chg="modSp mod">
        <pc:chgData name="Tanisha Gitchuway" userId="42b79c91-3176-4347-9e44-a48c4756fc73" providerId="ADAL" clId="{DDD94F54-F241-4552-894B-BBBE17D7E05D}" dt="2023-11-07T19:36:31.059" v="227" actId="20577"/>
        <pc:sldMkLst>
          <pc:docMk/>
          <pc:sldMk cId="742950698" sldId="371"/>
        </pc:sldMkLst>
        <pc:spChg chg="mod">
          <ac:chgData name="Tanisha Gitchuway" userId="42b79c91-3176-4347-9e44-a48c4756fc73" providerId="ADAL" clId="{DDD94F54-F241-4552-894B-BBBE17D7E05D}" dt="2023-11-07T19:35:25.681" v="204" actId="1076"/>
          <ac:spMkLst>
            <pc:docMk/>
            <pc:sldMk cId="742950698" sldId="371"/>
            <ac:spMk id="6" creationId="{F7022021-8977-1251-0C9C-EBE746D57C19}"/>
          </ac:spMkLst>
        </pc:spChg>
        <pc:graphicFrameChg chg="modGraphic">
          <ac:chgData name="Tanisha Gitchuway" userId="42b79c91-3176-4347-9e44-a48c4756fc73" providerId="ADAL" clId="{DDD94F54-F241-4552-894B-BBBE17D7E05D}" dt="2023-11-07T19:36:31.059" v="227" actId="20577"/>
          <ac:graphicFrameMkLst>
            <pc:docMk/>
            <pc:sldMk cId="742950698" sldId="371"/>
            <ac:graphicFrameMk id="3" creationId="{FAF54302-291D-6791-9B90-E3D973B8821B}"/>
          </ac:graphicFrameMkLst>
        </pc:graphicFrameChg>
      </pc:sldChg>
      <pc:sldChg chg="modSp mod">
        <pc:chgData name="Tanisha Gitchuway" userId="42b79c91-3176-4347-9e44-a48c4756fc73" providerId="ADAL" clId="{DDD94F54-F241-4552-894B-BBBE17D7E05D}" dt="2023-11-07T19:52:29.608" v="259" actId="1076"/>
        <pc:sldMkLst>
          <pc:docMk/>
          <pc:sldMk cId="2372666957" sldId="374"/>
        </pc:sldMkLst>
        <pc:spChg chg="mod">
          <ac:chgData name="Tanisha Gitchuway" userId="42b79c91-3176-4347-9e44-a48c4756fc73" providerId="ADAL" clId="{DDD94F54-F241-4552-894B-BBBE17D7E05D}" dt="2023-11-07T19:49:31.962" v="233" actId="1076"/>
          <ac:spMkLst>
            <pc:docMk/>
            <pc:sldMk cId="2372666957" sldId="374"/>
            <ac:spMk id="2" creationId="{A50AC641-EF08-6C94-7D0C-C0938E13D73A}"/>
          </ac:spMkLst>
        </pc:spChg>
        <pc:spChg chg="mod">
          <ac:chgData name="Tanisha Gitchuway" userId="42b79c91-3176-4347-9e44-a48c4756fc73" providerId="ADAL" clId="{DDD94F54-F241-4552-894B-BBBE17D7E05D}" dt="2023-11-07T19:51:23.096" v="252" actId="1076"/>
          <ac:spMkLst>
            <pc:docMk/>
            <pc:sldMk cId="2372666957" sldId="374"/>
            <ac:spMk id="6" creationId="{CA511E1D-E5D5-E432-2FCD-2BCC98700127}"/>
          </ac:spMkLst>
        </pc:spChg>
        <pc:spChg chg="mod">
          <ac:chgData name="Tanisha Gitchuway" userId="42b79c91-3176-4347-9e44-a48c4756fc73" providerId="ADAL" clId="{DDD94F54-F241-4552-894B-BBBE17D7E05D}" dt="2023-11-07T19:50:16.698" v="242" actId="20577"/>
          <ac:spMkLst>
            <pc:docMk/>
            <pc:sldMk cId="2372666957" sldId="374"/>
            <ac:spMk id="8" creationId="{067058A5-C782-A8D7-DA5B-24BB5F5DBCE6}"/>
          </ac:spMkLst>
        </pc:spChg>
        <pc:spChg chg="mod">
          <ac:chgData name="Tanisha Gitchuway" userId="42b79c91-3176-4347-9e44-a48c4756fc73" providerId="ADAL" clId="{DDD94F54-F241-4552-894B-BBBE17D7E05D}" dt="2023-11-07T19:52:29.608" v="259" actId="1076"/>
          <ac:spMkLst>
            <pc:docMk/>
            <pc:sldMk cId="2372666957" sldId="374"/>
            <ac:spMk id="10" creationId="{38D2A081-B220-BF56-F97A-36830206458B}"/>
          </ac:spMkLst>
        </pc:spChg>
        <pc:graphicFrameChg chg="mod">
          <ac:chgData name="Tanisha Gitchuway" userId="42b79c91-3176-4347-9e44-a48c4756fc73" providerId="ADAL" clId="{DDD94F54-F241-4552-894B-BBBE17D7E05D}" dt="2023-11-07T19:52:21.382" v="257" actId="1076"/>
          <ac:graphicFrameMkLst>
            <pc:docMk/>
            <pc:sldMk cId="2372666957" sldId="374"/>
            <ac:graphicFrameMk id="3" creationId="{5F486CC2-66A6-B5ED-3A5C-9042441A36DF}"/>
          </ac:graphicFrameMkLst>
        </pc:graphicFrameChg>
      </pc:sldChg>
      <pc:sldChg chg="modSp mod">
        <pc:chgData name="Tanisha Gitchuway" userId="42b79c91-3176-4347-9e44-a48c4756fc73" providerId="ADAL" clId="{DDD94F54-F241-4552-894B-BBBE17D7E05D}" dt="2023-11-07T19:54:13.053" v="269" actId="1076"/>
        <pc:sldMkLst>
          <pc:docMk/>
          <pc:sldMk cId="3428436533" sldId="376"/>
        </pc:sldMkLst>
        <pc:spChg chg="mod">
          <ac:chgData name="Tanisha Gitchuway" userId="42b79c91-3176-4347-9e44-a48c4756fc73" providerId="ADAL" clId="{DDD94F54-F241-4552-894B-BBBE17D7E05D}" dt="2023-11-07T19:54:13.053" v="269" actId="1076"/>
          <ac:spMkLst>
            <pc:docMk/>
            <pc:sldMk cId="3428436533" sldId="376"/>
            <ac:spMk id="2" creationId="{0156788A-D6AE-C9C6-E6A1-29D18711A22F}"/>
          </ac:spMkLst>
        </pc:spChg>
      </pc:sldChg>
      <pc:sldChg chg="modSp mod">
        <pc:chgData name="Tanisha Gitchuway" userId="42b79c91-3176-4347-9e44-a48c4756fc73" providerId="ADAL" clId="{DDD94F54-F241-4552-894B-BBBE17D7E05D}" dt="2023-11-07T20:10:01.385" v="290" actId="20577"/>
        <pc:sldMkLst>
          <pc:docMk/>
          <pc:sldMk cId="3519634222" sldId="379"/>
        </pc:sldMkLst>
        <pc:graphicFrameChg chg="modGraphic">
          <ac:chgData name="Tanisha Gitchuway" userId="42b79c91-3176-4347-9e44-a48c4756fc73" providerId="ADAL" clId="{DDD94F54-F241-4552-894B-BBBE17D7E05D}" dt="2023-11-07T20:10:01.385" v="290" actId="20577"/>
          <ac:graphicFrameMkLst>
            <pc:docMk/>
            <pc:sldMk cId="3519634222" sldId="379"/>
            <ac:graphicFrameMk id="3" creationId="{9C01ACA6-C91C-51D6-0504-BAE2432907F0}"/>
          </ac:graphicFrameMkLst>
        </pc:graphicFrameChg>
      </pc:sldChg>
      <pc:sldChg chg="addSp modSp mod">
        <pc:chgData name="Tanisha Gitchuway" userId="42b79c91-3176-4347-9e44-a48c4756fc73" providerId="ADAL" clId="{DDD94F54-F241-4552-894B-BBBE17D7E05D}" dt="2023-11-07T20:14:20.260" v="315" actId="1076"/>
        <pc:sldMkLst>
          <pc:docMk/>
          <pc:sldMk cId="1063047512" sldId="380"/>
        </pc:sldMkLst>
        <pc:spChg chg="mod">
          <ac:chgData name="Tanisha Gitchuway" userId="42b79c91-3176-4347-9e44-a48c4756fc73" providerId="ADAL" clId="{DDD94F54-F241-4552-894B-BBBE17D7E05D}" dt="2023-11-07T20:13:23.142" v="302"/>
          <ac:spMkLst>
            <pc:docMk/>
            <pc:sldMk cId="1063047512" sldId="380"/>
            <ac:spMk id="6" creationId="{E214FBE1-E298-E264-3BF6-B72640BE6BCB}"/>
          </ac:spMkLst>
        </pc:spChg>
        <pc:spChg chg="add mod">
          <ac:chgData name="Tanisha Gitchuway" userId="42b79c91-3176-4347-9e44-a48c4756fc73" providerId="ADAL" clId="{DDD94F54-F241-4552-894B-BBBE17D7E05D}" dt="2023-11-07T20:14:20.260" v="315" actId="1076"/>
          <ac:spMkLst>
            <pc:docMk/>
            <pc:sldMk cId="1063047512" sldId="380"/>
            <ac:spMk id="7" creationId="{D8CE7DB8-F0B5-5F65-F555-B0BC7D69BAAC}"/>
          </ac:spMkLst>
        </pc:spChg>
        <pc:spChg chg="mod">
          <ac:chgData name="Tanisha Gitchuway" userId="42b79c91-3176-4347-9e44-a48c4756fc73" providerId="ADAL" clId="{DDD94F54-F241-4552-894B-BBBE17D7E05D}" dt="2023-11-07T20:12:55.726" v="300" actId="1076"/>
          <ac:spMkLst>
            <pc:docMk/>
            <pc:sldMk cId="1063047512" sldId="380"/>
            <ac:spMk id="8" creationId="{0CEF82C9-F141-910D-B146-70A7ACCBB2DB}"/>
          </ac:spMkLst>
        </pc:spChg>
        <pc:spChg chg="mod">
          <ac:chgData name="Tanisha Gitchuway" userId="42b79c91-3176-4347-9e44-a48c4756fc73" providerId="ADAL" clId="{DDD94F54-F241-4552-894B-BBBE17D7E05D}" dt="2023-11-07T20:13:01.377" v="301" actId="1076"/>
          <ac:spMkLst>
            <pc:docMk/>
            <pc:sldMk cId="1063047512" sldId="380"/>
            <ac:spMk id="10" creationId="{456104B8-9CD7-8129-5A3E-674AA08A27FA}"/>
          </ac:spMkLst>
        </pc:spChg>
      </pc:sldChg>
      <pc:sldChg chg="modSp mod">
        <pc:chgData name="Tanisha Gitchuway" userId="42b79c91-3176-4347-9e44-a48c4756fc73" providerId="ADAL" clId="{DDD94F54-F241-4552-894B-BBBE17D7E05D}" dt="2023-11-07T20:19:48.084" v="318" actId="1076"/>
        <pc:sldMkLst>
          <pc:docMk/>
          <pc:sldMk cId="3642379664" sldId="384"/>
        </pc:sldMkLst>
        <pc:spChg chg="mod">
          <ac:chgData name="Tanisha Gitchuway" userId="42b79c91-3176-4347-9e44-a48c4756fc73" providerId="ADAL" clId="{DDD94F54-F241-4552-894B-BBBE17D7E05D}" dt="2023-11-07T20:19:48.084" v="318" actId="1076"/>
          <ac:spMkLst>
            <pc:docMk/>
            <pc:sldMk cId="3642379664" sldId="384"/>
            <ac:spMk id="10" creationId="{7EE777C6-B35E-B131-51EC-A307E1450082}"/>
          </ac:spMkLst>
        </pc:spChg>
      </pc:sldChg>
      <pc:sldChg chg="modSp mod">
        <pc:chgData name="Tanisha Gitchuway" userId="42b79c91-3176-4347-9e44-a48c4756fc73" providerId="ADAL" clId="{DDD94F54-F241-4552-894B-BBBE17D7E05D}" dt="2023-11-07T20:26:25.313" v="327" actId="1076"/>
        <pc:sldMkLst>
          <pc:docMk/>
          <pc:sldMk cId="690158326" sldId="386"/>
        </pc:sldMkLst>
        <pc:spChg chg="mod">
          <ac:chgData name="Tanisha Gitchuway" userId="42b79c91-3176-4347-9e44-a48c4756fc73" providerId="ADAL" clId="{DDD94F54-F241-4552-894B-BBBE17D7E05D}" dt="2023-11-07T20:26:25.313" v="327" actId="1076"/>
          <ac:spMkLst>
            <pc:docMk/>
            <pc:sldMk cId="690158326" sldId="386"/>
            <ac:spMk id="4" creationId="{E29B95CF-D3D0-339C-4656-9FDD95B69494}"/>
          </ac:spMkLst>
        </pc:spChg>
        <pc:graphicFrameChg chg="modGraphic">
          <ac:chgData name="Tanisha Gitchuway" userId="42b79c91-3176-4347-9e44-a48c4756fc73" providerId="ADAL" clId="{DDD94F54-F241-4552-894B-BBBE17D7E05D}" dt="2023-11-07T20:25:33.606" v="324" actId="20577"/>
          <ac:graphicFrameMkLst>
            <pc:docMk/>
            <pc:sldMk cId="690158326" sldId="386"/>
            <ac:graphicFrameMk id="3" creationId="{94AB8014-3E93-E8A2-AAE1-BBB9B3E36552}"/>
          </ac:graphicFrameMkLst>
        </pc:graphicFrameChg>
      </pc:sldChg>
      <pc:sldChg chg="modSp mod">
        <pc:chgData name="Tanisha Gitchuway" userId="42b79c91-3176-4347-9e44-a48c4756fc73" providerId="ADAL" clId="{DDD94F54-F241-4552-894B-BBBE17D7E05D}" dt="2023-11-07T20:35:22.423" v="453" actId="20577"/>
        <pc:sldMkLst>
          <pc:docMk/>
          <pc:sldMk cId="4232753463" sldId="387"/>
        </pc:sldMkLst>
        <pc:spChg chg="mod">
          <ac:chgData name="Tanisha Gitchuway" userId="42b79c91-3176-4347-9e44-a48c4756fc73" providerId="ADAL" clId="{DDD94F54-F241-4552-894B-BBBE17D7E05D}" dt="2023-11-07T20:34:36.386" v="417" actId="1076"/>
          <ac:spMkLst>
            <pc:docMk/>
            <pc:sldMk cId="4232753463" sldId="387"/>
            <ac:spMk id="2" creationId="{2C911070-436F-5A66-F2D0-3678210CF807}"/>
          </ac:spMkLst>
        </pc:spChg>
        <pc:spChg chg="mod">
          <ac:chgData name="Tanisha Gitchuway" userId="42b79c91-3176-4347-9e44-a48c4756fc73" providerId="ADAL" clId="{DDD94F54-F241-4552-894B-BBBE17D7E05D}" dt="2023-11-07T20:33:25.586" v="408" actId="1076"/>
          <ac:spMkLst>
            <pc:docMk/>
            <pc:sldMk cId="4232753463" sldId="387"/>
            <ac:spMk id="10" creationId="{226AA21A-1F18-895C-1A29-B9B010AF9467}"/>
          </ac:spMkLst>
        </pc:spChg>
        <pc:graphicFrameChg chg="mod modGraphic">
          <ac:chgData name="Tanisha Gitchuway" userId="42b79c91-3176-4347-9e44-a48c4756fc73" providerId="ADAL" clId="{DDD94F54-F241-4552-894B-BBBE17D7E05D}" dt="2023-11-07T20:35:22.423" v="453" actId="20577"/>
          <ac:graphicFrameMkLst>
            <pc:docMk/>
            <pc:sldMk cId="4232753463" sldId="387"/>
            <ac:graphicFrameMk id="8" creationId="{21EF9A86-12DD-2321-216E-BCEC5B21C5E2}"/>
          </ac:graphicFrameMkLst>
        </pc:graphicFrameChg>
      </pc:sldChg>
      <pc:sldChg chg="modSp mod">
        <pc:chgData name="Tanisha Gitchuway" userId="42b79c91-3176-4347-9e44-a48c4756fc73" providerId="ADAL" clId="{DDD94F54-F241-4552-894B-BBBE17D7E05D}" dt="2023-11-08T19:55:11.574" v="904" actId="1076"/>
        <pc:sldMkLst>
          <pc:docMk/>
          <pc:sldMk cId="2120837400" sldId="388"/>
        </pc:sldMkLst>
        <pc:spChg chg="mod">
          <ac:chgData name="Tanisha Gitchuway" userId="42b79c91-3176-4347-9e44-a48c4756fc73" providerId="ADAL" clId="{DDD94F54-F241-4552-894B-BBBE17D7E05D}" dt="2023-11-08T19:55:11.574" v="904" actId="1076"/>
          <ac:spMkLst>
            <pc:docMk/>
            <pc:sldMk cId="2120837400" sldId="388"/>
            <ac:spMk id="2" creationId="{248E72DE-D79E-862F-05D6-77BA09E59317}"/>
          </ac:spMkLst>
        </pc:spChg>
        <pc:spChg chg="mod">
          <ac:chgData name="Tanisha Gitchuway" userId="42b79c91-3176-4347-9e44-a48c4756fc73" providerId="ADAL" clId="{DDD94F54-F241-4552-894B-BBBE17D7E05D}" dt="2023-11-07T20:29:40.588" v="348" actId="1076"/>
          <ac:spMkLst>
            <pc:docMk/>
            <pc:sldMk cId="2120837400" sldId="388"/>
            <ac:spMk id="7" creationId="{EEEFBCBF-41D2-B49A-7682-CBBADD8C5DD8}"/>
          </ac:spMkLst>
        </pc:spChg>
        <pc:graphicFrameChg chg="mod modGraphic">
          <ac:chgData name="Tanisha Gitchuway" userId="42b79c91-3176-4347-9e44-a48c4756fc73" providerId="ADAL" clId="{DDD94F54-F241-4552-894B-BBBE17D7E05D}" dt="2023-11-07T20:39:07.385" v="459" actId="14100"/>
          <ac:graphicFrameMkLst>
            <pc:docMk/>
            <pc:sldMk cId="2120837400" sldId="388"/>
            <ac:graphicFrameMk id="6" creationId="{4AFDEBC6-CED5-DE1E-81F7-56FCE937650F}"/>
          </ac:graphicFrameMkLst>
        </pc:graphicFrameChg>
      </pc:sldChg>
      <pc:sldChg chg="modSp mod">
        <pc:chgData name="Tanisha Gitchuway" userId="42b79c91-3176-4347-9e44-a48c4756fc73" providerId="ADAL" clId="{DDD94F54-F241-4552-894B-BBBE17D7E05D}" dt="2023-11-08T19:55:25.476" v="909" actId="1076"/>
        <pc:sldMkLst>
          <pc:docMk/>
          <pc:sldMk cId="211114682" sldId="389"/>
        </pc:sldMkLst>
        <pc:spChg chg="mod">
          <ac:chgData name="Tanisha Gitchuway" userId="42b79c91-3176-4347-9e44-a48c4756fc73" providerId="ADAL" clId="{DDD94F54-F241-4552-894B-BBBE17D7E05D}" dt="2023-11-08T19:55:25.476" v="909" actId="1076"/>
          <ac:spMkLst>
            <pc:docMk/>
            <pc:sldMk cId="211114682" sldId="389"/>
            <ac:spMk id="2" creationId="{ABD00D21-7C36-6E87-45C6-77FFE33D020D}"/>
          </ac:spMkLst>
        </pc:spChg>
        <pc:spChg chg="mod">
          <ac:chgData name="Tanisha Gitchuway" userId="42b79c91-3176-4347-9e44-a48c4756fc73" providerId="ADAL" clId="{DDD94F54-F241-4552-894B-BBBE17D7E05D}" dt="2023-11-07T20:31:05.596" v="364" actId="1076"/>
          <ac:spMkLst>
            <pc:docMk/>
            <pc:sldMk cId="211114682" sldId="389"/>
            <ac:spMk id="6" creationId="{10D74DD5-1B31-01B9-9A9A-128A19CE3B0C}"/>
          </ac:spMkLst>
        </pc:spChg>
        <pc:graphicFrameChg chg="mod modGraphic">
          <ac:chgData name="Tanisha Gitchuway" userId="42b79c91-3176-4347-9e44-a48c4756fc73" providerId="ADAL" clId="{DDD94F54-F241-4552-894B-BBBE17D7E05D}" dt="2023-11-07T20:40:13.778" v="463" actId="2711"/>
          <ac:graphicFrameMkLst>
            <pc:docMk/>
            <pc:sldMk cId="211114682" sldId="389"/>
            <ac:graphicFrameMk id="3" creationId="{E25B9211-87C2-A6B4-2980-0B3DA6D2BE50}"/>
          </ac:graphicFrameMkLst>
        </pc:graphicFrameChg>
      </pc:sldChg>
      <pc:sldChg chg="modSp mod">
        <pc:chgData name="Tanisha Gitchuway" userId="42b79c91-3176-4347-9e44-a48c4756fc73" providerId="ADAL" clId="{DDD94F54-F241-4552-894B-BBBE17D7E05D}" dt="2023-11-07T21:07:47.205" v="464" actId="255"/>
        <pc:sldMkLst>
          <pc:docMk/>
          <pc:sldMk cId="4026169826" sldId="391"/>
        </pc:sldMkLst>
        <pc:graphicFrameChg chg="modGraphic">
          <ac:chgData name="Tanisha Gitchuway" userId="42b79c91-3176-4347-9e44-a48c4756fc73" providerId="ADAL" clId="{DDD94F54-F241-4552-894B-BBBE17D7E05D}" dt="2023-11-07T21:07:47.205" v="464" actId="255"/>
          <ac:graphicFrameMkLst>
            <pc:docMk/>
            <pc:sldMk cId="4026169826" sldId="391"/>
            <ac:graphicFrameMk id="3" creationId="{99F1E942-E375-9158-37F2-D27DFCB7710C}"/>
          </ac:graphicFrameMkLst>
        </pc:graphicFrameChg>
      </pc:sldChg>
      <pc:sldChg chg="modSp mod">
        <pc:chgData name="Tanisha Gitchuway" userId="42b79c91-3176-4347-9e44-a48c4756fc73" providerId="ADAL" clId="{DDD94F54-F241-4552-894B-BBBE17D7E05D}" dt="2023-11-07T21:09:20.446" v="476"/>
        <pc:sldMkLst>
          <pc:docMk/>
          <pc:sldMk cId="4180852231" sldId="392"/>
        </pc:sldMkLst>
        <pc:spChg chg="mod">
          <ac:chgData name="Tanisha Gitchuway" userId="42b79c91-3176-4347-9e44-a48c4756fc73" providerId="ADAL" clId="{DDD94F54-F241-4552-894B-BBBE17D7E05D}" dt="2023-11-07T21:09:20.446" v="476"/>
          <ac:spMkLst>
            <pc:docMk/>
            <pc:sldMk cId="4180852231" sldId="392"/>
            <ac:spMk id="6" creationId="{204070BF-65C1-1047-50C5-5DE5D3E26CC6}"/>
          </ac:spMkLst>
        </pc:spChg>
      </pc:sldChg>
      <pc:sldChg chg="modSp mod">
        <pc:chgData name="Tanisha Gitchuway" userId="42b79c91-3176-4347-9e44-a48c4756fc73" providerId="ADAL" clId="{DDD94F54-F241-4552-894B-BBBE17D7E05D}" dt="2023-11-07T21:13:19.535" v="487" actId="20577"/>
        <pc:sldMkLst>
          <pc:docMk/>
          <pc:sldMk cId="425525702" sldId="396"/>
        </pc:sldMkLst>
        <pc:spChg chg="mod">
          <ac:chgData name="Tanisha Gitchuway" userId="42b79c91-3176-4347-9e44-a48c4756fc73" providerId="ADAL" clId="{DDD94F54-F241-4552-894B-BBBE17D7E05D}" dt="2023-11-07T21:12:46.691" v="478" actId="1076"/>
          <ac:spMkLst>
            <pc:docMk/>
            <pc:sldMk cId="425525702" sldId="396"/>
            <ac:spMk id="2" creationId="{D0AD839F-DFA8-A841-1793-4F8BC1F497EC}"/>
          </ac:spMkLst>
        </pc:spChg>
        <pc:graphicFrameChg chg="modGraphic">
          <ac:chgData name="Tanisha Gitchuway" userId="42b79c91-3176-4347-9e44-a48c4756fc73" providerId="ADAL" clId="{DDD94F54-F241-4552-894B-BBBE17D7E05D}" dt="2023-11-07T21:13:19.535" v="487" actId="20577"/>
          <ac:graphicFrameMkLst>
            <pc:docMk/>
            <pc:sldMk cId="425525702" sldId="396"/>
            <ac:graphicFrameMk id="8" creationId="{E3084641-40D3-55D1-2940-8F8265E882EA}"/>
          </ac:graphicFrameMkLst>
        </pc:graphicFrameChg>
      </pc:sldChg>
      <pc:sldChg chg="modSp mod">
        <pc:chgData name="Tanisha Gitchuway" userId="42b79c91-3176-4347-9e44-a48c4756fc73" providerId="ADAL" clId="{DDD94F54-F241-4552-894B-BBBE17D7E05D}" dt="2023-11-07T21:14:45.477" v="509" actId="20577"/>
        <pc:sldMkLst>
          <pc:docMk/>
          <pc:sldMk cId="3833387488" sldId="397"/>
        </pc:sldMkLst>
        <pc:graphicFrameChg chg="modGraphic">
          <ac:chgData name="Tanisha Gitchuway" userId="42b79c91-3176-4347-9e44-a48c4756fc73" providerId="ADAL" clId="{DDD94F54-F241-4552-894B-BBBE17D7E05D}" dt="2023-11-07T21:14:45.477" v="509" actId="20577"/>
          <ac:graphicFrameMkLst>
            <pc:docMk/>
            <pc:sldMk cId="3833387488" sldId="397"/>
            <ac:graphicFrameMk id="3" creationId="{F9795D30-6F36-2F81-CE95-4FFE3402D721}"/>
          </ac:graphicFrameMkLst>
        </pc:graphicFrameChg>
      </pc:sldChg>
      <pc:sldChg chg="modSp mod">
        <pc:chgData name="Tanisha Gitchuway" userId="42b79c91-3176-4347-9e44-a48c4756fc73" providerId="ADAL" clId="{DDD94F54-F241-4552-894B-BBBE17D7E05D}" dt="2023-11-08T19:56:42.422" v="916" actId="1076"/>
        <pc:sldMkLst>
          <pc:docMk/>
          <pc:sldMk cId="1529687716" sldId="410"/>
        </pc:sldMkLst>
        <pc:spChg chg="mod">
          <ac:chgData name="Tanisha Gitchuway" userId="42b79c91-3176-4347-9e44-a48c4756fc73" providerId="ADAL" clId="{DDD94F54-F241-4552-894B-BBBE17D7E05D}" dt="2023-11-08T19:56:42.422" v="916" actId="1076"/>
          <ac:spMkLst>
            <pc:docMk/>
            <pc:sldMk cId="1529687716" sldId="410"/>
            <ac:spMk id="2" creationId="{82DE098F-23F9-CCA4-CCEA-D17DAE96F049}"/>
          </ac:spMkLst>
        </pc:spChg>
        <pc:spChg chg="mod">
          <ac:chgData name="Tanisha Gitchuway" userId="42b79c91-3176-4347-9e44-a48c4756fc73" providerId="ADAL" clId="{DDD94F54-F241-4552-894B-BBBE17D7E05D}" dt="2023-11-08T18:43:57.687" v="522" actId="14100"/>
          <ac:spMkLst>
            <pc:docMk/>
            <pc:sldMk cId="1529687716" sldId="410"/>
            <ac:spMk id="7" creationId="{78F89699-3953-3A19-0833-0353057481D6}"/>
          </ac:spMkLst>
        </pc:spChg>
      </pc:sldChg>
      <pc:sldChg chg="addSp delSp modSp mod">
        <pc:chgData name="Tanisha Gitchuway" userId="42b79c91-3176-4347-9e44-a48c4756fc73" providerId="ADAL" clId="{DDD94F54-F241-4552-894B-BBBE17D7E05D}" dt="2023-11-08T19:56:52.446" v="918" actId="1076"/>
        <pc:sldMkLst>
          <pc:docMk/>
          <pc:sldMk cId="1535995819" sldId="411"/>
        </pc:sldMkLst>
        <pc:spChg chg="add mod">
          <ac:chgData name="Tanisha Gitchuway" userId="42b79c91-3176-4347-9e44-a48c4756fc73" providerId="ADAL" clId="{DDD94F54-F241-4552-894B-BBBE17D7E05D}" dt="2023-11-08T18:44:15.659" v="525" actId="1076"/>
          <ac:spMkLst>
            <pc:docMk/>
            <pc:sldMk cId="1535995819" sldId="411"/>
            <ac:spMk id="2" creationId="{320695D6-14F8-1DE2-CC22-E6BD8BC733FA}"/>
          </ac:spMkLst>
        </pc:spChg>
        <pc:spChg chg="mod">
          <ac:chgData name="Tanisha Gitchuway" userId="42b79c91-3176-4347-9e44-a48c4756fc73" providerId="ADAL" clId="{DDD94F54-F241-4552-894B-BBBE17D7E05D}" dt="2023-11-08T19:56:52.446" v="918" actId="1076"/>
          <ac:spMkLst>
            <pc:docMk/>
            <pc:sldMk cId="1535995819" sldId="411"/>
            <ac:spMk id="7" creationId="{613D1A70-3CCB-9885-B064-B236D163BBF1}"/>
          </ac:spMkLst>
        </pc:spChg>
        <pc:spChg chg="del">
          <ac:chgData name="Tanisha Gitchuway" userId="42b79c91-3176-4347-9e44-a48c4756fc73" providerId="ADAL" clId="{DDD94F54-F241-4552-894B-BBBE17D7E05D}" dt="2023-11-08T18:44:08.477" v="523" actId="478"/>
          <ac:spMkLst>
            <pc:docMk/>
            <pc:sldMk cId="1535995819" sldId="411"/>
            <ac:spMk id="9" creationId="{636BB7D3-BFED-ACEA-177F-683938E9A236}"/>
          </ac:spMkLst>
        </pc:spChg>
        <pc:spChg chg="mod">
          <ac:chgData name="Tanisha Gitchuway" userId="42b79c91-3176-4347-9e44-a48c4756fc73" providerId="ADAL" clId="{DDD94F54-F241-4552-894B-BBBE17D7E05D}" dt="2023-11-08T18:46:15.791" v="537" actId="1076"/>
          <ac:spMkLst>
            <pc:docMk/>
            <pc:sldMk cId="1535995819" sldId="411"/>
            <ac:spMk id="11" creationId="{D72A4AA8-CF72-0350-C2DB-32946CE33048}"/>
          </ac:spMkLst>
        </pc:spChg>
      </pc:sldChg>
      <pc:sldChg chg="addSp delSp modSp mod">
        <pc:chgData name="Tanisha Gitchuway" userId="42b79c91-3176-4347-9e44-a48c4756fc73" providerId="ADAL" clId="{DDD94F54-F241-4552-894B-BBBE17D7E05D}" dt="2023-11-08T19:57:03.752" v="920" actId="1076"/>
        <pc:sldMkLst>
          <pc:docMk/>
          <pc:sldMk cId="3129491311" sldId="412"/>
        </pc:sldMkLst>
        <pc:spChg chg="mod">
          <ac:chgData name="Tanisha Gitchuway" userId="42b79c91-3176-4347-9e44-a48c4756fc73" providerId="ADAL" clId="{DDD94F54-F241-4552-894B-BBBE17D7E05D}" dt="2023-11-08T19:57:03.752" v="920" actId="1076"/>
          <ac:spMkLst>
            <pc:docMk/>
            <pc:sldMk cId="3129491311" sldId="412"/>
            <ac:spMk id="3" creationId="{80F1D41D-4B1F-5EAF-72CC-BE1BA0D634F2}"/>
          </ac:spMkLst>
        </pc:spChg>
        <pc:spChg chg="add mod">
          <ac:chgData name="Tanisha Gitchuway" userId="42b79c91-3176-4347-9e44-a48c4756fc73" providerId="ADAL" clId="{DDD94F54-F241-4552-894B-BBBE17D7E05D}" dt="2023-11-08T18:44:25.263" v="528" actId="1076"/>
          <ac:spMkLst>
            <pc:docMk/>
            <pc:sldMk cId="3129491311" sldId="412"/>
            <ac:spMk id="4" creationId="{F540DC22-3690-AA04-82EF-D943E49460E1}"/>
          </ac:spMkLst>
        </pc:spChg>
        <pc:spChg chg="del">
          <ac:chgData name="Tanisha Gitchuway" userId="42b79c91-3176-4347-9e44-a48c4756fc73" providerId="ADAL" clId="{DDD94F54-F241-4552-894B-BBBE17D7E05D}" dt="2023-11-08T18:44:19.284" v="526" actId="478"/>
          <ac:spMkLst>
            <pc:docMk/>
            <pc:sldMk cId="3129491311" sldId="412"/>
            <ac:spMk id="6" creationId="{A53FC39E-3810-E701-82A8-CF98C45F7DB6}"/>
          </ac:spMkLst>
        </pc:spChg>
      </pc:sldChg>
      <pc:sldChg chg="addSp delSp modSp mod">
        <pc:chgData name="Tanisha Gitchuway" userId="42b79c91-3176-4347-9e44-a48c4756fc73" providerId="ADAL" clId="{DDD94F54-F241-4552-894B-BBBE17D7E05D}" dt="2023-11-08T19:57:13.566" v="923" actId="1076"/>
        <pc:sldMkLst>
          <pc:docMk/>
          <pc:sldMk cId="1797172980" sldId="413"/>
        </pc:sldMkLst>
        <pc:spChg chg="mod">
          <ac:chgData name="Tanisha Gitchuway" userId="42b79c91-3176-4347-9e44-a48c4756fc73" providerId="ADAL" clId="{DDD94F54-F241-4552-894B-BBBE17D7E05D}" dt="2023-11-08T19:57:13.566" v="923" actId="1076"/>
          <ac:spMkLst>
            <pc:docMk/>
            <pc:sldMk cId="1797172980" sldId="413"/>
            <ac:spMk id="2" creationId="{D644C0EF-D6CC-084D-A0BF-3299300E5791}"/>
          </ac:spMkLst>
        </pc:spChg>
        <pc:spChg chg="add mod">
          <ac:chgData name="Tanisha Gitchuway" userId="42b79c91-3176-4347-9e44-a48c4756fc73" providerId="ADAL" clId="{DDD94F54-F241-4552-894B-BBBE17D7E05D}" dt="2023-11-08T18:44:38.495" v="531" actId="1076"/>
          <ac:spMkLst>
            <pc:docMk/>
            <pc:sldMk cId="1797172980" sldId="413"/>
            <ac:spMk id="3" creationId="{107AA8EB-282A-06D5-74FE-477EED724A6E}"/>
          </ac:spMkLst>
        </pc:spChg>
        <pc:spChg chg="del">
          <ac:chgData name="Tanisha Gitchuway" userId="42b79c91-3176-4347-9e44-a48c4756fc73" providerId="ADAL" clId="{DDD94F54-F241-4552-894B-BBBE17D7E05D}" dt="2023-11-08T18:44:33.260" v="529" actId="478"/>
          <ac:spMkLst>
            <pc:docMk/>
            <pc:sldMk cId="1797172980" sldId="413"/>
            <ac:spMk id="6" creationId="{E9496E6B-E83A-A41B-F462-3C74E75A0456}"/>
          </ac:spMkLst>
        </pc:spChg>
        <pc:graphicFrameChg chg="modGraphic">
          <ac:chgData name="Tanisha Gitchuway" userId="42b79c91-3176-4347-9e44-a48c4756fc73" providerId="ADAL" clId="{DDD94F54-F241-4552-894B-BBBE17D7E05D}" dt="2023-11-08T18:41:30.761" v="512" actId="20577"/>
          <ac:graphicFrameMkLst>
            <pc:docMk/>
            <pc:sldMk cId="1797172980" sldId="413"/>
            <ac:graphicFrameMk id="4" creationId="{E15945D0-CA3F-D389-EE0A-F6B33142E547}"/>
          </ac:graphicFrameMkLst>
        </pc:graphicFrameChg>
      </pc:sldChg>
      <pc:sldChg chg="modSp mod">
        <pc:chgData name="Tanisha Gitchuway" userId="42b79c91-3176-4347-9e44-a48c4756fc73" providerId="ADAL" clId="{DDD94F54-F241-4552-894B-BBBE17D7E05D}" dt="2023-11-08T19:57:33.341" v="929" actId="1076"/>
        <pc:sldMkLst>
          <pc:docMk/>
          <pc:sldMk cId="4107519642" sldId="414"/>
        </pc:sldMkLst>
        <pc:spChg chg="mod">
          <ac:chgData name="Tanisha Gitchuway" userId="42b79c91-3176-4347-9e44-a48c4756fc73" providerId="ADAL" clId="{DDD94F54-F241-4552-894B-BBBE17D7E05D}" dt="2023-11-08T19:57:33.341" v="929" actId="1076"/>
          <ac:spMkLst>
            <pc:docMk/>
            <pc:sldMk cId="4107519642" sldId="414"/>
            <ac:spMk id="2" creationId="{4C210D75-1042-9F9E-8A07-A351CB979E85}"/>
          </ac:spMkLst>
        </pc:spChg>
        <pc:spChg chg="mod">
          <ac:chgData name="Tanisha Gitchuway" userId="42b79c91-3176-4347-9e44-a48c4756fc73" providerId="ADAL" clId="{DDD94F54-F241-4552-894B-BBBE17D7E05D}" dt="2023-11-08T18:43:26.156" v="517" actId="20577"/>
          <ac:spMkLst>
            <pc:docMk/>
            <pc:sldMk cId="4107519642" sldId="414"/>
            <ac:spMk id="4" creationId="{50264552-786F-5B2E-6087-C687BE70500A}"/>
          </ac:spMkLst>
        </pc:spChg>
      </pc:sldChg>
      <pc:sldChg chg="modSp mod">
        <pc:chgData name="Tanisha Gitchuway" userId="42b79c91-3176-4347-9e44-a48c4756fc73" providerId="ADAL" clId="{DDD94F54-F241-4552-894B-BBBE17D7E05D}" dt="2023-11-08T18:48:51.379" v="612" actId="1076"/>
        <pc:sldMkLst>
          <pc:docMk/>
          <pc:sldMk cId="600086603" sldId="415"/>
        </pc:sldMkLst>
        <pc:spChg chg="mod">
          <ac:chgData name="Tanisha Gitchuway" userId="42b79c91-3176-4347-9e44-a48c4756fc73" providerId="ADAL" clId="{DDD94F54-F241-4552-894B-BBBE17D7E05D}" dt="2023-11-08T18:48:51.379" v="612" actId="1076"/>
          <ac:spMkLst>
            <pc:docMk/>
            <pc:sldMk cId="600086603" sldId="415"/>
            <ac:spMk id="6" creationId="{5CF86377-491C-2941-4689-65DFC3BB473A}"/>
          </ac:spMkLst>
        </pc:spChg>
        <pc:spChg chg="mod">
          <ac:chgData name="Tanisha Gitchuway" userId="42b79c91-3176-4347-9e44-a48c4756fc73" providerId="ADAL" clId="{DDD94F54-F241-4552-894B-BBBE17D7E05D}" dt="2023-11-08T18:48:21.533" v="611" actId="1076"/>
          <ac:spMkLst>
            <pc:docMk/>
            <pc:sldMk cId="600086603" sldId="415"/>
            <ac:spMk id="8" creationId="{4468BF0B-AA24-D6D2-4C24-3BAB09E8E50B}"/>
          </ac:spMkLst>
        </pc:spChg>
      </pc:sldChg>
      <pc:sldChg chg="modSp mod">
        <pc:chgData name="Tanisha Gitchuway" userId="42b79c91-3176-4347-9e44-a48c4756fc73" providerId="ADAL" clId="{DDD94F54-F241-4552-894B-BBBE17D7E05D}" dt="2023-11-08T18:57:22.637" v="644" actId="14100"/>
        <pc:sldMkLst>
          <pc:docMk/>
          <pc:sldMk cId="336204988" sldId="416"/>
        </pc:sldMkLst>
        <pc:spChg chg="mod">
          <ac:chgData name="Tanisha Gitchuway" userId="42b79c91-3176-4347-9e44-a48c4756fc73" providerId="ADAL" clId="{DDD94F54-F241-4552-894B-BBBE17D7E05D}" dt="2023-11-08T18:57:22.637" v="644" actId="14100"/>
          <ac:spMkLst>
            <pc:docMk/>
            <pc:sldMk cId="336204988" sldId="416"/>
            <ac:spMk id="6" creationId="{9A4B199D-9FCC-9D70-39A9-12E52C932FD4}"/>
          </ac:spMkLst>
        </pc:spChg>
        <pc:graphicFrameChg chg="modGraphic">
          <ac:chgData name="Tanisha Gitchuway" userId="42b79c91-3176-4347-9e44-a48c4756fc73" providerId="ADAL" clId="{DDD94F54-F241-4552-894B-BBBE17D7E05D}" dt="2023-11-08T18:51:37.892" v="614" actId="255"/>
          <ac:graphicFrameMkLst>
            <pc:docMk/>
            <pc:sldMk cId="336204988" sldId="416"/>
            <ac:graphicFrameMk id="3" creationId="{0B9CCF48-B80F-8AC7-0350-3AE0363E64A3}"/>
          </ac:graphicFrameMkLst>
        </pc:graphicFrameChg>
      </pc:sldChg>
      <pc:sldChg chg="modSp mod">
        <pc:chgData name="Tanisha Gitchuway" userId="42b79c91-3176-4347-9e44-a48c4756fc73" providerId="ADAL" clId="{DDD94F54-F241-4552-894B-BBBE17D7E05D}" dt="2023-11-08T18:54:15.303" v="617" actId="20577"/>
        <pc:sldMkLst>
          <pc:docMk/>
          <pc:sldMk cId="2187487398" sldId="417"/>
        </pc:sldMkLst>
        <pc:graphicFrameChg chg="modGraphic">
          <ac:chgData name="Tanisha Gitchuway" userId="42b79c91-3176-4347-9e44-a48c4756fc73" providerId="ADAL" clId="{DDD94F54-F241-4552-894B-BBBE17D7E05D}" dt="2023-11-08T18:54:15.303" v="617" actId="20577"/>
          <ac:graphicFrameMkLst>
            <pc:docMk/>
            <pc:sldMk cId="2187487398" sldId="417"/>
            <ac:graphicFrameMk id="4" creationId="{575C7BEF-0AD0-FA85-975A-0A97F7516BF4}"/>
          </ac:graphicFrameMkLst>
        </pc:graphicFrameChg>
      </pc:sldChg>
      <pc:sldChg chg="modSp mod">
        <pc:chgData name="Tanisha Gitchuway" userId="42b79c91-3176-4347-9e44-a48c4756fc73" providerId="ADAL" clId="{DDD94F54-F241-4552-894B-BBBE17D7E05D}" dt="2023-11-08T19:06:00.383" v="685" actId="20577"/>
        <pc:sldMkLst>
          <pc:docMk/>
          <pc:sldMk cId="3696670143" sldId="420"/>
        </pc:sldMkLst>
        <pc:spChg chg="mod">
          <ac:chgData name="Tanisha Gitchuway" userId="42b79c91-3176-4347-9e44-a48c4756fc73" providerId="ADAL" clId="{DDD94F54-F241-4552-894B-BBBE17D7E05D}" dt="2023-11-08T18:59:08.173" v="647" actId="1076"/>
          <ac:spMkLst>
            <pc:docMk/>
            <pc:sldMk cId="3696670143" sldId="420"/>
            <ac:spMk id="2" creationId="{44D6B40B-E11D-0FD5-F3F2-0EA0A66E4A3D}"/>
          </ac:spMkLst>
        </pc:spChg>
        <pc:graphicFrameChg chg="modGraphic">
          <ac:chgData name="Tanisha Gitchuway" userId="42b79c91-3176-4347-9e44-a48c4756fc73" providerId="ADAL" clId="{DDD94F54-F241-4552-894B-BBBE17D7E05D}" dt="2023-11-08T19:06:00.383" v="685" actId="20577"/>
          <ac:graphicFrameMkLst>
            <pc:docMk/>
            <pc:sldMk cId="3696670143" sldId="420"/>
            <ac:graphicFrameMk id="3" creationId="{0375B05E-B60B-5B53-54C5-351C3A50D3FD}"/>
          </ac:graphicFrameMkLst>
        </pc:graphicFrameChg>
      </pc:sldChg>
      <pc:sldChg chg="modSp mod">
        <pc:chgData name="Tanisha Gitchuway" userId="42b79c91-3176-4347-9e44-a48c4756fc73" providerId="ADAL" clId="{DDD94F54-F241-4552-894B-BBBE17D7E05D}" dt="2023-11-08T19:08:33.174" v="696" actId="20577"/>
        <pc:sldMkLst>
          <pc:docMk/>
          <pc:sldMk cId="1799237664" sldId="421"/>
        </pc:sldMkLst>
        <pc:spChg chg="mod">
          <ac:chgData name="Tanisha Gitchuway" userId="42b79c91-3176-4347-9e44-a48c4756fc73" providerId="ADAL" clId="{DDD94F54-F241-4552-894B-BBBE17D7E05D}" dt="2023-11-08T18:59:28.102" v="652" actId="1076"/>
          <ac:spMkLst>
            <pc:docMk/>
            <pc:sldMk cId="1799237664" sldId="421"/>
            <ac:spMk id="2" creationId="{DFBBCE9A-536F-6E0A-3422-56ACEAC998CA}"/>
          </ac:spMkLst>
        </pc:spChg>
        <pc:graphicFrameChg chg="modGraphic">
          <ac:chgData name="Tanisha Gitchuway" userId="42b79c91-3176-4347-9e44-a48c4756fc73" providerId="ADAL" clId="{DDD94F54-F241-4552-894B-BBBE17D7E05D}" dt="2023-11-08T19:08:33.174" v="696" actId="20577"/>
          <ac:graphicFrameMkLst>
            <pc:docMk/>
            <pc:sldMk cId="1799237664" sldId="421"/>
            <ac:graphicFrameMk id="3" creationId="{4269EC34-C1A0-45AC-F300-DCECFFE5BE21}"/>
          </ac:graphicFrameMkLst>
        </pc:graphicFrameChg>
      </pc:sldChg>
      <pc:sldChg chg="addSp delSp modSp mod">
        <pc:chgData name="Tanisha Gitchuway" userId="42b79c91-3176-4347-9e44-a48c4756fc73" providerId="ADAL" clId="{DDD94F54-F241-4552-894B-BBBE17D7E05D}" dt="2023-11-08T19:11:15.698" v="707" actId="20577"/>
        <pc:sldMkLst>
          <pc:docMk/>
          <pc:sldMk cId="3279091434" sldId="422"/>
        </pc:sldMkLst>
        <pc:spChg chg="del">
          <ac:chgData name="Tanisha Gitchuway" userId="42b79c91-3176-4347-9e44-a48c4756fc73" providerId="ADAL" clId="{DDD94F54-F241-4552-894B-BBBE17D7E05D}" dt="2023-11-08T18:59:34.895" v="653" actId="478"/>
          <ac:spMkLst>
            <pc:docMk/>
            <pc:sldMk cId="3279091434" sldId="422"/>
            <ac:spMk id="2" creationId="{E9133C31-4A27-6FA7-8C4C-EED0B446E3FC}"/>
          </ac:spMkLst>
        </pc:spChg>
        <pc:spChg chg="add del mod">
          <ac:chgData name="Tanisha Gitchuway" userId="42b79c91-3176-4347-9e44-a48c4756fc73" providerId="ADAL" clId="{DDD94F54-F241-4552-894B-BBBE17D7E05D}" dt="2023-11-08T18:59:37.582" v="654" actId="478"/>
          <ac:spMkLst>
            <pc:docMk/>
            <pc:sldMk cId="3279091434" sldId="422"/>
            <ac:spMk id="6" creationId="{E9BEEC72-29C3-C132-0507-E1B99ED3D151}"/>
          </ac:spMkLst>
        </pc:spChg>
        <pc:spChg chg="add mod">
          <ac:chgData name="Tanisha Gitchuway" userId="42b79c91-3176-4347-9e44-a48c4756fc73" providerId="ADAL" clId="{DDD94F54-F241-4552-894B-BBBE17D7E05D}" dt="2023-11-08T18:59:41.676" v="656" actId="1076"/>
          <ac:spMkLst>
            <pc:docMk/>
            <pc:sldMk cId="3279091434" sldId="422"/>
            <ac:spMk id="7" creationId="{DCB75E27-1C65-FCE4-5A98-B21223675CF8}"/>
          </ac:spMkLst>
        </pc:spChg>
        <pc:graphicFrameChg chg="modGraphic">
          <ac:chgData name="Tanisha Gitchuway" userId="42b79c91-3176-4347-9e44-a48c4756fc73" providerId="ADAL" clId="{DDD94F54-F241-4552-894B-BBBE17D7E05D}" dt="2023-11-08T19:11:15.698" v="707" actId="20577"/>
          <ac:graphicFrameMkLst>
            <pc:docMk/>
            <pc:sldMk cId="3279091434" sldId="422"/>
            <ac:graphicFrameMk id="3" creationId="{7E712EBE-6AD3-22F5-1F34-E3F2CEB78AD6}"/>
          </ac:graphicFrameMkLst>
        </pc:graphicFrameChg>
      </pc:sldChg>
      <pc:sldChg chg="addSp delSp modSp mod">
        <pc:chgData name="Tanisha Gitchuway" userId="42b79c91-3176-4347-9e44-a48c4756fc73" providerId="ADAL" clId="{DDD94F54-F241-4552-894B-BBBE17D7E05D}" dt="2023-11-08T19:12:33.417" v="711" actId="20577"/>
        <pc:sldMkLst>
          <pc:docMk/>
          <pc:sldMk cId="1364666901" sldId="423"/>
        </pc:sldMkLst>
        <pc:spChg chg="del">
          <ac:chgData name="Tanisha Gitchuway" userId="42b79c91-3176-4347-9e44-a48c4756fc73" providerId="ADAL" clId="{DDD94F54-F241-4552-894B-BBBE17D7E05D}" dt="2023-11-08T18:59:45.433" v="657" actId="478"/>
          <ac:spMkLst>
            <pc:docMk/>
            <pc:sldMk cId="1364666901" sldId="423"/>
            <ac:spMk id="2" creationId="{A225BD6C-23C8-2FEF-C6A8-59A0FE0CAC3F}"/>
          </ac:spMkLst>
        </pc:spChg>
        <pc:spChg chg="add del mod">
          <ac:chgData name="Tanisha Gitchuway" userId="42b79c91-3176-4347-9e44-a48c4756fc73" providerId="ADAL" clId="{DDD94F54-F241-4552-894B-BBBE17D7E05D}" dt="2023-11-08T18:59:46.873" v="658" actId="478"/>
          <ac:spMkLst>
            <pc:docMk/>
            <pc:sldMk cId="1364666901" sldId="423"/>
            <ac:spMk id="6" creationId="{2DC7B7A3-A380-CAB7-0F93-297D241B66EA}"/>
          </ac:spMkLst>
        </pc:spChg>
        <pc:spChg chg="add mod">
          <ac:chgData name="Tanisha Gitchuway" userId="42b79c91-3176-4347-9e44-a48c4756fc73" providerId="ADAL" clId="{DDD94F54-F241-4552-894B-BBBE17D7E05D}" dt="2023-11-08T18:59:54.075" v="660" actId="1076"/>
          <ac:spMkLst>
            <pc:docMk/>
            <pc:sldMk cId="1364666901" sldId="423"/>
            <ac:spMk id="7" creationId="{8431E3C8-3C43-F1F0-8920-19D6EAB4BEFF}"/>
          </ac:spMkLst>
        </pc:spChg>
        <pc:graphicFrameChg chg="modGraphic">
          <ac:chgData name="Tanisha Gitchuway" userId="42b79c91-3176-4347-9e44-a48c4756fc73" providerId="ADAL" clId="{DDD94F54-F241-4552-894B-BBBE17D7E05D}" dt="2023-11-08T19:12:33.417" v="711" actId="20577"/>
          <ac:graphicFrameMkLst>
            <pc:docMk/>
            <pc:sldMk cId="1364666901" sldId="423"/>
            <ac:graphicFrameMk id="4" creationId="{FF66BC73-95C7-6AD1-704C-EADFD68E6E9A}"/>
          </ac:graphicFrameMkLst>
        </pc:graphicFrameChg>
      </pc:sldChg>
      <pc:sldChg chg="addSp delSp modSp mod">
        <pc:chgData name="Tanisha Gitchuway" userId="42b79c91-3176-4347-9e44-a48c4756fc73" providerId="ADAL" clId="{DDD94F54-F241-4552-894B-BBBE17D7E05D}" dt="2023-11-08T19:13:52.875" v="719" actId="20577"/>
        <pc:sldMkLst>
          <pc:docMk/>
          <pc:sldMk cId="1587141872" sldId="424"/>
        </pc:sldMkLst>
        <pc:spChg chg="del">
          <ac:chgData name="Tanisha Gitchuway" userId="42b79c91-3176-4347-9e44-a48c4756fc73" providerId="ADAL" clId="{DDD94F54-F241-4552-894B-BBBE17D7E05D}" dt="2023-11-08T18:59:59.152" v="661" actId="478"/>
          <ac:spMkLst>
            <pc:docMk/>
            <pc:sldMk cId="1587141872" sldId="424"/>
            <ac:spMk id="2" creationId="{BD9B9527-09AD-BB80-04C9-3A9DFF89E07A}"/>
          </ac:spMkLst>
        </pc:spChg>
        <pc:spChg chg="add del mod">
          <ac:chgData name="Tanisha Gitchuway" userId="42b79c91-3176-4347-9e44-a48c4756fc73" providerId="ADAL" clId="{DDD94F54-F241-4552-894B-BBBE17D7E05D}" dt="2023-11-08T19:00:00.687" v="662" actId="478"/>
          <ac:spMkLst>
            <pc:docMk/>
            <pc:sldMk cId="1587141872" sldId="424"/>
            <ac:spMk id="6" creationId="{CB6F912B-43E0-1E21-AADA-F54F48416ED5}"/>
          </ac:spMkLst>
        </pc:spChg>
        <pc:spChg chg="add mod">
          <ac:chgData name="Tanisha Gitchuway" userId="42b79c91-3176-4347-9e44-a48c4756fc73" providerId="ADAL" clId="{DDD94F54-F241-4552-894B-BBBE17D7E05D}" dt="2023-11-08T19:00:01.858" v="663"/>
          <ac:spMkLst>
            <pc:docMk/>
            <pc:sldMk cId="1587141872" sldId="424"/>
            <ac:spMk id="7" creationId="{399A6AB3-FE9A-54AF-E338-A7C9B545A1E7}"/>
          </ac:spMkLst>
        </pc:spChg>
        <pc:graphicFrameChg chg="modGraphic">
          <ac:chgData name="Tanisha Gitchuway" userId="42b79c91-3176-4347-9e44-a48c4756fc73" providerId="ADAL" clId="{DDD94F54-F241-4552-894B-BBBE17D7E05D}" dt="2023-11-08T19:13:52.875" v="719" actId="20577"/>
          <ac:graphicFrameMkLst>
            <pc:docMk/>
            <pc:sldMk cId="1587141872" sldId="424"/>
            <ac:graphicFrameMk id="4" creationId="{DF43C05E-1103-7B7D-DD86-98ABA1A3DA22}"/>
          </ac:graphicFrameMkLst>
        </pc:graphicFrameChg>
      </pc:sldChg>
      <pc:sldChg chg="addSp delSp modSp mod">
        <pc:chgData name="Tanisha Gitchuway" userId="42b79c91-3176-4347-9e44-a48c4756fc73" providerId="ADAL" clId="{DDD94F54-F241-4552-894B-BBBE17D7E05D}" dt="2023-11-08T19:14:54.748" v="720" actId="20577"/>
        <pc:sldMkLst>
          <pc:docMk/>
          <pc:sldMk cId="1194694068" sldId="425"/>
        </pc:sldMkLst>
        <pc:spChg chg="del">
          <ac:chgData name="Tanisha Gitchuway" userId="42b79c91-3176-4347-9e44-a48c4756fc73" providerId="ADAL" clId="{DDD94F54-F241-4552-894B-BBBE17D7E05D}" dt="2023-11-08T19:00:06.088" v="664" actId="478"/>
          <ac:spMkLst>
            <pc:docMk/>
            <pc:sldMk cId="1194694068" sldId="425"/>
            <ac:spMk id="2" creationId="{FA4B9DEC-48BE-C3D0-6B65-A31F6DC7C18D}"/>
          </ac:spMkLst>
        </pc:spChg>
        <pc:spChg chg="add del mod">
          <ac:chgData name="Tanisha Gitchuway" userId="42b79c91-3176-4347-9e44-a48c4756fc73" providerId="ADAL" clId="{DDD94F54-F241-4552-894B-BBBE17D7E05D}" dt="2023-11-08T19:00:07.824" v="665" actId="478"/>
          <ac:spMkLst>
            <pc:docMk/>
            <pc:sldMk cId="1194694068" sldId="425"/>
            <ac:spMk id="6" creationId="{9C473AFA-2A03-9C25-5FE1-799FCED0AB31}"/>
          </ac:spMkLst>
        </pc:spChg>
        <pc:spChg chg="add mod">
          <ac:chgData name="Tanisha Gitchuway" userId="42b79c91-3176-4347-9e44-a48c4756fc73" providerId="ADAL" clId="{DDD94F54-F241-4552-894B-BBBE17D7E05D}" dt="2023-11-08T19:00:09.094" v="666"/>
          <ac:spMkLst>
            <pc:docMk/>
            <pc:sldMk cId="1194694068" sldId="425"/>
            <ac:spMk id="7" creationId="{C3B1EA6B-31C8-3B74-E653-3FBC6916744D}"/>
          </ac:spMkLst>
        </pc:spChg>
        <pc:graphicFrameChg chg="modGraphic">
          <ac:chgData name="Tanisha Gitchuway" userId="42b79c91-3176-4347-9e44-a48c4756fc73" providerId="ADAL" clId="{DDD94F54-F241-4552-894B-BBBE17D7E05D}" dt="2023-11-08T19:14:54.748" v="720" actId="20577"/>
          <ac:graphicFrameMkLst>
            <pc:docMk/>
            <pc:sldMk cId="1194694068" sldId="425"/>
            <ac:graphicFrameMk id="4" creationId="{CDF05F64-6327-517E-025B-D45835FAD7CF}"/>
          </ac:graphicFrameMkLst>
        </pc:graphicFrameChg>
      </pc:sldChg>
      <pc:sldChg chg="addSp delSp modSp mod">
        <pc:chgData name="Tanisha Gitchuway" userId="42b79c91-3176-4347-9e44-a48c4756fc73" providerId="ADAL" clId="{DDD94F54-F241-4552-894B-BBBE17D7E05D}" dt="2023-11-08T19:18:05.082" v="735" actId="20577"/>
        <pc:sldMkLst>
          <pc:docMk/>
          <pc:sldMk cId="303966239" sldId="426"/>
        </pc:sldMkLst>
        <pc:spChg chg="del">
          <ac:chgData name="Tanisha Gitchuway" userId="42b79c91-3176-4347-9e44-a48c4756fc73" providerId="ADAL" clId="{DDD94F54-F241-4552-894B-BBBE17D7E05D}" dt="2023-11-08T19:00:12.780" v="667" actId="478"/>
          <ac:spMkLst>
            <pc:docMk/>
            <pc:sldMk cId="303966239" sldId="426"/>
            <ac:spMk id="2" creationId="{B3F63C24-3ACF-9389-DCD6-956274370B17}"/>
          </ac:spMkLst>
        </pc:spChg>
        <pc:spChg chg="mod">
          <ac:chgData name="Tanisha Gitchuway" userId="42b79c91-3176-4347-9e44-a48c4756fc73" providerId="ADAL" clId="{DDD94F54-F241-4552-894B-BBBE17D7E05D}" dt="2023-11-08T19:18:05.082" v="735" actId="20577"/>
          <ac:spMkLst>
            <pc:docMk/>
            <pc:sldMk cId="303966239" sldId="426"/>
            <ac:spMk id="4" creationId="{F58922FF-2E65-DB73-3FDA-6D6018866B56}"/>
          </ac:spMkLst>
        </pc:spChg>
        <pc:spChg chg="add del mod">
          <ac:chgData name="Tanisha Gitchuway" userId="42b79c91-3176-4347-9e44-a48c4756fc73" providerId="ADAL" clId="{DDD94F54-F241-4552-894B-BBBE17D7E05D}" dt="2023-11-08T19:00:13.950" v="668" actId="478"/>
          <ac:spMkLst>
            <pc:docMk/>
            <pc:sldMk cId="303966239" sldId="426"/>
            <ac:spMk id="6" creationId="{FFDACB50-6AFC-0345-9E95-BC30B9F85C10}"/>
          </ac:spMkLst>
        </pc:spChg>
        <pc:spChg chg="add mod">
          <ac:chgData name="Tanisha Gitchuway" userId="42b79c91-3176-4347-9e44-a48c4756fc73" providerId="ADAL" clId="{DDD94F54-F241-4552-894B-BBBE17D7E05D}" dt="2023-11-08T19:00:15.161" v="669"/>
          <ac:spMkLst>
            <pc:docMk/>
            <pc:sldMk cId="303966239" sldId="426"/>
            <ac:spMk id="7" creationId="{76B4ABB3-4DCB-E264-C0B7-18A17F6F7A67}"/>
          </ac:spMkLst>
        </pc:spChg>
      </pc:sldChg>
      <pc:sldChg chg="modSp mod">
        <pc:chgData name="Tanisha Gitchuway" userId="42b79c91-3176-4347-9e44-a48c4756fc73" providerId="ADAL" clId="{DDD94F54-F241-4552-894B-BBBE17D7E05D}" dt="2023-11-08T19:33:33.354" v="819" actId="20577"/>
        <pc:sldMkLst>
          <pc:docMk/>
          <pc:sldMk cId="3083840261" sldId="428"/>
        </pc:sldMkLst>
        <pc:spChg chg="mod">
          <ac:chgData name="Tanisha Gitchuway" userId="42b79c91-3176-4347-9e44-a48c4756fc73" providerId="ADAL" clId="{DDD94F54-F241-4552-894B-BBBE17D7E05D}" dt="2023-11-08T19:33:33.354" v="819" actId="20577"/>
          <ac:spMkLst>
            <pc:docMk/>
            <pc:sldMk cId="3083840261" sldId="428"/>
            <ac:spMk id="6" creationId="{ED386944-C3BA-0443-21A1-979F03F7B073}"/>
          </ac:spMkLst>
        </pc:spChg>
        <pc:graphicFrameChg chg="modGraphic">
          <ac:chgData name="Tanisha Gitchuway" userId="42b79c91-3176-4347-9e44-a48c4756fc73" providerId="ADAL" clId="{DDD94F54-F241-4552-894B-BBBE17D7E05D}" dt="2023-11-08T19:22:38.381" v="739" actId="122"/>
          <ac:graphicFrameMkLst>
            <pc:docMk/>
            <pc:sldMk cId="3083840261" sldId="428"/>
            <ac:graphicFrameMk id="3" creationId="{CBC0F756-2CCC-6FA3-0179-31CF021962D9}"/>
          </ac:graphicFrameMkLst>
        </pc:graphicFrameChg>
      </pc:sldChg>
      <pc:sldChg chg="modSp mod">
        <pc:chgData name="Tanisha Gitchuway" userId="42b79c91-3176-4347-9e44-a48c4756fc73" providerId="ADAL" clId="{DDD94F54-F241-4552-894B-BBBE17D7E05D}" dt="2023-11-08T19:33:25.747" v="817" actId="20577"/>
        <pc:sldMkLst>
          <pc:docMk/>
          <pc:sldMk cId="3168460816" sldId="429"/>
        </pc:sldMkLst>
        <pc:spChg chg="mod">
          <ac:chgData name="Tanisha Gitchuway" userId="42b79c91-3176-4347-9e44-a48c4756fc73" providerId="ADAL" clId="{DDD94F54-F241-4552-894B-BBBE17D7E05D}" dt="2023-11-08T19:33:25.747" v="817" actId="20577"/>
          <ac:spMkLst>
            <pc:docMk/>
            <pc:sldMk cId="3168460816" sldId="429"/>
            <ac:spMk id="7" creationId="{076A2C20-2E9E-85D2-43BD-D6F024355A20}"/>
          </ac:spMkLst>
        </pc:spChg>
        <pc:graphicFrameChg chg="modGraphic">
          <ac:chgData name="Tanisha Gitchuway" userId="42b79c91-3176-4347-9e44-a48c4756fc73" providerId="ADAL" clId="{DDD94F54-F241-4552-894B-BBBE17D7E05D}" dt="2023-11-08T19:24:12.764" v="748" actId="20577"/>
          <ac:graphicFrameMkLst>
            <pc:docMk/>
            <pc:sldMk cId="3168460816" sldId="429"/>
            <ac:graphicFrameMk id="3" creationId="{AA6E7E17-ADFD-3621-016C-F5E526BCD08A}"/>
          </ac:graphicFrameMkLst>
        </pc:graphicFrameChg>
      </pc:sldChg>
      <pc:sldChg chg="modSp mod">
        <pc:chgData name="Tanisha Gitchuway" userId="42b79c91-3176-4347-9e44-a48c4756fc73" providerId="ADAL" clId="{DDD94F54-F241-4552-894B-BBBE17D7E05D}" dt="2023-11-08T19:59:35.690" v="934" actId="1076"/>
        <pc:sldMkLst>
          <pc:docMk/>
          <pc:sldMk cId="644686564" sldId="430"/>
        </pc:sldMkLst>
        <pc:spChg chg="mod">
          <ac:chgData name="Tanisha Gitchuway" userId="42b79c91-3176-4347-9e44-a48c4756fc73" providerId="ADAL" clId="{DDD94F54-F241-4552-894B-BBBE17D7E05D}" dt="2023-11-08T19:59:26.260" v="932" actId="1076"/>
          <ac:spMkLst>
            <pc:docMk/>
            <pc:sldMk cId="644686564" sldId="430"/>
            <ac:spMk id="2" creationId="{EBF41EA5-1ADB-4447-53B4-F71850310926}"/>
          </ac:spMkLst>
        </pc:spChg>
        <pc:spChg chg="mod">
          <ac:chgData name="Tanisha Gitchuway" userId="42b79c91-3176-4347-9e44-a48c4756fc73" providerId="ADAL" clId="{DDD94F54-F241-4552-894B-BBBE17D7E05D}" dt="2023-11-08T19:59:35.690" v="934" actId="1076"/>
          <ac:spMkLst>
            <pc:docMk/>
            <pc:sldMk cId="644686564" sldId="430"/>
            <ac:spMk id="4" creationId="{C46C21D5-2700-65DB-C180-F25D5D3D93C2}"/>
          </ac:spMkLst>
        </pc:spChg>
        <pc:graphicFrameChg chg="mod modGraphic">
          <ac:chgData name="Tanisha Gitchuway" userId="42b79c91-3176-4347-9e44-a48c4756fc73" providerId="ADAL" clId="{DDD94F54-F241-4552-894B-BBBE17D7E05D}" dt="2023-11-08T19:59:28.570" v="933" actId="1076"/>
          <ac:graphicFrameMkLst>
            <pc:docMk/>
            <pc:sldMk cId="644686564" sldId="430"/>
            <ac:graphicFrameMk id="3" creationId="{1142E83E-936A-5145-D6DC-1C8AFB45B5D9}"/>
          </ac:graphicFrameMkLst>
        </pc:graphicFrameChg>
      </pc:sldChg>
      <pc:sldChg chg="modSp mod">
        <pc:chgData name="Tanisha Gitchuway" userId="42b79c91-3176-4347-9e44-a48c4756fc73" providerId="ADAL" clId="{DDD94F54-F241-4552-894B-BBBE17D7E05D}" dt="2023-11-08T19:32:58.013" v="813" actId="20577"/>
        <pc:sldMkLst>
          <pc:docMk/>
          <pc:sldMk cId="2336868386" sldId="431"/>
        </pc:sldMkLst>
        <pc:spChg chg="mod">
          <ac:chgData name="Tanisha Gitchuway" userId="42b79c91-3176-4347-9e44-a48c4756fc73" providerId="ADAL" clId="{DDD94F54-F241-4552-894B-BBBE17D7E05D}" dt="2023-11-08T19:32:58.013" v="813" actId="20577"/>
          <ac:spMkLst>
            <pc:docMk/>
            <pc:sldMk cId="2336868386" sldId="431"/>
            <ac:spMk id="4" creationId="{F5C744D3-F6F4-D488-F49D-46796FE1E66E}"/>
          </ac:spMkLst>
        </pc:spChg>
        <pc:graphicFrameChg chg="mod modGraphic">
          <ac:chgData name="Tanisha Gitchuway" userId="42b79c91-3176-4347-9e44-a48c4756fc73" providerId="ADAL" clId="{DDD94F54-F241-4552-894B-BBBE17D7E05D}" dt="2023-11-08T19:31:39.869" v="811" actId="20577"/>
          <ac:graphicFrameMkLst>
            <pc:docMk/>
            <pc:sldMk cId="2336868386" sldId="431"/>
            <ac:graphicFrameMk id="3" creationId="{11095025-7B6B-8E5F-8D60-1C2AE038D3F8}"/>
          </ac:graphicFrameMkLst>
        </pc:graphicFrameChg>
      </pc:sldChg>
      <pc:sldChg chg="modSp mod">
        <pc:chgData name="Tanisha Gitchuway" userId="42b79c91-3176-4347-9e44-a48c4756fc73" providerId="ADAL" clId="{DDD94F54-F241-4552-894B-BBBE17D7E05D}" dt="2023-11-08T19:34:06.913" v="822" actId="20577"/>
        <pc:sldMkLst>
          <pc:docMk/>
          <pc:sldMk cId="840093114" sldId="432"/>
        </pc:sldMkLst>
        <pc:graphicFrameChg chg="modGraphic">
          <ac:chgData name="Tanisha Gitchuway" userId="42b79c91-3176-4347-9e44-a48c4756fc73" providerId="ADAL" clId="{DDD94F54-F241-4552-894B-BBBE17D7E05D}" dt="2023-11-08T19:34:06.913" v="822" actId="20577"/>
          <ac:graphicFrameMkLst>
            <pc:docMk/>
            <pc:sldMk cId="840093114" sldId="432"/>
            <ac:graphicFrameMk id="3" creationId="{923CFBF4-BA52-0884-278B-3A754D7D2C40}"/>
          </ac:graphicFrameMkLst>
        </pc:graphicFrameChg>
      </pc:sldChg>
      <pc:sldChg chg="modSp mod">
        <pc:chgData name="Tanisha Gitchuway" userId="42b79c91-3176-4347-9e44-a48c4756fc73" providerId="ADAL" clId="{DDD94F54-F241-4552-894B-BBBE17D7E05D}" dt="2023-11-08T19:38:36.781" v="823" actId="20577"/>
        <pc:sldMkLst>
          <pc:docMk/>
          <pc:sldMk cId="3386100277" sldId="435"/>
        </pc:sldMkLst>
        <pc:graphicFrameChg chg="modGraphic">
          <ac:chgData name="Tanisha Gitchuway" userId="42b79c91-3176-4347-9e44-a48c4756fc73" providerId="ADAL" clId="{DDD94F54-F241-4552-894B-BBBE17D7E05D}" dt="2023-11-08T19:38:36.781" v="823" actId="20577"/>
          <ac:graphicFrameMkLst>
            <pc:docMk/>
            <pc:sldMk cId="3386100277" sldId="435"/>
            <ac:graphicFrameMk id="3" creationId="{6EFF6211-CE2F-82F4-6DDC-0BA740907302}"/>
          </ac:graphicFrameMkLst>
        </pc:graphicFrameChg>
      </pc:sldChg>
      <pc:sldChg chg="modSp mod">
        <pc:chgData name="Tanisha Gitchuway" userId="42b79c91-3176-4347-9e44-a48c4756fc73" providerId="ADAL" clId="{DDD94F54-F241-4552-894B-BBBE17D7E05D}" dt="2023-11-08T20:07:36.520" v="946" actId="20577"/>
        <pc:sldMkLst>
          <pc:docMk/>
          <pc:sldMk cId="2756798366" sldId="438"/>
        </pc:sldMkLst>
        <pc:spChg chg="mod">
          <ac:chgData name="Tanisha Gitchuway" userId="42b79c91-3176-4347-9e44-a48c4756fc73" providerId="ADAL" clId="{DDD94F54-F241-4552-894B-BBBE17D7E05D}" dt="2023-11-08T20:07:08.805" v="944" actId="1076"/>
          <ac:spMkLst>
            <pc:docMk/>
            <pc:sldMk cId="2756798366" sldId="438"/>
            <ac:spMk id="2" creationId="{1DD5D67A-A7F6-1776-4545-68247BFD1B08}"/>
          </ac:spMkLst>
        </pc:spChg>
        <pc:graphicFrameChg chg="mod modGraphic">
          <ac:chgData name="Tanisha Gitchuway" userId="42b79c91-3176-4347-9e44-a48c4756fc73" providerId="ADAL" clId="{DDD94F54-F241-4552-894B-BBBE17D7E05D}" dt="2023-11-08T20:07:36.520" v="946" actId="20577"/>
          <ac:graphicFrameMkLst>
            <pc:docMk/>
            <pc:sldMk cId="2756798366" sldId="438"/>
            <ac:graphicFrameMk id="3" creationId="{55F75CF0-203A-3ECA-55C2-D36C84F1F8DF}"/>
          </ac:graphicFrameMkLst>
        </pc:graphicFrameChg>
      </pc:sldChg>
      <pc:sldChg chg="modSp mod">
        <pc:chgData name="Tanisha Gitchuway" userId="42b79c91-3176-4347-9e44-a48c4756fc73" providerId="ADAL" clId="{DDD94F54-F241-4552-894B-BBBE17D7E05D}" dt="2023-11-08T20:10:30.601" v="955" actId="20577"/>
        <pc:sldMkLst>
          <pc:docMk/>
          <pc:sldMk cId="1244371253" sldId="439"/>
        </pc:sldMkLst>
        <pc:spChg chg="mod">
          <ac:chgData name="Tanisha Gitchuway" userId="42b79c91-3176-4347-9e44-a48c4756fc73" providerId="ADAL" clId="{DDD94F54-F241-4552-894B-BBBE17D7E05D}" dt="2023-11-08T20:09:26.818" v="951" actId="1076"/>
          <ac:spMkLst>
            <pc:docMk/>
            <pc:sldMk cId="1244371253" sldId="439"/>
            <ac:spMk id="2" creationId="{17E46FCB-3313-1F5A-1D77-0BCD3FE37334}"/>
          </ac:spMkLst>
        </pc:spChg>
        <pc:graphicFrameChg chg="modGraphic">
          <ac:chgData name="Tanisha Gitchuway" userId="42b79c91-3176-4347-9e44-a48c4756fc73" providerId="ADAL" clId="{DDD94F54-F241-4552-894B-BBBE17D7E05D}" dt="2023-11-08T20:10:30.601" v="955" actId="20577"/>
          <ac:graphicFrameMkLst>
            <pc:docMk/>
            <pc:sldMk cId="1244371253" sldId="439"/>
            <ac:graphicFrameMk id="3" creationId="{80793B54-4BD0-9D91-009E-DF48B7616BEB}"/>
          </ac:graphicFrameMkLst>
        </pc:graphicFrameChg>
      </pc:sldChg>
      <pc:sldChg chg="modSp mod">
        <pc:chgData name="Tanisha Gitchuway" userId="42b79c91-3176-4347-9e44-a48c4756fc73" providerId="ADAL" clId="{DDD94F54-F241-4552-894B-BBBE17D7E05D}" dt="2023-11-08T20:46:18.509" v="1088" actId="1076"/>
        <pc:sldMkLst>
          <pc:docMk/>
          <pc:sldMk cId="4218226974" sldId="445"/>
        </pc:sldMkLst>
        <pc:spChg chg="mod">
          <ac:chgData name="Tanisha Gitchuway" userId="42b79c91-3176-4347-9e44-a48c4756fc73" providerId="ADAL" clId="{DDD94F54-F241-4552-894B-BBBE17D7E05D}" dt="2023-11-08T20:46:14.313" v="1087" actId="1076"/>
          <ac:spMkLst>
            <pc:docMk/>
            <pc:sldMk cId="4218226974" sldId="445"/>
            <ac:spMk id="2" creationId="{55924D14-EA7D-139E-1704-3B0E5E0B7E6E}"/>
          </ac:spMkLst>
        </pc:spChg>
        <pc:spChg chg="mod">
          <ac:chgData name="Tanisha Gitchuway" userId="42b79c91-3176-4347-9e44-a48c4756fc73" providerId="ADAL" clId="{DDD94F54-F241-4552-894B-BBBE17D7E05D}" dt="2023-11-08T20:31:55.658" v="1023" actId="1076"/>
          <ac:spMkLst>
            <pc:docMk/>
            <pc:sldMk cId="4218226974" sldId="445"/>
            <ac:spMk id="6" creationId="{FB60C629-816F-FA50-34BD-947AE8FD9882}"/>
          </ac:spMkLst>
        </pc:spChg>
        <pc:graphicFrameChg chg="mod">
          <ac:chgData name="Tanisha Gitchuway" userId="42b79c91-3176-4347-9e44-a48c4756fc73" providerId="ADAL" clId="{DDD94F54-F241-4552-894B-BBBE17D7E05D}" dt="2023-11-08T20:46:18.509" v="1088" actId="1076"/>
          <ac:graphicFrameMkLst>
            <pc:docMk/>
            <pc:sldMk cId="4218226974" sldId="445"/>
            <ac:graphicFrameMk id="4" creationId="{8B440E1C-0900-B920-2C66-97BFB6A6D2ED}"/>
          </ac:graphicFrameMkLst>
        </pc:graphicFrameChg>
      </pc:sldChg>
      <pc:sldChg chg="addSp delSp modSp mod">
        <pc:chgData name="Tanisha Gitchuway" userId="42b79c91-3176-4347-9e44-a48c4756fc73" providerId="ADAL" clId="{DDD94F54-F241-4552-894B-BBBE17D7E05D}" dt="2023-11-08T20:39:28.881" v="1062" actId="1076"/>
        <pc:sldMkLst>
          <pc:docMk/>
          <pc:sldMk cId="274446173" sldId="446"/>
        </pc:sldMkLst>
        <pc:spChg chg="del">
          <ac:chgData name="Tanisha Gitchuway" userId="42b79c91-3176-4347-9e44-a48c4756fc73" providerId="ADAL" clId="{DDD94F54-F241-4552-894B-BBBE17D7E05D}" dt="2023-11-08T20:21:26.218" v="977" actId="478"/>
          <ac:spMkLst>
            <pc:docMk/>
            <pc:sldMk cId="274446173" sldId="446"/>
            <ac:spMk id="2" creationId="{DB3E0696-F9E0-56A4-6344-64B55B73AE7A}"/>
          </ac:spMkLst>
        </pc:spChg>
        <pc:spChg chg="del">
          <ac:chgData name="Tanisha Gitchuway" userId="42b79c91-3176-4347-9e44-a48c4756fc73" providerId="ADAL" clId="{DDD94F54-F241-4552-894B-BBBE17D7E05D}" dt="2023-11-08T20:32:56.424" v="1035" actId="478"/>
          <ac:spMkLst>
            <pc:docMk/>
            <pc:sldMk cId="274446173" sldId="446"/>
            <ac:spMk id="4" creationId="{6C2A5816-C24F-646D-FB29-B6BF8A71120B}"/>
          </ac:spMkLst>
        </pc:spChg>
        <pc:spChg chg="add del mod">
          <ac:chgData name="Tanisha Gitchuway" userId="42b79c91-3176-4347-9e44-a48c4756fc73" providerId="ADAL" clId="{DDD94F54-F241-4552-894B-BBBE17D7E05D}" dt="2023-11-08T20:21:28.095" v="978" actId="478"/>
          <ac:spMkLst>
            <pc:docMk/>
            <pc:sldMk cId="274446173" sldId="446"/>
            <ac:spMk id="7" creationId="{583DA871-2DDA-A33B-1289-ACBFBBAD6E1B}"/>
          </ac:spMkLst>
        </pc:spChg>
        <pc:spChg chg="add mod">
          <ac:chgData name="Tanisha Gitchuway" userId="42b79c91-3176-4347-9e44-a48c4756fc73" providerId="ADAL" clId="{DDD94F54-F241-4552-894B-BBBE17D7E05D}" dt="2023-11-08T20:39:28.881" v="1062" actId="1076"/>
          <ac:spMkLst>
            <pc:docMk/>
            <pc:sldMk cId="274446173" sldId="446"/>
            <ac:spMk id="8" creationId="{D814041D-0508-F0EC-489E-94483EB0AD12}"/>
          </ac:spMkLst>
        </pc:spChg>
        <pc:spChg chg="add mod">
          <ac:chgData name="Tanisha Gitchuway" userId="42b79c91-3176-4347-9e44-a48c4756fc73" providerId="ADAL" clId="{DDD94F54-F241-4552-894B-BBBE17D7E05D}" dt="2023-11-08T20:39:16.146" v="1059" actId="13926"/>
          <ac:spMkLst>
            <pc:docMk/>
            <pc:sldMk cId="274446173" sldId="446"/>
            <ac:spMk id="9" creationId="{448118BD-A430-5161-F5EA-101A1F32C165}"/>
          </ac:spMkLst>
        </pc:spChg>
        <pc:graphicFrameChg chg="mod">
          <ac:chgData name="Tanisha Gitchuway" userId="42b79c91-3176-4347-9e44-a48c4756fc73" providerId="ADAL" clId="{DDD94F54-F241-4552-894B-BBBE17D7E05D}" dt="2023-11-08T20:39:21.763" v="1060" actId="1076"/>
          <ac:graphicFrameMkLst>
            <pc:docMk/>
            <pc:sldMk cId="274446173" sldId="446"/>
            <ac:graphicFrameMk id="3" creationId="{F1AD1DEA-5E2D-7C28-F01E-34197F97424C}"/>
          </ac:graphicFrameMkLst>
        </pc:graphicFrameChg>
      </pc:sldChg>
      <pc:sldChg chg="addSp delSp modSp mod">
        <pc:chgData name="Tanisha Gitchuway" userId="42b79c91-3176-4347-9e44-a48c4756fc73" providerId="ADAL" clId="{DDD94F54-F241-4552-894B-BBBE17D7E05D}" dt="2023-11-08T20:40:15.502" v="1068" actId="1076"/>
        <pc:sldMkLst>
          <pc:docMk/>
          <pc:sldMk cId="2001263261" sldId="447"/>
        </pc:sldMkLst>
        <pc:spChg chg="del">
          <ac:chgData name="Tanisha Gitchuway" userId="42b79c91-3176-4347-9e44-a48c4756fc73" providerId="ADAL" clId="{DDD94F54-F241-4552-894B-BBBE17D7E05D}" dt="2023-11-08T20:21:40.883" v="981" actId="478"/>
          <ac:spMkLst>
            <pc:docMk/>
            <pc:sldMk cId="2001263261" sldId="447"/>
            <ac:spMk id="2" creationId="{AF7CFF21-0AAE-C1B7-497D-272AE743CCF2}"/>
          </ac:spMkLst>
        </pc:spChg>
        <pc:spChg chg="del">
          <ac:chgData name="Tanisha Gitchuway" userId="42b79c91-3176-4347-9e44-a48c4756fc73" providerId="ADAL" clId="{DDD94F54-F241-4552-894B-BBBE17D7E05D}" dt="2023-11-08T20:39:59.718" v="1066" actId="478"/>
          <ac:spMkLst>
            <pc:docMk/>
            <pc:sldMk cId="2001263261" sldId="447"/>
            <ac:spMk id="4" creationId="{99B4408A-0AD6-3D9A-8FC0-72E2D5324040}"/>
          </ac:spMkLst>
        </pc:spChg>
        <pc:spChg chg="add del mod">
          <ac:chgData name="Tanisha Gitchuway" userId="42b79c91-3176-4347-9e44-a48c4756fc73" providerId="ADAL" clId="{DDD94F54-F241-4552-894B-BBBE17D7E05D}" dt="2023-11-08T20:21:42.909" v="982" actId="478"/>
          <ac:spMkLst>
            <pc:docMk/>
            <pc:sldMk cId="2001263261" sldId="447"/>
            <ac:spMk id="7" creationId="{459ABEEE-8663-9E5C-6A30-06EC5907588E}"/>
          </ac:spMkLst>
        </pc:spChg>
        <pc:spChg chg="add mod">
          <ac:chgData name="Tanisha Gitchuway" userId="42b79c91-3176-4347-9e44-a48c4756fc73" providerId="ADAL" clId="{DDD94F54-F241-4552-894B-BBBE17D7E05D}" dt="2023-11-08T20:39:56.241" v="1065" actId="1076"/>
          <ac:spMkLst>
            <pc:docMk/>
            <pc:sldMk cId="2001263261" sldId="447"/>
            <ac:spMk id="8" creationId="{C7E0BE86-F2AD-102F-9C8B-25BF92A831D5}"/>
          </ac:spMkLst>
        </pc:spChg>
        <pc:spChg chg="add mod">
          <ac:chgData name="Tanisha Gitchuway" userId="42b79c91-3176-4347-9e44-a48c4756fc73" providerId="ADAL" clId="{DDD94F54-F241-4552-894B-BBBE17D7E05D}" dt="2023-11-08T20:40:15.502" v="1068" actId="1076"/>
          <ac:spMkLst>
            <pc:docMk/>
            <pc:sldMk cId="2001263261" sldId="447"/>
            <ac:spMk id="9" creationId="{921278B4-1AD8-9A67-39B3-825C180AD923}"/>
          </ac:spMkLst>
        </pc:spChg>
        <pc:graphicFrameChg chg="mod modGraphic">
          <ac:chgData name="Tanisha Gitchuway" userId="42b79c91-3176-4347-9e44-a48c4756fc73" providerId="ADAL" clId="{DDD94F54-F241-4552-894B-BBBE17D7E05D}" dt="2023-11-08T20:39:53.254" v="1064" actId="1076"/>
          <ac:graphicFrameMkLst>
            <pc:docMk/>
            <pc:sldMk cId="2001263261" sldId="447"/>
            <ac:graphicFrameMk id="3" creationId="{CDF9B439-5D14-6379-E5AD-6676764EBE4B}"/>
          </ac:graphicFrameMkLst>
        </pc:graphicFrameChg>
      </pc:sldChg>
      <pc:sldChg chg="addSp delSp modSp mod">
        <pc:chgData name="Tanisha Gitchuway" userId="42b79c91-3176-4347-9e44-a48c4756fc73" providerId="ADAL" clId="{DDD94F54-F241-4552-894B-BBBE17D7E05D}" dt="2023-11-08T20:45:53.628" v="1086" actId="1076"/>
        <pc:sldMkLst>
          <pc:docMk/>
          <pc:sldMk cId="2681201458" sldId="448"/>
        </pc:sldMkLst>
        <pc:spChg chg="del">
          <ac:chgData name="Tanisha Gitchuway" userId="42b79c91-3176-4347-9e44-a48c4756fc73" providerId="ADAL" clId="{DDD94F54-F241-4552-894B-BBBE17D7E05D}" dt="2023-11-08T20:21:50.548" v="985" actId="478"/>
          <ac:spMkLst>
            <pc:docMk/>
            <pc:sldMk cId="2681201458" sldId="448"/>
            <ac:spMk id="3" creationId="{73E6ABE2-64D8-A9CB-53AB-610FBEF279D2}"/>
          </ac:spMkLst>
        </pc:spChg>
        <pc:spChg chg="del">
          <ac:chgData name="Tanisha Gitchuway" userId="42b79c91-3176-4347-9e44-a48c4756fc73" providerId="ADAL" clId="{DDD94F54-F241-4552-894B-BBBE17D7E05D}" dt="2023-11-08T20:40:25.405" v="1069" actId="478"/>
          <ac:spMkLst>
            <pc:docMk/>
            <pc:sldMk cId="2681201458" sldId="448"/>
            <ac:spMk id="6" creationId="{D9DC205A-E128-2FA9-B8B5-CEA5E68D07F7}"/>
          </ac:spMkLst>
        </pc:spChg>
        <pc:spChg chg="add del mod">
          <ac:chgData name="Tanisha Gitchuway" userId="42b79c91-3176-4347-9e44-a48c4756fc73" providerId="ADAL" clId="{DDD94F54-F241-4552-894B-BBBE17D7E05D}" dt="2023-11-08T20:21:53.647" v="986" actId="478"/>
          <ac:spMkLst>
            <pc:docMk/>
            <pc:sldMk cId="2681201458" sldId="448"/>
            <ac:spMk id="7" creationId="{023A0715-217B-C374-F233-C76709E50016}"/>
          </ac:spMkLst>
        </pc:spChg>
        <pc:spChg chg="add mod">
          <ac:chgData name="Tanisha Gitchuway" userId="42b79c91-3176-4347-9e44-a48c4756fc73" providerId="ADAL" clId="{DDD94F54-F241-4552-894B-BBBE17D7E05D}" dt="2023-11-08T20:21:58.482" v="988" actId="1076"/>
          <ac:spMkLst>
            <pc:docMk/>
            <pc:sldMk cId="2681201458" sldId="448"/>
            <ac:spMk id="8" creationId="{1C34FBD1-6999-6061-BFF9-643A662038F7}"/>
          </ac:spMkLst>
        </pc:spChg>
        <pc:spChg chg="add mod">
          <ac:chgData name="Tanisha Gitchuway" userId="42b79c91-3176-4347-9e44-a48c4756fc73" providerId="ADAL" clId="{DDD94F54-F241-4552-894B-BBBE17D7E05D}" dt="2023-11-08T20:45:53.628" v="1086" actId="1076"/>
          <ac:spMkLst>
            <pc:docMk/>
            <pc:sldMk cId="2681201458" sldId="448"/>
            <ac:spMk id="9" creationId="{1BF7D330-6F08-7F74-A01C-67BF3AB4B6B2}"/>
          </ac:spMkLst>
        </pc:spChg>
      </pc:sldChg>
      <pc:sldChg chg="addSp delSp modSp mod">
        <pc:chgData name="Tanisha Gitchuway" userId="42b79c91-3176-4347-9e44-a48c4756fc73" providerId="ADAL" clId="{DDD94F54-F241-4552-894B-BBBE17D7E05D}" dt="2023-11-08T20:32:36.980" v="1033" actId="1076"/>
        <pc:sldMkLst>
          <pc:docMk/>
          <pc:sldMk cId="505904635" sldId="449"/>
        </pc:sldMkLst>
        <pc:spChg chg="del">
          <ac:chgData name="Tanisha Gitchuway" userId="42b79c91-3176-4347-9e44-a48c4756fc73" providerId="ADAL" clId="{DDD94F54-F241-4552-894B-BBBE17D7E05D}" dt="2023-11-08T20:22:06.414" v="989" actId="478"/>
          <ac:spMkLst>
            <pc:docMk/>
            <pc:sldMk cId="505904635" sldId="449"/>
            <ac:spMk id="2" creationId="{59AACFFA-DD1F-C4B3-0CC0-7619588BDDD6}"/>
          </ac:spMkLst>
        </pc:spChg>
        <pc:spChg chg="del">
          <ac:chgData name="Tanisha Gitchuway" userId="42b79c91-3176-4347-9e44-a48c4756fc73" providerId="ADAL" clId="{DDD94F54-F241-4552-894B-BBBE17D7E05D}" dt="2023-11-08T20:32:32.392" v="1031" actId="478"/>
          <ac:spMkLst>
            <pc:docMk/>
            <pc:sldMk cId="505904635" sldId="449"/>
            <ac:spMk id="6" creationId="{0E30AE4A-68C9-A1AA-4022-3511449BD196}"/>
          </ac:spMkLst>
        </pc:spChg>
        <pc:spChg chg="add del mod">
          <ac:chgData name="Tanisha Gitchuway" userId="42b79c91-3176-4347-9e44-a48c4756fc73" providerId="ADAL" clId="{DDD94F54-F241-4552-894B-BBBE17D7E05D}" dt="2023-11-08T20:22:08.288" v="990" actId="478"/>
          <ac:spMkLst>
            <pc:docMk/>
            <pc:sldMk cId="505904635" sldId="449"/>
            <ac:spMk id="7" creationId="{3DB13F2D-101D-1B09-DB3A-EEA1DD01FFFE}"/>
          </ac:spMkLst>
        </pc:spChg>
        <pc:spChg chg="add mod">
          <ac:chgData name="Tanisha Gitchuway" userId="42b79c91-3176-4347-9e44-a48c4756fc73" providerId="ADAL" clId="{DDD94F54-F241-4552-894B-BBBE17D7E05D}" dt="2023-11-08T20:22:12.193" v="992" actId="1076"/>
          <ac:spMkLst>
            <pc:docMk/>
            <pc:sldMk cId="505904635" sldId="449"/>
            <ac:spMk id="8" creationId="{B89398F9-B5C3-EE81-FBB8-193BA9227D41}"/>
          </ac:spMkLst>
        </pc:spChg>
        <pc:spChg chg="add mod">
          <ac:chgData name="Tanisha Gitchuway" userId="42b79c91-3176-4347-9e44-a48c4756fc73" providerId="ADAL" clId="{DDD94F54-F241-4552-894B-BBBE17D7E05D}" dt="2023-11-08T20:32:36.980" v="1033" actId="1076"/>
          <ac:spMkLst>
            <pc:docMk/>
            <pc:sldMk cId="505904635" sldId="449"/>
            <ac:spMk id="9" creationId="{D4B2018C-DA12-B15D-1846-C65C1D50E1F0}"/>
          </ac:spMkLst>
        </pc:spChg>
        <pc:graphicFrameChg chg="modGraphic">
          <ac:chgData name="Tanisha Gitchuway" userId="42b79c91-3176-4347-9e44-a48c4756fc73" providerId="ADAL" clId="{DDD94F54-F241-4552-894B-BBBE17D7E05D}" dt="2023-11-08T20:29:06.841" v="994" actId="14734"/>
          <ac:graphicFrameMkLst>
            <pc:docMk/>
            <pc:sldMk cId="505904635" sldId="449"/>
            <ac:graphicFrameMk id="3" creationId="{BEB5603B-6196-CC47-E593-36FEC0B2C10D}"/>
          </ac:graphicFrameMkLst>
        </pc:graphicFrameChg>
      </pc:sldChg>
      <pc:sldChg chg="addSp modSp mod">
        <pc:chgData name="Tanisha Gitchuway" userId="42b79c91-3176-4347-9e44-a48c4756fc73" providerId="ADAL" clId="{DDD94F54-F241-4552-894B-BBBE17D7E05D}" dt="2023-11-08T20:48:38.418" v="1094" actId="1076"/>
        <pc:sldMkLst>
          <pc:docMk/>
          <pc:sldMk cId="1016493952" sldId="450"/>
        </pc:sldMkLst>
        <pc:spChg chg="add mod">
          <ac:chgData name="Tanisha Gitchuway" userId="42b79c91-3176-4347-9e44-a48c4756fc73" providerId="ADAL" clId="{DDD94F54-F241-4552-894B-BBBE17D7E05D}" dt="2023-11-08T20:48:38.418" v="1094" actId="1076"/>
          <ac:spMkLst>
            <pc:docMk/>
            <pc:sldMk cId="1016493952" sldId="450"/>
            <ac:spMk id="3" creationId="{8DB3BA4B-5307-3D3C-C22C-D4084082BA09}"/>
          </ac:spMkLst>
        </pc:spChg>
        <pc:spChg chg="mod">
          <ac:chgData name="Tanisha Gitchuway" userId="42b79c91-3176-4347-9e44-a48c4756fc73" providerId="ADAL" clId="{DDD94F54-F241-4552-894B-BBBE17D7E05D}" dt="2023-11-08T20:47:57.339" v="1092" actId="1076"/>
          <ac:spMkLst>
            <pc:docMk/>
            <pc:sldMk cId="1016493952" sldId="450"/>
            <ac:spMk id="4" creationId="{8949EEEC-EF8C-15C2-B49A-F70644902D09}"/>
          </ac:spMkLst>
        </pc:spChg>
      </pc:sldChg>
      <pc:sldChg chg="addSp delSp modSp mod">
        <pc:chgData name="Tanisha Gitchuway" userId="42b79c91-3176-4347-9e44-a48c4756fc73" providerId="ADAL" clId="{DDD94F54-F241-4552-894B-BBBE17D7E05D}" dt="2023-11-08T20:32:27.554" v="1030" actId="1076"/>
        <pc:sldMkLst>
          <pc:docMk/>
          <pc:sldMk cId="4262675572" sldId="485"/>
        </pc:sldMkLst>
        <pc:spChg chg="add mod">
          <ac:chgData name="Tanisha Gitchuway" userId="42b79c91-3176-4347-9e44-a48c4756fc73" providerId="ADAL" clId="{DDD94F54-F241-4552-894B-BBBE17D7E05D}" dt="2023-11-08T20:32:12.344" v="1026" actId="1076"/>
          <ac:spMkLst>
            <pc:docMk/>
            <pc:sldMk cId="4262675572" sldId="485"/>
            <ac:spMk id="2" creationId="{B00FB3DA-087E-7596-52B0-6152F0AA0D18}"/>
          </ac:spMkLst>
        </pc:spChg>
        <pc:spChg chg="add del mod">
          <ac:chgData name="Tanisha Gitchuway" userId="42b79c91-3176-4347-9e44-a48c4756fc73" providerId="ADAL" clId="{DDD94F54-F241-4552-894B-BBBE17D7E05D}" dt="2023-11-08T20:21:04.613" v="963" actId="478"/>
          <ac:spMkLst>
            <pc:docMk/>
            <pc:sldMk cId="4262675572" sldId="485"/>
            <ac:spMk id="4" creationId="{75BCACA3-A057-3C08-A156-F2683D108FD7}"/>
          </ac:spMkLst>
        </pc:spChg>
        <pc:spChg chg="add mod">
          <ac:chgData name="Tanisha Gitchuway" userId="42b79c91-3176-4347-9e44-a48c4756fc73" providerId="ADAL" clId="{DDD94F54-F241-4552-894B-BBBE17D7E05D}" dt="2023-11-08T20:32:27.554" v="1030" actId="1076"/>
          <ac:spMkLst>
            <pc:docMk/>
            <pc:sldMk cId="4262675572" sldId="485"/>
            <ac:spMk id="6" creationId="{BA2E5E6B-D6AC-E541-18B2-7113891A72EA}"/>
          </ac:spMkLst>
        </pc:spChg>
        <pc:spChg chg="del">
          <ac:chgData name="Tanisha Gitchuway" userId="42b79c91-3176-4347-9e44-a48c4756fc73" providerId="ADAL" clId="{DDD94F54-F241-4552-894B-BBBE17D7E05D}" dt="2023-11-08T20:32:18.043" v="1028" actId="478"/>
          <ac:spMkLst>
            <pc:docMk/>
            <pc:sldMk cId="4262675572" sldId="485"/>
            <ac:spMk id="8" creationId="{64196E10-1007-80A1-1EBB-737457E872FD}"/>
          </ac:spMkLst>
        </pc:spChg>
        <pc:spChg chg="del">
          <ac:chgData name="Tanisha Gitchuway" userId="42b79c91-3176-4347-9e44-a48c4756fc73" providerId="ADAL" clId="{DDD94F54-F241-4552-894B-BBBE17D7E05D}" dt="2023-11-08T20:21:03.010" v="962" actId="478"/>
          <ac:spMkLst>
            <pc:docMk/>
            <pc:sldMk cId="4262675572" sldId="485"/>
            <ac:spMk id="9" creationId="{979016B5-1C67-29B1-F1D3-BF0015540AD6}"/>
          </ac:spMkLst>
        </pc:spChg>
        <pc:graphicFrameChg chg="mod">
          <ac:chgData name="Tanisha Gitchuway" userId="42b79c91-3176-4347-9e44-a48c4756fc73" providerId="ADAL" clId="{DDD94F54-F241-4552-894B-BBBE17D7E05D}" dt="2023-11-08T20:32:15.419" v="1027" actId="1076"/>
          <ac:graphicFrameMkLst>
            <pc:docMk/>
            <pc:sldMk cId="4262675572" sldId="485"/>
            <ac:graphicFrameMk id="10" creationId="{6B57F0A8-602D-CFF9-D009-EA8020BE4449}"/>
          </ac:graphicFrameMkLst>
        </pc:graphicFrameChg>
      </pc:sldChg>
      <pc:sldChg chg="addSp modSp mod">
        <pc:chgData name="Tanisha Gitchuway" userId="42b79c91-3176-4347-9e44-a48c4756fc73" providerId="ADAL" clId="{DDD94F54-F241-4552-894B-BBBE17D7E05D}" dt="2023-11-08T19:52:19.808" v="863"/>
        <pc:sldMkLst>
          <pc:docMk/>
          <pc:sldMk cId="2531658697" sldId="486"/>
        </pc:sldMkLst>
        <pc:spChg chg="add mod">
          <ac:chgData name="Tanisha Gitchuway" userId="42b79c91-3176-4347-9e44-a48c4756fc73" providerId="ADAL" clId="{DDD94F54-F241-4552-894B-BBBE17D7E05D}" dt="2023-11-08T19:52:19.808" v="863"/>
          <ac:spMkLst>
            <pc:docMk/>
            <pc:sldMk cId="2531658697" sldId="486"/>
            <ac:spMk id="2" creationId="{10E6FBDC-09DE-EC88-C7DC-68FE78441C38}"/>
          </ac:spMkLst>
        </pc:spChg>
        <pc:graphicFrameChg chg="mod">
          <ac:chgData name="Tanisha Gitchuway" userId="42b79c91-3176-4347-9e44-a48c4756fc73" providerId="ADAL" clId="{DDD94F54-F241-4552-894B-BBBE17D7E05D}" dt="2023-11-07T19:07:40.486" v="42" actId="1076"/>
          <ac:graphicFrameMkLst>
            <pc:docMk/>
            <pc:sldMk cId="2531658697" sldId="486"/>
            <ac:graphicFrameMk id="6" creationId="{477D025D-C27C-AD9A-B916-50CC0E82F91C}"/>
          </ac:graphicFrameMkLst>
        </pc:graphicFrameChg>
        <pc:graphicFrameChg chg="mod modGraphic">
          <ac:chgData name="Tanisha Gitchuway" userId="42b79c91-3176-4347-9e44-a48c4756fc73" providerId="ADAL" clId="{DDD94F54-F241-4552-894B-BBBE17D7E05D}" dt="2023-11-07T19:19:44.472" v="95" actId="20577"/>
          <ac:graphicFrameMkLst>
            <pc:docMk/>
            <pc:sldMk cId="2531658697" sldId="486"/>
            <ac:graphicFrameMk id="8" creationId="{23F06DD2-0F95-A417-E4E4-329FE067D7EB}"/>
          </ac:graphicFrameMkLst>
        </pc:graphicFrameChg>
      </pc:sldChg>
      <pc:sldChg chg="addSp delSp modSp mod">
        <pc:chgData name="Tanisha Gitchuway" userId="42b79c91-3176-4347-9e44-a48c4756fc73" providerId="ADAL" clId="{DDD94F54-F241-4552-894B-BBBE17D7E05D}" dt="2023-11-08T20:09:50.880" v="954"/>
        <pc:sldMkLst>
          <pc:docMk/>
          <pc:sldMk cId="4123879996" sldId="487"/>
        </pc:sldMkLst>
        <pc:spChg chg="add del mod">
          <ac:chgData name="Tanisha Gitchuway" userId="42b79c91-3176-4347-9e44-a48c4756fc73" providerId="ADAL" clId="{DDD94F54-F241-4552-894B-BBBE17D7E05D}" dt="2023-11-08T20:09:49.627" v="953" actId="478"/>
          <ac:spMkLst>
            <pc:docMk/>
            <pc:sldMk cId="4123879996" sldId="487"/>
            <ac:spMk id="3" creationId="{A2A6E32A-2AAA-D1C8-9216-064249980C73}"/>
          </ac:spMkLst>
        </pc:spChg>
        <pc:spChg chg="add mod">
          <ac:chgData name="Tanisha Gitchuway" userId="42b79c91-3176-4347-9e44-a48c4756fc73" providerId="ADAL" clId="{DDD94F54-F241-4552-894B-BBBE17D7E05D}" dt="2023-11-08T20:09:50.880" v="954"/>
          <ac:spMkLst>
            <pc:docMk/>
            <pc:sldMk cId="4123879996" sldId="487"/>
            <ac:spMk id="4" creationId="{6A12D2B0-75EA-398B-1904-775B6F6182F8}"/>
          </ac:spMkLst>
        </pc:spChg>
        <pc:spChg chg="del">
          <ac:chgData name="Tanisha Gitchuway" userId="42b79c91-3176-4347-9e44-a48c4756fc73" providerId="ADAL" clId="{DDD94F54-F241-4552-894B-BBBE17D7E05D}" dt="2023-11-08T20:09:48.576" v="952" actId="478"/>
          <ac:spMkLst>
            <pc:docMk/>
            <pc:sldMk cId="4123879996" sldId="487"/>
            <ac:spMk id="6" creationId="{5A2FD1F6-D522-6C62-0CAD-562A28E68406}"/>
          </ac:spMkLst>
        </pc:spChg>
      </pc:sldChg>
      <pc:sldChg chg="modSp mod">
        <pc:chgData name="Tanisha Gitchuway" userId="42b79c91-3176-4347-9e44-a48c4756fc73" providerId="ADAL" clId="{DDD94F54-F241-4552-894B-BBBE17D7E05D}" dt="2023-11-08T19:45:46.134" v="825" actId="1076"/>
        <pc:sldMkLst>
          <pc:docMk/>
          <pc:sldMk cId="3052297539" sldId="488"/>
        </pc:sldMkLst>
        <pc:spChg chg="mod">
          <ac:chgData name="Tanisha Gitchuway" userId="42b79c91-3176-4347-9e44-a48c4756fc73" providerId="ADAL" clId="{DDD94F54-F241-4552-894B-BBBE17D7E05D}" dt="2023-11-08T19:45:46.134" v="825" actId="1076"/>
          <ac:spMkLst>
            <pc:docMk/>
            <pc:sldMk cId="3052297539" sldId="488"/>
            <ac:spMk id="6" creationId="{8B6AF6F5-AA8C-6E25-465E-52259F240D5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98C9C6-BC80-4455-9D56-CFCA1805A81D}"/>
              </a:ext>
            </a:extLst>
          </p:cNvPr>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D9AB37C-46DA-4926-94B6-E46BCF06C2A5}"/>
              </a:ext>
            </a:extLst>
          </p:cNvPr>
          <p:cNvSpPr>
            <a:spLocks noGrp="1"/>
          </p:cNvSpPr>
          <p:nvPr>
            <p:ph type="dt" sz="quarter" idx="1"/>
          </p:nvPr>
        </p:nvSpPr>
        <p:spPr>
          <a:xfrm>
            <a:off x="8286750" y="0"/>
            <a:ext cx="6340475" cy="412750"/>
          </a:xfrm>
          <a:prstGeom prst="rect">
            <a:avLst/>
          </a:prstGeom>
        </p:spPr>
        <p:txBody>
          <a:bodyPr vert="horz" lIns="91440" tIns="45720" rIns="91440" bIns="45720" rtlCol="0"/>
          <a:lstStyle>
            <a:lvl1pPr algn="r">
              <a:defRPr sz="1200"/>
            </a:lvl1pPr>
          </a:lstStyle>
          <a:p>
            <a:fld id="{27A3611F-7A02-481D-BC57-382DD2AC28CE}" type="datetimeFigureOut">
              <a:rPr lang="en-US" smtClean="0"/>
              <a:t>11/21/2023</a:t>
            </a:fld>
            <a:endParaRPr lang="en-US" dirty="0"/>
          </a:p>
        </p:txBody>
      </p:sp>
      <p:sp>
        <p:nvSpPr>
          <p:cNvPr id="4" name="Footer Placeholder 3">
            <a:extLst>
              <a:ext uri="{FF2B5EF4-FFF2-40B4-BE49-F238E27FC236}">
                <a16:creationId xmlns:a16="http://schemas.microsoft.com/office/drawing/2014/main" id="{0DDB703C-622C-4E39-86B9-B24BFAC7ED4E}"/>
              </a:ext>
            </a:extLst>
          </p:cNvPr>
          <p:cNvSpPr>
            <a:spLocks noGrp="1"/>
          </p:cNvSpPr>
          <p:nvPr>
            <p:ph type="ftr" sz="quarter" idx="2"/>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EE805A1-1A07-4E46-BAFA-7D7741745E40}"/>
              </a:ext>
            </a:extLst>
          </p:cNvPr>
          <p:cNvSpPr>
            <a:spLocks noGrp="1"/>
          </p:cNvSpPr>
          <p:nvPr>
            <p:ph type="sldNum" sz="quarter" idx="3"/>
          </p:nvPr>
        </p:nvSpPr>
        <p:spPr>
          <a:xfrm>
            <a:off x="8286750" y="7816850"/>
            <a:ext cx="6340475" cy="412750"/>
          </a:xfrm>
          <a:prstGeom prst="rect">
            <a:avLst/>
          </a:prstGeom>
        </p:spPr>
        <p:txBody>
          <a:bodyPr vert="horz" lIns="91440" tIns="45720" rIns="91440" bIns="45720" rtlCol="0" anchor="b"/>
          <a:lstStyle>
            <a:lvl1pPr algn="r">
              <a:defRPr sz="1200"/>
            </a:lvl1pPr>
          </a:lstStyle>
          <a:p>
            <a:fld id="{96D0125A-D328-4F75-A91B-A8CEDB63953F}" type="slidenum">
              <a:rPr lang="en-US" smtClean="0"/>
              <a:t>‹#›</a:t>
            </a:fld>
            <a:endParaRPr lang="en-US" dirty="0"/>
          </a:p>
        </p:txBody>
      </p:sp>
    </p:spTree>
    <p:extLst>
      <p:ext uri="{BB962C8B-B14F-4D97-AF65-F5344CB8AC3E}">
        <p14:creationId xmlns:p14="http://schemas.microsoft.com/office/powerpoint/2010/main" val="3461625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8286750" y="0"/>
            <a:ext cx="6340475" cy="412750"/>
          </a:xfrm>
          <a:prstGeom prst="rect">
            <a:avLst/>
          </a:prstGeom>
        </p:spPr>
        <p:txBody>
          <a:bodyPr vert="horz" lIns="91440" tIns="45720" rIns="91440" bIns="45720" rtlCol="0"/>
          <a:lstStyle>
            <a:lvl1pPr algn="r">
              <a:defRPr sz="1200"/>
            </a:lvl1pPr>
          </a:lstStyle>
          <a:p>
            <a:fld id="{85EE48BB-5CE7-364D-8AC6-A015D31DA59B}" type="datetimeFigureOut">
              <a:rPr lang="en-US" smtClean="0"/>
              <a:t>11/21/2023</a:t>
            </a:fld>
            <a:endParaRPr lang="en-US" dirty="0"/>
          </a:p>
        </p:txBody>
      </p:sp>
      <p:sp>
        <p:nvSpPr>
          <p:cNvPr id="4" name="Slide Image Placeholder 3"/>
          <p:cNvSpPr>
            <a:spLocks noGrp="1" noRot="1" noChangeAspect="1"/>
          </p:cNvSpPr>
          <p:nvPr>
            <p:ph type="sldImg" idx="2"/>
          </p:nvPr>
        </p:nvSpPr>
        <p:spPr>
          <a:xfrm>
            <a:off x="4845050" y="1028700"/>
            <a:ext cx="4940300" cy="27781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463675" y="3960813"/>
            <a:ext cx="11703050" cy="324008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8286750" y="7816850"/>
            <a:ext cx="6340475" cy="412750"/>
          </a:xfrm>
          <a:prstGeom prst="rect">
            <a:avLst/>
          </a:prstGeom>
        </p:spPr>
        <p:txBody>
          <a:bodyPr vert="horz" lIns="91440" tIns="45720" rIns="91440" bIns="45720" rtlCol="0" anchor="b"/>
          <a:lstStyle>
            <a:lvl1pPr algn="r">
              <a:defRPr sz="1200"/>
            </a:lvl1pPr>
          </a:lstStyle>
          <a:p>
            <a:fld id="{9535E1C7-88C3-9143-9718-91C56336BFCE}" type="slidenum">
              <a:rPr lang="en-US" smtClean="0"/>
              <a:t>‹#›</a:t>
            </a:fld>
            <a:endParaRPr lang="en-US" dirty="0"/>
          </a:p>
        </p:txBody>
      </p:sp>
    </p:spTree>
    <p:extLst>
      <p:ext uri="{BB962C8B-B14F-4D97-AF65-F5344CB8AC3E}">
        <p14:creationId xmlns:p14="http://schemas.microsoft.com/office/powerpoint/2010/main" val="209878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23</a:t>
            </a:fld>
            <a:endParaRPr lang="en-US" dirty="0"/>
          </a:p>
        </p:txBody>
      </p:sp>
    </p:spTree>
    <p:extLst>
      <p:ext uri="{BB962C8B-B14F-4D97-AF65-F5344CB8AC3E}">
        <p14:creationId xmlns:p14="http://schemas.microsoft.com/office/powerpoint/2010/main" val="1863536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69</a:t>
            </a:fld>
            <a:endParaRPr lang="en-US" dirty="0"/>
          </a:p>
        </p:txBody>
      </p:sp>
    </p:spTree>
    <p:extLst>
      <p:ext uri="{BB962C8B-B14F-4D97-AF65-F5344CB8AC3E}">
        <p14:creationId xmlns:p14="http://schemas.microsoft.com/office/powerpoint/2010/main" val="811140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86</a:t>
            </a:fld>
            <a:endParaRPr lang="en-US" dirty="0"/>
          </a:p>
        </p:txBody>
      </p:sp>
    </p:spTree>
    <p:extLst>
      <p:ext uri="{BB962C8B-B14F-4D97-AF65-F5344CB8AC3E}">
        <p14:creationId xmlns:p14="http://schemas.microsoft.com/office/powerpoint/2010/main" val="4068650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96</a:t>
            </a:fld>
            <a:endParaRPr lang="en-US" dirty="0"/>
          </a:p>
        </p:txBody>
      </p:sp>
    </p:spTree>
    <p:extLst>
      <p:ext uri="{BB962C8B-B14F-4D97-AF65-F5344CB8AC3E}">
        <p14:creationId xmlns:p14="http://schemas.microsoft.com/office/powerpoint/2010/main" val="335771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99</a:t>
            </a:fld>
            <a:endParaRPr lang="en-US" dirty="0"/>
          </a:p>
        </p:txBody>
      </p:sp>
    </p:spTree>
    <p:extLst>
      <p:ext uri="{BB962C8B-B14F-4D97-AF65-F5344CB8AC3E}">
        <p14:creationId xmlns:p14="http://schemas.microsoft.com/office/powerpoint/2010/main" val="2309701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128</a:t>
            </a:fld>
            <a:endParaRPr lang="en-US" dirty="0"/>
          </a:p>
        </p:txBody>
      </p:sp>
    </p:spTree>
    <p:extLst>
      <p:ext uri="{BB962C8B-B14F-4D97-AF65-F5344CB8AC3E}">
        <p14:creationId xmlns:p14="http://schemas.microsoft.com/office/powerpoint/2010/main" val="2173268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210</a:t>
            </a:fld>
            <a:endParaRPr lang="en-US" dirty="0"/>
          </a:p>
        </p:txBody>
      </p:sp>
    </p:spTree>
    <p:extLst>
      <p:ext uri="{BB962C8B-B14F-4D97-AF65-F5344CB8AC3E}">
        <p14:creationId xmlns:p14="http://schemas.microsoft.com/office/powerpoint/2010/main" val="33132874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5847EF98-FE67-924C-B40C-478327D6FCFD}"/>
              </a:ext>
            </a:extLst>
          </p:cNvPr>
          <p:cNvSpPr/>
          <p:nvPr userDrawn="1"/>
        </p:nvSpPr>
        <p:spPr>
          <a:xfrm flipH="1">
            <a:off x="7291388" y="2416175"/>
            <a:ext cx="7326312" cy="5813425"/>
          </a:xfrm>
          <a:prstGeom prst="rtTriangle">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ight Triangle 6">
            <a:extLst>
              <a:ext uri="{FF2B5EF4-FFF2-40B4-BE49-F238E27FC236}">
                <a16:creationId xmlns:a16="http://schemas.microsoft.com/office/drawing/2014/main" id="{25FA5ACE-6E30-CE4A-9699-7DD33C243EA6}"/>
              </a:ext>
            </a:extLst>
          </p:cNvPr>
          <p:cNvSpPr/>
          <p:nvPr userDrawn="1"/>
        </p:nvSpPr>
        <p:spPr>
          <a:xfrm flipH="1">
            <a:off x="7975600" y="2949575"/>
            <a:ext cx="6642100" cy="5280025"/>
          </a:xfrm>
          <a:prstGeom prst="rtTriangl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8" name="Picture 10">
            <a:extLst>
              <a:ext uri="{FF2B5EF4-FFF2-40B4-BE49-F238E27FC236}">
                <a16:creationId xmlns:a16="http://schemas.microsoft.com/office/drawing/2014/main" id="{DBAFCCAB-7163-D44B-8686-3D305593615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76727" y="6675120"/>
            <a:ext cx="2396473" cy="129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bject 4">
            <a:extLst>
              <a:ext uri="{FF2B5EF4-FFF2-40B4-BE49-F238E27FC236}">
                <a16:creationId xmlns:a16="http://schemas.microsoft.com/office/drawing/2014/main" id="{49B1250E-2FA9-6347-B9BF-43851009C456}"/>
              </a:ext>
            </a:extLst>
          </p:cNvPr>
          <p:cNvSpPr>
            <a:spLocks/>
          </p:cNvSpPr>
          <p:nvPr userDrawn="1"/>
        </p:nvSpPr>
        <p:spPr bwMode="auto">
          <a:xfrm>
            <a:off x="0" y="3079750"/>
            <a:ext cx="155575" cy="14478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sp>
        <p:nvSpPr>
          <p:cNvPr id="13" name="object 2">
            <a:extLst>
              <a:ext uri="{FF2B5EF4-FFF2-40B4-BE49-F238E27FC236}">
                <a16:creationId xmlns:a16="http://schemas.microsoft.com/office/drawing/2014/main" id="{19CAB701-6BE7-2C43-B694-9E21587E9496}"/>
              </a:ext>
            </a:extLst>
          </p:cNvPr>
          <p:cNvSpPr>
            <a:spLocks/>
          </p:cNvSpPr>
          <p:nvPr userDrawn="1"/>
        </p:nvSpPr>
        <p:spPr bwMode="auto">
          <a:xfrm>
            <a:off x="0" y="4038600"/>
            <a:ext cx="3886200" cy="76200"/>
          </a:xfrm>
          <a:custGeom>
            <a:avLst/>
            <a:gdLst>
              <a:gd name="T0" fmla="*/ 0 w 3885565"/>
              <a:gd name="T1" fmla="*/ 0 h 70245"/>
              <a:gd name="T2" fmla="*/ 3885336 w 3885565"/>
              <a:gd name="T3" fmla="*/ 0 h 70245"/>
            </a:gdLst>
            <a:ahLst/>
            <a:cxnLst>
              <a:cxn ang="0">
                <a:pos x="T0" y="T1"/>
              </a:cxn>
              <a:cxn ang="0">
                <a:pos x="T2" y="T3"/>
              </a:cxn>
            </a:cxnLst>
            <a:rect l="0" t="0" r="r" b="b"/>
            <a:pathLst>
              <a:path w="3885565" h="70245">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9" name="Subtitle 2">
            <a:extLst>
              <a:ext uri="{FF2B5EF4-FFF2-40B4-BE49-F238E27FC236}">
                <a16:creationId xmlns:a16="http://schemas.microsoft.com/office/drawing/2014/main" id="{052C6E0A-3C3E-8546-8D36-C5B71C787F11}"/>
              </a:ext>
            </a:extLst>
          </p:cNvPr>
          <p:cNvSpPr>
            <a:spLocks noGrp="1"/>
          </p:cNvSpPr>
          <p:nvPr>
            <p:ph type="subTitle" idx="1" hasCustomPrompt="1"/>
          </p:nvPr>
        </p:nvSpPr>
        <p:spPr>
          <a:xfrm>
            <a:off x="533400" y="4155946"/>
            <a:ext cx="89916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20" name="Title 1">
            <a:extLst>
              <a:ext uri="{FF2B5EF4-FFF2-40B4-BE49-F238E27FC236}">
                <a16:creationId xmlns:a16="http://schemas.microsoft.com/office/drawing/2014/main" id="{53FACF0E-7710-8C45-B38A-36FE875BCA03}"/>
              </a:ext>
            </a:extLst>
          </p:cNvPr>
          <p:cNvSpPr>
            <a:spLocks noGrp="1"/>
          </p:cNvSpPr>
          <p:nvPr>
            <p:ph type="ctrTitle" hasCustomPrompt="1"/>
          </p:nvPr>
        </p:nvSpPr>
        <p:spPr>
          <a:xfrm>
            <a:off x="533400" y="2743201"/>
            <a:ext cx="106680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dirty="0"/>
              <a:t>TITLE SLIDE</a:t>
            </a:r>
          </a:p>
        </p:txBody>
      </p:sp>
      <p:pic>
        <p:nvPicPr>
          <p:cNvPr id="3" name="Picture 2">
            <a:extLst>
              <a:ext uri="{FF2B5EF4-FFF2-40B4-BE49-F238E27FC236}">
                <a16:creationId xmlns:a16="http://schemas.microsoft.com/office/drawing/2014/main" id="{20D24466-DC47-42E2-A26B-EB38134E0F9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838790" y="457200"/>
            <a:ext cx="2273091" cy="908633"/>
          </a:xfrm>
          <a:prstGeom prst="rect">
            <a:avLst/>
          </a:prstGeom>
        </p:spPr>
      </p:pic>
    </p:spTree>
    <p:extLst>
      <p:ext uri="{BB962C8B-B14F-4D97-AF65-F5344CB8AC3E}">
        <p14:creationId xmlns:p14="http://schemas.microsoft.com/office/powerpoint/2010/main" val="420153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mple Slides - One Column">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01E162F1-DE1D-D541-873B-D19CF471034F}"/>
              </a:ext>
            </a:extLst>
          </p:cNvPr>
          <p:cNvSpPr>
            <a:spLocks noGrp="1"/>
          </p:cNvSpPr>
          <p:nvPr>
            <p:ph type="body" sz="quarter" idx="15" hasCustomPrompt="1"/>
          </p:nvPr>
        </p:nvSpPr>
        <p:spPr>
          <a:xfrm>
            <a:off x="685800" y="3048000"/>
            <a:ext cx="128778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6BEDE2E2-0412-E04F-8B0C-108E90FADF79}"/>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4A3D4483-C17C-114E-AAA8-4523FAE7D1C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9" name="Oval 8">
            <a:extLst>
              <a:ext uri="{FF2B5EF4-FFF2-40B4-BE49-F238E27FC236}">
                <a16:creationId xmlns:a16="http://schemas.microsoft.com/office/drawing/2014/main" id="{6825512A-79DD-984F-A5A7-1863E2C4B2B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0FE1480A-7749-2744-B65A-F58DC8EC2794}"/>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1" name="Picture 10">
            <a:extLst>
              <a:ext uri="{FF2B5EF4-FFF2-40B4-BE49-F238E27FC236}">
                <a16:creationId xmlns:a16="http://schemas.microsoft.com/office/drawing/2014/main" id="{960CA2AB-CF41-47ED-873A-D3258F5117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4" name="TextBox 13">
            <a:extLst>
              <a:ext uri="{FF2B5EF4-FFF2-40B4-BE49-F238E27FC236}">
                <a16:creationId xmlns:a16="http://schemas.microsoft.com/office/drawing/2014/main" id="{7EE7A0F1-4F4E-4E26-8269-DE9C516F3631}"/>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45288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imple Slides - One Column">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01E162F1-DE1D-D541-873B-D19CF471034F}"/>
              </a:ext>
            </a:extLst>
          </p:cNvPr>
          <p:cNvSpPr>
            <a:spLocks noGrp="1"/>
          </p:cNvSpPr>
          <p:nvPr>
            <p:ph type="body" sz="quarter" idx="15" hasCustomPrompt="1"/>
          </p:nvPr>
        </p:nvSpPr>
        <p:spPr>
          <a:xfrm>
            <a:off x="685800" y="3048000"/>
            <a:ext cx="128778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6BEDE2E2-0412-E04F-8B0C-108E90FADF79}"/>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4A3D4483-C17C-114E-AAA8-4523FAE7D1C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9" name="Oval 8">
            <a:extLst>
              <a:ext uri="{FF2B5EF4-FFF2-40B4-BE49-F238E27FC236}">
                <a16:creationId xmlns:a16="http://schemas.microsoft.com/office/drawing/2014/main" id="{6825512A-79DD-984F-A5A7-1863E2C4B2B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0FE1480A-7749-2744-B65A-F58DC8EC2794}"/>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1" name="Picture 10">
            <a:extLst>
              <a:ext uri="{FF2B5EF4-FFF2-40B4-BE49-F238E27FC236}">
                <a16:creationId xmlns:a16="http://schemas.microsoft.com/office/drawing/2014/main" id="{960CA2AB-CF41-47ED-873A-D3258F5117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4" name="TextBox 13">
            <a:extLst>
              <a:ext uri="{FF2B5EF4-FFF2-40B4-BE49-F238E27FC236}">
                <a16:creationId xmlns:a16="http://schemas.microsoft.com/office/drawing/2014/main" id="{378FE397-4402-4C4C-8DBB-E5971B7A8006}"/>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65482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 Slides - Two Column">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498A16D-F29A-4B47-9973-22BF68A388C7}"/>
              </a:ext>
            </a:extLst>
          </p:cNvPr>
          <p:cNvSpPr>
            <a:spLocks noGrp="1"/>
          </p:cNvSpPr>
          <p:nvPr>
            <p:ph sz="quarter" idx="14" hasCustomPrompt="1"/>
          </p:nvPr>
        </p:nvSpPr>
        <p:spPr>
          <a:xfrm>
            <a:off x="6858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5">
            <a:extLst>
              <a:ext uri="{FF2B5EF4-FFF2-40B4-BE49-F238E27FC236}">
                <a16:creationId xmlns:a16="http://schemas.microsoft.com/office/drawing/2014/main" id="{5D37EE80-0F81-B24A-A8D4-25EFF546BF11}"/>
              </a:ext>
            </a:extLst>
          </p:cNvPr>
          <p:cNvSpPr>
            <a:spLocks noGrp="1"/>
          </p:cNvSpPr>
          <p:nvPr>
            <p:ph sz="quarter" idx="15" hasCustomPrompt="1"/>
          </p:nvPr>
        </p:nvSpPr>
        <p:spPr>
          <a:xfrm>
            <a:off x="73152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352A0864-913A-744E-97D9-B5F3D10B0428}"/>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33C1D0BF-DADE-104C-B1AD-6A24FC83C0E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7AADEBE1-0008-444B-A330-1EF28DBCE1EE}"/>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DA9DC9A5-5917-BE42-B90F-8B88BA2105D5}"/>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9" name="Picture 8">
            <a:extLst>
              <a:ext uri="{FF2B5EF4-FFF2-40B4-BE49-F238E27FC236}">
                <a16:creationId xmlns:a16="http://schemas.microsoft.com/office/drawing/2014/main" id="{AC03AB69-A7A1-4946-98D5-665DA99F90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3" name="TextBox 12">
            <a:extLst>
              <a:ext uri="{FF2B5EF4-FFF2-40B4-BE49-F238E27FC236}">
                <a16:creationId xmlns:a16="http://schemas.microsoft.com/office/drawing/2014/main" id="{BC4F22BC-6D35-4FFF-B4E3-FE315F50BF66}"/>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082868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imple Slides - Two Column">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498A16D-F29A-4B47-9973-22BF68A388C7}"/>
              </a:ext>
            </a:extLst>
          </p:cNvPr>
          <p:cNvSpPr>
            <a:spLocks noGrp="1"/>
          </p:cNvSpPr>
          <p:nvPr>
            <p:ph sz="quarter" idx="14" hasCustomPrompt="1"/>
          </p:nvPr>
        </p:nvSpPr>
        <p:spPr>
          <a:xfrm>
            <a:off x="6858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5">
            <a:extLst>
              <a:ext uri="{FF2B5EF4-FFF2-40B4-BE49-F238E27FC236}">
                <a16:creationId xmlns:a16="http://schemas.microsoft.com/office/drawing/2014/main" id="{5D37EE80-0F81-B24A-A8D4-25EFF546BF11}"/>
              </a:ext>
            </a:extLst>
          </p:cNvPr>
          <p:cNvSpPr>
            <a:spLocks noGrp="1"/>
          </p:cNvSpPr>
          <p:nvPr>
            <p:ph sz="quarter" idx="15" hasCustomPrompt="1"/>
          </p:nvPr>
        </p:nvSpPr>
        <p:spPr>
          <a:xfrm>
            <a:off x="73152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352A0864-913A-744E-97D9-B5F3D10B0428}"/>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33C1D0BF-DADE-104C-B1AD-6A24FC83C0E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7AADEBE1-0008-444B-A330-1EF28DBCE1EE}"/>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DA9DC9A5-5917-BE42-B90F-8B88BA2105D5}"/>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9" name="Picture 8">
            <a:extLst>
              <a:ext uri="{FF2B5EF4-FFF2-40B4-BE49-F238E27FC236}">
                <a16:creationId xmlns:a16="http://schemas.microsoft.com/office/drawing/2014/main" id="{AC03AB69-A7A1-4946-98D5-665DA99F90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3" name="TextBox 12">
            <a:extLst>
              <a:ext uri="{FF2B5EF4-FFF2-40B4-BE49-F238E27FC236}">
                <a16:creationId xmlns:a16="http://schemas.microsoft.com/office/drawing/2014/main" id="{48EEDD4E-DB99-4C47-84D8-C12E7573206B}"/>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2173248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mple Slides - Three Column">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489D98E7-9AB5-704E-A7B3-35778CD6ED68}"/>
              </a:ext>
            </a:extLst>
          </p:cNvPr>
          <p:cNvSpPr>
            <a:spLocks noGrp="1"/>
          </p:cNvSpPr>
          <p:nvPr>
            <p:ph sz="quarter" idx="14" hasCustomPrompt="1"/>
          </p:nvPr>
        </p:nvSpPr>
        <p:spPr>
          <a:xfrm>
            <a:off x="6858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5">
            <a:extLst>
              <a:ext uri="{FF2B5EF4-FFF2-40B4-BE49-F238E27FC236}">
                <a16:creationId xmlns:a16="http://schemas.microsoft.com/office/drawing/2014/main" id="{AE1C5EA5-5FBD-7043-B925-D73F4D4759CB}"/>
              </a:ext>
            </a:extLst>
          </p:cNvPr>
          <p:cNvSpPr>
            <a:spLocks noGrp="1"/>
          </p:cNvSpPr>
          <p:nvPr>
            <p:ph sz="quarter" idx="15" hasCustomPrompt="1"/>
          </p:nvPr>
        </p:nvSpPr>
        <p:spPr>
          <a:xfrm>
            <a:off x="9677400" y="3048000"/>
            <a:ext cx="38862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5">
            <a:extLst>
              <a:ext uri="{FF2B5EF4-FFF2-40B4-BE49-F238E27FC236}">
                <a16:creationId xmlns:a16="http://schemas.microsoft.com/office/drawing/2014/main" id="{A8AEA138-EF89-5B4E-85EC-1A78D845188F}"/>
              </a:ext>
            </a:extLst>
          </p:cNvPr>
          <p:cNvSpPr>
            <a:spLocks noGrp="1"/>
          </p:cNvSpPr>
          <p:nvPr>
            <p:ph sz="quarter" idx="16" hasCustomPrompt="1"/>
          </p:nvPr>
        </p:nvSpPr>
        <p:spPr>
          <a:xfrm>
            <a:off x="51816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FCA20B7F-DB91-5B42-8772-995F89C16C81}"/>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3C8D48B6-0FFD-6E40-9D1E-E714914C21B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4" name="Oval 13">
            <a:extLst>
              <a:ext uri="{FF2B5EF4-FFF2-40B4-BE49-F238E27FC236}">
                <a16:creationId xmlns:a16="http://schemas.microsoft.com/office/drawing/2014/main" id="{F22F69F2-8FAB-5B42-9171-982FA11B266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2">
            <a:extLst>
              <a:ext uri="{FF2B5EF4-FFF2-40B4-BE49-F238E27FC236}">
                <a16:creationId xmlns:a16="http://schemas.microsoft.com/office/drawing/2014/main" id="{49446BA8-058E-034F-AB76-4422A9AE37BE}"/>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7641F30B-85CB-4A8F-AB1E-1DA874F07A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7" name="TextBox 16">
            <a:extLst>
              <a:ext uri="{FF2B5EF4-FFF2-40B4-BE49-F238E27FC236}">
                <a16:creationId xmlns:a16="http://schemas.microsoft.com/office/drawing/2014/main" id="{01984FAA-BD07-416B-9A8E-376451A9342A}"/>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1224439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imple Slides - Three Column">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489D98E7-9AB5-704E-A7B3-35778CD6ED68}"/>
              </a:ext>
            </a:extLst>
          </p:cNvPr>
          <p:cNvSpPr>
            <a:spLocks noGrp="1"/>
          </p:cNvSpPr>
          <p:nvPr>
            <p:ph sz="quarter" idx="14" hasCustomPrompt="1"/>
          </p:nvPr>
        </p:nvSpPr>
        <p:spPr>
          <a:xfrm>
            <a:off x="6858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5">
            <a:extLst>
              <a:ext uri="{FF2B5EF4-FFF2-40B4-BE49-F238E27FC236}">
                <a16:creationId xmlns:a16="http://schemas.microsoft.com/office/drawing/2014/main" id="{AE1C5EA5-5FBD-7043-B925-D73F4D4759CB}"/>
              </a:ext>
            </a:extLst>
          </p:cNvPr>
          <p:cNvSpPr>
            <a:spLocks noGrp="1"/>
          </p:cNvSpPr>
          <p:nvPr>
            <p:ph sz="quarter" idx="15" hasCustomPrompt="1"/>
          </p:nvPr>
        </p:nvSpPr>
        <p:spPr>
          <a:xfrm>
            <a:off x="9677400" y="3048000"/>
            <a:ext cx="38862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5">
            <a:extLst>
              <a:ext uri="{FF2B5EF4-FFF2-40B4-BE49-F238E27FC236}">
                <a16:creationId xmlns:a16="http://schemas.microsoft.com/office/drawing/2014/main" id="{A8AEA138-EF89-5B4E-85EC-1A78D845188F}"/>
              </a:ext>
            </a:extLst>
          </p:cNvPr>
          <p:cNvSpPr>
            <a:spLocks noGrp="1"/>
          </p:cNvSpPr>
          <p:nvPr>
            <p:ph sz="quarter" idx="16" hasCustomPrompt="1"/>
          </p:nvPr>
        </p:nvSpPr>
        <p:spPr>
          <a:xfrm>
            <a:off x="51816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FCA20B7F-DB91-5B42-8772-995F89C16C81}"/>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3C8D48B6-0FFD-6E40-9D1E-E714914C21B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4" name="Oval 13">
            <a:extLst>
              <a:ext uri="{FF2B5EF4-FFF2-40B4-BE49-F238E27FC236}">
                <a16:creationId xmlns:a16="http://schemas.microsoft.com/office/drawing/2014/main" id="{F22F69F2-8FAB-5B42-9171-982FA11B266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2">
            <a:extLst>
              <a:ext uri="{FF2B5EF4-FFF2-40B4-BE49-F238E27FC236}">
                <a16:creationId xmlns:a16="http://schemas.microsoft.com/office/drawing/2014/main" id="{49446BA8-058E-034F-AB76-4422A9AE37BE}"/>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7641F30B-85CB-4A8F-AB1E-1DA874F07A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6" name="TextBox 15">
            <a:extLst>
              <a:ext uri="{FF2B5EF4-FFF2-40B4-BE49-F238E27FC236}">
                <a16:creationId xmlns:a16="http://schemas.microsoft.com/office/drawing/2014/main" id="{E761F5B7-0E06-4DCC-847D-EEFBB1A22BF6}"/>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502400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Slides - Photo Only">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1A1176CE-ACD2-0649-82A4-CB21ED1FE4F7}"/>
              </a:ext>
            </a:extLst>
          </p:cNvPr>
          <p:cNvSpPr>
            <a:spLocks noGrp="1"/>
          </p:cNvSpPr>
          <p:nvPr>
            <p:ph type="pic" sz="quarter" idx="10"/>
          </p:nvPr>
        </p:nvSpPr>
        <p:spPr>
          <a:xfrm>
            <a:off x="142874" y="0"/>
            <a:ext cx="14487525" cy="8229600"/>
          </a:xfrm>
          <a:prstGeom prst="rect">
            <a:avLst/>
          </a:prstGeom>
        </p:spPr>
        <p:txBody>
          <a:bodyPr/>
          <a:lstStyle/>
          <a:p>
            <a:endParaRPr lang="en-US" dirty="0"/>
          </a:p>
        </p:txBody>
      </p:sp>
      <p:sp>
        <p:nvSpPr>
          <p:cNvPr id="3" name="object 4">
            <a:extLst>
              <a:ext uri="{FF2B5EF4-FFF2-40B4-BE49-F238E27FC236}">
                <a16:creationId xmlns:a16="http://schemas.microsoft.com/office/drawing/2014/main" id="{8C8D5801-9BE1-6142-BC32-56BBE40E147E}"/>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4" name="Picture 3">
            <a:extLst>
              <a:ext uri="{FF2B5EF4-FFF2-40B4-BE49-F238E27FC236}">
                <a16:creationId xmlns:a16="http://schemas.microsoft.com/office/drawing/2014/main" id="{9A8428B2-E1D8-6242-BE84-24F70A3B57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
        <p:nvSpPr>
          <p:cNvPr id="6" name="Oval 5">
            <a:extLst>
              <a:ext uri="{FF2B5EF4-FFF2-40B4-BE49-F238E27FC236}">
                <a16:creationId xmlns:a16="http://schemas.microsoft.com/office/drawing/2014/main" id="{CD7ECD57-6281-6647-8604-6BDCA7F1138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501CC036-35EB-724C-925B-AFE34D3DE79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DF2ABD52-5E76-4B6B-8D05-700C3B272EA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Tree>
    <p:extLst>
      <p:ext uri="{BB962C8B-B14F-4D97-AF65-F5344CB8AC3E}">
        <p14:creationId xmlns:p14="http://schemas.microsoft.com/office/powerpoint/2010/main" val="2763124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s - Photo and Titl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BA7B55E-4760-D54F-A779-CBEB05DF9858}"/>
              </a:ext>
            </a:extLst>
          </p:cNvPr>
          <p:cNvSpPr>
            <a:spLocks noGrp="1"/>
          </p:cNvSpPr>
          <p:nvPr>
            <p:ph type="pic" sz="quarter" idx="10"/>
          </p:nvPr>
        </p:nvSpPr>
        <p:spPr>
          <a:xfrm>
            <a:off x="142874" y="0"/>
            <a:ext cx="14487525" cy="8229600"/>
          </a:xfrm>
          <a:prstGeom prst="rect">
            <a:avLst/>
          </a:prstGeom>
        </p:spPr>
        <p:txBody>
          <a:bodyPr/>
          <a:lstStyle/>
          <a:p>
            <a:endParaRPr lang="en-US" dirty="0"/>
          </a:p>
        </p:txBody>
      </p:sp>
      <p:sp>
        <p:nvSpPr>
          <p:cNvPr id="4" name="object 4">
            <a:extLst>
              <a:ext uri="{FF2B5EF4-FFF2-40B4-BE49-F238E27FC236}">
                <a16:creationId xmlns:a16="http://schemas.microsoft.com/office/drawing/2014/main" id="{91623268-0FBE-3043-A9AB-94B1D687CFF8}"/>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5" name="Picture 4">
            <a:extLst>
              <a:ext uri="{FF2B5EF4-FFF2-40B4-BE49-F238E27FC236}">
                <a16:creationId xmlns:a16="http://schemas.microsoft.com/office/drawing/2014/main" id="{2176BA84-C665-124A-AD82-9ADF60C22A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
        <p:nvSpPr>
          <p:cNvPr id="8" name="Subtitle 2">
            <a:extLst>
              <a:ext uri="{FF2B5EF4-FFF2-40B4-BE49-F238E27FC236}">
                <a16:creationId xmlns:a16="http://schemas.microsoft.com/office/drawing/2014/main" id="{81798FFD-7972-4C41-A1BF-1F5E78A6273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45F08A23-0D0A-604A-B122-1143AC77178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823FCDC5-09AA-4E4D-99F5-A435E87BED50}"/>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45942103-09C0-3946-B874-1D277B93356A}"/>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65D32050-436E-47F8-87B9-1689FC08551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Tree>
    <p:extLst>
      <p:ext uri="{BB962C8B-B14F-4D97-AF65-F5344CB8AC3E}">
        <p14:creationId xmlns:p14="http://schemas.microsoft.com/office/powerpoint/2010/main" val="3411260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plit Content - Title Only">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6" name="Subtitle 2">
            <a:extLst>
              <a:ext uri="{FF2B5EF4-FFF2-40B4-BE49-F238E27FC236}">
                <a16:creationId xmlns:a16="http://schemas.microsoft.com/office/drawing/2014/main" id="{F5A34989-DB6B-1C47-9B02-53A27AB01FCA}"/>
              </a:ext>
            </a:extLst>
          </p:cNvPr>
          <p:cNvSpPr>
            <a:spLocks noGrp="1"/>
          </p:cNvSpPr>
          <p:nvPr>
            <p:ph type="subTitle" idx="1" hasCustomPrompt="1"/>
          </p:nvPr>
        </p:nvSpPr>
        <p:spPr>
          <a:xfrm>
            <a:off x="7391400" y="4267199"/>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E7B90F26-5B26-2D49-947D-3C1DF8DB18ED}"/>
              </a:ext>
            </a:extLst>
          </p:cNvPr>
          <p:cNvSpPr>
            <a:spLocks noGrp="1"/>
          </p:cNvSpPr>
          <p:nvPr>
            <p:ph type="ctrTitle" hasCustomPrompt="1"/>
          </p:nvPr>
        </p:nvSpPr>
        <p:spPr>
          <a:xfrm>
            <a:off x="7391400" y="3429000"/>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5" name="Oval 4">
            <a:extLst>
              <a:ext uri="{FF2B5EF4-FFF2-40B4-BE49-F238E27FC236}">
                <a16:creationId xmlns:a16="http://schemas.microsoft.com/office/drawing/2014/main" id="{1569F22E-B2E0-B24E-9B0F-DF7020148A7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61A349BA-F882-9A47-AC0B-B7341A2C05D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B659C271-5C34-4EF1-B447-F0DA22A55F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763521" y="609600"/>
            <a:ext cx="1231983" cy="492466"/>
          </a:xfrm>
          <a:prstGeom prst="rect">
            <a:avLst/>
          </a:prstGeom>
        </p:spPr>
      </p:pic>
    </p:spTree>
    <p:extLst>
      <p:ext uri="{BB962C8B-B14F-4D97-AF65-F5344CB8AC3E}">
        <p14:creationId xmlns:p14="http://schemas.microsoft.com/office/powerpoint/2010/main" val="1734363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plit Content - Titl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6" name="Subtitle 2">
            <a:extLst>
              <a:ext uri="{FF2B5EF4-FFF2-40B4-BE49-F238E27FC236}">
                <a16:creationId xmlns:a16="http://schemas.microsoft.com/office/drawing/2014/main" id="{F5A34989-DB6B-1C47-9B02-53A27AB01FCA}"/>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E7B90F26-5B26-2D49-947D-3C1DF8DB18ED}"/>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5" name="Oval 4">
            <a:extLst>
              <a:ext uri="{FF2B5EF4-FFF2-40B4-BE49-F238E27FC236}">
                <a16:creationId xmlns:a16="http://schemas.microsoft.com/office/drawing/2014/main" id="{4BBAE693-D56F-7448-87FA-F37C077EBB71}"/>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9F0B3A60-FF11-6D47-8544-AACB4B620B6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216D3FA7-52B5-47E9-A111-93C3AAB6DD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609600"/>
            <a:ext cx="1231983" cy="492466"/>
          </a:xfrm>
          <a:prstGeom prst="rect">
            <a:avLst/>
          </a:prstGeom>
        </p:spPr>
      </p:pic>
    </p:spTree>
    <p:extLst>
      <p:ext uri="{BB962C8B-B14F-4D97-AF65-F5344CB8AC3E}">
        <p14:creationId xmlns:p14="http://schemas.microsoft.com/office/powerpoint/2010/main" val="1916492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8F24E8C2-88D0-8543-A512-86696E5FF2E1}"/>
              </a:ext>
            </a:extLst>
          </p:cNvPr>
          <p:cNvSpPr>
            <a:spLocks/>
          </p:cNvSpPr>
          <p:nvPr userDrawn="1"/>
        </p:nvSpPr>
        <p:spPr bwMode="auto">
          <a:xfrm>
            <a:off x="14325600" y="3079750"/>
            <a:ext cx="304800" cy="14478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solidFill>
          <a:ln>
            <a:noFill/>
          </a:ln>
        </p:spPr>
        <p:txBody>
          <a:bodyPr lIns="0" tIns="0" rIns="0" bIns="0"/>
          <a:lstStyle/>
          <a:p>
            <a:endParaRPr lang="en-US" dirty="0"/>
          </a:p>
        </p:txBody>
      </p:sp>
      <p:sp>
        <p:nvSpPr>
          <p:cNvPr id="19" name="object 2">
            <a:extLst>
              <a:ext uri="{FF2B5EF4-FFF2-40B4-BE49-F238E27FC236}">
                <a16:creationId xmlns:a16="http://schemas.microsoft.com/office/drawing/2014/main" id="{21FBA6B4-9211-EF49-AF9D-88B4DD38744B}"/>
              </a:ext>
            </a:extLst>
          </p:cNvPr>
          <p:cNvSpPr>
            <a:spLocks/>
          </p:cNvSpPr>
          <p:nvPr userDrawn="1"/>
        </p:nvSpPr>
        <p:spPr bwMode="auto">
          <a:xfrm>
            <a:off x="596900" y="4038600"/>
            <a:ext cx="14033500" cy="609600"/>
          </a:xfrm>
          <a:custGeom>
            <a:avLst/>
            <a:gdLst>
              <a:gd name="T0" fmla="*/ 0 w 3885565"/>
              <a:gd name="T1" fmla="*/ 0 h 152400"/>
              <a:gd name="T2" fmla="*/ 3885336 w 3885565"/>
              <a:gd name="T3" fmla="*/ 0 h 152400"/>
            </a:gdLst>
            <a:ahLst/>
            <a:cxnLst>
              <a:cxn ang="0">
                <a:pos x="T0" y="T1"/>
              </a:cxn>
              <a:cxn ang="0">
                <a:pos x="T2" y="T3"/>
              </a:cxn>
            </a:cxnLst>
            <a:rect l="0" t="0" r="r" b="b"/>
            <a:pathLst>
              <a:path w="3885565" h="152400">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21" name="Subtitle 2">
            <a:extLst>
              <a:ext uri="{FF2B5EF4-FFF2-40B4-BE49-F238E27FC236}">
                <a16:creationId xmlns:a16="http://schemas.microsoft.com/office/drawing/2014/main" id="{8C148770-7075-5D49-A2F3-01F8004D6A72}"/>
              </a:ext>
            </a:extLst>
          </p:cNvPr>
          <p:cNvSpPr>
            <a:spLocks noGrp="1"/>
          </p:cNvSpPr>
          <p:nvPr>
            <p:ph type="subTitle" idx="1" hasCustomPrompt="1"/>
          </p:nvPr>
        </p:nvSpPr>
        <p:spPr>
          <a:xfrm>
            <a:off x="533400" y="4155946"/>
            <a:ext cx="132588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22" name="Title 1">
            <a:extLst>
              <a:ext uri="{FF2B5EF4-FFF2-40B4-BE49-F238E27FC236}">
                <a16:creationId xmlns:a16="http://schemas.microsoft.com/office/drawing/2014/main" id="{B9FB1A25-CAE0-FC4F-A7F8-28305F3782C0}"/>
              </a:ext>
            </a:extLst>
          </p:cNvPr>
          <p:cNvSpPr>
            <a:spLocks noGrp="1"/>
          </p:cNvSpPr>
          <p:nvPr>
            <p:ph type="ctrTitle" hasCustomPrompt="1"/>
          </p:nvPr>
        </p:nvSpPr>
        <p:spPr>
          <a:xfrm>
            <a:off x="533400" y="2743201"/>
            <a:ext cx="132588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dirty="0"/>
              <a:t>Title Slide</a:t>
            </a:r>
          </a:p>
        </p:txBody>
      </p:sp>
      <p:sp>
        <p:nvSpPr>
          <p:cNvPr id="2" name="Rectangle 1">
            <a:extLst>
              <a:ext uri="{FF2B5EF4-FFF2-40B4-BE49-F238E27FC236}">
                <a16:creationId xmlns:a16="http://schemas.microsoft.com/office/drawing/2014/main" id="{CFB90EDC-B8CB-E841-BCB2-A63384585752}"/>
              </a:ext>
            </a:extLst>
          </p:cNvPr>
          <p:cNvSpPr/>
          <p:nvPr userDrawn="1"/>
        </p:nvSpPr>
        <p:spPr>
          <a:xfrm>
            <a:off x="0" y="7010400"/>
            <a:ext cx="14630400" cy="12192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10E21"/>
              </a:solidFill>
            </a:endParaRPr>
          </a:p>
        </p:txBody>
      </p:sp>
      <p:sp>
        <p:nvSpPr>
          <p:cNvPr id="10" name="Rectangle 9">
            <a:extLst>
              <a:ext uri="{FF2B5EF4-FFF2-40B4-BE49-F238E27FC236}">
                <a16:creationId xmlns:a16="http://schemas.microsoft.com/office/drawing/2014/main" id="{4CDABD89-4697-7A46-9378-1D6696666B3E}"/>
              </a:ext>
            </a:extLst>
          </p:cNvPr>
          <p:cNvSpPr/>
          <p:nvPr userDrawn="1"/>
        </p:nvSpPr>
        <p:spPr>
          <a:xfrm flipV="1">
            <a:off x="0" y="7315200"/>
            <a:ext cx="14630400" cy="9144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90000"/>
              </a:solidFill>
            </a:endParaRPr>
          </a:p>
        </p:txBody>
      </p:sp>
      <p:pic>
        <p:nvPicPr>
          <p:cNvPr id="9" name="Picture 8">
            <a:extLst>
              <a:ext uri="{FF2B5EF4-FFF2-40B4-BE49-F238E27FC236}">
                <a16:creationId xmlns:a16="http://schemas.microsoft.com/office/drawing/2014/main" id="{25C71139-E34D-D04E-A7C2-F2E7DAA14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2393"/>
            <a:ext cx="2364956" cy="1279289"/>
          </a:xfrm>
          <a:prstGeom prst="rect">
            <a:avLst/>
          </a:prstGeom>
        </p:spPr>
      </p:pic>
      <p:pic>
        <p:nvPicPr>
          <p:cNvPr id="11" name="Picture 10">
            <a:extLst>
              <a:ext uri="{FF2B5EF4-FFF2-40B4-BE49-F238E27FC236}">
                <a16:creationId xmlns:a16="http://schemas.microsoft.com/office/drawing/2014/main" id="{767F2B47-1C63-4CB8-88E1-447C29CF2DB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442456" y="564283"/>
            <a:ext cx="2654544" cy="1061113"/>
          </a:xfrm>
          <a:prstGeom prst="rect">
            <a:avLst/>
          </a:prstGeom>
        </p:spPr>
      </p:pic>
      <p:sp>
        <p:nvSpPr>
          <p:cNvPr id="3" name="Rectangle 2">
            <a:extLst>
              <a:ext uri="{FF2B5EF4-FFF2-40B4-BE49-F238E27FC236}">
                <a16:creationId xmlns:a16="http://schemas.microsoft.com/office/drawing/2014/main" id="{5D368B5D-317D-41A4-B0ED-67361050E6D1}"/>
              </a:ext>
            </a:extLst>
          </p:cNvPr>
          <p:cNvSpPr/>
          <p:nvPr userDrawn="1"/>
        </p:nvSpPr>
        <p:spPr>
          <a:xfrm>
            <a:off x="14325600" y="2971800"/>
            <a:ext cx="3048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
        <p:nvSpPr>
          <p:cNvPr id="12" name="TextBox 11">
            <a:extLst>
              <a:ext uri="{FF2B5EF4-FFF2-40B4-BE49-F238E27FC236}">
                <a16:creationId xmlns:a16="http://schemas.microsoft.com/office/drawing/2014/main" id="{CDF90826-05C2-4B2E-8539-BD2916C67EA4}"/>
              </a:ext>
            </a:extLst>
          </p:cNvPr>
          <p:cNvSpPr txBox="1"/>
          <p:nvPr userDrawn="1"/>
        </p:nvSpPr>
        <p:spPr>
          <a:xfrm rot="10800000">
            <a:off x="0" y="6906161"/>
            <a:ext cx="14630400" cy="1323439"/>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898726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plit Content - Basic Conten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12" name="Subtitle 2">
            <a:extLst>
              <a:ext uri="{FF2B5EF4-FFF2-40B4-BE49-F238E27FC236}">
                <a16:creationId xmlns:a16="http://schemas.microsoft.com/office/drawing/2014/main" id="{59D77126-D501-464C-8E85-B7D943936202}"/>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3" name="Title 1">
            <a:extLst>
              <a:ext uri="{FF2B5EF4-FFF2-40B4-BE49-F238E27FC236}">
                <a16:creationId xmlns:a16="http://schemas.microsoft.com/office/drawing/2014/main" id="{BA48D990-F660-F748-BB05-82ACBE430FD1}"/>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4" name="Text Placeholder 9">
            <a:extLst>
              <a:ext uri="{FF2B5EF4-FFF2-40B4-BE49-F238E27FC236}">
                <a16:creationId xmlns:a16="http://schemas.microsoft.com/office/drawing/2014/main" id="{F35E03D2-EF9E-C247-AD8B-154D56C5B07B}"/>
              </a:ext>
            </a:extLst>
          </p:cNvPr>
          <p:cNvSpPr>
            <a:spLocks noGrp="1"/>
          </p:cNvSpPr>
          <p:nvPr>
            <p:ph type="body" sz="quarter" idx="10" hasCustomPrompt="1"/>
          </p:nvPr>
        </p:nvSpPr>
        <p:spPr>
          <a:xfrm>
            <a:off x="7391400" y="3048000"/>
            <a:ext cx="5943600" cy="45720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6" name="Oval 5">
            <a:extLst>
              <a:ext uri="{FF2B5EF4-FFF2-40B4-BE49-F238E27FC236}">
                <a16:creationId xmlns:a16="http://schemas.microsoft.com/office/drawing/2014/main" id="{64B34046-8BCE-3D4F-99C7-B68567F1F642}"/>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D996E112-1B45-A74F-8501-DD441D00F6CD}"/>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AC8034F5-86AE-4AF9-9B39-63609395BC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609600"/>
            <a:ext cx="1231983" cy="492466"/>
          </a:xfrm>
          <a:prstGeom prst="rect">
            <a:avLst/>
          </a:prstGeom>
        </p:spPr>
      </p:pic>
    </p:spTree>
    <p:extLst>
      <p:ext uri="{BB962C8B-B14F-4D97-AF65-F5344CB8AC3E}">
        <p14:creationId xmlns:p14="http://schemas.microsoft.com/office/powerpoint/2010/main" val="2310481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lit Content - One Column">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6164BC8B-2DDC-624C-A5E0-17F9D36C6C22}"/>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8" name="Content Placeholder 15">
            <a:extLst>
              <a:ext uri="{FF2B5EF4-FFF2-40B4-BE49-F238E27FC236}">
                <a16:creationId xmlns:a16="http://schemas.microsoft.com/office/drawing/2014/main" id="{61E630F4-058D-094F-B095-F42FA481FDED}"/>
              </a:ext>
            </a:extLst>
          </p:cNvPr>
          <p:cNvSpPr>
            <a:spLocks noGrp="1"/>
          </p:cNvSpPr>
          <p:nvPr>
            <p:ph sz="quarter" idx="14" hasCustomPrompt="1"/>
          </p:nvPr>
        </p:nvSpPr>
        <p:spPr>
          <a:xfrm>
            <a:off x="7391400" y="3048000"/>
            <a:ext cx="5943600" cy="45720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ubtitle 2">
            <a:extLst>
              <a:ext uri="{FF2B5EF4-FFF2-40B4-BE49-F238E27FC236}">
                <a16:creationId xmlns:a16="http://schemas.microsoft.com/office/drawing/2014/main" id="{3A499F2E-D4BF-6241-B666-AECAC4376125}"/>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1" name="Title 1">
            <a:extLst>
              <a:ext uri="{FF2B5EF4-FFF2-40B4-BE49-F238E27FC236}">
                <a16:creationId xmlns:a16="http://schemas.microsoft.com/office/drawing/2014/main" id="{7CD8ABC0-539D-4E40-B8EC-8E2AE2233701}"/>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7" name="Oval 6">
            <a:extLst>
              <a:ext uri="{FF2B5EF4-FFF2-40B4-BE49-F238E27FC236}">
                <a16:creationId xmlns:a16="http://schemas.microsoft.com/office/drawing/2014/main" id="{2ABCDC6D-A828-4F4A-901D-D307BFA19520}"/>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2">
            <a:extLst>
              <a:ext uri="{FF2B5EF4-FFF2-40B4-BE49-F238E27FC236}">
                <a16:creationId xmlns:a16="http://schemas.microsoft.com/office/drawing/2014/main" id="{9FA10DA0-4455-3D43-ACD5-EF24C9BDC133}"/>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D0038BC1-865C-4EC7-8442-40094C5B0C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609600"/>
            <a:ext cx="1231983" cy="492466"/>
          </a:xfrm>
          <a:prstGeom prst="rect">
            <a:avLst/>
          </a:prstGeom>
        </p:spPr>
      </p:pic>
    </p:spTree>
    <p:extLst>
      <p:ext uri="{BB962C8B-B14F-4D97-AF65-F5344CB8AC3E}">
        <p14:creationId xmlns:p14="http://schemas.microsoft.com/office/powerpoint/2010/main" val="370495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Right - Title Only">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5F22C1C2-FE88-CB4E-9288-00F45F659375}"/>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3" name="Title 1">
            <a:extLst>
              <a:ext uri="{FF2B5EF4-FFF2-40B4-BE49-F238E27FC236}">
                <a16:creationId xmlns:a16="http://schemas.microsoft.com/office/drawing/2014/main" id="{4F7531D0-4694-D142-9626-C24B523FA067}"/>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4" name="Picture Placeholder 9">
            <a:extLst>
              <a:ext uri="{FF2B5EF4-FFF2-40B4-BE49-F238E27FC236}">
                <a16:creationId xmlns:a16="http://schemas.microsoft.com/office/drawing/2014/main" id="{30833C13-1F9B-3C42-9C7D-27E25968D170}"/>
              </a:ext>
            </a:extLst>
          </p:cNvPr>
          <p:cNvSpPr>
            <a:spLocks noGrp="1"/>
          </p:cNvSpPr>
          <p:nvPr>
            <p:ph type="pic" sz="quarter" idx="11"/>
          </p:nvPr>
        </p:nvSpPr>
        <p:spPr>
          <a:xfrm>
            <a:off x="8718550" y="0"/>
            <a:ext cx="5911850" cy="8229600"/>
          </a:xfrm>
          <a:prstGeom prst="rect">
            <a:avLst/>
          </a:prstGeom>
        </p:spPr>
        <p:txBody>
          <a:bodyPr/>
          <a:lstStyle/>
          <a:p>
            <a:endParaRPr lang="en-US" dirty="0"/>
          </a:p>
        </p:txBody>
      </p:sp>
      <p:sp>
        <p:nvSpPr>
          <p:cNvPr id="5" name="Oval 4">
            <a:extLst>
              <a:ext uri="{FF2B5EF4-FFF2-40B4-BE49-F238E27FC236}">
                <a16:creationId xmlns:a16="http://schemas.microsoft.com/office/drawing/2014/main" id="{B57A8FD8-0BAD-ED48-BA15-0DD596AE339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2">
            <a:extLst>
              <a:ext uri="{FF2B5EF4-FFF2-40B4-BE49-F238E27FC236}">
                <a16:creationId xmlns:a16="http://schemas.microsoft.com/office/drawing/2014/main" id="{8A23F1EA-FE2D-2542-A304-9429368A26B2}"/>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7" name="Picture 6">
            <a:extLst>
              <a:ext uri="{FF2B5EF4-FFF2-40B4-BE49-F238E27FC236}">
                <a16:creationId xmlns:a16="http://schemas.microsoft.com/office/drawing/2014/main" id="{CE911D8C-3F3D-489E-896A-5F75CEFC09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38232" y="577061"/>
            <a:ext cx="1231983" cy="492466"/>
          </a:xfrm>
          <a:prstGeom prst="rect">
            <a:avLst/>
          </a:prstGeom>
        </p:spPr>
      </p:pic>
    </p:spTree>
    <p:extLst>
      <p:ext uri="{BB962C8B-B14F-4D97-AF65-F5344CB8AC3E}">
        <p14:creationId xmlns:p14="http://schemas.microsoft.com/office/powerpoint/2010/main" val="2706903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Right - Basic Content">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7A3C3A83-05F3-7249-BE06-6450862A74A5}"/>
              </a:ext>
            </a:extLst>
          </p:cNvPr>
          <p:cNvSpPr>
            <a:spLocks noGrp="1"/>
          </p:cNvSpPr>
          <p:nvPr>
            <p:ph type="pic" sz="quarter" idx="11"/>
          </p:nvPr>
        </p:nvSpPr>
        <p:spPr>
          <a:xfrm>
            <a:off x="8718550" y="0"/>
            <a:ext cx="5911850" cy="8229600"/>
          </a:xfrm>
          <a:prstGeom prst="rect">
            <a:avLst/>
          </a:prstGeom>
        </p:spPr>
        <p:txBody>
          <a:bodyPr/>
          <a:lstStyle/>
          <a:p>
            <a:endParaRPr lang="en-US" dirty="0"/>
          </a:p>
        </p:txBody>
      </p:sp>
      <p:sp>
        <p:nvSpPr>
          <p:cNvPr id="7" name="Text Placeholder 9">
            <a:extLst>
              <a:ext uri="{FF2B5EF4-FFF2-40B4-BE49-F238E27FC236}">
                <a16:creationId xmlns:a16="http://schemas.microsoft.com/office/drawing/2014/main" id="{26076040-D0B2-F045-83D5-24B463563355}"/>
              </a:ext>
            </a:extLst>
          </p:cNvPr>
          <p:cNvSpPr>
            <a:spLocks noGrp="1"/>
          </p:cNvSpPr>
          <p:nvPr>
            <p:ph type="body" sz="quarter" idx="10" hasCustomPrompt="1"/>
          </p:nvPr>
        </p:nvSpPr>
        <p:spPr>
          <a:xfrm>
            <a:off x="685800" y="3048000"/>
            <a:ext cx="5943600" cy="45720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DCF5348A-731F-EA46-96B3-05A1F66489B7}"/>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D6781F4C-FC8D-D54D-92A4-89280638ABD6}"/>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bject 11">
            <a:extLst>
              <a:ext uri="{FF2B5EF4-FFF2-40B4-BE49-F238E27FC236}">
                <a16:creationId xmlns:a16="http://schemas.microsoft.com/office/drawing/2014/main" id="{C4C3982A-5FE4-4C4E-AE78-0FD3C46F5728}"/>
              </a:ext>
            </a:extLst>
          </p:cNvPr>
          <p:cNvSpPr>
            <a:spLocks/>
          </p:cNvSpPr>
          <p:nvPr userDrawn="1"/>
        </p:nvSpPr>
        <p:spPr bwMode="auto">
          <a:xfrm>
            <a:off x="685800" y="28194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1" name="Oval 10">
            <a:extLst>
              <a:ext uri="{FF2B5EF4-FFF2-40B4-BE49-F238E27FC236}">
                <a16:creationId xmlns:a16="http://schemas.microsoft.com/office/drawing/2014/main" id="{1CD90073-4747-F844-BDFF-DE623FE36792}"/>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2">
            <a:extLst>
              <a:ext uri="{FF2B5EF4-FFF2-40B4-BE49-F238E27FC236}">
                <a16:creationId xmlns:a16="http://schemas.microsoft.com/office/drawing/2014/main" id="{7A7C26E4-40D6-E34F-917F-4F7C10793CE1}"/>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3" name="Picture 12">
            <a:extLst>
              <a:ext uri="{FF2B5EF4-FFF2-40B4-BE49-F238E27FC236}">
                <a16:creationId xmlns:a16="http://schemas.microsoft.com/office/drawing/2014/main" id="{087F61C7-185D-4C50-8C61-12BE539DD4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38232" y="577061"/>
            <a:ext cx="1231983" cy="492466"/>
          </a:xfrm>
          <a:prstGeom prst="rect">
            <a:avLst/>
          </a:prstGeom>
        </p:spPr>
      </p:pic>
    </p:spTree>
    <p:extLst>
      <p:ext uri="{BB962C8B-B14F-4D97-AF65-F5344CB8AC3E}">
        <p14:creationId xmlns:p14="http://schemas.microsoft.com/office/powerpoint/2010/main" val="871190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Right - One Column">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625101B7-49A3-8944-BC1B-6F8DF661DA61}"/>
              </a:ext>
            </a:extLst>
          </p:cNvPr>
          <p:cNvSpPr>
            <a:spLocks noGrp="1"/>
          </p:cNvSpPr>
          <p:nvPr>
            <p:ph type="pic" sz="quarter" idx="11"/>
          </p:nvPr>
        </p:nvSpPr>
        <p:spPr>
          <a:xfrm>
            <a:off x="8718550" y="0"/>
            <a:ext cx="5911850" cy="8229600"/>
          </a:xfrm>
          <a:prstGeom prst="rect">
            <a:avLst/>
          </a:prstGeom>
        </p:spPr>
        <p:txBody>
          <a:bodyPr/>
          <a:lstStyle/>
          <a:p>
            <a:endParaRPr lang="en-US" dirty="0"/>
          </a:p>
        </p:txBody>
      </p:sp>
      <p:sp>
        <p:nvSpPr>
          <p:cNvPr id="7" name="Content Placeholder 15">
            <a:extLst>
              <a:ext uri="{FF2B5EF4-FFF2-40B4-BE49-F238E27FC236}">
                <a16:creationId xmlns:a16="http://schemas.microsoft.com/office/drawing/2014/main" id="{B174C1E9-BB6B-6B47-820E-D4339AF65BE4}"/>
              </a:ext>
            </a:extLst>
          </p:cNvPr>
          <p:cNvSpPr>
            <a:spLocks noGrp="1"/>
          </p:cNvSpPr>
          <p:nvPr>
            <p:ph sz="quarter" idx="14" hasCustomPrompt="1"/>
          </p:nvPr>
        </p:nvSpPr>
        <p:spPr>
          <a:xfrm>
            <a:off x="685800" y="3048000"/>
            <a:ext cx="5943600" cy="45720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2">
            <a:extLst>
              <a:ext uri="{FF2B5EF4-FFF2-40B4-BE49-F238E27FC236}">
                <a16:creationId xmlns:a16="http://schemas.microsoft.com/office/drawing/2014/main" id="{4551712B-66B3-5543-B0A3-F298F5E9E697}"/>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28085ECD-EEF8-7D48-8630-01864158D03A}"/>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1" name="object 11">
            <a:extLst>
              <a:ext uri="{FF2B5EF4-FFF2-40B4-BE49-F238E27FC236}">
                <a16:creationId xmlns:a16="http://schemas.microsoft.com/office/drawing/2014/main" id="{0FB5E4C0-4D36-294B-921A-D1DEB3D66B64}"/>
              </a:ext>
            </a:extLst>
          </p:cNvPr>
          <p:cNvSpPr>
            <a:spLocks/>
          </p:cNvSpPr>
          <p:nvPr userDrawn="1"/>
        </p:nvSpPr>
        <p:spPr bwMode="auto">
          <a:xfrm>
            <a:off x="685800" y="28194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0" name="Oval 9">
            <a:extLst>
              <a:ext uri="{FF2B5EF4-FFF2-40B4-BE49-F238E27FC236}">
                <a16:creationId xmlns:a16="http://schemas.microsoft.com/office/drawing/2014/main" id="{ADB783BE-9726-EE41-93AA-518A5DAC358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2">
            <a:extLst>
              <a:ext uri="{FF2B5EF4-FFF2-40B4-BE49-F238E27FC236}">
                <a16:creationId xmlns:a16="http://schemas.microsoft.com/office/drawing/2014/main" id="{FF36A4CE-E968-1549-B8E8-8D8C4787FEC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3" name="Picture 12">
            <a:extLst>
              <a:ext uri="{FF2B5EF4-FFF2-40B4-BE49-F238E27FC236}">
                <a16:creationId xmlns:a16="http://schemas.microsoft.com/office/drawing/2014/main" id="{D185E008-04A7-4A94-B78C-192CF43E43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38232" y="577061"/>
            <a:ext cx="1231983" cy="492466"/>
          </a:xfrm>
          <a:prstGeom prst="rect">
            <a:avLst/>
          </a:prstGeom>
        </p:spPr>
      </p:pic>
    </p:spTree>
    <p:extLst>
      <p:ext uri="{BB962C8B-B14F-4D97-AF65-F5344CB8AC3E}">
        <p14:creationId xmlns:p14="http://schemas.microsoft.com/office/powerpoint/2010/main" val="17052646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6D1DF-EA43-DAF3-9282-6BE8ADED92F5}"/>
              </a:ext>
            </a:extLst>
          </p:cNvPr>
          <p:cNvSpPr>
            <a:spLocks noGrp="1"/>
          </p:cNvSpPr>
          <p:nvPr>
            <p:ph type="ctrTitle"/>
          </p:nvPr>
        </p:nvSpPr>
        <p:spPr>
          <a:xfrm>
            <a:off x="1828800" y="1346200"/>
            <a:ext cx="10972800" cy="2865438"/>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FD4FA2-33E4-340C-DE49-E49977B5D2B0}"/>
              </a:ext>
            </a:extLst>
          </p:cNvPr>
          <p:cNvSpPr>
            <a:spLocks noGrp="1"/>
          </p:cNvSpPr>
          <p:nvPr>
            <p:ph type="subTitle" idx="1"/>
          </p:nvPr>
        </p:nvSpPr>
        <p:spPr>
          <a:xfrm>
            <a:off x="1828800" y="4322763"/>
            <a:ext cx="10972800" cy="19859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26108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8F24E8C2-88D0-8543-A512-86696E5FF2E1}"/>
              </a:ext>
            </a:extLst>
          </p:cNvPr>
          <p:cNvSpPr>
            <a:spLocks/>
          </p:cNvSpPr>
          <p:nvPr userDrawn="1"/>
        </p:nvSpPr>
        <p:spPr bwMode="auto">
          <a:xfrm>
            <a:off x="14325600" y="3079750"/>
            <a:ext cx="304800" cy="14478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solidFill>
          <a:ln>
            <a:noFill/>
          </a:ln>
        </p:spPr>
        <p:txBody>
          <a:bodyPr lIns="0" tIns="0" rIns="0" bIns="0"/>
          <a:lstStyle/>
          <a:p>
            <a:endParaRPr lang="en-US" dirty="0"/>
          </a:p>
        </p:txBody>
      </p:sp>
      <p:sp>
        <p:nvSpPr>
          <p:cNvPr id="19" name="object 2">
            <a:extLst>
              <a:ext uri="{FF2B5EF4-FFF2-40B4-BE49-F238E27FC236}">
                <a16:creationId xmlns:a16="http://schemas.microsoft.com/office/drawing/2014/main" id="{21FBA6B4-9211-EF49-AF9D-88B4DD38744B}"/>
              </a:ext>
            </a:extLst>
          </p:cNvPr>
          <p:cNvSpPr>
            <a:spLocks/>
          </p:cNvSpPr>
          <p:nvPr userDrawn="1"/>
        </p:nvSpPr>
        <p:spPr bwMode="auto">
          <a:xfrm>
            <a:off x="596900" y="4038600"/>
            <a:ext cx="14033500" cy="609600"/>
          </a:xfrm>
          <a:custGeom>
            <a:avLst/>
            <a:gdLst>
              <a:gd name="T0" fmla="*/ 0 w 3885565"/>
              <a:gd name="T1" fmla="*/ 0 h 152400"/>
              <a:gd name="T2" fmla="*/ 3885336 w 3885565"/>
              <a:gd name="T3" fmla="*/ 0 h 152400"/>
            </a:gdLst>
            <a:ahLst/>
            <a:cxnLst>
              <a:cxn ang="0">
                <a:pos x="T0" y="T1"/>
              </a:cxn>
              <a:cxn ang="0">
                <a:pos x="T2" y="T3"/>
              </a:cxn>
            </a:cxnLst>
            <a:rect l="0" t="0" r="r" b="b"/>
            <a:pathLst>
              <a:path w="3885565" h="152400">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21" name="Subtitle 2">
            <a:extLst>
              <a:ext uri="{FF2B5EF4-FFF2-40B4-BE49-F238E27FC236}">
                <a16:creationId xmlns:a16="http://schemas.microsoft.com/office/drawing/2014/main" id="{8C148770-7075-5D49-A2F3-01F8004D6A72}"/>
              </a:ext>
            </a:extLst>
          </p:cNvPr>
          <p:cNvSpPr>
            <a:spLocks noGrp="1"/>
          </p:cNvSpPr>
          <p:nvPr>
            <p:ph type="subTitle" idx="1" hasCustomPrompt="1"/>
          </p:nvPr>
        </p:nvSpPr>
        <p:spPr>
          <a:xfrm>
            <a:off x="533400" y="4155946"/>
            <a:ext cx="132588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22" name="Title 1">
            <a:extLst>
              <a:ext uri="{FF2B5EF4-FFF2-40B4-BE49-F238E27FC236}">
                <a16:creationId xmlns:a16="http://schemas.microsoft.com/office/drawing/2014/main" id="{B9FB1A25-CAE0-FC4F-A7F8-28305F3782C0}"/>
              </a:ext>
            </a:extLst>
          </p:cNvPr>
          <p:cNvSpPr>
            <a:spLocks noGrp="1"/>
          </p:cNvSpPr>
          <p:nvPr>
            <p:ph type="ctrTitle" hasCustomPrompt="1"/>
          </p:nvPr>
        </p:nvSpPr>
        <p:spPr>
          <a:xfrm>
            <a:off x="533400" y="2743201"/>
            <a:ext cx="132588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dirty="0"/>
              <a:t>Title Slide</a:t>
            </a:r>
          </a:p>
        </p:txBody>
      </p:sp>
      <p:sp>
        <p:nvSpPr>
          <p:cNvPr id="2" name="Rectangle 1">
            <a:extLst>
              <a:ext uri="{FF2B5EF4-FFF2-40B4-BE49-F238E27FC236}">
                <a16:creationId xmlns:a16="http://schemas.microsoft.com/office/drawing/2014/main" id="{CFB90EDC-B8CB-E841-BCB2-A63384585752}"/>
              </a:ext>
            </a:extLst>
          </p:cNvPr>
          <p:cNvSpPr/>
          <p:nvPr userDrawn="1"/>
        </p:nvSpPr>
        <p:spPr>
          <a:xfrm>
            <a:off x="0" y="7010400"/>
            <a:ext cx="14630400" cy="12192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10E21"/>
              </a:solidFill>
            </a:endParaRPr>
          </a:p>
        </p:txBody>
      </p:sp>
      <p:sp>
        <p:nvSpPr>
          <p:cNvPr id="10" name="Rectangle 9">
            <a:extLst>
              <a:ext uri="{FF2B5EF4-FFF2-40B4-BE49-F238E27FC236}">
                <a16:creationId xmlns:a16="http://schemas.microsoft.com/office/drawing/2014/main" id="{4CDABD89-4697-7A46-9378-1D6696666B3E}"/>
              </a:ext>
            </a:extLst>
          </p:cNvPr>
          <p:cNvSpPr/>
          <p:nvPr userDrawn="1"/>
        </p:nvSpPr>
        <p:spPr>
          <a:xfrm flipV="1">
            <a:off x="0" y="7315200"/>
            <a:ext cx="14630400" cy="9144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90000"/>
              </a:solidFill>
            </a:endParaRPr>
          </a:p>
        </p:txBody>
      </p:sp>
      <p:pic>
        <p:nvPicPr>
          <p:cNvPr id="9" name="Picture 8">
            <a:extLst>
              <a:ext uri="{FF2B5EF4-FFF2-40B4-BE49-F238E27FC236}">
                <a16:creationId xmlns:a16="http://schemas.microsoft.com/office/drawing/2014/main" id="{25C71139-E34D-D04E-A7C2-F2E7DAA14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2393"/>
            <a:ext cx="2364956" cy="1279289"/>
          </a:xfrm>
          <a:prstGeom prst="rect">
            <a:avLst/>
          </a:prstGeom>
        </p:spPr>
      </p:pic>
      <p:pic>
        <p:nvPicPr>
          <p:cNvPr id="11" name="Picture 10">
            <a:extLst>
              <a:ext uri="{FF2B5EF4-FFF2-40B4-BE49-F238E27FC236}">
                <a16:creationId xmlns:a16="http://schemas.microsoft.com/office/drawing/2014/main" id="{767F2B47-1C63-4CB8-88E1-447C29CF2DB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498576" y="642733"/>
            <a:ext cx="2598424" cy="1038680"/>
          </a:xfrm>
          <a:prstGeom prst="rect">
            <a:avLst/>
          </a:prstGeom>
        </p:spPr>
      </p:pic>
      <p:sp>
        <p:nvSpPr>
          <p:cNvPr id="3" name="Rectangle 2">
            <a:extLst>
              <a:ext uri="{FF2B5EF4-FFF2-40B4-BE49-F238E27FC236}">
                <a16:creationId xmlns:a16="http://schemas.microsoft.com/office/drawing/2014/main" id="{5D368B5D-317D-41A4-B0ED-67361050E6D1}"/>
              </a:ext>
            </a:extLst>
          </p:cNvPr>
          <p:cNvSpPr/>
          <p:nvPr userDrawn="1"/>
        </p:nvSpPr>
        <p:spPr>
          <a:xfrm>
            <a:off x="14325600" y="2971800"/>
            <a:ext cx="3048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
        <p:nvSpPr>
          <p:cNvPr id="12" name="TextBox 11">
            <a:extLst>
              <a:ext uri="{FF2B5EF4-FFF2-40B4-BE49-F238E27FC236}">
                <a16:creationId xmlns:a16="http://schemas.microsoft.com/office/drawing/2014/main" id="{CDF90826-05C2-4B2E-8539-BD2916C67EA4}"/>
              </a:ext>
            </a:extLst>
          </p:cNvPr>
          <p:cNvSpPr txBox="1"/>
          <p:nvPr userDrawn="1"/>
        </p:nvSpPr>
        <p:spPr>
          <a:xfrm>
            <a:off x="0" y="6906161"/>
            <a:ext cx="14630400" cy="1323439"/>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2903838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31E6A-A471-BAE0-6C0A-B87E00178319}"/>
              </a:ext>
            </a:extLst>
          </p:cNvPr>
          <p:cNvSpPr>
            <a:spLocks noGrp="1"/>
          </p:cNvSpPr>
          <p:nvPr>
            <p:ph type="ctrTitle"/>
          </p:nvPr>
        </p:nvSpPr>
        <p:spPr>
          <a:xfrm>
            <a:off x="1828800" y="1346200"/>
            <a:ext cx="10972800" cy="2865438"/>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F0F75A-A338-6EDC-CBC6-87EAF6B57D2C}"/>
              </a:ext>
            </a:extLst>
          </p:cNvPr>
          <p:cNvSpPr>
            <a:spLocks noGrp="1"/>
          </p:cNvSpPr>
          <p:nvPr>
            <p:ph type="subTitle" idx="1"/>
          </p:nvPr>
        </p:nvSpPr>
        <p:spPr>
          <a:xfrm>
            <a:off x="1828800" y="4322763"/>
            <a:ext cx="10972800" cy="19859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66283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e Slides - Blank">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DD78818-412B-FE44-895A-9337A55C547F}"/>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2">
            <a:extLst>
              <a:ext uri="{FF2B5EF4-FFF2-40B4-BE49-F238E27FC236}">
                <a16:creationId xmlns:a16="http://schemas.microsoft.com/office/drawing/2014/main" id="{E7D0F66D-373B-FB49-907C-22051F984F0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6" name="Picture 5">
            <a:extLst>
              <a:ext uri="{FF2B5EF4-FFF2-40B4-BE49-F238E27FC236}">
                <a16:creationId xmlns:a16="http://schemas.microsoft.com/office/drawing/2014/main" id="{2B006C9A-B571-4F4B-8AEE-118B36A330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609600"/>
            <a:ext cx="1231983" cy="492466"/>
          </a:xfrm>
          <a:prstGeom prst="rect">
            <a:avLst/>
          </a:prstGeom>
        </p:spPr>
      </p:pic>
    </p:spTree>
    <p:extLst>
      <p:ext uri="{BB962C8B-B14F-4D97-AF65-F5344CB8AC3E}">
        <p14:creationId xmlns:p14="http://schemas.microsoft.com/office/powerpoint/2010/main" val="668071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s - Title Onl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1AA6EDBC-FB6A-B64C-81F8-E3CC6A7D4B9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1" name="Title 1">
            <a:extLst>
              <a:ext uri="{FF2B5EF4-FFF2-40B4-BE49-F238E27FC236}">
                <a16:creationId xmlns:a16="http://schemas.microsoft.com/office/drawing/2014/main" id="{D071E32A-24AE-B14F-B5C9-A4A95D514888}"/>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6" name="Oval 5">
            <a:extLst>
              <a:ext uri="{FF2B5EF4-FFF2-40B4-BE49-F238E27FC236}">
                <a16:creationId xmlns:a16="http://schemas.microsoft.com/office/drawing/2014/main" id="{0DE6F699-6614-4E4A-9A3A-5CBC08D00386}"/>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B1297DD0-FE1F-E240-B9DD-27B5D6D8BB69}"/>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05365441-9754-4E5E-A4C3-78E00EC85D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2" name="TextBox 11">
            <a:extLst>
              <a:ext uri="{FF2B5EF4-FFF2-40B4-BE49-F238E27FC236}">
                <a16:creationId xmlns:a16="http://schemas.microsoft.com/office/drawing/2014/main" id="{2D3A6BFD-F00C-4917-9E22-B401C71022B9}"/>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1099747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imple Slides - Title Onl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1AA6EDBC-FB6A-B64C-81F8-E3CC6A7D4B9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1" name="Title 1">
            <a:extLst>
              <a:ext uri="{FF2B5EF4-FFF2-40B4-BE49-F238E27FC236}">
                <a16:creationId xmlns:a16="http://schemas.microsoft.com/office/drawing/2014/main" id="{D071E32A-24AE-B14F-B5C9-A4A95D514888}"/>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6" name="Oval 5">
            <a:extLst>
              <a:ext uri="{FF2B5EF4-FFF2-40B4-BE49-F238E27FC236}">
                <a16:creationId xmlns:a16="http://schemas.microsoft.com/office/drawing/2014/main" id="{0DE6F699-6614-4E4A-9A3A-5CBC08D00386}"/>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B1297DD0-FE1F-E240-B9DD-27B5D6D8BB69}"/>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05365441-9754-4E5E-A4C3-78E00EC85D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2" name="TextBox 11">
            <a:extLst>
              <a:ext uri="{FF2B5EF4-FFF2-40B4-BE49-F238E27FC236}">
                <a16:creationId xmlns:a16="http://schemas.microsoft.com/office/drawing/2014/main" id="{D9933B73-CBF8-4D78-AE91-FC687090A463}"/>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2003763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Slides - Basic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667A15C-60AE-E648-AA9F-A7CD6BDCE55E}"/>
              </a:ext>
            </a:extLst>
          </p:cNvPr>
          <p:cNvSpPr>
            <a:spLocks noGrp="1"/>
          </p:cNvSpPr>
          <p:nvPr>
            <p:ph type="body" sz="quarter" idx="10" hasCustomPrompt="1"/>
          </p:nvPr>
        </p:nvSpPr>
        <p:spPr>
          <a:xfrm>
            <a:off x="685800" y="3048000"/>
            <a:ext cx="8458200" cy="44196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AE941285-5DAB-EB45-BBC9-430771F69B85}"/>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2B0CDC34-C872-E444-B355-C45F23CFFC90}"/>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3E56B900-ADAD-8346-A8B0-DFCC0F2F8AE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883F241E-1237-3148-932F-9EB979FBD9B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A2224E5D-51A5-41DB-86FF-1A75F0B85E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4" name="TextBox 13">
            <a:extLst>
              <a:ext uri="{FF2B5EF4-FFF2-40B4-BE49-F238E27FC236}">
                <a16:creationId xmlns:a16="http://schemas.microsoft.com/office/drawing/2014/main" id="{3BA815EF-0ECA-40DD-831C-2CF9F0F8AA3B}"/>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49840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imple Slides - Basic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667A15C-60AE-E648-AA9F-A7CD6BDCE55E}"/>
              </a:ext>
            </a:extLst>
          </p:cNvPr>
          <p:cNvSpPr>
            <a:spLocks noGrp="1"/>
          </p:cNvSpPr>
          <p:nvPr>
            <p:ph type="body" sz="quarter" idx="10" hasCustomPrompt="1"/>
          </p:nvPr>
        </p:nvSpPr>
        <p:spPr>
          <a:xfrm>
            <a:off x="685800" y="3048000"/>
            <a:ext cx="8458200" cy="44196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AE941285-5DAB-EB45-BBC9-430771F69B85}"/>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2B0CDC34-C872-E444-B355-C45F23CFFC90}"/>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3E56B900-ADAD-8346-A8B0-DFCC0F2F8AE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883F241E-1237-3148-932F-9EB979FBD9B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A2224E5D-51A5-41DB-86FF-1A75F0B85E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3" name="TextBox 12">
            <a:extLst>
              <a:ext uri="{FF2B5EF4-FFF2-40B4-BE49-F238E27FC236}">
                <a16:creationId xmlns:a16="http://schemas.microsoft.com/office/drawing/2014/main" id="{0F2EA940-C15B-4B8F-865E-A4FB11EDDE1F}"/>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14013830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2.jp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3.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2" r:id="rId1"/>
    <p:sldLayoutId id="2147483667" r:id="rId2"/>
    <p:sldLayoutId id="2147483751" r:id="rId3"/>
  </p:sldLayoutIdLst>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310402"/>
      </p:ext>
    </p:extLst>
  </p:cSld>
  <p:clrMap bg1="lt1" tx1="dk1" bg2="lt2" tx2="dk2" accent1="accent1" accent2="accent2" accent3="accent3" accent4="accent4" accent5="accent5" accent6="accent6" hlink="hlink" folHlink="folHlink"/>
  <p:sldLayoutIdLst>
    <p:sldLayoutId id="2147483757" r:id="rId1"/>
  </p:sldLayoutIdLst>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24A076FD-13A1-4746-BDE2-4CF2846E150B}"/>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5" name="Picture 4">
            <a:extLst>
              <a:ext uri="{FF2B5EF4-FFF2-40B4-BE49-F238E27FC236}">
                <a16:creationId xmlns:a16="http://schemas.microsoft.com/office/drawing/2014/main" id="{16A36E79-B8E1-0544-A7D4-0652F6F7FF3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Tree>
    <p:extLst>
      <p:ext uri="{BB962C8B-B14F-4D97-AF65-F5344CB8AC3E}">
        <p14:creationId xmlns:p14="http://schemas.microsoft.com/office/powerpoint/2010/main" val="613640918"/>
      </p:ext>
    </p:extLst>
  </p:cSld>
  <p:clrMap bg1="lt1" tx1="dk1" bg2="lt2" tx2="dk2" accent1="accent1" accent2="accent2" accent3="accent3" accent4="accent4" accent5="accent5" accent6="accent6" hlink="hlink" folHlink="folHlink"/>
  <p:sldLayoutIdLst>
    <p:sldLayoutId id="2147483736" r:id="rId1"/>
    <p:sldLayoutId id="2147483708" r:id="rId2"/>
    <p:sldLayoutId id="2147483752" r:id="rId3"/>
    <p:sldLayoutId id="2147483709" r:id="rId4"/>
    <p:sldLayoutId id="2147483753" r:id="rId5"/>
    <p:sldLayoutId id="2147483710" r:id="rId6"/>
    <p:sldLayoutId id="2147483754" r:id="rId7"/>
    <p:sldLayoutId id="2147483711" r:id="rId8"/>
    <p:sldLayoutId id="2147483755" r:id="rId9"/>
    <p:sldLayoutId id="2147483712" r:id="rId10"/>
    <p:sldLayoutId id="214748375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152662"/>
      </p:ext>
    </p:extLst>
  </p:cSld>
  <p:clrMap bg1="lt1" tx1="dk1" bg2="lt2" tx2="dk2" accent1="accent1" accent2="accent2" accent3="accent3" accent4="accent4" accent5="accent5" accent6="accent6" hlink="hlink" folHlink="folHlink"/>
  <p:sldLayoutIdLst>
    <p:sldLayoutId id="2147483747" r:id="rId1"/>
    <p:sldLayoutId id="2147483748"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15">
            <a:extLst>
              <a:ext uri="{FF2B5EF4-FFF2-40B4-BE49-F238E27FC236}">
                <a16:creationId xmlns:a16="http://schemas.microsoft.com/office/drawing/2014/main" id="{035E415B-D00C-7D4B-92D4-6ECA34AC6D39}"/>
              </a:ext>
            </a:extLst>
          </p:cNvPr>
          <p:cNvSpPr>
            <a:spLocks/>
          </p:cNvSpPr>
          <p:nvPr userDrawn="1"/>
        </p:nvSpPr>
        <p:spPr bwMode="auto">
          <a:xfrm>
            <a:off x="6923586" y="1987550"/>
            <a:ext cx="45719" cy="4489450"/>
          </a:xfrm>
          <a:custGeom>
            <a:avLst/>
            <a:gdLst>
              <a:gd name="T0" fmla="*/ 0 h 5119370"/>
              <a:gd name="T1" fmla="*/ 5118976 h 5119370"/>
            </a:gdLst>
            <a:ahLst/>
            <a:cxnLst>
              <a:cxn ang="0">
                <a:pos x="0" y="T0"/>
              </a:cxn>
              <a:cxn ang="0">
                <a:pos x="0" y="T1"/>
              </a:cxn>
            </a:cxnLst>
            <a:rect l="0" t="0" r="r" b="b"/>
            <a:pathLst>
              <a:path h="5119370">
                <a:moveTo>
                  <a:pt x="0" y="0"/>
                </a:moveTo>
                <a:lnTo>
                  <a:pt x="0" y="5118976"/>
                </a:lnTo>
              </a:path>
            </a:pathLst>
          </a:custGeom>
          <a:noFill/>
          <a:ln w="25400">
            <a:solidFill>
              <a:srgbClr val="626469"/>
            </a:solidFill>
            <a:prstDash val="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9" name="object 4">
            <a:extLst>
              <a:ext uri="{FF2B5EF4-FFF2-40B4-BE49-F238E27FC236}">
                <a16:creationId xmlns:a16="http://schemas.microsoft.com/office/drawing/2014/main" id="{81087960-ACC1-9E44-A88B-8BAEE7CDC18B}"/>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5" name="Picture 4">
            <a:extLst>
              <a:ext uri="{FF2B5EF4-FFF2-40B4-BE49-F238E27FC236}">
                <a16:creationId xmlns:a16="http://schemas.microsoft.com/office/drawing/2014/main" id="{2289171A-E85E-9744-8C3D-4C36E29FF89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pic>
        <p:nvPicPr>
          <p:cNvPr id="6" name="Picture 5">
            <a:extLst>
              <a:ext uri="{FF2B5EF4-FFF2-40B4-BE49-F238E27FC236}">
                <a16:creationId xmlns:a16="http://schemas.microsoft.com/office/drawing/2014/main" id="{1F04B597-54DC-4A6E-B393-86DECABEF6A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2763521" y="609600"/>
            <a:ext cx="1231983" cy="492466"/>
          </a:xfrm>
          <a:prstGeom prst="rect">
            <a:avLst/>
          </a:prstGeom>
        </p:spPr>
      </p:pic>
    </p:spTree>
    <p:extLst>
      <p:ext uri="{BB962C8B-B14F-4D97-AF65-F5344CB8AC3E}">
        <p14:creationId xmlns:p14="http://schemas.microsoft.com/office/powerpoint/2010/main" val="2595193367"/>
      </p:ext>
    </p:extLst>
  </p:cSld>
  <p:clrMap bg1="lt1" tx1="dk1" bg2="lt2" tx2="dk2" accent1="accent1" accent2="accent2" accent3="accent3" accent4="accent4" accent5="accent5" accent6="accent6" hlink="hlink" folHlink="folHlink"/>
  <p:sldLayoutIdLst>
    <p:sldLayoutId id="2147483718" r:id="rId1"/>
    <p:sldLayoutId id="2147483750" r:id="rId2"/>
    <p:sldLayoutId id="2147483714" r:id="rId3"/>
    <p:sldLayoutId id="2147483715"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1086F47F-978C-6346-A004-B73C5114D8BF}"/>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4" name="Picture 3">
            <a:extLst>
              <a:ext uri="{FF2B5EF4-FFF2-40B4-BE49-F238E27FC236}">
                <a16:creationId xmlns:a16="http://schemas.microsoft.com/office/drawing/2014/main" id="{C8B6CB7C-356D-6D4E-8FC7-49F827EBF25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Tree>
    <p:extLst>
      <p:ext uri="{BB962C8B-B14F-4D97-AF65-F5344CB8AC3E}">
        <p14:creationId xmlns:p14="http://schemas.microsoft.com/office/powerpoint/2010/main" val="357090870"/>
      </p:ext>
    </p:extLst>
  </p:cSld>
  <p:clrMap bg1="lt1" tx1="dk1" bg2="lt2" tx2="dk2" accent1="accent1" accent2="accent2" accent3="accent3" accent4="accent4" accent5="accent5" accent6="accent6" hlink="hlink" folHlink="folHlink"/>
  <p:sldLayoutIdLst>
    <p:sldLayoutId id="2147483725" r:id="rId1"/>
    <p:sldLayoutId id="2147483731" r:id="rId2"/>
    <p:sldLayoutId id="214748373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387540"/>
      </p:ext>
    </p:extLst>
  </p:cSld>
  <p:clrMap bg1="lt1" tx1="dk1" bg2="lt2" tx2="dk2" accent1="accent1" accent2="accent2" accent3="accent3" accent4="accent4" accent5="accent5" accent6="accent6" hlink="hlink" folHlink="folHlink"/>
  <p:sldLayoutIdLst>
    <p:sldLayoutId id="214748375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jacc.org/doi/10.1016/j.jacc.2023.08.017" TargetMode="External"/><Relationship Id="rId2" Type="http://schemas.openxmlformats.org/officeDocument/2006/relationships/hyperlink" Target="https://www.ahajournals.org/doi/10.1161/CIR.0000000000001193" TargetMode="Externa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2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hyperlink" Target="https://anticoagulationdecisionaid.mayoclinic.org/" TargetMode="External"/><Relationship Id="rId2" Type="http://schemas.openxmlformats.org/officeDocument/2006/relationships/hyperlink" Target="https://patientdecisionaid.org/icd/atrial-fibrillation/" TargetMode="External"/><Relationship Id="rId1" Type="http://schemas.openxmlformats.org/officeDocument/2006/relationships/slideLayout" Target="../slideLayouts/slideLayout6.xml"/><Relationship Id="rId5" Type="http://schemas.openxmlformats.org/officeDocument/2006/relationships/hyperlink" Target="https://afibguide.com/" TargetMode="External"/><Relationship Id="rId4" Type="http://schemas.openxmlformats.org/officeDocument/2006/relationships/hyperlink" Target="https://decisionaid.ohri.ca/AZlist.html"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hyperlink" Target="https://www.mdcalc.com/calc/801/cha2ds2-vasc-score-atrial-fibrillation-stroke-risk#next-steps" TargetMode="External"/><Relationship Id="rId2" Type="http://schemas.openxmlformats.org/officeDocument/2006/relationships/hyperlink" Target="https://www.mdcalc.com/calc/40/chads2-score-atrial-fibrillation-stroke-risk" TargetMode="Externa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s://af.garfieldregistry.org/garfield-af-risk-calculator" TargetMode="External"/><Relationship Id="rId2" Type="http://schemas.openxmlformats.org/officeDocument/2006/relationships/hyperlink" Target="https://www.mdcalc.com/calc/1842/atria-stroke-risk-score" TargetMode="Externa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cid:image003.jpg@01D98BF6.AC34D6E0"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2F198FAD-4DF3-45C0-A0C3-CE3907E458C2}"/>
              </a:ext>
            </a:extLst>
          </p:cNvPr>
          <p:cNvSpPr>
            <a:spLocks noGrp="1"/>
          </p:cNvSpPr>
          <p:nvPr>
            <p:ph type="subTitle" idx="1"/>
          </p:nvPr>
        </p:nvSpPr>
        <p:spPr>
          <a:xfrm>
            <a:off x="609600" y="4126089"/>
            <a:ext cx="13716000" cy="949454"/>
          </a:xfrm>
        </p:spPr>
        <p:txBody>
          <a:bodyPr/>
          <a:lstStyle/>
          <a:p>
            <a:r>
              <a:rPr lang="en-US" dirty="0"/>
              <a:t>A Report of the American College of Cardiology/American Heart Association Joint Committee on Clinical Practice Guidelines </a:t>
            </a:r>
          </a:p>
        </p:txBody>
      </p:sp>
      <p:sp>
        <p:nvSpPr>
          <p:cNvPr id="6" name="Title 5">
            <a:extLst>
              <a:ext uri="{FF2B5EF4-FFF2-40B4-BE49-F238E27FC236}">
                <a16:creationId xmlns:a16="http://schemas.microsoft.com/office/drawing/2014/main" id="{60A42F99-7224-4EEC-9E99-AB3C14B4DD6F}"/>
              </a:ext>
            </a:extLst>
          </p:cNvPr>
          <p:cNvSpPr>
            <a:spLocks noGrp="1"/>
          </p:cNvSpPr>
          <p:nvPr>
            <p:ph type="ctrTitle"/>
          </p:nvPr>
        </p:nvSpPr>
        <p:spPr>
          <a:xfrm>
            <a:off x="1181100" y="1686312"/>
            <a:ext cx="12268200" cy="2377817"/>
          </a:xfrm>
        </p:spPr>
        <p:txBody>
          <a:bodyPr lIns="91440" tIns="45720" rIns="91440" bIns="45720" anchor="b"/>
          <a:lstStyle/>
          <a:p>
            <a:pPr algn="ctr"/>
            <a:r>
              <a:rPr lang="en-US" sz="5000" dirty="0">
                <a:latin typeface="Lub Dub Heavy"/>
              </a:rPr>
              <a:t>2023 ACC/AHA/ACCP/HRS Guideline for the Diagnosis and Management of Atrial Fibrillation</a:t>
            </a:r>
          </a:p>
        </p:txBody>
      </p:sp>
    </p:spTree>
    <p:extLst>
      <p:ext uri="{BB962C8B-B14F-4D97-AF65-F5344CB8AC3E}">
        <p14:creationId xmlns:p14="http://schemas.microsoft.com/office/powerpoint/2010/main" val="1736425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10</a:t>
            </a:fld>
            <a:endParaRPr lang="en-US" dirty="0"/>
          </a:p>
        </p:txBody>
      </p:sp>
      <p:sp>
        <p:nvSpPr>
          <p:cNvPr id="2" name="Title 3">
            <a:extLst>
              <a:ext uri="{FF2B5EF4-FFF2-40B4-BE49-F238E27FC236}">
                <a16:creationId xmlns:a16="http://schemas.microsoft.com/office/drawing/2014/main" id="{984D5B57-D572-C7E2-DE68-5AEF7BC53A78}"/>
              </a:ext>
            </a:extLst>
          </p:cNvPr>
          <p:cNvSpPr>
            <a:spLocks noGrp="1"/>
          </p:cNvSpPr>
          <p:nvPr>
            <p:ph type="ctrTitle"/>
          </p:nvPr>
        </p:nvSpPr>
        <p:spPr>
          <a:xfrm>
            <a:off x="4114800" y="1752600"/>
            <a:ext cx="6400800" cy="609599"/>
          </a:xfrm>
        </p:spPr>
        <p:txBody>
          <a:bodyPr/>
          <a:lstStyle/>
          <a:p>
            <a:r>
              <a:rPr lang="en-US" sz="3600" dirty="0">
                <a:latin typeface="Lub Dub Medium" panose="020B0603030403020204" pitchFamily="34" charset="0"/>
              </a:rPr>
              <a:t>Top 10 Take Home Messages</a:t>
            </a:r>
          </a:p>
        </p:txBody>
      </p:sp>
      <p:sp>
        <p:nvSpPr>
          <p:cNvPr id="3" name="TextBox 2">
            <a:extLst>
              <a:ext uri="{FF2B5EF4-FFF2-40B4-BE49-F238E27FC236}">
                <a16:creationId xmlns:a16="http://schemas.microsoft.com/office/drawing/2014/main" id="{3C383CCD-68A4-B686-AC05-136B56193D4C}"/>
              </a:ext>
            </a:extLst>
          </p:cNvPr>
          <p:cNvSpPr txBox="1"/>
          <p:nvPr/>
        </p:nvSpPr>
        <p:spPr>
          <a:xfrm>
            <a:off x="1714500" y="2683639"/>
            <a:ext cx="11201400" cy="2862322"/>
          </a:xfrm>
          <a:prstGeom prst="rect">
            <a:avLst/>
          </a:prstGeom>
          <a:noFill/>
        </p:spPr>
        <p:txBody>
          <a:bodyPr wrap="square">
            <a:spAutoFit/>
          </a:bodyPr>
          <a:lstStyle/>
          <a:p>
            <a:r>
              <a:rPr lang="en-US" sz="3000" dirty="0">
                <a:latin typeface="Lub Dub Medium" panose="020B0603030403020204" pitchFamily="34" charset="0"/>
              </a:rPr>
              <a:t>6. </a:t>
            </a:r>
            <a:r>
              <a:rPr lang="en-US" sz="3000" dirty="0">
                <a:latin typeface="Lub Dub Bold" panose="020B0803030403020204" pitchFamily="34" charset="0"/>
              </a:rPr>
              <a:t>Catheter ablation of AF receives a Class 1 indication as first-line therapy in selected patients: </a:t>
            </a:r>
            <a:r>
              <a:rPr lang="en-US" sz="3000" dirty="0">
                <a:latin typeface="Lub Dub Medium" panose="020B0603030403020204" pitchFamily="34" charset="0"/>
              </a:rPr>
              <a:t>Recent randomized studies have demonstrated the superiority of catheter ablation over drug therapy for rhythm control in appropriately selected patients. In view of the most recent evidence, we upgraded the Class of Recommendation. </a:t>
            </a:r>
          </a:p>
        </p:txBody>
      </p:sp>
    </p:spTree>
    <p:extLst>
      <p:ext uri="{BB962C8B-B14F-4D97-AF65-F5344CB8AC3E}">
        <p14:creationId xmlns:p14="http://schemas.microsoft.com/office/powerpoint/2010/main" val="400707131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4BFE841-CB94-B6E8-6F54-AE72D36E0C45}"/>
              </a:ext>
            </a:extLst>
          </p:cNvPr>
          <p:cNvSpPr>
            <a:spLocks noGrp="1"/>
          </p:cNvSpPr>
          <p:nvPr>
            <p:ph type="ctrTitle"/>
          </p:nvPr>
        </p:nvSpPr>
        <p:spPr>
          <a:xfrm>
            <a:off x="3200400" y="152400"/>
            <a:ext cx="8229600" cy="914399"/>
          </a:xfrm>
        </p:spPr>
        <p:txBody>
          <a:bodyPr/>
          <a:lstStyle/>
          <a:p>
            <a:r>
              <a:rPr lang="en-US" sz="2800" dirty="0">
                <a:latin typeface="Lub Dub Medium" panose="020B0603030403020204" pitchFamily="34" charset="0"/>
              </a:rPr>
              <a:t>Cardiac Surgery—Left Atrial Appendage (LAA) Exclusion/Excision</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100</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159E9E15-767C-3A2F-B50F-F1581D98CA8E}"/>
              </a:ext>
            </a:extLst>
          </p:cNvPr>
          <p:cNvGraphicFramePr>
            <a:graphicFrameLocks noGrp="1"/>
          </p:cNvGraphicFramePr>
          <p:nvPr>
            <p:extLst>
              <p:ext uri="{D42A27DB-BD31-4B8C-83A1-F6EECF244321}">
                <p14:modId xmlns:p14="http://schemas.microsoft.com/office/powerpoint/2010/main" val="2193925161"/>
              </p:ext>
            </p:extLst>
          </p:nvPr>
        </p:nvGraphicFramePr>
        <p:xfrm>
          <a:off x="952500" y="1295400"/>
          <a:ext cx="12725400" cy="6165850"/>
        </p:xfrm>
        <a:graphic>
          <a:graphicData uri="http://schemas.openxmlformats.org/drawingml/2006/table">
            <a:tbl>
              <a:tblPr firstRow="1" firstCol="1" bandRow="1"/>
              <a:tblGrid>
                <a:gridCol w="1109654">
                  <a:extLst>
                    <a:ext uri="{9D8B030D-6E8A-4147-A177-3AD203B41FA5}">
                      <a16:colId xmlns:a16="http://schemas.microsoft.com/office/drawing/2014/main" val="1204117593"/>
                    </a:ext>
                  </a:extLst>
                </a:gridCol>
                <a:gridCol w="1308172">
                  <a:extLst>
                    <a:ext uri="{9D8B030D-6E8A-4147-A177-3AD203B41FA5}">
                      <a16:colId xmlns:a16="http://schemas.microsoft.com/office/drawing/2014/main" val="3114696928"/>
                    </a:ext>
                  </a:extLst>
                </a:gridCol>
                <a:gridCol w="10307574">
                  <a:extLst>
                    <a:ext uri="{9D8B030D-6E8A-4147-A177-3AD203B41FA5}">
                      <a16:colId xmlns:a16="http://schemas.microsoft.com/office/drawing/2014/main" val="344508151"/>
                    </a:ext>
                  </a:extLst>
                </a:gridCol>
              </a:tblGrid>
              <a:tr h="813268">
                <a:tc gridSpan="3">
                  <a:txBody>
                    <a:bodyPr/>
                    <a:lstStyle/>
                    <a:p>
                      <a:pPr marL="0" marR="0" algn="ctr" defTabSz="914400" rtl="0" eaLnBrk="1" latinLnBrk="0" hangingPunct="1">
                        <a:lnSpc>
                          <a:spcPct val="200000"/>
                        </a:lnSpc>
                        <a:spcBef>
                          <a:spcPts val="0"/>
                        </a:spcBef>
                        <a:spcAft>
                          <a:spcPts val="0"/>
                        </a:spcAft>
                      </a:pPr>
                      <a:r>
                        <a:rPr lang="en-US" sz="18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a:solidFill>
                            <a:schemeClr val="tx1"/>
                          </a:solidFill>
                          <a:effectLst/>
                          <a:latin typeface="Times New Roman" panose="02020603050405020304" pitchFamily="18" charset="0"/>
                          <a:cs typeface="Times New Roman" panose="02020603050405020304" pitchFamily="18" charset="0"/>
                        </a:rPr>
                        <a:t>Recommendations for Cardiac Surgery—LAA Exclusion/Excision</a:t>
                      </a:r>
                    </a:p>
                    <a:p>
                      <a:pPr marL="0" marR="0" algn="ctr" defTabSz="914400" rtl="0" eaLnBrk="1" latinLnBrk="0" hangingPunct="1">
                        <a:lnSpc>
                          <a:spcPct val="200000"/>
                        </a:lnSpc>
                        <a:spcBef>
                          <a:spcPts val="0"/>
                        </a:spcBef>
                        <a:spcAft>
                          <a:spcPts val="0"/>
                        </a:spcAft>
                      </a:pPr>
                      <a:r>
                        <a:rPr lang="en-US" sz="1800" b="1" kern="1200" dirty="0">
                          <a:solidFill>
                            <a:schemeClr val="tx1"/>
                          </a:solidFill>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4334" marR="643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lnSpc>
                          <a:spcPct val="200000"/>
                        </a:lnSpc>
                        <a:spcBef>
                          <a:spcPts val="0"/>
                        </a:spcBef>
                        <a:spcAft>
                          <a:spcPts val="0"/>
                        </a:spcAft>
                        <a:tabLst>
                          <a:tab pos="609600" algn="l"/>
                        </a:tabLst>
                      </a:pPr>
                      <a:r>
                        <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 for Cardiac Surgery—LAA Exclusion/Excision</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supplement.</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660241983"/>
                  </a:ext>
                </a:extLst>
              </a:tr>
              <a:tr h="373113">
                <a:tc>
                  <a:txBody>
                    <a:bodyPr/>
                    <a:lstStyle/>
                    <a:p>
                      <a:pPr marL="0" marR="0" algn="ctr" defTabSz="914400" rtl="0" eaLnBrk="1" latinLnBrk="0" hangingPunct="1">
                        <a:lnSpc>
                          <a:spcPct val="200000"/>
                        </a:lnSpc>
                        <a:spcBef>
                          <a:spcPts val="0"/>
                        </a:spcBef>
                        <a:spcAft>
                          <a:spcPts val="0"/>
                        </a:spcAft>
                      </a:pPr>
                      <a:r>
                        <a:rPr lang="en-US" sz="1800" b="1" kern="1200" dirty="0">
                          <a:solidFill>
                            <a:schemeClr val="tx1"/>
                          </a:solidFill>
                          <a:effectLst/>
                          <a:latin typeface="Times New Roman"/>
                          <a:ea typeface="Calibri" panose="020F0502020204030204" pitchFamily="34" charset="0"/>
                          <a:cs typeface="Times New Roman"/>
                        </a:rPr>
                        <a:t>COR</a:t>
                      </a:r>
                      <a:endParaRPr lang="en-US" sz="1800" b="1" kern="1200" dirty="0">
                        <a:solidFill>
                          <a:schemeClr val="tx1"/>
                        </a:solidFill>
                        <a:effectLst/>
                        <a:latin typeface="Times New Roman"/>
                        <a:ea typeface="Times New Roman" panose="02020603050405020304" pitchFamily="18" charset="0"/>
                        <a:cs typeface="Times New Roman"/>
                      </a:endParaRPr>
                    </a:p>
                  </a:txBody>
                  <a:tcPr marL="64334" marR="643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dirty="0">
                          <a:solidFill>
                            <a:schemeClr val="tx1"/>
                          </a:solidFill>
                          <a:effectLst/>
                          <a:latin typeface="Times New Roman"/>
                          <a:ea typeface="Calibri" panose="020F0502020204030204" pitchFamily="34" charset="0"/>
                          <a:cs typeface="Times New Roman"/>
                        </a:rPr>
                        <a:t>LOE</a:t>
                      </a:r>
                      <a:endParaRPr lang="en-US" sz="1800" b="1" kern="1200" dirty="0">
                        <a:solidFill>
                          <a:schemeClr val="tx1"/>
                        </a:solidFill>
                        <a:effectLst/>
                        <a:latin typeface="Times New Roman"/>
                        <a:ea typeface="Times New Roman" panose="02020603050405020304" pitchFamily="18" charset="0"/>
                        <a:cs typeface="Times New Roman"/>
                      </a:endParaRPr>
                    </a:p>
                  </a:txBody>
                  <a:tcPr marL="64334" marR="643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dirty="0">
                          <a:solidFill>
                            <a:schemeClr val="tx1"/>
                          </a:solidFill>
                          <a:effectLst/>
                          <a:latin typeface="Times New Roman"/>
                          <a:ea typeface="Calibri" panose="020F0502020204030204" pitchFamily="34" charset="0"/>
                          <a:cs typeface="Times New Roman"/>
                        </a:rPr>
                        <a:t>Recommendations</a:t>
                      </a:r>
                      <a:endParaRPr lang="en-US" sz="1800" b="1" kern="1200" dirty="0">
                        <a:solidFill>
                          <a:schemeClr val="tx1"/>
                        </a:solidFill>
                        <a:effectLst/>
                        <a:latin typeface="Times New Roman"/>
                        <a:ea typeface="Times New Roman" panose="02020603050405020304" pitchFamily="18" charset="0"/>
                        <a:cs typeface="Times New Roman"/>
                      </a:endParaRPr>
                    </a:p>
                  </a:txBody>
                  <a:tcPr marL="64334" marR="643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2744179"/>
                  </a:ext>
                </a:extLst>
              </a:tr>
              <a:tr h="1253423">
                <a:tc>
                  <a:txBody>
                    <a:bodyPr/>
                    <a:lstStyle/>
                    <a:p>
                      <a:pPr marL="0" marR="0" algn="ctr" defTabSz="914400" rtl="0" eaLnBrk="1" latinLnBrk="0" hangingPunct="1">
                        <a:lnSpc>
                          <a:spcPct val="200000"/>
                        </a:lnSpc>
                        <a:spcBef>
                          <a:spcPts val="0"/>
                        </a:spcBef>
                        <a:spcAft>
                          <a:spcPts val="0"/>
                        </a:spcAft>
                      </a:pPr>
                      <a:r>
                        <a:rPr lang="en-US" sz="1800" b="1" kern="1200" dirty="0">
                          <a:solidFill>
                            <a:schemeClr val="tx1"/>
                          </a:solidFill>
                          <a:effectLst/>
                          <a:latin typeface="Times New Roman"/>
                          <a:ea typeface="Calibri" panose="020F0502020204030204" pitchFamily="34" charset="0"/>
                          <a:cs typeface="Times New Roman"/>
                        </a:rPr>
                        <a:t>1</a:t>
                      </a:r>
                      <a:endParaRPr lang="en-US" sz="1800" b="1" kern="1200" dirty="0">
                        <a:solidFill>
                          <a:schemeClr val="tx1"/>
                        </a:solidFill>
                        <a:effectLst/>
                        <a:latin typeface="Times New Roman"/>
                        <a:ea typeface="Times New Roman" panose="02020603050405020304" pitchFamily="18" charset="0"/>
                        <a:cs typeface="Times New Roman"/>
                      </a:endParaRPr>
                    </a:p>
                  </a:txBody>
                  <a:tcPr marL="64334" marR="64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dirty="0">
                          <a:solidFill>
                            <a:schemeClr val="tx1"/>
                          </a:solidFill>
                          <a:effectLst/>
                          <a:latin typeface="Times New Roman"/>
                          <a:ea typeface="Calibri" panose="020F0502020204030204" pitchFamily="34" charset="0"/>
                          <a:cs typeface="Times New Roman"/>
                        </a:rPr>
                        <a:t>A</a:t>
                      </a:r>
                      <a:endParaRPr lang="en-US" sz="1800" b="1" kern="1200" dirty="0">
                        <a:solidFill>
                          <a:schemeClr val="tx1"/>
                        </a:solidFill>
                        <a:effectLst/>
                        <a:latin typeface="Times New Roman"/>
                        <a:ea typeface="Times New Roman" panose="02020603050405020304" pitchFamily="18" charset="0"/>
                        <a:cs typeface="Times New Roman"/>
                      </a:endParaRPr>
                    </a:p>
                  </a:txBody>
                  <a:tcPr marL="64334" marR="64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E8AB7"/>
                    </a:solidFill>
                  </a:tcPr>
                </a:tc>
                <a:tc>
                  <a:txBody>
                    <a:bodyPr/>
                    <a:lstStyle/>
                    <a:p>
                      <a:pPr marL="457200" marR="0" lvl="1" indent="-342900" algn="l" defTabSz="914400" rtl="0" eaLnBrk="1" latinLnBrk="0" hangingPunct="1">
                        <a:lnSpc>
                          <a:spcPct val="200000"/>
                        </a:lnSpc>
                        <a:spcBef>
                          <a:spcPts val="0"/>
                        </a:spcBef>
                        <a:spcAft>
                          <a:spcPts val="0"/>
                        </a:spcAft>
                        <a:buFont typeface="+mj-lt"/>
                        <a:buAutoNum type="arabicPeriod"/>
                      </a:pPr>
                      <a:r>
                        <a:rPr lang="en-US" sz="1800" b="1" kern="1200" dirty="0">
                          <a:solidFill>
                            <a:schemeClr val="tx1"/>
                          </a:solidFill>
                          <a:effectLst/>
                          <a:latin typeface="Times New Roman" panose="02020603050405020304" pitchFamily="18" charset="0"/>
                          <a:ea typeface="FrutigerLTStd-Light"/>
                          <a:cs typeface="Times New Roman" panose="02020603050405020304" pitchFamily="18" charset="0"/>
                        </a:rPr>
                        <a:t>In patients with AF undergoing cardiac surgery with a </a:t>
                      </a:r>
                      <a:r>
                        <a:rPr lang="en-US" sz="18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CHA</a:t>
                      </a:r>
                      <a:r>
                        <a:rPr lang="en-US" sz="1800" b="1" kern="1200" baseline="-25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DS</a:t>
                      </a:r>
                      <a:r>
                        <a:rPr lang="en-US" sz="1800" b="1" kern="1200" baseline="-25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-VASc</a:t>
                      </a:r>
                      <a:r>
                        <a:rPr lang="en-US" sz="1800" b="1" kern="1200" dirty="0">
                          <a:solidFill>
                            <a:schemeClr val="tx1"/>
                          </a:solidFill>
                          <a:effectLst/>
                          <a:latin typeface="Times New Roman" panose="02020603050405020304" pitchFamily="18" charset="0"/>
                          <a:ea typeface="FrutigerLTStd-Light"/>
                          <a:cs typeface="Times New Roman" panose="02020603050405020304" pitchFamily="18" charset="0"/>
                        </a:rPr>
                        <a:t> score ≥2 or equivalent stroke risk, surgical LAA exclusion, in addition to continued anticoagulation, is indicated to reduce the risk of stroke and systemic embolism.</a:t>
                      </a:r>
                      <a:endParaRPr lang="en-US" sz="18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9141792"/>
                  </a:ext>
                </a:extLst>
              </a:tr>
              <a:tr h="1253423">
                <a:tc>
                  <a:txBody>
                    <a:bodyPr/>
                    <a:lstStyle/>
                    <a:p>
                      <a:pPr marL="0" marR="0" algn="ctr" defTabSz="914400" rtl="0" eaLnBrk="1" latinLnBrk="0" hangingPunct="1">
                        <a:lnSpc>
                          <a:spcPct val="200000"/>
                        </a:lnSpc>
                        <a:spcBef>
                          <a:spcPts val="0"/>
                        </a:spcBef>
                        <a:spcAft>
                          <a:spcPts val="0"/>
                        </a:spcAft>
                      </a:pPr>
                      <a:r>
                        <a:rPr lang="en-US" sz="1800" b="1" kern="1200" dirty="0">
                          <a:solidFill>
                            <a:schemeClr val="tx1"/>
                          </a:solidFill>
                          <a:effectLst/>
                          <a:latin typeface="Times New Roman"/>
                          <a:ea typeface="Calibri" panose="020F0502020204030204" pitchFamily="34" charset="0"/>
                          <a:cs typeface="Times New Roman"/>
                        </a:rPr>
                        <a:t>1</a:t>
                      </a:r>
                      <a:endParaRPr lang="en-US" sz="1800" b="1" kern="1200" dirty="0">
                        <a:solidFill>
                          <a:schemeClr val="tx1"/>
                        </a:solidFill>
                        <a:effectLst/>
                        <a:latin typeface="Times New Roman"/>
                        <a:ea typeface="Times New Roman" panose="02020603050405020304" pitchFamily="18" charset="0"/>
                        <a:cs typeface="Times New Roman"/>
                      </a:endParaRPr>
                    </a:p>
                  </a:txBody>
                  <a:tcPr marL="64334" marR="64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dirty="0">
                          <a:solidFill>
                            <a:schemeClr val="tx1"/>
                          </a:solidFill>
                          <a:effectLst/>
                          <a:latin typeface="Times New Roman"/>
                          <a:ea typeface="Calibri" panose="020F0502020204030204" pitchFamily="34" charset="0"/>
                          <a:cs typeface="Times New Roman"/>
                        </a:rPr>
                        <a:t>A</a:t>
                      </a:r>
                      <a:endParaRPr lang="en-US" sz="1800" b="1" kern="1200" dirty="0">
                        <a:solidFill>
                          <a:schemeClr val="tx1"/>
                        </a:solidFill>
                        <a:effectLst/>
                        <a:latin typeface="Times New Roman"/>
                        <a:ea typeface="Times New Roman" panose="02020603050405020304" pitchFamily="18" charset="0"/>
                        <a:cs typeface="Times New Roman"/>
                      </a:endParaRPr>
                    </a:p>
                  </a:txBody>
                  <a:tcPr marL="64334" marR="64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E8AB7"/>
                    </a:solidFill>
                  </a:tcPr>
                </a:tc>
                <a:tc>
                  <a:txBody>
                    <a:bodyPr/>
                    <a:lstStyle/>
                    <a:p>
                      <a:pPr marL="457200" marR="0" lvl="1" indent="-342900" algn="l" defTabSz="914400" rtl="0" eaLnBrk="1" latinLnBrk="0" hangingPunct="1">
                        <a:lnSpc>
                          <a:spcPct val="200000"/>
                        </a:lnSpc>
                        <a:spcBef>
                          <a:spcPts val="0"/>
                        </a:spcBef>
                        <a:spcAft>
                          <a:spcPts val="0"/>
                        </a:spcAft>
                        <a:buFont typeface="+mj-lt"/>
                        <a:buAutoNum type="arabicPeriod" startAt="2"/>
                      </a:pPr>
                      <a:r>
                        <a:rPr lang="en-US" sz="1800" b="1" kern="1200" dirty="0">
                          <a:solidFill>
                            <a:schemeClr val="tx1"/>
                          </a:solidFill>
                          <a:effectLst/>
                          <a:latin typeface="Times New Roman" panose="02020603050405020304" pitchFamily="18" charset="0"/>
                          <a:ea typeface="FrutigerLTStd-Light"/>
                          <a:cs typeface="Times New Roman" panose="02020603050405020304" pitchFamily="18" charset="0"/>
                        </a:rPr>
                        <a:t>In patients with AF undergoing cardiac surgery and LAA exclusion, a surgical technique resulting in absence of flow across the suture line and a stump of &lt;1 cm as determined by intraoperative transesophageal echocardiography should be used.</a:t>
                      </a:r>
                      <a:endParaRPr lang="en-US" sz="18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7565908"/>
                  </a:ext>
                </a:extLst>
              </a:tr>
              <a:tr h="1253423">
                <a:tc>
                  <a:txBody>
                    <a:bodyPr/>
                    <a:lstStyle/>
                    <a:p>
                      <a:pPr marL="0" marR="0" algn="ctr" defTabSz="914400" rtl="0" eaLnBrk="1" latinLnBrk="0" hangingPunct="1">
                        <a:lnSpc>
                          <a:spcPct val="200000"/>
                        </a:lnSpc>
                        <a:spcBef>
                          <a:spcPts val="0"/>
                        </a:spcBef>
                        <a:spcAft>
                          <a:spcPts val="0"/>
                        </a:spcAft>
                      </a:pPr>
                      <a:r>
                        <a:rPr lang="en-US" sz="1800" b="1" kern="1200" dirty="0">
                          <a:solidFill>
                            <a:schemeClr val="tx1"/>
                          </a:solidFill>
                          <a:effectLst/>
                          <a:latin typeface="Times New Roman"/>
                          <a:ea typeface="Calibri" panose="020F0502020204030204" pitchFamily="34" charset="0"/>
                          <a:cs typeface="Times New Roman"/>
                        </a:rPr>
                        <a:t>2b</a:t>
                      </a:r>
                      <a:endParaRPr lang="en-US" sz="1800" b="1" kern="1200" dirty="0">
                        <a:solidFill>
                          <a:schemeClr val="tx1"/>
                        </a:solidFill>
                        <a:effectLst/>
                        <a:latin typeface="Times New Roman"/>
                        <a:ea typeface="Times New Roman" panose="02020603050405020304" pitchFamily="18" charset="0"/>
                        <a:cs typeface="Times New Roman"/>
                      </a:endParaRPr>
                    </a:p>
                  </a:txBody>
                  <a:tcPr marL="64334" marR="64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9B1C"/>
                    </a:solidFill>
                  </a:tcPr>
                </a:tc>
                <a:tc>
                  <a:txBody>
                    <a:bodyPr/>
                    <a:lstStyle/>
                    <a:p>
                      <a:pPr marL="0" marR="0" algn="ctr" defTabSz="914400" rtl="0" eaLnBrk="1" latinLnBrk="0" hangingPunct="1">
                        <a:lnSpc>
                          <a:spcPct val="200000"/>
                        </a:lnSpc>
                        <a:spcBef>
                          <a:spcPts val="0"/>
                        </a:spcBef>
                        <a:spcAft>
                          <a:spcPts val="0"/>
                        </a:spcAft>
                      </a:pPr>
                      <a:r>
                        <a:rPr lang="en-US" sz="1800" b="1" kern="1200" dirty="0">
                          <a:solidFill>
                            <a:schemeClr val="tx1"/>
                          </a:solidFill>
                          <a:effectLst/>
                          <a:latin typeface="Times New Roman"/>
                          <a:ea typeface="Calibri" panose="020F0502020204030204" pitchFamily="34" charset="0"/>
                          <a:cs typeface="Times New Roman"/>
                        </a:rPr>
                        <a:t>A</a:t>
                      </a:r>
                      <a:endParaRPr lang="en-US" sz="1800" b="1" kern="1200" dirty="0">
                        <a:solidFill>
                          <a:schemeClr val="tx1"/>
                        </a:solidFill>
                        <a:effectLst/>
                        <a:latin typeface="Times New Roman"/>
                        <a:ea typeface="Times New Roman" panose="02020603050405020304" pitchFamily="18" charset="0"/>
                        <a:cs typeface="Times New Roman"/>
                      </a:endParaRPr>
                    </a:p>
                  </a:txBody>
                  <a:tcPr marL="64334" marR="64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E8AB7"/>
                    </a:solidFill>
                  </a:tcPr>
                </a:tc>
                <a:tc>
                  <a:txBody>
                    <a:bodyPr/>
                    <a:lstStyle/>
                    <a:p>
                      <a:pPr marL="457200" marR="0" lvl="1" indent="-342900" algn="l" defTabSz="914400" rtl="0" eaLnBrk="1" latinLnBrk="0" hangingPunct="1">
                        <a:lnSpc>
                          <a:spcPct val="200000"/>
                        </a:lnSpc>
                        <a:spcBef>
                          <a:spcPts val="0"/>
                        </a:spcBef>
                        <a:spcAft>
                          <a:spcPts val="0"/>
                        </a:spcAft>
                        <a:buFont typeface="+mj-lt"/>
                        <a:buAutoNum type="arabicPeriod" startAt="3"/>
                      </a:pPr>
                      <a:r>
                        <a:rPr lang="en-US" sz="1800" b="1" kern="1200" dirty="0">
                          <a:solidFill>
                            <a:schemeClr val="tx1"/>
                          </a:solidFill>
                          <a:effectLst/>
                          <a:latin typeface="Times New Roman" panose="02020603050405020304" pitchFamily="18" charset="0"/>
                          <a:ea typeface="FrutigerLTStd-Light"/>
                          <a:cs typeface="Times New Roman" panose="02020603050405020304" pitchFamily="18" charset="0"/>
                        </a:rPr>
                        <a:t>In patients with AF undergoing cardiac surgery with </a:t>
                      </a:r>
                      <a:r>
                        <a:rPr lang="en-US" sz="18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CHA</a:t>
                      </a:r>
                      <a:r>
                        <a:rPr lang="en-US" sz="1800" b="1" kern="1200" baseline="-25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DS</a:t>
                      </a:r>
                      <a:r>
                        <a:rPr lang="en-US" sz="1800" b="1" kern="1200" baseline="-25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-VASc</a:t>
                      </a:r>
                      <a:r>
                        <a:rPr lang="en-US" sz="1800" b="1" kern="1200" dirty="0">
                          <a:solidFill>
                            <a:schemeClr val="tx1"/>
                          </a:solidFill>
                          <a:effectLst/>
                          <a:latin typeface="Times New Roman" panose="02020603050405020304" pitchFamily="18" charset="0"/>
                          <a:ea typeface="FrutigerLTStd-Light"/>
                          <a:cs typeface="Times New Roman" panose="02020603050405020304" pitchFamily="18" charset="0"/>
                        </a:rPr>
                        <a:t> score ≥2 or equivalent stroke risk, the benefit of surgical LAA exclusion in the absence of continued anticoagulation to reduce the risk of stroke and systemic embolism is uncertain.</a:t>
                      </a:r>
                      <a:endParaRPr lang="en-US" sz="18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9055087"/>
                  </a:ext>
                </a:extLst>
              </a:tr>
            </a:tbl>
          </a:graphicData>
        </a:graphic>
      </p:graphicFrame>
    </p:spTree>
    <p:extLst>
      <p:ext uri="{BB962C8B-B14F-4D97-AF65-F5344CB8AC3E}">
        <p14:creationId xmlns:p14="http://schemas.microsoft.com/office/powerpoint/2010/main" val="146819675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9DEE081B-E5F6-D9A1-EA24-0278C99D3298}"/>
              </a:ext>
            </a:extLst>
          </p:cNvPr>
          <p:cNvSpPr>
            <a:spLocks noGrp="1"/>
          </p:cNvSpPr>
          <p:nvPr>
            <p:ph type="ctrTitle"/>
          </p:nvPr>
        </p:nvSpPr>
        <p:spPr>
          <a:xfrm>
            <a:off x="1943100" y="685800"/>
            <a:ext cx="10744200" cy="914399"/>
          </a:xfrm>
        </p:spPr>
        <p:txBody>
          <a:bodyPr/>
          <a:lstStyle/>
          <a:p>
            <a:r>
              <a:rPr lang="en-US" sz="2800" dirty="0">
                <a:latin typeface="Lub Dub Medium" panose="020B0603030403020204" pitchFamily="34" charset="0"/>
              </a:rPr>
              <a:t>Active Bleeding on Anticoagulant Therapy and Reversal Drugs</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101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E6C28CC1-E6EC-3778-ED98-E762F2A41E4A}"/>
              </a:ext>
            </a:extLst>
          </p:cNvPr>
          <p:cNvGraphicFramePr>
            <a:graphicFrameLocks noGrp="1"/>
          </p:cNvGraphicFramePr>
          <p:nvPr>
            <p:extLst>
              <p:ext uri="{D42A27DB-BD31-4B8C-83A1-F6EECF244321}">
                <p14:modId xmlns:p14="http://schemas.microsoft.com/office/powerpoint/2010/main" val="2104721311"/>
              </p:ext>
            </p:extLst>
          </p:nvPr>
        </p:nvGraphicFramePr>
        <p:xfrm>
          <a:off x="1447800" y="1981200"/>
          <a:ext cx="11430000" cy="4934204"/>
        </p:xfrm>
        <a:graphic>
          <a:graphicData uri="http://schemas.openxmlformats.org/drawingml/2006/table">
            <a:tbl>
              <a:tblPr firstRow="1" firstCol="1" bandRow="1"/>
              <a:tblGrid>
                <a:gridCol w="1143000">
                  <a:extLst>
                    <a:ext uri="{9D8B030D-6E8A-4147-A177-3AD203B41FA5}">
                      <a16:colId xmlns:a16="http://schemas.microsoft.com/office/drawing/2014/main" val="422999912"/>
                    </a:ext>
                  </a:extLst>
                </a:gridCol>
                <a:gridCol w="1131570">
                  <a:extLst>
                    <a:ext uri="{9D8B030D-6E8A-4147-A177-3AD203B41FA5}">
                      <a16:colId xmlns:a16="http://schemas.microsoft.com/office/drawing/2014/main" val="1250572048"/>
                    </a:ext>
                  </a:extLst>
                </a:gridCol>
                <a:gridCol w="9155430">
                  <a:extLst>
                    <a:ext uri="{9D8B030D-6E8A-4147-A177-3AD203B41FA5}">
                      <a16:colId xmlns:a16="http://schemas.microsoft.com/office/drawing/2014/main" val="147250019"/>
                    </a:ext>
                  </a:extLst>
                </a:gridCol>
              </a:tblGrid>
              <a:tr h="1123950">
                <a:tc>
                  <a:txBody>
                    <a:bodyPr/>
                    <a:lstStyle/>
                    <a:p>
                      <a:pPr marL="0" marR="0" algn="ctr">
                        <a:lnSpc>
                          <a:spcPct val="200000"/>
                        </a:lnSpc>
                        <a:spcBef>
                          <a:spcPts val="0"/>
                        </a:spcBef>
                        <a:spcAft>
                          <a:spcPts val="0"/>
                        </a:spcAft>
                      </a:pP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200000"/>
                        </a:lnSpc>
                        <a:spcBef>
                          <a:spcPts val="0"/>
                        </a:spcBef>
                        <a:spcAft>
                          <a:spcPts val="0"/>
                        </a:spcAft>
                        <a:tabLst>
                          <a:tab pos="609600" algn="l"/>
                        </a:tabLst>
                      </a:pPr>
                      <a:r>
                        <a:rPr lang="en-US" sz="1800" b="1" dirty="0">
                          <a:effectLst/>
                          <a:latin typeface="Calibri"/>
                          <a:ea typeface="Times New Roman" panose="02020603050405020304" pitchFamily="18" charset="0"/>
                          <a:cs typeface="Times New Roman"/>
                        </a:rPr>
                        <a:t>Recommendations for Active Bleeding on Anticoagulant Therapy and Reversal Drugs</a:t>
                      </a:r>
                    </a:p>
                    <a:p>
                      <a:pPr marL="0" marR="0" algn="ctr">
                        <a:lnSpc>
                          <a:spcPct val="200000"/>
                        </a:lnSpc>
                        <a:spcBef>
                          <a:spcPts val="0"/>
                        </a:spcBef>
                        <a:spcAft>
                          <a:spcPts val="0"/>
                        </a:spcAft>
                      </a:pPr>
                      <a:r>
                        <a:rPr lang="en-US" sz="1800" dirty="0">
                          <a:effectLst/>
                          <a:latin typeface="Times New Roman"/>
                          <a:ea typeface="Calibri" panose="020F0502020204030204" pitchFamily="34" charset="0"/>
                          <a:cs typeface="Times New Roman"/>
                        </a:rPr>
                        <a:t>Referenced studies that support the recommendations are summarized in the Online Data Supplement.</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165201287"/>
                  </a:ext>
                </a:extLst>
              </a:tr>
              <a:tr h="515648">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COR</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LOE</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Recommendations</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1598296"/>
                  </a:ext>
                </a:extLst>
              </a:tr>
              <a:tr h="112395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AF receiving dabigatran who develop life-threatening bleeding, treatment with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idarucizumab</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is recommended to rapidly reverse dabigatran’s anticoagulation effect.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7432034"/>
                  </a:ext>
                </a:extLst>
              </a:tr>
              <a:tr h="1732252">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C-LD</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a:ea typeface="Calibri" panose="020F0502020204030204" pitchFamily="34" charset="0"/>
                          <a:cs typeface="Times New Roman"/>
                        </a:rPr>
                        <a:t>In patients with AF receiving dabigatran who develop life-threatening bleeding, treatment with activated prothrombin complex concentrate (PCC) is reasonable to reverse dabigatran’s anticoagulation effect if </a:t>
                      </a:r>
                      <a:r>
                        <a:rPr lang="en-US" sz="1800" b="1" dirty="0" err="1">
                          <a:effectLst/>
                          <a:latin typeface="Times New Roman"/>
                          <a:ea typeface="Calibri" panose="020F0502020204030204" pitchFamily="34" charset="0"/>
                          <a:cs typeface="Times New Roman"/>
                        </a:rPr>
                        <a:t>idarucizumab</a:t>
                      </a:r>
                      <a:r>
                        <a:rPr lang="en-US" sz="1800" b="1" dirty="0">
                          <a:effectLst/>
                          <a:latin typeface="Times New Roman"/>
                          <a:ea typeface="Calibri" panose="020F0502020204030204" pitchFamily="34" charset="0"/>
                          <a:cs typeface="Times New Roman"/>
                        </a:rPr>
                        <a:t> is unavailable.</a:t>
                      </a:r>
                      <a:endParaRPr lang="en-US" sz="1800" dirty="0">
                        <a:effectLst/>
                        <a:latin typeface="Calibri"/>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9052734"/>
                  </a:ext>
                </a:extLst>
              </a:tr>
            </a:tbl>
          </a:graphicData>
        </a:graphic>
      </p:graphicFrame>
    </p:spTree>
    <p:extLst>
      <p:ext uri="{BB962C8B-B14F-4D97-AF65-F5344CB8AC3E}">
        <p14:creationId xmlns:p14="http://schemas.microsoft.com/office/powerpoint/2010/main" val="199861949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E5E1AE72-D03F-D8FD-1F78-88D3F893A803}"/>
              </a:ext>
            </a:extLst>
          </p:cNvPr>
          <p:cNvSpPr>
            <a:spLocks noGrp="1"/>
          </p:cNvSpPr>
          <p:nvPr>
            <p:ph type="ctrTitle"/>
          </p:nvPr>
        </p:nvSpPr>
        <p:spPr>
          <a:xfrm>
            <a:off x="3009900" y="0"/>
            <a:ext cx="8229600" cy="953345"/>
          </a:xfrm>
        </p:spPr>
        <p:txBody>
          <a:bodyPr/>
          <a:lstStyle/>
          <a:p>
            <a:r>
              <a:rPr lang="en-US" sz="2800" dirty="0">
                <a:latin typeface="Lub Dub Medium" panose="020B0603030403020204" pitchFamily="34" charset="0"/>
              </a:rPr>
              <a:t>Active Bleeding on Anticoagulant Therapy and Reversal Drugs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102</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B141EE32-09D4-6862-7485-7366D3C61B6A}"/>
              </a:ext>
            </a:extLst>
          </p:cNvPr>
          <p:cNvGraphicFramePr>
            <a:graphicFrameLocks noGrp="1"/>
          </p:cNvGraphicFramePr>
          <p:nvPr>
            <p:extLst>
              <p:ext uri="{D42A27DB-BD31-4B8C-83A1-F6EECF244321}">
                <p14:modId xmlns:p14="http://schemas.microsoft.com/office/powerpoint/2010/main" val="2613264183"/>
              </p:ext>
            </p:extLst>
          </p:nvPr>
        </p:nvGraphicFramePr>
        <p:xfrm>
          <a:off x="956974" y="1129533"/>
          <a:ext cx="11742829" cy="6390088"/>
        </p:xfrm>
        <a:graphic>
          <a:graphicData uri="http://schemas.openxmlformats.org/drawingml/2006/table">
            <a:tbl>
              <a:tblPr firstRow="1" firstCol="1" bandRow="1"/>
              <a:tblGrid>
                <a:gridCol w="1174283">
                  <a:extLst>
                    <a:ext uri="{9D8B030D-6E8A-4147-A177-3AD203B41FA5}">
                      <a16:colId xmlns:a16="http://schemas.microsoft.com/office/drawing/2014/main" val="1127359490"/>
                    </a:ext>
                  </a:extLst>
                </a:gridCol>
                <a:gridCol w="1162540">
                  <a:extLst>
                    <a:ext uri="{9D8B030D-6E8A-4147-A177-3AD203B41FA5}">
                      <a16:colId xmlns:a16="http://schemas.microsoft.com/office/drawing/2014/main" val="3539511059"/>
                    </a:ext>
                  </a:extLst>
                </a:gridCol>
                <a:gridCol w="9406006">
                  <a:extLst>
                    <a:ext uri="{9D8B030D-6E8A-4147-A177-3AD203B41FA5}">
                      <a16:colId xmlns:a16="http://schemas.microsoft.com/office/drawing/2014/main" val="279178638"/>
                    </a:ext>
                  </a:extLst>
                </a:gridCol>
              </a:tblGrid>
              <a:tr h="1087727">
                <a:tc rowSpan="2">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rowSpan="2">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a:ea typeface="Calibri" panose="020F0502020204030204" pitchFamily="34" charset="0"/>
                          <a:cs typeface="Times New Roman"/>
                        </a:rPr>
                        <a:t>In patients with AF receiving factor Xa inhibitors who develop life-threatening bleeding, treatment with either </a:t>
                      </a:r>
                      <a:r>
                        <a:rPr lang="en-US" sz="1800" b="1" dirty="0" err="1">
                          <a:effectLst/>
                          <a:latin typeface="Times New Roman"/>
                          <a:ea typeface="Calibri" panose="020F0502020204030204" pitchFamily="34" charset="0"/>
                          <a:cs typeface="Times New Roman"/>
                        </a:rPr>
                        <a:t>andexanet</a:t>
                      </a:r>
                      <a:r>
                        <a:rPr lang="en-US" sz="1800" b="1" dirty="0">
                          <a:effectLst/>
                          <a:latin typeface="Times New Roman"/>
                          <a:ea typeface="Calibri" panose="020F0502020204030204" pitchFamily="34" charset="0"/>
                          <a:cs typeface="Times New Roman"/>
                        </a:rPr>
                        <a:t> alfa (apixaban or rivaroxaban,* </a:t>
                      </a:r>
                      <a:r>
                        <a:rPr lang="en-US" sz="1800" b="1" dirty="0" err="1">
                          <a:effectLst/>
                          <a:latin typeface="Times New Roman"/>
                          <a:ea typeface="Calibri" panose="020F0502020204030204" pitchFamily="34" charset="0"/>
                          <a:cs typeface="Times New Roman"/>
                        </a:rPr>
                        <a:t>edoxaban</a:t>
                      </a:r>
                      <a:r>
                        <a:rPr lang="en-US" sz="1800" b="1" i="0" u="none" strike="noStrike" baseline="0" noProof="0" dirty="0">
                          <a:solidFill>
                            <a:srgbClr val="000000"/>
                          </a:solidFill>
                          <a:effectLst/>
                          <a:latin typeface="Times New Roman"/>
                        </a:rPr>
                        <a:t>†</a:t>
                      </a:r>
                      <a:r>
                        <a:rPr lang="en-US" sz="1800" b="1" dirty="0">
                          <a:effectLst/>
                          <a:latin typeface="Times New Roman"/>
                          <a:ea typeface="Calibri" panose="020F0502020204030204" pitchFamily="34" charset="0"/>
                          <a:cs typeface="Times New Roman"/>
                        </a:rPr>
                        <a:t>) or 4-factor prothrombin complex concentrate</a:t>
                      </a:r>
                      <a:r>
                        <a:rPr lang="en-US" sz="1100" b="1" i="0" u="none" strike="noStrike" noProof="0" dirty="0">
                          <a:solidFill>
                            <a:srgbClr val="000000"/>
                          </a:solidFill>
                          <a:effectLst/>
                          <a:latin typeface="Times New Roman"/>
                        </a:rPr>
                        <a:t>†</a:t>
                      </a:r>
                      <a:r>
                        <a:rPr lang="en-US" sz="1800" b="1" dirty="0">
                          <a:effectLst/>
                          <a:latin typeface="Times New Roman"/>
                          <a:cs typeface="Times New Roman"/>
                        </a:rPr>
                        <a:t> </a:t>
                      </a:r>
                      <a:r>
                        <a:rPr lang="en-US" sz="1800" b="1" dirty="0">
                          <a:effectLst/>
                          <a:latin typeface="Times New Roman"/>
                          <a:ea typeface="Calibri" panose="020F0502020204030204" pitchFamily="34" charset="0"/>
                          <a:cs typeface="Times New Roman"/>
                        </a:rPr>
                        <a:t>is recommended to rapidly reverse factor Xa inhibitor’s anticoagulation effect.</a:t>
                      </a:r>
                      <a:endParaRPr lang="en-US" sz="1800" dirty="0">
                        <a:effectLst/>
                        <a:latin typeface="Calibri"/>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9525637"/>
                  </a:ext>
                </a:extLst>
              </a:tr>
              <a:tr h="1075102">
                <a:tc vMerge="1">
                  <a:txBody>
                    <a:bodyPr/>
                    <a:lstStyle/>
                    <a:p>
                      <a:endParaRPr lang="en-US"/>
                    </a:p>
                  </a:txBody>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C-LD</a:t>
                      </a:r>
                      <a:r>
                        <a:rPr lang="en-US" sz="1800" b="1" i="0" u="none" strike="noStrike" noProof="0" dirty="0">
                          <a:solidFill>
                            <a:srgbClr val="000000"/>
                          </a:solidFill>
                          <a:effectLst/>
                          <a:latin typeface="Times New Roman"/>
                        </a:rPr>
                        <a:t>†</a:t>
                      </a:r>
                      <a:endParaRPr lang="en-US" sz="1800" u="none"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vMerge="1">
                  <a:txBody>
                    <a:bodyPr/>
                    <a:lstStyle/>
                    <a:p>
                      <a:endParaRPr lang="en-US"/>
                    </a:p>
                  </a:txBody>
                  <a:tcPr/>
                </a:tc>
                <a:extLst>
                  <a:ext uri="{0D108BD9-81ED-4DB2-BD59-A6C34878D82A}">
                    <a16:rowId xmlns:a16="http://schemas.microsoft.com/office/drawing/2014/main" val="4189329370"/>
                  </a:ext>
                </a:extLst>
              </a:tr>
              <a:tr h="2008911">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startAt="4"/>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AF receiving warfarin who develop life-threatening bleeding, treatment with 4-factor prothrombin complex concentrate (if available)  in addition to intravenous vitamin K is recommended to rapidly achieve INR correction over fresh frozen plasma and intravenous vitamin K treatment.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01659"/>
                  </a:ext>
                </a:extLst>
              </a:tr>
              <a:tr h="2013927">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2b</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5"/>
                      </a:pPr>
                      <a:r>
                        <a:rPr lang="en-US" sz="1800" b="1" dirty="0">
                          <a:effectLst/>
                          <a:latin typeface="Times New Roman"/>
                          <a:ea typeface="Calibri" panose="020F0502020204030204" pitchFamily="34" charset="0"/>
                          <a:cs typeface="Times New Roman"/>
                        </a:rPr>
                        <a:t>In patients with AF who develop major gastrointestinal bleeding, resumption of oral anticoagulation therapy may be reasonable after correction of reversible causes of bleeding and reassessment of its long-term benefits and risks with a multidisciplinary team approach during SDM with patients.</a:t>
                      </a:r>
                      <a:endParaRPr lang="en-US" sz="1800" dirty="0">
                        <a:effectLst/>
                        <a:latin typeface="Calibri"/>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8903350"/>
                  </a:ext>
                </a:extLst>
              </a:tr>
            </a:tbl>
          </a:graphicData>
        </a:graphic>
      </p:graphicFrame>
      <p:sp>
        <p:nvSpPr>
          <p:cNvPr id="6" name="TextBox 5">
            <a:extLst>
              <a:ext uri="{FF2B5EF4-FFF2-40B4-BE49-F238E27FC236}">
                <a16:creationId xmlns:a16="http://schemas.microsoft.com/office/drawing/2014/main" id="{DA0C152D-0CB3-7A0A-B4F1-8728743C3054}"/>
              </a:ext>
            </a:extLst>
          </p:cNvPr>
          <p:cNvSpPr txBox="1"/>
          <p:nvPr/>
        </p:nvSpPr>
        <p:spPr>
          <a:xfrm>
            <a:off x="12699803" y="6248400"/>
            <a:ext cx="1930597" cy="1200329"/>
          </a:xfrm>
          <a:prstGeom prst="rect">
            <a:avLst/>
          </a:prstGeom>
          <a:noFill/>
        </p:spPr>
        <p:txBody>
          <a:bodyPr wrap="square">
            <a:spAutoFit/>
          </a:bodyPr>
          <a:lstStyle/>
          <a:p>
            <a:r>
              <a:rPr lang="en-US" sz="1200" dirty="0">
                <a:latin typeface="Lub Dub Medium" panose="020B0603030403020204" pitchFamily="34" charset="0"/>
              </a:rPr>
              <a:t>* B-NR LOE applies to data on apixaban or rivaroxaban.</a:t>
            </a:r>
          </a:p>
          <a:p>
            <a:endParaRPr lang="en-US" sz="1200" dirty="0">
              <a:latin typeface="Lub Dub Medium" panose="020B0603030403020204" pitchFamily="34" charset="0"/>
            </a:endParaRPr>
          </a:p>
          <a:p>
            <a:r>
              <a:rPr lang="en-US" sz="1200" dirty="0">
                <a:latin typeface="Lub Dub Medium" panose="020B0603030403020204" pitchFamily="34" charset="0"/>
              </a:rPr>
              <a:t>† C-LD LOE applies to data on </a:t>
            </a:r>
            <a:r>
              <a:rPr lang="en-US" sz="1200" dirty="0" err="1">
                <a:latin typeface="Lub Dub Medium" panose="020B0603030403020204" pitchFamily="34" charset="0"/>
              </a:rPr>
              <a:t>edoxaban</a:t>
            </a:r>
            <a:r>
              <a:rPr lang="en-US" sz="1200" dirty="0">
                <a:latin typeface="Lub Dub Medium" panose="020B0603030403020204" pitchFamily="34" charset="0"/>
              </a:rPr>
              <a:t>.</a:t>
            </a:r>
          </a:p>
        </p:txBody>
      </p:sp>
    </p:spTree>
    <p:extLst>
      <p:ext uri="{BB962C8B-B14F-4D97-AF65-F5344CB8AC3E}">
        <p14:creationId xmlns:p14="http://schemas.microsoft.com/office/powerpoint/2010/main" val="261869188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5BFB0249-022A-9E13-D38A-D823BB3E77E6}"/>
              </a:ext>
            </a:extLst>
          </p:cNvPr>
          <p:cNvSpPr>
            <a:spLocks noGrp="1"/>
          </p:cNvSpPr>
          <p:nvPr>
            <p:ph type="ctrTitle"/>
          </p:nvPr>
        </p:nvSpPr>
        <p:spPr>
          <a:xfrm>
            <a:off x="2971799" y="765556"/>
            <a:ext cx="8686801" cy="761999"/>
          </a:xfrm>
        </p:spPr>
        <p:txBody>
          <a:bodyPr/>
          <a:lstStyle/>
          <a:p>
            <a:r>
              <a:rPr lang="en-US" sz="2800" dirty="0">
                <a:latin typeface="Lub Dub Medium" panose="020B0603030403020204" pitchFamily="34" charset="0"/>
              </a:rPr>
              <a:t>Table 15. Reversal Agents for Oral Anticoagulants </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103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B4095251-BBE8-7E08-9A3F-02337A4896B2}"/>
              </a:ext>
            </a:extLst>
          </p:cNvPr>
          <p:cNvGraphicFramePr>
            <a:graphicFrameLocks noGrp="1"/>
          </p:cNvGraphicFramePr>
          <p:nvPr>
            <p:extLst>
              <p:ext uri="{D42A27DB-BD31-4B8C-83A1-F6EECF244321}">
                <p14:modId xmlns:p14="http://schemas.microsoft.com/office/powerpoint/2010/main" val="166595246"/>
              </p:ext>
            </p:extLst>
          </p:nvPr>
        </p:nvGraphicFramePr>
        <p:xfrm>
          <a:off x="1006474" y="1752600"/>
          <a:ext cx="12617450" cy="5025644"/>
        </p:xfrm>
        <a:graphic>
          <a:graphicData uri="http://schemas.openxmlformats.org/drawingml/2006/table">
            <a:tbl>
              <a:tblPr firstRow="1" firstCol="1" bandRow="1"/>
              <a:tblGrid>
                <a:gridCol w="2722846">
                  <a:extLst>
                    <a:ext uri="{9D8B030D-6E8A-4147-A177-3AD203B41FA5}">
                      <a16:colId xmlns:a16="http://schemas.microsoft.com/office/drawing/2014/main" val="2303473465"/>
                    </a:ext>
                  </a:extLst>
                </a:gridCol>
                <a:gridCol w="3348671">
                  <a:extLst>
                    <a:ext uri="{9D8B030D-6E8A-4147-A177-3AD203B41FA5}">
                      <a16:colId xmlns:a16="http://schemas.microsoft.com/office/drawing/2014/main" val="1482023990"/>
                    </a:ext>
                  </a:extLst>
                </a:gridCol>
                <a:gridCol w="2508349">
                  <a:extLst>
                    <a:ext uri="{9D8B030D-6E8A-4147-A177-3AD203B41FA5}">
                      <a16:colId xmlns:a16="http://schemas.microsoft.com/office/drawing/2014/main" val="552939857"/>
                    </a:ext>
                  </a:extLst>
                </a:gridCol>
                <a:gridCol w="2210577">
                  <a:extLst>
                    <a:ext uri="{9D8B030D-6E8A-4147-A177-3AD203B41FA5}">
                      <a16:colId xmlns:a16="http://schemas.microsoft.com/office/drawing/2014/main" val="1805420020"/>
                    </a:ext>
                  </a:extLst>
                </a:gridCol>
                <a:gridCol w="1827007">
                  <a:extLst>
                    <a:ext uri="{9D8B030D-6E8A-4147-A177-3AD203B41FA5}">
                      <a16:colId xmlns:a16="http://schemas.microsoft.com/office/drawing/2014/main" val="3428654471"/>
                    </a:ext>
                  </a:extLst>
                </a:gridCol>
              </a:tblGrid>
              <a:tr h="190500">
                <a:tc>
                  <a:txBody>
                    <a:bodyPr/>
                    <a:lstStyle/>
                    <a:p>
                      <a:endParaRPr lang="en-US" sz="18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Idarucizumab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Andexanet alfa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4-Factor PCC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Activated PCC</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295010880"/>
                  </a:ext>
                </a:extLst>
              </a:tr>
              <a:tr h="1333500">
                <a:tc>
                  <a:txBody>
                    <a:bodyPr/>
                    <a:lstStyle/>
                    <a:p>
                      <a:pPr marL="0" marR="0">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Class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Humanized monoclonal antibody fragment binding to dabigatran and neutralizing anticoagulation effects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recombinant modified human factor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protein binding and sequestering the factor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inhibitors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Prothrombin complex concentrate: coagulation factors II, VII, IX, and X Anticoagulation proteins C and S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Nonactivated factors II, IX, and X </a:t>
                      </a:r>
                    </a:p>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Activated VII</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3792155"/>
                  </a:ext>
                </a:extLst>
              </a:tr>
              <a:tr h="2095500">
                <a:tc>
                  <a:txBody>
                    <a:bodyPr/>
                    <a:lstStyle/>
                    <a:p>
                      <a:pPr marL="0" marR="0">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FDA indications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Reversal of dabigatran effects </a:t>
                      </a:r>
                      <a:b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emergency surgery/ urgent procedures</a:t>
                      </a:r>
                      <a:b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-Life-threatening or uncontrolled bleeding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Reversal of apixaban or rivaroxaban </a:t>
                      </a:r>
                      <a:b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life-threatening or uncontrolled bleeding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urgent reversal for acute major bleeding or need for an urgent surgery/invasive procedure in patients receiving vitamin K antagonists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Control and prevention of bleeding episodes, perioperative management, prophylaxis to prevent or reduce bleeding frequency in hemophilia A and B</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6932354"/>
                  </a:ext>
                </a:extLst>
              </a:tr>
            </a:tbl>
          </a:graphicData>
        </a:graphic>
      </p:graphicFrame>
      <p:sp>
        <p:nvSpPr>
          <p:cNvPr id="6" name="TextBox 5">
            <a:extLst>
              <a:ext uri="{FF2B5EF4-FFF2-40B4-BE49-F238E27FC236}">
                <a16:creationId xmlns:a16="http://schemas.microsoft.com/office/drawing/2014/main" id="{05F89305-F3AD-E5EF-B76A-DD698C13C486}"/>
              </a:ext>
            </a:extLst>
          </p:cNvPr>
          <p:cNvSpPr txBox="1"/>
          <p:nvPr/>
        </p:nvSpPr>
        <p:spPr>
          <a:xfrm>
            <a:off x="1006475" y="7086600"/>
            <a:ext cx="12617450" cy="276999"/>
          </a:xfrm>
          <a:prstGeom prst="rect">
            <a:avLst/>
          </a:prstGeom>
          <a:noFill/>
        </p:spPr>
        <p:txBody>
          <a:bodyPr wrap="square">
            <a:spAutoFit/>
          </a:bodyPr>
          <a:lstStyle/>
          <a:p>
            <a:r>
              <a:rPr lang="en-US" sz="1200" dirty="0" err="1">
                <a:latin typeface="Lub Dub Medium" panose="020B0603030403020204" pitchFamily="34" charset="0"/>
              </a:rPr>
              <a:t>aPTT</a:t>
            </a:r>
            <a:r>
              <a:rPr lang="en-US" sz="1200" dirty="0">
                <a:latin typeface="Lub Dub Medium" panose="020B0603030403020204" pitchFamily="34" charset="0"/>
              </a:rPr>
              <a:t> indicates activated partial thromboplastin time; FDA, US Food and Drug Administration; PCC, prothrombin complex concentrate; and VKA, vitamin K antagonists.</a:t>
            </a:r>
          </a:p>
        </p:txBody>
      </p:sp>
    </p:spTree>
    <p:extLst>
      <p:ext uri="{BB962C8B-B14F-4D97-AF65-F5344CB8AC3E}">
        <p14:creationId xmlns:p14="http://schemas.microsoft.com/office/powerpoint/2010/main" val="201034961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89681324-215B-89A9-9A60-E7BEF8330121}"/>
              </a:ext>
            </a:extLst>
          </p:cNvPr>
          <p:cNvSpPr>
            <a:spLocks noGrp="1"/>
          </p:cNvSpPr>
          <p:nvPr>
            <p:ph type="ctrTitle"/>
          </p:nvPr>
        </p:nvSpPr>
        <p:spPr>
          <a:xfrm>
            <a:off x="2362200" y="1252845"/>
            <a:ext cx="9906000" cy="914399"/>
          </a:xfrm>
        </p:spPr>
        <p:txBody>
          <a:bodyPr/>
          <a:lstStyle/>
          <a:p>
            <a:r>
              <a:rPr lang="en-US" sz="2800" dirty="0">
                <a:latin typeface="Lub Dub Medium" panose="020B0603030403020204" pitchFamily="34" charset="0"/>
              </a:rPr>
              <a:t>Table 15. Reversal Agents for Oral Anticoagulants (</a:t>
            </a:r>
            <a:r>
              <a:rPr lang="en-US" sz="2800" dirty="0" err="1">
                <a:latin typeface="Lub Dub Medium" panose="020B0603030403020204" pitchFamily="34" charset="0"/>
              </a:rPr>
              <a:t>con’t</a:t>
            </a:r>
            <a:r>
              <a:rPr lang="en-US" sz="2800" dirty="0">
                <a:latin typeface="Lub Dub Medium" panose="020B0603030403020204" pitchFamily="34" charset="0"/>
              </a:rPr>
              <a:t>.) </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104</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32BC5FDE-2E84-0303-F7E5-DDD699CF37B2}"/>
              </a:ext>
            </a:extLst>
          </p:cNvPr>
          <p:cNvGraphicFramePr>
            <a:graphicFrameLocks noGrp="1"/>
          </p:cNvGraphicFramePr>
          <p:nvPr>
            <p:extLst>
              <p:ext uri="{D42A27DB-BD31-4B8C-83A1-F6EECF244321}">
                <p14:modId xmlns:p14="http://schemas.microsoft.com/office/powerpoint/2010/main" val="4106019295"/>
              </p:ext>
            </p:extLst>
          </p:nvPr>
        </p:nvGraphicFramePr>
        <p:xfrm>
          <a:off x="1006475" y="2819400"/>
          <a:ext cx="12617450" cy="1371600"/>
        </p:xfrm>
        <a:graphic>
          <a:graphicData uri="http://schemas.openxmlformats.org/drawingml/2006/table">
            <a:tbl>
              <a:tblPr firstRow="1" firstCol="1" bandRow="1"/>
              <a:tblGrid>
                <a:gridCol w="2722846">
                  <a:extLst>
                    <a:ext uri="{9D8B030D-6E8A-4147-A177-3AD203B41FA5}">
                      <a16:colId xmlns:a16="http://schemas.microsoft.com/office/drawing/2014/main" val="3673711342"/>
                    </a:ext>
                  </a:extLst>
                </a:gridCol>
                <a:gridCol w="3348671">
                  <a:extLst>
                    <a:ext uri="{9D8B030D-6E8A-4147-A177-3AD203B41FA5}">
                      <a16:colId xmlns:a16="http://schemas.microsoft.com/office/drawing/2014/main" val="270605073"/>
                    </a:ext>
                  </a:extLst>
                </a:gridCol>
                <a:gridCol w="2508349">
                  <a:extLst>
                    <a:ext uri="{9D8B030D-6E8A-4147-A177-3AD203B41FA5}">
                      <a16:colId xmlns:a16="http://schemas.microsoft.com/office/drawing/2014/main" val="64822606"/>
                    </a:ext>
                  </a:extLst>
                </a:gridCol>
                <a:gridCol w="2210577">
                  <a:extLst>
                    <a:ext uri="{9D8B030D-6E8A-4147-A177-3AD203B41FA5}">
                      <a16:colId xmlns:a16="http://schemas.microsoft.com/office/drawing/2014/main" val="3796725231"/>
                    </a:ext>
                  </a:extLst>
                </a:gridCol>
                <a:gridCol w="1827007">
                  <a:extLst>
                    <a:ext uri="{9D8B030D-6E8A-4147-A177-3AD203B41FA5}">
                      <a16:colId xmlns:a16="http://schemas.microsoft.com/office/drawing/2014/main" val="1557170240"/>
                    </a:ext>
                  </a:extLst>
                </a:gridCol>
              </a:tblGrid>
              <a:tr h="1143000">
                <a:tc>
                  <a:txBody>
                    <a:bodyPr/>
                    <a:lstStyle/>
                    <a:p>
                      <a:pPr marL="0" marR="0">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Off-label indications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Edoxaban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-associated life-threatening bleeding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Reversal of factor Xa inhibitors in patients requiring urgent procedure or with life- threatening bleeding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Dabigatran- associated life-threatening bleeding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9042357"/>
                  </a:ext>
                </a:extLst>
              </a:tr>
            </a:tbl>
          </a:graphicData>
        </a:graphic>
      </p:graphicFrame>
      <p:graphicFrame>
        <p:nvGraphicFramePr>
          <p:cNvPr id="6" name="Table 5">
            <a:extLst>
              <a:ext uri="{FF2B5EF4-FFF2-40B4-BE49-F238E27FC236}">
                <a16:creationId xmlns:a16="http://schemas.microsoft.com/office/drawing/2014/main" id="{472ECC7A-DE96-24DF-1CC1-9FFC2985B012}"/>
              </a:ext>
            </a:extLst>
          </p:cNvPr>
          <p:cNvGraphicFramePr>
            <a:graphicFrameLocks noGrp="1"/>
          </p:cNvGraphicFramePr>
          <p:nvPr>
            <p:extLst>
              <p:ext uri="{D42A27DB-BD31-4B8C-83A1-F6EECF244321}">
                <p14:modId xmlns:p14="http://schemas.microsoft.com/office/powerpoint/2010/main" val="2361916041"/>
              </p:ext>
            </p:extLst>
          </p:nvPr>
        </p:nvGraphicFramePr>
        <p:xfrm>
          <a:off x="1006475" y="2457196"/>
          <a:ext cx="12617450" cy="362204"/>
        </p:xfrm>
        <a:graphic>
          <a:graphicData uri="http://schemas.openxmlformats.org/drawingml/2006/table">
            <a:tbl>
              <a:tblPr firstRow="1" firstCol="1" bandRow="1"/>
              <a:tblGrid>
                <a:gridCol w="2722846">
                  <a:extLst>
                    <a:ext uri="{9D8B030D-6E8A-4147-A177-3AD203B41FA5}">
                      <a16:colId xmlns:a16="http://schemas.microsoft.com/office/drawing/2014/main" val="1482775184"/>
                    </a:ext>
                  </a:extLst>
                </a:gridCol>
                <a:gridCol w="3348671">
                  <a:extLst>
                    <a:ext uri="{9D8B030D-6E8A-4147-A177-3AD203B41FA5}">
                      <a16:colId xmlns:a16="http://schemas.microsoft.com/office/drawing/2014/main" val="3266797007"/>
                    </a:ext>
                  </a:extLst>
                </a:gridCol>
                <a:gridCol w="2508349">
                  <a:extLst>
                    <a:ext uri="{9D8B030D-6E8A-4147-A177-3AD203B41FA5}">
                      <a16:colId xmlns:a16="http://schemas.microsoft.com/office/drawing/2014/main" val="2175141783"/>
                    </a:ext>
                  </a:extLst>
                </a:gridCol>
                <a:gridCol w="2210577">
                  <a:extLst>
                    <a:ext uri="{9D8B030D-6E8A-4147-A177-3AD203B41FA5}">
                      <a16:colId xmlns:a16="http://schemas.microsoft.com/office/drawing/2014/main" val="117334647"/>
                    </a:ext>
                  </a:extLst>
                </a:gridCol>
                <a:gridCol w="1827007">
                  <a:extLst>
                    <a:ext uri="{9D8B030D-6E8A-4147-A177-3AD203B41FA5}">
                      <a16:colId xmlns:a16="http://schemas.microsoft.com/office/drawing/2014/main" val="260737888"/>
                    </a:ext>
                  </a:extLst>
                </a:gridCol>
              </a:tblGrid>
              <a:tr h="190500">
                <a:tc>
                  <a:txBody>
                    <a:bodyPr/>
                    <a:lstStyle/>
                    <a:p>
                      <a:endParaRPr lang="en-US" sz="18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Idarucizumab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Andexanet alfa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4-Factor PCC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Activated PCC</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309761642"/>
                  </a:ext>
                </a:extLst>
              </a:tr>
            </a:tbl>
          </a:graphicData>
        </a:graphic>
      </p:graphicFrame>
      <p:sp>
        <p:nvSpPr>
          <p:cNvPr id="4" name="TextBox 3">
            <a:extLst>
              <a:ext uri="{FF2B5EF4-FFF2-40B4-BE49-F238E27FC236}">
                <a16:creationId xmlns:a16="http://schemas.microsoft.com/office/drawing/2014/main" id="{466BCFAB-35F6-0DFF-FE99-765475589308}"/>
              </a:ext>
            </a:extLst>
          </p:cNvPr>
          <p:cNvSpPr txBox="1"/>
          <p:nvPr/>
        </p:nvSpPr>
        <p:spPr>
          <a:xfrm>
            <a:off x="1006475" y="7086600"/>
            <a:ext cx="12617450" cy="276999"/>
          </a:xfrm>
          <a:prstGeom prst="rect">
            <a:avLst/>
          </a:prstGeom>
          <a:noFill/>
        </p:spPr>
        <p:txBody>
          <a:bodyPr wrap="square">
            <a:spAutoFit/>
          </a:bodyPr>
          <a:lstStyle/>
          <a:p>
            <a:r>
              <a:rPr lang="en-US" sz="1200" dirty="0" err="1">
                <a:latin typeface="Lub Dub Medium" panose="020B0603030403020204" pitchFamily="34" charset="0"/>
              </a:rPr>
              <a:t>aPTT</a:t>
            </a:r>
            <a:r>
              <a:rPr lang="en-US" sz="1200" dirty="0">
                <a:latin typeface="Lub Dub Medium" panose="020B0603030403020204" pitchFamily="34" charset="0"/>
              </a:rPr>
              <a:t> indicates activated partial thromboplastin time; FDA, US Food and Drug Administration; PCC, prothrombin complex concentrate; and VKA, vitamin K antagonists.</a:t>
            </a:r>
          </a:p>
        </p:txBody>
      </p:sp>
    </p:spTree>
    <p:extLst>
      <p:ext uri="{BB962C8B-B14F-4D97-AF65-F5344CB8AC3E}">
        <p14:creationId xmlns:p14="http://schemas.microsoft.com/office/powerpoint/2010/main" val="83718706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3CFC23E-C553-DDF0-5D0E-C96764FDB652}"/>
              </a:ext>
            </a:extLst>
          </p:cNvPr>
          <p:cNvSpPr>
            <a:spLocks noGrp="1"/>
          </p:cNvSpPr>
          <p:nvPr>
            <p:ph type="sldNum" sz="quarter" idx="4"/>
          </p:nvPr>
        </p:nvSpPr>
        <p:spPr/>
        <p:txBody>
          <a:bodyPr/>
          <a:lstStyle/>
          <a:p>
            <a:fld id="{01CD3B2E-BC1C-6C4D-9D91-A67B950EE325}" type="slidenum">
              <a:rPr lang="en-US" smtClean="0"/>
              <a:pPr/>
              <a:t>105</a:t>
            </a:fld>
            <a:endParaRPr lang="en-US" dirty="0"/>
          </a:p>
        </p:txBody>
      </p:sp>
      <p:graphicFrame>
        <p:nvGraphicFramePr>
          <p:cNvPr id="6" name="Table 5">
            <a:extLst>
              <a:ext uri="{FF2B5EF4-FFF2-40B4-BE49-F238E27FC236}">
                <a16:creationId xmlns:a16="http://schemas.microsoft.com/office/drawing/2014/main" id="{477D025D-C27C-AD9A-B916-50CC0E82F91C}"/>
              </a:ext>
            </a:extLst>
          </p:cNvPr>
          <p:cNvGraphicFramePr>
            <a:graphicFrameLocks noGrp="1"/>
          </p:cNvGraphicFramePr>
          <p:nvPr>
            <p:extLst>
              <p:ext uri="{D42A27DB-BD31-4B8C-83A1-F6EECF244321}">
                <p14:modId xmlns:p14="http://schemas.microsoft.com/office/powerpoint/2010/main" val="91584659"/>
              </p:ext>
            </p:extLst>
          </p:nvPr>
        </p:nvGraphicFramePr>
        <p:xfrm>
          <a:off x="1000379" y="1738551"/>
          <a:ext cx="12617450" cy="362204"/>
        </p:xfrm>
        <a:graphic>
          <a:graphicData uri="http://schemas.openxmlformats.org/drawingml/2006/table">
            <a:tbl>
              <a:tblPr firstRow="1" firstCol="1" bandRow="1"/>
              <a:tblGrid>
                <a:gridCol w="2722846">
                  <a:extLst>
                    <a:ext uri="{9D8B030D-6E8A-4147-A177-3AD203B41FA5}">
                      <a16:colId xmlns:a16="http://schemas.microsoft.com/office/drawing/2014/main" val="1482775184"/>
                    </a:ext>
                  </a:extLst>
                </a:gridCol>
                <a:gridCol w="3348671">
                  <a:extLst>
                    <a:ext uri="{9D8B030D-6E8A-4147-A177-3AD203B41FA5}">
                      <a16:colId xmlns:a16="http://schemas.microsoft.com/office/drawing/2014/main" val="3266797007"/>
                    </a:ext>
                  </a:extLst>
                </a:gridCol>
                <a:gridCol w="2508349">
                  <a:extLst>
                    <a:ext uri="{9D8B030D-6E8A-4147-A177-3AD203B41FA5}">
                      <a16:colId xmlns:a16="http://schemas.microsoft.com/office/drawing/2014/main" val="2175141783"/>
                    </a:ext>
                  </a:extLst>
                </a:gridCol>
                <a:gridCol w="2210577">
                  <a:extLst>
                    <a:ext uri="{9D8B030D-6E8A-4147-A177-3AD203B41FA5}">
                      <a16:colId xmlns:a16="http://schemas.microsoft.com/office/drawing/2014/main" val="117334647"/>
                    </a:ext>
                  </a:extLst>
                </a:gridCol>
                <a:gridCol w="1827007">
                  <a:extLst>
                    <a:ext uri="{9D8B030D-6E8A-4147-A177-3AD203B41FA5}">
                      <a16:colId xmlns:a16="http://schemas.microsoft.com/office/drawing/2014/main" val="260737888"/>
                    </a:ext>
                  </a:extLst>
                </a:gridCol>
              </a:tblGrid>
              <a:tr h="190500">
                <a:tc>
                  <a:txBody>
                    <a:bodyPr/>
                    <a:lstStyle/>
                    <a:p>
                      <a:endParaRPr lang="en-US" sz="18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Idarucizumab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Andexanet alfa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4-Factor PCC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Activated PCC</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309761642"/>
                  </a:ext>
                </a:extLst>
              </a:tr>
            </a:tbl>
          </a:graphicData>
        </a:graphic>
      </p:graphicFrame>
      <p:sp>
        <p:nvSpPr>
          <p:cNvPr id="7" name="Title 5">
            <a:extLst>
              <a:ext uri="{FF2B5EF4-FFF2-40B4-BE49-F238E27FC236}">
                <a16:creationId xmlns:a16="http://schemas.microsoft.com/office/drawing/2014/main" id="{ED031A9F-6986-BA1B-FD35-796BE8312502}"/>
              </a:ext>
            </a:extLst>
          </p:cNvPr>
          <p:cNvSpPr>
            <a:spLocks noGrp="1"/>
          </p:cNvSpPr>
          <p:nvPr>
            <p:ph type="ctrTitle"/>
          </p:nvPr>
        </p:nvSpPr>
        <p:spPr>
          <a:xfrm>
            <a:off x="2386012" y="1212121"/>
            <a:ext cx="9858376" cy="493585"/>
          </a:xfrm>
        </p:spPr>
        <p:txBody>
          <a:bodyPr/>
          <a:lstStyle/>
          <a:p>
            <a:r>
              <a:rPr lang="en-US" sz="2800" dirty="0">
                <a:latin typeface="Lub Dub Medium" panose="020B0603030403020204" pitchFamily="34" charset="0"/>
              </a:rPr>
              <a:t>Table 15. Reversal Agents for Oral Anticoagulants (</a:t>
            </a:r>
            <a:r>
              <a:rPr lang="en-US" sz="2800" dirty="0" err="1">
                <a:latin typeface="Lub Dub Medium" panose="020B0603030403020204" pitchFamily="34" charset="0"/>
              </a:rPr>
              <a:t>con’t</a:t>
            </a:r>
            <a:r>
              <a:rPr lang="en-US" sz="2800" dirty="0">
                <a:latin typeface="Lub Dub Medium" panose="020B0603030403020204" pitchFamily="34" charset="0"/>
              </a:rPr>
              <a:t>.) </a:t>
            </a:r>
          </a:p>
        </p:txBody>
      </p:sp>
      <p:graphicFrame>
        <p:nvGraphicFramePr>
          <p:cNvPr id="8" name="Table 7">
            <a:extLst>
              <a:ext uri="{FF2B5EF4-FFF2-40B4-BE49-F238E27FC236}">
                <a16:creationId xmlns:a16="http://schemas.microsoft.com/office/drawing/2014/main" id="{23F06DD2-0F95-A417-E4E4-329FE067D7EB}"/>
              </a:ext>
            </a:extLst>
          </p:cNvPr>
          <p:cNvGraphicFramePr>
            <a:graphicFrameLocks noGrp="1"/>
          </p:cNvGraphicFramePr>
          <p:nvPr>
            <p:extLst>
              <p:ext uri="{D42A27DB-BD31-4B8C-83A1-F6EECF244321}">
                <p14:modId xmlns:p14="http://schemas.microsoft.com/office/powerpoint/2010/main" val="2381386059"/>
              </p:ext>
            </p:extLst>
          </p:nvPr>
        </p:nvGraphicFramePr>
        <p:xfrm>
          <a:off x="1000379" y="2100755"/>
          <a:ext cx="12617450" cy="4465320"/>
        </p:xfrm>
        <a:graphic>
          <a:graphicData uri="http://schemas.openxmlformats.org/drawingml/2006/table">
            <a:tbl>
              <a:tblPr firstRow="1" firstCol="1" bandRow="1"/>
              <a:tblGrid>
                <a:gridCol w="2722846">
                  <a:extLst>
                    <a:ext uri="{9D8B030D-6E8A-4147-A177-3AD203B41FA5}">
                      <a16:colId xmlns:a16="http://schemas.microsoft.com/office/drawing/2014/main" val="1614294706"/>
                    </a:ext>
                  </a:extLst>
                </a:gridCol>
                <a:gridCol w="3348671">
                  <a:extLst>
                    <a:ext uri="{9D8B030D-6E8A-4147-A177-3AD203B41FA5}">
                      <a16:colId xmlns:a16="http://schemas.microsoft.com/office/drawing/2014/main" val="1537223834"/>
                    </a:ext>
                  </a:extLst>
                </a:gridCol>
                <a:gridCol w="2508349">
                  <a:extLst>
                    <a:ext uri="{9D8B030D-6E8A-4147-A177-3AD203B41FA5}">
                      <a16:colId xmlns:a16="http://schemas.microsoft.com/office/drawing/2014/main" val="1779871013"/>
                    </a:ext>
                  </a:extLst>
                </a:gridCol>
                <a:gridCol w="2210577">
                  <a:extLst>
                    <a:ext uri="{9D8B030D-6E8A-4147-A177-3AD203B41FA5}">
                      <a16:colId xmlns:a16="http://schemas.microsoft.com/office/drawing/2014/main" val="4058043863"/>
                    </a:ext>
                  </a:extLst>
                </a:gridCol>
                <a:gridCol w="1827007">
                  <a:extLst>
                    <a:ext uri="{9D8B030D-6E8A-4147-A177-3AD203B41FA5}">
                      <a16:colId xmlns:a16="http://schemas.microsoft.com/office/drawing/2014/main" val="253205916"/>
                    </a:ext>
                  </a:extLst>
                </a:gridCol>
              </a:tblGrid>
              <a:tr h="2857500">
                <a:tc>
                  <a:txBody>
                    <a:bodyPr/>
                    <a:lstStyle/>
                    <a:p>
                      <a:pPr marL="0" marR="0">
                        <a:lnSpc>
                          <a:spcPct val="15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Dosing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5-g (2 separate vials of 2.5 g/vial) intravenous infusion over 5 min. Additional 5 g may be given if reappearance of bleeding with elevated coagulation parameters have been observed or patients require second emergent surgery/procedure and elevated coagulation parameters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Low-dose regimen: 400-mg bolus at a target rate of 30 mg/min followed by 4 mg/min for up to 120 min</a:t>
                      </a:r>
                      <a:b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High-dose regimen: 800-mg bolus at a target rate of 30 mg/min followed by 8 mg/min for up to 120 min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recommended dosing is based on apixaban or rivaroxaban, dose, and time since the patient’s last dose of apixaban or rivaroxaban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Warfarin reversal based on pretreatment INR (units of factor IX): </a:t>
                      </a:r>
                      <a:b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INR 2-&lt;4: 25 units/kg (up to 2500 units)</a:t>
                      </a:r>
                      <a:b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INR 4-6: 35 units/kg (up to 3500 units)</a:t>
                      </a:r>
                      <a:b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INR &gt;6: 50 units/kg (up to 5000 units) </a:t>
                      </a:r>
                      <a:b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Oral factor Xa inhibitors: 2000 units once or 25 to 50 units/kg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Dabigatran- associated life- threatening bleeding: 50 units/kg once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6826019"/>
                  </a:ext>
                </a:extLst>
              </a:tr>
            </a:tbl>
          </a:graphicData>
        </a:graphic>
      </p:graphicFrame>
      <p:sp>
        <p:nvSpPr>
          <p:cNvPr id="2" name="TextBox 1">
            <a:extLst>
              <a:ext uri="{FF2B5EF4-FFF2-40B4-BE49-F238E27FC236}">
                <a16:creationId xmlns:a16="http://schemas.microsoft.com/office/drawing/2014/main" id="{10E6FBDC-09DE-EC88-C7DC-68FE78441C38}"/>
              </a:ext>
            </a:extLst>
          </p:cNvPr>
          <p:cNvSpPr txBox="1"/>
          <p:nvPr/>
        </p:nvSpPr>
        <p:spPr>
          <a:xfrm>
            <a:off x="1006475" y="7086600"/>
            <a:ext cx="12617450" cy="276999"/>
          </a:xfrm>
          <a:prstGeom prst="rect">
            <a:avLst/>
          </a:prstGeom>
          <a:noFill/>
        </p:spPr>
        <p:txBody>
          <a:bodyPr wrap="square">
            <a:spAutoFit/>
          </a:bodyPr>
          <a:lstStyle/>
          <a:p>
            <a:r>
              <a:rPr lang="en-US" sz="1200" dirty="0" err="1">
                <a:latin typeface="Lub Dub Medium" panose="020B0603030403020204" pitchFamily="34" charset="0"/>
              </a:rPr>
              <a:t>aPTT</a:t>
            </a:r>
            <a:r>
              <a:rPr lang="en-US" sz="1200" dirty="0">
                <a:latin typeface="Lub Dub Medium" panose="020B0603030403020204" pitchFamily="34" charset="0"/>
              </a:rPr>
              <a:t> indicates activated partial thromboplastin time; FDA, US Food and Drug Administration; PCC, prothrombin complex concentrate; and VKA, vitamin K antagonists.</a:t>
            </a:r>
          </a:p>
        </p:txBody>
      </p:sp>
    </p:spTree>
    <p:extLst>
      <p:ext uri="{BB962C8B-B14F-4D97-AF65-F5344CB8AC3E}">
        <p14:creationId xmlns:p14="http://schemas.microsoft.com/office/powerpoint/2010/main" val="253165869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106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9B0F2BBE-9C85-24C6-5A5C-1B8D42426A30}"/>
              </a:ext>
            </a:extLst>
          </p:cNvPr>
          <p:cNvSpPr>
            <a:spLocks noGrp="1"/>
          </p:cNvSpPr>
          <p:nvPr>
            <p:ph type="ctrTitle"/>
          </p:nvPr>
        </p:nvSpPr>
        <p:spPr>
          <a:xfrm>
            <a:off x="2386012" y="1235506"/>
            <a:ext cx="9858376" cy="493585"/>
          </a:xfrm>
        </p:spPr>
        <p:txBody>
          <a:bodyPr/>
          <a:lstStyle/>
          <a:p>
            <a:r>
              <a:rPr lang="en-US" sz="2800" dirty="0">
                <a:latin typeface="Lub Dub Medium" panose="020B0603030403020204" pitchFamily="34" charset="0"/>
              </a:rPr>
              <a:t>Table 15. Reversal Agents for Oral Anticoagulants (</a:t>
            </a:r>
            <a:r>
              <a:rPr lang="en-US" sz="2800" dirty="0" err="1">
                <a:latin typeface="Lub Dub Medium" panose="020B0603030403020204" pitchFamily="34" charset="0"/>
              </a:rPr>
              <a:t>con’t</a:t>
            </a:r>
            <a:r>
              <a:rPr lang="en-US" sz="2800" dirty="0">
                <a:latin typeface="Lub Dub Medium" panose="020B0603030403020204" pitchFamily="34" charset="0"/>
              </a:rPr>
              <a:t>.) </a:t>
            </a:r>
          </a:p>
        </p:txBody>
      </p:sp>
      <p:graphicFrame>
        <p:nvGraphicFramePr>
          <p:cNvPr id="7" name="Table 6">
            <a:extLst>
              <a:ext uri="{FF2B5EF4-FFF2-40B4-BE49-F238E27FC236}">
                <a16:creationId xmlns:a16="http://schemas.microsoft.com/office/drawing/2014/main" id="{675D5D1D-4A42-3E52-451B-B49D79A95BEC}"/>
              </a:ext>
            </a:extLst>
          </p:cNvPr>
          <p:cNvGraphicFramePr>
            <a:graphicFrameLocks noGrp="1"/>
          </p:cNvGraphicFramePr>
          <p:nvPr>
            <p:extLst>
              <p:ext uri="{D42A27DB-BD31-4B8C-83A1-F6EECF244321}">
                <p14:modId xmlns:p14="http://schemas.microsoft.com/office/powerpoint/2010/main" val="1506483126"/>
              </p:ext>
            </p:extLst>
          </p:nvPr>
        </p:nvGraphicFramePr>
        <p:xfrm>
          <a:off x="1006475" y="2504902"/>
          <a:ext cx="12617450" cy="3144012"/>
        </p:xfrm>
        <a:graphic>
          <a:graphicData uri="http://schemas.openxmlformats.org/drawingml/2006/table">
            <a:tbl>
              <a:tblPr firstRow="1" firstCol="1" bandRow="1"/>
              <a:tblGrid>
                <a:gridCol w="2722846">
                  <a:extLst>
                    <a:ext uri="{9D8B030D-6E8A-4147-A177-3AD203B41FA5}">
                      <a16:colId xmlns:a16="http://schemas.microsoft.com/office/drawing/2014/main" val="2909170954"/>
                    </a:ext>
                  </a:extLst>
                </a:gridCol>
                <a:gridCol w="3348671">
                  <a:extLst>
                    <a:ext uri="{9D8B030D-6E8A-4147-A177-3AD203B41FA5}">
                      <a16:colId xmlns:a16="http://schemas.microsoft.com/office/drawing/2014/main" val="636853552"/>
                    </a:ext>
                  </a:extLst>
                </a:gridCol>
                <a:gridCol w="2508349">
                  <a:extLst>
                    <a:ext uri="{9D8B030D-6E8A-4147-A177-3AD203B41FA5}">
                      <a16:colId xmlns:a16="http://schemas.microsoft.com/office/drawing/2014/main" val="1934698428"/>
                    </a:ext>
                  </a:extLst>
                </a:gridCol>
                <a:gridCol w="2210577">
                  <a:extLst>
                    <a:ext uri="{9D8B030D-6E8A-4147-A177-3AD203B41FA5}">
                      <a16:colId xmlns:a16="http://schemas.microsoft.com/office/drawing/2014/main" val="2597850201"/>
                    </a:ext>
                  </a:extLst>
                </a:gridCol>
                <a:gridCol w="1827007">
                  <a:extLst>
                    <a:ext uri="{9D8B030D-6E8A-4147-A177-3AD203B41FA5}">
                      <a16:colId xmlns:a16="http://schemas.microsoft.com/office/drawing/2014/main" val="739646551"/>
                    </a:ext>
                  </a:extLst>
                </a:gridCol>
              </a:tblGrid>
              <a:tr h="190500">
                <a:tc>
                  <a:txBody>
                    <a:bodyPr/>
                    <a:lstStyle/>
                    <a:p>
                      <a:pPr marL="0" marR="0">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Onset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marL="0" marR="0">
                        <a:lnSpc>
                          <a:spcPct val="15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Within 5 min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Within 2 min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Within 10 min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Within 30 min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2887039"/>
                  </a:ext>
                </a:extLst>
              </a:tr>
              <a:tr h="190500">
                <a:tc>
                  <a:txBody>
                    <a:bodyPr/>
                    <a:lstStyle/>
                    <a:p>
                      <a:pPr marL="0" marR="0">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Duration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marL="0" marR="0">
                        <a:lnSpc>
                          <a:spcPct val="15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12-24 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 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903661"/>
                  </a:ext>
                </a:extLst>
              </a:tr>
              <a:tr h="952500">
                <a:tc>
                  <a:txBody>
                    <a:bodyPr/>
                    <a:lstStyle/>
                    <a:p>
                      <a:pPr marL="0" marR="0">
                        <a:lnSpc>
                          <a:spcPct val="15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Monitoring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marL="0" marR="0">
                        <a:lnSpc>
                          <a:spcPct val="15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Coagulation parameters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aPTT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diluted thrombin time, or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ecarin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clotting time) between 12 and 24 h to assess redistribution of dabigatran from peripheral to plasma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Current commercial anti-Xa activity assays are unsuitable for measuring factor Xa activities after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andexanet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alfa use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Warfarin reversal: Repeat INR within 30 min after the administration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0666016"/>
                  </a:ext>
                </a:extLst>
              </a:tr>
            </a:tbl>
          </a:graphicData>
        </a:graphic>
      </p:graphicFrame>
      <p:graphicFrame>
        <p:nvGraphicFramePr>
          <p:cNvPr id="3" name="Table 2">
            <a:extLst>
              <a:ext uri="{FF2B5EF4-FFF2-40B4-BE49-F238E27FC236}">
                <a16:creationId xmlns:a16="http://schemas.microsoft.com/office/drawing/2014/main" id="{7FEBECB7-76C1-9DA0-D876-4930E77A7101}"/>
              </a:ext>
            </a:extLst>
          </p:cNvPr>
          <p:cNvGraphicFramePr>
            <a:graphicFrameLocks noGrp="1"/>
          </p:cNvGraphicFramePr>
          <p:nvPr>
            <p:extLst>
              <p:ext uri="{D42A27DB-BD31-4B8C-83A1-F6EECF244321}">
                <p14:modId xmlns:p14="http://schemas.microsoft.com/office/powerpoint/2010/main" val="4260735696"/>
              </p:ext>
            </p:extLst>
          </p:nvPr>
        </p:nvGraphicFramePr>
        <p:xfrm>
          <a:off x="1006475" y="2142698"/>
          <a:ext cx="12617450" cy="362204"/>
        </p:xfrm>
        <a:graphic>
          <a:graphicData uri="http://schemas.openxmlformats.org/drawingml/2006/table">
            <a:tbl>
              <a:tblPr firstRow="1" firstCol="1" bandRow="1"/>
              <a:tblGrid>
                <a:gridCol w="2722846">
                  <a:extLst>
                    <a:ext uri="{9D8B030D-6E8A-4147-A177-3AD203B41FA5}">
                      <a16:colId xmlns:a16="http://schemas.microsoft.com/office/drawing/2014/main" val="1482775184"/>
                    </a:ext>
                  </a:extLst>
                </a:gridCol>
                <a:gridCol w="3348671">
                  <a:extLst>
                    <a:ext uri="{9D8B030D-6E8A-4147-A177-3AD203B41FA5}">
                      <a16:colId xmlns:a16="http://schemas.microsoft.com/office/drawing/2014/main" val="3266797007"/>
                    </a:ext>
                  </a:extLst>
                </a:gridCol>
                <a:gridCol w="2508349">
                  <a:extLst>
                    <a:ext uri="{9D8B030D-6E8A-4147-A177-3AD203B41FA5}">
                      <a16:colId xmlns:a16="http://schemas.microsoft.com/office/drawing/2014/main" val="2175141783"/>
                    </a:ext>
                  </a:extLst>
                </a:gridCol>
                <a:gridCol w="2210577">
                  <a:extLst>
                    <a:ext uri="{9D8B030D-6E8A-4147-A177-3AD203B41FA5}">
                      <a16:colId xmlns:a16="http://schemas.microsoft.com/office/drawing/2014/main" val="117334647"/>
                    </a:ext>
                  </a:extLst>
                </a:gridCol>
                <a:gridCol w="1827007">
                  <a:extLst>
                    <a:ext uri="{9D8B030D-6E8A-4147-A177-3AD203B41FA5}">
                      <a16:colId xmlns:a16="http://schemas.microsoft.com/office/drawing/2014/main" val="260737888"/>
                    </a:ext>
                  </a:extLst>
                </a:gridCol>
              </a:tblGrid>
              <a:tr h="190500">
                <a:tc>
                  <a:txBody>
                    <a:bodyPr/>
                    <a:lstStyle/>
                    <a:p>
                      <a:endParaRPr lang="en-US" sz="18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Idarucizumab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Andexanet alfa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4-Factor PCC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Activated PCC</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309761642"/>
                  </a:ext>
                </a:extLst>
              </a:tr>
            </a:tbl>
          </a:graphicData>
        </a:graphic>
      </p:graphicFrame>
      <p:sp>
        <p:nvSpPr>
          <p:cNvPr id="4" name="TextBox 3">
            <a:extLst>
              <a:ext uri="{FF2B5EF4-FFF2-40B4-BE49-F238E27FC236}">
                <a16:creationId xmlns:a16="http://schemas.microsoft.com/office/drawing/2014/main" id="{8A6C1A42-CCCA-5183-D719-CFB421C8B7F8}"/>
              </a:ext>
            </a:extLst>
          </p:cNvPr>
          <p:cNvSpPr txBox="1"/>
          <p:nvPr/>
        </p:nvSpPr>
        <p:spPr>
          <a:xfrm>
            <a:off x="1006475" y="7086600"/>
            <a:ext cx="12617450" cy="276999"/>
          </a:xfrm>
          <a:prstGeom prst="rect">
            <a:avLst/>
          </a:prstGeom>
          <a:noFill/>
        </p:spPr>
        <p:txBody>
          <a:bodyPr wrap="square">
            <a:spAutoFit/>
          </a:bodyPr>
          <a:lstStyle/>
          <a:p>
            <a:r>
              <a:rPr lang="en-US" sz="1200" dirty="0" err="1">
                <a:latin typeface="Lub Dub Medium" panose="020B0603030403020204" pitchFamily="34" charset="0"/>
              </a:rPr>
              <a:t>aPTT</a:t>
            </a:r>
            <a:r>
              <a:rPr lang="en-US" sz="1200" dirty="0">
                <a:latin typeface="Lub Dub Medium" panose="020B0603030403020204" pitchFamily="34" charset="0"/>
              </a:rPr>
              <a:t> indicates activated partial thromboplastin time; FDA, US Food and Drug Administration; PCC, prothrombin complex concentrate; and VKA, vitamin K antagonists.</a:t>
            </a:r>
          </a:p>
        </p:txBody>
      </p:sp>
    </p:spTree>
    <p:extLst>
      <p:ext uri="{BB962C8B-B14F-4D97-AF65-F5344CB8AC3E}">
        <p14:creationId xmlns:p14="http://schemas.microsoft.com/office/powerpoint/2010/main" val="191744500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107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212A3A0F-1A69-6628-0121-3378C353E799}"/>
              </a:ext>
            </a:extLst>
          </p:cNvPr>
          <p:cNvSpPr>
            <a:spLocks noGrp="1"/>
          </p:cNvSpPr>
          <p:nvPr>
            <p:ph type="ctrTitle"/>
          </p:nvPr>
        </p:nvSpPr>
        <p:spPr>
          <a:xfrm>
            <a:off x="2386012" y="944309"/>
            <a:ext cx="9858376" cy="493585"/>
          </a:xfrm>
        </p:spPr>
        <p:txBody>
          <a:bodyPr/>
          <a:lstStyle/>
          <a:p>
            <a:r>
              <a:rPr lang="en-US" sz="2800" dirty="0">
                <a:latin typeface="Lub Dub Medium" panose="020B0603030403020204" pitchFamily="34" charset="0"/>
              </a:rPr>
              <a:t>Table 15. Reversal Agents for Oral Anticoagulants (</a:t>
            </a:r>
            <a:r>
              <a:rPr lang="en-US" sz="2800" dirty="0" err="1">
                <a:latin typeface="Lub Dub Medium" panose="020B0603030403020204" pitchFamily="34" charset="0"/>
              </a:rPr>
              <a:t>con’t</a:t>
            </a:r>
            <a:r>
              <a:rPr lang="en-US" sz="2800" dirty="0">
                <a:latin typeface="Lub Dub Medium" panose="020B0603030403020204" pitchFamily="34" charset="0"/>
              </a:rPr>
              <a:t>.) </a:t>
            </a:r>
          </a:p>
        </p:txBody>
      </p:sp>
      <p:graphicFrame>
        <p:nvGraphicFramePr>
          <p:cNvPr id="3" name="Table 2">
            <a:extLst>
              <a:ext uri="{FF2B5EF4-FFF2-40B4-BE49-F238E27FC236}">
                <a16:creationId xmlns:a16="http://schemas.microsoft.com/office/drawing/2014/main" id="{FF78AD64-B0E5-6724-24A2-7EB7F4D5404D}"/>
              </a:ext>
            </a:extLst>
          </p:cNvPr>
          <p:cNvGraphicFramePr>
            <a:graphicFrameLocks noGrp="1"/>
          </p:cNvGraphicFramePr>
          <p:nvPr>
            <p:extLst>
              <p:ext uri="{D42A27DB-BD31-4B8C-83A1-F6EECF244321}">
                <p14:modId xmlns:p14="http://schemas.microsoft.com/office/powerpoint/2010/main" val="744143366"/>
              </p:ext>
            </p:extLst>
          </p:nvPr>
        </p:nvGraphicFramePr>
        <p:xfrm>
          <a:off x="914399" y="1981200"/>
          <a:ext cx="12617450" cy="4739640"/>
        </p:xfrm>
        <a:graphic>
          <a:graphicData uri="http://schemas.openxmlformats.org/drawingml/2006/table">
            <a:tbl>
              <a:tblPr firstRow="1" firstCol="1" bandRow="1"/>
              <a:tblGrid>
                <a:gridCol w="2722846">
                  <a:extLst>
                    <a:ext uri="{9D8B030D-6E8A-4147-A177-3AD203B41FA5}">
                      <a16:colId xmlns:a16="http://schemas.microsoft.com/office/drawing/2014/main" val="904219160"/>
                    </a:ext>
                  </a:extLst>
                </a:gridCol>
                <a:gridCol w="3348671">
                  <a:extLst>
                    <a:ext uri="{9D8B030D-6E8A-4147-A177-3AD203B41FA5}">
                      <a16:colId xmlns:a16="http://schemas.microsoft.com/office/drawing/2014/main" val="1663695366"/>
                    </a:ext>
                  </a:extLst>
                </a:gridCol>
                <a:gridCol w="2508349">
                  <a:extLst>
                    <a:ext uri="{9D8B030D-6E8A-4147-A177-3AD203B41FA5}">
                      <a16:colId xmlns:a16="http://schemas.microsoft.com/office/drawing/2014/main" val="1949463048"/>
                    </a:ext>
                  </a:extLst>
                </a:gridCol>
                <a:gridCol w="2210577">
                  <a:extLst>
                    <a:ext uri="{9D8B030D-6E8A-4147-A177-3AD203B41FA5}">
                      <a16:colId xmlns:a16="http://schemas.microsoft.com/office/drawing/2014/main" val="1120698714"/>
                    </a:ext>
                  </a:extLst>
                </a:gridCol>
                <a:gridCol w="1827007">
                  <a:extLst>
                    <a:ext uri="{9D8B030D-6E8A-4147-A177-3AD203B41FA5}">
                      <a16:colId xmlns:a16="http://schemas.microsoft.com/office/drawing/2014/main" val="652875809"/>
                    </a:ext>
                  </a:extLst>
                </a:gridCol>
              </a:tblGrid>
              <a:tr h="1714500">
                <a:tc>
                  <a:txBody>
                    <a:bodyPr/>
                    <a:lstStyle/>
                    <a:p>
                      <a:pPr marL="0" marR="0">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Others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Risk of serious reactions (hypoglycemia, hypophosphatemia, metabolic acidosis, increase in uric acid, acute liver failure) in patients with hereditary fructose intolerance (due to sorbitol excipient 4 g in each 5 g of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idarucizumab</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 procoagulant effect based on endogenous thrombin potential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 FDA indication for other factor Xa inhibitors other than apixaban or rivaroxaban</a:t>
                      </a:r>
                      <a:b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Andexanet alfa may interfere with the anticoagulation effect of heparin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US black box warning: Serious and life-threatening adverse events (arterial and venous thromboembolism, myocardial infarction, ischemic stroke, cardiac arrest, sudden deaths)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May not be indicated for patients with thromboembolic events in the previous 3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 includes heparin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Administer intravenous vitamin K 10 mg over 10-20 min in addition to 4-factor PCC</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 does not include heparin </a:t>
                      </a:r>
                      <a:b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Coagulation parameters do not correlate with the drug’s efficacy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Not effective to reverse factor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inhibitors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2850682"/>
                  </a:ext>
                </a:extLst>
              </a:tr>
            </a:tbl>
          </a:graphicData>
        </a:graphic>
      </p:graphicFrame>
      <p:graphicFrame>
        <p:nvGraphicFramePr>
          <p:cNvPr id="4" name="Table 3">
            <a:extLst>
              <a:ext uri="{FF2B5EF4-FFF2-40B4-BE49-F238E27FC236}">
                <a16:creationId xmlns:a16="http://schemas.microsoft.com/office/drawing/2014/main" id="{B4622057-45C5-D9C4-BBB9-B77B7365286D}"/>
              </a:ext>
            </a:extLst>
          </p:cNvPr>
          <p:cNvGraphicFramePr>
            <a:graphicFrameLocks noGrp="1"/>
          </p:cNvGraphicFramePr>
          <p:nvPr>
            <p:extLst>
              <p:ext uri="{D42A27DB-BD31-4B8C-83A1-F6EECF244321}">
                <p14:modId xmlns:p14="http://schemas.microsoft.com/office/powerpoint/2010/main" val="3718930683"/>
              </p:ext>
            </p:extLst>
          </p:nvPr>
        </p:nvGraphicFramePr>
        <p:xfrm>
          <a:off x="914399" y="1618996"/>
          <a:ext cx="12617449" cy="362204"/>
        </p:xfrm>
        <a:graphic>
          <a:graphicData uri="http://schemas.openxmlformats.org/drawingml/2006/table">
            <a:tbl>
              <a:tblPr firstRow="1" firstCol="1" bandRow="1"/>
              <a:tblGrid>
                <a:gridCol w="2722846">
                  <a:extLst>
                    <a:ext uri="{9D8B030D-6E8A-4147-A177-3AD203B41FA5}">
                      <a16:colId xmlns:a16="http://schemas.microsoft.com/office/drawing/2014/main" val="1482775184"/>
                    </a:ext>
                  </a:extLst>
                </a:gridCol>
                <a:gridCol w="3348671">
                  <a:extLst>
                    <a:ext uri="{9D8B030D-6E8A-4147-A177-3AD203B41FA5}">
                      <a16:colId xmlns:a16="http://schemas.microsoft.com/office/drawing/2014/main" val="3266797007"/>
                    </a:ext>
                  </a:extLst>
                </a:gridCol>
                <a:gridCol w="2508349">
                  <a:extLst>
                    <a:ext uri="{9D8B030D-6E8A-4147-A177-3AD203B41FA5}">
                      <a16:colId xmlns:a16="http://schemas.microsoft.com/office/drawing/2014/main" val="2175141783"/>
                    </a:ext>
                  </a:extLst>
                </a:gridCol>
                <a:gridCol w="2210576">
                  <a:extLst>
                    <a:ext uri="{9D8B030D-6E8A-4147-A177-3AD203B41FA5}">
                      <a16:colId xmlns:a16="http://schemas.microsoft.com/office/drawing/2014/main" val="117334647"/>
                    </a:ext>
                  </a:extLst>
                </a:gridCol>
                <a:gridCol w="1827007">
                  <a:extLst>
                    <a:ext uri="{9D8B030D-6E8A-4147-A177-3AD203B41FA5}">
                      <a16:colId xmlns:a16="http://schemas.microsoft.com/office/drawing/2014/main" val="260737888"/>
                    </a:ext>
                  </a:extLst>
                </a:gridCol>
              </a:tblGrid>
              <a:tr h="190500">
                <a:tc>
                  <a:txBody>
                    <a:bodyPr/>
                    <a:lstStyle/>
                    <a:p>
                      <a:endParaRPr lang="en-US" sz="18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Idarucizumab</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Andexanet alfa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4-Factor PCC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Activated PCC</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309761642"/>
                  </a:ext>
                </a:extLst>
              </a:tr>
            </a:tbl>
          </a:graphicData>
        </a:graphic>
      </p:graphicFrame>
      <p:sp>
        <p:nvSpPr>
          <p:cNvPr id="7" name="TextBox 6">
            <a:extLst>
              <a:ext uri="{FF2B5EF4-FFF2-40B4-BE49-F238E27FC236}">
                <a16:creationId xmlns:a16="http://schemas.microsoft.com/office/drawing/2014/main" id="{C2A90381-FDD2-6763-CAB4-6D2278F06F7E}"/>
              </a:ext>
            </a:extLst>
          </p:cNvPr>
          <p:cNvSpPr txBox="1"/>
          <p:nvPr/>
        </p:nvSpPr>
        <p:spPr>
          <a:xfrm>
            <a:off x="1006475" y="7086600"/>
            <a:ext cx="12617450" cy="276999"/>
          </a:xfrm>
          <a:prstGeom prst="rect">
            <a:avLst/>
          </a:prstGeom>
          <a:noFill/>
        </p:spPr>
        <p:txBody>
          <a:bodyPr wrap="square">
            <a:spAutoFit/>
          </a:bodyPr>
          <a:lstStyle/>
          <a:p>
            <a:r>
              <a:rPr lang="en-US" sz="1200" dirty="0" err="1">
                <a:latin typeface="Lub Dub Medium" panose="020B0603030403020204" pitchFamily="34" charset="0"/>
              </a:rPr>
              <a:t>aPTT</a:t>
            </a:r>
            <a:r>
              <a:rPr lang="en-US" sz="1200" dirty="0">
                <a:latin typeface="Lub Dub Medium" panose="020B0603030403020204" pitchFamily="34" charset="0"/>
              </a:rPr>
              <a:t> indicates activated partial thromboplastin time; FDA, US Food and Drug Administration; PCC, prothrombin complex concentrate; and VKA, vitamin K antagonists.</a:t>
            </a:r>
          </a:p>
        </p:txBody>
      </p:sp>
    </p:spTree>
    <p:extLst>
      <p:ext uri="{BB962C8B-B14F-4D97-AF65-F5344CB8AC3E}">
        <p14:creationId xmlns:p14="http://schemas.microsoft.com/office/powerpoint/2010/main" val="227794765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108</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7" name="Title 5">
            <a:extLst>
              <a:ext uri="{FF2B5EF4-FFF2-40B4-BE49-F238E27FC236}">
                <a16:creationId xmlns:a16="http://schemas.microsoft.com/office/drawing/2014/main" id="{E67A048E-7D92-7C7E-AB07-1DB649E33754}"/>
              </a:ext>
            </a:extLst>
          </p:cNvPr>
          <p:cNvSpPr>
            <a:spLocks noGrp="1"/>
          </p:cNvSpPr>
          <p:nvPr>
            <p:ph type="ctrTitle"/>
          </p:nvPr>
        </p:nvSpPr>
        <p:spPr>
          <a:xfrm>
            <a:off x="2602706" y="304800"/>
            <a:ext cx="9424988" cy="950785"/>
          </a:xfrm>
        </p:spPr>
        <p:txBody>
          <a:bodyPr/>
          <a:lstStyle/>
          <a:p>
            <a:r>
              <a:rPr lang="en-US" sz="2800" dirty="0">
                <a:latin typeface="Lub Dub Medium" panose="020B0603030403020204" pitchFamily="34" charset="0"/>
              </a:rPr>
              <a:t>Table 16. Bleeding Events (Precent Per Year) in Direct Oral Anticoagulant Pivotal Clinical Trials</a:t>
            </a:r>
          </a:p>
        </p:txBody>
      </p:sp>
      <p:graphicFrame>
        <p:nvGraphicFramePr>
          <p:cNvPr id="8" name="Table 7">
            <a:extLst>
              <a:ext uri="{FF2B5EF4-FFF2-40B4-BE49-F238E27FC236}">
                <a16:creationId xmlns:a16="http://schemas.microsoft.com/office/drawing/2014/main" id="{0CBF9C81-C2D2-46F6-3462-5A34F27E6D9E}"/>
              </a:ext>
            </a:extLst>
          </p:cNvPr>
          <p:cNvGraphicFramePr>
            <a:graphicFrameLocks noGrp="1"/>
          </p:cNvGraphicFramePr>
          <p:nvPr>
            <p:extLst>
              <p:ext uri="{D42A27DB-BD31-4B8C-83A1-F6EECF244321}">
                <p14:modId xmlns:p14="http://schemas.microsoft.com/office/powerpoint/2010/main" val="355232469"/>
              </p:ext>
            </p:extLst>
          </p:nvPr>
        </p:nvGraphicFramePr>
        <p:xfrm>
          <a:off x="1006475" y="1635315"/>
          <a:ext cx="12617450" cy="4318889"/>
        </p:xfrm>
        <a:graphic>
          <a:graphicData uri="http://schemas.openxmlformats.org/drawingml/2006/table">
            <a:tbl>
              <a:tblPr firstRow="1" firstCol="1" bandRow="1"/>
              <a:tblGrid>
                <a:gridCol w="1549733">
                  <a:extLst>
                    <a:ext uri="{9D8B030D-6E8A-4147-A177-3AD203B41FA5}">
                      <a16:colId xmlns:a16="http://schemas.microsoft.com/office/drawing/2014/main" val="2484554399"/>
                    </a:ext>
                  </a:extLst>
                </a:gridCol>
                <a:gridCol w="2766298">
                  <a:extLst>
                    <a:ext uri="{9D8B030D-6E8A-4147-A177-3AD203B41FA5}">
                      <a16:colId xmlns:a16="http://schemas.microsoft.com/office/drawing/2014/main" val="637760155"/>
                    </a:ext>
                  </a:extLst>
                </a:gridCol>
                <a:gridCol w="2766298">
                  <a:extLst>
                    <a:ext uri="{9D8B030D-6E8A-4147-A177-3AD203B41FA5}">
                      <a16:colId xmlns:a16="http://schemas.microsoft.com/office/drawing/2014/main" val="3551683057"/>
                    </a:ext>
                  </a:extLst>
                </a:gridCol>
                <a:gridCol w="2766298">
                  <a:extLst>
                    <a:ext uri="{9D8B030D-6E8A-4147-A177-3AD203B41FA5}">
                      <a16:colId xmlns:a16="http://schemas.microsoft.com/office/drawing/2014/main" val="2437691760"/>
                    </a:ext>
                  </a:extLst>
                </a:gridCol>
                <a:gridCol w="2768823">
                  <a:extLst>
                    <a:ext uri="{9D8B030D-6E8A-4147-A177-3AD203B41FA5}">
                      <a16:colId xmlns:a16="http://schemas.microsoft.com/office/drawing/2014/main" val="574380420"/>
                    </a:ext>
                  </a:extLst>
                </a:gridCol>
              </a:tblGrid>
              <a:tr h="1000125">
                <a:tc>
                  <a:txBody>
                    <a:bodyPr/>
                    <a:lstStyle/>
                    <a:p>
                      <a:pPr marL="0" marR="0" algn="ctr">
                        <a:lnSpc>
                          <a:spcPct val="15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Bleeding Event</a:t>
                      </a:r>
                      <a:endParaRPr lang="en-US" sz="1800" dirty="0">
                        <a:effectLst/>
                        <a:latin typeface="Times New Roman"/>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RE-LY (n=18,113)</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ARISTOTLE (n=18,201)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ENGAGE-AF TIMI 48 (n=21,105)</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ROCKET AF (n=14,264)</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057205647"/>
                  </a:ext>
                </a:extLst>
              </a:tr>
              <a:tr h="1000125">
                <a:tc>
                  <a:txBody>
                    <a:bodyPr/>
                    <a:lstStyle/>
                    <a:p>
                      <a:pPr marL="0" marR="0">
                        <a:lnSpc>
                          <a:spcPct val="15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Major bleeding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50000"/>
                        </a:lnSpc>
                        <a:spcBef>
                          <a:spcPts val="600"/>
                        </a:spcBef>
                        <a:spcAft>
                          <a:spcPts val="0"/>
                        </a:spcAft>
                      </a:pP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Dabigatran 150 mg 3.11% (RR, 0.93, [95% CI, 0.81–1.07]; </a:t>
                      </a:r>
                      <a:r>
                        <a:rPr lang="fr-FR"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600"/>
                        </a:spcBef>
                        <a:spcAft>
                          <a:spcPts val="0"/>
                        </a:spcAft>
                      </a:pP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Dabigatran 110 mg 2.71% (RR, 0.80, [95% CI, 0.69–0.93]; </a:t>
                      </a:r>
                      <a:r>
                        <a:rPr lang="fr-FR"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=0.003)</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Warfarin 3.36%</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0"/>
                        </a:spcAft>
                      </a:pPr>
                      <a:r>
                        <a:rPr lang="fr-FR" sz="1800" dirty="0" err="1">
                          <a:solidFill>
                            <a:srgbClr val="000000"/>
                          </a:solidFill>
                          <a:effectLst/>
                          <a:latin typeface="Times New Roman"/>
                          <a:ea typeface="Times New Roman" panose="02020603050405020304" pitchFamily="18" charset="0"/>
                          <a:cs typeface="Times New Roman"/>
                        </a:rPr>
                        <a:t>Apixaban</a:t>
                      </a:r>
                      <a:r>
                        <a:rPr lang="fr-FR" sz="1800" dirty="0">
                          <a:solidFill>
                            <a:srgbClr val="000000"/>
                          </a:solidFill>
                          <a:effectLst/>
                          <a:latin typeface="Times New Roman"/>
                          <a:ea typeface="Times New Roman" panose="02020603050405020304" pitchFamily="18" charset="0"/>
                          <a:cs typeface="Times New Roman"/>
                        </a:rPr>
                        <a:t> 2.13% (HR, 0.69, [95% CI, 0.60–0.80]; </a:t>
                      </a:r>
                      <a:r>
                        <a:rPr lang="fr-FR" sz="1800" i="1" dirty="0">
                          <a:solidFill>
                            <a:srgbClr val="000000"/>
                          </a:solidFill>
                          <a:effectLst/>
                          <a:latin typeface="Times New Roman"/>
                          <a:ea typeface="Times New Roman" panose="02020603050405020304" pitchFamily="18" charset="0"/>
                          <a:cs typeface="Times New Roman"/>
                        </a:rPr>
                        <a:t>P</a:t>
                      </a:r>
                      <a:r>
                        <a:rPr lang="fr-FR" sz="1800" dirty="0">
                          <a:solidFill>
                            <a:srgbClr val="000000"/>
                          </a:solidFill>
                          <a:effectLst/>
                          <a:latin typeface="Times New Roman"/>
                          <a:ea typeface="Times New Roman" panose="02020603050405020304" pitchFamily="18" charset="0"/>
                          <a:cs typeface="Times New Roman"/>
                        </a:rPr>
                        <a:t>&lt;0.001)</a:t>
                      </a:r>
                      <a:endParaRPr lang="en-US" sz="1800" dirty="0">
                        <a:effectLst/>
                        <a:latin typeface="Times New Roman"/>
                        <a:ea typeface="Times New Roman" panose="02020603050405020304" pitchFamily="18" charset="0"/>
                        <a:cs typeface="Times New Roman"/>
                      </a:endParaRPr>
                    </a:p>
                    <a:p>
                      <a:pPr marL="0" marR="0">
                        <a:lnSpc>
                          <a:spcPct val="150000"/>
                        </a:lnSpc>
                        <a:spcBef>
                          <a:spcPts val="600"/>
                        </a:spcBef>
                        <a:spcAft>
                          <a:spcPts val="0"/>
                        </a:spcAft>
                      </a:pPr>
                      <a:r>
                        <a:rPr lang="fr-FR" sz="1800" dirty="0" err="1">
                          <a:solidFill>
                            <a:srgbClr val="000000"/>
                          </a:solidFill>
                          <a:effectLst/>
                          <a:latin typeface="Times New Roman"/>
                          <a:ea typeface="Times New Roman" panose="02020603050405020304" pitchFamily="18" charset="0"/>
                          <a:cs typeface="Times New Roman"/>
                        </a:rPr>
                        <a:t>Warfarin</a:t>
                      </a:r>
                      <a:r>
                        <a:rPr lang="fr-FR" sz="1800" dirty="0">
                          <a:solidFill>
                            <a:srgbClr val="000000"/>
                          </a:solidFill>
                          <a:effectLst/>
                          <a:latin typeface="Times New Roman"/>
                          <a:ea typeface="Times New Roman" panose="02020603050405020304" pitchFamily="18" charset="0"/>
                          <a:cs typeface="Times New Roman"/>
                        </a:rPr>
                        <a:t> 3.09%</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0"/>
                        </a:spcAft>
                      </a:pPr>
                      <a:r>
                        <a:rPr lang="fr-FR" sz="1800" dirty="0" err="1">
                          <a:solidFill>
                            <a:srgbClr val="000000"/>
                          </a:solidFill>
                          <a:effectLst/>
                          <a:latin typeface="Times New Roman"/>
                          <a:ea typeface="Times New Roman" panose="02020603050405020304" pitchFamily="18" charset="0"/>
                          <a:cs typeface="Times New Roman"/>
                        </a:rPr>
                        <a:t>Edoxaban</a:t>
                      </a:r>
                      <a:r>
                        <a:rPr lang="fr-FR" sz="1800" dirty="0">
                          <a:solidFill>
                            <a:srgbClr val="000000"/>
                          </a:solidFill>
                          <a:effectLst/>
                          <a:latin typeface="Times New Roman"/>
                          <a:ea typeface="Times New Roman" panose="02020603050405020304" pitchFamily="18" charset="0"/>
                          <a:cs typeface="Times New Roman"/>
                        </a:rPr>
                        <a:t> 60 mg 2.75% vs. </a:t>
                      </a:r>
                      <a:r>
                        <a:rPr lang="fr-FR" sz="1800" dirty="0" err="1">
                          <a:solidFill>
                            <a:srgbClr val="000000"/>
                          </a:solidFill>
                          <a:effectLst/>
                          <a:latin typeface="Times New Roman"/>
                          <a:ea typeface="Times New Roman" panose="02020603050405020304" pitchFamily="18" charset="0"/>
                          <a:cs typeface="Times New Roman"/>
                        </a:rPr>
                        <a:t>warfarin</a:t>
                      </a:r>
                      <a:r>
                        <a:rPr lang="fr-FR" sz="1800" dirty="0">
                          <a:solidFill>
                            <a:srgbClr val="000000"/>
                          </a:solidFill>
                          <a:effectLst/>
                          <a:latin typeface="Times New Roman"/>
                          <a:ea typeface="Times New Roman" panose="02020603050405020304" pitchFamily="18" charset="0"/>
                          <a:cs typeface="Times New Roman"/>
                        </a:rPr>
                        <a:t> 3.43% (HR, 0.80, [95% CI, 0.71–0.91]; </a:t>
                      </a:r>
                      <a:r>
                        <a:rPr lang="fr-FR" sz="1800" i="1" dirty="0">
                          <a:solidFill>
                            <a:srgbClr val="000000"/>
                          </a:solidFill>
                          <a:effectLst/>
                          <a:latin typeface="Times New Roman"/>
                          <a:ea typeface="Times New Roman" panose="02020603050405020304" pitchFamily="18" charset="0"/>
                          <a:cs typeface="Times New Roman"/>
                        </a:rPr>
                        <a:t>P</a:t>
                      </a:r>
                      <a:r>
                        <a:rPr lang="fr-FR" sz="1800" dirty="0">
                          <a:solidFill>
                            <a:srgbClr val="000000"/>
                          </a:solidFill>
                          <a:effectLst/>
                          <a:latin typeface="Times New Roman"/>
                          <a:ea typeface="Times New Roman" panose="02020603050405020304" pitchFamily="18" charset="0"/>
                          <a:cs typeface="Times New Roman"/>
                        </a:rPr>
                        <a:t>&lt;0.001)</a:t>
                      </a:r>
                      <a:endParaRPr lang="en-US" sz="1800" dirty="0">
                        <a:effectLst/>
                        <a:latin typeface="Times New Roman"/>
                        <a:ea typeface="Times New Roman" panose="02020603050405020304" pitchFamily="18" charset="0"/>
                        <a:cs typeface="Times New Roman"/>
                      </a:endParaRPr>
                    </a:p>
                    <a:p>
                      <a:pPr marL="0" marR="0">
                        <a:lnSpc>
                          <a:spcPct val="150000"/>
                        </a:lnSpc>
                        <a:spcBef>
                          <a:spcPts val="600"/>
                        </a:spcBef>
                        <a:spcAft>
                          <a:spcPts val="0"/>
                        </a:spcAft>
                      </a:pPr>
                      <a:r>
                        <a:rPr lang="fr-FR" sz="1800" dirty="0" err="1">
                          <a:solidFill>
                            <a:srgbClr val="000000"/>
                          </a:solidFill>
                          <a:effectLst/>
                          <a:latin typeface="Times New Roman"/>
                          <a:ea typeface="Times New Roman" panose="02020603050405020304" pitchFamily="18" charset="0"/>
                          <a:cs typeface="Times New Roman"/>
                        </a:rPr>
                        <a:t>Edoxaban</a:t>
                      </a:r>
                      <a:r>
                        <a:rPr lang="fr-FR" sz="1800" dirty="0">
                          <a:solidFill>
                            <a:srgbClr val="000000"/>
                          </a:solidFill>
                          <a:effectLst/>
                          <a:latin typeface="Times New Roman"/>
                          <a:ea typeface="Times New Roman" panose="02020603050405020304" pitchFamily="18" charset="0"/>
                          <a:cs typeface="Times New Roman"/>
                        </a:rPr>
                        <a:t> 30 mg 1.61% vs. </a:t>
                      </a:r>
                      <a:r>
                        <a:rPr lang="fr-FR" sz="1800" dirty="0" err="1">
                          <a:solidFill>
                            <a:srgbClr val="000000"/>
                          </a:solidFill>
                          <a:effectLst/>
                          <a:latin typeface="Times New Roman"/>
                          <a:ea typeface="Times New Roman" panose="02020603050405020304" pitchFamily="18" charset="0"/>
                          <a:cs typeface="Times New Roman"/>
                        </a:rPr>
                        <a:t>warfarin</a:t>
                      </a:r>
                      <a:r>
                        <a:rPr lang="fr-FR" sz="1800" dirty="0">
                          <a:solidFill>
                            <a:srgbClr val="000000"/>
                          </a:solidFill>
                          <a:effectLst/>
                          <a:latin typeface="Times New Roman"/>
                          <a:ea typeface="Times New Roman" panose="02020603050405020304" pitchFamily="18" charset="0"/>
                          <a:cs typeface="Times New Roman"/>
                        </a:rPr>
                        <a:t> 3.43% (HR, 0.47, [95% CI, 0.41–0.55]; </a:t>
                      </a:r>
                      <a:r>
                        <a:rPr lang="fr-FR" sz="1800" i="1" dirty="0">
                          <a:solidFill>
                            <a:srgbClr val="000000"/>
                          </a:solidFill>
                          <a:effectLst/>
                          <a:latin typeface="Times New Roman"/>
                          <a:ea typeface="Times New Roman" panose="02020603050405020304" pitchFamily="18" charset="0"/>
                          <a:cs typeface="Times New Roman"/>
                        </a:rPr>
                        <a:t>P</a:t>
                      </a:r>
                      <a:r>
                        <a:rPr lang="fr-FR" sz="1800" dirty="0">
                          <a:solidFill>
                            <a:srgbClr val="000000"/>
                          </a:solidFill>
                          <a:effectLst/>
                          <a:latin typeface="Times New Roman"/>
                          <a:ea typeface="Times New Roman" panose="02020603050405020304" pitchFamily="18" charset="0"/>
                          <a:cs typeface="Times New Roman"/>
                        </a:rPr>
                        <a:t>&lt;0.001)</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Rivaroxaban 3.6% vs. warfarin 3.4% (HR, 1.04, [95% CI, 0.90–1.20]; </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=0.58)</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9893802"/>
                  </a:ext>
                </a:extLst>
              </a:tr>
            </a:tbl>
          </a:graphicData>
        </a:graphic>
      </p:graphicFrame>
      <p:sp>
        <p:nvSpPr>
          <p:cNvPr id="9" name="TextBox 8">
            <a:extLst>
              <a:ext uri="{FF2B5EF4-FFF2-40B4-BE49-F238E27FC236}">
                <a16:creationId xmlns:a16="http://schemas.microsoft.com/office/drawing/2014/main" id="{46B46925-4269-A323-ACEF-3F76B2D70860}"/>
              </a:ext>
            </a:extLst>
          </p:cNvPr>
          <p:cNvSpPr txBox="1"/>
          <p:nvPr/>
        </p:nvSpPr>
        <p:spPr>
          <a:xfrm>
            <a:off x="1006475" y="6333934"/>
            <a:ext cx="12617449" cy="830997"/>
          </a:xfrm>
          <a:prstGeom prst="rect">
            <a:avLst/>
          </a:prstGeom>
          <a:noFill/>
        </p:spPr>
        <p:txBody>
          <a:bodyPr wrap="square">
            <a:spAutoFit/>
          </a:bodyPr>
          <a:lstStyle/>
          <a:p>
            <a:r>
              <a:rPr lang="en-US" sz="1200" dirty="0">
                <a:latin typeface="Lub Dub Medium" panose="020B0603030403020204" pitchFamily="34" charset="0"/>
              </a:rPr>
              <a:t>ARISTOTLE indicates Apixaban for Reduction in Stroke and Other Thromboembolic Events in Atrial Fibrillation; DOAC, direct anticoagulant; ENGAGE AF-TIMI 48, Effective Anticoagulation with Factor Xa Next Generation in Atrial Fibrillation – Thrombolysis in Myocardial Infarction 48; HR indicates hazard ratio; RE-LY, Randomized Evaluation of Long-Term Anticoagulation Therapy; ROCKET AF, Rivaroxaban Once Daily Oral Direct Factor Xa Inhibition Compared with Vitamin K Antagonism for Prevention of Stroke and Embolism Trial in Atrial Fibrillation; and RR, relative risk.</a:t>
            </a:r>
          </a:p>
        </p:txBody>
      </p:sp>
    </p:spTree>
    <p:extLst>
      <p:ext uri="{BB962C8B-B14F-4D97-AF65-F5344CB8AC3E}">
        <p14:creationId xmlns:p14="http://schemas.microsoft.com/office/powerpoint/2010/main" val="17734318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109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13F27C29-0CEC-16B7-608C-5C911169118B}"/>
              </a:ext>
            </a:extLst>
          </p:cNvPr>
          <p:cNvSpPr>
            <a:spLocks noGrp="1"/>
          </p:cNvSpPr>
          <p:nvPr>
            <p:ph type="ctrTitle"/>
          </p:nvPr>
        </p:nvSpPr>
        <p:spPr>
          <a:xfrm>
            <a:off x="2602706" y="914400"/>
            <a:ext cx="9424988" cy="950785"/>
          </a:xfrm>
        </p:spPr>
        <p:txBody>
          <a:bodyPr/>
          <a:lstStyle/>
          <a:p>
            <a:r>
              <a:rPr lang="en-US" sz="2800" dirty="0">
                <a:latin typeface="Lub Dub Medium" panose="020B0603030403020204" pitchFamily="34" charset="0"/>
              </a:rPr>
              <a:t>Table 16. Bleeding Events (Precent Per Year) in Direct Oral Anticoagulant Pivotal Clinical Trials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668EB480-1EDF-5227-A6AE-4986B0572385}"/>
              </a:ext>
            </a:extLst>
          </p:cNvPr>
          <p:cNvGraphicFramePr>
            <a:graphicFrameLocks noGrp="1"/>
          </p:cNvGraphicFramePr>
          <p:nvPr>
            <p:extLst>
              <p:ext uri="{D42A27DB-BD31-4B8C-83A1-F6EECF244321}">
                <p14:modId xmlns:p14="http://schemas.microsoft.com/office/powerpoint/2010/main" val="2840920940"/>
              </p:ext>
            </p:extLst>
          </p:nvPr>
        </p:nvGraphicFramePr>
        <p:xfrm>
          <a:off x="1006475" y="2971800"/>
          <a:ext cx="12617450" cy="3318764"/>
        </p:xfrm>
        <a:graphic>
          <a:graphicData uri="http://schemas.openxmlformats.org/drawingml/2006/table">
            <a:tbl>
              <a:tblPr firstRow="1" firstCol="1" bandRow="1"/>
              <a:tblGrid>
                <a:gridCol w="1549733">
                  <a:extLst>
                    <a:ext uri="{9D8B030D-6E8A-4147-A177-3AD203B41FA5}">
                      <a16:colId xmlns:a16="http://schemas.microsoft.com/office/drawing/2014/main" val="1173977584"/>
                    </a:ext>
                  </a:extLst>
                </a:gridCol>
                <a:gridCol w="2766298">
                  <a:extLst>
                    <a:ext uri="{9D8B030D-6E8A-4147-A177-3AD203B41FA5}">
                      <a16:colId xmlns:a16="http://schemas.microsoft.com/office/drawing/2014/main" val="991598872"/>
                    </a:ext>
                  </a:extLst>
                </a:gridCol>
                <a:gridCol w="2766298">
                  <a:extLst>
                    <a:ext uri="{9D8B030D-6E8A-4147-A177-3AD203B41FA5}">
                      <a16:colId xmlns:a16="http://schemas.microsoft.com/office/drawing/2014/main" val="514186910"/>
                    </a:ext>
                  </a:extLst>
                </a:gridCol>
                <a:gridCol w="2766298">
                  <a:extLst>
                    <a:ext uri="{9D8B030D-6E8A-4147-A177-3AD203B41FA5}">
                      <a16:colId xmlns:a16="http://schemas.microsoft.com/office/drawing/2014/main" val="3365441333"/>
                    </a:ext>
                  </a:extLst>
                </a:gridCol>
                <a:gridCol w="2768823">
                  <a:extLst>
                    <a:ext uri="{9D8B030D-6E8A-4147-A177-3AD203B41FA5}">
                      <a16:colId xmlns:a16="http://schemas.microsoft.com/office/drawing/2014/main" val="472141894"/>
                    </a:ext>
                  </a:extLst>
                </a:gridCol>
              </a:tblGrid>
              <a:tr h="462280">
                <a:tc>
                  <a:txBody>
                    <a:bodyPr/>
                    <a:lstStyle/>
                    <a:p>
                      <a:pPr marL="0" marR="0">
                        <a:lnSpc>
                          <a:spcPct val="15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Gastrointestinal bleeding</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marL="0" marR="0">
                        <a:lnSpc>
                          <a:spcPct val="150000"/>
                        </a:lnSpc>
                        <a:spcBef>
                          <a:spcPts val="600"/>
                        </a:spcBef>
                        <a:spcAft>
                          <a:spcPts val="0"/>
                        </a:spcAft>
                      </a:pP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Dabigatran 150 mg 1.51% vs. </a:t>
                      </a:r>
                      <a:r>
                        <a:rPr lang="fr-F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warfarin</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1.02% (RR, 1.50, [95% CI, 1.19–1.89]; </a:t>
                      </a:r>
                      <a:r>
                        <a:rPr lang="fr-FR"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&lt;0.001)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600"/>
                        </a:spcBef>
                        <a:spcAft>
                          <a:spcPts val="0"/>
                        </a:spcAft>
                      </a:pP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Dabigatran 110 mg 1.12% vs. </a:t>
                      </a:r>
                      <a:r>
                        <a:rPr lang="fr-F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warfarin</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1.02% (RR, 1.10, [95% CI, 0.86–1.41]; </a:t>
                      </a:r>
                      <a:r>
                        <a:rPr lang="fr-FR"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=0.43)</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600"/>
                        </a:spcBef>
                        <a:spcAft>
                          <a:spcPts val="0"/>
                        </a:spcAft>
                      </a:pPr>
                      <a:r>
                        <a:rPr lang="fr-F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Apixaban</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0.76% (HR, 0.89, [95% CI, 0.70–1.15]; </a:t>
                      </a:r>
                      <a:r>
                        <a:rPr lang="fr-FR"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=0.37)</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600"/>
                        </a:spcBef>
                        <a:spcAft>
                          <a:spcPts val="0"/>
                        </a:spcAft>
                      </a:pPr>
                      <a:r>
                        <a:rPr lang="fr-F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Warfarin</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0.86%</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600"/>
                        </a:spcBef>
                        <a:spcAft>
                          <a:spcPts val="0"/>
                        </a:spcAft>
                      </a:pPr>
                      <a:r>
                        <a:rPr lang="fr-FR" sz="1800" dirty="0" err="1">
                          <a:solidFill>
                            <a:srgbClr val="000000"/>
                          </a:solidFill>
                          <a:effectLst/>
                          <a:latin typeface="Times New Roman"/>
                          <a:ea typeface="Times New Roman" panose="02020603050405020304" pitchFamily="18" charset="0"/>
                          <a:cs typeface="Times New Roman"/>
                        </a:rPr>
                        <a:t>Edoxaban</a:t>
                      </a:r>
                      <a:r>
                        <a:rPr lang="fr-FR" sz="1800" dirty="0">
                          <a:solidFill>
                            <a:srgbClr val="000000"/>
                          </a:solidFill>
                          <a:effectLst/>
                          <a:latin typeface="Times New Roman"/>
                          <a:ea typeface="Times New Roman" panose="02020603050405020304" pitchFamily="18" charset="0"/>
                          <a:cs typeface="Times New Roman"/>
                        </a:rPr>
                        <a:t> 60 mg 1.51% (HR, 1.23, [95% CI, 1.02–1.50]; </a:t>
                      </a:r>
                      <a:r>
                        <a:rPr lang="fr-FR" sz="1800" i="1" dirty="0">
                          <a:solidFill>
                            <a:srgbClr val="000000"/>
                          </a:solidFill>
                          <a:effectLst/>
                          <a:latin typeface="Times New Roman"/>
                          <a:ea typeface="Times New Roman" panose="02020603050405020304" pitchFamily="18" charset="0"/>
                          <a:cs typeface="Times New Roman"/>
                        </a:rPr>
                        <a:t>P</a:t>
                      </a:r>
                      <a:r>
                        <a:rPr lang="fr-FR" sz="1800" dirty="0">
                          <a:solidFill>
                            <a:srgbClr val="000000"/>
                          </a:solidFill>
                          <a:effectLst/>
                          <a:latin typeface="Times New Roman"/>
                          <a:ea typeface="Times New Roman" panose="02020603050405020304" pitchFamily="18" charset="0"/>
                          <a:cs typeface="Times New Roman"/>
                        </a:rPr>
                        <a:t>=0.03)</a:t>
                      </a:r>
                      <a:endParaRPr lang="en-US" sz="1800" dirty="0">
                        <a:effectLst/>
                        <a:latin typeface="Times New Roman"/>
                        <a:ea typeface="Times New Roman" panose="02020603050405020304" pitchFamily="18" charset="0"/>
                        <a:cs typeface="Times New Roman"/>
                      </a:endParaRPr>
                    </a:p>
                    <a:p>
                      <a:pPr marL="0" marR="0">
                        <a:lnSpc>
                          <a:spcPct val="150000"/>
                        </a:lnSpc>
                        <a:spcBef>
                          <a:spcPts val="600"/>
                        </a:spcBef>
                        <a:spcAft>
                          <a:spcPts val="0"/>
                        </a:spcAft>
                      </a:pPr>
                      <a:r>
                        <a:rPr lang="fr-FR" sz="1800" dirty="0" err="1">
                          <a:solidFill>
                            <a:srgbClr val="000000"/>
                          </a:solidFill>
                          <a:effectLst/>
                          <a:latin typeface="Times New Roman"/>
                          <a:ea typeface="Times New Roman" panose="02020603050405020304" pitchFamily="18" charset="0"/>
                          <a:cs typeface="Times New Roman"/>
                        </a:rPr>
                        <a:t>Edoxaban</a:t>
                      </a:r>
                      <a:r>
                        <a:rPr lang="fr-FR" sz="1800" dirty="0">
                          <a:solidFill>
                            <a:srgbClr val="000000"/>
                          </a:solidFill>
                          <a:effectLst/>
                          <a:latin typeface="Times New Roman"/>
                          <a:ea typeface="Times New Roman" panose="02020603050405020304" pitchFamily="18" charset="0"/>
                          <a:cs typeface="Times New Roman"/>
                        </a:rPr>
                        <a:t> 30 mg 0.82% (HR, 0.67, [95% CI, 0.53–0.83]; </a:t>
                      </a:r>
                      <a:r>
                        <a:rPr lang="fr-FR" sz="1800" i="1" dirty="0">
                          <a:solidFill>
                            <a:srgbClr val="000000"/>
                          </a:solidFill>
                          <a:effectLst/>
                          <a:latin typeface="Times New Roman"/>
                          <a:ea typeface="Times New Roman" panose="02020603050405020304" pitchFamily="18" charset="0"/>
                          <a:cs typeface="Times New Roman"/>
                        </a:rPr>
                        <a:t>P</a:t>
                      </a:r>
                      <a:r>
                        <a:rPr lang="fr-FR" sz="1800" dirty="0">
                          <a:solidFill>
                            <a:srgbClr val="000000"/>
                          </a:solidFill>
                          <a:effectLst/>
                          <a:latin typeface="Times New Roman"/>
                          <a:ea typeface="Times New Roman" panose="02020603050405020304" pitchFamily="18" charset="0"/>
                          <a:cs typeface="Times New Roman"/>
                        </a:rPr>
                        <a:t>&lt;0.001)</a:t>
                      </a:r>
                      <a:endParaRPr lang="en-US" sz="1800" dirty="0">
                        <a:effectLst/>
                        <a:latin typeface="Times New Roman"/>
                        <a:ea typeface="Times New Roman" panose="02020603050405020304" pitchFamily="18" charset="0"/>
                        <a:cs typeface="Times New Roman"/>
                      </a:endParaRPr>
                    </a:p>
                    <a:p>
                      <a:pPr marL="0" marR="0">
                        <a:lnSpc>
                          <a:spcPct val="150000"/>
                        </a:lnSpc>
                        <a:spcBef>
                          <a:spcPts val="600"/>
                        </a:spcBef>
                        <a:spcAft>
                          <a:spcPts val="0"/>
                        </a:spcAft>
                      </a:pPr>
                      <a:r>
                        <a:rPr lang="fr-FR" sz="1800" dirty="0" err="1">
                          <a:solidFill>
                            <a:srgbClr val="000000"/>
                          </a:solidFill>
                          <a:effectLst/>
                          <a:latin typeface="Times New Roman"/>
                          <a:ea typeface="Times New Roman" panose="02020603050405020304" pitchFamily="18" charset="0"/>
                          <a:cs typeface="Times New Roman"/>
                        </a:rPr>
                        <a:t>Warfarin</a:t>
                      </a:r>
                      <a:r>
                        <a:rPr lang="fr-FR" sz="1800" dirty="0">
                          <a:solidFill>
                            <a:srgbClr val="000000"/>
                          </a:solidFill>
                          <a:effectLst/>
                          <a:latin typeface="Times New Roman"/>
                          <a:ea typeface="Times New Roman" panose="02020603050405020304" pitchFamily="18" charset="0"/>
                          <a:cs typeface="Times New Roman"/>
                        </a:rPr>
                        <a:t> 1.23%</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Rivaroxaban 3.2% (HR not reported, </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&lt;0.001)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Warfarin 2.2%</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5913273"/>
                  </a:ext>
                </a:extLst>
              </a:tr>
            </a:tbl>
          </a:graphicData>
        </a:graphic>
      </p:graphicFrame>
      <p:graphicFrame>
        <p:nvGraphicFramePr>
          <p:cNvPr id="4" name="Table 3">
            <a:extLst>
              <a:ext uri="{FF2B5EF4-FFF2-40B4-BE49-F238E27FC236}">
                <a16:creationId xmlns:a16="http://schemas.microsoft.com/office/drawing/2014/main" id="{9045898F-9570-5150-ED26-CE745C4FC253}"/>
              </a:ext>
            </a:extLst>
          </p:cNvPr>
          <p:cNvGraphicFramePr>
            <a:graphicFrameLocks noGrp="1"/>
          </p:cNvGraphicFramePr>
          <p:nvPr>
            <p:extLst>
              <p:ext uri="{D42A27DB-BD31-4B8C-83A1-F6EECF244321}">
                <p14:modId xmlns:p14="http://schemas.microsoft.com/office/powerpoint/2010/main" val="851236749"/>
              </p:ext>
            </p:extLst>
          </p:nvPr>
        </p:nvGraphicFramePr>
        <p:xfrm>
          <a:off x="1006475" y="1996554"/>
          <a:ext cx="12617450" cy="1000125"/>
        </p:xfrm>
        <a:graphic>
          <a:graphicData uri="http://schemas.openxmlformats.org/drawingml/2006/table">
            <a:tbl>
              <a:tblPr firstRow="1" firstCol="1" bandRow="1"/>
              <a:tblGrid>
                <a:gridCol w="1549733">
                  <a:extLst>
                    <a:ext uri="{9D8B030D-6E8A-4147-A177-3AD203B41FA5}">
                      <a16:colId xmlns:a16="http://schemas.microsoft.com/office/drawing/2014/main" val="3847225523"/>
                    </a:ext>
                  </a:extLst>
                </a:gridCol>
                <a:gridCol w="2766298">
                  <a:extLst>
                    <a:ext uri="{9D8B030D-6E8A-4147-A177-3AD203B41FA5}">
                      <a16:colId xmlns:a16="http://schemas.microsoft.com/office/drawing/2014/main" val="4119946464"/>
                    </a:ext>
                  </a:extLst>
                </a:gridCol>
                <a:gridCol w="2766298">
                  <a:extLst>
                    <a:ext uri="{9D8B030D-6E8A-4147-A177-3AD203B41FA5}">
                      <a16:colId xmlns:a16="http://schemas.microsoft.com/office/drawing/2014/main" val="1609934500"/>
                    </a:ext>
                  </a:extLst>
                </a:gridCol>
                <a:gridCol w="2766298">
                  <a:extLst>
                    <a:ext uri="{9D8B030D-6E8A-4147-A177-3AD203B41FA5}">
                      <a16:colId xmlns:a16="http://schemas.microsoft.com/office/drawing/2014/main" val="569368989"/>
                    </a:ext>
                  </a:extLst>
                </a:gridCol>
                <a:gridCol w="2768823">
                  <a:extLst>
                    <a:ext uri="{9D8B030D-6E8A-4147-A177-3AD203B41FA5}">
                      <a16:colId xmlns:a16="http://schemas.microsoft.com/office/drawing/2014/main" val="670667051"/>
                    </a:ext>
                  </a:extLst>
                </a:gridCol>
              </a:tblGrid>
              <a:tr h="1000125">
                <a:tc>
                  <a:txBody>
                    <a:bodyPr/>
                    <a:lstStyle/>
                    <a:p>
                      <a:pPr marL="0" marR="0" algn="ctr">
                        <a:lnSpc>
                          <a:spcPct val="15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Bleeding Event</a:t>
                      </a:r>
                      <a:endParaRPr lang="en-US" sz="1800" dirty="0">
                        <a:effectLst/>
                        <a:latin typeface="Times New Roman"/>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RE-LY (n=18,113)</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ARISTOTLE (n=18,201)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ENGAGE-AF TIMI 48 (n=21,105)</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ROCKET-AF (n=14,264)</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726427174"/>
                  </a:ext>
                </a:extLst>
              </a:tr>
            </a:tbl>
          </a:graphicData>
        </a:graphic>
      </p:graphicFrame>
      <p:sp>
        <p:nvSpPr>
          <p:cNvPr id="7" name="TextBox 6">
            <a:extLst>
              <a:ext uri="{FF2B5EF4-FFF2-40B4-BE49-F238E27FC236}">
                <a16:creationId xmlns:a16="http://schemas.microsoft.com/office/drawing/2014/main" id="{C185DE96-4B54-55A2-5C26-2AAB76927A35}"/>
              </a:ext>
            </a:extLst>
          </p:cNvPr>
          <p:cNvSpPr txBox="1"/>
          <p:nvPr/>
        </p:nvSpPr>
        <p:spPr>
          <a:xfrm>
            <a:off x="1006475" y="6459819"/>
            <a:ext cx="12617449" cy="830997"/>
          </a:xfrm>
          <a:prstGeom prst="rect">
            <a:avLst/>
          </a:prstGeom>
          <a:noFill/>
        </p:spPr>
        <p:txBody>
          <a:bodyPr wrap="square">
            <a:spAutoFit/>
          </a:bodyPr>
          <a:lstStyle/>
          <a:p>
            <a:r>
              <a:rPr lang="en-US" sz="1200" dirty="0">
                <a:latin typeface="Lub Dub Medium" panose="020B0603030403020204" pitchFamily="34" charset="0"/>
              </a:rPr>
              <a:t>ARISTOTLE indicates Apixaban for Reduction in Stroke and Other Thromboembolic Events in Atrial Fibrillation; DOAC, direct anticoagulant; ENGAGE AF-TIMI 48, Effective Anticoagulation with Factor Xa Next Generation in Atrial Fibrillation – Thrombolysis in Myocardial Infarction 48; HR indicates hazard ratio; RE-LY, Randomized Evaluation of Long-Term Anticoagulation Therapy; ROCKET AF, Rivaroxaban Once Daily Oral Direct Factor Xa Inhibition Compared with Vitamin K Antagonism for Prevention of Stroke and Embolism Trial in Atrial Fibrillation; and RR, relative risk.</a:t>
            </a:r>
          </a:p>
        </p:txBody>
      </p:sp>
    </p:spTree>
    <p:extLst>
      <p:ext uri="{BB962C8B-B14F-4D97-AF65-F5344CB8AC3E}">
        <p14:creationId xmlns:p14="http://schemas.microsoft.com/office/powerpoint/2010/main" val="4245478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11</a:t>
            </a:fld>
            <a:endParaRPr lang="en-US" dirty="0"/>
          </a:p>
        </p:txBody>
      </p:sp>
      <p:sp>
        <p:nvSpPr>
          <p:cNvPr id="2" name="Title 3">
            <a:extLst>
              <a:ext uri="{FF2B5EF4-FFF2-40B4-BE49-F238E27FC236}">
                <a16:creationId xmlns:a16="http://schemas.microsoft.com/office/drawing/2014/main" id="{2B48B65B-FA6E-2270-0332-C38B3384EB31}"/>
              </a:ext>
            </a:extLst>
          </p:cNvPr>
          <p:cNvSpPr>
            <a:spLocks noGrp="1"/>
          </p:cNvSpPr>
          <p:nvPr>
            <p:ph type="ctrTitle"/>
          </p:nvPr>
        </p:nvSpPr>
        <p:spPr>
          <a:xfrm>
            <a:off x="4114800" y="1752600"/>
            <a:ext cx="6400800" cy="609599"/>
          </a:xfrm>
        </p:spPr>
        <p:txBody>
          <a:bodyPr/>
          <a:lstStyle/>
          <a:p>
            <a:r>
              <a:rPr lang="en-US" sz="3600" dirty="0">
                <a:latin typeface="Lub Dub Medium" panose="020B0603030403020204" pitchFamily="34" charset="0"/>
              </a:rPr>
              <a:t>Top 10 Take Home Messages</a:t>
            </a:r>
          </a:p>
        </p:txBody>
      </p:sp>
      <p:sp>
        <p:nvSpPr>
          <p:cNvPr id="3" name="TextBox 2">
            <a:extLst>
              <a:ext uri="{FF2B5EF4-FFF2-40B4-BE49-F238E27FC236}">
                <a16:creationId xmlns:a16="http://schemas.microsoft.com/office/drawing/2014/main" id="{02E88ABC-244D-0D4E-7200-6F7BA51D63E6}"/>
              </a:ext>
            </a:extLst>
          </p:cNvPr>
          <p:cNvSpPr txBox="1"/>
          <p:nvPr/>
        </p:nvSpPr>
        <p:spPr>
          <a:xfrm>
            <a:off x="1714500" y="2667000"/>
            <a:ext cx="11201400" cy="3785652"/>
          </a:xfrm>
          <a:prstGeom prst="rect">
            <a:avLst/>
          </a:prstGeom>
          <a:noFill/>
        </p:spPr>
        <p:txBody>
          <a:bodyPr wrap="square">
            <a:spAutoFit/>
          </a:bodyPr>
          <a:lstStyle/>
          <a:p>
            <a:r>
              <a:rPr lang="en-US" sz="3000" dirty="0">
                <a:latin typeface="Lub Dub Medium" panose="020B0603030403020204" pitchFamily="34" charset="0"/>
              </a:rPr>
              <a:t>7. </a:t>
            </a:r>
            <a:r>
              <a:rPr lang="en-US" sz="3000" dirty="0">
                <a:latin typeface="Lub Dub Bold" panose="020B0803030403020204" pitchFamily="34" charset="0"/>
              </a:rPr>
              <a:t>Catheter ablation of AF in appropriate patients with heart failure with reduced ejection fraction receives a Class 1 indication: </a:t>
            </a:r>
            <a:r>
              <a:rPr lang="en-US" sz="3000" dirty="0">
                <a:latin typeface="Lub Dub Medium" panose="020B0603030403020204" pitchFamily="34" charset="0"/>
              </a:rPr>
              <a:t>Recent randomized studies have demonstrated the superiority of catheter ablation over drug therapy for rhythm control in patients with heart failure and reduced ejection failure. In view of the data, we upgraded the Class of Recommendation for this population of patients. </a:t>
            </a:r>
          </a:p>
        </p:txBody>
      </p:sp>
    </p:spTree>
    <p:extLst>
      <p:ext uri="{BB962C8B-B14F-4D97-AF65-F5344CB8AC3E}">
        <p14:creationId xmlns:p14="http://schemas.microsoft.com/office/powerpoint/2010/main" val="185325947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110</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30253245-CFB9-783E-11F7-967568A3DA4C}"/>
              </a:ext>
            </a:extLst>
          </p:cNvPr>
          <p:cNvSpPr>
            <a:spLocks noGrp="1"/>
          </p:cNvSpPr>
          <p:nvPr>
            <p:ph type="ctrTitle"/>
          </p:nvPr>
        </p:nvSpPr>
        <p:spPr>
          <a:xfrm>
            <a:off x="2602706" y="990600"/>
            <a:ext cx="9424988" cy="950785"/>
          </a:xfrm>
        </p:spPr>
        <p:txBody>
          <a:bodyPr/>
          <a:lstStyle/>
          <a:p>
            <a:r>
              <a:rPr lang="en-US" sz="2800" dirty="0">
                <a:latin typeface="Lub Dub Medium" panose="020B0603030403020204" pitchFamily="34" charset="0"/>
              </a:rPr>
              <a:t>Table 16. Bleeding Events (Precent Per Year) in Direct Oral Anticoagulant Pivotal Clinical Trials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4" name="Table 3">
            <a:extLst>
              <a:ext uri="{FF2B5EF4-FFF2-40B4-BE49-F238E27FC236}">
                <a16:creationId xmlns:a16="http://schemas.microsoft.com/office/drawing/2014/main" id="{4E7ED273-327A-3726-6DD0-FAA933C108E9}"/>
              </a:ext>
            </a:extLst>
          </p:cNvPr>
          <p:cNvGraphicFramePr>
            <a:graphicFrameLocks noGrp="1"/>
          </p:cNvGraphicFramePr>
          <p:nvPr>
            <p:extLst>
              <p:ext uri="{D42A27DB-BD31-4B8C-83A1-F6EECF244321}">
                <p14:modId xmlns:p14="http://schemas.microsoft.com/office/powerpoint/2010/main" val="899089755"/>
              </p:ext>
            </p:extLst>
          </p:nvPr>
        </p:nvGraphicFramePr>
        <p:xfrm>
          <a:off x="1020762" y="3048000"/>
          <a:ext cx="12617450" cy="3059684"/>
        </p:xfrm>
        <a:graphic>
          <a:graphicData uri="http://schemas.openxmlformats.org/drawingml/2006/table">
            <a:tbl>
              <a:tblPr firstRow="1" firstCol="1" bandRow="1"/>
              <a:tblGrid>
                <a:gridCol w="1549733">
                  <a:extLst>
                    <a:ext uri="{9D8B030D-6E8A-4147-A177-3AD203B41FA5}">
                      <a16:colId xmlns:a16="http://schemas.microsoft.com/office/drawing/2014/main" val="3907685994"/>
                    </a:ext>
                  </a:extLst>
                </a:gridCol>
                <a:gridCol w="2766298">
                  <a:extLst>
                    <a:ext uri="{9D8B030D-6E8A-4147-A177-3AD203B41FA5}">
                      <a16:colId xmlns:a16="http://schemas.microsoft.com/office/drawing/2014/main" val="3579270058"/>
                    </a:ext>
                  </a:extLst>
                </a:gridCol>
                <a:gridCol w="2766298">
                  <a:extLst>
                    <a:ext uri="{9D8B030D-6E8A-4147-A177-3AD203B41FA5}">
                      <a16:colId xmlns:a16="http://schemas.microsoft.com/office/drawing/2014/main" val="2650277284"/>
                    </a:ext>
                  </a:extLst>
                </a:gridCol>
                <a:gridCol w="2766298">
                  <a:extLst>
                    <a:ext uri="{9D8B030D-6E8A-4147-A177-3AD203B41FA5}">
                      <a16:colId xmlns:a16="http://schemas.microsoft.com/office/drawing/2014/main" val="3265917757"/>
                    </a:ext>
                  </a:extLst>
                </a:gridCol>
                <a:gridCol w="2768823">
                  <a:extLst>
                    <a:ext uri="{9D8B030D-6E8A-4147-A177-3AD203B41FA5}">
                      <a16:colId xmlns:a16="http://schemas.microsoft.com/office/drawing/2014/main" val="2594916411"/>
                    </a:ext>
                  </a:extLst>
                </a:gridCol>
              </a:tblGrid>
              <a:tr h="1000125">
                <a:tc>
                  <a:txBody>
                    <a:bodyPr/>
                    <a:lstStyle/>
                    <a:p>
                      <a:pPr marL="0" marR="0">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Intracranial bleeding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marL="0" marR="0">
                        <a:lnSpc>
                          <a:spcPct val="150000"/>
                        </a:lnSpc>
                        <a:spcBef>
                          <a:spcPts val="600"/>
                        </a:spcBef>
                        <a:spcAft>
                          <a:spcPts val="0"/>
                        </a:spcAft>
                      </a:pP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Dabigatran 150 mg 0.30% (RR, 0.40, [95% CI, 0.27–0.60]; </a:t>
                      </a:r>
                      <a:r>
                        <a:rPr lang="fr-FR"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&lt;0.001)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600"/>
                        </a:spcBef>
                        <a:spcAft>
                          <a:spcPts val="0"/>
                        </a:spcAft>
                      </a:pP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Dabigatran 110 mg 0.23% (RR, 0.31, [95% CI, 0.20–0.47]; </a:t>
                      </a:r>
                      <a:r>
                        <a:rPr lang="fr-FR"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&lt;0.001)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Warfarin 0.74%</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600"/>
                        </a:spcBef>
                        <a:spcAft>
                          <a:spcPts val="0"/>
                        </a:spcAft>
                      </a:pPr>
                      <a:r>
                        <a:rPr lang="fr-F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Apixaban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600"/>
                        </a:spcBef>
                        <a:spcAft>
                          <a:spcPts val="0"/>
                        </a:spcAft>
                      </a:pP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0.33% (HR, 0.42, [95% CI, 0.30–0.58]; </a:t>
                      </a:r>
                      <a:r>
                        <a:rPr lang="fr-FR"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&lt;0.001)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600"/>
                        </a:spcBef>
                        <a:spcAft>
                          <a:spcPts val="0"/>
                        </a:spcAft>
                      </a:pPr>
                      <a:r>
                        <a:rPr lang="fr-F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Warfarin</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0.80%</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600"/>
                        </a:spcBef>
                        <a:spcAft>
                          <a:spcPts val="0"/>
                        </a:spcAft>
                      </a:pPr>
                      <a:r>
                        <a:rPr lang="fr-F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Edoxaban</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60 mg 0.39% (HR, 0.47, [95% CI, 0.34–0.63]; </a:t>
                      </a:r>
                      <a:r>
                        <a:rPr lang="fr-FR"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&lt;0.001)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600"/>
                        </a:spcBef>
                        <a:spcAft>
                          <a:spcPts val="0"/>
                        </a:spcAft>
                      </a:pPr>
                      <a:r>
                        <a:rPr lang="fr-F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Edoxaban</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30 mg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600"/>
                        </a:spcBef>
                        <a:spcAft>
                          <a:spcPts val="0"/>
                        </a:spcAft>
                      </a:pP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0.26% (HR, 0.30, [95% CI, 0.21–0.43]; </a:t>
                      </a:r>
                      <a:r>
                        <a:rPr lang="fr-FR"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&lt;0.001)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600"/>
                        </a:spcBef>
                        <a:spcAft>
                          <a:spcPts val="0"/>
                        </a:spcAft>
                      </a:pPr>
                      <a:r>
                        <a:rPr lang="fr-F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Warfarin</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0.85%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600"/>
                        </a:spcBef>
                        <a:spcAft>
                          <a:spcPts val="0"/>
                        </a:spcAft>
                      </a:pPr>
                      <a:r>
                        <a:rPr lang="fr-F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Rivaroxaban</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0.80% (HR, 0.67, [95% CI, 0.47–0.93]; </a:t>
                      </a:r>
                      <a:r>
                        <a:rPr lang="fr-FR"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600"/>
                        </a:spcBef>
                        <a:spcAft>
                          <a:spcPts val="0"/>
                        </a:spcAft>
                      </a:pPr>
                      <a:r>
                        <a:rPr lang="fr-F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Warfarin</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1.20%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5013058"/>
                  </a:ext>
                </a:extLst>
              </a:tr>
            </a:tbl>
          </a:graphicData>
        </a:graphic>
      </p:graphicFrame>
      <p:graphicFrame>
        <p:nvGraphicFramePr>
          <p:cNvPr id="3" name="Table 2">
            <a:extLst>
              <a:ext uri="{FF2B5EF4-FFF2-40B4-BE49-F238E27FC236}">
                <a16:creationId xmlns:a16="http://schemas.microsoft.com/office/drawing/2014/main" id="{28873070-2239-1898-7964-434C8962FCD4}"/>
              </a:ext>
            </a:extLst>
          </p:cNvPr>
          <p:cNvGraphicFramePr>
            <a:graphicFrameLocks noGrp="1"/>
          </p:cNvGraphicFramePr>
          <p:nvPr>
            <p:extLst>
              <p:ext uri="{D42A27DB-BD31-4B8C-83A1-F6EECF244321}">
                <p14:modId xmlns:p14="http://schemas.microsoft.com/office/powerpoint/2010/main" val="2779192244"/>
              </p:ext>
            </p:extLst>
          </p:nvPr>
        </p:nvGraphicFramePr>
        <p:xfrm>
          <a:off x="1020762" y="2059241"/>
          <a:ext cx="12617450" cy="1000125"/>
        </p:xfrm>
        <a:graphic>
          <a:graphicData uri="http://schemas.openxmlformats.org/drawingml/2006/table">
            <a:tbl>
              <a:tblPr firstRow="1" firstCol="1" bandRow="1"/>
              <a:tblGrid>
                <a:gridCol w="1549733">
                  <a:extLst>
                    <a:ext uri="{9D8B030D-6E8A-4147-A177-3AD203B41FA5}">
                      <a16:colId xmlns:a16="http://schemas.microsoft.com/office/drawing/2014/main" val="3847225523"/>
                    </a:ext>
                  </a:extLst>
                </a:gridCol>
                <a:gridCol w="2766298">
                  <a:extLst>
                    <a:ext uri="{9D8B030D-6E8A-4147-A177-3AD203B41FA5}">
                      <a16:colId xmlns:a16="http://schemas.microsoft.com/office/drawing/2014/main" val="4119946464"/>
                    </a:ext>
                  </a:extLst>
                </a:gridCol>
                <a:gridCol w="2766298">
                  <a:extLst>
                    <a:ext uri="{9D8B030D-6E8A-4147-A177-3AD203B41FA5}">
                      <a16:colId xmlns:a16="http://schemas.microsoft.com/office/drawing/2014/main" val="1609934500"/>
                    </a:ext>
                  </a:extLst>
                </a:gridCol>
                <a:gridCol w="2766298">
                  <a:extLst>
                    <a:ext uri="{9D8B030D-6E8A-4147-A177-3AD203B41FA5}">
                      <a16:colId xmlns:a16="http://schemas.microsoft.com/office/drawing/2014/main" val="569368989"/>
                    </a:ext>
                  </a:extLst>
                </a:gridCol>
                <a:gridCol w="2768823">
                  <a:extLst>
                    <a:ext uri="{9D8B030D-6E8A-4147-A177-3AD203B41FA5}">
                      <a16:colId xmlns:a16="http://schemas.microsoft.com/office/drawing/2014/main" val="670667051"/>
                    </a:ext>
                  </a:extLst>
                </a:gridCol>
              </a:tblGrid>
              <a:tr h="1000125">
                <a:tc>
                  <a:txBody>
                    <a:bodyPr/>
                    <a:lstStyle/>
                    <a:p>
                      <a:pPr marL="0" marR="0" algn="ctr">
                        <a:lnSpc>
                          <a:spcPct val="15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Bleeding Event</a:t>
                      </a:r>
                      <a:endParaRPr lang="en-US" sz="1800" dirty="0">
                        <a:effectLst/>
                        <a:latin typeface="Times New Roman"/>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RE-LY (n=18,113)</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ARISTOTLE (n=18,201)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ENGAGE-AF TIMI 48 (n=21,105)</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ROCKET-AF (n=14,264)</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726427174"/>
                  </a:ext>
                </a:extLst>
              </a:tr>
            </a:tbl>
          </a:graphicData>
        </a:graphic>
      </p:graphicFrame>
      <p:sp>
        <p:nvSpPr>
          <p:cNvPr id="6" name="TextBox 5">
            <a:extLst>
              <a:ext uri="{FF2B5EF4-FFF2-40B4-BE49-F238E27FC236}">
                <a16:creationId xmlns:a16="http://schemas.microsoft.com/office/drawing/2014/main" id="{A847BC97-D9A5-5052-E78B-285B34347859}"/>
              </a:ext>
            </a:extLst>
          </p:cNvPr>
          <p:cNvSpPr txBox="1"/>
          <p:nvPr/>
        </p:nvSpPr>
        <p:spPr>
          <a:xfrm>
            <a:off x="1006475" y="6333934"/>
            <a:ext cx="12617449" cy="830997"/>
          </a:xfrm>
          <a:prstGeom prst="rect">
            <a:avLst/>
          </a:prstGeom>
          <a:noFill/>
        </p:spPr>
        <p:txBody>
          <a:bodyPr wrap="square">
            <a:spAutoFit/>
          </a:bodyPr>
          <a:lstStyle/>
          <a:p>
            <a:r>
              <a:rPr lang="en-US" sz="1200" dirty="0">
                <a:latin typeface="Lub Dub Medium" panose="020B0603030403020204" pitchFamily="34" charset="0"/>
              </a:rPr>
              <a:t>ARISTOTLE indicates Apixaban for Reduction in Stroke and Other Thromboembolic Events in Atrial Fibrillation; DOAC, direct anticoagulant; ENGAGE AF-TIMI 48, Effective Anticoagulation with Factor Xa Next Generation in Atrial Fibrillation – Thrombolysis in Myocardial Infarction 48; HR indicates hazard ratio; RE-LY, Randomized Evaluation of Long-Term Anticoagulation Therapy; ROCKET AF, Rivaroxaban Once Daily Oral Direct Factor Xa Inhibition Compared with Vitamin K Antagonism for Prevention of Stroke and Embolism Trial in Atrial Fibrillation; and RR, relative risk.</a:t>
            </a:r>
          </a:p>
        </p:txBody>
      </p:sp>
    </p:spTree>
    <p:extLst>
      <p:ext uri="{BB962C8B-B14F-4D97-AF65-F5344CB8AC3E}">
        <p14:creationId xmlns:p14="http://schemas.microsoft.com/office/powerpoint/2010/main" val="42400013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111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pic>
        <p:nvPicPr>
          <p:cNvPr id="3" name="Picture 2" descr="A diagram of a patient's flow&#10;&#10;Description automatically generated">
            <a:extLst>
              <a:ext uri="{FF2B5EF4-FFF2-40B4-BE49-F238E27FC236}">
                <a16:creationId xmlns:a16="http://schemas.microsoft.com/office/drawing/2014/main" id="{8FEEA48E-05BD-23A6-52F4-A8E325339B16}"/>
              </a:ext>
            </a:extLst>
          </p:cNvPr>
          <p:cNvPicPr>
            <a:picLocks noChangeAspect="1"/>
          </p:cNvPicPr>
          <p:nvPr/>
        </p:nvPicPr>
        <p:blipFill rotWithShape="1">
          <a:blip r:embed="rId2"/>
          <a:srcRect t="2399" b="1321"/>
          <a:stretch/>
        </p:blipFill>
        <p:spPr>
          <a:xfrm>
            <a:off x="1450218" y="1143000"/>
            <a:ext cx="12799181" cy="6248401"/>
          </a:xfrm>
          <a:prstGeom prst="rect">
            <a:avLst/>
          </a:prstGeom>
        </p:spPr>
      </p:pic>
      <p:sp>
        <p:nvSpPr>
          <p:cNvPr id="4" name="Title 5">
            <a:extLst>
              <a:ext uri="{FF2B5EF4-FFF2-40B4-BE49-F238E27FC236}">
                <a16:creationId xmlns:a16="http://schemas.microsoft.com/office/drawing/2014/main" id="{0970273B-DDDB-5738-85E4-59B14FF13BCD}"/>
              </a:ext>
            </a:extLst>
          </p:cNvPr>
          <p:cNvSpPr>
            <a:spLocks noGrp="1"/>
          </p:cNvSpPr>
          <p:nvPr>
            <p:ph type="ctrTitle"/>
          </p:nvPr>
        </p:nvSpPr>
        <p:spPr>
          <a:xfrm>
            <a:off x="3657600" y="372722"/>
            <a:ext cx="7315200" cy="647549"/>
          </a:xfrm>
        </p:spPr>
        <p:txBody>
          <a:bodyPr lIns="91440" tIns="45720" rIns="91440" bIns="45720" anchor="b"/>
          <a:lstStyle/>
          <a:p>
            <a:r>
              <a:rPr lang="en-US" sz="2800" dirty="0">
                <a:latin typeface="Lub Dub Medium"/>
              </a:rPr>
              <a:t>Figure 13. Active Bleeding Associated With Oral Anticoagulant</a:t>
            </a:r>
            <a:endParaRPr lang="en-US" sz="2800" dirty="0">
              <a:latin typeface="Lub Dub Medium" panose="020B0603030403020204" pitchFamily="34" charset="0"/>
            </a:endParaRPr>
          </a:p>
        </p:txBody>
      </p:sp>
      <p:sp>
        <p:nvSpPr>
          <p:cNvPr id="7" name="TextBox 6">
            <a:extLst>
              <a:ext uri="{FF2B5EF4-FFF2-40B4-BE49-F238E27FC236}">
                <a16:creationId xmlns:a16="http://schemas.microsoft.com/office/drawing/2014/main" id="{476A62E8-05B7-BA02-5CFD-5E805AA48187}"/>
              </a:ext>
            </a:extLst>
          </p:cNvPr>
          <p:cNvSpPr txBox="1"/>
          <p:nvPr/>
        </p:nvSpPr>
        <p:spPr>
          <a:xfrm>
            <a:off x="179840" y="6671101"/>
            <a:ext cx="1270378" cy="830997"/>
          </a:xfrm>
          <a:prstGeom prst="rect">
            <a:avLst/>
          </a:prstGeom>
          <a:noFill/>
        </p:spPr>
        <p:txBody>
          <a:bodyPr wrap="square">
            <a:spAutoFit/>
          </a:bodyPr>
          <a:lstStyle/>
          <a:p>
            <a:r>
              <a:rPr lang="en-US" sz="1200" dirty="0">
                <a:latin typeface="Lub Dub Medium" panose="020B0603030403020204" pitchFamily="34" charset="0"/>
              </a:rPr>
              <a:t>PCC indicates prothrombin complex concentrate.</a:t>
            </a:r>
          </a:p>
        </p:txBody>
      </p:sp>
      <p:sp>
        <p:nvSpPr>
          <p:cNvPr id="2" name="TextBox 1">
            <a:extLst>
              <a:ext uri="{FF2B5EF4-FFF2-40B4-BE49-F238E27FC236}">
                <a16:creationId xmlns:a16="http://schemas.microsoft.com/office/drawing/2014/main" id="{F27FC3AA-849A-B561-0748-89621E01D9EA}"/>
              </a:ext>
            </a:extLst>
          </p:cNvPr>
          <p:cNvSpPr txBox="1"/>
          <p:nvPr/>
        </p:nvSpPr>
        <p:spPr>
          <a:xfrm>
            <a:off x="179840" y="5606279"/>
            <a:ext cx="1270378" cy="646331"/>
          </a:xfrm>
          <a:prstGeom prst="rect">
            <a:avLst/>
          </a:prstGeom>
          <a:noFill/>
        </p:spPr>
        <p:txBody>
          <a:bodyPr wrap="square">
            <a:spAutoFit/>
          </a:bodyPr>
          <a:lstStyle/>
          <a:p>
            <a:r>
              <a:rPr lang="en-US" sz="1200" b="1" dirty="0">
                <a:latin typeface="Lub Dub Medium" panose="020B0603030403020204" pitchFamily="34" charset="0"/>
              </a:rPr>
              <a:t>Colors correspond to Table 2. </a:t>
            </a:r>
          </a:p>
        </p:txBody>
      </p:sp>
    </p:spTree>
    <p:extLst>
      <p:ext uri="{BB962C8B-B14F-4D97-AF65-F5344CB8AC3E}">
        <p14:creationId xmlns:p14="http://schemas.microsoft.com/office/powerpoint/2010/main" val="427181967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112</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662BA5E4-3D28-3FD0-8FAE-76CA91D0E871}"/>
              </a:ext>
            </a:extLst>
          </p:cNvPr>
          <p:cNvSpPr>
            <a:spLocks noGrp="1"/>
          </p:cNvSpPr>
          <p:nvPr>
            <p:ph type="ctrTitle"/>
          </p:nvPr>
        </p:nvSpPr>
        <p:spPr>
          <a:xfrm>
            <a:off x="3657600" y="1143000"/>
            <a:ext cx="7315200" cy="877953"/>
          </a:xfrm>
        </p:spPr>
        <p:txBody>
          <a:bodyPr/>
          <a:lstStyle/>
          <a:p>
            <a:r>
              <a:rPr lang="en-US" sz="2800" dirty="0">
                <a:latin typeface="Lub Dub Medium" panose="020B0603030403020204" pitchFamily="34" charset="0"/>
              </a:rPr>
              <a:t>Management of Patients with AF and ICH</a:t>
            </a:r>
          </a:p>
        </p:txBody>
      </p:sp>
      <p:graphicFrame>
        <p:nvGraphicFramePr>
          <p:cNvPr id="6" name="Table 5">
            <a:extLst>
              <a:ext uri="{FF2B5EF4-FFF2-40B4-BE49-F238E27FC236}">
                <a16:creationId xmlns:a16="http://schemas.microsoft.com/office/drawing/2014/main" id="{011B9A41-EB3A-1FDE-3CB0-CEE4E5212C70}"/>
              </a:ext>
            </a:extLst>
          </p:cNvPr>
          <p:cNvGraphicFramePr>
            <a:graphicFrameLocks noGrp="1"/>
          </p:cNvGraphicFramePr>
          <p:nvPr>
            <p:extLst>
              <p:ext uri="{D42A27DB-BD31-4B8C-83A1-F6EECF244321}">
                <p14:modId xmlns:p14="http://schemas.microsoft.com/office/powerpoint/2010/main" val="3769265315"/>
              </p:ext>
            </p:extLst>
          </p:nvPr>
        </p:nvGraphicFramePr>
        <p:xfrm>
          <a:off x="1600200" y="2362200"/>
          <a:ext cx="11430000" cy="4038599"/>
        </p:xfrm>
        <a:graphic>
          <a:graphicData uri="http://schemas.openxmlformats.org/drawingml/2006/table">
            <a:tbl>
              <a:tblPr firstRow="1" firstCol="1" lastRow="1" lastCol="1" bandRow="1" bandCol="1"/>
              <a:tblGrid>
                <a:gridCol w="1310726">
                  <a:extLst>
                    <a:ext uri="{9D8B030D-6E8A-4147-A177-3AD203B41FA5}">
                      <a16:colId xmlns:a16="http://schemas.microsoft.com/office/drawing/2014/main" val="3216172424"/>
                    </a:ext>
                  </a:extLst>
                </a:gridCol>
                <a:gridCol w="1318846">
                  <a:extLst>
                    <a:ext uri="{9D8B030D-6E8A-4147-A177-3AD203B41FA5}">
                      <a16:colId xmlns:a16="http://schemas.microsoft.com/office/drawing/2014/main" val="864751774"/>
                    </a:ext>
                  </a:extLst>
                </a:gridCol>
                <a:gridCol w="8800428">
                  <a:extLst>
                    <a:ext uri="{9D8B030D-6E8A-4147-A177-3AD203B41FA5}">
                      <a16:colId xmlns:a16="http://schemas.microsoft.com/office/drawing/2014/main" val="3473586142"/>
                    </a:ext>
                  </a:extLst>
                </a:gridCol>
              </a:tblGrid>
              <a:tr h="1149607">
                <a:tc gridSpan="3">
                  <a:txBody>
                    <a:bodyPr/>
                    <a:lstStyle/>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Management of Patients with AF and Intracranial Hemorrhage</a:t>
                      </a:r>
                      <a:endParaRPr lang="en-US" sz="1800" dirty="0">
                        <a:effectLst/>
                        <a:latin typeface="Times New Roman" panose="02020603050405020304" pitchFamily="18" charset="0"/>
                        <a:cs typeface="Times New Roman" panose="02020603050405020304" pitchFamily="18" charset="0"/>
                      </a:endParaRPr>
                    </a:p>
                    <a:p>
                      <a:pPr marL="58420" marR="54610" algn="ctr">
                        <a:lnSpc>
                          <a:spcPct val="200000"/>
                        </a:lnSpc>
                        <a:spcBef>
                          <a:spcPts val="1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0" marR="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58420" marR="54610" algn="ctr">
                        <a:lnSpc>
                          <a:spcPct val="200000"/>
                        </a:lnSpc>
                        <a:spcBef>
                          <a:spcPts val="1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 for Management of Patients with AF and Intracranial Hemorrhage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8420" marR="54610" algn="ctr">
                        <a:lnSpc>
                          <a:spcPct val="200000"/>
                        </a:lnSpc>
                        <a:spcBef>
                          <a:spcPts val="1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032398367"/>
                  </a:ext>
                </a:extLst>
              </a:tr>
              <a:tr h="559832">
                <a:tc>
                  <a:txBody>
                    <a:bodyPr/>
                    <a:lstStyle/>
                    <a:p>
                      <a:pPr marL="123190" marR="118745" algn="ctr">
                        <a:lnSpc>
                          <a:spcPct val="200000"/>
                        </a:lnSpc>
                        <a:spcBef>
                          <a:spcPts val="5"/>
                        </a:spcBef>
                        <a:spcAft>
                          <a:spcPts val="0"/>
                        </a:spcAft>
                      </a:pPr>
                      <a:r>
                        <a:rPr lang="en-US" sz="1800" b="1" spc="-25" dirty="0">
                          <a:effectLst/>
                          <a:latin typeface="Times New Roman"/>
                          <a:ea typeface="Times New Roman" panose="02020603050405020304" pitchFamily="18" charset="0"/>
                          <a:cs typeface="Times New Roman"/>
                        </a:rPr>
                        <a:t>COR</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0810" algn="ctr">
                        <a:lnSpc>
                          <a:spcPct val="200000"/>
                        </a:lnSpc>
                        <a:spcBef>
                          <a:spcPts val="5"/>
                        </a:spcBef>
                        <a:spcAft>
                          <a:spcPts val="0"/>
                        </a:spcAft>
                      </a:pPr>
                      <a:r>
                        <a:rPr lang="en-US" sz="1800" b="1" spc="-25">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9055" marR="54610" algn="ctr">
                        <a:lnSpc>
                          <a:spcPct val="200000"/>
                        </a:lnSpc>
                        <a:spcBef>
                          <a:spcPts val="5"/>
                        </a:spcBef>
                        <a:spcAft>
                          <a:spcPts val="0"/>
                        </a:spcAft>
                      </a:pPr>
                      <a:r>
                        <a:rPr lang="en-US" sz="1800" b="1" spc="-10" dirty="0">
                          <a:effectLst/>
                          <a:latin typeface="Times New Roman"/>
                          <a:ea typeface="Times New Roman" panose="02020603050405020304" pitchFamily="18" charset="0"/>
                          <a:cs typeface="Times New Roman"/>
                        </a:rPr>
                        <a:t>Recommendations</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416673"/>
                  </a:ext>
                </a:extLst>
              </a:tr>
              <a:tr h="2329160">
                <a:tc>
                  <a:txBody>
                    <a:bodyPr/>
                    <a:lstStyle/>
                    <a:p>
                      <a:pPr marL="123190" marR="118745" algn="ctr">
                        <a:lnSpc>
                          <a:spcPct val="200000"/>
                        </a:lnSpc>
                        <a:spcBef>
                          <a:spcPts val="0"/>
                        </a:spcBef>
                        <a:spcAft>
                          <a:spcPts val="0"/>
                        </a:spcAft>
                      </a:pPr>
                      <a:r>
                        <a:rPr lang="en-US" sz="1800" b="1" spc="-25" dirty="0">
                          <a:solidFill>
                            <a:srgbClr val="000000"/>
                          </a:solidFill>
                          <a:effectLst/>
                          <a:latin typeface="Times New Roman"/>
                          <a:ea typeface="Times New Roman" panose="02020603050405020304" pitchFamily="18" charset="0"/>
                          <a:cs typeface="Times New Roman"/>
                        </a:rPr>
                        <a:t>2a</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15367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cs typeface="Times New Roman"/>
                        </a:rPr>
                        <a:t>C-LD</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548640" marR="0" lvl="1" indent="-9144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In patients with AF and conditions associated with very high risk of thromboembolic events (&gt;5%/year), such as rheumatic heart disease or a mechanical heart valve,  early (1-2 weeks) resumption of anticoagulation after ICH is reasonable to reduce the risk of thromboembolic events.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4124342"/>
                  </a:ext>
                </a:extLst>
              </a:tr>
            </a:tbl>
          </a:graphicData>
        </a:graphic>
      </p:graphicFrame>
    </p:spTree>
    <p:extLst>
      <p:ext uri="{BB962C8B-B14F-4D97-AF65-F5344CB8AC3E}">
        <p14:creationId xmlns:p14="http://schemas.microsoft.com/office/powerpoint/2010/main" val="173826361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113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F1950AEF-286C-EC23-939D-8EA0C2B1F1AB}"/>
              </a:ext>
            </a:extLst>
          </p:cNvPr>
          <p:cNvSpPr>
            <a:spLocks noGrp="1"/>
          </p:cNvSpPr>
          <p:nvPr>
            <p:ph type="ctrTitle"/>
          </p:nvPr>
        </p:nvSpPr>
        <p:spPr>
          <a:xfrm>
            <a:off x="3124200" y="838200"/>
            <a:ext cx="8534400" cy="877953"/>
          </a:xfrm>
        </p:spPr>
        <p:txBody>
          <a:bodyPr/>
          <a:lstStyle/>
          <a:p>
            <a:r>
              <a:rPr lang="en-US" sz="2800" dirty="0">
                <a:latin typeface="Lub Dub Medium" panose="020B0603030403020204" pitchFamily="34" charset="0"/>
              </a:rPr>
              <a:t>Management of Patients with AF and ICH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6C273BDB-B1DC-B2BC-A5F8-A702CCF9F60D}"/>
              </a:ext>
            </a:extLst>
          </p:cNvPr>
          <p:cNvGraphicFramePr>
            <a:graphicFrameLocks noGrp="1"/>
          </p:cNvGraphicFramePr>
          <p:nvPr>
            <p:extLst>
              <p:ext uri="{D42A27DB-BD31-4B8C-83A1-F6EECF244321}">
                <p14:modId xmlns:p14="http://schemas.microsoft.com/office/powerpoint/2010/main" val="2664740106"/>
              </p:ext>
            </p:extLst>
          </p:nvPr>
        </p:nvGraphicFramePr>
        <p:xfrm>
          <a:off x="1676400" y="2133600"/>
          <a:ext cx="11430000" cy="4495800"/>
        </p:xfrm>
        <a:graphic>
          <a:graphicData uri="http://schemas.openxmlformats.org/drawingml/2006/table">
            <a:tbl>
              <a:tblPr firstRow="1" firstCol="1" lastRow="1" lastCol="1" bandRow="1" bandCol="1"/>
              <a:tblGrid>
                <a:gridCol w="1310727">
                  <a:extLst>
                    <a:ext uri="{9D8B030D-6E8A-4147-A177-3AD203B41FA5}">
                      <a16:colId xmlns:a16="http://schemas.microsoft.com/office/drawing/2014/main" val="607526215"/>
                    </a:ext>
                  </a:extLst>
                </a:gridCol>
                <a:gridCol w="1318846">
                  <a:extLst>
                    <a:ext uri="{9D8B030D-6E8A-4147-A177-3AD203B41FA5}">
                      <a16:colId xmlns:a16="http://schemas.microsoft.com/office/drawing/2014/main" val="1694071571"/>
                    </a:ext>
                  </a:extLst>
                </a:gridCol>
                <a:gridCol w="8800427">
                  <a:extLst>
                    <a:ext uri="{9D8B030D-6E8A-4147-A177-3AD203B41FA5}">
                      <a16:colId xmlns:a16="http://schemas.microsoft.com/office/drawing/2014/main" val="2885849319"/>
                    </a:ext>
                  </a:extLst>
                </a:gridCol>
              </a:tblGrid>
              <a:tr h="2247900">
                <a:tc>
                  <a:txBody>
                    <a:bodyPr/>
                    <a:lstStyle/>
                    <a:p>
                      <a:pPr marL="123190" marR="118745" algn="ctr">
                        <a:lnSpc>
                          <a:spcPct val="200000"/>
                        </a:lnSpc>
                        <a:spcBef>
                          <a:spcPts val="0"/>
                        </a:spcBef>
                        <a:spcAft>
                          <a:spcPts val="0"/>
                        </a:spcAft>
                      </a:pPr>
                      <a:r>
                        <a:rPr lang="en-US" sz="1800" b="1" spc="-2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153670" algn="ctr">
                        <a:lnSpc>
                          <a:spcPct val="200000"/>
                        </a:lnSpc>
                        <a:spcBef>
                          <a:spcPts val="0"/>
                        </a:spcBef>
                        <a:spcAft>
                          <a:spcPts val="0"/>
                        </a:spcAft>
                      </a:pPr>
                      <a:r>
                        <a:rPr lang="en-US" sz="1800" b="1" spc="-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AF and ICH, delayed (4-8 weeks) resumption of anticoagulation may be considered to balance the risks of thromboembolic and hemorrhagic complications after careful risk benefit assessment.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4851136"/>
                  </a:ext>
                </a:extLst>
              </a:tr>
              <a:tr h="2247900">
                <a:tc>
                  <a:txBody>
                    <a:bodyPr/>
                    <a:lstStyle/>
                    <a:p>
                      <a:pPr marL="0" marR="0" algn="ctr">
                        <a:lnSpc>
                          <a:spcPct val="200000"/>
                        </a:lnSpc>
                        <a:spcBef>
                          <a:spcPts val="0"/>
                        </a:spcBef>
                        <a:spcAft>
                          <a:spcPts val="0"/>
                        </a:spcAft>
                      </a:pPr>
                      <a:r>
                        <a:rPr lang="en-US" sz="1800" b="1" spc="-2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AF and conditions associated with high risk of recurrent ICH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eg</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cerebral amyloid angiopathy) anticoagulation-sparing strategies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eg</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LAAO) may be considered to reduce the risk of recurrent hemorrhage.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6148452"/>
                  </a:ext>
                </a:extLst>
              </a:tr>
            </a:tbl>
          </a:graphicData>
        </a:graphic>
      </p:graphicFrame>
    </p:spTree>
    <p:extLst>
      <p:ext uri="{BB962C8B-B14F-4D97-AF65-F5344CB8AC3E}">
        <p14:creationId xmlns:p14="http://schemas.microsoft.com/office/powerpoint/2010/main" val="166599026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114</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3" name="Title 5">
            <a:extLst>
              <a:ext uri="{FF2B5EF4-FFF2-40B4-BE49-F238E27FC236}">
                <a16:creationId xmlns:a16="http://schemas.microsoft.com/office/drawing/2014/main" id="{42F3B1BD-D54F-D78D-546F-9E5CB41867AD}"/>
              </a:ext>
            </a:extLst>
          </p:cNvPr>
          <p:cNvSpPr>
            <a:spLocks noGrp="1"/>
          </p:cNvSpPr>
          <p:nvPr>
            <p:ph type="ctrTitle"/>
          </p:nvPr>
        </p:nvSpPr>
        <p:spPr>
          <a:xfrm>
            <a:off x="2667000" y="304800"/>
            <a:ext cx="8749656" cy="647549"/>
          </a:xfrm>
        </p:spPr>
        <p:txBody>
          <a:bodyPr lIns="91440" tIns="45720" rIns="91440" bIns="45720" anchor="b"/>
          <a:lstStyle/>
          <a:p>
            <a:r>
              <a:rPr lang="en-US" sz="2800" dirty="0">
                <a:latin typeface="Lub Dub Medium"/>
              </a:rPr>
              <a:t>Figure 14. Forms of ICH, Classified by Mechanism </a:t>
            </a:r>
            <a:endParaRPr lang="en-US" sz="2800" dirty="0">
              <a:latin typeface="Lub Dub Medium" panose="020B0603030403020204" pitchFamily="34" charset="0"/>
            </a:endParaRPr>
          </a:p>
        </p:txBody>
      </p:sp>
      <p:pic>
        <p:nvPicPr>
          <p:cNvPr id="4" name="Picture 3" descr="A diagram of a hemorrhage&#10;&#10;Description automatically generated">
            <a:extLst>
              <a:ext uri="{FF2B5EF4-FFF2-40B4-BE49-F238E27FC236}">
                <a16:creationId xmlns:a16="http://schemas.microsoft.com/office/drawing/2014/main" id="{75E41CB9-C6CE-46B5-0966-673B95B625F4}"/>
              </a:ext>
            </a:extLst>
          </p:cNvPr>
          <p:cNvPicPr>
            <a:picLocks noChangeAspect="1"/>
          </p:cNvPicPr>
          <p:nvPr/>
        </p:nvPicPr>
        <p:blipFill>
          <a:blip r:embed="rId2"/>
          <a:stretch>
            <a:fillRect/>
          </a:stretch>
        </p:blipFill>
        <p:spPr>
          <a:xfrm>
            <a:off x="319178" y="2453703"/>
            <a:ext cx="13785010" cy="3373952"/>
          </a:xfrm>
          <a:prstGeom prst="rect">
            <a:avLst/>
          </a:prstGeom>
        </p:spPr>
      </p:pic>
    </p:spTree>
    <p:extLst>
      <p:ext uri="{BB962C8B-B14F-4D97-AF65-F5344CB8AC3E}">
        <p14:creationId xmlns:p14="http://schemas.microsoft.com/office/powerpoint/2010/main" val="28773326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115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AED0BEBD-7092-60AE-3066-F917DED6090E}"/>
              </a:ext>
            </a:extLst>
          </p:cNvPr>
          <p:cNvSpPr>
            <a:spLocks noGrp="1"/>
          </p:cNvSpPr>
          <p:nvPr>
            <p:ph type="ctrTitle"/>
          </p:nvPr>
        </p:nvSpPr>
        <p:spPr>
          <a:xfrm>
            <a:off x="304800" y="1447800"/>
            <a:ext cx="3124200" cy="2550985"/>
          </a:xfrm>
        </p:spPr>
        <p:txBody>
          <a:bodyPr/>
          <a:lstStyle/>
          <a:p>
            <a:r>
              <a:rPr lang="en-US" sz="2800" dirty="0">
                <a:latin typeface="Lub Dub Medium" panose="020B0603030403020204" pitchFamily="34" charset="0"/>
              </a:rPr>
              <a:t>Table 17. Risk Factors for Thromboembolic Complications and Recurrent ICH</a:t>
            </a:r>
          </a:p>
        </p:txBody>
      </p:sp>
      <p:graphicFrame>
        <p:nvGraphicFramePr>
          <p:cNvPr id="3" name="Table 2">
            <a:extLst>
              <a:ext uri="{FF2B5EF4-FFF2-40B4-BE49-F238E27FC236}">
                <a16:creationId xmlns:a16="http://schemas.microsoft.com/office/drawing/2014/main" id="{CC3288C3-E91F-FCEE-0DBB-E7E17BBCCA27}"/>
              </a:ext>
            </a:extLst>
          </p:cNvPr>
          <p:cNvGraphicFramePr>
            <a:graphicFrameLocks noGrp="1"/>
          </p:cNvGraphicFramePr>
          <p:nvPr>
            <p:extLst>
              <p:ext uri="{D42A27DB-BD31-4B8C-83A1-F6EECF244321}">
                <p14:modId xmlns:p14="http://schemas.microsoft.com/office/powerpoint/2010/main" val="2355844017"/>
              </p:ext>
            </p:extLst>
          </p:nvPr>
        </p:nvGraphicFramePr>
        <p:xfrm>
          <a:off x="3657600" y="152400"/>
          <a:ext cx="8229600" cy="7295561"/>
        </p:xfrm>
        <a:graphic>
          <a:graphicData uri="http://schemas.openxmlformats.org/drawingml/2006/table">
            <a:tbl>
              <a:tblPr firstRow="1" firstCol="1" bandRow="1"/>
              <a:tblGrid>
                <a:gridCol w="4114800">
                  <a:extLst>
                    <a:ext uri="{9D8B030D-6E8A-4147-A177-3AD203B41FA5}">
                      <a16:colId xmlns:a16="http://schemas.microsoft.com/office/drawing/2014/main" val="3521750577"/>
                    </a:ext>
                  </a:extLst>
                </a:gridCol>
                <a:gridCol w="4114800">
                  <a:extLst>
                    <a:ext uri="{9D8B030D-6E8A-4147-A177-3AD203B41FA5}">
                      <a16:colId xmlns:a16="http://schemas.microsoft.com/office/drawing/2014/main" val="1029493494"/>
                    </a:ext>
                  </a:extLst>
                </a:gridCol>
              </a:tblGrid>
              <a:tr h="1367104">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Factors Associated With High Risk of Thromboembolism</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Factors Associated With High Risk of Recurrent ICH</a:t>
                      </a:r>
                      <a:endParaRPr lang="en-US" sz="1800" dirty="0">
                        <a:effectLst/>
                        <a:latin typeface="Times New Roman" panose="02020603050405020304" pitchFamily="18" charset="0"/>
                        <a:ea typeface="Times New Roman" panose="02020603050405020304" pitchFamily="18" charset="0"/>
                      </a:endParaRPr>
                    </a:p>
                    <a:p>
                      <a:pPr marL="0" marR="0" algn="ctr">
                        <a:lnSpc>
                          <a:spcPct val="15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982382745"/>
                  </a:ext>
                </a:extLst>
              </a:tr>
              <a:tr h="693832">
                <a:tc>
                  <a:txBody>
                    <a:bodyPr/>
                    <a:lstStyle/>
                    <a:p>
                      <a:pPr marL="0" marR="0">
                        <a:lnSpc>
                          <a:spcPct val="150000"/>
                        </a:lnSpc>
                        <a:spcBef>
                          <a:spcPts val="0"/>
                        </a:spcBef>
                        <a:spcAft>
                          <a:spcPts val="0"/>
                        </a:spcAft>
                      </a:pPr>
                      <a:r>
                        <a:rPr lang="en-US" sz="1800" kern="1200">
                          <a:effectLst/>
                          <a:latin typeface="Times New Roman" panose="02020603050405020304" pitchFamily="18" charset="0"/>
                          <a:ea typeface="Times New Roman" panose="02020603050405020304" pitchFamily="18" charset="0"/>
                        </a:rPr>
                        <a:t>Mechanical heart valve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kern="1200">
                          <a:effectLst/>
                          <a:latin typeface="Times New Roman" panose="02020603050405020304" pitchFamily="18" charset="0"/>
                          <a:ea typeface="Times New Roman" panose="02020603050405020304" pitchFamily="18" charset="0"/>
                        </a:rPr>
                        <a:t>Suspected cerebral amyloid angiopathy</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881487"/>
                  </a:ext>
                </a:extLst>
              </a:tr>
              <a:tr h="346915">
                <a:tc>
                  <a:txBody>
                    <a:bodyPr/>
                    <a:lstStyle/>
                    <a:p>
                      <a:pPr marL="0" marR="0">
                        <a:lnSpc>
                          <a:spcPct val="150000"/>
                        </a:lnSpc>
                        <a:spcBef>
                          <a:spcPts val="0"/>
                        </a:spcBef>
                        <a:spcAft>
                          <a:spcPts val="0"/>
                        </a:spcAft>
                      </a:pPr>
                      <a:r>
                        <a:rPr lang="en-US" sz="1800" kern="1200">
                          <a:effectLst/>
                          <a:latin typeface="Times New Roman" panose="02020603050405020304" pitchFamily="18" charset="0"/>
                          <a:ea typeface="Times New Roman" panose="02020603050405020304" pitchFamily="18" charset="0"/>
                        </a:rPr>
                        <a:t>Rheumatic valve disease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kern="1200" dirty="0">
                          <a:effectLst/>
                          <a:latin typeface="Times New Roman" panose="02020603050405020304" pitchFamily="18" charset="0"/>
                          <a:ea typeface="Times New Roman" panose="02020603050405020304" pitchFamily="18" charset="0"/>
                        </a:rPr>
                        <a:t>Lobar IPH</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1210173"/>
                  </a:ext>
                </a:extLst>
              </a:tr>
              <a:tr h="724713">
                <a:tc>
                  <a:txBody>
                    <a:bodyPr/>
                    <a:lstStyle/>
                    <a:p>
                      <a:pPr marL="0" marR="0">
                        <a:lnSpc>
                          <a:spcPct val="150000"/>
                        </a:lnSpc>
                        <a:spcBef>
                          <a:spcPts val="0"/>
                        </a:spcBef>
                        <a:spcAft>
                          <a:spcPts val="0"/>
                        </a:spcAft>
                      </a:pPr>
                      <a:r>
                        <a:rPr lang="en-US" sz="1800" kern="1200">
                          <a:effectLst/>
                          <a:latin typeface="Times New Roman" panose="02020603050405020304" pitchFamily="18" charset="0"/>
                          <a:ea typeface="Times New Roman" panose="02020603050405020304" pitchFamily="18" charset="0"/>
                        </a:rPr>
                        <a:t>Previous history of stroke/thromboembolism</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kern="1200" dirty="0">
                          <a:effectLst/>
                          <a:latin typeface="Times New Roman" panose="02020603050405020304" pitchFamily="18" charset="0"/>
                          <a:ea typeface="Times New Roman" panose="02020603050405020304" pitchFamily="18" charset="0"/>
                        </a:rPr>
                        <a:t>Older age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374471"/>
                  </a:ext>
                </a:extLst>
              </a:tr>
              <a:tr h="1040749">
                <a:tc>
                  <a:txBody>
                    <a:bodyPr/>
                    <a:lstStyle/>
                    <a:p>
                      <a:pPr marL="0" marR="0">
                        <a:lnSpc>
                          <a:spcPct val="150000"/>
                        </a:lnSpc>
                        <a:spcBef>
                          <a:spcPts val="0"/>
                        </a:spcBef>
                        <a:spcAft>
                          <a:spcPts val="0"/>
                        </a:spcAft>
                      </a:pPr>
                      <a:r>
                        <a:rPr lang="en-US" sz="1800" kern="1200">
                          <a:effectLst/>
                          <a:latin typeface="Times New Roman" panose="02020603050405020304" pitchFamily="18" charset="0"/>
                          <a:ea typeface="Times New Roman" panose="02020603050405020304" pitchFamily="18" charset="0"/>
                        </a:rPr>
                        <a:t>Hypercoagulable state (eg, active malignancy, genetic thrombophilia)</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kern="1200" dirty="0">
                          <a:effectLst/>
                          <a:latin typeface="Times New Roman" panose="02020603050405020304" pitchFamily="18" charset="0"/>
                          <a:ea typeface="Times New Roman" panose="02020603050405020304" pitchFamily="18" charset="0"/>
                        </a:rPr>
                        <a:t>&gt;10 cerebral microbleeds on MRI</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4046828"/>
                  </a:ext>
                </a:extLst>
              </a:tr>
              <a:tr h="724713">
                <a:tc>
                  <a:txBody>
                    <a:bodyPr/>
                    <a:lstStyle/>
                    <a:p>
                      <a:pPr marL="0" marR="0">
                        <a:lnSpc>
                          <a:spcPct val="150000"/>
                        </a:lnSpc>
                        <a:spcBef>
                          <a:spcPts val="0"/>
                        </a:spcBef>
                        <a:spcAft>
                          <a:spcPts val="0"/>
                        </a:spcAft>
                      </a:pPr>
                      <a:r>
                        <a:rPr lang="en-US" sz="1800" kern="1200">
                          <a:effectLst/>
                          <a:latin typeface="Times New Roman" panose="02020603050405020304" pitchFamily="18" charset="0"/>
                          <a:ea typeface="Times New Roman" panose="02020603050405020304" pitchFamily="18" charset="0"/>
                        </a:rPr>
                        <a:t>High CHA</a:t>
                      </a:r>
                      <a:r>
                        <a:rPr lang="en-US" sz="1800" kern="1200" baseline="-25000">
                          <a:effectLst/>
                          <a:latin typeface="Times New Roman" panose="02020603050405020304" pitchFamily="18" charset="0"/>
                          <a:ea typeface="Times New Roman" panose="02020603050405020304" pitchFamily="18" charset="0"/>
                        </a:rPr>
                        <a:t>2</a:t>
                      </a:r>
                      <a:r>
                        <a:rPr lang="en-US" sz="1800" kern="1200">
                          <a:effectLst/>
                          <a:latin typeface="Times New Roman" panose="02020603050405020304" pitchFamily="18" charset="0"/>
                          <a:ea typeface="Times New Roman" panose="02020603050405020304" pitchFamily="18" charset="0"/>
                        </a:rPr>
                        <a:t>DS</a:t>
                      </a:r>
                      <a:r>
                        <a:rPr lang="en-US" sz="1800" kern="1200" baseline="-25000">
                          <a:effectLst/>
                          <a:latin typeface="Times New Roman" panose="02020603050405020304" pitchFamily="18" charset="0"/>
                          <a:ea typeface="Times New Roman" panose="02020603050405020304" pitchFamily="18" charset="0"/>
                        </a:rPr>
                        <a:t>2</a:t>
                      </a:r>
                      <a:r>
                        <a:rPr lang="en-US" sz="1800" kern="1200">
                          <a:effectLst/>
                          <a:latin typeface="Times New Roman" panose="02020603050405020304" pitchFamily="18" charset="0"/>
                          <a:ea typeface="Times New Roman" panose="02020603050405020304" pitchFamily="18" charset="0"/>
                        </a:rPr>
                        <a:t>-VASc score (&gt;5)</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kern="1200">
                          <a:effectLst/>
                          <a:latin typeface="Times New Roman" panose="02020603050405020304" pitchFamily="18" charset="0"/>
                          <a:ea typeface="Times New Roman" panose="02020603050405020304" pitchFamily="18" charset="0"/>
                        </a:rPr>
                        <a:t>Disseminated cortical superficial siderosis on MRI</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8346398"/>
                  </a:ext>
                </a:extLst>
              </a:tr>
              <a:tr h="346915">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kern="1200">
                          <a:effectLst/>
                          <a:latin typeface="Times New Roman" panose="02020603050405020304" pitchFamily="18" charset="0"/>
                          <a:ea typeface="Times New Roman" panose="02020603050405020304" pitchFamily="18" charset="0"/>
                        </a:rPr>
                        <a:t>Poorly controlled hypertension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4217452"/>
                  </a:ext>
                </a:extLst>
              </a:tr>
              <a:tr h="693832">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kern="1200">
                          <a:effectLst/>
                          <a:latin typeface="Times New Roman" panose="02020603050405020304" pitchFamily="18" charset="0"/>
                          <a:ea typeface="Times New Roman" panose="02020603050405020304" pitchFamily="18" charset="0"/>
                        </a:rPr>
                        <a:t>Previous history of spontaneous ICH</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9006957"/>
                  </a:ext>
                </a:extLst>
              </a:tr>
              <a:tr h="346915">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kern="1200">
                          <a:effectLst/>
                          <a:latin typeface="Times New Roman" panose="02020603050405020304" pitchFamily="18" charset="0"/>
                          <a:ea typeface="Times New Roman" panose="02020603050405020304" pitchFamily="18" charset="0"/>
                        </a:rPr>
                        <a:t>Genetic/acquired coagulopathy</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0087581"/>
                  </a:ext>
                </a:extLst>
              </a:tr>
              <a:tr h="724713">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kern="1200" dirty="0">
                          <a:effectLst/>
                          <a:latin typeface="Times New Roman" panose="02020603050405020304" pitchFamily="18" charset="0"/>
                          <a:ea typeface="Times New Roman" panose="02020603050405020304" pitchFamily="18" charset="0"/>
                        </a:rPr>
                        <a:t>Untreated symptomatic vascular malformation or aneurysm</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3145372"/>
                  </a:ext>
                </a:extLst>
              </a:tr>
            </a:tbl>
          </a:graphicData>
        </a:graphic>
      </p:graphicFrame>
      <p:sp>
        <p:nvSpPr>
          <p:cNvPr id="6" name="TextBox 5">
            <a:extLst>
              <a:ext uri="{FF2B5EF4-FFF2-40B4-BE49-F238E27FC236}">
                <a16:creationId xmlns:a16="http://schemas.microsoft.com/office/drawing/2014/main" id="{CE653B6C-16AE-07DA-8257-A489EA6AF804}"/>
              </a:ext>
            </a:extLst>
          </p:cNvPr>
          <p:cNvSpPr txBox="1"/>
          <p:nvPr/>
        </p:nvSpPr>
        <p:spPr>
          <a:xfrm>
            <a:off x="304800" y="5133950"/>
            <a:ext cx="2819400" cy="2308324"/>
          </a:xfrm>
          <a:prstGeom prst="rect">
            <a:avLst/>
          </a:prstGeom>
          <a:noFill/>
        </p:spPr>
        <p:txBody>
          <a:bodyPr wrap="square">
            <a:spAutoFit/>
          </a:bodyPr>
          <a:lstStyle/>
          <a:p>
            <a:r>
              <a:rPr lang="en-US" sz="1200" dirty="0">
                <a:latin typeface="Lub Dub Medium" panose="020B0603030403020204" pitchFamily="34" charset="0"/>
              </a:rPr>
              <a:t>CHA</a:t>
            </a:r>
            <a:r>
              <a:rPr lang="en-US" sz="1200" baseline="-25000" dirty="0">
                <a:latin typeface="Lub Dub Medium" panose="020B0603030403020204" pitchFamily="34" charset="0"/>
              </a:rPr>
              <a:t>2</a:t>
            </a:r>
            <a:r>
              <a:rPr lang="en-US" sz="1200" dirty="0">
                <a:latin typeface="Lub Dub Medium" panose="020B0603030403020204" pitchFamily="34" charset="0"/>
              </a:rPr>
              <a:t>DS</a:t>
            </a:r>
            <a:r>
              <a:rPr lang="en-US" sz="1200" baseline="-25000" dirty="0">
                <a:latin typeface="Lub Dub Medium" panose="020B0603030403020204" pitchFamily="34" charset="0"/>
              </a:rPr>
              <a:t>2</a:t>
            </a:r>
            <a:r>
              <a:rPr lang="en-US" sz="1200" dirty="0">
                <a:latin typeface="Lub Dub Medium" panose="020B0603030403020204" pitchFamily="34" charset="0"/>
              </a:rPr>
              <a:t>-VASc indicates congestive heart failure, hypertension, age ≥75 y (doubled), diabetes mellitus, prior stroke or transient ischemic attack or thromboembolism (doubled), vascular disease, age 65 to 74 y, sex category; ICH, intracranial hemorrhage; IPH, intraparenchymal hemorrhage; and MRI, magnetic resonance imaging.</a:t>
            </a:r>
          </a:p>
        </p:txBody>
      </p:sp>
    </p:spTree>
    <p:extLst>
      <p:ext uri="{BB962C8B-B14F-4D97-AF65-F5344CB8AC3E}">
        <p14:creationId xmlns:p14="http://schemas.microsoft.com/office/powerpoint/2010/main" val="171580227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116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485CA464-F2D7-C2ED-6D5F-E5B9AE605EBD}"/>
              </a:ext>
            </a:extLst>
          </p:cNvPr>
          <p:cNvSpPr>
            <a:spLocks noGrp="1"/>
          </p:cNvSpPr>
          <p:nvPr>
            <p:ph type="ctrTitle"/>
          </p:nvPr>
        </p:nvSpPr>
        <p:spPr>
          <a:xfrm>
            <a:off x="4724400" y="914400"/>
            <a:ext cx="5181600" cy="496953"/>
          </a:xfrm>
        </p:spPr>
        <p:txBody>
          <a:bodyPr/>
          <a:lstStyle/>
          <a:p>
            <a:r>
              <a:rPr lang="en-US" sz="2800" dirty="0">
                <a:latin typeface="Lub Dub Medium" panose="020B0603030403020204" pitchFamily="34" charset="0"/>
              </a:rPr>
              <a:t>Periprocedural Management</a:t>
            </a:r>
          </a:p>
        </p:txBody>
      </p:sp>
      <p:graphicFrame>
        <p:nvGraphicFramePr>
          <p:cNvPr id="3" name="Table 2">
            <a:extLst>
              <a:ext uri="{FF2B5EF4-FFF2-40B4-BE49-F238E27FC236}">
                <a16:creationId xmlns:a16="http://schemas.microsoft.com/office/drawing/2014/main" id="{FAF54302-291D-6791-9B90-E3D973B8821B}"/>
              </a:ext>
            </a:extLst>
          </p:cNvPr>
          <p:cNvGraphicFramePr>
            <a:graphicFrameLocks noGrp="1"/>
          </p:cNvGraphicFramePr>
          <p:nvPr>
            <p:extLst>
              <p:ext uri="{D42A27DB-BD31-4B8C-83A1-F6EECF244321}">
                <p14:modId xmlns:p14="http://schemas.microsoft.com/office/powerpoint/2010/main" val="3512243603"/>
              </p:ext>
            </p:extLst>
          </p:nvPr>
        </p:nvGraphicFramePr>
        <p:xfrm>
          <a:off x="457200" y="1614424"/>
          <a:ext cx="12617450" cy="5700776"/>
        </p:xfrm>
        <a:graphic>
          <a:graphicData uri="http://schemas.openxmlformats.org/drawingml/2006/table">
            <a:tbl>
              <a:tblPr firstRow="1" firstCol="1" bandRow="1"/>
              <a:tblGrid>
                <a:gridCol w="1529235">
                  <a:extLst>
                    <a:ext uri="{9D8B030D-6E8A-4147-A177-3AD203B41FA5}">
                      <a16:colId xmlns:a16="http://schemas.microsoft.com/office/drawing/2014/main" val="3221196034"/>
                    </a:ext>
                  </a:extLst>
                </a:gridCol>
                <a:gridCol w="1529235">
                  <a:extLst>
                    <a:ext uri="{9D8B030D-6E8A-4147-A177-3AD203B41FA5}">
                      <a16:colId xmlns:a16="http://schemas.microsoft.com/office/drawing/2014/main" val="3387131585"/>
                    </a:ext>
                  </a:extLst>
                </a:gridCol>
                <a:gridCol w="9558980">
                  <a:extLst>
                    <a:ext uri="{9D8B030D-6E8A-4147-A177-3AD203B41FA5}">
                      <a16:colId xmlns:a16="http://schemas.microsoft.com/office/drawing/2014/main" val="2244041582"/>
                    </a:ext>
                  </a:extLst>
                </a:gridCol>
              </a:tblGrid>
              <a:tr h="0">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Periprocedural Management</a:t>
                      </a:r>
                    </a:p>
                    <a:p>
                      <a:pPr marL="0" marR="0" algn="ctr">
                        <a:lnSpc>
                          <a:spcPct val="200000"/>
                        </a:lnSpc>
                        <a:spcBef>
                          <a:spcPts val="0"/>
                        </a:spcBef>
                        <a:spcAft>
                          <a:spcPts val="0"/>
                        </a:spcAft>
                      </a:pPr>
                      <a:r>
                        <a:rPr lang="en-US" sz="1800" dirty="0">
                          <a:effectLst/>
                          <a:latin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tabLst>
                          <a:tab pos="6096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 for Periprocedural Management</a:t>
                      </a: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226320227"/>
                  </a:ext>
                </a:extLst>
              </a:tr>
              <a:tr h="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1797526"/>
                  </a:ext>
                </a:extLst>
              </a:tr>
              <a:tr h="1097788">
                <a:tc rowSpan="2">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rowSpan="2">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In patients with AF (excluding those with recent stroke or TIA, or a mechanical valve) and on oral anticoagulation with either warfarin* or DOAC</a:t>
                      </a:r>
                      <a:r>
                        <a:rPr lang="en-US" sz="1800"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who are scheduled to undergo an invasive procedure or surgery, temporary cessation of oral anticoagulation without bridging anticoagulation is recommended.</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8753662"/>
                  </a:ext>
                </a:extLst>
              </a:tr>
              <a:tr h="0">
                <a:tc vMerge="1">
                  <a:txBody>
                    <a:bodyPr/>
                    <a:lstStyle/>
                    <a:p>
                      <a:endParaRPr lang="en-US"/>
                    </a:p>
                  </a:txBody>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B-NR</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vMerge="1">
                  <a:txBody>
                    <a:bodyPr/>
                    <a:lstStyle/>
                    <a:p>
                      <a:endParaRPr lang="en-US"/>
                    </a:p>
                  </a:txBody>
                  <a:tcPr/>
                </a:tc>
                <a:extLst>
                  <a:ext uri="{0D108BD9-81ED-4DB2-BD59-A6C34878D82A}">
                    <a16:rowId xmlns:a16="http://schemas.microsoft.com/office/drawing/2014/main" val="1159177272"/>
                  </a:ext>
                </a:extLst>
              </a:tr>
              <a:tr h="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rPr>
                        <a:t>In patients with AF on warfarin anticoagulation and an annual predicted risk of thromboembolism of ≥5% undergoing pacemaker or defibrillator implantation or generator change, continued anticoagulation is recommended in preference to interruption of warfarin and bridging anticoagulation with heparin to reduce the risk of pocket hematoma.</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1966752"/>
                  </a:ext>
                </a:extLst>
              </a:tr>
            </a:tbl>
          </a:graphicData>
        </a:graphic>
      </p:graphicFrame>
      <p:sp>
        <p:nvSpPr>
          <p:cNvPr id="6" name="TextBox 5">
            <a:extLst>
              <a:ext uri="{FF2B5EF4-FFF2-40B4-BE49-F238E27FC236}">
                <a16:creationId xmlns:a16="http://schemas.microsoft.com/office/drawing/2014/main" id="{F7022021-8977-1251-0C9C-EBE746D57C19}"/>
              </a:ext>
            </a:extLst>
          </p:cNvPr>
          <p:cNvSpPr txBox="1"/>
          <p:nvPr/>
        </p:nvSpPr>
        <p:spPr>
          <a:xfrm>
            <a:off x="13198031" y="5745540"/>
            <a:ext cx="1404937" cy="1569660"/>
          </a:xfrm>
          <a:prstGeom prst="rect">
            <a:avLst/>
          </a:prstGeom>
          <a:noFill/>
        </p:spPr>
        <p:txBody>
          <a:bodyPr wrap="square">
            <a:spAutoFit/>
          </a:bodyPr>
          <a:lstStyle/>
          <a:p>
            <a:r>
              <a:rPr lang="en-US" sz="1200" dirty="0">
                <a:latin typeface="Lub Dub Medium" panose="020B0603030403020204" pitchFamily="34" charset="0"/>
              </a:rPr>
              <a:t>*B-R LOE applies to the data on warfarin. </a:t>
            </a:r>
          </a:p>
          <a:p>
            <a:endParaRPr lang="en-US" sz="1200" dirty="0">
              <a:latin typeface="Lub Dub Medium" panose="020B0603030403020204" pitchFamily="34" charset="0"/>
            </a:endParaRPr>
          </a:p>
          <a:p>
            <a:r>
              <a:rPr lang="en-US" sz="1200" dirty="0">
                <a:latin typeface="Lub Dub Medium" panose="020B0603030403020204" pitchFamily="34" charset="0"/>
              </a:rPr>
              <a:t>†B-NR LOE applies to the data on DOAC.</a:t>
            </a:r>
          </a:p>
        </p:txBody>
      </p:sp>
    </p:spTree>
    <p:extLst>
      <p:ext uri="{BB962C8B-B14F-4D97-AF65-F5344CB8AC3E}">
        <p14:creationId xmlns:p14="http://schemas.microsoft.com/office/powerpoint/2010/main" val="74295069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117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736A0FDE-1B9B-70ED-ED63-2DB2C8DEA2B2}"/>
              </a:ext>
            </a:extLst>
          </p:cNvPr>
          <p:cNvSpPr>
            <a:spLocks noGrp="1"/>
          </p:cNvSpPr>
          <p:nvPr>
            <p:ph type="ctrTitle"/>
          </p:nvPr>
        </p:nvSpPr>
        <p:spPr>
          <a:xfrm>
            <a:off x="4114800" y="914400"/>
            <a:ext cx="6400800" cy="496953"/>
          </a:xfrm>
        </p:spPr>
        <p:txBody>
          <a:bodyPr/>
          <a:lstStyle/>
          <a:p>
            <a:r>
              <a:rPr lang="en-US" sz="2800" dirty="0">
                <a:latin typeface="Lub Dub Medium" panose="020B0603030403020204" pitchFamily="34" charset="0"/>
              </a:rPr>
              <a:t>Periprocedural Management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4" name="Table 3">
            <a:extLst>
              <a:ext uri="{FF2B5EF4-FFF2-40B4-BE49-F238E27FC236}">
                <a16:creationId xmlns:a16="http://schemas.microsoft.com/office/drawing/2014/main" id="{82B52653-64D5-D399-01F4-91D9F266BAE8}"/>
              </a:ext>
            </a:extLst>
          </p:cNvPr>
          <p:cNvGraphicFramePr>
            <a:graphicFrameLocks noGrp="1"/>
          </p:cNvGraphicFramePr>
          <p:nvPr>
            <p:extLst>
              <p:ext uri="{D42A27DB-BD31-4B8C-83A1-F6EECF244321}">
                <p14:modId xmlns:p14="http://schemas.microsoft.com/office/powerpoint/2010/main" val="834503771"/>
              </p:ext>
            </p:extLst>
          </p:nvPr>
        </p:nvGraphicFramePr>
        <p:xfrm>
          <a:off x="1676400" y="1710563"/>
          <a:ext cx="11277600" cy="4808474"/>
        </p:xfrm>
        <a:graphic>
          <a:graphicData uri="http://schemas.openxmlformats.org/drawingml/2006/table">
            <a:tbl>
              <a:tblPr firstRow="1" firstCol="1" bandRow="1"/>
              <a:tblGrid>
                <a:gridCol w="1184148">
                  <a:extLst>
                    <a:ext uri="{9D8B030D-6E8A-4147-A177-3AD203B41FA5}">
                      <a16:colId xmlns:a16="http://schemas.microsoft.com/office/drawing/2014/main" val="362218079"/>
                    </a:ext>
                  </a:extLst>
                </a:gridCol>
                <a:gridCol w="1366845">
                  <a:extLst>
                    <a:ext uri="{9D8B030D-6E8A-4147-A177-3AD203B41FA5}">
                      <a16:colId xmlns:a16="http://schemas.microsoft.com/office/drawing/2014/main" val="2474871943"/>
                    </a:ext>
                  </a:extLst>
                </a:gridCol>
                <a:gridCol w="8726607">
                  <a:extLst>
                    <a:ext uri="{9D8B030D-6E8A-4147-A177-3AD203B41FA5}">
                      <a16:colId xmlns:a16="http://schemas.microsoft.com/office/drawing/2014/main" val="3818700283"/>
                    </a:ext>
                  </a:extLst>
                </a:gridCol>
              </a:tblGrid>
              <a:tr h="2045148">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2a</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A</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Times New Roman" panose="02020603050405020304" pitchFamily="18" charset="0"/>
                        </a:rPr>
                        <a:t>In patients with AF with CHA</a:t>
                      </a:r>
                      <a:r>
                        <a:rPr lang="en-US" sz="1800" b="1" baseline="-25000" dirty="0">
                          <a:effectLst/>
                          <a:latin typeface="Times New Roman" panose="02020603050405020304" pitchFamily="18" charset="0"/>
                          <a:ea typeface="Times New Roman" panose="02020603050405020304" pitchFamily="18" charset="0"/>
                        </a:rPr>
                        <a:t>2</a:t>
                      </a:r>
                      <a:r>
                        <a:rPr lang="en-US" sz="1800" b="1" dirty="0">
                          <a:effectLst/>
                          <a:latin typeface="Times New Roman" panose="02020603050405020304" pitchFamily="18" charset="0"/>
                          <a:ea typeface="Times New Roman" panose="02020603050405020304" pitchFamily="18" charset="0"/>
                        </a:rPr>
                        <a:t>DS</a:t>
                      </a:r>
                      <a:r>
                        <a:rPr lang="en-US" sz="1800" b="1" baseline="-25000" dirty="0">
                          <a:effectLst/>
                          <a:latin typeface="Times New Roman" panose="02020603050405020304" pitchFamily="18" charset="0"/>
                          <a:ea typeface="Times New Roman" panose="02020603050405020304" pitchFamily="18" charset="0"/>
                        </a:rPr>
                        <a:t>2</a:t>
                      </a:r>
                      <a:r>
                        <a:rPr lang="en-US" sz="1800" b="1" dirty="0">
                          <a:effectLst/>
                          <a:latin typeface="Times New Roman" panose="02020603050405020304" pitchFamily="18" charset="0"/>
                          <a:ea typeface="Times New Roman" panose="02020603050405020304" pitchFamily="18" charset="0"/>
                        </a:rPr>
                        <a:t>-VASc score ≥2 or equivalent risk of stroke, on DOAC anticoagulation and undergoing PM or defibrillator implantation or generator change, either uninterrupted or interrupted DOAC is reasonable.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6080746"/>
                  </a:ext>
                </a:extLst>
              </a:tr>
              <a:tr h="2763326">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1</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B-NR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4"/>
                      </a:pPr>
                      <a:r>
                        <a:rPr lang="en-US" sz="1800" b="1" dirty="0">
                          <a:effectLst/>
                          <a:latin typeface="Times New Roman"/>
                          <a:ea typeface="Times New Roman" panose="02020603050405020304" pitchFamily="18" charset="0"/>
                        </a:rPr>
                        <a:t>In patients with AF on DOAC and scheduled to undergo an invasive procedure or surgery</a:t>
                      </a:r>
                      <a:r>
                        <a:rPr lang="en-US" sz="1800" dirty="0">
                          <a:effectLst/>
                          <a:latin typeface="Times New Roman"/>
                          <a:ea typeface="Times New Roman" panose="02020603050405020304" pitchFamily="18" charset="0"/>
                        </a:rPr>
                        <a:t> </a:t>
                      </a:r>
                      <a:r>
                        <a:rPr lang="en-US" sz="1800" b="1" dirty="0">
                          <a:effectLst/>
                          <a:latin typeface="Times New Roman"/>
                          <a:ea typeface="Times New Roman" panose="02020603050405020304" pitchFamily="18" charset="0"/>
                        </a:rPr>
                        <a:t>that cannot be performed safely on uninterrupted anticoagulation, the timing of interruption of DOAC should be guided by the specific agent, renal function, and the bleeding risk of the procedure (Table 18).</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9608616"/>
                  </a:ext>
                </a:extLst>
              </a:tr>
            </a:tbl>
          </a:graphicData>
        </a:graphic>
      </p:graphicFrame>
    </p:spTree>
    <p:extLst>
      <p:ext uri="{BB962C8B-B14F-4D97-AF65-F5344CB8AC3E}">
        <p14:creationId xmlns:p14="http://schemas.microsoft.com/office/powerpoint/2010/main" val="207359056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118</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E33AE3FD-8288-4A38-822F-C9FB3D916897}"/>
              </a:ext>
            </a:extLst>
          </p:cNvPr>
          <p:cNvSpPr>
            <a:spLocks noGrp="1"/>
          </p:cNvSpPr>
          <p:nvPr>
            <p:ph type="ctrTitle"/>
          </p:nvPr>
        </p:nvSpPr>
        <p:spPr>
          <a:xfrm>
            <a:off x="4114800" y="685800"/>
            <a:ext cx="6400800" cy="496953"/>
          </a:xfrm>
        </p:spPr>
        <p:txBody>
          <a:bodyPr/>
          <a:lstStyle/>
          <a:p>
            <a:r>
              <a:rPr lang="en-US" sz="2800" dirty="0">
                <a:latin typeface="Lub Dub Medium" panose="020B0603030403020204" pitchFamily="34" charset="0"/>
              </a:rPr>
              <a:t>Periprocedural Management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5D540BF1-A0EB-5E48-0F70-3C8CCCB4A392}"/>
              </a:ext>
            </a:extLst>
          </p:cNvPr>
          <p:cNvGraphicFramePr>
            <a:graphicFrameLocks noGrp="1"/>
          </p:cNvGraphicFramePr>
          <p:nvPr>
            <p:extLst>
              <p:ext uri="{D42A27DB-BD31-4B8C-83A1-F6EECF244321}">
                <p14:modId xmlns:p14="http://schemas.microsoft.com/office/powerpoint/2010/main" val="919278408"/>
              </p:ext>
            </p:extLst>
          </p:nvPr>
        </p:nvGraphicFramePr>
        <p:xfrm>
          <a:off x="1485900" y="1474343"/>
          <a:ext cx="11658600" cy="5280914"/>
        </p:xfrm>
        <a:graphic>
          <a:graphicData uri="http://schemas.openxmlformats.org/drawingml/2006/table">
            <a:tbl>
              <a:tblPr firstRow="1" firstCol="1" bandRow="1"/>
              <a:tblGrid>
                <a:gridCol w="1224153">
                  <a:extLst>
                    <a:ext uri="{9D8B030D-6E8A-4147-A177-3AD203B41FA5}">
                      <a16:colId xmlns:a16="http://schemas.microsoft.com/office/drawing/2014/main" val="3100906258"/>
                    </a:ext>
                  </a:extLst>
                </a:gridCol>
                <a:gridCol w="1413022">
                  <a:extLst>
                    <a:ext uri="{9D8B030D-6E8A-4147-A177-3AD203B41FA5}">
                      <a16:colId xmlns:a16="http://schemas.microsoft.com/office/drawing/2014/main" val="2439967040"/>
                    </a:ext>
                  </a:extLst>
                </a:gridCol>
                <a:gridCol w="9021425">
                  <a:extLst>
                    <a:ext uri="{9D8B030D-6E8A-4147-A177-3AD203B41FA5}">
                      <a16:colId xmlns:a16="http://schemas.microsoft.com/office/drawing/2014/main" val="1921676454"/>
                    </a:ext>
                  </a:extLst>
                </a:gridCol>
              </a:tblGrid>
              <a:tr h="2944119">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2a</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B-NR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5"/>
                      </a:pPr>
                      <a:r>
                        <a:rPr lang="en-US" sz="1800" b="1" dirty="0">
                          <a:effectLst/>
                          <a:latin typeface="Times New Roman"/>
                          <a:ea typeface="Times New Roman" panose="02020603050405020304" pitchFamily="18" charset="0"/>
                        </a:rPr>
                        <a:t>In patients with AF on DOAC that has been interrupted for an invasive procedure or surgery, in general, resumption of anticoagulation the day after low bleeding risk surgery and between the evening of the second day and the evening of the third day after high bleeding risk surgery is reasonable, as long as hemostasis has been achieved and further bleeding is not anticipated.</a:t>
                      </a:r>
                      <a:r>
                        <a:rPr lang="en-US" sz="1800" b="1" baseline="30000" dirty="0">
                          <a:effectLst/>
                          <a:latin typeface="Times New Roman"/>
                          <a:ea typeface="Times New Roman" panose="02020603050405020304" pitchFamily="18" charset="0"/>
                        </a:rPr>
                        <a:t> </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6530093"/>
                  </a:ext>
                </a:extLst>
              </a:tr>
              <a:tr h="2336795">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3: Harm</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B-R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6"/>
                      </a:pPr>
                      <a:r>
                        <a:rPr lang="en-US" sz="1800" b="1" dirty="0">
                          <a:effectLst/>
                          <a:latin typeface="Times New Roman" panose="02020603050405020304" pitchFamily="18" charset="0"/>
                          <a:ea typeface="Times New Roman" panose="02020603050405020304" pitchFamily="18" charset="0"/>
                        </a:rPr>
                        <a:t>In patients with AF on warfarin anticoagulation, who are undergoing surgeries or procedures for which they are holding warfarin, except in patients with mechanical valve or recent stroke or TIA, bridging anticoagulation with low-molecular-weight heparin should not be administered.</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733397"/>
                  </a:ext>
                </a:extLst>
              </a:tr>
            </a:tbl>
          </a:graphicData>
        </a:graphic>
      </p:graphicFrame>
    </p:spTree>
    <p:extLst>
      <p:ext uri="{BB962C8B-B14F-4D97-AF65-F5344CB8AC3E}">
        <p14:creationId xmlns:p14="http://schemas.microsoft.com/office/powerpoint/2010/main" val="185881517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119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A50AC641-EF08-6C94-7D0C-C0938E13D73A}"/>
              </a:ext>
            </a:extLst>
          </p:cNvPr>
          <p:cNvSpPr>
            <a:spLocks noGrp="1"/>
          </p:cNvSpPr>
          <p:nvPr>
            <p:ph type="ctrTitle"/>
          </p:nvPr>
        </p:nvSpPr>
        <p:spPr>
          <a:xfrm>
            <a:off x="1853517" y="214460"/>
            <a:ext cx="10646392" cy="1331785"/>
          </a:xfrm>
        </p:spPr>
        <p:txBody>
          <a:bodyPr/>
          <a:lstStyle/>
          <a:p>
            <a:r>
              <a:rPr lang="en-US" sz="2800" dirty="0">
                <a:latin typeface="Lub Dub Medium" panose="020B0603030403020204" pitchFamily="34" charset="0"/>
              </a:rPr>
              <a:t>Table 18. Timing of Discontinuation of OACs in Patients With AF Scheduled to Undergo an Invasive Procedure or Surgery in Whom Anticoagulation Is to Be Interrupted </a:t>
            </a:r>
          </a:p>
        </p:txBody>
      </p:sp>
      <p:graphicFrame>
        <p:nvGraphicFramePr>
          <p:cNvPr id="3" name="Table 2">
            <a:extLst>
              <a:ext uri="{FF2B5EF4-FFF2-40B4-BE49-F238E27FC236}">
                <a16:creationId xmlns:a16="http://schemas.microsoft.com/office/drawing/2014/main" id="{5F486CC2-66A6-B5ED-3A5C-9042441A36DF}"/>
              </a:ext>
            </a:extLst>
          </p:cNvPr>
          <p:cNvGraphicFramePr>
            <a:graphicFrameLocks noGrp="1"/>
          </p:cNvGraphicFramePr>
          <p:nvPr>
            <p:extLst>
              <p:ext uri="{D42A27DB-BD31-4B8C-83A1-F6EECF244321}">
                <p14:modId xmlns:p14="http://schemas.microsoft.com/office/powerpoint/2010/main" val="2244460898"/>
              </p:ext>
            </p:extLst>
          </p:nvPr>
        </p:nvGraphicFramePr>
        <p:xfrm>
          <a:off x="356694" y="1533420"/>
          <a:ext cx="12617450" cy="4901438"/>
        </p:xfrm>
        <a:graphic>
          <a:graphicData uri="http://schemas.openxmlformats.org/drawingml/2006/table">
            <a:tbl>
              <a:tblPr firstRow="1" firstCol="1" bandRow="1"/>
              <a:tblGrid>
                <a:gridCol w="3666631">
                  <a:extLst>
                    <a:ext uri="{9D8B030D-6E8A-4147-A177-3AD203B41FA5}">
                      <a16:colId xmlns:a16="http://schemas.microsoft.com/office/drawing/2014/main" val="3032133169"/>
                    </a:ext>
                  </a:extLst>
                </a:gridCol>
                <a:gridCol w="4476671">
                  <a:extLst>
                    <a:ext uri="{9D8B030D-6E8A-4147-A177-3AD203B41FA5}">
                      <a16:colId xmlns:a16="http://schemas.microsoft.com/office/drawing/2014/main" val="2377479107"/>
                    </a:ext>
                  </a:extLst>
                </a:gridCol>
                <a:gridCol w="4474148">
                  <a:extLst>
                    <a:ext uri="{9D8B030D-6E8A-4147-A177-3AD203B41FA5}">
                      <a16:colId xmlns:a16="http://schemas.microsoft.com/office/drawing/2014/main" val="2656156107"/>
                    </a:ext>
                  </a:extLst>
                </a:gridCol>
              </a:tblGrid>
              <a:tr h="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Anticoagulant</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Low Bleeding Risk Procedure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High Bleeding Risk Procedure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337104511"/>
                  </a:ext>
                </a:extLst>
              </a:tr>
              <a:tr h="0">
                <a:tc>
                  <a:txBody>
                    <a:bodyPr/>
                    <a:lstStyle/>
                    <a:p>
                      <a:pPr marL="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Apixaban (CrCl &gt;25 mL/min)*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1 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2 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0374749"/>
                  </a:ext>
                </a:extLst>
              </a:tr>
              <a:tr h="0">
                <a:tc>
                  <a:txBody>
                    <a:bodyPr/>
                    <a:lstStyle/>
                    <a:p>
                      <a:pPr marL="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Dabigatran </a:t>
                      </a:r>
                      <a:endParaRPr lang="en-US" sz="1800" dirty="0">
                        <a:effectLst/>
                        <a:latin typeface="Times New Roman" panose="02020603050405020304" pitchFamily="18" charset="0"/>
                        <a:ea typeface="Times New Roman" panose="02020603050405020304" pitchFamily="18" charset="0"/>
                      </a:endParaRPr>
                    </a:p>
                    <a:p>
                      <a:pPr marL="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(CrCl &gt;50 mL/min)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1 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2 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388232"/>
                  </a:ext>
                </a:extLst>
              </a:tr>
              <a:tr h="0">
                <a:tc>
                  <a:txBody>
                    <a:bodyPr/>
                    <a:lstStyle/>
                    <a:p>
                      <a:pPr marL="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Dabigatran </a:t>
                      </a:r>
                      <a:endParaRPr lang="en-US" sz="1800" dirty="0">
                        <a:effectLst/>
                        <a:latin typeface="Times New Roman" panose="02020603050405020304" pitchFamily="18" charset="0"/>
                        <a:ea typeface="Times New Roman" panose="02020603050405020304" pitchFamily="18" charset="0"/>
                      </a:endParaRPr>
                    </a:p>
                    <a:p>
                      <a:pPr marL="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(CrCl 30-50 mL/min)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2 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4 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0370105"/>
                  </a:ext>
                </a:extLst>
              </a:tr>
              <a:tr h="0">
                <a:tc>
                  <a:txBody>
                    <a:bodyPr/>
                    <a:lstStyle/>
                    <a:p>
                      <a:pPr marL="0" marR="0">
                        <a:lnSpc>
                          <a:spcPct val="200000"/>
                        </a:lnSpc>
                        <a:spcBef>
                          <a:spcPts val="0"/>
                        </a:spcBef>
                        <a:spcAft>
                          <a:spcPts val="0"/>
                        </a:spcAft>
                      </a:pPr>
                      <a:r>
                        <a:rPr lang="en-US" sz="1800" b="1" dirty="0" err="1">
                          <a:effectLst/>
                          <a:latin typeface="Times New Roman" panose="02020603050405020304" pitchFamily="18" charset="0"/>
                          <a:ea typeface="Times New Roman" panose="02020603050405020304" pitchFamily="18" charset="0"/>
                        </a:rPr>
                        <a:t>Edoxaban</a:t>
                      </a:r>
                      <a:r>
                        <a:rPr lang="en-US" sz="1800" b="1" dirty="0">
                          <a:effectLst/>
                          <a:latin typeface="Times New Roman" panose="02020603050405020304" pitchFamily="18" charset="0"/>
                          <a:ea typeface="Times New Roman" panose="02020603050405020304" pitchFamily="18" charset="0"/>
                        </a:rPr>
                        <a:t> (CrCl &gt;15 mL/min)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1 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2 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8406206"/>
                  </a:ext>
                </a:extLst>
              </a:tr>
              <a:tr h="0">
                <a:tc>
                  <a:txBody>
                    <a:bodyPr/>
                    <a:lstStyle/>
                    <a:p>
                      <a:pPr marL="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Rivaroxaban (CrCl &gt;30 mL/min)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1 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2 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0287267"/>
                  </a:ext>
                </a:extLst>
              </a:tr>
              <a:tr h="0">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Warfarin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5 d for a target INR &lt;1.5</a:t>
                      </a:r>
                    </a:p>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2-3 d for a target INR &lt;2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5 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9489474"/>
                  </a:ext>
                </a:extLst>
              </a:tr>
            </a:tbl>
          </a:graphicData>
        </a:graphic>
      </p:graphicFrame>
      <p:sp>
        <p:nvSpPr>
          <p:cNvPr id="6" name="TextBox 5">
            <a:extLst>
              <a:ext uri="{FF2B5EF4-FFF2-40B4-BE49-F238E27FC236}">
                <a16:creationId xmlns:a16="http://schemas.microsoft.com/office/drawing/2014/main" id="{CA511E1D-E5D5-E432-2FCD-2BCC98700127}"/>
              </a:ext>
            </a:extLst>
          </p:cNvPr>
          <p:cNvSpPr txBox="1"/>
          <p:nvPr/>
        </p:nvSpPr>
        <p:spPr>
          <a:xfrm>
            <a:off x="324690" y="7055617"/>
            <a:ext cx="13981018" cy="461665"/>
          </a:xfrm>
          <a:prstGeom prst="rect">
            <a:avLst/>
          </a:prstGeom>
          <a:noFill/>
        </p:spPr>
        <p:txBody>
          <a:bodyPr wrap="square">
            <a:spAutoFit/>
          </a:bodyPr>
          <a:lstStyle/>
          <a:p>
            <a:r>
              <a:rPr lang="en-US" sz="1200" dirty="0">
                <a:latin typeface="Lub Dub Medium" panose="020B0603030403020204" pitchFamily="34" charset="0"/>
              </a:rPr>
              <a:t>†The number of days is the number of full days before the day of surgery in which the patient does not take any dose of anticoagulant. The drug is also not taken the day of surgery. For example, in the case of holding a twice daily drug for 1 day, if the drug is taken at 8 pm, and surgery is at 8 am, at the time of surgery, it will be 36 hours since the last dose was taken.</a:t>
            </a:r>
          </a:p>
        </p:txBody>
      </p:sp>
      <p:sp>
        <p:nvSpPr>
          <p:cNvPr id="8" name="TextBox 7">
            <a:extLst>
              <a:ext uri="{FF2B5EF4-FFF2-40B4-BE49-F238E27FC236}">
                <a16:creationId xmlns:a16="http://schemas.microsoft.com/office/drawing/2014/main" id="{067058A5-C782-A8D7-DA5B-24BB5F5DBCE6}"/>
              </a:ext>
            </a:extLst>
          </p:cNvPr>
          <p:cNvSpPr txBox="1"/>
          <p:nvPr/>
        </p:nvSpPr>
        <p:spPr>
          <a:xfrm>
            <a:off x="324690" y="6593952"/>
            <a:ext cx="13704047" cy="461665"/>
          </a:xfrm>
          <a:prstGeom prst="rect">
            <a:avLst/>
          </a:prstGeom>
          <a:noFill/>
        </p:spPr>
        <p:txBody>
          <a:bodyPr wrap="square">
            <a:spAutoFit/>
          </a:bodyPr>
          <a:lstStyle/>
          <a:p>
            <a:r>
              <a:rPr lang="en-US" sz="1200" dirty="0">
                <a:latin typeface="Lub Dub Medium" panose="020B0603030403020204" pitchFamily="34" charset="0"/>
              </a:rPr>
              <a:t>*For patients on DOAC with creatinine clearance lower than the values in the table, few clinical data exist. Consider holding for an additional 1 to 3 days, especially for high bleeding risk procedures. </a:t>
            </a:r>
          </a:p>
        </p:txBody>
      </p:sp>
      <p:sp>
        <p:nvSpPr>
          <p:cNvPr id="10" name="TextBox 9">
            <a:extLst>
              <a:ext uri="{FF2B5EF4-FFF2-40B4-BE49-F238E27FC236}">
                <a16:creationId xmlns:a16="http://schemas.microsoft.com/office/drawing/2014/main" id="{38D2A081-B220-BF56-F97A-36830206458B}"/>
              </a:ext>
            </a:extLst>
          </p:cNvPr>
          <p:cNvSpPr txBox="1"/>
          <p:nvPr/>
        </p:nvSpPr>
        <p:spPr>
          <a:xfrm>
            <a:off x="12974144" y="4377962"/>
            <a:ext cx="1584072" cy="1938992"/>
          </a:xfrm>
          <a:prstGeom prst="rect">
            <a:avLst/>
          </a:prstGeom>
          <a:noFill/>
        </p:spPr>
        <p:txBody>
          <a:bodyPr wrap="square">
            <a:spAutoFit/>
          </a:bodyPr>
          <a:lstStyle/>
          <a:p>
            <a:r>
              <a:rPr lang="en-US" sz="1200" dirty="0">
                <a:latin typeface="Lub Dub Medium" panose="020B0603030403020204" pitchFamily="34" charset="0"/>
              </a:rPr>
              <a:t>AF indicates atrial fibrillation; CrCl, creatinine clearance; DOAC, direct oral anticoagulation;</a:t>
            </a:r>
          </a:p>
          <a:p>
            <a:r>
              <a:rPr lang="en-US" sz="1200" dirty="0">
                <a:latin typeface="Lub Dub Medium" panose="020B0603030403020204" pitchFamily="34" charset="0"/>
              </a:rPr>
              <a:t>INR, international normalized ratio; and OAC, oral anticoagulant.</a:t>
            </a:r>
          </a:p>
        </p:txBody>
      </p:sp>
    </p:spTree>
    <p:extLst>
      <p:ext uri="{BB962C8B-B14F-4D97-AF65-F5344CB8AC3E}">
        <p14:creationId xmlns:p14="http://schemas.microsoft.com/office/powerpoint/2010/main" val="2372666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12</a:t>
            </a:fld>
            <a:endParaRPr lang="en-US" dirty="0"/>
          </a:p>
        </p:txBody>
      </p:sp>
      <p:sp>
        <p:nvSpPr>
          <p:cNvPr id="2" name="Title 3">
            <a:extLst>
              <a:ext uri="{FF2B5EF4-FFF2-40B4-BE49-F238E27FC236}">
                <a16:creationId xmlns:a16="http://schemas.microsoft.com/office/drawing/2014/main" id="{2E9BDBE1-476F-BF09-DDF4-E400E2CE36BE}"/>
              </a:ext>
            </a:extLst>
          </p:cNvPr>
          <p:cNvSpPr>
            <a:spLocks noGrp="1"/>
          </p:cNvSpPr>
          <p:nvPr>
            <p:ph type="ctrTitle"/>
          </p:nvPr>
        </p:nvSpPr>
        <p:spPr>
          <a:xfrm>
            <a:off x="4114800" y="1752600"/>
            <a:ext cx="6400800" cy="609599"/>
          </a:xfrm>
        </p:spPr>
        <p:txBody>
          <a:bodyPr/>
          <a:lstStyle/>
          <a:p>
            <a:r>
              <a:rPr lang="en-US" sz="3600" dirty="0">
                <a:latin typeface="Lub Dub Medium" panose="020B0603030403020204" pitchFamily="34" charset="0"/>
              </a:rPr>
              <a:t>Top 10 Take Home Messages</a:t>
            </a:r>
          </a:p>
        </p:txBody>
      </p:sp>
      <p:sp>
        <p:nvSpPr>
          <p:cNvPr id="3" name="TextBox 2">
            <a:extLst>
              <a:ext uri="{FF2B5EF4-FFF2-40B4-BE49-F238E27FC236}">
                <a16:creationId xmlns:a16="http://schemas.microsoft.com/office/drawing/2014/main" id="{D8988EA2-F343-48C6-CEF0-609D6031246A}"/>
              </a:ext>
            </a:extLst>
          </p:cNvPr>
          <p:cNvSpPr txBox="1"/>
          <p:nvPr/>
        </p:nvSpPr>
        <p:spPr>
          <a:xfrm>
            <a:off x="1714500" y="2691348"/>
            <a:ext cx="11201400" cy="3785652"/>
          </a:xfrm>
          <a:prstGeom prst="rect">
            <a:avLst/>
          </a:prstGeom>
          <a:noFill/>
        </p:spPr>
        <p:txBody>
          <a:bodyPr wrap="square">
            <a:spAutoFit/>
          </a:bodyPr>
          <a:lstStyle/>
          <a:p>
            <a:r>
              <a:rPr lang="en-US" sz="3000" dirty="0">
                <a:latin typeface="Lub Dub Medium" panose="020B0603030403020204" pitchFamily="34" charset="0"/>
              </a:rPr>
              <a:t>8. </a:t>
            </a:r>
            <a:r>
              <a:rPr lang="en-US" sz="3000" dirty="0">
                <a:latin typeface="Lub Dub Bold" panose="020B0803030403020204" pitchFamily="34" charset="0"/>
              </a:rPr>
              <a:t>Recommendations have been updated for device-detected AF: </a:t>
            </a:r>
            <a:r>
              <a:rPr lang="en-US" sz="3000" dirty="0">
                <a:latin typeface="Lub Dub Medium" panose="020B0603030403020204" pitchFamily="34" charset="0"/>
              </a:rPr>
              <a:t>In view of recent studies, more prescriptive recommendations are provided for patients with device-detected AF that consider the interaction between episode duration and the patient's underlying risk for thromboembolism. This includes considerations for patients with AF detected via implantable devices and wearables. </a:t>
            </a:r>
          </a:p>
        </p:txBody>
      </p:sp>
    </p:spTree>
    <p:extLst>
      <p:ext uri="{BB962C8B-B14F-4D97-AF65-F5344CB8AC3E}">
        <p14:creationId xmlns:p14="http://schemas.microsoft.com/office/powerpoint/2010/main" val="247641992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120</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pic>
        <p:nvPicPr>
          <p:cNvPr id="2" name="Picture 1" descr="A diagram of a patient's process&#10;&#10;Description automatically generated">
            <a:extLst>
              <a:ext uri="{FF2B5EF4-FFF2-40B4-BE49-F238E27FC236}">
                <a16:creationId xmlns:a16="http://schemas.microsoft.com/office/drawing/2014/main" id="{5E6D1008-5ACB-7DD6-6D46-6E5EDF33CFF8}"/>
              </a:ext>
            </a:extLst>
          </p:cNvPr>
          <p:cNvPicPr>
            <a:picLocks noChangeAspect="1"/>
          </p:cNvPicPr>
          <p:nvPr/>
        </p:nvPicPr>
        <p:blipFill>
          <a:blip r:embed="rId2"/>
          <a:stretch>
            <a:fillRect/>
          </a:stretch>
        </p:blipFill>
        <p:spPr>
          <a:xfrm>
            <a:off x="1364326" y="1143000"/>
            <a:ext cx="11901748" cy="6324600"/>
          </a:xfrm>
          <a:prstGeom prst="rect">
            <a:avLst/>
          </a:prstGeom>
        </p:spPr>
      </p:pic>
      <p:sp>
        <p:nvSpPr>
          <p:cNvPr id="3" name="Title 5">
            <a:extLst>
              <a:ext uri="{FF2B5EF4-FFF2-40B4-BE49-F238E27FC236}">
                <a16:creationId xmlns:a16="http://schemas.microsoft.com/office/drawing/2014/main" id="{5AEF7664-A4D0-946F-320D-9EB258D79BA5}"/>
              </a:ext>
            </a:extLst>
          </p:cNvPr>
          <p:cNvSpPr>
            <a:spLocks noGrp="1"/>
          </p:cNvSpPr>
          <p:nvPr>
            <p:ph type="ctrTitle"/>
          </p:nvPr>
        </p:nvSpPr>
        <p:spPr>
          <a:xfrm>
            <a:off x="2705100" y="196338"/>
            <a:ext cx="9220200" cy="876149"/>
          </a:xfrm>
        </p:spPr>
        <p:txBody>
          <a:bodyPr/>
          <a:lstStyle/>
          <a:p>
            <a:r>
              <a:rPr lang="en-US" sz="2800" dirty="0">
                <a:latin typeface="Lub Dub Medium" panose="020B0603030403020204" pitchFamily="34" charset="0"/>
              </a:rPr>
              <a:t>Figure 15. Flowchart: Management of Periprocedural Anticoagulation in Patients With AF</a:t>
            </a:r>
          </a:p>
        </p:txBody>
      </p:sp>
      <p:sp>
        <p:nvSpPr>
          <p:cNvPr id="6" name="TextBox 5">
            <a:extLst>
              <a:ext uri="{FF2B5EF4-FFF2-40B4-BE49-F238E27FC236}">
                <a16:creationId xmlns:a16="http://schemas.microsoft.com/office/drawing/2014/main" id="{C0D10ACC-526D-96BA-0687-956F562E9356}"/>
              </a:ext>
            </a:extLst>
          </p:cNvPr>
          <p:cNvSpPr txBox="1"/>
          <p:nvPr/>
        </p:nvSpPr>
        <p:spPr>
          <a:xfrm>
            <a:off x="13489069" y="6821269"/>
            <a:ext cx="1079335" cy="646331"/>
          </a:xfrm>
          <a:prstGeom prst="rect">
            <a:avLst/>
          </a:prstGeom>
          <a:noFill/>
        </p:spPr>
        <p:txBody>
          <a:bodyPr wrap="square">
            <a:spAutoFit/>
          </a:bodyPr>
          <a:lstStyle/>
          <a:p>
            <a:r>
              <a:rPr lang="en-US" sz="1200" b="1" dirty="0">
                <a:latin typeface="Lub Dub Medium" panose="020B0603030403020204" pitchFamily="34" charset="0"/>
              </a:rPr>
              <a:t>Colors correspond to Table 2.</a:t>
            </a:r>
          </a:p>
        </p:txBody>
      </p:sp>
      <p:sp>
        <p:nvSpPr>
          <p:cNvPr id="8" name="TextBox 7">
            <a:extLst>
              <a:ext uri="{FF2B5EF4-FFF2-40B4-BE49-F238E27FC236}">
                <a16:creationId xmlns:a16="http://schemas.microsoft.com/office/drawing/2014/main" id="{520C9A1D-C664-712B-D6DD-F255BC278F0D}"/>
              </a:ext>
            </a:extLst>
          </p:cNvPr>
          <p:cNvSpPr txBox="1"/>
          <p:nvPr/>
        </p:nvSpPr>
        <p:spPr>
          <a:xfrm>
            <a:off x="152400" y="1149824"/>
            <a:ext cx="3429000" cy="2123658"/>
          </a:xfrm>
          <a:prstGeom prst="rect">
            <a:avLst/>
          </a:prstGeom>
          <a:noFill/>
        </p:spPr>
        <p:txBody>
          <a:bodyPr wrap="square">
            <a:spAutoFit/>
          </a:bodyPr>
          <a:lstStyle/>
          <a:p>
            <a:r>
              <a:rPr lang="en-US" sz="1200" dirty="0">
                <a:latin typeface="Lub Dub Medium" panose="020B0603030403020204" pitchFamily="34" charset="0"/>
              </a:rPr>
              <a:t>AF indicates atrial fibrillation; CHA</a:t>
            </a:r>
            <a:r>
              <a:rPr lang="en-US" sz="1200" baseline="-25000" dirty="0">
                <a:latin typeface="Lub Dub Medium" panose="020B0603030403020204" pitchFamily="34" charset="0"/>
              </a:rPr>
              <a:t>2</a:t>
            </a:r>
            <a:r>
              <a:rPr lang="en-US" sz="1200" dirty="0">
                <a:latin typeface="Lub Dub Medium" panose="020B0603030403020204" pitchFamily="34" charset="0"/>
              </a:rPr>
              <a:t>DS</a:t>
            </a:r>
            <a:r>
              <a:rPr lang="en-US" sz="1200" baseline="-25000" dirty="0">
                <a:latin typeface="Lub Dub Medium" panose="020B0603030403020204" pitchFamily="34" charset="0"/>
              </a:rPr>
              <a:t>2</a:t>
            </a:r>
            <a:r>
              <a:rPr lang="en-US" sz="1200" dirty="0">
                <a:latin typeface="Lub Dub Medium" panose="020B0603030403020204" pitchFamily="34" charset="0"/>
              </a:rPr>
              <a:t>-VASc, congestive heart failure, hypertension, age ≥75 years (doubled), diabetes mellitus, prior stroke or transient ischemic attack or thromboembolism (doubled), vascular disease, age 65 to 74 years, sex category; DOAC, direct oral anticoagulant; ICD, implantable cardioverter-defibrillator; TE, thromboembolism; and TIA, transient ischemic attack. </a:t>
            </a:r>
          </a:p>
        </p:txBody>
      </p:sp>
    </p:spTree>
    <p:extLst>
      <p:ext uri="{BB962C8B-B14F-4D97-AF65-F5344CB8AC3E}">
        <p14:creationId xmlns:p14="http://schemas.microsoft.com/office/powerpoint/2010/main" val="79814138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121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0156788A-D6AE-C9C6-E6A1-29D18711A22F}"/>
              </a:ext>
            </a:extLst>
          </p:cNvPr>
          <p:cNvSpPr>
            <a:spLocks noGrp="1"/>
          </p:cNvSpPr>
          <p:nvPr>
            <p:ph type="ctrTitle"/>
          </p:nvPr>
        </p:nvSpPr>
        <p:spPr>
          <a:xfrm>
            <a:off x="4857749" y="446468"/>
            <a:ext cx="4914900" cy="877953"/>
          </a:xfrm>
        </p:spPr>
        <p:txBody>
          <a:bodyPr/>
          <a:lstStyle/>
          <a:p>
            <a:r>
              <a:rPr lang="en-US" sz="2800" dirty="0">
                <a:latin typeface="Lub Dub Medium" panose="020B0603030403020204" pitchFamily="34" charset="0"/>
              </a:rPr>
              <a:t>AF Complicating ACS or PCI</a:t>
            </a:r>
          </a:p>
        </p:txBody>
      </p:sp>
      <p:graphicFrame>
        <p:nvGraphicFramePr>
          <p:cNvPr id="3" name="Table 2">
            <a:extLst>
              <a:ext uri="{FF2B5EF4-FFF2-40B4-BE49-F238E27FC236}">
                <a16:creationId xmlns:a16="http://schemas.microsoft.com/office/drawing/2014/main" id="{8F54AC65-EC1D-25B2-1FD5-0B5744A8FF88}"/>
              </a:ext>
            </a:extLst>
          </p:cNvPr>
          <p:cNvGraphicFramePr>
            <a:graphicFrameLocks noGrp="1"/>
          </p:cNvGraphicFramePr>
          <p:nvPr>
            <p:extLst>
              <p:ext uri="{D42A27DB-BD31-4B8C-83A1-F6EECF244321}">
                <p14:modId xmlns:p14="http://schemas.microsoft.com/office/powerpoint/2010/main" val="1940401653"/>
              </p:ext>
            </p:extLst>
          </p:nvPr>
        </p:nvGraphicFramePr>
        <p:xfrm>
          <a:off x="1531937" y="1447800"/>
          <a:ext cx="11566525" cy="5896355"/>
        </p:xfrm>
        <a:graphic>
          <a:graphicData uri="http://schemas.openxmlformats.org/drawingml/2006/table">
            <a:tbl>
              <a:tblPr firstRow="1" firstCol="1" bandRow="1"/>
              <a:tblGrid>
                <a:gridCol w="1219112">
                  <a:extLst>
                    <a:ext uri="{9D8B030D-6E8A-4147-A177-3AD203B41FA5}">
                      <a16:colId xmlns:a16="http://schemas.microsoft.com/office/drawing/2014/main" val="3491754190"/>
                    </a:ext>
                  </a:extLst>
                </a:gridCol>
                <a:gridCol w="1337090">
                  <a:extLst>
                    <a:ext uri="{9D8B030D-6E8A-4147-A177-3AD203B41FA5}">
                      <a16:colId xmlns:a16="http://schemas.microsoft.com/office/drawing/2014/main" val="2110439124"/>
                    </a:ext>
                  </a:extLst>
                </a:gridCol>
                <a:gridCol w="9010323">
                  <a:extLst>
                    <a:ext uri="{9D8B030D-6E8A-4147-A177-3AD203B41FA5}">
                      <a16:colId xmlns:a16="http://schemas.microsoft.com/office/drawing/2014/main" val="4221624472"/>
                    </a:ext>
                  </a:extLst>
                </a:gridCol>
              </a:tblGrid>
              <a:tr h="1090677">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Recommendations for AF Complicating Acute Coronary Syndrome (ACS) or Percutaneous Coronary Intervention (PCI)</a:t>
                      </a:r>
                      <a:endParaRPr lang="en-US" sz="1800" dirty="0">
                        <a:effectLst/>
                        <a:latin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Recommendations for AF Complicating Acute Coronary Syndrome (ACS) or Percutaneous Coronary Intervention (PCI)</a:t>
                      </a:r>
                      <a:endParaRPr lang="en-US" sz="18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047889678"/>
                  </a:ext>
                </a:extLst>
              </a:tr>
              <a:tr h="500383">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4301505"/>
                  </a:ext>
                </a:extLst>
              </a:tr>
              <a:tr h="1090677">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In patients with AF and an increased risk for stroke who undergo PCI, DOACs are preferred over VKAs in combination with APT to reduce the risk of clinically relevant bleeding.</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4609101"/>
                  </a:ext>
                </a:extLst>
              </a:tr>
              <a:tr h="2271264">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rPr>
                        <a:t>In most patients with AF who take oral anticoagulation and undergo PCI, early discontinuation of aspirin (1-4 </a:t>
                      </a:r>
                      <a:r>
                        <a:rPr lang="en-US" sz="1800" b="1" dirty="0" err="1">
                          <a:effectLst/>
                          <a:latin typeface="Times New Roman" panose="02020603050405020304" pitchFamily="18" charset="0"/>
                          <a:ea typeface="Times New Roman" panose="02020603050405020304" pitchFamily="18" charset="0"/>
                        </a:rPr>
                        <a:t>wk</a:t>
                      </a:r>
                      <a:r>
                        <a:rPr lang="en-US" sz="1800" b="1" dirty="0">
                          <a:effectLst/>
                          <a:latin typeface="Times New Roman" panose="02020603050405020304" pitchFamily="18" charset="0"/>
                          <a:ea typeface="Times New Roman" panose="02020603050405020304" pitchFamily="18" charset="0"/>
                        </a:rPr>
                        <a:t>) and continuation of dual antithrombotic therapy with OAC and a P2Y12 inhibitor is preferred over triple therapy (OAC, P2Y12 inhibitor, and aspirin) to reduce the risk of clinically relevant bleeding.</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5671123"/>
                  </a:ext>
                </a:extLst>
              </a:tr>
            </a:tbl>
          </a:graphicData>
        </a:graphic>
      </p:graphicFrame>
    </p:spTree>
    <p:extLst>
      <p:ext uri="{BB962C8B-B14F-4D97-AF65-F5344CB8AC3E}">
        <p14:creationId xmlns:p14="http://schemas.microsoft.com/office/powerpoint/2010/main" val="342843653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122</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FB2B3A0F-E12D-D43B-0C2C-CC57CEC67A6B}"/>
              </a:ext>
            </a:extLst>
          </p:cNvPr>
          <p:cNvSpPr>
            <a:spLocks noGrp="1"/>
          </p:cNvSpPr>
          <p:nvPr>
            <p:ph type="ctrTitle"/>
          </p:nvPr>
        </p:nvSpPr>
        <p:spPr>
          <a:xfrm>
            <a:off x="4438649" y="1066800"/>
            <a:ext cx="5753100" cy="496953"/>
          </a:xfrm>
        </p:spPr>
        <p:txBody>
          <a:bodyPr/>
          <a:lstStyle/>
          <a:p>
            <a:r>
              <a:rPr lang="en-US" sz="2800" dirty="0">
                <a:latin typeface="Lub Dub Medium" panose="020B0603030403020204" pitchFamily="34" charset="0"/>
              </a:rPr>
              <a:t>Chronic Coronary Disease (CCD)</a:t>
            </a:r>
          </a:p>
        </p:txBody>
      </p:sp>
      <p:graphicFrame>
        <p:nvGraphicFramePr>
          <p:cNvPr id="3" name="Table 2">
            <a:extLst>
              <a:ext uri="{FF2B5EF4-FFF2-40B4-BE49-F238E27FC236}">
                <a16:creationId xmlns:a16="http://schemas.microsoft.com/office/drawing/2014/main" id="{87BFC7B8-10BF-AE16-FFD8-61FF0B63F0BA}"/>
              </a:ext>
            </a:extLst>
          </p:cNvPr>
          <p:cNvGraphicFramePr>
            <a:graphicFrameLocks noGrp="1"/>
          </p:cNvGraphicFramePr>
          <p:nvPr>
            <p:extLst>
              <p:ext uri="{D42A27DB-BD31-4B8C-83A1-F6EECF244321}">
                <p14:modId xmlns:p14="http://schemas.microsoft.com/office/powerpoint/2010/main" val="717130781"/>
              </p:ext>
            </p:extLst>
          </p:nvPr>
        </p:nvGraphicFramePr>
        <p:xfrm>
          <a:off x="1257300" y="2019300"/>
          <a:ext cx="12115799" cy="4191000"/>
        </p:xfrm>
        <a:graphic>
          <a:graphicData uri="http://schemas.openxmlformats.org/drawingml/2006/table">
            <a:tbl>
              <a:tblPr firstRow="1" firstCol="1" bandRow="1"/>
              <a:tblGrid>
                <a:gridCol w="1211580">
                  <a:extLst>
                    <a:ext uri="{9D8B030D-6E8A-4147-A177-3AD203B41FA5}">
                      <a16:colId xmlns:a16="http://schemas.microsoft.com/office/drawing/2014/main" val="1987312154"/>
                    </a:ext>
                  </a:extLst>
                </a:gridCol>
                <a:gridCol w="1199464">
                  <a:extLst>
                    <a:ext uri="{9D8B030D-6E8A-4147-A177-3AD203B41FA5}">
                      <a16:colId xmlns:a16="http://schemas.microsoft.com/office/drawing/2014/main" val="1277034067"/>
                    </a:ext>
                  </a:extLst>
                </a:gridCol>
                <a:gridCol w="9704755">
                  <a:extLst>
                    <a:ext uri="{9D8B030D-6E8A-4147-A177-3AD203B41FA5}">
                      <a16:colId xmlns:a16="http://schemas.microsoft.com/office/drawing/2014/main" val="503063790"/>
                    </a:ext>
                  </a:extLst>
                </a:gridCol>
              </a:tblGrid>
              <a:tr h="1183491">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cs typeface="Times New Roman" panose="02020603050405020304" pitchFamily="18" charset="0"/>
                        </a:rPr>
                        <a:t>Recommendation for Chronic Coronary Disease (CCD)</a:t>
                      </a:r>
                      <a:endParaRPr lang="en-US" sz="1800" dirty="0">
                        <a:effectLst/>
                        <a:latin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 for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Chronic Coronary Disease (CCD)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 are summarized in the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980906654"/>
                  </a:ext>
                </a:extLst>
              </a:tr>
              <a:tr h="542965">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COR</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LOE</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Recommendation</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4065899"/>
                  </a:ext>
                </a:extLst>
              </a:tr>
              <a:tr h="2464544">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a:ea typeface="Calibri" panose="020F0502020204030204" pitchFamily="34" charset="0"/>
                          <a:cs typeface="Times New Roman"/>
                        </a:rPr>
                        <a:t>In patients with AF and CCD (</a:t>
                      </a:r>
                      <a:r>
                        <a:rPr lang="en-US" sz="1800" b="1" dirty="0">
                          <a:effectLst/>
                          <a:latin typeface="Times New Roman"/>
                          <a:ea typeface="Times New Roman" panose="02020603050405020304" pitchFamily="18" charset="0"/>
                          <a:cs typeface="Times New Roman"/>
                        </a:rPr>
                        <a:t>beyond 1 year after revascularization or CAD not requiring coronary revascularization) </a:t>
                      </a:r>
                      <a:r>
                        <a:rPr lang="en-US" sz="1800" b="1" dirty="0">
                          <a:effectLst/>
                          <a:latin typeface="Times New Roman"/>
                          <a:ea typeface="Calibri" panose="020F0502020204030204" pitchFamily="34" charset="0"/>
                          <a:cs typeface="Times New Roman"/>
                        </a:rPr>
                        <a:t>without history of stent thrombosis, oral anticoagulation monotherapy is recommended over the combination therapy of OAC and single APT (aspirin or P2Y12 inhibitor) to decrease the risk of major bleeding.</a:t>
                      </a:r>
                      <a:endParaRPr lang="en-US" sz="1800" dirty="0">
                        <a:effectLst/>
                        <a:latin typeface="Calibri"/>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7570522"/>
                  </a:ext>
                </a:extLst>
              </a:tr>
            </a:tbl>
          </a:graphicData>
        </a:graphic>
      </p:graphicFrame>
    </p:spTree>
    <p:extLst>
      <p:ext uri="{BB962C8B-B14F-4D97-AF65-F5344CB8AC3E}">
        <p14:creationId xmlns:p14="http://schemas.microsoft.com/office/powerpoint/2010/main" val="185213223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123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07DE6447-BEF0-615B-AFA6-7626333B99E8}"/>
              </a:ext>
            </a:extLst>
          </p:cNvPr>
          <p:cNvSpPr>
            <a:spLocks noGrp="1"/>
          </p:cNvSpPr>
          <p:nvPr>
            <p:ph type="ctrTitle"/>
          </p:nvPr>
        </p:nvSpPr>
        <p:spPr>
          <a:xfrm>
            <a:off x="4543422" y="1066800"/>
            <a:ext cx="5543551" cy="496953"/>
          </a:xfrm>
        </p:spPr>
        <p:txBody>
          <a:bodyPr/>
          <a:lstStyle/>
          <a:p>
            <a:r>
              <a:rPr lang="en-US" sz="2800" dirty="0">
                <a:latin typeface="Lub Dub Medium" panose="020B0603030403020204" pitchFamily="34" charset="0"/>
              </a:rPr>
              <a:t>Peripheral Artery Disease (PAD)</a:t>
            </a:r>
          </a:p>
        </p:txBody>
      </p:sp>
      <p:graphicFrame>
        <p:nvGraphicFramePr>
          <p:cNvPr id="3" name="Table 2">
            <a:extLst>
              <a:ext uri="{FF2B5EF4-FFF2-40B4-BE49-F238E27FC236}">
                <a16:creationId xmlns:a16="http://schemas.microsoft.com/office/drawing/2014/main" id="{1558A143-F602-DBDB-5B7B-592C21ED40C5}"/>
              </a:ext>
            </a:extLst>
          </p:cNvPr>
          <p:cNvGraphicFramePr>
            <a:graphicFrameLocks noGrp="1"/>
          </p:cNvGraphicFramePr>
          <p:nvPr>
            <p:extLst>
              <p:ext uri="{D42A27DB-BD31-4B8C-83A1-F6EECF244321}">
                <p14:modId xmlns:p14="http://schemas.microsoft.com/office/powerpoint/2010/main" val="2944397428"/>
              </p:ext>
            </p:extLst>
          </p:nvPr>
        </p:nvGraphicFramePr>
        <p:xfrm>
          <a:off x="2103436" y="2100850"/>
          <a:ext cx="10423525" cy="4027899"/>
        </p:xfrm>
        <a:graphic>
          <a:graphicData uri="http://schemas.openxmlformats.org/drawingml/2006/table">
            <a:tbl>
              <a:tblPr firstRow="1" firstCol="1" bandRow="1"/>
              <a:tblGrid>
                <a:gridCol w="1150987">
                  <a:extLst>
                    <a:ext uri="{9D8B030D-6E8A-4147-A177-3AD203B41FA5}">
                      <a16:colId xmlns:a16="http://schemas.microsoft.com/office/drawing/2014/main" val="2494847520"/>
                    </a:ext>
                  </a:extLst>
                </a:gridCol>
                <a:gridCol w="1019625">
                  <a:extLst>
                    <a:ext uri="{9D8B030D-6E8A-4147-A177-3AD203B41FA5}">
                      <a16:colId xmlns:a16="http://schemas.microsoft.com/office/drawing/2014/main" val="2288114321"/>
                    </a:ext>
                  </a:extLst>
                </a:gridCol>
                <a:gridCol w="8252913">
                  <a:extLst>
                    <a:ext uri="{9D8B030D-6E8A-4147-A177-3AD203B41FA5}">
                      <a16:colId xmlns:a16="http://schemas.microsoft.com/office/drawing/2014/main" val="2030035705"/>
                    </a:ext>
                  </a:extLst>
                </a:gridCol>
              </a:tblGrid>
              <a:tr h="1342633">
                <a:tc gridSpan="3">
                  <a:txBody>
                    <a:bodyPr/>
                    <a:lstStyle/>
                    <a:p>
                      <a:pPr marL="0" marR="0" algn="ctr">
                        <a:lnSpc>
                          <a:spcPct val="200000"/>
                        </a:lnSpc>
                        <a:spcBef>
                          <a:spcPts val="0"/>
                        </a:spcBef>
                        <a:spcAft>
                          <a:spcPts val="0"/>
                        </a:spcAft>
                        <a:tabLst>
                          <a:tab pos="609600" algn="l"/>
                        </a:tabLst>
                      </a:pPr>
                      <a:r>
                        <a:rPr lang="en-US" sz="1800" b="1" dirty="0">
                          <a:effectLst/>
                          <a:latin typeface="Times New Roman" panose="02020603050405020304" pitchFamily="18" charset="0"/>
                          <a:cs typeface="Times New Roman" panose="02020603050405020304" pitchFamily="18" charset="0"/>
                        </a:rPr>
                        <a:t>Recommendation for PAD</a:t>
                      </a:r>
                    </a:p>
                    <a:p>
                      <a:pPr marL="0" marR="0" algn="ctr">
                        <a:lnSpc>
                          <a:spcPct val="2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 are summarized in the Online Data Supplement. </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tabLst>
                          <a:tab pos="609600" algn="l"/>
                        </a:tabLs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Recommendation for PAD</a:t>
                      </a: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 are summarized in the online data supplement.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989038453"/>
                  </a:ext>
                </a:extLst>
              </a:tr>
              <a:tr h="615976">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0530602"/>
                  </a:ext>
                </a:extLst>
              </a:tr>
              <a:tr h="206929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AF and concomitant stable  PAD, monotherapy oral anticoagulation is reasonable over dual therapy (anticoagulation plus aspirin or P2Y12 inhibitors) to reduce the risk of bleeding.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2086987"/>
                  </a:ext>
                </a:extLst>
              </a:tr>
            </a:tbl>
          </a:graphicData>
        </a:graphic>
      </p:graphicFrame>
    </p:spTree>
    <p:extLst>
      <p:ext uri="{BB962C8B-B14F-4D97-AF65-F5344CB8AC3E}">
        <p14:creationId xmlns:p14="http://schemas.microsoft.com/office/powerpoint/2010/main" val="428547838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124</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3AC4C8C7-9ACE-5374-20BC-DBE21B6BF001}"/>
              </a:ext>
            </a:extLst>
          </p:cNvPr>
          <p:cNvSpPr>
            <a:spLocks noGrp="1"/>
          </p:cNvSpPr>
          <p:nvPr>
            <p:ph type="ctrTitle"/>
          </p:nvPr>
        </p:nvSpPr>
        <p:spPr>
          <a:xfrm>
            <a:off x="3643311" y="289620"/>
            <a:ext cx="7343778" cy="877953"/>
          </a:xfrm>
        </p:spPr>
        <p:txBody>
          <a:bodyPr lIns="91440" tIns="45720" rIns="91440" bIns="45720" anchor="b"/>
          <a:lstStyle/>
          <a:p>
            <a:r>
              <a:rPr lang="en-US" sz="2800" dirty="0">
                <a:latin typeface="Lub Dub Medium"/>
              </a:rPr>
              <a:t>Chronic Kidney Disease (CKD)/Kidney Failure</a:t>
            </a:r>
            <a:endParaRPr lang="en-US" sz="2800" dirty="0">
              <a:latin typeface="Lub Dub Medium" panose="020B0603030403020204" pitchFamily="34" charset="0"/>
            </a:endParaRPr>
          </a:p>
        </p:txBody>
      </p:sp>
      <p:graphicFrame>
        <p:nvGraphicFramePr>
          <p:cNvPr id="3" name="Table 2">
            <a:extLst>
              <a:ext uri="{FF2B5EF4-FFF2-40B4-BE49-F238E27FC236}">
                <a16:creationId xmlns:a16="http://schemas.microsoft.com/office/drawing/2014/main" id="{9C01ACA6-C91C-51D6-0504-BAE2432907F0}"/>
              </a:ext>
            </a:extLst>
          </p:cNvPr>
          <p:cNvGraphicFramePr>
            <a:graphicFrameLocks noGrp="1"/>
          </p:cNvGraphicFramePr>
          <p:nvPr>
            <p:extLst>
              <p:ext uri="{D42A27DB-BD31-4B8C-83A1-F6EECF244321}">
                <p14:modId xmlns:p14="http://schemas.microsoft.com/office/powerpoint/2010/main" val="3850767511"/>
              </p:ext>
            </p:extLst>
          </p:nvPr>
        </p:nvGraphicFramePr>
        <p:xfrm>
          <a:off x="1189037" y="1335153"/>
          <a:ext cx="12252326" cy="5731157"/>
        </p:xfrm>
        <a:graphic>
          <a:graphicData uri="http://schemas.openxmlformats.org/drawingml/2006/table">
            <a:tbl>
              <a:tblPr firstRow="1" firstCol="1" bandRow="1"/>
              <a:tblGrid>
                <a:gridCol w="1526639">
                  <a:extLst>
                    <a:ext uri="{9D8B030D-6E8A-4147-A177-3AD203B41FA5}">
                      <a16:colId xmlns:a16="http://schemas.microsoft.com/office/drawing/2014/main" val="4203378498"/>
                    </a:ext>
                  </a:extLst>
                </a:gridCol>
                <a:gridCol w="1533992">
                  <a:extLst>
                    <a:ext uri="{9D8B030D-6E8A-4147-A177-3AD203B41FA5}">
                      <a16:colId xmlns:a16="http://schemas.microsoft.com/office/drawing/2014/main" val="1785154688"/>
                    </a:ext>
                  </a:extLst>
                </a:gridCol>
                <a:gridCol w="9191695">
                  <a:extLst>
                    <a:ext uri="{9D8B030D-6E8A-4147-A177-3AD203B41FA5}">
                      <a16:colId xmlns:a16="http://schemas.microsoft.com/office/drawing/2014/main" val="2442636738"/>
                    </a:ext>
                  </a:extLst>
                </a:gridCol>
              </a:tblGrid>
              <a:tr h="804971">
                <a:tc>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200000"/>
                        </a:lnSpc>
                        <a:spcBef>
                          <a:spcPts val="0"/>
                        </a:spcBef>
                        <a:spcAft>
                          <a:spcPts val="0"/>
                        </a:spcAft>
                        <a:tabLst>
                          <a:tab pos="6096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 for CKD/Kidney Failure</a:t>
                      </a: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104063678"/>
                  </a:ext>
                </a:extLst>
              </a:tr>
              <a:tr h="369307">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8954535"/>
                  </a:ext>
                </a:extLst>
              </a:tr>
              <a:tr h="1240636">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For patients with AF at elevated risk for stroke and CKD stage 3, treatment with warfarin or, preferably, evidence-based doses of direct thrombin or factor </a:t>
                      </a:r>
                      <a:r>
                        <a:rPr lang="en-US" sz="1800" b="1" dirty="0" err="1">
                          <a:effectLst/>
                          <a:latin typeface="Times New Roman" panose="02020603050405020304" pitchFamily="18" charset="0"/>
                          <a:ea typeface="Times New Roman" panose="02020603050405020304" pitchFamily="18" charset="0"/>
                        </a:rPr>
                        <a:t>Xa</a:t>
                      </a:r>
                      <a:r>
                        <a:rPr lang="en-US" sz="1800" b="1" dirty="0">
                          <a:effectLst/>
                          <a:latin typeface="Times New Roman" panose="02020603050405020304" pitchFamily="18" charset="0"/>
                          <a:ea typeface="Times New Roman" panose="02020603050405020304" pitchFamily="18" charset="0"/>
                        </a:rPr>
                        <a:t> inhibitors (Table 19) is recommended to reduce the risk of stroke.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0567602"/>
                  </a:ext>
                </a:extLst>
              </a:tr>
              <a:tr h="80497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rPr>
                        <a:t>For patients with AF at elevated risk for stroke and CKD stage 4, treatment with warfarin or labeled doses of DOACs is reasonable to reduce the risk of stroke.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9250751"/>
                  </a:ext>
                </a:extLst>
              </a:tr>
              <a:tr h="167630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Times New Roman" panose="02020603050405020304" pitchFamily="18" charset="0"/>
                        </a:rPr>
                        <a:t>For patients with AF at elevated risk for stroke and who have end-stage CKD (CrCl &lt;15 mL/min) or are on dialysis, it might be reasonable to prescribe warfarin (INR 2.0-3.0) or an evidence-based dose of apixaban for oral anticoagulation to reduce the risk of stroke.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6890936"/>
                  </a:ext>
                </a:extLst>
              </a:tr>
            </a:tbl>
          </a:graphicData>
        </a:graphic>
      </p:graphicFrame>
    </p:spTree>
    <p:extLst>
      <p:ext uri="{BB962C8B-B14F-4D97-AF65-F5344CB8AC3E}">
        <p14:creationId xmlns:p14="http://schemas.microsoft.com/office/powerpoint/2010/main" val="351963422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125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2" name="Table 1">
            <a:extLst>
              <a:ext uri="{FF2B5EF4-FFF2-40B4-BE49-F238E27FC236}">
                <a16:creationId xmlns:a16="http://schemas.microsoft.com/office/drawing/2014/main" id="{48EA7128-94B4-186B-DC78-928B3758167A}"/>
              </a:ext>
            </a:extLst>
          </p:cNvPr>
          <p:cNvGraphicFramePr>
            <a:graphicFrameLocks noGrp="1"/>
          </p:cNvGraphicFramePr>
          <p:nvPr>
            <p:extLst>
              <p:ext uri="{D42A27DB-BD31-4B8C-83A1-F6EECF244321}">
                <p14:modId xmlns:p14="http://schemas.microsoft.com/office/powerpoint/2010/main" val="2739486172"/>
              </p:ext>
            </p:extLst>
          </p:nvPr>
        </p:nvGraphicFramePr>
        <p:xfrm>
          <a:off x="2438399" y="1347978"/>
          <a:ext cx="9753602" cy="5533644"/>
        </p:xfrm>
        <a:graphic>
          <a:graphicData uri="http://schemas.openxmlformats.org/drawingml/2006/table">
            <a:tbl>
              <a:tblPr firstRow="1" firstCol="1" bandRow="1"/>
              <a:tblGrid>
                <a:gridCol w="1726493">
                  <a:extLst>
                    <a:ext uri="{9D8B030D-6E8A-4147-A177-3AD203B41FA5}">
                      <a16:colId xmlns:a16="http://schemas.microsoft.com/office/drawing/2014/main" val="3321806687"/>
                    </a:ext>
                  </a:extLst>
                </a:gridCol>
                <a:gridCol w="1726493">
                  <a:extLst>
                    <a:ext uri="{9D8B030D-6E8A-4147-A177-3AD203B41FA5}">
                      <a16:colId xmlns:a16="http://schemas.microsoft.com/office/drawing/2014/main" val="3535161232"/>
                    </a:ext>
                  </a:extLst>
                </a:gridCol>
                <a:gridCol w="1430213">
                  <a:extLst>
                    <a:ext uri="{9D8B030D-6E8A-4147-A177-3AD203B41FA5}">
                      <a16:colId xmlns:a16="http://schemas.microsoft.com/office/drawing/2014/main" val="2558233040"/>
                    </a:ext>
                  </a:extLst>
                </a:gridCol>
                <a:gridCol w="1417417">
                  <a:extLst>
                    <a:ext uri="{9D8B030D-6E8A-4147-A177-3AD203B41FA5}">
                      <a16:colId xmlns:a16="http://schemas.microsoft.com/office/drawing/2014/main" val="1202192920"/>
                    </a:ext>
                  </a:extLst>
                </a:gridCol>
                <a:gridCol w="1726493">
                  <a:extLst>
                    <a:ext uri="{9D8B030D-6E8A-4147-A177-3AD203B41FA5}">
                      <a16:colId xmlns:a16="http://schemas.microsoft.com/office/drawing/2014/main" val="2515207174"/>
                    </a:ext>
                  </a:extLst>
                </a:gridCol>
                <a:gridCol w="1726493">
                  <a:extLst>
                    <a:ext uri="{9D8B030D-6E8A-4147-A177-3AD203B41FA5}">
                      <a16:colId xmlns:a16="http://schemas.microsoft.com/office/drawing/2014/main" val="2544930020"/>
                    </a:ext>
                  </a:extLst>
                </a:gridCol>
              </a:tblGrid>
              <a:tr h="0">
                <a:tc rowSpan="2">
                  <a:txBody>
                    <a:bodyPr/>
                    <a:lstStyle/>
                    <a:p>
                      <a:pPr marL="0" marR="0" algn="ctr">
                        <a:lnSpc>
                          <a:spcPct val="200000"/>
                        </a:lnSpc>
                        <a:spcBef>
                          <a:spcPts val="0"/>
                        </a:spcBef>
                        <a:spcAft>
                          <a:spcPts val="0"/>
                        </a:spcAft>
                        <a:tabLst>
                          <a:tab pos="2082800" algn="l"/>
                        </a:tabLst>
                      </a:pPr>
                      <a:r>
                        <a:rPr lang="en-US" sz="1800" b="1" dirty="0">
                          <a:solidFill>
                            <a:srgbClr val="000000"/>
                          </a:solidFill>
                          <a:effectLst/>
                          <a:latin typeface="Times New Roman"/>
                          <a:ea typeface="Times New Roman" panose="02020603050405020304" pitchFamily="18" charset="0"/>
                        </a:rPr>
                        <a:t>DOAC</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gridSpan="5">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 CrCl (mL/min)</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32059204"/>
                  </a:ext>
                </a:extLst>
              </a:tr>
              <a:tr h="0">
                <a:tc vMerge="1">
                  <a:txBody>
                    <a:bodyPr/>
                    <a:lstStyle/>
                    <a:p>
                      <a:endParaRPr lang="en-US"/>
                    </a:p>
                  </a:txBody>
                  <a:tcPr/>
                </a:tc>
                <a:tc>
                  <a:txBody>
                    <a:bodyPr/>
                    <a:lstStyle/>
                    <a:p>
                      <a:pPr marL="0" marR="0">
                        <a:lnSpc>
                          <a:spcPct val="200000"/>
                        </a:lnSpc>
                        <a:spcBef>
                          <a:spcPts val="0"/>
                        </a:spcBef>
                        <a:spcAft>
                          <a:spcPts val="0"/>
                        </a:spcAft>
                        <a:tabLst>
                          <a:tab pos="2082800" algn="l"/>
                        </a:tabLst>
                      </a:pPr>
                      <a:r>
                        <a:rPr lang="en-US" sz="1800" b="1" dirty="0">
                          <a:solidFill>
                            <a:srgbClr val="000000"/>
                          </a:solidFill>
                          <a:effectLst/>
                          <a:latin typeface="Times New Roman"/>
                          <a:ea typeface="Times New Roman" panose="02020603050405020304" pitchFamily="18" charset="0"/>
                        </a:rPr>
                        <a:t>&gt;95</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200000"/>
                        </a:lnSpc>
                        <a:spcBef>
                          <a:spcPts val="0"/>
                        </a:spcBef>
                        <a:spcAft>
                          <a:spcPts val="0"/>
                        </a:spcAft>
                        <a:tabLst>
                          <a:tab pos="2082800" algn="l"/>
                        </a:tabLst>
                      </a:pPr>
                      <a:r>
                        <a:rPr lang="en-US" sz="1800" b="1" dirty="0">
                          <a:solidFill>
                            <a:srgbClr val="000000"/>
                          </a:solidFill>
                          <a:effectLst/>
                          <a:latin typeface="Times New Roman"/>
                          <a:ea typeface="Times New Roman" panose="02020603050405020304" pitchFamily="18" charset="0"/>
                        </a:rPr>
                        <a:t>51-95</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31-50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200000"/>
                        </a:lnSpc>
                        <a:spcBef>
                          <a:spcPts val="0"/>
                        </a:spcBef>
                        <a:spcAft>
                          <a:spcPts val="0"/>
                        </a:spcAft>
                        <a:tabLst>
                          <a:tab pos="2082800" algn="l"/>
                        </a:tabLst>
                      </a:pPr>
                      <a:r>
                        <a:rPr lang="en-US" sz="1800" b="1" dirty="0">
                          <a:solidFill>
                            <a:srgbClr val="000000"/>
                          </a:solidFill>
                          <a:effectLst/>
                          <a:latin typeface="Times New Roman"/>
                          <a:ea typeface="Times New Roman" panose="02020603050405020304" pitchFamily="18" charset="0"/>
                        </a:rPr>
                        <a:t>15-30</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200000"/>
                        </a:lnSpc>
                        <a:spcBef>
                          <a:spcPts val="0"/>
                        </a:spcBef>
                        <a:spcAft>
                          <a:spcPts val="0"/>
                        </a:spcAft>
                        <a:tabLst>
                          <a:tab pos="2082800" algn="l"/>
                        </a:tabLst>
                      </a:pPr>
                      <a:r>
                        <a:rPr lang="en-US" sz="1800" b="1" dirty="0">
                          <a:solidFill>
                            <a:srgbClr val="000000"/>
                          </a:solidFill>
                          <a:effectLst/>
                          <a:latin typeface="Times New Roman"/>
                          <a:ea typeface="Times New Roman" panose="02020603050405020304" pitchFamily="18" charset="0"/>
                        </a:rPr>
                        <a:t>&lt;15 or on dialysis</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944192234"/>
                  </a:ext>
                </a:extLst>
              </a:tr>
              <a:tr h="0">
                <a:tc>
                  <a:txBody>
                    <a:bodyPr/>
                    <a:lstStyle/>
                    <a:p>
                      <a:pPr marL="0" marR="0">
                        <a:lnSpc>
                          <a:spcPct val="200000"/>
                        </a:lnSpc>
                        <a:spcBef>
                          <a:spcPts val="0"/>
                        </a:spcBef>
                        <a:spcAft>
                          <a:spcPts val="0"/>
                        </a:spcAft>
                        <a:tabLst>
                          <a:tab pos="2082800" algn="l"/>
                        </a:tabLst>
                      </a:pPr>
                      <a:r>
                        <a:rPr lang="en-US" sz="1800" b="1" dirty="0">
                          <a:solidFill>
                            <a:srgbClr val="000000"/>
                          </a:solidFill>
                          <a:effectLst/>
                          <a:latin typeface="Times New Roman"/>
                          <a:ea typeface="Times New Roman" panose="02020603050405020304" pitchFamily="18" charset="0"/>
                        </a:rPr>
                        <a:t>Apixaban</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200000"/>
                        </a:lnSpc>
                        <a:spcBef>
                          <a:spcPts val="0"/>
                        </a:spcBef>
                        <a:spcAft>
                          <a:spcPts val="0"/>
                        </a:spcAft>
                        <a:tabLst>
                          <a:tab pos="2082800" algn="l"/>
                        </a:tabLst>
                      </a:pPr>
                      <a:r>
                        <a:rPr lang="en-US" sz="1800" dirty="0">
                          <a:effectLst/>
                          <a:latin typeface="Times New Roman"/>
                          <a:ea typeface="Times New Roman" panose="02020603050405020304" pitchFamily="18" charset="0"/>
                        </a:rPr>
                        <a:t>5 or 2.5 mg twice daily*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tabLst>
                          <a:tab pos="2082800" algn="l"/>
                        </a:tabLst>
                      </a:pPr>
                      <a:r>
                        <a:rPr lang="en-US" sz="1800" dirty="0">
                          <a:effectLst/>
                          <a:latin typeface="Times New Roman"/>
                          <a:ea typeface="Times New Roman" panose="02020603050405020304" pitchFamily="18" charset="0"/>
                        </a:rPr>
                        <a:t>5 or 2.5 mg twice daily*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tabLst>
                          <a:tab pos="2082800" algn="l"/>
                        </a:tabLst>
                      </a:pPr>
                      <a:r>
                        <a:rPr lang="en-US" sz="1800" dirty="0">
                          <a:effectLst/>
                          <a:latin typeface="Times New Roman"/>
                          <a:ea typeface="Times New Roman" panose="02020603050405020304" pitchFamily="18" charset="0"/>
                        </a:rPr>
                        <a:t>5 or 2.5 mg twice daily*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tabLst>
                          <a:tab pos="2082800" algn="l"/>
                        </a:tabLst>
                      </a:pPr>
                      <a:r>
                        <a:rPr lang="en-US" sz="1800" dirty="0">
                          <a:solidFill>
                            <a:srgbClr val="000000"/>
                          </a:solidFill>
                          <a:effectLst/>
                          <a:latin typeface="Times New Roman"/>
                          <a:ea typeface="Times New Roman" panose="02020603050405020304" pitchFamily="18" charset="0"/>
                        </a:rPr>
                        <a:t>5 or 2.5 mg twice daily*</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200000"/>
                        </a:lnSpc>
                        <a:spcBef>
                          <a:spcPts val="0"/>
                        </a:spcBef>
                        <a:spcAft>
                          <a:spcPts val="0"/>
                        </a:spcAft>
                        <a:tabLst>
                          <a:tab pos="2082800" algn="l"/>
                        </a:tabLst>
                      </a:pPr>
                      <a:r>
                        <a:rPr lang="en-US" sz="1800" dirty="0">
                          <a:solidFill>
                            <a:srgbClr val="000000"/>
                          </a:solidFill>
                          <a:effectLst/>
                          <a:latin typeface="Times New Roman"/>
                          <a:ea typeface="Times New Roman" panose="02020603050405020304" pitchFamily="18" charset="0"/>
                        </a:rPr>
                        <a:t>5 or 2.5 mg twice daily*</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7653331"/>
                  </a:ext>
                </a:extLst>
              </a:tr>
              <a:tr h="0">
                <a:tc>
                  <a:txBody>
                    <a:bodyPr/>
                    <a:lstStyle/>
                    <a:p>
                      <a:pPr marL="0" marR="0">
                        <a:lnSpc>
                          <a:spcPct val="200000"/>
                        </a:lnSpc>
                        <a:spcBef>
                          <a:spcPts val="0"/>
                        </a:spcBef>
                        <a:spcAft>
                          <a:spcPts val="0"/>
                        </a:spcAft>
                        <a:tabLst>
                          <a:tab pos="2082800" algn="l"/>
                        </a:tabLst>
                      </a:pPr>
                      <a:r>
                        <a:rPr lang="en-US" sz="1800" b="1" dirty="0">
                          <a:solidFill>
                            <a:srgbClr val="000000"/>
                          </a:solidFill>
                          <a:effectLst/>
                          <a:latin typeface="Times New Roman"/>
                          <a:ea typeface="Times New Roman" panose="02020603050405020304" pitchFamily="18" charset="0"/>
                        </a:rPr>
                        <a:t>Dabigatran</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200000"/>
                        </a:lnSpc>
                        <a:spcBef>
                          <a:spcPts val="0"/>
                        </a:spcBef>
                        <a:spcAft>
                          <a:spcPts val="0"/>
                        </a:spcAft>
                        <a:tabLst>
                          <a:tab pos="2082800" algn="l"/>
                        </a:tabLst>
                      </a:pPr>
                      <a:r>
                        <a:rPr lang="en-US" sz="1800" dirty="0">
                          <a:effectLst/>
                          <a:latin typeface="Times New Roman"/>
                          <a:ea typeface="Times New Roman" panose="02020603050405020304" pitchFamily="18" charset="0"/>
                        </a:rPr>
                        <a:t>150 mg twice daily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tabLst>
                          <a:tab pos="2082800" algn="l"/>
                        </a:tabLst>
                      </a:pPr>
                      <a:r>
                        <a:rPr lang="en-US" sz="1800" dirty="0">
                          <a:effectLst/>
                          <a:latin typeface="Times New Roman"/>
                          <a:ea typeface="Times New Roman" panose="02020603050405020304" pitchFamily="18" charset="0"/>
                        </a:rPr>
                        <a:t>150 mg twice daily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tabLst>
                          <a:tab pos="2082800" algn="l"/>
                        </a:tabLst>
                      </a:pPr>
                      <a:r>
                        <a:rPr lang="en-US" sz="1800" dirty="0">
                          <a:effectLst/>
                          <a:latin typeface="Times New Roman"/>
                          <a:ea typeface="Times New Roman" panose="02020603050405020304" pitchFamily="18" charset="0"/>
                        </a:rPr>
                        <a:t>150 mg twice daily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tabLst>
                          <a:tab pos="2082800" algn="l"/>
                        </a:tabLst>
                      </a:pPr>
                      <a:r>
                        <a:rPr lang="en-US" sz="1800" dirty="0">
                          <a:solidFill>
                            <a:srgbClr val="000000"/>
                          </a:solidFill>
                          <a:effectLst/>
                          <a:latin typeface="Times New Roman"/>
                          <a:ea typeface="Times New Roman" panose="02020603050405020304" pitchFamily="18" charset="0"/>
                        </a:rPr>
                        <a:t>75 mg twice daily</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200000"/>
                        </a:lnSpc>
                        <a:spcBef>
                          <a:spcPts val="0"/>
                        </a:spcBef>
                        <a:spcAft>
                          <a:spcPts val="0"/>
                        </a:spcAft>
                        <a:tabLst>
                          <a:tab pos="2082800" algn="l"/>
                        </a:tabLst>
                      </a:pPr>
                      <a:r>
                        <a:rPr lang="en-US" sz="1800" dirty="0">
                          <a:solidFill>
                            <a:srgbClr val="000000"/>
                          </a:solidFill>
                          <a:effectLst/>
                          <a:latin typeface="Times New Roman"/>
                          <a:ea typeface="Times New Roman" panose="02020603050405020304" pitchFamily="18" charset="0"/>
                        </a:rPr>
                        <a:t>Contraindicated</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078728762"/>
                  </a:ext>
                </a:extLst>
              </a:tr>
              <a:tr h="0">
                <a:tc>
                  <a:txBody>
                    <a:bodyPr/>
                    <a:lstStyle/>
                    <a:p>
                      <a:pPr marL="0" marR="0">
                        <a:lnSpc>
                          <a:spcPct val="200000"/>
                        </a:lnSpc>
                        <a:spcBef>
                          <a:spcPts val="0"/>
                        </a:spcBef>
                        <a:spcAft>
                          <a:spcPts val="0"/>
                        </a:spcAft>
                        <a:tabLst>
                          <a:tab pos="2082800" algn="l"/>
                        </a:tabLst>
                      </a:pPr>
                      <a:r>
                        <a:rPr lang="en-US" sz="1800" b="1" dirty="0" err="1">
                          <a:solidFill>
                            <a:srgbClr val="000000"/>
                          </a:solidFill>
                          <a:effectLst/>
                          <a:latin typeface="Times New Roman"/>
                          <a:ea typeface="Times New Roman" panose="02020603050405020304" pitchFamily="18" charset="0"/>
                        </a:rPr>
                        <a:t>Edoxaban</a:t>
                      </a:r>
                      <a:endParaRPr lang="en-US" sz="1800" dirty="0" err="1">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200000"/>
                        </a:lnSpc>
                        <a:spcBef>
                          <a:spcPts val="0"/>
                        </a:spcBef>
                        <a:spcAft>
                          <a:spcPts val="0"/>
                        </a:spcAft>
                        <a:tabLst>
                          <a:tab pos="2082800" algn="l"/>
                        </a:tabLst>
                      </a:pPr>
                      <a:r>
                        <a:rPr lang="en-US" sz="1800" dirty="0">
                          <a:effectLst/>
                          <a:latin typeface="Times New Roman"/>
                          <a:ea typeface="Times New Roman" panose="02020603050405020304" pitchFamily="18" charset="0"/>
                        </a:rPr>
                        <a:t>Contraindicated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tabLst>
                          <a:tab pos="2082800" algn="l"/>
                        </a:tabLst>
                      </a:pPr>
                      <a:r>
                        <a:rPr lang="en-US" sz="1800" dirty="0">
                          <a:effectLst/>
                          <a:latin typeface="Times New Roman"/>
                          <a:ea typeface="Times New Roman" panose="02020603050405020304" pitchFamily="18" charset="0"/>
                        </a:rPr>
                        <a:t>60 mg once daily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tabLst>
                          <a:tab pos="2082800" algn="l"/>
                        </a:tabLst>
                      </a:pPr>
                      <a:r>
                        <a:rPr lang="en-US" sz="1800" dirty="0">
                          <a:effectLst/>
                          <a:latin typeface="Times New Roman"/>
                          <a:ea typeface="Times New Roman" panose="02020603050405020304" pitchFamily="18" charset="0"/>
                        </a:rPr>
                        <a:t>30 mg once daily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tabLst>
                          <a:tab pos="2082800" algn="l"/>
                        </a:tabLst>
                      </a:pPr>
                      <a:r>
                        <a:rPr lang="en-US" sz="1800" dirty="0">
                          <a:solidFill>
                            <a:srgbClr val="000000"/>
                          </a:solidFill>
                          <a:effectLst/>
                          <a:latin typeface="Times New Roman"/>
                          <a:ea typeface="Times New Roman" panose="02020603050405020304" pitchFamily="18" charset="0"/>
                        </a:rPr>
                        <a:t>30 mg once daily</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200000"/>
                        </a:lnSpc>
                        <a:spcBef>
                          <a:spcPts val="0"/>
                        </a:spcBef>
                        <a:spcAft>
                          <a:spcPts val="0"/>
                        </a:spcAft>
                        <a:tabLst>
                          <a:tab pos="2082800" algn="l"/>
                        </a:tabLst>
                      </a:pPr>
                      <a:r>
                        <a:rPr lang="en-US" sz="1800" dirty="0">
                          <a:solidFill>
                            <a:srgbClr val="000000"/>
                          </a:solidFill>
                          <a:effectLst/>
                          <a:latin typeface="Times New Roman"/>
                          <a:ea typeface="Times New Roman" panose="02020603050405020304" pitchFamily="18" charset="0"/>
                        </a:rPr>
                        <a:t>Contraindicated</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68808095"/>
                  </a:ext>
                </a:extLst>
              </a:tr>
              <a:tr h="0">
                <a:tc>
                  <a:txBody>
                    <a:bodyPr/>
                    <a:lstStyle/>
                    <a:p>
                      <a:pPr marL="0" marR="0">
                        <a:lnSpc>
                          <a:spcPct val="200000"/>
                        </a:lnSpc>
                        <a:spcBef>
                          <a:spcPts val="0"/>
                        </a:spcBef>
                        <a:spcAft>
                          <a:spcPts val="0"/>
                        </a:spcAft>
                        <a:tabLst>
                          <a:tab pos="2082800" algn="l"/>
                        </a:tabLst>
                      </a:pPr>
                      <a:r>
                        <a:rPr lang="en-US" sz="1800" b="1" dirty="0">
                          <a:solidFill>
                            <a:srgbClr val="000000"/>
                          </a:solidFill>
                          <a:effectLst/>
                          <a:latin typeface="Times New Roman"/>
                          <a:ea typeface="Times New Roman" panose="02020603050405020304" pitchFamily="18" charset="0"/>
                        </a:rPr>
                        <a:t>Rivaroxaban</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200000"/>
                        </a:lnSpc>
                        <a:spcBef>
                          <a:spcPts val="0"/>
                        </a:spcBef>
                        <a:spcAft>
                          <a:spcPts val="0"/>
                        </a:spcAft>
                        <a:tabLst>
                          <a:tab pos="2082800" algn="l"/>
                        </a:tabLst>
                      </a:pPr>
                      <a:r>
                        <a:rPr lang="en-US" sz="1800" dirty="0">
                          <a:effectLst/>
                          <a:latin typeface="Times New Roman" panose="02020603050405020304" pitchFamily="18" charset="0"/>
                          <a:ea typeface="Times New Roman" panose="02020603050405020304" pitchFamily="18" charset="0"/>
                        </a:rPr>
                        <a:t>20 mg once daily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tabLst>
                          <a:tab pos="2082800" algn="l"/>
                        </a:tabLst>
                      </a:pPr>
                      <a:r>
                        <a:rPr lang="en-US" sz="1800" dirty="0">
                          <a:effectLst/>
                          <a:latin typeface="Times New Roman"/>
                          <a:ea typeface="Times New Roman" panose="02020603050405020304" pitchFamily="18" charset="0"/>
                        </a:rPr>
                        <a:t>20 mg once daily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tabLst>
                          <a:tab pos="2082800" algn="l"/>
                        </a:tabLst>
                      </a:pPr>
                      <a:r>
                        <a:rPr lang="en-US" sz="1800" dirty="0">
                          <a:effectLst/>
                          <a:latin typeface="Times New Roman"/>
                          <a:ea typeface="Times New Roman" panose="02020603050405020304" pitchFamily="18" charset="0"/>
                        </a:rPr>
                        <a:t>15 mg once daily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tabLst>
                          <a:tab pos="2082800" algn="l"/>
                        </a:tabLst>
                      </a:pPr>
                      <a:r>
                        <a:rPr lang="en-US" sz="1800" dirty="0">
                          <a:solidFill>
                            <a:srgbClr val="000000"/>
                          </a:solidFill>
                          <a:effectLst/>
                          <a:latin typeface="Times New Roman"/>
                          <a:ea typeface="Times New Roman" panose="02020603050405020304" pitchFamily="18" charset="0"/>
                        </a:rPr>
                        <a:t>15 mg once daily</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200000"/>
                        </a:lnSpc>
                        <a:spcBef>
                          <a:spcPts val="0"/>
                        </a:spcBef>
                        <a:spcAft>
                          <a:spcPts val="0"/>
                        </a:spcAft>
                        <a:tabLst>
                          <a:tab pos="2082800" algn="l"/>
                        </a:tabLst>
                      </a:pPr>
                      <a:r>
                        <a:rPr lang="en-US" sz="1800" dirty="0">
                          <a:solidFill>
                            <a:srgbClr val="000000"/>
                          </a:solidFill>
                          <a:effectLst/>
                          <a:latin typeface="Times New Roman" panose="02020603050405020304" pitchFamily="18" charset="0"/>
                          <a:ea typeface="Times New Roman" panose="02020603050405020304" pitchFamily="18" charset="0"/>
                        </a:rPr>
                        <a:t>15 mg once daily†</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75257707"/>
                  </a:ext>
                </a:extLst>
              </a:tr>
            </a:tbl>
          </a:graphicData>
        </a:graphic>
      </p:graphicFrame>
      <p:sp>
        <p:nvSpPr>
          <p:cNvPr id="3" name="Title 5">
            <a:extLst>
              <a:ext uri="{FF2B5EF4-FFF2-40B4-BE49-F238E27FC236}">
                <a16:creationId xmlns:a16="http://schemas.microsoft.com/office/drawing/2014/main" id="{E0DC6FDB-B0E2-0AA1-3519-2CF2FBFC1E48}"/>
              </a:ext>
            </a:extLst>
          </p:cNvPr>
          <p:cNvSpPr>
            <a:spLocks noGrp="1"/>
          </p:cNvSpPr>
          <p:nvPr>
            <p:ph type="ctrTitle"/>
          </p:nvPr>
        </p:nvSpPr>
        <p:spPr>
          <a:xfrm>
            <a:off x="3295650" y="228600"/>
            <a:ext cx="8039100" cy="876149"/>
          </a:xfrm>
        </p:spPr>
        <p:txBody>
          <a:bodyPr/>
          <a:lstStyle/>
          <a:p>
            <a:r>
              <a:rPr lang="en-US" sz="2800" dirty="0">
                <a:latin typeface="Lub Dub Medium" panose="020B0603030403020204" pitchFamily="34" charset="0"/>
              </a:rPr>
              <a:t>Table 19. Recommended Doses of Currently Approved DOACs According to Renal Function</a:t>
            </a:r>
          </a:p>
        </p:txBody>
      </p:sp>
      <p:sp>
        <p:nvSpPr>
          <p:cNvPr id="6" name="TextBox 5">
            <a:extLst>
              <a:ext uri="{FF2B5EF4-FFF2-40B4-BE49-F238E27FC236}">
                <a16:creationId xmlns:a16="http://schemas.microsoft.com/office/drawing/2014/main" id="{E214FBE1-E298-E264-3BF6-B72640BE6BCB}"/>
              </a:ext>
            </a:extLst>
          </p:cNvPr>
          <p:cNvSpPr txBox="1"/>
          <p:nvPr/>
        </p:nvSpPr>
        <p:spPr>
          <a:xfrm>
            <a:off x="152400" y="4386357"/>
            <a:ext cx="2057400" cy="1754326"/>
          </a:xfrm>
          <a:prstGeom prst="rect">
            <a:avLst/>
          </a:prstGeom>
          <a:noFill/>
        </p:spPr>
        <p:txBody>
          <a:bodyPr wrap="square">
            <a:spAutoFit/>
          </a:bodyPr>
          <a:lstStyle/>
          <a:p>
            <a:r>
              <a:rPr lang="en-US" sz="1200" dirty="0">
                <a:latin typeface="Lub Dub Medium" panose="020B0603030403020204" pitchFamily="34" charset="0"/>
              </a:rPr>
              <a:t>Note that other, nonrenal considerations such as drug interactions may also apply. The gray area</a:t>
            </a:r>
          </a:p>
          <a:p>
            <a:r>
              <a:rPr lang="en-US" sz="1200" dirty="0">
                <a:latin typeface="Lub Dub Medium" panose="020B0603030403020204" pitchFamily="34" charset="0"/>
              </a:rPr>
              <a:t>indicates doses not studied in the pivotal clinical trials of these agents.</a:t>
            </a:r>
          </a:p>
        </p:txBody>
      </p:sp>
      <p:sp>
        <p:nvSpPr>
          <p:cNvPr id="8" name="TextBox 7">
            <a:extLst>
              <a:ext uri="{FF2B5EF4-FFF2-40B4-BE49-F238E27FC236}">
                <a16:creationId xmlns:a16="http://schemas.microsoft.com/office/drawing/2014/main" id="{0CEF82C9-F141-910D-B146-70A7ACCBB2DB}"/>
              </a:ext>
            </a:extLst>
          </p:cNvPr>
          <p:cNvSpPr txBox="1"/>
          <p:nvPr/>
        </p:nvSpPr>
        <p:spPr>
          <a:xfrm>
            <a:off x="12219434" y="2286000"/>
            <a:ext cx="2133600" cy="2677656"/>
          </a:xfrm>
          <a:prstGeom prst="rect">
            <a:avLst/>
          </a:prstGeom>
          <a:noFill/>
        </p:spPr>
        <p:txBody>
          <a:bodyPr wrap="square">
            <a:spAutoFit/>
          </a:bodyPr>
          <a:lstStyle/>
          <a:p>
            <a:r>
              <a:rPr lang="en-US" sz="1200" dirty="0">
                <a:latin typeface="Lub Dub Medium" panose="020B0603030403020204" pitchFamily="34" charset="0"/>
              </a:rPr>
              <a:t>* If at least 2 of the following are present: serum creatinine $1.5 mg/dL, age $80 y, or body</a:t>
            </a:r>
          </a:p>
          <a:p>
            <a:r>
              <a:rPr lang="en-US" sz="1200" dirty="0">
                <a:latin typeface="Lub Dub Medium" panose="020B0603030403020204" pitchFamily="34" charset="0"/>
              </a:rPr>
              <a:t>weight #60 kg, the recommended dose is 2.5 mg twice daily. The ARISTOTLE trial excluded patients</a:t>
            </a:r>
          </a:p>
          <a:p>
            <a:r>
              <a:rPr lang="en-US" sz="1200" dirty="0">
                <a:latin typeface="Lub Dub Medium" panose="020B0603030403020204" pitchFamily="34" charset="0"/>
              </a:rPr>
              <a:t>with either a creatinine of &gt;2.5 mg/dL or a calculated CrCl &lt;25 mL/min.</a:t>
            </a:r>
          </a:p>
        </p:txBody>
      </p:sp>
      <p:sp>
        <p:nvSpPr>
          <p:cNvPr id="10" name="TextBox 9">
            <a:extLst>
              <a:ext uri="{FF2B5EF4-FFF2-40B4-BE49-F238E27FC236}">
                <a16:creationId xmlns:a16="http://schemas.microsoft.com/office/drawing/2014/main" id="{456104B8-9CD7-8129-5A3E-674AA08A27FA}"/>
              </a:ext>
            </a:extLst>
          </p:cNvPr>
          <p:cNvSpPr txBox="1"/>
          <p:nvPr/>
        </p:nvSpPr>
        <p:spPr>
          <a:xfrm>
            <a:off x="12201146" y="4981944"/>
            <a:ext cx="2151888" cy="1938992"/>
          </a:xfrm>
          <a:prstGeom prst="rect">
            <a:avLst/>
          </a:prstGeom>
          <a:noFill/>
        </p:spPr>
        <p:txBody>
          <a:bodyPr wrap="square">
            <a:spAutoFit/>
          </a:bodyPr>
          <a:lstStyle/>
          <a:p>
            <a:r>
              <a:rPr lang="en-US" sz="1200" dirty="0">
                <a:latin typeface="Lub Dub Medium" panose="020B0603030403020204" pitchFamily="34" charset="0"/>
              </a:rPr>
              <a:t>†Rivaroxaban is not recommended for other indications in patients with a CrCl &lt;15 mL/min, but such</a:t>
            </a:r>
          </a:p>
          <a:p>
            <a:r>
              <a:rPr lang="en-US" sz="1200" dirty="0">
                <a:latin typeface="Lub Dub Medium" panose="020B0603030403020204" pitchFamily="34" charset="0"/>
              </a:rPr>
              <a:t>a recommendation is not made for the AF indication. However, pharmacokinetic data are limited.</a:t>
            </a:r>
          </a:p>
        </p:txBody>
      </p:sp>
      <p:sp>
        <p:nvSpPr>
          <p:cNvPr id="7" name="TextBox 6">
            <a:extLst>
              <a:ext uri="{FF2B5EF4-FFF2-40B4-BE49-F238E27FC236}">
                <a16:creationId xmlns:a16="http://schemas.microsoft.com/office/drawing/2014/main" id="{D8CE7DB8-F0B5-5F65-F555-B0BC7D69BAAC}"/>
              </a:ext>
            </a:extLst>
          </p:cNvPr>
          <p:cNvSpPr txBox="1"/>
          <p:nvPr/>
        </p:nvSpPr>
        <p:spPr>
          <a:xfrm>
            <a:off x="2424682" y="7008132"/>
            <a:ext cx="9781035" cy="461665"/>
          </a:xfrm>
          <a:prstGeom prst="rect">
            <a:avLst/>
          </a:prstGeom>
          <a:noFill/>
        </p:spPr>
        <p:txBody>
          <a:bodyPr wrap="square">
            <a:spAutoFit/>
          </a:bodyPr>
          <a:lstStyle/>
          <a:p>
            <a:r>
              <a:rPr lang="en-US" sz="1200" dirty="0">
                <a:latin typeface="Lub Dub Medium" panose="020B0603030403020204" pitchFamily="34" charset="0"/>
              </a:rPr>
              <a:t>AF indicates atrial fibrillation; ARISTOTLE, Apixaban for Reduction in Stroke and Other Thromboembolic Events in Atrial Fibrillation; CrCl, creatinine clearance; and DOAC, direct oral anticoagulant.</a:t>
            </a:r>
          </a:p>
        </p:txBody>
      </p:sp>
    </p:spTree>
    <p:extLst>
      <p:ext uri="{BB962C8B-B14F-4D97-AF65-F5344CB8AC3E}">
        <p14:creationId xmlns:p14="http://schemas.microsoft.com/office/powerpoint/2010/main" val="106304751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126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154E8A4D-015B-D6BC-FE11-FAB84B45BBEE}"/>
              </a:ext>
            </a:extLst>
          </p:cNvPr>
          <p:cNvSpPr>
            <a:spLocks noGrp="1"/>
          </p:cNvSpPr>
          <p:nvPr>
            <p:ph type="ctrTitle"/>
          </p:nvPr>
        </p:nvSpPr>
        <p:spPr>
          <a:xfrm>
            <a:off x="4298155" y="838200"/>
            <a:ext cx="6034089" cy="481773"/>
          </a:xfrm>
        </p:spPr>
        <p:txBody>
          <a:bodyPr/>
          <a:lstStyle/>
          <a:p>
            <a:r>
              <a:rPr lang="en-US" sz="2800" dirty="0">
                <a:latin typeface="Lub Dub Medium" panose="020B0603030403020204" pitchFamily="34" charset="0"/>
              </a:rPr>
              <a:t>AF in Valvular Heart Disease (VHD)</a:t>
            </a:r>
          </a:p>
        </p:txBody>
      </p:sp>
      <p:graphicFrame>
        <p:nvGraphicFramePr>
          <p:cNvPr id="3" name="Table 2">
            <a:extLst>
              <a:ext uri="{FF2B5EF4-FFF2-40B4-BE49-F238E27FC236}">
                <a16:creationId xmlns:a16="http://schemas.microsoft.com/office/drawing/2014/main" id="{4802D416-4AB5-0162-C3B1-6126B17571D5}"/>
              </a:ext>
            </a:extLst>
          </p:cNvPr>
          <p:cNvGraphicFramePr>
            <a:graphicFrameLocks noGrp="1"/>
          </p:cNvGraphicFramePr>
          <p:nvPr>
            <p:extLst>
              <p:ext uri="{D42A27DB-BD31-4B8C-83A1-F6EECF244321}">
                <p14:modId xmlns:p14="http://schemas.microsoft.com/office/powerpoint/2010/main" val="2784475907"/>
              </p:ext>
            </p:extLst>
          </p:nvPr>
        </p:nvGraphicFramePr>
        <p:xfrm>
          <a:off x="1295400" y="1630689"/>
          <a:ext cx="12039600" cy="4968222"/>
        </p:xfrm>
        <a:graphic>
          <a:graphicData uri="http://schemas.openxmlformats.org/drawingml/2006/table">
            <a:tbl>
              <a:tblPr firstRow="1" firstCol="1" bandRow="1"/>
              <a:tblGrid>
                <a:gridCol w="1230448">
                  <a:extLst>
                    <a:ext uri="{9D8B030D-6E8A-4147-A177-3AD203B41FA5}">
                      <a16:colId xmlns:a16="http://schemas.microsoft.com/office/drawing/2014/main" val="1362772300"/>
                    </a:ext>
                  </a:extLst>
                </a:gridCol>
                <a:gridCol w="1175065">
                  <a:extLst>
                    <a:ext uri="{9D8B030D-6E8A-4147-A177-3AD203B41FA5}">
                      <a16:colId xmlns:a16="http://schemas.microsoft.com/office/drawing/2014/main" val="2882325351"/>
                    </a:ext>
                  </a:extLst>
                </a:gridCol>
                <a:gridCol w="9634087">
                  <a:extLst>
                    <a:ext uri="{9D8B030D-6E8A-4147-A177-3AD203B41FA5}">
                      <a16:colId xmlns:a16="http://schemas.microsoft.com/office/drawing/2014/main" val="3580396533"/>
                    </a:ext>
                  </a:extLst>
                </a:gridCol>
              </a:tblGrid>
              <a:tr h="116205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200000"/>
                        </a:lnSpc>
                        <a:spcBef>
                          <a:spcPts val="0"/>
                        </a:spcBef>
                        <a:spcAft>
                          <a:spcPts val="0"/>
                        </a:spcAft>
                        <a:tabLst>
                          <a:tab pos="6096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 for AF in VHD</a:t>
                      </a: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249007731"/>
                  </a:ext>
                </a:extLst>
              </a:tr>
              <a:tr h="533128">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7785668"/>
                  </a:ext>
                </a:extLst>
              </a:tr>
              <a:tr h="1790972">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rheumatic mitral stenosis or mitral stenosis of moderate or greater severity and history of AF, long-term anticoagulation with warfarin is recommended over DOACs, independent of the CHA</a:t>
                      </a:r>
                      <a:r>
                        <a:rPr lang="en-US" sz="1800" b="1"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DS</a:t>
                      </a:r>
                      <a:r>
                        <a:rPr lang="en-US" sz="1800" b="1"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-VASc score to prevent cardiovascular events, including stroke or death</a:t>
                      </a:r>
                      <a:r>
                        <a:rPr lang="en-US" sz="1800" b="1" dirty="0">
                          <a:effectLst/>
                          <a:latin typeface="Times New Roman" panose="02020603050405020304" pitchFamily="18" charset="0"/>
                          <a:ea typeface="FrutigerLTStd-Light"/>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2974770"/>
                  </a:ext>
                </a:extLst>
              </a:tr>
              <a:tr h="116205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FrutigerLTStd-Light"/>
                          <a:cs typeface="Times New Roman" panose="02020603050405020304" pitchFamily="18" charset="0"/>
                        </a:rPr>
                        <a:t>In patients with AF and valve disease other than moderate or greater mitral stenosis or a mechanical heart valve, DOACs are recommended over VKAs.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3196709"/>
                  </a:ext>
                </a:extLst>
              </a:tr>
            </a:tbl>
          </a:graphicData>
        </a:graphic>
      </p:graphicFrame>
    </p:spTree>
    <p:extLst>
      <p:ext uri="{BB962C8B-B14F-4D97-AF65-F5344CB8AC3E}">
        <p14:creationId xmlns:p14="http://schemas.microsoft.com/office/powerpoint/2010/main" val="228655237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127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9BE6DC47-5181-1230-11BF-FC0365134219}"/>
              </a:ext>
            </a:extLst>
          </p:cNvPr>
          <p:cNvSpPr>
            <a:spLocks noGrp="1"/>
          </p:cNvSpPr>
          <p:nvPr>
            <p:ph type="ctrTitle"/>
          </p:nvPr>
        </p:nvSpPr>
        <p:spPr>
          <a:xfrm>
            <a:off x="3368277" y="838200"/>
            <a:ext cx="7893845" cy="481773"/>
          </a:xfrm>
        </p:spPr>
        <p:txBody>
          <a:bodyPr/>
          <a:lstStyle/>
          <a:p>
            <a:r>
              <a:rPr lang="en-US" sz="2800" dirty="0">
                <a:latin typeface="Lub Dub Medium" panose="020B0603030403020204" pitchFamily="34" charset="0"/>
              </a:rPr>
              <a:t>Anticoagulation of Typical Atrial Flutter (AFL)</a:t>
            </a:r>
          </a:p>
        </p:txBody>
      </p:sp>
      <p:graphicFrame>
        <p:nvGraphicFramePr>
          <p:cNvPr id="3" name="Table 2">
            <a:extLst>
              <a:ext uri="{FF2B5EF4-FFF2-40B4-BE49-F238E27FC236}">
                <a16:creationId xmlns:a16="http://schemas.microsoft.com/office/drawing/2014/main" id="{A0FDAD1A-B3C1-53DD-7C44-09E29EE77329}"/>
              </a:ext>
            </a:extLst>
          </p:cNvPr>
          <p:cNvGraphicFramePr>
            <a:graphicFrameLocks noGrp="1"/>
          </p:cNvGraphicFramePr>
          <p:nvPr>
            <p:extLst>
              <p:ext uri="{D42A27DB-BD31-4B8C-83A1-F6EECF244321}">
                <p14:modId xmlns:p14="http://schemas.microsoft.com/office/powerpoint/2010/main" val="1166503950"/>
              </p:ext>
            </p:extLst>
          </p:nvPr>
        </p:nvGraphicFramePr>
        <p:xfrm>
          <a:off x="1832072" y="1608246"/>
          <a:ext cx="10966254" cy="5013107"/>
        </p:xfrm>
        <a:graphic>
          <a:graphicData uri="http://schemas.openxmlformats.org/drawingml/2006/table">
            <a:tbl>
              <a:tblPr firstRow="1" firstCol="1" bandRow="1"/>
              <a:tblGrid>
                <a:gridCol w="1096626">
                  <a:extLst>
                    <a:ext uri="{9D8B030D-6E8A-4147-A177-3AD203B41FA5}">
                      <a16:colId xmlns:a16="http://schemas.microsoft.com/office/drawing/2014/main" val="3970943973"/>
                    </a:ext>
                  </a:extLst>
                </a:gridCol>
                <a:gridCol w="1085659">
                  <a:extLst>
                    <a:ext uri="{9D8B030D-6E8A-4147-A177-3AD203B41FA5}">
                      <a16:colId xmlns:a16="http://schemas.microsoft.com/office/drawing/2014/main" val="1857474654"/>
                    </a:ext>
                  </a:extLst>
                </a:gridCol>
                <a:gridCol w="8783969">
                  <a:extLst>
                    <a:ext uri="{9D8B030D-6E8A-4147-A177-3AD203B41FA5}">
                      <a16:colId xmlns:a16="http://schemas.microsoft.com/office/drawing/2014/main" val="1942742136"/>
                    </a:ext>
                  </a:extLst>
                </a:gridCol>
              </a:tblGrid>
              <a:tr h="1592778">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200000"/>
                        </a:lnSpc>
                        <a:spcBef>
                          <a:spcPts val="600"/>
                        </a:spcBef>
                        <a:spcAft>
                          <a:spcPts val="1400"/>
                        </a:spcAft>
                        <a:tabLst>
                          <a:tab pos="6096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 for Anticoagulation of Typical AFL*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600"/>
                        </a:spcBef>
                        <a:spcAft>
                          <a:spcPts val="14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946195608"/>
                  </a:ext>
                </a:extLst>
              </a:tr>
              <a:tr h="584327">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3988285"/>
                  </a:ext>
                </a:extLst>
              </a:tr>
              <a:tr h="1273648">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For patients with AFL, anticoagulant therapy is recommended according to the same risk profile used for AF.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0309218"/>
                  </a:ext>
                </a:extLst>
              </a:tr>
              <a:tr h="1273648">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SzPct val="100000"/>
                        <a:buFont typeface="+mj-lt"/>
                        <a:buAutoNum type="arabicPeriod" startAt="2"/>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AFL who undergo successful cardioversion or ablation resulting in restoration of sinus rhythm, anticoagulation should be continued for at least 4 weeks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postprocedure</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9971918"/>
                  </a:ext>
                </a:extLst>
              </a:tr>
            </a:tbl>
          </a:graphicData>
        </a:graphic>
      </p:graphicFrame>
    </p:spTree>
    <p:extLst>
      <p:ext uri="{BB962C8B-B14F-4D97-AF65-F5344CB8AC3E}">
        <p14:creationId xmlns:p14="http://schemas.microsoft.com/office/powerpoint/2010/main" val="344057519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128</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331249D5-000F-7DD4-2325-06AC57EDA606}"/>
              </a:ext>
            </a:extLst>
          </p:cNvPr>
          <p:cNvSpPr>
            <a:spLocks noGrp="1"/>
          </p:cNvSpPr>
          <p:nvPr>
            <p:ph type="ctrTitle"/>
          </p:nvPr>
        </p:nvSpPr>
        <p:spPr>
          <a:xfrm>
            <a:off x="3360538" y="533400"/>
            <a:ext cx="7909323" cy="862773"/>
          </a:xfrm>
        </p:spPr>
        <p:txBody>
          <a:bodyPr/>
          <a:lstStyle/>
          <a:p>
            <a:r>
              <a:rPr lang="en-US" sz="2800" dirty="0">
                <a:latin typeface="Lub Dub Medium" panose="020B0603030403020204" pitchFamily="34" charset="0"/>
              </a:rPr>
              <a:t>Anticoagulation of Typical Atrial Flutter (AFL)</a:t>
            </a:r>
            <a:br>
              <a:rPr lang="en-US" sz="2800" dirty="0">
                <a:latin typeface="Lub Dub Medium" panose="020B0603030403020204" pitchFamily="34" charset="0"/>
              </a:rPr>
            </a:br>
            <a:r>
              <a:rPr lang="en-US" sz="2800" dirty="0">
                <a:latin typeface="Lub Dub Medium" panose="020B0603030403020204" pitchFamily="34" charset="0"/>
              </a:rPr>
              <a:t>(</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03EAC5F5-BFB9-67E8-02DB-5016900F87A1}"/>
              </a:ext>
            </a:extLst>
          </p:cNvPr>
          <p:cNvGraphicFramePr>
            <a:graphicFrameLocks noGrp="1"/>
          </p:cNvGraphicFramePr>
          <p:nvPr>
            <p:extLst>
              <p:ext uri="{D42A27DB-BD31-4B8C-83A1-F6EECF244321}">
                <p14:modId xmlns:p14="http://schemas.microsoft.com/office/powerpoint/2010/main" val="1259262297"/>
              </p:ext>
            </p:extLst>
          </p:nvPr>
        </p:nvGraphicFramePr>
        <p:xfrm>
          <a:off x="838199" y="1600200"/>
          <a:ext cx="12954000" cy="5814572"/>
        </p:xfrm>
        <a:graphic>
          <a:graphicData uri="http://schemas.openxmlformats.org/drawingml/2006/table">
            <a:tbl>
              <a:tblPr firstRow="1" firstCol="1" bandRow="1"/>
              <a:tblGrid>
                <a:gridCol w="1295400">
                  <a:extLst>
                    <a:ext uri="{9D8B030D-6E8A-4147-A177-3AD203B41FA5}">
                      <a16:colId xmlns:a16="http://schemas.microsoft.com/office/drawing/2014/main" val="2394811445"/>
                    </a:ext>
                  </a:extLst>
                </a:gridCol>
                <a:gridCol w="1282446">
                  <a:extLst>
                    <a:ext uri="{9D8B030D-6E8A-4147-A177-3AD203B41FA5}">
                      <a16:colId xmlns:a16="http://schemas.microsoft.com/office/drawing/2014/main" val="3900519865"/>
                    </a:ext>
                  </a:extLst>
                </a:gridCol>
                <a:gridCol w="10376154">
                  <a:extLst>
                    <a:ext uri="{9D8B030D-6E8A-4147-A177-3AD203B41FA5}">
                      <a16:colId xmlns:a16="http://schemas.microsoft.com/office/drawing/2014/main" val="4068594034"/>
                    </a:ext>
                  </a:extLst>
                </a:gridCol>
              </a:tblGrid>
              <a:tr h="1257823">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startAt="3"/>
                      </a:pPr>
                      <a:r>
                        <a:rPr lang="en-US" sz="1800" b="1" dirty="0">
                          <a:effectLst/>
                          <a:latin typeface="Times New Roman"/>
                          <a:ea typeface="Times New Roman" panose="02020603050405020304" pitchFamily="18" charset="0"/>
                          <a:cs typeface="Times New Roman"/>
                        </a:rPr>
                        <a:t>Patients with typical AFL who have undergone successful CTI ablation and have had AF previously detected before AFL ablation should receive ongoing oral anticoagulation </a:t>
                      </a:r>
                      <a:r>
                        <a:rPr lang="en-US" sz="1800" b="1" dirty="0" err="1">
                          <a:effectLst/>
                          <a:latin typeface="Times New Roman"/>
                          <a:ea typeface="Times New Roman" panose="02020603050405020304" pitchFamily="18" charset="0"/>
                          <a:cs typeface="Times New Roman"/>
                        </a:rPr>
                        <a:t>postablation</a:t>
                      </a:r>
                      <a:r>
                        <a:rPr lang="en-US" sz="1800" b="1" dirty="0">
                          <a:effectLst/>
                          <a:latin typeface="Times New Roman"/>
                          <a:ea typeface="Times New Roman" panose="02020603050405020304" pitchFamily="18" charset="0"/>
                          <a:cs typeface="Times New Roman"/>
                        </a:rPr>
                        <a:t> as indicated for AF.</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1060204"/>
                  </a:ext>
                </a:extLst>
              </a:tr>
              <a:tr h="1699523">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4"/>
                      </a:pPr>
                      <a:r>
                        <a:rPr lang="en-US" sz="1800" b="1" dirty="0">
                          <a:effectLst/>
                          <a:latin typeface="Times New Roman"/>
                          <a:ea typeface="Times New Roman" panose="02020603050405020304" pitchFamily="18" charset="0"/>
                          <a:cs typeface="Times New Roman"/>
                        </a:rPr>
                        <a:t>Patients with typical AFL who have undergone successful CTI ablation and are deemed to be at high thromboembolic risk, without any known previous history of AF, should receive close follow-up and arrhythmia monitoring to detect silent AF if they are not receiving ongoing anticoagulation in view of significant risk of AF.</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6522498"/>
                  </a:ext>
                </a:extLst>
              </a:tr>
              <a:tr h="2141224">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2b</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5"/>
                      </a:pPr>
                      <a:r>
                        <a:rPr lang="en-US" sz="1800" b="1" dirty="0">
                          <a:effectLst/>
                          <a:latin typeface="Times New Roman"/>
                          <a:ea typeface="Times New Roman" panose="02020603050405020304" pitchFamily="18" charset="0"/>
                          <a:cs typeface="Times New Roman"/>
                        </a:rPr>
                        <a:t>In patients with typical AFL who have undergone successful CTI ablation without any known previous history of AF who are at high risk for development of AF (</a:t>
                      </a:r>
                      <a:r>
                        <a:rPr lang="en-US" sz="1800" b="1" dirty="0" err="1">
                          <a:effectLst/>
                          <a:latin typeface="Times New Roman"/>
                          <a:ea typeface="Times New Roman" panose="02020603050405020304" pitchFamily="18" charset="0"/>
                          <a:cs typeface="Times New Roman"/>
                        </a:rPr>
                        <a:t>eg</a:t>
                      </a:r>
                      <a:r>
                        <a:rPr lang="en-US" sz="1800" b="1" dirty="0">
                          <a:effectLst/>
                          <a:latin typeface="Times New Roman"/>
                          <a:ea typeface="Times New Roman" panose="02020603050405020304" pitchFamily="18" charset="0"/>
                          <a:cs typeface="Times New Roman"/>
                        </a:rPr>
                        <a:t>, LA enlargement, inducible AF, chronic obstructive pulmonary disease [COPD], HF), it may be reasonable to prescribe long-term anticoagulation if thromboembolic risk assessment suggests high risk (&gt;2% annual risk)  for stroke.</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0585315"/>
                  </a:ext>
                </a:extLst>
              </a:tr>
            </a:tbl>
          </a:graphicData>
        </a:graphic>
      </p:graphicFrame>
    </p:spTree>
    <p:extLst>
      <p:ext uri="{BB962C8B-B14F-4D97-AF65-F5344CB8AC3E}">
        <p14:creationId xmlns:p14="http://schemas.microsoft.com/office/powerpoint/2010/main" val="174320068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129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pic>
        <p:nvPicPr>
          <p:cNvPr id="2" name="Picture 1" descr="A diagram of a flowchart&#10;&#10;Description automatically generated">
            <a:extLst>
              <a:ext uri="{FF2B5EF4-FFF2-40B4-BE49-F238E27FC236}">
                <a16:creationId xmlns:a16="http://schemas.microsoft.com/office/drawing/2014/main" id="{64DF6AA5-3CB5-34CE-8E7A-1505B4602C3B}"/>
              </a:ext>
            </a:extLst>
          </p:cNvPr>
          <p:cNvPicPr>
            <a:picLocks noChangeAspect="1"/>
          </p:cNvPicPr>
          <p:nvPr/>
        </p:nvPicPr>
        <p:blipFill>
          <a:blip r:embed="rId2"/>
          <a:stretch>
            <a:fillRect/>
          </a:stretch>
        </p:blipFill>
        <p:spPr>
          <a:xfrm>
            <a:off x="1600200" y="735937"/>
            <a:ext cx="11049000" cy="6757726"/>
          </a:xfrm>
          <a:prstGeom prst="rect">
            <a:avLst/>
          </a:prstGeom>
        </p:spPr>
      </p:pic>
      <p:sp>
        <p:nvSpPr>
          <p:cNvPr id="3" name="Title 5">
            <a:extLst>
              <a:ext uri="{FF2B5EF4-FFF2-40B4-BE49-F238E27FC236}">
                <a16:creationId xmlns:a16="http://schemas.microsoft.com/office/drawing/2014/main" id="{9B5FB799-B8EE-1171-9FFC-AC027AFBD0A0}"/>
              </a:ext>
            </a:extLst>
          </p:cNvPr>
          <p:cNvSpPr>
            <a:spLocks noGrp="1"/>
          </p:cNvSpPr>
          <p:nvPr>
            <p:ph type="ctrTitle"/>
          </p:nvPr>
        </p:nvSpPr>
        <p:spPr>
          <a:xfrm>
            <a:off x="2209800" y="88388"/>
            <a:ext cx="10210800" cy="647549"/>
          </a:xfrm>
        </p:spPr>
        <p:txBody>
          <a:bodyPr/>
          <a:lstStyle/>
          <a:p>
            <a:r>
              <a:rPr lang="en-US" sz="2800" dirty="0">
                <a:latin typeface="Lub Dub Medium" panose="020B0603030403020204" pitchFamily="34" charset="0"/>
              </a:rPr>
              <a:t>Figure 16. Anticoagulation for Typical (CTI-Dependent) AFL</a:t>
            </a:r>
          </a:p>
        </p:txBody>
      </p:sp>
      <p:sp>
        <p:nvSpPr>
          <p:cNvPr id="6" name="TextBox 5">
            <a:extLst>
              <a:ext uri="{FF2B5EF4-FFF2-40B4-BE49-F238E27FC236}">
                <a16:creationId xmlns:a16="http://schemas.microsoft.com/office/drawing/2014/main" id="{A6E17A89-FF44-97EB-28D2-CEF4FA39B100}"/>
              </a:ext>
            </a:extLst>
          </p:cNvPr>
          <p:cNvSpPr txBox="1"/>
          <p:nvPr/>
        </p:nvSpPr>
        <p:spPr>
          <a:xfrm>
            <a:off x="304800" y="7031998"/>
            <a:ext cx="4648200" cy="461665"/>
          </a:xfrm>
          <a:prstGeom prst="rect">
            <a:avLst/>
          </a:prstGeom>
          <a:noFill/>
        </p:spPr>
        <p:txBody>
          <a:bodyPr wrap="square">
            <a:spAutoFit/>
          </a:bodyPr>
          <a:lstStyle/>
          <a:p>
            <a:r>
              <a:rPr lang="en-US" sz="1200" dirty="0">
                <a:latin typeface="Lub Dub Medium" panose="020B0603030403020204" pitchFamily="34" charset="0"/>
              </a:rPr>
              <a:t>†For example, left atrial enlargement, inducible AF, chronic obstructive pulmonary disease, concomitant heart failure.</a:t>
            </a:r>
          </a:p>
        </p:txBody>
      </p:sp>
      <p:sp>
        <p:nvSpPr>
          <p:cNvPr id="8" name="TextBox 7">
            <a:extLst>
              <a:ext uri="{FF2B5EF4-FFF2-40B4-BE49-F238E27FC236}">
                <a16:creationId xmlns:a16="http://schemas.microsoft.com/office/drawing/2014/main" id="{480FC2C0-4E3A-14C3-C228-A8863899360B}"/>
              </a:ext>
            </a:extLst>
          </p:cNvPr>
          <p:cNvSpPr txBox="1"/>
          <p:nvPr/>
        </p:nvSpPr>
        <p:spPr>
          <a:xfrm>
            <a:off x="304800" y="6629400"/>
            <a:ext cx="4343400" cy="276999"/>
          </a:xfrm>
          <a:prstGeom prst="rect">
            <a:avLst/>
          </a:prstGeom>
          <a:noFill/>
        </p:spPr>
        <p:txBody>
          <a:bodyPr wrap="square">
            <a:spAutoFit/>
          </a:bodyPr>
          <a:lstStyle/>
          <a:p>
            <a:r>
              <a:rPr lang="en-US" sz="1200" dirty="0">
                <a:latin typeface="Lub Dub Medium" panose="020B0603030403020204" pitchFamily="34" charset="0"/>
              </a:rPr>
              <a:t>*Intraprocedural documentation of bidirectional block. </a:t>
            </a:r>
          </a:p>
        </p:txBody>
      </p:sp>
      <p:sp>
        <p:nvSpPr>
          <p:cNvPr id="10" name="TextBox 9">
            <a:extLst>
              <a:ext uri="{FF2B5EF4-FFF2-40B4-BE49-F238E27FC236}">
                <a16:creationId xmlns:a16="http://schemas.microsoft.com/office/drawing/2014/main" id="{7EE777C6-B35E-B131-51EC-A307E1450082}"/>
              </a:ext>
            </a:extLst>
          </p:cNvPr>
          <p:cNvSpPr txBox="1"/>
          <p:nvPr/>
        </p:nvSpPr>
        <p:spPr>
          <a:xfrm>
            <a:off x="304800" y="5920269"/>
            <a:ext cx="4648200" cy="646331"/>
          </a:xfrm>
          <a:prstGeom prst="rect">
            <a:avLst/>
          </a:prstGeom>
          <a:noFill/>
        </p:spPr>
        <p:txBody>
          <a:bodyPr wrap="square">
            <a:spAutoFit/>
          </a:bodyPr>
          <a:lstStyle/>
          <a:p>
            <a:r>
              <a:rPr lang="en-US" sz="1200" dirty="0">
                <a:latin typeface="Lub Dub Medium" panose="020B0603030403020204" pitchFamily="34" charset="0"/>
              </a:rPr>
              <a:t>AF indicates atrial fibrillation; AFL, atrial flutter; COPD, chronic obstructive pulmonary </a:t>
            </a:r>
            <a:r>
              <a:rPr lang="en-US" sz="1200" dirty="0" err="1">
                <a:latin typeface="Lub Dub Medium" panose="020B0603030403020204" pitchFamily="34" charset="0"/>
              </a:rPr>
              <a:t>disease;and</a:t>
            </a:r>
            <a:r>
              <a:rPr lang="en-US" sz="1200" dirty="0">
                <a:latin typeface="Lub Dub Medium" panose="020B0603030403020204" pitchFamily="34" charset="0"/>
              </a:rPr>
              <a:t> CTI, </a:t>
            </a:r>
            <a:r>
              <a:rPr lang="en-US" sz="1200" dirty="0" err="1">
                <a:latin typeface="Lub Dub Medium" panose="020B0603030403020204" pitchFamily="34" charset="0"/>
              </a:rPr>
              <a:t>cavotricuspid</a:t>
            </a:r>
            <a:r>
              <a:rPr lang="en-US" sz="1200" dirty="0">
                <a:latin typeface="Lub Dub Medium" panose="020B0603030403020204" pitchFamily="34" charset="0"/>
              </a:rPr>
              <a:t> isthmus.</a:t>
            </a:r>
          </a:p>
        </p:txBody>
      </p:sp>
      <p:sp>
        <p:nvSpPr>
          <p:cNvPr id="4" name="TextBox 3">
            <a:extLst>
              <a:ext uri="{FF2B5EF4-FFF2-40B4-BE49-F238E27FC236}">
                <a16:creationId xmlns:a16="http://schemas.microsoft.com/office/drawing/2014/main" id="{1C02FBBD-1004-A2D2-02D8-7A6FC90B64AF}"/>
              </a:ext>
            </a:extLst>
          </p:cNvPr>
          <p:cNvSpPr txBox="1"/>
          <p:nvPr/>
        </p:nvSpPr>
        <p:spPr>
          <a:xfrm>
            <a:off x="13288962" y="6847332"/>
            <a:ext cx="1181100" cy="646331"/>
          </a:xfrm>
          <a:prstGeom prst="rect">
            <a:avLst/>
          </a:prstGeom>
          <a:noFill/>
        </p:spPr>
        <p:txBody>
          <a:bodyPr wrap="square">
            <a:spAutoFit/>
          </a:bodyPr>
          <a:lstStyle/>
          <a:p>
            <a:r>
              <a:rPr lang="en-US" sz="1200" b="1" dirty="0">
                <a:latin typeface="Lub Dub Medium" panose="020B0603030403020204" pitchFamily="34" charset="0"/>
              </a:rPr>
              <a:t>Colors correspond to Table 2. </a:t>
            </a:r>
          </a:p>
        </p:txBody>
      </p:sp>
    </p:spTree>
    <p:extLst>
      <p:ext uri="{BB962C8B-B14F-4D97-AF65-F5344CB8AC3E}">
        <p14:creationId xmlns:p14="http://schemas.microsoft.com/office/powerpoint/2010/main" val="3642379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13</a:t>
            </a:fld>
            <a:endParaRPr lang="en-US" dirty="0"/>
          </a:p>
        </p:txBody>
      </p:sp>
      <p:sp>
        <p:nvSpPr>
          <p:cNvPr id="2" name="Title 3">
            <a:extLst>
              <a:ext uri="{FF2B5EF4-FFF2-40B4-BE49-F238E27FC236}">
                <a16:creationId xmlns:a16="http://schemas.microsoft.com/office/drawing/2014/main" id="{0C079517-50A2-BC92-B5AE-A6D0CD8A002C}"/>
              </a:ext>
            </a:extLst>
          </p:cNvPr>
          <p:cNvSpPr>
            <a:spLocks noGrp="1"/>
          </p:cNvSpPr>
          <p:nvPr>
            <p:ph type="ctrTitle"/>
          </p:nvPr>
        </p:nvSpPr>
        <p:spPr>
          <a:xfrm>
            <a:off x="4114800" y="1752600"/>
            <a:ext cx="6400800" cy="609599"/>
          </a:xfrm>
        </p:spPr>
        <p:txBody>
          <a:bodyPr/>
          <a:lstStyle/>
          <a:p>
            <a:r>
              <a:rPr lang="en-US" sz="3600" dirty="0">
                <a:latin typeface="Lub Dub Medium" panose="020B0603030403020204" pitchFamily="34" charset="0"/>
              </a:rPr>
              <a:t>Top 10 Take Home Messages</a:t>
            </a:r>
          </a:p>
        </p:txBody>
      </p:sp>
      <p:sp>
        <p:nvSpPr>
          <p:cNvPr id="3" name="TextBox 2">
            <a:extLst>
              <a:ext uri="{FF2B5EF4-FFF2-40B4-BE49-F238E27FC236}">
                <a16:creationId xmlns:a16="http://schemas.microsoft.com/office/drawing/2014/main" id="{7779E6CE-26B2-08E3-4D4F-10DFDD09E1B6}"/>
              </a:ext>
            </a:extLst>
          </p:cNvPr>
          <p:cNvSpPr txBox="1"/>
          <p:nvPr/>
        </p:nvSpPr>
        <p:spPr>
          <a:xfrm>
            <a:off x="1714500" y="2667000"/>
            <a:ext cx="11201400" cy="2862322"/>
          </a:xfrm>
          <a:prstGeom prst="rect">
            <a:avLst/>
          </a:prstGeom>
          <a:noFill/>
        </p:spPr>
        <p:txBody>
          <a:bodyPr wrap="square" lIns="91440" tIns="45720" rIns="91440" bIns="45720" anchor="t">
            <a:spAutoFit/>
          </a:bodyPr>
          <a:lstStyle/>
          <a:p>
            <a:r>
              <a:rPr lang="en-US" sz="3000" dirty="0">
                <a:latin typeface="Lub Dub Medium"/>
              </a:rPr>
              <a:t>9. </a:t>
            </a:r>
            <a:r>
              <a:rPr lang="en-US" sz="3000" dirty="0">
                <a:latin typeface="Lub Dub Bold"/>
              </a:rPr>
              <a:t>Left atrial appendage occlusion devices receive higher level Class of Recommendation: </a:t>
            </a:r>
            <a:r>
              <a:rPr lang="en-US" sz="3000" dirty="0">
                <a:latin typeface="Lub Dub Medium"/>
              </a:rPr>
              <a:t>In view of additional data on safety and efficacy of left atrial appendage occlusion devices, the Class of Recommendation has been upgraded to 2a compared with the 2019 AF Focused Update for use of these devices in patients with long-term contraindications to anticoagulation.</a:t>
            </a:r>
          </a:p>
        </p:txBody>
      </p:sp>
    </p:spTree>
    <p:extLst>
      <p:ext uri="{BB962C8B-B14F-4D97-AF65-F5344CB8AC3E}">
        <p14:creationId xmlns:p14="http://schemas.microsoft.com/office/powerpoint/2010/main" val="43765577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24F08E0-3224-AA58-425B-EE69946BB873}"/>
              </a:ext>
            </a:extLst>
          </p:cNvPr>
          <p:cNvSpPr>
            <a:spLocks noGrp="1"/>
          </p:cNvSpPr>
          <p:nvPr>
            <p:ph type="sldNum" sz="quarter" idx="4"/>
          </p:nvPr>
        </p:nvSpPr>
        <p:spPr/>
        <p:txBody>
          <a:bodyPr/>
          <a:lstStyle/>
          <a:p>
            <a:fld id="{01CD3B2E-BC1C-6C4D-9D91-A67B950EE325}" type="slidenum">
              <a:rPr lang="en-US" smtClean="0"/>
              <a:pPr/>
              <a:t>130</a:t>
            </a:fld>
            <a:endParaRPr lang="en-US" dirty="0"/>
          </a:p>
        </p:txBody>
      </p:sp>
      <p:sp>
        <p:nvSpPr>
          <p:cNvPr id="6" name="TextBox 5">
            <a:extLst>
              <a:ext uri="{FF2B5EF4-FFF2-40B4-BE49-F238E27FC236}">
                <a16:creationId xmlns:a16="http://schemas.microsoft.com/office/drawing/2014/main" id="{24FC1F95-C6F9-CBFD-FA0D-980126FF6A16}"/>
              </a:ext>
            </a:extLst>
          </p:cNvPr>
          <p:cNvSpPr txBox="1"/>
          <p:nvPr/>
        </p:nvSpPr>
        <p:spPr>
          <a:xfrm>
            <a:off x="5026818" y="3254163"/>
            <a:ext cx="4576763" cy="861774"/>
          </a:xfrm>
          <a:prstGeom prst="rect">
            <a:avLst/>
          </a:prstGeom>
          <a:noFill/>
        </p:spPr>
        <p:txBody>
          <a:bodyPr wrap="square">
            <a:spAutoFit/>
          </a:bodyPr>
          <a:lstStyle/>
          <a:p>
            <a:pPr algn="ctr"/>
            <a:r>
              <a:rPr lang="en-US" sz="5000" dirty="0">
                <a:latin typeface="Lub Dub Bold" panose="020B0803030403020204" pitchFamily="34" charset="0"/>
              </a:rPr>
              <a:t>Rate Control</a:t>
            </a:r>
          </a:p>
        </p:txBody>
      </p:sp>
    </p:spTree>
    <p:extLst>
      <p:ext uri="{BB962C8B-B14F-4D97-AF65-F5344CB8AC3E}">
        <p14:creationId xmlns:p14="http://schemas.microsoft.com/office/powerpoint/2010/main" val="15999753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131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7CDF85D6-4867-144C-53B5-5732A1B50197}"/>
              </a:ext>
            </a:extLst>
          </p:cNvPr>
          <p:cNvSpPr>
            <a:spLocks noGrp="1"/>
          </p:cNvSpPr>
          <p:nvPr>
            <p:ph type="ctrTitle"/>
          </p:nvPr>
        </p:nvSpPr>
        <p:spPr>
          <a:xfrm>
            <a:off x="3966268" y="762000"/>
            <a:ext cx="6697862" cy="481773"/>
          </a:xfrm>
        </p:spPr>
        <p:txBody>
          <a:bodyPr/>
          <a:lstStyle/>
          <a:p>
            <a:r>
              <a:rPr lang="en-US" sz="2800" dirty="0">
                <a:latin typeface="Lub Dub Medium" panose="020B0603030403020204" pitchFamily="34" charset="0"/>
              </a:rPr>
              <a:t>Broad Considerations for Rate Control</a:t>
            </a:r>
          </a:p>
        </p:txBody>
      </p:sp>
      <p:graphicFrame>
        <p:nvGraphicFramePr>
          <p:cNvPr id="3" name="Table 2">
            <a:extLst>
              <a:ext uri="{FF2B5EF4-FFF2-40B4-BE49-F238E27FC236}">
                <a16:creationId xmlns:a16="http://schemas.microsoft.com/office/drawing/2014/main" id="{CE26C3B2-148E-47A6-9F91-932A1DF4AA9B}"/>
              </a:ext>
            </a:extLst>
          </p:cNvPr>
          <p:cNvGraphicFramePr>
            <a:graphicFrameLocks noGrp="1"/>
          </p:cNvGraphicFramePr>
          <p:nvPr>
            <p:extLst>
              <p:ext uri="{D42A27DB-BD31-4B8C-83A1-F6EECF244321}">
                <p14:modId xmlns:p14="http://schemas.microsoft.com/office/powerpoint/2010/main" val="2596115165"/>
              </p:ext>
            </p:extLst>
          </p:nvPr>
        </p:nvGraphicFramePr>
        <p:xfrm>
          <a:off x="1684337" y="1538732"/>
          <a:ext cx="11261725" cy="5152136"/>
        </p:xfrm>
        <a:graphic>
          <a:graphicData uri="http://schemas.openxmlformats.org/drawingml/2006/table">
            <a:tbl>
              <a:tblPr firstRow="1" firstCol="1" lastRow="1" lastCol="1" bandRow="1" bandCol="1"/>
              <a:tblGrid>
                <a:gridCol w="1096892">
                  <a:extLst>
                    <a:ext uri="{9D8B030D-6E8A-4147-A177-3AD203B41FA5}">
                      <a16:colId xmlns:a16="http://schemas.microsoft.com/office/drawing/2014/main" val="2387506937"/>
                    </a:ext>
                  </a:extLst>
                </a:gridCol>
                <a:gridCol w="979770">
                  <a:extLst>
                    <a:ext uri="{9D8B030D-6E8A-4147-A177-3AD203B41FA5}">
                      <a16:colId xmlns:a16="http://schemas.microsoft.com/office/drawing/2014/main" val="3160963405"/>
                    </a:ext>
                  </a:extLst>
                </a:gridCol>
                <a:gridCol w="9185063">
                  <a:extLst>
                    <a:ext uri="{9D8B030D-6E8A-4147-A177-3AD203B41FA5}">
                      <a16:colId xmlns:a16="http://schemas.microsoft.com/office/drawing/2014/main" val="3227548517"/>
                    </a:ext>
                  </a:extLst>
                </a:gridCol>
              </a:tblGrid>
              <a:tr h="980155">
                <a:tc>
                  <a:txBody>
                    <a:bodyPr/>
                    <a:lstStyle/>
                    <a:p>
                      <a:pPr marL="0" marR="0">
                        <a:lnSpc>
                          <a:spcPct val="200000"/>
                        </a:lnSpc>
                        <a:spcBef>
                          <a:spcPts val="0"/>
                        </a:spcBef>
                        <a:spcAft>
                          <a:spcPts val="0"/>
                        </a:spcAft>
                      </a:pP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58420" marR="54610" algn="ctr">
                        <a:lnSpc>
                          <a:spcPct val="200000"/>
                        </a:lnSpc>
                        <a:spcBef>
                          <a:spcPts val="10"/>
                        </a:spcBef>
                        <a:spcAft>
                          <a:spcPts val="0"/>
                        </a:spcAft>
                      </a:pPr>
                      <a:r>
                        <a:rPr lang="en-US" sz="1800" b="1" dirty="0">
                          <a:effectLst/>
                          <a:latin typeface="Times New Roman"/>
                          <a:ea typeface="Times New Roman" panose="02020603050405020304" pitchFamily="18" charset="0"/>
                          <a:cs typeface="Times New Roman"/>
                        </a:rPr>
                        <a:t>Recommendations for Broad Considerations in Rate Control</a:t>
                      </a:r>
                      <a:endParaRPr lang="en-US" sz="1800" dirty="0">
                        <a:effectLst/>
                        <a:latin typeface="Times New Roman"/>
                        <a:ea typeface="Times New Roman" panose="02020603050405020304" pitchFamily="18" charset="0"/>
                        <a:cs typeface="Times New Roman"/>
                      </a:endParaRPr>
                    </a:p>
                    <a:p>
                      <a:pPr marL="58420" marR="54610" algn="ctr">
                        <a:lnSpc>
                          <a:spcPct val="200000"/>
                        </a:lnSpc>
                        <a:spcBef>
                          <a:spcPts val="10"/>
                        </a:spcBef>
                        <a:spcAft>
                          <a:spcPts val="0"/>
                        </a:spcAft>
                      </a:pPr>
                      <a:r>
                        <a:rPr lang="en-US" sz="1800" dirty="0">
                          <a:effectLst/>
                          <a:latin typeface="Times New Roman"/>
                          <a:ea typeface="Calibri" panose="020F0502020204030204" pitchFamily="34" charset="0"/>
                          <a:cs typeface="Times New Roman"/>
                        </a:rPr>
                        <a:t>Referenced studies that support the recommendations are summarized in the Online Data Supplement.</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897680328"/>
                  </a:ext>
                </a:extLst>
              </a:tr>
              <a:tr h="449678">
                <a:tc>
                  <a:txBody>
                    <a:bodyPr/>
                    <a:lstStyle/>
                    <a:p>
                      <a:pPr marL="123190" marR="118745" algn="ctr">
                        <a:lnSpc>
                          <a:spcPct val="200000"/>
                        </a:lnSpc>
                        <a:spcBef>
                          <a:spcPts val="5"/>
                        </a:spcBef>
                        <a:spcAft>
                          <a:spcPts val="0"/>
                        </a:spcAft>
                      </a:pPr>
                      <a:r>
                        <a:rPr lang="en-US" sz="1800" b="1" spc="-25" dirty="0">
                          <a:effectLst/>
                          <a:latin typeface="Times New Roman"/>
                          <a:ea typeface="Times New Roman" panose="02020603050405020304" pitchFamily="18" charset="0"/>
                          <a:cs typeface="Times New Roman"/>
                        </a:rPr>
                        <a:t>COR</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0810" algn="ctr">
                        <a:lnSpc>
                          <a:spcPct val="200000"/>
                        </a:lnSpc>
                        <a:spcBef>
                          <a:spcPts val="5"/>
                        </a:spcBef>
                        <a:spcAft>
                          <a:spcPts val="0"/>
                        </a:spcAft>
                      </a:pPr>
                      <a:r>
                        <a:rPr lang="en-US" sz="1800" b="1" spc="-25" dirty="0">
                          <a:effectLst/>
                          <a:latin typeface="Times New Roman"/>
                          <a:ea typeface="Times New Roman" panose="02020603050405020304" pitchFamily="18" charset="0"/>
                          <a:cs typeface="Times New Roman"/>
                        </a:rPr>
                        <a:t>LOE</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9055" marR="54610" algn="ctr">
                        <a:lnSpc>
                          <a:spcPct val="200000"/>
                        </a:lnSpc>
                        <a:spcBef>
                          <a:spcPts val="5"/>
                        </a:spcBef>
                        <a:spcAft>
                          <a:spcPts val="0"/>
                        </a:spcAft>
                      </a:pPr>
                      <a:r>
                        <a:rPr lang="en-US" sz="1800" b="1" spc="-10" dirty="0">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8030655"/>
                  </a:ext>
                </a:extLst>
              </a:tr>
              <a:tr h="1510632">
                <a:tc>
                  <a:txBody>
                    <a:bodyPr/>
                    <a:lstStyle/>
                    <a:p>
                      <a:pPr marL="123190" marR="118745" algn="ctr">
                        <a:lnSpc>
                          <a:spcPct val="200000"/>
                        </a:lnSpc>
                        <a:spcBef>
                          <a:spcPts val="0"/>
                        </a:spcBef>
                        <a:spcAft>
                          <a:spcPts val="0"/>
                        </a:spcAft>
                      </a:pPr>
                      <a:r>
                        <a:rPr lang="en-US" sz="1800" b="1" spc="-25" dirty="0">
                          <a:solidFill>
                            <a:srgbClr val="000000"/>
                          </a:solidFill>
                          <a:effectLst/>
                          <a:latin typeface="Times New Roman"/>
                          <a:ea typeface="Times New Roman" panose="02020603050405020304" pitchFamily="18" charset="0"/>
                          <a:cs typeface="Times New Roman"/>
                        </a:rPr>
                        <a:t>1</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15367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cs typeface="Times New Roman"/>
                        </a:rPr>
                        <a:t>B-NR</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a:ea typeface="Times New Roman" panose="02020603050405020304" pitchFamily="18" charset="0"/>
                          <a:cs typeface="Times New Roman"/>
                        </a:rPr>
                        <a:t>In patients with AF, SDM with the patient is recommended to discuss rhythm- versus rate-control strategies (taking into consideration clinical presentation, comorbidity burden, medication profile, and patient preferences), discuss therapeutic options, and for assessing long-term benefits.</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741983"/>
                  </a:ext>
                </a:extLst>
              </a:tr>
              <a:tr h="1510632">
                <a:tc>
                  <a:txBody>
                    <a:bodyPr/>
                    <a:lstStyle/>
                    <a:p>
                      <a:pPr marL="123190" marR="118745" algn="ctr">
                        <a:lnSpc>
                          <a:spcPct val="200000"/>
                        </a:lnSpc>
                        <a:spcBef>
                          <a:spcPts val="0"/>
                        </a:spcBef>
                        <a:spcAft>
                          <a:spcPts val="0"/>
                        </a:spcAft>
                      </a:pPr>
                      <a:r>
                        <a:rPr lang="en-US" sz="1800" b="1" spc="-25" dirty="0">
                          <a:solidFill>
                            <a:srgbClr val="000000"/>
                          </a:solidFill>
                          <a:effectLst/>
                          <a:latin typeface="Times New Roman"/>
                          <a:ea typeface="Times New Roman" panose="02020603050405020304" pitchFamily="18" charset="0"/>
                          <a:cs typeface="Times New Roman"/>
                        </a:rPr>
                        <a:t>2a</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15367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cs typeface="Times New Roman"/>
                        </a:rPr>
                        <a:t>B-R</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AF without HF who are candidates for select rate-control strategies, heart rate target should be guided by underlying patient symptoms, in general aiming at a resting heart rate of &lt;100 to 110 bpm.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9709400"/>
                  </a:ext>
                </a:extLst>
              </a:tr>
            </a:tbl>
          </a:graphicData>
        </a:graphic>
      </p:graphicFrame>
    </p:spTree>
    <p:extLst>
      <p:ext uri="{BB962C8B-B14F-4D97-AF65-F5344CB8AC3E}">
        <p14:creationId xmlns:p14="http://schemas.microsoft.com/office/powerpoint/2010/main" val="59873680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132</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01DB0982-B3E9-8697-7F69-49DEF853D8D6}"/>
              </a:ext>
            </a:extLst>
          </p:cNvPr>
          <p:cNvSpPr>
            <a:spLocks noGrp="1"/>
          </p:cNvSpPr>
          <p:nvPr>
            <p:ph type="ctrTitle"/>
          </p:nvPr>
        </p:nvSpPr>
        <p:spPr>
          <a:xfrm>
            <a:off x="3209925" y="762000"/>
            <a:ext cx="8210550" cy="876149"/>
          </a:xfrm>
        </p:spPr>
        <p:txBody>
          <a:bodyPr/>
          <a:lstStyle/>
          <a:p>
            <a:r>
              <a:rPr lang="en-US" sz="2800" dirty="0">
                <a:latin typeface="Lub Dub Medium" panose="020B0603030403020204" pitchFamily="34" charset="0"/>
              </a:rPr>
              <a:t>Table 20. Clinical Presentations and Objectives of Heart Rate Control</a:t>
            </a:r>
          </a:p>
        </p:txBody>
      </p:sp>
      <p:graphicFrame>
        <p:nvGraphicFramePr>
          <p:cNvPr id="3" name="Table 2">
            <a:extLst>
              <a:ext uri="{FF2B5EF4-FFF2-40B4-BE49-F238E27FC236}">
                <a16:creationId xmlns:a16="http://schemas.microsoft.com/office/drawing/2014/main" id="{94AB8014-3E93-E8A2-AAE1-BBB9B3E36552}"/>
              </a:ext>
            </a:extLst>
          </p:cNvPr>
          <p:cNvGraphicFramePr>
            <a:graphicFrameLocks noGrp="1"/>
          </p:cNvGraphicFramePr>
          <p:nvPr>
            <p:extLst>
              <p:ext uri="{D42A27DB-BD31-4B8C-83A1-F6EECF244321}">
                <p14:modId xmlns:p14="http://schemas.microsoft.com/office/powerpoint/2010/main" val="527631376"/>
              </p:ext>
            </p:extLst>
          </p:nvPr>
        </p:nvGraphicFramePr>
        <p:xfrm>
          <a:off x="2400300" y="1905000"/>
          <a:ext cx="9829800" cy="4985004"/>
        </p:xfrm>
        <a:graphic>
          <a:graphicData uri="http://schemas.openxmlformats.org/drawingml/2006/table">
            <a:tbl>
              <a:tblPr firstRow="1" firstCol="1" bandRow="1"/>
              <a:tblGrid>
                <a:gridCol w="4040048">
                  <a:extLst>
                    <a:ext uri="{9D8B030D-6E8A-4147-A177-3AD203B41FA5}">
                      <a16:colId xmlns:a16="http://schemas.microsoft.com/office/drawing/2014/main" val="1026617138"/>
                    </a:ext>
                  </a:extLst>
                </a:gridCol>
                <a:gridCol w="5789752">
                  <a:extLst>
                    <a:ext uri="{9D8B030D-6E8A-4147-A177-3AD203B41FA5}">
                      <a16:colId xmlns:a16="http://schemas.microsoft.com/office/drawing/2014/main" val="595006258"/>
                    </a:ext>
                  </a:extLst>
                </a:gridCol>
              </a:tblGrid>
              <a:tr h="203200">
                <a:tc>
                  <a:txBody>
                    <a:bodyPr/>
                    <a:lstStyle/>
                    <a:p>
                      <a:pPr marL="0" marR="0">
                        <a:lnSpc>
                          <a:spcPct val="200000"/>
                        </a:lnSpc>
                        <a:spcBef>
                          <a:spcPts val="0"/>
                        </a:spcBef>
                        <a:spcAft>
                          <a:spcPts val="6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Presentation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200000"/>
                        </a:lnSpc>
                        <a:spcBef>
                          <a:spcPts val="0"/>
                        </a:spcBef>
                        <a:spcAft>
                          <a:spcPts val="6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Objective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719046597"/>
                  </a:ext>
                </a:extLst>
              </a:tr>
              <a:tr h="215900">
                <a:tc>
                  <a:txBody>
                    <a:bodyPr/>
                    <a:lstStyle/>
                    <a:p>
                      <a:pPr marL="0" marR="0">
                        <a:lnSpc>
                          <a:spcPct val="200000"/>
                        </a:lnSpc>
                        <a:spcBef>
                          <a:spcPts val="0"/>
                        </a:spcBef>
                        <a:spcAft>
                          <a:spcPts val="6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Symptomatic AF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 reduce symptoms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6696075"/>
                  </a:ext>
                </a:extLst>
              </a:tr>
              <a:tr h="215900">
                <a:tc>
                  <a:txBody>
                    <a:bodyPr/>
                    <a:lstStyle/>
                    <a:p>
                      <a:pPr marL="0" marR="0">
                        <a:lnSpc>
                          <a:spcPct val="200000"/>
                        </a:lnSpc>
                        <a:spcBef>
                          <a:spcPts val="0"/>
                        </a:spcBef>
                        <a:spcAft>
                          <a:spcPts val="6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Tachycardia-induced cardiomyopathy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 improve heart function or reduce the risk of recurrent cardiomyopathy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3283081"/>
                  </a:ext>
                </a:extLst>
              </a:tr>
              <a:tr h="431800">
                <a:tc>
                  <a:txBody>
                    <a:bodyPr/>
                    <a:lstStyle/>
                    <a:p>
                      <a:pPr marL="0" marR="0">
                        <a:lnSpc>
                          <a:spcPct val="200000"/>
                        </a:lnSpc>
                        <a:spcBef>
                          <a:spcPts val="0"/>
                        </a:spcBef>
                        <a:spcAft>
                          <a:spcPts val="6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ICD use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 reduce risk of inappropriate shock</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6268227"/>
                  </a:ext>
                </a:extLst>
              </a:tr>
              <a:tr h="215900">
                <a:tc>
                  <a:txBody>
                    <a:bodyPr/>
                    <a:lstStyle/>
                    <a:p>
                      <a:pPr marL="0" marR="0">
                        <a:lnSpc>
                          <a:spcPct val="200000"/>
                        </a:lnSpc>
                        <a:spcBef>
                          <a:spcPts val="0"/>
                        </a:spcBef>
                        <a:spcAft>
                          <a:spcPts val="6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Cardiac resynchronization therapy use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 enhance biventricular pacing, likelihood of myocardial recovery, and/or preservation of function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0156444"/>
                  </a:ext>
                </a:extLst>
              </a:tr>
              <a:tr h="647700">
                <a:tc>
                  <a:txBody>
                    <a:bodyPr/>
                    <a:lstStyle/>
                    <a:p>
                      <a:pPr marL="0" marR="0">
                        <a:lnSpc>
                          <a:spcPct val="200000"/>
                        </a:lnSpc>
                        <a:spcBef>
                          <a:spcPts val="0"/>
                        </a:spcBef>
                        <a:spcAft>
                          <a:spcPts val="6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Tachycardia-bradycardia form of sick sinus syndrome among those with a pacemaker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 reduce the risk of hospitalization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7424752"/>
                  </a:ext>
                </a:extLst>
              </a:tr>
            </a:tbl>
          </a:graphicData>
        </a:graphic>
      </p:graphicFrame>
      <p:sp>
        <p:nvSpPr>
          <p:cNvPr id="4" name="TextBox 3">
            <a:extLst>
              <a:ext uri="{FF2B5EF4-FFF2-40B4-BE49-F238E27FC236}">
                <a16:creationId xmlns:a16="http://schemas.microsoft.com/office/drawing/2014/main" id="{E29B95CF-D3D0-339C-4656-9FDD95B69494}"/>
              </a:ext>
            </a:extLst>
          </p:cNvPr>
          <p:cNvSpPr txBox="1"/>
          <p:nvPr/>
        </p:nvSpPr>
        <p:spPr>
          <a:xfrm>
            <a:off x="2400300" y="7018355"/>
            <a:ext cx="6057900" cy="276999"/>
          </a:xfrm>
          <a:prstGeom prst="rect">
            <a:avLst/>
          </a:prstGeom>
          <a:noFill/>
        </p:spPr>
        <p:txBody>
          <a:bodyPr wrap="square">
            <a:spAutoFit/>
          </a:bodyPr>
          <a:lstStyle/>
          <a:p>
            <a:r>
              <a:rPr lang="en-US" sz="1200" dirty="0">
                <a:latin typeface="Lub Dub Medium" panose="020B0603030403020204" pitchFamily="34" charset="0"/>
              </a:rPr>
              <a:t>AF indicates atrial fibrillation; and ICD, implantable cardioverter-defibrillator.</a:t>
            </a:r>
          </a:p>
        </p:txBody>
      </p:sp>
    </p:spTree>
    <p:extLst>
      <p:ext uri="{BB962C8B-B14F-4D97-AF65-F5344CB8AC3E}">
        <p14:creationId xmlns:p14="http://schemas.microsoft.com/office/powerpoint/2010/main" val="69015832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133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2C911070-436F-5A66-F2D0-3678210CF807}"/>
              </a:ext>
            </a:extLst>
          </p:cNvPr>
          <p:cNvSpPr>
            <a:spLocks noGrp="1"/>
          </p:cNvSpPr>
          <p:nvPr>
            <p:ph type="ctrTitle"/>
          </p:nvPr>
        </p:nvSpPr>
        <p:spPr>
          <a:xfrm>
            <a:off x="189904" y="1454658"/>
            <a:ext cx="2284810" cy="2660142"/>
          </a:xfrm>
        </p:spPr>
        <p:txBody>
          <a:bodyPr/>
          <a:lstStyle/>
          <a:p>
            <a:r>
              <a:rPr lang="en-US" sz="2800" dirty="0">
                <a:latin typeface="Lub Dub Medium" panose="020B0603030403020204" pitchFamily="34" charset="0"/>
              </a:rPr>
              <a:t>Table 21. Pharmacological Agents for Rate Control in Patients With AF</a:t>
            </a:r>
          </a:p>
        </p:txBody>
      </p:sp>
      <p:graphicFrame>
        <p:nvGraphicFramePr>
          <p:cNvPr id="8" name="Table 5">
            <a:extLst>
              <a:ext uri="{FF2B5EF4-FFF2-40B4-BE49-F238E27FC236}">
                <a16:creationId xmlns:a16="http://schemas.microsoft.com/office/drawing/2014/main" id="{21EF9A86-12DD-2321-216E-BCEC5B21C5E2}"/>
              </a:ext>
            </a:extLst>
          </p:cNvPr>
          <p:cNvGraphicFramePr>
            <a:graphicFrameLocks noGrp="1"/>
          </p:cNvGraphicFramePr>
          <p:nvPr>
            <p:extLst>
              <p:ext uri="{D42A27DB-BD31-4B8C-83A1-F6EECF244321}">
                <p14:modId xmlns:p14="http://schemas.microsoft.com/office/powerpoint/2010/main" val="3241610923"/>
              </p:ext>
            </p:extLst>
          </p:nvPr>
        </p:nvGraphicFramePr>
        <p:xfrm>
          <a:off x="2590800" y="326524"/>
          <a:ext cx="10058400" cy="6888092"/>
        </p:xfrm>
        <a:graphic>
          <a:graphicData uri="http://schemas.openxmlformats.org/drawingml/2006/table">
            <a:tbl>
              <a:tblPr firstRow="1" bandRow="1">
                <a:tableStyleId>{5940675A-B579-460E-94D1-54222C63F5DA}</a:tableStyleId>
              </a:tblPr>
              <a:tblGrid>
                <a:gridCol w="2011680">
                  <a:extLst>
                    <a:ext uri="{9D8B030D-6E8A-4147-A177-3AD203B41FA5}">
                      <a16:colId xmlns:a16="http://schemas.microsoft.com/office/drawing/2014/main" val="2585608987"/>
                    </a:ext>
                  </a:extLst>
                </a:gridCol>
                <a:gridCol w="2011680">
                  <a:extLst>
                    <a:ext uri="{9D8B030D-6E8A-4147-A177-3AD203B41FA5}">
                      <a16:colId xmlns:a16="http://schemas.microsoft.com/office/drawing/2014/main" val="3241586331"/>
                    </a:ext>
                  </a:extLst>
                </a:gridCol>
                <a:gridCol w="2011680">
                  <a:extLst>
                    <a:ext uri="{9D8B030D-6E8A-4147-A177-3AD203B41FA5}">
                      <a16:colId xmlns:a16="http://schemas.microsoft.com/office/drawing/2014/main" val="1332952099"/>
                    </a:ext>
                  </a:extLst>
                </a:gridCol>
                <a:gridCol w="2011680">
                  <a:extLst>
                    <a:ext uri="{9D8B030D-6E8A-4147-A177-3AD203B41FA5}">
                      <a16:colId xmlns:a16="http://schemas.microsoft.com/office/drawing/2014/main" val="1804990466"/>
                    </a:ext>
                  </a:extLst>
                </a:gridCol>
                <a:gridCol w="2011680">
                  <a:extLst>
                    <a:ext uri="{9D8B030D-6E8A-4147-A177-3AD203B41FA5}">
                      <a16:colId xmlns:a16="http://schemas.microsoft.com/office/drawing/2014/main" val="1787315598"/>
                    </a:ext>
                  </a:extLst>
                </a:gridCol>
              </a:tblGrid>
              <a:tr h="763020">
                <a:tc>
                  <a:txBody>
                    <a:bodyPr/>
                    <a:lstStyle/>
                    <a:p>
                      <a:endParaRPr lang="en-US" dirty="0"/>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Intravenous Administration</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Oral Maintenance Dose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Elimination Half-Life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Notes</a:t>
                      </a:r>
                    </a:p>
                  </a:txBody>
                  <a:tcPr>
                    <a:solidFill>
                      <a:schemeClr val="accent1">
                        <a:lumMod val="20000"/>
                        <a:lumOff val="80000"/>
                      </a:schemeClr>
                    </a:solidFill>
                  </a:tcPr>
                </a:tc>
                <a:extLst>
                  <a:ext uri="{0D108BD9-81ED-4DB2-BD59-A6C34878D82A}">
                    <a16:rowId xmlns:a16="http://schemas.microsoft.com/office/drawing/2014/main" val="94959746"/>
                  </a:ext>
                </a:extLst>
              </a:tr>
              <a:tr h="348202">
                <a:tc gridSpan="5">
                  <a:txBody>
                    <a:bodyPr/>
                    <a:lstStyle/>
                    <a:p>
                      <a:pPr marL="0" marR="0" lvl="0" indent="0" algn="ctr" defTabSz="914400" rtl="0" eaLnBrk="1" fontAlgn="auto" latinLnBrk="0" hangingPunct="1">
                        <a:lnSpc>
                          <a:spcPct val="100000"/>
                        </a:lnSpc>
                        <a:spcBef>
                          <a:spcPts val="600"/>
                        </a:spcBef>
                        <a:spcAft>
                          <a:spcPts val="14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Beta blockers</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marL="0" marR="0" lvl="0" indent="0" algn="ctr" defTabSz="914400" rtl="0" eaLnBrk="1" fontAlgn="auto" latinLnBrk="0" hangingPunct="1">
                        <a:lnSpc>
                          <a:spcPct val="100000"/>
                        </a:lnSpc>
                        <a:spcBef>
                          <a:spcPts val="600"/>
                        </a:spcBef>
                        <a:spcAft>
                          <a:spcPts val="14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txBody>
                  <a:tcPr/>
                </a:tc>
                <a:extLst>
                  <a:ext uri="{0D108BD9-81ED-4DB2-BD59-A6C34878D82A}">
                    <a16:rowId xmlns:a16="http://schemas.microsoft.com/office/drawing/2014/main" val="1133298051"/>
                  </a:ext>
                </a:extLst>
              </a:tr>
              <a:tr h="841278">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Metoprolol tartrate</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endParaRPr lang="en-US" dirty="0"/>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2.5-5 mg bolus over 2 min; up to 3 doses </a:t>
                      </a: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25-200 mg, twice daily </a:t>
                      </a:r>
                    </a:p>
                    <a:p>
                      <a:endParaRPr lang="en-US" dirty="0"/>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3-4 h </a:t>
                      </a:r>
                    </a:p>
                    <a:p>
                      <a:endParaRPr lang="en-US" dirty="0"/>
                    </a:p>
                  </a:txBody>
                  <a:tcPr/>
                </a:tc>
                <a:tc>
                  <a:txBody>
                    <a:bodyPr/>
                    <a:lstStyle/>
                    <a:p>
                      <a:endParaRPr lang="en-US" dirty="0"/>
                    </a:p>
                  </a:txBody>
                  <a:tcPr/>
                </a:tc>
                <a:extLst>
                  <a:ext uri="{0D108BD9-81ED-4DB2-BD59-A6C34878D82A}">
                    <a16:rowId xmlns:a16="http://schemas.microsoft.com/office/drawing/2014/main" val="337631620"/>
                  </a:ext>
                </a:extLst>
              </a:tr>
              <a:tr h="493028">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Metoprolol succinate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N/A</a:t>
                      </a: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50-400 mg daily or twice daily in divided doses</a:t>
                      </a: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3-7 h </a:t>
                      </a: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txBody>
                  <a:tcPr/>
                </a:tc>
                <a:extLst>
                  <a:ext uri="{0D108BD9-81ED-4DB2-BD59-A6C34878D82A}">
                    <a16:rowId xmlns:a16="http://schemas.microsoft.com/office/drawing/2014/main" val="2991583045"/>
                  </a:ext>
                </a:extLst>
              </a:tr>
              <a:tr h="915624">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Atenolol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N/A</a:t>
                      </a: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25-100 mg daily </a:t>
                      </a:r>
                    </a:p>
                  </a:txBody>
                  <a:tcP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6-7 h  </a:t>
                      </a:r>
                    </a:p>
                  </a:txBody>
                  <a:tcP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Renally eliminated</a:t>
                      </a:r>
                    </a:p>
                  </a:txBody>
                  <a:tcPr/>
                </a:tc>
                <a:extLst>
                  <a:ext uri="{0D108BD9-81ED-4DB2-BD59-A6C34878D82A}">
                    <a16:rowId xmlns:a16="http://schemas.microsoft.com/office/drawing/2014/main" val="3483533766"/>
                  </a:ext>
                </a:extLst>
              </a:tr>
              <a:tr h="348202">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Bisoprolol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N/A</a:t>
                      </a: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2.5-10 mg daily </a:t>
                      </a: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9-12 h</a:t>
                      </a: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txBody>
                  <a:tcPr/>
                </a:tc>
                <a:extLst>
                  <a:ext uri="{0D108BD9-81ED-4DB2-BD59-A6C34878D82A}">
                    <a16:rowId xmlns:a16="http://schemas.microsoft.com/office/drawing/2014/main" val="1455456311"/>
                  </a:ext>
                </a:extLst>
              </a:tr>
              <a:tr h="493028">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Carvedilol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N/A</a:t>
                      </a: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3.125-25 mg twice daily</a:t>
                      </a: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7-10 h </a:t>
                      </a: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txBody>
                  <a:tcPr/>
                </a:tc>
                <a:extLst>
                  <a:ext uri="{0D108BD9-81ED-4DB2-BD59-A6C34878D82A}">
                    <a16:rowId xmlns:a16="http://schemas.microsoft.com/office/drawing/2014/main" val="3234302247"/>
                  </a:ext>
                </a:extLst>
              </a:tr>
              <a:tr h="915624">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Esmolol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endParaRPr lang="en-US" dirty="0"/>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500 µg/kg bolus over 1 min; then 50-300 µg/kg/min </a:t>
                      </a: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N/A</a:t>
                      </a: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9 min</a:t>
                      </a: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txBody>
                  <a:tcPr/>
                </a:tc>
                <a:extLst>
                  <a:ext uri="{0D108BD9-81ED-4DB2-BD59-A6C34878D82A}">
                    <a16:rowId xmlns:a16="http://schemas.microsoft.com/office/drawing/2014/main" val="3440398291"/>
                  </a:ext>
                </a:extLst>
              </a:tr>
              <a:tr h="915624">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1" i="0" u="none" strike="noStrike" kern="1200" cap="none" spc="0" normalizeH="0" baseline="0" dirty="0">
                          <a:ln>
                            <a:noFill/>
                          </a:ln>
                          <a:solidFill>
                            <a:prstClr val="black"/>
                          </a:solidFill>
                          <a:effectLst/>
                          <a:uLnTx/>
                          <a:uFillTx/>
                          <a:latin typeface="Times New Roman" panose="02020603050405020304" pitchFamily="18" charset="0"/>
                          <a:cs typeface="+mn-cs"/>
                        </a:rPr>
                        <a:t>Nadolol</a:t>
                      </a: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N/A</a:t>
                      </a: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10-240 mg daily</a:t>
                      </a: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20-24 h</a:t>
                      </a: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txBody>
                  <a:tcPr/>
                </a:tc>
                <a:extLst>
                  <a:ext uri="{0D108BD9-81ED-4DB2-BD59-A6C34878D82A}">
                    <a16:rowId xmlns:a16="http://schemas.microsoft.com/office/drawing/2014/main" val="1914637293"/>
                  </a:ext>
                </a:extLst>
              </a:tr>
            </a:tbl>
          </a:graphicData>
        </a:graphic>
      </p:graphicFrame>
      <p:sp>
        <p:nvSpPr>
          <p:cNvPr id="10" name="TextBox 9">
            <a:extLst>
              <a:ext uri="{FF2B5EF4-FFF2-40B4-BE49-F238E27FC236}">
                <a16:creationId xmlns:a16="http://schemas.microsoft.com/office/drawing/2014/main" id="{226AA21A-1F18-895C-1A29-B9B010AF9467}"/>
              </a:ext>
            </a:extLst>
          </p:cNvPr>
          <p:cNvSpPr txBox="1"/>
          <p:nvPr/>
        </p:nvSpPr>
        <p:spPr>
          <a:xfrm>
            <a:off x="378619" y="5642821"/>
            <a:ext cx="1907381" cy="1569660"/>
          </a:xfrm>
          <a:prstGeom prst="rect">
            <a:avLst/>
          </a:prstGeom>
          <a:noFill/>
        </p:spPr>
        <p:txBody>
          <a:bodyPr wrap="square">
            <a:spAutoFit/>
          </a:bodyPr>
          <a:lstStyle/>
          <a:p>
            <a:r>
              <a:rPr lang="en-US" sz="1200" dirty="0">
                <a:latin typeface="Lub Dub Medium" panose="020B0603030403020204" pitchFamily="34" charset="0"/>
              </a:rPr>
              <a:t>AF indicates atrial fibrillation; ER, extended release; </a:t>
            </a:r>
            <a:r>
              <a:rPr lang="en-US" sz="1200" dirty="0" err="1">
                <a:latin typeface="Lub Dub Medium" panose="020B0603030403020204" pitchFamily="34" charset="0"/>
              </a:rPr>
              <a:t>HFrEF</a:t>
            </a:r>
            <a:r>
              <a:rPr lang="en-US" sz="1200" dirty="0">
                <a:latin typeface="Lub Dub Medium" panose="020B0603030403020204" pitchFamily="34" charset="0"/>
              </a:rPr>
              <a:t>, heart failure with reduced ejection fraction; IV, intravenous; and N/A, not applicable.</a:t>
            </a:r>
          </a:p>
        </p:txBody>
      </p:sp>
    </p:spTree>
    <p:extLst>
      <p:ext uri="{BB962C8B-B14F-4D97-AF65-F5344CB8AC3E}">
        <p14:creationId xmlns:p14="http://schemas.microsoft.com/office/powerpoint/2010/main" val="423275346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134</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248E72DE-D79E-862F-05D6-77BA09E59317}"/>
              </a:ext>
            </a:extLst>
          </p:cNvPr>
          <p:cNvSpPr>
            <a:spLocks noGrp="1"/>
          </p:cNvSpPr>
          <p:nvPr>
            <p:ph type="ctrTitle"/>
          </p:nvPr>
        </p:nvSpPr>
        <p:spPr>
          <a:xfrm>
            <a:off x="3624262" y="152400"/>
            <a:ext cx="7381876" cy="876149"/>
          </a:xfrm>
        </p:spPr>
        <p:txBody>
          <a:bodyPr/>
          <a:lstStyle/>
          <a:p>
            <a:r>
              <a:rPr lang="en-US" sz="2800" dirty="0">
                <a:latin typeface="Lub Dub Medium" panose="020B0603030403020204" pitchFamily="34" charset="0"/>
              </a:rPr>
              <a:t>Table 21. Pharmacological Agents for Rate Control in Patients With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6" name="Table 5">
            <a:extLst>
              <a:ext uri="{FF2B5EF4-FFF2-40B4-BE49-F238E27FC236}">
                <a16:creationId xmlns:a16="http://schemas.microsoft.com/office/drawing/2014/main" id="{4AFDEBC6-CED5-DE1E-81F7-56FCE937650F}"/>
              </a:ext>
            </a:extLst>
          </p:cNvPr>
          <p:cNvGraphicFramePr>
            <a:graphicFrameLocks noGrp="1"/>
          </p:cNvGraphicFramePr>
          <p:nvPr>
            <p:extLst>
              <p:ext uri="{D42A27DB-BD31-4B8C-83A1-F6EECF244321}">
                <p14:modId xmlns:p14="http://schemas.microsoft.com/office/powerpoint/2010/main" val="994739820"/>
              </p:ext>
            </p:extLst>
          </p:nvPr>
        </p:nvGraphicFramePr>
        <p:xfrm>
          <a:off x="2895600" y="1178640"/>
          <a:ext cx="8915400" cy="6176616"/>
        </p:xfrm>
        <a:graphic>
          <a:graphicData uri="http://schemas.openxmlformats.org/drawingml/2006/table">
            <a:tbl>
              <a:tblPr firstRow="1" firstCol="1" bandRow="1"/>
              <a:tblGrid>
                <a:gridCol w="1847639">
                  <a:extLst>
                    <a:ext uri="{9D8B030D-6E8A-4147-A177-3AD203B41FA5}">
                      <a16:colId xmlns:a16="http://schemas.microsoft.com/office/drawing/2014/main" val="3038373358"/>
                    </a:ext>
                  </a:extLst>
                </a:gridCol>
                <a:gridCol w="1905831">
                  <a:extLst>
                    <a:ext uri="{9D8B030D-6E8A-4147-A177-3AD203B41FA5}">
                      <a16:colId xmlns:a16="http://schemas.microsoft.com/office/drawing/2014/main" val="2442832981"/>
                    </a:ext>
                  </a:extLst>
                </a:gridCol>
                <a:gridCol w="1860367">
                  <a:extLst>
                    <a:ext uri="{9D8B030D-6E8A-4147-A177-3AD203B41FA5}">
                      <a16:colId xmlns:a16="http://schemas.microsoft.com/office/drawing/2014/main" val="1093498864"/>
                    </a:ext>
                  </a:extLst>
                </a:gridCol>
                <a:gridCol w="1534849">
                  <a:extLst>
                    <a:ext uri="{9D8B030D-6E8A-4147-A177-3AD203B41FA5}">
                      <a16:colId xmlns:a16="http://schemas.microsoft.com/office/drawing/2014/main" val="2891989667"/>
                    </a:ext>
                  </a:extLst>
                </a:gridCol>
                <a:gridCol w="1766714">
                  <a:extLst>
                    <a:ext uri="{9D8B030D-6E8A-4147-A177-3AD203B41FA5}">
                      <a16:colId xmlns:a16="http://schemas.microsoft.com/office/drawing/2014/main" val="1076686246"/>
                    </a:ext>
                  </a:extLst>
                </a:gridCol>
              </a:tblGrid>
              <a:tr h="1336850">
                <a:tc>
                  <a:txBody>
                    <a:bodyPr/>
                    <a:lstStyle/>
                    <a:p>
                      <a:pPr marL="0" marR="0" algn="l">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rPr>
                        <a:t>Propranolol </a:t>
                      </a:r>
                      <a:endParaRPr lang="en-US" sz="1800">
                        <a:effectLst/>
                        <a:latin typeface="Times New Roman" panose="02020603050405020304" pitchFamily="18" charset="0"/>
                        <a:ea typeface="Times New Roman" panose="02020603050405020304" pitchFamily="18" charset="0"/>
                      </a:endParaRPr>
                    </a:p>
                  </a:txBody>
                  <a:tcPr marL="60463" marR="60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tabLst>
                          <a:tab pos="690245" algn="ctr"/>
                        </a:tabLst>
                      </a:pPr>
                      <a:r>
                        <a:rPr lang="en-US" sz="1800" dirty="0">
                          <a:effectLst/>
                          <a:latin typeface="Times New Roman" panose="02020603050405020304" pitchFamily="18" charset="0"/>
                          <a:ea typeface="Times New Roman" panose="02020603050405020304" pitchFamily="18" charset="0"/>
                        </a:rPr>
                        <a:t>1 mg over 1 min; repeat as needed every 2 min; up to 3 doses</a:t>
                      </a:r>
                    </a:p>
                  </a:txBody>
                  <a:tcPr marL="60463" marR="60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10-40 mg, 3-4 times daily </a:t>
                      </a:r>
                    </a:p>
                  </a:txBody>
                  <a:tcPr marL="60463" marR="60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IV: 2.4 h </a:t>
                      </a:r>
                    </a:p>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Oral: 3-6 h</a:t>
                      </a:r>
                    </a:p>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ER: 8-20 h </a:t>
                      </a:r>
                    </a:p>
                  </a:txBody>
                  <a:tcPr marL="60463" marR="60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 </a:t>
                      </a:r>
                    </a:p>
                  </a:txBody>
                  <a:tcPr marL="60463" marR="60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9601198"/>
                  </a:ext>
                </a:extLst>
              </a:tr>
              <a:tr h="453291">
                <a:tc gridSpan="5">
                  <a:txBody>
                    <a:bodyPr/>
                    <a:lstStyle/>
                    <a:p>
                      <a:pPr marL="0" marR="0" algn="ctr">
                        <a:lnSpc>
                          <a:spcPct val="200000"/>
                        </a:lnSpc>
                        <a:spcBef>
                          <a:spcPts val="600"/>
                        </a:spcBef>
                        <a:spcAft>
                          <a:spcPts val="1400"/>
                        </a:spcAft>
                      </a:pPr>
                      <a:r>
                        <a:rPr lang="en-US" sz="1800" b="1" dirty="0" err="1">
                          <a:effectLst/>
                          <a:latin typeface="Times New Roman" panose="02020603050405020304" pitchFamily="18" charset="0"/>
                          <a:ea typeface="Times New Roman" panose="02020603050405020304" pitchFamily="18" charset="0"/>
                        </a:rPr>
                        <a:t>Nondihydropyridine</a:t>
                      </a:r>
                      <a:r>
                        <a:rPr lang="en-US" sz="1800" b="1" dirty="0">
                          <a:effectLst/>
                          <a:latin typeface="Times New Roman" panose="02020603050405020304" pitchFamily="18" charset="0"/>
                          <a:ea typeface="Times New Roman" panose="02020603050405020304" pitchFamily="18" charset="0"/>
                        </a:rPr>
                        <a:t> calcium channel blockers</a:t>
                      </a:r>
                      <a:endParaRPr lang="en-US" sz="1800" dirty="0">
                        <a:effectLst/>
                        <a:latin typeface="Times New Roman" panose="02020603050405020304" pitchFamily="18" charset="0"/>
                        <a:ea typeface="Times New Roman" panose="02020603050405020304" pitchFamily="18" charset="0"/>
                      </a:endParaRPr>
                    </a:p>
                  </a:txBody>
                  <a:tcPr marL="60463" marR="60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85815086"/>
                  </a:ext>
                </a:extLst>
              </a:tr>
              <a:tr h="2666393">
                <a:tc>
                  <a:txBody>
                    <a:bodyPr/>
                    <a:lstStyle/>
                    <a:p>
                      <a:pPr marL="0" marR="0" algn="l">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rPr>
                        <a:t>Diltiazem </a:t>
                      </a:r>
                      <a:endParaRPr lang="en-US" sz="1800">
                        <a:effectLst/>
                        <a:latin typeface="Times New Roman" panose="02020603050405020304" pitchFamily="18" charset="0"/>
                        <a:ea typeface="Times New Roman" panose="02020603050405020304" pitchFamily="18" charset="0"/>
                      </a:endParaRPr>
                    </a:p>
                  </a:txBody>
                  <a:tcPr marL="60463" marR="60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0.25 mg/kg (actual body weight) IV over 2 min </a:t>
                      </a:r>
                    </a:p>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May repeat 0.35 mg/kg over 2 min; then 5-15 mg/h continuous infusion</a:t>
                      </a:r>
                    </a:p>
                  </a:txBody>
                  <a:tcPr marL="60463" marR="60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120-360 mg daily (ER) </a:t>
                      </a:r>
                    </a:p>
                  </a:txBody>
                  <a:tcPr marL="60463" marR="60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IV: 3-5 h </a:t>
                      </a:r>
                    </a:p>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Oral immediate release: 3-4.5 h </a:t>
                      </a:r>
                    </a:p>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ER: 4-9.5 h </a:t>
                      </a:r>
                    </a:p>
                  </a:txBody>
                  <a:tcPr marL="60463" marR="60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Avoid in </a:t>
                      </a:r>
                      <a:r>
                        <a:rPr lang="en-US" sz="1800" dirty="0" err="1">
                          <a:effectLst/>
                          <a:latin typeface="Times New Roman" panose="02020603050405020304" pitchFamily="18" charset="0"/>
                          <a:ea typeface="Times New Roman" panose="02020603050405020304" pitchFamily="18" charset="0"/>
                        </a:rPr>
                        <a:t>HFrEF</a:t>
                      </a:r>
                      <a:r>
                        <a:rPr lang="en-US" sz="1800" dirty="0">
                          <a:effectLst/>
                          <a:latin typeface="Times New Roman" panose="02020603050405020304" pitchFamily="18" charset="0"/>
                          <a:ea typeface="Times New Roman" panose="02020603050405020304" pitchFamily="18" charset="0"/>
                        </a:rPr>
                        <a:t> </a:t>
                      </a:r>
                    </a:p>
                  </a:txBody>
                  <a:tcPr marL="60463" marR="60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8855435"/>
                  </a:ext>
                </a:extLst>
              </a:tr>
              <a:tr h="1708299">
                <a:tc>
                  <a:txBody>
                    <a:bodyPr/>
                    <a:lstStyle/>
                    <a:p>
                      <a:pPr marL="0" marR="0" algn="l">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rPr>
                        <a:t>Verapamil </a:t>
                      </a:r>
                      <a:endParaRPr lang="en-US" sz="1800">
                        <a:effectLst/>
                        <a:latin typeface="Times New Roman" panose="02020603050405020304" pitchFamily="18" charset="0"/>
                        <a:ea typeface="Times New Roman" panose="02020603050405020304" pitchFamily="18" charset="0"/>
                      </a:endParaRPr>
                    </a:p>
                  </a:txBody>
                  <a:tcPr marL="60463" marR="60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5-10 mg over ≥2 min (may repeat twice); then 5 mg/h continuous infusion (max 20 mg/h)</a:t>
                      </a:r>
                    </a:p>
                  </a:txBody>
                  <a:tcPr marL="60463" marR="60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180-480 mg daily (ER) </a:t>
                      </a:r>
                    </a:p>
                  </a:txBody>
                  <a:tcPr marL="60463" marR="60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IV: 6-8 h </a:t>
                      </a:r>
                    </a:p>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Oral: 2-7 h </a:t>
                      </a:r>
                    </a:p>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ER: 12-17 h </a:t>
                      </a:r>
                    </a:p>
                  </a:txBody>
                  <a:tcPr marL="60463" marR="60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Avoid in </a:t>
                      </a:r>
                      <a:r>
                        <a:rPr lang="en-US" sz="1800" dirty="0" err="1">
                          <a:effectLst/>
                          <a:latin typeface="Times New Roman" panose="02020603050405020304" pitchFamily="18" charset="0"/>
                          <a:ea typeface="Times New Roman" panose="02020603050405020304" pitchFamily="18" charset="0"/>
                        </a:rPr>
                        <a:t>HFrEF</a:t>
                      </a:r>
                      <a:endParaRPr lang="en-US" sz="1800" dirty="0">
                        <a:effectLst/>
                        <a:latin typeface="Times New Roman" panose="02020603050405020304" pitchFamily="18" charset="0"/>
                        <a:ea typeface="Times New Roman" panose="02020603050405020304" pitchFamily="18" charset="0"/>
                      </a:endParaRPr>
                    </a:p>
                  </a:txBody>
                  <a:tcPr marL="60463" marR="60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0620164"/>
                  </a:ext>
                </a:extLst>
              </a:tr>
            </a:tbl>
          </a:graphicData>
        </a:graphic>
      </p:graphicFrame>
      <p:sp>
        <p:nvSpPr>
          <p:cNvPr id="7" name="TextBox 6">
            <a:extLst>
              <a:ext uri="{FF2B5EF4-FFF2-40B4-BE49-F238E27FC236}">
                <a16:creationId xmlns:a16="http://schemas.microsoft.com/office/drawing/2014/main" id="{EEEFBCBF-41D2-B49A-7682-CBBADD8C5DD8}"/>
              </a:ext>
            </a:extLst>
          </p:cNvPr>
          <p:cNvSpPr txBox="1"/>
          <p:nvPr/>
        </p:nvSpPr>
        <p:spPr>
          <a:xfrm>
            <a:off x="152400" y="6211414"/>
            <a:ext cx="2590801" cy="1200329"/>
          </a:xfrm>
          <a:prstGeom prst="rect">
            <a:avLst/>
          </a:prstGeom>
          <a:noFill/>
        </p:spPr>
        <p:txBody>
          <a:bodyPr wrap="square">
            <a:spAutoFit/>
          </a:bodyPr>
          <a:lstStyle/>
          <a:p>
            <a:r>
              <a:rPr lang="en-US" sz="1200" dirty="0">
                <a:latin typeface="Lub Dub Medium" panose="020B0603030403020204" pitchFamily="34" charset="0"/>
              </a:rPr>
              <a:t>AF indicates atrial fibrillation; ER, extended release; </a:t>
            </a:r>
            <a:r>
              <a:rPr lang="en-US" sz="1200" dirty="0" err="1">
                <a:latin typeface="Lub Dub Medium" panose="020B0603030403020204" pitchFamily="34" charset="0"/>
              </a:rPr>
              <a:t>HFrEF</a:t>
            </a:r>
            <a:r>
              <a:rPr lang="en-US" sz="1200" dirty="0">
                <a:latin typeface="Lub Dub Medium" panose="020B0603030403020204" pitchFamily="34" charset="0"/>
              </a:rPr>
              <a:t>, heart failure with reduced ejection fraction; IV, intravenous; and N/A, not applicable.</a:t>
            </a:r>
          </a:p>
        </p:txBody>
      </p:sp>
    </p:spTree>
    <p:extLst>
      <p:ext uri="{BB962C8B-B14F-4D97-AF65-F5344CB8AC3E}">
        <p14:creationId xmlns:p14="http://schemas.microsoft.com/office/powerpoint/2010/main" val="212083740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135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ABD00D21-7C36-6E87-45C6-77FFE33D020D}"/>
              </a:ext>
            </a:extLst>
          </p:cNvPr>
          <p:cNvSpPr>
            <a:spLocks noGrp="1"/>
          </p:cNvSpPr>
          <p:nvPr>
            <p:ph type="ctrTitle"/>
          </p:nvPr>
        </p:nvSpPr>
        <p:spPr>
          <a:xfrm>
            <a:off x="3621881" y="304800"/>
            <a:ext cx="7386638" cy="876149"/>
          </a:xfrm>
        </p:spPr>
        <p:txBody>
          <a:bodyPr/>
          <a:lstStyle/>
          <a:p>
            <a:r>
              <a:rPr lang="en-US" sz="2800" dirty="0">
                <a:latin typeface="Lub Dub Medium" panose="020B0603030403020204" pitchFamily="34" charset="0"/>
              </a:rPr>
              <a:t>Table 21. Pharmacological Agents for Rate Control in Patients With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E25B9211-87C2-A6B4-2980-0B3DA6D2BE50}"/>
              </a:ext>
            </a:extLst>
          </p:cNvPr>
          <p:cNvGraphicFramePr>
            <a:graphicFrameLocks noGrp="1"/>
          </p:cNvGraphicFramePr>
          <p:nvPr>
            <p:extLst>
              <p:ext uri="{D42A27DB-BD31-4B8C-83A1-F6EECF244321}">
                <p14:modId xmlns:p14="http://schemas.microsoft.com/office/powerpoint/2010/main" val="3082171186"/>
              </p:ext>
            </p:extLst>
          </p:nvPr>
        </p:nvGraphicFramePr>
        <p:xfrm>
          <a:off x="2114549" y="1345053"/>
          <a:ext cx="10401302" cy="5539493"/>
        </p:xfrm>
        <a:graphic>
          <a:graphicData uri="http://schemas.openxmlformats.org/drawingml/2006/table">
            <a:tbl>
              <a:tblPr firstRow="1" firstCol="1" bandRow="1"/>
              <a:tblGrid>
                <a:gridCol w="2155579">
                  <a:extLst>
                    <a:ext uri="{9D8B030D-6E8A-4147-A177-3AD203B41FA5}">
                      <a16:colId xmlns:a16="http://schemas.microsoft.com/office/drawing/2014/main" val="124618415"/>
                    </a:ext>
                  </a:extLst>
                </a:gridCol>
                <a:gridCol w="2223470">
                  <a:extLst>
                    <a:ext uri="{9D8B030D-6E8A-4147-A177-3AD203B41FA5}">
                      <a16:colId xmlns:a16="http://schemas.microsoft.com/office/drawing/2014/main" val="2949026311"/>
                    </a:ext>
                  </a:extLst>
                </a:gridCol>
                <a:gridCol w="2170430">
                  <a:extLst>
                    <a:ext uri="{9D8B030D-6E8A-4147-A177-3AD203B41FA5}">
                      <a16:colId xmlns:a16="http://schemas.microsoft.com/office/drawing/2014/main" val="1315771399"/>
                    </a:ext>
                  </a:extLst>
                </a:gridCol>
                <a:gridCol w="1790657">
                  <a:extLst>
                    <a:ext uri="{9D8B030D-6E8A-4147-A177-3AD203B41FA5}">
                      <a16:colId xmlns:a16="http://schemas.microsoft.com/office/drawing/2014/main" val="173056183"/>
                    </a:ext>
                  </a:extLst>
                </a:gridCol>
                <a:gridCol w="2061166">
                  <a:extLst>
                    <a:ext uri="{9D8B030D-6E8A-4147-A177-3AD203B41FA5}">
                      <a16:colId xmlns:a16="http://schemas.microsoft.com/office/drawing/2014/main" val="2409081316"/>
                    </a:ext>
                  </a:extLst>
                </a:gridCol>
              </a:tblGrid>
              <a:tr h="431679">
                <a:tc gridSpan="5">
                  <a:txBody>
                    <a:bodyPr/>
                    <a:lstStyle/>
                    <a:p>
                      <a:pPr marL="0" marR="0" algn="ctr">
                        <a:lnSpc>
                          <a:spcPct val="200000"/>
                        </a:lnSpc>
                        <a:spcBef>
                          <a:spcPts val="600"/>
                        </a:spcBef>
                        <a:spcAft>
                          <a:spcPts val="1400"/>
                        </a:spcAft>
                      </a:pPr>
                      <a:r>
                        <a:rPr lang="en-US" sz="1800" b="1" dirty="0">
                          <a:effectLst/>
                          <a:latin typeface="Times New Roman" panose="02020603050405020304" pitchFamily="18" charset="0"/>
                          <a:ea typeface="Times New Roman" panose="02020603050405020304" pitchFamily="18" charset="0"/>
                        </a:rPr>
                        <a:t>Digitalis glycoside</a:t>
                      </a:r>
                      <a:endParaRPr lang="en-US" sz="1800" dirty="0">
                        <a:effectLst/>
                        <a:latin typeface="Times New Roman" panose="02020603050405020304" pitchFamily="18" charset="0"/>
                        <a:ea typeface="Times New Roman" panose="02020603050405020304" pitchFamily="18" charset="0"/>
                      </a:endParaRPr>
                    </a:p>
                  </a:txBody>
                  <a:tcPr marL="63172" marR="6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55219018"/>
                  </a:ext>
                </a:extLst>
              </a:tr>
              <a:tr h="2036977">
                <a:tc>
                  <a:txBody>
                    <a:bodyPr/>
                    <a:lstStyle/>
                    <a:p>
                      <a:pPr marL="0" marR="0" algn="l">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rPr>
                        <a:t>Digoxin </a:t>
                      </a:r>
                      <a:endParaRPr lang="en-US" sz="1800">
                        <a:effectLst/>
                        <a:latin typeface="Times New Roman" panose="02020603050405020304" pitchFamily="18" charset="0"/>
                        <a:ea typeface="Times New Roman" panose="02020603050405020304" pitchFamily="18" charset="0"/>
                      </a:endParaRPr>
                    </a:p>
                  </a:txBody>
                  <a:tcPr marL="63172" marR="6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0.25-0.5 mg over several min; repeat doses of 0.25 mg every 6 h (maximum 1.5 mg/24 h) </a:t>
                      </a:r>
                    </a:p>
                  </a:txBody>
                  <a:tcPr marL="63172" marR="6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0.0625-0.25 mg daily </a:t>
                      </a:r>
                    </a:p>
                  </a:txBody>
                  <a:tcPr marL="63172" marR="6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1-2 d </a:t>
                      </a:r>
                    </a:p>
                  </a:txBody>
                  <a:tcPr marL="63172" marR="6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Renally eliminated Increased mortality at plasma concentrations exceeding 1.2 ng/mL</a:t>
                      </a:r>
                    </a:p>
                  </a:txBody>
                  <a:tcPr marL="63172" marR="6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9191017"/>
                  </a:ext>
                </a:extLst>
              </a:tr>
              <a:tr h="254622">
                <a:tc gridSpan="5">
                  <a:txBody>
                    <a:bodyPr/>
                    <a:lstStyle/>
                    <a:p>
                      <a:pPr marL="0" marR="0" algn="ctr">
                        <a:lnSpc>
                          <a:spcPct val="100000"/>
                        </a:lnSpc>
                        <a:spcBef>
                          <a:spcPts val="600"/>
                        </a:spcBef>
                        <a:spcAft>
                          <a:spcPts val="1400"/>
                        </a:spcAft>
                      </a:pPr>
                      <a:r>
                        <a:rPr lang="en-US" sz="1800" b="1" dirty="0">
                          <a:effectLst/>
                          <a:latin typeface="Times New Roman" panose="02020603050405020304" pitchFamily="18" charset="0"/>
                          <a:ea typeface="Times New Roman" panose="02020603050405020304" pitchFamily="18" charset="0"/>
                        </a:rPr>
                        <a:t>Other</a:t>
                      </a:r>
                      <a:endParaRPr lang="en-US" sz="1800" dirty="0">
                        <a:effectLst/>
                        <a:latin typeface="Times New Roman" panose="02020603050405020304" pitchFamily="18" charset="0"/>
                        <a:ea typeface="Times New Roman" panose="02020603050405020304" pitchFamily="18" charset="0"/>
                      </a:endParaRPr>
                    </a:p>
                  </a:txBody>
                  <a:tcPr marL="63172" marR="6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99630054"/>
                  </a:ext>
                </a:extLst>
              </a:tr>
              <a:tr h="2763122">
                <a:tc>
                  <a:txBody>
                    <a:bodyPr/>
                    <a:lstStyle/>
                    <a:p>
                      <a:pPr marL="0" marR="0" algn="l">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rPr>
                        <a:t>Amiodarone </a:t>
                      </a:r>
                      <a:endParaRPr lang="en-US" sz="1800">
                        <a:effectLst/>
                        <a:latin typeface="Times New Roman" panose="02020603050405020304" pitchFamily="18" charset="0"/>
                        <a:ea typeface="Times New Roman" panose="02020603050405020304" pitchFamily="18" charset="0"/>
                      </a:endParaRPr>
                    </a:p>
                  </a:txBody>
                  <a:tcPr marL="63172" marR="6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150-300 mg IV over 1 h, then 10-50 mg/h over 24 h</a:t>
                      </a:r>
                    </a:p>
                  </a:txBody>
                  <a:tcPr marL="63172" marR="6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100-200 mg daily (generally IV form used for rate control)</a:t>
                      </a:r>
                    </a:p>
                  </a:txBody>
                  <a:tcPr marL="63172" marR="6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IV: 9-36 d </a:t>
                      </a:r>
                    </a:p>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Oral: 26-107 d </a:t>
                      </a:r>
                    </a:p>
                  </a:txBody>
                  <a:tcPr marL="63172" marR="6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Loading dose 6-10 g administered over 2-4 </a:t>
                      </a:r>
                      <a:r>
                        <a:rPr lang="en-US" sz="1800" dirty="0" err="1">
                          <a:effectLst/>
                          <a:latin typeface="Times New Roman" panose="02020603050405020304" pitchFamily="18" charset="0"/>
                          <a:ea typeface="Times New Roman" panose="02020603050405020304" pitchFamily="18" charset="0"/>
                        </a:rPr>
                        <a:t>wk</a:t>
                      </a:r>
                      <a:r>
                        <a:rPr lang="en-US" sz="1800" dirty="0">
                          <a:effectLst/>
                          <a:latin typeface="Times New Roman" panose="02020603050405020304" pitchFamily="18" charset="0"/>
                          <a:ea typeface="Times New Roman" panose="02020603050405020304" pitchFamily="18" charset="0"/>
                        </a:rPr>
                        <a:t>; can combine IV and oral dosing to complete </a:t>
                      </a:r>
                    </a:p>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 </a:t>
                      </a:r>
                    </a:p>
                    <a:p>
                      <a:pPr marL="0" marR="0" algn="ctr">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 </a:t>
                      </a:r>
                    </a:p>
                  </a:txBody>
                  <a:tcPr marL="63172" marR="6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2216597"/>
                  </a:ext>
                </a:extLst>
              </a:tr>
            </a:tbl>
          </a:graphicData>
        </a:graphic>
      </p:graphicFrame>
      <p:sp>
        <p:nvSpPr>
          <p:cNvPr id="6" name="TextBox 5">
            <a:extLst>
              <a:ext uri="{FF2B5EF4-FFF2-40B4-BE49-F238E27FC236}">
                <a16:creationId xmlns:a16="http://schemas.microsoft.com/office/drawing/2014/main" id="{10D74DD5-1B31-01B9-9A9A-128A19CE3B0C}"/>
              </a:ext>
            </a:extLst>
          </p:cNvPr>
          <p:cNvSpPr txBox="1"/>
          <p:nvPr/>
        </p:nvSpPr>
        <p:spPr>
          <a:xfrm>
            <a:off x="228600" y="5343442"/>
            <a:ext cx="1496293" cy="1938992"/>
          </a:xfrm>
          <a:prstGeom prst="rect">
            <a:avLst/>
          </a:prstGeom>
          <a:noFill/>
        </p:spPr>
        <p:txBody>
          <a:bodyPr wrap="square">
            <a:spAutoFit/>
          </a:bodyPr>
          <a:lstStyle/>
          <a:p>
            <a:r>
              <a:rPr lang="en-US" sz="1200" dirty="0">
                <a:latin typeface="Lub Dub Medium" panose="020B0603030403020204" pitchFamily="34" charset="0"/>
              </a:rPr>
              <a:t>AF indicates atrial fibrillation; ER, extended release; </a:t>
            </a:r>
            <a:r>
              <a:rPr lang="en-US" sz="1200" dirty="0" err="1">
                <a:latin typeface="Lub Dub Medium" panose="020B0603030403020204" pitchFamily="34" charset="0"/>
              </a:rPr>
              <a:t>HFrEF</a:t>
            </a:r>
            <a:r>
              <a:rPr lang="en-US" sz="1200" dirty="0">
                <a:latin typeface="Lub Dub Medium" panose="020B0603030403020204" pitchFamily="34" charset="0"/>
              </a:rPr>
              <a:t>, heart failure with reduced ejection fraction; IV, intravenous; and N/A, not applicable.</a:t>
            </a:r>
          </a:p>
        </p:txBody>
      </p:sp>
    </p:spTree>
    <p:extLst>
      <p:ext uri="{BB962C8B-B14F-4D97-AF65-F5344CB8AC3E}">
        <p14:creationId xmlns:p14="http://schemas.microsoft.com/office/powerpoint/2010/main" val="21111468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136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6" name="Title 5">
            <a:extLst>
              <a:ext uri="{FF2B5EF4-FFF2-40B4-BE49-F238E27FC236}">
                <a16:creationId xmlns:a16="http://schemas.microsoft.com/office/drawing/2014/main" id="{4F144976-F90D-215E-51E9-40E6E7985982}"/>
              </a:ext>
            </a:extLst>
          </p:cNvPr>
          <p:cNvSpPr>
            <a:spLocks noGrp="1"/>
          </p:cNvSpPr>
          <p:nvPr>
            <p:ph type="ctrTitle"/>
          </p:nvPr>
        </p:nvSpPr>
        <p:spPr>
          <a:xfrm>
            <a:off x="5562600" y="1371600"/>
            <a:ext cx="3729932" cy="405573"/>
          </a:xfrm>
        </p:spPr>
        <p:txBody>
          <a:bodyPr/>
          <a:lstStyle/>
          <a:p>
            <a:r>
              <a:rPr lang="en-US" sz="2800" dirty="0">
                <a:latin typeface="Lub Dub Medium" panose="020B0603030403020204" pitchFamily="34" charset="0"/>
              </a:rPr>
              <a:t>Acute Rate Control</a:t>
            </a:r>
          </a:p>
        </p:txBody>
      </p:sp>
      <p:graphicFrame>
        <p:nvGraphicFramePr>
          <p:cNvPr id="15" name="Table 15">
            <a:extLst>
              <a:ext uri="{FF2B5EF4-FFF2-40B4-BE49-F238E27FC236}">
                <a16:creationId xmlns:a16="http://schemas.microsoft.com/office/drawing/2014/main" id="{AAC1F92D-23F1-030B-8597-B515760A9BB0}"/>
              </a:ext>
            </a:extLst>
          </p:cNvPr>
          <p:cNvGraphicFramePr>
            <a:graphicFrameLocks noGrp="1"/>
          </p:cNvGraphicFramePr>
          <p:nvPr>
            <p:extLst>
              <p:ext uri="{D42A27DB-BD31-4B8C-83A1-F6EECF244321}">
                <p14:modId xmlns:p14="http://schemas.microsoft.com/office/powerpoint/2010/main" val="3061343957"/>
              </p:ext>
            </p:extLst>
          </p:nvPr>
        </p:nvGraphicFramePr>
        <p:xfrm>
          <a:off x="1979266" y="2058709"/>
          <a:ext cx="10896600" cy="4112182"/>
        </p:xfrm>
        <a:graphic>
          <a:graphicData uri="http://schemas.openxmlformats.org/drawingml/2006/table">
            <a:tbl>
              <a:tblPr firstRow="1" bandRow="1">
                <a:tableStyleId>{5940675A-B579-460E-94D1-54222C63F5DA}</a:tableStyleId>
              </a:tblPr>
              <a:tblGrid>
                <a:gridCol w="1816100">
                  <a:extLst>
                    <a:ext uri="{9D8B030D-6E8A-4147-A177-3AD203B41FA5}">
                      <a16:colId xmlns:a16="http://schemas.microsoft.com/office/drawing/2014/main" val="3661472429"/>
                    </a:ext>
                  </a:extLst>
                </a:gridCol>
                <a:gridCol w="1816100">
                  <a:extLst>
                    <a:ext uri="{9D8B030D-6E8A-4147-A177-3AD203B41FA5}">
                      <a16:colId xmlns:a16="http://schemas.microsoft.com/office/drawing/2014/main" val="3655635168"/>
                    </a:ext>
                  </a:extLst>
                </a:gridCol>
                <a:gridCol w="7264400">
                  <a:extLst>
                    <a:ext uri="{9D8B030D-6E8A-4147-A177-3AD203B41FA5}">
                      <a16:colId xmlns:a16="http://schemas.microsoft.com/office/drawing/2014/main" val="3959869570"/>
                    </a:ext>
                  </a:extLst>
                </a:gridCol>
              </a:tblGrid>
              <a:tr h="1205850">
                <a:tc gridSpan="3">
                  <a:txBody>
                    <a:bodyPr/>
                    <a:lstStyle/>
                    <a:p>
                      <a:pPr algn="ctr"/>
                      <a:r>
                        <a:rPr lang="en-US" sz="1800" b="1" dirty="0">
                          <a:effectLst/>
                          <a:latin typeface="Times New Roman" panose="02020603050405020304" pitchFamily="18" charset="0"/>
                          <a:ea typeface="Times New Roman" panose="02020603050405020304" pitchFamily="18" charset="0"/>
                        </a:rPr>
                        <a:t>Recommendations for Acute Rate Control</a:t>
                      </a:r>
                    </a:p>
                    <a:p>
                      <a:pPr algn="ctr"/>
                      <a:br>
                        <a:rPr lang="en-US" sz="1800" b="1"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Referenced studies that support the recommendations are summarized in the Online Data Supplement.</a:t>
                      </a:r>
                      <a:endParaRPr lang="en-US"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59820880"/>
                  </a:ext>
                </a:extLst>
              </a:tr>
              <a:tr h="698627">
                <a:tc>
                  <a:txBody>
                    <a:bodyPr/>
                    <a:lstStyle/>
                    <a:p>
                      <a:pPr algn="ctr"/>
                      <a:r>
                        <a:rPr lang="en-US" sz="1800" b="1" dirty="0">
                          <a:effectLst/>
                          <a:latin typeface="Times New Roman" panose="02020603050405020304" pitchFamily="18" charset="0"/>
                          <a:ea typeface="Times New Roman" panose="02020603050405020304" pitchFamily="18" charset="0"/>
                        </a:rPr>
                        <a:t>COR</a:t>
                      </a:r>
                      <a:endParaRPr lang="en-US" dirty="0"/>
                    </a:p>
                  </a:txBody>
                  <a:tcPr anchor="ctr"/>
                </a:tc>
                <a:tc>
                  <a:txBody>
                    <a:bodyPr/>
                    <a:lstStyle/>
                    <a:p>
                      <a:pPr algn="ctr"/>
                      <a:r>
                        <a:rPr lang="en-US" sz="1800" b="1" dirty="0">
                          <a:effectLst/>
                          <a:latin typeface="Times New Roman" panose="02020603050405020304" pitchFamily="18" charset="0"/>
                          <a:ea typeface="Times New Roman" panose="02020603050405020304" pitchFamily="18" charset="0"/>
                        </a:rPr>
                        <a:t>LOE</a:t>
                      </a:r>
                      <a:endParaRPr lang="en-US" dirty="0"/>
                    </a:p>
                  </a:txBody>
                  <a:tcPr anchor="ctr"/>
                </a:tc>
                <a:tc>
                  <a:txBody>
                    <a:bodyPr/>
                    <a:lstStyle/>
                    <a:p>
                      <a:pPr algn="ctr"/>
                      <a:r>
                        <a:rPr lang="en-US" sz="1800" b="1" dirty="0">
                          <a:effectLst/>
                          <a:latin typeface="Times New Roman" panose="02020603050405020304" pitchFamily="18" charset="0"/>
                          <a:ea typeface="Times New Roman" panose="02020603050405020304" pitchFamily="18" charset="0"/>
                        </a:rPr>
                        <a:t>Recommendations</a:t>
                      </a:r>
                      <a:endParaRPr lang="en-US" dirty="0"/>
                    </a:p>
                  </a:txBody>
                  <a:tcPr anchor="ctr"/>
                </a:tc>
                <a:extLst>
                  <a:ext uri="{0D108BD9-81ED-4DB2-BD59-A6C34878D82A}">
                    <a16:rowId xmlns:a16="http://schemas.microsoft.com/office/drawing/2014/main" val="3715959852"/>
                  </a:ext>
                </a:extLst>
              </a:tr>
              <a:tr h="1722643">
                <a:tc>
                  <a:txBody>
                    <a:bodyPr/>
                    <a:lstStyle/>
                    <a:p>
                      <a:pPr algn="ctr"/>
                      <a:r>
                        <a:rPr lang="en-US" sz="1800" b="1" dirty="0">
                          <a:effectLst/>
                          <a:latin typeface="Times New Roman" panose="02020603050405020304" pitchFamily="18" charset="0"/>
                          <a:ea typeface="Calibri" panose="020F0502020204030204" pitchFamily="34" charset="0"/>
                        </a:rPr>
                        <a:t>1</a:t>
                      </a:r>
                      <a:endParaRPr lang="en-US" dirty="0"/>
                    </a:p>
                  </a:txBody>
                  <a:tcPr anchor="ctr">
                    <a:solidFill>
                      <a:srgbClr val="45A547"/>
                    </a:solidFill>
                  </a:tcPr>
                </a:tc>
                <a:tc>
                  <a:txBody>
                    <a:bodyPr/>
                    <a:lstStyle/>
                    <a:p>
                      <a:pPr algn="ctr"/>
                      <a:r>
                        <a:rPr lang="en-US" sz="1800" b="1" dirty="0">
                          <a:effectLst/>
                          <a:latin typeface="Times New Roman" panose="02020603050405020304" pitchFamily="18" charset="0"/>
                          <a:ea typeface="Calibri" panose="020F0502020204030204" pitchFamily="34" charset="0"/>
                        </a:rPr>
                        <a:t>B-R</a:t>
                      </a:r>
                      <a:endParaRPr lang="en-US" dirty="0"/>
                    </a:p>
                  </a:txBody>
                  <a:tcPr anchor="ctr">
                    <a:solidFill>
                      <a:srgbClr val="85ADD1"/>
                    </a:solidFill>
                  </a:tcPr>
                </a:tc>
                <a:tc>
                  <a:txBody>
                    <a:bodyPr/>
                    <a:lstStyle/>
                    <a:p>
                      <a:pPr marL="342900" indent="-342900">
                        <a:lnSpc>
                          <a:spcPct val="200000"/>
                        </a:lnSpc>
                        <a:buFont typeface="+mj-lt"/>
                        <a:buAutoNum type="arabicPeriod"/>
                      </a:pPr>
                      <a:r>
                        <a:rPr lang="en-US" sz="1800" b="1" spc="-30" dirty="0">
                          <a:effectLst/>
                          <a:latin typeface="Times New Roman"/>
                          <a:ea typeface="Calibri" panose="020F0502020204030204" pitchFamily="34" charset="0"/>
                        </a:rPr>
                        <a:t>In patients with AF with rapid ventricular response who are hemodynamically stable, beta blockers or </a:t>
                      </a:r>
                      <a:r>
                        <a:rPr lang="en-US" sz="1800" b="1" spc="-30" dirty="0" err="1">
                          <a:effectLst/>
                          <a:latin typeface="Times New Roman"/>
                          <a:ea typeface="Calibri" panose="020F0502020204030204" pitchFamily="34" charset="0"/>
                        </a:rPr>
                        <a:t>nondihydropyridine</a:t>
                      </a:r>
                      <a:r>
                        <a:rPr lang="en-US" sz="1800" b="1" spc="-30" dirty="0">
                          <a:effectLst/>
                          <a:latin typeface="Times New Roman"/>
                          <a:ea typeface="Calibri" panose="020F0502020204030204" pitchFamily="34" charset="0"/>
                        </a:rPr>
                        <a:t> calcium channel blockers (verapamil, diltiazem; provided that EF &gt;40%) are recommended for acute rate control (Figure 17). </a:t>
                      </a:r>
                      <a:endParaRPr lang="en-US" dirty="0"/>
                    </a:p>
                  </a:txBody>
                  <a:tcPr/>
                </a:tc>
                <a:extLst>
                  <a:ext uri="{0D108BD9-81ED-4DB2-BD59-A6C34878D82A}">
                    <a16:rowId xmlns:a16="http://schemas.microsoft.com/office/drawing/2014/main" val="3763964171"/>
                  </a:ext>
                </a:extLst>
              </a:tr>
            </a:tbl>
          </a:graphicData>
        </a:graphic>
      </p:graphicFrame>
    </p:spTree>
    <p:extLst>
      <p:ext uri="{BB962C8B-B14F-4D97-AF65-F5344CB8AC3E}">
        <p14:creationId xmlns:p14="http://schemas.microsoft.com/office/powerpoint/2010/main" val="144019509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137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7F9885BD-66B9-8C2F-2965-AC5C80D0345D}"/>
              </a:ext>
            </a:extLst>
          </p:cNvPr>
          <p:cNvSpPr>
            <a:spLocks noGrp="1"/>
          </p:cNvSpPr>
          <p:nvPr>
            <p:ph type="ctrTitle"/>
          </p:nvPr>
        </p:nvSpPr>
        <p:spPr>
          <a:xfrm>
            <a:off x="4896817" y="533400"/>
            <a:ext cx="4836766" cy="481773"/>
          </a:xfrm>
        </p:spPr>
        <p:txBody>
          <a:bodyPr/>
          <a:lstStyle/>
          <a:p>
            <a:r>
              <a:rPr lang="en-US" sz="2800" dirty="0">
                <a:latin typeface="Lub Dub Medium" panose="020B0603030403020204" pitchFamily="34" charset="0"/>
              </a:rPr>
              <a:t>Acute Rate Control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99F1E942-E375-9158-37F2-D27DFCB7710C}"/>
              </a:ext>
            </a:extLst>
          </p:cNvPr>
          <p:cNvGraphicFramePr>
            <a:graphicFrameLocks noGrp="1"/>
          </p:cNvGraphicFramePr>
          <p:nvPr>
            <p:extLst>
              <p:ext uri="{D42A27DB-BD31-4B8C-83A1-F6EECF244321}">
                <p14:modId xmlns:p14="http://schemas.microsoft.com/office/powerpoint/2010/main" val="12804581"/>
              </p:ext>
            </p:extLst>
          </p:nvPr>
        </p:nvGraphicFramePr>
        <p:xfrm>
          <a:off x="1790700" y="1143000"/>
          <a:ext cx="11049000" cy="6229343"/>
        </p:xfrm>
        <a:graphic>
          <a:graphicData uri="http://schemas.openxmlformats.org/drawingml/2006/table">
            <a:tbl>
              <a:tblPr firstRow="1" firstCol="1" bandRow="1"/>
              <a:tblGrid>
                <a:gridCol w="1297153">
                  <a:extLst>
                    <a:ext uri="{9D8B030D-6E8A-4147-A177-3AD203B41FA5}">
                      <a16:colId xmlns:a16="http://schemas.microsoft.com/office/drawing/2014/main" val="2531505017"/>
                    </a:ext>
                  </a:extLst>
                </a:gridCol>
                <a:gridCol w="1509294">
                  <a:extLst>
                    <a:ext uri="{9D8B030D-6E8A-4147-A177-3AD203B41FA5}">
                      <a16:colId xmlns:a16="http://schemas.microsoft.com/office/drawing/2014/main" val="2291565176"/>
                    </a:ext>
                  </a:extLst>
                </a:gridCol>
                <a:gridCol w="8242553">
                  <a:extLst>
                    <a:ext uri="{9D8B030D-6E8A-4147-A177-3AD203B41FA5}">
                      <a16:colId xmlns:a16="http://schemas.microsoft.com/office/drawing/2014/main" val="786199936"/>
                    </a:ext>
                  </a:extLst>
                </a:gridCol>
              </a:tblGrid>
              <a:tr h="1698870">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0A"/>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50000"/>
                        </a:lnSpc>
                        <a:spcBef>
                          <a:spcPts val="0"/>
                        </a:spcBef>
                        <a:spcAft>
                          <a:spcPts val="0"/>
                        </a:spcAft>
                        <a:buFont typeface="+mj-lt"/>
                        <a:buAutoNum type="arabicPeriod" startAt="2"/>
                      </a:pPr>
                      <a:r>
                        <a:rPr lang="en-US" sz="1800" b="1" spc="-30" dirty="0">
                          <a:effectLst/>
                          <a:latin typeface="Times New Roman" panose="02020603050405020304" pitchFamily="18" charset="0"/>
                          <a:ea typeface="Calibri" panose="020F0502020204030204" pitchFamily="34" charset="0"/>
                          <a:cs typeface="Times New Roman" panose="02020603050405020304" pitchFamily="18" charset="0"/>
                        </a:rPr>
                        <a:t>In patients with AF with rapid ventricular response in whom beta blockers and </a:t>
                      </a:r>
                      <a:r>
                        <a:rPr lang="en-US" sz="1800" b="1" spc="-30" dirty="0" err="1">
                          <a:effectLst/>
                          <a:latin typeface="Times New Roman" panose="02020603050405020304" pitchFamily="18" charset="0"/>
                          <a:ea typeface="Calibri" panose="020F0502020204030204" pitchFamily="34" charset="0"/>
                          <a:cs typeface="Times New Roman" panose="02020603050405020304" pitchFamily="18" charset="0"/>
                        </a:rPr>
                        <a:t>nondihydropyridine</a:t>
                      </a:r>
                      <a:r>
                        <a:rPr lang="en-US" sz="1800" b="1" spc="-30" dirty="0">
                          <a:effectLst/>
                          <a:latin typeface="Times New Roman" panose="02020603050405020304" pitchFamily="18" charset="0"/>
                          <a:ea typeface="Calibri" panose="020F0502020204030204" pitchFamily="34" charset="0"/>
                          <a:cs typeface="Times New Roman" panose="02020603050405020304" pitchFamily="18" charset="0"/>
                        </a:rPr>
                        <a:t> calcium channel blockers are ineffective or contraindicated, digoxin can be considered for acute rate control, either alone or in combination with the aforementioned agents.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4471122"/>
                  </a:ext>
                </a:extLst>
              </a:tr>
              <a:tr h="823220">
                <a:tc>
                  <a:txBody>
                    <a:bodyPr/>
                    <a:lstStyle/>
                    <a:p>
                      <a:pPr marL="0" marR="0" algn="ctr">
                        <a:lnSpc>
                          <a:spcPct val="150000"/>
                        </a:lnSpc>
                        <a:spcBef>
                          <a:spcPts val="0"/>
                        </a:spcBef>
                        <a:spcAft>
                          <a:spcPts val="0"/>
                        </a:spcAft>
                      </a:pPr>
                      <a:r>
                        <a:rPr lang="en-US" sz="1800" b="1"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0A"/>
                    </a:solidFill>
                  </a:tcPr>
                </a:tc>
                <a:tc>
                  <a:txBody>
                    <a:bodyPr/>
                    <a:lstStyle/>
                    <a:p>
                      <a:pPr marL="0" marR="0" algn="ctr">
                        <a:lnSpc>
                          <a:spcPct val="150000"/>
                        </a:lnSpc>
                        <a:spcBef>
                          <a:spcPts val="0"/>
                        </a:spcBef>
                        <a:spcAft>
                          <a:spcPts val="0"/>
                        </a:spcAft>
                      </a:pPr>
                      <a:r>
                        <a:rPr lang="en-US" sz="1800" b="1"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150000"/>
                        </a:lnSpc>
                        <a:spcBef>
                          <a:spcPts val="0"/>
                        </a:spcBef>
                        <a:spcAft>
                          <a:spcPts val="0"/>
                        </a:spcAft>
                        <a:buFont typeface="+mj-lt"/>
                        <a:buAutoNum type="arabicPeriod" startAt="3"/>
                      </a:pPr>
                      <a:r>
                        <a:rPr lang="en-US" sz="1800" b="1" kern="100" spc="-30" dirty="0">
                          <a:effectLst/>
                          <a:latin typeface="Times New Roman" panose="02020603050405020304" pitchFamily="18" charset="0"/>
                          <a:ea typeface="Calibri" panose="020F0502020204030204" pitchFamily="34" charset="0"/>
                          <a:cs typeface="Times New Roman" panose="02020603050405020304" pitchFamily="18" charset="0"/>
                        </a:rPr>
                        <a:t>In patients with AF with rapid ventricular response, the addition of intravenous magnesium to standard rate-control measures is reasonable to achieve and maintain rate control.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4610753"/>
                  </a:ext>
                </a:extLst>
              </a:tr>
              <a:tr h="1698870">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302260" lvl="0" indent="-342900">
                        <a:lnSpc>
                          <a:spcPct val="150000"/>
                        </a:lnSpc>
                        <a:spcBef>
                          <a:spcPts val="0"/>
                        </a:spcBef>
                        <a:spcAft>
                          <a:spcPts val="0"/>
                        </a:spcAft>
                        <a:buFont typeface="+mj-lt"/>
                        <a:buAutoNum type="arabicPeriod" startAt="4"/>
                      </a:pPr>
                      <a:r>
                        <a:rPr lang="en-US" sz="1800" b="1" spc="-30" dirty="0">
                          <a:effectLst/>
                          <a:latin typeface="Times New Roman" panose="02020603050405020304" pitchFamily="18" charset="0"/>
                          <a:ea typeface="Calibri" panose="020F0502020204030204" pitchFamily="34" charset="0"/>
                          <a:cs typeface="Times New Roman" panose="02020603050405020304" pitchFamily="18" charset="0"/>
                        </a:rPr>
                        <a:t>In patients with AF with rapid ventricular response who are critically ill and/or in decompensated HF in whom beta blockers and </a:t>
                      </a:r>
                      <a:r>
                        <a:rPr lang="en-US" sz="1800" b="1" spc="-30" dirty="0" err="1">
                          <a:effectLst/>
                          <a:latin typeface="Times New Roman" panose="02020603050405020304" pitchFamily="18" charset="0"/>
                          <a:ea typeface="Calibri" panose="020F0502020204030204" pitchFamily="34" charset="0"/>
                          <a:cs typeface="Times New Roman" panose="02020603050405020304" pitchFamily="18" charset="0"/>
                        </a:rPr>
                        <a:t>nondihydropyridine</a:t>
                      </a:r>
                      <a:r>
                        <a:rPr lang="en-US" sz="1800" b="1" spc="-30" dirty="0">
                          <a:effectLst/>
                          <a:latin typeface="Times New Roman" panose="02020603050405020304" pitchFamily="18" charset="0"/>
                          <a:ea typeface="Calibri" panose="020F0502020204030204" pitchFamily="34" charset="0"/>
                          <a:cs typeface="Times New Roman" panose="02020603050405020304" pitchFamily="18" charset="0"/>
                        </a:rPr>
                        <a:t> calcium channel blockers are ineffective or contraindicated, intravenous amiodarone may be considered for acute rate control.*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1908739"/>
                  </a:ext>
                </a:extLst>
              </a:tr>
              <a:tr h="1261045">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302260" lvl="0" indent="-342900">
                        <a:lnSpc>
                          <a:spcPct val="150000"/>
                        </a:lnSpc>
                        <a:spcBef>
                          <a:spcPts val="0"/>
                        </a:spcBef>
                        <a:spcAft>
                          <a:spcPts val="0"/>
                        </a:spcAft>
                        <a:buFont typeface="+mj-lt"/>
                        <a:buAutoNum type="arabicPeriod" startAt="5"/>
                      </a:pPr>
                      <a:r>
                        <a:rPr lang="en-US" sz="1800" b="1" spc="-30" dirty="0">
                          <a:effectLst/>
                          <a:latin typeface="Times New Roman" panose="02020603050405020304" pitchFamily="18" charset="0"/>
                          <a:ea typeface="Calibri" panose="020F0502020204030204" pitchFamily="34" charset="0"/>
                          <a:cs typeface="Times New Roman" panose="02020603050405020304" pitchFamily="18" charset="0"/>
                        </a:rPr>
                        <a:t>In patients with AF with rapid ventricular response and known moderate or severe LV systolic dysfunction with or without decompensated HF, intravenous </a:t>
                      </a:r>
                      <a:r>
                        <a:rPr lang="en-US" sz="1800" b="1" spc="-30" dirty="0" err="1">
                          <a:effectLst/>
                          <a:latin typeface="Times New Roman" panose="02020603050405020304" pitchFamily="18" charset="0"/>
                          <a:ea typeface="Calibri" panose="020F0502020204030204" pitchFamily="34" charset="0"/>
                          <a:cs typeface="Times New Roman" panose="02020603050405020304" pitchFamily="18" charset="0"/>
                        </a:rPr>
                        <a:t>nondihydropyridine</a:t>
                      </a:r>
                      <a:r>
                        <a:rPr lang="en-US" sz="1800" b="1" spc="-30" dirty="0">
                          <a:effectLst/>
                          <a:latin typeface="Times New Roman" panose="02020603050405020304" pitchFamily="18" charset="0"/>
                          <a:ea typeface="Calibri" panose="020F0502020204030204" pitchFamily="34" charset="0"/>
                          <a:cs typeface="Times New Roman" panose="02020603050405020304" pitchFamily="18" charset="0"/>
                        </a:rPr>
                        <a:t> calcium channel blockers should not be administered.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1616423"/>
                  </a:ext>
                </a:extLst>
              </a:tr>
              <a:tr h="385394">
                <a:tc gridSpan="3">
                  <a:txBody>
                    <a:bodyPr/>
                    <a:lstStyle/>
                    <a:p>
                      <a:pPr marL="0" marR="0">
                        <a:lnSpc>
                          <a:spcPct val="150000"/>
                        </a:lnSpc>
                        <a:spcBef>
                          <a:spcPts val="0"/>
                        </a:spcBef>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*Consider the risk of cardioversion and stroke when using amiodarone as a rate-control agent.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09228921"/>
                  </a:ext>
                </a:extLst>
              </a:tr>
            </a:tbl>
          </a:graphicData>
        </a:graphic>
      </p:graphicFrame>
    </p:spTree>
    <p:extLst>
      <p:ext uri="{BB962C8B-B14F-4D97-AF65-F5344CB8AC3E}">
        <p14:creationId xmlns:p14="http://schemas.microsoft.com/office/powerpoint/2010/main" val="402616982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138</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pic>
        <p:nvPicPr>
          <p:cNvPr id="2" name="Picture 1" descr="A diagram of different types of medication&#10;&#10;Description automatically generated">
            <a:extLst>
              <a:ext uri="{FF2B5EF4-FFF2-40B4-BE49-F238E27FC236}">
                <a16:creationId xmlns:a16="http://schemas.microsoft.com/office/drawing/2014/main" id="{A57B451F-621E-09EF-A7ED-83BD674600DA}"/>
              </a:ext>
            </a:extLst>
          </p:cNvPr>
          <p:cNvPicPr>
            <a:picLocks noChangeAspect="1"/>
          </p:cNvPicPr>
          <p:nvPr/>
        </p:nvPicPr>
        <p:blipFill>
          <a:blip r:embed="rId2"/>
          <a:stretch>
            <a:fillRect/>
          </a:stretch>
        </p:blipFill>
        <p:spPr>
          <a:xfrm>
            <a:off x="2590800" y="0"/>
            <a:ext cx="9753600" cy="7550130"/>
          </a:xfrm>
          <a:prstGeom prst="rect">
            <a:avLst/>
          </a:prstGeom>
        </p:spPr>
      </p:pic>
      <p:sp>
        <p:nvSpPr>
          <p:cNvPr id="3" name="Title 5">
            <a:extLst>
              <a:ext uri="{FF2B5EF4-FFF2-40B4-BE49-F238E27FC236}">
                <a16:creationId xmlns:a16="http://schemas.microsoft.com/office/drawing/2014/main" id="{442A44F6-5B47-AAB0-E9CD-8F3477E88478}"/>
              </a:ext>
            </a:extLst>
          </p:cNvPr>
          <p:cNvSpPr>
            <a:spLocks noGrp="1"/>
          </p:cNvSpPr>
          <p:nvPr>
            <p:ph type="ctrTitle"/>
          </p:nvPr>
        </p:nvSpPr>
        <p:spPr>
          <a:xfrm>
            <a:off x="304800" y="1447800"/>
            <a:ext cx="2590800" cy="2895600"/>
          </a:xfrm>
        </p:spPr>
        <p:txBody>
          <a:bodyPr/>
          <a:lstStyle/>
          <a:p>
            <a:r>
              <a:rPr lang="en-US" sz="2800" dirty="0">
                <a:latin typeface="Lub Dub Medium" panose="020B0603030403020204" pitchFamily="34" charset="0"/>
              </a:rPr>
              <a:t>Figure 17. Acute Rate Control in AF With Rapid Ventricular Response (RVR)</a:t>
            </a:r>
          </a:p>
        </p:txBody>
      </p:sp>
      <p:sp>
        <p:nvSpPr>
          <p:cNvPr id="6" name="TextBox 5">
            <a:extLst>
              <a:ext uri="{FF2B5EF4-FFF2-40B4-BE49-F238E27FC236}">
                <a16:creationId xmlns:a16="http://schemas.microsoft.com/office/drawing/2014/main" id="{204070BF-65C1-1047-50C5-5DE5D3E26CC6}"/>
              </a:ext>
            </a:extLst>
          </p:cNvPr>
          <p:cNvSpPr txBox="1"/>
          <p:nvPr/>
        </p:nvSpPr>
        <p:spPr>
          <a:xfrm>
            <a:off x="304800" y="5924178"/>
            <a:ext cx="2133600" cy="1200329"/>
          </a:xfrm>
          <a:prstGeom prst="rect">
            <a:avLst/>
          </a:prstGeom>
          <a:noFill/>
        </p:spPr>
        <p:txBody>
          <a:bodyPr wrap="square">
            <a:spAutoFit/>
          </a:bodyPr>
          <a:lstStyle/>
          <a:p>
            <a:r>
              <a:rPr lang="en-US" sz="1200" dirty="0">
                <a:latin typeface="Lub Dub Medium" panose="020B0603030403020204" pitchFamily="34" charset="0"/>
              </a:rPr>
              <a:t>AF indicates atrial fibrillation; AV, atrioventricular; HF, heart failure; LV, left ventricular; and RVR, rapid ventricular response.</a:t>
            </a:r>
          </a:p>
        </p:txBody>
      </p:sp>
      <p:sp>
        <p:nvSpPr>
          <p:cNvPr id="8" name="TextBox 7">
            <a:extLst>
              <a:ext uri="{FF2B5EF4-FFF2-40B4-BE49-F238E27FC236}">
                <a16:creationId xmlns:a16="http://schemas.microsoft.com/office/drawing/2014/main" id="{6666FA87-97A1-777F-5AEC-3408B46D0BA5}"/>
              </a:ext>
            </a:extLst>
          </p:cNvPr>
          <p:cNvSpPr txBox="1"/>
          <p:nvPr/>
        </p:nvSpPr>
        <p:spPr>
          <a:xfrm>
            <a:off x="12496800" y="6400799"/>
            <a:ext cx="1981200" cy="1015663"/>
          </a:xfrm>
          <a:prstGeom prst="rect">
            <a:avLst/>
          </a:prstGeom>
          <a:noFill/>
        </p:spPr>
        <p:txBody>
          <a:bodyPr wrap="square">
            <a:spAutoFit/>
          </a:bodyPr>
          <a:lstStyle/>
          <a:p>
            <a:r>
              <a:rPr lang="en-US" sz="1200" dirty="0">
                <a:latin typeface="Lub Dub Medium" panose="020B0603030403020204" pitchFamily="34" charset="0"/>
              </a:rPr>
              <a:t>* Note: Contraindicated in patients with moderate-severe LV dysfunction regardless of decompensated HF. </a:t>
            </a:r>
          </a:p>
        </p:txBody>
      </p:sp>
      <p:sp>
        <p:nvSpPr>
          <p:cNvPr id="4" name="TextBox 3">
            <a:extLst>
              <a:ext uri="{FF2B5EF4-FFF2-40B4-BE49-F238E27FC236}">
                <a16:creationId xmlns:a16="http://schemas.microsoft.com/office/drawing/2014/main" id="{DAA63FDD-DD7C-9FA1-960F-0D0547BCB4A5}"/>
              </a:ext>
            </a:extLst>
          </p:cNvPr>
          <p:cNvSpPr txBox="1"/>
          <p:nvPr/>
        </p:nvSpPr>
        <p:spPr>
          <a:xfrm>
            <a:off x="228600" y="7106486"/>
            <a:ext cx="2362200" cy="276999"/>
          </a:xfrm>
          <a:prstGeom prst="rect">
            <a:avLst/>
          </a:prstGeom>
          <a:noFill/>
        </p:spPr>
        <p:txBody>
          <a:bodyPr wrap="square">
            <a:spAutoFit/>
          </a:bodyPr>
          <a:lstStyle/>
          <a:p>
            <a:r>
              <a:rPr lang="en-US" sz="1200" b="1" dirty="0">
                <a:latin typeface="Lub Dub Medium" panose="020B0603030403020204" pitchFamily="34" charset="0"/>
              </a:rPr>
              <a:t>Colors correspond to Table 2. </a:t>
            </a:r>
          </a:p>
        </p:txBody>
      </p:sp>
    </p:spTree>
    <p:extLst>
      <p:ext uri="{BB962C8B-B14F-4D97-AF65-F5344CB8AC3E}">
        <p14:creationId xmlns:p14="http://schemas.microsoft.com/office/powerpoint/2010/main" val="418085223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139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1834433D-E82F-9EEF-5AB0-43DABA10A557}"/>
              </a:ext>
            </a:extLst>
          </p:cNvPr>
          <p:cNvSpPr>
            <a:spLocks noGrp="1"/>
          </p:cNvSpPr>
          <p:nvPr>
            <p:ph type="ctrTitle"/>
          </p:nvPr>
        </p:nvSpPr>
        <p:spPr>
          <a:xfrm>
            <a:off x="5143500" y="990600"/>
            <a:ext cx="4343400" cy="609600"/>
          </a:xfrm>
        </p:spPr>
        <p:txBody>
          <a:bodyPr/>
          <a:lstStyle/>
          <a:p>
            <a:r>
              <a:rPr lang="en-US" sz="2800" dirty="0">
                <a:latin typeface="Lub Dub Medium" panose="020B0603030403020204" pitchFamily="34" charset="0"/>
              </a:rPr>
              <a:t>Long-Term Rate Control</a:t>
            </a:r>
          </a:p>
        </p:txBody>
      </p:sp>
      <p:graphicFrame>
        <p:nvGraphicFramePr>
          <p:cNvPr id="3" name="Table 2">
            <a:extLst>
              <a:ext uri="{FF2B5EF4-FFF2-40B4-BE49-F238E27FC236}">
                <a16:creationId xmlns:a16="http://schemas.microsoft.com/office/drawing/2014/main" id="{06BB3E67-985E-3C45-8443-ECDB42FB5D4E}"/>
              </a:ext>
            </a:extLst>
          </p:cNvPr>
          <p:cNvGraphicFramePr>
            <a:graphicFrameLocks noGrp="1"/>
          </p:cNvGraphicFramePr>
          <p:nvPr>
            <p:extLst>
              <p:ext uri="{D42A27DB-BD31-4B8C-83A1-F6EECF244321}">
                <p14:modId xmlns:p14="http://schemas.microsoft.com/office/powerpoint/2010/main" val="4056315172"/>
              </p:ext>
            </p:extLst>
          </p:nvPr>
        </p:nvGraphicFramePr>
        <p:xfrm>
          <a:off x="1409700" y="1828800"/>
          <a:ext cx="11811000" cy="5114924"/>
        </p:xfrm>
        <a:graphic>
          <a:graphicData uri="http://schemas.openxmlformats.org/drawingml/2006/table">
            <a:tbl>
              <a:tblPr firstRow="1" firstCol="1" bandRow="1"/>
              <a:tblGrid>
                <a:gridCol w="1237793">
                  <a:extLst>
                    <a:ext uri="{9D8B030D-6E8A-4147-A177-3AD203B41FA5}">
                      <a16:colId xmlns:a16="http://schemas.microsoft.com/office/drawing/2014/main" val="842987568"/>
                    </a:ext>
                  </a:extLst>
                </a:gridCol>
                <a:gridCol w="1341729">
                  <a:extLst>
                    <a:ext uri="{9D8B030D-6E8A-4147-A177-3AD203B41FA5}">
                      <a16:colId xmlns:a16="http://schemas.microsoft.com/office/drawing/2014/main" val="1904078411"/>
                    </a:ext>
                  </a:extLst>
                </a:gridCol>
                <a:gridCol w="9231478">
                  <a:extLst>
                    <a:ext uri="{9D8B030D-6E8A-4147-A177-3AD203B41FA5}">
                      <a16:colId xmlns:a16="http://schemas.microsoft.com/office/drawing/2014/main" val="42151930"/>
                    </a:ext>
                  </a:extLst>
                </a:gridCol>
              </a:tblGrid>
              <a:tr h="1278731">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Recommendations for Long-Term Rate Control</a:t>
                      </a:r>
                      <a:br>
                        <a:rPr lang="en-US" sz="1800" b="1" dirty="0">
                          <a:effectLst/>
                          <a:latin typeface="Times New Roman" panose="02020603050405020304" pitchFamily="18" charset="0"/>
                        </a:rPr>
                      </a:br>
                      <a:r>
                        <a:rPr lang="en-US" sz="1800" dirty="0">
                          <a:effectLst/>
                          <a:latin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Recommendations for Long-Term Rate Control</a:t>
                      </a:r>
                      <a:br>
                        <a:rPr lang="en-US" sz="1800" b="1"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516507893"/>
                  </a:ext>
                </a:extLst>
              </a:tr>
              <a:tr h="586659">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Recommendations</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4620545"/>
                  </a:ext>
                </a:extLst>
              </a:tr>
              <a:tr h="1970803">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In patients with AF, beta blockers or </a:t>
                      </a:r>
                      <a:r>
                        <a:rPr lang="en-US" sz="1800" b="1" dirty="0" err="1">
                          <a:effectLst/>
                          <a:latin typeface="Times New Roman" panose="02020603050405020304" pitchFamily="18" charset="0"/>
                          <a:ea typeface="Times New Roman" panose="02020603050405020304" pitchFamily="18" charset="0"/>
                        </a:rPr>
                        <a:t>nondihydropyridine</a:t>
                      </a:r>
                      <a:r>
                        <a:rPr lang="en-US" sz="1800" b="1" dirty="0">
                          <a:effectLst/>
                          <a:latin typeface="Times New Roman" panose="02020603050405020304" pitchFamily="18" charset="0"/>
                          <a:ea typeface="Times New Roman" panose="02020603050405020304" pitchFamily="18" charset="0"/>
                        </a:rPr>
                        <a:t> calcium-channel blockers (diltiazem, verapamil) are recommended for long-term rate control with the choice of agent according to underlying substrate and comorbid conditions.</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2465649"/>
                  </a:ext>
                </a:extLst>
              </a:tr>
              <a:tr h="127873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spc="-30" dirty="0">
                          <a:effectLst/>
                          <a:latin typeface="Times New Roman" panose="02020603050405020304" pitchFamily="18" charset="0"/>
                          <a:ea typeface="Calibri" panose="020F0502020204030204" pitchFamily="34" charset="0"/>
                        </a:rPr>
                        <a:t>For patients with AF in whom measuring serum digoxin levels is indicated, it is reasonable to target levels  &lt;1.2 ng/</a:t>
                      </a:r>
                      <a:r>
                        <a:rPr lang="en-US" sz="1800" b="1" spc="-30" dirty="0" err="1">
                          <a:effectLst/>
                          <a:latin typeface="Times New Roman" panose="02020603050405020304" pitchFamily="18" charset="0"/>
                          <a:ea typeface="Calibri" panose="020F0502020204030204" pitchFamily="34" charset="0"/>
                        </a:rPr>
                        <a:t>mL.</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032127"/>
                  </a:ext>
                </a:extLst>
              </a:tr>
            </a:tbl>
          </a:graphicData>
        </a:graphic>
      </p:graphicFrame>
    </p:spTree>
    <p:extLst>
      <p:ext uri="{BB962C8B-B14F-4D97-AF65-F5344CB8AC3E}">
        <p14:creationId xmlns:p14="http://schemas.microsoft.com/office/powerpoint/2010/main" val="312345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14</a:t>
            </a:fld>
            <a:endParaRPr lang="en-US" dirty="0"/>
          </a:p>
        </p:txBody>
      </p:sp>
      <p:sp>
        <p:nvSpPr>
          <p:cNvPr id="2" name="Title 3">
            <a:extLst>
              <a:ext uri="{FF2B5EF4-FFF2-40B4-BE49-F238E27FC236}">
                <a16:creationId xmlns:a16="http://schemas.microsoft.com/office/drawing/2014/main" id="{25E0AC4E-C218-93EE-2809-59DBD0D1EC52}"/>
              </a:ext>
            </a:extLst>
          </p:cNvPr>
          <p:cNvSpPr>
            <a:spLocks noGrp="1"/>
          </p:cNvSpPr>
          <p:nvPr>
            <p:ph type="ctrTitle"/>
          </p:nvPr>
        </p:nvSpPr>
        <p:spPr>
          <a:xfrm>
            <a:off x="4114800" y="1752600"/>
            <a:ext cx="6400800" cy="609599"/>
          </a:xfrm>
        </p:spPr>
        <p:txBody>
          <a:bodyPr/>
          <a:lstStyle/>
          <a:p>
            <a:r>
              <a:rPr lang="en-US" sz="3600" dirty="0">
                <a:latin typeface="Lub Dub Medium" panose="020B0603030403020204" pitchFamily="34" charset="0"/>
              </a:rPr>
              <a:t>Top 10 Take Home Messages</a:t>
            </a:r>
          </a:p>
        </p:txBody>
      </p:sp>
      <p:sp>
        <p:nvSpPr>
          <p:cNvPr id="3" name="TextBox 2">
            <a:extLst>
              <a:ext uri="{FF2B5EF4-FFF2-40B4-BE49-F238E27FC236}">
                <a16:creationId xmlns:a16="http://schemas.microsoft.com/office/drawing/2014/main" id="{BBDF0250-A2BC-D421-A12D-0B6836B3FE35}"/>
              </a:ext>
            </a:extLst>
          </p:cNvPr>
          <p:cNvSpPr txBox="1"/>
          <p:nvPr/>
        </p:nvSpPr>
        <p:spPr>
          <a:xfrm>
            <a:off x="1771650" y="2914471"/>
            <a:ext cx="11087100" cy="2400657"/>
          </a:xfrm>
          <a:prstGeom prst="rect">
            <a:avLst/>
          </a:prstGeom>
          <a:noFill/>
        </p:spPr>
        <p:txBody>
          <a:bodyPr wrap="square">
            <a:spAutoFit/>
          </a:bodyPr>
          <a:lstStyle/>
          <a:p>
            <a:r>
              <a:rPr lang="en-US" sz="3000" dirty="0">
                <a:latin typeface="Lub Dub Medium" panose="020B0603030403020204" pitchFamily="34" charset="0"/>
              </a:rPr>
              <a:t>10. </a:t>
            </a:r>
            <a:r>
              <a:rPr lang="en-US" sz="3000" dirty="0">
                <a:latin typeface="Lub Dub Bold" panose="020B0803030403020204" pitchFamily="34" charset="0"/>
              </a:rPr>
              <a:t>Recommendations are made for patients with AF identified during medical illness or surgery (precipitants): </a:t>
            </a:r>
            <a:r>
              <a:rPr lang="en-US" sz="3000" dirty="0">
                <a:latin typeface="Lub Dub Medium" panose="020B0603030403020204" pitchFamily="34" charset="0"/>
              </a:rPr>
              <a:t>Emphasis is made on the risk of recurrent AF after AF is discovered during noncardiac illness or other precipitants, such as surgery.</a:t>
            </a:r>
          </a:p>
        </p:txBody>
      </p:sp>
    </p:spTree>
    <p:extLst>
      <p:ext uri="{BB962C8B-B14F-4D97-AF65-F5344CB8AC3E}">
        <p14:creationId xmlns:p14="http://schemas.microsoft.com/office/powerpoint/2010/main" val="1127350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140</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2" name="Table 1">
            <a:extLst>
              <a:ext uri="{FF2B5EF4-FFF2-40B4-BE49-F238E27FC236}">
                <a16:creationId xmlns:a16="http://schemas.microsoft.com/office/drawing/2014/main" id="{5B38EB19-EA93-2FC1-24E3-0127DB761DB9}"/>
              </a:ext>
            </a:extLst>
          </p:cNvPr>
          <p:cNvGraphicFramePr>
            <a:graphicFrameLocks noGrp="1"/>
          </p:cNvGraphicFramePr>
          <p:nvPr>
            <p:extLst>
              <p:ext uri="{D42A27DB-BD31-4B8C-83A1-F6EECF244321}">
                <p14:modId xmlns:p14="http://schemas.microsoft.com/office/powerpoint/2010/main" val="766198514"/>
              </p:ext>
            </p:extLst>
          </p:nvPr>
        </p:nvGraphicFramePr>
        <p:xfrm>
          <a:off x="1485900" y="1676400"/>
          <a:ext cx="11658600" cy="4876799"/>
        </p:xfrm>
        <a:graphic>
          <a:graphicData uri="http://schemas.openxmlformats.org/drawingml/2006/table">
            <a:tbl>
              <a:tblPr firstRow="1" firstCol="1" bandRow="1"/>
              <a:tblGrid>
                <a:gridCol w="1221821">
                  <a:extLst>
                    <a:ext uri="{9D8B030D-6E8A-4147-A177-3AD203B41FA5}">
                      <a16:colId xmlns:a16="http://schemas.microsoft.com/office/drawing/2014/main" val="3093922201"/>
                    </a:ext>
                  </a:extLst>
                </a:gridCol>
                <a:gridCol w="1324417">
                  <a:extLst>
                    <a:ext uri="{9D8B030D-6E8A-4147-A177-3AD203B41FA5}">
                      <a16:colId xmlns:a16="http://schemas.microsoft.com/office/drawing/2014/main" val="3417338807"/>
                    </a:ext>
                  </a:extLst>
                </a:gridCol>
                <a:gridCol w="9112362">
                  <a:extLst>
                    <a:ext uri="{9D8B030D-6E8A-4147-A177-3AD203B41FA5}">
                      <a16:colId xmlns:a16="http://schemas.microsoft.com/office/drawing/2014/main" val="3415186984"/>
                    </a:ext>
                  </a:extLst>
                </a:gridCol>
              </a:tblGrid>
              <a:tr h="2122493">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rPr>
                        <a:t>2a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rPr>
                        <a:t>B-R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3"/>
                      </a:pPr>
                      <a:r>
                        <a:rPr lang="en-US" sz="1800" b="1" spc="-30" dirty="0">
                          <a:effectLst/>
                          <a:latin typeface="Times New Roman" panose="02020603050405020304" pitchFamily="18" charset="0"/>
                          <a:ea typeface="Calibri" panose="020F0502020204030204" pitchFamily="34" charset="0"/>
                        </a:rPr>
                        <a:t>In patients with AF and HF symptoms, digoxin is reasonable for long-term rate control in combination with other rate-controlling agents, or as monotherapy if other agents are not preferred, not tolerated, or contraindicated.</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2452006"/>
                  </a:ext>
                </a:extLst>
              </a:tr>
              <a:tr h="1377153">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4"/>
                      </a:pPr>
                      <a:r>
                        <a:rPr lang="en-US" sz="1800" b="1" spc="-30" dirty="0">
                          <a:effectLst/>
                          <a:latin typeface="Times New Roman" panose="02020603050405020304" pitchFamily="18" charset="0"/>
                          <a:ea typeface="Calibri" panose="020F0502020204030204" pitchFamily="34" charset="0"/>
                        </a:rPr>
                        <a:t>In patients with AF and LVEF &lt;40%, </a:t>
                      </a:r>
                      <a:r>
                        <a:rPr lang="en-US" sz="1800" b="1" spc="-30" dirty="0" err="1">
                          <a:effectLst/>
                          <a:latin typeface="Times New Roman" panose="02020603050405020304" pitchFamily="18" charset="0"/>
                          <a:ea typeface="Calibri" panose="020F0502020204030204" pitchFamily="34" charset="0"/>
                        </a:rPr>
                        <a:t>nondihydropyridine</a:t>
                      </a:r>
                      <a:r>
                        <a:rPr lang="en-US" sz="1800" b="1" spc="-30" dirty="0">
                          <a:effectLst/>
                          <a:latin typeface="Times New Roman" panose="02020603050405020304" pitchFamily="18" charset="0"/>
                          <a:ea typeface="Calibri" panose="020F0502020204030204" pitchFamily="34" charset="0"/>
                        </a:rPr>
                        <a:t> calcium channel-blocking drugs should not be administered given their potential to exacerbate HF.</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9744639"/>
                  </a:ext>
                </a:extLst>
              </a:tr>
              <a:tr h="1377153">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5"/>
                      </a:pPr>
                      <a:r>
                        <a:rPr lang="en-US" sz="1800" b="1" dirty="0">
                          <a:solidFill>
                            <a:srgbClr val="000000"/>
                          </a:solidFill>
                          <a:effectLst/>
                          <a:latin typeface="Times New Roman" panose="02020603050405020304" pitchFamily="18" charset="0"/>
                          <a:ea typeface="Times New Roman" panose="02020603050405020304" pitchFamily="18" charset="0"/>
                        </a:rPr>
                        <a:t>In patients with permanent AF who have risk factors for cardiovascular events, dronedarone should not be used for long-term rate control.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1989948"/>
                  </a:ext>
                </a:extLst>
              </a:tr>
            </a:tbl>
          </a:graphicData>
        </a:graphic>
      </p:graphicFrame>
      <p:sp>
        <p:nvSpPr>
          <p:cNvPr id="3" name="Title 5">
            <a:extLst>
              <a:ext uri="{FF2B5EF4-FFF2-40B4-BE49-F238E27FC236}">
                <a16:creationId xmlns:a16="http://schemas.microsoft.com/office/drawing/2014/main" id="{C84A0E91-95AF-29CF-9526-58BE36F86156}"/>
              </a:ext>
            </a:extLst>
          </p:cNvPr>
          <p:cNvSpPr>
            <a:spLocks noGrp="1"/>
          </p:cNvSpPr>
          <p:nvPr>
            <p:ph type="ctrTitle"/>
          </p:nvPr>
        </p:nvSpPr>
        <p:spPr>
          <a:xfrm>
            <a:off x="4514850" y="762000"/>
            <a:ext cx="5600700" cy="609600"/>
          </a:xfrm>
        </p:spPr>
        <p:txBody>
          <a:bodyPr/>
          <a:lstStyle/>
          <a:p>
            <a:r>
              <a:rPr lang="en-US" sz="2800" dirty="0">
                <a:latin typeface="Lub Dub Medium" panose="020B0603030403020204" pitchFamily="34" charset="0"/>
              </a:rPr>
              <a:t>Long-Term Rate Control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Tree>
    <p:extLst>
      <p:ext uri="{BB962C8B-B14F-4D97-AF65-F5344CB8AC3E}">
        <p14:creationId xmlns:p14="http://schemas.microsoft.com/office/powerpoint/2010/main" val="108927665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141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pic>
        <p:nvPicPr>
          <p:cNvPr id="2" name="Picture 1" descr="A diagram of a blockage&#10;&#10;Description automatically generated">
            <a:extLst>
              <a:ext uri="{FF2B5EF4-FFF2-40B4-BE49-F238E27FC236}">
                <a16:creationId xmlns:a16="http://schemas.microsoft.com/office/drawing/2014/main" id="{E99FE533-D71D-8C98-6EF7-05EB449AAEEE}"/>
              </a:ext>
            </a:extLst>
          </p:cNvPr>
          <p:cNvPicPr>
            <a:picLocks noChangeAspect="1"/>
          </p:cNvPicPr>
          <p:nvPr/>
        </p:nvPicPr>
        <p:blipFill>
          <a:blip r:embed="rId2"/>
          <a:stretch>
            <a:fillRect/>
          </a:stretch>
        </p:blipFill>
        <p:spPr>
          <a:xfrm>
            <a:off x="1905000" y="914400"/>
            <a:ext cx="11083714" cy="6400800"/>
          </a:xfrm>
          <a:prstGeom prst="rect">
            <a:avLst/>
          </a:prstGeom>
        </p:spPr>
      </p:pic>
      <p:sp>
        <p:nvSpPr>
          <p:cNvPr id="3" name="Title 5">
            <a:extLst>
              <a:ext uri="{FF2B5EF4-FFF2-40B4-BE49-F238E27FC236}">
                <a16:creationId xmlns:a16="http://schemas.microsoft.com/office/drawing/2014/main" id="{54AB55E9-F12A-E3D9-3D33-02D52EB1B812}"/>
              </a:ext>
            </a:extLst>
          </p:cNvPr>
          <p:cNvSpPr>
            <a:spLocks noGrp="1"/>
          </p:cNvSpPr>
          <p:nvPr>
            <p:ph type="ctrTitle"/>
          </p:nvPr>
        </p:nvSpPr>
        <p:spPr>
          <a:xfrm>
            <a:off x="2514600" y="387824"/>
            <a:ext cx="6650143" cy="533400"/>
          </a:xfrm>
        </p:spPr>
        <p:txBody>
          <a:bodyPr/>
          <a:lstStyle/>
          <a:p>
            <a:r>
              <a:rPr lang="en-US" sz="2800" dirty="0">
                <a:latin typeface="Lub Dub Medium" panose="020B0603030403020204" pitchFamily="34" charset="0"/>
              </a:rPr>
              <a:t>Figure 18. AF Long-Term Rate Control</a:t>
            </a:r>
          </a:p>
        </p:txBody>
      </p:sp>
      <p:sp>
        <p:nvSpPr>
          <p:cNvPr id="6" name="TextBox 5">
            <a:extLst>
              <a:ext uri="{FF2B5EF4-FFF2-40B4-BE49-F238E27FC236}">
                <a16:creationId xmlns:a16="http://schemas.microsoft.com/office/drawing/2014/main" id="{D69C7A2B-FEF3-6412-A3B7-A9EEDC36C24D}"/>
              </a:ext>
            </a:extLst>
          </p:cNvPr>
          <p:cNvSpPr txBox="1"/>
          <p:nvPr/>
        </p:nvSpPr>
        <p:spPr>
          <a:xfrm>
            <a:off x="11353800" y="6629400"/>
            <a:ext cx="3048000" cy="830997"/>
          </a:xfrm>
          <a:prstGeom prst="rect">
            <a:avLst/>
          </a:prstGeom>
          <a:noFill/>
        </p:spPr>
        <p:txBody>
          <a:bodyPr wrap="square">
            <a:spAutoFit/>
          </a:bodyPr>
          <a:lstStyle/>
          <a:p>
            <a:r>
              <a:rPr lang="en-US" sz="1200" dirty="0">
                <a:latin typeface="Lub Dub Medium" panose="020B0603030403020204" pitchFamily="34" charset="0"/>
              </a:rPr>
              <a:t>AF indicates atrial fibrillation; LVEF, left ventricular ejection fraction; and NDCC, </a:t>
            </a:r>
            <a:r>
              <a:rPr lang="en-US" sz="1200" dirty="0" err="1">
                <a:latin typeface="Lub Dub Medium" panose="020B0603030403020204" pitchFamily="34" charset="0"/>
              </a:rPr>
              <a:t>nondihydropyridine</a:t>
            </a:r>
            <a:r>
              <a:rPr lang="en-US" sz="1200" dirty="0">
                <a:latin typeface="Lub Dub Medium" panose="020B0603030403020204" pitchFamily="34" charset="0"/>
              </a:rPr>
              <a:t> calcium channel blocker. </a:t>
            </a:r>
          </a:p>
        </p:txBody>
      </p:sp>
      <p:sp>
        <p:nvSpPr>
          <p:cNvPr id="4" name="TextBox 3">
            <a:extLst>
              <a:ext uri="{FF2B5EF4-FFF2-40B4-BE49-F238E27FC236}">
                <a16:creationId xmlns:a16="http://schemas.microsoft.com/office/drawing/2014/main" id="{32D60270-74EE-D17A-19FD-91CD373A6E87}"/>
              </a:ext>
            </a:extLst>
          </p:cNvPr>
          <p:cNvSpPr txBox="1"/>
          <p:nvPr/>
        </p:nvSpPr>
        <p:spPr>
          <a:xfrm>
            <a:off x="491914" y="7183398"/>
            <a:ext cx="2362200" cy="276999"/>
          </a:xfrm>
          <a:prstGeom prst="rect">
            <a:avLst/>
          </a:prstGeom>
          <a:noFill/>
        </p:spPr>
        <p:txBody>
          <a:bodyPr wrap="square">
            <a:spAutoFit/>
          </a:bodyPr>
          <a:lstStyle/>
          <a:p>
            <a:r>
              <a:rPr lang="en-US" sz="1200" b="1" dirty="0">
                <a:latin typeface="Lub Dub Medium" panose="020B0603030403020204" pitchFamily="34" charset="0"/>
              </a:rPr>
              <a:t>Colors correspond to Table 2. </a:t>
            </a:r>
          </a:p>
        </p:txBody>
      </p:sp>
    </p:spTree>
    <p:extLst>
      <p:ext uri="{BB962C8B-B14F-4D97-AF65-F5344CB8AC3E}">
        <p14:creationId xmlns:p14="http://schemas.microsoft.com/office/powerpoint/2010/main" val="365115939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142</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D0AD839F-DFA8-A841-1793-4F8BC1F497EC}"/>
              </a:ext>
            </a:extLst>
          </p:cNvPr>
          <p:cNvSpPr>
            <a:spLocks noGrp="1"/>
          </p:cNvSpPr>
          <p:nvPr>
            <p:ph type="ctrTitle"/>
          </p:nvPr>
        </p:nvSpPr>
        <p:spPr>
          <a:xfrm>
            <a:off x="3500437" y="457200"/>
            <a:ext cx="6867525" cy="762000"/>
          </a:xfrm>
        </p:spPr>
        <p:txBody>
          <a:bodyPr/>
          <a:lstStyle/>
          <a:p>
            <a:r>
              <a:rPr lang="en-US" sz="2800" dirty="0">
                <a:latin typeface="Lub Dub Medium" panose="020B0603030403020204" pitchFamily="34" charset="0"/>
              </a:rPr>
              <a:t>Atrioventricular Nodal Ablation (AVNA)</a:t>
            </a:r>
          </a:p>
        </p:txBody>
      </p:sp>
      <p:graphicFrame>
        <p:nvGraphicFramePr>
          <p:cNvPr id="8" name="Table 7">
            <a:extLst>
              <a:ext uri="{FF2B5EF4-FFF2-40B4-BE49-F238E27FC236}">
                <a16:creationId xmlns:a16="http://schemas.microsoft.com/office/drawing/2014/main" id="{E3084641-40D3-55D1-2940-8F8265E882EA}"/>
              </a:ext>
            </a:extLst>
          </p:cNvPr>
          <p:cNvGraphicFramePr>
            <a:graphicFrameLocks noGrp="1"/>
          </p:cNvGraphicFramePr>
          <p:nvPr>
            <p:extLst>
              <p:ext uri="{D42A27DB-BD31-4B8C-83A1-F6EECF244321}">
                <p14:modId xmlns:p14="http://schemas.microsoft.com/office/powerpoint/2010/main" val="3431580813"/>
              </p:ext>
            </p:extLst>
          </p:nvPr>
        </p:nvGraphicFramePr>
        <p:xfrm>
          <a:off x="990600" y="1524000"/>
          <a:ext cx="11887200" cy="5724525"/>
        </p:xfrm>
        <a:graphic>
          <a:graphicData uri="http://schemas.openxmlformats.org/drawingml/2006/table">
            <a:tbl>
              <a:tblPr firstRow="1" firstCol="1" bandRow="1"/>
              <a:tblGrid>
                <a:gridCol w="1245779">
                  <a:extLst>
                    <a:ext uri="{9D8B030D-6E8A-4147-A177-3AD203B41FA5}">
                      <a16:colId xmlns:a16="http://schemas.microsoft.com/office/drawing/2014/main" val="2315034407"/>
                    </a:ext>
                  </a:extLst>
                </a:gridCol>
                <a:gridCol w="1350385">
                  <a:extLst>
                    <a:ext uri="{9D8B030D-6E8A-4147-A177-3AD203B41FA5}">
                      <a16:colId xmlns:a16="http://schemas.microsoft.com/office/drawing/2014/main" val="1836399678"/>
                    </a:ext>
                  </a:extLst>
                </a:gridCol>
                <a:gridCol w="9291036">
                  <a:extLst>
                    <a:ext uri="{9D8B030D-6E8A-4147-A177-3AD203B41FA5}">
                      <a16:colId xmlns:a16="http://schemas.microsoft.com/office/drawing/2014/main" val="3631082023"/>
                    </a:ext>
                  </a:extLst>
                </a:gridCol>
              </a:tblGrid>
              <a:tr h="1355944">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Recommendations for AVNA</a:t>
                      </a:r>
                      <a:endParaRPr lang="en-US" sz="1800" dirty="0">
                        <a:effectLst/>
                        <a:latin typeface="Times New Roman" panose="02020603050405020304" pitchFamily="18" charset="0"/>
                      </a:endParaRPr>
                    </a:p>
                    <a:p>
                      <a:pPr algn="ctr"/>
                      <a:r>
                        <a:rPr lang="en-US" sz="1800" dirty="0">
                          <a:effectLst/>
                          <a:latin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rPr>
                        <a:t>Recommendations for</a:t>
                      </a:r>
                      <a:r>
                        <a:rPr lang="en-US" sz="1800" b="1" dirty="0">
                          <a:effectLst/>
                          <a:latin typeface="Times New Roman" panose="02020603050405020304" pitchFamily="18" charset="0"/>
                          <a:ea typeface="Times New Roman" panose="02020603050405020304" pitchFamily="18" charset="0"/>
                        </a:rPr>
                        <a:t> AVNA</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612265996"/>
                  </a:ext>
                </a:extLst>
              </a:tr>
              <a:tr h="622083">
                <a:tc>
                  <a:txBody>
                    <a:bodyPr/>
                    <a:lstStyle/>
                    <a:p>
                      <a:pPr marL="0" marR="0" algn="ctr">
                        <a:lnSpc>
                          <a:spcPct val="200000"/>
                        </a:lnSpc>
                        <a:spcBef>
                          <a:spcPts val="0"/>
                        </a:spcBef>
                        <a:spcAft>
                          <a:spcPts val="0"/>
                        </a:spcAft>
                      </a:pPr>
                      <a:r>
                        <a:rPr lang="en-US" sz="1800" b="1" dirty="0">
                          <a:effectLst/>
                          <a:latin typeface="Times New Roman"/>
                          <a:ea typeface="Times New Roman" panose="02020603050405020304" pitchFamily="18" charset="0"/>
                        </a:rPr>
                        <a:t>COR</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Times New Roman" panose="02020603050405020304" pitchFamily="18" charset="0"/>
                        </a:rPr>
                        <a:t>LOE</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Recommendations</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5565063"/>
                  </a:ext>
                </a:extLst>
              </a:tr>
              <a:tr h="2089805">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1</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C-LD</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In patients with AF and a persistently rapid ventricular response who undergo AVNA, initial pacemaker lower rate programming should be 80 to 90 bpm to reduce the risk of sudden death.</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9055958"/>
                  </a:ext>
                </a:extLst>
              </a:tr>
              <a:tr h="1656693">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2a</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B-R</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rPr>
                        <a:t>In patients with AF and uncontrolled rapid ventricular response refractory to rate-control medications (who are not candidates for or in whom rhythm control has been unsuccessful), AVNA can be useful to improve symptoms and QOL.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6570095"/>
                  </a:ext>
                </a:extLst>
              </a:tr>
            </a:tbl>
          </a:graphicData>
        </a:graphic>
      </p:graphicFrame>
    </p:spTree>
    <p:extLst>
      <p:ext uri="{BB962C8B-B14F-4D97-AF65-F5344CB8AC3E}">
        <p14:creationId xmlns:p14="http://schemas.microsoft.com/office/powerpoint/2010/main" val="42552570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143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2C6394B2-CBB2-81DF-E911-70A3F828D381}"/>
              </a:ext>
            </a:extLst>
          </p:cNvPr>
          <p:cNvSpPr>
            <a:spLocks noGrp="1"/>
          </p:cNvSpPr>
          <p:nvPr>
            <p:ph type="ctrTitle"/>
          </p:nvPr>
        </p:nvSpPr>
        <p:spPr>
          <a:xfrm>
            <a:off x="5172075" y="914400"/>
            <a:ext cx="4286250" cy="762000"/>
          </a:xfrm>
        </p:spPr>
        <p:txBody>
          <a:bodyPr/>
          <a:lstStyle/>
          <a:p>
            <a:r>
              <a:rPr lang="en-US" sz="2800" dirty="0">
                <a:latin typeface="Lub Dub Medium" panose="020B0603030403020204" pitchFamily="34" charset="0"/>
              </a:rPr>
              <a:t>Atrioventricular Nodal Ablation (AVNA)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F9795D30-6F36-2F81-CE95-4FFE3402D721}"/>
              </a:ext>
            </a:extLst>
          </p:cNvPr>
          <p:cNvGraphicFramePr>
            <a:graphicFrameLocks noGrp="1"/>
          </p:cNvGraphicFramePr>
          <p:nvPr>
            <p:extLst>
              <p:ext uri="{D42A27DB-BD31-4B8C-83A1-F6EECF244321}">
                <p14:modId xmlns:p14="http://schemas.microsoft.com/office/powerpoint/2010/main" val="930985692"/>
              </p:ext>
            </p:extLst>
          </p:nvPr>
        </p:nvGraphicFramePr>
        <p:xfrm>
          <a:off x="1790700" y="1943100"/>
          <a:ext cx="11048999" cy="4343400"/>
        </p:xfrm>
        <a:graphic>
          <a:graphicData uri="http://schemas.openxmlformats.org/drawingml/2006/table">
            <a:tbl>
              <a:tblPr firstRow="1" firstCol="1" bandRow="1"/>
              <a:tblGrid>
                <a:gridCol w="1492384">
                  <a:extLst>
                    <a:ext uri="{9D8B030D-6E8A-4147-A177-3AD203B41FA5}">
                      <a16:colId xmlns:a16="http://schemas.microsoft.com/office/drawing/2014/main" val="212982756"/>
                    </a:ext>
                  </a:extLst>
                </a:gridCol>
                <a:gridCol w="1596045">
                  <a:extLst>
                    <a:ext uri="{9D8B030D-6E8A-4147-A177-3AD203B41FA5}">
                      <a16:colId xmlns:a16="http://schemas.microsoft.com/office/drawing/2014/main" val="3211841385"/>
                    </a:ext>
                  </a:extLst>
                </a:gridCol>
                <a:gridCol w="7960570">
                  <a:extLst>
                    <a:ext uri="{9D8B030D-6E8A-4147-A177-3AD203B41FA5}">
                      <a16:colId xmlns:a16="http://schemas.microsoft.com/office/drawing/2014/main" val="1403969352"/>
                    </a:ext>
                  </a:extLst>
                </a:gridCol>
              </a:tblGrid>
              <a:tr h="2634219">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B-NR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a:ea typeface="Times New Roman" panose="02020603050405020304" pitchFamily="18" charset="0"/>
                        </a:rPr>
                        <a:t>In patients with AF who are planned to undergo AVNA, implantation of a pacemaker before the ablation (</a:t>
                      </a:r>
                      <a:r>
                        <a:rPr lang="en-US" sz="1800" b="1" dirty="0" err="1">
                          <a:effectLst/>
                          <a:latin typeface="Times New Roman"/>
                          <a:ea typeface="Times New Roman" panose="02020603050405020304" pitchFamily="18" charset="0"/>
                        </a:rPr>
                        <a:t>ie</a:t>
                      </a:r>
                      <a:r>
                        <a:rPr lang="en-US" sz="1800" b="1" dirty="0">
                          <a:effectLst/>
                          <a:latin typeface="Times New Roman"/>
                          <a:ea typeface="Times New Roman" panose="02020603050405020304" pitchFamily="18" charset="0"/>
                        </a:rPr>
                        <a:t>, before or same day of ablation) is recommended to ensure adequacy of the pacing leads before performing ablation.</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0712174"/>
                  </a:ext>
                </a:extLst>
              </a:tr>
              <a:tr h="1709181">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2b</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C-LD</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4"/>
                      </a:pPr>
                      <a:r>
                        <a:rPr lang="en-US" sz="1800" b="1" dirty="0">
                          <a:effectLst/>
                          <a:latin typeface="Times New Roman" panose="02020603050405020304" pitchFamily="18" charset="0"/>
                          <a:ea typeface="Times New Roman" panose="02020603050405020304" pitchFamily="18" charset="0"/>
                        </a:rPr>
                        <a:t>In patients with AF with normal EF undergoing AVNA, conduction system pacing of the </a:t>
                      </a:r>
                      <a:r>
                        <a:rPr lang="en-US" sz="1800" b="1">
                          <a:effectLst/>
                          <a:latin typeface="Times New Roman" panose="02020603050405020304" pitchFamily="18" charset="0"/>
                          <a:ea typeface="Times New Roman" panose="02020603050405020304" pitchFamily="18" charset="0"/>
                        </a:rPr>
                        <a:t>His bundle </a:t>
                      </a:r>
                      <a:r>
                        <a:rPr lang="en-US" sz="1800" b="1" dirty="0">
                          <a:effectLst/>
                          <a:latin typeface="Times New Roman" panose="02020603050405020304" pitchFamily="18" charset="0"/>
                          <a:ea typeface="Times New Roman" panose="02020603050405020304" pitchFamily="18" charset="0"/>
                        </a:rPr>
                        <a:t>or left </a:t>
                      </a:r>
                      <a:r>
                        <a:rPr lang="en-US" sz="1800" b="1">
                          <a:effectLst/>
                          <a:latin typeface="Times New Roman" panose="02020603050405020304" pitchFamily="18" charset="0"/>
                          <a:ea typeface="Times New Roman" panose="02020603050405020304" pitchFamily="18" charset="0"/>
                        </a:rPr>
                        <a:t>bundle area </a:t>
                      </a:r>
                      <a:r>
                        <a:rPr lang="en-US" sz="1800" b="1" dirty="0">
                          <a:effectLst/>
                          <a:latin typeface="Times New Roman" panose="02020603050405020304" pitchFamily="18" charset="0"/>
                          <a:ea typeface="Times New Roman" panose="02020603050405020304" pitchFamily="18" charset="0"/>
                        </a:rPr>
                        <a:t>may be reasonable.</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155209"/>
                  </a:ext>
                </a:extLst>
              </a:tr>
            </a:tbl>
          </a:graphicData>
        </a:graphic>
      </p:graphicFrame>
    </p:spTree>
    <p:extLst>
      <p:ext uri="{BB962C8B-B14F-4D97-AF65-F5344CB8AC3E}">
        <p14:creationId xmlns:p14="http://schemas.microsoft.com/office/powerpoint/2010/main" val="383338748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5B6D47-FAAC-FC6F-D647-AA3B4DCF80F5}"/>
              </a:ext>
            </a:extLst>
          </p:cNvPr>
          <p:cNvSpPr>
            <a:spLocks noGrp="1"/>
          </p:cNvSpPr>
          <p:nvPr>
            <p:ph type="sldNum" sz="quarter" idx="4"/>
          </p:nvPr>
        </p:nvSpPr>
        <p:spPr/>
        <p:txBody>
          <a:bodyPr/>
          <a:lstStyle/>
          <a:p>
            <a:fld id="{01CD3B2E-BC1C-6C4D-9D91-A67B950EE325}" type="slidenum">
              <a:rPr lang="en-US" smtClean="0"/>
              <a:pPr/>
              <a:t>144</a:t>
            </a:fld>
            <a:endParaRPr lang="en-US" dirty="0"/>
          </a:p>
        </p:txBody>
      </p:sp>
      <p:sp>
        <p:nvSpPr>
          <p:cNvPr id="5" name="TextBox 4">
            <a:extLst>
              <a:ext uri="{FF2B5EF4-FFF2-40B4-BE49-F238E27FC236}">
                <a16:creationId xmlns:a16="http://schemas.microsoft.com/office/drawing/2014/main" id="{1B87B60B-1558-E34A-9BDC-435E9F770FF4}"/>
              </a:ext>
            </a:extLst>
          </p:cNvPr>
          <p:cNvSpPr txBox="1"/>
          <p:nvPr/>
        </p:nvSpPr>
        <p:spPr>
          <a:xfrm>
            <a:off x="4570809" y="3254163"/>
            <a:ext cx="5488782" cy="860637"/>
          </a:xfrm>
          <a:prstGeom prst="rect">
            <a:avLst/>
          </a:prstGeom>
          <a:noFill/>
        </p:spPr>
        <p:txBody>
          <a:bodyPr wrap="square">
            <a:spAutoFit/>
          </a:bodyPr>
          <a:lstStyle/>
          <a:p>
            <a:pPr algn="ctr"/>
            <a:r>
              <a:rPr lang="en-US" sz="5000" dirty="0">
                <a:latin typeface="Lub Dub Bold" panose="020B0803030403020204" pitchFamily="34" charset="0"/>
              </a:rPr>
              <a:t>Rhythm Control</a:t>
            </a:r>
          </a:p>
        </p:txBody>
      </p:sp>
    </p:spTree>
    <p:extLst>
      <p:ext uri="{BB962C8B-B14F-4D97-AF65-F5344CB8AC3E}">
        <p14:creationId xmlns:p14="http://schemas.microsoft.com/office/powerpoint/2010/main" val="299644684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145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23398C0F-3FCE-3C3B-3BF7-F59A6D1F44A8}"/>
              </a:ext>
            </a:extLst>
          </p:cNvPr>
          <p:cNvSpPr>
            <a:spLocks noGrp="1"/>
          </p:cNvSpPr>
          <p:nvPr>
            <p:ph type="ctrTitle"/>
          </p:nvPr>
        </p:nvSpPr>
        <p:spPr>
          <a:xfrm>
            <a:off x="3881436" y="685800"/>
            <a:ext cx="6867525" cy="457200"/>
          </a:xfrm>
        </p:spPr>
        <p:txBody>
          <a:bodyPr/>
          <a:lstStyle/>
          <a:p>
            <a:r>
              <a:rPr lang="en-US" sz="2800" dirty="0">
                <a:latin typeface="Lub Dub Medium" panose="020B0603030403020204" pitchFamily="34" charset="0"/>
              </a:rPr>
              <a:t>Goals of Therapy With Rhythm Control</a:t>
            </a:r>
          </a:p>
        </p:txBody>
      </p:sp>
      <p:graphicFrame>
        <p:nvGraphicFramePr>
          <p:cNvPr id="3" name="Table 2">
            <a:extLst>
              <a:ext uri="{FF2B5EF4-FFF2-40B4-BE49-F238E27FC236}">
                <a16:creationId xmlns:a16="http://schemas.microsoft.com/office/drawing/2014/main" id="{A41721A7-31E8-C608-3891-9C036D48E7EA}"/>
              </a:ext>
            </a:extLst>
          </p:cNvPr>
          <p:cNvGraphicFramePr>
            <a:graphicFrameLocks noGrp="1"/>
          </p:cNvGraphicFramePr>
          <p:nvPr>
            <p:extLst>
              <p:ext uri="{D42A27DB-BD31-4B8C-83A1-F6EECF244321}">
                <p14:modId xmlns:p14="http://schemas.microsoft.com/office/powerpoint/2010/main" val="1856432266"/>
              </p:ext>
            </p:extLst>
          </p:nvPr>
        </p:nvGraphicFramePr>
        <p:xfrm>
          <a:off x="1374872" y="1474343"/>
          <a:ext cx="11880654" cy="5280914"/>
        </p:xfrm>
        <a:graphic>
          <a:graphicData uri="http://schemas.openxmlformats.org/drawingml/2006/table">
            <a:tbl>
              <a:tblPr firstRow="1" firstCol="1" bandRow="1"/>
              <a:tblGrid>
                <a:gridCol w="1188066">
                  <a:extLst>
                    <a:ext uri="{9D8B030D-6E8A-4147-A177-3AD203B41FA5}">
                      <a16:colId xmlns:a16="http://schemas.microsoft.com/office/drawing/2014/main" val="352446874"/>
                    </a:ext>
                  </a:extLst>
                </a:gridCol>
                <a:gridCol w="1176185">
                  <a:extLst>
                    <a:ext uri="{9D8B030D-6E8A-4147-A177-3AD203B41FA5}">
                      <a16:colId xmlns:a16="http://schemas.microsoft.com/office/drawing/2014/main" val="1403204078"/>
                    </a:ext>
                  </a:extLst>
                </a:gridCol>
                <a:gridCol w="9516403">
                  <a:extLst>
                    <a:ext uri="{9D8B030D-6E8A-4147-A177-3AD203B41FA5}">
                      <a16:colId xmlns:a16="http://schemas.microsoft.com/office/drawing/2014/main" val="2023874691"/>
                    </a:ext>
                  </a:extLst>
                </a:gridCol>
              </a:tblGrid>
              <a:tr h="0">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Goals of Therapy With Rhythm Control</a:t>
                      </a:r>
                    </a:p>
                    <a:p>
                      <a:pPr marL="0" marR="0" algn="ctr">
                        <a:lnSpc>
                          <a:spcPct val="2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tabLst>
                          <a:tab pos="609600" algn="l"/>
                        </a:tabLs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Recommendations for Goals of Therapy With Rhythm Control</a:t>
                      </a: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781742875"/>
                  </a:ext>
                </a:extLst>
              </a:tr>
              <a:tr h="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6187795"/>
                  </a:ext>
                </a:extLst>
              </a:tr>
              <a:tr h="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reduced LV function and persistent (or high burden) AF, a trial of rhythm control should be recommended to evaluate whether AF is contributing to the reduced LV function.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9924327"/>
                  </a:ext>
                </a:extLst>
              </a:tr>
              <a:tr h="1226058">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symptomatic AF, rhythm control can be useful to improve symptoms.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3211803"/>
                  </a:ext>
                </a:extLst>
              </a:tr>
              <a:tr h="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3"/>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 recent diagnosis of AF (&lt;1 year), rhythm control can be useful to reduce hospitalizations, stroke, and mortality.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3773970"/>
                  </a:ext>
                </a:extLst>
              </a:tr>
            </a:tbl>
          </a:graphicData>
        </a:graphic>
      </p:graphicFrame>
    </p:spTree>
    <p:extLst>
      <p:ext uri="{BB962C8B-B14F-4D97-AF65-F5344CB8AC3E}">
        <p14:creationId xmlns:p14="http://schemas.microsoft.com/office/powerpoint/2010/main" val="36336510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146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32F44F68-017C-D33C-F10E-EC3F1C1BCF7A}"/>
              </a:ext>
            </a:extLst>
          </p:cNvPr>
          <p:cNvSpPr>
            <a:spLocks noGrp="1"/>
          </p:cNvSpPr>
          <p:nvPr>
            <p:ph type="ctrTitle"/>
          </p:nvPr>
        </p:nvSpPr>
        <p:spPr>
          <a:xfrm>
            <a:off x="3236118" y="685800"/>
            <a:ext cx="8158164" cy="457200"/>
          </a:xfrm>
        </p:spPr>
        <p:txBody>
          <a:bodyPr/>
          <a:lstStyle/>
          <a:p>
            <a:r>
              <a:rPr lang="en-US" sz="2800" dirty="0">
                <a:latin typeface="Lub Dub Medium" panose="020B0603030403020204" pitchFamily="34" charset="0"/>
              </a:rPr>
              <a:t>Goals of Therapy With Rhythm Control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C0BF62FE-A543-58EA-3ACA-C9AF4D03A73C}"/>
              </a:ext>
            </a:extLst>
          </p:cNvPr>
          <p:cNvGraphicFramePr>
            <a:graphicFrameLocks noGrp="1"/>
          </p:cNvGraphicFramePr>
          <p:nvPr>
            <p:extLst>
              <p:ext uri="{D42A27DB-BD31-4B8C-83A1-F6EECF244321}">
                <p14:modId xmlns:p14="http://schemas.microsoft.com/office/powerpoint/2010/main" val="3078514958"/>
              </p:ext>
            </p:extLst>
          </p:nvPr>
        </p:nvGraphicFramePr>
        <p:xfrm>
          <a:off x="1562100" y="1671484"/>
          <a:ext cx="11506200" cy="5410201"/>
        </p:xfrm>
        <a:graphic>
          <a:graphicData uri="http://schemas.openxmlformats.org/drawingml/2006/table">
            <a:tbl>
              <a:tblPr firstRow="1" firstCol="1" bandRow="1"/>
              <a:tblGrid>
                <a:gridCol w="1150620">
                  <a:extLst>
                    <a:ext uri="{9D8B030D-6E8A-4147-A177-3AD203B41FA5}">
                      <a16:colId xmlns:a16="http://schemas.microsoft.com/office/drawing/2014/main" val="475503945"/>
                    </a:ext>
                  </a:extLst>
                </a:gridCol>
                <a:gridCol w="1139114">
                  <a:extLst>
                    <a:ext uri="{9D8B030D-6E8A-4147-A177-3AD203B41FA5}">
                      <a16:colId xmlns:a16="http://schemas.microsoft.com/office/drawing/2014/main" val="1566664690"/>
                    </a:ext>
                  </a:extLst>
                </a:gridCol>
                <a:gridCol w="9216466">
                  <a:extLst>
                    <a:ext uri="{9D8B030D-6E8A-4147-A177-3AD203B41FA5}">
                      <a16:colId xmlns:a16="http://schemas.microsoft.com/office/drawing/2014/main" val="57051714"/>
                    </a:ext>
                  </a:extLst>
                </a:gridCol>
              </a:tblGrid>
              <a:tr h="1191355">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4"/>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AF and HF, rhythm control can be useful for improving symptoms and improving outcomes, such as mortality and hospitalizations for HF and ischemia.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4729357"/>
                  </a:ext>
                </a:extLst>
              </a:tr>
              <a:tr h="1191355">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5"/>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AF, rhythm-control strategies can be useful to reduce the likelihood of AF progression.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0133521"/>
                  </a:ext>
                </a:extLst>
              </a:tr>
              <a:tr h="1836136">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9B1B"/>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SzPct val="100000"/>
                        <a:buFont typeface="+mj-lt"/>
                        <a:buAutoNum type="arabicPeriod" startAt="6"/>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AF where symptoms associated with AF are uncertain, a trial of rhythm control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eg</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cardioversion or pharmacological therapy) may be useful to determine what if any symptoms are attributable to AF.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3352957"/>
                  </a:ext>
                </a:extLst>
              </a:tr>
              <a:tr h="1191355">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7"/>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AF, rhythm-control strategies may be useful to reduce the likelihood of development of dementia or worsening cardiac structural abnormalities.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2643730"/>
                  </a:ext>
                </a:extLst>
              </a:tr>
            </a:tbl>
          </a:graphicData>
        </a:graphic>
      </p:graphicFrame>
    </p:spTree>
    <p:extLst>
      <p:ext uri="{BB962C8B-B14F-4D97-AF65-F5344CB8AC3E}">
        <p14:creationId xmlns:p14="http://schemas.microsoft.com/office/powerpoint/2010/main" val="238819679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147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2705CDD8-6312-51BD-3DDA-E9D9F5A337F1}"/>
              </a:ext>
            </a:extLst>
          </p:cNvPr>
          <p:cNvSpPr>
            <a:spLocks noGrp="1"/>
          </p:cNvSpPr>
          <p:nvPr>
            <p:ph type="ctrTitle"/>
          </p:nvPr>
        </p:nvSpPr>
        <p:spPr>
          <a:xfrm>
            <a:off x="381000" y="1600200"/>
            <a:ext cx="3200400" cy="2743200"/>
          </a:xfrm>
        </p:spPr>
        <p:txBody>
          <a:bodyPr/>
          <a:lstStyle/>
          <a:p>
            <a:r>
              <a:rPr lang="en-US" sz="2800" dirty="0">
                <a:latin typeface="Lub Dub Medium" panose="020B0603030403020204" pitchFamily="34" charset="0"/>
              </a:rPr>
              <a:t>Figure 19. Patient and Clinical Considerations for Choosing Between Rhythm Control and Rate Control</a:t>
            </a:r>
          </a:p>
        </p:txBody>
      </p:sp>
      <p:pic>
        <p:nvPicPr>
          <p:cNvPr id="3" name="Picture 2" descr="A diagram of a patient's program&#10;&#10;Description automatically generated">
            <a:extLst>
              <a:ext uri="{FF2B5EF4-FFF2-40B4-BE49-F238E27FC236}">
                <a16:creationId xmlns:a16="http://schemas.microsoft.com/office/drawing/2014/main" id="{1E7D2C8E-822D-2A89-01DE-6CFA489EDF8F}"/>
              </a:ext>
            </a:extLst>
          </p:cNvPr>
          <p:cNvPicPr>
            <a:picLocks noChangeAspect="1"/>
          </p:cNvPicPr>
          <p:nvPr/>
        </p:nvPicPr>
        <p:blipFill>
          <a:blip r:embed="rId2"/>
          <a:stretch>
            <a:fillRect/>
          </a:stretch>
        </p:blipFill>
        <p:spPr>
          <a:xfrm>
            <a:off x="4038600" y="76200"/>
            <a:ext cx="7182537" cy="7400925"/>
          </a:xfrm>
          <a:prstGeom prst="rect">
            <a:avLst/>
          </a:prstGeom>
        </p:spPr>
      </p:pic>
      <p:sp>
        <p:nvSpPr>
          <p:cNvPr id="6" name="TextBox 5">
            <a:extLst>
              <a:ext uri="{FF2B5EF4-FFF2-40B4-BE49-F238E27FC236}">
                <a16:creationId xmlns:a16="http://schemas.microsoft.com/office/drawing/2014/main" id="{A807FF5C-AFB1-007B-0FDC-CB6D92E77A81}"/>
              </a:ext>
            </a:extLst>
          </p:cNvPr>
          <p:cNvSpPr txBox="1"/>
          <p:nvPr/>
        </p:nvSpPr>
        <p:spPr>
          <a:xfrm>
            <a:off x="381000" y="6461462"/>
            <a:ext cx="1905000" cy="1015663"/>
          </a:xfrm>
          <a:prstGeom prst="rect">
            <a:avLst/>
          </a:prstGeom>
          <a:noFill/>
        </p:spPr>
        <p:txBody>
          <a:bodyPr wrap="square">
            <a:spAutoFit/>
          </a:bodyPr>
          <a:lstStyle/>
          <a:p>
            <a:r>
              <a:rPr lang="en-US" sz="1200" dirty="0">
                <a:latin typeface="Lub Dub Medium" panose="020B0603030403020204" pitchFamily="34" charset="0"/>
              </a:rPr>
              <a:t>AF indicates atrial fibrillation; AV, atrioventricular; LA, left atrium; and LV, left ventricular.</a:t>
            </a:r>
          </a:p>
        </p:txBody>
      </p:sp>
      <p:sp>
        <p:nvSpPr>
          <p:cNvPr id="8" name="TextBox 7">
            <a:extLst>
              <a:ext uri="{FF2B5EF4-FFF2-40B4-BE49-F238E27FC236}">
                <a16:creationId xmlns:a16="http://schemas.microsoft.com/office/drawing/2014/main" id="{40D9AAAD-ACE9-81F6-7217-C0F651BD25BD}"/>
              </a:ext>
            </a:extLst>
          </p:cNvPr>
          <p:cNvSpPr txBox="1"/>
          <p:nvPr/>
        </p:nvSpPr>
        <p:spPr>
          <a:xfrm>
            <a:off x="381000" y="4707448"/>
            <a:ext cx="2514600" cy="1389965"/>
          </a:xfrm>
          <a:prstGeom prst="rect">
            <a:avLst/>
          </a:prstGeom>
          <a:noFill/>
        </p:spPr>
        <p:txBody>
          <a:bodyPr wrap="square">
            <a:spAutoFit/>
          </a:bodyPr>
          <a:lstStyle/>
          <a:p>
            <a:r>
              <a:rPr lang="en-US" sz="1400" dirty="0">
                <a:latin typeface="Lub Dub Medium" panose="020B0603030403020204" pitchFamily="34" charset="0"/>
              </a:rPr>
              <a:t>Patient and clinical considerations for deciding between rhythm- and rate-control strategies in a patient with a high burden of AF. </a:t>
            </a:r>
          </a:p>
        </p:txBody>
      </p:sp>
    </p:spTree>
    <p:extLst>
      <p:ext uri="{BB962C8B-B14F-4D97-AF65-F5344CB8AC3E}">
        <p14:creationId xmlns:p14="http://schemas.microsoft.com/office/powerpoint/2010/main" val="93948889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148</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3" name="Title 5">
            <a:extLst>
              <a:ext uri="{FF2B5EF4-FFF2-40B4-BE49-F238E27FC236}">
                <a16:creationId xmlns:a16="http://schemas.microsoft.com/office/drawing/2014/main" id="{4CCCBE69-D02F-14B3-1BD8-1AA33D1E2936}"/>
              </a:ext>
            </a:extLst>
          </p:cNvPr>
          <p:cNvSpPr>
            <a:spLocks noGrp="1"/>
          </p:cNvSpPr>
          <p:nvPr>
            <p:ph type="ctrTitle"/>
          </p:nvPr>
        </p:nvSpPr>
        <p:spPr>
          <a:xfrm>
            <a:off x="381000" y="1600200"/>
            <a:ext cx="2667000" cy="2743200"/>
          </a:xfrm>
        </p:spPr>
        <p:txBody>
          <a:bodyPr/>
          <a:lstStyle/>
          <a:p>
            <a:r>
              <a:rPr lang="en-US" sz="2800" dirty="0">
                <a:latin typeface="Lub Dub Medium" panose="020B0603030403020204" pitchFamily="34" charset="0"/>
              </a:rPr>
              <a:t>Figure 20. Flowchart for Treatment Choices When Required to Decrease AF Burden</a:t>
            </a:r>
          </a:p>
        </p:txBody>
      </p:sp>
      <p:sp>
        <p:nvSpPr>
          <p:cNvPr id="6" name="TextBox 5">
            <a:extLst>
              <a:ext uri="{FF2B5EF4-FFF2-40B4-BE49-F238E27FC236}">
                <a16:creationId xmlns:a16="http://schemas.microsoft.com/office/drawing/2014/main" id="{E960930E-05F9-15C2-CDC5-606D1083C90A}"/>
              </a:ext>
            </a:extLst>
          </p:cNvPr>
          <p:cNvSpPr txBox="1"/>
          <p:nvPr/>
        </p:nvSpPr>
        <p:spPr>
          <a:xfrm>
            <a:off x="358315" y="6160695"/>
            <a:ext cx="2438400" cy="1200329"/>
          </a:xfrm>
          <a:prstGeom prst="rect">
            <a:avLst/>
          </a:prstGeom>
          <a:noFill/>
        </p:spPr>
        <p:txBody>
          <a:bodyPr wrap="square">
            <a:spAutoFit/>
          </a:bodyPr>
          <a:lstStyle/>
          <a:p>
            <a:r>
              <a:rPr lang="en-US" sz="1200" dirty="0">
                <a:latin typeface="Lub Dub Medium" panose="020B0603030403020204" pitchFamily="34" charset="0"/>
              </a:rPr>
              <a:t>Flowchart outlining overall strategy and treatment options for patient with AF in whom rhythm-control therapy is required. AF indicates atrial fibrillation.</a:t>
            </a:r>
          </a:p>
        </p:txBody>
      </p:sp>
      <p:sp>
        <p:nvSpPr>
          <p:cNvPr id="8" name="TextBox 7">
            <a:extLst>
              <a:ext uri="{FF2B5EF4-FFF2-40B4-BE49-F238E27FC236}">
                <a16:creationId xmlns:a16="http://schemas.microsoft.com/office/drawing/2014/main" id="{381DD32C-A5EC-8EBF-17C2-EF5F8273F551}"/>
              </a:ext>
            </a:extLst>
          </p:cNvPr>
          <p:cNvSpPr txBox="1"/>
          <p:nvPr/>
        </p:nvSpPr>
        <p:spPr>
          <a:xfrm>
            <a:off x="11605085" y="7084025"/>
            <a:ext cx="2667000" cy="276999"/>
          </a:xfrm>
          <a:prstGeom prst="rect">
            <a:avLst/>
          </a:prstGeom>
          <a:noFill/>
        </p:spPr>
        <p:txBody>
          <a:bodyPr wrap="square">
            <a:spAutoFit/>
          </a:bodyPr>
          <a:lstStyle/>
          <a:p>
            <a:r>
              <a:rPr lang="en-US" sz="1200" dirty="0">
                <a:latin typeface="Lub Dub Medium" panose="020B0603030403020204" pitchFamily="34" charset="0"/>
              </a:rPr>
              <a:t>*Younger with few comorbidities.</a:t>
            </a:r>
          </a:p>
        </p:txBody>
      </p:sp>
      <p:pic>
        <p:nvPicPr>
          <p:cNvPr id="4" name="Picture 3" descr="A diagram of a patient&amp;#39;s treatment&#10;&#10;Description automatically generated">
            <a:extLst>
              <a:ext uri="{FF2B5EF4-FFF2-40B4-BE49-F238E27FC236}">
                <a16:creationId xmlns:a16="http://schemas.microsoft.com/office/drawing/2014/main" id="{6F81FA0D-D7B9-1792-7843-923897C92A15}"/>
              </a:ext>
            </a:extLst>
          </p:cNvPr>
          <p:cNvPicPr>
            <a:picLocks noChangeAspect="1"/>
          </p:cNvPicPr>
          <p:nvPr/>
        </p:nvPicPr>
        <p:blipFill>
          <a:blip r:embed="rId2"/>
          <a:stretch>
            <a:fillRect/>
          </a:stretch>
        </p:blipFill>
        <p:spPr>
          <a:xfrm>
            <a:off x="4028536" y="-3875"/>
            <a:ext cx="7194429" cy="7564490"/>
          </a:xfrm>
          <a:prstGeom prst="rect">
            <a:avLst/>
          </a:prstGeom>
        </p:spPr>
      </p:pic>
    </p:spTree>
    <p:extLst>
      <p:ext uri="{BB962C8B-B14F-4D97-AF65-F5344CB8AC3E}">
        <p14:creationId xmlns:p14="http://schemas.microsoft.com/office/powerpoint/2010/main" val="288213093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149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88656E8C-ACAE-D1AD-04D1-42F2A695E90B}"/>
              </a:ext>
            </a:extLst>
          </p:cNvPr>
          <p:cNvSpPr>
            <a:spLocks noGrp="1"/>
          </p:cNvSpPr>
          <p:nvPr>
            <p:ph type="ctrTitle"/>
          </p:nvPr>
        </p:nvSpPr>
        <p:spPr>
          <a:xfrm>
            <a:off x="3008709" y="121285"/>
            <a:ext cx="8612982" cy="914400"/>
          </a:xfrm>
        </p:spPr>
        <p:txBody>
          <a:bodyPr/>
          <a:lstStyle/>
          <a:p>
            <a:r>
              <a:rPr lang="en-US" sz="2800" dirty="0">
                <a:latin typeface="Lub Dub Medium" panose="020B0603030403020204" pitchFamily="34" charset="0"/>
              </a:rPr>
              <a:t>Prevention of Thromboembolism in the Setting of Cardioversion</a:t>
            </a:r>
          </a:p>
        </p:txBody>
      </p:sp>
      <p:graphicFrame>
        <p:nvGraphicFramePr>
          <p:cNvPr id="3" name="Table 2">
            <a:extLst>
              <a:ext uri="{FF2B5EF4-FFF2-40B4-BE49-F238E27FC236}">
                <a16:creationId xmlns:a16="http://schemas.microsoft.com/office/drawing/2014/main" id="{F60421F5-48EC-31E4-1E7A-C678D85842C4}"/>
              </a:ext>
            </a:extLst>
          </p:cNvPr>
          <p:cNvGraphicFramePr>
            <a:graphicFrameLocks noGrp="1"/>
          </p:cNvGraphicFramePr>
          <p:nvPr>
            <p:extLst>
              <p:ext uri="{D42A27DB-BD31-4B8C-83A1-F6EECF244321}">
                <p14:modId xmlns:p14="http://schemas.microsoft.com/office/powerpoint/2010/main" val="925048940"/>
              </p:ext>
            </p:extLst>
          </p:nvPr>
        </p:nvGraphicFramePr>
        <p:xfrm>
          <a:off x="495300" y="1143000"/>
          <a:ext cx="13639800" cy="6379210"/>
        </p:xfrm>
        <a:graphic>
          <a:graphicData uri="http://schemas.openxmlformats.org/drawingml/2006/table">
            <a:tbl>
              <a:tblPr firstRow="1" firstCol="1" bandRow="1"/>
              <a:tblGrid>
                <a:gridCol w="1189391">
                  <a:extLst>
                    <a:ext uri="{9D8B030D-6E8A-4147-A177-3AD203B41FA5}">
                      <a16:colId xmlns:a16="http://schemas.microsoft.com/office/drawing/2014/main" val="2925481437"/>
                    </a:ext>
                  </a:extLst>
                </a:gridCol>
                <a:gridCol w="1402172">
                  <a:extLst>
                    <a:ext uri="{9D8B030D-6E8A-4147-A177-3AD203B41FA5}">
                      <a16:colId xmlns:a16="http://schemas.microsoft.com/office/drawing/2014/main" val="4230484356"/>
                    </a:ext>
                  </a:extLst>
                </a:gridCol>
                <a:gridCol w="11048237">
                  <a:extLst>
                    <a:ext uri="{9D8B030D-6E8A-4147-A177-3AD203B41FA5}">
                      <a16:colId xmlns:a16="http://schemas.microsoft.com/office/drawing/2014/main" val="3829126053"/>
                    </a:ext>
                  </a:extLst>
                </a:gridCol>
              </a:tblGrid>
              <a:tr h="724114">
                <a:tc gridSpan="3">
                  <a:txBody>
                    <a:bodyPr/>
                    <a:lstStyle/>
                    <a:p>
                      <a:pPr marL="0" marR="0" algn="ctr">
                        <a:lnSpc>
                          <a:spcPct val="200000"/>
                        </a:lnSpc>
                        <a:spcBef>
                          <a:spcPts val="600"/>
                        </a:spcBef>
                        <a:spcAft>
                          <a:spcPts val="14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Prevention of Thromboembolism in the Setting of Cardioversion</a:t>
                      </a:r>
                    </a:p>
                    <a:p>
                      <a:pPr marL="0" marR="0" algn="ctr">
                        <a:lnSpc>
                          <a:spcPct val="200000"/>
                        </a:lnSpc>
                        <a:spcBef>
                          <a:spcPts val="600"/>
                        </a:spcBef>
                        <a:spcAft>
                          <a:spcPts val="140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4334" marR="64334"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1200"/>
                        </a:spcBef>
                        <a:spcAft>
                          <a:spcPts val="600"/>
                        </a:spcAft>
                        <a:tabLst>
                          <a:tab pos="609600" algn="l"/>
                        </a:tabLst>
                      </a:pP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Recommendations for Prevention of Thromboembolism in the Setting of Cardioversion</a:t>
                      </a:r>
                    </a:p>
                    <a:p>
                      <a:pPr marL="0" marR="0" algn="ctr">
                        <a:lnSpc>
                          <a:spcPct val="200000"/>
                        </a:lnSpc>
                        <a:spcBef>
                          <a:spcPts val="600"/>
                        </a:spcBef>
                        <a:spcAft>
                          <a:spcPts val="140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supplement.</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611693466"/>
                  </a:ext>
                </a:extLst>
              </a:tr>
              <a:tr h="266629">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2887227"/>
                  </a:ext>
                </a:extLst>
              </a:tr>
              <a:tr h="581150">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FrutigerLTStd-Light"/>
                          <a:cs typeface="Times New Roman" panose="02020603050405020304" pitchFamily="18" charset="0"/>
                        </a:rPr>
                        <a:t>In patients with AF duration of ≥48 hours, a 3-week duration of uninterrupted therapeutic anticoagulation or imaging evaluation to exclude intracardiac thrombus is recommended before elective cardioversion.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4347175"/>
                  </a:ext>
                </a:extLst>
              </a:tr>
              <a:tr h="819424">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endPar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200000"/>
                        </a:lnSpc>
                        <a:spcBef>
                          <a:spcPts val="600"/>
                        </a:spcBef>
                        <a:spcAft>
                          <a:spcPts val="140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600"/>
                        </a:spcBef>
                        <a:spcAft>
                          <a:spcPts val="140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AF undergoing cardioversion, therapeutic anticoagulation should be established before cardioversion and continued for at least 4 weeks afterwards without interruption to prevent thromboembolism</a:t>
                      </a:r>
                      <a:r>
                        <a:rPr lang="en-US" sz="1800" b="1" dirty="0">
                          <a:solidFill>
                            <a:srgbClr val="7F7F7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9496697"/>
                  </a:ext>
                </a:extLst>
              </a:tr>
              <a:tr h="819424">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FrutigerLTStd-Light"/>
                          <a:cs typeface="Times New Roman" panose="02020603050405020304" pitchFamily="18" charset="0"/>
                        </a:rPr>
                        <a:t>In patients with AF in whom cardioversion is deferred due to LAA thrombus detected on </a:t>
                      </a:r>
                      <a:r>
                        <a:rPr lang="en-US" sz="1800" b="1" dirty="0" err="1">
                          <a:effectLst/>
                          <a:latin typeface="Times New Roman" panose="02020603050405020304" pitchFamily="18" charset="0"/>
                          <a:ea typeface="FrutigerLTStd-Light"/>
                          <a:cs typeface="Times New Roman" panose="02020603050405020304" pitchFamily="18" charset="0"/>
                        </a:rPr>
                        <a:t>precardioversion</a:t>
                      </a:r>
                      <a:r>
                        <a:rPr lang="en-US" sz="1800" b="1" dirty="0">
                          <a:effectLst/>
                          <a:latin typeface="Times New Roman" panose="02020603050405020304" pitchFamily="18" charset="0"/>
                          <a:ea typeface="FrutigerLTStd-Light"/>
                          <a:cs typeface="Times New Roman" panose="02020603050405020304" pitchFamily="18" charset="0"/>
                        </a:rPr>
                        <a:t> imaging, therapeutic anticoagulation should be instituted for at least 3 to 6 weeks, after which imaging should be repeated before cardioversion.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8997777"/>
                  </a:ext>
                </a:extLst>
              </a:tr>
            </a:tbl>
          </a:graphicData>
        </a:graphic>
      </p:graphicFrame>
    </p:spTree>
    <p:extLst>
      <p:ext uri="{BB962C8B-B14F-4D97-AF65-F5344CB8AC3E}">
        <p14:creationId xmlns:p14="http://schemas.microsoft.com/office/powerpoint/2010/main" val="2706144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BEE564-D241-349B-FB75-B74C2E00F26A}"/>
              </a:ext>
            </a:extLst>
          </p:cNvPr>
          <p:cNvSpPr>
            <a:spLocks noGrp="1"/>
          </p:cNvSpPr>
          <p:nvPr>
            <p:ph type="ctrTitle"/>
          </p:nvPr>
        </p:nvSpPr>
        <p:spPr>
          <a:xfrm>
            <a:off x="381000" y="1371600"/>
            <a:ext cx="3657600" cy="5867400"/>
          </a:xfrm>
        </p:spPr>
        <p:txBody>
          <a:bodyPr/>
          <a:lstStyle/>
          <a:p>
            <a:r>
              <a:rPr lang="en-US" sz="2800" dirty="0">
                <a:latin typeface="Lub Dub Medium" panose="020B0603030403020204" pitchFamily="34" charset="0"/>
              </a:rPr>
              <a:t>Table 2. Applying American College of Cardiology/American Heart Association Class of Recommendation and Level of Evidence to Clinical Strategies, Interventions, Treatments, or Diagnostic Testing in Patient Care* (Updated May 2019)</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15</a:t>
            </a:fld>
            <a:endParaRPr lang="en-US" dirty="0"/>
          </a:p>
        </p:txBody>
      </p:sp>
      <p:pic>
        <p:nvPicPr>
          <p:cNvPr id="2" name="Picture 1" descr="Table&#10;&#10;Description automatically generated with low confidence">
            <a:extLst>
              <a:ext uri="{FF2B5EF4-FFF2-40B4-BE49-F238E27FC236}">
                <a16:creationId xmlns:a16="http://schemas.microsoft.com/office/drawing/2014/main" id="{BC8FA385-AC0C-F0DE-AEB1-45D3BBDBD279}"/>
              </a:ext>
            </a:extLst>
          </p:cNvPr>
          <p:cNvPicPr>
            <a:picLocks noChangeAspect="1"/>
          </p:cNvPicPr>
          <p:nvPr/>
        </p:nvPicPr>
        <p:blipFill>
          <a:blip r:embed="rId2"/>
          <a:stretch>
            <a:fillRect/>
          </a:stretch>
        </p:blipFill>
        <p:spPr>
          <a:xfrm>
            <a:off x="4191000" y="76200"/>
            <a:ext cx="8382000" cy="7391400"/>
          </a:xfrm>
          <a:prstGeom prst="rect">
            <a:avLst/>
          </a:prstGeom>
        </p:spPr>
      </p:pic>
    </p:spTree>
    <p:extLst>
      <p:ext uri="{BB962C8B-B14F-4D97-AF65-F5344CB8AC3E}">
        <p14:creationId xmlns:p14="http://schemas.microsoft.com/office/powerpoint/2010/main" val="176197364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150</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36012E6C-3AFB-9DD2-EE24-4D875025E38C}"/>
              </a:ext>
            </a:extLst>
          </p:cNvPr>
          <p:cNvSpPr>
            <a:spLocks noGrp="1"/>
          </p:cNvSpPr>
          <p:nvPr>
            <p:ph type="ctrTitle"/>
          </p:nvPr>
        </p:nvSpPr>
        <p:spPr>
          <a:xfrm>
            <a:off x="3883818" y="533400"/>
            <a:ext cx="6862764" cy="914400"/>
          </a:xfrm>
        </p:spPr>
        <p:txBody>
          <a:bodyPr/>
          <a:lstStyle/>
          <a:p>
            <a:r>
              <a:rPr lang="en-US" sz="2800" dirty="0">
                <a:latin typeface="Lub Dub Medium" panose="020B0603030403020204" pitchFamily="34" charset="0"/>
              </a:rPr>
              <a:t>Prevention of Thromboembolism in the Setting of Cardioversion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54B41D64-9B25-22FD-5B47-E91AEED52CE3}"/>
              </a:ext>
            </a:extLst>
          </p:cNvPr>
          <p:cNvGraphicFramePr>
            <a:graphicFrameLocks noGrp="1"/>
          </p:cNvGraphicFramePr>
          <p:nvPr>
            <p:extLst>
              <p:ext uri="{D42A27DB-BD31-4B8C-83A1-F6EECF244321}">
                <p14:modId xmlns:p14="http://schemas.microsoft.com/office/powerpoint/2010/main" val="1976103251"/>
              </p:ext>
            </p:extLst>
          </p:nvPr>
        </p:nvGraphicFramePr>
        <p:xfrm>
          <a:off x="571500" y="1828800"/>
          <a:ext cx="13487400" cy="5152136"/>
        </p:xfrm>
        <a:graphic>
          <a:graphicData uri="http://schemas.openxmlformats.org/drawingml/2006/table">
            <a:tbl>
              <a:tblPr firstRow="1" firstCol="1" bandRow="1"/>
              <a:tblGrid>
                <a:gridCol w="1176102">
                  <a:extLst>
                    <a:ext uri="{9D8B030D-6E8A-4147-A177-3AD203B41FA5}">
                      <a16:colId xmlns:a16="http://schemas.microsoft.com/office/drawing/2014/main" val="379653354"/>
                    </a:ext>
                  </a:extLst>
                </a:gridCol>
                <a:gridCol w="1386505">
                  <a:extLst>
                    <a:ext uri="{9D8B030D-6E8A-4147-A177-3AD203B41FA5}">
                      <a16:colId xmlns:a16="http://schemas.microsoft.com/office/drawing/2014/main" val="1113294909"/>
                    </a:ext>
                  </a:extLst>
                </a:gridCol>
                <a:gridCol w="10924793">
                  <a:extLst>
                    <a:ext uri="{9D8B030D-6E8A-4147-A177-3AD203B41FA5}">
                      <a16:colId xmlns:a16="http://schemas.microsoft.com/office/drawing/2014/main" val="280253268"/>
                    </a:ext>
                  </a:extLst>
                </a:gridCol>
              </a:tblGrid>
              <a:tr h="581150">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2b</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4"/>
                      </a:pPr>
                      <a:r>
                        <a:rPr lang="en-US" sz="18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AF and prior LAAO who are not on anticoagulation, imaging evaluation to assess the adequacy of LAAO and exclude device-related thrombosis before cardioversion may be reasonable.</a:t>
                      </a: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4395797"/>
                  </a:ext>
                </a:extLst>
              </a:tr>
              <a:tr h="266629">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2b</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C-LD</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342900" marR="0" lvl="0" indent="-342900">
                        <a:lnSpc>
                          <a:spcPct val="200000"/>
                        </a:lnSpc>
                        <a:spcBef>
                          <a:spcPts val="0"/>
                        </a:spcBef>
                        <a:spcAft>
                          <a:spcPts val="0"/>
                        </a:spcAft>
                        <a:buFont typeface="+mj-lt"/>
                        <a:buAutoNum type="arabicPeriod" startAt="5"/>
                      </a:pPr>
                      <a:r>
                        <a:rPr lang="en-US" sz="18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AF and previous LAAO with residual leak, </a:t>
                      </a:r>
                      <a:r>
                        <a:rPr lang="en-US" sz="1800" b="1" kern="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pericardioversion</a:t>
                      </a:r>
                      <a:r>
                        <a:rPr lang="en-US" sz="18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anticoagulation may be considered and continued thereafter.</a:t>
                      </a: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7762666"/>
                  </a:ext>
                </a:extLst>
              </a:tr>
              <a:tr h="581150">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2b</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C-LD</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6"/>
                      </a:pPr>
                      <a:r>
                        <a:rPr lang="en-US" sz="1800" b="1" dirty="0">
                          <a:effectLst/>
                          <a:latin typeface="Times New Roman"/>
                          <a:ea typeface="FrutigerLTStd-Light"/>
                          <a:cs typeface="Times New Roman"/>
                        </a:rPr>
                        <a:t>In patients with reported AF duration of &lt;48 hours (not in the setting of cardiac surgery) and who are not on anticoagulation, </a:t>
                      </a:r>
                      <a:r>
                        <a:rPr lang="en-US" sz="1800" b="1" dirty="0" err="1">
                          <a:effectLst/>
                          <a:latin typeface="Times New Roman"/>
                          <a:ea typeface="FrutigerLTStd-Light"/>
                          <a:cs typeface="Times New Roman"/>
                        </a:rPr>
                        <a:t>precardioversion</a:t>
                      </a:r>
                      <a:r>
                        <a:rPr lang="en-US" sz="1800" b="1" dirty="0">
                          <a:effectLst/>
                          <a:latin typeface="Times New Roman"/>
                          <a:ea typeface="FrutigerLTStd-Light"/>
                          <a:cs typeface="Times New Roman"/>
                        </a:rPr>
                        <a:t> imaging to exclude intracardiac thrombus may be considered in those who are at elevated thromboembolic risk (CHA</a:t>
                      </a:r>
                      <a:r>
                        <a:rPr lang="en-US" sz="1800" b="1" baseline="-25000" dirty="0">
                          <a:effectLst/>
                          <a:latin typeface="Times New Roman"/>
                          <a:ea typeface="FrutigerLTStd-Light"/>
                          <a:cs typeface="Times New Roman"/>
                        </a:rPr>
                        <a:t>2</a:t>
                      </a:r>
                      <a:r>
                        <a:rPr lang="en-US" sz="1800" b="1" dirty="0">
                          <a:effectLst/>
                          <a:latin typeface="Times New Roman"/>
                          <a:ea typeface="FrutigerLTStd-Light"/>
                          <a:cs typeface="Times New Roman"/>
                        </a:rPr>
                        <a:t>DS</a:t>
                      </a:r>
                      <a:r>
                        <a:rPr lang="en-US" sz="1800" b="1" baseline="-25000" dirty="0">
                          <a:effectLst/>
                          <a:latin typeface="Times New Roman"/>
                          <a:ea typeface="FrutigerLTStd-Light"/>
                          <a:cs typeface="Times New Roman"/>
                        </a:rPr>
                        <a:t>2</a:t>
                      </a:r>
                      <a:r>
                        <a:rPr lang="en-US" sz="1800" b="1" dirty="0">
                          <a:effectLst/>
                          <a:latin typeface="Times New Roman"/>
                          <a:ea typeface="FrutigerLTStd-Light"/>
                          <a:cs typeface="Times New Roman"/>
                        </a:rPr>
                        <a:t>-VASc score ≥2 or equivalent).</a:t>
                      </a:r>
                      <a:endParaRPr lang="en-US" sz="1800" dirty="0">
                        <a:effectLst/>
                        <a:latin typeface="Times New Roman"/>
                        <a:ea typeface="Times New Roman" panose="02020603050405020304" pitchFamily="18" charset="0"/>
                        <a:cs typeface="Times New Roman"/>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6792821"/>
                  </a:ext>
                </a:extLst>
              </a:tr>
              <a:tr h="581150">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2b</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C-LD</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342900" marR="0" lvl="0" indent="-342900">
                        <a:lnSpc>
                          <a:spcPct val="200000"/>
                        </a:lnSpc>
                        <a:spcBef>
                          <a:spcPts val="0"/>
                        </a:spcBef>
                        <a:spcAft>
                          <a:spcPts val="0"/>
                        </a:spcAft>
                        <a:buFont typeface="+mj-lt"/>
                        <a:buAutoNum type="arabicPeriod" startAt="7"/>
                      </a:pPr>
                      <a:r>
                        <a:rPr lang="en-US" sz="1800" b="1" dirty="0">
                          <a:effectLst/>
                          <a:latin typeface="Times New Roman"/>
                          <a:ea typeface="FrutigerLTStd-Light"/>
                          <a:cs typeface="Times New Roman"/>
                        </a:rPr>
                        <a:t>In patients with low thromboembolic risks (</a:t>
                      </a:r>
                      <a:r>
                        <a:rPr lang="en-US" sz="1800" b="1" dirty="0">
                          <a:solidFill>
                            <a:srgbClr val="000000"/>
                          </a:solidFill>
                          <a:effectLst/>
                          <a:latin typeface="Times New Roman"/>
                          <a:ea typeface="Times New Roman" panose="02020603050405020304" pitchFamily="18" charset="0"/>
                          <a:cs typeface="Times New Roman"/>
                        </a:rPr>
                        <a:t>CHA</a:t>
                      </a:r>
                      <a:r>
                        <a:rPr lang="en-US" sz="1800" b="1" baseline="-25000" dirty="0">
                          <a:solidFill>
                            <a:srgbClr val="000000"/>
                          </a:solidFill>
                          <a:effectLst/>
                          <a:latin typeface="Times New Roman"/>
                          <a:ea typeface="Times New Roman" panose="02020603050405020304" pitchFamily="18" charset="0"/>
                          <a:cs typeface="Times New Roman"/>
                        </a:rPr>
                        <a:t>2</a:t>
                      </a:r>
                      <a:r>
                        <a:rPr lang="en-US" sz="1800" b="1" dirty="0">
                          <a:solidFill>
                            <a:srgbClr val="000000"/>
                          </a:solidFill>
                          <a:effectLst/>
                          <a:latin typeface="Times New Roman"/>
                          <a:ea typeface="Times New Roman" panose="02020603050405020304" pitchFamily="18" charset="0"/>
                          <a:cs typeface="Times New Roman"/>
                        </a:rPr>
                        <a:t>DS</a:t>
                      </a:r>
                      <a:r>
                        <a:rPr lang="en-US" sz="1800" b="1" baseline="-25000" dirty="0">
                          <a:solidFill>
                            <a:srgbClr val="000000"/>
                          </a:solidFill>
                          <a:effectLst/>
                          <a:latin typeface="Times New Roman"/>
                          <a:ea typeface="Times New Roman" panose="02020603050405020304" pitchFamily="18" charset="0"/>
                          <a:cs typeface="Times New Roman"/>
                        </a:rPr>
                        <a:t>2</a:t>
                      </a:r>
                      <a:r>
                        <a:rPr lang="en-US" sz="1800" b="1" dirty="0">
                          <a:solidFill>
                            <a:srgbClr val="000000"/>
                          </a:solidFill>
                          <a:effectLst/>
                          <a:latin typeface="Times New Roman"/>
                          <a:ea typeface="Times New Roman" panose="02020603050405020304" pitchFamily="18" charset="0"/>
                          <a:cs typeface="Times New Roman"/>
                        </a:rPr>
                        <a:t>-VASc 0-1 </a:t>
                      </a:r>
                      <a:r>
                        <a:rPr lang="en-US" sz="1800" b="1" dirty="0">
                          <a:effectLst/>
                          <a:latin typeface="Times New Roman"/>
                          <a:ea typeface="FrutigerLTStd-Light"/>
                          <a:cs typeface="Times New Roman"/>
                        </a:rPr>
                        <a:t>or equivalent) and AF duration of &lt;12 hours, the benefit of </a:t>
                      </a:r>
                      <a:r>
                        <a:rPr lang="en-US" sz="1800" b="1" dirty="0" err="1">
                          <a:effectLst/>
                          <a:latin typeface="Times New Roman"/>
                          <a:ea typeface="FrutigerLTStd-Light"/>
                          <a:cs typeface="Times New Roman"/>
                        </a:rPr>
                        <a:t>precardioversion</a:t>
                      </a:r>
                      <a:r>
                        <a:rPr lang="en-US" sz="1800" b="1" dirty="0">
                          <a:effectLst/>
                          <a:latin typeface="Times New Roman"/>
                          <a:ea typeface="FrutigerLTStd-Light"/>
                          <a:cs typeface="Times New Roman"/>
                        </a:rPr>
                        <a:t> imaging or </a:t>
                      </a:r>
                      <a:r>
                        <a:rPr lang="en-US" sz="1800" b="1" dirty="0" err="1">
                          <a:effectLst/>
                          <a:latin typeface="Times New Roman"/>
                          <a:ea typeface="FrutigerLTStd-Light"/>
                          <a:cs typeface="Times New Roman"/>
                        </a:rPr>
                        <a:t>pericardioversion</a:t>
                      </a:r>
                      <a:r>
                        <a:rPr lang="en-US" sz="1800" b="1" dirty="0">
                          <a:effectLst/>
                          <a:latin typeface="Times New Roman"/>
                          <a:ea typeface="FrutigerLTStd-Light"/>
                          <a:cs typeface="Times New Roman"/>
                        </a:rPr>
                        <a:t> anticoagulation is uncertain given the low incidence of </a:t>
                      </a:r>
                      <a:r>
                        <a:rPr lang="en-US" sz="1800" b="1" dirty="0" err="1">
                          <a:effectLst/>
                          <a:latin typeface="Times New Roman"/>
                          <a:ea typeface="FrutigerLTStd-Light"/>
                          <a:cs typeface="Times New Roman"/>
                        </a:rPr>
                        <a:t>pericardioversion</a:t>
                      </a:r>
                      <a:r>
                        <a:rPr lang="en-US" sz="1800" b="1" dirty="0">
                          <a:effectLst/>
                          <a:latin typeface="Times New Roman"/>
                          <a:ea typeface="FrutigerLTStd-Light"/>
                          <a:cs typeface="Times New Roman"/>
                        </a:rPr>
                        <a:t> thromboembolic events in this population.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5398771"/>
                  </a:ext>
                </a:extLst>
              </a:tr>
            </a:tbl>
          </a:graphicData>
        </a:graphic>
      </p:graphicFrame>
    </p:spTree>
    <p:extLst>
      <p:ext uri="{BB962C8B-B14F-4D97-AF65-F5344CB8AC3E}">
        <p14:creationId xmlns:p14="http://schemas.microsoft.com/office/powerpoint/2010/main" val="85252765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151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pic>
        <p:nvPicPr>
          <p:cNvPr id="2" name="Picture 1">
            <a:extLst>
              <a:ext uri="{FF2B5EF4-FFF2-40B4-BE49-F238E27FC236}">
                <a16:creationId xmlns:a16="http://schemas.microsoft.com/office/drawing/2014/main" id="{7B854905-599B-D9E7-DF6B-687B39F0AC07}"/>
              </a:ext>
            </a:extLst>
          </p:cNvPr>
          <p:cNvPicPr>
            <a:picLocks noChangeAspect="1"/>
          </p:cNvPicPr>
          <p:nvPr/>
        </p:nvPicPr>
        <p:blipFill rotWithShape="1">
          <a:blip r:embed="rId2">
            <a:extLst>
              <a:ext uri="{28A0092B-C50C-407E-A947-70E740481C1C}">
                <a14:useLocalDpi xmlns:a14="http://schemas.microsoft.com/office/drawing/2010/main" val="0"/>
              </a:ext>
            </a:extLst>
          </a:blip>
          <a:srcRect l="3509" t="1229" r="3509" b="1882"/>
          <a:stretch/>
        </p:blipFill>
        <p:spPr>
          <a:xfrm>
            <a:off x="3429000" y="42423"/>
            <a:ext cx="8610600" cy="7476956"/>
          </a:xfrm>
          <a:prstGeom prst="rect">
            <a:avLst/>
          </a:prstGeom>
        </p:spPr>
      </p:pic>
      <p:sp>
        <p:nvSpPr>
          <p:cNvPr id="3" name="Title 5">
            <a:extLst>
              <a:ext uri="{FF2B5EF4-FFF2-40B4-BE49-F238E27FC236}">
                <a16:creationId xmlns:a16="http://schemas.microsoft.com/office/drawing/2014/main" id="{D3EA3942-E987-26C2-91BF-9325E5D0C1D1}"/>
              </a:ext>
            </a:extLst>
          </p:cNvPr>
          <p:cNvSpPr>
            <a:spLocks noGrp="1"/>
          </p:cNvSpPr>
          <p:nvPr>
            <p:ph type="ctrTitle"/>
          </p:nvPr>
        </p:nvSpPr>
        <p:spPr>
          <a:xfrm>
            <a:off x="381000" y="1371600"/>
            <a:ext cx="2590800" cy="2743200"/>
          </a:xfrm>
        </p:spPr>
        <p:txBody>
          <a:bodyPr/>
          <a:lstStyle/>
          <a:p>
            <a:r>
              <a:rPr lang="en-US" sz="2800" dirty="0">
                <a:latin typeface="Lub Dub Medium" panose="020B0603030403020204" pitchFamily="34" charset="0"/>
              </a:rPr>
              <a:t>Figure 21. Patients With Hemodynamically Stable AF Planned for Cardioversion</a:t>
            </a:r>
          </a:p>
        </p:txBody>
      </p:sp>
      <p:sp>
        <p:nvSpPr>
          <p:cNvPr id="6" name="TextBox 5">
            <a:extLst>
              <a:ext uri="{FF2B5EF4-FFF2-40B4-BE49-F238E27FC236}">
                <a16:creationId xmlns:a16="http://schemas.microsoft.com/office/drawing/2014/main" id="{1D1B8B57-E434-A06E-AB20-1CAF91C60341}"/>
              </a:ext>
            </a:extLst>
          </p:cNvPr>
          <p:cNvSpPr txBox="1"/>
          <p:nvPr/>
        </p:nvSpPr>
        <p:spPr>
          <a:xfrm>
            <a:off x="381000" y="6248400"/>
            <a:ext cx="2514600" cy="855597"/>
          </a:xfrm>
          <a:prstGeom prst="rect">
            <a:avLst/>
          </a:prstGeom>
          <a:noFill/>
        </p:spPr>
        <p:txBody>
          <a:bodyPr wrap="square">
            <a:spAutoFit/>
          </a:bodyPr>
          <a:lstStyle/>
          <a:p>
            <a:r>
              <a:rPr lang="en-US" sz="1200" dirty="0">
                <a:latin typeface="Lub Dub Medium" panose="020B0603030403020204" pitchFamily="34" charset="0"/>
              </a:rPr>
              <a:t>AC indicates anticoagulation; AF, atrial fibrillation; and LAAO, left atrial appendage occlusion.</a:t>
            </a:r>
          </a:p>
        </p:txBody>
      </p:sp>
      <p:sp>
        <p:nvSpPr>
          <p:cNvPr id="7" name="TextBox 6">
            <a:extLst>
              <a:ext uri="{FF2B5EF4-FFF2-40B4-BE49-F238E27FC236}">
                <a16:creationId xmlns:a16="http://schemas.microsoft.com/office/drawing/2014/main" id="{D72C50CC-E694-A6DD-C207-5A41D19D713C}"/>
              </a:ext>
            </a:extLst>
          </p:cNvPr>
          <p:cNvSpPr txBox="1"/>
          <p:nvPr/>
        </p:nvSpPr>
        <p:spPr>
          <a:xfrm>
            <a:off x="381000" y="7242380"/>
            <a:ext cx="2362200" cy="276999"/>
          </a:xfrm>
          <a:prstGeom prst="rect">
            <a:avLst/>
          </a:prstGeom>
          <a:noFill/>
        </p:spPr>
        <p:txBody>
          <a:bodyPr wrap="square">
            <a:spAutoFit/>
          </a:bodyPr>
          <a:lstStyle/>
          <a:p>
            <a:r>
              <a:rPr lang="en-US" sz="1200" b="1" dirty="0">
                <a:latin typeface="Lub Dub Medium" panose="020B0603030403020204" pitchFamily="34" charset="0"/>
              </a:rPr>
              <a:t>Colors correspond to Table 2. </a:t>
            </a:r>
          </a:p>
        </p:txBody>
      </p:sp>
    </p:spTree>
    <p:extLst>
      <p:ext uri="{BB962C8B-B14F-4D97-AF65-F5344CB8AC3E}">
        <p14:creationId xmlns:p14="http://schemas.microsoft.com/office/powerpoint/2010/main" val="365651922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152</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E410FFA2-D344-6D35-BC94-BA5D60217CA6}"/>
              </a:ext>
            </a:extLst>
          </p:cNvPr>
          <p:cNvSpPr>
            <a:spLocks noGrp="1"/>
          </p:cNvSpPr>
          <p:nvPr>
            <p:ph type="ctrTitle"/>
          </p:nvPr>
        </p:nvSpPr>
        <p:spPr>
          <a:xfrm>
            <a:off x="5180409" y="762000"/>
            <a:ext cx="4269582" cy="533399"/>
          </a:xfrm>
        </p:spPr>
        <p:txBody>
          <a:bodyPr/>
          <a:lstStyle/>
          <a:p>
            <a:r>
              <a:rPr lang="en-US" sz="2800" dirty="0">
                <a:latin typeface="Lub Dub Medium" panose="020B0603030403020204" pitchFamily="34" charset="0"/>
              </a:rPr>
              <a:t>Electrical Cardioversion</a:t>
            </a:r>
          </a:p>
        </p:txBody>
      </p:sp>
      <p:graphicFrame>
        <p:nvGraphicFramePr>
          <p:cNvPr id="3" name="Table 2">
            <a:extLst>
              <a:ext uri="{FF2B5EF4-FFF2-40B4-BE49-F238E27FC236}">
                <a16:creationId xmlns:a16="http://schemas.microsoft.com/office/drawing/2014/main" id="{84A4FFC0-002F-0F7F-4D4A-9C385AF71AA9}"/>
              </a:ext>
            </a:extLst>
          </p:cNvPr>
          <p:cNvGraphicFramePr>
            <a:graphicFrameLocks noGrp="1"/>
          </p:cNvGraphicFramePr>
          <p:nvPr>
            <p:extLst>
              <p:ext uri="{D42A27DB-BD31-4B8C-83A1-F6EECF244321}">
                <p14:modId xmlns:p14="http://schemas.microsoft.com/office/powerpoint/2010/main" val="2211532840"/>
              </p:ext>
            </p:extLst>
          </p:nvPr>
        </p:nvGraphicFramePr>
        <p:xfrm>
          <a:off x="1570037" y="1627295"/>
          <a:ext cx="11490326" cy="4980280"/>
        </p:xfrm>
        <a:graphic>
          <a:graphicData uri="http://schemas.openxmlformats.org/drawingml/2006/table">
            <a:tbl>
              <a:tblPr firstRow="1" firstCol="1" bandRow="1"/>
              <a:tblGrid>
                <a:gridCol w="1001957">
                  <a:extLst>
                    <a:ext uri="{9D8B030D-6E8A-4147-A177-3AD203B41FA5}">
                      <a16:colId xmlns:a16="http://schemas.microsoft.com/office/drawing/2014/main" val="2712310701"/>
                    </a:ext>
                  </a:extLst>
                </a:gridCol>
                <a:gridCol w="1181206">
                  <a:extLst>
                    <a:ext uri="{9D8B030D-6E8A-4147-A177-3AD203B41FA5}">
                      <a16:colId xmlns:a16="http://schemas.microsoft.com/office/drawing/2014/main" val="3405380070"/>
                    </a:ext>
                  </a:extLst>
                </a:gridCol>
                <a:gridCol w="9307163">
                  <a:extLst>
                    <a:ext uri="{9D8B030D-6E8A-4147-A177-3AD203B41FA5}">
                      <a16:colId xmlns:a16="http://schemas.microsoft.com/office/drawing/2014/main" val="3783441938"/>
                    </a:ext>
                  </a:extLst>
                </a:gridCol>
              </a:tblGrid>
              <a:tr h="1387945">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Electrical Cardioversion</a:t>
                      </a:r>
                    </a:p>
                    <a:p>
                      <a:pPr marL="0" marR="0" algn="ctr">
                        <a:lnSpc>
                          <a:spcPct val="2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4334" marR="64334"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tabLst>
                          <a:tab pos="609600" algn="l"/>
                        </a:tabLs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Recommendations for Electrical Cardioversion</a:t>
                      </a: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742614840"/>
                  </a:ext>
                </a:extLst>
              </a:tr>
              <a:tr h="636765">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COR</a:t>
                      </a:r>
                      <a:endParaRPr lang="en-US" sz="1800" dirty="0">
                        <a:effectLst/>
                        <a:latin typeface="Times New Roman"/>
                        <a:ea typeface="Times New Roman" panose="02020603050405020304" pitchFamily="18" charset="0"/>
                        <a:cs typeface="Times New Roman"/>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LOE</a:t>
                      </a:r>
                      <a:endParaRPr lang="en-US" sz="1800" dirty="0">
                        <a:effectLst/>
                        <a:latin typeface="Times New Roman"/>
                        <a:ea typeface="Times New Roman" panose="02020603050405020304" pitchFamily="18" charset="0"/>
                        <a:cs typeface="Times New Roman"/>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Recommendations</a:t>
                      </a:r>
                      <a:endParaRPr lang="en-US" sz="1800" dirty="0">
                        <a:effectLst/>
                        <a:latin typeface="Times New Roman"/>
                        <a:ea typeface="Times New Roman" panose="02020603050405020304" pitchFamily="18" charset="0"/>
                        <a:cs typeface="Times New Roman"/>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5914568"/>
                  </a:ext>
                </a:extLst>
              </a:tr>
              <a:tr h="1387945">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C-LD</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FrutigerLTStd-Light"/>
                          <a:cs typeface="Times New Roman" panose="02020603050405020304" pitchFamily="18" charset="0"/>
                        </a:rPr>
                        <a:t>In patients with hemodynamic instability attributable to AF, immediate electrical cardioversion should be performed to restore sinus rhythm.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0653705"/>
                  </a:ext>
                </a:extLst>
              </a:tr>
              <a:tr h="1387945">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B-R</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a:ea typeface="Calibri" panose="020F0502020204030204" pitchFamily="34" charset="0"/>
                          <a:cs typeface="Times New Roman"/>
                        </a:rPr>
                        <a:t>In patients with AF who are hemodynamically stable, electrical cardioversion can be performed as initial rhythm-control strategy or after unsuccessful pharmacological cardioversion.</a:t>
                      </a:r>
                      <a:endParaRPr lang="en-US" sz="1800" dirty="0">
                        <a:effectLst/>
                        <a:latin typeface="Calibri"/>
                        <a:ea typeface="Times New Roman" panose="02020603050405020304" pitchFamily="18" charset="0"/>
                        <a:cs typeface="Times New Roman"/>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2237120"/>
                  </a:ext>
                </a:extLst>
              </a:tr>
            </a:tbl>
          </a:graphicData>
        </a:graphic>
      </p:graphicFrame>
    </p:spTree>
    <p:extLst>
      <p:ext uri="{BB962C8B-B14F-4D97-AF65-F5344CB8AC3E}">
        <p14:creationId xmlns:p14="http://schemas.microsoft.com/office/powerpoint/2010/main" val="285156643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153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2" name="Table 1">
            <a:extLst>
              <a:ext uri="{FF2B5EF4-FFF2-40B4-BE49-F238E27FC236}">
                <a16:creationId xmlns:a16="http://schemas.microsoft.com/office/drawing/2014/main" id="{83EB1EFF-3F22-39AB-7552-490E1C5E45D0}"/>
              </a:ext>
            </a:extLst>
          </p:cNvPr>
          <p:cNvGraphicFramePr>
            <a:graphicFrameLocks noGrp="1"/>
          </p:cNvGraphicFramePr>
          <p:nvPr>
            <p:extLst>
              <p:ext uri="{D42A27DB-BD31-4B8C-83A1-F6EECF244321}">
                <p14:modId xmlns:p14="http://schemas.microsoft.com/office/powerpoint/2010/main" val="2589713474"/>
              </p:ext>
            </p:extLst>
          </p:nvPr>
        </p:nvGraphicFramePr>
        <p:xfrm>
          <a:off x="1006475" y="1981200"/>
          <a:ext cx="12617450" cy="4603496"/>
        </p:xfrm>
        <a:graphic>
          <a:graphicData uri="http://schemas.openxmlformats.org/drawingml/2006/table">
            <a:tbl>
              <a:tblPr firstRow="1" firstCol="1" bandRow="1"/>
              <a:tblGrid>
                <a:gridCol w="1100242">
                  <a:extLst>
                    <a:ext uri="{9D8B030D-6E8A-4147-A177-3AD203B41FA5}">
                      <a16:colId xmlns:a16="http://schemas.microsoft.com/office/drawing/2014/main" val="3937196350"/>
                    </a:ext>
                  </a:extLst>
                </a:gridCol>
                <a:gridCol w="1297074">
                  <a:extLst>
                    <a:ext uri="{9D8B030D-6E8A-4147-A177-3AD203B41FA5}">
                      <a16:colId xmlns:a16="http://schemas.microsoft.com/office/drawing/2014/main" val="3674879844"/>
                    </a:ext>
                  </a:extLst>
                </a:gridCol>
                <a:gridCol w="10220134">
                  <a:extLst>
                    <a:ext uri="{9D8B030D-6E8A-4147-A177-3AD203B41FA5}">
                      <a16:colId xmlns:a16="http://schemas.microsoft.com/office/drawing/2014/main" val="2554143833"/>
                    </a:ext>
                  </a:extLst>
                </a:gridCol>
              </a:tblGrid>
              <a:tr h="610577">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C-LD</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FrutigerLTStd-Light"/>
                          <a:cs typeface="Times New Roman" panose="02020603050405020304" pitchFamily="18" charset="0"/>
                        </a:rPr>
                        <a:t>In patients with AF undergoing electrical cardioversion, energy delivery should be confirmed to be synchronized to the QRS to reduce the risk of inducing VF.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9383784"/>
                  </a:ext>
                </a:extLst>
              </a:tr>
              <a:tr h="610577">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B-R</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4"/>
                      </a:pPr>
                      <a:r>
                        <a:rPr lang="en-US" sz="1800" b="1" dirty="0">
                          <a:effectLst/>
                          <a:latin typeface="Times New Roman" panose="02020603050405020304" pitchFamily="18" charset="0"/>
                          <a:ea typeface="FrutigerLTStd-Light"/>
                          <a:cs typeface="Times New Roman" panose="02020603050405020304" pitchFamily="18" charset="0"/>
                        </a:rPr>
                        <a:t>For patients with AF undergoing elective electrical cardioversion, the use of biphasic energy</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of at least 200 J as initial energy can be beneficial to improve success of initial electrical shock.</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7048043"/>
                  </a:ext>
                </a:extLst>
              </a:tr>
              <a:tr h="610577">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5"/>
                      </a:pPr>
                      <a:r>
                        <a:rPr lang="en-US" sz="1800" b="1" dirty="0">
                          <a:effectLst/>
                          <a:latin typeface="Times New Roman"/>
                          <a:ea typeface="FrutigerLTStd-Light"/>
                          <a:cs typeface="Times New Roman"/>
                        </a:rPr>
                        <a:t>In patients with AF undergoing elective cardioversion, with longer duration of AF or unsuccessful initial shock, </a:t>
                      </a:r>
                      <a:r>
                        <a:rPr lang="en-US" sz="1800" b="1" dirty="0">
                          <a:solidFill>
                            <a:srgbClr val="000000"/>
                          </a:solidFill>
                          <a:effectLst/>
                          <a:latin typeface="Times New Roman"/>
                          <a:ea typeface="Times New Roman" panose="02020603050405020304" pitchFamily="18" charset="0"/>
                          <a:cs typeface="Times New Roman"/>
                        </a:rPr>
                        <a:t>optimization of electrode vector, use of higher energy, and pretreatment with antiarrhythmic drugs can facilitate success of electrical cardioversion.</a:t>
                      </a:r>
                      <a:endParaRPr lang="en-US" sz="1800" dirty="0">
                        <a:effectLst/>
                        <a:latin typeface="Times New Roman"/>
                        <a:ea typeface="Times New Roman" panose="02020603050405020304" pitchFamily="18" charset="0"/>
                        <a:cs typeface="Times New Roman"/>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7761475"/>
                  </a:ext>
                </a:extLst>
              </a:tr>
              <a:tr h="58115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2b</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C-LD</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342900" marR="0" lvl="0" indent="-342900">
                        <a:lnSpc>
                          <a:spcPct val="200000"/>
                        </a:lnSpc>
                        <a:spcBef>
                          <a:spcPts val="0"/>
                        </a:spcBef>
                        <a:spcAft>
                          <a:spcPts val="0"/>
                        </a:spcAft>
                        <a:buFont typeface="+mj-lt"/>
                        <a:buAutoNum type="arabicPeriod" startAt="6"/>
                      </a:pPr>
                      <a:r>
                        <a:rPr lang="en-US" sz="1800" b="1" dirty="0">
                          <a:effectLst/>
                          <a:latin typeface="Times New Roman" panose="02020603050405020304" pitchFamily="18" charset="0"/>
                          <a:ea typeface="FrutigerLTStd-Light"/>
                          <a:cs typeface="Times New Roman" panose="02020603050405020304" pitchFamily="18" charset="0"/>
                        </a:rPr>
                        <a:t>In patients with obesity and AF, use of manual pressure augmentation and/or further escalation of electrical energy may be beneficial to improve success of electrical cardioversion</a:t>
                      </a:r>
                      <a:r>
                        <a:rPr lang="en-US" sz="1800" b="1" dirty="0">
                          <a:solidFill>
                            <a:srgbClr val="000000"/>
                          </a:solidFill>
                          <a:effectLst/>
                          <a:latin typeface="Times New Roman" panose="02020603050405020304" pitchFamily="18" charset="0"/>
                          <a:ea typeface="FrutigerLTStd-Light"/>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4761163"/>
                  </a:ext>
                </a:extLst>
              </a:tr>
            </a:tbl>
          </a:graphicData>
        </a:graphic>
      </p:graphicFrame>
      <p:sp>
        <p:nvSpPr>
          <p:cNvPr id="3" name="Title 5">
            <a:extLst>
              <a:ext uri="{FF2B5EF4-FFF2-40B4-BE49-F238E27FC236}">
                <a16:creationId xmlns:a16="http://schemas.microsoft.com/office/drawing/2014/main" id="{F0F29831-8387-8C85-A3BE-A8F47820451F}"/>
              </a:ext>
            </a:extLst>
          </p:cNvPr>
          <p:cNvSpPr>
            <a:spLocks noGrp="1"/>
          </p:cNvSpPr>
          <p:nvPr>
            <p:ph type="ctrTitle"/>
          </p:nvPr>
        </p:nvSpPr>
        <p:spPr>
          <a:xfrm>
            <a:off x="4533304" y="1149036"/>
            <a:ext cx="5563791" cy="533399"/>
          </a:xfrm>
        </p:spPr>
        <p:txBody>
          <a:bodyPr/>
          <a:lstStyle/>
          <a:p>
            <a:r>
              <a:rPr lang="en-US" sz="2800" dirty="0">
                <a:latin typeface="Lub Dub Medium" panose="020B0603030403020204" pitchFamily="34" charset="0"/>
              </a:rPr>
              <a:t>Electrical Cardioversion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Tree>
    <p:extLst>
      <p:ext uri="{BB962C8B-B14F-4D97-AF65-F5344CB8AC3E}">
        <p14:creationId xmlns:p14="http://schemas.microsoft.com/office/powerpoint/2010/main" val="212942713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154</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6CCDD697-EDEE-6BD0-6BD1-E337F893F35D}"/>
              </a:ext>
            </a:extLst>
          </p:cNvPr>
          <p:cNvSpPr>
            <a:spLocks noGrp="1"/>
          </p:cNvSpPr>
          <p:nvPr>
            <p:ph type="ctrTitle"/>
          </p:nvPr>
        </p:nvSpPr>
        <p:spPr>
          <a:xfrm>
            <a:off x="4533304" y="914400"/>
            <a:ext cx="5563791" cy="457200"/>
          </a:xfrm>
        </p:spPr>
        <p:txBody>
          <a:bodyPr/>
          <a:lstStyle/>
          <a:p>
            <a:r>
              <a:rPr lang="en-US" sz="2800" dirty="0">
                <a:latin typeface="Lub Dub Medium" panose="020B0603030403020204" pitchFamily="34" charset="0"/>
              </a:rPr>
              <a:t>Pharmacological Cardioversion</a:t>
            </a:r>
          </a:p>
        </p:txBody>
      </p:sp>
      <p:graphicFrame>
        <p:nvGraphicFramePr>
          <p:cNvPr id="3" name="Table 2">
            <a:extLst>
              <a:ext uri="{FF2B5EF4-FFF2-40B4-BE49-F238E27FC236}">
                <a16:creationId xmlns:a16="http://schemas.microsoft.com/office/drawing/2014/main" id="{F67AFB62-E412-EBF8-9F27-61434FBF44F8}"/>
              </a:ext>
            </a:extLst>
          </p:cNvPr>
          <p:cNvGraphicFramePr>
            <a:graphicFrameLocks noGrp="1"/>
          </p:cNvGraphicFramePr>
          <p:nvPr>
            <p:extLst>
              <p:ext uri="{D42A27DB-BD31-4B8C-83A1-F6EECF244321}">
                <p14:modId xmlns:p14="http://schemas.microsoft.com/office/powerpoint/2010/main" val="733671053"/>
              </p:ext>
            </p:extLst>
          </p:nvPr>
        </p:nvGraphicFramePr>
        <p:xfrm>
          <a:off x="1946373" y="1828800"/>
          <a:ext cx="10737654" cy="5227828"/>
        </p:xfrm>
        <a:graphic>
          <a:graphicData uri="http://schemas.openxmlformats.org/drawingml/2006/table">
            <a:tbl>
              <a:tblPr firstRow="1" firstCol="1" bandRow="1"/>
              <a:tblGrid>
                <a:gridCol w="1170404">
                  <a:extLst>
                    <a:ext uri="{9D8B030D-6E8A-4147-A177-3AD203B41FA5}">
                      <a16:colId xmlns:a16="http://schemas.microsoft.com/office/drawing/2014/main" val="1548498505"/>
                    </a:ext>
                  </a:extLst>
                </a:gridCol>
                <a:gridCol w="1013635">
                  <a:extLst>
                    <a:ext uri="{9D8B030D-6E8A-4147-A177-3AD203B41FA5}">
                      <a16:colId xmlns:a16="http://schemas.microsoft.com/office/drawing/2014/main" val="132805714"/>
                    </a:ext>
                  </a:extLst>
                </a:gridCol>
                <a:gridCol w="8553615">
                  <a:extLst>
                    <a:ext uri="{9D8B030D-6E8A-4147-A177-3AD203B41FA5}">
                      <a16:colId xmlns:a16="http://schemas.microsoft.com/office/drawing/2014/main" val="3119768669"/>
                    </a:ext>
                  </a:extLst>
                </a:gridCol>
              </a:tblGrid>
              <a:tr h="1306957">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Pharmacological Cardioversion</a:t>
                      </a:r>
                    </a:p>
                    <a:p>
                      <a:pPr marL="0" marR="0" algn="ctr">
                        <a:lnSpc>
                          <a:spcPct val="2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 </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tabLst>
                          <a:tab pos="609600" algn="l"/>
                        </a:tabLs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Recommendations for Pharmacological Cardioversion</a:t>
                      </a: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70945533"/>
                  </a:ext>
                </a:extLst>
              </a:tr>
              <a:tr h="599609">
                <a:tc>
                  <a:txBody>
                    <a:bodyPr/>
                    <a:lstStyle/>
                    <a:p>
                      <a:pPr marL="0" marR="0" algn="ctr">
                        <a:lnSpc>
                          <a:spcPct val="200000"/>
                        </a:lnSpc>
                        <a:spcBef>
                          <a:spcPts val="0"/>
                        </a:spcBef>
                        <a:spcAft>
                          <a:spcPts val="0"/>
                        </a:spcAft>
                      </a:pPr>
                      <a:r>
                        <a:rPr lang="en-US" sz="1800" b="1">
                          <a:effectLst/>
                          <a:latin typeface="Times New Roman"/>
                          <a:ea typeface="Calibri" panose="020F0502020204030204" pitchFamily="34" charset="0"/>
                          <a:cs typeface="Times New Roman"/>
                        </a:rPr>
                        <a:t>COR</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a:ea typeface="Calibri" panose="020F0502020204030204" pitchFamily="34" charset="0"/>
                          <a:cs typeface="Times New Roman"/>
                        </a:rPr>
                        <a:t>LOE</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a:ea typeface="Calibri" panose="020F0502020204030204" pitchFamily="34" charset="0"/>
                          <a:cs typeface="Times New Roman"/>
                        </a:rPr>
                        <a:t>Recommendations</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9037276"/>
                  </a:ext>
                </a:extLst>
              </a:tr>
              <a:tr h="2014305">
                <a:tc>
                  <a:txBody>
                    <a:bodyPr/>
                    <a:lstStyle/>
                    <a:p>
                      <a:pPr marL="0" marR="0" algn="ctr">
                        <a:lnSpc>
                          <a:spcPct val="200000"/>
                        </a:lnSpc>
                        <a:spcBef>
                          <a:spcPts val="0"/>
                        </a:spcBef>
                        <a:spcAft>
                          <a:spcPts val="0"/>
                        </a:spcAft>
                      </a:pPr>
                      <a:r>
                        <a:rPr lang="en-US" sz="1800" b="1">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a:ea typeface="Calibri" panose="020F0502020204030204" pitchFamily="34" charset="0"/>
                          <a:cs typeface="Times New Roman"/>
                        </a:rPr>
                        <a:t>C-LD</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SzPct val="100000"/>
                        <a:buFont typeface="+mj-lt"/>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For patients with AF, pharmacological cardioversion is reasonable as an alternative to electrical cardioversion for those who are hemodynamically stable or in situations when electrical cardioversion is preferred but cannot be performed.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8672366"/>
                  </a:ext>
                </a:extLst>
              </a:tr>
              <a:tr h="1306957">
                <a:tc>
                  <a:txBody>
                    <a:bodyPr/>
                    <a:lstStyle/>
                    <a:p>
                      <a:pPr marL="0" marR="0" algn="ctr">
                        <a:lnSpc>
                          <a:spcPct val="200000"/>
                        </a:lnSpc>
                        <a:spcBef>
                          <a:spcPts val="0"/>
                        </a:spcBef>
                        <a:spcAft>
                          <a:spcPts val="0"/>
                        </a:spcAft>
                      </a:pPr>
                      <a:r>
                        <a:rPr lang="en-US" sz="1800" b="1">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startAt="2"/>
                      </a:pPr>
                      <a:r>
                        <a:rPr lang="en-US" sz="1800" b="1" dirty="0">
                          <a:effectLst/>
                          <a:latin typeface="Times New Roman"/>
                          <a:ea typeface="Calibri" panose="020F0502020204030204" pitchFamily="34" charset="0"/>
                          <a:cs typeface="Times New Roman"/>
                        </a:rPr>
                        <a:t>For patients with AF, </a:t>
                      </a:r>
                      <a:r>
                        <a:rPr lang="en-US" sz="1800" b="1" dirty="0" err="1">
                          <a:effectLst/>
                          <a:latin typeface="Times New Roman"/>
                          <a:ea typeface="Calibri" panose="020F0502020204030204" pitchFamily="34" charset="0"/>
                          <a:cs typeface="Times New Roman"/>
                        </a:rPr>
                        <a:t>ibutilide</a:t>
                      </a:r>
                      <a:r>
                        <a:rPr lang="en-US" sz="1800" b="1" dirty="0">
                          <a:effectLst/>
                          <a:latin typeface="Times New Roman"/>
                          <a:ea typeface="Calibri" panose="020F0502020204030204" pitchFamily="34" charset="0"/>
                          <a:cs typeface="Times New Roman"/>
                        </a:rPr>
                        <a:t> is reasonable for pharmacological cardioversion for patients without depressed LV function (LVEF &lt;40%). </a:t>
                      </a:r>
                      <a:endParaRPr lang="en-US" sz="1800" dirty="0">
                        <a:effectLst/>
                        <a:latin typeface="Calibri"/>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142614"/>
                  </a:ext>
                </a:extLst>
              </a:tr>
            </a:tbl>
          </a:graphicData>
        </a:graphic>
      </p:graphicFrame>
    </p:spTree>
    <p:extLst>
      <p:ext uri="{BB962C8B-B14F-4D97-AF65-F5344CB8AC3E}">
        <p14:creationId xmlns:p14="http://schemas.microsoft.com/office/powerpoint/2010/main" val="346111634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155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7BF243DF-2FC1-2448-9690-66C85231955A}"/>
              </a:ext>
            </a:extLst>
          </p:cNvPr>
          <p:cNvSpPr>
            <a:spLocks noGrp="1"/>
          </p:cNvSpPr>
          <p:nvPr>
            <p:ph type="ctrTitle"/>
          </p:nvPr>
        </p:nvSpPr>
        <p:spPr>
          <a:xfrm>
            <a:off x="3904952" y="838200"/>
            <a:ext cx="6820496" cy="457200"/>
          </a:xfrm>
        </p:spPr>
        <p:txBody>
          <a:bodyPr/>
          <a:lstStyle/>
          <a:p>
            <a:r>
              <a:rPr lang="en-US" sz="2800" dirty="0">
                <a:latin typeface="Lub Dub Medium" panose="020B0603030403020204" pitchFamily="34" charset="0"/>
              </a:rPr>
              <a:t>Pharmacological Cardioversion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E4846BE7-0DA4-1B2C-FE4D-D067394E3366}"/>
              </a:ext>
            </a:extLst>
          </p:cNvPr>
          <p:cNvGraphicFramePr>
            <a:graphicFrameLocks noGrp="1"/>
          </p:cNvGraphicFramePr>
          <p:nvPr>
            <p:extLst>
              <p:ext uri="{D42A27DB-BD31-4B8C-83A1-F6EECF244321}">
                <p14:modId xmlns:p14="http://schemas.microsoft.com/office/powerpoint/2010/main" val="4248542887"/>
              </p:ext>
            </p:extLst>
          </p:nvPr>
        </p:nvGraphicFramePr>
        <p:xfrm>
          <a:off x="1489173" y="1600200"/>
          <a:ext cx="11652053" cy="5651215"/>
        </p:xfrm>
        <a:graphic>
          <a:graphicData uri="http://schemas.openxmlformats.org/drawingml/2006/table">
            <a:tbl>
              <a:tblPr firstRow="1" firstCol="1" bandRow="1"/>
              <a:tblGrid>
                <a:gridCol w="1270074">
                  <a:extLst>
                    <a:ext uri="{9D8B030D-6E8A-4147-A177-3AD203B41FA5}">
                      <a16:colId xmlns:a16="http://schemas.microsoft.com/office/drawing/2014/main" val="3155118815"/>
                    </a:ext>
                  </a:extLst>
                </a:gridCol>
                <a:gridCol w="1099954">
                  <a:extLst>
                    <a:ext uri="{9D8B030D-6E8A-4147-A177-3AD203B41FA5}">
                      <a16:colId xmlns:a16="http://schemas.microsoft.com/office/drawing/2014/main" val="1249908208"/>
                    </a:ext>
                  </a:extLst>
                </a:gridCol>
                <a:gridCol w="9282025">
                  <a:extLst>
                    <a:ext uri="{9D8B030D-6E8A-4147-A177-3AD203B41FA5}">
                      <a16:colId xmlns:a16="http://schemas.microsoft.com/office/drawing/2014/main" val="3862165698"/>
                    </a:ext>
                  </a:extLst>
                </a:gridCol>
              </a:tblGrid>
              <a:tr h="1213246">
                <a:tc>
                  <a:txBody>
                    <a:bodyPr/>
                    <a:lstStyle/>
                    <a:p>
                      <a:pPr marL="0" marR="0" algn="ctr">
                        <a:lnSpc>
                          <a:spcPct val="200000"/>
                        </a:lnSpc>
                        <a:spcBef>
                          <a:spcPts val="0"/>
                        </a:spcBef>
                        <a:spcAft>
                          <a:spcPts val="0"/>
                        </a:spcAft>
                      </a:pPr>
                      <a:r>
                        <a:rPr lang="en-US" sz="1800" b="1">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startAt="3"/>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For patients with AF, intravenous amiodarone is reasonable for pharmacological cardioversion, although time to conversion is generally longer than with other agents (8-12 hours).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9496316"/>
                  </a:ext>
                </a:extLst>
              </a:tr>
              <a:tr h="2526507">
                <a:tc>
                  <a:txBody>
                    <a:bodyPr/>
                    <a:lstStyle/>
                    <a:p>
                      <a:pPr marL="0" marR="0" algn="ctr">
                        <a:lnSpc>
                          <a:spcPct val="200000"/>
                        </a:lnSpc>
                        <a:spcBef>
                          <a:spcPts val="0"/>
                        </a:spcBef>
                        <a:spcAft>
                          <a:spcPts val="0"/>
                        </a:spcAft>
                      </a:pPr>
                      <a:r>
                        <a:rPr lang="en-US" sz="1800" b="1">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startAt="4"/>
                      </a:pPr>
                      <a:r>
                        <a:rPr lang="en-US" sz="1800" b="1">
                          <a:effectLst/>
                          <a:latin typeface="Times New Roman"/>
                          <a:ea typeface="Calibri" panose="020F0502020204030204" pitchFamily="34" charset="0"/>
                          <a:cs typeface="Times New Roman"/>
                        </a:rPr>
                        <a:t>For patients with recurrent AF occurring outside the setting of a hospital, the “pill-in-the-pocket” (PITP) approach with a single oral dose of flecainide or propafenone, with a concomitant atrioventricular nodal blocking agent, is reasonable for pharmacological cardioversion if previously tested in a monitored setting.</a:t>
                      </a:r>
                      <a:endParaRPr lang="en-US" sz="1800" dirty="0">
                        <a:effectLst/>
                        <a:latin typeface="Calibri"/>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5793666"/>
                  </a:ext>
                </a:extLst>
              </a:tr>
              <a:tr h="1213246">
                <a:tc>
                  <a:txBody>
                    <a:bodyPr/>
                    <a:lstStyle/>
                    <a:p>
                      <a:pPr marL="0" marR="0" algn="ctr">
                        <a:lnSpc>
                          <a:spcPct val="200000"/>
                        </a:lnSpc>
                        <a:spcBef>
                          <a:spcPts val="0"/>
                        </a:spcBef>
                        <a:spcAft>
                          <a:spcPts val="0"/>
                        </a:spcAft>
                      </a:pPr>
                      <a:r>
                        <a:rPr lang="en-US" sz="1800" b="1">
                          <a:solidFill>
                            <a:srgbClr val="000000"/>
                          </a:solidFill>
                          <a:effectLst/>
                          <a:latin typeface="Times New Roman"/>
                          <a:ea typeface="Calibri" panose="020F0502020204030204" pitchFamily="34" charset="0"/>
                          <a:cs typeface="Times New Roman"/>
                        </a:rPr>
                        <a:t>2b</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a:ea typeface="Calibri" panose="020F0502020204030204" pitchFamily="34" charset="0"/>
                          <a:cs typeface="Times New Roman"/>
                        </a:rPr>
                        <a:t>B-R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5"/>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For patients with AF, use of intravenous procainamide may be considered for pharmacological cardioversion when other intravenous agents are contraindicated or not preferred.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6040374"/>
                  </a:ext>
                </a:extLst>
              </a:tr>
            </a:tbl>
          </a:graphicData>
        </a:graphic>
      </p:graphicFrame>
    </p:spTree>
    <p:extLst>
      <p:ext uri="{BB962C8B-B14F-4D97-AF65-F5344CB8AC3E}">
        <p14:creationId xmlns:p14="http://schemas.microsoft.com/office/powerpoint/2010/main" val="413145443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156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82DE098F-23F9-CCA4-CCEA-D17DAE96F049}"/>
              </a:ext>
            </a:extLst>
          </p:cNvPr>
          <p:cNvSpPr>
            <a:spLocks noGrp="1"/>
          </p:cNvSpPr>
          <p:nvPr>
            <p:ph type="ctrTitle"/>
          </p:nvPr>
        </p:nvSpPr>
        <p:spPr>
          <a:xfrm>
            <a:off x="4114798" y="1074089"/>
            <a:ext cx="6400801" cy="838200"/>
          </a:xfrm>
        </p:spPr>
        <p:txBody>
          <a:bodyPr lIns="91440" tIns="45720" rIns="91440" bIns="45720" anchor="b"/>
          <a:lstStyle/>
          <a:p>
            <a:r>
              <a:rPr lang="en-US" sz="2800" dirty="0">
                <a:latin typeface="Lub Dub Medium"/>
              </a:rPr>
              <a:t>Table 22. Drugs for Pharmacological Conversion of AF to Sinus Rhythm</a:t>
            </a:r>
          </a:p>
        </p:txBody>
      </p:sp>
      <p:graphicFrame>
        <p:nvGraphicFramePr>
          <p:cNvPr id="4" name="Table 3">
            <a:extLst>
              <a:ext uri="{FF2B5EF4-FFF2-40B4-BE49-F238E27FC236}">
                <a16:creationId xmlns:a16="http://schemas.microsoft.com/office/drawing/2014/main" id="{82725D7E-F140-72D0-0C53-24065CB7E77F}"/>
              </a:ext>
            </a:extLst>
          </p:cNvPr>
          <p:cNvGraphicFramePr>
            <a:graphicFrameLocks noGrp="1"/>
          </p:cNvGraphicFramePr>
          <p:nvPr>
            <p:extLst>
              <p:ext uri="{D42A27DB-BD31-4B8C-83A1-F6EECF244321}">
                <p14:modId xmlns:p14="http://schemas.microsoft.com/office/powerpoint/2010/main" val="866160656"/>
              </p:ext>
            </p:extLst>
          </p:nvPr>
        </p:nvGraphicFramePr>
        <p:xfrm>
          <a:off x="1006474" y="2312416"/>
          <a:ext cx="12617451" cy="3604768"/>
        </p:xfrm>
        <a:graphic>
          <a:graphicData uri="http://schemas.openxmlformats.org/drawingml/2006/table">
            <a:tbl>
              <a:tblPr firstRow="1" firstCol="1" bandRow="1"/>
              <a:tblGrid>
                <a:gridCol w="1625128">
                  <a:extLst>
                    <a:ext uri="{9D8B030D-6E8A-4147-A177-3AD203B41FA5}">
                      <a16:colId xmlns:a16="http://schemas.microsoft.com/office/drawing/2014/main" val="1796090147"/>
                    </a:ext>
                  </a:extLst>
                </a:gridCol>
                <a:gridCol w="1766443">
                  <a:extLst>
                    <a:ext uri="{9D8B030D-6E8A-4147-A177-3AD203B41FA5}">
                      <a16:colId xmlns:a16="http://schemas.microsoft.com/office/drawing/2014/main" val="1362990622"/>
                    </a:ext>
                  </a:extLst>
                </a:gridCol>
                <a:gridCol w="1271839">
                  <a:extLst>
                    <a:ext uri="{9D8B030D-6E8A-4147-A177-3AD203B41FA5}">
                      <a16:colId xmlns:a16="http://schemas.microsoft.com/office/drawing/2014/main" val="32488557"/>
                    </a:ext>
                  </a:extLst>
                </a:gridCol>
                <a:gridCol w="1539329">
                  <a:extLst>
                    <a:ext uri="{9D8B030D-6E8A-4147-A177-3AD203B41FA5}">
                      <a16:colId xmlns:a16="http://schemas.microsoft.com/office/drawing/2014/main" val="2066086265"/>
                    </a:ext>
                  </a:extLst>
                </a:gridCol>
                <a:gridCol w="1562040">
                  <a:extLst>
                    <a:ext uri="{9D8B030D-6E8A-4147-A177-3AD203B41FA5}">
                      <a16:colId xmlns:a16="http://schemas.microsoft.com/office/drawing/2014/main" val="3991992747"/>
                    </a:ext>
                  </a:extLst>
                </a:gridCol>
                <a:gridCol w="1425772">
                  <a:extLst>
                    <a:ext uri="{9D8B030D-6E8A-4147-A177-3AD203B41FA5}">
                      <a16:colId xmlns:a16="http://schemas.microsoft.com/office/drawing/2014/main" val="1513320567"/>
                    </a:ext>
                  </a:extLst>
                </a:gridCol>
                <a:gridCol w="1425772">
                  <a:extLst>
                    <a:ext uri="{9D8B030D-6E8A-4147-A177-3AD203B41FA5}">
                      <a16:colId xmlns:a16="http://schemas.microsoft.com/office/drawing/2014/main" val="3361368178"/>
                    </a:ext>
                  </a:extLst>
                </a:gridCol>
                <a:gridCol w="2001128">
                  <a:extLst>
                    <a:ext uri="{9D8B030D-6E8A-4147-A177-3AD203B41FA5}">
                      <a16:colId xmlns:a16="http://schemas.microsoft.com/office/drawing/2014/main" val="2362610359"/>
                    </a:ext>
                  </a:extLst>
                </a:gridCol>
              </a:tblGrid>
              <a:tr h="658432">
                <a:tc>
                  <a:txBody>
                    <a:bodyPr/>
                    <a:lstStyle/>
                    <a:p>
                      <a:pPr marL="0" marR="0" algn="l">
                        <a:lnSpc>
                          <a:spcPct val="150000"/>
                        </a:lnSpc>
                        <a:spcBef>
                          <a:spcPts val="0"/>
                        </a:spcBef>
                        <a:spcAft>
                          <a:spcPts val="0"/>
                        </a:spcAft>
                      </a:pPr>
                      <a:r>
                        <a:rPr lang="en-US" sz="1800" b="1">
                          <a:solidFill>
                            <a:srgbClr val="000000"/>
                          </a:solidFill>
                          <a:effectLst/>
                          <a:latin typeface="Times New Roman"/>
                          <a:ea typeface="Times New Roman" panose="02020603050405020304" pitchFamily="18" charset="0"/>
                        </a:rPr>
                        <a:t>Drug</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a:ea typeface="Times New Roman" panose="02020603050405020304" pitchFamily="18" charset="0"/>
                        </a:rPr>
                        <a:t>Route of Administration</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a:ea typeface="Times New Roman" panose="02020603050405020304" pitchFamily="18" charset="0"/>
                        </a:rPr>
                        <a:t>Loading Dose</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50000"/>
                        </a:lnSpc>
                        <a:spcBef>
                          <a:spcPts val="0"/>
                        </a:spcBef>
                        <a:spcAft>
                          <a:spcPts val="0"/>
                        </a:spcAft>
                      </a:pPr>
                      <a:r>
                        <a:rPr lang="en-US" sz="1800" b="1">
                          <a:solidFill>
                            <a:srgbClr val="000000"/>
                          </a:solidFill>
                          <a:effectLst/>
                          <a:latin typeface="Times New Roman"/>
                          <a:ea typeface="Times New Roman" panose="02020603050405020304" pitchFamily="18" charset="0"/>
                        </a:rPr>
                        <a:t>Maintenance Dose</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50000"/>
                        </a:lnSpc>
                        <a:spcBef>
                          <a:spcPts val="0"/>
                        </a:spcBef>
                        <a:spcAft>
                          <a:spcPts val="0"/>
                        </a:spcAft>
                      </a:pPr>
                      <a:r>
                        <a:rPr lang="en-US" sz="1800" b="1">
                          <a:solidFill>
                            <a:srgbClr val="000000"/>
                          </a:solidFill>
                          <a:effectLst/>
                          <a:latin typeface="Times New Roman"/>
                          <a:ea typeface="Times New Roman" panose="02020603050405020304" pitchFamily="18" charset="0"/>
                        </a:rPr>
                        <a:t>Approximate Time to Conversion to Sinus Rhythm</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50000"/>
                        </a:lnSpc>
                        <a:spcBef>
                          <a:spcPts val="0"/>
                        </a:spcBef>
                        <a:spcAft>
                          <a:spcPts val="0"/>
                        </a:spcAft>
                      </a:pPr>
                      <a:r>
                        <a:rPr lang="en-US" sz="1800" b="1">
                          <a:solidFill>
                            <a:srgbClr val="000000"/>
                          </a:solidFill>
                          <a:effectLst/>
                          <a:latin typeface="Times New Roman"/>
                          <a:ea typeface="Times New Roman" panose="02020603050405020304" pitchFamily="18" charset="0"/>
                        </a:rPr>
                        <a:t>Primary Route(s) of Elimination</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5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Elimination Half-Life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50000"/>
                        </a:lnSpc>
                        <a:spcBef>
                          <a:spcPts val="0"/>
                        </a:spcBef>
                        <a:spcAft>
                          <a:spcPts val="0"/>
                        </a:spcAft>
                      </a:pPr>
                      <a:r>
                        <a:rPr lang="en-US" sz="1800" b="1">
                          <a:solidFill>
                            <a:srgbClr val="000000"/>
                          </a:solidFill>
                          <a:effectLst/>
                          <a:latin typeface="Times New Roman"/>
                          <a:ea typeface="Times New Roman" panose="02020603050405020304" pitchFamily="18" charset="0"/>
                        </a:rPr>
                        <a:t>Major Adverse Effects</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620823060"/>
                  </a:ext>
                </a:extLst>
              </a:tr>
              <a:tr h="1115632">
                <a:tc>
                  <a:txBody>
                    <a:bodyPr/>
                    <a:lstStyle/>
                    <a:p>
                      <a:pPr marL="0" marR="0" algn="l">
                        <a:lnSpc>
                          <a:spcPct val="150000"/>
                        </a:lnSpc>
                        <a:spcBef>
                          <a:spcPts val="0"/>
                        </a:spcBef>
                        <a:spcAft>
                          <a:spcPts val="0"/>
                        </a:spcAft>
                      </a:pPr>
                      <a:r>
                        <a:rPr lang="en-US" sz="1800" b="1">
                          <a:effectLst/>
                          <a:latin typeface="Times New Roman"/>
                          <a:ea typeface="Times New Roman" panose="02020603050405020304" pitchFamily="18" charset="0"/>
                        </a:rPr>
                        <a:t>Amiodarone</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effectLst/>
                          <a:latin typeface="Times New Roman"/>
                          <a:ea typeface="Times New Roman" panose="02020603050405020304" pitchFamily="18" charset="0"/>
                        </a:rPr>
                        <a:t>IV</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5-7 mg/kg or 300 mg*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a:effectLst/>
                          <a:latin typeface="Times New Roman"/>
                          <a:ea typeface="Times New Roman" panose="02020603050405020304" pitchFamily="18" charset="0"/>
                        </a:rPr>
                        <a:t>1200-3000 mg via continuous infusion over 24 h</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a:effectLst/>
                          <a:latin typeface="Times New Roman"/>
                          <a:ea typeface="Times New Roman" panose="02020603050405020304" pitchFamily="18" charset="0"/>
                        </a:rPr>
                        <a:t>8-12 h</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a:effectLst/>
                          <a:latin typeface="Times New Roman"/>
                          <a:ea typeface="Times New Roman" panose="02020603050405020304" pitchFamily="18" charset="0"/>
                        </a:rPr>
                        <a:t>Liver metabolism</a:t>
                      </a:r>
                    </a:p>
                    <a:p>
                      <a:pPr marL="0" marR="0" algn="l">
                        <a:lnSpc>
                          <a:spcPct val="150000"/>
                        </a:lnSpc>
                        <a:spcBef>
                          <a:spcPts val="0"/>
                        </a:spcBef>
                        <a:spcAft>
                          <a:spcPts val="0"/>
                        </a:spcAft>
                      </a:pPr>
                      <a:r>
                        <a:rPr lang="en-US" sz="1800">
                          <a:effectLst/>
                          <a:latin typeface="Times New Roman"/>
                          <a:ea typeface="Times New Roman" panose="02020603050405020304" pitchFamily="18" charset="0"/>
                        </a:rPr>
                        <a:t> Biliary excretion</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9-36 d</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Bradycardia</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Hypotension</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QT prolongation</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Phlebitis</a:t>
                      </a:r>
                    </a:p>
                    <a:p>
                      <a:pPr marL="0" marR="0" algn="l">
                        <a:lnSpc>
                          <a:spcPct val="150000"/>
                        </a:lnSpc>
                        <a:spcBef>
                          <a:spcPts val="0"/>
                        </a:spcBef>
                        <a:spcAft>
                          <a:spcPts val="0"/>
                        </a:spcAft>
                      </a:pPr>
                      <a:r>
                        <a:rPr lang="en-US" sz="1800" dirty="0" err="1">
                          <a:effectLst/>
                          <a:latin typeface="Times New Roman" panose="02020603050405020304" pitchFamily="18" charset="0"/>
                          <a:ea typeface="Times New Roman" panose="02020603050405020304" pitchFamily="18" charset="0"/>
                        </a:rPr>
                        <a:t>TdP</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3738857"/>
                  </a:ext>
                </a:extLst>
              </a:tr>
            </a:tbl>
          </a:graphicData>
        </a:graphic>
      </p:graphicFrame>
      <p:sp>
        <p:nvSpPr>
          <p:cNvPr id="7" name="TextBox 6">
            <a:extLst>
              <a:ext uri="{FF2B5EF4-FFF2-40B4-BE49-F238E27FC236}">
                <a16:creationId xmlns:a16="http://schemas.microsoft.com/office/drawing/2014/main" id="{78F89699-3953-3A19-0833-0353057481D6}"/>
              </a:ext>
            </a:extLst>
          </p:cNvPr>
          <p:cNvSpPr txBox="1"/>
          <p:nvPr/>
        </p:nvSpPr>
        <p:spPr>
          <a:xfrm>
            <a:off x="1006474" y="6693846"/>
            <a:ext cx="12709526" cy="461665"/>
          </a:xfrm>
          <a:prstGeom prst="rect">
            <a:avLst/>
          </a:prstGeom>
          <a:noFill/>
        </p:spPr>
        <p:txBody>
          <a:bodyPr wrap="square">
            <a:spAutoFit/>
          </a:bodyPr>
          <a:lstStyle/>
          <a:p>
            <a:pPr marL="0" marR="0">
              <a:spcBef>
                <a:spcPts val="600"/>
              </a:spcBef>
              <a:spcAft>
                <a:spcPts val="1400"/>
              </a:spcAft>
            </a:pPr>
            <a:r>
              <a:rPr lang="en-US" sz="1200" dirty="0">
                <a:effectLst/>
                <a:latin typeface="Lub Dub Medium" panose="020B0603030403020204" pitchFamily="34" charset="0"/>
                <a:ea typeface="Times New Roman" panose="02020603050405020304" pitchFamily="18" charset="0"/>
              </a:rPr>
              <a:t>AV indicates atrioventricular; AF, atrial fibrillation; </a:t>
            </a:r>
            <a:r>
              <a:rPr lang="en-US" sz="1200" dirty="0" err="1">
                <a:effectLst/>
                <a:latin typeface="Lub Dub Medium" panose="020B0603030403020204" pitchFamily="34" charset="0"/>
                <a:ea typeface="Times New Roman" panose="02020603050405020304" pitchFamily="18" charset="0"/>
              </a:rPr>
              <a:t>HFrEF</a:t>
            </a:r>
            <a:r>
              <a:rPr lang="en-US" sz="1200" dirty="0">
                <a:effectLst/>
                <a:latin typeface="Lub Dub Medium" panose="020B0603030403020204" pitchFamily="34" charset="0"/>
                <a:ea typeface="Times New Roman" panose="02020603050405020304" pitchFamily="18" charset="0"/>
              </a:rPr>
              <a:t>, heart failure with reduced ejection fraction; IV, intravenous; N/A, not applicable; NAPA, N-</a:t>
            </a:r>
            <a:r>
              <a:rPr lang="en-US" sz="1200" dirty="0" err="1">
                <a:effectLst/>
                <a:latin typeface="Lub Dub Medium" panose="020B0603030403020204" pitchFamily="34" charset="0"/>
                <a:ea typeface="Times New Roman" panose="02020603050405020304" pitchFamily="18" charset="0"/>
              </a:rPr>
              <a:t>acetylprocainamide</a:t>
            </a:r>
            <a:r>
              <a:rPr lang="en-US" sz="1200" dirty="0">
                <a:effectLst/>
                <a:latin typeface="Lub Dub Medium" panose="020B0603030403020204" pitchFamily="34" charset="0"/>
                <a:ea typeface="Times New Roman" panose="02020603050405020304" pitchFamily="18" charset="0"/>
              </a:rPr>
              <a:t>; </a:t>
            </a:r>
            <a:r>
              <a:rPr lang="en-US" sz="1200" dirty="0" err="1">
                <a:effectLst/>
                <a:latin typeface="Lub Dub Medium" panose="020B0603030403020204" pitchFamily="34" charset="0"/>
                <a:ea typeface="Times New Roman" panose="02020603050405020304" pitchFamily="18" charset="0"/>
              </a:rPr>
              <a:t>TdP</a:t>
            </a:r>
            <a:r>
              <a:rPr lang="en-US" sz="1200" dirty="0">
                <a:effectLst/>
                <a:latin typeface="Lub Dub Medium" panose="020B0603030403020204" pitchFamily="34" charset="0"/>
                <a:ea typeface="Times New Roman" panose="02020603050405020304" pitchFamily="18" charset="0"/>
              </a:rPr>
              <a:t>, </a:t>
            </a:r>
            <a:r>
              <a:rPr lang="en-US" sz="1200" dirty="0" err="1">
                <a:effectLst/>
                <a:latin typeface="Lub Dub Medium" panose="020B0603030403020204" pitchFamily="34" charset="0"/>
                <a:ea typeface="Times New Roman" panose="02020603050405020304" pitchFamily="18" charset="0"/>
              </a:rPr>
              <a:t>torsades</a:t>
            </a:r>
            <a:r>
              <a:rPr lang="en-US" sz="1200" dirty="0">
                <a:effectLst/>
                <a:latin typeface="Lub Dub Medium" panose="020B0603030403020204" pitchFamily="34" charset="0"/>
                <a:ea typeface="Times New Roman" panose="02020603050405020304" pitchFamily="18" charset="0"/>
              </a:rPr>
              <a:t> de pointes; and VT, ventricular tachycardia.</a:t>
            </a:r>
          </a:p>
        </p:txBody>
      </p:sp>
      <p:sp>
        <p:nvSpPr>
          <p:cNvPr id="9" name="TextBox 8">
            <a:extLst>
              <a:ext uri="{FF2B5EF4-FFF2-40B4-BE49-F238E27FC236}">
                <a16:creationId xmlns:a16="http://schemas.microsoft.com/office/drawing/2014/main" id="{9C5CA1AC-716A-1FD2-11A6-50970B7207B6}"/>
              </a:ext>
            </a:extLst>
          </p:cNvPr>
          <p:cNvSpPr txBox="1"/>
          <p:nvPr/>
        </p:nvSpPr>
        <p:spPr>
          <a:xfrm>
            <a:off x="1006474" y="6047601"/>
            <a:ext cx="7924800" cy="276999"/>
          </a:xfrm>
          <a:prstGeom prst="rect">
            <a:avLst/>
          </a:prstGeom>
          <a:noFill/>
        </p:spPr>
        <p:txBody>
          <a:bodyPr wrap="square">
            <a:spAutoFit/>
          </a:bodyPr>
          <a:lstStyle/>
          <a:p>
            <a:pPr marL="0" marR="0">
              <a:spcBef>
                <a:spcPts val="600"/>
              </a:spcBef>
              <a:spcAft>
                <a:spcPts val="1400"/>
              </a:spcAft>
            </a:pPr>
            <a:r>
              <a:rPr lang="en-US" sz="1200" dirty="0">
                <a:effectLst/>
                <a:latin typeface="Lub Dub Medium" panose="020B0603030403020204" pitchFamily="34" charset="0"/>
                <a:ea typeface="Times New Roman" panose="02020603050405020304" pitchFamily="18" charset="0"/>
              </a:rPr>
              <a:t>*Some studies have administered intravenous amiodarone for 24 hours followed by oral administration.</a:t>
            </a:r>
          </a:p>
        </p:txBody>
      </p:sp>
    </p:spTree>
    <p:extLst>
      <p:ext uri="{BB962C8B-B14F-4D97-AF65-F5344CB8AC3E}">
        <p14:creationId xmlns:p14="http://schemas.microsoft.com/office/powerpoint/2010/main" val="152968771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157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6" name="Table 5">
            <a:extLst>
              <a:ext uri="{FF2B5EF4-FFF2-40B4-BE49-F238E27FC236}">
                <a16:creationId xmlns:a16="http://schemas.microsoft.com/office/drawing/2014/main" id="{7121E661-589A-9D32-C45B-D99A9AF268D7}"/>
              </a:ext>
            </a:extLst>
          </p:cNvPr>
          <p:cNvGraphicFramePr>
            <a:graphicFrameLocks noGrp="1"/>
          </p:cNvGraphicFramePr>
          <p:nvPr>
            <p:extLst>
              <p:ext uri="{D42A27DB-BD31-4B8C-83A1-F6EECF244321}">
                <p14:modId xmlns:p14="http://schemas.microsoft.com/office/powerpoint/2010/main" val="3292561175"/>
              </p:ext>
            </p:extLst>
          </p:nvPr>
        </p:nvGraphicFramePr>
        <p:xfrm>
          <a:off x="1006472" y="1752600"/>
          <a:ext cx="12617451" cy="4477004"/>
        </p:xfrm>
        <a:graphic>
          <a:graphicData uri="http://schemas.openxmlformats.org/drawingml/2006/table">
            <a:tbl>
              <a:tblPr firstRow="1" firstCol="1" bandRow="1"/>
              <a:tblGrid>
                <a:gridCol w="1625128">
                  <a:extLst>
                    <a:ext uri="{9D8B030D-6E8A-4147-A177-3AD203B41FA5}">
                      <a16:colId xmlns:a16="http://schemas.microsoft.com/office/drawing/2014/main" val="306841248"/>
                    </a:ext>
                  </a:extLst>
                </a:gridCol>
                <a:gridCol w="1766443">
                  <a:extLst>
                    <a:ext uri="{9D8B030D-6E8A-4147-A177-3AD203B41FA5}">
                      <a16:colId xmlns:a16="http://schemas.microsoft.com/office/drawing/2014/main" val="153371296"/>
                    </a:ext>
                  </a:extLst>
                </a:gridCol>
                <a:gridCol w="1271839">
                  <a:extLst>
                    <a:ext uri="{9D8B030D-6E8A-4147-A177-3AD203B41FA5}">
                      <a16:colId xmlns:a16="http://schemas.microsoft.com/office/drawing/2014/main" val="2715653390"/>
                    </a:ext>
                  </a:extLst>
                </a:gridCol>
                <a:gridCol w="1539329">
                  <a:extLst>
                    <a:ext uri="{9D8B030D-6E8A-4147-A177-3AD203B41FA5}">
                      <a16:colId xmlns:a16="http://schemas.microsoft.com/office/drawing/2014/main" val="3642482692"/>
                    </a:ext>
                  </a:extLst>
                </a:gridCol>
                <a:gridCol w="1562040">
                  <a:extLst>
                    <a:ext uri="{9D8B030D-6E8A-4147-A177-3AD203B41FA5}">
                      <a16:colId xmlns:a16="http://schemas.microsoft.com/office/drawing/2014/main" val="1071259635"/>
                    </a:ext>
                  </a:extLst>
                </a:gridCol>
                <a:gridCol w="1425772">
                  <a:extLst>
                    <a:ext uri="{9D8B030D-6E8A-4147-A177-3AD203B41FA5}">
                      <a16:colId xmlns:a16="http://schemas.microsoft.com/office/drawing/2014/main" val="4076602435"/>
                    </a:ext>
                  </a:extLst>
                </a:gridCol>
                <a:gridCol w="1425772">
                  <a:extLst>
                    <a:ext uri="{9D8B030D-6E8A-4147-A177-3AD203B41FA5}">
                      <a16:colId xmlns:a16="http://schemas.microsoft.com/office/drawing/2014/main" val="3662791583"/>
                    </a:ext>
                  </a:extLst>
                </a:gridCol>
                <a:gridCol w="2001128">
                  <a:extLst>
                    <a:ext uri="{9D8B030D-6E8A-4147-A177-3AD203B41FA5}">
                      <a16:colId xmlns:a16="http://schemas.microsoft.com/office/drawing/2014/main" val="283422100"/>
                    </a:ext>
                  </a:extLst>
                </a:gridCol>
              </a:tblGrid>
              <a:tr h="2258632">
                <a:tc>
                  <a:txBody>
                    <a:bodyPr/>
                    <a:lstStyle/>
                    <a:p>
                      <a:pPr marL="0" marR="0" algn="l">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Flecainide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Oral</a:t>
                      </a:r>
                      <a:r>
                        <a:rPr kumimoji="0" lang="en-US" sz="1800" b="0" i="0" u="none" strike="noStrike" kern="1200" cap="none" spc="0" normalizeH="0" baseline="0" noProof="0" dirty="0">
                          <a:ln>
                            <a:noFill/>
                          </a:ln>
                          <a:solidFill>
                            <a:prstClr val="black"/>
                          </a:solidFill>
                          <a:effectLst/>
                          <a:uLnTx/>
                          <a:uFillTx/>
                          <a:latin typeface="Times New Roman"/>
                          <a:ea typeface="Times New Roman" panose="02020603050405020304" pitchFamily="18" charset="0"/>
                          <a:cs typeface="Times New Roman"/>
                        </a:rPr>
                        <a:t>†</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200 mg if &lt;70 kg, 300 mg if &gt;70 kg, single dose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3-8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Liver (70%)</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Kidney (30%)‡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12-27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Atrial flutter</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AV block</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Dizziness</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Dyspnea</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Exacerbation of </a:t>
                      </a:r>
                      <a:r>
                        <a:rPr lang="en-US" sz="1800" dirty="0" err="1">
                          <a:effectLst/>
                          <a:latin typeface="Times New Roman" panose="02020603050405020304" pitchFamily="18" charset="0"/>
                          <a:ea typeface="Times New Roman" panose="02020603050405020304" pitchFamily="18" charset="0"/>
                        </a:rPr>
                        <a:t>HFrEF</a:t>
                      </a:r>
                      <a:endParaRPr lang="en-US" sz="1800" dirty="0">
                        <a:effectLst/>
                        <a:latin typeface="Times New Roman" panose="02020603050405020304" pitchFamily="18" charset="0"/>
                        <a:ea typeface="Times New Roman" panose="02020603050405020304" pitchFamily="18" charset="0"/>
                      </a:endParaRP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Headache</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Nausea</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QT prolongation</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VT</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Visual disturbances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3497589"/>
                  </a:ext>
                </a:extLst>
              </a:tr>
            </a:tbl>
          </a:graphicData>
        </a:graphic>
      </p:graphicFrame>
      <p:sp>
        <p:nvSpPr>
          <p:cNvPr id="7" name="Title 5">
            <a:extLst>
              <a:ext uri="{FF2B5EF4-FFF2-40B4-BE49-F238E27FC236}">
                <a16:creationId xmlns:a16="http://schemas.microsoft.com/office/drawing/2014/main" id="{613D1A70-3CCB-9885-B064-B236D163BBF1}"/>
              </a:ext>
            </a:extLst>
          </p:cNvPr>
          <p:cNvSpPr>
            <a:spLocks noGrp="1"/>
          </p:cNvSpPr>
          <p:nvPr>
            <p:ph type="ctrTitle"/>
          </p:nvPr>
        </p:nvSpPr>
        <p:spPr>
          <a:xfrm>
            <a:off x="3665533" y="593422"/>
            <a:ext cx="7391403" cy="838200"/>
          </a:xfrm>
        </p:spPr>
        <p:txBody>
          <a:bodyPr lIns="91440" tIns="45720" rIns="91440" bIns="45720" anchor="b"/>
          <a:lstStyle/>
          <a:p>
            <a:r>
              <a:rPr lang="en-US" sz="2800" dirty="0">
                <a:latin typeface="Lub Dub Medium"/>
              </a:rPr>
              <a:t>Table 22. Drugs for Pharmacological Conversion of AF to Sinus Rhythm (</a:t>
            </a:r>
            <a:r>
              <a:rPr lang="en-US" sz="2800" dirty="0" err="1">
                <a:latin typeface="Lub Dub Medium"/>
              </a:rPr>
              <a:t>con’t</a:t>
            </a:r>
            <a:r>
              <a:rPr lang="en-US" sz="2800" dirty="0">
                <a:latin typeface="Lub Dub Medium"/>
              </a:rPr>
              <a:t>.)</a:t>
            </a:r>
          </a:p>
        </p:txBody>
      </p:sp>
      <p:sp>
        <p:nvSpPr>
          <p:cNvPr id="11" name="TextBox 10">
            <a:extLst>
              <a:ext uri="{FF2B5EF4-FFF2-40B4-BE49-F238E27FC236}">
                <a16:creationId xmlns:a16="http://schemas.microsoft.com/office/drawing/2014/main" id="{D72A4AA8-CF72-0350-C2DB-32946CE33048}"/>
              </a:ext>
            </a:extLst>
          </p:cNvPr>
          <p:cNvSpPr txBox="1"/>
          <p:nvPr/>
        </p:nvSpPr>
        <p:spPr>
          <a:xfrm>
            <a:off x="1006472" y="6263631"/>
            <a:ext cx="5089528" cy="630942"/>
          </a:xfrm>
          <a:prstGeom prst="rect">
            <a:avLst/>
          </a:prstGeom>
          <a:noFill/>
        </p:spPr>
        <p:txBody>
          <a:bodyPr wrap="square" lIns="91440" tIns="45720" rIns="91440" bIns="45720" anchor="t">
            <a:spAutoFit/>
          </a:bodyPr>
          <a:lstStyle/>
          <a:p>
            <a:pPr marL="0" marR="0">
              <a:spcBef>
                <a:spcPts val="600"/>
              </a:spcBef>
              <a:spcAft>
                <a:spcPts val="0"/>
              </a:spcAft>
            </a:pPr>
            <a:r>
              <a:rPr kumimoji="0" lang="en-US" sz="1800" b="0" i="0" u="none" strike="noStrike" kern="1200" cap="none" spc="0" normalizeH="0" baseline="0" noProof="0" dirty="0">
                <a:ln>
                  <a:noFill/>
                </a:ln>
                <a:solidFill>
                  <a:prstClr val="black"/>
                </a:solidFill>
                <a:effectLst/>
                <a:uLnTx/>
                <a:uFillTx/>
                <a:latin typeface="Times New Roman"/>
                <a:ea typeface="Times New Roman" panose="02020603050405020304" pitchFamily="18" charset="0"/>
                <a:cs typeface="Times New Roman"/>
              </a:rPr>
              <a:t>† </a:t>
            </a:r>
            <a:r>
              <a:rPr lang="en-US" sz="1200" dirty="0">
                <a:effectLst/>
                <a:latin typeface="Lub Dub Medium" panose="020B0603030403020204" pitchFamily="34" charset="0"/>
                <a:ea typeface="Times New Roman" panose="02020603050405020304" pitchFamily="18" charset="0"/>
              </a:rPr>
              <a:t>Flecainide is available in an intravenous dosage form in Europe.</a:t>
            </a:r>
          </a:p>
          <a:p>
            <a:pPr marL="0" marR="0">
              <a:spcBef>
                <a:spcPts val="600"/>
              </a:spcBef>
              <a:spcAft>
                <a:spcPts val="0"/>
              </a:spcAft>
            </a:pPr>
            <a:r>
              <a:rPr lang="en-US" sz="1200" dirty="0">
                <a:effectLst/>
                <a:latin typeface="Lub Dub Medium" panose="020B0603030403020204" pitchFamily="34" charset="0"/>
                <a:ea typeface="Times New Roman" panose="02020603050405020304" pitchFamily="18" charset="0"/>
              </a:rPr>
              <a:t>‡ Percentage of a dose excreted unchanged in urine</a:t>
            </a:r>
          </a:p>
        </p:txBody>
      </p:sp>
      <p:sp>
        <p:nvSpPr>
          <p:cNvPr id="2" name="TextBox 1">
            <a:extLst>
              <a:ext uri="{FF2B5EF4-FFF2-40B4-BE49-F238E27FC236}">
                <a16:creationId xmlns:a16="http://schemas.microsoft.com/office/drawing/2014/main" id="{320695D6-14F8-1DE2-CC22-E6BD8BC733FA}"/>
              </a:ext>
            </a:extLst>
          </p:cNvPr>
          <p:cNvSpPr txBox="1"/>
          <p:nvPr/>
        </p:nvSpPr>
        <p:spPr>
          <a:xfrm>
            <a:off x="1006472" y="6969682"/>
            <a:ext cx="12709526" cy="461665"/>
          </a:xfrm>
          <a:prstGeom prst="rect">
            <a:avLst/>
          </a:prstGeom>
          <a:noFill/>
        </p:spPr>
        <p:txBody>
          <a:bodyPr wrap="square">
            <a:spAutoFit/>
          </a:bodyPr>
          <a:lstStyle/>
          <a:p>
            <a:pPr marL="0" marR="0">
              <a:spcBef>
                <a:spcPts val="600"/>
              </a:spcBef>
              <a:spcAft>
                <a:spcPts val="1400"/>
              </a:spcAft>
            </a:pPr>
            <a:r>
              <a:rPr lang="en-US" sz="1200" dirty="0">
                <a:effectLst/>
                <a:latin typeface="Lub Dub Medium" panose="020B0603030403020204" pitchFamily="34" charset="0"/>
                <a:ea typeface="Times New Roman" panose="02020603050405020304" pitchFamily="18" charset="0"/>
              </a:rPr>
              <a:t>AV indicates atrioventricular; AF, atrial fibrillation; </a:t>
            </a:r>
            <a:r>
              <a:rPr lang="en-US" sz="1200" dirty="0" err="1">
                <a:effectLst/>
                <a:latin typeface="Lub Dub Medium" panose="020B0603030403020204" pitchFamily="34" charset="0"/>
                <a:ea typeface="Times New Roman" panose="02020603050405020304" pitchFamily="18" charset="0"/>
              </a:rPr>
              <a:t>HFrEF</a:t>
            </a:r>
            <a:r>
              <a:rPr lang="en-US" sz="1200" dirty="0">
                <a:effectLst/>
                <a:latin typeface="Lub Dub Medium" panose="020B0603030403020204" pitchFamily="34" charset="0"/>
                <a:ea typeface="Times New Roman" panose="02020603050405020304" pitchFamily="18" charset="0"/>
              </a:rPr>
              <a:t>, heart failure with reduced ejection fraction; IV, intravenous; N/A, not applicable; NAPA, N-</a:t>
            </a:r>
            <a:r>
              <a:rPr lang="en-US" sz="1200" dirty="0" err="1">
                <a:effectLst/>
                <a:latin typeface="Lub Dub Medium" panose="020B0603030403020204" pitchFamily="34" charset="0"/>
                <a:ea typeface="Times New Roman" panose="02020603050405020304" pitchFamily="18" charset="0"/>
              </a:rPr>
              <a:t>acetylprocainamide</a:t>
            </a:r>
            <a:r>
              <a:rPr lang="en-US" sz="1200" dirty="0">
                <a:effectLst/>
                <a:latin typeface="Lub Dub Medium" panose="020B0603030403020204" pitchFamily="34" charset="0"/>
                <a:ea typeface="Times New Roman" panose="02020603050405020304" pitchFamily="18" charset="0"/>
              </a:rPr>
              <a:t>; </a:t>
            </a:r>
            <a:r>
              <a:rPr lang="en-US" sz="1200" dirty="0" err="1">
                <a:effectLst/>
                <a:latin typeface="Lub Dub Medium" panose="020B0603030403020204" pitchFamily="34" charset="0"/>
                <a:ea typeface="Times New Roman" panose="02020603050405020304" pitchFamily="18" charset="0"/>
              </a:rPr>
              <a:t>TdP</a:t>
            </a:r>
            <a:r>
              <a:rPr lang="en-US" sz="1200" dirty="0">
                <a:effectLst/>
                <a:latin typeface="Lub Dub Medium" panose="020B0603030403020204" pitchFamily="34" charset="0"/>
                <a:ea typeface="Times New Roman" panose="02020603050405020304" pitchFamily="18" charset="0"/>
              </a:rPr>
              <a:t>, </a:t>
            </a:r>
            <a:r>
              <a:rPr lang="en-US" sz="1200" dirty="0" err="1">
                <a:effectLst/>
                <a:latin typeface="Lub Dub Medium" panose="020B0603030403020204" pitchFamily="34" charset="0"/>
                <a:ea typeface="Times New Roman" panose="02020603050405020304" pitchFamily="18" charset="0"/>
              </a:rPr>
              <a:t>torsades</a:t>
            </a:r>
            <a:r>
              <a:rPr lang="en-US" sz="1200" dirty="0">
                <a:effectLst/>
                <a:latin typeface="Lub Dub Medium" panose="020B0603030403020204" pitchFamily="34" charset="0"/>
                <a:ea typeface="Times New Roman" panose="02020603050405020304" pitchFamily="18" charset="0"/>
              </a:rPr>
              <a:t> de pointes; and VT, ventricular tachycardia.</a:t>
            </a:r>
          </a:p>
        </p:txBody>
      </p:sp>
    </p:spTree>
    <p:extLst>
      <p:ext uri="{BB962C8B-B14F-4D97-AF65-F5344CB8AC3E}">
        <p14:creationId xmlns:p14="http://schemas.microsoft.com/office/powerpoint/2010/main" val="153599581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158</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2" name="Table 1">
            <a:extLst>
              <a:ext uri="{FF2B5EF4-FFF2-40B4-BE49-F238E27FC236}">
                <a16:creationId xmlns:a16="http://schemas.microsoft.com/office/drawing/2014/main" id="{D1770E18-491C-3958-8D4F-A32A976E42E1}"/>
              </a:ext>
            </a:extLst>
          </p:cNvPr>
          <p:cNvGraphicFramePr>
            <a:graphicFrameLocks noGrp="1"/>
          </p:cNvGraphicFramePr>
          <p:nvPr>
            <p:extLst>
              <p:ext uri="{D42A27DB-BD31-4B8C-83A1-F6EECF244321}">
                <p14:modId xmlns:p14="http://schemas.microsoft.com/office/powerpoint/2010/main" val="3551527278"/>
              </p:ext>
            </p:extLst>
          </p:nvPr>
        </p:nvGraphicFramePr>
        <p:xfrm>
          <a:off x="307075" y="1920240"/>
          <a:ext cx="14188008" cy="4389120"/>
        </p:xfrm>
        <a:graphic>
          <a:graphicData uri="http://schemas.openxmlformats.org/drawingml/2006/table">
            <a:tbl>
              <a:tblPr firstRow="1" firstCol="1" bandRow="1"/>
              <a:tblGrid>
                <a:gridCol w="1827416">
                  <a:extLst>
                    <a:ext uri="{9D8B030D-6E8A-4147-A177-3AD203B41FA5}">
                      <a16:colId xmlns:a16="http://schemas.microsoft.com/office/drawing/2014/main" val="2100880089"/>
                    </a:ext>
                  </a:extLst>
                </a:gridCol>
                <a:gridCol w="1986321">
                  <a:extLst>
                    <a:ext uri="{9D8B030D-6E8A-4147-A177-3AD203B41FA5}">
                      <a16:colId xmlns:a16="http://schemas.microsoft.com/office/drawing/2014/main" val="2117068609"/>
                    </a:ext>
                  </a:extLst>
                </a:gridCol>
                <a:gridCol w="1430151">
                  <a:extLst>
                    <a:ext uri="{9D8B030D-6E8A-4147-A177-3AD203B41FA5}">
                      <a16:colId xmlns:a16="http://schemas.microsoft.com/office/drawing/2014/main" val="227139915"/>
                    </a:ext>
                  </a:extLst>
                </a:gridCol>
                <a:gridCol w="1730937">
                  <a:extLst>
                    <a:ext uri="{9D8B030D-6E8A-4147-A177-3AD203B41FA5}">
                      <a16:colId xmlns:a16="http://schemas.microsoft.com/office/drawing/2014/main" val="2750303227"/>
                    </a:ext>
                  </a:extLst>
                </a:gridCol>
                <a:gridCol w="1756475">
                  <a:extLst>
                    <a:ext uri="{9D8B030D-6E8A-4147-A177-3AD203B41FA5}">
                      <a16:colId xmlns:a16="http://schemas.microsoft.com/office/drawing/2014/main" val="1336378006"/>
                    </a:ext>
                  </a:extLst>
                </a:gridCol>
                <a:gridCol w="1603245">
                  <a:extLst>
                    <a:ext uri="{9D8B030D-6E8A-4147-A177-3AD203B41FA5}">
                      <a16:colId xmlns:a16="http://schemas.microsoft.com/office/drawing/2014/main" val="2500554522"/>
                    </a:ext>
                  </a:extLst>
                </a:gridCol>
                <a:gridCol w="1603245">
                  <a:extLst>
                    <a:ext uri="{9D8B030D-6E8A-4147-A177-3AD203B41FA5}">
                      <a16:colId xmlns:a16="http://schemas.microsoft.com/office/drawing/2014/main" val="2375331950"/>
                    </a:ext>
                  </a:extLst>
                </a:gridCol>
                <a:gridCol w="2250218">
                  <a:extLst>
                    <a:ext uri="{9D8B030D-6E8A-4147-A177-3AD203B41FA5}">
                      <a16:colId xmlns:a16="http://schemas.microsoft.com/office/drawing/2014/main" val="2913864070"/>
                    </a:ext>
                  </a:extLst>
                </a:gridCol>
              </a:tblGrid>
              <a:tr h="2487232">
                <a:tc>
                  <a:txBody>
                    <a:bodyPr/>
                    <a:lstStyle/>
                    <a:p>
                      <a:pPr marL="0" marR="0" algn="l">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Ibutilide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IV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dirty="0">
                          <a:solidFill>
                            <a:srgbClr val="4D5156"/>
                          </a:solidFill>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60 kg: 1 mg over 10 min </a:t>
                      </a:r>
                    </a:p>
                    <a:p>
                      <a:pPr marL="0" marR="0" algn="l">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&lt;60 kg: 0.01 mg/kg over 10 min</a:t>
                      </a:r>
                    </a:p>
                    <a:p>
                      <a:pPr marL="0" marR="0" algn="l">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If arrhythmia does not terminate within 10 min after the end of the first infusion, may administer a second dose, equal to the first dose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30-90 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Liver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2-12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err="1">
                          <a:effectLst/>
                          <a:latin typeface="Times New Roman" panose="02020603050405020304" pitchFamily="18" charset="0"/>
                          <a:ea typeface="Times New Roman" panose="02020603050405020304" pitchFamily="18" charset="0"/>
                        </a:rPr>
                        <a:t>Nonsustained</a:t>
                      </a:r>
                      <a:r>
                        <a:rPr lang="en-US" sz="1800" dirty="0">
                          <a:effectLst/>
                          <a:latin typeface="Times New Roman" panose="02020603050405020304" pitchFamily="18" charset="0"/>
                          <a:ea typeface="Times New Roman" panose="02020603050405020304" pitchFamily="18" charset="0"/>
                        </a:rPr>
                        <a:t> VT</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QT prolongation</a:t>
                      </a:r>
                    </a:p>
                    <a:p>
                      <a:pPr marL="0" marR="0" algn="l">
                        <a:lnSpc>
                          <a:spcPct val="150000"/>
                        </a:lnSpc>
                        <a:spcBef>
                          <a:spcPts val="0"/>
                        </a:spcBef>
                        <a:spcAft>
                          <a:spcPts val="0"/>
                        </a:spcAft>
                      </a:pPr>
                      <a:r>
                        <a:rPr lang="en-US" sz="1800" dirty="0" err="1">
                          <a:effectLst/>
                          <a:latin typeface="Times New Roman" panose="02020603050405020304" pitchFamily="18" charset="0"/>
                          <a:ea typeface="Times New Roman" panose="02020603050405020304" pitchFamily="18" charset="0"/>
                        </a:rPr>
                        <a:t>TdP</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7962768"/>
                  </a:ext>
                </a:extLst>
              </a:tr>
            </a:tbl>
          </a:graphicData>
        </a:graphic>
      </p:graphicFrame>
      <p:sp>
        <p:nvSpPr>
          <p:cNvPr id="3" name="Title 5">
            <a:extLst>
              <a:ext uri="{FF2B5EF4-FFF2-40B4-BE49-F238E27FC236}">
                <a16:creationId xmlns:a16="http://schemas.microsoft.com/office/drawing/2014/main" id="{80F1D41D-4B1F-5EAF-72CC-BE1BA0D634F2}"/>
              </a:ext>
            </a:extLst>
          </p:cNvPr>
          <p:cNvSpPr>
            <a:spLocks noGrp="1"/>
          </p:cNvSpPr>
          <p:nvPr>
            <p:ph type="ctrTitle"/>
          </p:nvPr>
        </p:nvSpPr>
        <p:spPr>
          <a:xfrm>
            <a:off x="3695700" y="762000"/>
            <a:ext cx="7239000" cy="838200"/>
          </a:xfrm>
        </p:spPr>
        <p:txBody>
          <a:bodyPr/>
          <a:lstStyle/>
          <a:p>
            <a:r>
              <a:rPr lang="en-US" sz="2800" dirty="0">
                <a:latin typeface="Lub Dub Medium" panose="020B0603030403020204" pitchFamily="34" charset="0"/>
              </a:rPr>
              <a:t>Table 22. Drugs for Pharmacological Conversion of AF to Sinus Rhythm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4" name="TextBox 3">
            <a:extLst>
              <a:ext uri="{FF2B5EF4-FFF2-40B4-BE49-F238E27FC236}">
                <a16:creationId xmlns:a16="http://schemas.microsoft.com/office/drawing/2014/main" id="{F540DC22-3690-AA04-82EF-D943E49460E1}"/>
              </a:ext>
            </a:extLst>
          </p:cNvPr>
          <p:cNvSpPr txBox="1"/>
          <p:nvPr/>
        </p:nvSpPr>
        <p:spPr>
          <a:xfrm>
            <a:off x="307075" y="6733309"/>
            <a:ext cx="12709526" cy="461665"/>
          </a:xfrm>
          <a:prstGeom prst="rect">
            <a:avLst/>
          </a:prstGeom>
          <a:noFill/>
        </p:spPr>
        <p:txBody>
          <a:bodyPr wrap="square">
            <a:spAutoFit/>
          </a:bodyPr>
          <a:lstStyle/>
          <a:p>
            <a:pPr marL="0" marR="0">
              <a:spcBef>
                <a:spcPts val="600"/>
              </a:spcBef>
              <a:spcAft>
                <a:spcPts val="1400"/>
              </a:spcAft>
            </a:pPr>
            <a:r>
              <a:rPr lang="en-US" sz="1200" dirty="0">
                <a:effectLst/>
                <a:latin typeface="Lub Dub Medium" panose="020B0603030403020204" pitchFamily="34" charset="0"/>
                <a:ea typeface="Times New Roman" panose="02020603050405020304" pitchFamily="18" charset="0"/>
              </a:rPr>
              <a:t>AV indicates atrioventricular; AF, atrial fibrillation; </a:t>
            </a:r>
            <a:r>
              <a:rPr lang="en-US" sz="1200" dirty="0" err="1">
                <a:effectLst/>
                <a:latin typeface="Lub Dub Medium" panose="020B0603030403020204" pitchFamily="34" charset="0"/>
                <a:ea typeface="Times New Roman" panose="02020603050405020304" pitchFamily="18" charset="0"/>
              </a:rPr>
              <a:t>HFrEF</a:t>
            </a:r>
            <a:r>
              <a:rPr lang="en-US" sz="1200" dirty="0">
                <a:effectLst/>
                <a:latin typeface="Lub Dub Medium" panose="020B0603030403020204" pitchFamily="34" charset="0"/>
                <a:ea typeface="Times New Roman" panose="02020603050405020304" pitchFamily="18" charset="0"/>
              </a:rPr>
              <a:t>, heart failure with reduced ejection fraction; IV, intravenous; N/A, not applicable; NAPA, N-</a:t>
            </a:r>
            <a:r>
              <a:rPr lang="en-US" sz="1200" dirty="0" err="1">
                <a:effectLst/>
                <a:latin typeface="Lub Dub Medium" panose="020B0603030403020204" pitchFamily="34" charset="0"/>
                <a:ea typeface="Times New Roman" panose="02020603050405020304" pitchFamily="18" charset="0"/>
              </a:rPr>
              <a:t>acetylprocainamide</a:t>
            </a:r>
            <a:r>
              <a:rPr lang="en-US" sz="1200" dirty="0">
                <a:effectLst/>
                <a:latin typeface="Lub Dub Medium" panose="020B0603030403020204" pitchFamily="34" charset="0"/>
                <a:ea typeface="Times New Roman" panose="02020603050405020304" pitchFamily="18" charset="0"/>
              </a:rPr>
              <a:t>; </a:t>
            </a:r>
            <a:r>
              <a:rPr lang="en-US" sz="1200" dirty="0" err="1">
                <a:effectLst/>
                <a:latin typeface="Lub Dub Medium" panose="020B0603030403020204" pitchFamily="34" charset="0"/>
                <a:ea typeface="Times New Roman" panose="02020603050405020304" pitchFamily="18" charset="0"/>
              </a:rPr>
              <a:t>TdP</a:t>
            </a:r>
            <a:r>
              <a:rPr lang="en-US" sz="1200" dirty="0">
                <a:effectLst/>
                <a:latin typeface="Lub Dub Medium" panose="020B0603030403020204" pitchFamily="34" charset="0"/>
                <a:ea typeface="Times New Roman" panose="02020603050405020304" pitchFamily="18" charset="0"/>
              </a:rPr>
              <a:t>, </a:t>
            </a:r>
            <a:r>
              <a:rPr lang="en-US" sz="1200" dirty="0" err="1">
                <a:effectLst/>
                <a:latin typeface="Lub Dub Medium" panose="020B0603030403020204" pitchFamily="34" charset="0"/>
                <a:ea typeface="Times New Roman" panose="02020603050405020304" pitchFamily="18" charset="0"/>
              </a:rPr>
              <a:t>torsades</a:t>
            </a:r>
            <a:r>
              <a:rPr lang="en-US" sz="1200" dirty="0">
                <a:effectLst/>
                <a:latin typeface="Lub Dub Medium" panose="020B0603030403020204" pitchFamily="34" charset="0"/>
                <a:ea typeface="Times New Roman" panose="02020603050405020304" pitchFamily="18" charset="0"/>
              </a:rPr>
              <a:t> de pointes; and VT, ventricular tachycardia.</a:t>
            </a:r>
          </a:p>
        </p:txBody>
      </p:sp>
    </p:spTree>
    <p:extLst>
      <p:ext uri="{BB962C8B-B14F-4D97-AF65-F5344CB8AC3E}">
        <p14:creationId xmlns:p14="http://schemas.microsoft.com/office/powerpoint/2010/main" val="312949131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159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D644C0EF-D6CC-084D-A0BF-3299300E5791}"/>
              </a:ext>
            </a:extLst>
          </p:cNvPr>
          <p:cNvSpPr>
            <a:spLocks noGrp="1"/>
          </p:cNvSpPr>
          <p:nvPr>
            <p:ph type="ctrTitle"/>
          </p:nvPr>
        </p:nvSpPr>
        <p:spPr>
          <a:xfrm>
            <a:off x="3657597" y="835969"/>
            <a:ext cx="7315202" cy="838200"/>
          </a:xfrm>
        </p:spPr>
        <p:txBody>
          <a:bodyPr/>
          <a:lstStyle/>
          <a:p>
            <a:r>
              <a:rPr lang="en-US" sz="2800" dirty="0">
                <a:latin typeface="Lub Dub Medium" panose="020B0603030403020204" pitchFamily="34" charset="0"/>
              </a:rPr>
              <a:t>Table 22. Drugs for Pharmacological Conversion of AF to Sinus Rhythm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4" name="Table 3">
            <a:extLst>
              <a:ext uri="{FF2B5EF4-FFF2-40B4-BE49-F238E27FC236}">
                <a16:creationId xmlns:a16="http://schemas.microsoft.com/office/drawing/2014/main" id="{E15945D0-CA3F-D389-EE0A-F6B33142E547}"/>
              </a:ext>
            </a:extLst>
          </p:cNvPr>
          <p:cNvGraphicFramePr>
            <a:graphicFrameLocks noGrp="1"/>
          </p:cNvGraphicFramePr>
          <p:nvPr>
            <p:extLst>
              <p:ext uri="{D42A27DB-BD31-4B8C-83A1-F6EECF244321}">
                <p14:modId xmlns:p14="http://schemas.microsoft.com/office/powerpoint/2010/main" val="932127698"/>
              </p:ext>
            </p:extLst>
          </p:nvPr>
        </p:nvGraphicFramePr>
        <p:xfrm>
          <a:off x="1006473" y="2082038"/>
          <a:ext cx="12617451" cy="4065524"/>
        </p:xfrm>
        <a:graphic>
          <a:graphicData uri="http://schemas.openxmlformats.org/drawingml/2006/table">
            <a:tbl>
              <a:tblPr firstRow="1" firstCol="1" bandRow="1"/>
              <a:tblGrid>
                <a:gridCol w="1625128">
                  <a:extLst>
                    <a:ext uri="{9D8B030D-6E8A-4147-A177-3AD203B41FA5}">
                      <a16:colId xmlns:a16="http://schemas.microsoft.com/office/drawing/2014/main" val="3885966793"/>
                    </a:ext>
                  </a:extLst>
                </a:gridCol>
                <a:gridCol w="1766443">
                  <a:extLst>
                    <a:ext uri="{9D8B030D-6E8A-4147-A177-3AD203B41FA5}">
                      <a16:colId xmlns:a16="http://schemas.microsoft.com/office/drawing/2014/main" val="2937227697"/>
                    </a:ext>
                  </a:extLst>
                </a:gridCol>
                <a:gridCol w="1271839">
                  <a:extLst>
                    <a:ext uri="{9D8B030D-6E8A-4147-A177-3AD203B41FA5}">
                      <a16:colId xmlns:a16="http://schemas.microsoft.com/office/drawing/2014/main" val="3535864787"/>
                    </a:ext>
                  </a:extLst>
                </a:gridCol>
                <a:gridCol w="1539329">
                  <a:extLst>
                    <a:ext uri="{9D8B030D-6E8A-4147-A177-3AD203B41FA5}">
                      <a16:colId xmlns:a16="http://schemas.microsoft.com/office/drawing/2014/main" val="4246907921"/>
                    </a:ext>
                  </a:extLst>
                </a:gridCol>
                <a:gridCol w="1562040">
                  <a:extLst>
                    <a:ext uri="{9D8B030D-6E8A-4147-A177-3AD203B41FA5}">
                      <a16:colId xmlns:a16="http://schemas.microsoft.com/office/drawing/2014/main" val="1149976987"/>
                    </a:ext>
                  </a:extLst>
                </a:gridCol>
                <a:gridCol w="1425772">
                  <a:extLst>
                    <a:ext uri="{9D8B030D-6E8A-4147-A177-3AD203B41FA5}">
                      <a16:colId xmlns:a16="http://schemas.microsoft.com/office/drawing/2014/main" val="2324437163"/>
                    </a:ext>
                  </a:extLst>
                </a:gridCol>
                <a:gridCol w="1425772">
                  <a:extLst>
                    <a:ext uri="{9D8B030D-6E8A-4147-A177-3AD203B41FA5}">
                      <a16:colId xmlns:a16="http://schemas.microsoft.com/office/drawing/2014/main" val="677998177"/>
                    </a:ext>
                  </a:extLst>
                </a:gridCol>
                <a:gridCol w="2001128">
                  <a:extLst>
                    <a:ext uri="{9D8B030D-6E8A-4147-A177-3AD203B41FA5}">
                      <a16:colId xmlns:a16="http://schemas.microsoft.com/office/drawing/2014/main" val="770748522"/>
                    </a:ext>
                  </a:extLst>
                </a:gridCol>
              </a:tblGrid>
              <a:tr h="2030032">
                <a:tc>
                  <a:txBody>
                    <a:bodyPr/>
                    <a:lstStyle/>
                    <a:p>
                      <a:pPr marL="0" marR="0" algn="l">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Procainamide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IV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1 g over 30 min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2 mg/min continuous infusion over 1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30-60 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Liver (16-33%)</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Kidney (50-65%)‡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3-4 h (parent)</a:t>
                      </a:r>
                    </a:p>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7 h (NAPA)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Agranulocytosis</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AV block</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Exacerbation of </a:t>
                      </a:r>
                      <a:r>
                        <a:rPr lang="en-US" sz="1800" dirty="0" err="1">
                          <a:effectLst/>
                          <a:latin typeface="Times New Roman" panose="02020603050405020304" pitchFamily="18" charset="0"/>
                          <a:ea typeface="Times New Roman" panose="02020603050405020304" pitchFamily="18" charset="0"/>
                        </a:rPr>
                        <a:t>HFrEF</a:t>
                      </a:r>
                      <a:endParaRPr lang="en-US" sz="1800" dirty="0">
                        <a:effectLst/>
                        <a:latin typeface="Times New Roman" panose="02020603050405020304" pitchFamily="18" charset="0"/>
                        <a:ea typeface="Times New Roman" panose="02020603050405020304" pitchFamily="18" charset="0"/>
                      </a:endParaRP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Hypotension</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Neutropenia</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QT prolongation</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Rash</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Thrombocytopenia</a:t>
                      </a:r>
                    </a:p>
                    <a:p>
                      <a:pPr marL="0" marR="0" algn="l">
                        <a:lnSpc>
                          <a:spcPct val="150000"/>
                        </a:lnSpc>
                        <a:spcBef>
                          <a:spcPts val="0"/>
                        </a:spcBef>
                        <a:spcAft>
                          <a:spcPts val="0"/>
                        </a:spcAft>
                      </a:pPr>
                      <a:r>
                        <a:rPr lang="en-US" sz="1800" dirty="0" err="1">
                          <a:effectLst/>
                          <a:latin typeface="Times New Roman" panose="02020603050405020304" pitchFamily="18" charset="0"/>
                          <a:ea typeface="Times New Roman" panose="02020603050405020304" pitchFamily="18" charset="0"/>
                        </a:rPr>
                        <a:t>TdP</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0840139"/>
                  </a:ext>
                </a:extLst>
              </a:tr>
            </a:tbl>
          </a:graphicData>
        </a:graphic>
      </p:graphicFrame>
      <p:sp>
        <p:nvSpPr>
          <p:cNvPr id="8" name="TextBox 7">
            <a:extLst>
              <a:ext uri="{FF2B5EF4-FFF2-40B4-BE49-F238E27FC236}">
                <a16:creationId xmlns:a16="http://schemas.microsoft.com/office/drawing/2014/main" id="{008AB729-EDB2-07EF-3628-EF9064A7DC89}"/>
              </a:ext>
            </a:extLst>
          </p:cNvPr>
          <p:cNvSpPr txBox="1"/>
          <p:nvPr/>
        </p:nvSpPr>
        <p:spPr>
          <a:xfrm>
            <a:off x="1006472" y="6355098"/>
            <a:ext cx="4327527" cy="369332"/>
          </a:xfrm>
          <a:prstGeom prst="rect">
            <a:avLst/>
          </a:prstGeom>
          <a:noFill/>
        </p:spPr>
        <p:txBody>
          <a:bodyPr wrap="square" lIns="91440" tIns="45720" rIns="91440" bIns="45720" anchor="t">
            <a:spAutoFit/>
          </a:bodyPr>
          <a:lstStyle/>
          <a:p>
            <a:r>
              <a:rPr lang="en-US" dirty="0">
                <a:solidFill>
                  <a:prstClr val="black"/>
                </a:solidFill>
                <a:latin typeface="Times New Roman"/>
                <a:ea typeface="Times New Roman" panose="02020603050405020304" pitchFamily="18" charset="0"/>
                <a:cs typeface="Times New Roman"/>
              </a:rPr>
              <a:t>‡</a:t>
            </a:r>
            <a:r>
              <a:rPr kumimoji="0" lang="en-US" sz="1800" b="0" i="0" u="none" strike="noStrike" kern="1200" cap="none" spc="0" normalizeH="0" baseline="0" noProof="0" dirty="0">
                <a:ln>
                  <a:noFill/>
                </a:ln>
                <a:solidFill>
                  <a:prstClr val="black"/>
                </a:solidFill>
                <a:effectLst/>
                <a:uLnTx/>
                <a:uFillTx/>
                <a:latin typeface="Times New Roman"/>
                <a:ea typeface="Times New Roman" panose="02020603050405020304" pitchFamily="18" charset="0"/>
                <a:cs typeface="Times New Roman"/>
              </a:rPr>
              <a:t> </a:t>
            </a:r>
            <a:r>
              <a:rPr lang="en-US" sz="1200" dirty="0">
                <a:latin typeface="Lub Dub Medium"/>
                <a:cs typeface="Calibri"/>
              </a:rPr>
              <a:t>Percentage</a:t>
            </a:r>
            <a:r>
              <a:rPr lang="en-US" sz="1200" dirty="0">
                <a:latin typeface="Lub Dub Medium"/>
              </a:rPr>
              <a:t> of a dose excreted unchanged in urine.</a:t>
            </a:r>
          </a:p>
        </p:txBody>
      </p:sp>
      <p:sp>
        <p:nvSpPr>
          <p:cNvPr id="3" name="TextBox 2">
            <a:extLst>
              <a:ext uri="{FF2B5EF4-FFF2-40B4-BE49-F238E27FC236}">
                <a16:creationId xmlns:a16="http://schemas.microsoft.com/office/drawing/2014/main" id="{107AA8EB-282A-06D5-74FE-477EED724A6E}"/>
              </a:ext>
            </a:extLst>
          </p:cNvPr>
          <p:cNvSpPr txBox="1"/>
          <p:nvPr/>
        </p:nvSpPr>
        <p:spPr>
          <a:xfrm>
            <a:off x="1006472" y="6931966"/>
            <a:ext cx="12709526" cy="461665"/>
          </a:xfrm>
          <a:prstGeom prst="rect">
            <a:avLst/>
          </a:prstGeom>
          <a:noFill/>
        </p:spPr>
        <p:txBody>
          <a:bodyPr wrap="square">
            <a:spAutoFit/>
          </a:bodyPr>
          <a:lstStyle/>
          <a:p>
            <a:pPr marL="0" marR="0">
              <a:spcBef>
                <a:spcPts val="600"/>
              </a:spcBef>
              <a:spcAft>
                <a:spcPts val="1400"/>
              </a:spcAft>
            </a:pPr>
            <a:r>
              <a:rPr lang="en-US" sz="1200" dirty="0">
                <a:effectLst/>
                <a:latin typeface="Lub Dub Medium" panose="020B0603030403020204" pitchFamily="34" charset="0"/>
                <a:ea typeface="Times New Roman" panose="02020603050405020304" pitchFamily="18" charset="0"/>
              </a:rPr>
              <a:t>AV indicates atrioventricular; AF, atrial fibrillation; </a:t>
            </a:r>
            <a:r>
              <a:rPr lang="en-US" sz="1200" dirty="0" err="1">
                <a:effectLst/>
                <a:latin typeface="Lub Dub Medium" panose="020B0603030403020204" pitchFamily="34" charset="0"/>
                <a:ea typeface="Times New Roman" panose="02020603050405020304" pitchFamily="18" charset="0"/>
              </a:rPr>
              <a:t>HFrEF</a:t>
            </a:r>
            <a:r>
              <a:rPr lang="en-US" sz="1200" dirty="0">
                <a:effectLst/>
                <a:latin typeface="Lub Dub Medium" panose="020B0603030403020204" pitchFamily="34" charset="0"/>
                <a:ea typeface="Times New Roman" panose="02020603050405020304" pitchFamily="18" charset="0"/>
              </a:rPr>
              <a:t>, heart failure with reduced ejection fraction; IV, intravenous; N/A, not applicable; NAPA, N-</a:t>
            </a:r>
            <a:r>
              <a:rPr lang="en-US" sz="1200" dirty="0" err="1">
                <a:effectLst/>
                <a:latin typeface="Lub Dub Medium" panose="020B0603030403020204" pitchFamily="34" charset="0"/>
                <a:ea typeface="Times New Roman" panose="02020603050405020304" pitchFamily="18" charset="0"/>
              </a:rPr>
              <a:t>acetylprocainamide</a:t>
            </a:r>
            <a:r>
              <a:rPr lang="en-US" sz="1200" dirty="0">
                <a:effectLst/>
                <a:latin typeface="Lub Dub Medium" panose="020B0603030403020204" pitchFamily="34" charset="0"/>
                <a:ea typeface="Times New Roman" panose="02020603050405020304" pitchFamily="18" charset="0"/>
              </a:rPr>
              <a:t>; </a:t>
            </a:r>
            <a:r>
              <a:rPr lang="en-US" sz="1200" dirty="0" err="1">
                <a:effectLst/>
                <a:latin typeface="Lub Dub Medium" panose="020B0603030403020204" pitchFamily="34" charset="0"/>
                <a:ea typeface="Times New Roman" panose="02020603050405020304" pitchFamily="18" charset="0"/>
              </a:rPr>
              <a:t>TdP</a:t>
            </a:r>
            <a:r>
              <a:rPr lang="en-US" sz="1200" dirty="0">
                <a:effectLst/>
                <a:latin typeface="Lub Dub Medium" panose="020B0603030403020204" pitchFamily="34" charset="0"/>
                <a:ea typeface="Times New Roman" panose="02020603050405020304" pitchFamily="18" charset="0"/>
              </a:rPr>
              <a:t>, </a:t>
            </a:r>
            <a:r>
              <a:rPr lang="en-US" sz="1200" dirty="0" err="1">
                <a:effectLst/>
                <a:latin typeface="Lub Dub Medium" panose="020B0603030403020204" pitchFamily="34" charset="0"/>
                <a:ea typeface="Times New Roman" panose="02020603050405020304" pitchFamily="18" charset="0"/>
              </a:rPr>
              <a:t>torsades</a:t>
            </a:r>
            <a:r>
              <a:rPr lang="en-US" sz="1200" dirty="0">
                <a:effectLst/>
                <a:latin typeface="Lub Dub Medium" panose="020B0603030403020204" pitchFamily="34" charset="0"/>
                <a:ea typeface="Times New Roman" panose="02020603050405020304" pitchFamily="18" charset="0"/>
              </a:rPr>
              <a:t> de pointes; and VT, ventricular tachycardia.</a:t>
            </a:r>
          </a:p>
        </p:txBody>
      </p:sp>
    </p:spTree>
    <p:extLst>
      <p:ext uri="{BB962C8B-B14F-4D97-AF65-F5344CB8AC3E}">
        <p14:creationId xmlns:p14="http://schemas.microsoft.com/office/powerpoint/2010/main" val="1797172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4066732-20ED-06D3-19B5-98204A879432}"/>
              </a:ext>
            </a:extLst>
          </p:cNvPr>
          <p:cNvSpPr>
            <a:spLocks noGrp="1"/>
          </p:cNvSpPr>
          <p:nvPr>
            <p:ph type="ctrTitle"/>
          </p:nvPr>
        </p:nvSpPr>
        <p:spPr>
          <a:xfrm>
            <a:off x="457200" y="1568047"/>
            <a:ext cx="3048000" cy="5093506"/>
          </a:xfrm>
        </p:spPr>
        <p:txBody>
          <a:bodyPr/>
          <a:lstStyle/>
          <a:p>
            <a:r>
              <a:rPr lang="en-US" sz="2800" dirty="0">
                <a:latin typeface="Lub Dub Medium" panose="020B0603030403020204" pitchFamily="34" charset="0"/>
              </a:rPr>
              <a:t>Figure 1. Temporal Trends in Counts and Age-Standardized Rates of AF-Prevalent Cases by Social Demographic Index Quintile for Both Sexes Combined, 1990 to 2017. </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16</a:t>
            </a:fld>
            <a:endParaRPr lang="en-US" dirty="0"/>
          </a:p>
        </p:txBody>
      </p:sp>
      <p:sp>
        <p:nvSpPr>
          <p:cNvPr id="4" name="TextBox 3">
            <a:extLst>
              <a:ext uri="{FF2B5EF4-FFF2-40B4-BE49-F238E27FC236}">
                <a16:creationId xmlns:a16="http://schemas.microsoft.com/office/drawing/2014/main" id="{4E212CC4-E6E2-C8C2-2AFD-864F2922F082}"/>
              </a:ext>
            </a:extLst>
          </p:cNvPr>
          <p:cNvSpPr txBox="1"/>
          <p:nvPr/>
        </p:nvSpPr>
        <p:spPr>
          <a:xfrm>
            <a:off x="11438884" y="1029242"/>
            <a:ext cx="3048000" cy="5355312"/>
          </a:xfrm>
          <a:prstGeom prst="rect">
            <a:avLst/>
          </a:prstGeom>
          <a:noFill/>
        </p:spPr>
        <p:txBody>
          <a:bodyPr wrap="square">
            <a:spAutoFit/>
          </a:bodyPr>
          <a:lstStyle/>
          <a:p>
            <a:r>
              <a:rPr lang="en-US" dirty="0">
                <a:latin typeface="Lub Dub Medium" panose="020B0603030403020204" pitchFamily="34" charset="0"/>
              </a:rPr>
              <a:t>Trends in counts of AF-prevalent cases by Social Demographic Index quintile, 1990 to 2017. SDI was made up of the geometric mean of three common indicators: the lag distributed income per capita, mean educational achievement for those aged ≥15 y, and total fertility rate &lt; 25 y. SDI ranged from 0 to 1, where 0 represents the theoretical minimum level of development, whereas 1 represents the theoretical maximum level of development. </a:t>
            </a:r>
          </a:p>
        </p:txBody>
      </p:sp>
      <p:sp>
        <p:nvSpPr>
          <p:cNvPr id="8" name="TextBox 7">
            <a:extLst>
              <a:ext uri="{FF2B5EF4-FFF2-40B4-BE49-F238E27FC236}">
                <a16:creationId xmlns:a16="http://schemas.microsoft.com/office/drawing/2014/main" id="{33F50885-C4B3-E302-30B4-DDCA39C8C81E}"/>
              </a:ext>
            </a:extLst>
          </p:cNvPr>
          <p:cNvSpPr txBox="1"/>
          <p:nvPr/>
        </p:nvSpPr>
        <p:spPr>
          <a:xfrm>
            <a:off x="4724400" y="7114401"/>
            <a:ext cx="5181600" cy="276999"/>
          </a:xfrm>
          <a:prstGeom prst="rect">
            <a:avLst/>
          </a:prstGeom>
          <a:noFill/>
        </p:spPr>
        <p:txBody>
          <a:bodyPr wrap="square">
            <a:spAutoFit/>
          </a:bodyPr>
          <a:lstStyle/>
          <a:p>
            <a:r>
              <a:rPr lang="en-US" sz="1200" dirty="0">
                <a:latin typeface="Lub Dub Medium" panose="020B0603030403020204" pitchFamily="34" charset="0"/>
              </a:rPr>
              <a:t>AF indicates atrial fibrillation; and SDI,  Social Demographic Index. </a:t>
            </a:r>
          </a:p>
        </p:txBody>
      </p:sp>
      <p:pic>
        <p:nvPicPr>
          <p:cNvPr id="3" name="Picture 2" descr="A graph of different colored lines&#10;&#10;Description automatically generated">
            <a:extLst>
              <a:ext uri="{FF2B5EF4-FFF2-40B4-BE49-F238E27FC236}">
                <a16:creationId xmlns:a16="http://schemas.microsoft.com/office/drawing/2014/main" id="{3B1A8F8F-33F9-6FF2-88FC-353F8B4F10FB}"/>
              </a:ext>
            </a:extLst>
          </p:cNvPr>
          <p:cNvPicPr>
            <a:picLocks noChangeAspect="1"/>
          </p:cNvPicPr>
          <p:nvPr/>
        </p:nvPicPr>
        <p:blipFill>
          <a:blip r:embed="rId2"/>
          <a:stretch>
            <a:fillRect/>
          </a:stretch>
        </p:blipFill>
        <p:spPr>
          <a:xfrm>
            <a:off x="3666226" y="838237"/>
            <a:ext cx="7297947" cy="6018288"/>
          </a:xfrm>
          <a:prstGeom prst="rect">
            <a:avLst/>
          </a:prstGeom>
        </p:spPr>
      </p:pic>
    </p:spTree>
    <p:extLst>
      <p:ext uri="{BB962C8B-B14F-4D97-AF65-F5344CB8AC3E}">
        <p14:creationId xmlns:p14="http://schemas.microsoft.com/office/powerpoint/2010/main" val="35781994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160</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4C210D75-1042-9F9E-8A07-A351CB979E85}"/>
              </a:ext>
            </a:extLst>
          </p:cNvPr>
          <p:cNvSpPr>
            <a:spLocks noGrp="1"/>
          </p:cNvSpPr>
          <p:nvPr>
            <p:ph type="ctrTitle"/>
          </p:nvPr>
        </p:nvSpPr>
        <p:spPr>
          <a:xfrm>
            <a:off x="3655322" y="671015"/>
            <a:ext cx="7315201" cy="838200"/>
          </a:xfrm>
        </p:spPr>
        <p:txBody>
          <a:bodyPr/>
          <a:lstStyle/>
          <a:p>
            <a:r>
              <a:rPr lang="en-US" sz="2800" dirty="0">
                <a:latin typeface="Lub Dub Medium" panose="020B0603030403020204" pitchFamily="34" charset="0"/>
              </a:rPr>
              <a:t>Table 22. Drugs for Pharmacological Conversion of AF to Sinus Rhythm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A747537F-39EF-7ED5-0EEB-EC37850796F0}"/>
              </a:ext>
            </a:extLst>
          </p:cNvPr>
          <p:cNvGraphicFramePr>
            <a:graphicFrameLocks noGrp="1"/>
          </p:cNvGraphicFramePr>
          <p:nvPr>
            <p:extLst>
              <p:ext uri="{D42A27DB-BD31-4B8C-83A1-F6EECF244321}">
                <p14:modId xmlns:p14="http://schemas.microsoft.com/office/powerpoint/2010/main" val="730636328"/>
              </p:ext>
            </p:extLst>
          </p:nvPr>
        </p:nvGraphicFramePr>
        <p:xfrm>
          <a:off x="1006473" y="1828800"/>
          <a:ext cx="12617451" cy="4065524"/>
        </p:xfrm>
        <a:graphic>
          <a:graphicData uri="http://schemas.openxmlformats.org/drawingml/2006/table">
            <a:tbl>
              <a:tblPr firstRow="1" firstCol="1" bandRow="1"/>
              <a:tblGrid>
                <a:gridCol w="1625128">
                  <a:extLst>
                    <a:ext uri="{9D8B030D-6E8A-4147-A177-3AD203B41FA5}">
                      <a16:colId xmlns:a16="http://schemas.microsoft.com/office/drawing/2014/main" val="733459234"/>
                    </a:ext>
                  </a:extLst>
                </a:gridCol>
                <a:gridCol w="1766443">
                  <a:extLst>
                    <a:ext uri="{9D8B030D-6E8A-4147-A177-3AD203B41FA5}">
                      <a16:colId xmlns:a16="http://schemas.microsoft.com/office/drawing/2014/main" val="1058106331"/>
                    </a:ext>
                  </a:extLst>
                </a:gridCol>
                <a:gridCol w="1271839">
                  <a:extLst>
                    <a:ext uri="{9D8B030D-6E8A-4147-A177-3AD203B41FA5}">
                      <a16:colId xmlns:a16="http://schemas.microsoft.com/office/drawing/2014/main" val="1472710048"/>
                    </a:ext>
                  </a:extLst>
                </a:gridCol>
                <a:gridCol w="1539329">
                  <a:extLst>
                    <a:ext uri="{9D8B030D-6E8A-4147-A177-3AD203B41FA5}">
                      <a16:colId xmlns:a16="http://schemas.microsoft.com/office/drawing/2014/main" val="3511636696"/>
                    </a:ext>
                  </a:extLst>
                </a:gridCol>
                <a:gridCol w="1562040">
                  <a:extLst>
                    <a:ext uri="{9D8B030D-6E8A-4147-A177-3AD203B41FA5}">
                      <a16:colId xmlns:a16="http://schemas.microsoft.com/office/drawing/2014/main" val="160333440"/>
                    </a:ext>
                  </a:extLst>
                </a:gridCol>
                <a:gridCol w="1425772">
                  <a:extLst>
                    <a:ext uri="{9D8B030D-6E8A-4147-A177-3AD203B41FA5}">
                      <a16:colId xmlns:a16="http://schemas.microsoft.com/office/drawing/2014/main" val="4269507335"/>
                    </a:ext>
                  </a:extLst>
                </a:gridCol>
                <a:gridCol w="1425772">
                  <a:extLst>
                    <a:ext uri="{9D8B030D-6E8A-4147-A177-3AD203B41FA5}">
                      <a16:colId xmlns:a16="http://schemas.microsoft.com/office/drawing/2014/main" val="3660721098"/>
                    </a:ext>
                  </a:extLst>
                </a:gridCol>
                <a:gridCol w="2001128">
                  <a:extLst>
                    <a:ext uri="{9D8B030D-6E8A-4147-A177-3AD203B41FA5}">
                      <a16:colId xmlns:a16="http://schemas.microsoft.com/office/drawing/2014/main" val="3562670092"/>
                    </a:ext>
                  </a:extLst>
                </a:gridCol>
              </a:tblGrid>
              <a:tr h="2030032">
                <a:tc>
                  <a:txBody>
                    <a:bodyPr/>
                    <a:lstStyle/>
                    <a:p>
                      <a:pPr marL="0" marR="0" algn="l">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Propafenone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Oral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450 mg if &lt;70 kg, 600 mg if &gt;70 kg, single dose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3-8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Liver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9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Atrial flutter</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AV block</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Dizziness</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Dyspnea</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Exacerbation of </a:t>
                      </a:r>
                      <a:r>
                        <a:rPr lang="en-US" sz="1800" dirty="0" err="1">
                          <a:effectLst/>
                          <a:latin typeface="Times New Roman" panose="02020603050405020304" pitchFamily="18" charset="0"/>
                          <a:ea typeface="Times New Roman" panose="02020603050405020304" pitchFamily="18" charset="0"/>
                        </a:rPr>
                        <a:t>HFrEF</a:t>
                      </a:r>
                      <a:endParaRPr lang="en-US" sz="1800" dirty="0">
                        <a:effectLst/>
                        <a:latin typeface="Times New Roman" panose="02020603050405020304" pitchFamily="18" charset="0"/>
                        <a:ea typeface="Times New Roman" panose="02020603050405020304" pitchFamily="18" charset="0"/>
                      </a:endParaRP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Nausea</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Taste disturbances</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VT</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Visual disturbances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3436720"/>
                  </a:ext>
                </a:extLst>
              </a:tr>
            </a:tbl>
          </a:graphicData>
        </a:graphic>
      </p:graphicFrame>
      <p:sp>
        <p:nvSpPr>
          <p:cNvPr id="4" name="TextBox 3">
            <a:extLst>
              <a:ext uri="{FF2B5EF4-FFF2-40B4-BE49-F238E27FC236}">
                <a16:creationId xmlns:a16="http://schemas.microsoft.com/office/drawing/2014/main" id="{50264552-786F-5B2E-6087-C687BE70500A}"/>
              </a:ext>
            </a:extLst>
          </p:cNvPr>
          <p:cNvSpPr txBox="1"/>
          <p:nvPr/>
        </p:nvSpPr>
        <p:spPr>
          <a:xfrm>
            <a:off x="1004198" y="6213909"/>
            <a:ext cx="12617450" cy="461665"/>
          </a:xfrm>
          <a:prstGeom prst="rect">
            <a:avLst/>
          </a:prstGeom>
          <a:noFill/>
        </p:spPr>
        <p:txBody>
          <a:bodyPr wrap="square">
            <a:spAutoFit/>
          </a:bodyPr>
          <a:lstStyle/>
          <a:p>
            <a:pPr marL="0" marR="0">
              <a:spcBef>
                <a:spcPts val="600"/>
              </a:spcBef>
              <a:spcAft>
                <a:spcPts val="1400"/>
              </a:spcAft>
            </a:pPr>
            <a:r>
              <a:rPr lang="en-US" sz="1200" dirty="0">
                <a:effectLst/>
                <a:latin typeface="Lub Dub Medium" panose="020B0603030403020204" pitchFamily="34" charset="0"/>
                <a:ea typeface="Times New Roman" panose="02020603050405020304" pitchFamily="18" charset="0"/>
              </a:rPr>
              <a:t>AV indicates atrioventricular; AF, atrial fibrillation; </a:t>
            </a:r>
            <a:r>
              <a:rPr lang="en-US" sz="1200" dirty="0" err="1">
                <a:effectLst/>
                <a:latin typeface="Lub Dub Medium" panose="020B0603030403020204" pitchFamily="34" charset="0"/>
                <a:ea typeface="Times New Roman" panose="02020603050405020304" pitchFamily="18" charset="0"/>
              </a:rPr>
              <a:t>HFrEF</a:t>
            </a:r>
            <a:r>
              <a:rPr lang="en-US" sz="1200" dirty="0">
                <a:effectLst/>
                <a:latin typeface="Lub Dub Medium" panose="020B0603030403020204" pitchFamily="34" charset="0"/>
                <a:ea typeface="Times New Roman" panose="02020603050405020304" pitchFamily="18" charset="0"/>
              </a:rPr>
              <a:t>, heart failure with reduced ejection fraction; IV, intravenous; N/A, not applicable; NAPA, </a:t>
            </a:r>
            <a:r>
              <a:rPr lang="en-US" sz="1200" dirty="0" err="1">
                <a:effectLst/>
                <a:latin typeface="Lub Dub Medium" panose="020B0603030403020204" pitchFamily="34" charset="0"/>
                <a:ea typeface="Times New Roman" panose="02020603050405020304" pitchFamily="18" charset="0"/>
              </a:rPr>
              <a:t>Nacetylprocainamide</a:t>
            </a:r>
            <a:r>
              <a:rPr lang="en-US" sz="1200" dirty="0">
                <a:effectLst/>
                <a:latin typeface="Lub Dub Medium" panose="020B0603030403020204" pitchFamily="34" charset="0"/>
                <a:ea typeface="Times New Roman" panose="02020603050405020304" pitchFamily="18" charset="0"/>
              </a:rPr>
              <a:t>; </a:t>
            </a:r>
            <a:r>
              <a:rPr lang="en-US" sz="1200" dirty="0" err="1">
                <a:effectLst/>
                <a:latin typeface="Lub Dub Medium" panose="020B0603030403020204" pitchFamily="34" charset="0"/>
                <a:ea typeface="Times New Roman" panose="02020603050405020304" pitchFamily="18" charset="0"/>
              </a:rPr>
              <a:t>TdP</a:t>
            </a:r>
            <a:r>
              <a:rPr lang="en-US" sz="1200" dirty="0">
                <a:effectLst/>
                <a:latin typeface="Lub Dub Medium" panose="020B0603030403020204" pitchFamily="34" charset="0"/>
                <a:ea typeface="Times New Roman" panose="02020603050405020304" pitchFamily="18" charset="0"/>
              </a:rPr>
              <a:t>, </a:t>
            </a:r>
            <a:r>
              <a:rPr lang="en-US" sz="1200" dirty="0" err="1">
                <a:effectLst/>
                <a:latin typeface="Lub Dub Medium" panose="020B0603030403020204" pitchFamily="34" charset="0"/>
                <a:ea typeface="Times New Roman" panose="02020603050405020304" pitchFamily="18" charset="0"/>
              </a:rPr>
              <a:t>torsades</a:t>
            </a:r>
            <a:r>
              <a:rPr lang="en-US" sz="1200" dirty="0">
                <a:effectLst/>
                <a:latin typeface="Lub Dub Medium" panose="020B0603030403020204" pitchFamily="34" charset="0"/>
                <a:ea typeface="Times New Roman" panose="02020603050405020304" pitchFamily="18" charset="0"/>
              </a:rPr>
              <a:t> de pointes; and VT, ventricular tachycardia.</a:t>
            </a:r>
          </a:p>
        </p:txBody>
      </p:sp>
    </p:spTree>
    <p:extLst>
      <p:ext uri="{BB962C8B-B14F-4D97-AF65-F5344CB8AC3E}">
        <p14:creationId xmlns:p14="http://schemas.microsoft.com/office/powerpoint/2010/main" val="410751964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161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3" name="Title 5">
            <a:extLst>
              <a:ext uri="{FF2B5EF4-FFF2-40B4-BE49-F238E27FC236}">
                <a16:creationId xmlns:a16="http://schemas.microsoft.com/office/drawing/2014/main" id="{E856482C-6873-CE97-9FBB-FB8C6AC0F457}"/>
              </a:ext>
            </a:extLst>
          </p:cNvPr>
          <p:cNvSpPr>
            <a:spLocks noGrp="1"/>
          </p:cNvSpPr>
          <p:nvPr>
            <p:ph type="ctrTitle"/>
          </p:nvPr>
        </p:nvSpPr>
        <p:spPr>
          <a:xfrm>
            <a:off x="304800" y="1371600"/>
            <a:ext cx="2438400" cy="3657600"/>
          </a:xfrm>
        </p:spPr>
        <p:txBody>
          <a:bodyPr/>
          <a:lstStyle/>
          <a:p>
            <a:r>
              <a:rPr lang="en-US" sz="2800" dirty="0">
                <a:latin typeface="Lub Dub Medium" panose="020B0603030403020204" pitchFamily="34" charset="0"/>
              </a:rPr>
              <a:t>Figure 22. Treatment Algorithm for Pharmacological Conversion of AF to Sinus Rhythm</a:t>
            </a:r>
          </a:p>
        </p:txBody>
      </p:sp>
      <p:sp>
        <p:nvSpPr>
          <p:cNvPr id="6" name="TextBox 5">
            <a:extLst>
              <a:ext uri="{FF2B5EF4-FFF2-40B4-BE49-F238E27FC236}">
                <a16:creationId xmlns:a16="http://schemas.microsoft.com/office/drawing/2014/main" id="{5CF86377-491C-2941-4689-65DFC3BB473A}"/>
              </a:ext>
            </a:extLst>
          </p:cNvPr>
          <p:cNvSpPr txBox="1"/>
          <p:nvPr/>
        </p:nvSpPr>
        <p:spPr>
          <a:xfrm>
            <a:off x="304800" y="5842337"/>
            <a:ext cx="2743200" cy="1015663"/>
          </a:xfrm>
          <a:prstGeom prst="rect">
            <a:avLst/>
          </a:prstGeom>
          <a:noFill/>
        </p:spPr>
        <p:txBody>
          <a:bodyPr wrap="square">
            <a:spAutoFit/>
          </a:bodyPr>
          <a:lstStyle/>
          <a:p>
            <a:r>
              <a:rPr lang="en-US" sz="1200" dirty="0">
                <a:latin typeface="Lub Dub Medium" panose="020B0603030403020204" pitchFamily="34" charset="0"/>
              </a:rPr>
              <a:t>AF indicates atrial fibrillation;  </a:t>
            </a:r>
            <a:r>
              <a:rPr lang="en-US" sz="1200" dirty="0" err="1">
                <a:latin typeface="Lub Dub Medium" panose="020B0603030403020204" pitchFamily="34" charset="0"/>
              </a:rPr>
              <a:t>HFrEF</a:t>
            </a:r>
            <a:r>
              <a:rPr lang="en-US" sz="1200" dirty="0">
                <a:latin typeface="Lub Dub Medium" panose="020B0603030403020204" pitchFamily="34" charset="0"/>
              </a:rPr>
              <a:t>, heart failure with reduced ejection fraction; IV, </a:t>
            </a:r>
            <a:r>
              <a:rPr lang="en-US" sz="1200" dirty="0" err="1">
                <a:latin typeface="Lub Dub Medium" panose="020B0603030403020204" pitchFamily="34" charset="0"/>
              </a:rPr>
              <a:t>ntravenous</a:t>
            </a:r>
            <a:r>
              <a:rPr lang="en-US" sz="1200" dirty="0">
                <a:latin typeface="Lub Dub Medium" panose="020B0603030403020204" pitchFamily="34" charset="0"/>
              </a:rPr>
              <a:t>; LV,  left ventricular; LVEF,  left ventricular ejection fraction.</a:t>
            </a:r>
          </a:p>
        </p:txBody>
      </p:sp>
      <p:sp>
        <p:nvSpPr>
          <p:cNvPr id="7" name="TextBox 6">
            <a:extLst>
              <a:ext uri="{FF2B5EF4-FFF2-40B4-BE49-F238E27FC236}">
                <a16:creationId xmlns:a16="http://schemas.microsoft.com/office/drawing/2014/main" id="{27E57AC0-6812-DFD6-1EAA-7FD34779DA08}"/>
              </a:ext>
            </a:extLst>
          </p:cNvPr>
          <p:cNvSpPr txBox="1"/>
          <p:nvPr/>
        </p:nvSpPr>
        <p:spPr>
          <a:xfrm>
            <a:off x="304800" y="6959263"/>
            <a:ext cx="2362200" cy="276999"/>
          </a:xfrm>
          <a:prstGeom prst="rect">
            <a:avLst/>
          </a:prstGeom>
          <a:noFill/>
        </p:spPr>
        <p:txBody>
          <a:bodyPr wrap="square">
            <a:spAutoFit/>
          </a:bodyPr>
          <a:lstStyle/>
          <a:p>
            <a:r>
              <a:rPr lang="en-US" sz="1200" b="1" dirty="0">
                <a:latin typeface="Lub Dub Medium" panose="020B0603030403020204" pitchFamily="34" charset="0"/>
              </a:rPr>
              <a:t>Colors correspond to Table 2. </a:t>
            </a:r>
          </a:p>
        </p:txBody>
      </p:sp>
      <p:pic>
        <p:nvPicPr>
          <p:cNvPr id="4" name="Picture 3" descr="A diagram of a flowchart&#10;&#10;Description automatically generated">
            <a:extLst>
              <a:ext uri="{FF2B5EF4-FFF2-40B4-BE49-F238E27FC236}">
                <a16:creationId xmlns:a16="http://schemas.microsoft.com/office/drawing/2014/main" id="{8CE9DEBD-364D-F2E2-C7F0-967FA5D38562}"/>
              </a:ext>
            </a:extLst>
          </p:cNvPr>
          <p:cNvPicPr>
            <a:picLocks noChangeAspect="1"/>
          </p:cNvPicPr>
          <p:nvPr/>
        </p:nvPicPr>
        <p:blipFill>
          <a:blip r:embed="rId2"/>
          <a:stretch>
            <a:fillRect/>
          </a:stretch>
        </p:blipFill>
        <p:spPr>
          <a:xfrm>
            <a:off x="3505200" y="0"/>
            <a:ext cx="8919712" cy="6876828"/>
          </a:xfrm>
          <a:prstGeom prst="rect">
            <a:avLst/>
          </a:prstGeom>
        </p:spPr>
      </p:pic>
      <p:sp>
        <p:nvSpPr>
          <p:cNvPr id="8" name="TextBox 7">
            <a:extLst>
              <a:ext uri="{FF2B5EF4-FFF2-40B4-BE49-F238E27FC236}">
                <a16:creationId xmlns:a16="http://schemas.microsoft.com/office/drawing/2014/main" id="{4468BF0B-AA24-D6D2-4C24-3BAB09E8E50B}"/>
              </a:ext>
            </a:extLst>
          </p:cNvPr>
          <p:cNvSpPr txBox="1"/>
          <p:nvPr/>
        </p:nvSpPr>
        <p:spPr>
          <a:xfrm>
            <a:off x="6987209" y="5136535"/>
            <a:ext cx="7620000" cy="2492990"/>
          </a:xfrm>
          <a:prstGeom prst="rect">
            <a:avLst/>
          </a:prstGeom>
          <a:noFill/>
        </p:spPr>
        <p:txBody>
          <a:bodyPr wrap="square">
            <a:spAutoFit/>
          </a:bodyPr>
          <a:lstStyle/>
          <a:p>
            <a:r>
              <a:rPr lang="en-US" sz="1200" dirty="0">
                <a:latin typeface="Lub Dub Medium" panose="020B0603030403020204" pitchFamily="34" charset="0"/>
              </a:rPr>
              <a:t>*In the absence of preexcitation. </a:t>
            </a:r>
          </a:p>
          <a:p>
            <a:endParaRPr lang="en-US" sz="1200" dirty="0">
              <a:latin typeface="Lub Dub Medium" panose="020B0603030403020204" pitchFamily="34" charset="0"/>
            </a:endParaRPr>
          </a:p>
          <a:p>
            <a:r>
              <a:rPr lang="en-US" sz="1200" dirty="0">
                <a:latin typeface="Lub Dub Medium" panose="020B0603030403020204" pitchFamily="34" charset="0"/>
              </a:rPr>
              <a:t>†First dose administered in a facility that can provide continuous electrocardiographic monitoring and cardiac resuscitation because of the potential for </a:t>
            </a:r>
            <a:r>
              <a:rPr lang="en-US" sz="1200" dirty="0" err="1">
                <a:latin typeface="Lub Dub Medium" panose="020B0603030403020204" pitchFamily="34" charset="0"/>
              </a:rPr>
              <a:t>proarrhythmia</a:t>
            </a:r>
            <a:r>
              <a:rPr lang="en-US" sz="1200" dirty="0">
                <a:latin typeface="Lub Dub Medium" panose="020B0603030403020204" pitchFamily="34" charset="0"/>
              </a:rPr>
              <a:t> or </a:t>
            </a:r>
            <a:r>
              <a:rPr lang="en-US" sz="1200" dirty="0" err="1">
                <a:latin typeface="Lub Dub Medium" panose="020B0603030403020204" pitchFamily="34" charset="0"/>
              </a:rPr>
              <a:t>postconversion</a:t>
            </a:r>
            <a:r>
              <a:rPr lang="en-US" sz="1200" dirty="0">
                <a:latin typeface="Lub Dub Medium" panose="020B0603030403020204" pitchFamily="34" charset="0"/>
              </a:rPr>
              <a:t> bradycardia.</a:t>
            </a:r>
          </a:p>
          <a:p>
            <a:r>
              <a:rPr lang="en-US" sz="1200" dirty="0">
                <a:latin typeface="Lub Dub Medium" panose="020B0603030403020204" pitchFamily="34" charset="0"/>
              </a:rPr>
              <a:t> </a:t>
            </a:r>
          </a:p>
          <a:p>
            <a:r>
              <a:rPr lang="en-US" sz="1200" dirty="0">
                <a:latin typeface="Lub Dub Medium" panose="020B0603030403020204" pitchFamily="34" charset="0"/>
              </a:rPr>
              <a:t>‡IV amiodarone requires several hours for efficacy; </a:t>
            </a:r>
            <a:r>
              <a:rPr lang="en-US" sz="1200" dirty="0" err="1">
                <a:latin typeface="Lub Dub Medium" panose="020B0603030403020204" pitchFamily="34" charset="0"/>
              </a:rPr>
              <a:t>ibutilide</a:t>
            </a:r>
            <a:r>
              <a:rPr lang="en-US" sz="1200" dirty="0">
                <a:latin typeface="Lub Dub Medium" panose="020B0603030403020204" pitchFamily="34" charset="0"/>
              </a:rPr>
              <a:t> is generally effective in 30 to 90 min but carries a higher risk of QT interval prolongation and </a:t>
            </a:r>
            <a:r>
              <a:rPr lang="en-US" sz="1200" dirty="0" err="1">
                <a:latin typeface="Lub Dub Medium" panose="020B0603030403020204" pitchFamily="34" charset="0"/>
              </a:rPr>
              <a:t>torsades</a:t>
            </a:r>
            <a:r>
              <a:rPr lang="en-US" sz="1200" dirty="0">
                <a:latin typeface="Lub Dub Medium" panose="020B0603030403020204" pitchFamily="34" charset="0"/>
              </a:rPr>
              <a:t> de pointes.</a:t>
            </a:r>
          </a:p>
          <a:p>
            <a:endParaRPr lang="en-US" sz="1200" dirty="0">
              <a:latin typeface="Lub Dub Medium" panose="020B0603030403020204" pitchFamily="34" charset="0"/>
            </a:endParaRPr>
          </a:p>
          <a:p>
            <a:r>
              <a:rPr lang="en-US" sz="1200" dirty="0">
                <a:latin typeface="Lub Dub Medium" panose="020B0603030403020204" pitchFamily="34" charset="0"/>
              </a:rPr>
              <a:t>§Recommend avoidance of IV procainamide for patients initially treated with amiodarone or </a:t>
            </a:r>
            <a:r>
              <a:rPr lang="en-US" sz="1200" dirty="0" err="1">
                <a:latin typeface="Lub Dub Medium" panose="020B0603030403020204" pitchFamily="34" charset="0"/>
              </a:rPr>
              <a:t>ibutilide</a:t>
            </a:r>
            <a:r>
              <a:rPr lang="en-US" sz="1200" dirty="0">
                <a:latin typeface="Lub Dub Medium" panose="020B0603030403020204" pitchFamily="34" charset="0"/>
              </a:rPr>
              <a:t> to avoid excessive QT interval prolongation and </a:t>
            </a:r>
            <a:r>
              <a:rPr lang="en-US" sz="1200" dirty="0" err="1">
                <a:latin typeface="Lub Dub Medium" panose="020B0603030403020204" pitchFamily="34" charset="0"/>
              </a:rPr>
              <a:t>torsades</a:t>
            </a:r>
            <a:r>
              <a:rPr lang="en-US" sz="1200" dirty="0">
                <a:latin typeface="Lub Dub Medium" panose="020B0603030403020204" pitchFamily="34" charset="0"/>
              </a:rPr>
              <a:t> de pointes. Rather, procainamide may be considered for patients for whom amiodarone and </a:t>
            </a:r>
            <a:r>
              <a:rPr lang="en-US" sz="1200" dirty="0" err="1">
                <a:latin typeface="Lub Dub Medium" panose="020B0603030403020204" pitchFamily="34" charset="0"/>
              </a:rPr>
              <a:t>ibutilide</a:t>
            </a:r>
            <a:r>
              <a:rPr lang="en-US" sz="1200" dirty="0">
                <a:latin typeface="Lub Dub Medium" panose="020B0603030403020204" pitchFamily="34" charset="0"/>
              </a:rPr>
              <a:t> are not considered optimal as first-line drugs.</a:t>
            </a:r>
          </a:p>
        </p:txBody>
      </p:sp>
    </p:spTree>
    <p:extLst>
      <p:ext uri="{BB962C8B-B14F-4D97-AF65-F5344CB8AC3E}">
        <p14:creationId xmlns:p14="http://schemas.microsoft.com/office/powerpoint/2010/main" val="60008660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162</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A6BE0A00-0CF4-7917-ED5C-C1079AB1C31E}"/>
              </a:ext>
            </a:extLst>
          </p:cNvPr>
          <p:cNvSpPr>
            <a:spLocks noGrp="1"/>
          </p:cNvSpPr>
          <p:nvPr>
            <p:ph type="ctrTitle"/>
          </p:nvPr>
        </p:nvSpPr>
        <p:spPr>
          <a:xfrm>
            <a:off x="3847505" y="533400"/>
            <a:ext cx="6515696" cy="838199"/>
          </a:xfrm>
        </p:spPr>
        <p:txBody>
          <a:bodyPr/>
          <a:lstStyle/>
          <a:p>
            <a:r>
              <a:rPr lang="en-US" sz="2800" dirty="0">
                <a:latin typeface="Lub Dub Medium" panose="020B0603030403020204" pitchFamily="34" charset="0"/>
              </a:rPr>
              <a:t>Speciﬁc Drug Therapy for Long-Term Maintenance of Sinus Rhythm</a:t>
            </a:r>
          </a:p>
        </p:txBody>
      </p:sp>
      <p:graphicFrame>
        <p:nvGraphicFramePr>
          <p:cNvPr id="3" name="Table 2">
            <a:extLst>
              <a:ext uri="{FF2B5EF4-FFF2-40B4-BE49-F238E27FC236}">
                <a16:creationId xmlns:a16="http://schemas.microsoft.com/office/drawing/2014/main" id="{0B9CCF48-B80F-8AC7-0350-3AE0363E64A3}"/>
              </a:ext>
            </a:extLst>
          </p:cNvPr>
          <p:cNvGraphicFramePr>
            <a:graphicFrameLocks noGrp="1"/>
          </p:cNvGraphicFramePr>
          <p:nvPr>
            <p:extLst>
              <p:ext uri="{D42A27DB-BD31-4B8C-83A1-F6EECF244321}">
                <p14:modId xmlns:p14="http://schemas.microsoft.com/office/powerpoint/2010/main" val="1245446500"/>
              </p:ext>
            </p:extLst>
          </p:nvPr>
        </p:nvGraphicFramePr>
        <p:xfrm>
          <a:off x="1073347" y="1676400"/>
          <a:ext cx="12483705" cy="5073841"/>
        </p:xfrm>
        <a:graphic>
          <a:graphicData uri="http://schemas.openxmlformats.org/drawingml/2006/table">
            <a:tbl>
              <a:tblPr firstRow="1" firstCol="1" bandRow="1"/>
              <a:tblGrid>
                <a:gridCol w="1360724">
                  <a:extLst>
                    <a:ext uri="{9D8B030D-6E8A-4147-A177-3AD203B41FA5}">
                      <a16:colId xmlns:a16="http://schemas.microsoft.com/office/drawing/2014/main" val="137117470"/>
                    </a:ext>
                  </a:extLst>
                </a:gridCol>
                <a:gridCol w="1178462">
                  <a:extLst>
                    <a:ext uri="{9D8B030D-6E8A-4147-A177-3AD203B41FA5}">
                      <a16:colId xmlns:a16="http://schemas.microsoft.com/office/drawing/2014/main" val="254534748"/>
                    </a:ext>
                  </a:extLst>
                </a:gridCol>
                <a:gridCol w="9944519">
                  <a:extLst>
                    <a:ext uri="{9D8B030D-6E8A-4147-A177-3AD203B41FA5}">
                      <a16:colId xmlns:a16="http://schemas.microsoft.com/office/drawing/2014/main" val="2323722021"/>
                    </a:ext>
                  </a:extLst>
                </a:gridCol>
              </a:tblGrid>
              <a:tr h="0">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Specific Drug Therapy for Long-Term Maintenance of Sinus Rhythm</a:t>
                      </a:r>
                      <a:endParaRPr lang="en-US" sz="1800" dirty="0">
                        <a:effectLst/>
                        <a:latin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 for Specific Drug Therapy for Long-Term Maintenance of Sinus Rhythm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690971868"/>
                  </a:ext>
                </a:extLst>
              </a:tr>
              <a:tr h="0">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COR</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LOE</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Recommendations</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4714929"/>
                  </a:ext>
                </a:extLst>
              </a:tr>
              <a:tr h="347980">
                <a:tc rowSpan="2">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rowSpan="2">
                  <a:txBody>
                    <a:bodyPr/>
                    <a:lstStyle/>
                    <a:p>
                      <a:pPr marL="342900" marR="0" lvl="0" indent="-342900">
                        <a:lnSpc>
                          <a:spcPct val="200000"/>
                        </a:lnSpc>
                        <a:spcBef>
                          <a:spcPts val="0"/>
                        </a:spcBef>
                        <a:spcAft>
                          <a:spcPts val="0"/>
                        </a:spcAft>
                        <a:buAutoNum type="arabicPeriod"/>
                      </a:pPr>
                      <a:r>
                        <a:rPr lang="en-US" sz="1800" b="1" dirty="0">
                          <a:effectLst/>
                          <a:latin typeface="Times New Roman"/>
                          <a:ea typeface="Calibri" panose="020F0502020204030204" pitchFamily="34" charset="0"/>
                          <a:cs typeface="Times New Roman"/>
                        </a:rPr>
                        <a:t>For patients with AF and </a:t>
                      </a:r>
                      <a:r>
                        <a:rPr lang="en-US" sz="1800" b="1" dirty="0" err="1">
                          <a:effectLst/>
                          <a:latin typeface="Times New Roman"/>
                          <a:ea typeface="Calibri" panose="020F0502020204030204" pitchFamily="34" charset="0"/>
                          <a:cs typeface="Times New Roman"/>
                        </a:rPr>
                        <a:t>HFrEF</a:t>
                      </a:r>
                      <a:r>
                        <a:rPr lang="en-US" sz="1800" b="1" dirty="0">
                          <a:effectLst/>
                          <a:latin typeface="Times New Roman"/>
                          <a:ea typeface="Calibri" panose="020F0502020204030204" pitchFamily="34" charset="0"/>
                          <a:cs typeface="Times New Roman"/>
                        </a:rPr>
                        <a:t> (≤40%), therapy with </a:t>
                      </a:r>
                      <a:r>
                        <a:rPr lang="en-US" sz="1800" b="1" dirty="0" err="1">
                          <a:effectLst/>
                          <a:latin typeface="Times New Roman"/>
                          <a:ea typeface="Calibri" panose="020F0502020204030204" pitchFamily="34" charset="0"/>
                          <a:cs typeface="Times New Roman"/>
                        </a:rPr>
                        <a:t>dofetilide</a:t>
                      </a:r>
                      <a:r>
                        <a:rPr lang="en-US" sz="1800" b="1" dirty="0">
                          <a:effectLst/>
                          <a:latin typeface="Times New Roman"/>
                          <a:ea typeface="Calibri" panose="020F0502020204030204" pitchFamily="34" charset="0"/>
                          <a:cs typeface="Times New Roman"/>
                        </a:rPr>
                        <a:t>* or amiodarone</a:t>
                      </a:r>
                      <a:r>
                        <a:rPr lang="en-US" sz="1100" b="1" i="0" u="sng" strike="noStrike" noProof="0" dirty="0">
                          <a:solidFill>
                            <a:srgbClr val="000000"/>
                          </a:solidFill>
                          <a:effectLst/>
                          <a:latin typeface="Times New Roman"/>
                        </a:rPr>
                        <a:t>†</a:t>
                      </a:r>
                      <a:r>
                        <a:rPr lang="en-US" sz="1800" b="1" dirty="0">
                          <a:effectLst/>
                          <a:latin typeface="Times New Roman"/>
                          <a:ea typeface="Calibri" panose="020F0502020204030204" pitchFamily="34" charset="0"/>
                          <a:cs typeface="Times New Roman"/>
                        </a:rPr>
                        <a:t> is reasonable for long-term maintenance of sinus rhythm. </a:t>
                      </a:r>
                      <a:endParaRPr lang="en-US" sz="1800" dirty="0">
                        <a:effectLst/>
                        <a:latin typeface="Calibri"/>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3164976"/>
                  </a:ext>
                </a:extLst>
              </a:tr>
              <a:tr h="365125">
                <a:tc vMerge="1">
                  <a:txBody>
                    <a:bodyPr/>
                    <a:lstStyle/>
                    <a:p>
                      <a:endParaRPr lang="en-US"/>
                    </a:p>
                  </a:txBody>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B-NR</a:t>
                      </a:r>
                      <a:r>
                        <a:rPr lang="en-US" sz="1800" b="1" i="0" u="none" strike="noStrike" noProof="0" dirty="0">
                          <a:solidFill>
                            <a:srgbClr val="000000"/>
                          </a:solidFill>
                          <a:effectLst/>
                          <a:latin typeface="Times New Roman"/>
                        </a:rPr>
                        <a:t>†</a:t>
                      </a:r>
                      <a:endParaRPr lang="en-US" sz="1800" u="none"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vMerge="1">
                  <a:txBody>
                    <a:bodyPr/>
                    <a:lstStyle/>
                    <a:p>
                      <a:endParaRPr lang="en-US"/>
                    </a:p>
                  </a:txBody>
                  <a:tcPr/>
                </a:tc>
                <a:extLst>
                  <a:ext uri="{0D108BD9-81ED-4DB2-BD59-A6C34878D82A}">
                    <a16:rowId xmlns:a16="http://schemas.microsoft.com/office/drawing/2014/main" val="1689819128"/>
                  </a:ext>
                </a:extLst>
              </a:tr>
              <a:tr h="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a:ea typeface="Times New Roman" panose="02020603050405020304" pitchFamily="18" charset="0"/>
                          <a:cs typeface="Times New Roman"/>
                        </a:rPr>
                        <a:t>For patients with AF and no previous MI, or known or suspected significant structural heart disease, or ventricular scar or fibrosis, use of flecainide or propafenone</a:t>
                      </a:r>
                      <a:r>
                        <a:rPr lang="en-US" sz="1800" b="1" dirty="0">
                          <a:effectLst/>
                          <a:latin typeface="Times New Roman"/>
                          <a:ea typeface="Calibri" panose="020F0502020204030204" pitchFamily="34" charset="0"/>
                          <a:cs typeface="Times New Roman"/>
                        </a:rPr>
                        <a:t> </a:t>
                      </a:r>
                      <a:r>
                        <a:rPr lang="en-US" sz="1800" b="1" dirty="0">
                          <a:effectLst/>
                          <a:latin typeface="Times New Roman"/>
                          <a:ea typeface="Times New Roman" panose="02020603050405020304" pitchFamily="18" charset="0"/>
                          <a:cs typeface="Times New Roman"/>
                        </a:rPr>
                        <a:t>is reasonable for long-term maintenance of sinus rhythm.</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3563359"/>
                  </a:ext>
                </a:extLst>
              </a:tr>
              <a:tr h="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For patients with AF without recent decompensated HF or severe LV dysfunction, use of dronedarone is reasonable for long-term maintenance of sinus rhythm.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1201633"/>
                  </a:ext>
                </a:extLst>
              </a:tr>
            </a:tbl>
          </a:graphicData>
        </a:graphic>
      </p:graphicFrame>
      <p:sp>
        <p:nvSpPr>
          <p:cNvPr id="6" name="TextBox 5">
            <a:extLst>
              <a:ext uri="{FF2B5EF4-FFF2-40B4-BE49-F238E27FC236}">
                <a16:creationId xmlns:a16="http://schemas.microsoft.com/office/drawing/2014/main" id="{9A4B199D-9FCC-9D70-39A9-12E52C932FD4}"/>
              </a:ext>
            </a:extLst>
          </p:cNvPr>
          <p:cNvSpPr txBox="1"/>
          <p:nvPr/>
        </p:nvSpPr>
        <p:spPr>
          <a:xfrm>
            <a:off x="1073346" y="6934200"/>
            <a:ext cx="3422453" cy="461665"/>
          </a:xfrm>
          <a:prstGeom prst="rect">
            <a:avLst/>
          </a:prstGeom>
          <a:noFill/>
        </p:spPr>
        <p:txBody>
          <a:bodyPr wrap="square">
            <a:spAutoFit/>
          </a:bodyPr>
          <a:lstStyle/>
          <a:p>
            <a:r>
              <a:rPr lang="en-US" sz="1200" dirty="0">
                <a:latin typeface="Lub Dub Medium" panose="020B0603030403020204" pitchFamily="34" charset="0"/>
              </a:rPr>
              <a:t>*A LOE applies to data on </a:t>
            </a:r>
            <a:r>
              <a:rPr lang="en-US" sz="1200" dirty="0" err="1">
                <a:latin typeface="Lub Dub Medium" panose="020B0603030403020204" pitchFamily="34" charset="0"/>
              </a:rPr>
              <a:t>dofetilide</a:t>
            </a:r>
            <a:r>
              <a:rPr lang="en-US" sz="1200" dirty="0">
                <a:latin typeface="Lub Dub Medium" panose="020B0603030403020204" pitchFamily="34" charset="0"/>
              </a:rPr>
              <a:t>.</a:t>
            </a:r>
          </a:p>
          <a:p>
            <a:r>
              <a:rPr lang="en-US" sz="1200" dirty="0">
                <a:latin typeface="Lub Dub Medium" panose="020B0603030403020204" pitchFamily="34" charset="0"/>
              </a:rPr>
              <a:t>†B-NR LOE applies to data on amiodarone.</a:t>
            </a:r>
          </a:p>
        </p:txBody>
      </p:sp>
    </p:spTree>
    <p:extLst>
      <p:ext uri="{BB962C8B-B14F-4D97-AF65-F5344CB8AC3E}">
        <p14:creationId xmlns:p14="http://schemas.microsoft.com/office/powerpoint/2010/main" val="33620498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163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9AD1E9A1-0A6F-098C-7E23-D4EC8844E913}"/>
              </a:ext>
            </a:extLst>
          </p:cNvPr>
          <p:cNvSpPr>
            <a:spLocks noGrp="1"/>
          </p:cNvSpPr>
          <p:nvPr>
            <p:ph type="ctrTitle"/>
          </p:nvPr>
        </p:nvSpPr>
        <p:spPr>
          <a:xfrm>
            <a:off x="3847504" y="533400"/>
            <a:ext cx="6668095" cy="838199"/>
          </a:xfrm>
        </p:spPr>
        <p:txBody>
          <a:bodyPr/>
          <a:lstStyle/>
          <a:p>
            <a:r>
              <a:rPr lang="en-US" sz="2800" dirty="0">
                <a:latin typeface="Lub Dub Medium" panose="020B0603030403020204" pitchFamily="34" charset="0"/>
              </a:rPr>
              <a:t>Speciﬁc Drug Therapy for Long-Term Maintenance of Sinus Rhythm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4" name="Table 3">
            <a:extLst>
              <a:ext uri="{FF2B5EF4-FFF2-40B4-BE49-F238E27FC236}">
                <a16:creationId xmlns:a16="http://schemas.microsoft.com/office/drawing/2014/main" id="{575C7BEF-0AD0-FA85-975A-0A97F7516BF4}"/>
              </a:ext>
            </a:extLst>
          </p:cNvPr>
          <p:cNvGraphicFramePr>
            <a:graphicFrameLocks noGrp="1"/>
          </p:cNvGraphicFramePr>
          <p:nvPr>
            <p:extLst>
              <p:ext uri="{D42A27DB-BD31-4B8C-83A1-F6EECF244321}">
                <p14:modId xmlns:p14="http://schemas.microsoft.com/office/powerpoint/2010/main" val="1891836441"/>
              </p:ext>
            </p:extLst>
          </p:nvPr>
        </p:nvGraphicFramePr>
        <p:xfrm>
          <a:off x="342899" y="1524000"/>
          <a:ext cx="13944601" cy="5789613"/>
        </p:xfrm>
        <a:graphic>
          <a:graphicData uri="http://schemas.openxmlformats.org/drawingml/2006/table">
            <a:tbl>
              <a:tblPr firstRow="1" firstCol="1" bandRow="1"/>
              <a:tblGrid>
                <a:gridCol w="1519962">
                  <a:extLst>
                    <a:ext uri="{9D8B030D-6E8A-4147-A177-3AD203B41FA5}">
                      <a16:colId xmlns:a16="http://schemas.microsoft.com/office/drawing/2014/main" val="774170646"/>
                    </a:ext>
                  </a:extLst>
                </a:gridCol>
                <a:gridCol w="1316371">
                  <a:extLst>
                    <a:ext uri="{9D8B030D-6E8A-4147-A177-3AD203B41FA5}">
                      <a16:colId xmlns:a16="http://schemas.microsoft.com/office/drawing/2014/main" val="2566112572"/>
                    </a:ext>
                  </a:extLst>
                </a:gridCol>
                <a:gridCol w="11108268">
                  <a:extLst>
                    <a:ext uri="{9D8B030D-6E8A-4147-A177-3AD203B41FA5}">
                      <a16:colId xmlns:a16="http://schemas.microsoft.com/office/drawing/2014/main" val="2154367131"/>
                    </a:ext>
                  </a:extLst>
                </a:gridCol>
              </a:tblGrid>
              <a:tr h="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startAt="4"/>
                      </a:pPr>
                      <a:r>
                        <a:rPr lang="en-US" sz="1800" b="1" dirty="0">
                          <a:effectLst/>
                          <a:latin typeface="Times New Roman"/>
                          <a:ea typeface="Calibri" panose="020F0502020204030204" pitchFamily="34" charset="0"/>
                          <a:cs typeface="Times New Roman"/>
                        </a:rPr>
                        <a:t>For patients with AF without significant baseline QT interval prolongation or uncorrected hypokalemia or hypomagnesemia, use of </a:t>
                      </a:r>
                      <a:r>
                        <a:rPr lang="en-US" sz="1800" b="1" dirty="0" err="1">
                          <a:effectLst/>
                          <a:latin typeface="Times New Roman"/>
                          <a:ea typeface="Calibri" panose="020F0502020204030204" pitchFamily="34" charset="0"/>
                          <a:cs typeface="Times New Roman"/>
                        </a:rPr>
                        <a:t>dofetilide</a:t>
                      </a:r>
                      <a:r>
                        <a:rPr lang="en-US" sz="1800" b="1" dirty="0">
                          <a:effectLst/>
                          <a:latin typeface="Times New Roman"/>
                          <a:ea typeface="Calibri" panose="020F0502020204030204" pitchFamily="34" charset="0"/>
                          <a:cs typeface="Times New Roman"/>
                        </a:rPr>
                        <a:t> is reasonable for long-term maintenance of sinus rhythm, with proper dose selection based on kidney function and close monitoring of the QT interval, serum potassium and magnesium concentrations, and kidney function.</a:t>
                      </a:r>
                      <a:endParaRPr lang="en-US" sz="1800" dirty="0">
                        <a:effectLst/>
                        <a:latin typeface="Calibri"/>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067721"/>
                  </a:ext>
                </a:extLst>
              </a:tr>
              <a:tr h="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startAt="5"/>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For patients with AF and normal LV function, use of low-dose amiodarone (100-200 mg/d) is reasonable for long-term maintenance of sinus rhythm but, in view of its adverse effect profile,</a:t>
                      </a:r>
                      <a:r>
                        <a:rPr lang="en-US" sz="1800" b="1" baseline="30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should be reserved for patients in whom other rhythm control strategies are ineffective, not preferred, or contraindicated.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8570830"/>
                  </a:ext>
                </a:extLst>
              </a:tr>
              <a:tr h="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2b</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startAt="6"/>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For patients with AF without significant baseline QT interval prolongation, hypokalemia, hypomagnesemia, or bradycardia, use of sotalol</a:t>
                      </a:r>
                      <a:r>
                        <a:rPr lang="en-US" sz="1800" b="1" baseline="30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may be considered for long-term maintenance of sinus rhythm, with proper dose selection based on kidney function and close monitoring of the QT interval, heart rate, serum potassium and magnesium concentrations, and kidney function.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6115384"/>
                  </a:ext>
                </a:extLst>
              </a:tr>
            </a:tbl>
          </a:graphicData>
        </a:graphic>
      </p:graphicFrame>
    </p:spTree>
    <p:extLst>
      <p:ext uri="{BB962C8B-B14F-4D97-AF65-F5344CB8AC3E}">
        <p14:creationId xmlns:p14="http://schemas.microsoft.com/office/powerpoint/2010/main" val="218748739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164</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E35000F9-2055-243B-3478-BFABB0FF08F2}"/>
              </a:ext>
            </a:extLst>
          </p:cNvPr>
          <p:cNvSpPr>
            <a:spLocks noGrp="1"/>
          </p:cNvSpPr>
          <p:nvPr>
            <p:ph type="ctrTitle"/>
          </p:nvPr>
        </p:nvSpPr>
        <p:spPr>
          <a:xfrm>
            <a:off x="3981152" y="1190625"/>
            <a:ext cx="6668095" cy="838199"/>
          </a:xfrm>
        </p:spPr>
        <p:txBody>
          <a:bodyPr/>
          <a:lstStyle/>
          <a:p>
            <a:r>
              <a:rPr lang="en-US" sz="2800" dirty="0">
                <a:latin typeface="Lub Dub Medium" panose="020B0603030403020204" pitchFamily="34" charset="0"/>
              </a:rPr>
              <a:t>Speciﬁc Drug Therapy for Long-Term Maintenance of Sinus Rhythm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4" name="Rectangle 1">
            <a:extLst>
              <a:ext uri="{FF2B5EF4-FFF2-40B4-BE49-F238E27FC236}">
                <a16:creationId xmlns:a16="http://schemas.microsoft.com/office/drawing/2014/main" id="{769C93A6-E310-4136-4E61-6F2E6F335218}"/>
              </a:ext>
            </a:extLst>
          </p:cNvPr>
          <p:cNvSpPr>
            <a:spLocks noChangeArrowheads="1"/>
          </p:cNvSpPr>
          <p:nvPr/>
        </p:nvSpPr>
        <p:spPr bwMode="auto">
          <a:xfrm>
            <a:off x="1073150" y="4181475"/>
            <a:ext cx="146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Table 2">
            <a:extLst>
              <a:ext uri="{FF2B5EF4-FFF2-40B4-BE49-F238E27FC236}">
                <a16:creationId xmlns:a16="http://schemas.microsoft.com/office/drawing/2014/main" id="{DF1FE125-53EA-402F-4E8A-D999A417C005}"/>
              </a:ext>
            </a:extLst>
          </p:cNvPr>
          <p:cNvGraphicFramePr>
            <a:graphicFrameLocks noGrp="1"/>
          </p:cNvGraphicFramePr>
          <p:nvPr>
            <p:extLst>
              <p:ext uri="{D42A27DB-BD31-4B8C-83A1-F6EECF244321}">
                <p14:modId xmlns:p14="http://schemas.microsoft.com/office/powerpoint/2010/main" val="2656761229"/>
              </p:ext>
            </p:extLst>
          </p:nvPr>
        </p:nvGraphicFramePr>
        <p:xfrm>
          <a:off x="1982885" y="2306411"/>
          <a:ext cx="10664630" cy="4664527"/>
        </p:xfrm>
        <a:graphic>
          <a:graphicData uri="http://schemas.openxmlformats.org/drawingml/2006/table">
            <a:tbl>
              <a:tblPr firstRow="1" firstCol="1" bandRow="1"/>
              <a:tblGrid>
                <a:gridCol w="1162445">
                  <a:extLst>
                    <a:ext uri="{9D8B030D-6E8A-4147-A177-3AD203B41FA5}">
                      <a16:colId xmlns:a16="http://schemas.microsoft.com/office/drawing/2014/main" val="1784062474"/>
                    </a:ext>
                  </a:extLst>
                </a:gridCol>
                <a:gridCol w="1006741">
                  <a:extLst>
                    <a:ext uri="{9D8B030D-6E8A-4147-A177-3AD203B41FA5}">
                      <a16:colId xmlns:a16="http://schemas.microsoft.com/office/drawing/2014/main" val="848775800"/>
                    </a:ext>
                  </a:extLst>
                </a:gridCol>
                <a:gridCol w="8495444">
                  <a:extLst>
                    <a:ext uri="{9D8B030D-6E8A-4147-A177-3AD203B41FA5}">
                      <a16:colId xmlns:a16="http://schemas.microsoft.com/office/drawing/2014/main" val="1576264888"/>
                    </a:ext>
                  </a:extLst>
                </a:gridCol>
              </a:tblGrid>
              <a:tr h="188988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7"/>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prior MI and/or significant structural heart disease, including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(LVEF ≤40%), flecainide and propafenone should not be administered to due to the risk of worsening HF, potential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proarrhythmia</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and increased mortality.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8174123"/>
                  </a:ext>
                </a:extLst>
              </a:tr>
              <a:tr h="2553533">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8"/>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For patients with AF, dronedarone should not be administered for maintenance of sinus rhythm to those with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NYHA class III and IV HF or patients who have had an episode of decompensated HF in the past 4 weeks,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due to the risk of increased early mortality associated with worsening HF.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1176003"/>
                  </a:ext>
                </a:extLst>
              </a:tr>
            </a:tbl>
          </a:graphicData>
        </a:graphic>
      </p:graphicFrame>
    </p:spTree>
    <p:extLst>
      <p:ext uri="{BB962C8B-B14F-4D97-AF65-F5344CB8AC3E}">
        <p14:creationId xmlns:p14="http://schemas.microsoft.com/office/powerpoint/2010/main" val="236154338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165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pic>
        <p:nvPicPr>
          <p:cNvPr id="2" name="Picture 1" descr="A flowchart of a patient&#10;&#10;Description automatically generated">
            <a:extLst>
              <a:ext uri="{FF2B5EF4-FFF2-40B4-BE49-F238E27FC236}">
                <a16:creationId xmlns:a16="http://schemas.microsoft.com/office/drawing/2014/main" id="{2A193CD1-2B56-D7B4-8EEB-A2F70CB10E83}"/>
              </a:ext>
            </a:extLst>
          </p:cNvPr>
          <p:cNvPicPr>
            <a:picLocks noChangeAspect="1"/>
          </p:cNvPicPr>
          <p:nvPr/>
        </p:nvPicPr>
        <p:blipFill rotWithShape="1">
          <a:blip r:embed="rId2"/>
          <a:srcRect t="1794" b="-1"/>
          <a:stretch/>
        </p:blipFill>
        <p:spPr>
          <a:xfrm>
            <a:off x="3048000" y="101383"/>
            <a:ext cx="9362205" cy="7291743"/>
          </a:xfrm>
          <a:prstGeom prst="rect">
            <a:avLst/>
          </a:prstGeom>
        </p:spPr>
      </p:pic>
      <p:sp>
        <p:nvSpPr>
          <p:cNvPr id="3" name="Title 5">
            <a:extLst>
              <a:ext uri="{FF2B5EF4-FFF2-40B4-BE49-F238E27FC236}">
                <a16:creationId xmlns:a16="http://schemas.microsoft.com/office/drawing/2014/main" id="{13196AE3-3B53-C0AE-BD2C-3CFD180D176E}"/>
              </a:ext>
            </a:extLst>
          </p:cNvPr>
          <p:cNvSpPr>
            <a:spLocks noGrp="1"/>
          </p:cNvSpPr>
          <p:nvPr>
            <p:ph type="ctrTitle"/>
          </p:nvPr>
        </p:nvSpPr>
        <p:spPr>
          <a:xfrm>
            <a:off x="304800" y="1371600"/>
            <a:ext cx="2438400" cy="3200400"/>
          </a:xfrm>
        </p:spPr>
        <p:txBody>
          <a:bodyPr/>
          <a:lstStyle/>
          <a:p>
            <a:r>
              <a:rPr lang="en-US" sz="2800" dirty="0">
                <a:latin typeface="Lub Dub Medium" panose="020B0603030403020204" pitchFamily="34" charset="0"/>
              </a:rPr>
              <a:t>Figure 23. Treatment Algorithm for Drug Therapy for Maintenance of Sinus Rhythm</a:t>
            </a:r>
          </a:p>
        </p:txBody>
      </p:sp>
      <p:sp>
        <p:nvSpPr>
          <p:cNvPr id="6" name="TextBox 5">
            <a:extLst>
              <a:ext uri="{FF2B5EF4-FFF2-40B4-BE49-F238E27FC236}">
                <a16:creationId xmlns:a16="http://schemas.microsoft.com/office/drawing/2014/main" id="{7276D7AF-E9C9-D5A1-B7AC-B4767B698120}"/>
              </a:ext>
            </a:extLst>
          </p:cNvPr>
          <p:cNvSpPr txBox="1"/>
          <p:nvPr/>
        </p:nvSpPr>
        <p:spPr>
          <a:xfrm>
            <a:off x="303663" y="5638800"/>
            <a:ext cx="2438400" cy="1754326"/>
          </a:xfrm>
          <a:prstGeom prst="rect">
            <a:avLst/>
          </a:prstGeom>
          <a:noFill/>
        </p:spPr>
        <p:txBody>
          <a:bodyPr wrap="square">
            <a:spAutoFit/>
          </a:bodyPr>
          <a:lstStyle/>
          <a:p>
            <a:r>
              <a:rPr lang="en-US" sz="1200" dirty="0" err="1">
                <a:latin typeface="Lub Dub Medium" panose="020B0603030403020204" pitchFamily="34" charset="0"/>
              </a:rPr>
              <a:t>HFrEF</a:t>
            </a:r>
            <a:r>
              <a:rPr lang="en-US" sz="1200" dirty="0">
                <a:latin typeface="Lub Dub Medium" panose="020B0603030403020204" pitchFamily="34" charset="0"/>
              </a:rPr>
              <a:t> indicates heart failure with reduced ejection fraction; HF, heart failure; IV, intravenous; LV, left ventricular; LVEF, left ventricular ejection fraction; MI, myocardial infarction; and NYHA FC, New York Heart Association Functional Class. </a:t>
            </a:r>
          </a:p>
        </p:txBody>
      </p:sp>
      <p:sp>
        <p:nvSpPr>
          <p:cNvPr id="8" name="TextBox 7">
            <a:extLst>
              <a:ext uri="{FF2B5EF4-FFF2-40B4-BE49-F238E27FC236}">
                <a16:creationId xmlns:a16="http://schemas.microsoft.com/office/drawing/2014/main" id="{B3757249-0D87-053F-34B2-D54EBF3B72B5}"/>
              </a:ext>
            </a:extLst>
          </p:cNvPr>
          <p:cNvSpPr txBox="1"/>
          <p:nvPr/>
        </p:nvSpPr>
        <p:spPr>
          <a:xfrm>
            <a:off x="303663" y="4689901"/>
            <a:ext cx="2287137" cy="830997"/>
          </a:xfrm>
          <a:prstGeom prst="rect">
            <a:avLst/>
          </a:prstGeom>
          <a:noFill/>
        </p:spPr>
        <p:txBody>
          <a:bodyPr wrap="square">
            <a:spAutoFit/>
          </a:bodyPr>
          <a:lstStyle/>
          <a:p>
            <a:r>
              <a:rPr lang="en-US" sz="1200" b="1" dirty="0">
                <a:latin typeface="Lub Dub Medium" panose="020B0603030403020204" pitchFamily="34" charset="0"/>
              </a:rPr>
              <a:t>In each box, drugs are listed in alphabetical order. Significant structural heart disease with scar or fibrosis. </a:t>
            </a:r>
          </a:p>
        </p:txBody>
      </p:sp>
      <p:sp>
        <p:nvSpPr>
          <p:cNvPr id="9" name="TextBox 8">
            <a:extLst>
              <a:ext uri="{FF2B5EF4-FFF2-40B4-BE49-F238E27FC236}">
                <a16:creationId xmlns:a16="http://schemas.microsoft.com/office/drawing/2014/main" id="{A3C49746-0864-3556-0B3E-539510149837}"/>
              </a:ext>
            </a:extLst>
          </p:cNvPr>
          <p:cNvSpPr txBox="1"/>
          <p:nvPr/>
        </p:nvSpPr>
        <p:spPr>
          <a:xfrm>
            <a:off x="11964537" y="7097930"/>
            <a:ext cx="2362200" cy="276999"/>
          </a:xfrm>
          <a:prstGeom prst="rect">
            <a:avLst/>
          </a:prstGeom>
          <a:noFill/>
        </p:spPr>
        <p:txBody>
          <a:bodyPr wrap="square">
            <a:spAutoFit/>
          </a:bodyPr>
          <a:lstStyle/>
          <a:p>
            <a:r>
              <a:rPr lang="en-US" sz="1200" b="1" dirty="0">
                <a:latin typeface="Lub Dub Medium" panose="020B0603030403020204" pitchFamily="34" charset="0"/>
              </a:rPr>
              <a:t>Colors correspond to Table 2. </a:t>
            </a:r>
          </a:p>
        </p:txBody>
      </p:sp>
    </p:spTree>
    <p:extLst>
      <p:ext uri="{BB962C8B-B14F-4D97-AF65-F5344CB8AC3E}">
        <p14:creationId xmlns:p14="http://schemas.microsoft.com/office/powerpoint/2010/main" val="115372433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166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44D6B40B-E11D-0FD5-F3F2-0EA0A66E4A3D}"/>
              </a:ext>
            </a:extLst>
          </p:cNvPr>
          <p:cNvSpPr>
            <a:spLocks noGrp="1"/>
          </p:cNvSpPr>
          <p:nvPr>
            <p:ph type="ctrTitle"/>
          </p:nvPr>
        </p:nvSpPr>
        <p:spPr>
          <a:xfrm>
            <a:off x="3009900" y="252413"/>
            <a:ext cx="8610600" cy="762000"/>
          </a:xfrm>
        </p:spPr>
        <p:txBody>
          <a:bodyPr/>
          <a:lstStyle/>
          <a:p>
            <a:r>
              <a:rPr lang="en-US" sz="2800" dirty="0">
                <a:latin typeface="Lub Dub Medium" panose="020B0603030403020204" pitchFamily="34" charset="0"/>
              </a:rPr>
              <a:t>Table 23. Specific Drug Therapy for Maintenance of Sinus Rhythm in Patients With AF</a:t>
            </a:r>
          </a:p>
        </p:txBody>
      </p:sp>
      <p:graphicFrame>
        <p:nvGraphicFramePr>
          <p:cNvPr id="3" name="Table 2">
            <a:extLst>
              <a:ext uri="{FF2B5EF4-FFF2-40B4-BE49-F238E27FC236}">
                <a16:creationId xmlns:a16="http://schemas.microsoft.com/office/drawing/2014/main" id="{0375B05E-B60B-5B53-54C5-351C3A50D3FD}"/>
              </a:ext>
            </a:extLst>
          </p:cNvPr>
          <p:cNvGraphicFramePr>
            <a:graphicFrameLocks noGrp="1"/>
          </p:cNvGraphicFramePr>
          <p:nvPr>
            <p:extLst>
              <p:ext uri="{D42A27DB-BD31-4B8C-83A1-F6EECF244321}">
                <p14:modId xmlns:p14="http://schemas.microsoft.com/office/powerpoint/2010/main" val="3125949312"/>
              </p:ext>
            </p:extLst>
          </p:nvPr>
        </p:nvGraphicFramePr>
        <p:xfrm>
          <a:off x="381000" y="1205547"/>
          <a:ext cx="13868400" cy="6013063"/>
        </p:xfrm>
        <a:graphic>
          <a:graphicData uri="http://schemas.openxmlformats.org/drawingml/2006/table">
            <a:tbl>
              <a:tblPr firstRow="1" firstCol="1" bandRow="1"/>
              <a:tblGrid>
                <a:gridCol w="1371600">
                  <a:extLst>
                    <a:ext uri="{9D8B030D-6E8A-4147-A177-3AD203B41FA5}">
                      <a16:colId xmlns:a16="http://schemas.microsoft.com/office/drawing/2014/main" val="1190251107"/>
                    </a:ext>
                  </a:extLst>
                </a:gridCol>
                <a:gridCol w="1447800">
                  <a:extLst>
                    <a:ext uri="{9D8B030D-6E8A-4147-A177-3AD203B41FA5}">
                      <a16:colId xmlns:a16="http://schemas.microsoft.com/office/drawing/2014/main" val="3593304937"/>
                    </a:ext>
                  </a:extLst>
                </a:gridCol>
                <a:gridCol w="1447800">
                  <a:extLst>
                    <a:ext uri="{9D8B030D-6E8A-4147-A177-3AD203B41FA5}">
                      <a16:colId xmlns:a16="http://schemas.microsoft.com/office/drawing/2014/main" val="1676516323"/>
                    </a:ext>
                  </a:extLst>
                </a:gridCol>
                <a:gridCol w="1752600">
                  <a:extLst>
                    <a:ext uri="{9D8B030D-6E8A-4147-A177-3AD203B41FA5}">
                      <a16:colId xmlns:a16="http://schemas.microsoft.com/office/drawing/2014/main" val="2085311801"/>
                    </a:ext>
                  </a:extLst>
                </a:gridCol>
                <a:gridCol w="1752600">
                  <a:extLst>
                    <a:ext uri="{9D8B030D-6E8A-4147-A177-3AD203B41FA5}">
                      <a16:colId xmlns:a16="http://schemas.microsoft.com/office/drawing/2014/main" val="3416313931"/>
                    </a:ext>
                  </a:extLst>
                </a:gridCol>
                <a:gridCol w="1981200">
                  <a:extLst>
                    <a:ext uri="{9D8B030D-6E8A-4147-A177-3AD203B41FA5}">
                      <a16:colId xmlns:a16="http://schemas.microsoft.com/office/drawing/2014/main" val="3588146864"/>
                    </a:ext>
                  </a:extLst>
                </a:gridCol>
                <a:gridCol w="2057400">
                  <a:extLst>
                    <a:ext uri="{9D8B030D-6E8A-4147-A177-3AD203B41FA5}">
                      <a16:colId xmlns:a16="http://schemas.microsoft.com/office/drawing/2014/main" val="3540671925"/>
                    </a:ext>
                  </a:extLst>
                </a:gridCol>
                <a:gridCol w="2057400">
                  <a:extLst>
                    <a:ext uri="{9D8B030D-6E8A-4147-A177-3AD203B41FA5}">
                      <a16:colId xmlns:a16="http://schemas.microsoft.com/office/drawing/2014/main" val="2675477366"/>
                    </a:ext>
                  </a:extLst>
                </a:gridCol>
              </a:tblGrid>
              <a:tr h="767150">
                <a:tc>
                  <a:txBody>
                    <a:bodyPr/>
                    <a:lstStyle/>
                    <a:p>
                      <a:pPr marL="0" marR="0">
                        <a:lnSpc>
                          <a:spcPct val="1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Drug</a:t>
                      </a:r>
                      <a:endParaRPr lang="en-US" sz="1800">
                        <a:effectLst/>
                        <a:latin typeface="Times New Roman" panose="02020603050405020304" pitchFamily="18" charset="0"/>
                        <a:ea typeface="Times New Roman" panose="02020603050405020304" pitchFamily="18" charset="0"/>
                      </a:endParaRPr>
                    </a:p>
                  </a:txBody>
                  <a:tcPr marL="40296" marR="40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Loading Dose</a:t>
                      </a:r>
                      <a:endParaRPr lang="en-US" sz="1800">
                        <a:effectLst/>
                        <a:latin typeface="Times New Roman" panose="02020603050405020304" pitchFamily="18" charset="0"/>
                        <a:ea typeface="Times New Roman" panose="02020603050405020304" pitchFamily="18" charset="0"/>
                      </a:endParaRPr>
                    </a:p>
                  </a:txBody>
                  <a:tcPr marL="40296" marR="40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0000"/>
                        </a:lnSpc>
                        <a:spcBef>
                          <a:spcPts val="600"/>
                        </a:spcBef>
                        <a:spcAft>
                          <a:spcPts val="1400"/>
                        </a:spcAft>
                      </a:pPr>
                      <a:r>
                        <a:rPr lang="en-US" sz="1800" b="1" dirty="0">
                          <a:solidFill>
                            <a:srgbClr val="000000"/>
                          </a:solidFill>
                          <a:effectLst/>
                          <a:latin typeface="Times New Roman" panose="02020603050405020304" pitchFamily="18" charset="0"/>
                          <a:ea typeface="Times New Roman" panose="02020603050405020304" pitchFamily="18" charset="0"/>
                        </a:rPr>
                        <a:t>Maintenance Dose</a:t>
                      </a:r>
                      <a:endParaRPr lang="en-US" sz="1800" dirty="0">
                        <a:effectLst/>
                        <a:latin typeface="Times New Roman" panose="02020603050405020304" pitchFamily="18" charset="0"/>
                        <a:ea typeface="Times New Roman" panose="02020603050405020304" pitchFamily="18" charset="0"/>
                      </a:endParaRPr>
                    </a:p>
                  </a:txBody>
                  <a:tcPr marL="40296" marR="40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Primary Route(s) of Elimination</a:t>
                      </a:r>
                      <a:endParaRPr lang="en-US" sz="1800">
                        <a:effectLst/>
                        <a:latin typeface="Times New Roman" panose="02020603050405020304" pitchFamily="18" charset="0"/>
                        <a:ea typeface="Times New Roman" panose="02020603050405020304" pitchFamily="18" charset="0"/>
                      </a:endParaRPr>
                    </a:p>
                  </a:txBody>
                  <a:tcPr marL="40296" marR="40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0000"/>
                        </a:lnSpc>
                        <a:spcBef>
                          <a:spcPts val="600"/>
                        </a:spcBef>
                        <a:spcAft>
                          <a:spcPts val="1400"/>
                        </a:spcAft>
                      </a:pPr>
                      <a:r>
                        <a:rPr lang="en-US" sz="1800" b="1" dirty="0">
                          <a:solidFill>
                            <a:srgbClr val="000000"/>
                          </a:solidFill>
                          <a:effectLst/>
                          <a:latin typeface="Times New Roman" panose="02020603050405020304" pitchFamily="18" charset="0"/>
                          <a:ea typeface="Times New Roman" panose="02020603050405020304" pitchFamily="18" charset="0"/>
                        </a:rPr>
                        <a:t>Elimination Half-Life</a:t>
                      </a:r>
                      <a:endParaRPr lang="en-US" sz="1800" dirty="0">
                        <a:effectLst/>
                        <a:latin typeface="Times New Roman" panose="02020603050405020304" pitchFamily="18" charset="0"/>
                        <a:ea typeface="Times New Roman" panose="02020603050405020304" pitchFamily="18" charset="0"/>
                      </a:endParaRPr>
                    </a:p>
                  </a:txBody>
                  <a:tcPr marL="40296" marR="40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0000"/>
                        </a:lnSpc>
                        <a:spcBef>
                          <a:spcPts val="600"/>
                        </a:spcBef>
                        <a:spcAft>
                          <a:spcPts val="1400"/>
                        </a:spcAft>
                      </a:pPr>
                      <a:r>
                        <a:rPr lang="en-US" sz="1800" b="1" dirty="0">
                          <a:solidFill>
                            <a:srgbClr val="000000"/>
                          </a:solidFill>
                          <a:effectLst/>
                          <a:latin typeface="Times New Roman" panose="02020603050405020304" pitchFamily="18" charset="0"/>
                          <a:ea typeface="Times New Roman" panose="02020603050405020304" pitchFamily="18" charset="0"/>
                        </a:rPr>
                        <a:t>Mechanism of Action</a:t>
                      </a:r>
                      <a:endParaRPr lang="en-US" sz="1800" dirty="0">
                        <a:effectLst/>
                        <a:latin typeface="Times New Roman" panose="02020603050405020304" pitchFamily="18" charset="0"/>
                        <a:ea typeface="Times New Roman" panose="02020603050405020304" pitchFamily="18" charset="0"/>
                      </a:endParaRPr>
                    </a:p>
                  </a:txBody>
                  <a:tcPr marL="40296" marR="40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0000"/>
                        </a:lnSpc>
                        <a:spcBef>
                          <a:spcPts val="600"/>
                        </a:spcBef>
                        <a:spcAft>
                          <a:spcPts val="1400"/>
                        </a:spcAft>
                      </a:pPr>
                      <a:r>
                        <a:rPr lang="en-US" sz="1800" b="1" dirty="0">
                          <a:solidFill>
                            <a:srgbClr val="000000"/>
                          </a:solidFill>
                          <a:effectLst/>
                          <a:latin typeface="Times New Roman" panose="02020603050405020304" pitchFamily="18" charset="0"/>
                          <a:ea typeface="Times New Roman" panose="02020603050405020304" pitchFamily="18" charset="0"/>
                        </a:rPr>
                        <a:t>Major Adverse Effects</a:t>
                      </a:r>
                      <a:endParaRPr lang="en-US" sz="1800" dirty="0">
                        <a:effectLst/>
                        <a:latin typeface="Times New Roman" panose="02020603050405020304" pitchFamily="18" charset="0"/>
                        <a:ea typeface="Times New Roman" panose="02020603050405020304" pitchFamily="18" charset="0"/>
                      </a:endParaRPr>
                    </a:p>
                  </a:txBody>
                  <a:tcPr marL="40296" marR="40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0000"/>
                        </a:lnSpc>
                        <a:spcBef>
                          <a:spcPts val="0"/>
                        </a:spcBef>
                        <a:spcAft>
                          <a:spcPts val="1400"/>
                        </a:spcAft>
                      </a:pPr>
                      <a:r>
                        <a:rPr lang="en-US" sz="1800" b="1" dirty="0">
                          <a:solidFill>
                            <a:srgbClr val="000000"/>
                          </a:solidFill>
                          <a:effectLst/>
                          <a:latin typeface="Times New Roman" panose="02020603050405020304" pitchFamily="18" charset="0"/>
                          <a:ea typeface="Times New Roman" panose="02020603050405020304" pitchFamily="18" charset="0"/>
                        </a:rPr>
                        <a:t>Important Pharmacokinetic Drug Interactions</a:t>
                      </a:r>
                      <a:endParaRPr lang="en-US" sz="1800" dirty="0">
                        <a:effectLst/>
                        <a:latin typeface="Times New Roman" panose="02020603050405020304" pitchFamily="18" charset="0"/>
                        <a:ea typeface="Times New Roman" panose="02020603050405020304" pitchFamily="18" charset="0"/>
                      </a:endParaRPr>
                    </a:p>
                  </a:txBody>
                  <a:tcPr marL="40296" marR="40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938941659"/>
                  </a:ext>
                </a:extLst>
              </a:tr>
              <a:tr h="5190103">
                <a:tc>
                  <a:txBody>
                    <a:bodyPr/>
                    <a:lstStyle/>
                    <a:p>
                      <a:pPr marL="0" marR="0">
                        <a:lnSpc>
                          <a:spcPct val="150000"/>
                        </a:lnSpc>
                        <a:spcBef>
                          <a:spcPts val="600"/>
                        </a:spcBef>
                        <a:spcAft>
                          <a:spcPts val="1400"/>
                        </a:spcAft>
                      </a:pPr>
                      <a:r>
                        <a:rPr lang="en-US" sz="1800" b="1">
                          <a:effectLst/>
                          <a:latin typeface="Times New Roman" panose="02020603050405020304" pitchFamily="18" charset="0"/>
                          <a:ea typeface="Times New Roman" panose="02020603050405020304" pitchFamily="18" charset="0"/>
                        </a:rPr>
                        <a:t>Amiodarone</a:t>
                      </a:r>
                      <a:endParaRPr lang="en-US" sz="1800">
                        <a:effectLst/>
                        <a:latin typeface="Times New Roman" panose="02020603050405020304" pitchFamily="18" charset="0"/>
                        <a:ea typeface="Times New Roman" panose="02020603050405020304" pitchFamily="18" charset="0"/>
                      </a:endParaRPr>
                    </a:p>
                  </a:txBody>
                  <a:tcPr marL="40296" marR="40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Total loading dose 6-10 g, given 400-800 mg daily in 2-4 divided doses for 1-4 </a:t>
                      </a:r>
                      <a:r>
                        <a:rPr lang="en-US" sz="1800" dirty="0" err="1">
                          <a:effectLst/>
                          <a:latin typeface="Times New Roman" panose="02020603050405020304" pitchFamily="18" charset="0"/>
                          <a:ea typeface="Times New Roman" panose="02020603050405020304" pitchFamily="18" charset="0"/>
                        </a:rPr>
                        <a:t>wk</a:t>
                      </a:r>
                      <a:endParaRPr lang="en-US" sz="1800" dirty="0">
                        <a:effectLst/>
                        <a:latin typeface="Times New Roman" panose="02020603050405020304" pitchFamily="18" charset="0"/>
                        <a:ea typeface="Times New Roman" panose="02020603050405020304" pitchFamily="18" charset="0"/>
                      </a:endParaRPr>
                    </a:p>
                  </a:txBody>
                  <a:tcPr marL="40296" marR="40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200 mg once daily</a:t>
                      </a:r>
                    </a:p>
                  </a:txBody>
                  <a:tcPr marL="40296" marR="40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Liver metabolism</a:t>
                      </a:r>
                    </a:p>
                    <a:p>
                      <a:pPr marL="0" marR="0">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Biliary excretion</a:t>
                      </a:r>
                    </a:p>
                  </a:txBody>
                  <a:tcPr marL="40296" marR="40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14-59 d</a:t>
                      </a:r>
                    </a:p>
                  </a:txBody>
                  <a:tcPr marL="40296" marR="40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Inhibits </a:t>
                      </a:r>
                      <a:r>
                        <a:rPr lang="en-US" sz="1800" dirty="0" err="1">
                          <a:effectLst/>
                          <a:latin typeface="Times New Roman" panose="02020603050405020304" pitchFamily="18" charset="0"/>
                          <a:ea typeface="Times New Roman" panose="02020603050405020304" pitchFamily="18" charset="0"/>
                        </a:rPr>
                        <a:t>I</a:t>
                      </a:r>
                      <a:r>
                        <a:rPr lang="en-US" sz="1800" baseline="-25000" dirty="0" err="1">
                          <a:effectLst/>
                          <a:latin typeface="Times New Roman" panose="02020603050405020304" pitchFamily="18" charset="0"/>
                          <a:ea typeface="Times New Roman" panose="02020603050405020304" pitchFamily="18" charset="0"/>
                        </a:rPr>
                        <a:t>Kr</a:t>
                      </a:r>
                      <a:r>
                        <a:rPr lang="en-US" sz="1800" dirty="0">
                          <a:effectLst/>
                          <a:latin typeface="Times New Roman" panose="02020603050405020304" pitchFamily="18" charset="0"/>
                          <a:ea typeface="Times New Roman" panose="02020603050405020304" pitchFamily="18" charset="0"/>
                        </a:rPr>
                        <a:t>, I</a:t>
                      </a:r>
                      <a:r>
                        <a:rPr lang="en-US" sz="1800" baseline="-25000" dirty="0">
                          <a:effectLst/>
                          <a:latin typeface="Times New Roman" panose="02020603050405020304" pitchFamily="18" charset="0"/>
                          <a:ea typeface="Times New Roman" panose="02020603050405020304" pitchFamily="18" charset="0"/>
                        </a:rPr>
                        <a:t>Ks</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a:t>
                      </a:r>
                      <a:r>
                        <a:rPr lang="en-US" sz="1800" baseline="-250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a:t>
                      </a:r>
                      <a:r>
                        <a:rPr lang="en-US" sz="1800" baseline="-25000" dirty="0" err="1">
                          <a:effectLst/>
                          <a:latin typeface="Times New Roman" panose="02020603050405020304" pitchFamily="18" charset="0"/>
                          <a:ea typeface="Times New Roman" panose="02020603050405020304" pitchFamily="18" charset="0"/>
                        </a:rPr>
                        <a:t>Kur</a:t>
                      </a:r>
                      <a:r>
                        <a:rPr lang="en-US" sz="1800" dirty="0">
                          <a:effectLst/>
                          <a:latin typeface="Times New Roman" panose="02020603050405020304" pitchFamily="18" charset="0"/>
                          <a:ea typeface="Times New Roman" panose="02020603050405020304" pitchFamily="18" charset="0"/>
                        </a:rPr>
                        <a:t>, I</a:t>
                      </a:r>
                      <a:r>
                        <a:rPr lang="en-US" sz="1800" baseline="-25000" dirty="0">
                          <a:effectLst/>
                          <a:latin typeface="Times New Roman" panose="02020603050405020304" pitchFamily="18" charset="0"/>
                          <a:ea typeface="Times New Roman" panose="02020603050405020304" pitchFamily="18" charset="0"/>
                        </a:rPr>
                        <a:t>to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a:t>
                      </a:r>
                      <a:r>
                        <a:rPr lang="en-US" sz="1800" baseline="-25000" dirty="0" err="1">
                          <a:effectLst/>
                          <a:latin typeface="Times New Roman" panose="02020603050405020304" pitchFamily="18" charset="0"/>
                          <a:ea typeface="Times New Roman" panose="02020603050405020304" pitchFamily="18" charset="0"/>
                        </a:rPr>
                        <a:t>Ca</a:t>
                      </a:r>
                      <a:r>
                        <a:rPr lang="en-US" sz="1800" baseline="-25000" dirty="0">
                          <a:effectLst/>
                          <a:latin typeface="Times New Roman" panose="02020603050405020304" pitchFamily="18" charset="0"/>
                          <a:ea typeface="Times New Roman" panose="02020603050405020304" pitchFamily="18" charset="0"/>
                        </a:rPr>
                        <a:t>-L</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a:t>
                      </a:r>
                      <a:r>
                        <a:rPr lang="en-US" sz="1800" baseline="-25000" dirty="0" err="1">
                          <a:effectLst/>
                          <a:latin typeface="Times New Roman" panose="02020603050405020304" pitchFamily="18" charset="0"/>
                          <a:ea typeface="Times New Roman" panose="02020603050405020304" pitchFamily="18" charset="0"/>
                        </a:rPr>
                        <a:t>KAch</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Noncompetitive beta blocker</a:t>
                      </a:r>
                    </a:p>
                  </a:txBody>
                  <a:tcPr marL="40296" marR="40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AV block</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Bradycardia</a:t>
                      </a:r>
                    </a:p>
                    <a:p>
                      <a:pPr marL="0" marR="0" lvl="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Corneal microdeposits</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Elevation in transaminases</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Hepatotoxicity</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Hyperthyroidism</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Hypothyroidism</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Nausea</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QT prolongation</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Peripheral neuropathy</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Photosensitivity</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Pulmonary fibrosis</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Skin pigmentation (blue-grey)</a:t>
                      </a:r>
                    </a:p>
                    <a:p>
                      <a:pPr marL="0" marR="0">
                        <a:lnSpc>
                          <a:spcPct val="100000"/>
                        </a:lnSpc>
                        <a:spcBef>
                          <a:spcPts val="0"/>
                        </a:spcBef>
                        <a:spcAft>
                          <a:spcPts val="0"/>
                        </a:spcAft>
                      </a:pPr>
                      <a:r>
                        <a:rPr lang="en-US" sz="1800" dirty="0" err="1">
                          <a:effectLst/>
                          <a:latin typeface="Times New Roman" panose="02020603050405020304" pitchFamily="18" charset="0"/>
                          <a:ea typeface="Times New Roman" panose="02020603050405020304" pitchFamily="18" charset="0"/>
                        </a:rPr>
                        <a:t>TdP</a:t>
                      </a:r>
                      <a:endParaRPr lang="en-US" sz="1800" dirty="0">
                        <a:effectLst/>
                        <a:latin typeface="Times New Roman" panose="02020603050405020304" pitchFamily="18" charset="0"/>
                        <a:ea typeface="Times New Roman" panose="02020603050405020304" pitchFamily="18" charset="0"/>
                      </a:endParaRPr>
                    </a:p>
                  </a:txBody>
                  <a:tcPr marL="40296" marR="40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Moderate* inhibitor of CYP2C9, weak</a:t>
                      </a:r>
                      <a:r>
                        <a:rPr lang="en-US" sz="1800" baseline="30000" dirty="0">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inhibitor of CYP2D6</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Some inhibition of CYP3A</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Increases plasma concentrations of warfarin, lovastatin,</a:t>
                      </a:r>
                      <a:r>
                        <a:rPr lang="en-US" sz="1800" baseline="30000" dirty="0">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simvastatin,</a:t>
                      </a:r>
                      <a:r>
                        <a:rPr lang="en-US" sz="1800" dirty="0">
                          <a:solidFill>
                            <a:srgbClr val="000000"/>
                          </a:solidFill>
                          <a:latin typeface="Adobe Clean DC"/>
                        </a:rPr>
                        <a:t> §</a:t>
                      </a:r>
                      <a:r>
                        <a:rPr lang="en-US" sz="1800" dirty="0">
                          <a:effectLst/>
                          <a:latin typeface="Times New Roman" panose="02020603050405020304" pitchFamily="18" charset="0"/>
                          <a:ea typeface="Times New Roman" panose="02020603050405020304" pitchFamily="18" charset="0"/>
                        </a:rPr>
                        <a:t> cyclosporine</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Inhibits p-</a:t>
                      </a:r>
                      <a:r>
                        <a:rPr lang="en-US" sz="1800" dirty="0" err="1">
                          <a:effectLst/>
                          <a:latin typeface="Times New Roman" panose="02020603050405020304" pitchFamily="18" charset="0"/>
                          <a:ea typeface="Times New Roman" panose="02020603050405020304" pitchFamily="18" charset="0"/>
                        </a:rPr>
                        <a:t>gp</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Increases plasma concentrations of digoxin</a:t>
                      </a:r>
                    </a:p>
                    <a:p>
                      <a:pPr marL="0" marR="0">
                        <a:lnSpc>
                          <a:spcPct val="100000"/>
                        </a:lnSpc>
                        <a:spcBef>
                          <a:spcPts val="0"/>
                        </a:spcBef>
                        <a:spcAft>
                          <a:spcPts val="1400"/>
                        </a:spcAft>
                      </a:pPr>
                      <a:r>
                        <a:rPr lang="en-US" sz="1800" dirty="0">
                          <a:effectLst/>
                          <a:latin typeface="Times New Roman" panose="02020603050405020304" pitchFamily="18" charset="0"/>
                          <a:ea typeface="Times New Roman" panose="02020603050405020304" pitchFamily="18" charset="0"/>
                        </a:rPr>
                        <a:t> </a:t>
                      </a:r>
                    </a:p>
                    <a:p>
                      <a:pPr marL="0" marR="0">
                        <a:lnSpc>
                          <a:spcPct val="100000"/>
                        </a:lnSpc>
                        <a:spcBef>
                          <a:spcPts val="0"/>
                        </a:spcBef>
                        <a:spcAft>
                          <a:spcPts val="1400"/>
                        </a:spcAft>
                      </a:pPr>
                      <a:r>
                        <a:rPr lang="en-US" sz="1800" dirty="0">
                          <a:effectLst/>
                          <a:latin typeface="Times New Roman" panose="02020603050405020304" pitchFamily="18" charset="0"/>
                          <a:ea typeface="Times New Roman" panose="02020603050405020304" pitchFamily="18" charset="0"/>
                        </a:rPr>
                        <a:t> </a:t>
                      </a:r>
                    </a:p>
                    <a:p>
                      <a:pPr marL="0" marR="0">
                        <a:lnSpc>
                          <a:spcPct val="100000"/>
                        </a:lnSpc>
                        <a:spcBef>
                          <a:spcPts val="0"/>
                        </a:spcBef>
                        <a:spcAft>
                          <a:spcPts val="1400"/>
                        </a:spcAft>
                      </a:pPr>
                      <a:r>
                        <a:rPr lang="en-US" sz="1800" dirty="0">
                          <a:effectLst/>
                          <a:latin typeface="Times New Roman" panose="02020603050405020304" pitchFamily="18" charset="0"/>
                          <a:ea typeface="Times New Roman" panose="02020603050405020304" pitchFamily="18" charset="0"/>
                        </a:rPr>
                        <a:t> </a:t>
                      </a:r>
                    </a:p>
                  </a:txBody>
                  <a:tcPr marL="40296" marR="40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2163543"/>
                  </a:ext>
                </a:extLst>
              </a:tr>
            </a:tbl>
          </a:graphicData>
        </a:graphic>
      </p:graphicFrame>
    </p:spTree>
    <p:extLst>
      <p:ext uri="{BB962C8B-B14F-4D97-AF65-F5344CB8AC3E}">
        <p14:creationId xmlns:p14="http://schemas.microsoft.com/office/powerpoint/2010/main" val="369667014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167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DFBBCE9A-536F-6E0A-3422-56ACEAC998CA}"/>
              </a:ext>
            </a:extLst>
          </p:cNvPr>
          <p:cNvSpPr>
            <a:spLocks noGrp="1"/>
          </p:cNvSpPr>
          <p:nvPr>
            <p:ph type="ctrTitle"/>
          </p:nvPr>
        </p:nvSpPr>
        <p:spPr>
          <a:xfrm>
            <a:off x="3086100" y="625475"/>
            <a:ext cx="8458200" cy="762000"/>
          </a:xfrm>
        </p:spPr>
        <p:txBody>
          <a:bodyPr/>
          <a:lstStyle/>
          <a:p>
            <a:r>
              <a:rPr lang="en-US" sz="2800" dirty="0">
                <a:latin typeface="Lub Dub Medium" panose="020B0603030403020204" pitchFamily="34" charset="0"/>
              </a:rPr>
              <a:t>Table 23. Specific Drug Therapy for Maintenance of Sinus Rhythm in Patients With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4269EC34-C1A0-45AC-F300-DCECFFE5BE21}"/>
              </a:ext>
            </a:extLst>
          </p:cNvPr>
          <p:cNvGraphicFramePr>
            <a:graphicFrameLocks noGrp="1"/>
          </p:cNvGraphicFramePr>
          <p:nvPr>
            <p:extLst>
              <p:ext uri="{D42A27DB-BD31-4B8C-83A1-F6EECF244321}">
                <p14:modId xmlns:p14="http://schemas.microsoft.com/office/powerpoint/2010/main" val="3529166562"/>
              </p:ext>
            </p:extLst>
          </p:nvPr>
        </p:nvGraphicFramePr>
        <p:xfrm>
          <a:off x="342900" y="1676400"/>
          <a:ext cx="13944600" cy="5389880"/>
        </p:xfrm>
        <a:graphic>
          <a:graphicData uri="http://schemas.openxmlformats.org/drawingml/2006/table">
            <a:tbl>
              <a:tblPr firstRow="1" firstCol="1" bandRow="1"/>
              <a:tblGrid>
                <a:gridCol w="1066800">
                  <a:extLst>
                    <a:ext uri="{9D8B030D-6E8A-4147-A177-3AD203B41FA5}">
                      <a16:colId xmlns:a16="http://schemas.microsoft.com/office/drawing/2014/main" val="3678865732"/>
                    </a:ext>
                  </a:extLst>
                </a:gridCol>
                <a:gridCol w="1219200">
                  <a:extLst>
                    <a:ext uri="{9D8B030D-6E8A-4147-A177-3AD203B41FA5}">
                      <a16:colId xmlns:a16="http://schemas.microsoft.com/office/drawing/2014/main" val="1157371735"/>
                    </a:ext>
                  </a:extLst>
                </a:gridCol>
                <a:gridCol w="1600200">
                  <a:extLst>
                    <a:ext uri="{9D8B030D-6E8A-4147-A177-3AD203B41FA5}">
                      <a16:colId xmlns:a16="http://schemas.microsoft.com/office/drawing/2014/main" val="3948664655"/>
                    </a:ext>
                  </a:extLst>
                </a:gridCol>
                <a:gridCol w="1295400">
                  <a:extLst>
                    <a:ext uri="{9D8B030D-6E8A-4147-A177-3AD203B41FA5}">
                      <a16:colId xmlns:a16="http://schemas.microsoft.com/office/drawing/2014/main" val="4211353368"/>
                    </a:ext>
                  </a:extLst>
                </a:gridCol>
                <a:gridCol w="1447800">
                  <a:extLst>
                    <a:ext uri="{9D8B030D-6E8A-4147-A177-3AD203B41FA5}">
                      <a16:colId xmlns:a16="http://schemas.microsoft.com/office/drawing/2014/main" val="3641403773"/>
                    </a:ext>
                  </a:extLst>
                </a:gridCol>
                <a:gridCol w="1600200">
                  <a:extLst>
                    <a:ext uri="{9D8B030D-6E8A-4147-A177-3AD203B41FA5}">
                      <a16:colId xmlns:a16="http://schemas.microsoft.com/office/drawing/2014/main" val="3478959030"/>
                    </a:ext>
                  </a:extLst>
                </a:gridCol>
                <a:gridCol w="1600200">
                  <a:extLst>
                    <a:ext uri="{9D8B030D-6E8A-4147-A177-3AD203B41FA5}">
                      <a16:colId xmlns:a16="http://schemas.microsoft.com/office/drawing/2014/main" val="4051371137"/>
                    </a:ext>
                  </a:extLst>
                </a:gridCol>
                <a:gridCol w="4114800">
                  <a:extLst>
                    <a:ext uri="{9D8B030D-6E8A-4147-A177-3AD203B41FA5}">
                      <a16:colId xmlns:a16="http://schemas.microsoft.com/office/drawing/2014/main" val="1517022642"/>
                    </a:ext>
                  </a:extLst>
                </a:gridCol>
              </a:tblGrid>
              <a:tr h="5221288">
                <a:tc>
                  <a:txBody>
                    <a:bodyPr/>
                    <a:lstStyle/>
                    <a:p>
                      <a:pPr marL="0" marR="0">
                        <a:lnSpc>
                          <a:spcPct val="150000"/>
                        </a:lnSpc>
                        <a:spcBef>
                          <a:spcPts val="600"/>
                        </a:spcBef>
                        <a:spcAft>
                          <a:spcPts val="1400"/>
                        </a:spcAft>
                      </a:pPr>
                      <a:r>
                        <a:rPr lang="en-US" sz="1800" b="1">
                          <a:effectLst/>
                          <a:latin typeface="Times New Roman" panose="02020603050405020304" pitchFamily="18" charset="0"/>
                          <a:ea typeface="Times New Roman" panose="02020603050405020304" pitchFamily="18" charset="0"/>
                        </a:rPr>
                        <a:t>Dofetilide</a:t>
                      </a:r>
                      <a:endParaRPr lang="en-US" sz="1800">
                        <a:effectLst/>
                        <a:latin typeface="Times New Roman" panose="02020603050405020304" pitchFamily="18" charset="0"/>
                        <a:ea typeface="Times New Roman" panose="02020603050405020304" pitchFamily="18" charset="0"/>
                      </a:endParaRPr>
                    </a:p>
                  </a:txBody>
                  <a:tcPr marL="52422" marR="52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N/A</a:t>
                      </a:r>
                    </a:p>
                  </a:txBody>
                  <a:tcPr marL="52422" marR="52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CrCl &gt; 60 mL/min: 500 µg twice daily</a:t>
                      </a:r>
                    </a:p>
                    <a:p>
                      <a:pPr marL="0" marR="0">
                        <a:lnSpc>
                          <a:spcPct val="100000"/>
                        </a:lnSpc>
                        <a:spcBef>
                          <a:spcPts val="600"/>
                        </a:spcBef>
                        <a:spcAft>
                          <a:spcPts val="1400"/>
                        </a:spcAft>
                      </a:pPr>
                      <a:r>
                        <a:rPr lang="en-US" sz="1800" dirty="0" err="1">
                          <a:effectLst/>
                          <a:latin typeface="Times New Roman" panose="02020603050405020304" pitchFamily="18" charset="0"/>
                          <a:ea typeface="Times New Roman" panose="02020603050405020304" pitchFamily="18" charset="0"/>
                        </a:rPr>
                        <a:t>CrCl</a:t>
                      </a:r>
                      <a:r>
                        <a:rPr lang="en-US" sz="1800" dirty="0">
                          <a:effectLst/>
                          <a:latin typeface="Times New Roman" panose="02020603050405020304" pitchFamily="18" charset="0"/>
                          <a:ea typeface="Times New Roman" panose="02020603050405020304" pitchFamily="18" charset="0"/>
                        </a:rPr>
                        <a:t> 40-60 mL/min: 250 µg twice daily</a:t>
                      </a:r>
                    </a:p>
                    <a:p>
                      <a:pPr marL="0" marR="0">
                        <a:lnSpc>
                          <a:spcPct val="100000"/>
                        </a:lnSpc>
                        <a:spcBef>
                          <a:spcPts val="600"/>
                        </a:spcBef>
                        <a:spcAft>
                          <a:spcPts val="1400"/>
                        </a:spcAft>
                      </a:pPr>
                      <a:r>
                        <a:rPr lang="en-US" sz="1800" dirty="0" err="1">
                          <a:effectLst/>
                          <a:latin typeface="Times New Roman" panose="02020603050405020304" pitchFamily="18" charset="0"/>
                          <a:ea typeface="Times New Roman" panose="02020603050405020304" pitchFamily="18" charset="0"/>
                        </a:rPr>
                        <a:t>CrCl</a:t>
                      </a:r>
                      <a:r>
                        <a:rPr lang="en-US" sz="1800" dirty="0">
                          <a:effectLst/>
                          <a:latin typeface="Times New Roman" panose="02020603050405020304" pitchFamily="18" charset="0"/>
                          <a:ea typeface="Times New Roman" panose="02020603050405020304" pitchFamily="18" charset="0"/>
                        </a:rPr>
                        <a:t> 20-40 mL/min: 125 µg twice daily</a:t>
                      </a:r>
                    </a:p>
                    <a:p>
                      <a:pPr marL="0" marR="0">
                        <a:lnSpc>
                          <a:spcPct val="100000"/>
                        </a:lnSpc>
                        <a:spcBef>
                          <a:spcPts val="600"/>
                        </a:spcBef>
                        <a:spcAft>
                          <a:spcPts val="1400"/>
                        </a:spcAft>
                      </a:pPr>
                      <a:r>
                        <a:rPr lang="en-US" sz="1800" dirty="0" err="1">
                          <a:effectLst/>
                          <a:latin typeface="Times New Roman" panose="02020603050405020304" pitchFamily="18" charset="0"/>
                          <a:ea typeface="Times New Roman" panose="02020603050405020304" pitchFamily="18" charset="0"/>
                        </a:rPr>
                        <a:t>CrCl</a:t>
                      </a:r>
                      <a:r>
                        <a:rPr lang="en-US" sz="1800" dirty="0">
                          <a:effectLst/>
                          <a:latin typeface="Times New Roman" panose="02020603050405020304" pitchFamily="18" charset="0"/>
                          <a:ea typeface="Times New Roman" panose="02020603050405020304" pitchFamily="18" charset="0"/>
                        </a:rPr>
                        <a:t> &lt; 20 mL/min: Contraindicated</a:t>
                      </a:r>
                    </a:p>
                  </a:txBody>
                  <a:tcPr marL="52422" marR="52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Kidney</a:t>
                      </a:r>
                    </a:p>
                  </a:txBody>
                  <a:tcPr marL="52422" marR="52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10 h</a:t>
                      </a:r>
                    </a:p>
                  </a:txBody>
                  <a:tcPr marL="52422" marR="52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Inhibits </a:t>
                      </a:r>
                      <a:r>
                        <a:rPr lang="en-US" sz="1800" dirty="0" err="1">
                          <a:effectLst/>
                          <a:latin typeface="Times New Roman" panose="02020603050405020304" pitchFamily="18" charset="0"/>
                          <a:ea typeface="Times New Roman" panose="02020603050405020304" pitchFamily="18" charset="0"/>
                        </a:rPr>
                        <a:t>I</a:t>
                      </a:r>
                      <a:r>
                        <a:rPr lang="en-US" sz="1800" baseline="-25000" dirty="0" err="1">
                          <a:effectLst/>
                          <a:latin typeface="Times New Roman" panose="02020603050405020304" pitchFamily="18" charset="0"/>
                          <a:ea typeface="Times New Roman" panose="02020603050405020304" pitchFamily="18" charset="0"/>
                        </a:rPr>
                        <a:t>Kr</a:t>
                      </a:r>
                      <a:r>
                        <a:rPr lang="en-US" sz="1800" dirty="0">
                          <a:effectLst/>
                          <a:latin typeface="Times New Roman" panose="02020603050405020304" pitchFamily="18" charset="0"/>
                          <a:ea typeface="Times New Roman" panose="02020603050405020304" pitchFamily="18" charset="0"/>
                        </a:rPr>
                        <a:t> and augments late </a:t>
                      </a:r>
                      <a:r>
                        <a:rPr lang="en-US" sz="1800" dirty="0" err="1">
                          <a:effectLst/>
                          <a:latin typeface="Times New Roman" panose="02020603050405020304" pitchFamily="18" charset="0"/>
                          <a:ea typeface="Times New Roman" panose="02020603050405020304" pitchFamily="18" charset="0"/>
                        </a:rPr>
                        <a:t>I</a:t>
                      </a:r>
                      <a:r>
                        <a:rPr lang="en-US" sz="1800" baseline="-25000" dirty="0" err="1">
                          <a:effectLst/>
                          <a:latin typeface="Times New Roman" panose="02020603050405020304" pitchFamily="18" charset="0"/>
                          <a:ea typeface="Times New Roman" panose="02020603050405020304" pitchFamily="18" charset="0"/>
                        </a:rPr>
                        <a:t>Na</a:t>
                      </a:r>
                      <a:endParaRPr lang="en-US" sz="1800" dirty="0">
                        <a:effectLst/>
                        <a:latin typeface="Times New Roman" panose="02020603050405020304" pitchFamily="18" charset="0"/>
                        <a:ea typeface="Times New Roman" panose="02020603050405020304" pitchFamily="18" charset="0"/>
                      </a:endParaRPr>
                    </a:p>
                  </a:txBody>
                  <a:tcPr marL="52422" marR="52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QT prolongation</a:t>
                      </a:r>
                    </a:p>
                    <a:p>
                      <a:pPr marL="0" marR="0">
                        <a:lnSpc>
                          <a:spcPct val="100000"/>
                        </a:lnSpc>
                        <a:spcBef>
                          <a:spcPts val="600"/>
                        </a:spcBef>
                        <a:spcAft>
                          <a:spcPts val="1400"/>
                        </a:spcAft>
                      </a:pPr>
                      <a:r>
                        <a:rPr lang="en-US" sz="1800" dirty="0" err="1">
                          <a:effectLst/>
                          <a:latin typeface="Times New Roman" panose="02020603050405020304" pitchFamily="18" charset="0"/>
                          <a:ea typeface="Times New Roman" panose="02020603050405020304" pitchFamily="18" charset="0"/>
                        </a:rPr>
                        <a:t>TdP</a:t>
                      </a:r>
                      <a:endParaRPr lang="en-US" sz="1800" dirty="0">
                        <a:effectLst/>
                        <a:latin typeface="Times New Roman" panose="02020603050405020304" pitchFamily="18" charset="0"/>
                        <a:ea typeface="Times New Roman" panose="02020603050405020304" pitchFamily="18" charset="0"/>
                      </a:endParaRPr>
                    </a:p>
                  </a:txBody>
                  <a:tcPr marL="52422" marR="52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1400"/>
                        </a:spcAft>
                      </a:pPr>
                      <a:r>
                        <a:rPr lang="en-US" sz="1800" dirty="0" err="1">
                          <a:effectLst/>
                          <a:latin typeface="Times New Roman" panose="02020603050405020304" pitchFamily="18" charset="0"/>
                          <a:ea typeface="Times New Roman" panose="02020603050405020304" pitchFamily="18" charset="0"/>
                        </a:rPr>
                        <a:t>Dofetilide</a:t>
                      </a:r>
                      <a:r>
                        <a:rPr lang="en-US" sz="1800" dirty="0">
                          <a:effectLst/>
                          <a:latin typeface="Times New Roman" panose="02020603050405020304" pitchFamily="18" charset="0"/>
                          <a:ea typeface="Times New Roman" panose="02020603050405020304" pitchFamily="18" charset="0"/>
                        </a:rPr>
                        <a:t> is renally excreted via the renal cation transport system. These drugs inhibit renal cation transport, increase plasma </a:t>
                      </a:r>
                      <a:r>
                        <a:rPr lang="en-US" sz="1800" dirty="0" err="1">
                          <a:effectLst/>
                          <a:latin typeface="Times New Roman" panose="02020603050405020304" pitchFamily="18" charset="0"/>
                          <a:ea typeface="Times New Roman" panose="02020603050405020304" pitchFamily="18" charset="0"/>
                        </a:rPr>
                        <a:t>dofetilide</a:t>
                      </a:r>
                      <a:r>
                        <a:rPr lang="en-US" sz="1800" dirty="0">
                          <a:effectLst/>
                          <a:latin typeface="Times New Roman" panose="02020603050405020304" pitchFamily="18" charset="0"/>
                          <a:ea typeface="Times New Roman" panose="02020603050405020304" pitchFamily="18" charset="0"/>
                        </a:rPr>
                        <a:t> concentrations, and are contraindicated in patients taking </a:t>
                      </a:r>
                      <a:r>
                        <a:rPr lang="en-US" sz="1800" dirty="0" err="1">
                          <a:effectLst/>
                          <a:latin typeface="Times New Roman" panose="02020603050405020304" pitchFamily="18" charset="0"/>
                          <a:ea typeface="Times New Roman" panose="02020603050405020304" pitchFamily="18" charset="0"/>
                        </a:rPr>
                        <a:t>dofetilide</a:t>
                      </a:r>
                      <a:r>
                        <a:rPr lang="en-US" sz="1800" dirty="0">
                          <a:effectLst/>
                          <a:latin typeface="Times New Roman" panose="02020603050405020304" pitchFamily="18" charset="0"/>
                          <a:ea typeface="Times New Roman" panose="02020603050405020304" pitchFamily="18" charset="0"/>
                        </a:rPr>
                        <a:t>:</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Cimetidine</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Dolutegravir</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Ketoconazole</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Megestrol</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Prochlorperazine</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Trimethoprim (alone or in combination with sulfamethoxazole)</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Verapamil</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In addition, hydrochlorothiazide (alone or in combination with triamterene) increases plasma </a:t>
                      </a:r>
                      <a:r>
                        <a:rPr lang="en-US" sz="1800" dirty="0" err="1">
                          <a:effectLst/>
                          <a:latin typeface="Times New Roman" panose="02020603050405020304" pitchFamily="18" charset="0"/>
                          <a:ea typeface="Times New Roman" panose="02020603050405020304" pitchFamily="18" charset="0"/>
                        </a:rPr>
                        <a:t>dofetilide</a:t>
                      </a:r>
                      <a:r>
                        <a:rPr lang="en-US" sz="1800" dirty="0">
                          <a:effectLst/>
                          <a:latin typeface="Times New Roman" panose="02020603050405020304" pitchFamily="18" charset="0"/>
                          <a:ea typeface="Times New Roman" panose="02020603050405020304" pitchFamily="18" charset="0"/>
                        </a:rPr>
                        <a:t> concentrations and should not be </a:t>
                      </a:r>
                      <a:r>
                        <a:rPr lang="en-US" sz="1800" dirty="0" err="1">
                          <a:effectLst/>
                          <a:latin typeface="Times New Roman" panose="02020603050405020304" pitchFamily="18" charset="0"/>
                          <a:ea typeface="Times New Roman" panose="02020603050405020304" pitchFamily="18" charset="0"/>
                        </a:rPr>
                        <a:t>coadministered</a:t>
                      </a:r>
                      <a:r>
                        <a:rPr lang="en-US" sz="1800" dirty="0">
                          <a:effectLst/>
                          <a:latin typeface="Times New Roman" panose="02020603050405020304" pitchFamily="18" charset="0"/>
                          <a:ea typeface="Times New Roman" panose="02020603050405020304" pitchFamily="18" charset="0"/>
                        </a:rPr>
                        <a:t> with </a:t>
                      </a:r>
                      <a:r>
                        <a:rPr lang="en-US" sz="1800" dirty="0" err="1">
                          <a:effectLst/>
                          <a:latin typeface="Times New Roman" panose="02020603050405020304" pitchFamily="18" charset="0"/>
                          <a:ea typeface="Times New Roman" panose="02020603050405020304" pitchFamily="18" charset="0"/>
                        </a:rPr>
                        <a:t>dofetilide</a:t>
                      </a:r>
                      <a:endParaRPr lang="en-US" sz="1800" dirty="0">
                        <a:effectLst/>
                        <a:latin typeface="Times New Roman" panose="02020603050405020304" pitchFamily="18" charset="0"/>
                        <a:ea typeface="Times New Roman" panose="02020603050405020304" pitchFamily="18" charset="0"/>
                      </a:endParaRPr>
                    </a:p>
                  </a:txBody>
                  <a:tcPr marL="52422" marR="52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48370"/>
                  </a:ext>
                </a:extLst>
              </a:tr>
            </a:tbl>
          </a:graphicData>
        </a:graphic>
      </p:graphicFrame>
    </p:spTree>
    <p:extLst>
      <p:ext uri="{BB962C8B-B14F-4D97-AF65-F5344CB8AC3E}">
        <p14:creationId xmlns:p14="http://schemas.microsoft.com/office/powerpoint/2010/main" val="179923766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168</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7E712EBE-6AD3-22F5-1F34-E3F2CEB78AD6}"/>
              </a:ext>
            </a:extLst>
          </p:cNvPr>
          <p:cNvGraphicFramePr>
            <a:graphicFrameLocks noGrp="1"/>
          </p:cNvGraphicFramePr>
          <p:nvPr>
            <p:extLst>
              <p:ext uri="{D42A27DB-BD31-4B8C-83A1-F6EECF244321}">
                <p14:modId xmlns:p14="http://schemas.microsoft.com/office/powerpoint/2010/main" val="4210780339"/>
              </p:ext>
            </p:extLst>
          </p:nvPr>
        </p:nvGraphicFramePr>
        <p:xfrm>
          <a:off x="457200" y="1371600"/>
          <a:ext cx="13563600" cy="5486400"/>
        </p:xfrm>
        <a:graphic>
          <a:graphicData uri="http://schemas.openxmlformats.org/drawingml/2006/table">
            <a:tbl>
              <a:tblPr firstRow="1" firstCol="1" bandRow="1"/>
              <a:tblGrid>
                <a:gridCol w="1423909">
                  <a:extLst>
                    <a:ext uri="{9D8B030D-6E8A-4147-A177-3AD203B41FA5}">
                      <a16:colId xmlns:a16="http://schemas.microsoft.com/office/drawing/2014/main" val="3426644024"/>
                    </a:ext>
                  </a:extLst>
                </a:gridCol>
                <a:gridCol w="1028229">
                  <a:extLst>
                    <a:ext uri="{9D8B030D-6E8A-4147-A177-3AD203B41FA5}">
                      <a16:colId xmlns:a16="http://schemas.microsoft.com/office/drawing/2014/main" val="1160709872"/>
                    </a:ext>
                  </a:extLst>
                </a:gridCol>
                <a:gridCol w="1415991">
                  <a:extLst>
                    <a:ext uri="{9D8B030D-6E8A-4147-A177-3AD203B41FA5}">
                      <a16:colId xmlns:a16="http://schemas.microsoft.com/office/drawing/2014/main" val="2019117792"/>
                    </a:ext>
                  </a:extLst>
                </a:gridCol>
                <a:gridCol w="1198146">
                  <a:extLst>
                    <a:ext uri="{9D8B030D-6E8A-4147-A177-3AD203B41FA5}">
                      <a16:colId xmlns:a16="http://schemas.microsoft.com/office/drawing/2014/main" val="1032081914"/>
                    </a:ext>
                  </a:extLst>
                </a:gridCol>
                <a:gridCol w="1182125">
                  <a:extLst>
                    <a:ext uri="{9D8B030D-6E8A-4147-A177-3AD203B41FA5}">
                      <a16:colId xmlns:a16="http://schemas.microsoft.com/office/drawing/2014/main" val="1730088503"/>
                    </a:ext>
                  </a:extLst>
                </a:gridCol>
                <a:gridCol w="1600200">
                  <a:extLst>
                    <a:ext uri="{9D8B030D-6E8A-4147-A177-3AD203B41FA5}">
                      <a16:colId xmlns:a16="http://schemas.microsoft.com/office/drawing/2014/main" val="2600592365"/>
                    </a:ext>
                  </a:extLst>
                </a:gridCol>
                <a:gridCol w="2057400">
                  <a:extLst>
                    <a:ext uri="{9D8B030D-6E8A-4147-A177-3AD203B41FA5}">
                      <a16:colId xmlns:a16="http://schemas.microsoft.com/office/drawing/2014/main" val="3963983376"/>
                    </a:ext>
                  </a:extLst>
                </a:gridCol>
                <a:gridCol w="3657600">
                  <a:extLst>
                    <a:ext uri="{9D8B030D-6E8A-4147-A177-3AD203B41FA5}">
                      <a16:colId xmlns:a16="http://schemas.microsoft.com/office/drawing/2014/main" val="3178697232"/>
                    </a:ext>
                  </a:extLst>
                </a:gridCol>
              </a:tblGrid>
              <a:tr h="5221288">
                <a:tc>
                  <a:txBody>
                    <a:bodyPr/>
                    <a:lstStyle/>
                    <a:p>
                      <a:pPr marL="0" marR="0">
                        <a:lnSpc>
                          <a:spcPct val="150000"/>
                        </a:lnSpc>
                        <a:spcBef>
                          <a:spcPts val="600"/>
                        </a:spcBef>
                        <a:spcAft>
                          <a:spcPts val="1400"/>
                        </a:spcAft>
                      </a:pPr>
                      <a:r>
                        <a:rPr lang="en-US" sz="1800" b="1">
                          <a:effectLst/>
                          <a:latin typeface="Times New Roman" panose="02020603050405020304" pitchFamily="18" charset="0"/>
                          <a:ea typeface="Times New Roman" panose="02020603050405020304" pitchFamily="18" charset="0"/>
                        </a:rPr>
                        <a:t>Dronedarone</a:t>
                      </a:r>
                      <a:endParaRPr lang="en-US" sz="1800">
                        <a:effectLst/>
                        <a:latin typeface="Times New Roman" panose="02020603050405020304" pitchFamily="18" charset="0"/>
                        <a:ea typeface="Times New Roman" panose="02020603050405020304" pitchFamily="18" charset="0"/>
                      </a:endParaRPr>
                    </a:p>
                  </a:txBody>
                  <a:tcPr marL="41842" marR="41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N/A</a:t>
                      </a:r>
                    </a:p>
                  </a:txBody>
                  <a:tcPr marL="41842" marR="41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400 mg twice daily</a:t>
                      </a:r>
                    </a:p>
                  </a:txBody>
                  <a:tcPr marL="41842" marR="41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Liver metabolism</a:t>
                      </a:r>
                    </a:p>
                  </a:txBody>
                  <a:tcPr marL="41842" marR="41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13-19 h</a:t>
                      </a:r>
                    </a:p>
                  </a:txBody>
                  <a:tcPr marL="41842" marR="41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Inhibits </a:t>
                      </a:r>
                      <a:r>
                        <a:rPr lang="en-US" sz="1800" dirty="0" err="1">
                          <a:effectLst/>
                          <a:latin typeface="Times New Roman" panose="02020603050405020304" pitchFamily="18" charset="0"/>
                          <a:ea typeface="Times New Roman" panose="02020603050405020304" pitchFamily="18" charset="0"/>
                        </a:rPr>
                        <a:t>I</a:t>
                      </a:r>
                      <a:r>
                        <a:rPr lang="en-US" sz="1800" baseline="-25000" dirty="0" err="1">
                          <a:effectLst/>
                          <a:latin typeface="Times New Roman" panose="02020603050405020304" pitchFamily="18" charset="0"/>
                          <a:ea typeface="Times New Roman" panose="02020603050405020304" pitchFamily="18" charset="0"/>
                        </a:rPr>
                        <a:t>Kr</a:t>
                      </a:r>
                      <a:r>
                        <a:rPr lang="en-US" sz="1800" dirty="0">
                          <a:effectLst/>
                          <a:latin typeface="Times New Roman" panose="02020603050405020304" pitchFamily="18" charset="0"/>
                          <a:ea typeface="Times New Roman" panose="02020603050405020304" pitchFamily="18" charset="0"/>
                        </a:rPr>
                        <a:t> I</a:t>
                      </a:r>
                      <a:r>
                        <a:rPr lang="en-US" sz="1800" baseline="-25000" dirty="0">
                          <a:effectLst/>
                          <a:latin typeface="Times New Roman" panose="02020603050405020304" pitchFamily="18" charset="0"/>
                          <a:ea typeface="Times New Roman" panose="02020603050405020304" pitchFamily="18" charset="0"/>
                        </a:rPr>
                        <a:t>Ks</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a:t>
                      </a:r>
                      <a:r>
                        <a:rPr lang="en-US" sz="1800" baseline="-250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a:t>
                      </a:r>
                      <a:r>
                        <a:rPr lang="en-US" sz="1800" baseline="-25000" dirty="0" err="1">
                          <a:effectLst/>
                          <a:latin typeface="Times New Roman" panose="02020603050405020304" pitchFamily="18" charset="0"/>
                          <a:ea typeface="Times New Roman" panose="02020603050405020304" pitchFamily="18" charset="0"/>
                        </a:rPr>
                        <a:t>Kur</a:t>
                      </a:r>
                      <a:r>
                        <a:rPr lang="en-US" sz="1800" dirty="0">
                          <a:effectLst/>
                          <a:latin typeface="Times New Roman" panose="02020603050405020304" pitchFamily="18" charset="0"/>
                          <a:ea typeface="Times New Roman" panose="02020603050405020304" pitchFamily="18" charset="0"/>
                        </a:rPr>
                        <a:t>, I</a:t>
                      </a:r>
                      <a:r>
                        <a:rPr lang="en-US" sz="1800" baseline="-25000" dirty="0">
                          <a:effectLst/>
                          <a:latin typeface="Times New Roman" panose="02020603050405020304" pitchFamily="18" charset="0"/>
                          <a:ea typeface="Times New Roman" panose="02020603050405020304" pitchFamily="18" charset="0"/>
                        </a:rPr>
                        <a:t>to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a:t>
                      </a:r>
                      <a:r>
                        <a:rPr lang="en-US" sz="1800" baseline="-25000" dirty="0" err="1">
                          <a:effectLst/>
                          <a:latin typeface="Times New Roman" panose="02020603050405020304" pitchFamily="18" charset="0"/>
                          <a:ea typeface="Times New Roman" panose="02020603050405020304" pitchFamily="18" charset="0"/>
                        </a:rPr>
                        <a:t>Ca</a:t>
                      </a:r>
                      <a:r>
                        <a:rPr lang="en-US" sz="1800" baseline="-25000" dirty="0">
                          <a:effectLst/>
                          <a:latin typeface="Times New Roman" panose="02020603050405020304" pitchFamily="18" charset="0"/>
                          <a:ea typeface="Times New Roman" panose="02020603050405020304" pitchFamily="18" charset="0"/>
                        </a:rPr>
                        <a:t>-L</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a:t>
                      </a:r>
                      <a:r>
                        <a:rPr lang="en-US" sz="1800" baseline="-25000" dirty="0" err="1">
                          <a:effectLst/>
                          <a:latin typeface="Times New Roman" panose="02020603050405020304" pitchFamily="18" charset="0"/>
                          <a:ea typeface="Times New Roman" panose="02020603050405020304" pitchFamily="18" charset="0"/>
                        </a:rPr>
                        <a:t>KAch</a:t>
                      </a:r>
                      <a:r>
                        <a:rPr lang="en-US" sz="1800" dirty="0">
                          <a:effectLst/>
                          <a:latin typeface="Times New Roman" panose="02020603050405020304" pitchFamily="18" charset="0"/>
                          <a:ea typeface="Times New Roman" panose="02020603050405020304" pitchFamily="18" charset="0"/>
                        </a:rPr>
                        <a:t> Noncompetitive beta blocker</a:t>
                      </a:r>
                    </a:p>
                  </a:txBody>
                  <a:tcPr marL="41842" marR="41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Abdominal pain</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Asthenia</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Bradycardia</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Diarrhea</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Nausea and vomiting</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QT prolongation</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Rash</a:t>
                      </a:r>
                    </a:p>
                    <a:p>
                      <a:pPr marL="0" marR="0">
                        <a:lnSpc>
                          <a:spcPct val="100000"/>
                        </a:lnSpc>
                        <a:spcBef>
                          <a:spcPts val="600"/>
                        </a:spcBef>
                        <a:spcAft>
                          <a:spcPts val="0"/>
                        </a:spcAft>
                      </a:pPr>
                      <a:r>
                        <a:rPr lang="en-US" sz="1800" dirty="0" err="1">
                          <a:effectLst/>
                          <a:latin typeface="Times New Roman" panose="02020603050405020304" pitchFamily="18" charset="0"/>
                          <a:ea typeface="Times New Roman" panose="02020603050405020304" pitchFamily="18" charset="0"/>
                        </a:rPr>
                        <a:t>TdP</a:t>
                      </a:r>
                      <a:endParaRPr lang="en-US" sz="1800" dirty="0">
                        <a:effectLst/>
                        <a:latin typeface="Times New Roman" panose="02020603050405020304" pitchFamily="18" charset="0"/>
                        <a:ea typeface="Times New Roman" panose="02020603050405020304" pitchFamily="18" charset="0"/>
                      </a:endParaRPr>
                    </a:p>
                  </a:txBody>
                  <a:tcPr marL="41842" marR="41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Dronedarone is a substrate for CYP3A and is a moderate inhibitor of CYP3A and CYP 2D6 </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Dronedarone is also a substrate for, and inhibitor of, p-</a:t>
                      </a:r>
                      <a:r>
                        <a:rPr lang="en-US" sz="1800" dirty="0" err="1">
                          <a:effectLst/>
                          <a:latin typeface="Times New Roman" panose="02020603050405020304" pitchFamily="18" charset="0"/>
                          <a:ea typeface="Times New Roman" panose="02020603050405020304" pitchFamily="18" charset="0"/>
                        </a:rPr>
                        <a:t>gp</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Dronedarone may increase plasma concentrations of:</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Dabigatran</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Digoxin</a:t>
                      </a:r>
                    </a:p>
                    <a:p>
                      <a:r>
                        <a:rPr lang="en-US" sz="1800" dirty="0" err="1">
                          <a:effectLst/>
                          <a:latin typeface="Times New Roman" panose="02020603050405020304" pitchFamily="18" charset="0"/>
                          <a:ea typeface="Times New Roman" panose="02020603050405020304" pitchFamily="18" charset="0"/>
                        </a:rPr>
                        <a:t>Simvastatin</a:t>
                      </a:r>
                      <a:r>
                        <a:rPr lang="en-US" sz="1800" dirty="0" err="1">
                          <a:solidFill>
                            <a:srgbClr val="000000"/>
                          </a:solidFill>
                          <a:latin typeface="Adobe Clean DC"/>
                        </a:rPr>
                        <a:t>II</a:t>
                      </a:r>
                      <a:endParaRPr lang="en-US" sz="1800" dirty="0">
                        <a:solidFill>
                          <a:prstClr val="black"/>
                        </a:solidFill>
                        <a:latin typeface="Adobe Clean DC"/>
                      </a:endParaRP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Sirolimus</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Tacrolimus</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Warfarin</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These drugs may increase plasma dronedarone concentrations:</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Grapefruit juice</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These drugs may decrease plasma dronedarone concentrations:</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CYP3A inducers including St. John’s wort, rifampin, and phenytoin</a:t>
                      </a:r>
                    </a:p>
                  </a:txBody>
                  <a:tcPr marL="41842" marR="41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308236"/>
                  </a:ext>
                </a:extLst>
              </a:tr>
            </a:tbl>
          </a:graphicData>
        </a:graphic>
      </p:graphicFrame>
      <p:sp>
        <p:nvSpPr>
          <p:cNvPr id="7" name="Title 5">
            <a:extLst>
              <a:ext uri="{FF2B5EF4-FFF2-40B4-BE49-F238E27FC236}">
                <a16:creationId xmlns:a16="http://schemas.microsoft.com/office/drawing/2014/main" id="{DCB75E27-1C65-FCE4-5A98-B21223675CF8}"/>
              </a:ext>
            </a:extLst>
          </p:cNvPr>
          <p:cNvSpPr>
            <a:spLocks noGrp="1"/>
          </p:cNvSpPr>
          <p:nvPr>
            <p:ph type="ctrTitle"/>
          </p:nvPr>
        </p:nvSpPr>
        <p:spPr>
          <a:xfrm>
            <a:off x="3086100" y="441960"/>
            <a:ext cx="8458200" cy="762000"/>
          </a:xfrm>
        </p:spPr>
        <p:txBody>
          <a:bodyPr/>
          <a:lstStyle/>
          <a:p>
            <a:r>
              <a:rPr lang="en-US" sz="2800" dirty="0">
                <a:latin typeface="Lub Dub Medium" panose="020B0603030403020204" pitchFamily="34" charset="0"/>
              </a:rPr>
              <a:t>Table 23. Specific Drug Therapy for Maintenance of Sinus Rhythm in Patients With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Tree>
    <p:extLst>
      <p:ext uri="{BB962C8B-B14F-4D97-AF65-F5344CB8AC3E}">
        <p14:creationId xmlns:p14="http://schemas.microsoft.com/office/powerpoint/2010/main" val="327909143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169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4" name="Table 3">
            <a:extLst>
              <a:ext uri="{FF2B5EF4-FFF2-40B4-BE49-F238E27FC236}">
                <a16:creationId xmlns:a16="http://schemas.microsoft.com/office/drawing/2014/main" id="{FF66BC73-95C7-6AD1-704C-EADFD68E6E9A}"/>
              </a:ext>
            </a:extLst>
          </p:cNvPr>
          <p:cNvGraphicFramePr>
            <a:graphicFrameLocks noGrp="1"/>
          </p:cNvGraphicFramePr>
          <p:nvPr>
            <p:extLst>
              <p:ext uri="{D42A27DB-BD31-4B8C-83A1-F6EECF244321}">
                <p14:modId xmlns:p14="http://schemas.microsoft.com/office/powerpoint/2010/main" val="1464161037"/>
              </p:ext>
            </p:extLst>
          </p:nvPr>
        </p:nvGraphicFramePr>
        <p:xfrm>
          <a:off x="1006475" y="2590800"/>
          <a:ext cx="12617450" cy="3474720"/>
        </p:xfrm>
        <a:graphic>
          <a:graphicData uri="http://schemas.openxmlformats.org/drawingml/2006/table">
            <a:tbl>
              <a:tblPr firstRow="1" firstCol="1" bandRow="1"/>
              <a:tblGrid>
                <a:gridCol w="1632698">
                  <a:extLst>
                    <a:ext uri="{9D8B030D-6E8A-4147-A177-3AD203B41FA5}">
                      <a16:colId xmlns:a16="http://schemas.microsoft.com/office/drawing/2014/main" val="3152005581"/>
                    </a:ext>
                  </a:extLst>
                </a:gridCol>
                <a:gridCol w="1247027">
                  <a:extLst>
                    <a:ext uri="{9D8B030D-6E8A-4147-A177-3AD203B41FA5}">
                      <a16:colId xmlns:a16="http://schemas.microsoft.com/office/drawing/2014/main" val="1032027849"/>
                    </a:ext>
                  </a:extLst>
                </a:gridCol>
                <a:gridCol w="1447800">
                  <a:extLst>
                    <a:ext uri="{9D8B030D-6E8A-4147-A177-3AD203B41FA5}">
                      <a16:colId xmlns:a16="http://schemas.microsoft.com/office/drawing/2014/main" val="4256849328"/>
                    </a:ext>
                  </a:extLst>
                </a:gridCol>
                <a:gridCol w="1676400">
                  <a:extLst>
                    <a:ext uri="{9D8B030D-6E8A-4147-A177-3AD203B41FA5}">
                      <a16:colId xmlns:a16="http://schemas.microsoft.com/office/drawing/2014/main" val="421630090"/>
                    </a:ext>
                  </a:extLst>
                </a:gridCol>
                <a:gridCol w="1066800">
                  <a:extLst>
                    <a:ext uri="{9D8B030D-6E8A-4147-A177-3AD203B41FA5}">
                      <a16:colId xmlns:a16="http://schemas.microsoft.com/office/drawing/2014/main" val="3784844283"/>
                    </a:ext>
                  </a:extLst>
                </a:gridCol>
                <a:gridCol w="990600">
                  <a:extLst>
                    <a:ext uri="{9D8B030D-6E8A-4147-A177-3AD203B41FA5}">
                      <a16:colId xmlns:a16="http://schemas.microsoft.com/office/drawing/2014/main" val="3607718754"/>
                    </a:ext>
                  </a:extLst>
                </a:gridCol>
                <a:gridCol w="2358165">
                  <a:extLst>
                    <a:ext uri="{9D8B030D-6E8A-4147-A177-3AD203B41FA5}">
                      <a16:colId xmlns:a16="http://schemas.microsoft.com/office/drawing/2014/main" val="550843151"/>
                    </a:ext>
                  </a:extLst>
                </a:gridCol>
                <a:gridCol w="2197960">
                  <a:extLst>
                    <a:ext uri="{9D8B030D-6E8A-4147-A177-3AD203B41FA5}">
                      <a16:colId xmlns:a16="http://schemas.microsoft.com/office/drawing/2014/main" val="4198445735"/>
                    </a:ext>
                  </a:extLst>
                </a:gridCol>
              </a:tblGrid>
              <a:tr h="0">
                <a:tc>
                  <a:txBody>
                    <a:bodyPr/>
                    <a:lstStyle/>
                    <a:p>
                      <a:pPr marL="0" marR="0">
                        <a:lnSpc>
                          <a:spcPct val="150000"/>
                        </a:lnSpc>
                        <a:spcBef>
                          <a:spcPts val="600"/>
                        </a:spcBef>
                        <a:spcAft>
                          <a:spcPts val="1400"/>
                        </a:spcAft>
                      </a:pPr>
                      <a:r>
                        <a:rPr lang="en-US" sz="1800" b="1">
                          <a:effectLst/>
                          <a:latin typeface="Times New Roman" panose="02020603050405020304" pitchFamily="18" charset="0"/>
                          <a:ea typeface="Times New Roman" panose="02020603050405020304" pitchFamily="18" charset="0"/>
                        </a:rPr>
                        <a:t>Flecainide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50-300 mg/d PO divided q 8-12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Liver (70%)</a:t>
                      </a:r>
                    </a:p>
                    <a:p>
                      <a:pPr marL="0" marR="0">
                        <a:lnSpc>
                          <a:spcPct val="15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Kidney (30%)</a:t>
                      </a:r>
                      <a:r>
                        <a:rPr lang="en-US" sz="1800" dirty="0">
                          <a:solidFill>
                            <a:srgbClr val="000000"/>
                          </a:solidFill>
                          <a:latin typeface="Adobe Clean DC"/>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12-27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Inhibits I</a:t>
                      </a:r>
                      <a:r>
                        <a:rPr lang="en-US" sz="1800" baseline="-25000">
                          <a:effectLst/>
                          <a:latin typeface="Times New Roman" panose="02020603050405020304" pitchFamily="18" charset="0"/>
                          <a:ea typeface="Times New Roman" panose="02020603050405020304" pitchFamily="18" charset="0"/>
                        </a:rPr>
                        <a:t>Na</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Atrial flutter</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AV block</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Dizziness</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Dyspnea</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Exacerbation of </a:t>
                      </a:r>
                      <a:r>
                        <a:rPr lang="en-US" sz="1800" dirty="0" err="1">
                          <a:effectLst/>
                          <a:latin typeface="Times New Roman" panose="02020603050405020304" pitchFamily="18" charset="0"/>
                          <a:ea typeface="Times New Roman" panose="02020603050405020304" pitchFamily="18" charset="0"/>
                        </a:rPr>
                        <a:t>HFrEF</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Headache</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Nausea</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QT prolongation</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VT</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Visual disturbances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Flecainide is a substrate for CYP2D6</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These drugs may increase plasma flecainide concentrations:</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Amiodarone</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Duloxetine</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Fluoxetine</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Paroxetine</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4451848"/>
                  </a:ext>
                </a:extLst>
              </a:tr>
            </a:tbl>
          </a:graphicData>
        </a:graphic>
      </p:graphicFrame>
      <p:sp>
        <p:nvSpPr>
          <p:cNvPr id="7" name="Title 5">
            <a:extLst>
              <a:ext uri="{FF2B5EF4-FFF2-40B4-BE49-F238E27FC236}">
                <a16:creationId xmlns:a16="http://schemas.microsoft.com/office/drawing/2014/main" id="{8431E3C8-3C43-F1F0-8920-19D6EAB4BEFF}"/>
              </a:ext>
            </a:extLst>
          </p:cNvPr>
          <p:cNvSpPr>
            <a:spLocks noGrp="1"/>
          </p:cNvSpPr>
          <p:nvPr>
            <p:ph type="ctrTitle"/>
          </p:nvPr>
        </p:nvSpPr>
        <p:spPr>
          <a:xfrm>
            <a:off x="3086100" y="1127760"/>
            <a:ext cx="8458200" cy="762000"/>
          </a:xfrm>
        </p:spPr>
        <p:txBody>
          <a:bodyPr/>
          <a:lstStyle/>
          <a:p>
            <a:r>
              <a:rPr lang="en-US" sz="2800" dirty="0">
                <a:latin typeface="Lub Dub Medium" panose="020B0603030403020204" pitchFamily="34" charset="0"/>
              </a:rPr>
              <a:t>Table 23. Specific Drug Therapy for Maintenance of Sinus Rhythm in Patients With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Tree>
    <p:extLst>
      <p:ext uri="{BB962C8B-B14F-4D97-AF65-F5344CB8AC3E}">
        <p14:creationId xmlns:p14="http://schemas.microsoft.com/office/powerpoint/2010/main" val="1364666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17</a:t>
            </a:fld>
            <a:endParaRPr lang="en-US" dirty="0"/>
          </a:p>
        </p:txBody>
      </p:sp>
      <p:sp>
        <p:nvSpPr>
          <p:cNvPr id="2" name="Title 5">
            <a:extLst>
              <a:ext uri="{FF2B5EF4-FFF2-40B4-BE49-F238E27FC236}">
                <a16:creationId xmlns:a16="http://schemas.microsoft.com/office/drawing/2014/main" id="{015C6C75-DA65-725C-38C9-CE50358C8EC6}"/>
              </a:ext>
            </a:extLst>
          </p:cNvPr>
          <p:cNvSpPr>
            <a:spLocks noGrp="1"/>
          </p:cNvSpPr>
          <p:nvPr>
            <p:ph type="ctrTitle"/>
          </p:nvPr>
        </p:nvSpPr>
        <p:spPr>
          <a:xfrm>
            <a:off x="360980" y="1436438"/>
            <a:ext cx="2498460" cy="2419129"/>
          </a:xfrm>
        </p:spPr>
        <p:txBody>
          <a:bodyPr/>
          <a:lstStyle/>
          <a:p>
            <a:r>
              <a:rPr lang="en-US" sz="2800" dirty="0">
                <a:latin typeface="Lub Dub Medium" panose="020B0603030403020204" pitchFamily="34" charset="0"/>
              </a:rPr>
              <a:t>Figure 2. Prevalence of AF Among Medicare Beneficiaries, 1993–2007. </a:t>
            </a:r>
          </a:p>
        </p:txBody>
      </p:sp>
      <p:sp>
        <p:nvSpPr>
          <p:cNvPr id="7" name="TextBox 6">
            <a:extLst>
              <a:ext uri="{FF2B5EF4-FFF2-40B4-BE49-F238E27FC236}">
                <a16:creationId xmlns:a16="http://schemas.microsoft.com/office/drawing/2014/main" id="{D614029D-F8C7-8F39-6EC8-1E01BFA3395E}"/>
              </a:ext>
            </a:extLst>
          </p:cNvPr>
          <p:cNvSpPr txBox="1"/>
          <p:nvPr/>
        </p:nvSpPr>
        <p:spPr>
          <a:xfrm>
            <a:off x="304800" y="7200898"/>
            <a:ext cx="2438400" cy="276999"/>
          </a:xfrm>
          <a:prstGeom prst="rect">
            <a:avLst/>
          </a:prstGeom>
          <a:noFill/>
        </p:spPr>
        <p:txBody>
          <a:bodyPr wrap="square">
            <a:spAutoFit/>
          </a:bodyPr>
          <a:lstStyle/>
          <a:p>
            <a:r>
              <a:rPr lang="en-US" sz="1200" dirty="0">
                <a:latin typeface="Lub Dub Medium" panose="020B0603030403020204" pitchFamily="34" charset="0"/>
              </a:rPr>
              <a:t>AF indicates atrial fibrillation.</a:t>
            </a:r>
          </a:p>
        </p:txBody>
      </p:sp>
      <p:sp>
        <p:nvSpPr>
          <p:cNvPr id="9" name="TextBox 8">
            <a:extLst>
              <a:ext uri="{FF2B5EF4-FFF2-40B4-BE49-F238E27FC236}">
                <a16:creationId xmlns:a16="http://schemas.microsoft.com/office/drawing/2014/main" id="{6EBCFC20-65D5-A93A-C0C0-B9117376623F}"/>
              </a:ext>
            </a:extLst>
          </p:cNvPr>
          <p:cNvSpPr txBox="1"/>
          <p:nvPr/>
        </p:nvSpPr>
        <p:spPr>
          <a:xfrm>
            <a:off x="360980" y="4651069"/>
            <a:ext cx="2590800" cy="1754326"/>
          </a:xfrm>
          <a:prstGeom prst="rect">
            <a:avLst/>
          </a:prstGeom>
          <a:noFill/>
        </p:spPr>
        <p:txBody>
          <a:bodyPr wrap="square">
            <a:spAutoFit/>
          </a:bodyPr>
          <a:lstStyle/>
          <a:p>
            <a:r>
              <a:rPr lang="en-US" dirty="0">
                <a:latin typeface="Lub Dub Medium" panose="020B0603030403020204" pitchFamily="34" charset="0"/>
              </a:rPr>
              <a:t>(A) In the overall cohort, (B) by age group, (C) by sex, and (D) by race. The dashed lines in panel A represent 95% CIs. </a:t>
            </a:r>
          </a:p>
        </p:txBody>
      </p:sp>
      <p:pic>
        <p:nvPicPr>
          <p:cNvPr id="6" name="Picture 5">
            <a:extLst>
              <a:ext uri="{FF2B5EF4-FFF2-40B4-BE49-F238E27FC236}">
                <a16:creationId xmlns:a16="http://schemas.microsoft.com/office/drawing/2014/main" id="{4217BA6D-5881-39EA-128C-B844F0FA8109}"/>
              </a:ext>
            </a:extLst>
          </p:cNvPr>
          <p:cNvPicPr>
            <a:picLocks noChangeAspect="1"/>
          </p:cNvPicPr>
          <p:nvPr/>
        </p:nvPicPr>
        <p:blipFill>
          <a:blip r:embed="rId2"/>
          <a:stretch>
            <a:fillRect/>
          </a:stretch>
        </p:blipFill>
        <p:spPr>
          <a:xfrm>
            <a:off x="4101140" y="291573"/>
            <a:ext cx="8126082" cy="6507766"/>
          </a:xfrm>
          <a:prstGeom prst="rect">
            <a:avLst/>
          </a:prstGeom>
        </p:spPr>
      </p:pic>
    </p:spTree>
    <p:extLst>
      <p:ext uri="{BB962C8B-B14F-4D97-AF65-F5344CB8AC3E}">
        <p14:creationId xmlns:p14="http://schemas.microsoft.com/office/powerpoint/2010/main" val="225601668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170</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4" name="Table 3">
            <a:extLst>
              <a:ext uri="{FF2B5EF4-FFF2-40B4-BE49-F238E27FC236}">
                <a16:creationId xmlns:a16="http://schemas.microsoft.com/office/drawing/2014/main" id="{DF43C05E-1103-7B7D-DD86-98ABA1A3DA22}"/>
              </a:ext>
            </a:extLst>
          </p:cNvPr>
          <p:cNvGraphicFramePr>
            <a:graphicFrameLocks noGrp="1"/>
          </p:cNvGraphicFramePr>
          <p:nvPr>
            <p:extLst>
              <p:ext uri="{D42A27DB-BD31-4B8C-83A1-F6EECF244321}">
                <p14:modId xmlns:p14="http://schemas.microsoft.com/office/powerpoint/2010/main" val="1456671223"/>
              </p:ext>
            </p:extLst>
          </p:nvPr>
        </p:nvGraphicFramePr>
        <p:xfrm>
          <a:off x="1006475" y="2057400"/>
          <a:ext cx="12617450" cy="4114800"/>
        </p:xfrm>
        <a:graphic>
          <a:graphicData uri="http://schemas.openxmlformats.org/drawingml/2006/table">
            <a:tbl>
              <a:tblPr firstRow="1" firstCol="1" bandRow="1"/>
              <a:tblGrid>
                <a:gridCol w="1632698">
                  <a:extLst>
                    <a:ext uri="{9D8B030D-6E8A-4147-A177-3AD203B41FA5}">
                      <a16:colId xmlns:a16="http://schemas.microsoft.com/office/drawing/2014/main" val="591454088"/>
                    </a:ext>
                  </a:extLst>
                </a:gridCol>
                <a:gridCol w="1323227">
                  <a:extLst>
                    <a:ext uri="{9D8B030D-6E8A-4147-A177-3AD203B41FA5}">
                      <a16:colId xmlns:a16="http://schemas.microsoft.com/office/drawing/2014/main" val="4177984626"/>
                    </a:ext>
                  </a:extLst>
                </a:gridCol>
                <a:gridCol w="1676400">
                  <a:extLst>
                    <a:ext uri="{9D8B030D-6E8A-4147-A177-3AD203B41FA5}">
                      <a16:colId xmlns:a16="http://schemas.microsoft.com/office/drawing/2014/main" val="3882553698"/>
                    </a:ext>
                  </a:extLst>
                </a:gridCol>
                <a:gridCol w="1295400">
                  <a:extLst>
                    <a:ext uri="{9D8B030D-6E8A-4147-A177-3AD203B41FA5}">
                      <a16:colId xmlns:a16="http://schemas.microsoft.com/office/drawing/2014/main" val="4065036284"/>
                    </a:ext>
                  </a:extLst>
                </a:gridCol>
                <a:gridCol w="1447800">
                  <a:extLst>
                    <a:ext uri="{9D8B030D-6E8A-4147-A177-3AD203B41FA5}">
                      <a16:colId xmlns:a16="http://schemas.microsoft.com/office/drawing/2014/main" val="3349043340"/>
                    </a:ext>
                  </a:extLst>
                </a:gridCol>
                <a:gridCol w="1136207">
                  <a:extLst>
                    <a:ext uri="{9D8B030D-6E8A-4147-A177-3AD203B41FA5}">
                      <a16:colId xmlns:a16="http://schemas.microsoft.com/office/drawing/2014/main" val="714412223"/>
                    </a:ext>
                  </a:extLst>
                </a:gridCol>
                <a:gridCol w="1907758">
                  <a:extLst>
                    <a:ext uri="{9D8B030D-6E8A-4147-A177-3AD203B41FA5}">
                      <a16:colId xmlns:a16="http://schemas.microsoft.com/office/drawing/2014/main" val="4253378906"/>
                    </a:ext>
                  </a:extLst>
                </a:gridCol>
                <a:gridCol w="2197960">
                  <a:extLst>
                    <a:ext uri="{9D8B030D-6E8A-4147-A177-3AD203B41FA5}">
                      <a16:colId xmlns:a16="http://schemas.microsoft.com/office/drawing/2014/main" val="1786759544"/>
                    </a:ext>
                  </a:extLst>
                </a:gridCol>
              </a:tblGrid>
              <a:tr h="0">
                <a:tc>
                  <a:txBody>
                    <a:bodyPr/>
                    <a:lstStyle/>
                    <a:p>
                      <a:pPr marL="0" marR="0">
                        <a:lnSpc>
                          <a:spcPct val="150000"/>
                        </a:lnSpc>
                        <a:spcBef>
                          <a:spcPts val="600"/>
                        </a:spcBef>
                        <a:spcAft>
                          <a:spcPts val="1400"/>
                        </a:spcAft>
                      </a:pPr>
                      <a:r>
                        <a:rPr lang="en-US" sz="1600" b="1">
                          <a:effectLst/>
                          <a:latin typeface="Times New Roman" panose="02020603050405020304" pitchFamily="18" charset="0"/>
                          <a:ea typeface="Times New Roman" panose="02020603050405020304" pitchFamily="18" charset="0"/>
                        </a:rPr>
                        <a:t>Propafenone</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600">
                          <a:effectLst/>
                          <a:latin typeface="Times New Roman" panose="02020603050405020304" pitchFamily="18" charset="0"/>
                          <a:ea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600" dirty="0">
                          <a:effectLst/>
                          <a:latin typeface="Times New Roman" panose="02020603050405020304" pitchFamily="18" charset="0"/>
                          <a:ea typeface="Times New Roman" panose="02020603050405020304" pitchFamily="18" charset="0"/>
                        </a:rPr>
                        <a:t>150-300 mg/ PO q 8 h, ER 225-425 PO q 12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600">
                          <a:effectLst/>
                          <a:latin typeface="Times New Roman" panose="02020603050405020304" pitchFamily="18" charset="0"/>
                          <a:ea typeface="Times New Roman" panose="02020603050405020304" pitchFamily="18" charset="0"/>
                        </a:rPr>
                        <a:t>Liver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600">
                          <a:effectLst/>
                          <a:latin typeface="Times New Roman" panose="02020603050405020304" pitchFamily="18" charset="0"/>
                          <a:ea typeface="Times New Roman" panose="02020603050405020304" pitchFamily="18" charset="0"/>
                        </a:rPr>
                        <a:t>9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600">
                          <a:effectLst/>
                          <a:latin typeface="Times New Roman" panose="02020603050405020304" pitchFamily="18" charset="0"/>
                          <a:ea typeface="Times New Roman" panose="02020603050405020304" pitchFamily="18" charset="0"/>
                        </a:rPr>
                        <a:t>Inhibits I</a:t>
                      </a:r>
                      <a:r>
                        <a:rPr lang="en-US" sz="1600" baseline="-25000">
                          <a:effectLst/>
                          <a:latin typeface="Times New Roman" panose="02020603050405020304" pitchFamily="18" charset="0"/>
                          <a:ea typeface="Times New Roman" panose="02020603050405020304" pitchFamily="18" charset="0"/>
                        </a:rPr>
                        <a:t>Na</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600" dirty="0">
                          <a:effectLst/>
                          <a:latin typeface="Times New Roman" panose="02020603050405020304" pitchFamily="18" charset="0"/>
                          <a:ea typeface="Times New Roman" panose="02020603050405020304" pitchFamily="18" charset="0"/>
                        </a:rPr>
                        <a:t>Atrial flutter</a:t>
                      </a:r>
                    </a:p>
                    <a:p>
                      <a:pPr marL="0" marR="0">
                        <a:lnSpc>
                          <a:spcPct val="100000"/>
                        </a:lnSpc>
                        <a:spcBef>
                          <a:spcPts val="600"/>
                        </a:spcBef>
                        <a:spcAft>
                          <a:spcPts val="0"/>
                        </a:spcAft>
                      </a:pPr>
                      <a:r>
                        <a:rPr lang="en-US" sz="1600" dirty="0">
                          <a:effectLst/>
                          <a:latin typeface="Times New Roman" panose="02020603050405020304" pitchFamily="18" charset="0"/>
                          <a:ea typeface="Times New Roman" panose="02020603050405020304" pitchFamily="18" charset="0"/>
                        </a:rPr>
                        <a:t>Bradycardia</a:t>
                      </a:r>
                    </a:p>
                    <a:p>
                      <a:pPr marL="0" marR="0">
                        <a:lnSpc>
                          <a:spcPct val="100000"/>
                        </a:lnSpc>
                        <a:spcBef>
                          <a:spcPts val="600"/>
                        </a:spcBef>
                        <a:spcAft>
                          <a:spcPts val="0"/>
                        </a:spcAft>
                      </a:pPr>
                      <a:r>
                        <a:rPr lang="en-US" sz="1600" dirty="0">
                          <a:effectLst/>
                          <a:latin typeface="Times New Roman" panose="02020603050405020304" pitchFamily="18" charset="0"/>
                          <a:ea typeface="Times New Roman" panose="02020603050405020304" pitchFamily="18" charset="0"/>
                        </a:rPr>
                        <a:t>AV block</a:t>
                      </a:r>
                    </a:p>
                    <a:p>
                      <a:pPr marL="0" marR="0">
                        <a:lnSpc>
                          <a:spcPct val="100000"/>
                        </a:lnSpc>
                        <a:spcBef>
                          <a:spcPts val="600"/>
                        </a:spcBef>
                        <a:spcAft>
                          <a:spcPts val="0"/>
                        </a:spcAft>
                      </a:pPr>
                      <a:r>
                        <a:rPr lang="en-US" sz="1600" dirty="0">
                          <a:effectLst/>
                          <a:latin typeface="Times New Roman" panose="02020603050405020304" pitchFamily="18" charset="0"/>
                          <a:ea typeface="Times New Roman" panose="02020603050405020304" pitchFamily="18" charset="0"/>
                        </a:rPr>
                        <a:t>Dizziness</a:t>
                      </a:r>
                    </a:p>
                    <a:p>
                      <a:pPr marL="0" marR="0">
                        <a:lnSpc>
                          <a:spcPct val="100000"/>
                        </a:lnSpc>
                        <a:spcBef>
                          <a:spcPts val="600"/>
                        </a:spcBef>
                        <a:spcAft>
                          <a:spcPts val="0"/>
                        </a:spcAft>
                      </a:pPr>
                      <a:r>
                        <a:rPr lang="en-US" sz="1600" dirty="0">
                          <a:effectLst/>
                          <a:latin typeface="Times New Roman" panose="02020603050405020304" pitchFamily="18" charset="0"/>
                          <a:ea typeface="Times New Roman" panose="02020603050405020304" pitchFamily="18" charset="0"/>
                        </a:rPr>
                        <a:t>Dyspnea</a:t>
                      </a:r>
                    </a:p>
                    <a:p>
                      <a:pPr marL="0" marR="0">
                        <a:lnSpc>
                          <a:spcPct val="100000"/>
                        </a:lnSpc>
                        <a:spcBef>
                          <a:spcPts val="600"/>
                        </a:spcBef>
                        <a:spcAft>
                          <a:spcPts val="0"/>
                        </a:spcAft>
                      </a:pPr>
                      <a:r>
                        <a:rPr lang="en-US" sz="1600" dirty="0">
                          <a:effectLst/>
                          <a:latin typeface="Times New Roman" panose="02020603050405020304" pitchFamily="18" charset="0"/>
                          <a:ea typeface="Times New Roman" panose="02020603050405020304" pitchFamily="18" charset="0"/>
                        </a:rPr>
                        <a:t>Exacerbation of </a:t>
                      </a:r>
                      <a:r>
                        <a:rPr lang="en-US" sz="1600" dirty="0" err="1">
                          <a:effectLst/>
                          <a:latin typeface="Times New Roman" panose="02020603050405020304" pitchFamily="18" charset="0"/>
                          <a:ea typeface="Times New Roman" panose="02020603050405020304" pitchFamily="18" charset="0"/>
                        </a:rPr>
                        <a:t>HFrEF</a:t>
                      </a:r>
                      <a:endParaRPr lang="en-US" sz="1600" dirty="0">
                        <a:effectLst/>
                        <a:latin typeface="Times New Roman" panose="02020603050405020304" pitchFamily="18" charset="0"/>
                        <a:ea typeface="Times New Roman" panose="02020603050405020304" pitchFamily="18" charset="0"/>
                      </a:endParaRPr>
                    </a:p>
                    <a:p>
                      <a:pPr marL="0" marR="0">
                        <a:lnSpc>
                          <a:spcPct val="100000"/>
                        </a:lnSpc>
                        <a:spcBef>
                          <a:spcPts val="600"/>
                        </a:spcBef>
                        <a:spcAft>
                          <a:spcPts val="0"/>
                        </a:spcAft>
                      </a:pPr>
                      <a:r>
                        <a:rPr lang="en-US" sz="1600" dirty="0">
                          <a:effectLst/>
                          <a:latin typeface="Times New Roman" panose="02020603050405020304" pitchFamily="18" charset="0"/>
                          <a:ea typeface="Times New Roman" panose="02020603050405020304" pitchFamily="18" charset="0"/>
                        </a:rPr>
                        <a:t>Nausea</a:t>
                      </a:r>
                    </a:p>
                    <a:p>
                      <a:pPr marL="0" marR="0">
                        <a:lnSpc>
                          <a:spcPct val="100000"/>
                        </a:lnSpc>
                        <a:spcBef>
                          <a:spcPts val="600"/>
                        </a:spcBef>
                        <a:spcAft>
                          <a:spcPts val="0"/>
                        </a:spcAft>
                      </a:pPr>
                      <a:r>
                        <a:rPr lang="en-US" sz="1600" dirty="0">
                          <a:effectLst/>
                          <a:latin typeface="Times New Roman" panose="02020603050405020304" pitchFamily="18" charset="0"/>
                          <a:ea typeface="Times New Roman" panose="02020603050405020304" pitchFamily="18" charset="0"/>
                        </a:rPr>
                        <a:t>Taste disturbances</a:t>
                      </a:r>
                    </a:p>
                    <a:p>
                      <a:pPr marL="0" marR="0">
                        <a:lnSpc>
                          <a:spcPct val="100000"/>
                        </a:lnSpc>
                        <a:spcBef>
                          <a:spcPts val="600"/>
                        </a:spcBef>
                        <a:spcAft>
                          <a:spcPts val="0"/>
                        </a:spcAft>
                      </a:pPr>
                      <a:r>
                        <a:rPr lang="en-US" sz="1600" dirty="0">
                          <a:effectLst/>
                          <a:latin typeface="Times New Roman" panose="02020603050405020304" pitchFamily="18" charset="0"/>
                          <a:ea typeface="Times New Roman" panose="02020603050405020304" pitchFamily="18" charset="0"/>
                        </a:rPr>
                        <a:t>VT</a:t>
                      </a:r>
                    </a:p>
                    <a:p>
                      <a:pPr marL="0" marR="0">
                        <a:lnSpc>
                          <a:spcPct val="100000"/>
                        </a:lnSpc>
                        <a:spcBef>
                          <a:spcPts val="600"/>
                        </a:spcBef>
                        <a:spcAft>
                          <a:spcPts val="0"/>
                        </a:spcAft>
                      </a:pPr>
                      <a:r>
                        <a:rPr lang="en-US" sz="1600" dirty="0">
                          <a:effectLst/>
                          <a:latin typeface="Times New Roman" panose="02020603050405020304" pitchFamily="18" charset="0"/>
                          <a:ea typeface="Times New Roman" panose="02020603050405020304" pitchFamily="18" charset="0"/>
                        </a:rPr>
                        <a:t>Visual disturbances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600" dirty="0">
                          <a:effectLst/>
                          <a:latin typeface="Times New Roman" panose="02020603050405020304" pitchFamily="18" charset="0"/>
                          <a:ea typeface="Times New Roman" panose="02020603050405020304" pitchFamily="18" charset="0"/>
                        </a:rPr>
                        <a:t>Propafenone is a substrate for CYP2D6</a:t>
                      </a:r>
                    </a:p>
                    <a:p>
                      <a:pPr marL="0" marR="0">
                        <a:lnSpc>
                          <a:spcPct val="100000"/>
                        </a:lnSpc>
                        <a:spcBef>
                          <a:spcPts val="600"/>
                        </a:spcBef>
                        <a:spcAft>
                          <a:spcPts val="0"/>
                        </a:spcAft>
                      </a:pPr>
                      <a:r>
                        <a:rPr lang="en-US" sz="1600" dirty="0">
                          <a:effectLst/>
                          <a:latin typeface="Times New Roman" panose="02020603050405020304" pitchFamily="18" charset="0"/>
                          <a:ea typeface="Times New Roman" panose="02020603050405020304" pitchFamily="18" charset="0"/>
                        </a:rPr>
                        <a:t>These drugs may increase plasma propafenone concentrations:</a:t>
                      </a:r>
                    </a:p>
                    <a:p>
                      <a:pPr marL="0" marR="0">
                        <a:lnSpc>
                          <a:spcPct val="100000"/>
                        </a:lnSpc>
                        <a:spcBef>
                          <a:spcPts val="600"/>
                        </a:spcBef>
                        <a:spcAft>
                          <a:spcPts val="0"/>
                        </a:spcAft>
                      </a:pPr>
                      <a:r>
                        <a:rPr lang="en-US" sz="1600" dirty="0">
                          <a:effectLst/>
                          <a:latin typeface="Times New Roman" panose="02020603050405020304" pitchFamily="18" charset="0"/>
                          <a:ea typeface="Times New Roman" panose="02020603050405020304" pitchFamily="18" charset="0"/>
                        </a:rPr>
                        <a:t>Fluoxetine</a:t>
                      </a:r>
                    </a:p>
                    <a:p>
                      <a:pPr marL="0" marR="0">
                        <a:lnSpc>
                          <a:spcPct val="100000"/>
                        </a:lnSpc>
                        <a:spcBef>
                          <a:spcPts val="600"/>
                        </a:spcBef>
                        <a:spcAft>
                          <a:spcPts val="0"/>
                        </a:spcAft>
                      </a:pPr>
                      <a:r>
                        <a:rPr lang="en-US" sz="1600" dirty="0">
                          <a:effectLst/>
                          <a:latin typeface="Times New Roman" panose="02020603050405020304" pitchFamily="18" charset="0"/>
                          <a:ea typeface="Times New Roman" panose="02020603050405020304" pitchFamily="18" charset="0"/>
                        </a:rPr>
                        <a:t>Paroxetine</a:t>
                      </a:r>
                    </a:p>
                    <a:p>
                      <a:pPr marL="0" marR="0">
                        <a:lnSpc>
                          <a:spcPct val="100000"/>
                        </a:lnSpc>
                        <a:spcBef>
                          <a:spcPts val="600"/>
                        </a:spcBef>
                        <a:spcAft>
                          <a:spcPts val="0"/>
                        </a:spcAft>
                      </a:pPr>
                      <a:r>
                        <a:rPr lang="en-US" sz="1600" dirty="0">
                          <a:effectLst/>
                          <a:latin typeface="Times New Roman" panose="02020603050405020304" pitchFamily="18" charset="0"/>
                          <a:ea typeface="Times New Roman" panose="02020603050405020304" pitchFamily="18" charset="0"/>
                        </a:rPr>
                        <a:t>Propafenone may increase plasma digoxin concentrations </a:t>
                      </a:r>
                    </a:p>
                    <a:p>
                      <a:pPr marL="0" marR="0">
                        <a:lnSpc>
                          <a:spcPct val="100000"/>
                        </a:lnSpc>
                        <a:spcBef>
                          <a:spcPts val="600"/>
                        </a:spcBef>
                        <a:spcAft>
                          <a:spcPts val="0"/>
                        </a:spcAft>
                      </a:pPr>
                      <a:r>
                        <a:rPr lang="en-US" sz="1600" dirty="0">
                          <a:effectLst/>
                          <a:latin typeface="Times New Roman" panose="02020603050405020304" pitchFamily="18" charset="0"/>
                          <a:ea typeface="Times New Roman" panose="02020603050405020304" pitchFamily="18" charset="0"/>
                        </a:rPr>
                        <a:t>Propafenone may increase plasma warfarin concentrations</a:t>
                      </a:r>
                    </a:p>
                    <a:p>
                      <a:pPr marL="0" marR="0">
                        <a:lnSpc>
                          <a:spcPct val="100000"/>
                        </a:lnSpc>
                        <a:spcBef>
                          <a:spcPts val="600"/>
                        </a:spcBef>
                        <a:spcAft>
                          <a:spcPts val="0"/>
                        </a:spcAft>
                      </a:pPr>
                      <a:r>
                        <a:rPr lang="en-US" sz="16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7468465"/>
                  </a:ext>
                </a:extLst>
              </a:tr>
            </a:tbl>
          </a:graphicData>
        </a:graphic>
      </p:graphicFrame>
      <p:sp>
        <p:nvSpPr>
          <p:cNvPr id="7" name="Title 5">
            <a:extLst>
              <a:ext uri="{FF2B5EF4-FFF2-40B4-BE49-F238E27FC236}">
                <a16:creationId xmlns:a16="http://schemas.microsoft.com/office/drawing/2014/main" id="{399A6AB3-FE9A-54AF-E338-A7C9B545A1E7}"/>
              </a:ext>
            </a:extLst>
          </p:cNvPr>
          <p:cNvSpPr>
            <a:spLocks noGrp="1"/>
          </p:cNvSpPr>
          <p:nvPr>
            <p:ph type="ctrTitle"/>
          </p:nvPr>
        </p:nvSpPr>
        <p:spPr>
          <a:xfrm>
            <a:off x="3086100" y="625475"/>
            <a:ext cx="8458200" cy="762000"/>
          </a:xfrm>
        </p:spPr>
        <p:txBody>
          <a:bodyPr/>
          <a:lstStyle/>
          <a:p>
            <a:r>
              <a:rPr lang="en-US" sz="2800" dirty="0">
                <a:latin typeface="Lub Dub Medium" panose="020B0603030403020204" pitchFamily="34" charset="0"/>
              </a:rPr>
              <a:t>Table 23. Specific Drug Therapy for Maintenance of Sinus Rhythm in Patients With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Tree>
    <p:extLst>
      <p:ext uri="{BB962C8B-B14F-4D97-AF65-F5344CB8AC3E}">
        <p14:creationId xmlns:p14="http://schemas.microsoft.com/office/powerpoint/2010/main" val="158714187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171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4" name="Table 3">
            <a:extLst>
              <a:ext uri="{FF2B5EF4-FFF2-40B4-BE49-F238E27FC236}">
                <a16:creationId xmlns:a16="http://schemas.microsoft.com/office/drawing/2014/main" id="{CDF05F64-6327-517E-025B-D45835FAD7CF}"/>
              </a:ext>
            </a:extLst>
          </p:cNvPr>
          <p:cNvGraphicFramePr>
            <a:graphicFrameLocks noGrp="1"/>
          </p:cNvGraphicFramePr>
          <p:nvPr>
            <p:extLst>
              <p:ext uri="{D42A27DB-BD31-4B8C-83A1-F6EECF244321}">
                <p14:modId xmlns:p14="http://schemas.microsoft.com/office/powerpoint/2010/main" val="3569434703"/>
              </p:ext>
            </p:extLst>
          </p:nvPr>
        </p:nvGraphicFramePr>
        <p:xfrm>
          <a:off x="1078081" y="1905000"/>
          <a:ext cx="12474236" cy="5221288"/>
        </p:xfrm>
        <a:graphic>
          <a:graphicData uri="http://schemas.openxmlformats.org/drawingml/2006/table">
            <a:tbl>
              <a:tblPr firstRow="1" firstCol="1" bandRow="1"/>
              <a:tblGrid>
                <a:gridCol w="1614166">
                  <a:extLst>
                    <a:ext uri="{9D8B030D-6E8A-4147-A177-3AD203B41FA5}">
                      <a16:colId xmlns:a16="http://schemas.microsoft.com/office/drawing/2014/main" val="3552496360"/>
                    </a:ext>
                  </a:extLst>
                </a:gridCol>
                <a:gridCol w="1781321">
                  <a:extLst>
                    <a:ext uri="{9D8B030D-6E8A-4147-A177-3AD203B41FA5}">
                      <a16:colId xmlns:a16="http://schemas.microsoft.com/office/drawing/2014/main" val="3042794034"/>
                    </a:ext>
                  </a:extLst>
                </a:gridCol>
                <a:gridCol w="1781321">
                  <a:extLst>
                    <a:ext uri="{9D8B030D-6E8A-4147-A177-3AD203B41FA5}">
                      <a16:colId xmlns:a16="http://schemas.microsoft.com/office/drawing/2014/main" val="2628912298"/>
                    </a:ext>
                  </a:extLst>
                </a:gridCol>
                <a:gridCol w="1212710">
                  <a:extLst>
                    <a:ext uri="{9D8B030D-6E8A-4147-A177-3AD203B41FA5}">
                      <a16:colId xmlns:a16="http://schemas.microsoft.com/office/drawing/2014/main" val="3286826500"/>
                    </a:ext>
                  </a:extLst>
                </a:gridCol>
                <a:gridCol w="1143000">
                  <a:extLst>
                    <a:ext uri="{9D8B030D-6E8A-4147-A177-3AD203B41FA5}">
                      <a16:colId xmlns:a16="http://schemas.microsoft.com/office/drawing/2014/main" val="630995589"/>
                    </a:ext>
                  </a:extLst>
                </a:gridCol>
                <a:gridCol w="1371600">
                  <a:extLst>
                    <a:ext uri="{9D8B030D-6E8A-4147-A177-3AD203B41FA5}">
                      <a16:colId xmlns:a16="http://schemas.microsoft.com/office/drawing/2014/main" val="1292813232"/>
                    </a:ext>
                  </a:extLst>
                </a:gridCol>
                <a:gridCol w="1905000">
                  <a:extLst>
                    <a:ext uri="{9D8B030D-6E8A-4147-A177-3AD203B41FA5}">
                      <a16:colId xmlns:a16="http://schemas.microsoft.com/office/drawing/2014/main" val="1515469855"/>
                    </a:ext>
                  </a:extLst>
                </a:gridCol>
                <a:gridCol w="1665118">
                  <a:extLst>
                    <a:ext uri="{9D8B030D-6E8A-4147-A177-3AD203B41FA5}">
                      <a16:colId xmlns:a16="http://schemas.microsoft.com/office/drawing/2014/main" val="1136860720"/>
                    </a:ext>
                  </a:extLst>
                </a:gridCol>
              </a:tblGrid>
              <a:tr h="5221288">
                <a:tc>
                  <a:txBody>
                    <a:bodyPr/>
                    <a:lstStyle/>
                    <a:p>
                      <a:pPr marL="0" marR="0">
                        <a:lnSpc>
                          <a:spcPct val="150000"/>
                        </a:lnSpc>
                        <a:spcBef>
                          <a:spcPts val="600"/>
                        </a:spcBef>
                        <a:spcAft>
                          <a:spcPts val="1400"/>
                        </a:spcAft>
                      </a:pPr>
                      <a:r>
                        <a:rPr lang="en-US" sz="1800" b="1">
                          <a:effectLst/>
                          <a:latin typeface="Times New Roman" panose="02020603050405020304" pitchFamily="18" charset="0"/>
                          <a:ea typeface="Times New Roman" panose="02020603050405020304" pitchFamily="18" charset="0"/>
                        </a:rPr>
                        <a:t>Sotalol</a:t>
                      </a:r>
                      <a:endParaRPr lang="en-US" sz="1800">
                        <a:effectLst/>
                        <a:latin typeface="Times New Roman" panose="02020603050405020304" pitchFamily="18" charset="0"/>
                        <a:ea typeface="Times New Roman" panose="02020603050405020304" pitchFamily="18" charset="0"/>
                      </a:endParaRPr>
                    </a:p>
                  </a:txBody>
                  <a:tcPr marL="67802" marR="6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CrCl &gt;60 mL/min: 40-80 mg twice daily for 3 d</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CrCl: 40-60 mL/min: 80 mg once daily for 3 d</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CrCl &lt;40 mL/min: Contraindicated</a:t>
                      </a:r>
                    </a:p>
                  </a:txBody>
                  <a:tcPr marL="67802" marR="6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CrCl &gt;60 mL/min: 80-160 mg twice daily </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CrCl: 40-60 mL/min: 80-160 mg once daily </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CrCl &lt;40 mL/min: Contraindicated</a:t>
                      </a:r>
                    </a:p>
                  </a:txBody>
                  <a:tcPr marL="67802" marR="6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Kidney</a:t>
                      </a:r>
                    </a:p>
                  </a:txBody>
                  <a:tcPr marL="67802" marR="6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12 h</a:t>
                      </a:r>
                    </a:p>
                  </a:txBody>
                  <a:tcPr marL="67802" marR="6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Inhibits </a:t>
                      </a:r>
                      <a:r>
                        <a:rPr lang="en-US" sz="1800" dirty="0" err="1">
                          <a:effectLst/>
                          <a:latin typeface="Times New Roman" panose="02020603050405020304" pitchFamily="18" charset="0"/>
                          <a:ea typeface="Times New Roman" panose="02020603050405020304" pitchFamily="18" charset="0"/>
                        </a:rPr>
                        <a:t>I</a:t>
                      </a:r>
                      <a:r>
                        <a:rPr lang="en-US" sz="1800" baseline="-25000" dirty="0" err="1">
                          <a:effectLst/>
                          <a:latin typeface="Times New Roman" panose="02020603050405020304" pitchFamily="18" charset="0"/>
                          <a:ea typeface="Times New Roman" panose="02020603050405020304" pitchFamily="18" charset="0"/>
                        </a:rPr>
                        <a:t>Kr</a:t>
                      </a:r>
                      <a:r>
                        <a:rPr lang="en-US" sz="1800" dirty="0">
                          <a:effectLst/>
                          <a:latin typeface="Times New Roman" panose="02020603050405020304" pitchFamily="18" charset="0"/>
                          <a:ea typeface="Times New Roman" panose="02020603050405020304" pitchFamily="18" charset="0"/>
                        </a:rPr>
                        <a:t> </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Beta blocker</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d-Sotalol augments late </a:t>
                      </a:r>
                      <a:r>
                        <a:rPr lang="en-US" sz="1800" dirty="0" err="1">
                          <a:effectLst/>
                          <a:latin typeface="Times New Roman" panose="02020603050405020304" pitchFamily="18" charset="0"/>
                          <a:ea typeface="Times New Roman" panose="02020603050405020304" pitchFamily="18" charset="0"/>
                        </a:rPr>
                        <a:t>I</a:t>
                      </a:r>
                      <a:r>
                        <a:rPr lang="en-US" sz="1800" baseline="-25000" dirty="0" err="1">
                          <a:effectLst/>
                          <a:latin typeface="Times New Roman" panose="02020603050405020304" pitchFamily="18" charset="0"/>
                          <a:ea typeface="Times New Roman" panose="02020603050405020304" pitchFamily="18" charset="0"/>
                        </a:rPr>
                        <a:t>Na</a:t>
                      </a:r>
                      <a:endParaRPr lang="en-US" sz="1800" dirty="0">
                        <a:effectLst/>
                        <a:latin typeface="Times New Roman" panose="02020603050405020304" pitchFamily="18" charset="0"/>
                        <a:ea typeface="Times New Roman" panose="02020603050405020304" pitchFamily="18" charset="0"/>
                      </a:endParaRPr>
                    </a:p>
                  </a:txBody>
                  <a:tcPr marL="67802" marR="6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AV block</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Bradycardia</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Bronchospasm</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Diarrhea</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Exacerbation of </a:t>
                      </a:r>
                      <a:r>
                        <a:rPr lang="en-US" sz="1800" dirty="0" err="1">
                          <a:effectLst/>
                          <a:latin typeface="Times New Roman" panose="02020603050405020304" pitchFamily="18" charset="0"/>
                          <a:ea typeface="Times New Roman" panose="02020603050405020304" pitchFamily="18" charset="0"/>
                        </a:rPr>
                        <a:t>HFrEF</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600"/>
                        </a:spcBef>
                        <a:spcAft>
                          <a:spcPts val="0"/>
                        </a:spcAft>
                      </a:pPr>
                      <a:r>
                        <a:rPr lang="fr-FR" sz="1800" dirty="0">
                          <a:effectLst/>
                          <a:latin typeface="Times New Roman" panose="02020603050405020304" pitchFamily="18" charset="0"/>
                          <a:ea typeface="Times New Roman" panose="02020603050405020304" pitchFamily="18" charset="0"/>
                        </a:rPr>
                        <a:t>Fatigue</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600"/>
                        </a:spcBef>
                        <a:spcAft>
                          <a:spcPts val="0"/>
                        </a:spcAft>
                      </a:pPr>
                      <a:r>
                        <a:rPr lang="fr-FR" sz="1800" dirty="0" err="1">
                          <a:effectLst/>
                          <a:latin typeface="Times New Roman" panose="02020603050405020304" pitchFamily="18" charset="0"/>
                          <a:ea typeface="Times New Roman" panose="02020603050405020304" pitchFamily="18" charset="0"/>
                        </a:rPr>
                        <a:t>Nausea</a:t>
                      </a:r>
                      <a:r>
                        <a:rPr lang="fr-FR" sz="1800" dirty="0">
                          <a:effectLst/>
                          <a:latin typeface="Times New Roman" panose="02020603050405020304" pitchFamily="18" charset="0"/>
                          <a:ea typeface="Times New Roman" panose="02020603050405020304" pitchFamily="18" charset="0"/>
                        </a:rPr>
                        <a:t> and </a:t>
                      </a:r>
                      <a:r>
                        <a:rPr lang="fr-FR" sz="1800" dirty="0" err="1">
                          <a:effectLst/>
                          <a:latin typeface="Times New Roman" panose="02020603050405020304" pitchFamily="18" charset="0"/>
                          <a:ea typeface="Times New Roman" panose="02020603050405020304" pitchFamily="18" charset="0"/>
                        </a:rPr>
                        <a:t>vomiting</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600"/>
                        </a:spcBef>
                        <a:spcAft>
                          <a:spcPts val="0"/>
                        </a:spcAft>
                      </a:pPr>
                      <a:r>
                        <a:rPr lang="fr-FR" sz="1800" dirty="0">
                          <a:effectLst/>
                          <a:latin typeface="Times New Roman" panose="02020603050405020304" pitchFamily="18" charset="0"/>
                          <a:ea typeface="Times New Roman" panose="02020603050405020304" pitchFamily="18" charset="0"/>
                        </a:rPr>
                        <a:t>QT prolongation</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600"/>
                        </a:spcBef>
                        <a:spcAft>
                          <a:spcPts val="0"/>
                        </a:spcAft>
                      </a:pPr>
                      <a:r>
                        <a:rPr lang="fr-FR" sz="1800" dirty="0" err="1">
                          <a:effectLst/>
                          <a:latin typeface="Times New Roman" panose="02020603050405020304" pitchFamily="18" charset="0"/>
                          <a:ea typeface="Times New Roman" panose="02020603050405020304" pitchFamily="18" charset="0"/>
                        </a:rPr>
                        <a:t>TdP</a:t>
                      </a:r>
                      <a:endParaRPr lang="en-US" sz="1800" dirty="0">
                        <a:effectLst/>
                        <a:latin typeface="Times New Roman" panose="02020603050405020304" pitchFamily="18" charset="0"/>
                        <a:ea typeface="Times New Roman" panose="02020603050405020304" pitchFamily="18" charset="0"/>
                      </a:endParaRPr>
                    </a:p>
                  </a:txBody>
                  <a:tcPr marL="67802" marR="6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fr-FR" sz="1800" dirty="0">
                          <a:effectLst/>
                          <a:latin typeface="Times New Roman" panose="02020603050405020304" pitchFamily="18" charset="0"/>
                          <a:ea typeface="Times New Roman" panose="02020603050405020304" pitchFamily="18" charset="0"/>
                        </a:rPr>
                        <a:t>None</a:t>
                      </a:r>
                      <a:endParaRPr lang="en-US" sz="1800" dirty="0">
                        <a:effectLst/>
                        <a:latin typeface="Times New Roman" panose="02020603050405020304" pitchFamily="18" charset="0"/>
                        <a:ea typeface="Times New Roman" panose="02020603050405020304" pitchFamily="18" charset="0"/>
                      </a:endParaRPr>
                    </a:p>
                  </a:txBody>
                  <a:tcPr marL="67802" marR="6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9225216"/>
                  </a:ext>
                </a:extLst>
              </a:tr>
            </a:tbl>
          </a:graphicData>
        </a:graphic>
      </p:graphicFrame>
      <p:sp>
        <p:nvSpPr>
          <p:cNvPr id="7" name="Title 5">
            <a:extLst>
              <a:ext uri="{FF2B5EF4-FFF2-40B4-BE49-F238E27FC236}">
                <a16:creationId xmlns:a16="http://schemas.microsoft.com/office/drawing/2014/main" id="{C3B1EA6B-31C8-3B74-E653-3FBC6916744D}"/>
              </a:ext>
            </a:extLst>
          </p:cNvPr>
          <p:cNvSpPr>
            <a:spLocks noGrp="1"/>
          </p:cNvSpPr>
          <p:nvPr>
            <p:ph type="ctrTitle"/>
          </p:nvPr>
        </p:nvSpPr>
        <p:spPr>
          <a:xfrm>
            <a:off x="3086100" y="625475"/>
            <a:ext cx="8458200" cy="762000"/>
          </a:xfrm>
        </p:spPr>
        <p:txBody>
          <a:bodyPr/>
          <a:lstStyle/>
          <a:p>
            <a:r>
              <a:rPr lang="en-US" sz="2800" dirty="0">
                <a:latin typeface="Lub Dub Medium" panose="020B0603030403020204" pitchFamily="34" charset="0"/>
              </a:rPr>
              <a:t>Table 23. Specific Drug Therapy for Maintenance of Sinus Rhythm in Patients With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Tree>
    <p:extLst>
      <p:ext uri="{BB962C8B-B14F-4D97-AF65-F5344CB8AC3E}">
        <p14:creationId xmlns:p14="http://schemas.microsoft.com/office/powerpoint/2010/main" val="119469406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172</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4" name="TextBox 3">
            <a:extLst>
              <a:ext uri="{FF2B5EF4-FFF2-40B4-BE49-F238E27FC236}">
                <a16:creationId xmlns:a16="http://schemas.microsoft.com/office/drawing/2014/main" id="{F58922FF-2E65-DB73-3FDA-6D6018866B56}"/>
              </a:ext>
            </a:extLst>
          </p:cNvPr>
          <p:cNvSpPr txBox="1"/>
          <p:nvPr/>
        </p:nvSpPr>
        <p:spPr>
          <a:xfrm>
            <a:off x="895349" y="1600200"/>
            <a:ext cx="12839700" cy="6063198"/>
          </a:xfrm>
          <a:prstGeom prst="rect">
            <a:avLst/>
          </a:prstGeom>
          <a:noFill/>
        </p:spPr>
        <p:txBody>
          <a:bodyPr wrap="square">
            <a:spAutoFit/>
          </a:bodyPr>
          <a:lstStyle/>
          <a:p>
            <a:pPr marL="0" marR="0">
              <a:spcBef>
                <a:spcPts val="600"/>
              </a:spcBef>
              <a:spcAft>
                <a:spcPts val="1400"/>
              </a:spcAft>
            </a:pPr>
            <a:r>
              <a:rPr lang="en-US" sz="2200" dirty="0">
                <a:effectLst/>
                <a:latin typeface="Lub Dub Medium" panose="020B0603030403020204" pitchFamily="34" charset="0"/>
                <a:ea typeface="Times New Roman" panose="02020603050405020304" pitchFamily="18" charset="0"/>
              </a:rPr>
              <a:t>AF indicates atrial fibrillation; AUC, area under the plasma concentration vs. time curve; AV, atrioventricular;  CrCl, creatinine clearance; CYP, cytochrome P-450; ER, extended release; </a:t>
            </a:r>
            <a:r>
              <a:rPr lang="en-US" sz="2200" dirty="0" err="1">
                <a:effectLst/>
                <a:latin typeface="Lub Dub Medium" panose="020B0603030403020204" pitchFamily="34" charset="0"/>
                <a:ea typeface="Times New Roman" panose="02020603050405020304" pitchFamily="18" charset="0"/>
              </a:rPr>
              <a:t>HFrEF</a:t>
            </a:r>
            <a:r>
              <a:rPr lang="en-US" sz="2200" dirty="0">
                <a:effectLst/>
                <a:latin typeface="Lub Dub Medium" panose="020B0603030403020204" pitchFamily="34" charset="0"/>
                <a:ea typeface="Times New Roman" panose="02020603050405020304" pitchFamily="18" charset="0"/>
              </a:rPr>
              <a:t>, heart failure with reduced ejection fraction; IV, intravenous; N/A, not applicable; NAPA, N-</a:t>
            </a:r>
            <a:r>
              <a:rPr lang="en-US" sz="2200" dirty="0" err="1">
                <a:effectLst/>
                <a:latin typeface="Lub Dub Medium" panose="020B0603030403020204" pitchFamily="34" charset="0"/>
                <a:ea typeface="Times New Roman" panose="02020603050405020304" pitchFamily="18" charset="0"/>
              </a:rPr>
              <a:t>acetylprocainamide</a:t>
            </a:r>
            <a:r>
              <a:rPr lang="en-US" sz="2200" dirty="0">
                <a:effectLst/>
                <a:latin typeface="Lub Dub Medium" panose="020B0603030403020204" pitchFamily="34" charset="0"/>
                <a:ea typeface="Times New Roman" panose="02020603050405020304" pitchFamily="18" charset="0"/>
              </a:rPr>
              <a:t>; p-</a:t>
            </a:r>
            <a:r>
              <a:rPr lang="en-US" sz="2200" dirty="0" err="1">
                <a:effectLst/>
                <a:latin typeface="Lub Dub Medium" panose="020B0603030403020204" pitchFamily="34" charset="0"/>
                <a:ea typeface="Times New Roman" panose="02020603050405020304" pitchFamily="18" charset="0"/>
              </a:rPr>
              <a:t>gp</a:t>
            </a:r>
            <a:r>
              <a:rPr lang="en-US" sz="2200" dirty="0">
                <a:effectLst/>
                <a:latin typeface="Lub Dub Medium" panose="020B0603030403020204" pitchFamily="34" charset="0"/>
                <a:ea typeface="Times New Roman" panose="02020603050405020304" pitchFamily="18" charset="0"/>
              </a:rPr>
              <a:t>, p-glycoprotein; </a:t>
            </a:r>
            <a:r>
              <a:rPr lang="en-US" sz="2200" dirty="0" err="1">
                <a:effectLst/>
                <a:latin typeface="Lub Dub Medium" panose="020B0603030403020204" pitchFamily="34" charset="0"/>
                <a:ea typeface="Times New Roman" panose="02020603050405020304" pitchFamily="18" charset="0"/>
              </a:rPr>
              <a:t>TdP</a:t>
            </a:r>
            <a:r>
              <a:rPr lang="en-US" sz="2200" dirty="0">
                <a:effectLst/>
                <a:latin typeface="Lub Dub Medium" panose="020B0603030403020204" pitchFamily="34" charset="0"/>
                <a:ea typeface="Times New Roman" panose="02020603050405020304" pitchFamily="18" charset="0"/>
              </a:rPr>
              <a:t>, </a:t>
            </a:r>
            <a:r>
              <a:rPr lang="en-US" sz="2200" dirty="0" err="1">
                <a:effectLst/>
                <a:latin typeface="Lub Dub Medium" panose="020B0603030403020204" pitchFamily="34" charset="0"/>
                <a:ea typeface="Times New Roman" panose="02020603050405020304" pitchFamily="18" charset="0"/>
              </a:rPr>
              <a:t>torsades</a:t>
            </a:r>
            <a:r>
              <a:rPr lang="en-US" sz="2200" dirty="0">
                <a:effectLst/>
                <a:latin typeface="Lub Dub Medium" panose="020B0603030403020204" pitchFamily="34" charset="0"/>
                <a:ea typeface="Times New Roman" panose="02020603050405020304" pitchFamily="18" charset="0"/>
              </a:rPr>
              <a:t> de pointes; and VT, ventricular tachycardia.</a:t>
            </a:r>
          </a:p>
          <a:p>
            <a:pPr marL="0" marR="0">
              <a:spcBef>
                <a:spcPts val="600"/>
              </a:spcBef>
              <a:spcAft>
                <a:spcPts val="1400"/>
              </a:spcAft>
            </a:pPr>
            <a:r>
              <a:rPr lang="en-US" sz="2200" dirty="0">
                <a:effectLst/>
                <a:latin typeface="Lub Dub Medium" panose="020B0603030403020204" pitchFamily="34" charset="0"/>
                <a:ea typeface="Times New Roman" panose="02020603050405020304" pitchFamily="18" charset="0"/>
              </a:rPr>
              <a:t>*Moderate inhibitor: Causes a 2-fold to &lt;5-fold increase in AUC or a 50% to 80% decrease in clearance. </a:t>
            </a:r>
          </a:p>
          <a:p>
            <a:pPr marL="0" marR="0">
              <a:spcBef>
                <a:spcPts val="600"/>
              </a:spcBef>
              <a:spcAft>
                <a:spcPts val="1400"/>
              </a:spcAft>
            </a:pPr>
            <a:r>
              <a:rPr lang="en-US" sz="2200" dirty="0">
                <a:effectLst/>
                <a:latin typeface="Lub Dub Medium" panose="020B0603030403020204" pitchFamily="34" charset="0"/>
                <a:ea typeface="Times New Roman" panose="02020603050405020304" pitchFamily="18" charset="0"/>
              </a:rPr>
              <a:t>†Mild inhibitor: Causes a ≥1.25-fold but &lt;2-fold increase in AUC or a 20% to 50% decrease in clearance.</a:t>
            </a:r>
          </a:p>
          <a:p>
            <a:pPr marL="0" marR="0">
              <a:spcBef>
                <a:spcPts val="600"/>
              </a:spcBef>
              <a:spcAft>
                <a:spcPts val="1400"/>
              </a:spcAft>
            </a:pPr>
            <a:r>
              <a:rPr lang="en-US" sz="2200" dirty="0">
                <a:effectLst/>
                <a:latin typeface="Lub Dub Medium" panose="020B0603030403020204" pitchFamily="34" charset="0"/>
                <a:ea typeface="Times New Roman" panose="02020603050405020304" pitchFamily="18" charset="0"/>
              </a:rPr>
              <a:t>‡Lovastatin doses should not exceed 40 mg daily in patients taking amiodarone.</a:t>
            </a:r>
          </a:p>
          <a:p>
            <a:pPr marL="0" marR="0">
              <a:spcBef>
                <a:spcPts val="600"/>
              </a:spcBef>
              <a:spcAft>
                <a:spcPts val="1400"/>
              </a:spcAft>
            </a:pPr>
            <a:r>
              <a:rPr kumimoji="0" lang="en-US" sz="2200" b="0" i="0" u="none" strike="noStrike" kern="1200" cap="none" spc="0" normalizeH="0" baseline="0" noProof="0" dirty="0">
                <a:ln>
                  <a:noFill/>
                </a:ln>
                <a:solidFill>
                  <a:prstClr val="black"/>
                </a:solidFill>
                <a:effectLst/>
                <a:uLnTx/>
                <a:uFillTx/>
                <a:latin typeface="Lub Dub Medium" panose="020B0603030403020204" pitchFamily="34" charset="0"/>
                <a:ea typeface="Times New Roman" panose="02020603050405020304" pitchFamily="18" charset="0"/>
                <a:cs typeface="+mn-cs"/>
              </a:rPr>
              <a:t>§</a:t>
            </a:r>
            <a:r>
              <a:rPr lang="en-US" sz="2200" dirty="0">
                <a:effectLst/>
                <a:latin typeface="Lub Dub Medium" panose="020B0603030403020204" pitchFamily="34" charset="0"/>
                <a:ea typeface="Times New Roman" panose="02020603050405020304" pitchFamily="18" charset="0"/>
              </a:rPr>
              <a:t>Simvastatin doses should not exceed 20 mg daily in patients taking amiodarone.</a:t>
            </a:r>
          </a:p>
          <a:p>
            <a:pPr marL="0" marR="0">
              <a:spcBef>
                <a:spcPts val="600"/>
              </a:spcBef>
              <a:spcAft>
                <a:spcPts val="1400"/>
              </a:spcAft>
            </a:pPr>
            <a:r>
              <a:rPr lang="en-US" sz="2400" dirty="0">
                <a:solidFill>
                  <a:srgbClr val="000000"/>
                </a:solidFill>
                <a:latin typeface="Adobe Clean DC"/>
              </a:rPr>
              <a:t>II </a:t>
            </a:r>
            <a:r>
              <a:rPr lang="en-US" sz="2200" dirty="0">
                <a:effectLst/>
                <a:latin typeface="Lub Dub Medium" panose="020B0603030403020204" pitchFamily="34" charset="0"/>
                <a:ea typeface="Times New Roman" panose="02020603050405020304" pitchFamily="18" charset="0"/>
              </a:rPr>
              <a:t>Simvastatin doses should not exceed 10 mg daily in patients taking dronedarone.</a:t>
            </a:r>
          </a:p>
          <a:p>
            <a:pPr marL="0" marR="0">
              <a:spcBef>
                <a:spcPts val="600"/>
              </a:spcBef>
              <a:spcAft>
                <a:spcPts val="1400"/>
              </a:spcAft>
            </a:pPr>
            <a:r>
              <a:rPr kumimoji="0" lang="en-US" sz="2200" b="0" i="0" u="none" strike="noStrike" kern="1200" cap="none" spc="0" normalizeH="0" baseline="0" noProof="0" dirty="0">
                <a:ln>
                  <a:noFill/>
                </a:ln>
                <a:solidFill>
                  <a:prstClr val="black"/>
                </a:solidFill>
                <a:effectLst/>
                <a:uLnTx/>
                <a:uFillTx/>
                <a:latin typeface="Lub Dub Medium" panose="020B0603030403020204" pitchFamily="34" charset="0"/>
                <a:ea typeface="Times New Roman" panose="02020603050405020304" pitchFamily="18" charset="0"/>
                <a:cs typeface="+mn-cs"/>
              </a:rPr>
              <a:t>¶ </a:t>
            </a:r>
            <a:r>
              <a:rPr lang="en-US" sz="2200" dirty="0">
                <a:effectLst/>
                <a:latin typeface="Lub Dub Medium" panose="020B0603030403020204" pitchFamily="34" charset="0"/>
                <a:ea typeface="Times New Roman" panose="02020603050405020304" pitchFamily="18" charset="0"/>
              </a:rPr>
              <a:t>Percentage of a dose excreted unchanged in urine.</a:t>
            </a:r>
          </a:p>
        </p:txBody>
      </p:sp>
      <p:sp>
        <p:nvSpPr>
          <p:cNvPr id="7" name="Title 5">
            <a:extLst>
              <a:ext uri="{FF2B5EF4-FFF2-40B4-BE49-F238E27FC236}">
                <a16:creationId xmlns:a16="http://schemas.microsoft.com/office/drawing/2014/main" id="{76B4ABB3-4DCB-E264-C0B7-18A17F6F7A67}"/>
              </a:ext>
            </a:extLst>
          </p:cNvPr>
          <p:cNvSpPr>
            <a:spLocks noGrp="1"/>
          </p:cNvSpPr>
          <p:nvPr>
            <p:ph type="ctrTitle"/>
          </p:nvPr>
        </p:nvSpPr>
        <p:spPr>
          <a:xfrm>
            <a:off x="3086100" y="625475"/>
            <a:ext cx="8458200" cy="762000"/>
          </a:xfrm>
        </p:spPr>
        <p:txBody>
          <a:bodyPr/>
          <a:lstStyle/>
          <a:p>
            <a:r>
              <a:rPr lang="en-US" sz="2800" dirty="0">
                <a:latin typeface="Lub Dub Medium" panose="020B0603030403020204" pitchFamily="34" charset="0"/>
              </a:rPr>
              <a:t>Table 23. Specific Drug Therapy for Maintenance of Sinus Rhythm in Patients With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Tree>
    <p:extLst>
      <p:ext uri="{BB962C8B-B14F-4D97-AF65-F5344CB8AC3E}">
        <p14:creationId xmlns:p14="http://schemas.microsoft.com/office/powerpoint/2010/main" val="30396623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173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83E88976-B3F8-6826-B1CE-F163436A840F}"/>
              </a:ext>
            </a:extLst>
          </p:cNvPr>
          <p:cNvSpPr>
            <a:spLocks noGrp="1"/>
          </p:cNvSpPr>
          <p:nvPr>
            <p:ph type="ctrTitle"/>
          </p:nvPr>
        </p:nvSpPr>
        <p:spPr>
          <a:xfrm>
            <a:off x="228600" y="1442056"/>
            <a:ext cx="1778620" cy="2362200"/>
          </a:xfrm>
        </p:spPr>
        <p:txBody>
          <a:bodyPr/>
          <a:lstStyle/>
          <a:p>
            <a:r>
              <a:rPr lang="en-US" sz="2800" dirty="0">
                <a:latin typeface="Lub Dub Medium" panose="020B0603030403020204" pitchFamily="34" charset="0"/>
              </a:rPr>
              <a:t>Inpatient Initiation of </a:t>
            </a:r>
            <a:r>
              <a:rPr lang="en-US" sz="2800" dirty="0" err="1">
                <a:latin typeface="Lub Dub Medium" panose="020B0603030403020204" pitchFamily="34" charset="0"/>
              </a:rPr>
              <a:t>Antiarrh-ythmic</a:t>
            </a:r>
            <a:r>
              <a:rPr lang="en-US" sz="2800" dirty="0">
                <a:latin typeface="Lub Dub Medium" panose="020B0603030403020204" pitchFamily="34" charset="0"/>
              </a:rPr>
              <a:t> Agents</a:t>
            </a:r>
          </a:p>
        </p:txBody>
      </p:sp>
      <p:graphicFrame>
        <p:nvGraphicFramePr>
          <p:cNvPr id="3" name="Table 2">
            <a:extLst>
              <a:ext uri="{FF2B5EF4-FFF2-40B4-BE49-F238E27FC236}">
                <a16:creationId xmlns:a16="http://schemas.microsoft.com/office/drawing/2014/main" id="{FC21D1C2-DE93-68D9-F93B-8639F80382BB}"/>
              </a:ext>
            </a:extLst>
          </p:cNvPr>
          <p:cNvGraphicFramePr>
            <a:graphicFrameLocks noGrp="1"/>
          </p:cNvGraphicFramePr>
          <p:nvPr>
            <p:extLst>
              <p:ext uri="{D42A27DB-BD31-4B8C-83A1-F6EECF244321}">
                <p14:modId xmlns:p14="http://schemas.microsoft.com/office/powerpoint/2010/main" val="234444390"/>
              </p:ext>
            </p:extLst>
          </p:nvPr>
        </p:nvGraphicFramePr>
        <p:xfrm>
          <a:off x="2007220" y="131955"/>
          <a:ext cx="10858499" cy="7344601"/>
        </p:xfrm>
        <a:graphic>
          <a:graphicData uri="http://schemas.openxmlformats.org/drawingml/2006/table">
            <a:tbl>
              <a:tblPr firstRow="1" firstCol="1" bandRow="1"/>
              <a:tblGrid>
                <a:gridCol w="1029547">
                  <a:extLst>
                    <a:ext uri="{9D8B030D-6E8A-4147-A177-3AD203B41FA5}">
                      <a16:colId xmlns:a16="http://schemas.microsoft.com/office/drawing/2014/main" val="3992793705"/>
                    </a:ext>
                  </a:extLst>
                </a:gridCol>
                <a:gridCol w="1136407">
                  <a:extLst>
                    <a:ext uri="{9D8B030D-6E8A-4147-A177-3AD203B41FA5}">
                      <a16:colId xmlns:a16="http://schemas.microsoft.com/office/drawing/2014/main" val="2032421456"/>
                    </a:ext>
                  </a:extLst>
                </a:gridCol>
                <a:gridCol w="8692545">
                  <a:extLst>
                    <a:ext uri="{9D8B030D-6E8A-4147-A177-3AD203B41FA5}">
                      <a16:colId xmlns:a16="http://schemas.microsoft.com/office/drawing/2014/main" val="1172784779"/>
                    </a:ext>
                  </a:extLst>
                </a:gridCol>
              </a:tblGrid>
              <a:tr h="825471">
                <a:tc gridSpan="3">
                  <a:txBody>
                    <a:bodyPr/>
                    <a:lstStyle/>
                    <a:p>
                      <a:pPr marL="0" marR="0" algn="ctr">
                        <a:lnSpc>
                          <a:spcPct val="200000"/>
                        </a:lnSpc>
                        <a:spcBef>
                          <a:spcPts val="600"/>
                        </a:spcBef>
                        <a:spcAft>
                          <a:spcPts val="0"/>
                        </a:spcAft>
                        <a:tabLst>
                          <a:tab pos="762000" algn="l"/>
                          <a:tab pos="2931795" algn="ctr"/>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Inpatient Initiation of Antiarrhythmic Agents</a:t>
                      </a:r>
                      <a:r>
                        <a:rPr lang="en-US" sz="1800" dirty="0">
                          <a:effectLst/>
                          <a:latin typeface="Times New Roman" panose="02020603050405020304" pitchFamily="18" charset="0"/>
                          <a:cs typeface="Times New Roman" panose="02020603050405020304" pitchFamily="18" charset="0"/>
                        </a:rPr>
                        <a:t> </a:t>
                      </a:r>
                    </a:p>
                    <a:p>
                      <a:pPr marL="0" marR="0" algn="ctr">
                        <a:lnSpc>
                          <a:spcPct val="200000"/>
                        </a:lnSpc>
                        <a:spcBef>
                          <a:spcPts val="60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41922" marR="41922"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Recommendations for Inpatient Initiation of Antiarrhythmic Agents</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60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22" marR="41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416005482"/>
                  </a:ext>
                </a:extLst>
              </a:tr>
              <a:tr h="352234">
                <a:tc>
                  <a:txBody>
                    <a:bodyPr/>
                    <a:lstStyle/>
                    <a:p>
                      <a:pPr marL="0" marR="0" algn="ctr">
                        <a:lnSpc>
                          <a:spcPct val="200000"/>
                        </a:lnSpc>
                        <a:spcBef>
                          <a:spcPts val="600"/>
                        </a:spcBef>
                        <a:spcAft>
                          <a:spcPts val="0"/>
                        </a:spcAft>
                      </a:pPr>
                      <a:r>
                        <a:rPr lang="en-US" sz="1800" b="1" dirty="0">
                          <a:effectLst/>
                          <a:latin typeface="Times New Roman"/>
                          <a:ea typeface="Calibri" panose="020F0502020204030204" pitchFamily="34" charset="0"/>
                          <a:cs typeface="Times New Roman"/>
                        </a:rPr>
                        <a:t>COR</a:t>
                      </a:r>
                      <a:endParaRPr lang="en-US" sz="1800" dirty="0">
                        <a:effectLst/>
                        <a:latin typeface="Times New Roman"/>
                        <a:ea typeface="Times New Roman" panose="02020603050405020304" pitchFamily="18" charset="0"/>
                        <a:cs typeface="Times New Roman"/>
                      </a:endParaRPr>
                    </a:p>
                  </a:txBody>
                  <a:tcPr marL="41922" marR="419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dirty="0">
                          <a:effectLst/>
                          <a:latin typeface="Times New Roman"/>
                          <a:ea typeface="Calibri" panose="020F0502020204030204" pitchFamily="34" charset="0"/>
                          <a:cs typeface="Times New Roman"/>
                        </a:rPr>
                        <a:t>LOE</a:t>
                      </a:r>
                      <a:endParaRPr lang="en-US" sz="1800" dirty="0">
                        <a:effectLst/>
                        <a:latin typeface="Times New Roman"/>
                        <a:ea typeface="Times New Roman" panose="02020603050405020304" pitchFamily="18" charset="0"/>
                        <a:cs typeface="Times New Roman"/>
                      </a:endParaRPr>
                    </a:p>
                  </a:txBody>
                  <a:tcPr marL="41922" marR="419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dirty="0">
                          <a:effectLst/>
                          <a:latin typeface="Times New Roman"/>
                          <a:ea typeface="Calibri" panose="020F0502020204030204" pitchFamily="34" charset="0"/>
                          <a:cs typeface="Times New Roman"/>
                        </a:rPr>
                        <a:t>Recommendations</a:t>
                      </a:r>
                      <a:endParaRPr lang="en-US" sz="1800" dirty="0">
                        <a:effectLst/>
                        <a:latin typeface="Times New Roman"/>
                        <a:ea typeface="Times New Roman" panose="02020603050405020304" pitchFamily="18" charset="0"/>
                        <a:cs typeface="Times New Roman"/>
                      </a:endParaRPr>
                    </a:p>
                  </a:txBody>
                  <a:tcPr marL="41922" marR="419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5608021"/>
                  </a:ext>
                </a:extLst>
              </a:tr>
              <a:tr h="1598809">
                <a:tc>
                  <a:txBody>
                    <a:bodyPr/>
                    <a:lstStyle/>
                    <a:p>
                      <a:pPr marL="0" marR="0" algn="ctr">
                        <a:lnSpc>
                          <a:spcPct val="200000"/>
                        </a:lnSpc>
                        <a:spcBef>
                          <a:spcPts val="60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41922" marR="419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41922" marR="419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a:pPr>
                      <a:r>
                        <a:rPr lang="en-US" sz="1800" b="1" spc="-30" dirty="0">
                          <a:effectLst/>
                          <a:latin typeface="Times New Roman" panose="02020603050405020304" pitchFamily="18" charset="0"/>
                          <a:ea typeface="Calibri" panose="020F0502020204030204" pitchFamily="34" charset="0"/>
                          <a:cs typeface="Times New Roman" panose="02020603050405020304" pitchFamily="18" charset="0"/>
                        </a:rPr>
                        <a:t>Patients with AF who are initiating, increasing the dose of, or reinitiating </a:t>
                      </a:r>
                      <a:r>
                        <a:rPr lang="en-US" sz="1800" b="1" spc="-30" dirty="0" err="1">
                          <a:effectLst/>
                          <a:latin typeface="Times New Roman" panose="02020603050405020304" pitchFamily="18" charset="0"/>
                          <a:ea typeface="Calibri" panose="020F0502020204030204" pitchFamily="34" charset="0"/>
                          <a:cs typeface="Times New Roman" panose="02020603050405020304" pitchFamily="18" charset="0"/>
                        </a:rPr>
                        <a:t>dofetilide</a:t>
                      </a:r>
                      <a:r>
                        <a:rPr lang="en-US" sz="1800" b="1" spc="-30" dirty="0">
                          <a:effectLst/>
                          <a:latin typeface="Times New Roman" panose="02020603050405020304" pitchFamily="18" charset="0"/>
                          <a:ea typeface="Calibri" panose="020F0502020204030204" pitchFamily="34" charset="0"/>
                          <a:cs typeface="Times New Roman" panose="02020603050405020304" pitchFamily="18" charset="0"/>
                        </a:rPr>
                        <a:t> therapy should be admitted </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a minimum of 3 days</a:t>
                      </a:r>
                      <a:r>
                        <a:rPr lang="en-US" sz="1800" b="1" spc="-30" dirty="0">
                          <a:effectLst/>
                          <a:latin typeface="Times New Roman" panose="02020603050405020304" pitchFamily="18" charset="0"/>
                          <a:ea typeface="Calibri" panose="020F0502020204030204" pitchFamily="34" charset="0"/>
                          <a:cs typeface="Times New Roman" panose="02020603050405020304" pitchFamily="18" charset="0"/>
                        </a:rPr>
                        <a:t> to a facility that </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can provide continuous electrocardiographic monitoring, calculations of CrCl, and cardiac resuscitation, given the potential for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proarrhythmia</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22" marR="41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9930297"/>
                  </a:ext>
                </a:extLst>
              </a:tr>
              <a:tr h="1187276">
                <a:tc>
                  <a:txBody>
                    <a:bodyPr/>
                    <a:lstStyle/>
                    <a:p>
                      <a:pPr marL="0" marR="0" algn="ctr">
                        <a:lnSpc>
                          <a:spcPct val="200000"/>
                        </a:lnSpc>
                        <a:spcBef>
                          <a:spcPts val="60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41922" marR="419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a:ea typeface="Calibri" panose="020F0502020204030204" pitchFamily="34" charset="0"/>
                          <a:cs typeface="Times New Roman"/>
                        </a:rPr>
                        <a:t>B-R</a:t>
                      </a:r>
                      <a:endParaRPr lang="en-US" sz="1800" dirty="0">
                        <a:effectLst/>
                        <a:latin typeface="Times New Roman"/>
                        <a:ea typeface="Times New Roman" panose="02020603050405020304" pitchFamily="18" charset="0"/>
                        <a:cs typeface="Times New Roman"/>
                      </a:endParaRPr>
                    </a:p>
                  </a:txBody>
                  <a:tcPr marL="41922" marR="419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spc="-30" dirty="0">
                          <a:effectLst/>
                          <a:latin typeface="Times New Roman" panose="02020603050405020304" pitchFamily="18" charset="0"/>
                          <a:ea typeface="Calibri" panose="020F0502020204030204" pitchFamily="34" charset="0"/>
                          <a:cs typeface="Times New Roman" panose="02020603050405020304" pitchFamily="18" charset="0"/>
                        </a:rPr>
                        <a:t>In patients with AF, it is reasonable to initiate sotalol therapy in a facility that </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can provide continuous electrocardiographic monitoring, calculations of CrCl, and cardiac resuscitation, given the potential for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proarrhythmia</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bradycardia.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922" marR="41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8199663"/>
                  </a:ext>
                </a:extLst>
              </a:tr>
              <a:tr h="1598809">
                <a:tc>
                  <a:txBody>
                    <a:bodyPr/>
                    <a:lstStyle/>
                    <a:p>
                      <a:pPr marL="0" marR="0" algn="ctr">
                        <a:lnSpc>
                          <a:spcPct val="200000"/>
                        </a:lnSpc>
                        <a:spcBef>
                          <a:spcPts val="60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41922" marR="419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41922" marR="419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3"/>
                      </a:pPr>
                      <a:r>
                        <a:rPr lang="en-US" sz="1800" b="1" spc="-30" dirty="0">
                          <a:effectLst/>
                          <a:latin typeface="Times New Roman"/>
                          <a:ea typeface="Calibri" panose="020F0502020204030204" pitchFamily="34" charset="0"/>
                          <a:cs typeface="Times New Roman"/>
                        </a:rPr>
                        <a:t>In patients with AF who are initiating PITP dosing of  flecainide and propafenone with concomitant atrioventricular nodal blocking drugs, it is reasonable to receive the first dose in a facility that </a:t>
                      </a:r>
                      <a:r>
                        <a:rPr lang="en-US" sz="1800" b="1" dirty="0">
                          <a:solidFill>
                            <a:srgbClr val="000000"/>
                          </a:solidFill>
                          <a:effectLst/>
                          <a:latin typeface="Times New Roman"/>
                          <a:ea typeface="Times New Roman" panose="02020603050405020304" pitchFamily="18" charset="0"/>
                          <a:cs typeface="Times New Roman"/>
                        </a:rPr>
                        <a:t>can provide continuous electrocardiographic monitoring, given the potential for </a:t>
                      </a:r>
                      <a:r>
                        <a:rPr lang="en-US" sz="1800" b="1" dirty="0" err="1">
                          <a:solidFill>
                            <a:srgbClr val="000000"/>
                          </a:solidFill>
                          <a:effectLst/>
                          <a:latin typeface="Times New Roman"/>
                          <a:ea typeface="Times New Roman" panose="02020603050405020304" pitchFamily="18" charset="0"/>
                          <a:cs typeface="Times New Roman"/>
                        </a:rPr>
                        <a:t>proarrhythmia</a:t>
                      </a:r>
                      <a:r>
                        <a:rPr lang="en-US" sz="1800" b="1" dirty="0">
                          <a:solidFill>
                            <a:srgbClr val="000000"/>
                          </a:solidFill>
                          <a:effectLst/>
                          <a:latin typeface="Times New Roman"/>
                          <a:ea typeface="Times New Roman" panose="02020603050405020304" pitchFamily="18" charset="0"/>
                          <a:cs typeface="Times New Roman"/>
                        </a:rPr>
                        <a:t>.</a:t>
                      </a:r>
                      <a:endParaRPr lang="en-US" sz="1800" dirty="0">
                        <a:effectLst/>
                        <a:latin typeface="Times New Roman"/>
                        <a:ea typeface="Times New Roman" panose="02020603050405020304" pitchFamily="18" charset="0"/>
                        <a:cs typeface="Times New Roman"/>
                      </a:endParaRPr>
                    </a:p>
                  </a:txBody>
                  <a:tcPr marL="41922" marR="41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5659517"/>
                  </a:ext>
                </a:extLst>
              </a:tr>
            </a:tbl>
          </a:graphicData>
        </a:graphic>
      </p:graphicFrame>
    </p:spTree>
    <p:extLst>
      <p:ext uri="{BB962C8B-B14F-4D97-AF65-F5344CB8AC3E}">
        <p14:creationId xmlns:p14="http://schemas.microsoft.com/office/powerpoint/2010/main" val="177104799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174</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D063CEFF-CC8B-E725-3693-6D4F49D8A8C0}"/>
              </a:ext>
            </a:extLst>
          </p:cNvPr>
          <p:cNvSpPr>
            <a:spLocks noGrp="1"/>
          </p:cNvSpPr>
          <p:nvPr>
            <p:ph type="ctrTitle"/>
          </p:nvPr>
        </p:nvSpPr>
        <p:spPr>
          <a:xfrm>
            <a:off x="3809997" y="304800"/>
            <a:ext cx="7010401" cy="914400"/>
          </a:xfrm>
        </p:spPr>
        <p:txBody>
          <a:bodyPr/>
          <a:lstStyle/>
          <a:p>
            <a:r>
              <a:rPr lang="en-US" sz="2800" dirty="0">
                <a:latin typeface="Lub Dub Medium" panose="020B0603030403020204" pitchFamily="34" charset="0"/>
              </a:rPr>
              <a:t>Table 24. Recommended Monitoring for Patients Taking Oral Amiodarone</a:t>
            </a:r>
          </a:p>
        </p:txBody>
      </p:sp>
      <p:graphicFrame>
        <p:nvGraphicFramePr>
          <p:cNvPr id="3" name="Table 2">
            <a:extLst>
              <a:ext uri="{FF2B5EF4-FFF2-40B4-BE49-F238E27FC236}">
                <a16:creationId xmlns:a16="http://schemas.microsoft.com/office/drawing/2014/main" id="{CBC0F756-2CCC-6FA3-0179-31CF021962D9}"/>
              </a:ext>
            </a:extLst>
          </p:cNvPr>
          <p:cNvGraphicFramePr>
            <a:graphicFrameLocks noGrp="1"/>
          </p:cNvGraphicFramePr>
          <p:nvPr>
            <p:extLst>
              <p:ext uri="{D42A27DB-BD31-4B8C-83A1-F6EECF244321}">
                <p14:modId xmlns:p14="http://schemas.microsoft.com/office/powerpoint/2010/main" val="1300156229"/>
              </p:ext>
            </p:extLst>
          </p:nvPr>
        </p:nvGraphicFramePr>
        <p:xfrm>
          <a:off x="1341434" y="1304921"/>
          <a:ext cx="11947525" cy="5619757"/>
        </p:xfrm>
        <a:graphic>
          <a:graphicData uri="http://schemas.openxmlformats.org/drawingml/2006/table">
            <a:tbl>
              <a:tblPr firstRow="1" firstCol="1" bandRow="1"/>
              <a:tblGrid>
                <a:gridCol w="2943289">
                  <a:extLst>
                    <a:ext uri="{9D8B030D-6E8A-4147-A177-3AD203B41FA5}">
                      <a16:colId xmlns:a16="http://schemas.microsoft.com/office/drawing/2014/main" val="3373711062"/>
                    </a:ext>
                  </a:extLst>
                </a:gridCol>
                <a:gridCol w="2886166">
                  <a:extLst>
                    <a:ext uri="{9D8B030D-6E8A-4147-A177-3AD203B41FA5}">
                      <a16:colId xmlns:a16="http://schemas.microsoft.com/office/drawing/2014/main" val="236036144"/>
                    </a:ext>
                  </a:extLst>
                </a:gridCol>
                <a:gridCol w="3578026">
                  <a:extLst>
                    <a:ext uri="{9D8B030D-6E8A-4147-A177-3AD203B41FA5}">
                      <a16:colId xmlns:a16="http://schemas.microsoft.com/office/drawing/2014/main" val="3857228620"/>
                    </a:ext>
                  </a:extLst>
                </a:gridCol>
                <a:gridCol w="2540044">
                  <a:extLst>
                    <a:ext uri="{9D8B030D-6E8A-4147-A177-3AD203B41FA5}">
                      <a16:colId xmlns:a16="http://schemas.microsoft.com/office/drawing/2014/main" val="1376247752"/>
                    </a:ext>
                  </a:extLst>
                </a:gridCol>
              </a:tblGrid>
              <a:tr h="571912">
                <a:tc>
                  <a:txBody>
                    <a:bodyPr/>
                    <a:lstStyle/>
                    <a:p>
                      <a:pPr marL="0" marR="0">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Adverse Effect</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Baseline Testing</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Initial Follow-Up Testing</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Additional Follow-Up Testing</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45762634"/>
                  </a:ext>
                </a:extLst>
              </a:tr>
              <a:tr h="571912">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Hypo- or hyperthyroidism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TSH (T4 and T3 if TSH abnormal)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3-6 mon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Every 6 </a:t>
                      </a:r>
                      <a:r>
                        <a:rPr lang="en-US" sz="1800" dirty="0" err="1">
                          <a:effectLst/>
                          <a:latin typeface="Times New Roman" panose="02020603050405020304" pitchFamily="18" charset="0"/>
                          <a:ea typeface="Times New Roman" panose="02020603050405020304" pitchFamily="18" charset="0"/>
                        </a:rPr>
                        <a:t>mo</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7987944"/>
                  </a:ext>
                </a:extLst>
              </a:tr>
              <a:tr h="267743">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Hepatotoxicity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AST, ALT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3-6 mon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Every 6 </a:t>
                      </a:r>
                      <a:r>
                        <a:rPr lang="en-US" sz="1800" dirty="0" err="1">
                          <a:effectLst/>
                          <a:latin typeface="Times New Roman" panose="02020603050405020304" pitchFamily="18" charset="0"/>
                          <a:ea typeface="Times New Roman" panose="02020603050405020304" pitchFamily="18" charset="0"/>
                        </a:rPr>
                        <a:t>mo</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47630"/>
                  </a:ext>
                </a:extLst>
              </a:tr>
              <a:tr h="267743">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QT interval prolongation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ECG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Annually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0010391"/>
                  </a:ext>
                </a:extLst>
              </a:tr>
              <a:tr h="1180249">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Interstitial lung disease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Chest x-ray: Recommended </a:t>
                      </a:r>
                    </a:p>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CT chest: Not recommended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Chest x-ray: Unexplained cough or dyspnea or other signs/symptoms suspicious for interstitial lung disease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CT chest: As indicated to follow-up ongoing symptoms or chest x-ray findings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285846"/>
                  </a:ext>
                </a:extLst>
              </a:tr>
              <a:tr h="571912">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Corneal microdeposits (epithelial keratopathy)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Not recommended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Development of visual abnormalities which may indicate optic neuropathy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3984629"/>
                  </a:ext>
                </a:extLst>
              </a:tr>
              <a:tr h="876080">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Dermatologic (blue-grey skin discoloration), photosensitivity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Not recommended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Physical examination annually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Development of skin discoloration, severe sunburn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5666065"/>
                  </a:ext>
                </a:extLst>
              </a:tr>
              <a:tr h="876080">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Neurological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Not recommended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Physical examination annually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Development of peripheral neuropathy or other neurological abnormalities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6395427"/>
                  </a:ext>
                </a:extLst>
              </a:tr>
            </a:tbl>
          </a:graphicData>
        </a:graphic>
      </p:graphicFrame>
      <p:sp>
        <p:nvSpPr>
          <p:cNvPr id="6" name="TextBox 5">
            <a:extLst>
              <a:ext uri="{FF2B5EF4-FFF2-40B4-BE49-F238E27FC236}">
                <a16:creationId xmlns:a16="http://schemas.microsoft.com/office/drawing/2014/main" id="{ED386944-C3BA-0443-21A1-979F03F7B073}"/>
              </a:ext>
            </a:extLst>
          </p:cNvPr>
          <p:cNvSpPr txBox="1"/>
          <p:nvPr/>
        </p:nvSpPr>
        <p:spPr>
          <a:xfrm>
            <a:off x="1341434" y="7010399"/>
            <a:ext cx="11947524" cy="461665"/>
          </a:xfrm>
          <a:prstGeom prst="rect">
            <a:avLst/>
          </a:prstGeom>
          <a:noFill/>
        </p:spPr>
        <p:txBody>
          <a:bodyPr wrap="square">
            <a:spAutoFit/>
          </a:bodyPr>
          <a:lstStyle/>
          <a:p>
            <a:r>
              <a:rPr lang="en-US" sz="1200" dirty="0">
                <a:latin typeface="Lub Dub Medium" panose="020B0603030403020204" pitchFamily="34" charset="0"/>
              </a:rPr>
              <a:t>ALT indicates alanine transaminase; AST, aspartate transaminase; BP, blood pressure; CT, computed tomography;  ECG, electrocardiogram; TSH, thyroid-stimulating hormone; and </a:t>
            </a:r>
            <a:r>
              <a:rPr lang="en-US" sz="1200" dirty="0" err="1">
                <a:latin typeface="Lub Dub Medium" panose="020B0603030403020204" pitchFamily="34" charset="0"/>
              </a:rPr>
              <a:t>TdP</a:t>
            </a:r>
            <a:r>
              <a:rPr lang="en-US" sz="1200" dirty="0">
                <a:latin typeface="Lub Dub Medium" panose="020B0603030403020204" pitchFamily="34" charset="0"/>
              </a:rPr>
              <a:t>, </a:t>
            </a:r>
            <a:r>
              <a:rPr lang="en-US" sz="1200" dirty="0" err="1">
                <a:latin typeface="Lub Dub Medium" panose="020B0603030403020204" pitchFamily="34" charset="0"/>
              </a:rPr>
              <a:t>torsades</a:t>
            </a:r>
            <a:r>
              <a:rPr lang="en-US" sz="1200" dirty="0">
                <a:latin typeface="Lub Dub Medium" panose="020B0603030403020204" pitchFamily="34" charset="0"/>
              </a:rPr>
              <a:t> de pointes.</a:t>
            </a:r>
          </a:p>
        </p:txBody>
      </p:sp>
    </p:spTree>
    <p:extLst>
      <p:ext uri="{BB962C8B-B14F-4D97-AF65-F5344CB8AC3E}">
        <p14:creationId xmlns:p14="http://schemas.microsoft.com/office/powerpoint/2010/main" val="308384026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175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8F96F2FA-15BE-CEFA-586E-14DD144EE1D1}"/>
              </a:ext>
            </a:extLst>
          </p:cNvPr>
          <p:cNvSpPr>
            <a:spLocks noGrp="1"/>
          </p:cNvSpPr>
          <p:nvPr>
            <p:ph type="ctrTitle"/>
          </p:nvPr>
        </p:nvSpPr>
        <p:spPr>
          <a:xfrm>
            <a:off x="3467096" y="609600"/>
            <a:ext cx="7696203" cy="914400"/>
          </a:xfrm>
        </p:spPr>
        <p:txBody>
          <a:bodyPr/>
          <a:lstStyle/>
          <a:p>
            <a:r>
              <a:rPr lang="en-US" sz="2800" dirty="0">
                <a:latin typeface="Lub Dub Medium" panose="020B0603030403020204" pitchFamily="34" charset="0"/>
              </a:rPr>
              <a:t>Table 25. Recommended Monitoring for Patients Taking Other Antiarrhythmic Drugs</a:t>
            </a:r>
          </a:p>
        </p:txBody>
      </p:sp>
      <p:graphicFrame>
        <p:nvGraphicFramePr>
          <p:cNvPr id="3" name="Table 2">
            <a:extLst>
              <a:ext uri="{FF2B5EF4-FFF2-40B4-BE49-F238E27FC236}">
                <a16:creationId xmlns:a16="http://schemas.microsoft.com/office/drawing/2014/main" id="{AA6E7E17-ADFD-3621-016C-F5E526BCD08A}"/>
              </a:ext>
            </a:extLst>
          </p:cNvPr>
          <p:cNvGraphicFramePr>
            <a:graphicFrameLocks noGrp="1"/>
          </p:cNvGraphicFramePr>
          <p:nvPr>
            <p:extLst>
              <p:ext uri="{D42A27DB-BD31-4B8C-83A1-F6EECF244321}">
                <p14:modId xmlns:p14="http://schemas.microsoft.com/office/powerpoint/2010/main" val="3549010467"/>
              </p:ext>
            </p:extLst>
          </p:nvPr>
        </p:nvGraphicFramePr>
        <p:xfrm>
          <a:off x="1006474" y="1807718"/>
          <a:ext cx="12617449" cy="4079875"/>
        </p:xfrm>
        <a:graphic>
          <a:graphicData uri="http://schemas.openxmlformats.org/drawingml/2006/table">
            <a:tbl>
              <a:tblPr firstRow="1" firstCol="1" bandRow="1"/>
              <a:tblGrid>
                <a:gridCol w="1850088">
                  <a:extLst>
                    <a:ext uri="{9D8B030D-6E8A-4147-A177-3AD203B41FA5}">
                      <a16:colId xmlns:a16="http://schemas.microsoft.com/office/drawing/2014/main" val="2640129986"/>
                    </a:ext>
                  </a:extLst>
                </a:gridCol>
                <a:gridCol w="4382438">
                  <a:extLst>
                    <a:ext uri="{9D8B030D-6E8A-4147-A177-3AD203B41FA5}">
                      <a16:colId xmlns:a16="http://schemas.microsoft.com/office/drawing/2014/main" val="1769871724"/>
                    </a:ext>
                  </a:extLst>
                </a:gridCol>
                <a:gridCol w="3352800">
                  <a:extLst>
                    <a:ext uri="{9D8B030D-6E8A-4147-A177-3AD203B41FA5}">
                      <a16:colId xmlns:a16="http://schemas.microsoft.com/office/drawing/2014/main" val="3830355861"/>
                    </a:ext>
                  </a:extLst>
                </a:gridCol>
                <a:gridCol w="3032123">
                  <a:extLst>
                    <a:ext uri="{9D8B030D-6E8A-4147-A177-3AD203B41FA5}">
                      <a16:colId xmlns:a16="http://schemas.microsoft.com/office/drawing/2014/main" val="2026578461"/>
                    </a:ext>
                  </a:extLst>
                </a:gridCol>
              </a:tblGrid>
              <a:tr h="513715">
                <a:tc>
                  <a:txBody>
                    <a:bodyPr/>
                    <a:lstStyle/>
                    <a:p>
                      <a:pPr marL="0" marR="0">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Drug</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Baseline Testing</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Follow-Up Testing</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Additional Follow-Up Testing</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0281701"/>
                  </a:ext>
                </a:extLst>
              </a:tr>
              <a:tr h="2742565">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Dofetilide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12-lead ECG*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Continuous ECG monitoring during 3-d hospitalization for </a:t>
                      </a:r>
                      <a:r>
                        <a:rPr lang="en-US" sz="1800" dirty="0" err="1">
                          <a:effectLst/>
                          <a:latin typeface="Times New Roman" panose="02020603050405020304" pitchFamily="18" charset="0"/>
                          <a:ea typeface="Calibri" panose="020F0502020204030204" pitchFamily="34" charset="0"/>
                        </a:rPr>
                        <a:t>dofetilide</a:t>
                      </a:r>
                      <a:r>
                        <a:rPr lang="en-US" sz="1800" dirty="0">
                          <a:effectLst/>
                          <a:latin typeface="Times New Roman" panose="02020603050405020304" pitchFamily="18" charset="0"/>
                          <a:ea typeface="Calibri" panose="020F0502020204030204" pitchFamily="34" charset="0"/>
                        </a:rPr>
                        <a:t> initiation</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Serum potassium and magnesium concentration</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Serum creatinine for estimation of CrCl</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In 3-6 </a:t>
                      </a:r>
                      <a:r>
                        <a:rPr lang="en-US" sz="1800" b="1" dirty="0" err="1">
                          <a:effectLst/>
                          <a:latin typeface="Times New Roman" panose="02020603050405020304" pitchFamily="18" charset="0"/>
                          <a:ea typeface="Times New Roman" panose="02020603050405020304" pitchFamily="18" charset="0"/>
                        </a:rPr>
                        <a:t>mo</a:t>
                      </a: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12-lead ECG*</a:t>
                      </a: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Serum potassium and magnesium concentration</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Serum creatinine for estimation of CrCl</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Every 3-6 </a:t>
                      </a:r>
                      <a:r>
                        <a:rPr lang="en-US" sz="1800" b="1" dirty="0" err="1">
                          <a:effectLst/>
                          <a:latin typeface="Times New Roman" panose="02020603050405020304" pitchFamily="18" charset="0"/>
                          <a:ea typeface="Times New Roman" panose="02020603050405020304" pitchFamily="18" charset="0"/>
                        </a:rPr>
                        <a:t>mo</a:t>
                      </a: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rPr>
                        <a:t>more frequently for patients concomitantly taking other QT interval-prolonging drugs or with changing</a:t>
                      </a:r>
                      <a:r>
                        <a:rPr lang="en-US" sz="1800" dirty="0">
                          <a:effectLst/>
                          <a:latin typeface="Times New Roman" panose="02020603050405020304" pitchFamily="18" charset="0"/>
                          <a:ea typeface="Calibri" panose="020F0502020204030204" pitchFamily="34" charset="0"/>
                        </a:rPr>
                        <a:t> </a:t>
                      </a:r>
                      <a:r>
                        <a:rPr lang="en-US" sz="1800" b="1" dirty="0">
                          <a:effectLst/>
                          <a:latin typeface="Times New Roman" panose="02020603050405020304" pitchFamily="18" charset="0"/>
                          <a:ea typeface="Calibri" panose="020F0502020204030204" pitchFamily="34" charset="0"/>
                        </a:rPr>
                        <a:t>kidney function</a:t>
                      </a:r>
                      <a:r>
                        <a:rPr lang="en-US" sz="1800" b="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12-lead ECG*</a:t>
                      </a: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Serum potassium and magnesium concentration</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Serum creatinine for estimation of CrCl</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065191"/>
                  </a:ext>
                </a:extLst>
              </a:tr>
            </a:tbl>
          </a:graphicData>
        </a:graphic>
      </p:graphicFrame>
      <p:sp>
        <p:nvSpPr>
          <p:cNvPr id="7" name="TextBox 6">
            <a:extLst>
              <a:ext uri="{FF2B5EF4-FFF2-40B4-BE49-F238E27FC236}">
                <a16:creationId xmlns:a16="http://schemas.microsoft.com/office/drawing/2014/main" id="{076A2C20-2E9E-85D2-43BD-D6F024355A20}"/>
              </a:ext>
            </a:extLst>
          </p:cNvPr>
          <p:cNvSpPr txBox="1"/>
          <p:nvPr/>
        </p:nvSpPr>
        <p:spPr>
          <a:xfrm>
            <a:off x="1006474" y="6006383"/>
            <a:ext cx="11734800" cy="1015663"/>
          </a:xfrm>
          <a:prstGeom prst="rect">
            <a:avLst/>
          </a:prstGeom>
          <a:noFill/>
        </p:spPr>
        <p:txBody>
          <a:bodyPr wrap="square">
            <a:spAutoFit/>
          </a:bodyPr>
          <a:lstStyle/>
          <a:p>
            <a:pPr marL="0" marR="0">
              <a:spcBef>
                <a:spcPts val="0"/>
              </a:spcBef>
              <a:spcAft>
                <a:spcPts val="0"/>
              </a:spcAft>
            </a:pPr>
            <a:r>
              <a:rPr lang="en-US" sz="1200" b="1" dirty="0">
                <a:solidFill>
                  <a:srgbClr val="000000"/>
                </a:solidFill>
                <a:effectLst/>
                <a:latin typeface="Lub Dub Medium" panose="020B0603030403020204" pitchFamily="34" charset="0"/>
                <a:ea typeface="Times New Roman" panose="02020603050405020304" pitchFamily="18" charset="0"/>
              </a:rPr>
              <a:t>* </a:t>
            </a:r>
            <a:r>
              <a:rPr lang="en-US" sz="1200" dirty="0">
                <a:effectLst/>
                <a:latin typeface="Lub Dub Medium" panose="020B0603030403020204" pitchFamily="34" charset="0"/>
                <a:ea typeface="Times New Roman" panose="02020603050405020304" pitchFamily="18" charset="0"/>
              </a:rPr>
              <a:t>Assess rhythm and calculate QTc.</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r>
              <a:rPr lang="en-US" sz="1200" dirty="0">
                <a:effectLst/>
                <a:latin typeface="Lub Dub Medium" panose="020B0603030403020204" pitchFamily="34" charset="0"/>
                <a:ea typeface="Calibri" panose="020F0502020204030204" pitchFamily="34" charset="0"/>
              </a:rPr>
              <a:t>To facilitate early detection of potential dronedarone-associated hepatotoxicity.</a:t>
            </a:r>
            <a:endParaRPr lang="en-US" sz="1200" dirty="0">
              <a:effectLst/>
              <a:latin typeface="Lub Dub Medium" panose="020B0603030403020204" pitchFamily="34" charset="0"/>
              <a:ea typeface="Times New Roman" panose="02020603050405020304" pitchFamily="18" charset="0"/>
            </a:endParaRPr>
          </a:p>
          <a:p>
            <a:pPr marL="0" marR="0">
              <a:spcBef>
                <a:spcPts val="0"/>
              </a:spcBef>
              <a:spcAft>
                <a:spcPts val="0"/>
              </a:spcAft>
            </a:pPr>
            <a:endParaRPr lang="en-US" sz="1200" dirty="0">
              <a:effectLst/>
              <a:latin typeface="Lub Dub Medium" panose="020B0603030403020204" pitchFamily="34" charset="0"/>
              <a:ea typeface="Times New Roman" panose="02020603050405020304" pitchFamily="18" charset="0"/>
            </a:endParaRPr>
          </a:p>
          <a:p>
            <a:pPr marL="0" marR="0">
              <a:spcBef>
                <a:spcPts val="0"/>
              </a:spcBef>
              <a:spcAft>
                <a:spcPts val="0"/>
              </a:spcAft>
            </a:pPr>
            <a:r>
              <a:rPr lang="en-US" sz="1200" dirty="0">
                <a:effectLst/>
                <a:latin typeface="Lub Dub Medium" panose="020B0603030403020204" pitchFamily="34" charset="0"/>
                <a:ea typeface="Times New Roman" panose="02020603050405020304" pitchFamily="18" charset="0"/>
              </a:rPr>
              <a:t>ALT indicates alanine transaminase; AST, aspartame transaminase; BP, blood pressure; ECG, electrocardiogram; CrCl, creatinine clearance; and </a:t>
            </a:r>
            <a:r>
              <a:rPr lang="en-US" sz="1200" dirty="0" err="1">
                <a:effectLst/>
                <a:latin typeface="Lub Dub Medium" panose="020B0603030403020204" pitchFamily="34" charset="0"/>
                <a:ea typeface="Times New Roman" panose="02020603050405020304" pitchFamily="18" charset="0"/>
              </a:rPr>
              <a:t>TdP</a:t>
            </a:r>
            <a:r>
              <a:rPr lang="en-US" sz="1200" dirty="0">
                <a:effectLst/>
                <a:latin typeface="Lub Dub Medium" panose="020B0603030403020204" pitchFamily="34" charset="0"/>
                <a:ea typeface="Times New Roman" panose="02020603050405020304" pitchFamily="18" charset="0"/>
              </a:rPr>
              <a:t>, </a:t>
            </a:r>
            <a:r>
              <a:rPr lang="en-US" sz="1200" dirty="0" err="1">
                <a:effectLst/>
                <a:latin typeface="Lub Dub Medium" panose="020B0603030403020204" pitchFamily="34" charset="0"/>
                <a:ea typeface="Times New Roman" panose="02020603050405020304" pitchFamily="18" charset="0"/>
              </a:rPr>
              <a:t>torsades</a:t>
            </a:r>
            <a:r>
              <a:rPr lang="en-US" sz="1200" dirty="0">
                <a:effectLst/>
                <a:latin typeface="Lub Dub Medium" panose="020B0603030403020204" pitchFamily="34" charset="0"/>
                <a:ea typeface="Times New Roman" panose="02020603050405020304" pitchFamily="18" charset="0"/>
              </a:rPr>
              <a:t> de pointes.</a:t>
            </a:r>
          </a:p>
        </p:txBody>
      </p:sp>
    </p:spTree>
    <p:extLst>
      <p:ext uri="{BB962C8B-B14F-4D97-AF65-F5344CB8AC3E}">
        <p14:creationId xmlns:p14="http://schemas.microsoft.com/office/powerpoint/2010/main" val="316846081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176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EBF41EA5-1ADB-4447-53B4-F71850310926}"/>
              </a:ext>
            </a:extLst>
          </p:cNvPr>
          <p:cNvSpPr>
            <a:spLocks noGrp="1"/>
          </p:cNvSpPr>
          <p:nvPr>
            <p:ph type="ctrTitle"/>
          </p:nvPr>
        </p:nvSpPr>
        <p:spPr>
          <a:xfrm>
            <a:off x="3067048" y="152400"/>
            <a:ext cx="8496304" cy="914400"/>
          </a:xfrm>
        </p:spPr>
        <p:txBody>
          <a:bodyPr/>
          <a:lstStyle/>
          <a:p>
            <a:r>
              <a:rPr lang="en-US" sz="2800" dirty="0">
                <a:latin typeface="Lub Dub Medium" panose="020B0603030403020204" pitchFamily="34" charset="0"/>
              </a:rPr>
              <a:t>Table 25. Recommended Monitoring for Patients Taking Other Antiarrhythmic Drugs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1142E83E-936A-5145-D6DC-1C8AFB45B5D9}"/>
              </a:ext>
            </a:extLst>
          </p:cNvPr>
          <p:cNvGraphicFramePr>
            <a:graphicFrameLocks noGrp="1"/>
          </p:cNvGraphicFramePr>
          <p:nvPr>
            <p:extLst>
              <p:ext uri="{D42A27DB-BD31-4B8C-83A1-F6EECF244321}">
                <p14:modId xmlns:p14="http://schemas.microsoft.com/office/powerpoint/2010/main" val="1515018610"/>
              </p:ext>
            </p:extLst>
          </p:nvPr>
        </p:nvGraphicFramePr>
        <p:xfrm>
          <a:off x="996238" y="1287780"/>
          <a:ext cx="12617449" cy="5212080"/>
        </p:xfrm>
        <a:graphic>
          <a:graphicData uri="http://schemas.openxmlformats.org/drawingml/2006/table">
            <a:tbl>
              <a:tblPr firstRow="1" firstCol="1" bandRow="1"/>
              <a:tblGrid>
                <a:gridCol w="1850088">
                  <a:extLst>
                    <a:ext uri="{9D8B030D-6E8A-4147-A177-3AD203B41FA5}">
                      <a16:colId xmlns:a16="http://schemas.microsoft.com/office/drawing/2014/main" val="4293596380"/>
                    </a:ext>
                  </a:extLst>
                </a:gridCol>
                <a:gridCol w="3788712">
                  <a:extLst>
                    <a:ext uri="{9D8B030D-6E8A-4147-A177-3AD203B41FA5}">
                      <a16:colId xmlns:a16="http://schemas.microsoft.com/office/drawing/2014/main" val="1645229346"/>
                    </a:ext>
                  </a:extLst>
                </a:gridCol>
                <a:gridCol w="4436987">
                  <a:extLst>
                    <a:ext uri="{9D8B030D-6E8A-4147-A177-3AD203B41FA5}">
                      <a16:colId xmlns:a16="http://schemas.microsoft.com/office/drawing/2014/main" val="1200961404"/>
                    </a:ext>
                  </a:extLst>
                </a:gridCol>
                <a:gridCol w="2541662">
                  <a:extLst>
                    <a:ext uri="{9D8B030D-6E8A-4147-A177-3AD203B41FA5}">
                      <a16:colId xmlns:a16="http://schemas.microsoft.com/office/drawing/2014/main" val="2098454619"/>
                    </a:ext>
                  </a:extLst>
                </a:gridCol>
              </a:tblGrid>
              <a:tr h="0">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Dronedarone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12-lead ECG*</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AST†</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ALT†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Within first 6 </a:t>
                      </a:r>
                      <a:r>
                        <a:rPr lang="en-US" sz="1800" b="1" dirty="0" err="1">
                          <a:effectLst/>
                          <a:latin typeface="Times New Roman" panose="02020603050405020304" pitchFamily="18" charset="0"/>
                          <a:ea typeface="Times New Roman" panose="02020603050405020304" pitchFamily="18" charset="0"/>
                        </a:rPr>
                        <a:t>mo</a:t>
                      </a:r>
                      <a:r>
                        <a:rPr lang="en-US" sz="1800" b="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AST†</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ALT†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9940341"/>
                  </a:ext>
                </a:extLst>
              </a:tr>
              <a:tr h="0">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Ibutilide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12-lead ECG* </a:t>
                      </a: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Determination of serum potassium and magnesium concentrations and correction of hypokalemia and/or hypomagnesemia is recommended before initiation of the infusion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Continuous electrocardiographic monitoring for assessment of QTc interval duration is recommended for at least 4 h after infusion or until the QTc has returned to baseline to minimize the risk of </a:t>
                      </a:r>
                      <a:r>
                        <a:rPr lang="en-US" sz="1800" dirty="0" err="1">
                          <a:effectLst/>
                          <a:latin typeface="Times New Roman" panose="02020603050405020304" pitchFamily="18" charset="0"/>
                          <a:ea typeface="Calibri" panose="020F0502020204030204" pitchFamily="34" charset="0"/>
                        </a:rPr>
                        <a:t>ibutilide</a:t>
                      </a:r>
                      <a:r>
                        <a:rPr lang="en-US" sz="1800" dirty="0">
                          <a:effectLst/>
                          <a:latin typeface="Times New Roman" panose="02020603050405020304" pitchFamily="18" charset="0"/>
                          <a:ea typeface="Calibri" panose="020F0502020204030204" pitchFamily="34" charset="0"/>
                        </a:rPr>
                        <a:t>-associated </a:t>
                      </a:r>
                      <a:r>
                        <a:rPr lang="en-US" sz="1800" dirty="0" err="1">
                          <a:effectLst/>
                          <a:latin typeface="Times New Roman" panose="02020603050405020304" pitchFamily="18" charset="0"/>
                          <a:ea typeface="Calibri" panose="020F0502020204030204" pitchFamily="34" charset="0"/>
                        </a:rPr>
                        <a:t>TdP</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722161"/>
                  </a:ext>
                </a:extLst>
              </a:tr>
              <a:tr h="0">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Procainamide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12-lead ECG*</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BP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Electrocardiographic monitoring for assessment of rhythm, QRS width and QTc interval is recommended during the infusion to minimize the risk of procainamide-associated ventricular </a:t>
                      </a:r>
                      <a:r>
                        <a:rPr lang="en-US" sz="1800" dirty="0" err="1">
                          <a:effectLst/>
                          <a:latin typeface="Times New Roman" panose="02020603050405020304" pitchFamily="18" charset="0"/>
                          <a:ea typeface="Calibri" panose="020F0502020204030204" pitchFamily="34" charset="0"/>
                        </a:rPr>
                        <a:t>proarrhythmia</a:t>
                      </a:r>
                      <a:r>
                        <a:rPr lang="en-US" sz="1800" dirty="0">
                          <a:effectLst/>
                          <a:latin typeface="Times New Roman" panose="02020603050405020304" pitchFamily="18" charset="0"/>
                          <a:ea typeface="Calibri" panose="020F0502020204030204" pitchFamily="34" charset="0"/>
                        </a:rPr>
                        <a:t>, including </a:t>
                      </a:r>
                      <a:r>
                        <a:rPr lang="en-US" sz="1800" dirty="0" err="1">
                          <a:effectLst/>
                          <a:latin typeface="Times New Roman" panose="02020603050405020304" pitchFamily="18" charset="0"/>
                          <a:ea typeface="Calibri" panose="020F0502020204030204" pitchFamily="34" charset="0"/>
                        </a:rPr>
                        <a:t>TdP</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BP monitoring is recommended during the infusion to detect clinically relevant hypotension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3116564"/>
                  </a:ext>
                </a:extLst>
              </a:tr>
            </a:tbl>
          </a:graphicData>
        </a:graphic>
      </p:graphicFrame>
      <p:sp>
        <p:nvSpPr>
          <p:cNvPr id="4" name="TextBox 3">
            <a:extLst>
              <a:ext uri="{FF2B5EF4-FFF2-40B4-BE49-F238E27FC236}">
                <a16:creationId xmlns:a16="http://schemas.microsoft.com/office/drawing/2014/main" id="{C46C21D5-2700-65DB-C180-F25D5D3D93C2}"/>
              </a:ext>
            </a:extLst>
          </p:cNvPr>
          <p:cNvSpPr txBox="1"/>
          <p:nvPr/>
        </p:nvSpPr>
        <p:spPr>
          <a:xfrm>
            <a:off x="996238" y="6597018"/>
            <a:ext cx="12719761" cy="1015663"/>
          </a:xfrm>
          <a:prstGeom prst="rect">
            <a:avLst/>
          </a:prstGeom>
          <a:noFill/>
        </p:spPr>
        <p:txBody>
          <a:bodyPr wrap="square">
            <a:spAutoFit/>
          </a:bodyPr>
          <a:lstStyle/>
          <a:p>
            <a:pPr marL="0" marR="0">
              <a:spcBef>
                <a:spcPts val="0"/>
              </a:spcBef>
              <a:spcAft>
                <a:spcPts val="0"/>
              </a:spcAft>
            </a:pPr>
            <a:r>
              <a:rPr lang="en-US" sz="1200" b="1" dirty="0">
                <a:solidFill>
                  <a:srgbClr val="000000"/>
                </a:solidFill>
                <a:effectLst/>
                <a:latin typeface="Lub Dub Medium" panose="020B0603030403020204" pitchFamily="34" charset="0"/>
                <a:ea typeface="Times New Roman" panose="02020603050405020304" pitchFamily="18" charset="0"/>
              </a:rPr>
              <a:t>* </a:t>
            </a:r>
            <a:r>
              <a:rPr lang="en-US" sz="1200" dirty="0">
                <a:effectLst/>
                <a:latin typeface="Lub Dub Medium" panose="020B0603030403020204" pitchFamily="34" charset="0"/>
                <a:ea typeface="Times New Roman" panose="02020603050405020304" pitchFamily="18" charset="0"/>
              </a:rPr>
              <a:t>Assess rhythm and calculate QTc.</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r>
              <a:rPr lang="en-US" sz="1200" dirty="0">
                <a:effectLst/>
                <a:latin typeface="Lub Dub Medium" panose="020B0603030403020204" pitchFamily="34" charset="0"/>
                <a:ea typeface="Calibri" panose="020F0502020204030204" pitchFamily="34" charset="0"/>
              </a:rPr>
              <a:t>To facilitate early detection of potential dronedarone-associated hepatotoxicity.</a:t>
            </a:r>
            <a:endParaRPr lang="en-US" sz="1200" dirty="0">
              <a:effectLst/>
              <a:latin typeface="Lub Dub Medium" panose="020B0603030403020204" pitchFamily="34" charset="0"/>
              <a:ea typeface="Times New Roman" panose="02020603050405020304" pitchFamily="18" charset="0"/>
            </a:endParaRPr>
          </a:p>
          <a:p>
            <a:pPr marL="0" marR="0">
              <a:spcBef>
                <a:spcPts val="0"/>
              </a:spcBef>
              <a:spcAft>
                <a:spcPts val="0"/>
              </a:spcAft>
            </a:pPr>
            <a:endParaRPr lang="en-US" sz="1200" dirty="0">
              <a:effectLst/>
              <a:latin typeface="Lub Dub Medium" panose="020B0603030403020204" pitchFamily="34" charset="0"/>
              <a:ea typeface="Times New Roman" panose="02020603050405020304" pitchFamily="18" charset="0"/>
            </a:endParaRPr>
          </a:p>
          <a:p>
            <a:pPr marL="0" marR="0">
              <a:spcBef>
                <a:spcPts val="0"/>
              </a:spcBef>
              <a:spcAft>
                <a:spcPts val="0"/>
              </a:spcAft>
            </a:pPr>
            <a:r>
              <a:rPr lang="en-US" sz="1200" dirty="0">
                <a:effectLst/>
                <a:latin typeface="Lub Dub Medium" panose="020B0603030403020204" pitchFamily="34" charset="0"/>
                <a:ea typeface="Times New Roman" panose="02020603050405020304" pitchFamily="18" charset="0"/>
              </a:rPr>
              <a:t>ALT indicates alanine transaminase; AST, aspartame transaminase; BP, blood pressure;  ECG, electrocardiogram; CrCl, creatinine clearance; and </a:t>
            </a:r>
            <a:r>
              <a:rPr lang="en-US" sz="1200" dirty="0" err="1">
                <a:effectLst/>
                <a:latin typeface="Lub Dub Medium" panose="020B0603030403020204" pitchFamily="34" charset="0"/>
                <a:ea typeface="Times New Roman" panose="02020603050405020304" pitchFamily="18" charset="0"/>
              </a:rPr>
              <a:t>TdP</a:t>
            </a:r>
            <a:r>
              <a:rPr lang="en-US" sz="1200" dirty="0">
                <a:effectLst/>
                <a:latin typeface="Lub Dub Medium" panose="020B0603030403020204" pitchFamily="34" charset="0"/>
                <a:ea typeface="Times New Roman" panose="02020603050405020304" pitchFamily="18" charset="0"/>
              </a:rPr>
              <a:t>, </a:t>
            </a:r>
            <a:r>
              <a:rPr lang="en-US" sz="1200" dirty="0" err="1">
                <a:effectLst/>
                <a:latin typeface="Lub Dub Medium" panose="020B0603030403020204" pitchFamily="34" charset="0"/>
                <a:ea typeface="Times New Roman" panose="02020603050405020304" pitchFamily="18" charset="0"/>
              </a:rPr>
              <a:t>torsades</a:t>
            </a:r>
            <a:r>
              <a:rPr lang="en-US" sz="1200" dirty="0">
                <a:effectLst/>
                <a:latin typeface="Lub Dub Medium" panose="020B0603030403020204" pitchFamily="34" charset="0"/>
                <a:ea typeface="Times New Roman" panose="02020603050405020304" pitchFamily="18" charset="0"/>
              </a:rPr>
              <a:t> de pointes.</a:t>
            </a:r>
          </a:p>
        </p:txBody>
      </p:sp>
    </p:spTree>
    <p:extLst>
      <p:ext uri="{BB962C8B-B14F-4D97-AF65-F5344CB8AC3E}">
        <p14:creationId xmlns:p14="http://schemas.microsoft.com/office/powerpoint/2010/main" val="64468656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177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28FEDD5A-B317-6750-F853-8A5EA77204DD}"/>
              </a:ext>
            </a:extLst>
          </p:cNvPr>
          <p:cNvSpPr>
            <a:spLocks noGrp="1"/>
          </p:cNvSpPr>
          <p:nvPr>
            <p:ph type="ctrTitle"/>
          </p:nvPr>
        </p:nvSpPr>
        <p:spPr>
          <a:xfrm>
            <a:off x="3067047" y="914400"/>
            <a:ext cx="8496304" cy="914400"/>
          </a:xfrm>
        </p:spPr>
        <p:txBody>
          <a:bodyPr/>
          <a:lstStyle/>
          <a:p>
            <a:r>
              <a:rPr lang="en-US" sz="2800" dirty="0">
                <a:latin typeface="Lub Dub Medium" panose="020B0603030403020204" pitchFamily="34" charset="0"/>
              </a:rPr>
              <a:t>Table 25. Recommended Monitoring for Patients Taking Other Antiarrhythmic Drugs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11095025-7B6B-8E5F-8D60-1C2AE038D3F8}"/>
              </a:ext>
            </a:extLst>
          </p:cNvPr>
          <p:cNvGraphicFramePr>
            <a:graphicFrameLocks noGrp="1"/>
          </p:cNvGraphicFramePr>
          <p:nvPr>
            <p:extLst>
              <p:ext uri="{D42A27DB-BD31-4B8C-83A1-F6EECF244321}">
                <p14:modId xmlns:p14="http://schemas.microsoft.com/office/powerpoint/2010/main" val="4018585603"/>
              </p:ext>
            </p:extLst>
          </p:nvPr>
        </p:nvGraphicFramePr>
        <p:xfrm>
          <a:off x="1006475" y="2209800"/>
          <a:ext cx="12617449" cy="3291840"/>
        </p:xfrm>
        <a:graphic>
          <a:graphicData uri="http://schemas.openxmlformats.org/drawingml/2006/table">
            <a:tbl>
              <a:tblPr firstRow="1" firstCol="1" bandRow="1"/>
              <a:tblGrid>
                <a:gridCol w="1850088">
                  <a:extLst>
                    <a:ext uri="{9D8B030D-6E8A-4147-A177-3AD203B41FA5}">
                      <a16:colId xmlns:a16="http://schemas.microsoft.com/office/drawing/2014/main" val="2805870025"/>
                    </a:ext>
                  </a:extLst>
                </a:gridCol>
                <a:gridCol w="3941112">
                  <a:extLst>
                    <a:ext uri="{9D8B030D-6E8A-4147-A177-3AD203B41FA5}">
                      <a16:colId xmlns:a16="http://schemas.microsoft.com/office/drawing/2014/main" val="4051213966"/>
                    </a:ext>
                  </a:extLst>
                </a:gridCol>
                <a:gridCol w="3276600">
                  <a:extLst>
                    <a:ext uri="{9D8B030D-6E8A-4147-A177-3AD203B41FA5}">
                      <a16:colId xmlns:a16="http://schemas.microsoft.com/office/drawing/2014/main" val="3046146229"/>
                    </a:ext>
                  </a:extLst>
                </a:gridCol>
                <a:gridCol w="3549649">
                  <a:extLst>
                    <a:ext uri="{9D8B030D-6E8A-4147-A177-3AD203B41FA5}">
                      <a16:colId xmlns:a16="http://schemas.microsoft.com/office/drawing/2014/main" val="157483722"/>
                    </a:ext>
                  </a:extLst>
                </a:gridCol>
              </a:tblGrid>
              <a:tr h="0">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Sotalol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12-lead ECG*</a:t>
                      </a: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Continuous electrocardiographic monitoring during 3-d hospitalization for sotalol initiation</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Serum potassium and magnesium concentration</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Serum creatinine for estimation of CrCl</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In 3-6 </a:t>
                      </a:r>
                      <a:r>
                        <a:rPr lang="en-US" sz="1800" b="1" dirty="0" err="1">
                          <a:effectLst/>
                          <a:latin typeface="Times New Roman" panose="02020603050405020304" pitchFamily="18" charset="0"/>
                          <a:ea typeface="Times New Roman" panose="02020603050405020304" pitchFamily="18" charset="0"/>
                        </a:rPr>
                        <a:t>mo</a:t>
                      </a:r>
                      <a:r>
                        <a:rPr lang="en-US" sz="1800" b="1" dirty="0">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12-lead ECG*</a:t>
                      </a: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Serum potassium and magnesium concentration</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Serum creatinine for estimation of CrCl</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Every 3-6 </a:t>
                      </a:r>
                      <a:r>
                        <a:rPr lang="en-US" sz="1800" b="1" dirty="0" err="1">
                          <a:effectLst/>
                          <a:latin typeface="Times New Roman" panose="02020603050405020304" pitchFamily="18" charset="0"/>
                          <a:ea typeface="Times New Roman" panose="02020603050405020304" pitchFamily="18" charset="0"/>
                        </a:rPr>
                        <a:t>mo</a:t>
                      </a: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rPr>
                        <a:t>more frequently for patients concomitantly taking other QT interval-prolonging drugs or with changing</a:t>
                      </a:r>
                      <a:r>
                        <a:rPr lang="en-US" sz="1800" dirty="0">
                          <a:effectLst/>
                          <a:latin typeface="Times New Roman" panose="02020603050405020304" pitchFamily="18" charset="0"/>
                          <a:ea typeface="Calibri" panose="020F0502020204030204" pitchFamily="34" charset="0"/>
                        </a:rPr>
                        <a:t> </a:t>
                      </a:r>
                      <a:r>
                        <a:rPr lang="en-US" sz="1800" b="1" dirty="0">
                          <a:effectLst/>
                          <a:latin typeface="Times New Roman" panose="02020603050405020304" pitchFamily="18" charset="0"/>
                          <a:ea typeface="Calibri" panose="020F0502020204030204" pitchFamily="34" charset="0"/>
                        </a:rPr>
                        <a:t>kidney function</a:t>
                      </a:r>
                      <a:r>
                        <a:rPr lang="en-US" sz="1800" b="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12-lead ECG*</a:t>
                      </a: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Serum potassium and magnesium concentration</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Serum creatinine for estimation of CrCl</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8357522"/>
                  </a:ext>
                </a:extLst>
              </a:tr>
            </a:tbl>
          </a:graphicData>
        </a:graphic>
      </p:graphicFrame>
      <p:sp>
        <p:nvSpPr>
          <p:cNvPr id="4" name="TextBox 3">
            <a:extLst>
              <a:ext uri="{FF2B5EF4-FFF2-40B4-BE49-F238E27FC236}">
                <a16:creationId xmlns:a16="http://schemas.microsoft.com/office/drawing/2014/main" id="{F5C744D3-F6F4-D488-F49D-46796FE1E66E}"/>
              </a:ext>
            </a:extLst>
          </p:cNvPr>
          <p:cNvSpPr txBox="1"/>
          <p:nvPr/>
        </p:nvSpPr>
        <p:spPr>
          <a:xfrm>
            <a:off x="1000788" y="5873541"/>
            <a:ext cx="11734800" cy="1015663"/>
          </a:xfrm>
          <a:prstGeom prst="rect">
            <a:avLst/>
          </a:prstGeom>
          <a:noFill/>
        </p:spPr>
        <p:txBody>
          <a:bodyPr wrap="square">
            <a:spAutoFit/>
          </a:bodyPr>
          <a:lstStyle/>
          <a:p>
            <a:pPr marL="0" marR="0">
              <a:spcBef>
                <a:spcPts val="0"/>
              </a:spcBef>
              <a:spcAft>
                <a:spcPts val="0"/>
              </a:spcAft>
            </a:pPr>
            <a:r>
              <a:rPr lang="en-US" sz="1200" b="1" dirty="0">
                <a:solidFill>
                  <a:srgbClr val="000000"/>
                </a:solidFill>
                <a:effectLst/>
                <a:latin typeface="Lub Dub Medium" panose="020B0603030403020204" pitchFamily="34" charset="0"/>
                <a:ea typeface="Times New Roman" panose="02020603050405020304" pitchFamily="18" charset="0"/>
              </a:rPr>
              <a:t>* </a:t>
            </a:r>
            <a:r>
              <a:rPr lang="en-US" sz="1200" dirty="0">
                <a:effectLst/>
                <a:latin typeface="Lub Dub Medium" panose="020B0603030403020204" pitchFamily="34" charset="0"/>
                <a:ea typeface="Times New Roman" panose="02020603050405020304" pitchFamily="18" charset="0"/>
              </a:rPr>
              <a:t>Assess rhythm and calculate QTc.</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r>
              <a:rPr lang="en-US" sz="1200" dirty="0">
                <a:effectLst/>
                <a:latin typeface="Lub Dub Medium" panose="020B0603030403020204" pitchFamily="34" charset="0"/>
                <a:ea typeface="Calibri" panose="020F0502020204030204" pitchFamily="34" charset="0"/>
              </a:rPr>
              <a:t>To facilitate early detection of potential dronedarone-associated hepatotoxicity.</a:t>
            </a:r>
            <a:endParaRPr lang="en-US" sz="1200" dirty="0">
              <a:effectLst/>
              <a:latin typeface="Lub Dub Medium" panose="020B0603030403020204" pitchFamily="34" charset="0"/>
              <a:ea typeface="Times New Roman" panose="02020603050405020304" pitchFamily="18" charset="0"/>
            </a:endParaRPr>
          </a:p>
          <a:p>
            <a:pPr marL="0" marR="0">
              <a:spcBef>
                <a:spcPts val="0"/>
              </a:spcBef>
              <a:spcAft>
                <a:spcPts val="0"/>
              </a:spcAft>
            </a:pPr>
            <a:endParaRPr lang="en-US" sz="1200" dirty="0">
              <a:effectLst/>
              <a:latin typeface="Lub Dub Medium" panose="020B0603030403020204" pitchFamily="34" charset="0"/>
              <a:ea typeface="Times New Roman" panose="02020603050405020304" pitchFamily="18" charset="0"/>
            </a:endParaRPr>
          </a:p>
          <a:p>
            <a:pPr marL="0" marR="0">
              <a:spcBef>
                <a:spcPts val="0"/>
              </a:spcBef>
              <a:spcAft>
                <a:spcPts val="0"/>
              </a:spcAft>
            </a:pPr>
            <a:r>
              <a:rPr lang="en-US" sz="1200" dirty="0">
                <a:effectLst/>
                <a:latin typeface="Lub Dub Medium" panose="020B0603030403020204" pitchFamily="34" charset="0"/>
                <a:ea typeface="Times New Roman" panose="02020603050405020304" pitchFamily="18" charset="0"/>
              </a:rPr>
              <a:t>ALT indicates alanine transaminase; AST, aspartame transaminase; BP, blood pressure; ECG, electrocardiogram; CrCl, creatinine clearance; and </a:t>
            </a:r>
            <a:r>
              <a:rPr lang="en-US" sz="1200" dirty="0" err="1">
                <a:effectLst/>
                <a:latin typeface="Lub Dub Medium" panose="020B0603030403020204" pitchFamily="34" charset="0"/>
                <a:ea typeface="Times New Roman" panose="02020603050405020304" pitchFamily="18" charset="0"/>
              </a:rPr>
              <a:t>TdP</a:t>
            </a:r>
            <a:r>
              <a:rPr lang="en-US" sz="1200" dirty="0">
                <a:effectLst/>
                <a:latin typeface="Lub Dub Medium" panose="020B0603030403020204" pitchFamily="34" charset="0"/>
                <a:ea typeface="Times New Roman" panose="02020603050405020304" pitchFamily="18" charset="0"/>
              </a:rPr>
              <a:t>, </a:t>
            </a:r>
            <a:r>
              <a:rPr lang="en-US" sz="1200" dirty="0" err="1">
                <a:effectLst/>
                <a:latin typeface="Lub Dub Medium" panose="020B0603030403020204" pitchFamily="34" charset="0"/>
                <a:ea typeface="Times New Roman" panose="02020603050405020304" pitchFamily="18" charset="0"/>
              </a:rPr>
              <a:t>torsades</a:t>
            </a:r>
            <a:r>
              <a:rPr lang="en-US" sz="1200" dirty="0">
                <a:effectLst/>
                <a:latin typeface="Lub Dub Medium" panose="020B0603030403020204" pitchFamily="34" charset="0"/>
                <a:ea typeface="Times New Roman" panose="02020603050405020304" pitchFamily="18" charset="0"/>
              </a:rPr>
              <a:t> de pointes.</a:t>
            </a:r>
          </a:p>
        </p:txBody>
      </p:sp>
    </p:spTree>
    <p:extLst>
      <p:ext uri="{BB962C8B-B14F-4D97-AF65-F5344CB8AC3E}">
        <p14:creationId xmlns:p14="http://schemas.microsoft.com/office/powerpoint/2010/main" val="233686838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178</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5B3C6DC6-174B-B9F1-5037-A760E788742C}"/>
              </a:ext>
            </a:extLst>
          </p:cNvPr>
          <p:cNvSpPr>
            <a:spLocks noGrp="1"/>
          </p:cNvSpPr>
          <p:nvPr>
            <p:ph type="ctrTitle"/>
          </p:nvPr>
        </p:nvSpPr>
        <p:spPr>
          <a:xfrm>
            <a:off x="5400523" y="982640"/>
            <a:ext cx="3829349" cy="457199"/>
          </a:xfrm>
        </p:spPr>
        <p:txBody>
          <a:bodyPr/>
          <a:lstStyle/>
          <a:p>
            <a:r>
              <a:rPr lang="en-US" sz="2800" dirty="0">
                <a:latin typeface="Lub Dub Medium" panose="020B0603030403020204" pitchFamily="34" charset="0"/>
              </a:rPr>
              <a:t>AF Catheter Ablation</a:t>
            </a:r>
          </a:p>
        </p:txBody>
      </p:sp>
      <p:graphicFrame>
        <p:nvGraphicFramePr>
          <p:cNvPr id="3" name="Table 2">
            <a:extLst>
              <a:ext uri="{FF2B5EF4-FFF2-40B4-BE49-F238E27FC236}">
                <a16:creationId xmlns:a16="http://schemas.microsoft.com/office/drawing/2014/main" id="{923CFBF4-BA52-0884-278B-3A754D7D2C40}"/>
              </a:ext>
            </a:extLst>
          </p:cNvPr>
          <p:cNvGraphicFramePr>
            <a:graphicFrameLocks noGrp="1"/>
          </p:cNvGraphicFramePr>
          <p:nvPr>
            <p:extLst>
              <p:ext uri="{D42A27DB-BD31-4B8C-83A1-F6EECF244321}">
                <p14:modId xmlns:p14="http://schemas.microsoft.com/office/powerpoint/2010/main" val="1227334"/>
              </p:ext>
            </p:extLst>
          </p:nvPr>
        </p:nvGraphicFramePr>
        <p:xfrm>
          <a:off x="1717772" y="1676400"/>
          <a:ext cx="11194853" cy="5105400"/>
        </p:xfrm>
        <a:graphic>
          <a:graphicData uri="http://schemas.openxmlformats.org/drawingml/2006/table">
            <a:tbl>
              <a:tblPr firstRow="1" firstCol="1" bandRow="1"/>
              <a:tblGrid>
                <a:gridCol w="1638926">
                  <a:extLst>
                    <a:ext uri="{9D8B030D-6E8A-4147-A177-3AD203B41FA5}">
                      <a16:colId xmlns:a16="http://schemas.microsoft.com/office/drawing/2014/main" val="4062176523"/>
                    </a:ext>
                  </a:extLst>
                </a:gridCol>
                <a:gridCol w="998581">
                  <a:extLst>
                    <a:ext uri="{9D8B030D-6E8A-4147-A177-3AD203B41FA5}">
                      <a16:colId xmlns:a16="http://schemas.microsoft.com/office/drawing/2014/main" val="2227563186"/>
                    </a:ext>
                  </a:extLst>
                </a:gridCol>
                <a:gridCol w="8557346">
                  <a:extLst>
                    <a:ext uri="{9D8B030D-6E8A-4147-A177-3AD203B41FA5}">
                      <a16:colId xmlns:a16="http://schemas.microsoft.com/office/drawing/2014/main" val="252404231"/>
                    </a:ext>
                  </a:extLst>
                </a:gridCol>
              </a:tblGrid>
              <a:tr h="1124236">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AF Catheter Ablation </a:t>
                      </a:r>
                    </a:p>
                    <a:p>
                      <a:pPr marL="0" marR="0" algn="ctr">
                        <a:lnSpc>
                          <a:spcPct val="2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tabLst>
                          <a:tab pos="609600" algn="l"/>
                        </a:tabLs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Recommendations for Catheter Ablation </a:t>
                      </a: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308651894"/>
                  </a:ext>
                </a:extLst>
              </a:tr>
              <a:tr h="515780">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COR</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LOE</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Recommendations</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5138050"/>
                  </a:ext>
                </a:extLst>
              </a:tr>
              <a:tr h="1732692">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a:pPr>
                      <a:r>
                        <a:rPr lang="en-US" sz="1800" b="1" dirty="0">
                          <a:effectLst/>
                          <a:latin typeface="Times New Roman"/>
                          <a:ea typeface="Times New Roman" panose="02020603050405020304" pitchFamily="18" charset="0"/>
                          <a:cs typeface="Times New Roman"/>
                        </a:rPr>
                        <a:t>In patients with symptomatic AF in whom antiarrhythmic drugs have been ineffective, contraindicated, not tolerated or not preferred, and continued rhythm control is desired, catheter ablation is useful to improve symptoms.</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3720074"/>
                  </a:ext>
                </a:extLst>
              </a:tr>
              <a:tr h="1732692">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selected patients (generally younger with few comorbidities) with symptomatic paroxysmal AF in whom rhythm control is desired, catheter ablation is useful as first-line therapy to improve symptoms and reduce progression to persistent AF.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9578639"/>
                  </a:ext>
                </a:extLst>
              </a:tr>
            </a:tbl>
          </a:graphicData>
        </a:graphic>
      </p:graphicFrame>
    </p:spTree>
    <p:extLst>
      <p:ext uri="{BB962C8B-B14F-4D97-AF65-F5344CB8AC3E}">
        <p14:creationId xmlns:p14="http://schemas.microsoft.com/office/powerpoint/2010/main" val="84009311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179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F4188089-8C68-A261-F168-3C972D1BB08E}"/>
              </a:ext>
            </a:extLst>
          </p:cNvPr>
          <p:cNvSpPr>
            <a:spLocks noGrp="1"/>
          </p:cNvSpPr>
          <p:nvPr>
            <p:ph type="ctrTitle"/>
          </p:nvPr>
        </p:nvSpPr>
        <p:spPr>
          <a:xfrm>
            <a:off x="4757662" y="762000"/>
            <a:ext cx="5115075" cy="457199"/>
          </a:xfrm>
        </p:spPr>
        <p:txBody>
          <a:bodyPr/>
          <a:lstStyle/>
          <a:p>
            <a:r>
              <a:rPr lang="en-US" sz="2800" dirty="0">
                <a:latin typeface="Lub Dub Medium" panose="020B0603030403020204" pitchFamily="34" charset="0"/>
              </a:rPr>
              <a:t>AF Catheter Ablation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DE3021DE-88FE-7298-6458-1B87E0AB283B}"/>
              </a:ext>
            </a:extLst>
          </p:cNvPr>
          <p:cNvGraphicFramePr>
            <a:graphicFrameLocks noGrp="1"/>
          </p:cNvGraphicFramePr>
          <p:nvPr>
            <p:extLst>
              <p:ext uri="{D42A27DB-BD31-4B8C-83A1-F6EECF244321}">
                <p14:modId xmlns:p14="http://schemas.microsoft.com/office/powerpoint/2010/main" val="3298808701"/>
              </p:ext>
            </p:extLst>
          </p:nvPr>
        </p:nvGraphicFramePr>
        <p:xfrm>
          <a:off x="1752601" y="1588388"/>
          <a:ext cx="11125198" cy="5193413"/>
        </p:xfrm>
        <a:graphic>
          <a:graphicData uri="http://schemas.openxmlformats.org/drawingml/2006/table">
            <a:tbl>
              <a:tblPr firstRow="1" firstCol="1" bandRow="1"/>
              <a:tblGrid>
                <a:gridCol w="1628728">
                  <a:extLst>
                    <a:ext uri="{9D8B030D-6E8A-4147-A177-3AD203B41FA5}">
                      <a16:colId xmlns:a16="http://schemas.microsoft.com/office/drawing/2014/main" val="2219735289"/>
                    </a:ext>
                  </a:extLst>
                </a:gridCol>
                <a:gridCol w="992368">
                  <a:extLst>
                    <a:ext uri="{9D8B030D-6E8A-4147-A177-3AD203B41FA5}">
                      <a16:colId xmlns:a16="http://schemas.microsoft.com/office/drawing/2014/main" val="68549779"/>
                    </a:ext>
                  </a:extLst>
                </a:gridCol>
                <a:gridCol w="8504102">
                  <a:extLst>
                    <a:ext uri="{9D8B030D-6E8A-4147-A177-3AD203B41FA5}">
                      <a16:colId xmlns:a16="http://schemas.microsoft.com/office/drawing/2014/main" val="2662008704"/>
                    </a:ext>
                  </a:extLst>
                </a:gridCol>
              </a:tblGrid>
              <a:tr h="1190927">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648"/>
                    </a:solidFill>
                  </a:tcPr>
                </a:tc>
                <a:tc>
                  <a:txBody>
                    <a:bodyPr/>
                    <a:lstStyle/>
                    <a:p>
                      <a:pPr marL="0" marR="0" algn="ctr">
                        <a:lnSpc>
                          <a:spcPct val="200000"/>
                        </a:lnSpc>
                        <a:spcBef>
                          <a:spcPts val="0"/>
                        </a:spcBef>
                        <a:spcAft>
                          <a:spcPts val="0"/>
                        </a:spcAft>
                      </a:pPr>
                      <a:r>
                        <a:rPr lang="en-US" sz="1800" b="1" kern="1200" dirty="0">
                          <a:solidFill>
                            <a:srgbClr val="000000"/>
                          </a:solidFill>
                          <a:effectLst/>
                          <a:latin typeface="Times New Roman"/>
                          <a:ea typeface="Calibri" panose="020F0502020204030204" pitchFamily="34" charset="0"/>
                          <a:cs typeface="Times New Roman"/>
                        </a:rPr>
                        <a:t>A</a:t>
                      </a:r>
                      <a:endParaRPr lang="en-US" sz="1800" b="1" kern="1200" dirty="0">
                        <a:solidFill>
                          <a:srgbClr val="000000"/>
                        </a:solidFill>
                        <a:effectLst/>
                        <a:latin typeface="Calibri"/>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startAt="3"/>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symptomatic or clinically significant AFL, catheter ablation is useful for improving symptoms.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5541999"/>
                  </a:ext>
                </a:extLst>
              </a:tr>
              <a:tr h="1835478">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08"/>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4"/>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who are undergoing ablation for AF, ablation of additional clinically significant supraventricular arrhythmias can be useful to reduce the likelihood of future arrhythmia.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014520"/>
                  </a:ext>
                </a:extLst>
              </a:tr>
              <a:tr h="2167008">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0A"/>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5"/>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(other than younger with few comorbidities) with symptomatic paroxysmal or persistent AF who are being managed with a rhythm-control strategy, catheter ablation as first-line therapy can be useful to improve symptoms.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2528552"/>
                  </a:ext>
                </a:extLst>
              </a:tr>
            </a:tbl>
          </a:graphicData>
        </a:graphic>
      </p:graphicFrame>
    </p:spTree>
    <p:extLst>
      <p:ext uri="{BB962C8B-B14F-4D97-AF65-F5344CB8AC3E}">
        <p14:creationId xmlns:p14="http://schemas.microsoft.com/office/powerpoint/2010/main" val="4097182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18</a:t>
            </a:fld>
            <a:endParaRPr lang="en-US" dirty="0"/>
          </a:p>
        </p:txBody>
      </p:sp>
      <p:sp>
        <p:nvSpPr>
          <p:cNvPr id="2" name="Title 5">
            <a:extLst>
              <a:ext uri="{FF2B5EF4-FFF2-40B4-BE49-F238E27FC236}">
                <a16:creationId xmlns:a16="http://schemas.microsoft.com/office/drawing/2014/main" id="{AA1E8381-0ED2-148A-4FA3-719B3DEFFE77}"/>
              </a:ext>
            </a:extLst>
          </p:cNvPr>
          <p:cNvSpPr>
            <a:spLocks noGrp="1"/>
          </p:cNvSpPr>
          <p:nvPr>
            <p:ph type="ctrTitle"/>
          </p:nvPr>
        </p:nvSpPr>
        <p:spPr>
          <a:xfrm>
            <a:off x="2667000" y="956758"/>
            <a:ext cx="9982200" cy="915390"/>
          </a:xfrm>
        </p:spPr>
        <p:txBody>
          <a:bodyPr/>
          <a:lstStyle/>
          <a:p>
            <a:r>
              <a:rPr lang="en-US" sz="2800" dirty="0">
                <a:latin typeface="Lub Dub Medium" panose="020B0603030403020204" pitchFamily="34" charset="0"/>
              </a:rPr>
              <a:t>Figure 2. Prevalence of AF Among Medicare Beneficiaries, 1993–2007. </a:t>
            </a:r>
          </a:p>
        </p:txBody>
      </p:sp>
      <p:sp>
        <p:nvSpPr>
          <p:cNvPr id="7" name="TextBox 6">
            <a:extLst>
              <a:ext uri="{FF2B5EF4-FFF2-40B4-BE49-F238E27FC236}">
                <a16:creationId xmlns:a16="http://schemas.microsoft.com/office/drawing/2014/main" id="{FB4730DD-6A61-0A6C-0172-93B3AF64AF01}"/>
              </a:ext>
            </a:extLst>
          </p:cNvPr>
          <p:cNvSpPr txBox="1"/>
          <p:nvPr/>
        </p:nvSpPr>
        <p:spPr>
          <a:xfrm>
            <a:off x="457200" y="6553200"/>
            <a:ext cx="10591800" cy="923330"/>
          </a:xfrm>
          <a:prstGeom prst="rect">
            <a:avLst/>
          </a:prstGeom>
          <a:noFill/>
        </p:spPr>
        <p:txBody>
          <a:bodyPr wrap="square" lIns="91440" tIns="45720" rIns="91440" bIns="45720" anchor="t">
            <a:spAutoFit/>
          </a:bodyPr>
          <a:lstStyle/>
          <a:p>
            <a:r>
              <a:rPr lang="en-US" dirty="0">
                <a:latin typeface="Lub Dub Medium"/>
              </a:rPr>
              <a:t>During each annual GBD Study cycle, population health estimates are produced for the full-time series. Improvements in statistical and geospatial modeling methods and the addition of new data sources may lead to changes in past results across GBD Study cycles. </a:t>
            </a:r>
            <a:endParaRPr lang="en-US" dirty="0">
              <a:latin typeface="Lub Dub Medium" panose="020B0603030403020204" pitchFamily="34" charset="0"/>
            </a:endParaRPr>
          </a:p>
        </p:txBody>
      </p:sp>
      <p:sp>
        <p:nvSpPr>
          <p:cNvPr id="9" name="TextBox 8">
            <a:extLst>
              <a:ext uri="{FF2B5EF4-FFF2-40B4-BE49-F238E27FC236}">
                <a16:creationId xmlns:a16="http://schemas.microsoft.com/office/drawing/2014/main" id="{CB66181F-7B1A-7B26-6A99-6FF3B403CEC8}"/>
              </a:ext>
            </a:extLst>
          </p:cNvPr>
          <p:cNvSpPr txBox="1"/>
          <p:nvPr/>
        </p:nvSpPr>
        <p:spPr>
          <a:xfrm>
            <a:off x="12877800" y="6645533"/>
            <a:ext cx="1752600" cy="830997"/>
          </a:xfrm>
          <a:prstGeom prst="rect">
            <a:avLst/>
          </a:prstGeom>
          <a:noFill/>
        </p:spPr>
        <p:txBody>
          <a:bodyPr wrap="square">
            <a:spAutoFit/>
          </a:bodyPr>
          <a:lstStyle/>
          <a:p>
            <a:r>
              <a:rPr lang="en-US" sz="1200" dirty="0">
                <a:latin typeface="Lub Dub Medium" panose="020B0603030403020204" pitchFamily="34" charset="0"/>
              </a:rPr>
              <a:t>AF indicates atrial fibrillation; and GBD, Global Burden of Disease. </a:t>
            </a:r>
          </a:p>
        </p:txBody>
      </p:sp>
      <p:pic>
        <p:nvPicPr>
          <p:cNvPr id="4" name="Picture 3" descr="A map of the world&#10;&#10;Description automatically generated">
            <a:extLst>
              <a:ext uri="{FF2B5EF4-FFF2-40B4-BE49-F238E27FC236}">
                <a16:creationId xmlns:a16="http://schemas.microsoft.com/office/drawing/2014/main" id="{8606F4EB-A244-5CB3-6D63-EF93D93FA7B8}"/>
              </a:ext>
            </a:extLst>
          </p:cNvPr>
          <p:cNvPicPr>
            <a:picLocks noChangeAspect="1"/>
          </p:cNvPicPr>
          <p:nvPr/>
        </p:nvPicPr>
        <p:blipFill>
          <a:blip r:embed="rId2"/>
          <a:stretch>
            <a:fillRect/>
          </a:stretch>
        </p:blipFill>
        <p:spPr>
          <a:xfrm>
            <a:off x="3269412" y="1891611"/>
            <a:ext cx="8384874" cy="4567147"/>
          </a:xfrm>
          <a:prstGeom prst="rect">
            <a:avLst/>
          </a:prstGeom>
        </p:spPr>
      </p:pic>
    </p:spTree>
    <p:extLst>
      <p:ext uri="{BB962C8B-B14F-4D97-AF65-F5344CB8AC3E}">
        <p14:creationId xmlns:p14="http://schemas.microsoft.com/office/powerpoint/2010/main" val="2714681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180</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307B2FC9-585B-D082-A7E2-614014D1E606}"/>
              </a:ext>
            </a:extLst>
          </p:cNvPr>
          <p:cNvSpPr>
            <a:spLocks noGrp="1"/>
          </p:cNvSpPr>
          <p:nvPr>
            <p:ph type="ctrTitle"/>
          </p:nvPr>
        </p:nvSpPr>
        <p:spPr>
          <a:xfrm>
            <a:off x="4757661" y="1219200"/>
            <a:ext cx="5115075" cy="457199"/>
          </a:xfrm>
        </p:spPr>
        <p:txBody>
          <a:bodyPr/>
          <a:lstStyle/>
          <a:p>
            <a:r>
              <a:rPr lang="en-US" sz="2800" dirty="0">
                <a:latin typeface="Lub Dub Medium" panose="020B0603030403020204" pitchFamily="34" charset="0"/>
              </a:rPr>
              <a:t>AF Catheter Ablation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A9D315DE-705A-26CD-E1FB-0E10D3385E9E}"/>
              </a:ext>
            </a:extLst>
          </p:cNvPr>
          <p:cNvGraphicFramePr>
            <a:graphicFrameLocks noGrp="1"/>
          </p:cNvGraphicFramePr>
          <p:nvPr>
            <p:extLst>
              <p:ext uri="{D42A27DB-BD31-4B8C-83A1-F6EECF244321}">
                <p14:modId xmlns:p14="http://schemas.microsoft.com/office/powerpoint/2010/main" val="3983942113"/>
              </p:ext>
            </p:extLst>
          </p:nvPr>
        </p:nvGraphicFramePr>
        <p:xfrm>
          <a:off x="1562099" y="2250052"/>
          <a:ext cx="11506201" cy="3729495"/>
        </p:xfrm>
        <a:graphic>
          <a:graphicData uri="http://schemas.openxmlformats.org/drawingml/2006/table">
            <a:tbl>
              <a:tblPr firstRow="1" firstCol="1" bandRow="1"/>
              <a:tblGrid>
                <a:gridCol w="1684508">
                  <a:extLst>
                    <a:ext uri="{9D8B030D-6E8A-4147-A177-3AD203B41FA5}">
                      <a16:colId xmlns:a16="http://schemas.microsoft.com/office/drawing/2014/main" val="2228485319"/>
                    </a:ext>
                  </a:extLst>
                </a:gridCol>
                <a:gridCol w="1026353">
                  <a:extLst>
                    <a:ext uri="{9D8B030D-6E8A-4147-A177-3AD203B41FA5}">
                      <a16:colId xmlns:a16="http://schemas.microsoft.com/office/drawing/2014/main" val="4228858056"/>
                    </a:ext>
                  </a:extLst>
                </a:gridCol>
                <a:gridCol w="8795340">
                  <a:extLst>
                    <a:ext uri="{9D8B030D-6E8A-4147-A177-3AD203B41FA5}">
                      <a16:colId xmlns:a16="http://schemas.microsoft.com/office/drawing/2014/main" val="1852785907"/>
                    </a:ext>
                  </a:extLst>
                </a:gridCol>
              </a:tblGrid>
              <a:tr h="1828800">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cs typeface="Times New Roman"/>
                        </a:rPr>
                        <a:t>Cost Value Statement: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200000"/>
                        </a:lnSpc>
                        <a:spcBef>
                          <a:spcPts val="0"/>
                        </a:spcBef>
                        <a:spcAft>
                          <a:spcPts val="0"/>
                        </a:spcAft>
                      </a:pPr>
                      <a:r>
                        <a:rPr lang="en-US" sz="1800" b="1" dirty="0">
                          <a:effectLst/>
                          <a:latin typeface="Times New Roman"/>
                          <a:ea typeface="Times New Roman" panose="02020603050405020304" pitchFamily="18" charset="0"/>
                          <a:cs typeface="Times New Roman"/>
                        </a:rPr>
                        <a:t>Intermediate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cs typeface="Times New Roman"/>
                        </a:rPr>
                        <a:t>B-R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6"/>
                      </a:pPr>
                      <a:r>
                        <a:rPr lang="en-US" sz="1800" b="1" dirty="0">
                          <a:effectLst/>
                          <a:latin typeface="Times New Roman"/>
                          <a:ea typeface="Times New Roman" panose="02020603050405020304" pitchFamily="18" charset="0"/>
                          <a:cs typeface="Times New Roman"/>
                        </a:rPr>
                        <a:t>Catheter ablation for symptomatic AF provides intermediate economic value compared with </a:t>
                      </a:r>
                      <a:r>
                        <a:rPr lang="en-US" sz="1800" b="1" i="0" u="none" strike="noStrike" noProof="0" dirty="0">
                          <a:solidFill>
                            <a:srgbClr val="000000"/>
                          </a:solidFill>
                          <a:effectLst/>
                          <a:latin typeface="Times New Roman"/>
                        </a:rPr>
                        <a:t>antiarrhythmic drug ther</a:t>
                      </a:r>
                      <a:r>
                        <a:rPr lang="en-US" sz="1800" b="1" dirty="0">
                          <a:effectLst/>
                          <a:latin typeface="Times New Roman"/>
                          <a:cs typeface="Times New Roman"/>
                        </a:rPr>
                        <a:t>apy</a:t>
                      </a:r>
                      <a:r>
                        <a:rPr lang="en-US" sz="1800" b="1" dirty="0">
                          <a:effectLst/>
                          <a:latin typeface="Times New Roman"/>
                          <a:ea typeface="Times New Roman" panose="02020603050405020304" pitchFamily="18" charset="0"/>
                          <a:cs typeface="Times New Roman"/>
                        </a:rPr>
                        <a:t>.</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0406295"/>
                  </a:ext>
                </a:extLst>
              </a:tr>
              <a:tr h="1900695">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2b</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7"/>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selected* patients with asymptomatic or minimally symptomatic AF, catheter ablation may be useful for reducing progression of AF and its associated complications.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6826006"/>
                  </a:ext>
                </a:extLst>
              </a:tr>
            </a:tbl>
          </a:graphicData>
        </a:graphic>
      </p:graphicFrame>
      <p:sp>
        <p:nvSpPr>
          <p:cNvPr id="6" name="TextBox 5">
            <a:extLst>
              <a:ext uri="{FF2B5EF4-FFF2-40B4-BE49-F238E27FC236}">
                <a16:creationId xmlns:a16="http://schemas.microsoft.com/office/drawing/2014/main" id="{0D7BAF8E-E498-DBF4-1F7A-802FA012D80C}"/>
              </a:ext>
            </a:extLst>
          </p:cNvPr>
          <p:cNvSpPr txBox="1"/>
          <p:nvPr/>
        </p:nvSpPr>
        <p:spPr>
          <a:xfrm>
            <a:off x="1562099" y="6276201"/>
            <a:ext cx="7891536" cy="276999"/>
          </a:xfrm>
          <a:prstGeom prst="rect">
            <a:avLst/>
          </a:prstGeom>
          <a:noFill/>
        </p:spPr>
        <p:txBody>
          <a:bodyPr wrap="square">
            <a:spAutoFit/>
          </a:bodyPr>
          <a:lstStyle/>
          <a:p>
            <a:r>
              <a:rPr lang="en-US" sz="1200" dirty="0">
                <a:latin typeface="Lub Dub Medium" panose="020B0603030403020204" pitchFamily="34" charset="0"/>
              </a:rPr>
              <a:t>*Younger patients with few comorbidities and a moderate to high burden of AF or persistent AF and AFL.</a:t>
            </a:r>
          </a:p>
        </p:txBody>
      </p:sp>
    </p:spTree>
    <p:extLst>
      <p:ext uri="{BB962C8B-B14F-4D97-AF65-F5344CB8AC3E}">
        <p14:creationId xmlns:p14="http://schemas.microsoft.com/office/powerpoint/2010/main" val="172292943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181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AB361C63-2354-E57D-2177-A69848DA2F45}"/>
              </a:ext>
            </a:extLst>
          </p:cNvPr>
          <p:cNvSpPr>
            <a:spLocks noGrp="1"/>
          </p:cNvSpPr>
          <p:nvPr>
            <p:ph type="ctrTitle"/>
          </p:nvPr>
        </p:nvSpPr>
        <p:spPr>
          <a:xfrm>
            <a:off x="4093330" y="533400"/>
            <a:ext cx="6443739" cy="838199"/>
          </a:xfrm>
        </p:spPr>
        <p:txBody>
          <a:bodyPr/>
          <a:lstStyle/>
          <a:p>
            <a:r>
              <a:rPr lang="en-US" sz="2800" dirty="0">
                <a:latin typeface="Lub Dub Medium" panose="020B0603030403020204" pitchFamily="34" charset="0"/>
              </a:rPr>
              <a:t>Techniques and Technologies for AF Catheter Ablation</a:t>
            </a:r>
          </a:p>
        </p:txBody>
      </p:sp>
      <p:graphicFrame>
        <p:nvGraphicFramePr>
          <p:cNvPr id="3" name="Table 2">
            <a:extLst>
              <a:ext uri="{FF2B5EF4-FFF2-40B4-BE49-F238E27FC236}">
                <a16:creationId xmlns:a16="http://schemas.microsoft.com/office/drawing/2014/main" id="{6EFF6211-CE2F-82F4-6DDC-0BA740907302}"/>
              </a:ext>
            </a:extLst>
          </p:cNvPr>
          <p:cNvGraphicFramePr>
            <a:graphicFrameLocks noGrp="1"/>
          </p:cNvGraphicFramePr>
          <p:nvPr>
            <p:extLst>
              <p:ext uri="{D42A27DB-BD31-4B8C-83A1-F6EECF244321}">
                <p14:modId xmlns:p14="http://schemas.microsoft.com/office/powerpoint/2010/main" val="3330167305"/>
              </p:ext>
            </p:extLst>
          </p:nvPr>
        </p:nvGraphicFramePr>
        <p:xfrm>
          <a:off x="1600200" y="1752600"/>
          <a:ext cx="11429999" cy="5029200"/>
        </p:xfrm>
        <a:graphic>
          <a:graphicData uri="http://schemas.openxmlformats.org/drawingml/2006/table">
            <a:tbl>
              <a:tblPr firstRow="1" firstCol="1" bandRow="1"/>
              <a:tblGrid>
                <a:gridCol w="1195578">
                  <a:extLst>
                    <a:ext uri="{9D8B030D-6E8A-4147-A177-3AD203B41FA5}">
                      <a16:colId xmlns:a16="http://schemas.microsoft.com/office/drawing/2014/main" val="4264954447"/>
                    </a:ext>
                  </a:extLst>
                </a:gridCol>
                <a:gridCol w="1234440">
                  <a:extLst>
                    <a:ext uri="{9D8B030D-6E8A-4147-A177-3AD203B41FA5}">
                      <a16:colId xmlns:a16="http://schemas.microsoft.com/office/drawing/2014/main" val="64903973"/>
                    </a:ext>
                  </a:extLst>
                </a:gridCol>
                <a:gridCol w="8999981">
                  <a:extLst>
                    <a:ext uri="{9D8B030D-6E8A-4147-A177-3AD203B41FA5}">
                      <a16:colId xmlns:a16="http://schemas.microsoft.com/office/drawing/2014/main" val="1932888977"/>
                    </a:ext>
                  </a:extLst>
                </a:gridCol>
              </a:tblGrid>
              <a:tr h="125730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200000"/>
                        </a:lnSpc>
                        <a:spcBef>
                          <a:spcPts val="0"/>
                        </a:spcBef>
                        <a:spcAft>
                          <a:spcPts val="0"/>
                        </a:spcAft>
                        <a:tabLst>
                          <a:tab pos="6096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 for Techniques and Technologies for AF Catheter Ablation </a:t>
                      </a: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295373521"/>
                  </a:ext>
                </a:extLst>
              </a:tr>
              <a:tr h="576827">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6895958"/>
                  </a:ext>
                </a:extLst>
              </a:tr>
              <a:tr h="125730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undergoing ablation for AF, PVI is recommended as the primary lesion set for all patients unless a different specific trigger is identified.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307530"/>
                  </a:ext>
                </a:extLst>
              </a:tr>
              <a:tr h="1937773">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9B1F"/>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undergoing ablation for AF, the value of other endpoints beyond PVI such as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noninducibility</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and ablation of additional anatomic ablation targets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eg</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posterior wall sites, low voltage areas, complex fractionated electrograms, rotors) is uncertain.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2941224"/>
                  </a:ext>
                </a:extLst>
              </a:tr>
            </a:tbl>
          </a:graphicData>
        </a:graphic>
      </p:graphicFrame>
    </p:spTree>
    <p:extLst>
      <p:ext uri="{BB962C8B-B14F-4D97-AF65-F5344CB8AC3E}">
        <p14:creationId xmlns:p14="http://schemas.microsoft.com/office/powerpoint/2010/main" val="338610027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182</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F81FA34F-78DE-40F4-B143-1EC178B50096}"/>
              </a:ext>
            </a:extLst>
          </p:cNvPr>
          <p:cNvSpPr>
            <a:spLocks noGrp="1"/>
          </p:cNvSpPr>
          <p:nvPr>
            <p:ph type="ctrTitle"/>
          </p:nvPr>
        </p:nvSpPr>
        <p:spPr>
          <a:xfrm>
            <a:off x="4180265" y="609600"/>
            <a:ext cx="6269870" cy="838199"/>
          </a:xfrm>
        </p:spPr>
        <p:txBody>
          <a:bodyPr/>
          <a:lstStyle/>
          <a:p>
            <a:r>
              <a:rPr lang="en-US" sz="2800" dirty="0">
                <a:latin typeface="Lub Dub Medium" panose="020B0603030403020204" pitchFamily="34" charset="0"/>
              </a:rPr>
              <a:t>Management of Recurrent AF After Catheter Ablation</a:t>
            </a:r>
          </a:p>
        </p:txBody>
      </p:sp>
      <p:graphicFrame>
        <p:nvGraphicFramePr>
          <p:cNvPr id="3" name="Table 2">
            <a:extLst>
              <a:ext uri="{FF2B5EF4-FFF2-40B4-BE49-F238E27FC236}">
                <a16:creationId xmlns:a16="http://schemas.microsoft.com/office/drawing/2014/main" id="{E225D8AC-AD79-D584-D818-8F3EA909E8DF}"/>
              </a:ext>
            </a:extLst>
          </p:cNvPr>
          <p:cNvGraphicFramePr>
            <a:graphicFrameLocks noGrp="1"/>
          </p:cNvGraphicFramePr>
          <p:nvPr>
            <p:extLst>
              <p:ext uri="{D42A27DB-BD31-4B8C-83A1-F6EECF244321}">
                <p14:modId xmlns:p14="http://schemas.microsoft.com/office/powerpoint/2010/main" val="1206015173"/>
              </p:ext>
            </p:extLst>
          </p:nvPr>
        </p:nvGraphicFramePr>
        <p:xfrm>
          <a:off x="2116186" y="1597861"/>
          <a:ext cx="10398027" cy="5343357"/>
        </p:xfrm>
        <a:graphic>
          <a:graphicData uri="http://schemas.openxmlformats.org/drawingml/2006/table">
            <a:tbl>
              <a:tblPr firstRow="1" firstCol="1" bandRow="1"/>
              <a:tblGrid>
                <a:gridCol w="1039803">
                  <a:extLst>
                    <a:ext uri="{9D8B030D-6E8A-4147-A177-3AD203B41FA5}">
                      <a16:colId xmlns:a16="http://schemas.microsoft.com/office/drawing/2014/main" val="3729196937"/>
                    </a:ext>
                  </a:extLst>
                </a:gridCol>
                <a:gridCol w="1029405">
                  <a:extLst>
                    <a:ext uri="{9D8B030D-6E8A-4147-A177-3AD203B41FA5}">
                      <a16:colId xmlns:a16="http://schemas.microsoft.com/office/drawing/2014/main" val="3567572971"/>
                    </a:ext>
                  </a:extLst>
                </a:gridCol>
                <a:gridCol w="8328819">
                  <a:extLst>
                    <a:ext uri="{9D8B030D-6E8A-4147-A177-3AD203B41FA5}">
                      <a16:colId xmlns:a16="http://schemas.microsoft.com/office/drawing/2014/main" val="3769168089"/>
                    </a:ext>
                  </a:extLst>
                </a:gridCol>
              </a:tblGrid>
              <a:tr h="1252875">
                <a:tc>
                  <a:txBody>
                    <a:bodyPr/>
                    <a:lstStyle/>
                    <a:p>
                      <a:pPr marL="0" marR="0" algn="ctr">
                        <a:lnSpc>
                          <a:spcPct val="200000"/>
                        </a:lnSpc>
                        <a:spcBef>
                          <a:spcPts val="0"/>
                        </a:spcBef>
                        <a:spcAft>
                          <a:spcPts val="0"/>
                        </a:spcAft>
                      </a:pP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Recommendations for </a:t>
                      </a:r>
                      <a:r>
                        <a:rPr lang="en-US" sz="1800" b="1" dirty="0">
                          <a:effectLst/>
                          <a:latin typeface="Times New Roman"/>
                          <a:ea typeface="Times New Roman" panose="02020603050405020304" pitchFamily="18" charset="0"/>
                          <a:cs typeface="Times New Roman"/>
                        </a:rPr>
                        <a:t>Management of Recurrent AF After Catheter Ablation</a:t>
                      </a:r>
                      <a:endParaRPr lang="en-US" sz="1800" dirty="0">
                        <a:effectLst/>
                        <a:latin typeface="Times New Roman"/>
                        <a:ea typeface="Times New Roman" panose="02020603050405020304" pitchFamily="18" charset="0"/>
                        <a:cs typeface="Times New Roman"/>
                      </a:endParaRPr>
                    </a:p>
                    <a:p>
                      <a:pPr marL="0" marR="0" algn="ctr">
                        <a:lnSpc>
                          <a:spcPct val="200000"/>
                        </a:lnSpc>
                        <a:spcBef>
                          <a:spcPts val="0"/>
                        </a:spcBef>
                        <a:spcAft>
                          <a:spcPts val="0"/>
                        </a:spcAft>
                      </a:pPr>
                      <a:r>
                        <a:rPr lang="en-US" sz="1800" dirty="0">
                          <a:effectLst/>
                          <a:latin typeface="Times New Roman"/>
                          <a:ea typeface="Calibri" panose="020F0502020204030204" pitchFamily="34" charset="0"/>
                          <a:cs typeface="Times New Roman"/>
                        </a:rPr>
                        <a:t>Referenced studies that support the recommendations are summarized in the Online Data Supplement.</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607930456"/>
                  </a:ext>
                </a:extLst>
              </a:tr>
              <a:tr h="574796">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COR</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LOE</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Recommendations</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5809666"/>
                  </a:ext>
                </a:extLst>
              </a:tr>
              <a:tr h="1252875">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AutoNum type="arabicPeriod"/>
                      </a:pPr>
                      <a:r>
                        <a:rPr lang="en-US" sz="1800" b="1" dirty="0">
                          <a:effectLst/>
                          <a:latin typeface="Times New Roman"/>
                          <a:ea typeface="Times New Roman" panose="02020603050405020304" pitchFamily="18" charset="0"/>
                          <a:cs typeface="Times New Roman"/>
                        </a:rPr>
                        <a:t>In patients with recurrent symptomatic AF after catheter ablation, repeat catheter ablation or </a:t>
                      </a:r>
                      <a:r>
                        <a:rPr lang="en-US" sz="1800" b="1" i="0" u="none" strike="noStrike" noProof="0" dirty="0">
                          <a:solidFill>
                            <a:srgbClr val="000000"/>
                          </a:solidFill>
                          <a:effectLst/>
                          <a:latin typeface="Times New Roman"/>
                        </a:rPr>
                        <a:t>antiarrhythmic drug</a:t>
                      </a:r>
                      <a:r>
                        <a:rPr lang="en-US" sz="1800" b="1" dirty="0">
                          <a:effectLst/>
                          <a:latin typeface="Times New Roman"/>
                          <a:ea typeface="Times New Roman" panose="02020603050405020304" pitchFamily="18" charset="0"/>
                          <a:cs typeface="Times New Roman"/>
                        </a:rPr>
                        <a:t> therapy is useful to improve symptoms and freedom from AF.</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9453385"/>
                  </a:ext>
                </a:extLst>
              </a:tr>
              <a:tr h="1643853">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startAt="2"/>
                      </a:pPr>
                      <a:r>
                        <a:rPr lang="en-US" sz="1800" b="1" dirty="0">
                          <a:effectLst/>
                          <a:latin typeface="Times New Roman"/>
                          <a:ea typeface="Times New Roman" panose="02020603050405020304" pitchFamily="18" charset="0"/>
                          <a:cs typeface="Times New Roman"/>
                        </a:rPr>
                        <a:t>In some patients who have undergone catheter ablation of AF, short-term </a:t>
                      </a:r>
                      <a:r>
                        <a:rPr lang="en-US" sz="1800" b="1" i="0" u="none" strike="noStrike" noProof="0" dirty="0">
                          <a:solidFill>
                            <a:srgbClr val="000000"/>
                          </a:solidFill>
                          <a:effectLst/>
                          <a:latin typeface="Times New Roman"/>
                        </a:rPr>
                        <a:t>antiarrhythmic drug</a:t>
                      </a:r>
                      <a:r>
                        <a:rPr lang="en-US" sz="1800" b="1" dirty="0">
                          <a:effectLst/>
                          <a:latin typeface="Times New Roman"/>
                          <a:ea typeface="Times New Roman" panose="02020603050405020304" pitchFamily="18" charset="0"/>
                          <a:cs typeface="Times New Roman"/>
                        </a:rPr>
                        <a:t> therapy after ablation can be useful to reduce early recurrences of atrial arrhythmia and hospitalization.</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8079275"/>
                  </a:ext>
                </a:extLst>
              </a:tr>
            </a:tbl>
          </a:graphicData>
        </a:graphic>
      </p:graphicFrame>
    </p:spTree>
    <p:extLst>
      <p:ext uri="{BB962C8B-B14F-4D97-AF65-F5344CB8AC3E}">
        <p14:creationId xmlns:p14="http://schemas.microsoft.com/office/powerpoint/2010/main" val="331859497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183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B8F82C18-4383-296A-7377-DA1F5C37D95A}"/>
              </a:ext>
            </a:extLst>
          </p:cNvPr>
          <p:cNvSpPr>
            <a:spLocks noGrp="1"/>
          </p:cNvSpPr>
          <p:nvPr>
            <p:ph type="ctrTitle"/>
          </p:nvPr>
        </p:nvSpPr>
        <p:spPr>
          <a:xfrm>
            <a:off x="4452331" y="533400"/>
            <a:ext cx="5725735" cy="838199"/>
          </a:xfrm>
        </p:spPr>
        <p:txBody>
          <a:bodyPr/>
          <a:lstStyle/>
          <a:p>
            <a:r>
              <a:rPr lang="en-US" sz="2800" dirty="0">
                <a:latin typeface="Lub Dub Medium" panose="020B0603030403020204" pitchFamily="34" charset="0"/>
              </a:rPr>
              <a:t>Anticoagulation Therapy Before and After Catheter Ablation</a:t>
            </a:r>
          </a:p>
        </p:txBody>
      </p:sp>
      <p:graphicFrame>
        <p:nvGraphicFramePr>
          <p:cNvPr id="3" name="Table 2">
            <a:extLst>
              <a:ext uri="{FF2B5EF4-FFF2-40B4-BE49-F238E27FC236}">
                <a16:creationId xmlns:a16="http://schemas.microsoft.com/office/drawing/2014/main" id="{D33A4316-5B8C-491C-9909-056975FACBAD}"/>
              </a:ext>
            </a:extLst>
          </p:cNvPr>
          <p:cNvGraphicFramePr>
            <a:graphicFrameLocks noGrp="1"/>
          </p:cNvGraphicFramePr>
          <p:nvPr>
            <p:extLst>
              <p:ext uri="{D42A27DB-BD31-4B8C-83A1-F6EECF244321}">
                <p14:modId xmlns:p14="http://schemas.microsoft.com/office/powerpoint/2010/main" val="415006945"/>
              </p:ext>
            </p:extLst>
          </p:nvPr>
        </p:nvGraphicFramePr>
        <p:xfrm>
          <a:off x="723899" y="1600200"/>
          <a:ext cx="13182600" cy="5533644"/>
        </p:xfrm>
        <a:graphic>
          <a:graphicData uri="http://schemas.openxmlformats.org/drawingml/2006/table">
            <a:tbl>
              <a:tblPr firstRow="1" firstCol="1" bandRow="1"/>
              <a:tblGrid>
                <a:gridCol w="1233891">
                  <a:extLst>
                    <a:ext uri="{9D8B030D-6E8A-4147-A177-3AD203B41FA5}">
                      <a16:colId xmlns:a16="http://schemas.microsoft.com/office/drawing/2014/main" val="140633055"/>
                    </a:ext>
                  </a:extLst>
                </a:gridCol>
                <a:gridCol w="1473814">
                  <a:extLst>
                    <a:ext uri="{9D8B030D-6E8A-4147-A177-3AD203B41FA5}">
                      <a16:colId xmlns:a16="http://schemas.microsoft.com/office/drawing/2014/main" val="3006579866"/>
                    </a:ext>
                  </a:extLst>
                </a:gridCol>
                <a:gridCol w="10474895">
                  <a:extLst>
                    <a:ext uri="{9D8B030D-6E8A-4147-A177-3AD203B41FA5}">
                      <a16:colId xmlns:a16="http://schemas.microsoft.com/office/drawing/2014/main" val="468019757"/>
                    </a:ext>
                  </a:extLst>
                </a:gridCol>
              </a:tblGrid>
              <a:tr h="0">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rPr>
                        <a:t> </a:t>
                      </a:r>
                      <a:r>
                        <a:rPr lang="en-US" sz="1800" b="1" dirty="0">
                          <a:effectLst/>
                          <a:latin typeface="Times New Roman" panose="02020603050405020304" pitchFamily="18" charset="0"/>
                        </a:rPr>
                        <a:t>Recommendations for Anticoagulation Therapy Before and After Catheter Ablation</a:t>
                      </a:r>
                      <a:endParaRPr lang="en-US" sz="1800" dirty="0">
                        <a:effectLst/>
                        <a:latin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rPr>
                        <a:t>Recommendations for </a:t>
                      </a:r>
                      <a:r>
                        <a:rPr lang="en-US" sz="1800" b="1" dirty="0">
                          <a:effectLst/>
                          <a:latin typeface="Times New Roman" panose="02020603050405020304" pitchFamily="18" charset="0"/>
                          <a:ea typeface="Times New Roman" panose="02020603050405020304" pitchFamily="18" charset="0"/>
                        </a:rPr>
                        <a:t>Anticoagulation Therapy Before and After Catheter Ablation</a:t>
                      </a:r>
                      <a:endParaRPr lang="en-US" sz="18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91217598"/>
                  </a:ext>
                </a:extLst>
              </a:tr>
              <a:tr h="0">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rPr>
                        <a:t>COR</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rPr>
                        <a:t>LOE</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rPr>
                        <a:t>Recommendations</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0635331"/>
                  </a:ext>
                </a:extLst>
              </a:tr>
              <a:tr h="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rPr>
                        <a:t>1</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rPr>
                        <a:t>B-NR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a:pPr>
                      <a:r>
                        <a:rPr lang="en-US" sz="1800" b="1" dirty="0">
                          <a:effectLst/>
                          <a:latin typeface="Times New Roman"/>
                          <a:ea typeface="Times New Roman" panose="02020603050405020304" pitchFamily="18" charset="0"/>
                        </a:rPr>
                        <a:t>In patients on warfarin who are undergoing catheter ablation of AF, catheter ablation should be performed on uninterrupted therapeutic anticoagulation with a goal INR of 2.0 to 3.0.</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4114251"/>
                  </a:ext>
                </a:extLst>
              </a:tr>
              <a:tr h="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rPr>
                        <a:t>1</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rPr>
                        <a:t>A</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startAt="2"/>
                      </a:pPr>
                      <a:r>
                        <a:rPr lang="en-US" sz="1800" b="1" dirty="0">
                          <a:effectLst/>
                          <a:latin typeface="Times New Roman"/>
                          <a:ea typeface="Times New Roman" panose="02020603050405020304" pitchFamily="18" charset="0"/>
                        </a:rPr>
                        <a:t>In patients on a DOAC who are undergoing catheter ablation of AF, catheter ablation should be performed with either continuous or minimally interrupted oral anticoagulation.</a:t>
                      </a:r>
                      <a:r>
                        <a:rPr lang="en-US" sz="1800" dirty="0">
                          <a:effectLst/>
                          <a:latin typeface="Times New Roman"/>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6508100"/>
                  </a:ext>
                </a:extLst>
              </a:tr>
              <a:tr h="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rPr>
                        <a:t>1</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rPr>
                        <a:t>B-NR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3"/>
                      </a:pPr>
                      <a:r>
                        <a:rPr lang="en-US" sz="1800" b="1" dirty="0">
                          <a:effectLst/>
                          <a:latin typeface="Times New Roman" panose="02020603050405020304" pitchFamily="18" charset="0"/>
                          <a:ea typeface="Times New Roman" panose="02020603050405020304" pitchFamily="18" charset="0"/>
                        </a:rPr>
                        <a:t>In patients who have undergone catheter ablation of AF, oral anticoagulation should be continued for at least 3 months after the procedure with a longer duration determined by underlying risk.</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1738837"/>
                  </a:ext>
                </a:extLst>
              </a:tr>
              <a:tr h="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rPr>
                        <a:t>1</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rPr>
                        <a:t>B-NR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4"/>
                      </a:pPr>
                      <a:r>
                        <a:rPr lang="en-US" sz="1800" b="1" dirty="0">
                          <a:effectLst/>
                          <a:latin typeface="Times New Roman" panose="02020603050405020304" pitchFamily="18" charset="0"/>
                          <a:ea typeface="Times New Roman" panose="02020603050405020304" pitchFamily="18" charset="0"/>
                        </a:rPr>
                        <a:t>In patients who have undergone catheter ablation of AF, continuation of longer-term oral anticoagulation should be dictated according to the patients’ stroke risk (</a:t>
                      </a:r>
                      <a:r>
                        <a:rPr lang="en-US" sz="1800" b="1" dirty="0" err="1">
                          <a:effectLst/>
                          <a:latin typeface="Times New Roman" panose="02020603050405020304" pitchFamily="18" charset="0"/>
                          <a:ea typeface="Times New Roman" panose="02020603050405020304" pitchFamily="18" charset="0"/>
                        </a:rPr>
                        <a:t>eg</a:t>
                      </a:r>
                      <a:r>
                        <a:rPr lang="en-US" sz="1800" b="1" dirty="0">
                          <a:effectLst/>
                          <a:latin typeface="Times New Roman" panose="02020603050405020304" pitchFamily="18" charset="0"/>
                          <a:ea typeface="Times New Roman" panose="02020603050405020304" pitchFamily="18" charset="0"/>
                        </a:rPr>
                        <a:t>, CHA</a:t>
                      </a:r>
                      <a:r>
                        <a:rPr lang="en-US" sz="1800" b="1" baseline="-25000" dirty="0">
                          <a:effectLst/>
                          <a:latin typeface="Times New Roman" panose="02020603050405020304" pitchFamily="18" charset="0"/>
                          <a:ea typeface="Times New Roman" panose="02020603050405020304" pitchFamily="18" charset="0"/>
                        </a:rPr>
                        <a:t>2</a:t>
                      </a:r>
                      <a:r>
                        <a:rPr lang="en-US" sz="1800" b="1" dirty="0">
                          <a:effectLst/>
                          <a:latin typeface="Times New Roman" panose="02020603050405020304" pitchFamily="18" charset="0"/>
                          <a:ea typeface="Times New Roman" panose="02020603050405020304" pitchFamily="18" charset="0"/>
                        </a:rPr>
                        <a:t>DS</a:t>
                      </a:r>
                      <a:r>
                        <a:rPr lang="en-US" sz="1800" b="1" baseline="-25000" dirty="0">
                          <a:effectLst/>
                          <a:latin typeface="Times New Roman" panose="02020603050405020304" pitchFamily="18" charset="0"/>
                          <a:ea typeface="Times New Roman" panose="02020603050405020304" pitchFamily="18" charset="0"/>
                        </a:rPr>
                        <a:t>2</a:t>
                      </a:r>
                      <a:r>
                        <a:rPr lang="en-US" sz="1800" b="1" dirty="0">
                          <a:effectLst/>
                          <a:latin typeface="Times New Roman" panose="02020603050405020304" pitchFamily="18" charset="0"/>
                          <a:ea typeface="Times New Roman" panose="02020603050405020304" pitchFamily="18" charset="0"/>
                        </a:rPr>
                        <a:t>-VASc score ≥2).</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5922116"/>
                  </a:ext>
                </a:extLst>
              </a:tr>
            </a:tbl>
          </a:graphicData>
        </a:graphic>
      </p:graphicFrame>
    </p:spTree>
    <p:extLst>
      <p:ext uri="{BB962C8B-B14F-4D97-AF65-F5344CB8AC3E}">
        <p14:creationId xmlns:p14="http://schemas.microsoft.com/office/powerpoint/2010/main" val="365800370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184</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1DD5D67A-A7F6-1776-4545-68247BFD1B08}"/>
              </a:ext>
            </a:extLst>
          </p:cNvPr>
          <p:cNvSpPr>
            <a:spLocks noGrp="1"/>
          </p:cNvSpPr>
          <p:nvPr>
            <p:ph type="ctrTitle"/>
          </p:nvPr>
        </p:nvSpPr>
        <p:spPr>
          <a:xfrm>
            <a:off x="2705099" y="152400"/>
            <a:ext cx="8991600" cy="914400"/>
          </a:xfrm>
        </p:spPr>
        <p:txBody>
          <a:bodyPr lIns="91440" tIns="45720" rIns="91440" bIns="45720" anchor="b"/>
          <a:lstStyle/>
          <a:p>
            <a:r>
              <a:rPr lang="en-US" sz="2800" dirty="0">
                <a:latin typeface="Lub Dub Medium"/>
              </a:rPr>
              <a:t>Table 26. Complications After AF Catheter Ablation</a:t>
            </a:r>
          </a:p>
        </p:txBody>
      </p:sp>
      <p:graphicFrame>
        <p:nvGraphicFramePr>
          <p:cNvPr id="3" name="Table 2">
            <a:extLst>
              <a:ext uri="{FF2B5EF4-FFF2-40B4-BE49-F238E27FC236}">
                <a16:creationId xmlns:a16="http://schemas.microsoft.com/office/drawing/2014/main" id="{55F75CF0-203A-3ECA-55C2-D36C84F1F8DF}"/>
              </a:ext>
            </a:extLst>
          </p:cNvPr>
          <p:cNvGraphicFramePr>
            <a:graphicFrameLocks noGrp="1"/>
          </p:cNvGraphicFramePr>
          <p:nvPr>
            <p:extLst>
              <p:ext uri="{D42A27DB-BD31-4B8C-83A1-F6EECF244321}">
                <p14:modId xmlns:p14="http://schemas.microsoft.com/office/powerpoint/2010/main" val="1412178380"/>
              </p:ext>
            </p:extLst>
          </p:nvPr>
        </p:nvGraphicFramePr>
        <p:xfrm>
          <a:off x="1371600" y="1143000"/>
          <a:ext cx="11658598" cy="6342030"/>
        </p:xfrm>
        <a:graphic>
          <a:graphicData uri="http://schemas.openxmlformats.org/drawingml/2006/table">
            <a:tbl>
              <a:tblPr firstRow="1" firstCol="1" bandRow="1"/>
              <a:tblGrid>
                <a:gridCol w="2209800">
                  <a:extLst>
                    <a:ext uri="{9D8B030D-6E8A-4147-A177-3AD203B41FA5}">
                      <a16:colId xmlns:a16="http://schemas.microsoft.com/office/drawing/2014/main" val="158320476"/>
                    </a:ext>
                  </a:extLst>
                </a:gridCol>
                <a:gridCol w="1543395">
                  <a:extLst>
                    <a:ext uri="{9D8B030D-6E8A-4147-A177-3AD203B41FA5}">
                      <a16:colId xmlns:a16="http://schemas.microsoft.com/office/drawing/2014/main" val="663934798"/>
                    </a:ext>
                  </a:extLst>
                </a:gridCol>
                <a:gridCol w="1758142">
                  <a:extLst>
                    <a:ext uri="{9D8B030D-6E8A-4147-A177-3AD203B41FA5}">
                      <a16:colId xmlns:a16="http://schemas.microsoft.com/office/drawing/2014/main" val="701387841"/>
                    </a:ext>
                  </a:extLst>
                </a:gridCol>
                <a:gridCol w="1803863">
                  <a:extLst>
                    <a:ext uri="{9D8B030D-6E8A-4147-A177-3AD203B41FA5}">
                      <a16:colId xmlns:a16="http://schemas.microsoft.com/office/drawing/2014/main" val="2980559170"/>
                    </a:ext>
                  </a:extLst>
                </a:gridCol>
                <a:gridCol w="2103950">
                  <a:extLst>
                    <a:ext uri="{9D8B030D-6E8A-4147-A177-3AD203B41FA5}">
                      <a16:colId xmlns:a16="http://schemas.microsoft.com/office/drawing/2014/main" val="786486363"/>
                    </a:ext>
                  </a:extLst>
                </a:gridCol>
                <a:gridCol w="2239448">
                  <a:extLst>
                    <a:ext uri="{9D8B030D-6E8A-4147-A177-3AD203B41FA5}">
                      <a16:colId xmlns:a16="http://schemas.microsoft.com/office/drawing/2014/main" val="1686171207"/>
                    </a:ext>
                  </a:extLst>
                </a:gridCol>
              </a:tblGrid>
              <a:tr h="657733">
                <a:tc>
                  <a:txBody>
                    <a:bodyPr/>
                    <a:lstStyle/>
                    <a:p>
                      <a:pPr marL="0" marR="0" algn="l">
                        <a:lnSpc>
                          <a:spcPct val="100000"/>
                        </a:lnSpc>
                        <a:spcBef>
                          <a:spcPts val="0"/>
                        </a:spcBef>
                        <a:spcAft>
                          <a:spcPts val="0"/>
                        </a:spcAft>
                      </a:pPr>
                      <a:r>
                        <a:rPr lang="en-US" sz="1800" b="1" dirty="0">
                          <a:solidFill>
                            <a:srgbClr val="000000"/>
                          </a:solidFill>
                          <a:effectLst/>
                          <a:latin typeface="Times New Roman"/>
                          <a:ea typeface="Times New Roman" panose="02020603050405020304" pitchFamily="18" charset="0"/>
                        </a:rPr>
                        <a:t>Complication</a:t>
                      </a:r>
                      <a:endParaRPr lang="en-US" sz="1800" dirty="0">
                        <a:effectLst/>
                        <a:latin typeface="Times New Roman"/>
                        <a:ea typeface="Times New Roman" panose="02020603050405020304" pitchFamily="18" charset="0"/>
                      </a:endParaRPr>
                    </a:p>
                  </a:txBody>
                  <a:tcPr marL="46229" marR="46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0000"/>
                        </a:lnSpc>
                        <a:spcBef>
                          <a:spcPts val="0"/>
                        </a:spcBef>
                        <a:spcAft>
                          <a:spcPts val="0"/>
                        </a:spcAft>
                      </a:pPr>
                      <a:r>
                        <a:rPr lang="en-US" sz="1800" b="1" dirty="0">
                          <a:solidFill>
                            <a:srgbClr val="000000"/>
                          </a:solidFill>
                          <a:effectLst/>
                          <a:latin typeface="Times New Roman"/>
                          <a:ea typeface="Times New Roman" panose="02020603050405020304" pitchFamily="18" charset="0"/>
                        </a:rPr>
                        <a:t>Frequency of Complication </a:t>
                      </a:r>
                      <a:r>
                        <a:rPr lang="en-US" sz="1800" baseline="30000" dirty="0">
                          <a:solidFill>
                            <a:srgbClr val="000000"/>
                          </a:solidFill>
                          <a:effectLst/>
                          <a:latin typeface="Times New Roman"/>
                          <a:ea typeface="Times New Roman" panose="02020603050405020304" pitchFamily="18" charset="0"/>
                        </a:rPr>
                        <a:t>1-4</a:t>
                      </a:r>
                      <a:endParaRPr lang="en-US" sz="1800" dirty="0">
                        <a:effectLst/>
                        <a:latin typeface="Times New Roman"/>
                        <a:ea typeface="Times New Roman" panose="02020603050405020304" pitchFamily="18" charset="0"/>
                      </a:endParaRP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0000"/>
                        </a:lnSpc>
                        <a:spcBef>
                          <a:spcPts val="0"/>
                        </a:spcBef>
                        <a:spcAft>
                          <a:spcPts val="0"/>
                        </a:spcAft>
                      </a:pPr>
                      <a:r>
                        <a:rPr lang="en-US" sz="1800" b="1" dirty="0">
                          <a:solidFill>
                            <a:srgbClr val="000000"/>
                          </a:solidFill>
                          <a:effectLst/>
                          <a:latin typeface="Times New Roman"/>
                          <a:ea typeface="Times New Roman" panose="02020603050405020304" pitchFamily="18" charset="0"/>
                        </a:rPr>
                        <a:t>Timing of Complication</a:t>
                      </a:r>
                      <a:endParaRPr lang="en-US" sz="1800" dirty="0">
                        <a:effectLst/>
                        <a:latin typeface="Times New Roman"/>
                        <a:ea typeface="Times New Roman" panose="02020603050405020304" pitchFamily="18" charset="0"/>
                      </a:endParaRP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0000"/>
                        </a:lnSpc>
                        <a:spcBef>
                          <a:spcPts val="0"/>
                        </a:spcBef>
                        <a:spcAft>
                          <a:spcPts val="0"/>
                        </a:spcAft>
                      </a:pPr>
                      <a:r>
                        <a:rPr lang="en-US" sz="1800" b="1" dirty="0">
                          <a:solidFill>
                            <a:srgbClr val="000000"/>
                          </a:solidFill>
                          <a:effectLst/>
                          <a:latin typeface="Times New Roman"/>
                          <a:ea typeface="Times New Roman" panose="02020603050405020304" pitchFamily="18" charset="0"/>
                        </a:rPr>
                        <a:t>Signs and Symptoms</a:t>
                      </a:r>
                      <a:endParaRPr lang="en-US" sz="1800" dirty="0">
                        <a:effectLst/>
                        <a:latin typeface="Times New Roman"/>
                        <a:ea typeface="Times New Roman" panose="02020603050405020304" pitchFamily="18" charset="0"/>
                      </a:endParaRP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Diagnosis</a:t>
                      </a:r>
                      <a:endParaRPr lang="en-US" sz="1800" dirty="0">
                        <a:effectLst/>
                        <a:latin typeface="Times New Roman" panose="02020603050405020304" pitchFamily="18" charset="0"/>
                        <a:ea typeface="Times New Roman" panose="02020603050405020304" pitchFamily="18" charset="0"/>
                      </a:endParaRP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0000"/>
                        </a:lnSpc>
                        <a:spcBef>
                          <a:spcPts val="0"/>
                        </a:spcBef>
                        <a:spcAft>
                          <a:spcPts val="0"/>
                        </a:spcAft>
                      </a:pPr>
                      <a:r>
                        <a:rPr lang="en-US" sz="1800" b="1" dirty="0">
                          <a:solidFill>
                            <a:srgbClr val="000000"/>
                          </a:solidFill>
                          <a:effectLst/>
                          <a:latin typeface="Times New Roman"/>
                          <a:ea typeface="Times New Roman" panose="02020603050405020304" pitchFamily="18" charset="0"/>
                        </a:rPr>
                        <a:t>Treatment</a:t>
                      </a:r>
                      <a:endParaRPr lang="en-US" sz="1800" dirty="0">
                        <a:effectLst/>
                        <a:latin typeface="Times New Roman"/>
                        <a:ea typeface="Times New Roman" panose="02020603050405020304" pitchFamily="18" charset="0"/>
                      </a:endParaRP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728450836"/>
                  </a:ext>
                </a:extLst>
              </a:tr>
              <a:tr h="537679">
                <a:tc>
                  <a:txBody>
                    <a:bodyPr/>
                    <a:lstStyle/>
                    <a:p>
                      <a:pPr marL="0" marR="0" algn="l">
                        <a:lnSpc>
                          <a:spcPct val="100000"/>
                        </a:lnSpc>
                        <a:spcBef>
                          <a:spcPts val="0"/>
                        </a:spcBef>
                        <a:spcAft>
                          <a:spcPts val="0"/>
                        </a:spcAft>
                      </a:pPr>
                      <a:r>
                        <a:rPr lang="en-US" sz="1800" dirty="0">
                          <a:effectLst/>
                          <a:latin typeface="Times New Roman"/>
                          <a:ea typeface="Times New Roman" panose="02020603050405020304" pitchFamily="18" charset="0"/>
                        </a:rPr>
                        <a:t>LA-esophageal fistula</a:t>
                      </a: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0.2%</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1-4 </a:t>
                      </a:r>
                      <a:r>
                        <a:rPr lang="en-US" sz="1800" dirty="0" err="1">
                          <a:effectLst/>
                          <a:latin typeface="Times New Roman"/>
                          <a:ea typeface="Times New Roman" panose="02020603050405020304" pitchFamily="18" charset="0"/>
                        </a:rPr>
                        <a:t>wk</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Chest pain, pain with swallowing, fever, stroke symptoms</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CT scan of chest</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Surgery</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5187977"/>
                  </a:ext>
                </a:extLst>
              </a:tr>
              <a:tr h="488228">
                <a:tc>
                  <a:txBody>
                    <a:bodyPr/>
                    <a:lstStyle/>
                    <a:p>
                      <a:pPr marL="0" marR="0" algn="l">
                        <a:lnSpc>
                          <a:spcPct val="100000"/>
                        </a:lnSpc>
                        <a:spcBef>
                          <a:spcPts val="0"/>
                        </a:spcBef>
                        <a:spcAft>
                          <a:spcPts val="0"/>
                        </a:spcAft>
                      </a:pPr>
                      <a:r>
                        <a:rPr lang="en-US" sz="1800" dirty="0">
                          <a:effectLst/>
                          <a:latin typeface="Times New Roman"/>
                          <a:ea typeface="Times New Roman" panose="02020603050405020304" pitchFamily="18" charset="0"/>
                        </a:rPr>
                        <a:t>Cardiac perforation with tamponade </a:t>
                      </a:r>
                      <a:endParaRPr lang="en-US" dirty="0"/>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0.4%-1.5%</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During procedure</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Hypotension</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Echocardiography</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Pericardiocentesis</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1333897"/>
                  </a:ext>
                </a:extLst>
              </a:tr>
              <a:tr h="657733">
                <a:tc>
                  <a:txBody>
                    <a:bodyPr/>
                    <a:lstStyle/>
                    <a:p>
                      <a:pPr marL="0" marR="0" algn="l">
                        <a:lnSpc>
                          <a:spcPct val="100000"/>
                        </a:lnSpc>
                        <a:spcBef>
                          <a:spcPts val="0"/>
                        </a:spcBef>
                        <a:spcAft>
                          <a:spcPts val="0"/>
                        </a:spcAft>
                      </a:pPr>
                      <a:r>
                        <a:rPr lang="en-US" sz="1800" dirty="0">
                          <a:effectLst/>
                          <a:latin typeface="Times New Roman"/>
                          <a:ea typeface="Times New Roman" panose="02020603050405020304" pitchFamily="18" charset="0"/>
                        </a:rPr>
                        <a:t>CVA/TIA</a:t>
                      </a: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0.1%-1.0%</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During procedure and up to 1 </a:t>
                      </a:r>
                      <a:r>
                        <a:rPr lang="en-US" sz="1800" dirty="0" err="1">
                          <a:effectLst/>
                          <a:latin typeface="Times New Roman"/>
                          <a:ea typeface="Times New Roman" panose="02020603050405020304" pitchFamily="18" charset="0"/>
                        </a:rPr>
                        <a:t>wk</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Neurological findings</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MRI or CT scan</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err="1">
                          <a:effectLst/>
                          <a:latin typeface="Times New Roman"/>
                          <a:ea typeface="Times New Roman" panose="02020603050405020304" pitchFamily="18" charset="0"/>
                        </a:rPr>
                        <a:t>Anticoagulate</a:t>
                      </a:r>
                      <a:r>
                        <a:rPr lang="en-US" sz="1800" dirty="0">
                          <a:effectLst/>
                          <a:latin typeface="Times New Roman"/>
                          <a:ea typeface="Times New Roman" panose="02020603050405020304" pitchFamily="18" charset="0"/>
                        </a:rPr>
                        <a:t> when safe </a:t>
                      </a:r>
                      <a:endParaRPr lang="en-US" sz="1800">
                        <a:effectLst/>
                        <a:latin typeface="Times New Roman" panose="02020603050405020304" pitchFamily="18" charset="0"/>
                        <a:ea typeface="Times New Roman" panose="02020603050405020304" pitchFamily="18" charset="0"/>
                      </a:endParaRP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1988466"/>
                  </a:ext>
                </a:extLst>
              </a:tr>
              <a:tr h="318722">
                <a:tc>
                  <a:txBody>
                    <a:bodyPr/>
                    <a:lstStyle/>
                    <a:p>
                      <a:pPr marL="0" marR="0" algn="l">
                        <a:lnSpc>
                          <a:spcPct val="100000"/>
                        </a:lnSpc>
                        <a:spcBef>
                          <a:spcPts val="0"/>
                        </a:spcBef>
                        <a:spcAft>
                          <a:spcPts val="0"/>
                        </a:spcAft>
                      </a:pPr>
                      <a:r>
                        <a:rPr lang="en-US" sz="1800" dirty="0">
                          <a:effectLst/>
                          <a:latin typeface="Times New Roman"/>
                          <a:ea typeface="Times New Roman" panose="02020603050405020304" pitchFamily="18" charset="0"/>
                        </a:rPr>
                        <a:t>PV stenosis</a:t>
                      </a: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0.1%-0.8%</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Months</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Dyspnea, hemoptysis</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MRI or CT Scan</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Stent</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424624"/>
                  </a:ext>
                </a:extLst>
              </a:tr>
              <a:tr h="318722">
                <a:tc>
                  <a:txBody>
                    <a:bodyPr/>
                    <a:lstStyle/>
                    <a:p>
                      <a:pPr marL="0" marR="0" algn="l">
                        <a:lnSpc>
                          <a:spcPct val="100000"/>
                        </a:lnSpc>
                        <a:spcBef>
                          <a:spcPts val="0"/>
                        </a:spcBef>
                        <a:spcAft>
                          <a:spcPts val="0"/>
                        </a:spcAft>
                      </a:pPr>
                      <a:r>
                        <a:rPr lang="en-US" sz="1800" dirty="0">
                          <a:effectLst/>
                          <a:latin typeface="Times New Roman"/>
                          <a:ea typeface="Times New Roman" panose="02020603050405020304" pitchFamily="18" charset="0"/>
                        </a:rPr>
                        <a:t>Phrenic nerve paralysis</a:t>
                      </a: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0.2%-0.4%</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During procedure</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Dyspnea</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Fluoroscopy</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Time</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2562924"/>
                  </a:ext>
                </a:extLst>
              </a:tr>
              <a:tr h="657733">
                <a:tc>
                  <a:txBody>
                    <a:bodyPr/>
                    <a:lstStyle/>
                    <a:p>
                      <a:pPr marL="0" marR="0" algn="l">
                        <a:lnSpc>
                          <a:spcPct val="100000"/>
                        </a:lnSpc>
                        <a:spcBef>
                          <a:spcPts val="0"/>
                        </a:spcBef>
                        <a:spcAft>
                          <a:spcPts val="0"/>
                        </a:spcAft>
                      </a:pPr>
                      <a:r>
                        <a:rPr lang="en-US" sz="1800" dirty="0">
                          <a:effectLst/>
                          <a:latin typeface="Times New Roman"/>
                          <a:ea typeface="Times New Roman" panose="02020603050405020304" pitchFamily="18" charset="0"/>
                        </a:rPr>
                        <a:t>Vascular access complications</a:t>
                      </a: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1%-7%</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During procedure and up to 1 </a:t>
                      </a:r>
                      <a:r>
                        <a:rPr lang="en-US" sz="1800" dirty="0" err="1">
                          <a:effectLst/>
                          <a:latin typeface="Times New Roman"/>
                          <a:ea typeface="Times New Roman" panose="02020603050405020304" pitchFamily="18" charset="0"/>
                        </a:rPr>
                        <a:t>mo</a:t>
                      </a:r>
                      <a:endParaRPr lang="en-US" sz="1800" dirty="0">
                        <a:effectLst/>
                        <a:latin typeface="Times New Roman"/>
                        <a:ea typeface="Times New Roman" panose="02020603050405020304" pitchFamily="18" charset="0"/>
                      </a:endParaRP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Pain, swelling at access site</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Ultrasound or CT scan</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Observation</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7243057"/>
                  </a:ext>
                </a:extLst>
              </a:tr>
              <a:tr h="657733">
                <a:tc>
                  <a:txBody>
                    <a:bodyPr/>
                    <a:lstStyle/>
                    <a:p>
                      <a:pPr marL="0" marR="0" algn="l">
                        <a:lnSpc>
                          <a:spcPct val="100000"/>
                        </a:lnSpc>
                        <a:spcBef>
                          <a:spcPts val="0"/>
                        </a:spcBef>
                        <a:spcAft>
                          <a:spcPts val="0"/>
                        </a:spcAft>
                      </a:pPr>
                      <a:r>
                        <a:rPr lang="en-US" sz="1800" dirty="0">
                          <a:effectLst/>
                          <a:latin typeface="Times New Roman"/>
                          <a:ea typeface="Times New Roman" panose="02020603050405020304" pitchFamily="18" charset="0"/>
                        </a:rPr>
                        <a:t>Vascular access complications requiring surgery</a:t>
                      </a: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0.1%-0.3%</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During procedure and up to 1 </a:t>
                      </a:r>
                      <a:r>
                        <a:rPr lang="en-US" sz="1800" dirty="0" err="1">
                          <a:effectLst/>
                          <a:latin typeface="Times New Roman"/>
                          <a:ea typeface="Times New Roman" panose="02020603050405020304" pitchFamily="18" charset="0"/>
                        </a:rPr>
                        <a:t>mo</a:t>
                      </a:r>
                      <a:endParaRPr lang="en-US" sz="1800" dirty="0">
                        <a:effectLst/>
                        <a:latin typeface="Times New Roman"/>
                        <a:ea typeface="Times New Roman" panose="02020603050405020304" pitchFamily="18" charset="0"/>
                      </a:endParaRP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Pain and swelling at access site</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Ultrasound or CT scan</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Surgery</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6325786"/>
                  </a:ext>
                </a:extLst>
              </a:tr>
              <a:tr h="318722">
                <a:tc>
                  <a:txBody>
                    <a:bodyPr/>
                    <a:lstStyle/>
                    <a:p>
                      <a:pPr marL="0" marR="0" algn="l">
                        <a:lnSpc>
                          <a:spcPct val="100000"/>
                        </a:lnSpc>
                        <a:spcBef>
                          <a:spcPts val="0"/>
                        </a:spcBef>
                        <a:spcAft>
                          <a:spcPts val="0"/>
                        </a:spcAft>
                      </a:pPr>
                      <a:r>
                        <a:rPr lang="en-US" sz="1800" dirty="0">
                          <a:effectLst/>
                          <a:latin typeface="Times New Roman"/>
                          <a:ea typeface="Times New Roman" panose="02020603050405020304" pitchFamily="18" charset="0"/>
                        </a:rPr>
                        <a:t>Death</a:t>
                      </a: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0.1%-0.4%</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During procedure</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800" dirty="0">
                        <a:effectLst/>
                        <a:latin typeface="Times New Roman"/>
                        <a:ea typeface="Times New Roman" panose="02020603050405020304" pitchFamily="18" charset="0"/>
                      </a:endParaRP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800" dirty="0">
                        <a:effectLst/>
                        <a:latin typeface="Times New Roman"/>
                        <a:ea typeface="Times New Roman" panose="02020603050405020304" pitchFamily="18" charset="0"/>
                      </a:endParaRP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800" dirty="0">
                        <a:effectLst/>
                        <a:latin typeface="Times New Roman"/>
                        <a:ea typeface="Times New Roman" panose="02020603050405020304" pitchFamily="18" charset="0"/>
                      </a:endParaRP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2034773"/>
                  </a:ext>
                </a:extLst>
              </a:tr>
              <a:tr h="318722">
                <a:tc>
                  <a:txBody>
                    <a:bodyPr/>
                    <a:lstStyle/>
                    <a:p>
                      <a:pPr marL="0" marR="0" algn="l">
                        <a:lnSpc>
                          <a:spcPct val="100000"/>
                        </a:lnSpc>
                        <a:spcBef>
                          <a:spcPts val="0"/>
                        </a:spcBef>
                        <a:spcAft>
                          <a:spcPts val="0"/>
                        </a:spcAft>
                      </a:pPr>
                      <a:r>
                        <a:rPr lang="en-US" sz="1800" dirty="0">
                          <a:effectLst/>
                          <a:latin typeface="Times New Roman"/>
                          <a:ea typeface="Times New Roman" panose="02020603050405020304" pitchFamily="18" charset="0"/>
                        </a:rPr>
                        <a:t>Pneumonia</a:t>
                      </a: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0.4%-1.0%</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Days</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Cough, fever</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Chest x-ray</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Antibiotics</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9413749"/>
                  </a:ext>
                </a:extLst>
              </a:tr>
            </a:tbl>
          </a:graphicData>
        </a:graphic>
      </p:graphicFrame>
      <p:sp>
        <p:nvSpPr>
          <p:cNvPr id="6" name="TextBox 5">
            <a:extLst>
              <a:ext uri="{FF2B5EF4-FFF2-40B4-BE49-F238E27FC236}">
                <a16:creationId xmlns:a16="http://schemas.microsoft.com/office/drawing/2014/main" id="{3D8412B0-38D0-D781-59ED-F1D5A554925B}"/>
              </a:ext>
            </a:extLst>
          </p:cNvPr>
          <p:cNvSpPr txBox="1"/>
          <p:nvPr/>
        </p:nvSpPr>
        <p:spPr>
          <a:xfrm>
            <a:off x="13189402" y="4658011"/>
            <a:ext cx="1280660" cy="2677656"/>
          </a:xfrm>
          <a:prstGeom prst="rect">
            <a:avLst/>
          </a:prstGeom>
          <a:noFill/>
        </p:spPr>
        <p:txBody>
          <a:bodyPr wrap="square" lIns="91440" tIns="45720" rIns="91440" bIns="45720" anchor="t">
            <a:spAutoFit/>
          </a:bodyPr>
          <a:lstStyle/>
          <a:p>
            <a:r>
              <a:rPr lang="en-US" sz="1200" dirty="0">
                <a:latin typeface="Lub Dub Medium"/>
              </a:rPr>
              <a:t>CT indicates computed tomography; CVA, cerebrovascular accident; LA, left atrial; PV, pulmonary vein; TIA, transient ischemic attack; and MRI, magnetic resonance imaging.</a:t>
            </a:r>
          </a:p>
        </p:txBody>
      </p:sp>
    </p:spTree>
    <p:extLst>
      <p:ext uri="{BB962C8B-B14F-4D97-AF65-F5344CB8AC3E}">
        <p14:creationId xmlns:p14="http://schemas.microsoft.com/office/powerpoint/2010/main" val="2756798366"/>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185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17E46FCB-3313-1F5A-1D77-0BCD3FE37334}"/>
              </a:ext>
            </a:extLst>
          </p:cNvPr>
          <p:cNvSpPr>
            <a:spLocks noGrp="1"/>
          </p:cNvSpPr>
          <p:nvPr>
            <p:ph type="ctrTitle"/>
          </p:nvPr>
        </p:nvSpPr>
        <p:spPr>
          <a:xfrm>
            <a:off x="4114799" y="1007828"/>
            <a:ext cx="6400800" cy="914400"/>
          </a:xfrm>
        </p:spPr>
        <p:txBody>
          <a:bodyPr/>
          <a:lstStyle/>
          <a:p>
            <a:r>
              <a:rPr lang="en-US" sz="2800" dirty="0">
                <a:latin typeface="Lub Dub Medium" panose="020B0603030403020204" pitchFamily="34" charset="0"/>
              </a:rPr>
              <a:t>Role of Pacemakers and ICDs for the Prevention and Treatment of AF </a:t>
            </a:r>
          </a:p>
        </p:txBody>
      </p:sp>
      <p:graphicFrame>
        <p:nvGraphicFramePr>
          <p:cNvPr id="3" name="Table 2">
            <a:extLst>
              <a:ext uri="{FF2B5EF4-FFF2-40B4-BE49-F238E27FC236}">
                <a16:creationId xmlns:a16="http://schemas.microsoft.com/office/drawing/2014/main" id="{80793B54-4BD0-9D91-009E-DF48B7616BEB}"/>
              </a:ext>
            </a:extLst>
          </p:cNvPr>
          <p:cNvGraphicFramePr>
            <a:graphicFrameLocks noGrp="1"/>
          </p:cNvGraphicFramePr>
          <p:nvPr>
            <p:extLst>
              <p:ext uri="{D42A27DB-BD31-4B8C-83A1-F6EECF244321}">
                <p14:modId xmlns:p14="http://schemas.microsoft.com/office/powerpoint/2010/main" val="1790503546"/>
              </p:ext>
            </p:extLst>
          </p:nvPr>
        </p:nvGraphicFramePr>
        <p:xfrm>
          <a:off x="1502965" y="2438400"/>
          <a:ext cx="11624469" cy="4800600"/>
        </p:xfrm>
        <a:graphic>
          <a:graphicData uri="http://schemas.openxmlformats.org/drawingml/2006/table">
            <a:tbl>
              <a:tblPr firstRow="1" firstCol="1" bandRow="1"/>
              <a:tblGrid>
                <a:gridCol w="1174071">
                  <a:extLst>
                    <a:ext uri="{9D8B030D-6E8A-4147-A177-3AD203B41FA5}">
                      <a16:colId xmlns:a16="http://schemas.microsoft.com/office/drawing/2014/main" val="1367267217"/>
                    </a:ext>
                  </a:extLst>
                </a:gridCol>
                <a:gridCol w="1143848">
                  <a:extLst>
                    <a:ext uri="{9D8B030D-6E8A-4147-A177-3AD203B41FA5}">
                      <a16:colId xmlns:a16="http://schemas.microsoft.com/office/drawing/2014/main" val="205775438"/>
                    </a:ext>
                  </a:extLst>
                </a:gridCol>
                <a:gridCol w="9306550">
                  <a:extLst>
                    <a:ext uri="{9D8B030D-6E8A-4147-A177-3AD203B41FA5}">
                      <a16:colId xmlns:a16="http://schemas.microsoft.com/office/drawing/2014/main" val="2707708095"/>
                    </a:ext>
                  </a:extLst>
                </a:gridCol>
              </a:tblGrid>
              <a:tr h="1355635">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the Role of PMs and ICDs for the Prevention and Treatment of AF </a:t>
                      </a:r>
                    </a:p>
                    <a:p>
                      <a:pPr marL="0" marR="0" algn="ctr">
                        <a:lnSpc>
                          <a:spcPct val="2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tabLst>
                          <a:tab pos="609600" algn="l"/>
                        </a:tabLs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Recommendations for the Role of PMs and ICDs for the Prevention and Treatment of AF </a:t>
                      </a: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232734918"/>
                  </a:ext>
                </a:extLst>
              </a:tr>
              <a:tr h="621941">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COR</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LOE</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Recommendations</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0103169"/>
                  </a:ext>
                </a:extLst>
              </a:tr>
              <a:tr h="2823024">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AutoNum type="arabicPeriod"/>
                      </a:pPr>
                      <a:r>
                        <a:rPr lang="en-US" sz="1800" b="1" dirty="0">
                          <a:effectLst/>
                          <a:latin typeface="Times New Roman"/>
                          <a:ea typeface="Times New Roman" panose="02020603050405020304" pitchFamily="18" charset="0"/>
                          <a:cs typeface="Times New Roman"/>
                        </a:rPr>
                        <a:t>In patients with bradycardia requiring cardiac-implanted electronic devices who have normal atrioventricular conduction, device selection and programming strategies to maintain </a:t>
                      </a:r>
                      <a:r>
                        <a:rPr lang="en-US" sz="1800" b="1" i="0" u="none" strike="noStrike" noProof="0" dirty="0">
                          <a:solidFill>
                            <a:srgbClr val="000000"/>
                          </a:solidFill>
                          <a:effectLst/>
                          <a:latin typeface="Times New Roman"/>
                        </a:rPr>
                        <a:t>atrioventricular </a:t>
                      </a:r>
                      <a:r>
                        <a:rPr lang="en-US" sz="1800" b="1" dirty="0">
                          <a:effectLst/>
                          <a:latin typeface="Times New Roman"/>
                          <a:ea typeface="Times New Roman" panose="02020603050405020304" pitchFamily="18" charset="0"/>
                          <a:cs typeface="Times New Roman"/>
                        </a:rPr>
                        <a:t>synchrony and minimize ventricular pacing should be used to reduce the incidence and progression of AF.</a:t>
                      </a:r>
                      <a:r>
                        <a:rPr lang="en-US" sz="1800" baseline="30000" dirty="0">
                          <a:effectLst/>
                          <a:latin typeface="Times New Roman"/>
                          <a:ea typeface="Times New Roman" panose="02020603050405020304" pitchFamily="18" charset="0"/>
                          <a:cs typeface="Times New Roman"/>
                        </a:rPr>
                        <a:t> </a:t>
                      </a:r>
                      <a:endParaRPr lang="en-US" sz="1800" dirty="0">
                        <a:effectLst/>
                        <a:latin typeface="Times New Roman"/>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0891542"/>
                  </a:ext>
                </a:extLst>
              </a:tr>
            </a:tbl>
          </a:graphicData>
        </a:graphic>
      </p:graphicFrame>
    </p:spTree>
    <p:extLst>
      <p:ext uri="{BB962C8B-B14F-4D97-AF65-F5344CB8AC3E}">
        <p14:creationId xmlns:p14="http://schemas.microsoft.com/office/powerpoint/2010/main" val="124437125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458CBF3-FE1F-D76D-74E6-E4311F3BE647}"/>
              </a:ext>
            </a:extLst>
          </p:cNvPr>
          <p:cNvSpPr>
            <a:spLocks noGrp="1"/>
          </p:cNvSpPr>
          <p:nvPr>
            <p:ph type="sldNum" sz="quarter" idx="4"/>
          </p:nvPr>
        </p:nvSpPr>
        <p:spPr/>
        <p:txBody>
          <a:bodyPr/>
          <a:lstStyle/>
          <a:p>
            <a:fld id="{01CD3B2E-BC1C-6C4D-9D91-A67B950EE325}" type="slidenum">
              <a:rPr lang="en-US" smtClean="0"/>
              <a:pPr/>
              <a:t>186</a:t>
            </a:fld>
            <a:endParaRPr lang="en-US" dirty="0"/>
          </a:p>
        </p:txBody>
      </p:sp>
      <p:graphicFrame>
        <p:nvGraphicFramePr>
          <p:cNvPr id="7" name="Table 6">
            <a:extLst>
              <a:ext uri="{FF2B5EF4-FFF2-40B4-BE49-F238E27FC236}">
                <a16:creationId xmlns:a16="http://schemas.microsoft.com/office/drawing/2014/main" id="{7E32D0F9-FBC3-1AFA-9808-1A81E313F183}"/>
              </a:ext>
            </a:extLst>
          </p:cNvPr>
          <p:cNvGraphicFramePr>
            <a:graphicFrameLocks noGrp="1"/>
          </p:cNvGraphicFramePr>
          <p:nvPr>
            <p:extLst>
              <p:ext uri="{D42A27DB-BD31-4B8C-83A1-F6EECF244321}">
                <p14:modId xmlns:p14="http://schemas.microsoft.com/office/powerpoint/2010/main" val="1426604457"/>
              </p:ext>
            </p:extLst>
          </p:nvPr>
        </p:nvGraphicFramePr>
        <p:xfrm>
          <a:off x="1989138" y="2539746"/>
          <a:ext cx="10956924" cy="4470654"/>
        </p:xfrm>
        <a:graphic>
          <a:graphicData uri="http://schemas.openxmlformats.org/drawingml/2006/table">
            <a:tbl>
              <a:tblPr firstRow="1" firstCol="1" bandRow="1"/>
              <a:tblGrid>
                <a:gridCol w="1106649">
                  <a:extLst>
                    <a:ext uri="{9D8B030D-6E8A-4147-A177-3AD203B41FA5}">
                      <a16:colId xmlns:a16="http://schemas.microsoft.com/office/drawing/2014/main" val="2844087521"/>
                    </a:ext>
                  </a:extLst>
                </a:gridCol>
                <a:gridCol w="1078161">
                  <a:extLst>
                    <a:ext uri="{9D8B030D-6E8A-4147-A177-3AD203B41FA5}">
                      <a16:colId xmlns:a16="http://schemas.microsoft.com/office/drawing/2014/main" val="3179367322"/>
                    </a:ext>
                  </a:extLst>
                </a:gridCol>
                <a:gridCol w="8772114">
                  <a:extLst>
                    <a:ext uri="{9D8B030D-6E8A-4147-A177-3AD203B41FA5}">
                      <a16:colId xmlns:a16="http://schemas.microsoft.com/office/drawing/2014/main" val="2492995520"/>
                    </a:ext>
                  </a:extLst>
                </a:gridCol>
              </a:tblGrid>
              <a:tr h="145415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2b</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9A1C"/>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2"/>
                      </a:pPr>
                      <a:r>
                        <a:rPr lang="en-US" sz="1800" b="1" dirty="0">
                          <a:effectLst/>
                          <a:latin typeface="Times New Roman"/>
                          <a:ea typeface="Times New Roman" panose="02020603050405020304" pitchFamily="18" charset="0"/>
                          <a:cs typeface="Times New Roman"/>
                        </a:rPr>
                        <a:t>In selected patients with a pacemaker and symptomatic atrial tachyarrhythmias, </a:t>
                      </a:r>
                      <a:r>
                        <a:rPr lang="en-US" sz="1800" b="1" dirty="0" err="1">
                          <a:effectLst/>
                          <a:latin typeface="Times New Roman"/>
                          <a:ea typeface="Times New Roman" panose="02020603050405020304" pitchFamily="18" charset="0"/>
                          <a:cs typeface="Times New Roman"/>
                        </a:rPr>
                        <a:t>antitachycardia</a:t>
                      </a:r>
                      <a:r>
                        <a:rPr lang="en-US" sz="1800" b="1" dirty="0">
                          <a:effectLst/>
                          <a:latin typeface="Times New Roman"/>
                          <a:ea typeface="Times New Roman" panose="02020603050405020304" pitchFamily="18" charset="0"/>
                          <a:cs typeface="Times New Roman"/>
                        </a:rPr>
                        <a:t> atrial pacing and ventricular pacing minimization may be useful for reducing symptoms.</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2273352"/>
                  </a:ext>
                </a:extLst>
              </a:tr>
              <a:tr h="145415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2b</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9A1C"/>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C-LD</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SzPct val="100000"/>
                        <a:buFont typeface="+mj-lt"/>
                        <a:buAutoNum type="arabicPeriod" startAt="3"/>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AF who require significant ventricular pacing, conduction system pacing may be useful to reduce progression of AF.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7378761"/>
                  </a:ext>
                </a:extLst>
              </a:tr>
              <a:tr h="145415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3: No benefit</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732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4"/>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AF, specialized atrial pacing algorithms designed to suppress AF are not useful for reducing the incidence or slowing the progression of AF.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59003"/>
                  </a:ext>
                </a:extLst>
              </a:tr>
            </a:tbl>
          </a:graphicData>
        </a:graphic>
      </p:graphicFrame>
      <p:sp>
        <p:nvSpPr>
          <p:cNvPr id="4" name="Title 5">
            <a:extLst>
              <a:ext uri="{FF2B5EF4-FFF2-40B4-BE49-F238E27FC236}">
                <a16:creationId xmlns:a16="http://schemas.microsoft.com/office/drawing/2014/main" id="{6A12D2B0-75EA-398B-1904-775B6F6182F8}"/>
              </a:ext>
            </a:extLst>
          </p:cNvPr>
          <p:cNvSpPr>
            <a:spLocks noGrp="1"/>
          </p:cNvSpPr>
          <p:nvPr>
            <p:ph type="ctrTitle"/>
          </p:nvPr>
        </p:nvSpPr>
        <p:spPr>
          <a:xfrm>
            <a:off x="4114799" y="1007828"/>
            <a:ext cx="6400800" cy="914400"/>
          </a:xfrm>
        </p:spPr>
        <p:txBody>
          <a:bodyPr/>
          <a:lstStyle/>
          <a:p>
            <a:r>
              <a:rPr lang="en-US" sz="2800" dirty="0">
                <a:latin typeface="Lub Dub Medium" panose="020B0603030403020204" pitchFamily="34" charset="0"/>
              </a:rPr>
              <a:t>Role of Pacemakers and ICDs for the Prevention and Treatment of AF </a:t>
            </a:r>
          </a:p>
        </p:txBody>
      </p:sp>
    </p:spTree>
    <p:extLst>
      <p:ext uri="{BB962C8B-B14F-4D97-AF65-F5344CB8AC3E}">
        <p14:creationId xmlns:p14="http://schemas.microsoft.com/office/powerpoint/2010/main" val="412387999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187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65258D2F-C4C5-1D25-3745-FDB974EF5827}"/>
              </a:ext>
            </a:extLst>
          </p:cNvPr>
          <p:cNvSpPr>
            <a:spLocks noGrp="1"/>
          </p:cNvSpPr>
          <p:nvPr>
            <p:ph type="ctrTitle"/>
          </p:nvPr>
        </p:nvSpPr>
        <p:spPr>
          <a:xfrm>
            <a:off x="5714999" y="609600"/>
            <a:ext cx="3200400" cy="533400"/>
          </a:xfrm>
        </p:spPr>
        <p:txBody>
          <a:bodyPr/>
          <a:lstStyle/>
          <a:p>
            <a:r>
              <a:rPr lang="en-US" sz="2800" dirty="0">
                <a:latin typeface="Lub Dub Medium" panose="020B0603030403020204" pitchFamily="34" charset="0"/>
              </a:rPr>
              <a:t>Surgical Ablation</a:t>
            </a:r>
          </a:p>
        </p:txBody>
      </p:sp>
      <p:graphicFrame>
        <p:nvGraphicFramePr>
          <p:cNvPr id="3" name="Table 2">
            <a:extLst>
              <a:ext uri="{FF2B5EF4-FFF2-40B4-BE49-F238E27FC236}">
                <a16:creationId xmlns:a16="http://schemas.microsoft.com/office/drawing/2014/main" id="{52E89D7D-3F5C-7928-BBC6-0984B05FDE74}"/>
              </a:ext>
            </a:extLst>
          </p:cNvPr>
          <p:cNvGraphicFramePr>
            <a:graphicFrameLocks noGrp="1"/>
          </p:cNvGraphicFramePr>
          <p:nvPr>
            <p:extLst>
              <p:ext uri="{D42A27DB-BD31-4B8C-83A1-F6EECF244321}">
                <p14:modId xmlns:p14="http://schemas.microsoft.com/office/powerpoint/2010/main" val="2462513089"/>
              </p:ext>
            </p:extLst>
          </p:nvPr>
        </p:nvGraphicFramePr>
        <p:xfrm>
          <a:off x="1417637" y="1371600"/>
          <a:ext cx="11795125" cy="5486400"/>
        </p:xfrm>
        <a:graphic>
          <a:graphicData uri="http://schemas.openxmlformats.org/drawingml/2006/table">
            <a:tbl>
              <a:tblPr firstRow="1" firstCol="1" lastRow="1" lastCol="1" bandRow="1" bandCol="1"/>
              <a:tblGrid>
                <a:gridCol w="1356440">
                  <a:extLst>
                    <a:ext uri="{9D8B030D-6E8A-4147-A177-3AD203B41FA5}">
                      <a16:colId xmlns:a16="http://schemas.microsoft.com/office/drawing/2014/main" val="3188926761"/>
                    </a:ext>
                  </a:extLst>
                </a:gridCol>
                <a:gridCol w="1386760">
                  <a:extLst>
                    <a:ext uri="{9D8B030D-6E8A-4147-A177-3AD203B41FA5}">
                      <a16:colId xmlns:a16="http://schemas.microsoft.com/office/drawing/2014/main" val="2018250323"/>
                    </a:ext>
                  </a:extLst>
                </a:gridCol>
                <a:gridCol w="9051925">
                  <a:extLst>
                    <a:ext uri="{9D8B030D-6E8A-4147-A177-3AD203B41FA5}">
                      <a16:colId xmlns:a16="http://schemas.microsoft.com/office/drawing/2014/main" val="1097856215"/>
                    </a:ext>
                  </a:extLst>
                </a:gridCol>
              </a:tblGrid>
              <a:tr h="1097280">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Surgical Ablation</a:t>
                      </a:r>
                      <a:endParaRPr lang="en-US" sz="1800" dirty="0">
                        <a:effectLst/>
                        <a:latin typeface="Times New Roman" panose="02020603050405020304" pitchFamily="18" charset="0"/>
                        <a:cs typeface="Times New Roman" panose="02020603050405020304" pitchFamily="18" charset="0"/>
                      </a:endParaRPr>
                    </a:p>
                    <a:p>
                      <a:pPr marL="58420" marR="54610" algn="ctr">
                        <a:lnSpc>
                          <a:spcPct val="200000"/>
                        </a:lnSpc>
                        <a:spcBef>
                          <a:spcPts val="1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0" marR="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58420" marR="54610" algn="ctr">
                        <a:lnSpc>
                          <a:spcPct val="200000"/>
                        </a:lnSpc>
                        <a:spcBef>
                          <a:spcPts val="1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 for Surgical Ablation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8420" marR="54610" algn="ctr">
                        <a:lnSpc>
                          <a:spcPct val="200000"/>
                        </a:lnSpc>
                        <a:spcBef>
                          <a:spcPts val="1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728852660"/>
                  </a:ext>
                </a:extLst>
              </a:tr>
              <a:tr h="503413">
                <a:tc>
                  <a:txBody>
                    <a:bodyPr/>
                    <a:lstStyle/>
                    <a:p>
                      <a:pPr marL="123190" marR="118745" algn="ctr">
                        <a:lnSpc>
                          <a:spcPct val="200000"/>
                        </a:lnSpc>
                        <a:spcBef>
                          <a:spcPts val="5"/>
                        </a:spcBef>
                        <a:spcAft>
                          <a:spcPts val="0"/>
                        </a:spcAft>
                      </a:pPr>
                      <a:r>
                        <a:rPr lang="en-US" sz="1800" b="1" spc="-25" dirty="0">
                          <a:effectLst/>
                          <a:latin typeface="Times New Roman"/>
                          <a:ea typeface="Times New Roman" panose="02020603050405020304" pitchFamily="18" charset="0"/>
                          <a:cs typeface="Times New Roman"/>
                        </a:rPr>
                        <a:t>COR</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0810" algn="ctr">
                        <a:lnSpc>
                          <a:spcPct val="200000"/>
                        </a:lnSpc>
                        <a:spcBef>
                          <a:spcPts val="5"/>
                        </a:spcBef>
                        <a:spcAft>
                          <a:spcPts val="0"/>
                        </a:spcAft>
                      </a:pPr>
                      <a:r>
                        <a:rPr lang="en-US" sz="1800" b="1" spc="-25" dirty="0">
                          <a:effectLst/>
                          <a:latin typeface="Times New Roman"/>
                          <a:ea typeface="Times New Roman" panose="02020603050405020304" pitchFamily="18" charset="0"/>
                          <a:cs typeface="Times New Roman"/>
                        </a:rPr>
                        <a:t>LOE</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9055" marR="54610" algn="ctr">
                        <a:lnSpc>
                          <a:spcPct val="200000"/>
                        </a:lnSpc>
                        <a:spcBef>
                          <a:spcPts val="5"/>
                        </a:spcBef>
                        <a:spcAft>
                          <a:spcPts val="0"/>
                        </a:spcAft>
                      </a:pPr>
                      <a:r>
                        <a:rPr lang="en-US" sz="1800" b="1" spc="-10" dirty="0">
                          <a:effectLst/>
                          <a:latin typeface="Times New Roman"/>
                          <a:ea typeface="Times New Roman" panose="02020603050405020304" pitchFamily="18" charset="0"/>
                          <a:cs typeface="Times New Roman"/>
                        </a:rPr>
                        <a:t>Recommendations</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2310334"/>
                  </a:ext>
                </a:extLst>
              </a:tr>
              <a:tr h="1097280">
                <a:tc>
                  <a:txBody>
                    <a:bodyPr/>
                    <a:lstStyle/>
                    <a:p>
                      <a:pPr marL="0" marR="0" algn="ctr">
                        <a:lnSpc>
                          <a:spcPct val="200000"/>
                        </a:lnSpc>
                        <a:spcBef>
                          <a:spcPts val="0"/>
                        </a:spcBef>
                        <a:spcAft>
                          <a:spcPts val="0"/>
                        </a:spcAft>
                      </a:pPr>
                      <a:r>
                        <a:rPr lang="en-US" sz="1800" b="1" spc="-25" dirty="0">
                          <a:solidFill>
                            <a:srgbClr val="000000"/>
                          </a:solidFill>
                          <a:effectLst/>
                          <a:latin typeface="Times New Roman"/>
                          <a:ea typeface="Times New Roman" panose="02020603050405020304" pitchFamily="18" charset="0"/>
                          <a:cs typeface="Times New Roman"/>
                        </a:rPr>
                        <a:t>2a</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cs typeface="Times New Roman"/>
                        </a:rPr>
                        <a:t>B-R</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For patients with AF who are undergoing cardiac surgery, concomitant surgical ablation can be beneficial to reduce the risk of recurrent AF.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3651620"/>
                  </a:ext>
                </a:extLst>
              </a:tr>
              <a:tr h="1097280">
                <a:tc>
                  <a:txBody>
                    <a:bodyPr/>
                    <a:lstStyle/>
                    <a:p>
                      <a:pPr marL="0" marR="0" algn="ctr">
                        <a:lnSpc>
                          <a:spcPct val="200000"/>
                        </a:lnSpc>
                        <a:spcBef>
                          <a:spcPts val="0"/>
                        </a:spcBef>
                        <a:spcAft>
                          <a:spcPts val="0"/>
                        </a:spcAft>
                      </a:pPr>
                      <a:r>
                        <a:rPr lang="en-US" sz="1800" b="1" spc="-25" dirty="0">
                          <a:solidFill>
                            <a:srgbClr val="000000"/>
                          </a:solidFill>
                          <a:effectLst/>
                          <a:latin typeface="Times New Roman"/>
                          <a:ea typeface="Times New Roman" panose="02020603050405020304" pitchFamily="18" charset="0"/>
                          <a:cs typeface="Times New Roman"/>
                        </a:rPr>
                        <a:t>2a</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cs typeface="Times New Roman"/>
                        </a:rPr>
                        <a:t>B-NR</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undergoing surgical ablation, anticoagulation therapy is reasonable for at least 3 months after the procedure to reduce the risk of stroke or systemic embolism.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5726248"/>
                  </a:ext>
                </a:extLst>
              </a:tr>
              <a:tr h="1691147">
                <a:tc>
                  <a:txBody>
                    <a:bodyPr/>
                    <a:lstStyle/>
                    <a:p>
                      <a:pPr marL="0" marR="0" algn="ctr">
                        <a:lnSpc>
                          <a:spcPct val="200000"/>
                        </a:lnSpc>
                        <a:spcBef>
                          <a:spcPts val="0"/>
                        </a:spcBef>
                        <a:spcAft>
                          <a:spcPts val="0"/>
                        </a:spcAft>
                      </a:pPr>
                      <a:r>
                        <a:rPr lang="en-US" sz="1800" b="1" spc="-25" dirty="0">
                          <a:solidFill>
                            <a:srgbClr val="000000"/>
                          </a:solidFill>
                          <a:effectLst/>
                          <a:latin typeface="Times New Roman"/>
                          <a:ea typeface="Times New Roman" panose="02020603050405020304" pitchFamily="18" charset="0"/>
                          <a:cs typeface="Times New Roman"/>
                        </a:rPr>
                        <a:t>2b</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cs typeface="Times New Roman"/>
                        </a:rPr>
                        <a:t>B-R</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a:ea typeface="Times New Roman" panose="02020603050405020304" pitchFamily="18" charset="0"/>
                          <a:cs typeface="Times New Roman"/>
                        </a:rPr>
                        <a:t>For patients with symptomatic, persistent AF refractory to antiarrhythmic drug therapy, a hybrid epicardial and endocardial ablation might be reasonable to reduce the risk of recurrent atrial arrhythmia.</a:t>
                      </a:r>
                      <a:r>
                        <a:rPr lang="en-US" sz="1800" dirty="0">
                          <a:solidFill>
                            <a:srgbClr val="000000"/>
                          </a:solidFill>
                          <a:effectLst/>
                          <a:latin typeface="Times New Roman"/>
                          <a:ea typeface="Times New Roman" panose="02020603050405020304" pitchFamily="18" charset="0"/>
                          <a:cs typeface="Times New Roman"/>
                        </a:rPr>
                        <a:t> </a:t>
                      </a:r>
                      <a:endParaRPr lang="en-US" sz="1800" dirty="0">
                        <a:effectLst/>
                        <a:latin typeface="Times New Roman"/>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9643675"/>
                  </a:ext>
                </a:extLst>
              </a:tr>
            </a:tbl>
          </a:graphicData>
        </a:graphic>
      </p:graphicFrame>
    </p:spTree>
    <p:extLst>
      <p:ext uri="{BB962C8B-B14F-4D97-AF65-F5344CB8AC3E}">
        <p14:creationId xmlns:p14="http://schemas.microsoft.com/office/powerpoint/2010/main" val="31313363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C07E3C-0B79-A8E1-7074-F1CB96CA384E}"/>
              </a:ext>
            </a:extLst>
          </p:cNvPr>
          <p:cNvSpPr>
            <a:spLocks noGrp="1"/>
          </p:cNvSpPr>
          <p:nvPr>
            <p:ph type="sldNum" sz="quarter" idx="4"/>
          </p:nvPr>
        </p:nvSpPr>
        <p:spPr/>
        <p:txBody>
          <a:bodyPr/>
          <a:lstStyle/>
          <a:p>
            <a:fld id="{01CD3B2E-BC1C-6C4D-9D91-A67B950EE325}" type="slidenum">
              <a:rPr lang="en-US" smtClean="0"/>
              <a:pPr/>
              <a:t>188</a:t>
            </a:fld>
            <a:endParaRPr lang="en-US" dirty="0"/>
          </a:p>
        </p:txBody>
      </p:sp>
      <p:sp>
        <p:nvSpPr>
          <p:cNvPr id="5" name="TextBox 4">
            <a:extLst>
              <a:ext uri="{FF2B5EF4-FFF2-40B4-BE49-F238E27FC236}">
                <a16:creationId xmlns:a16="http://schemas.microsoft.com/office/drawing/2014/main" id="{056ABEBD-A13D-FCCD-F819-6C0A8936928E}"/>
              </a:ext>
            </a:extLst>
          </p:cNvPr>
          <p:cNvSpPr txBox="1"/>
          <p:nvPr/>
        </p:nvSpPr>
        <p:spPr>
          <a:xfrm>
            <a:off x="3275409" y="3303481"/>
            <a:ext cx="8079582" cy="1622637"/>
          </a:xfrm>
          <a:prstGeom prst="rect">
            <a:avLst/>
          </a:prstGeom>
          <a:noFill/>
        </p:spPr>
        <p:txBody>
          <a:bodyPr wrap="square">
            <a:spAutoFit/>
          </a:bodyPr>
          <a:lstStyle/>
          <a:p>
            <a:pPr algn="ctr"/>
            <a:r>
              <a:rPr lang="en-US" sz="5000" dirty="0">
                <a:latin typeface="Lub Dub Bold" panose="020B0803030403020204" pitchFamily="34" charset="0"/>
              </a:rPr>
              <a:t>Management of Patients With Heart Failure (HF)</a:t>
            </a:r>
          </a:p>
        </p:txBody>
      </p:sp>
    </p:spTree>
    <p:extLst>
      <p:ext uri="{BB962C8B-B14F-4D97-AF65-F5344CB8AC3E}">
        <p14:creationId xmlns:p14="http://schemas.microsoft.com/office/powerpoint/2010/main" val="1881270196"/>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189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5EF181EC-D68D-5DF5-CBA1-28D87825844A}"/>
              </a:ext>
            </a:extLst>
          </p:cNvPr>
          <p:cNvSpPr>
            <a:spLocks noGrp="1"/>
          </p:cNvSpPr>
          <p:nvPr>
            <p:ph type="ctrTitle"/>
          </p:nvPr>
        </p:nvSpPr>
        <p:spPr>
          <a:xfrm>
            <a:off x="3809999" y="381000"/>
            <a:ext cx="7010401" cy="457200"/>
          </a:xfrm>
        </p:spPr>
        <p:txBody>
          <a:bodyPr/>
          <a:lstStyle/>
          <a:p>
            <a:r>
              <a:rPr lang="en-US" sz="2800" dirty="0">
                <a:latin typeface="Lub Dub Medium" panose="020B0603030403020204" pitchFamily="34" charset="0"/>
              </a:rPr>
              <a:t>Management of AF in Patients With HF</a:t>
            </a:r>
          </a:p>
        </p:txBody>
      </p:sp>
      <p:graphicFrame>
        <p:nvGraphicFramePr>
          <p:cNvPr id="3" name="Table 2">
            <a:extLst>
              <a:ext uri="{FF2B5EF4-FFF2-40B4-BE49-F238E27FC236}">
                <a16:creationId xmlns:a16="http://schemas.microsoft.com/office/drawing/2014/main" id="{7C604E89-8AF0-E24D-90EE-0A3CD77D4278}"/>
              </a:ext>
            </a:extLst>
          </p:cNvPr>
          <p:cNvGraphicFramePr>
            <a:graphicFrameLocks noGrp="1"/>
          </p:cNvGraphicFramePr>
          <p:nvPr>
            <p:extLst>
              <p:ext uri="{D42A27DB-BD31-4B8C-83A1-F6EECF244321}">
                <p14:modId xmlns:p14="http://schemas.microsoft.com/office/powerpoint/2010/main" val="1752762250"/>
              </p:ext>
            </p:extLst>
          </p:nvPr>
        </p:nvGraphicFramePr>
        <p:xfrm>
          <a:off x="838200" y="1524000"/>
          <a:ext cx="12483705" cy="5617210"/>
        </p:xfrm>
        <a:graphic>
          <a:graphicData uri="http://schemas.openxmlformats.org/drawingml/2006/table">
            <a:tbl>
              <a:tblPr firstRow="1" firstCol="1" bandRow="1"/>
              <a:tblGrid>
                <a:gridCol w="1830111">
                  <a:extLst>
                    <a:ext uri="{9D8B030D-6E8A-4147-A177-3AD203B41FA5}">
                      <a16:colId xmlns:a16="http://schemas.microsoft.com/office/drawing/2014/main" val="3025029683"/>
                    </a:ext>
                  </a:extLst>
                </a:gridCol>
                <a:gridCol w="1131024">
                  <a:extLst>
                    <a:ext uri="{9D8B030D-6E8A-4147-A177-3AD203B41FA5}">
                      <a16:colId xmlns:a16="http://schemas.microsoft.com/office/drawing/2014/main" val="652762791"/>
                    </a:ext>
                  </a:extLst>
                </a:gridCol>
                <a:gridCol w="9522570">
                  <a:extLst>
                    <a:ext uri="{9D8B030D-6E8A-4147-A177-3AD203B41FA5}">
                      <a16:colId xmlns:a16="http://schemas.microsoft.com/office/drawing/2014/main" val="3157155277"/>
                    </a:ext>
                  </a:extLst>
                </a:gridCol>
              </a:tblGrid>
              <a:tr h="0">
                <a:tc gridSpan="3">
                  <a:txBody>
                    <a:bodyPr/>
                    <a:lstStyle/>
                    <a:p>
                      <a:pPr marL="0" marR="0" algn="ctr">
                        <a:lnSpc>
                          <a:spcPct val="200000"/>
                        </a:lnSpc>
                        <a:spcBef>
                          <a:spcPts val="60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Management of AF in Patients With HF</a:t>
                      </a:r>
                      <a:endParaRPr lang="en-US" sz="1800" dirty="0">
                        <a:effectLst/>
                        <a:latin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tabLst>
                          <a:tab pos="609600" algn="l"/>
                        </a:tabLst>
                      </a:pPr>
                      <a:r>
                        <a:rPr lang="en-US" sz="1800" b="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 for Management of AF in Patients With HF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tabLst>
                          <a:tab pos="609600" algn="l"/>
                        </a:tabLs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269785041"/>
                  </a:ext>
                </a:extLst>
              </a:tr>
              <a:tr h="0">
                <a:tc>
                  <a:txBody>
                    <a:bodyPr/>
                    <a:lstStyle/>
                    <a:p>
                      <a:pPr marL="0" marR="0" algn="ctr">
                        <a:lnSpc>
                          <a:spcPct val="200000"/>
                        </a:lnSpc>
                        <a:spcBef>
                          <a:spcPts val="600"/>
                        </a:spcBef>
                        <a:spcAft>
                          <a:spcPts val="0"/>
                        </a:spcAft>
                      </a:pPr>
                      <a:r>
                        <a:rPr lang="en-US" sz="1800" b="1">
                          <a:effectLst/>
                          <a:latin typeface="Times New Roman"/>
                          <a:ea typeface="Calibri" panose="020F0502020204030204" pitchFamily="34" charset="0"/>
                          <a:cs typeface="Times New Roman"/>
                        </a:rPr>
                        <a:t>COR</a:t>
                      </a:r>
                      <a:endParaRPr lang="en-US" sz="180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a:effectLst/>
                          <a:latin typeface="Times New Roman"/>
                          <a:ea typeface="Calibri" panose="020F0502020204030204" pitchFamily="34" charset="0"/>
                          <a:cs typeface="Times New Roman"/>
                        </a:rPr>
                        <a:t>LOE</a:t>
                      </a:r>
                      <a:endParaRPr lang="en-US" sz="180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a:effectLst/>
                          <a:latin typeface="Times New Roman"/>
                          <a:ea typeface="Calibri" panose="020F0502020204030204" pitchFamily="34" charset="0"/>
                          <a:cs typeface="Times New Roman"/>
                        </a:rPr>
                        <a:t>Recommendations</a:t>
                      </a:r>
                      <a:endParaRPr lang="en-US" sz="180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8606136"/>
                  </a:ext>
                </a:extLst>
              </a:tr>
              <a:tr h="1142365">
                <a:tc>
                  <a:txBody>
                    <a:bodyPr/>
                    <a:lstStyle/>
                    <a:p>
                      <a:pPr marL="0" marR="0" algn="ctr">
                        <a:lnSpc>
                          <a:spcPct val="200000"/>
                        </a:lnSpc>
                        <a:spcBef>
                          <a:spcPts val="600"/>
                        </a:spcBef>
                        <a:spcAft>
                          <a:spcPts val="0"/>
                        </a:spcAft>
                      </a:pPr>
                      <a:r>
                        <a:rPr lang="en-US" sz="1800" b="1">
                          <a:solidFill>
                            <a:srgbClr val="000000"/>
                          </a:solidFill>
                          <a:effectLst/>
                          <a:latin typeface="Times New Roman"/>
                          <a:ea typeface="Calibri" panose="020F0502020204030204" pitchFamily="34" charset="0"/>
                          <a:cs typeface="Times New Roman"/>
                        </a:rPr>
                        <a:t>1</a:t>
                      </a:r>
                      <a:endParaRPr lang="en-US" sz="180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0"/>
                        </a:spcAft>
                      </a:pPr>
                      <a:r>
                        <a:rPr lang="en-US" sz="1800" b="1">
                          <a:solidFill>
                            <a:srgbClr val="000000"/>
                          </a:solidFill>
                          <a:effectLst/>
                          <a:latin typeface="Times New Roman"/>
                          <a:ea typeface="Calibri" panose="020F0502020204030204" pitchFamily="34" charset="0"/>
                          <a:cs typeface="Times New Roman"/>
                        </a:rPr>
                        <a:t>B-NR</a:t>
                      </a:r>
                      <a:endParaRPr lang="en-US" sz="180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just">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who present with a new diagnosis of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and AF, arrhythmia-induced cardiomyopathy should be suspected, and an early and aggressive approach to AF rhythm control is recommended.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4353439"/>
                  </a:ext>
                </a:extLst>
              </a:tr>
              <a:tr h="1142365">
                <a:tc>
                  <a:txBody>
                    <a:bodyPr/>
                    <a:lstStyle/>
                    <a:p>
                      <a:pPr marL="0" marR="0" algn="ctr">
                        <a:lnSpc>
                          <a:spcPct val="200000"/>
                        </a:lnSpc>
                        <a:spcBef>
                          <a:spcPts val="600"/>
                        </a:spcBef>
                        <a:spcAft>
                          <a:spcPts val="0"/>
                        </a:spcAft>
                      </a:pPr>
                      <a:r>
                        <a:rPr lang="en-US" sz="1800" b="1">
                          <a:solidFill>
                            <a:srgbClr val="000000"/>
                          </a:solidFill>
                          <a:effectLst/>
                          <a:latin typeface="Times New Roman"/>
                          <a:ea typeface="Calibri" panose="020F0502020204030204" pitchFamily="34" charset="0"/>
                          <a:cs typeface="Times New Roman"/>
                        </a:rPr>
                        <a:t>1</a:t>
                      </a:r>
                      <a:endParaRPr lang="en-US" sz="180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0"/>
                        </a:spcAft>
                      </a:pPr>
                      <a:r>
                        <a:rPr lang="en-US" sz="1800" b="1">
                          <a:solidFill>
                            <a:srgbClr val="000000"/>
                          </a:solidFill>
                          <a:effectLst/>
                          <a:latin typeface="Times New Roman"/>
                          <a:ea typeface="Calibri" panose="020F0502020204030204" pitchFamily="34" charset="0"/>
                          <a:cs typeface="Times New Roman"/>
                        </a:rPr>
                        <a:t>A</a:t>
                      </a:r>
                      <a:endParaRPr lang="en-US" sz="180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gn="just">
                        <a:lnSpc>
                          <a:spcPct val="200000"/>
                        </a:lnSpc>
                        <a:spcBef>
                          <a:spcPts val="0"/>
                        </a:spcBef>
                        <a:spcAft>
                          <a:spcPts val="0"/>
                        </a:spcAft>
                        <a:buFont typeface="+mj-lt"/>
                        <a:buAutoNum type="arabicPeriod" startAt="2"/>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appropriate patients with AF and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HFrEF</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who are on GDMT, and with reasonable expectation of procedural benefit (Figure 24), catheter ablation is beneficial to improve symptoms, QOL, ventricular function, and cardiovascular outcomes.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5828551"/>
                  </a:ext>
                </a:extLst>
              </a:tr>
              <a:tr h="0">
                <a:tc>
                  <a:txBody>
                    <a:bodyPr/>
                    <a:lstStyle/>
                    <a:p>
                      <a:pPr marL="0" marR="0" algn="ctr">
                        <a:lnSpc>
                          <a:spcPct val="200000"/>
                        </a:lnSpc>
                        <a:spcBef>
                          <a:spcPts val="600"/>
                        </a:spcBef>
                        <a:spcAft>
                          <a:spcPts val="0"/>
                        </a:spcAft>
                      </a:pPr>
                      <a:r>
                        <a:rPr lang="en-US" sz="1800" b="1">
                          <a:solidFill>
                            <a:srgbClr val="000000"/>
                          </a:solidFill>
                          <a:effectLst/>
                          <a:latin typeface="Times New Roman"/>
                          <a:ea typeface="Calibri" panose="020F0502020204030204" pitchFamily="34" charset="0"/>
                          <a:cs typeface="Times New Roman"/>
                        </a:rPr>
                        <a:t>2a</a:t>
                      </a:r>
                      <a:endParaRPr lang="en-US" sz="180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0"/>
                        </a:spcAft>
                      </a:pPr>
                      <a:r>
                        <a:rPr lang="en-US" sz="1800" b="1">
                          <a:solidFill>
                            <a:srgbClr val="000000"/>
                          </a:solidFill>
                          <a:effectLst/>
                          <a:latin typeface="Times New Roman"/>
                          <a:ea typeface="Calibri" panose="020F0502020204030204" pitchFamily="34" charset="0"/>
                          <a:cs typeface="Times New Roman"/>
                        </a:rPr>
                        <a:t>B-NR</a:t>
                      </a:r>
                      <a:endParaRPr lang="en-US" sz="180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just">
                        <a:lnSpc>
                          <a:spcPct val="200000"/>
                        </a:lnSpc>
                        <a:spcBef>
                          <a:spcPts val="0"/>
                        </a:spcBef>
                        <a:spcAft>
                          <a:spcPts val="0"/>
                        </a:spcAft>
                        <a:buFont typeface="+mj-lt"/>
                        <a:buAutoNum type="arabicPeriod" startAt="3"/>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appropriate patients with symptomatic AF and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HFpEF</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with reasonable expectation of benefit, catheter ablation can be useful to improve symptoms and improve QOL.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7045866"/>
                  </a:ext>
                </a:extLst>
              </a:tr>
            </a:tbl>
          </a:graphicData>
        </a:graphic>
      </p:graphicFrame>
    </p:spTree>
    <p:extLst>
      <p:ext uri="{BB962C8B-B14F-4D97-AF65-F5344CB8AC3E}">
        <p14:creationId xmlns:p14="http://schemas.microsoft.com/office/powerpoint/2010/main" val="2355609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19</a:t>
            </a:fld>
            <a:endParaRPr lang="en-US" dirty="0"/>
          </a:p>
        </p:txBody>
      </p:sp>
      <p:sp>
        <p:nvSpPr>
          <p:cNvPr id="2" name="Title 3">
            <a:extLst>
              <a:ext uri="{FF2B5EF4-FFF2-40B4-BE49-F238E27FC236}">
                <a16:creationId xmlns:a16="http://schemas.microsoft.com/office/drawing/2014/main" id="{9A7B481D-DE3B-3F31-E995-D4A5BC02E52B}"/>
              </a:ext>
            </a:extLst>
          </p:cNvPr>
          <p:cNvSpPr>
            <a:spLocks noGrp="1"/>
          </p:cNvSpPr>
          <p:nvPr>
            <p:ph type="ctrTitle"/>
          </p:nvPr>
        </p:nvSpPr>
        <p:spPr>
          <a:xfrm>
            <a:off x="4000500" y="533400"/>
            <a:ext cx="6629400" cy="533400"/>
          </a:xfrm>
        </p:spPr>
        <p:txBody>
          <a:bodyPr/>
          <a:lstStyle/>
          <a:p>
            <a:r>
              <a:rPr lang="en-US" sz="2800" dirty="0">
                <a:latin typeface="Lub Dub Medium" panose="020B0603030403020204" pitchFamily="34" charset="0"/>
              </a:rPr>
              <a:t>Table 3. Risk Factors for Diagnosed AF</a:t>
            </a:r>
          </a:p>
        </p:txBody>
      </p:sp>
      <p:graphicFrame>
        <p:nvGraphicFramePr>
          <p:cNvPr id="3" name="Table 2">
            <a:extLst>
              <a:ext uri="{FF2B5EF4-FFF2-40B4-BE49-F238E27FC236}">
                <a16:creationId xmlns:a16="http://schemas.microsoft.com/office/drawing/2014/main" id="{151AB4B3-4EBC-151C-C516-7AD4F8E5EA7E}"/>
              </a:ext>
            </a:extLst>
          </p:cNvPr>
          <p:cNvGraphicFramePr>
            <a:graphicFrameLocks noGrp="1"/>
          </p:cNvGraphicFramePr>
          <p:nvPr>
            <p:extLst>
              <p:ext uri="{D42A27DB-BD31-4B8C-83A1-F6EECF244321}">
                <p14:modId xmlns:p14="http://schemas.microsoft.com/office/powerpoint/2010/main" val="2479745441"/>
              </p:ext>
            </p:extLst>
          </p:nvPr>
        </p:nvGraphicFramePr>
        <p:xfrm>
          <a:off x="1074737" y="1240262"/>
          <a:ext cx="12480925" cy="5410201"/>
        </p:xfrm>
        <a:graphic>
          <a:graphicData uri="http://schemas.openxmlformats.org/drawingml/2006/table">
            <a:tbl>
              <a:tblPr firstRow="1" firstCol="1" bandRow="1"/>
              <a:tblGrid>
                <a:gridCol w="1732353">
                  <a:extLst>
                    <a:ext uri="{9D8B030D-6E8A-4147-A177-3AD203B41FA5}">
                      <a16:colId xmlns:a16="http://schemas.microsoft.com/office/drawing/2014/main" val="1975784713"/>
                    </a:ext>
                  </a:extLst>
                </a:gridCol>
                <a:gridCol w="2279321">
                  <a:extLst>
                    <a:ext uri="{9D8B030D-6E8A-4147-A177-3AD203B41FA5}">
                      <a16:colId xmlns:a16="http://schemas.microsoft.com/office/drawing/2014/main" val="2907406710"/>
                    </a:ext>
                  </a:extLst>
                </a:gridCol>
                <a:gridCol w="4035771">
                  <a:extLst>
                    <a:ext uri="{9D8B030D-6E8A-4147-A177-3AD203B41FA5}">
                      <a16:colId xmlns:a16="http://schemas.microsoft.com/office/drawing/2014/main" val="2177665813"/>
                    </a:ext>
                  </a:extLst>
                </a:gridCol>
                <a:gridCol w="1806983">
                  <a:extLst>
                    <a:ext uri="{9D8B030D-6E8A-4147-A177-3AD203B41FA5}">
                      <a16:colId xmlns:a16="http://schemas.microsoft.com/office/drawing/2014/main" val="504255010"/>
                    </a:ext>
                  </a:extLst>
                </a:gridCol>
                <a:gridCol w="2626497">
                  <a:extLst>
                    <a:ext uri="{9D8B030D-6E8A-4147-A177-3AD203B41FA5}">
                      <a16:colId xmlns:a16="http://schemas.microsoft.com/office/drawing/2014/main" val="2250403376"/>
                    </a:ext>
                  </a:extLst>
                </a:gridCol>
              </a:tblGrid>
              <a:tr h="564543">
                <a:tc>
                  <a:txBody>
                    <a:bodyPr/>
                    <a:lstStyle/>
                    <a:p>
                      <a:pPr marL="0" marR="0" algn="ctr">
                        <a:lnSpc>
                          <a:spcPct val="1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Condition</a:t>
                      </a: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Study Type</a:t>
                      </a: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Effect on Risk of AF</a:t>
                      </a: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Summary Risk of Incident AF</a:t>
                      </a: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Effect of LRFM</a:t>
                      </a: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658937175"/>
                  </a:ext>
                </a:extLst>
              </a:tr>
              <a:tr h="336732">
                <a:tc gridSpan="5">
                  <a:txBody>
                    <a:bodyPr/>
                    <a:lstStyle/>
                    <a:p>
                      <a:pPr marL="0" marR="0">
                        <a:lnSpc>
                          <a:spcPct val="1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Risk Factors</a:t>
                      </a: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71735398"/>
                  </a:ext>
                </a:extLst>
              </a:tr>
              <a:tr h="492191">
                <a:tc rowSpan="2">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Advancing age</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274320" lvl="0" indent="-342900">
                        <a:lnSpc>
                          <a:spcPct val="1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SR/MA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27432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Age per 5 y: ↑ risk (HR, 1.43-1.66) </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342900" marR="27432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 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342900" marR="274320" lvl="0" indent="-342900">
                        <a:lnSpc>
                          <a:spcPct val="1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N/A</a:t>
                      </a: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2821341"/>
                  </a:ext>
                </a:extLst>
              </a:tr>
              <a:tr h="564543">
                <a:tc vMerge="1">
                  <a:txBody>
                    <a:bodyPr/>
                    <a:lstStyle/>
                    <a:p>
                      <a:endParaRPr lang="en-US"/>
                    </a:p>
                  </a:txBody>
                  <a:tcPr/>
                </a:tc>
                <a:tc>
                  <a:txBody>
                    <a:bodyPr/>
                    <a:lstStyle/>
                    <a:p>
                      <a:pPr marL="342900" marR="27432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MR</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27432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Accelerated epigenetic age by MR: no association</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342900" marR="274320" lvl="0" indent="-342900">
                        <a:lnSpc>
                          <a:spcPct val="100000"/>
                        </a:lnSpc>
                        <a:spcBef>
                          <a:spcPts val="0"/>
                        </a:spcBef>
                        <a:spcAft>
                          <a:spcPts val="0"/>
                        </a:spcAft>
                        <a:buFont typeface="Symbol" panose="05050102010706020507" pitchFamily="18" charset="2"/>
                        <a:buChar char=""/>
                      </a:pP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631611900"/>
                  </a:ext>
                </a:extLst>
              </a:tr>
              <a:tr h="407815">
                <a:tc rowSpan="3">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Smoking</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Single study</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Current smoking: ↑ risk (9.8%)</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 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342900" marR="0" lvl="0" indent="-342900">
                        <a:lnSpc>
                          <a:spcPct val="1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N/A</a:t>
                      </a: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4041326"/>
                  </a:ext>
                </a:extLst>
              </a:tr>
              <a:tr h="774212">
                <a:tc vMerge="1">
                  <a:txBody>
                    <a:bodyPr/>
                    <a:lstStyle/>
                    <a:p>
                      <a:endParaRPr lang="en-US"/>
                    </a:p>
                  </a:txBody>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SR/MA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Smoking: ↑ risk (HR, 1.21-1.43)</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342900" marR="0" lvl="0" indent="-342900">
                        <a:lnSpc>
                          <a:spcPct val="100000"/>
                        </a:lnSpc>
                        <a:spcBef>
                          <a:spcPts val="0"/>
                        </a:spcBef>
                        <a:spcAft>
                          <a:spcPts val="0"/>
                        </a:spcAft>
                        <a:buFont typeface="Symbol" panose="05050102010706020507" pitchFamily="18" charset="2"/>
                        <a:buChar char=""/>
                      </a:pP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908759816"/>
                  </a:ext>
                </a:extLst>
              </a:tr>
              <a:tr h="745318">
                <a:tc vMerge="1">
                  <a:txBody>
                    <a:bodyPr/>
                    <a:lstStyle/>
                    <a:p>
                      <a:endParaRPr lang="en-US"/>
                    </a:p>
                  </a:txBody>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MR</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Smoking initiation:  ↑ risk (OR, 1.11)</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342900" marR="0" lvl="0" indent="-342900">
                        <a:lnSpc>
                          <a:spcPct val="100000"/>
                        </a:lnSpc>
                        <a:spcBef>
                          <a:spcPts val="0"/>
                        </a:spcBef>
                        <a:spcAft>
                          <a:spcPts val="0"/>
                        </a:spcAft>
                        <a:buFont typeface="Symbol" panose="05050102010706020507" pitchFamily="18" charset="2"/>
                        <a:buChar char=""/>
                      </a:pP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188495369"/>
                  </a:ext>
                </a:extLst>
              </a:tr>
              <a:tr h="1524847">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Physical activity</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SR/MA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Sedentary lifestyle: ↑ risk (OR, 2.47)</a:t>
                      </a:r>
                    </a:p>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Guideline-recommended physical activity: </a:t>
                      </a:r>
                      <a:r>
                        <a:rPr lang="en-US" sz="1800" dirty="0">
                          <a:effectLst/>
                          <a:latin typeface="Symbol" panose="05050102010706020507" pitchFamily="18" charset="2"/>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(HR, 0.94)</a:t>
                      </a:r>
                    </a:p>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Elite athletes vs. nonathletes: ↑ risk (OR, 2.46)</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U curve: Sedentary lifestyle and elite/extreme exercise: ↑ 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Exercise: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AF burden, recurrence, symptoms; ↑ quality of life, functional capacity</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3001620"/>
                  </a:ext>
                </a:extLst>
              </a:tr>
            </a:tbl>
          </a:graphicData>
        </a:graphic>
      </p:graphicFrame>
      <p:sp>
        <p:nvSpPr>
          <p:cNvPr id="7" name="TextBox 6">
            <a:extLst>
              <a:ext uri="{FF2B5EF4-FFF2-40B4-BE49-F238E27FC236}">
                <a16:creationId xmlns:a16="http://schemas.microsoft.com/office/drawing/2014/main" id="{16260239-8A09-FD4F-0A47-48C3CA251671}"/>
              </a:ext>
            </a:extLst>
          </p:cNvPr>
          <p:cNvSpPr txBox="1"/>
          <p:nvPr/>
        </p:nvSpPr>
        <p:spPr>
          <a:xfrm>
            <a:off x="1074737" y="6740914"/>
            <a:ext cx="7370977" cy="276999"/>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
        <p:nvSpPr>
          <p:cNvPr id="9" name="TextBox 8">
            <a:extLst>
              <a:ext uri="{FF2B5EF4-FFF2-40B4-BE49-F238E27FC236}">
                <a16:creationId xmlns:a16="http://schemas.microsoft.com/office/drawing/2014/main" id="{9727AB9B-DDE5-35F3-4BD1-7F67931C6FB9}"/>
              </a:ext>
            </a:extLst>
          </p:cNvPr>
          <p:cNvSpPr txBox="1"/>
          <p:nvPr/>
        </p:nvSpPr>
        <p:spPr>
          <a:xfrm>
            <a:off x="1074736" y="7108364"/>
            <a:ext cx="12480925" cy="461665"/>
          </a:xfrm>
          <a:prstGeom prst="rect">
            <a:avLst/>
          </a:prstGeom>
          <a:noFill/>
        </p:spPr>
        <p:txBody>
          <a:bodyPr wrap="square">
            <a:spAutoFit/>
          </a:bodyPr>
          <a:lstStyle/>
          <a:p>
            <a:r>
              <a:rPr lang="en-US" sz="1200" dirty="0">
                <a:latin typeface="Lub Dub Medium" panose="020B0603030403020204" pitchFamily="34" charset="0"/>
              </a:rPr>
              <a:t>AF, atrial fibrillation; HR, hazard ratio; LRFM, lifestyle and risk factor modification; MA, meta-analysis; MR, Mendelian randomization; N/A, not available/applicable; OR, odds ratio; SR, systematic review; </a:t>
            </a:r>
          </a:p>
        </p:txBody>
      </p:sp>
    </p:spTree>
    <p:extLst>
      <p:ext uri="{BB962C8B-B14F-4D97-AF65-F5344CB8AC3E}">
        <p14:creationId xmlns:p14="http://schemas.microsoft.com/office/powerpoint/2010/main" val="42266075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190</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A8A8109C-0708-78E0-3D1B-3B4B10878DC9}"/>
              </a:ext>
            </a:extLst>
          </p:cNvPr>
          <p:cNvSpPr>
            <a:spLocks noGrp="1"/>
          </p:cNvSpPr>
          <p:nvPr>
            <p:ph type="ctrTitle"/>
          </p:nvPr>
        </p:nvSpPr>
        <p:spPr>
          <a:xfrm>
            <a:off x="3276599" y="457200"/>
            <a:ext cx="8077201" cy="457200"/>
          </a:xfrm>
        </p:spPr>
        <p:txBody>
          <a:bodyPr/>
          <a:lstStyle/>
          <a:p>
            <a:r>
              <a:rPr lang="en-US" sz="2800" dirty="0">
                <a:latin typeface="Lub Dub Medium" panose="020B0603030403020204" pitchFamily="34" charset="0"/>
              </a:rPr>
              <a:t>Management of AF in Patients With HF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86B0F9ED-65C0-ADB9-3613-81D352231328}"/>
              </a:ext>
            </a:extLst>
          </p:cNvPr>
          <p:cNvGraphicFramePr>
            <a:graphicFrameLocks noGrp="1"/>
          </p:cNvGraphicFramePr>
          <p:nvPr>
            <p:extLst>
              <p:ext uri="{D42A27DB-BD31-4B8C-83A1-F6EECF244321}">
                <p14:modId xmlns:p14="http://schemas.microsoft.com/office/powerpoint/2010/main" val="494516413"/>
              </p:ext>
            </p:extLst>
          </p:nvPr>
        </p:nvGraphicFramePr>
        <p:xfrm>
          <a:off x="914400" y="1219200"/>
          <a:ext cx="12483705" cy="5700776"/>
        </p:xfrm>
        <a:graphic>
          <a:graphicData uri="http://schemas.openxmlformats.org/drawingml/2006/table">
            <a:tbl>
              <a:tblPr firstRow="1" firstCol="1" bandRow="1"/>
              <a:tblGrid>
                <a:gridCol w="1830111">
                  <a:extLst>
                    <a:ext uri="{9D8B030D-6E8A-4147-A177-3AD203B41FA5}">
                      <a16:colId xmlns:a16="http://schemas.microsoft.com/office/drawing/2014/main" val="2451853186"/>
                    </a:ext>
                  </a:extLst>
                </a:gridCol>
                <a:gridCol w="1131024">
                  <a:extLst>
                    <a:ext uri="{9D8B030D-6E8A-4147-A177-3AD203B41FA5}">
                      <a16:colId xmlns:a16="http://schemas.microsoft.com/office/drawing/2014/main" val="1323592286"/>
                    </a:ext>
                  </a:extLst>
                </a:gridCol>
                <a:gridCol w="9522570">
                  <a:extLst>
                    <a:ext uri="{9D8B030D-6E8A-4147-A177-3AD203B41FA5}">
                      <a16:colId xmlns:a16="http://schemas.microsoft.com/office/drawing/2014/main" val="1437341494"/>
                    </a:ext>
                  </a:extLst>
                </a:gridCol>
              </a:tblGrid>
              <a:tr h="0">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just">
                        <a:lnSpc>
                          <a:spcPct val="200000"/>
                        </a:lnSpc>
                        <a:spcBef>
                          <a:spcPts val="0"/>
                        </a:spcBef>
                        <a:spcAft>
                          <a:spcPts val="0"/>
                        </a:spcAft>
                        <a:buFont typeface="+mj-lt"/>
                        <a:buAutoNum type="arabicPeriod" startAt="4"/>
                      </a:pPr>
                      <a:r>
                        <a:rPr lang="en-US" sz="1800" b="1" spc="-30" dirty="0">
                          <a:effectLst/>
                          <a:latin typeface="Times New Roman" panose="02020603050405020304" pitchFamily="18" charset="0"/>
                          <a:ea typeface="Calibri" panose="020F0502020204030204" pitchFamily="34" charset="0"/>
                          <a:cs typeface="Times New Roman" panose="02020603050405020304" pitchFamily="18" charset="0"/>
                        </a:rPr>
                        <a:t>In patients with AF and HF</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b="1" spc="-30" dirty="0">
                          <a:effectLst/>
                          <a:latin typeface="Times New Roman" panose="02020603050405020304" pitchFamily="18" charset="0"/>
                          <a:ea typeface="Calibri" panose="020F0502020204030204" pitchFamily="34" charset="0"/>
                          <a:cs typeface="Times New Roman" panose="02020603050405020304" pitchFamily="18" charset="0"/>
                        </a:rPr>
                        <a:t> digoxin is reasonable for rate control, in combination with other rate-controlling agents or as monotherapy if other agents are not tolerated.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034265"/>
                  </a:ext>
                </a:extLst>
              </a:tr>
              <a:tr h="0">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just">
                        <a:lnSpc>
                          <a:spcPct val="200000"/>
                        </a:lnSpc>
                        <a:spcBef>
                          <a:spcPts val="0"/>
                        </a:spcBef>
                        <a:spcAft>
                          <a:spcPts val="0"/>
                        </a:spcAft>
                        <a:buFont typeface="+mj-lt"/>
                        <a:buAutoNum type="arabicPeriod" startAt="5"/>
                      </a:pPr>
                      <a:r>
                        <a:rPr lang="en-US" sz="1800" b="1" spc="-30" dirty="0">
                          <a:effectLst/>
                          <a:latin typeface="Times New Roman" panose="02020603050405020304" pitchFamily="18" charset="0"/>
                          <a:ea typeface="Calibri" panose="020F0502020204030204" pitchFamily="34" charset="0"/>
                          <a:cs typeface="Times New Roman" panose="02020603050405020304" pitchFamily="18" charset="0"/>
                        </a:rPr>
                        <a:t>In patients with AF and HF with rapid ventricular rates in whom beta blockers or calcium channel blockers are contraindicated or ineffective, intravenous amiodarone is reasonable for acute rate control.</a:t>
                      </a: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7442394"/>
                  </a:ext>
                </a:extLst>
              </a:tr>
              <a:tr h="0">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just">
                        <a:lnSpc>
                          <a:spcPct val="200000"/>
                        </a:lnSpc>
                        <a:spcBef>
                          <a:spcPts val="0"/>
                        </a:spcBef>
                        <a:spcAft>
                          <a:spcPts val="0"/>
                        </a:spcAft>
                        <a:buFont typeface="+mj-lt"/>
                        <a:buAutoNum type="arabicPeriod" startAt="6"/>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AF,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HFrEF</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(LVEF &lt;50%), and refractory rapid ventricular response who are not candidates for or in whom rhythm control has failed, AVNA and biventricular pacing therapy can be useful to improve symptoms, QOL, and EF.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7475436"/>
                  </a:ext>
                </a:extLst>
              </a:tr>
              <a:tr h="0">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just">
                        <a:lnSpc>
                          <a:spcPct val="200000"/>
                        </a:lnSpc>
                        <a:spcBef>
                          <a:spcPts val="0"/>
                        </a:spcBef>
                        <a:spcAft>
                          <a:spcPts val="0"/>
                        </a:spcAft>
                        <a:buFont typeface="+mj-lt"/>
                        <a:buAutoNum type="arabicPeriod" startAt="7"/>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AF, HF,  and implanted biventricular pacing therapy in whom an effective pacing percentage cannot be achieved with pharmacological therapy, AVNA can be beneficial to improve functional class,</a:t>
                      </a:r>
                      <a:r>
                        <a:rPr lang="en-US" sz="180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reduce the risk of ICD shock, and improve survival.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5772195"/>
                  </a:ext>
                </a:extLst>
              </a:tr>
            </a:tbl>
          </a:graphicData>
        </a:graphic>
      </p:graphicFrame>
      <p:sp>
        <p:nvSpPr>
          <p:cNvPr id="6" name="TextBox 5">
            <a:extLst>
              <a:ext uri="{FF2B5EF4-FFF2-40B4-BE49-F238E27FC236}">
                <a16:creationId xmlns:a16="http://schemas.microsoft.com/office/drawing/2014/main" id="{EEE3A948-C01E-6CDB-A173-1768E03E7178}"/>
              </a:ext>
            </a:extLst>
          </p:cNvPr>
          <p:cNvSpPr txBox="1"/>
          <p:nvPr/>
        </p:nvSpPr>
        <p:spPr>
          <a:xfrm>
            <a:off x="914400" y="7010400"/>
            <a:ext cx="9144000" cy="276999"/>
          </a:xfrm>
          <a:prstGeom prst="rect">
            <a:avLst/>
          </a:prstGeom>
          <a:noFill/>
        </p:spPr>
        <p:txBody>
          <a:bodyPr wrap="square">
            <a:spAutoFit/>
          </a:bodyPr>
          <a:lstStyle/>
          <a:p>
            <a:r>
              <a:rPr lang="es-ES" sz="1200" dirty="0">
                <a:effectLst/>
                <a:latin typeface="Times New Roman" panose="02020603050405020304" pitchFamily="18" charset="0"/>
                <a:ea typeface="Times New Roman" panose="02020603050405020304" pitchFamily="18" charset="0"/>
              </a:rPr>
              <a:t>†</a:t>
            </a:r>
            <a:r>
              <a:rPr lang="en-US" sz="1200" dirty="0">
                <a:latin typeface="Lub Dub Medium" panose="020B0603030403020204" pitchFamily="34" charset="0"/>
              </a:rPr>
              <a:t>Consider the risk of cardioversion and stroke when using amiodarone as a rate-control agent</a:t>
            </a:r>
          </a:p>
        </p:txBody>
      </p:sp>
    </p:spTree>
    <p:extLst>
      <p:ext uri="{BB962C8B-B14F-4D97-AF65-F5344CB8AC3E}">
        <p14:creationId xmlns:p14="http://schemas.microsoft.com/office/powerpoint/2010/main" val="89266927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191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680357A8-5970-0266-424C-0F92084A9CAA}"/>
              </a:ext>
            </a:extLst>
          </p:cNvPr>
          <p:cNvSpPr>
            <a:spLocks noGrp="1"/>
          </p:cNvSpPr>
          <p:nvPr>
            <p:ph type="ctrTitle"/>
          </p:nvPr>
        </p:nvSpPr>
        <p:spPr>
          <a:xfrm>
            <a:off x="3276597" y="762000"/>
            <a:ext cx="8077201" cy="457200"/>
          </a:xfrm>
        </p:spPr>
        <p:txBody>
          <a:bodyPr/>
          <a:lstStyle/>
          <a:p>
            <a:r>
              <a:rPr lang="en-US" sz="2800" dirty="0">
                <a:latin typeface="Lub Dub Medium" panose="020B0603030403020204" pitchFamily="34" charset="0"/>
              </a:rPr>
              <a:t>Management of AF in Patients With HF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4" name="Table 3">
            <a:extLst>
              <a:ext uri="{FF2B5EF4-FFF2-40B4-BE49-F238E27FC236}">
                <a16:creationId xmlns:a16="http://schemas.microsoft.com/office/drawing/2014/main" id="{E0A804C4-2D99-9456-CAE4-2A8F7547F7DB}"/>
              </a:ext>
            </a:extLst>
          </p:cNvPr>
          <p:cNvGraphicFramePr>
            <a:graphicFrameLocks noGrp="1"/>
          </p:cNvGraphicFramePr>
          <p:nvPr>
            <p:extLst>
              <p:ext uri="{D42A27DB-BD31-4B8C-83A1-F6EECF244321}">
                <p14:modId xmlns:p14="http://schemas.microsoft.com/office/powerpoint/2010/main" val="3560684135"/>
              </p:ext>
            </p:extLst>
          </p:nvPr>
        </p:nvGraphicFramePr>
        <p:xfrm>
          <a:off x="1073346" y="1496949"/>
          <a:ext cx="12483705" cy="5235702"/>
        </p:xfrm>
        <a:graphic>
          <a:graphicData uri="http://schemas.openxmlformats.org/drawingml/2006/table">
            <a:tbl>
              <a:tblPr firstRow="1" firstCol="1" bandRow="1"/>
              <a:tblGrid>
                <a:gridCol w="1830111">
                  <a:extLst>
                    <a:ext uri="{9D8B030D-6E8A-4147-A177-3AD203B41FA5}">
                      <a16:colId xmlns:a16="http://schemas.microsoft.com/office/drawing/2014/main" val="1428818018"/>
                    </a:ext>
                  </a:extLst>
                </a:gridCol>
                <a:gridCol w="1131024">
                  <a:extLst>
                    <a:ext uri="{9D8B030D-6E8A-4147-A177-3AD203B41FA5}">
                      <a16:colId xmlns:a16="http://schemas.microsoft.com/office/drawing/2014/main" val="2691515987"/>
                    </a:ext>
                  </a:extLst>
                </a:gridCol>
                <a:gridCol w="9522570">
                  <a:extLst>
                    <a:ext uri="{9D8B030D-6E8A-4147-A177-3AD203B41FA5}">
                      <a16:colId xmlns:a16="http://schemas.microsoft.com/office/drawing/2014/main" val="1403998602"/>
                    </a:ext>
                  </a:extLst>
                </a:gridCol>
              </a:tblGrid>
              <a:tr h="0">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just">
                        <a:lnSpc>
                          <a:spcPct val="200000"/>
                        </a:lnSpc>
                        <a:spcBef>
                          <a:spcPts val="0"/>
                        </a:spcBef>
                        <a:spcAft>
                          <a:spcPts val="0"/>
                        </a:spcAft>
                        <a:buFont typeface="+mj-lt"/>
                        <a:buAutoNum type="arabicPeriod" startAt="8"/>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AF-induced cardiomyopathy who have recovered LV function, long-term surveillance can be beneficial to detect recurrent AF in view of the high risk of recurrence of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arrhythmia-induced cardiomyopathy</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0516178"/>
                  </a:ext>
                </a:extLst>
              </a:tr>
              <a:tr h="0">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just">
                        <a:lnSpc>
                          <a:spcPct val="200000"/>
                        </a:lnSpc>
                        <a:spcBef>
                          <a:spcPts val="0"/>
                        </a:spcBef>
                        <a:spcAft>
                          <a:spcPts val="0"/>
                        </a:spcAft>
                        <a:buFont typeface="+mj-lt"/>
                        <a:buAutoNum type="arabicPeriod" startAt="9"/>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suspected AF-induced cardiomyopathy or refractory HF symptoms undergoing pharmacological rate-control therapy for AF, a stricter rate-control strategy (target heart rate &lt;80 bpm at rest and &lt;110 bpm during moderate exercise) may be reasonable.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4109977"/>
                  </a:ext>
                </a:extLst>
              </a:tr>
              <a:tr h="0">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just">
                        <a:lnSpc>
                          <a:spcPct val="200000"/>
                        </a:lnSpc>
                        <a:spcBef>
                          <a:spcPts val="0"/>
                        </a:spcBef>
                        <a:spcAft>
                          <a:spcPts val="0"/>
                        </a:spcAft>
                        <a:buFont typeface="+mj-lt"/>
                        <a:buAutoNum type="arabicPeriod" startAt="10"/>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AF and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HFrEF</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who undergo AVNA, conduction system pacing of the His bundle or left bundle branch area may be reasonable as an alternative to biventricular pacing to improve symptoms, QOL, and LV function.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5945831"/>
                  </a:ext>
                </a:extLst>
              </a:tr>
            </a:tbl>
          </a:graphicData>
        </a:graphic>
      </p:graphicFrame>
    </p:spTree>
    <p:extLst>
      <p:ext uri="{BB962C8B-B14F-4D97-AF65-F5344CB8AC3E}">
        <p14:creationId xmlns:p14="http://schemas.microsoft.com/office/powerpoint/2010/main" val="415229093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192</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BD0F77CC-EC65-0A98-58B7-EB53B6734422}"/>
              </a:ext>
            </a:extLst>
          </p:cNvPr>
          <p:cNvSpPr>
            <a:spLocks noGrp="1"/>
          </p:cNvSpPr>
          <p:nvPr>
            <p:ph type="ctrTitle"/>
          </p:nvPr>
        </p:nvSpPr>
        <p:spPr>
          <a:xfrm>
            <a:off x="3276599" y="1295400"/>
            <a:ext cx="8077201" cy="457200"/>
          </a:xfrm>
        </p:spPr>
        <p:txBody>
          <a:bodyPr/>
          <a:lstStyle/>
          <a:p>
            <a:r>
              <a:rPr lang="en-US" sz="2800" dirty="0">
                <a:latin typeface="Lub Dub Medium" panose="020B0603030403020204" pitchFamily="34" charset="0"/>
              </a:rPr>
              <a:t>Management of AF in Patients With HF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77B044FA-9E47-2DBD-8AD2-15F2A3D54324}"/>
              </a:ext>
            </a:extLst>
          </p:cNvPr>
          <p:cNvGraphicFramePr>
            <a:graphicFrameLocks noGrp="1"/>
          </p:cNvGraphicFramePr>
          <p:nvPr>
            <p:extLst>
              <p:ext uri="{D42A27DB-BD31-4B8C-83A1-F6EECF244321}">
                <p14:modId xmlns:p14="http://schemas.microsoft.com/office/powerpoint/2010/main" val="1112212206"/>
              </p:ext>
            </p:extLst>
          </p:nvPr>
        </p:nvGraphicFramePr>
        <p:xfrm>
          <a:off x="1447800" y="2286000"/>
          <a:ext cx="11734800" cy="3657600"/>
        </p:xfrm>
        <a:graphic>
          <a:graphicData uri="http://schemas.openxmlformats.org/drawingml/2006/table">
            <a:tbl>
              <a:tblPr firstRow="1" firstCol="1" bandRow="1"/>
              <a:tblGrid>
                <a:gridCol w="1720322">
                  <a:extLst>
                    <a:ext uri="{9D8B030D-6E8A-4147-A177-3AD203B41FA5}">
                      <a16:colId xmlns:a16="http://schemas.microsoft.com/office/drawing/2014/main" val="3544388114"/>
                    </a:ext>
                  </a:extLst>
                </a:gridCol>
                <a:gridCol w="1063173">
                  <a:extLst>
                    <a:ext uri="{9D8B030D-6E8A-4147-A177-3AD203B41FA5}">
                      <a16:colId xmlns:a16="http://schemas.microsoft.com/office/drawing/2014/main" val="4026240470"/>
                    </a:ext>
                  </a:extLst>
                </a:gridCol>
                <a:gridCol w="8951305">
                  <a:extLst>
                    <a:ext uri="{9D8B030D-6E8A-4147-A177-3AD203B41FA5}">
                      <a16:colId xmlns:a16="http://schemas.microsoft.com/office/drawing/2014/main" val="2939702366"/>
                    </a:ext>
                  </a:extLst>
                </a:gridCol>
              </a:tblGrid>
              <a:tr h="1186594">
                <a:tc>
                  <a:txBody>
                    <a:bodyPr/>
                    <a:lstStyle/>
                    <a:p>
                      <a:pPr marL="0" marR="0" algn="ctr">
                        <a:lnSpc>
                          <a:spcPct val="200000"/>
                        </a:lnSpc>
                        <a:spcBef>
                          <a:spcPts val="600"/>
                        </a:spcBef>
                        <a:spcAft>
                          <a:spcPts val="0"/>
                        </a:spcAft>
                      </a:pPr>
                      <a:r>
                        <a:rPr lang="en-US" sz="1800" b="1" dirty="0">
                          <a:solidFill>
                            <a:srgbClr val="000000"/>
                          </a:solidFill>
                          <a:effectLst/>
                          <a:latin typeface="Times New Roman"/>
                          <a:ea typeface="Calibri" panose="020F0502020204030204" pitchFamily="34" charset="0"/>
                          <a:cs typeface="Times New Roman"/>
                        </a:rPr>
                        <a:t>3: Harm</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00"/>
                    </a:solidFill>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a:ea typeface="Calibri" panose="020F0502020204030204" pitchFamily="34" charset="0"/>
                          <a:cs typeface="Times New Roman"/>
                        </a:rPr>
                        <a:t>B-R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just">
                        <a:lnSpc>
                          <a:spcPct val="200000"/>
                        </a:lnSpc>
                        <a:spcBef>
                          <a:spcPts val="0"/>
                        </a:spcBef>
                        <a:spcAft>
                          <a:spcPts val="0"/>
                        </a:spcAft>
                        <a:buFont typeface="+mj-lt"/>
                        <a:buAutoNum type="arabicPeriod" startAt="11"/>
                      </a:pPr>
                      <a:r>
                        <a:rPr lang="en-US" sz="1800" b="1" dirty="0">
                          <a:effectLst/>
                          <a:latin typeface="Times New Roman"/>
                          <a:ea typeface="Times New Roman" panose="02020603050405020304" pitchFamily="18" charset="0"/>
                          <a:cs typeface="Times New Roman"/>
                        </a:rPr>
                        <a:t>In patients with AF and known LVEF &lt;40%, </a:t>
                      </a:r>
                      <a:r>
                        <a:rPr lang="en-US" sz="1800" b="1" dirty="0" err="1">
                          <a:effectLst/>
                          <a:latin typeface="Times New Roman"/>
                          <a:ea typeface="Times New Roman" panose="02020603050405020304" pitchFamily="18" charset="0"/>
                          <a:cs typeface="Times New Roman"/>
                        </a:rPr>
                        <a:t>nondihydropyridine</a:t>
                      </a:r>
                      <a:r>
                        <a:rPr lang="en-US" sz="1800" b="1" dirty="0">
                          <a:effectLst/>
                          <a:latin typeface="Times New Roman"/>
                          <a:ea typeface="Times New Roman" panose="02020603050405020304" pitchFamily="18" charset="0"/>
                          <a:cs typeface="Times New Roman"/>
                        </a:rPr>
                        <a:t> calcium channel-blocking drugs should not be administered because of their potential to exacerbate HF.</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3696486"/>
                  </a:ext>
                </a:extLst>
              </a:tr>
              <a:tr h="2471006">
                <a:tc>
                  <a:txBody>
                    <a:bodyPr/>
                    <a:lstStyle/>
                    <a:p>
                      <a:pPr marL="0" marR="0" algn="ctr">
                        <a:lnSpc>
                          <a:spcPct val="200000"/>
                        </a:lnSpc>
                        <a:spcBef>
                          <a:spcPts val="600"/>
                        </a:spcBef>
                        <a:spcAft>
                          <a:spcPts val="0"/>
                        </a:spcAft>
                      </a:pPr>
                      <a:r>
                        <a:rPr lang="en-US" sz="1800" b="1" dirty="0">
                          <a:solidFill>
                            <a:srgbClr val="000000"/>
                          </a:solidFill>
                          <a:effectLst/>
                          <a:latin typeface="Times New Roman"/>
                          <a:ea typeface="Calibri" panose="020F0502020204030204" pitchFamily="34" charset="0"/>
                          <a:cs typeface="Times New Roman"/>
                        </a:rPr>
                        <a:t>3: Harm</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00"/>
                    </a:solidFill>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a:ea typeface="Calibri" panose="020F0502020204030204" pitchFamily="34" charset="0"/>
                          <a:cs typeface="Times New Roman"/>
                        </a:rPr>
                        <a:t>B-R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just">
                        <a:lnSpc>
                          <a:spcPct val="200000"/>
                        </a:lnSpc>
                        <a:spcBef>
                          <a:spcPts val="0"/>
                        </a:spcBef>
                        <a:spcAft>
                          <a:spcPts val="0"/>
                        </a:spcAft>
                        <a:buFont typeface="+mj-lt"/>
                        <a:buAutoNum type="arabicPeriod" startAt="12"/>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For patients with AF, dronedarone should not be administered for maintenance of sinus rhythm to those with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NYHA class III and IV HF or patients who have had an episode of decompensated HF in the past 4 weeks,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due to the risk of increased early mortality associated with worsening HF.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5098927"/>
                  </a:ext>
                </a:extLst>
              </a:tr>
            </a:tbl>
          </a:graphicData>
        </a:graphic>
      </p:graphicFrame>
      <p:sp>
        <p:nvSpPr>
          <p:cNvPr id="6" name="TextBox 5">
            <a:extLst>
              <a:ext uri="{FF2B5EF4-FFF2-40B4-BE49-F238E27FC236}">
                <a16:creationId xmlns:a16="http://schemas.microsoft.com/office/drawing/2014/main" id="{D166536C-D237-9F6A-D72B-81BEE2A8FEDB}"/>
              </a:ext>
            </a:extLst>
          </p:cNvPr>
          <p:cNvSpPr txBox="1"/>
          <p:nvPr/>
        </p:nvSpPr>
        <p:spPr>
          <a:xfrm>
            <a:off x="1447800" y="6248400"/>
            <a:ext cx="11734800" cy="646331"/>
          </a:xfrm>
          <a:prstGeom prst="rect">
            <a:avLst/>
          </a:prstGeom>
          <a:noFill/>
        </p:spPr>
        <p:txBody>
          <a:bodyPr wrap="square">
            <a:spAutoFit/>
          </a:bodyPr>
          <a:lstStyle/>
          <a:p>
            <a:r>
              <a:rPr lang="en-US" sz="1200" dirty="0">
                <a:latin typeface="Lub Dub Medium" panose="020B0603030403020204" pitchFamily="34" charset="0"/>
              </a:rPr>
              <a:t>*Please see other recommendations on anticoagulation in AF (Section 8.4.4, “Anticoagulation Therapy Before and After Catheter Ablation”), rate control in HF (Section 7, “Rate Control”), and agents for pharmacological cardioversion (Section 7.2, “Speciﬁc Pharmacological Agents for Rate Control”) and maintenance of sinus rhythm (Section 8.3.1, “Speciﬁc Drug Therapy for Long-Term Maintenance of Sinus Rhythm”). </a:t>
            </a:r>
          </a:p>
        </p:txBody>
      </p:sp>
    </p:spTree>
    <p:extLst>
      <p:ext uri="{BB962C8B-B14F-4D97-AF65-F5344CB8AC3E}">
        <p14:creationId xmlns:p14="http://schemas.microsoft.com/office/powerpoint/2010/main" val="236327272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193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55924D14-EA7D-139E-1704-3B0E5E0B7E6E}"/>
              </a:ext>
            </a:extLst>
          </p:cNvPr>
          <p:cNvSpPr>
            <a:spLocks noGrp="1"/>
          </p:cNvSpPr>
          <p:nvPr>
            <p:ph type="ctrTitle"/>
          </p:nvPr>
        </p:nvSpPr>
        <p:spPr>
          <a:xfrm>
            <a:off x="4531915" y="152400"/>
            <a:ext cx="5566570" cy="914400"/>
          </a:xfrm>
        </p:spPr>
        <p:txBody>
          <a:bodyPr/>
          <a:lstStyle/>
          <a:p>
            <a:r>
              <a:rPr lang="en-US" sz="2800" dirty="0">
                <a:latin typeface="Lub Dub Medium" panose="020B0603030403020204" pitchFamily="34" charset="0"/>
              </a:rPr>
              <a:t>Table 27. Randomized Trials of Rhythm Control in HF</a:t>
            </a:r>
          </a:p>
        </p:txBody>
      </p:sp>
      <p:graphicFrame>
        <p:nvGraphicFramePr>
          <p:cNvPr id="4" name="Table 3">
            <a:extLst>
              <a:ext uri="{FF2B5EF4-FFF2-40B4-BE49-F238E27FC236}">
                <a16:creationId xmlns:a16="http://schemas.microsoft.com/office/drawing/2014/main" id="{8B440E1C-0900-B920-2C66-97BFB6A6D2ED}"/>
              </a:ext>
            </a:extLst>
          </p:cNvPr>
          <p:cNvGraphicFramePr>
            <a:graphicFrameLocks noGrp="1"/>
          </p:cNvGraphicFramePr>
          <p:nvPr>
            <p:extLst>
              <p:ext uri="{D42A27DB-BD31-4B8C-83A1-F6EECF244321}">
                <p14:modId xmlns:p14="http://schemas.microsoft.com/office/powerpoint/2010/main" val="3985651337"/>
              </p:ext>
            </p:extLst>
          </p:nvPr>
        </p:nvGraphicFramePr>
        <p:xfrm>
          <a:off x="304799" y="1207588"/>
          <a:ext cx="14165263" cy="4427728"/>
        </p:xfrm>
        <a:graphic>
          <a:graphicData uri="http://schemas.openxmlformats.org/drawingml/2006/table">
            <a:tbl>
              <a:tblPr firstRow="1" firstCol="1" bandRow="1"/>
              <a:tblGrid>
                <a:gridCol w="938517">
                  <a:extLst>
                    <a:ext uri="{9D8B030D-6E8A-4147-A177-3AD203B41FA5}">
                      <a16:colId xmlns:a16="http://schemas.microsoft.com/office/drawing/2014/main" val="3692843752"/>
                    </a:ext>
                  </a:extLst>
                </a:gridCol>
                <a:gridCol w="568799">
                  <a:extLst>
                    <a:ext uri="{9D8B030D-6E8A-4147-A177-3AD203B41FA5}">
                      <a16:colId xmlns:a16="http://schemas.microsoft.com/office/drawing/2014/main" val="3635453666"/>
                    </a:ext>
                  </a:extLst>
                </a:gridCol>
                <a:gridCol w="807256">
                  <a:extLst>
                    <a:ext uri="{9D8B030D-6E8A-4147-A177-3AD203B41FA5}">
                      <a16:colId xmlns:a16="http://schemas.microsoft.com/office/drawing/2014/main" val="3416259466"/>
                    </a:ext>
                  </a:extLst>
                </a:gridCol>
                <a:gridCol w="831321">
                  <a:extLst>
                    <a:ext uri="{9D8B030D-6E8A-4147-A177-3AD203B41FA5}">
                      <a16:colId xmlns:a16="http://schemas.microsoft.com/office/drawing/2014/main" val="726459413"/>
                    </a:ext>
                  </a:extLst>
                </a:gridCol>
                <a:gridCol w="987739">
                  <a:extLst>
                    <a:ext uri="{9D8B030D-6E8A-4147-A177-3AD203B41FA5}">
                      <a16:colId xmlns:a16="http://schemas.microsoft.com/office/drawing/2014/main" val="2929384024"/>
                    </a:ext>
                  </a:extLst>
                </a:gridCol>
                <a:gridCol w="1682330">
                  <a:extLst>
                    <a:ext uri="{9D8B030D-6E8A-4147-A177-3AD203B41FA5}">
                      <a16:colId xmlns:a16="http://schemas.microsoft.com/office/drawing/2014/main" val="1408818224"/>
                    </a:ext>
                  </a:extLst>
                </a:gridCol>
                <a:gridCol w="1112438">
                  <a:extLst>
                    <a:ext uri="{9D8B030D-6E8A-4147-A177-3AD203B41FA5}">
                      <a16:colId xmlns:a16="http://schemas.microsoft.com/office/drawing/2014/main" val="3344614769"/>
                    </a:ext>
                  </a:extLst>
                </a:gridCol>
                <a:gridCol w="920201">
                  <a:extLst>
                    <a:ext uri="{9D8B030D-6E8A-4147-A177-3AD203B41FA5}">
                      <a16:colId xmlns:a16="http://schemas.microsoft.com/office/drawing/2014/main" val="750185969"/>
                    </a:ext>
                  </a:extLst>
                </a:gridCol>
                <a:gridCol w="1134036">
                  <a:extLst>
                    <a:ext uri="{9D8B030D-6E8A-4147-A177-3AD203B41FA5}">
                      <a16:colId xmlns:a16="http://schemas.microsoft.com/office/drawing/2014/main" val="4052485449"/>
                    </a:ext>
                  </a:extLst>
                </a:gridCol>
                <a:gridCol w="875074">
                  <a:extLst>
                    <a:ext uri="{9D8B030D-6E8A-4147-A177-3AD203B41FA5}">
                      <a16:colId xmlns:a16="http://schemas.microsoft.com/office/drawing/2014/main" val="2443918682"/>
                    </a:ext>
                  </a:extLst>
                </a:gridCol>
                <a:gridCol w="875074">
                  <a:extLst>
                    <a:ext uri="{9D8B030D-6E8A-4147-A177-3AD203B41FA5}">
                      <a16:colId xmlns:a16="http://schemas.microsoft.com/office/drawing/2014/main" val="88327766"/>
                    </a:ext>
                  </a:extLst>
                </a:gridCol>
                <a:gridCol w="875074">
                  <a:extLst>
                    <a:ext uri="{9D8B030D-6E8A-4147-A177-3AD203B41FA5}">
                      <a16:colId xmlns:a16="http://schemas.microsoft.com/office/drawing/2014/main" val="490208523"/>
                    </a:ext>
                  </a:extLst>
                </a:gridCol>
                <a:gridCol w="875074">
                  <a:extLst>
                    <a:ext uri="{9D8B030D-6E8A-4147-A177-3AD203B41FA5}">
                      <a16:colId xmlns:a16="http://schemas.microsoft.com/office/drawing/2014/main" val="2215393081"/>
                    </a:ext>
                  </a:extLst>
                </a:gridCol>
                <a:gridCol w="875074">
                  <a:extLst>
                    <a:ext uri="{9D8B030D-6E8A-4147-A177-3AD203B41FA5}">
                      <a16:colId xmlns:a16="http://schemas.microsoft.com/office/drawing/2014/main" val="1996526308"/>
                    </a:ext>
                  </a:extLst>
                </a:gridCol>
                <a:gridCol w="807256">
                  <a:extLst>
                    <a:ext uri="{9D8B030D-6E8A-4147-A177-3AD203B41FA5}">
                      <a16:colId xmlns:a16="http://schemas.microsoft.com/office/drawing/2014/main" val="2263356794"/>
                    </a:ext>
                  </a:extLst>
                </a:gridCol>
              </a:tblGrid>
              <a:tr h="0">
                <a:tc>
                  <a:txBody>
                    <a:bodyPr/>
                    <a:lstStyle/>
                    <a:p>
                      <a:pPr marL="0" marR="0">
                        <a:lnSpc>
                          <a:spcPct val="15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Study/ Author (year)</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5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No. Pts.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5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Inclusion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5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Exclusion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5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Intervention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5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Primary Outcome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5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Death and Hospitalization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50000"/>
                        </a:lnSpc>
                        <a:spcBef>
                          <a:spcPts val="600"/>
                        </a:spcBef>
                        <a:spcAft>
                          <a:spcPts val="1400"/>
                        </a:spcAft>
                      </a:pPr>
                      <a:r>
                        <a:rPr lang="en-US" sz="1800" b="1" dirty="0">
                          <a:solidFill>
                            <a:srgbClr val="000000"/>
                          </a:solidFill>
                          <a:effectLst/>
                          <a:latin typeface="Times New Roman" panose="02020603050405020304" pitchFamily="18" charset="0"/>
                          <a:ea typeface="Times New Roman" panose="02020603050405020304" pitchFamily="18" charset="0"/>
                        </a:rPr>
                        <a:t>Death</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5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Hospitalizations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5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Reduction in AF</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5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LVEF</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5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QOL</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5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6MWT</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5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Peak VO</a:t>
                      </a:r>
                      <a:r>
                        <a:rPr lang="en-US" sz="1800" b="1" baseline="-25000">
                          <a:solidFill>
                            <a:srgbClr val="000000"/>
                          </a:solidFill>
                          <a:effectLst/>
                          <a:latin typeface="Times New Roman" panose="02020603050405020304" pitchFamily="18" charset="0"/>
                          <a:ea typeface="Times New Roman" panose="02020603050405020304" pitchFamily="18" charset="0"/>
                        </a:rPr>
                        <a:t>2</a:t>
                      </a:r>
                      <a:r>
                        <a:rPr lang="en-US" sz="1800" b="1">
                          <a:solidFill>
                            <a:srgbClr val="000000"/>
                          </a:solidFill>
                          <a:effectLst/>
                          <a:latin typeface="Times New Roman" panose="02020603050405020304" pitchFamily="18" charset="0"/>
                          <a:ea typeface="Times New Roman" panose="02020603050405020304" pitchFamily="18" charset="0"/>
                        </a:rPr>
                        <a:t> Max</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5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BNP</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766654345"/>
                  </a:ext>
                </a:extLst>
              </a:tr>
              <a:tr h="0">
                <a:tc>
                  <a:txBody>
                    <a:bodyPr/>
                    <a:lstStyle/>
                    <a:p>
                      <a:pPr marL="0" marR="0">
                        <a:lnSpc>
                          <a:spcPct val="15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Roy  (2008)</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1376</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LVEF &lt;35%, CHF</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AAD (primarily amiodarone) vs. rate control</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Cardiovascular mortality was no different between rhythm vs. rate control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No change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No difference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No difference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0687933"/>
                  </a:ext>
                </a:extLst>
              </a:tr>
            </a:tbl>
          </a:graphicData>
        </a:graphic>
      </p:graphicFrame>
      <p:sp>
        <p:nvSpPr>
          <p:cNvPr id="6" name="TextBox 5">
            <a:extLst>
              <a:ext uri="{FF2B5EF4-FFF2-40B4-BE49-F238E27FC236}">
                <a16:creationId xmlns:a16="http://schemas.microsoft.com/office/drawing/2014/main" id="{FB60C629-816F-FA50-34BD-947AE8FD9882}"/>
              </a:ext>
            </a:extLst>
          </p:cNvPr>
          <p:cNvSpPr txBox="1"/>
          <p:nvPr/>
        </p:nvSpPr>
        <p:spPr>
          <a:xfrm>
            <a:off x="160338" y="5776105"/>
            <a:ext cx="14309724" cy="1754326"/>
          </a:xfrm>
          <a:prstGeom prst="rect">
            <a:avLst/>
          </a:prstGeom>
          <a:noFill/>
        </p:spPr>
        <p:txBody>
          <a:bodyPr wrap="square">
            <a:spAutoFit/>
          </a:bodyPr>
          <a:lstStyle/>
          <a:p>
            <a:r>
              <a:rPr lang="en-US" sz="1200" dirty="0">
                <a:latin typeface="Lub Dub Medium" panose="020B0603030403020204" pitchFamily="34" charset="0"/>
              </a:rPr>
              <a:t>AAD indicates antiarrhythmic drug; AATAC, Ablation vs Amiodarone for Treatment of Atrial Fibrillation in Patients With Congestive Heart Failure and an Implanted ICD/CRTD; AF, atrial fibrillation; AMICA, Atrial Fibrillation Management in Congestive Heart Failure With Ablation; ARC-HF, A </a:t>
            </a:r>
            <a:r>
              <a:rPr lang="en-US" sz="1200" dirty="0" err="1">
                <a:latin typeface="Lub Dub Medium" panose="020B0603030403020204" pitchFamily="34" charset="0"/>
              </a:rPr>
              <a:t>Randomised</a:t>
            </a:r>
            <a:r>
              <a:rPr lang="en-US" sz="1200" dirty="0">
                <a:latin typeface="Lub Dub Medium" panose="020B0603030403020204" pitchFamily="34" charset="0"/>
              </a:rPr>
              <a:t> Trial to Assess Catheter Ablation Versus Rate Control in the Management of Persistent Atrial Fibrillation in Chronic Heart Failure; BNP, brain natriuretic peptide; CABANA, Catheter Ablation vs Antiarrhythmic Drug Therapy for Atrial Fibrillation; CAMERA MRI, Catheter Ablation versus Medical Rate Control in Atrial Fibrillation and Systolic Dysfunction-an MRI-Guided Multi-</a:t>
            </a:r>
            <a:r>
              <a:rPr lang="en-US" sz="1200" dirty="0" err="1">
                <a:latin typeface="Lub Dub Medium" panose="020B0603030403020204" pitchFamily="34" charset="0"/>
              </a:rPr>
              <a:t>centre</a:t>
            </a:r>
            <a:r>
              <a:rPr lang="en-US" sz="1200" dirty="0">
                <a:latin typeface="Lub Dub Medium" panose="020B0603030403020204" pitchFamily="34" charset="0"/>
              </a:rPr>
              <a:t> </a:t>
            </a:r>
            <a:r>
              <a:rPr lang="en-US" sz="1200" dirty="0" err="1">
                <a:latin typeface="Lub Dub Medium" panose="020B0603030403020204" pitchFamily="34" charset="0"/>
              </a:rPr>
              <a:t>Randomised</a:t>
            </a:r>
            <a:r>
              <a:rPr lang="en-US" sz="1200" dirty="0">
                <a:latin typeface="Lub Dub Medium" panose="020B0603030403020204" pitchFamily="34" charset="0"/>
              </a:rPr>
              <a:t> Controlled Trial; CAMTAF, Catheter Ablation Versus Medical Treatment of AF in Heart Failure; CASTLE-AF, Catheter Ablation versus Standard Conventional Therapy in Patients with Left Ventricular Dysfunction and Atrial Fibrillation; CHF, congestive heart failure; CM, cardiomyopathy; CMR, cardiac magnetic resonance: HF, heart failure; </a:t>
            </a:r>
            <a:r>
              <a:rPr lang="en-US" sz="1200" dirty="0" err="1">
                <a:latin typeface="Lub Dub Medium" panose="020B0603030403020204" pitchFamily="34" charset="0"/>
              </a:rPr>
              <a:t>HFpEF</a:t>
            </a:r>
            <a:r>
              <a:rPr lang="en-US" sz="1200" dirty="0">
                <a:latin typeface="Lub Dub Medium" panose="020B0603030403020204" pitchFamily="34" charset="0"/>
              </a:rPr>
              <a:t>, heart failure with persistent ejection fraction; ICD, implantable cardioverter-defibrillator; LVEF, left ventricular ejection fraction; MACE, major adverse cardiovascular events; NSR, normal sinus rhythm; NYHA, New York Heart Association; PAF, paroxysmal atrial fibrillation; QOL, quality of life; RAFT-AF, Rhythm Control–Catheter Ablation With or Without Anti-arrhythmic Drug Control of Maintaining Sinus Rhythm Versus Rate Control With Medical Therapy and/or Atrio-ventricular Junction Ablation and Pacemaker Treatment for Atrial Fibrillation; RF, radiofrequency; VO2 max, maximal oxygen consumption; 6MWT, 6-minute walk test.</a:t>
            </a:r>
          </a:p>
        </p:txBody>
      </p:sp>
    </p:spTree>
    <p:extLst>
      <p:ext uri="{BB962C8B-B14F-4D97-AF65-F5344CB8AC3E}">
        <p14:creationId xmlns:p14="http://schemas.microsoft.com/office/powerpoint/2010/main" val="4218226974"/>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8B2516F-164A-6D45-FA16-BE1C1EC30462}"/>
              </a:ext>
            </a:extLst>
          </p:cNvPr>
          <p:cNvSpPr>
            <a:spLocks noGrp="1"/>
          </p:cNvSpPr>
          <p:nvPr>
            <p:ph type="sldNum" sz="quarter" idx="4"/>
          </p:nvPr>
        </p:nvSpPr>
        <p:spPr/>
        <p:txBody>
          <a:bodyPr/>
          <a:lstStyle/>
          <a:p>
            <a:fld id="{01CD3B2E-BC1C-6C4D-9D91-A67B950EE325}" type="slidenum">
              <a:rPr lang="en-US" smtClean="0"/>
              <a:pPr/>
              <a:t>194</a:t>
            </a:fld>
            <a:endParaRPr lang="en-US" dirty="0"/>
          </a:p>
        </p:txBody>
      </p:sp>
      <p:graphicFrame>
        <p:nvGraphicFramePr>
          <p:cNvPr id="10" name="Table 9">
            <a:extLst>
              <a:ext uri="{FF2B5EF4-FFF2-40B4-BE49-F238E27FC236}">
                <a16:creationId xmlns:a16="http://schemas.microsoft.com/office/drawing/2014/main" id="{6B57F0A8-602D-CFF9-D009-EA8020BE4449}"/>
              </a:ext>
            </a:extLst>
          </p:cNvPr>
          <p:cNvGraphicFramePr>
            <a:graphicFrameLocks noGrp="1"/>
          </p:cNvGraphicFramePr>
          <p:nvPr>
            <p:extLst>
              <p:ext uri="{D42A27DB-BD31-4B8C-83A1-F6EECF244321}">
                <p14:modId xmlns:p14="http://schemas.microsoft.com/office/powerpoint/2010/main" val="4071373280"/>
              </p:ext>
            </p:extLst>
          </p:nvPr>
        </p:nvGraphicFramePr>
        <p:xfrm>
          <a:off x="220057" y="1522512"/>
          <a:ext cx="14250007" cy="3566160"/>
        </p:xfrm>
        <a:graphic>
          <a:graphicData uri="http://schemas.openxmlformats.org/drawingml/2006/table">
            <a:tbl>
              <a:tblPr firstRow="1" firstCol="1" bandRow="1"/>
              <a:tblGrid>
                <a:gridCol w="944132">
                  <a:extLst>
                    <a:ext uri="{9D8B030D-6E8A-4147-A177-3AD203B41FA5}">
                      <a16:colId xmlns:a16="http://schemas.microsoft.com/office/drawing/2014/main" val="196806956"/>
                    </a:ext>
                  </a:extLst>
                </a:gridCol>
                <a:gridCol w="572201">
                  <a:extLst>
                    <a:ext uri="{9D8B030D-6E8A-4147-A177-3AD203B41FA5}">
                      <a16:colId xmlns:a16="http://schemas.microsoft.com/office/drawing/2014/main" val="1274395352"/>
                    </a:ext>
                  </a:extLst>
                </a:gridCol>
                <a:gridCol w="812085">
                  <a:extLst>
                    <a:ext uri="{9D8B030D-6E8A-4147-A177-3AD203B41FA5}">
                      <a16:colId xmlns:a16="http://schemas.microsoft.com/office/drawing/2014/main" val="2839773608"/>
                    </a:ext>
                  </a:extLst>
                </a:gridCol>
                <a:gridCol w="836291">
                  <a:extLst>
                    <a:ext uri="{9D8B030D-6E8A-4147-A177-3AD203B41FA5}">
                      <a16:colId xmlns:a16="http://schemas.microsoft.com/office/drawing/2014/main" val="3852048005"/>
                    </a:ext>
                  </a:extLst>
                </a:gridCol>
                <a:gridCol w="993650">
                  <a:extLst>
                    <a:ext uri="{9D8B030D-6E8A-4147-A177-3AD203B41FA5}">
                      <a16:colId xmlns:a16="http://schemas.microsoft.com/office/drawing/2014/main" val="1925530522"/>
                    </a:ext>
                  </a:extLst>
                </a:gridCol>
                <a:gridCol w="1692394">
                  <a:extLst>
                    <a:ext uri="{9D8B030D-6E8A-4147-A177-3AD203B41FA5}">
                      <a16:colId xmlns:a16="http://schemas.microsoft.com/office/drawing/2014/main" val="2806212093"/>
                    </a:ext>
                  </a:extLst>
                </a:gridCol>
                <a:gridCol w="1119093">
                  <a:extLst>
                    <a:ext uri="{9D8B030D-6E8A-4147-A177-3AD203B41FA5}">
                      <a16:colId xmlns:a16="http://schemas.microsoft.com/office/drawing/2014/main" val="2962069770"/>
                    </a:ext>
                  </a:extLst>
                </a:gridCol>
                <a:gridCol w="880310">
                  <a:extLst>
                    <a:ext uri="{9D8B030D-6E8A-4147-A177-3AD203B41FA5}">
                      <a16:colId xmlns:a16="http://schemas.microsoft.com/office/drawing/2014/main" val="2168642722"/>
                    </a:ext>
                  </a:extLst>
                </a:gridCol>
                <a:gridCol w="1186216">
                  <a:extLst>
                    <a:ext uri="{9D8B030D-6E8A-4147-A177-3AD203B41FA5}">
                      <a16:colId xmlns:a16="http://schemas.microsoft.com/office/drawing/2014/main" val="2819508451"/>
                    </a:ext>
                  </a:extLst>
                </a:gridCol>
                <a:gridCol w="880310">
                  <a:extLst>
                    <a:ext uri="{9D8B030D-6E8A-4147-A177-3AD203B41FA5}">
                      <a16:colId xmlns:a16="http://schemas.microsoft.com/office/drawing/2014/main" val="3264410961"/>
                    </a:ext>
                  </a:extLst>
                </a:gridCol>
                <a:gridCol w="880310">
                  <a:extLst>
                    <a:ext uri="{9D8B030D-6E8A-4147-A177-3AD203B41FA5}">
                      <a16:colId xmlns:a16="http://schemas.microsoft.com/office/drawing/2014/main" val="1202497403"/>
                    </a:ext>
                  </a:extLst>
                </a:gridCol>
                <a:gridCol w="880310">
                  <a:extLst>
                    <a:ext uri="{9D8B030D-6E8A-4147-A177-3AD203B41FA5}">
                      <a16:colId xmlns:a16="http://schemas.microsoft.com/office/drawing/2014/main" val="2695304801"/>
                    </a:ext>
                  </a:extLst>
                </a:gridCol>
                <a:gridCol w="880310">
                  <a:extLst>
                    <a:ext uri="{9D8B030D-6E8A-4147-A177-3AD203B41FA5}">
                      <a16:colId xmlns:a16="http://schemas.microsoft.com/office/drawing/2014/main" val="688580254"/>
                    </a:ext>
                  </a:extLst>
                </a:gridCol>
                <a:gridCol w="880310">
                  <a:extLst>
                    <a:ext uri="{9D8B030D-6E8A-4147-A177-3AD203B41FA5}">
                      <a16:colId xmlns:a16="http://schemas.microsoft.com/office/drawing/2014/main" val="1332618121"/>
                    </a:ext>
                  </a:extLst>
                </a:gridCol>
                <a:gridCol w="812085">
                  <a:extLst>
                    <a:ext uri="{9D8B030D-6E8A-4147-A177-3AD203B41FA5}">
                      <a16:colId xmlns:a16="http://schemas.microsoft.com/office/drawing/2014/main" val="3591055208"/>
                    </a:ext>
                  </a:extLst>
                </a:gridCol>
              </a:tblGrid>
              <a:tr h="0">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MacDonald (2011)</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41</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Persistent AF; LVEF &lt;35%, CHF II-IV</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PAF; QRS &gt;150</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RF to medical therapy</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Similar increase in CMR LVEF</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No difference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 with RF</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No change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No change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8766690"/>
                  </a:ext>
                </a:extLst>
              </a:tr>
              <a:tr h="0">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ARC-HF: Jones (2013)</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52</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Persistent AF; LVEF &lt;35%, CHF</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RF to medical therapy</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Improvement in peak VO</a:t>
                      </a:r>
                      <a:r>
                        <a:rPr lang="en-US" sz="1800" baseline="-25000">
                          <a:solidFill>
                            <a:srgbClr val="000000"/>
                          </a:solidFill>
                          <a:effectLst/>
                          <a:latin typeface="Times New Roman" panose="02020603050405020304" pitchFamily="18" charset="0"/>
                          <a:ea typeface="Times New Roman" panose="02020603050405020304" pitchFamily="18" charset="0"/>
                        </a:rPr>
                        <a:t>2</a:t>
                      </a:r>
                      <a:r>
                        <a:rPr lang="en-US" sz="1800">
                          <a:solidFill>
                            <a:srgbClr val="000000"/>
                          </a:solidFill>
                          <a:effectLst/>
                          <a:latin typeface="Times New Roman" panose="02020603050405020304" pitchFamily="18" charset="0"/>
                          <a:ea typeface="Times New Roman" panose="02020603050405020304" pitchFamily="18" charset="0"/>
                        </a:rPr>
                        <a:t> with RF</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No change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No difference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No difference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No change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 with RF</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No change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9647027"/>
                  </a:ext>
                </a:extLst>
              </a:tr>
            </a:tbl>
          </a:graphicData>
        </a:graphic>
      </p:graphicFrame>
      <p:sp>
        <p:nvSpPr>
          <p:cNvPr id="2" name="Title 5">
            <a:extLst>
              <a:ext uri="{FF2B5EF4-FFF2-40B4-BE49-F238E27FC236}">
                <a16:creationId xmlns:a16="http://schemas.microsoft.com/office/drawing/2014/main" id="{B00FB3DA-087E-7596-52B0-6152F0AA0D18}"/>
              </a:ext>
            </a:extLst>
          </p:cNvPr>
          <p:cNvSpPr txBox="1">
            <a:spLocks/>
          </p:cNvSpPr>
          <p:nvPr/>
        </p:nvSpPr>
        <p:spPr>
          <a:xfrm>
            <a:off x="4531915" y="540603"/>
            <a:ext cx="5566570" cy="9144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pPr fontAlgn="auto">
              <a:spcAft>
                <a:spcPts val="0"/>
              </a:spcAft>
            </a:pPr>
            <a:r>
              <a:rPr lang="en-US" sz="2800" dirty="0">
                <a:latin typeface="Lub Dub Medium" panose="020B0603030403020204" pitchFamily="34" charset="0"/>
              </a:rPr>
              <a:t>Table 27. Randomized Trials of Rhythm Control in HF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6" name="TextBox 5">
            <a:extLst>
              <a:ext uri="{FF2B5EF4-FFF2-40B4-BE49-F238E27FC236}">
                <a16:creationId xmlns:a16="http://schemas.microsoft.com/office/drawing/2014/main" id="{BA2E5E6B-D6AC-E541-18B2-7113891A72EA}"/>
              </a:ext>
            </a:extLst>
          </p:cNvPr>
          <p:cNvSpPr txBox="1"/>
          <p:nvPr/>
        </p:nvSpPr>
        <p:spPr>
          <a:xfrm>
            <a:off x="160338" y="5410200"/>
            <a:ext cx="14309724" cy="1754326"/>
          </a:xfrm>
          <a:prstGeom prst="rect">
            <a:avLst/>
          </a:prstGeom>
          <a:noFill/>
        </p:spPr>
        <p:txBody>
          <a:bodyPr wrap="square">
            <a:spAutoFit/>
          </a:bodyPr>
          <a:lstStyle/>
          <a:p>
            <a:r>
              <a:rPr lang="en-US" sz="1200" dirty="0">
                <a:latin typeface="Lub Dub Medium" panose="020B0603030403020204" pitchFamily="34" charset="0"/>
              </a:rPr>
              <a:t>AAD indicates antiarrhythmic drug; AATAC, Ablation vs Amiodarone for Treatment of Atrial Fibrillation in Patients With Congestive Heart Failure and an Implanted ICD/CRTD; AF, atrial fibrillation; AMICA, Atrial Fibrillation Management in Congestive Heart Failure With Ablation; ARC-HF, A </a:t>
            </a:r>
            <a:r>
              <a:rPr lang="en-US" sz="1200" dirty="0" err="1">
                <a:latin typeface="Lub Dub Medium" panose="020B0603030403020204" pitchFamily="34" charset="0"/>
              </a:rPr>
              <a:t>Randomised</a:t>
            </a:r>
            <a:r>
              <a:rPr lang="en-US" sz="1200" dirty="0">
                <a:latin typeface="Lub Dub Medium" panose="020B0603030403020204" pitchFamily="34" charset="0"/>
              </a:rPr>
              <a:t> Trial to Assess Catheter Ablation Versus Rate Control in the Management of Persistent Atrial Fibrillation in Chronic Heart Failure; BNP, brain natriuretic peptide; CABANA, Catheter Ablation vs Antiarrhythmic Drug Therapy for Atrial Fibrillation; CAMERA MRI, Catheter Ablation versus Medical Rate Control in Atrial Fibrillation and Systolic Dysfunction-an MRI-Guided Multi-</a:t>
            </a:r>
            <a:r>
              <a:rPr lang="en-US" sz="1200" dirty="0" err="1">
                <a:latin typeface="Lub Dub Medium" panose="020B0603030403020204" pitchFamily="34" charset="0"/>
              </a:rPr>
              <a:t>centre</a:t>
            </a:r>
            <a:r>
              <a:rPr lang="en-US" sz="1200" dirty="0">
                <a:latin typeface="Lub Dub Medium" panose="020B0603030403020204" pitchFamily="34" charset="0"/>
              </a:rPr>
              <a:t> </a:t>
            </a:r>
            <a:r>
              <a:rPr lang="en-US" sz="1200" dirty="0" err="1">
                <a:latin typeface="Lub Dub Medium" panose="020B0603030403020204" pitchFamily="34" charset="0"/>
              </a:rPr>
              <a:t>Randomised</a:t>
            </a:r>
            <a:r>
              <a:rPr lang="en-US" sz="1200" dirty="0">
                <a:latin typeface="Lub Dub Medium" panose="020B0603030403020204" pitchFamily="34" charset="0"/>
              </a:rPr>
              <a:t> Controlled Trial; CAMTAF, Catheter Ablation Versus Medical Treatment of AF in Heart Failure; CASTLE-AF, Catheter Ablation versus Standard Conventional Therapy in Patients with Left Ventricular Dysfunction and Atrial Fibrillation; CHF, congestive heart failure; CM, cardiomyopathy; CMR, cardiac magnetic resonance: HF, heart failure; </a:t>
            </a:r>
            <a:r>
              <a:rPr lang="en-US" sz="1200" dirty="0" err="1">
                <a:latin typeface="Lub Dub Medium" panose="020B0603030403020204" pitchFamily="34" charset="0"/>
              </a:rPr>
              <a:t>HFpEF</a:t>
            </a:r>
            <a:r>
              <a:rPr lang="en-US" sz="1200" dirty="0">
                <a:latin typeface="Lub Dub Medium" panose="020B0603030403020204" pitchFamily="34" charset="0"/>
              </a:rPr>
              <a:t>, heart failure with persistent ejection fraction; ICD, implantable cardioverter-defibrillator; LVEF, left ventricular ejection fraction; MACE, major adverse cardiovascular events; NSR, normal sinus rhythm; NYHA, New York Heart Association; PAF, paroxysmal atrial fibrillation; QOL, quality of life; RAFT-AF, Rhythm Control–Catheter Ablation With or Without Anti-arrhythmic Drug Control of Maintaining Sinus Rhythm Versus Rate Control With Medical Therapy and/or Atrio-ventricular Junction Ablation and Pacemaker Treatment for Atrial Fibrillation; RF, radiofrequency; VO2 max, maximal oxygen consumption; 6MWT, 6-minute walk test.</a:t>
            </a:r>
          </a:p>
        </p:txBody>
      </p:sp>
    </p:spTree>
    <p:extLst>
      <p:ext uri="{BB962C8B-B14F-4D97-AF65-F5344CB8AC3E}">
        <p14:creationId xmlns:p14="http://schemas.microsoft.com/office/powerpoint/2010/main" val="426267557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195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F1AD1DEA-5E2D-7C28-F01E-34197F97424C}"/>
              </a:ext>
            </a:extLst>
          </p:cNvPr>
          <p:cNvGraphicFramePr>
            <a:graphicFrameLocks noGrp="1"/>
          </p:cNvGraphicFramePr>
          <p:nvPr>
            <p:extLst>
              <p:ext uri="{D42A27DB-BD31-4B8C-83A1-F6EECF244321}">
                <p14:modId xmlns:p14="http://schemas.microsoft.com/office/powerpoint/2010/main" val="359838713"/>
              </p:ext>
            </p:extLst>
          </p:nvPr>
        </p:nvGraphicFramePr>
        <p:xfrm>
          <a:off x="318441" y="1307937"/>
          <a:ext cx="14151620" cy="5212080"/>
        </p:xfrm>
        <a:graphic>
          <a:graphicData uri="http://schemas.openxmlformats.org/drawingml/2006/table">
            <a:tbl>
              <a:tblPr firstRow="1" firstCol="1" bandRow="1"/>
              <a:tblGrid>
                <a:gridCol w="937614">
                  <a:extLst>
                    <a:ext uri="{9D8B030D-6E8A-4147-A177-3AD203B41FA5}">
                      <a16:colId xmlns:a16="http://schemas.microsoft.com/office/drawing/2014/main" val="4165362930"/>
                    </a:ext>
                  </a:extLst>
                </a:gridCol>
                <a:gridCol w="568250">
                  <a:extLst>
                    <a:ext uri="{9D8B030D-6E8A-4147-A177-3AD203B41FA5}">
                      <a16:colId xmlns:a16="http://schemas.microsoft.com/office/drawing/2014/main" val="404969129"/>
                    </a:ext>
                  </a:extLst>
                </a:gridCol>
                <a:gridCol w="962889">
                  <a:extLst>
                    <a:ext uri="{9D8B030D-6E8A-4147-A177-3AD203B41FA5}">
                      <a16:colId xmlns:a16="http://schemas.microsoft.com/office/drawing/2014/main" val="3862630477"/>
                    </a:ext>
                  </a:extLst>
                </a:gridCol>
                <a:gridCol w="674109">
                  <a:extLst>
                    <a:ext uri="{9D8B030D-6E8A-4147-A177-3AD203B41FA5}">
                      <a16:colId xmlns:a16="http://schemas.microsoft.com/office/drawing/2014/main" val="1423468889"/>
                    </a:ext>
                  </a:extLst>
                </a:gridCol>
                <a:gridCol w="1286916">
                  <a:extLst>
                    <a:ext uri="{9D8B030D-6E8A-4147-A177-3AD203B41FA5}">
                      <a16:colId xmlns:a16="http://schemas.microsoft.com/office/drawing/2014/main" val="3959296819"/>
                    </a:ext>
                  </a:extLst>
                </a:gridCol>
                <a:gridCol w="1380582">
                  <a:extLst>
                    <a:ext uri="{9D8B030D-6E8A-4147-A177-3AD203B41FA5}">
                      <a16:colId xmlns:a16="http://schemas.microsoft.com/office/drawing/2014/main" val="3196893499"/>
                    </a:ext>
                  </a:extLst>
                </a:gridCol>
                <a:gridCol w="1111366">
                  <a:extLst>
                    <a:ext uri="{9D8B030D-6E8A-4147-A177-3AD203B41FA5}">
                      <a16:colId xmlns:a16="http://schemas.microsoft.com/office/drawing/2014/main" val="2324491720"/>
                    </a:ext>
                  </a:extLst>
                </a:gridCol>
                <a:gridCol w="1052980">
                  <a:extLst>
                    <a:ext uri="{9D8B030D-6E8A-4147-A177-3AD203B41FA5}">
                      <a16:colId xmlns:a16="http://schemas.microsoft.com/office/drawing/2014/main" val="2390424145"/>
                    </a:ext>
                  </a:extLst>
                </a:gridCol>
                <a:gridCol w="1055936">
                  <a:extLst>
                    <a:ext uri="{9D8B030D-6E8A-4147-A177-3AD203B41FA5}">
                      <a16:colId xmlns:a16="http://schemas.microsoft.com/office/drawing/2014/main" val="4106627614"/>
                    </a:ext>
                  </a:extLst>
                </a:gridCol>
                <a:gridCol w="817573">
                  <a:extLst>
                    <a:ext uri="{9D8B030D-6E8A-4147-A177-3AD203B41FA5}">
                      <a16:colId xmlns:a16="http://schemas.microsoft.com/office/drawing/2014/main" val="1827432113"/>
                    </a:ext>
                  </a:extLst>
                </a:gridCol>
                <a:gridCol w="874232">
                  <a:extLst>
                    <a:ext uri="{9D8B030D-6E8A-4147-A177-3AD203B41FA5}">
                      <a16:colId xmlns:a16="http://schemas.microsoft.com/office/drawing/2014/main" val="1320369615"/>
                    </a:ext>
                  </a:extLst>
                </a:gridCol>
                <a:gridCol w="874232">
                  <a:extLst>
                    <a:ext uri="{9D8B030D-6E8A-4147-A177-3AD203B41FA5}">
                      <a16:colId xmlns:a16="http://schemas.microsoft.com/office/drawing/2014/main" val="2061009352"/>
                    </a:ext>
                  </a:extLst>
                </a:gridCol>
                <a:gridCol w="874232">
                  <a:extLst>
                    <a:ext uri="{9D8B030D-6E8A-4147-A177-3AD203B41FA5}">
                      <a16:colId xmlns:a16="http://schemas.microsoft.com/office/drawing/2014/main" val="921124130"/>
                    </a:ext>
                  </a:extLst>
                </a:gridCol>
                <a:gridCol w="874232">
                  <a:extLst>
                    <a:ext uri="{9D8B030D-6E8A-4147-A177-3AD203B41FA5}">
                      <a16:colId xmlns:a16="http://schemas.microsoft.com/office/drawing/2014/main" val="4093331087"/>
                    </a:ext>
                  </a:extLst>
                </a:gridCol>
                <a:gridCol w="806477">
                  <a:extLst>
                    <a:ext uri="{9D8B030D-6E8A-4147-A177-3AD203B41FA5}">
                      <a16:colId xmlns:a16="http://schemas.microsoft.com/office/drawing/2014/main" val="855827341"/>
                    </a:ext>
                  </a:extLst>
                </a:gridCol>
              </a:tblGrid>
              <a:tr h="1082842">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CAMTAF (2014)</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50</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Persistent AF; LVEF &lt;50%; CHF</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RF to medical therapy</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LVEF significantly improved with RF</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No change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No difference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Improved with RF</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2957637"/>
                  </a:ext>
                </a:extLst>
              </a:tr>
              <a:tr h="1299411">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AATAC (2016)</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203</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Persistent AF; LVEF &lt;40%, CHF II-III</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RF to amiodarone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At 24 mo, RF patients more likely to be in NSR</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Improvement with RF</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Improved</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Improved with ablation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7049883"/>
                  </a:ext>
                </a:extLst>
              </a:tr>
              <a:tr h="1732547">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CAMERA MRI (2017)</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66</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Persistent AF; LVEF &lt;45%, CHF II-III; idiopathic CM</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RF to medical therapy</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Improved LVEF with RF</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No change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No change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improved</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5505897"/>
                  </a:ext>
                </a:extLst>
              </a:tr>
            </a:tbl>
          </a:graphicData>
        </a:graphic>
      </p:graphicFrame>
      <p:sp>
        <p:nvSpPr>
          <p:cNvPr id="8" name="Title 5">
            <a:extLst>
              <a:ext uri="{FF2B5EF4-FFF2-40B4-BE49-F238E27FC236}">
                <a16:creationId xmlns:a16="http://schemas.microsoft.com/office/drawing/2014/main" id="{D814041D-0508-F0EC-489E-94483EB0AD12}"/>
              </a:ext>
            </a:extLst>
          </p:cNvPr>
          <p:cNvSpPr txBox="1">
            <a:spLocks/>
          </p:cNvSpPr>
          <p:nvPr/>
        </p:nvSpPr>
        <p:spPr>
          <a:xfrm>
            <a:off x="4610966" y="305740"/>
            <a:ext cx="5566570" cy="9144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pPr fontAlgn="auto">
              <a:spcAft>
                <a:spcPts val="0"/>
              </a:spcAft>
            </a:pPr>
            <a:r>
              <a:rPr lang="en-US" sz="2800" dirty="0">
                <a:latin typeface="Lub Dub Medium" panose="020B0603030403020204" pitchFamily="34" charset="0"/>
              </a:rPr>
              <a:t>Table 27. Randomized Trials of Rhythm Control in HF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9" name="TextBox 8">
            <a:extLst>
              <a:ext uri="{FF2B5EF4-FFF2-40B4-BE49-F238E27FC236}">
                <a16:creationId xmlns:a16="http://schemas.microsoft.com/office/drawing/2014/main" id="{448118BD-A430-5161-F5EA-101A1F32C165}"/>
              </a:ext>
            </a:extLst>
          </p:cNvPr>
          <p:cNvSpPr txBox="1"/>
          <p:nvPr/>
        </p:nvSpPr>
        <p:spPr>
          <a:xfrm>
            <a:off x="460052" y="6695611"/>
            <a:ext cx="13868399" cy="830997"/>
          </a:xfrm>
          <a:prstGeom prst="rect">
            <a:avLst/>
          </a:prstGeom>
          <a:noFill/>
        </p:spPr>
        <p:txBody>
          <a:bodyPr wrap="square">
            <a:spAutoFit/>
          </a:bodyPr>
          <a:lstStyle/>
          <a:p>
            <a:r>
              <a:rPr lang="en-US" sz="1200" dirty="0">
                <a:latin typeface="Lub Dub Medium" panose="020B0603030403020204" pitchFamily="34" charset="0"/>
              </a:rPr>
              <a:t>AATAC, Ablation vs Amiodarone for Treatment of Atrial Fibrillation in Patients With Congestive Heart Failure and an Implanted ICD/CRTD; AF, atrial fibrillation; CAMERA MRI, Catheter Ablation versus Medical Rate Control in Atrial Fibrillation and Systolic Dysfunction-an MRI-Guided Multi-</a:t>
            </a:r>
            <a:r>
              <a:rPr lang="en-US" sz="1200" dirty="0" err="1">
                <a:latin typeface="Lub Dub Medium" panose="020B0603030403020204" pitchFamily="34" charset="0"/>
              </a:rPr>
              <a:t>centre</a:t>
            </a:r>
            <a:r>
              <a:rPr lang="en-US" sz="1200" dirty="0">
                <a:latin typeface="Lub Dub Medium" panose="020B0603030403020204" pitchFamily="34" charset="0"/>
              </a:rPr>
              <a:t> </a:t>
            </a:r>
            <a:r>
              <a:rPr lang="en-US" sz="1200" dirty="0" err="1">
                <a:latin typeface="Lub Dub Medium" panose="020B0603030403020204" pitchFamily="34" charset="0"/>
              </a:rPr>
              <a:t>Randomised</a:t>
            </a:r>
            <a:r>
              <a:rPr lang="en-US" sz="1200" dirty="0">
                <a:latin typeface="Lub Dub Medium" panose="020B0603030403020204" pitchFamily="34" charset="0"/>
              </a:rPr>
              <a:t> Controlled Trial; CAMTAF, Catheter Ablation Versus Medical Treatment of AF in Heart Failure; CHF, congestive heart failure; CM, cardiomyopathy; HF, heart failure; LVEF, left ventricular ejection fraction; NSR, normal sinus rhythm; NYHA, New York Heart Association; PAF, paroxysmal atrial fibrillation; QOL, quality of life; RF, radiofrequency; </a:t>
            </a:r>
          </a:p>
        </p:txBody>
      </p:sp>
    </p:spTree>
    <p:extLst>
      <p:ext uri="{BB962C8B-B14F-4D97-AF65-F5344CB8AC3E}">
        <p14:creationId xmlns:p14="http://schemas.microsoft.com/office/powerpoint/2010/main" val="27444617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196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CDF9B439-5D14-6379-E5AD-6676764EBE4B}"/>
              </a:ext>
            </a:extLst>
          </p:cNvPr>
          <p:cNvGraphicFramePr>
            <a:graphicFrameLocks noGrp="1"/>
          </p:cNvGraphicFramePr>
          <p:nvPr>
            <p:extLst>
              <p:ext uri="{D42A27DB-BD31-4B8C-83A1-F6EECF244321}">
                <p14:modId xmlns:p14="http://schemas.microsoft.com/office/powerpoint/2010/main" val="1962067876"/>
              </p:ext>
            </p:extLst>
          </p:nvPr>
        </p:nvGraphicFramePr>
        <p:xfrm>
          <a:off x="388933" y="1295400"/>
          <a:ext cx="13860466" cy="4389120"/>
        </p:xfrm>
        <a:graphic>
          <a:graphicData uri="http://schemas.openxmlformats.org/drawingml/2006/table">
            <a:tbl>
              <a:tblPr firstRow="1" firstCol="1" bandRow="1"/>
              <a:tblGrid>
                <a:gridCol w="1133930">
                  <a:extLst>
                    <a:ext uri="{9D8B030D-6E8A-4147-A177-3AD203B41FA5}">
                      <a16:colId xmlns:a16="http://schemas.microsoft.com/office/drawing/2014/main" val="2798814672"/>
                    </a:ext>
                  </a:extLst>
                </a:gridCol>
                <a:gridCol w="609600">
                  <a:extLst>
                    <a:ext uri="{9D8B030D-6E8A-4147-A177-3AD203B41FA5}">
                      <a16:colId xmlns:a16="http://schemas.microsoft.com/office/drawing/2014/main" val="3448098981"/>
                    </a:ext>
                  </a:extLst>
                </a:gridCol>
                <a:gridCol w="1066800">
                  <a:extLst>
                    <a:ext uri="{9D8B030D-6E8A-4147-A177-3AD203B41FA5}">
                      <a16:colId xmlns:a16="http://schemas.microsoft.com/office/drawing/2014/main" val="1892496564"/>
                    </a:ext>
                  </a:extLst>
                </a:gridCol>
                <a:gridCol w="610737">
                  <a:extLst>
                    <a:ext uri="{9D8B030D-6E8A-4147-A177-3AD203B41FA5}">
                      <a16:colId xmlns:a16="http://schemas.microsoft.com/office/drawing/2014/main" val="3047211112"/>
                    </a:ext>
                  </a:extLst>
                </a:gridCol>
                <a:gridCol w="1066800">
                  <a:extLst>
                    <a:ext uri="{9D8B030D-6E8A-4147-A177-3AD203B41FA5}">
                      <a16:colId xmlns:a16="http://schemas.microsoft.com/office/drawing/2014/main" val="3588584141"/>
                    </a:ext>
                  </a:extLst>
                </a:gridCol>
                <a:gridCol w="1202950">
                  <a:extLst>
                    <a:ext uri="{9D8B030D-6E8A-4147-A177-3AD203B41FA5}">
                      <a16:colId xmlns:a16="http://schemas.microsoft.com/office/drawing/2014/main" val="1033972373"/>
                    </a:ext>
                  </a:extLst>
                </a:gridCol>
                <a:gridCol w="1088502">
                  <a:extLst>
                    <a:ext uri="{9D8B030D-6E8A-4147-A177-3AD203B41FA5}">
                      <a16:colId xmlns:a16="http://schemas.microsoft.com/office/drawing/2014/main" val="3239425883"/>
                    </a:ext>
                  </a:extLst>
                </a:gridCol>
                <a:gridCol w="1030641">
                  <a:extLst>
                    <a:ext uri="{9D8B030D-6E8A-4147-A177-3AD203B41FA5}">
                      <a16:colId xmlns:a16="http://schemas.microsoft.com/office/drawing/2014/main" val="1419175385"/>
                    </a:ext>
                  </a:extLst>
                </a:gridCol>
                <a:gridCol w="1066800">
                  <a:extLst>
                    <a:ext uri="{9D8B030D-6E8A-4147-A177-3AD203B41FA5}">
                      <a16:colId xmlns:a16="http://schemas.microsoft.com/office/drawing/2014/main" val="2725119931"/>
                    </a:ext>
                  </a:extLst>
                </a:gridCol>
                <a:gridCol w="838200">
                  <a:extLst>
                    <a:ext uri="{9D8B030D-6E8A-4147-A177-3AD203B41FA5}">
                      <a16:colId xmlns:a16="http://schemas.microsoft.com/office/drawing/2014/main" val="4232546217"/>
                    </a:ext>
                  </a:extLst>
                </a:gridCol>
                <a:gridCol w="786884">
                  <a:extLst>
                    <a:ext uri="{9D8B030D-6E8A-4147-A177-3AD203B41FA5}">
                      <a16:colId xmlns:a16="http://schemas.microsoft.com/office/drawing/2014/main" val="3240272238"/>
                    </a:ext>
                  </a:extLst>
                </a:gridCol>
                <a:gridCol w="1041916">
                  <a:extLst>
                    <a:ext uri="{9D8B030D-6E8A-4147-A177-3AD203B41FA5}">
                      <a16:colId xmlns:a16="http://schemas.microsoft.com/office/drawing/2014/main" val="138642568"/>
                    </a:ext>
                  </a:extLst>
                </a:gridCol>
                <a:gridCol w="838200">
                  <a:extLst>
                    <a:ext uri="{9D8B030D-6E8A-4147-A177-3AD203B41FA5}">
                      <a16:colId xmlns:a16="http://schemas.microsoft.com/office/drawing/2014/main" val="2508135657"/>
                    </a:ext>
                  </a:extLst>
                </a:gridCol>
                <a:gridCol w="688619">
                  <a:extLst>
                    <a:ext uri="{9D8B030D-6E8A-4147-A177-3AD203B41FA5}">
                      <a16:colId xmlns:a16="http://schemas.microsoft.com/office/drawing/2014/main" val="3395619979"/>
                    </a:ext>
                  </a:extLst>
                </a:gridCol>
                <a:gridCol w="789887">
                  <a:extLst>
                    <a:ext uri="{9D8B030D-6E8A-4147-A177-3AD203B41FA5}">
                      <a16:colId xmlns:a16="http://schemas.microsoft.com/office/drawing/2014/main" val="2901750934"/>
                    </a:ext>
                  </a:extLst>
                </a:gridCol>
              </a:tblGrid>
              <a:tr h="0">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CASTLE AF (2018)</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363</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PAF or persistent AF; LVEF &lt;36%, CHF II-IV and ICD</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RF to medical therapy</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Composite of death and hospitalization lower with RF</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Improvement with RF</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Improved</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7720213"/>
                  </a:ext>
                </a:extLst>
              </a:tr>
              <a:tr h="0">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AMICA (2019)</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140</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Persistent AF; LVEF &lt;36%</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RF to medical therapy</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No difference in change in LVEF</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No change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No change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No change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No change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2603637"/>
                  </a:ext>
                </a:extLst>
              </a:tr>
              <a:tr h="0">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CABANA </a:t>
                      </a:r>
                      <a:r>
                        <a:rPr lang="en-US" sz="1800" dirty="0" err="1">
                          <a:solidFill>
                            <a:srgbClr val="000000"/>
                          </a:solidFill>
                          <a:effectLst/>
                          <a:latin typeface="Times New Roman" panose="02020603050405020304" pitchFamily="18" charset="0"/>
                          <a:ea typeface="Times New Roman" panose="02020603050405020304" pitchFamily="18" charset="0"/>
                        </a:rPr>
                        <a:t>substudy</a:t>
                      </a:r>
                      <a:r>
                        <a:rPr lang="en-US" sz="1800" dirty="0">
                          <a:solidFill>
                            <a:srgbClr val="000000"/>
                          </a:solidFill>
                          <a:effectLst/>
                          <a:latin typeface="Times New Roman" panose="02020603050405020304" pitchFamily="18" charset="0"/>
                          <a:ea typeface="Times New Roman" panose="02020603050405020304" pitchFamily="18" charset="0"/>
                        </a:rPr>
                        <a:t> (2021)</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778</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Clinical HF (largely HFpEF)</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RF to medical therapy</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Decrease in composite of MACE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 with RF</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 with RF</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8461327"/>
                  </a:ext>
                </a:extLst>
              </a:tr>
            </a:tbl>
          </a:graphicData>
        </a:graphic>
      </p:graphicFrame>
      <p:sp>
        <p:nvSpPr>
          <p:cNvPr id="8" name="Title 5">
            <a:extLst>
              <a:ext uri="{FF2B5EF4-FFF2-40B4-BE49-F238E27FC236}">
                <a16:creationId xmlns:a16="http://schemas.microsoft.com/office/drawing/2014/main" id="{C7E0BE86-F2AD-102F-9C8B-25BF92A831D5}"/>
              </a:ext>
            </a:extLst>
          </p:cNvPr>
          <p:cNvSpPr txBox="1">
            <a:spLocks/>
          </p:cNvSpPr>
          <p:nvPr/>
        </p:nvSpPr>
        <p:spPr>
          <a:xfrm>
            <a:off x="4531914" y="136354"/>
            <a:ext cx="5566570" cy="9144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pPr fontAlgn="auto">
              <a:spcAft>
                <a:spcPts val="0"/>
              </a:spcAft>
            </a:pPr>
            <a:r>
              <a:rPr lang="en-US" sz="2800" dirty="0">
                <a:latin typeface="Lub Dub Medium" panose="020B0603030403020204" pitchFamily="34" charset="0"/>
              </a:rPr>
              <a:t>Table 27. Randomized Trials of Rhythm Control in HF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9" name="TextBox 8">
            <a:extLst>
              <a:ext uri="{FF2B5EF4-FFF2-40B4-BE49-F238E27FC236}">
                <a16:creationId xmlns:a16="http://schemas.microsoft.com/office/drawing/2014/main" id="{921278B4-1AD8-9A67-39B3-825C180AD923}"/>
              </a:ext>
            </a:extLst>
          </p:cNvPr>
          <p:cNvSpPr txBox="1"/>
          <p:nvPr/>
        </p:nvSpPr>
        <p:spPr>
          <a:xfrm>
            <a:off x="167265" y="5786786"/>
            <a:ext cx="14309724" cy="1754326"/>
          </a:xfrm>
          <a:prstGeom prst="rect">
            <a:avLst/>
          </a:prstGeom>
          <a:noFill/>
        </p:spPr>
        <p:txBody>
          <a:bodyPr wrap="square">
            <a:spAutoFit/>
          </a:bodyPr>
          <a:lstStyle/>
          <a:p>
            <a:r>
              <a:rPr lang="en-US" sz="1200" dirty="0">
                <a:latin typeface="Lub Dub Medium" panose="020B0603030403020204" pitchFamily="34" charset="0"/>
              </a:rPr>
              <a:t>AAD indicates antiarrhythmic drug; AATAC, Ablation vs Amiodarone for Treatment of Atrial Fibrillation in Patients With Congestive Heart Failure and an Implanted ICD/CRTD; AF, atrial fibrillation; AMICA, Atrial Fibrillation Management in Congestive Heart Failure With Ablation; ARC-HF, A </a:t>
            </a:r>
            <a:r>
              <a:rPr lang="en-US" sz="1200" dirty="0" err="1">
                <a:latin typeface="Lub Dub Medium" panose="020B0603030403020204" pitchFamily="34" charset="0"/>
              </a:rPr>
              <a:t>Randomised</a:t>
            </a:r>
            <a:r>
              <a:rPr lang="en-US" sz="1200" dirty="0">
                <a:latin typeface="Lub Dub Medium" panose="020B0603030403020204" pitchFamily="34" charset="0"/>
              </a:rPr>
              <a:t> Trial to Assess Catheter Ablation Versus Rate Control in the Management of Persistent Atrial Fibrillation in Chronic Heart Failure; BNP, brain natriuretic peptide; CABANA, Catheter Ablation vs Antiarrhythmic Drug Therapy for Atrial Fibrillation; CAMERA MRI, Catheter Ablation versus Medical Rate Control in Atrial Fibrillation and Systolic Dysfunction-an MRI-Guided Multi-</a:t>
            </a:r>
            <a:r>
              <a:rPr lang="en-US" sz="1200" dirty="0" err="1">
                <a:latin typeface="Lub Dub Medium" panose="020B0603030403020204" pitchFamily="34" charset="0"/>
              </a:rPr>
              <a:t>centre</a:t>
            </a:r>
            <a:r>
              <a:rPr lang="en-US" sz="1200" dirty="0">
                <a:latin typeface="Lub Dub Medium" panose="020B0603030403020204" pitchFamily="34" charset="0"/>
              </a:rPr>
              <a:t> </a:t>
            </a:r>
            <a:r>
              <a:rPr lang="en-US" sz="1200" dirty="0" err="1">
                <a:latin typeface="Lub Dub Medium" panose="020B0603030403020204" pitchFamily="34" charset="0"/>
              </a:rPr>
              <a:t>Randomised</a:t>
            </a:r>
            <a:r>
              <a:rPr lang="en-US" sz="1200" dirty="0">
                <a:latin typeface="Lub Dub Medium" panose="020B0603030403020204" pitchFamily="34" charset="0"/>
              </a:rPr>
              <a:t> Controlled Trial; CAMTAF, Catheter Ablation Versus Medical Treatment of AF in Heart Failure; CASTLE-AF, Catheter Ablation versus Standard Conventional Therapy in Patients with Left Ventricular Dysfunction and Atrial Fibrillation; CHF, congestive heart failure; CM, cardiomyopathy; CMR, cardiac magnetic resonance: HF, heart failure; </a:t>
            </a:r>
            <a:r>
              <a:rPr lang="en-US" sz="1200" dirty="0" err="1">
                <a:latin typeface="Lub Dub Medium" panose="020B0603030403020204" pitchFamily="34" charset="0"/>
              </a:rPr>
              <a:t>HFpEF</a:t>
            </a:r>
            <a:r>
              <a:rPr lang="en-US" sz="1200" dirty="0">
                <a:latin typeface="Lub Dub Medium" panose="020B0603030403020204" pitchFamily="34" charset="0"/>
              </a:rPr>
              <a:t>, heart failure with persistent ejection fraction; ICD, implantable cardioverter-defibrillator; LVEF, left ventricular ejection fraction; MACE, major adverse cardiovascular events; NSR, normal sinus rhythm; NYHA, New York Heart Association; PAF, paroxysmal atrial fibrillation; QOL, quality of life; RAFT-AF, Rhythm Control–Catheter Ablation With or Without Anti-arrhythmic Drug Control of Maintaining Sinus Rhythm Versus Rate Control With Medical Therapy and/or Atrio-ventricular Junction Ablation and Pacemaker Treatment for Atrial Fibrillation; RF, radiofrequency; VO2 max, maximal oxygen consumption; 6MWT, 6-minute walk test.</a:t>
            </a:r>
          </a:p>
        </p:txBody>
      </p:sp>
    </p:spTree>
    <p:extLst>
      <p:ext uri="{BB962C8B-B14F-4D97-AF65-F5344CB8AC3E}">
        <p14:creationId xmlns:p14="http://schemas.microsoft.com/office/powerpoint/2010/main" val="200126326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197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4" name="Table 3">
            <a:extLst>
              <a:ext uri="{FF2B5EF4-FFF2-40B4-BE49-F238E27FC236}">
                <a16:creationId xmlns:a16="http://schemas.microsoft.com/office/drawing/2014/main" id="{72A8E140-57E8-85CA-4703-5AC01211AAB3}"/>
              </a:ext>
            </a:extLst>
          </p:cNvPr>
          <p:cNvGraphicFramePr>
            <a:graphicFrameLocks noGrp="1"/>
          </p:cNvGraphicFramePr>
          <p:nvPr>
            <p:extLst>
              <p:ext uri="{D42A27DB-BD31-4B8C-83A1-F6EECF244321}">
                <p14:modId xmlns:p14="http://schemas.microsoft.com/office/powerpoint/2010/main" val="2862922370"/>
              </p:ext>
            </p:extLst>
          </p:nvPr>
        </p:nvGraphicFramePr>
        <p:xfrm>
          <a:off x="361948" y="1292932"/>
          <a:ext cx="13906501" cy="5191760"/>
        </p:xfrm>
        <a:graphic>
          <a:graphicData uri="http://schemas.openxmlformats.org/drawingml/2006/table">
            <a:tbl>
              <a:tblPr firstRow="1" firstCol="1" bandRow="1"/>
              <a:tblGrid>
                <a:gridCol w="921372">
                  <a:extLst>
                    <a:ext uri="{9D8B030D-6E8A-4147-A177-3AD203B41FA5}">
                      <a16:colId xmlns:a16="http://schemas.microsoft.com/office/drawing/2014/main" val="3492536462"/>
                    </a:ext>
                  </a:extLst>
                </a:gridCol>
                <a:gridCol w="558406">
                  <a:extLst>
                    <a:ext uri="{9D8B030D-6E8A-4147-A177-3AD203B41FA5}">
                      <a16:colId xmlns:a16="http://schemas.microsoft.com/office/drawing/2014/main" val="902465796"/>
                    </a:ext>
                  </a:extLst>
                </a:gridCol>
                <a:gridCol w="792510">
                  <a:extLst>
                    <a:ext uri="{9D8B030D-6E8A-4147-A177-3AD203B41FA5}">
                      <a16:colId xmlns:a16="http://schemas.microsoft.com/office/drawing/2014/main" val="374295205"/>
                    </a:ext>
                  </a:extLst>
                </a:gridCol>
                <a:gridCol w="816134">
                  <a:extLst>
                    <a:ext uri="{9D8B030D-6E8A-4147-A177-3AD203B41FA5}">
                      <a16:colId xmlns:a16="http://schemas.microsoft.com/office/drawing/2014/main" val="2324676160"/>
                    </a:ext>
                  </a:extLst>
                </a:gridCol>
                <a:gridCol w="969696">
                  <a:extLst>
                    <a:ext uri="{9D8B030D-6E8A-4147-A177-3AD203B41FA5}">
                      <a16:colId xmlns:a16="http://schemas.microsoft.com/office/drawing/2014/main" val="140853710"/>
                    </a:ext>
                  </a:extLst>
                </a:gridCol>
                <a:gridCol w="1651597">
                  <a:extLst>
                    <a:ext uri="{9D8B030D-6E8A-4147-A177-3AD203B41FA5}">
                      <a16:colId xmlns:a16="http://schemas.microsoft.com/office/drawing/2014/main" val="3850248641"/>
                    </a:ext>
                  </a:extLst>
                </a:gridCol>
                <a:gridCol w="1092116">
                  <a:extLst>
                    <a:ext uri="{9D8B030D-6E8A-4147-A177-3AD203B41FA5}">
                      <a16:colId xmlns:a16="http://schemas.microsoft.com/office/drawing/2014/main" val="2196504884"/>
                    </a:ext>
                  </a:extLst>
                </a:gridCol>
                <a:gridCol w="859090">
                  <a:extLst>
                    <a:ext uri="{9D8B030D-6E8A-4147-A177-3AD203B41FA5}">
                      <a16:colId xmlns:a16="http://schemas.microsoft.com/office/drawing/2014/main" val="3829689015"/>
                    </a:ext>
                  </a:extLst>
                </a:gridCol>
                <a:gridCol w="1157620">
                  <a:extLst>
                    <a:ext uri="{9D8B030D-6E8A-4147-A177-3AD203B41FA5}">
                      <a16:colId xmlns:a16="http://schemas.microsoft.com/office/drawing/2014/main" val="2077472329"/>
                    </a:ext>
                  </a:extLst>
                </a:gridCol>
                <a:gridCol w="859090">
                  <a:extLst>
                    <a:ext uri="{9D8B030D-6E8A-4147-A177-3AD203B41FA5}">
                      <a16:colId xmlns:a16="http://schemas.microsoft.com/office/drawing/2014/main" val="2804805733"/>
                    </a:ext>
                  </a:extLst>
                </a:gridCol>
                <a:gridCol w="859090">
                  <a:extLst>
                    <a:ext uri="{9D8B030D-6E8A-4147-A177-3AD203B41FA5}">
                      <a16:colId xmlns:a16="http://schemas.microsoft.com/office/drawing/2014/main" val="81516603"/>
                    </a:ext>
                  </a:extLst>
                </a:gridCol>
                <a:gridCol w="859090">
                  <a:extLst>
                    <a:ext uri="{9D8B030D-6E8A-4147-A177-3AD203B41FA5}">
                      <a16:colId xmlns:a16="http://schemas.microsoft.com/office/drawing/2014/main" val="4288273851"/>
                    </a:ext>
                  </a:extLst>
                </a:gridCol>
                <a:gridCol w="859090">
                  <a:extLst>
                    <a:ext uri="{9D8B030D-6E8A-4147-A177-3AD203B41FA5}">
                      <a16:colId xmlns:a16="http://schemas.microsoft.com/office/drawing/2014/main" val="2666723907"/>
                    </a:ext>
                  </a:extLst>
                </a:gridCol>
                <a:gridCol w="859090">
                  <a:extLst>
                    <a:ext uri="{9D8B030D-6E8A-4147-A177-3AD203B41FA5}">
                      <a16:colId xmlns:a16="http://schemas.microsoft.com/office/drawing/2014/main" val="2117122405"/>
                    </a:ext>
                  </a:extLst>
                </a:gridCol>
                <a:gridCol w="792510">
                  <a:extLst>
                    <a:ext uri="{9D8B030D-6E8A-4147-A177-3AD203B41FA5}">
                      <a16:colId xmlns:a16="http://schemas.microsoft.com/office/drawing/2014/main" val="3882807998"/>
                    </a:ext>
                  </a:extLst>
                </a:gridCol>
              </a:tblGrid>
              <a:tr h="2560677">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RAFT AF (2022)</a:t>
                      </a:r>
                      <a:endParaRPr lang="en-US" sz="1800" dirty="0">
                        <a:effectLst/>
                        <a:latin typeface="Times New Roman" panose="02020603050405020304" pitchFamily="18" charset="0"/>
                        <a:ea typeface="Times New Roman" panose="02020603050405020304" pitchFamily="18" charset="0"/>
                      </a:endParaRPr>
                    </a:p>
                  </a:txBody>
                  <a:tcPr marL="65617" marR="65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411</a:t>
                      </a:r>
                      <a:endParaRPr lang="en-US" sz="1800">
                        <a:effectLst/>
                        <a:latin typeface="Times New Roman" panose="02020603050405020304" pitchFamily="18" charset="0"/>
                        <a:ea typeface="Times New Roman" panose="02020603050405020304" pitchFamily="18" charset="0"/>
                      </a:endParaRPr>
                    </a:p>
                  </a:txBody>
                  <a:tcPr marL="65617" marR="65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u="sng">
                          <a:solidFill>
                            <a:srgbClr val="000000"/>
                          </a:solidFill>
                          <a:effectLst/>
                          <a:latin typeface="Times New Roman" panose="02020603050405020304" pitchFamily="18" charset="0"/>
                          <a:ea typeface="Times New Roman" panose="02020603050405020304" pitchFamily="18" charset="0"/>
                        </a:rPr>
                        <a:t>&gt;</a:t>
                      </a:r>
                      <a:r>
                        <a:rPr lang="en-US" sz="1800">
                          <a:solidFill>
                            <a:srgbClr val="000000"/>
                          </a:solidFill>
                          <a:effectLst/>
                          <a:latin typeface="Times New Roman" panose="02020603050405020304" pitchFamily="18" charset="0"/>
                          <a:ea typeface="Times New Roman" panose="02020603050405020304" pitchFamily="18" charset="0"/>
                        </a:rPr>
                        <a:t>4 PAF/y or persistent AF, NYHA class II or III HF, elevated pro-BNP</a:t>
                      </a:r>
                      <a:endParaRPr lang="en-US" sz="1800">
                        <a:effectLst/>
                        <a:latin typeface="Times New Roman" panose="02020603050405020304" pitchFamily="18" charset="0"/>
                        <a:ea typeface="Times New Roman" panose="02020603050405020304" pitchFamily="18" charset="0"/>
                      </a:endParaRPr>
                    </a:p>
                  </a:txBody>
                  <a:tcPr marL="65617" marR="65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5617" marR="65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RF to medical therapy</a:t>
                      </a:r>
                      <a:endParaRPr lang="en-US" sz="1800">
                        <a:effectLst/>
                        <a:latin typeface="Times New Roman" panose="02020603050405020304" pitchFamily="18" charset="0"/>
                        <a:ea typeface="Times New Roman" panose="02020603050405020304" pitchFamily="18" charset="0"/>
                      </a:endParaRPr>
                    </a:p>
                  </a:txBody>
                  <a:tcPr marL="65617" marR="65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No difference in change in mortality/HF</a:t>
                      </a:r>
                      <a:endParaRPr lang="en-US" sz="1800">
                        <a:effectLst/>
                        <a:latin typeface="Times New Roman" panose="02020603050405020304" pitchFamily="18" charset="0"/>
                        <a:ea typeface="Times New Roman" panose="02020603050405020304" pitchFamily="18" charset="0"/>
                      </a:endParaRPr>
                    </a:p>
                  </a:txBody>
                  <a:tcPr marL="65617" marR="65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No difference in change in mortality/HF</a:t>
                      </a:r>
                      <a:endParaRPr lang="en-US" sz="1800">
                        <a:effectLst/>
                        <a:latin typeface="Times New Roman" panose="02020603050405020304" pitchFamily="18" charset="0"/>
                        <a:ea typeface="Times New Roman" panose="02020603050405020304" pitchFamily="18" charset="0"/>
                      </a:endParaRPr>
                    </a:p>
                  </a:txBody>
                  <a:tcPr marL="65617" marR="65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No change</a:t>
                      </a:r>
                      <a:endParaRPr lang="en-US" sz="1800" dirty="0">
                        <a:effectLst/>
                        <a:latin typeface="Times New Roman" panose="02020603050405020304" pitchFamily="18" charset="0"/>
                        <a:ea typeface="Times New Roman" panose="02020603050405020304" pitchFamily="18" charset="0"/>
                      </a:endParaRPr>
                    </a:p>
                  </a:txBody>
                  <a:tcPr marL="65617" marR="65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No change</a:t>
                      </a:r>
                      <a:endParaRPr lang="en-US" sz="1800" dirty="0">
                        <a:effectLst/>
                        <a:latin typeface="Times New Roman" panose="02020603050405020304" pitchFamily="18" charset="0"/>
                        <a:ea typeface="Times New Roman" panose="02020603050405020304" pitchFamily="18" charset="0"/>
                      </a:endParaRPr>
                    </a:p>
                  </a:txBody>
                  <a:tcPr marL="65617" marR="65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 with RF</a:t>
                      </a:r>
                      <a:endParaRPr lang="en-US" sz="1800">
                        <a:effectLst/>
                        <a:latin typeface="Times New Roman" panose="02020603050405020304" pitchFamily="18" charset="0"/>
                        <a:ea typeface="Times New Roman" panose="02020603050405020304" pitchFamily="18" charset="0"/>
                      </a:endParaRPr>
                    </a:p>
                  </a:txBody>
                  <a:tcPr marL="65617" marR="65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 with RF</a:t>
                      </a:r>
                      <a:endParaRPr lang="en-US" sz="1800">
                        <a:effectLst/>
                        <a:latin typeface="Times New Roman" panose="02020603050405020304" pitchFamily="18" charset="0"/>
                        <a:ea typeface="Times New Roman" panose="02020603050405020304" pitchFamily="18" charset="0"/>
                      </a:endParaRPr>
                    </a:p>
                  </a:txBody>
                  <a:tcPr marL="65617" marR="65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 with RF</a:t>
                      </a:r>
                      <a:endParaRPr lang="en-US" sz="1800">
                        <a:effectLst/>
                        <a:latin typeface="Times New Roman" panose="02020603050405020304" pitchFamily="18" charset="0"/>
                        <a:ea typeface="Times New Roman" panose="02020603050405020304" pitchFamily="18" charset="0"/>
                      </a:endParaRPr>
                    </a:p>
                  </a:txBody>
                  <a:tcPr marL="65617" marR="65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 with RF</a:t>
                      </a:r>
                      <a:endParaRPr lang="en-US" sz="1800">
                        <a:effectLst/>
                        <a:latin typeface="Times New Roman" panose="02020603050405020304" pitchFamily="18" charset="0"/>
                        <a:ea typeface="Times New Roman" panose="02020603050405020304" pitchFamily="18" charset="0"/>
                      </a:endParaRPr>
                    </a:p>
                  </a:txBody>
                  <a:tcPr marL="65617" marR="65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5617" marR="65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 with RF</a:t>
                      </a:r>
                      <a:endParaRPr lang="en-US" sz="1800">
                        <a:effectLst/>
                        <a:latin typeface="Times New Roman" panose="02020603050405020304" pitchFamily="18" charset="0"/>
                        <a:ea typeface="Times New Roman" panose="02020603050405020304" pitchFamily="18" charset="0"/>
                      </a:endParaRPr>
                    </a:p>
                  </a:txBody>
                  <a:tcPr marL="65617" marR="65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0110879"/>
                  </a:ext>
                </a:extLst>
              </a:tr>
              <a:tr h="1477922">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Meta-analysis-</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600"/>
                        </a:spcBef>
                        <a:spcAft>
                          <a:spcPts val="1400"/>
                        </a:spcAft>
                      </a:pPr>
                      <a:r>
                        <a:rPr lang="en-US" sz="1800" dirty="0" err="1">
                          <a:solidFill>
                            <a:srgbClr val="000000"/>
                          </a:solidFill>
                          <a:effectLst/>
                          <a:latin typeface="Times New Roman" panose="02020603050405020304" pitchFamily="18" charset="0"/>
                          <a:ea typeface="Times New Roman" panose="02020603050405020304" pitchFamily="18" charset="0"/>
                        </a:rPr>
                        <a:t>Turagam</a:t>
                      </a:r>
                      <a:r>
                        <a:rPr lang="en-US" sz="1800" dirty="0">
                          <a:solidFill>
                            <a:srgbClr val="000000"/>
                          </a:solidFill>
                          <a:effectLst/>
                          <a:latin typeface="Times New Roman" panose="02020603050405020304" pitchFamily="18" charset="0"/>
                          <a:ea typeface="Times New Roman" panose="02020603050405020304" pitchFamily="18" charset="0"/>
                        </a:rPr>
                        <a:t> (2019)</a:t>
                      </a:r>
                      <a:endParaRPr lang="en-US" sz="1800" dirty="0">
                        <a:effectLst/>
                        <a:latin typeface="Times New Roman" panose="02020603050405020304" pitchFamily="18" charset="0"/>
                        <a:ea typeface="Times New Roman" panose="02020603050405020304" pitchFamily="18" charset="0"/>
                      </a:endParaRPr>
                    </a:p>
                  </a:txBody>
                  <a:tcPr marL="65617" marR="656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775</a:t>
                      </a:r>
                      <a:endParaRPr lang="en-US" sz="1800">
                        <a:effectLst/>
                        <a:latin typeface="Times New Roman" panose="02020603050405020304" pitchFamily="18" charset="0"/>
                        <a:ea typeface="Times New Roman" panose="02020603050405020304" pitchFamily="18" charset="0"/>
                      </a:endParaRPr>
                    </a:p>
                  </a:txBody>
                  <a:tcPr marL="65617" marR="656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u="none" strike="noStrike">
                          <a:solidFill>
                            <a:srgbClr val="000000"/>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5617" marR="656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5617" marR="656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RF to medical therapy</a:t>
                      </a:r>
                      <a:endParaRPr lang="en-US" sz="1800">
                        <a:effectLst/>
                        <a:latin typeface="Times New Roman" panose="02020603050405020304" pitchFamily="18" charset="0"/>
                        <a:ea typeface="Times New Roman" panose="02020603050405020304" pitchFamily="18" charset="0"/>
                      </a:endParaRPr>
                    </a:p>
                  </a:txBody>
                  <a:tcPr marL="65617" marR="656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5617" marR="656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5617" marR="656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5617" marR="656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Reduced</a:t>
                      </a:r>
                      <a:endParaRPr lang="en-US" sz="1800" dirty="0">
                        <a:effectLst/>
                        <a:latin typeface="Times New Roman" panose="02020603050405020304" pitchFamily="18" charset="0"/>
                        <a:ea typeface="Times New Roman" panose="02020603050405020304" pitchFamily="18" charset="0"/>
                      </a:endParaRPr>
                    </a:p>
                  </a:txBody>
                  <a:tcPr marL="65617" marR="656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5617" marR="656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5617" marR="656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5617" marR="656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5617" marR="656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5617" marR="656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txBody>
                  <a:tcPr marL="65617" marR="656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8262463"/>
                  </a:ext>
                </a:extLst>
              </a:tr>
            </a:tbl>
          </a:graphicData>
        </a:graphic>
      </p:graphicFrame>
      <p:sp>
        <p:nvSpPr>
          <p:cNvPr id="8" name="Title 5">
            <a:extLst>
              <a:ext uri="{FF2B5EF4-FFF2-40B4-BE49-F238E27FC236}">
                <a16:creationId xmlns:a16="http://schemas.microsoft.com/office/drawing/2014/main" id="{1C34FBD1-6999-6061-BFF9-643A662038F7}"/>
              </a:ext>
            </a:extLst>
          </p:cNvPr>
          <p:cNvSpPr txBox="1">
            <a:spLocks/>
          </p:cNvSpPr>
          <p:nvPr/>
        </p:nvSpPr>
        <p:spPr>
          <a:xfrm>
            <a:off x="4531913" y="181101"/>
            <a:ext cx="5566570" cy="9144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pPr fontAlgn="auto">
              <a:spcAft>
                <a:spcPts val="0"/>
              </a:spcAft>
            </a:pPr>
            <a:r>
              <a:rPr lang="en-US" sz="2800" dirty="0">
                <a:latin typeface="Lub Dub Medium" panose="020B0603030403020204" pitchFamily="34" charset="0"/>
              </a:rPr>
              <a:t>Table 27. Randomized Trials of Rhythm Control in HF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9" name="TextBox 8">
            <a:extLst>
              <a:ext uri="{FF2B5EF4-FFF2-40B4-BE49-F238E27FC236}">
                <a16:creationId xmlns:a16="http://schemas.microsoft.com/office/drawing/2014/main" id="{1BF7D330-6F08-7F74-A01C-67BF3AB4B6B2}"/>
              </a:ext>
            </a:extLst>
          </p:cNvPr>
          <p:cNvSpPr txBox="1"/>
          <p:nvPr/>
        </p:nvSpPr>
        <p:spPr>
          <a:xfrm>
            <a:off x="361948" y="6682123"/>
            <a:ext cx="13906501" cy="646331"/>
          </a:xfrm>
          <a:prstGeom prst="rect">
            <a:avLst/>
          </a:prstGeom>
          <a:noFill/>
        </p:spPr>
        <p:txBody>
          <a:bodyPr wrap="square">
            <a:spAutoFit/>
          </a:bodyPr>
          <a:lstStyle/>
          <a:p>
            <a:r>
              <a:rPr lang="en-US" sz="1200" dirty="0">
                <a:latin typeface="Lub Dub Medium" panose="020B0603030403020204" pitchFamily="34" charset="0"/>
              </a:rPr>
              <a:t>AF, atrial fibrillation; BNP, brain natriuretic peptide; HF, heart failure; NYHA, New York Heart Association; PAF, paroxysmal atrial fibrillation; QOL, quality of life; RAFT-AF, Rhythm Control–Catheter Ablation With or Without Anti-arrhythmic Drug Control of Maintaining Sinus Rhythm Versus Rate Control With Medical Therapy and/or Atrio-ventricular Junction Ablation and Pacemaker Treatment for Atrial Fibrillation; RF, radiofrequency; </a:t>
            </a:r>
          </a:p>
        </p:txBody>
      </p:sp>
    </p:spTree>
    <p:extLst>
      <p:ext uri="{BB962C8B-B14F-4D97-AF65-F5344CB8AC3E}">
        <p14:creationId xmlns:p14="http://schemas.microsoft.com/office/powerpoint/2010/main" val="268120145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198</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BEB5603B-6196-CC47-E593-36FEC0B2C10D}"/>
              </a:ext>
            </a:extLst>
          </p:cNvPr>
          <p:cNvGraphicFramePr>
            <a:graphicFrameLocks noGrp="1"/>
          </p:cNvGraphicFramePr>
          <p:nvPr>
            <p:extLst>
              <p:ext uri="{D42A27DB-BD31-4B8C-83A1-F6EECF244321}">
                <p14:modId xmlns:p14="http://schemas.microsoft.com/office/powerpoint/2010/main" val="3117098338"/>
              </p:ext>
            </p:extLst>
          </p:nvPr>
        </p:nvGraphicFramePr>
        <p:xfrm>
          <a:off x="270668" y="1720802"/>
          <a:ext cx="14089061" cy="3251200"/>
        </p:xfrm>
        <a:graphic>
          <a:graphicData uri="http://schemas.openxmlformats.org/drawingml/2006/table">
            <a:tbl>
              <a:tblPr firstRow="1" firstCol="1" bandRow="1"/>
              <a:tblGrid>
                <a:gridCol w="933468">
                  <a:extLst>
                    <a:ext uri="{9D8B030D-6E8A-4147-A177-3AD203B41FA5}">
                      <a16:colId xmlns:a16="http://schemas.microsoft.com/office/drawing/2014/main" val="3957875729"/>
                    </a:ext>
                  </a:extLst>
                </a:gridCol>
                <a:gridCol w="700864">
                  <a:extLst>
                    <a:ext uri="{9D8B030D-6E8A-4147-A177-3AD203B41FA5}">
                      <a16:colId xmlns:a16="http://schemas.microsoft.com/office/drawing/2014/main" val="528922211"/>
                    </a:ext>
                  </a:extLst>
                </a:gridCol>
                <a:gridCol w="667788">
                  <a:extLst>
                    <a:ext uri="{9D8B030D-6E8A-4147-A177-3AD203B41FA5}">
                      <a16:colId xmlns:a16="http://schemas.microsoft.com/office/drawing/2014/main" val="1459201039"/>
                    </a:ext>
                  </a:extLst>
                </a:gridCol>
                <a:gridCol w="826849">
                  <a:extLst>
                    <a:ext uri="{9D8B030D-6E8A-4147-A177-3AD203B41FA5}">
                      <a16:colId xmlns:a16="http://schemas.microsoft.com/office/drawing/2014/main" val="3174944050"/>
                    </a:ext>
                  </a:extLst>
                </a:gridCol>
                <a:gridCol w="982427">
                  <a:extLst>
                    <a:ext uri="{9D8B030D-6E8A-4147-A177-3AD203B41FA5}">
                      <a16:colId xmlns:a16="http://schemas.microsoft.com/office/drawing/2014/main" val="3742290208"/>
                    </a:ext>
                  </a:extLst>
                </a:gridCol>
                <a:gridCol w="1673281">
                  <a:extLst>
                    <a:ext uri="{9D8B030D-6E8A-4147-A177-3AD203B41FA5}">
                      <a16:colId xmlns:a16="http://schemas.microsoft.com/office/drawing/2014/main" val="2197197333"/>
                    </a:ext>
                  </a:extLst>
                </a:gridCol>
                <a:gridCol w="1106455">
                  <a:extLst>
                    <a:ext uri="{9D8B030D-6E8A-4147-A177-3AD203B41FA5}">
                      <a16:colId xmlns:a16="http://schemas.microsoft.com/office/drawing/2014/main" val="89516317"/>
                    </a:ext>
                  </a:extLst>
                </a:gridCol>
                <a:gridCol w="870366">
                  <a:extLst>
                    <a:ext uri="{9D8B030D-6E8A-4147-A177-3AD203B41FA5}">
                      <a16:colId xmlns:a16="http://schemas.microsoft.com/office/drawing/2014/main" val="388638823"/>
                    </a:ext>
                  </a:extLst>
                </a:gridCol>
                <a:gridCol w="1172820">
                  <a:extLst>
                    <a:ext uri="{9D8B030D-6E8A-4147-A177-3AD203B41FA5}">
                      <a16:colId xmlns:a16="http://schemas.microsoft.com/office/drawing/2014/main" val="2306769906"/>
                    </a:ext>
                  </a:extLst>
                </a:gridCol>
                <a:gridCol w="870366">
                  <a:extLst>
                    <a:ext uri="{9D8B030D-6E8A-4147-A177-3AD203B41FA5}">
                      <a16:colId xmlns:a16="http://schemas.microsoft.com/office/drawing/2014/main" val="1360026487"/>
                    </a:ext>
                  </a:extLst>
                </a:gridCol>
                <a:gridCol w="870366">
                  <a:extLst>
                    <a:ext uri="{9D8B030D-6E8A-4147-A177-3AD203B41FA5}">
                      <a16:colId xmlns:a16="http://schemas.microsoft.com/office/drawing/2014/main" val="1299505739"/>
                    </a:ext>
                  </a:extLst>
                </a:gridCol>
                <a:gridCol w="870366">
                  <a:extLst>
                    <a:ext uri="{9D8B030D-6E8A-4147-A177-3AD203B41FA5}">
                      <a16:colId xmlns:a16="http://schemas.microsoft.com/office/drawing/2014/main" val="2751155022"/>
                    </a:ext>
                  </a:extLst>
                </a:gridCol>
                <a:gridCol w="870366">
                  <a:extLst>
                    <a:ext uri="{9D8B030D-6E8A-4147-A177-3AD203B41FA5}">
                      <a16:colId xmlns:a16="http://schemas.microsoft.com/office/drawing/2014/main" val="1231041384"/>
                    </a:ext>
                  </a:extLst>
                </a:gridCol>
                <a:gridCol w="870366">
                  <a:extLst>
                    <a:ext uri="{9D8B030D-6E8A-4147-A177-3AD203B41FA5}">
                      <a16:colId xmlns:a16="http://schemas.microsoft.com/office/drawing/2014/main" val="4097671742"/>
                    </a:ext>
                  </a:extLst>
                </a:gridCol>
                <a:gridCol w="802913">
                  <a:extLst>
                    <a:ext uri="{9D8B030D-6E8A-4147-A177-3AD203B41FA5}">
                      <a16:colId xmlns:a16="http://schemas.microsoft.com/office/drawing/2014/main" val="1591788179"/>
                    </a:ext>
                  </a:extLst>
                </a:gridCol>
              </a:tblGrid>
              <a:tr h="0">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Meta-analysis-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Chen (2020)</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1112</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u="none" strike="noStrike">
                          <a:solidFill>
                            <a:srgbClr val="000000"/>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RF to medical therapy</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Improved</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Reduced</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 with RF</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8209415"/>
                  </a:ext>
                </a:extLst>
              </a:tr>
              <a:tr h="0">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Meta-analysis-</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Pan (2021)</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775</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u="none" strike="noStrike">
                          <a:solidFill>
                            <a:srgbClr val="000000"/>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RF to medical therapy</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Improved</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Reduced</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2045942"/>
                  </a:ext>
                </a:extLst>
              </a:tr>
            </a:tbl>
          </a:graphicData>
        </a:graphic>
      </p:graphicFrame>
      <p:sp>
        <p:nvSpPr>
          <p:cNvPr id="8" name="Title 5">
            <a:extLst>
              <a:ext uri="{FF2B5EF4-FFF2-40B4-BE49-F238E27FC236}">
                <a16:creationId xmlns:a16="http://schemas.microsoft.com/office/drawing/2014/main" id="{B89398F9-B5C3-EE81-FBB8-193BA9227D41}"/>
              </a:ext>
            </a:extLst>
          </p:cNvPr>
          <p:cNvSpPr txBox="1">
            <a:spLocks/>
          </p:cNvSpPr>
          <p:nvPr/>
        </p:nvSpPr>
        <p:spPr>
          <a:xfrm>
            <a:off x="4531913" y="457200"/>
            <a:ext cx="5566570" cy="9144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pPr fontAlgn="auto">
              <a:spcAft>
                <a:spcPts val="0"/>
              </a:spcAft>
            </a:pPr>
            <a:r>
              <a:rPr lang="en-US" sz="2800" dirty="0">
                <a:latin typeface="Lub Dub Medium" panose="020B0603030403020204" pitchFamily="34" charset="0"/>
              </a:rPr>
              <a:t>Table 27. Randomized Trials of Rhythm Control in HF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9" name="TextBox 8">
            <a:extLst>
              <a:ext uri="{FF2B5EF4-FFF2-40B4-BE49-F238E27FC236}">
                <a16:creationId xmlns:a16="http://schemas.microsoft.com/office/drawing/2014/main" id="{D4B2018C-DA12-B15D-1846-C65C1D50E1F0}"/>
              </a:ext>
            </a:extLst>
          </p:cNvPr>
          <p:cNvSpPr txBox="1"/>
          <p:nvPr/>
        </p:nvSpPr>
        <p:spPr>
          <a:xfrm>
            <a:off x="160338" y="5321204"/>
            <a:ext cx="14309724" cy="1754326"/>
          </a:xfrm>
          <a:prstGeom prst="rect">
            <a:avLst/>
          </a:prstGeom>
          <a:noFill/>
        </p:spPr>
        <p:txBody>
          <a:bodyPr wrap="square">
            <a:spAutoFit/>
          </a:bodyPr>
          <a:lstStyle/>
          <a:p>
            <a:r>
              <a:rPr lang="en-US" sz="1200" dirty="0">
                <a:latin typeface="Lub Dub Medium" panose="020B0603030403020204" pitchFamily="34" charset="0"/>
              </a:rPr>
              <a:t>AAD indicates antiarrhythmic drug; AATAC, Ablation vs Amiodarone for Treatment of Atrial Fibrillation in Patients With Congestive Heart Failure and an Implanted ICD/CRTD; AF, atrial fibrillation; AMICA, Atrial Fibrillation Management in Congestive Heart Failure With Ablation; ARC-HF, A </a:t>
            </a:r>
            <a:r>
              <a:rPr lang="en-US" sz="1200" dirty="0" err="1">
                <a:latin typeface="Lub Dub Medium" panose="020B0603030403020204" pitchFamily="34" charset="0"/>
              </a:rPr>
              <a:t>Randomised</a:t>
            </a:r>
            <a:r>
              <a:rPr lang="en-US" sz="1200" dirty="0">
                <a:latin typeface="Lub Dub Medium" panose="020B0603030403020204" pitchFamily="34" charset="0"/>
              </a:rPr>
              <a:t> Trial to Assess Catheter Ablation Versus Rate Control in the Management of Persistent Atrial Fibrillation in Chronic Heart Failure; BNP, brain natriuretic peptide; CABANA, Catheter Ablation vs Antiarrhythmic Drug Therapy for Atrial Fibrillation; CAMERA MRI, Catheter Ablation versus Medical Rate Control in Atrial Fibrillation and Systolic Dysfunction-an MRI-Guided Multi-</a:t>
            </a:r>
            <a:r>
              <a:rPr lang="en-US" sz="1200" dirty="0" err="1">
                <a:latin typeface="Lub Dub Medium" panose="020B0603030403020204" pitchFamily="34" charset="0"/>
              </a:rPr>
              <a:t>centre</a:t>
            </a:r>
            <a:r>
              <a:rPr lang="en-US" sz="1200" dirty="0">
                <a:latin typeface="Lub Dub Medium" panose="020B0603030403020204" pitchFamily="34" charset="0"/>
              </a:rPr>
              <a:t> </a:t>
            </a:r>
            <a:r>
              <a:rPr lang="en-US" sz="1200" dirty="0" err="1">
                <a:latin typeface="Lub Dub Medium" panose="020B0603030403020204" pitchFamily="34" charset="0"/>
              </a:rPr>
              <a:t>Randomised</a:t>
            </a:r>
            <a:r>
              <a:rPr lang="en-US" sz="1200" dirty="0">
                <a:latin typeface="Lub Dub Medium" panose="020B0603030403020204" pitchFamily="34" charset="0"/>
              </a:rPr>
              <a:t> Controlled Trial; CAMTAF, Catheter Ablation Versus Medical Treatment of AF in Heart Failure; CASTLE-AF, Catheter Ablation versus Standard Conventional Therapy in Patients with Left Ventricular Dysfunction and Atrial Fibrillation; CHF, congestive heart failure; CM, cardiomyopathy; CMR, cardiac magnetic resonance: HF, heart failure; </a:t>
            </a:r>
            <a:r>
              <a:rPr lang="en-US" sz="1200" dirty="0" err="1">
                <a:latin typeface="Lub Dub Medium" panose="020B0603030403020204" pitchFamily="34" charset="0"/>
              </a:rPr>
              <a:t>HFpEF</a:t>
            </a:r>
            <a:r>
              <a:rPr lang="en-US" sz="1200" dirty="0">
                <a:latin typeface="Lub Dub Medium" panose="020B0603030403020204" pitchFamily="34" charset="0"/>
              </a:rPr>
              <a:t>, heart failure with persistent ejection fraction; ICD, implantable cardioverter-defibrillator; LVEF, left ventricular ejection fraction; MACE, major adverse cardiovascular events; NSR, normal sinus rhythm; NYHA, New York Heart Association; PAF, paroxysmal atrial fibrillation; QOL, quality of life; RAFT-AF, Rhythm Control–Catheter Ablation With or Without Anti-arrhythmic Drug Control of Maintaining Sinus Rhythm Versus Rate Control With Medical Therapy and/or Atrio-ventricular Junction Ablation and Pacemaker Treatment for Atrial Fibrillation; RF, radiofrequency; VO2 max, maximal oxygen consumption; 6MWT, 6-minute walk test.</a:t>
            </a:r>
          </a:p>
        </p:txBody>
      </p:sp>
    </p:spTree>
    <p:extLst>
      <p:ext uri="{BB962C8B-B14F-4D97-AF65-F5344CB8AC3E}">
        <p14:creationId xmlns:p14="http://schemas.microsoft.com/office/powerpoint/2010/main" val="50590463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E3F32C-39C5-6BC1-3193-2572B60C96F7}"/>
              </a:ext>
            </a:extLst>
          </p:cNvPr>
          <p:cNvSpPr>
            <a:spLocks noGrp="1"/>
          </p:cNvSpPr>
          <p:nvPr>
            <p:ph type="ctrTitle"/>
          </p:nvPr>
        </p:nvSpPr>
        <p:spPr>
          <a:xfrm>
            <a:off x="304801" y="1524000"/>
            <a:ext cx="2514600" cy="2073214"/>
          </a:xfrm>
        </p:spPr>
        <p:txBody>
          <a:bodyPr lIns="91440" tIns="45720" rIns="91440" bIns="45720" anchor="b"/>
          <a:lstStyle/>
          <a:p>
            <a:r>
              <a:rPr lang="en-US" sz="2800" dirty="0">
                <a:latin typeface="Lub Dub Medium"/>
              </a:rPr>
              <a:t>Figure 24. Management of Patients with HF and AF</a:t>
            </a:r>
            <a:endParaRPr lang="en-US" sz="2800" dirty="0">
              <a:latin typeface="Lub Dub Medium" panose="020B0603030403020204" pitchFamily="34" charset="0"/>
            </a:endParaRP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199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pic>
        <p:nvPicPr>
          <p:cNvPr id="2" name="Picture 1" descr="A diagram of a company&#10;&#10;Description automatically generated">
            <a:extLst>
              <a:ext uri="{FF2B5EF4-FFF2-40B4-BE49-F238E27FC236}">
                <a16:creationId xmlns:a16="http://schemas.microsoft.com/office/drawing/2014/main" id="{B673AEB9-BE4C-3D8E-B839-BDAEE152AA34}"/>
              </a:ext>
            </a:extLst>
          </p:cNvPr>
          <p:cNvPicPr>
            <a:picLocks noChangeAspect="1"/>
          </p:cNvPicPr>
          <p:nvPr/>
        </p:nvPicPr>
        <p:blipFill>
          <a:blip r:embed="rId2"/>
          <a:stretch>
            <a:fillRect/>
          </a:stretch>
        </p:blipFill>
        <p:spPr>
          <a:xfrm>
            <a:off x="4572000" y="6824"/>
            <a:ext cx="5029200" cy="7562244"/>
          </a:xfrm>
          <a:prstGeom prst="rect">
            <a:avLst/>
          </a:prstGeom>
        </p:spPr>
      </p:pic>
      <p:sp>
        <p:nvSpPr>
          <p:cNvPr id="4" name="TextBox 3">
            <a:extLst>
              <a:ext uri="{FF2B5EF4-FFF2-40B4-BE49-F238E27FC236}">
                <a16:creationId xmlns:a16="http://schemas.microsoft.com/office/drawing/2014/main" id="{8949EEEC-EF8C-15C2-B49A-F70644902D09}"/>
              </a:ext>
            </a:extLst>
          </p:cNvPr>
          <p:cNvSpPr txBox="1"/>
          <p:nvPr/>
        </p:nvSpPr>
        <p:spPr>
          <a:xfrm>
            <a:off x="304801" y="4724400"/>
            <a:ext cx="2895600" cy="2677656"/>
          </a:xfrm>
          <a:prstGeom prst="rect">
            <a:avLst/>
          </a:prstGeom>
          <a:noFill/>
        </p:spPr>
        <p:txBody>
          <a:bodyPr wrap="square">
            <a:spAutoFit/>
          </a:bodyPr>
          <a:lstStyle/>
          <a:p>
            <a:r>
              <a:rPr lang="en-US" sz="1200" dirty="0">
                <a:latin typeface="Lub Dub Medium" panose="020B0603030403020204" pitchFamily="34" charset="0"/>
              </a:rPr>
              <a:t>AF indicates atrial fibrillation; AV, atrioventricular; CMP, cardiomyopathy; CMR, cardiac magnetic resonance; GDMT, guideline-directed medical therapy; HF, heart failure; </a:t>
            </a:r>
            <a:r>
              <a:rPr lang="en-US" sz="1200" dirty="0" err="1">
                <a:latin typeface="Lub Dub Medium" panose="020B0603030403020204" pitchFamily="34" charset="0"/>
              </a:rPr>
              <a:t>HFpEF</a:t>
            </a:r>
            <a:r>
              <a:rPr lang="en-US" sz="1200" dirty="0">
                <a:latin typeface="Lub Dub Medium" panose="020B0603030403020204" pitchFamily="34" charset="0"/>
              </a:rPr>
              <a:t>, heart failure with preserved ejection fraction; </a:t>
            </a:r>
            <a:r>
              <a:rPr lang="en-US" sz="1200" dirty="0" err="1">
                <a:latin typeface="Lub Dub Medium" panose="020B0603030403020204" pitchFamily="34" charset="0"/>
              </a:rPr>
              <a:t>HFrEF</a:t>
            </a:r>
            <a:r>
              <a:rPr lang="en-US" sz="1200" dirty="0">
                <a:latin typeface="Lub Dub Medium" panose="020B0603030403020204" pitchFamily="34" charset="0"/>
              </a:rPr>
              <a:t>, heart failure with reduced ejection fraction; IV, intravenous; LVEF, left ventricular ejection fraction; NDCC, </a:t>
            </a:r>
            <a:r>
              <a:rPr lang="en-US" sz="1200" dirty="0" err="1">
                <a:latin typeface="Lub Dub Medium" panose="020B0603030403020204" pitchFamily="34" charset="0"/>
              </a:rPr>
              <a:t>nondihydropyridine</a:t>
            </a:r>
            <a:r>
              <a:rPr lang="en-US" sz="1200" dirty="0">
                <a:latin typeface="Lub Dub Medium" panose="020B0603030403020204" pitchFamily="34" charset="0"/>
              </a:rPr>
              <a:t> calcium channel blocker; and NYHA, New York Heart Association.</a:t>
            </a:r>
          </a:p>
        </p:txBody>
      </p:sp>
      <p:sp>
        <p:nvSpPr>
          <p:cNvPr id="3" name="TextBox 2">
            <a:extLst>
              <a:ext uri="{FF2B5EF4-FFF2-40B4-BE49-F238E27FC236}">
                <a16:creationId xmlns:a16="http://schemas.microsoft.com/office/drawing/2014/main" id="{8DB3BA4B-5307-3D3C-C22C-D4084082BA09}"/>
              </a:ext>
            </a:extLst>
          </p:cNvPr>
          <p:cNvSpPr txBox="1"/>
          <p:nvPr/>
        </p:nvSpPr>
        <p:spPr>
          <a:xfrm>
            <a:off x="11963399" y="7010400"/>
            <a:ext cx="2362200" cy="276999"/>
          </a:xfrm>
          <a:prstGeom prst="rect">
            <a:avLst/>
          </a:prstGeom>
          <a:noFill/>
        </p:spPr>
        <p:txBody>
          <a:bodyPr wrap="square">
            <a:spAutoFit/>
          </a:bodyPr>
          <a:lstStyle/>
          <a:p>
            <a:r>
              <a:rPr lang="en-US" sz="1200" b="1" dirty="0">
                <a:latin typeface="Lub Dub Medium" panose="020B0603030403020204" pitchFamily="34" charset="0"/>
              </a:rPr>
              <a:t>Colors correspond to Table 2. </a:t>
            </a:r>
          </a:p>
        </p:txBody>
      </p:sp>
    </p:spTree>
    <p:extLst>
      <p:ext uri="{BB962C8B-B14F-4D97-AF65-F5344CB8AC3E}">
        <p14:creationId xmlns:p14="http://schemas.microsoft.com/office/powerpoint/2010/main" val="1016493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D1176B-2EC4-4286-9D0A-27304F2C61E5}"/>
              </a:ext>
            </a:extLst>
          </p:cNvPr>
          <p:cNvSpPr>
            <a:spLocks noGrp="1"/>
          </p:cNvSpPr>
          <p:nvPr>
            <p:ph type="body" sz="quarter" idx="15"/>
          </p:nvPr>
        </p:nvSpPr>
        <p:spPr>
          <a:xfrm>
            <a:off x="685800" y="2286000"/>
            <a:ext cx="12877800" cy="4419600"/>
          </a:xfrm>
        </p:spPr>
        <p:txBody>
          <a:bodyPr lIns="91440" tIns="45720" rIns="91440" bIns="45720" anchor="t"/>
          <a:lstStyle/>
          <a:p>
            <a:r>
              <a:rPr lang="en-US">
                <a:latin typeface="Lub Dub Medium"/>
              </a:rPr>
              <a:t>This slide set is adapted from the 2023 ACC/AHA/ACCP/HRS Guideline for the Diagnosis and Management of Atrial Fibrillation. Published ahead of print November 30, 2023, available at: </a:t>
            </a:r>
            <a:r>
              <a:rPr lang="en-US" i="1">
                <a:latin typeface="Lub Dub Medium"/>
              </a:rPr>
              <a:t>Circulation</a:t>
            </a:r>
            <a:r>
              <a:rPr lang="en-US">
                <a:latin typeface="Lub Dub Medium"/>
              </a:rPr>
              <a:t>. </a:t>
            </a:r>
            <a:r>
              <a:rPr lang="en-US" dirty="0">
                <a:latin typeface="Lub Dub Medium"/>
                <a:hlinkClick r:id="rId2"/>
              </a:rPr>
              <a:t>https://www.ahajournals.org/doi/10.1161/CIR.0000000000001193</a:t>
            </a:r>
            <a:r>
              <a:rPr lang="en-US">
                <a:latin typeface="Lub Dub Medium"/>
              </a:rPr>
              <a:t> And Journal of the American College of Cardiology, published online ahead of print November 30, 2023. </a:t>
            </a:r>
            <a:r>
              <a:rPr lang="en-US" i="1">
                <a:latin typeface="Lub Dub Medium"/>
              </a:rPr>
              <a:t>J Am Coll </a:t>
            </a:r>
            <a:r>
              <a:rPr lang="en-US" i="1" err="1">
                <a:latin typeface="Lub Dub Medium"/>
              </a:rPr>
              <a:t>Cardiol</a:t>
            </a:r>
            <a:r>
              <a:rPr lang="en-US">
                <a:latin typeface="Lub Dub Medium"/>
              </a:rPr>
              <a:t>. </a:t>
            </a:r>
            <a:r>
              <a:rPr lang="en-US" dirty="0">
                <a:latin typeface="Lub Dub Medium"/>
                <a:hlinkClick r:id="rId3"/>
              </a:rPr>
              <a:t>https://www.jacc.org/doi/10.1016/j.jacc.2023.08.017</a:t>
            </a:r>
            <a:endParaRPr lang="en-US" dirty="0">
              <a:latin typeface="Lub Dub Medium"/>
            </a:endParaRPr>
          </a:p>
        </p:txBody>
      </p:sp>
      <p:sp>
        <p:nvSpPr>
          <p:cNvPr id="4" name="Title 3">
            <a:extLst>
              <a:ext uri="{FF2B5EF4-FFF2-40B4-BE49-F238E27FC236}">
                <a16:creationId xmlns:a16="http://schemas.microsoft.com/office/drawing/2014/main" id="{A829C24F-3E94-4E0A-B9DF-BDFC38D1C681}"/>
              </a:ext>
            </a:extLst>
          </p:cNvPr>
          <p:cNvSpPr>
            <a:spLocks noGrp="1"/>
          </p:cNvSpPr>
          <p:nvPr>
            <p:ph type="ctrTitle"/>
          </p:nvPr>
        </p:nvSpPr>
        <p:spPr/>
        <p:txBody>
          <a:bodyPr/>
          <a:lstStyle/>
          <a:p>
            <a:r>
              <a:rPr lang="en-US" dirty="0"/>
              <a:t>Citation</a:t>
            </a:r>
          </a:p>
        </p:txBody>
      </p:sp>
      <p:sp>
        <p:nvSpPr>
          <p:cNvPr id="2" name="TextBox 1">
            <a:extLst>
              <a:ext uri="{FF2B5EF4-FFF2-40B4-BE49-F238E27FC236}">
                <a16:creationId xmlns:a16="http://schemas.microsoft.com/office/drawing/2014/main" id="{E06DEF59-9D61-D041-462C-0878E8EF4BE2}"/>
              </a:ext>
            </a:extLst>
          </p:cNvPr>
          <p:cNvSpPr txBox="1"/>
          <p:nvPr/>
        </p:nvSpPr>
        <p:spPr>
          <a:xfrm>
            <a:off x="1570434" y="6705600"/>
            <a:ext cx="11489532" cy="840230"/>
          </a:xfrm>
          <a:prstGeom prst="rect">
            <a:avLst/>
          </a:prstGeom>
          <a:noFill/>
        </p:spPr>
        <p:txBody>
          <a:bodyPr wrap="square">
            <a:spAutoFit/>
          </a:bodyPr>
          <a:lstStyle>
            <a:defPPr>
              <a:defRPr lang="en-US"/>
            </a:defPPr>
            <a:lvl1pPr algn="l" rtl="0" eaLnBrk="0" fontAlgn="base" hangingPunct="0">
              <a:spcBef>
                <a:spcPct val="0"/>
              </a:spcBef>
              <a:spcAft>
                <a:spcPct val="0"/>
              </a:spcAft>
              <a:defRPr kern="1200">
                <a:solidFill>
                  <a:sysClr val="windowText" lastClr="000000"/>
                </a:solidFill>
                <a:latin typeface="Calibri" panose="020F0502020204030204" pitchFamily="34" charset="0"/>
              </a:defRPr>
            </a:lvl1pPr>
            <a:lvl2pPr marL="457200" algn="l" rtl="0" eaLnBrk="0" fontAlgn="base" hangingPunct="0">
              <a:spcBef>
                <a:spcPct val="0"/>
              </a:spcBef>
              <a:spcAft>
                <a:spcPct val="0"/>
              </a:spcAft>
              <a:defRPr kern="1200">
                <a:solidFill>
                  <a:sysClr val="windowText" lastClr="000000"/>
                </a:solidFill>
                <a:latin typeface="Calibri" panose="020F0502020204030204" pitchFamily="34" charset="0"/>
              </a:defRPr>
            </a:lvl2pPr>
            <a:lvl3pPr marL="914400" algn="l" rtl="0" eaLnBrk="0" fontAlgn="base" hangingPunct="0">
              <a:spcBef>
                <a:spcPct val="0"/>
              </a:spcBef>
              <a:spcAft>
                <a:spcPct val="0"/>
              </a:spcAft>
              <a:defRPr kern="1200">
                <a:solidFill>
                  <a:sysClr val="windowText" lastClr="000000"/>
                </a:solidFill>
                <a:latin typeface="Calibri" panose="020F0502020204030204" pitchFamily="34" charset="0"/>
              </a:defRPr>
            </a:lvl3pPr>
            <a:lvl4pPr marL="1371600" algn="l" rtl="0" eaLnBrk="0" fontAlgn="base" hangingPunct="0">
              <a:spcBef>
                <a:spcPct val="0"/>
              </a:spcBef>
              <a:spcAft>
                <a:spcPct val="0"/>
              </a:spcAft>
              <a:defRPr kern="1200">
                <a:solidFill>
                  <a:sysClr val="windowText" lastClr="000000"/>
                </a:solidFill>
                <a:latin typeface="Calibri" panose="020F0502020204030204" pitchFamily="34" charset="0"/>
              </a:defRPr>
            </a:lvl4pPr>
            <a:lvl5pPr marL="1828800" algn="l" rtl="0" eaLnBrk="0" fontAlgn="base" hangingPunct="0">
              <a:spcBef>
                <a:spcPct val="0"/>
              </a:spcBef>
              <a:spcAft>
                <a:spcPct val="0"/>
              </a:spcAft>
              <a:defRPr kern="1200">
                <a:solidFill>
                  <a:sysClr val="windowText" lastClr="000000"/>
                </a:solidFill>
                <a:latin typeface="Calibri" panose="020F0502020204030204" pitchFamily="34" charset="0"/>
              </a:defRPr>
            </a:lvl5pPr>
            <a:lvl6pPr marL="2286000" algn="l" defTabSz="914400" rtl="0" eaLnBrk="1" latinLnBrk="0" hangingPunct="1">
              <a:defRPr kern="1200">
                <a:solidFill>
                  <a:sysClr val="windowText" lastClr="000000"/>
                </a:solidFill>
                <a:latin typeface="Calibri" panose="020F0502020204030204" pitchFamily="34" charset="0"/>
              </a:defRPr>
            </a:lvl6pPr>
            <a:lvl7pPr marL="2743200" algn="l" defTabSz="914400" rtl="0" eaLnBrk="1" latinLnBrk="0" hangingPunct="1">
              <a:defRPr kern="1200">
                <a:solidFill>
                  <a:sysClr val="windowText" lastClr="000000"/>
                </a:solidFill>
                <a:latin typeface="Calibri" panose="020F0502020204030204" pitchFamily="34" charset="0"/>
              </a:defRPr>
            </a:lvl7pPr>
            <a:lvl8pPr marL="3200400" algn="l" defTabSz="914400" rtl="0" eaLnBrk="1" latinLnBrk="0" hangingPunct="1">
              <a:defRPr kern="1200">
                <a:solidFill>
                  <a:sysClr val="windowText" lastClr="000000"/>
                </a:solidFill>
                <a:latin typeface="Calibri" panose="020F0502020204030204" pitchFamily="34" charset="0"/>
              </a:defRPr>
            </a:lvl8pPr>
            <a:lvl9pPr marL="3657600" algn="l" defTabSz="914400" rtl="0" eaLnBrk="1" latinLnBrk="0" hangingPunct="1">
              <a:defRPr kern="1200">
                <a:solidFill>
                  <a:sysClr val="windowText" lastClr="000000"/>
                </a:solidFill>
                <a:latin typeface="Calibri" panose="020F0502020204030204" pitchFamily="34" charset="0"/>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prstClr val="black"/>
                </a:solidFill>
                <a:effectLst/>
                <a:uLnTx/>
                <a:uFillTx/>
                <a:latin typeface="Lub Dub Medium" panose="020B0603030403020204" pitchFamily="34" charset="77"/>
              </a:rPr>
              <a:t>© 2023 the American Heart Association, Inc. and the American College of Cardiology Foundation. All rights reserved. This article has been published in Circulation and the Journal of the American College of Cardiology.</a:t>
            </a:r>
            <a:endParaRPr kumimoji="0" lang="en-US" b="0" i="1" u="none" strike="noStrike" kern="1200" cap="none" spc="0" normalizeH="0" baseline="0" noProof="0" dirty="0">
              <a:ln>
                <a:noFill/>
              </a:ln>
              <a:solidFill>
                <a:prstClr val="black"/>
              </a:solidFill>
              <a:effectLst/>
              <a:uLnTx/>
              <a:uFillTx/>
              <a:latin typeface="Lub Dub Medium" panose="020B0603030403020204" pitchFamily="34" charset="0"/>
            </a:endParaRPr>
          </a:p>
        </p:txBody>
      </p:sp>
    </p:spTree>
    <p:extLst>
      <p:ext uri="{BB962C8B-B14F-4D97-AF65-F5344CB8AC3E}">
        <p14:creationId xmlns:p14="http://schemas.microsoft.com/office/powerpoint/2010/main" val="1109741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20</a:t>
            </a:fld>
            <a:endParaRPr lang="en-US" dirty="0"/>
          </a:p>
        </p:txBody>
      </p:sp>
      <p:sp>
        <p:nvSpPr>
          <p:cNvPr id="2" name="Title 3">
            <a:extLst>
              <a:ext uri="{FF2B5EF4-FFF2-40B4-BE49-F238E27FC236}">
                <a16:creationId xmlns:a16="http://schemas.microsoft.com/office/drawing/2014/main" id="{658103EA-7560-F758-E674-AB1BF48CAE91}"/>
              </a:ext>
            </a:extLst>
          </p:cNvPr>
          <p:cNvSpPr>
            <a:spLocks noGrp="1"/>
          </p:cNvSpPr>
          <p:nvPr>
            <p:ph type="ctrTitle"/>
          </p:nvPr>
        </p:nvSpPr>
        <p:spPr>
          <a:xfrm>
            <a:off x="3371850" y="1176614"/>
            <a:ext cx="7886700" cy="533400"/>
          </a:xfrm>
        </p:spPr>
        <p:txBody>
          <a:bodyPr/>
          <a:lstStyle/>
          <a:p>
            <a:r>
              <a:rPr lang="en-US" sz="2800" dirty="0">
                <a:latin typeface="Lub Dub Medium" panose="020B0603030403020204" pitchFamily="34" charset="0"/>
              </a:rPr>
              <a:t>Table 3. Risk Factors for Diagnosed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9" name="Table 8">
            <a:extLst>
              <a:ext uri="{FF2B5EF4-FFF2-40B4-BE49-F238E27FC236}">
                <a16:creationId xmlns:a16="http://schemas.microsoft.com/office/drawing/2014/main" id="{1EC41064-207C-42EA-782D-08DB28350396}"/>
              </a:ext>
            </a:extLst>
          </p:cNvPr>
          <p:cNvGraphicFramePr>
            <a:graphicFrameLocks noGrp="1"/>
          </p:cNvGraphicFramePr>
          <p:nvPr>
            <p:extLst>
              <p:ext uri="{D42A27DB-BD31-4B8C-83A1-F6EECF244321}">
                <p14:modId xmlns:p14="http://schemas.microsoft.com/office/powerpoint/2010/main" val="1462533611"/>
              </p:ext>
            </p:extLst>
          </p:nvPr>
        </p:nvGraphicFramePr>
        <p:xfrm>
          <a:off x="1006475" y="1876298"/>
          <a:ext cx="12617450" cy="4477004"/>
        </p:xfrm>
        <a:graphic>
          <a:graphicData uri="http://schemas.openxmlformats.org/drawingml/2006/table">
            <a:tbl>
              <a:tblPr firstRow="1" firstCol="1" bandRow="1"/>
              <a:tblGrid>
                <a:gridCol w="1665503">
                  <a:extLst>
                    <a:ext uri="{9D8B030D-6E8A-4147-A177-3AD203B41FA5}">
                      <a16:colId xmlns:a16="http://schemas.microsoft.com/office/drawing/2014/main" val="2436074012"/>
                    </a:ext>
                  </a:extLst>
                </a:gridCol>
                <a:gridCol w="1751302">
                  <a:extLst>
                    <a:ext uri="{9D8B030D-6E8A-4147-A177-3AD203B41FA5}">
                      <a16:colId xmlns:a16="http://schemas.microsoft.com/office/drawing/2014/main" val="3989521493"/>
                    </a:ext>
                  </a:extLst>
                </a:gridCol>
                <a:gridCol w="4247034">
                  <a:extLst>
                    <a:ext uri="{9D8B030D-6E8A-4147-A177-3AD203B41FA5}">
                      <a16:colId xmlns:a16="http://schemas.microsoft.com/office/drawing/2014/main" val="322298080"/>
                    </a:ext>
                  </a:extLst>
                </a:gridCol>
                <a:gridCol w="1768967">
                  <a:extLst>
                    <a:ext uri="{9D8B030D-6E8A-4147-A177-3AD203B41FA5}">
                      <a16:colId xmlns:a16="http://schemas.microsoft.com/office/drawing/2014/main" val="2911583509"/>
                    </a:ext>
                  </a:extLst>
                </a:gridCol>
                <a:gridCol w="3184644">
                  <a:extLst>
                    <a:ext uri="{9D8B030D-6E8A-4147-A177-3AD203B41FA5}">
                      <a16:colId xmlns:a16="http://schemas.microsoft.com/office/drawing/2014/main" val="2040740580"/>
                    </a:ext>
                  </a:extLst>
                </a:gridCol>
              </a:tblGrid>
              <a:tr h="1145761">
                <a:tc rowSpan="3">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Alcohol</a:t>
                      </a:r>
                    </a:p>
                    <a:p>
                      <a:pPr marL="0" marR="0">
                        <a:lnSpc>
                          <a:spcPct val="150000"/>
                        </a:lnSpc>
                        <a:spcBef>
                          <a:spcPts val="0"/>
                        </a:spcBef>
                        <a:spcAft>
                          <a:spcPts val="0"/>
                        </a:spcAft>
                      </a:pPr>
                      <a:r>
                        <a:rPr lang="en-US" sz="1800" dirty="0">
                          <a:effectLst/>
                          <a:latin typeface="Times New Roman" panose="02020603050405020304" pitchFamily="18" charset="0"/>
                        </a:rPr>
                        <a:t> </a:t>
                      </a:r>
                    </a:p>
                    <a:p>
                      <a:pPr marL="0" marR="0">
                        <a:lnSpc>
                          <a:spcPct val="150000"/>
                        </a:lnSpc>
                        <a:spcBef>
                          <a:spcPts val="0"/>
                        </a:spcBef>
                        <a:spcAft>
                          <a:spcPts val="0"/>
                        </a:spcAft>
                      </a:pPr>
                      <a:r>
                        <a:rPr lang="en-US" sz="1800" dirty="0">
                          <a:effectLst/>
                          <a:latin typeface="Times New Roman" panose="02020603050405020304" pitchFamily="18" charset="0"/>
                        </a:rPr>
                        <a:t> </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Single studies</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Risk of AF episode within 4 h of 1 drink: ↑ risk (OR, 2.02)</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Greater access to alcohol law: ↑ 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Risk</a:t>
                      </a:r>
                    </a:p>
                    <a:p>
                      <a:pPr marL="0" marR="0">
                        <a:lnSpc>
                          <a:spcPct val="150000"/>
                        </a:lnSpc>
                        <a:spcBef>
                          <a:spcPts val="0"/>
                        </a:spcBef>
                        <a:spcAft>
                          <a:spcPts val="0"/>
                        </a:spcAft>
                      </a:pPr>
                      <a:r>
                        <a:rPr lang="en-US" sz="1800" dirty="0">
                          <a:effectLst/>
                          <a:latin typeface="Times New Roman" panose="02020603050405020304" pitchFamily="18" charset="0"/>
                        </a:rPr>
                        <a:t> </a:t>
                      </a:r>
                    </a:p>
                    <a:p>
                      <a:pPr marL="0" marR="0">
                        <a:lnSpc>
                          <a:spcPct val="150000"/>
                        </a:lnSpc>
                        <a:spcBef>
                          <a:spcPts val="0"/>
                        </a:spcBef>
                        <a:spcAft>
                          <a:spcPts val="0"/>
                        </a:spcAft>
                      </a:pPr>
                      <a:r>
                        <a:rPr lang="en-US" sz="1800" dirty="0">
                          <a:effectLst/>
                          <a:latin typeface="Times New Roman" panose="02020603050405020304" pitchFamily="18" charset="0"/>
                        </a:rPr>
                        <a:t> </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Randomized abstinence: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AF recurrence and burden</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N-of-1 studies of alcohol avoidance: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near-term AF</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Alcohol avoidance or reduction as part of a comprehensive LRFM program: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AF burden, symptoms, progression of AF</a:t>
                      </a:r>
                    </a:p>
                    <a:p>
                      <a:pPr marL="0" marR="0">
                        <a:lnSpc>
                          <a:spcPct val="150000"/>
                        </a:lnSpc>
                        <a:spcBef>
                          <a:spcPts val="0"/>
                        </a:spcBef>
                        <a:spcAft>
                          <a:spcPts val="0"/>
                        </a:spcAft>
                      </a:pPr>
                      <a:r>
                        <a:rPr lang="en-US" sz="1800" dirty="0">
                          <a:effectLst/>
                          <a:latin typeface="Times New Roman" panose="02020603050405020304" pitchFamily="18" charset="0"/>
                        </a:rPr>
                        <a:t> </a:t>
                      </a:r>
                    </a:p>
                    <a:p>
                      <a:pPr marL="0" marR="0">
                        <a:lnSpc>
                          <a:spcPct val="150000"/>
                        </a:lnSpc>
                        <a:spcBef>
                          <a:spcPts val="0"/>
                        </a:spcBef>
                        <a:spcAft>
                          <a:spcPts val="0"/>
                        </a:spcAft>
                      </a:pPr>
                      <a:r>
                        <a:rPr lang="en-US" sz="1800" dirty="0">
                          <a:effectLst/>
                          <a:latin typeface="Times New Roman" panose="02020603050405020304" pitchFamily="18" charset="0"/>
                        </a:rPr>
                        <a:t> </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5946510"/>
                  </a:ext>
                </a:extLst>
              </a:tr>
              <a:tr h="1231564">
                <a:tc vMerge="1">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SR/MA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Dose response (#drinks/d): ↑ risk (RR)</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1: 1.08; 2: 1.17; 3: 1.33; 4: 1.36; 5: 1.47</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nSpc>
                          <a:spcPct val="150000"/>
                        </a:lnSpc>
                        <a:spcBef>
                          <a:spcPts val="0"/>
                        </a:spcBef>
                        <a:spcAft>
                          <a:spcPts val="0"/>
                        </a:spcAft>
                      </a:pPr>
                      <a:r>
                        <a:rPr lang="en-US" sz="1800" dirty="0">
                          <a:effectLst/>
                          <a:latin typeface="Times New Roman" panose="02020603050405020304" pitchFamily="18" charset="0"/>
                        </a:rPr>
                        <a:t> </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117055"/>
                  </a:ext>
                </a:extLst>
              </a:tr>
              <a:tr h="1860053">
                <a:tc vMerge="1">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MR</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Genetically predicted heavy alcohol consumption (&gt;35 U/week for women and &gt;50 U/week for men): ↑ risk (OR, 1.11)</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5983659"/>
                  </a:ext>
                </a:extLst>
              </a:tr>
            </a:tbl>
          </a:graphicData>
        </a:graphic>
      </p:graphicFrame>
      <p:sp>
        <p:nvSpPr>
          <p:cNvPr id="11" name="TextBox 10">
            <a:extLst>
              <a:ext uri="{FF2B5EF4-FFF2-40B4-BE49-F238E27FC236}">
                <a16:creationId xmlns:a16="http://schemas.microsoft.com/office/drawing/2014/main" id="{59590B6C-F8EF-C835-B38B-200BFC85D680}"/>
              </a:ext>
            </a:extLst>
          </p:cNvPr>
          <p:cNvSpPr txBox="1"/>
          <p:nvPr/>
        </p:nvSpPr>
        <p:spPr>
          <a:xfrm>
            <a:off x="1006475" y="6519586"/>
            <a:ext cx="5245313" cy="276999"/>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
        <p:nvSpPr>
          <p:cNvPr id="12" name="TextBox 11">
            <a:extLst>
              <a:ext uri="{FF2B5EF4-FFF2-40B4-BE49-F238E27FC236}">
                <a16:creationId xmlns:a16="http://schemas.microsoft.com/office/drawing/2014/main" id="{DC6663EE-574F-9EB1-CEFE-3851CF1AE56C}"/>
              </a:ext>
            </a:extLst>
          </p:cNvPr>
          <p:cNvSpPr txBox="1"/>
          <p:nvPr/>
        </p:nvSpPr>
        <p:spPr>
          <a:xfrm>
            <a:off x="1006475" y="6822153"/>
            <a:ext cx="12605980" cy="461665"/>
          </a:xfrm>
          <a:prstGeom prst="rect">
            <a:avLst/>
          </a:prstGeom>
          <a:noFill/>
        </p:spPr>
        <p:txBody>
          <a:bodyPr wrap="square">
            <a:spAutoFit/>
          </a:bodyPr>
          <a:lstStyle/>
          <a:p>
            <a:r>
              <a:rPr lang="en-US" sz="1200" dirty="0">
                <a:latin typeface="Lub Dub Medium" panose="020B0603030403020204" pitchFamily="34" charset="0"/>
              </a:rPr>
              <a:t>AF, atrial fibrillation; LRFM, lifestyle and risk factor modification; MA, meta-analysis; MR, Mendelian randomization; N/A, not available/applicable; OR, odds ratio; RR, relative risk; SR, systematic review</a:t>
            </a:r>
          </a:p>
        </p:txBody>
      </p:sp>
    </p:spTree>
    <p:extLst>
      <p:ext uri="{BB962C8B-B14F-4D97-AF65-F5344CB8AC3E}">
        <p14:creationId xmlns:p14="http://schemas.microsoft.com/office/powerpoint/2010/main" val="156929676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0D30B0-EBBC-0C55-0DAA-F5DBFADD797C}"/>
              </a:ext>
            </a:extLst>
          </p:cNvPr>
          <p:cNvSpPr>
            <a:spLocks noGrp="1"/>
          </p:cNvSpPr>
          <p:nvPr>
            <p:ph type="sldNum" sz="quarter" idx="4"/>
          </p:nvPr>
        </p:nvSpPr>
        <p:spPr/>
        <p:txBody>
          <a:bodyPr/>
          <a:lstStyle/>
          <a:p>
            <a:fld id="{01CD3B2E-BC1C-6C4D-9D91-A67B950EE325}" type="slidenum">
              <a:rPr lang="en-US" smtClean="0"/>
              <a:pPr/>
              <a:t>200</a:t>
            </a:fld>
            <a:endParaRPr lang="en-US" dirty="0"/>
          </a:p>
        </p:txBody>
      </p:sp>
      <p:sp>
        <p:nvSpPr>
          <p:cNvPr id="5" name="TextBox 4">
            <a:extLst>
              <a:ext uri="{FF2B5EF4-FFF2-40B4-BE49-F238E27FC236}">
                <a16:creationId xmlns:a16="http://schemas.microsoft.com/office/drawing/2014/main" id="{64B2F6D9-5373-DC30-1C72-FBB34FBB4ACF}"/>
              </a:ext>
            </a:extLst>
          </p:cNvPr>
          <p:cNvSpPr txBox="1"/>
          <p:nvPr/>
        </p:nvSpPr>
        <p:spPr>
          <a:xfrm>
            <a:off x="2361604" y="3683913"/>
            <a:ext cx="9907191" cy="861774"/>
          </a:xfrm>
          <a:prstGeom prst="rect">
            <a:avLst/>
          </a:prstGeom>
          <a:noFill/>
        </p:spPr>
        <p:txBody>
          <a:bodyPr wrap="square">
            <a:spAutoFit/>
          </a:bodyPr>
          <a:lstStyle/>
          <a:p>
            <a:pPr algn="ctr"/>
            <a:r>
              <a:rPr lang="en-US" sz="5000" dirty="0">
                <a:latin typeface="Lub Dub Bold" panose="020B0803030403020204" pitchFamily="34" charset="0"/>
              </a:rPr>
              <a:t>AF and Specific Patient Groups</a:t>
            </a:r>
          </a:p>
        </p:txBody>
      </p:sp>
    </p:spTree>
    <p:extLst>
      <p:ext uri="{BB962C8B-B14F-4D97-AF65-F5344CB8AC3E}">
        <p14:creationId xmlns:p14="http://schemas.microsoft.com/office/powerpoint/2010/main" val="1574755251"/>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201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E888C1D3-52C4-326B-0D19-CB48C89489CB}"/>
              </a:ext>
            </a:extLst>
          </p:cNvPr>
          <p:cNvSpPr>
            <a:spLocks noGrp="1"/>
          </p:cNvSpPr>
          <p:nvPr>
            <p:ph type="ctrTitle"/>
          </p:nvPr>
        </p:nvSpPr>
        <p:spPr>
          <a:xfrm>
            <a:off x="4495799" y="381000"/>
            <a:ext cx="5638801" cy="838200"/>
          </a:xfrm>
        </p:spPr>
        <p:txBody>
          <a:bodyPr/>
          <a:lstStyle/>
          <a:p>
            <a:r>
              <a:rPr lang="en-US" sz="2800" dirty="0">
                <a:latin typeface="Lub Dub Medium" panose="020B0603030403020204" pitchFamily="34" charset="0"/>
              </a:rPr>
              <a:t>Management of Early Onset AF, Including Genetic Testing</a:t>
            </a:r>
          </a:p>
        </p:txBody>
      </p:sp>
      <p:graphicFrame>
        <p:nvGraphicFramePr>
          <p:cNvPr id="3" name="Table 2">
            <a:extLst>
              <a:ext uri="{FF2B5EF4-FFF2-40B4-BE49-F238E27FC236}">
                <a16:creationId xmlns:a16="http://schemas.microsoft.com/office/drawing/2014/main" id="{EFB5EA0F-6B39-4044-FCFB-A61F27C232CC}"/>
              </a:ext>
            </a:extLst>
          </p:cNvPr>
          <p:cNvGraphicFramePr>
            <a:graphicFrameLocks noGrp="1"/>
          </p:cNvGraphicFramePr>
          <p:nvPr>
            <p:extLst>
              <p:ext uri="{D42A27DB-BD31-4B8C-83A1-F6EECF244321}">
                <p14:modId xmlns:p14="http://schemas.microsoft.com/office/powerpoint/2010/main" val="1920967456"/>
              </p:ext>
            </p:extLst>
          </p:nvPr>
        </p:nvGraphicFramePr>
        <p:xfrm>
          <a:off x="1641473" y="1371600"/>
          <a:ext cx="11347451" cy="5410200"/>
        </p:xfrm>
        <a:graphic>
          <a:graphicData uri="http://schemas.openxmlformats.org/drawingml/2006/table">
            <a:tbl>
              <a:tblPr firstRow="1" firstCol="1" bandRow="1"/>
              <a:tblGrid>
                <a:gridCol w="1304957">
                  <a:extLst>
                    <a:ext uri="{9D8B030D-6E8A-4147-A177-3AD203B41FA5}">
                      <a16:colId xmlns:a16="http://schemas.microsoft.com/office/drawing/2014/main" val="3974383468"/>
                    </a:ext>
                  </a:extLst>
                </a:gridCol>
                <a:gridCol w="1420701">
                  <a:extLst>
                    <a:ext uri="{9D8B030D-6E8A-4147-A177-3AD203B41FA5}">
                      <a16:colId xmlns:a16="http://schemas.microsoft.com/office/drawing/2014/main" val="3306157915"/>
                    </a:ext>
                  </a:extLst>
                </a:gridCol>
                <a:gridCol w="8621793">
                  <a:extLst>
                    <a:ext uri="{9D8B030D-6E8A-4147-A177-3AD203B41FA5}">
                      <a16:colId xmlns:a16="http://schemas.microsoft.com/office/drawing/2014/main" val="4036918522"/>
                    </a:ext>
                  </a:extLst>
                </a:gridCol>
              </a:tblGrid>
              <a:tr h="1064490">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Recommendations for Management of Early Onset AF, Including Genetic Testing</a:t>
                      </a:r>
                      <a:endParaRPr lang="en-US" sz="1800" dirty="0">
                        <a:effectLst/>
                        <a:latin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rPr>
                        <a:t>Referenced studies that support the recommendations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100" b="1" dirty="0">
                          <a:effectLst/>
                          <a:latin typeface="Times New Roman" panose="02020603050405020304" pitchFamily="18" charset="0"/>
                          <a:ea typeface="Times New Roman" panose="02020603050405020304" pitchFamily="18" charset="0"/>
                        </a:rPr>
                        <a:t>Recommendations for Management of Early Onset AF, Including Genetic Testing</a:t>
                      </a:r>
                      <a:endParaRPr lang="en-US" sz="11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100" dirty="0">
                          <a:effectLst/>
                          <a:latin typeface="Times New Roman" panose="02020603050405020304" pitchFamily="18" charset="0"/>
                          <a:ea typeface="Times New Roman" panose="02020603050405020304" pitchFamily="18" charset="0"/>
                        </a:rPr>
                        <a:t>Referenced studies that support the recommendations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8062558"/>
                  </a:ext>
                </a:extLst>
              </a:tr>
              <a:tr h="488369">
                <a:tc>
                  <a:txBody>
                    <a:bodyPr/>
                    <a:lstStyle/>
                    <a:p>
                      <a:pPr marL="0" marR="0" algn="ctr">
                        <a:lnSpc>
                          <a:spcPct val="200000"/>
                        </a:lnSpc>
                        <a:spcBef>
                          <a:spcPts val="0"/>
                        </a:spcBef>
                        <a:spcAft>
                          <a:spcPts val="0"/>
                        </a:spcAft>
                      </a:pPr>
                      <a:r>
                        <a:rPr lang="en-US" sz="1800" b="1" dirty="0">
                          <a:effectLst/>
                          <a:latin typeface="Times New Roman"/>
                          <a:ea typeface="Times New Roman" panose="02020603050405020304" pitchFamily="18" charset="0"/>
                        </a:rPr>
                        <a:t>COR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Times New Roman" panose="02020603050405020304" pitchFamily="18" charset="0"/>
                        </a:rPr>
                        <a:t>LOE</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tabLst>
                          <a:tab pos="895350" algn="l"/>
                        </a:tabLst>
                      </a:pPr>
                      <a:r>
                        <a:rPr lang="en-US" sz="1800" b="1" dirty="0">
                          <a:effectLst/>
                          <a:latin typeface="Times New Roman"/>
                          <a:ea typeface="Times New Roman" panose="02020603050405020304" pitchFamily="18" charset="0"/>
                        </a:rPr>
                        <a:t>Recommendations</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5213637"/>
                  </a:ext>
                </a:extLst>
              </a:tr>
              <a:tr h="2216731">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2b</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B-NR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200000"/>
                        </a:lnSpc>
                        <a:spcBef>
                          <a:spcPts val="0"/>
                        </a:spcBef>
                        <a:spcAft>
                          <a:spcPts val="0"/>
                        </a:spcAft>
                        <a:buFont typeface="+mj-lt"/>
                        <a:buAutoNum type="arabicPeriod"/>
                      </a:pPr>
                      <a:r>
                        <a:rPr lang="en-US" sz="1800" b="1" dirty="0">
                          <a:effectLst/>
                          <a:latin typeface="Times New Roman"/>
                          <a:ea typeface="Times New Roman" panose="02020603050405020304" pitchFamily="18" charset="0"/>
                        </a:rPr>
                        <a:t>In patients with an onset of unexplained AF before 30 years of age, electrophysiological study to evaluate and treat reentrant supraventricular tachyarrhythmias with a targeted ablation may be reasonable because of the high prevalence of reentrant arrhythmias in this group.</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9062049"/>
                  </a:ext>
                </a:extLst>
              </a:tr>
              <a:tr h="164061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2b</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B-NR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200000"/>
                        </a:lnSpc>
                        <a:spcBef>
                          <a:spcPts val="0"/>
                        </a:spcBef>
                        <a:spcAft>
                          <a:spcPts val="0"/>
                        </a:spcAft>
                        <a:buFont typeface="+mj-lt"/>
                        <a:buAutoNum type="arabicPeriod" startAt="2"/>
                      </a:pPr>
                      <a:r>
                        <a:rPr lang="en-US" sz="1800" b="1" dirty="0">
                          <a:effectLst/>
                          <a:latin typeface="Times New Roman"/>
                          <a:ea typeface="Times New Roman" panose="02020603050405020304" pitchFamily="18" charset="0"/>
                        </a:rPr>
                        <a:t>In patents with an onset of AF before 45 years of age without obvious risk factors for AF, referral for genetic counseling, genetic testing for rare pathogenic variants, and surveillance for cardiomyopathy or arrhythmia syndromes may be reasonable.</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5870463"/>
                  </a:ext>
                </a:extLst>
              </a:tr>
            </a:tbl>
          </a:graphicData>
        </a:graphic>
      </p:graphicFrame>
    </p:spTree>
    <p:extLst>
      <p:ext uri="{BB962C8B-B14F-4D97-AF65-F5344CB8AC3E}">
        <p14:creationId xmlns:p14="http://schemas.microsoft.com/office/powerpoint/2010/main" val="209443389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202</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5FB5058D-A4F0-7B39-C8A3-51583BEA0A3E}"/>
              </a:ext>
            </a:extLst>
          </p:cNvPr>
          <p:cNvSpPr>
            <a:spLocks noGrp="1"/>
          </p:cNvSpPr>
          <p:nvPr>
            <p:ph type="ctrTitle"/>
          </p:nvPr>
        </p:nvSpPr>
        <p:spPr>
          <a:xfrm>
            <a:off x="6515100" y="1219200"/>
            <a:ext cx="1600200" cy="533400"/>
          </a:xfrm>
        </p:spPr>
        <p:txBody>
          <a:bodyPr/>
          <a:lstStyle/>
          <a:p>
            <a:r>
              <a:rPr lang="en-US" sz="2800" dirty="0">
                <a:latin typeface="Lub Dub Medium" panose="020B0603030403020204" pitchFamily="34" charset="0"/>
              </a:rPr>
              <a:t>Athletes</a:t>
            </a:r>
          </a:p>
        </p:txBody>
      </p:sp>
      <p:graphicFrame>
        <p:nvGraphicFramePr>
          <p:cNvPr id="3" name="Table 2">
            <a:extLst>
              <a:ext uri="{FF2B5EF4-FFF2-40B4-BE49-F238E27FC236}">
                <a16:creationId xmlns:a16="http://schemas.microsoft.com/office/drawing/2014/main" id="{3F2EF600-EE49-6068-D504-3C9C127023D9}"/>
              </a:ext>
            </a:extLst>
          </p:cNvPr>
          <p:cNvGraphicFramePr>
            <a:graphicFrameLocks noGrp="1"/>
          </p:cNvGraphicFramePr>
          <p:nvPr>
            <p:extLst>
              <p:ext uri="{D42A27DB-BD31-4B8C-83A1-F6EECF244321}">
                <p14:modId xmlns:p14="http://schemas.microsoft.com/office/powerpoint/2010/main" val="834285893"/>
              </p:ext>
            </p:extLst>
          </p:nvPr>
        </p:nvGraphicFramePr>
        <p:xfrm>
          <a:off x="2141537" y="2172287"/>
          <a:ext cx="10347326" cy="3885026"/>
        </p:xfrm>
        <a:graphic>
          <a:graphicData uri="http://schemas.openxmlformats.org/drawingml/2006/table">
            <a:tbl>
              <a:tblPr firstRow="1" firstCol="1" bandRow="1"/>
              <a:tblGrid>
                <a:gridCol w="1189943">
                  <a:extLst>
                    <a:ext uri="{9D8B030D-6E8A-4147-A177-3AD203B41FA5}">
                      <a16:colId xmlns:a16="http://schemas.microsoft.com/office/drawing/2014/main" val="4239325914"/>
                    </a:ext>
                  </a:extLst>
                </a:gridCol>
                <a:gridCol w="1196151">
                  <a:extLst>
                    <a:ext uri="{9D8B030D-6E8A-4147-A177-3AD203B41FA5}">
                      <a16:colId xmlns:a16="http://schemas.microsoft.com/office/drawing/2014/main" val="2769827841"/>
                    </a:ext>
                  </a:extLst>
                </a:gridCol>
                <a:gridCol w="7961232">
                  <a:extLst>
                    <a:ext uri="{9D8B030D-6E8A-4147-A177-3AD203B41FA5}">
                      <a16:colId xmlns:a16="http://schemas.microsoft.com/office/drawing/2014/main" val="496882566"/>
                    </a:ext>
                  </a:extLst>
                </a:gridCol>
              </a:tblGrid>
              <a:tr h="1580061">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 for Athletes</a:t>
                      </a:r>
                      <a:endParaRPr lang="en-US" sz="1800" dirty="0">
                        <a:effectLst/>
                        <a:latin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rPr>
                        <a:t>Referenced studies that support the recommendation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100" b="1" dirty="0">
                          <a:effectLst/>
                          <a:latin typeface="Times New Roman" panose="02020603050405020304" pitchFamily="18" charset="0"/>
                          <a:ea typeface="Times New Roman" panose="02020603050405020304" pitchFamily="18" charset="0"/>
                        </a:rPr>
                        <a:t>Recommendation for Athletes</a:t>
                      </a:r>
                      <a:endParaRPr lang="en-US" sz="11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100" dirty="0">
                          <a:effectLst/>
                          <a:latin typeface="Times New Roman" panose="02020603050405020304" pitchFamily="18" charset="0"/>
                          <a:ea typeface="Times New Roman" panose="02020603050405020304" pitchFamily="18" charset="0"/>
                        </a:rPr>
                        <a:t>Referenced studies that support the recommendation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076857601"/>
                  </a:ext>
                </a:extLst>
              </a:tr>
              <a:tr h="724904">
                <a:tc>
                  <a:txBody>
                    <a:bodyPr/>
                    <a:lstStyle/>
                    <a:p>
                      <a:pPr marL="0" marR="0" algn="ctr">
                        <a:lnSpc>
                          <a:spcPct val="200000"/>
                        </a:lnSpc>
                        <a:spcBef>
                          <a:spcPts val="0"/>
                        </a:spcBef>
                        <a:spcAft>
                          <a:spcPts val="0"/>
                        </a:spcAft>
                      </a:pPr>
                      <a:r>
                        <a:rPr lang="en-US" sz="1800" b="1" dirty="0">
                          <a:effectLst/>
                          <a:latin typeface="Times New Roman"/>
                          <a:ea typeface="Times New Roman" panose="02020603050405020304" pitchFamily="18" charset="0"/>
                        </a:rPr>
                        <a:t>COR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Times New Roman" panose="02020603050405020304" pitchFamily="18" charset="0"/>
                        </a:rPr>
                        <a:t>LOE</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Times New Roman" panose="02020603050405020304" pitchFamily="18" charset="0"/>
                        </a:rPr>
                        <a:t>Recommendation</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2847410"/>
                  </a:ext>
                </a:extLst>
              </a:tr>
              <a:tr h="1580061">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2a</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B-NR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a:ea typeface="Times New Roman" panose="02020603050405020304" pitchFamily="18" charset="0"/>
                        </a:rPr>
                        <a:t>In athletes who develop AF, catheter ablation with PVI is a reasonable strategy for rhythm control because of its effectiveness and low risk of detrimental effect on exercise capacity.</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4565986"/>
                  </a:ext>
                </a:extLst>
              </a:tr>
            </a:tbl>
          </a:graphicData>
        </a:graphic>
      </p:graphicFrame>
    </p:spTree>
    <p:extLst>
      <p:ext uri="{BB962C8B-B14F-4D97-AF65-F5344CB8AC3E}">
        <p14:creationId xmlns:p14="http://schemas.microsoft.com/office/powerpoint/2010/main" val="259668210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203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8C6755DF-5B19-D348-1E9D-E205F6F6DB1B}"/>
              </a:ext>
            </a:extLst>
          </p:cNvPr>
          <p:cNvSpPr>
            <a:spLocks noGrp="1"/>
          </p:cNvSpPr>
          <p:nvPr>
            <p:ph type="ctrTitle"/>
          </p:nvPr>
        </p:nvSpPr>
        <p:spPr>
          <a:xfrm>
            <a:off x="4305299" y="838200"/>
            <a:ext cx="6019801" cy="838200"/>
          </a:xfrm>
        </p:spPr>
        <p:txBody>
          <a:bodyPr/>
          <a:lstStyle/>
          <a:p>
            <a:r>
              <a:rPr lang="en-US" sz="2800" dirty="0">
                <a:latin typeface="Lub Dub Medium" panose="020B0603030403020204" pitchFamily="34" charset="0"/>
              </a:rPr>
              <a:t>Anticoagulation Considerations in Patients With Class III Obesity</a:t>
            </a:r>
          </a:p>
        </p:txBody>
      </p:sp>
      <p:graphicFrame>
        <p:nvGraphicFramePr>
          <p:cNvPr id="3" name="Table 2">
            <a:extLst>
              <a:ext uri="{FF2B5EF4-FFF2-40B4-BE49-F238E27FC236}">
                <a16:creationId xmlns:a16="http://schemas.microsoft.com/office/drawing/2014/main" id="{59B3BA67-9D0F-D4EE-7AEF-ECEF3AA88EF0}"/>
              </a:ext>
            </a:extLst>
          </p:cNvPr>
          <p:cNvGraphicFramePr>
            <a:graphicFrameLocks noGrp="1"/>
          </p:cNvGraphicFramePr>
          <p:nvPr>
            <p:extLst>
              <p:ext uri="{D42A27DB-BD31-4B8C-83A1-F6EECF244321}">
                <p14:modId xmlns:p14="http://schemas.microsoft.com/office/powerpoint/2010/main" val="228217937"/>
              </p:ext>
            </p:extLst>
          </p:nvPr>
        </p:nvGraphicFramePr>
        <p:xfrm>
          <a:off x="2033298" y="2057400"/>
          <a:ext cx="10563803" cy="4876800"/>
        </p:xfrm>
        <a:graphic>
          <a:graphicData uri="http://schemas.openxmlformats.org/drawingml/2006/table">
            <a:tbl>
              <a:tblPr firstRow="1" firstCol="1" bandRow="1"/>
              <a:tblGrid>
                <a:gridCol w="995110">
                  <a:extLst>
                    <a:ext uri="{9D8B030D-6E8A-4147-A177-3AD203B41FA5}">
                      <a16:colId xmlns:a16="http://schemas.microsoft.com/office/drawing/2014/main" val="1089274445"/>
                    </a:ext>
                  </a:extLst>
                </a:gridCol>
                <a:gridCol w="1174695">
                  <a:extLst>
                    <a:ext uri="{9D8B030D-6E8A-4147-A177-3AD203B41FA5}">
                      <a16:colId xmlns:a16="http://schemas.microsoft.com/office/drawing/2014/main" val="535328731"/>
                    </a:ext>
                  </a:extLst>
                </a:gridCol>
                <a:gridCol w="8393998">
                  <a:extLst>
                    <a:ext uri="{9D8B030D-6E8A-4147-A177-3AD203B41FA5}">
                      <a16:colId xmlns:a16="http://schemas.microsoft.com/office/drawing/2014/main" val="359210994"/>
                    </a:ext>
                  </a:extLst>
                </a:gridCol>
              </a:tblGrid>
              <a:tr h="1219200">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Anticoagulation Considerations in Patients With Class III Obesity</a:t>
                      </a:r>
                    </a:p>
                    <a:p>
                      <a:pPr marL="0" marR="0" algn="ctr">
                        <a:lnSpc>
                          <a:spcPct val="2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tabLst>
                          <a:tab pos="609600" algn="l"/>
                        </a:tabLst>
                      </a:pP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Recommendations for Anticoagulation Considerations in Patients With Class III Obesity</a:t>
                      </a:r>
                    </a:p>
                    <a:p>
                      <a:pPr marL="0" marR="0" algn="ctr">
                        <a:lnSpc>
                          <a:spcPct val="200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supplement.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60014344"/>
                  </a:ext>
                </a:extLst>
              </a:tr>
              <a:tr h="559347">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3827061"/>
                  </a:ext>
                </a:extLst>
              </a:tr>
              <a:tr h="121920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Times New Roman" panose="02020603050405020304" pitchFamily="18" charset="0"/>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AF and class III obesity (BMI  ≥40 kg/m</a:t>
                      </a:r>
                      <a:r>
                        <a:rPr lang="en-US" sz="1800" b="1"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DOACs are reasonable to choose over warfarin for stroke risk reduction.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1498723"/>
                  </a:ext>
                </a:extLst>
              </a:tr>
              <a:tr h="1879053">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AF who have undergone bariatric surgery, warfarin may be reasonable to choose over DOACs for stroke risk reduction in view of concerns about DOAC drug absorption.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2594756"/>
                  </a:ext>
                </a:extLst>
              </a:tr>
            </a:tbl>
          </a:graphicData>
        </a:graphic>
      </p:graphicFrame>
    </p:spTree>
    <p:extLst>
      <p:ext uri="{BB962C8B-B14F-4D97-AF65-F5344CB8AC3E}">
        <p14:creationId xmlns:p14="http://schemas.microsoft.com/office/powerpoint/2010/main" val="2550178886"/>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204</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900049E2-B45B-7BFE-483B-0CD5A907EA3A}"/>
              </a:ext>
            </a:extLst>
          </p:cNvPr>
          <p:cNvSpPr>
            <a:spLocks noGrp="1"/>
          </p:cNvSpPr>
          <p:nvPr>
            <p:ph type="ctrTitle"/>
          </p:nvPr>
        </p:nvSpPr>
        <p:spPr>
          <a:xfrm>
            <a:off x="4591049" y="838200"/>
            <a:ext cx="5448301" cy="838200"/>
          </a:xfrm>
        </p:spPr>
        <p:txBody>
          <a:bodyPr/>
          <a:lstStyle/>
          <a:p>
            <a:r>
              <a:rPr lang="en-US" sz="2800" dirty="0">
                <a:latin typeface="Lub Dub Medium" panose="020B0603030403020204" pitchFamily="34" charset="0"/>
              </a:rPr>
              <a:t>Wolff-Parkinson-White (WPW) and Pre-Excitation Syndromes</a:t>
            </a:r>
          </a:p>
        </p:txBody>
      </p:sp>
      <p:graphicFrame>
        <p:nvGraphicFramePr>
          <p:cNvPr id="6" name="Table 5">
            <a:extLst>
              <a:ext uri="{FF2B5EF4-FFF2-40B4-BE49-F238E27FC236}">
                <a16:creationId xmlns:a16="http://schemas.microsoft.com/office/drawing/2014/main" id="{3EF2D30C-CD41-27CE-F521-DDFD77218574}"/>
              </a:ext>
            </a:extLst>
          </p:cNvPr>
          <p:cNvGraphicFramePr>
            <a:graphicFrameLocks noGrp="1"/>
          </p:cNvGraphicFramePr>
          <p:nvPr>
            <p:extLst>
              <p:ext uri="{D42A27DB-BD31-4B8C-83A1-F6EECF244321}">
                <p14:modId xmlns:p14="http://schemas.microsoft.com/office/powerpoint/2010/main" val="2866388948"/>
              </p:ext>
            </p:extLst>
          </p:nvPr>
        </p:nvGraphicFramePr>
        <p:xfrm>
          <a:off x="2380230" y="2109042"/>
          <a:ext cx="9869937" cy="4011516"/>
        </p:xfrm>
        <a:graphic>
          <a:graphicData uri="http://schemas.openxmlformats.org/drawingml/2006/table">
            <a:tbl>
              <a:tblPr firstRow="1" firstCol="1" bandRow="1"/>
              <a:tblGrid>
                <a:gridCol w="1044239">
                  <a:extLst>
                    <a:ext uri="{9D8B030D-6E8A-4147-A177-3AD203B41FA5}">
                      <a16:colId xmlns:a16="http://schemas.microsoft.com/office/drawing/2014/main" val="2839351077"/>
                    </a:ext>
                  </a:extLst>
                </a:gridCol>
                <a:gridCol w="953436">
                  <a:extLst>
                    <a:ext uri="{9D8B030D-6E8A-4147-A177-3AD203B41FA5}">
                      <a16:colId xmlns:a16="http://schemas.microsoft.com/office/drawing/2014/main" val="1234389798"/>
                    </a:ext>
                  </a:extLst>
                </a:gridCol>
                <a:gridCol w="7872262">
                  <a:extLst>
                    <a:ext uri="{9D8B030D-6E8A-4147-A177-3AD203B41FA5}">
                      <a16:colId xmlns:a16="http://schemas.microsoft.com/office/drawing/2014/main" val="1466007922"/>
                    </a:ext>
                  </a:extLst>
                </a:gridCol>
              </a:tblGrid>
              <a:tr h="1159806">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Recommendations for WPW and Pre-Excitation Syndromes</a:t>
                      </a:r>
                      <a:endParaRPr lang="en-US" sz="1800" dirty="0">
                        <a:effectLst/>
                        <a:latin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Recommendations for WPW and Pre-Excitation Syndromes</a:t>
                      </a:r>
                      <a:endParaRPr lang="en-US" sz="18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92487171"/>
                  </a:ext>
                </a:extLst>
              </a:tr>
              <a:tr h="532098">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1223775"/>
                  </a:ext>
                </a:extLst>
              </a:tr>
              <a:tr h="1159806">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Patients with AF with rapid anterograde conduction (</a:t>
                      </a:r>
                      <a:r>
                        <a:rPr lang="en-US" sz="1800" b="1" dirty="0" err="1">
                          <a:effectLst/>
                          <a:latin typeface="Times New Roman" panose="02020603050405020304" pitchFamily="18" charset="0"/>
                          <a:ea typeface="Times New Roman" panose="02020603050405020304" pitchFamily="18" charset="0"/>
                        </a:rPr>
                        <a:t>preexcited</a:t>
                      </a:r>
                      <a:r>
                        <a:rPr lang="en-US" sz="1800" b="1" dirty="0">
                          <a:effectLst/>
                          <a:latin typeface="Times New Roman" panose="02020603050405020304" pitchFamily="18" charset="0"/>
                          <a:ea typeface="Times New Roman" panose="02020603050405020304" pitchFamily="18" charset="0"/>
                        </a:rPr>
                        <a:t> AF), and hemodynamic instability should be treated with electrical cardioversion.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6803600"/>
                  </a:ext>
                </a:extLst>
              </a:tr>
              <a:tr h="1159806">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rPr>
                        <a:t>For patients with AF with rapid anterograde conduction (</a:t>
                      </a:r>
                      <a:r>
                        <a:rPr lang="en-US" sz="1800" b="1" dirty="0" err="1">
                          <a:effectLst/>
                          <a:latin typeface="Times New Roman" panose="02020603050405020304" pitchFamily="18" charset="0"/>
                          <a:ea typeface="Times New Roman" panose="02020603050405020304" pitchFamily="18" charset="0"/>
                        </a:rPr>
                        <a:t>preexcited</a:t>
                      </a:r>
                      <a:r>
                        <a:rPr lang="en-US" sz="1800" b="1" dirty="0">
                          <a:effectLst/>
                          <a:latin typeface="Times New Roman" panose="02020603050405020304" pitchFamily="18" charset="0"/>
                          <a:ea typeface="Times New Roman" panose="02020603050405020304" pitchFamily="18" charset="0"/>
                        </a:rPr>
                        <a:t> AF), catheter ablation of accessory pathways (APs) is recommended.</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8239007"/>
                  </a:ext>
                </a:extLst>
              </a:tr>
            </a:tbl>
          </a:graphicData>
        </a:graphic>
      </p:graphicFrame>
    </p:spTree>
    <p:extLst>
      <p:ext uri="{BB962C8B-B14F-4D97-AF65-F5344CB8AC3E}">
        <p14:creationId xmlns:p14="http://schemas.microsoft.com/office/powerpoint/2010/main" val="322826829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205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AFDB74BD-774E-1D64-7F54-E117B40AEAD1}"/>
              </a:ext>
            </a:extLst>
          </p:cNvPr>
          <p:cNvSpPr>
            <a:spLocks noGrp="1"/>
          </p:cNvSpPr>
          <p:nvPr>
            <p:ph type="ctrTitle"/>
          </p:nvPr>
        </p:nvSpPr>
        <p:spPr>
          <a:xfrm>
            <a:off x="4276724" y="685800"/>
            <a:ext cx="6076951" cy="838200"/>
          </a:xfrm>
        </p:spPr>
        <p:txBody>
          <a:bodyPr/>
          <a:lstStyle/>
          <a:p>
            <a:r>
              <a:rPr lang="en-US" sz="2800" dirty="0">
                <a:latin typeface="Lub Dub Medium" panose="020B0603030403020204" pitchFamily="34" charset="0"/>
              </a:rPr>
              <a:t>Wolff-Parkinson-White (WPW) and Pre-Excitation Syndromes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C5EF88C9-048F-737C-17A0-FE494222B7F4}"/>
              </a:ext>
            </a:extLst>
          </p:cNvPr>
          <p:cNvGraphicFramePr>
            <a:graphicFrameLocks noGrp="1"/>
          </p:cNvGraphicFramePr>
          <p:nvPr>
            <p:extLst>
              <p:ext uri="{D42A27DB-BD31-4B8C-83A1-F6EECF244321}">
                <p14:modId xmlns:p14="http://schemas.microsoft.com/office/powerpoint/2010/main" val="798111570"/>
              </p:ext>
            </p:extLst>
          </p:nvPr>
        </p:nvGraphicFramePr>
        <p:xfrm>
          <a:off x="1923030" y="1787116"/>
          <a:ext cx="10784338" cy="4655368"/>
        </p:xfrm>
        <a:graphic>
          <a:graphicData uri="http://schemas.openxmlformats.org/drawingml/2006/table">
            <a:tbl>
              <a:tblPr firstRow="1" firstCol="1" bandRow="1"/>
              <a:tblGrid>
                <a:gridCol w="1140983">
                  <a:extLst>
                    <a:ext uri="{9D8B030D-6E8A-4147-A177-3AD203B41FA5}">
                      <a16:colId xmlns:a16="http://schemas.microsoft.com/office/drawing/2014/main" val="2951395018"/>
                    </a:ext>
                  </a:extLst>
                </a:gridCol>
                <a:gridCol w="1041767">
                  <a:extLst>
                    <a:ext uri="{9D8B030D-6E8A-4147-A177-3AD203B41FA5}">
                      <a16:colId xmlns:a16="http://schemas.microsoft.com/office/drawing/2014/main" val="74636088"/>
                    </a:ext>
                  </a:extLst>
                </a:gridCol>
                <a:gridCol w="8601588">
                  <a:extLst>
                    <a:ext uri="{9D8B030D-6E8A-4147-A177-3AD203B41FA5}">
                      <a16:colId xmlns:a16="http://schemas.microsoft.com/office/drawing/2014/main" val="1642407327"/>
                    </a:ext>
                  </a:extLst>
                </a:gridCol>
              </a:tblGrid>
              <a:tr h="188310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1</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C-LD</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Times New Roman" panose="02020603050405020304" pitchFamily="18" charset="0"/>
                        </a:rPr>
                        <a:t>In patients with AF with rapid anterograde conduction (</a:t>
                      </a:r>
                      <a:r>
                        <a:rPr lang="en-US" sz="1800" b="1" dirty="0" err="1">
                          <a:effectLst/>
                          <a:latin typeface="Times New Roman" panose="02020603050405020304" pitchFamily="18" charset="0"/>
                          <a:ea typeface="Times New Roman" panose="02020603050405020304" pitchFamily="18" charset="0"/>
                        </a:rPr>
                        <a:t>preexcited</a:t>
                      </a:r>
                      <a:r>
                        <a:rPr lang="en-US" sz="1800" b="1" dirty="0">
                          <a:effectLst/>
                          <a:latin typeface="Times New Roman" panose="02020603050405020304" pitchFamily="18" charset="0"/>
                          <a:ea typeface="Times New Roman" panose="02020603050405020304" pitchFamily="18" charset="0"/>
                        </a:rPr>
                        <a:t> AF) and hemodynamic stability, pharmacological cardioversion with intravenous </a:t>
                      </a:r>
                      <a:r>
                        <a:rPr lang="en-US" sz="1800" b="1" dirty="0" err="1">
                          <a:effectLst/>
                          <a:latin typeface="Times New Roman" panose="02020603050405020304" pitchFamily="18" charset="0"/>
                          <a:ea typeface="Times New Roman" panose="02020603050405020304" pitchFamily="18" charset="0"/>
                        </a:rPr>
                        <a:t>ibutilide</a:t>
                      </a:r>
                      <a:r>
                        <a:rPr lang="en-US" sz="1800" b="1" dirty="0">
                          <a:effectLst/>
                          <a:latin typeface="Times New Roman" panose="02020603050405020304" pitchFamily="18" charset="0"/>
                          <a:ea typeface="Times New Roman" panose="02020603050405020304" pitchFamily="18" charset="0"/>
                        </a:rPr>
                        <a:t> or intravenous procainamide is recommended as an alternative to elective cardioversion.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9959817"/>
                  </a:ext>
                </a:extLst>
              </a:tr>
              <a:tr h="2544374">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3: Harm</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B-NR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4"/>
                      </a:pPr>
                      <a:r>
                        <a:rPr lang="en-US" sz="1800" b="1" dirty="0">
                          <a:effectLst/>
                          <a:latin typeface="Times New Roman"/>
                          <a:ea typeface="Times New Roman" panose="02020603050405020304" pitchFamily="18" charset="0"/>
                          <a:cs typeface="Times New Roman"/>
                        </a:rPr>
                        <a:t>For patients with </a:t>
                      </a:r>
                      <a:r>
                        <a:rPr lang="en-US" sz="1800" b="1" dirty="0">
                          <a:effectLst/>
                          <a:latin typeface="Times New Roman"/>
                          <a:ea typeface="Times New Roman" panose="02020603050405020304" pitchFamily="18" charset="0"/>
                        </a:rPr>
                        <a:t>AF with anterograde accessory pathway conduction (</a:t>
                      </a:r>
                      <a:r>
                        <a:rPr lang="en-US" sz="1800" b="1" dirty="0" err="1">
                          <a:effectLst/>
                          <a:latin typeface="Times New Roman"/>
                          <a:ea typeface="Times New Roman" panose="02020603050405020304" pitchFamily="18" charset="0"/>
                        </a:rPr>
                        <a:t>preexcited</a:t>
                      </a:r>
                      <a:r>
                        <a:rPr lang="en-US" sz="1800" b="1" dirty="0">
                          <a:effectLst/>
                          <a:latin typeface="Times New Roman"/>
                          <a:ea typeface="Times New Roman" panose="02020603050405020304" pitchFamily="18" charset="0"/>
                        </a:rPr>
                        <a:t> AF)</a:t>
                      </a:r>
                      <a:r>
                        <a:rPr lang="en-US" sz="1800" b="1" dirty="0">
                          <a:effectLst/>
                          <a:latin typeface="Times New Roman"/>
                          <a:ea typeface="Times New Roman" panose="02020603050405020304" pitchFamily="18" charset="0"/>
                          <a:cs typeface="Times New Roman"/>
                        </a:rPr>
                        <a:t>, pharmacological agents that block atrioventricular nodal conduction (verapamil, diltiazem, amiodarone, digoxin, adenosine, or beta blockers) are contraindicated due to risk of precipitating VF or hemodynamic deterioration.</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7273322"/>
                  </a:ext>
                </a:extLst>
              </a:tr>
            </a:tbl>
          </a:graphicData>
        </a:graphic>
      </p:graphicFrame>
    </p:spTree>
    <p:extLst>
      <p:ext uri="{BB962C8B-B14F-4D97-AF65-F5344CB8AC3E}">
        <p14:creationId xmlns:p14="http://schemas.microsoft.com/office/powerpoint/2010/main" val="3627746344"/>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206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1DA36652-0CC9-E42C-9595-BF85BF3F5A06}"/>
              </a:ext>
            </a:extLst>
          </p:cNvPr>
          <p:cNvSpPr>
            <a:spLocks noGrp="1"/>
          </p:cNvSpPr>
          <p:nvPr>
            <p:ph type="ctrTitle"/>
          </p:nvPr>
        </p:nvSpPr>
        <p:spPr>
          <a:xfrm>
            <a:off x="3819524" y="762000"/>
            <a:ext cx="6991351" cy="533400"/>
          </a:xfrm>
        </p:spPr>
        <p:txBody>
          <a:bodyPr/>
          <a:lstStyle/>
          <a:p>
            <a:r>
              <a:rPr lang="en-US" sz="2800" dirty="0">
                <a:latin typeface="Lub Dub Medium" panose="020B0603030403020204" pitchFamily="34" charset="0"/>
              </a:rPr>
              <a:t>Adult Congenital Heart Disease (ACHD)</a:t>
            </a:r>
          </a:p>
        </p:txBody>
      </p:sp>
      <p:graphicFrame>
        <p:nvGraphicFramePr>
          <p:cNvPr id="4" name="Table 3">
            <a:extLst>
              <a:ext uri="{FF2B5EF4-FFF2-40B4-BE49-F238E27FC236}">
                <a16:creationId xmlns:a16="http://schemas.microsoft.com/office/drawing/2014/main" id="{68BDA399-3ED1-5121-495A-EABC819E568C}"/>
              </a:ext>
            </a:extLst>
          </p:cNvPr>
          <p:cNvGraphicFramePr>
            <a:graphicFrameLocks noGrp="1"/>
          </p:cNvGraphicFramePr>
          <p:nvPr>
            <p:extLst>
              <p:ext uri="{D42A27DB-BD31-4B8C-83A1-F6EECF244321}">
                <p14:modId xmlns:p14="http://schemas.microsoft.com/office/powerpoint/2010/main" val="4151014325"/>
              </p:ext>
            </p:extLst>
          </p:nvPr>
        </p:nvGraphicFramePr>
        <p:xfrm>
          <a:off x="1006475" y="1736852"/>
          <a:ext cx="12617450" cy="4857496"/>
        </p:xfrm>
        <a:graphic>
          <a:graphicData uri="http://schemas.openxmlformats.org/drawingml/2006/table">
            <a:tbl>
              <a:tblPr firstRow="1" firstCol="1" bandRow="1"/>
              <a:tblGrid>
                <a:gridCol w="1100242">
                  <a:extLst>
                    <a:ext uri="{9D8B030D-6E8A-4147-A177-3AD203B41FA5}">
                      <a16:colId xmlns:a16="http://schemas.microsoft.com/office/drawing/2014/main" val="2991376628"/>
                    </a:ext>
                  </a:extLst>
                </a:gridCol>
                <a:gridCol w="1297074">
                  <a:extLst>
                    <a:ext uri="{9D8B030D-6E8A-4147-A177-3AD203B41FA5}">
                      <a16:colId xmlns:a16="http://schemas.microsoft.com/office/drawing/2014/main" val="719781645"/>
                    </a:ext>
                  </a:extLst>
                </a:gridCol>
                <a:gridCol w="10220134">
                  <a:extLst>
                    <a:ext uri="{9D8B030D-6E8A-4147-A177-3AD203B41FA5}">
                      <a16:colId xmlns:a16="http://schemas.microsoft.com/office/drawing/2014/main" val="435906524"/>
                    </a:ext>
                  </a:extLst>
                </a:gridCol>
              </a:tblGrid>
              <a:tr h="724114">
                <a:tc gridSpan="3">
                  <a:txBody>
                    <a:bodyPr/>
                    <a:lstStyle/>
                    <a:p>
                      <a:pPr marL="0" marR="0" algn="ctr">
                        <a:lnSpc>
                          <a:spcPct val="200000"/>
                        </a:lnSpc>
                        <a:spcBef>
                          <a:spcPts val="600"/>
                        </a:spcBef>
                        <a:spcAft>
                          <a:spcPts val="14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ACHD</a:t>
                      </a:r>
                    </a:p>
                    <a:p>
                      <a:pPr marL="0" marR="0" algn="ctr">
                        <a:lnSpc>
                          <a:spcPct val="200000"/>
                        </a:lnSpc>
                        <a:spcBef>
                          <a:spcPts val="600"/>
                        </a:spcBef>
                        <a:spcAft>
                          <a:spcPts val="140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4334" marR="64334"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1200"/>
                        </a:spcBef>
                        <a:spcAft>
                          <a:spcPts val="600"/>
                        </a:spcAft>
                        <a:tabLst>
                          <a:tab pos="609600" algn="l"/>
                        </a:tabLs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Recommendations for ACHD</a:t>
                      </a:r>
                    </a:p>
                    <a:p>
                      <a:pPr marL="0" marR="0" algn="ctr">
                        <a:lnSpc>
                          <a:spcPct val="200000"/>
                        </a:lnSpc>
                        <a:spcBef>
                          <a:spcPts val="600"/>
                        </a:spcBef>
                        <a:spcAft>
                          <a:spcPts val="14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801261449"/>
                  </a:ext>
                </a:extLst>
              </a:tr>
              <a:tr h="266629">
                <a:tc>
                  <a:txBody>
                    <a:bodyPr/>
                    <a:lstStyle/>
                    <a:p>
                      <a:pPr marL="0" marR="0" algn="ctr">
                        <a:lnSpc>
                          <a:spcPct val="200000"/>
                        </a:lnSpc>
                        <a:spcBef>
                          <a:spcPts val="600"/>
                        </a:spcBef>
                        <a:spcAft>
                          <a:spcPts val="1400"/>
                        </a:spcAft>
                      </a:pPr>
                      <a:r>
                        <a:rPr lang="en-US" sz="1800" b="1" dirty="0">
                          <a:effectLst/>
                          <a:latin typeface="Times New Roman"/>
                          <a:ea typeface="Calibri" panose="020F0502020204030204" pitchFamily="34" charset="0"/>
                          <a:cs typeface="Times New Roman"/>
                        </a:rPr>
                        <a:t>COR</a:t>
                      </a:r>
                      <a:endParaRPr lang="en-US" sz="1800" dirty="0">
                        <a:effectLst/>
                        <a:latin typeface="Times New Roman"/>
                        <a:ea typeface="Times New Roman" panose="02020603050405020304" pitchFamily="18" charset="0"/>
                        <a:cs typeface="Times New Roman"/>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1400"/>
                        </a:spcAft>
                      </a:pPr>
                      <a:r>
                        <a:rPr lang="en-US" sz="1800" b="1" dirty="0">
                          <a:effectLst/>
                          <a:latin typeface="Times New Roman"/>
                          <a:ea typeface="Calibri" panose="020F0502020204030204" pitchFamily="34" charset="0"/>
                          <a:cs typeface="Times New Roman"/>
                        </a:rPr>
                        <a:t>LOE</a:t>
                      </a:r>
                      <a:endParaRPr lang="en-US" sz="1800" dirty="0">
                        <a:effectLst/>
                        <a:latin typeface="Times New Roman"/>
                        <a:ea typeface="Times New Roman" panose="02020603050405020304" pitchFamily="18" charset="0"/>
                        <a:cs typeface="Times New Roman"/>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1400"/>
                        </a:spcAft>
                      </a:pPr>
                      <a:r>
                        <a:rPr lang="en-US" sz="1800" b="1" dirty="0">
                          <a:effectLst/>
                          <a:latin typeface="Times New Roman"/>
                          <a:ea typeface="Calibri" panose="020F0502020204030204" pitchFamily="34" charset="0"/>
                          <a:cs typeface="Times New Roman"/>
                        </a:rPr>
                        <a:t>Recommendations</a:t>
                      </a:r>
                      <a:endParaRPr lang="en-US" sz="1800" dirty="0">
                        <a:effectLst/>
                        <a:latin typeface="Times New Roman"/>
                        <a:ea typeface="Times New Roman" panose="02020603050405020304" pitchFamily="18" charset="0"/>
                        <a:cs typeface="Times New Roman"/>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9299260"/>
                  </a:ext>
                </a:extLst>
              </a:tr>
              <a:tr h="581150">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7A549"/>
                    </a:solidFill>
                  </a:tcPr>
                </a:tc>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a:ea typeface="FrutigerLTStd-Light"/>
                          <a:cs typeface="Times New Roman"/>
                        </a:rPr>
                        <a:t>In adults with congenital heart disease and AF, it is recommended to evaluate for and treat precipitating factors and reversible causes of AF, recognizing that residual hemodynamic sequalae may contribute to the occurrence of the arrhythmia.</a:t>
                      </a:r>
                      <a:endParaRPr lang="en-US" sz="1800" dirty="0">
                        <a:effectLst/>
                        <a:latin typeface="Times New Roman"/>
                        <a:ea typeface="Times New Roman" panose="02020603050405020304" pitchFamily="18" charset="0"/>
                        <a:cs typeface="Times New Roman"/>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5314437"/>
                  </a:ext>
                </a:extLst>
              </a:tr>
              <a:tr h="581150">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7A549"/>
                    </a:solidFill>
                  </a:tcPr>
                </a:tc>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C-LD</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FrutigerLTStd-Light"/>
                          <a:cs typeface="Times New Roman" panose="02020603050405020304" pitchFamily="18" charset="0"/>
                        </a:rPr>
                        <a:t>In adults with AF and moderate or complex congenital heart disease, electrophysiological procedures should be performed by operators with expertise in ACHD procedures and in collaboration with an ACHD cardiologist, ideally in specialized centers, when available.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3879122"/>
                  </a:ext>
                </a:extLst>
              </a:tr>
            </a:tbl>
          </a:graphicData>
        </a:graphic>
      </p:graphicFrame>
    </p:spTree>
    <p:extLst>
      <p:ext uri="{BB962C8B-B14F-4D97-AF65-F5344CB8AC3E}">
        <p14:creationId xmlns:p14="http://schemas.microsoft.com/office/powerpoint/2010/main" val="57200325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207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E82CFCD5-C47F-8C02-DAEA-45A5FCD9384A}"/>
              </a:ext>
            </a:extLst>
          </p:cNvPr>
          <p:cNvSpPr>
            <a:spLocks noGrp="1"/>
          </p:cNvSpPr>
          <p:nvPr>
            <p:ph type="ctrTitle"/>
          </p:nvPr>
        </p:nvSpPr>
        <p:spPr>
          <a:xfrm>
            <a:off x="3819522" y="228600"/>
            <a:ext cx="6991351" cy="838200"/>
          </a:xfrm>
        </p:spPr>
        <p:txBody>
          <a:bodyPr/>
          <a:lstStyle/>
          <a:p>
            <a:r>
              <a:rPr lang="en-US" sz="2800" dirty="0">
                <a:latin typeface="Lub Dub Medium" panose="020B0603030403020204" pitchFamily="34" charset="0"/>
              </a:rPr>
              <a:t>Adult Congenital Heart Disease (ACHD)</a:t>
            </a:r>
            <a:br>
              <a:rPr lang="en-US" sz="2800" dirty="0">
                <a:latin typeface="Lub Dub Medium" panose="020B0603030403020204" pitchFamily="34" charset="0"/>
              </a:rPr>
            </a:br>
            <a:r>
              <a:rPr lang="en-US" sz="2800" dirty="0">
                <a:latin typeface="Lub Dub Medium" panose="020B0603030403020204" pitchFamily="34" charset="0"/>
              </a:rPr>
              <a:t>(</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FCCCDB69-15E1-37EF-03EE-C389B658C1D9}"/>
              </a:ext>
            </a:extLst>
          </p:cNvPr>
          <p:cNvGraphicFramePr>
            <a:graphicFrameLocks noGrp="1"/>
          </p:cNvGraphicFramePr>
          <p:nvPr>
            <p:extLst>
              <p:ext uri="{D42A27DB-BD31-4B8C-83A1-F6EECF244321}">
                <p14:modId xmlns:p14="http://schemas.microsoft.com/office/powerpoint/2010/main" val="3150228519"/>
              </p:ext>
            </p:extLst>
          </p:nvPr>
        </p:nvGraphicFramePr>
        <p:xfrm>
          <a:off x="1006473" y="1219200"/>
          <a:ext cx="12617450" cy="6249416"/>
        </p:xfrm>
        <a:graphic>
          <a:graphicData uri="http://schemas.openxmlformats.org/drawingml/2006/table">
            <a:tbl>
              <a:tblPr firstRow="1" firstCol="1" bandRow="1"/>
              <a:tblGrid>
                <a:gridCol w="1100242">
                  <a:extLst>
                    <a:ext uri="{9D8B030D-6E8A-4147-A177-3AD203B41FA5}">
                      <a16:colId xmlns:a16="http://schemas.microsoft.com/office/drawing/2014/main" val="111787171"/>
                    </a:ext>
                  </a:extLst>
                </a:gridCol>
                <a:gridCol w="1297074">
                  <a:extLst>
                    <a:ext uri="{9D8B030D-6E8A-4147-A177-3AD203B41FA5}">
                      <a16:colId xmlns:a16="http://schemas.microsoft.com/office/drawing/2014/main" val="2586779765"/>
                    </a:ext>
                  </a:extLst>
                </a:gridCol>
                <a:gridCol w="10220134">
                  <a:extLst>
                    <a:ext uri="{9D8B030D-6E8A-4147-A177-3AD203B41FA5}">
                      <a16:colId xmlns:a16="http://schemas.microsoft.com/office/drawing/2014/main" val="4043168529"/>
                    </a:ext>
                  </a:extLst>
                </a:gridCol>
              </a:tblGrid>
              <a:tr h="581150">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7A549"/>
                    </a:solidFill>
                  </a:tcPr>
                </a:tc>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C-LD</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FrutigerLTStd-Light"/>
                          <a:cs typeface="Times New Roman" panose="02020603050405020304" pitchFamily="18" charset="0"/>
                        </a:rPr>
                        <a:t>In adults with congenital heart disease and symptomatic or hemodynamically significant paroxysmal or persistent AF, an initial strategy of rhythm control is recommended regardless of lesion severity as AF in this population  is often poorly tolerated.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6557687"/>
                  </a:ext>
                </a:extLst>
              </a:tr>
              <a:tr h="266629">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4"/>
                      </a:pPr>
                      <a:r>
                        <a:rPr lang="en-US" sz="1800" b="1" dirty="0">
                          <a:effectLst/>
                          <a:latin typeface="Times New Roman"/>
                          <a:ea typeface="FrutigerLTStd-Light"/>
                          <a:cs typeface="Times New Roman"/>
                        </a:rPr>
                        <a:t>In symptomatic patients with simple congenital heart disease with antiarrhythmic drug-refractory AF, it is reasonable to choose ablation over long-term antiarrhythmic therapies.</a:t>
                      </a:r>
                      <a:endParaRPr lang="en-US" sz="1800" dirty="0">
                        <a:effectLst/>
                        <a:latin typeface="Times New Roman"/>
                        <a:ea typeface="Times New Roman" panose="02020603050405020304" pitchFamily="18" charset="0"/>
                        <a:cs typeface="Times New Roman"/>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4146946"/>
                  </a:ext>
                </a:extLst>
              </a:tr>
              <a:tr h="581150">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2b</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C-LD</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342900" marR="0" lvl="0" indent="-342900">
                        <a:lnSpc>
                          <a:spcPct val="200000"/>
                        </a:lnSpc>
                        <a:spcBef>
                          <a:spcPts val="0"/>
                        </a:spcBef>
                        <a:spcAft>
                          <a:spcPts val="0"/>
                        </a:spcAft>
                        <a:buFont typeface="+mj-lt"/>
                        <a:buAutoNum type="arabicPeriod" startAt="5"/>
                      </a:pPr>
                      <a:r>
                        <a:rPr lang="en-US" sz="1800" b="1" dirty="0">
                          <a:effectLst/>
                          <a:latin typeface="Times New Roman"/>
                          <a:ea typeface="FrutigerLTStd-Light"/>
                          <a:cs typeface="Times New Roman"/>
                        </a:rPr>
                        <a:t>In adults with congenital heart disease with AF undergoing PVI, it may be reasonable to include an ablative strategy in the right atrium directed at reentrant arrhythmia secondary to atriotomy scars and the CTI.</a:t>
                      </a:r>
                      <a:endParaRPr lang="en-US" sz="1800" dirty="0">
                        <a:effectLst/>
                        <a:latin typeface="Times New Roman"/>
                        <a:ea typeface="Times New Roman" panose="02020603050405020304" pitchFamily="18" charset="0"/>
                        <a:cs typeface="Times New Roman"/>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1471869"/>
                  </a:ext>
                </a:extLst>
              </a:tr>
              <a:tr h="581150">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2b</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C-LD</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342900" marR="0" lvl="0" indent="-342900">
                        <a:lnSpc>
                          <a:spcPct val="200000"/>
                        </a:lnSpc>
                        <a:spcBef>
                          <a:spcPts val="0"/>
                        </a:spcBef>
                        <a:spcAft>
                          <a:spcPts val="0"/>
                        </a:spcAft>
                        <a:buFont typeface="+mj-lt"/>
                        <a:buAutoNum type="arabicPeriod" startAt="6"/>
                      </a:pPr>
                      <a:r>
                        <a:rPr lang="en-US" sz="1800" b="1" dirty="0">
                          <a:effectLst/>
                          <a:latin typeface="Times New Roman" panose="02020603050405020304" pitchFamily="18" charset="0"/>
                          <a:ea typeface="FrutigerLTStd-Light"/>
                          <a:cs typeface="Times New Roman" panose="02020603050405020304" pitchFamily="18" charset="0"/>
                        </a:rPr>
                        <a:t>In adults with AF and moderate or severe forms of congenital heart disease, particularly those with low-flow states such as Fontan circulation, blind-ending cardiac chambers, and cyanosis, it may be reasonable to treat with anticoagulation independent of conventional risk score to reduce risk of thromboembolic events.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8841444"/>
                  </a:ext>
                </a:extLst>
              </a:tr>
            </a:tbl>
          </a:graphicData>
        </a:graphic>
      </p:graphicFrame>
    </p:spTree>
    <p:extLst>
      <p:ext uri="{BB962C8B-B14F-4D97-AF65-F5344CB8AC3E}">
        <p14:creationId xmlns:p14="http://schemas.microsoft.com/office/powerpoint/2010/main" val="411632065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208</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3C6B7093-3297-58A8-1507-4E8996D3EA56}"/>
              </a:ext>
            </a:extLst>
          </p:cNvPr>
          <p:cNvSpPr>
            <a:spLocks noGrp="1"/>
          </p:cNvSpPr>
          <p:nvPr>
            <p:ph type="ctrTitle"/>
          </p:nvPr>
        </p:nvSpPr>
        <p:spPr>
          <a:xfrm>
            <a:off x="2635249" y="1066800"/>
            <a:ext cx="9359902" cy="509524"/>
          </a:xfrm>
        </p:spPr>
        <p:txBody>
          <a:bodyPr/>
          <a:lstStyle/>
          <a:p>
            <a:r>
              <a:rPr lang="en-US" sz="2800" dirty="0">
                <a:latin typeface="Lub Dub Medium" panose="020B0603030403020204" pitchFamily="34" charset="0"/>
              </a:rPr>
              <a:t>Prevention and Treatment of AF After Cardiac Surgery</a:t>
            </a:r>
          </a:p>
        </p:txBody>
      </p:sp>
      <p:graphicFrame>
        <p:nvGraphicFramePr>
          <p:cNvPr id="3" name="Table 2">
            <a:extLst>
              <a:ext uri="{FF2B5EF4-FFF2-40B4-BE49-F238E27FC236}">
                <a16:creationId xmlns:a16="http://schemas.microsoft.com/office/drawing/2014/main" id="{374979D6-31F1-937A-D60E-0A74951F07DC}"/>
              </a:ext>
            </a:extLst>
          </p:cNvPr>
          <p:cNvGraphicFramePr>
            <a:graphicFrameLocks noGrp="1"/>
          </p:cNvGraphicFramePr>
          <p:nvPr>
            <p:extLst>
              <p:ext uri="{D42A27DB-BD31-4B8C-83A1-F6EECF244321}">
                <p14:modId xmlns:p14="http://schemas.microsoft.com/office/powerpoint/2010/main" val="884870290"/>
              </p:ext>
            </p:extLst>
          </p:nvPr>
        </p:nvGraphicFramePr>
        <p:xfrm>
          <a:off x="1303337" y="1928876"/>
          <a:ext cx="12023726" cy="5105654"/>
        </p:xfrm>
        <a:graphic>
          <a:graphicData uri="http://schemas.openxmlformats.org/drawingml/2006/table">
            <a:tbl>
              <a:tblPr firstRow="1" firstCol="1" bandRow="1"/>
              <a:tblGrid>
                <a:gridCol w="1084540">
                  <a:extLst>
                    <a:ext uri="{9D8B030D-6E8A-4147-A177-3AD203B41FA5}">
                      <a16:colId xmlns:a16="http://schemas.microsoft.com/office/drawing/2014/main" val="47049146"/>
                    </a:ext>
                  </a:extLst>
                </a:gridCol>
                <a:gridCol w="1089350">
                  <a:extLst>
                    <a:ext uri="{9D8B030D-6E8A-4147-A177-3AD203B41FA5}">
                      <a16:colId xmlns:a16="http://schemas.microsoft.com/office/drawing/2014/main" val="311630663"/>
                    </a:ext>
                  </a:extLst>
                </a:gridCol>
                <a:gridCol w="9849836">
                  <a:extLst>
                    <a:ext uri="{9D8B030D-6E8A-4147-A177-3AD203B41FA5}">
                      <a16:colId xmlns:a16="http://schemas.microsoft.com/office/drawing/2014/main" val="3985053682"/>
                    </a:ext>
                  </a:extLst>
                </a:gridCol>
              </a:tblGrid>
              <a:tr h="1181100">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Prevention of AF After Cardiac Surgery</a:t>
                      </a:r>
                      <a:endParaRPr lang="en-US" sz="1800" dirty="0">
                        <a:effectLst/>
                        <a:latin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 for Prevention of AF After Cardiac Surgery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415986267"/>
                  </a:ext>
                </a:extLst>
              </a:tr>
              <a:tr h="541868">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COR</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LOE</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Recommendations</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984057"/>
                  </a:ext>
                </a:extLst>
              </a:tr>
              <a:tr h="1820332">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a:ea typeface="Times New Roman" panose="02020603050405020304" pitchFamily="18" charset="0"/>
                          <a:cs typeface="Times New Roman"/>
                        </a:rPr>
                        <a:t>In patients undergoing cardiac surgery who are at high risk for postoperative AF, it is reasonable to administer short-term prophylactic beta blockers or amiodarone to reduce the incidence of postoperative AF.</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9976670"/>
                  </a:ext>
                </a:extLst>
              </a:tr>
              <a:tr h="118110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B-R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undergoing CABG, aortic valve, or ascending aortic aneurysm operations, it is reasonable to perform concomitant posterior left pericardiotomy to reduce the incidence of postoperative AF.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3558282"/>
                  </a:ext>
                </a:extLst>
              </a:tr>
            </a:tbl>
          </a:graphicData>
        </a:graphic>
      </p:graphicFrame>
    </p:spTree>
    <p:extLst>
      <p:ext uri="{BB962C8B-B14F-4D97-AF65-F5344CB8AC3E}">
        <p14:creationId xmlns:p14="http://schemas.microsoft.com/office/powerpoint/2010/main" val="2410129298"/>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209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pic>
        <p:nvPicPr>
          <p:cNvPr id="2" name="Picture 1" descr="A yellow squares with black text&#10;&#10;Description automatically generated">
            <a:extLst>
              <a:ext uri="{FF2B5EF4-FFF2-40B4-BE49-F238E27FC236}">
                <a16:creationId xmlns:a16="http://schemas.microsoft.com/office/drawing/2014/main" id="{3C78432F-D221-82F9-B2A7-A7536D2DB054}"/>
              </a:ext>
            </a:extLst>
          </p:cNvPr>
          <p:cNvPicPr>
            <a:picLocks noChangeAspect="1"/>
          </p:cNvPicPr>
          <p:nvPr/>
        </p:nvPicPr>
        <p:blipFill>
          <a:blip r:embed="rId2"/>
          <a:stretch>
            <a:fillRect/>
          </a:stretch>
        </p:blipFill>
        <p:spPr>
          <a:xfrm>
            <a:off x="515328" y="1905000"/>
            <a:ext cx="13599743" cy="4876800"/>
          </a:xfrm>
          <a:prstGeom prst="rect">
            <a:avLst/>
          </a:prstGeom>
        </p:spPr>
      </p:pic>
      <p:sp>
        <p:nvSpPr>
          <p:cNvPr id="3" name="Title 5">
            <a:extLst>
              <a:ext uri="{FF2B5EF4-FFF2-40B4-BE49-F238E27FC236}">
                <a16:creationId xmlns:a16="http://schemas.microsoft.com/office/drawing/2014/main" id="{EEF192E9-731C-0EF6-98C2-97064A4FC6C3}"/>
              </a:ext>
            </a:extLst>
          </p:cNvPr>
          <p:cNvSpPr>
            <a:spLocks noGrp="1"/>
          </p:cNvSpPr>
          <p:nvPr>
            <p:ph type="ctrTitle"/>
          </p:nvPr>
        </p:nvSpPr>
        <p:spPr>
          <a:xfrm>
            <a:off x="3047999" y="790575"/>
            <a:ext cx="8534400" cy="533399"/>
          </a:xfrm>
        </p:spPr>
        <p:txBody>
          <a:bodyPr/>
          <a:lstStyle/>
          <a:p>
            <a:r>
              <a:rPr lang="en-US" sz="2800" dirty="0">
                <a:latin typeface="Lub Dub Medium" panose="020B0603030403020204" pitchFamily="34" charset="0"/>
              </a:rPr>
              <a:t>Figure 25. Prevention of AF After Cardiac Surgery</a:t>
            </a:r>
          </a:p>
        </p:txBody>
      </p:sp>
      <p:sp>
        <p:nvSpPr>
          <p:cNvPr id="6" name="TextBox 5">
            <a:extLst>
              <a:ext uri="{FF2B5EF4-FFF2-40B4-BE49-F238E27FC236}">
                <a16:creationId xmlns:a16="http://schemas.microsoft.com/office/drawing/2014/main" id="{F767D5C4-355B-C1CB-6B8F-5BA4C82AC327}"/>
              </a:ext>
            </a:extLst>
          </p:cNvPr>
          <p:cNvSpPr txBox="1"/>
          <p:nvPr/>
        </p:nvSpPr>
        <p:spPr>
          <a:xfrm>
            <a:off x="515328" y="7162026"/>
            <a:ext cx="5562600" cy="276999"/>
          </a:xfrm>
          <a:prstGeom prst="rect">
            <a:avLst/>
          </a:prstGeom>
          <a:noFill/>
        </p:spPr>
        <p:txBody>
          <a:bodyPr wrap="square">
            <a:spAutoFit/>
          </a:bodyPr>
          <a:lstStyle/>
          <a:p>
            <a:r>
              <a:rPr lang="en-US" sz="1200" dirty="0">
                <a:latin typeface="Lub Dub Medium" panose="020B0603030403020204" pitchFamily="34" charset="0"/>
              </a:rPr>
              <a:t>AF indicates atrial fibrillation; and CABG, coronary artery bypass graft.</a:t>
            </a:r>
          </a:p>
        </p:txBody>
      </p:sp>
      <p:sp>
        <p:nvSpPr>
          <p:cNvPr id="4" name="TextBox 3">
            <a:extLst>
              <a:ext uri="{FF2B5EF4-FFF2-40B4-BE49-F238E27FC236}">
                <a16:creationId xmlns:a16="http://schemas.microsoft.com/office/drawing/2014/main" id="{9274ACB7-6E6C-C69F-B825-CCE1B24CF825}"/>
              </a:ext>
            </a:extLst>
          </p:cNvPr>
          <p:cNvSpPr txBox="1"/>
          <p:nvPr/>
        </p:nvSpPr>
        <p:spPr>
          <a:xfrm>
            <a:off x="11752871" y="7162025"/>
            <a:ext cx="2362200" cy="276999"/>
          </a:xfrm>
          <a:prstGeom prst="rect">
            <a:avLst/>
          </a:prstGeom>
          <a:noFill/>
        </p:spPr>
        <p:txBody>
          <a:bodyPr wrap="square">
            <a:spAutoFit/>
          </a:bodyPr>
          <a:lstStyle/>
          <a:p>
            <a:r>
              <a:rPr lang="en-US" sz="1200" b="1" dirty="0">
                <a:latin typeface="Lub Dub Medium" panose="020B0603030403020204" pitchFamily="34" charset="0"/>
              </a:rPr>
              <a:t>Colors correspond to Table 2. </a:t>
            </a:r>
          </a:p>
        </p:txBody>
      </p:sp>
    </p:spTree>
    <p:extLst>
      <p:ext uri="{BB962C8B-B14F-4D97-AF65-F5344CB8AC3E}">
        <p14:creationId xmlns:p14="http://schemas.microsoft.com/office/powerpoint/2010/main" val="2683878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21</a:t>
            </a:fld>
            <a:endParaRPr lang="en-US" dirty="0"/>
          </a:p>
        </p:txBody>
      </p:sp>
      <p:sp>
        <p:nvSpPr>
          <p:cNvPr id="2" name="Title 3">
            <a:extLst>
              <a:ext uri="{FF2B5EF4-FFF2-40B4-BE49-F238E27FC236}">
                <a16:creationId xmlns:a16="http://schemas.microsoft.com/office/drawing/2014/main" id="{160F381A-613D-431D-90FF-92FD93941FE4}"/>
              </a:ext>
            </a:extLst>
          </p:cNvPr>
          <p:cNvSpPr>
            <a:spLocks noGrp="1"/>
          </p:cNvSpPr>
          <p:nvPr>
            <p:ph type="ctrTitle"/>
          </p:nvPr>
        </p:nvSpPr>
        <p:spPr>
          <a:xfrm>
            <a:off x="3371850" y="382664"/>
            <a:ext cx="7886700" cy="533400"/>
          </a:xfrm>
        </p:spPr>
        <p:txBody>
          <a:bodyPr/>
          <a:lstStyle/>
          <a:p>
            <a:r>
              <a:rPr lang="en-US" sz="2800" dirty="0">
                <a:latin typeface="Lub Dub Medium" panose="020B0603030403020204" pitchFamily="34" charset="0"/>
              </a:rPr>
              <a:t>Table 3. Risk Factors for Diagnosed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6" name="Table 5">
            <a:extLst>
              <a:ext uri="{FF2B5EF4-FFF2-40B4-BE49-F238E27FC236}">
                <a16:creationId xmlns:a16="http://schemas.microsoft.com/office/drawing/2014/main" id="{65399E90-0C67-42C1-187E-CCC6B23B56B0}"/>
              </a:ext>
            </a:extLst>
          </p:cNvPr>
          <p:cNvGraphicFramePr>
            <a:graphicFrameLocks noGrp="1"/>
          </p:cNvGraphicFramePr>
          <p:nvPr>
            <p:extLst>
              <p:ext uri="{D42A27DB-BD31-4B8C-83A1-F6EECF244321}">
                <p14:modId xmlns:p14="http://schemas.microsoft.com/office/powerpoint/2010/main" val="136402482"/>
              </p:ext>
            </p:extLst>
          </p:nvPr>
        </p:nvGraphicFramePr>
        <p:xfrm>
          <a:off x="1616692" y="1131212"/>
          <a:ext cx="12617450" cy="5433361"/>
        </p:xfrm>
        <a:graphic>
          <a:graphicData uri="http://schemas.openxmlformats.org/drawingml/2006/table">
            <a:tbl>
              <a:tblPr firstRow="1" firstCol="1" bandRow="1"/>
              <a:tblGrid>
                <a:gridCol w="2041525">
                  <a:extLst>
                    <a:ext uri="{9D8B030D-6E8A-4147-A177-3AD203B41FA5}">
                      <a16:colId xmlns:a16="http://schemas.microsoft.com/office/drawing/2014/main" val="2640701655"/>
                    </a:ext>
                  </a:extLst>
                </a:gridCol>
                <a:gridCol w="1143000">
                  <a:extLst>
                    <a:ext uri="{9D8B030D-6E8A-4147-A177-3AD203B41FA5}">
                      <a16:colId xmlns:a16="http://schemas.microsoft.com/office/drawing/2014/main" val="1320821726"/>
                    </a:ext>
                  </a:extLst>
                </a:gridCol>
                <a:gridCol w="2971800">
                  <a:extLst>
                    <a:ext uri="{9D8B030D-6E8A-4147-A177-3AD203B41FA5}">
                      <a16:colId xmlns:a16="http://schemas.microsoft.com/office/drawing/2014/main" val="309903541"/>
                    </a:ext>
                  </a:extLst>
                </a:gridCol>
                <a:gridCol w="1219200">
                  <a:extLst>
                    <a:ext uri="{9D8B030D-6E8A-4147-A177-3AD203B41FA5}">
                      <a16:colId xmlns:a16="http://schemas.microsoft.com/office/drawing/2014/main" val="137854692"/>
                    </a:ext>
                  </a:extLst>
                </a:gridCol>
                <a:gridCol w="5241925">
                  <a:extLst>
                    <a:ext uri="{9D8B030D-6E8A-4147-A177-3AD203B41FA5}">
                      <a16:colId xmlns:a16="http://schemas.microsoft.com/office/drawing/2014/main" val="610988139"/>
                    </a:ext>
                  </a:extLst>
                </a:gridCol>
              </a:tblGrid>
              <a:tr h="1992836">
                <a:tc rowSpan="3">
                  <a:txBody>
                    <a:bodyPr/>
                    <a:lstStyle/>
                    <a:p>
                      <a:pPr marL="0" marR="0" indent="1143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Adiposity markers: weight, BMI, obesity</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Single study                     </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Obesity: population attributable fraction 12.7%-16.9%                                                                                                                                                                                                                            </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342900" marR="0" lvl="0" indent="-342900">
                        <a:lnSpc>
                          <a:spcPct val="2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Weight loss in overweight or obese patients with AF as part of a comprehensive LRFM program: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AF symptoms, burden, recurrence, progression</a:t>
                      </a:r>
                    </a:p>
                    <a:p>
                      <a:pPr marL="342900" marR="0" lvl="0" indent="-342900">
                        <a:lnSpc>
                          <a:spcPct val="2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Bariatric surgery in class III obesity: associated with reversal of AF type,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sinus rhythm </a:t>
                      </a:r>
                      <a:r>
                        <a:rPr lang="en-US" sz="1800" dirty="0" err="1">
                          <a:effectLst/>
                          <a:latin typeface="Times New Roman" panose="02020603050405020304" pitchFamily="18" charset="0"/>
                          <a:ea typeface="Times New Roman" panose="02020603050405020304" pitchFamily="18" charset="0"/>
                        </a:rPr>
                        <a:t>postablation</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2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Weight loss in long-lasting persistent AF and obesity: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1481358"/>
                  </a:ext>
                </a:extLst>
              </a:tr>
              <a:tr h="1344058">
                <a:tc vMerge="1">
                  <a:txBody>
                    <a:bodyPr/>
                    <a:lstStyle/>
                    <a:p>
                      <a:endParaRPr lang="en-US"/>
                    </a:p>
                  </a:txBody>
                  <a:tcPr/>
                </a:tc>
                <a:tc>
                  <a:txBody>
                    <a:bodyPr/>
                    <a:lstStyle/>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lang="en-US" sz="1800" dirty="0">
                          <a:effectLst/>
                          <a:latin typeface="Times New Roman" panose="02020603050405020304" pitchFamily="18" charset="0"/>
                          <a:ea typeface="Times New Roman" panose="02020603050405020304" pitchFamily="18" charset="0"/>
                        </a:rPr>
                        <a:t>SR/MA</a:t>
                      </a:r>
                    </a:p>
                    <a:p>
                      <a:pPr marL="0" marR="0" lvl="0" indent="0">
                        <a:lnSpc>
                          <a:spcPct val="150000"/>
                        </a:lnSpc>
                        <a:spcBef>
                          <a:spcPts val="0"/>
                        </a:spcBef>
                        <a:spcAft>
                          <a:spcPts val="0"/>
                        </a:spcAft>
                        <a:buFont typeface="Symbol" panose="05050102010706020507" pitchFamily="18" charset="2"/>
                        <a:buNone/>
                      </a:pP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BMI: RR, 1.28 per 5-unit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rPr>
                        <a:t> in BMI</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Weight: HR, 1.12 per 15 kg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16410414"/>
                  </a:ext>
                </a:extLst>
              </a:tr>
              <a:tr h="1844706">
                <a:tc vMerge="1">
                  <a:txBody>
                    <a:bodyPr/>
                    <a:lstStyle/>
                    <a:p>
                      <a:endParaRPr lang="en-US"/>
                    </a:p>
                  </a:txBody>
                  <a:tcPr/>
                </a:tc>
                <a:tc>
                  <a:txBody>
                    <a:bodyPr/>
                    <a:lstStyle/>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lang="en-US" sz="1800" dirty="0">
                          <a:effectLst/>
                          <a:latin typeface="Times New Roman" panose="02020603050405020304" pitchFamily="18" charset="0"/>
                          <a:ea typeface="Times New Roman" panose="02020603050405020304" pitchFamily="18" charset="0"/>
                        </a:rPr>
                        <a:t>MR</a:t>
                      </a:r>
                    </a:p>
                    <a:p>
                      <a:pPr marL="342900" marR="0" lvl="0" indent="-342900">
                        <a:lnSpc>
                          <a:spcPct val="150000"/>
                        </a:lnSpc>
                        <a:spcBef>
                          <a:spcPts val="0"/>
                        </a:spcBef>
                        <a:spcAft>
                          <a:spcPts val="0"/>
                        </a:spcAft>
                        <a:buFont typeface="Symbol" panose="05050102010706020507" pitchFamily="18" charset="2"/>
                        <a:buChar char=""/>
                      </a:pP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Obesity</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Birthweight: 1.26 per SD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Childhood BMI (OR, 1.18) </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BMI 1.31 per unit BMI</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286281255"/>
                  </a:ext>
                </a:extLst>
              </a:tr>
            </a:tbl>
          </a:graphicData>
        </a:graphic>
      </p:graphicFrame>
      <p:sp>
        <p:nvSpPr>
          <p:cNvPr id="12" name="TextBox 11">
            <a:extLst>
              <a:ext uri="{FF2B5EF4-FFF2-40B4-BE49-F238E27FC236}">
                <a16:creationId xmlns:a16="http://schemas.microsoft.com/office/drawing/2014/main" id="{03BF6D76-33BB-CF55-AD53-E1443C4E3CDF}"/>
              </a:ext>
            </a:extLst>
          </p:cNvPr>
          <p:cNvSpPr txBox="1"/>
          <p:nvPr/>
        </p:nvSpPr>
        <p:spPr>
          <a:xfrm>
            <a:off x="217107" y="5728037"/>
            <a:ext cx="1435314" cy="1015663"/>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
        <p:nvSpPr>
          <p:cNvPr id="13" name="TextBox 12">
            <a:extLst>
              <a:ext uri="{FF2B5EF4-FFF2-40B4-BE49-F238E27FC236}">
                <a16:creationId xmlns:a16="http://schemas.microsoft.com/office/drawing/2014/main" id="{65E65401-0E6F-AF30-2D03-A0B3E0156754}"/>
              </a:ext>
            </a:extLst>
          </p:cNvPr>
          <p:cNvSpPr txBox="1"/>
          <p:nvPr/>
        </p:nvSpPr>
        <p:spPr>
          <a:xfrm>
            <a:off x="1650146" y="6564573"/>
            <a:ext cx="12954000" cy="1015663"/>
          </a:xfrm>
          <a:prstGeom prst="rect">
            <a:avLst/>
          </a:prstGeom>
          <a:noFill/>
        </p:spPr>
        <p:txBody>
          <a:bodyPr wrap="square">
            <a:spAutoFit/>
          </a:bodyPr>
          <a:lstStyle/>
          <a:p>
            <a:r>
              <a:rPr lang="en-US" sz="1200" dirty="0">
                <a:latin typeface="Lub Dub Medium" panose="020B0603030403020204" pitchFamily="34" charset="0"/>
              </a:rPr>
              <a:t>AF, atrial fibrillation; ASCVD, atherosclerotic cardiovascular disease; BMI, body mass index; BNP, brain </a:t>
            </a:r>
            <a:r>
              <a:rPr lang="en-US" sz="1200" dirty="0" err="1">
                <a:latin typeface="Lub Dub Medium" panose="020B0603030403020204" pitchFamily="34" charset="0"/>
              </a:rPr>
              <a:t>naturiuretic</a:t>
            </a:r>
            <a:r>
              <a:rPr lang="en-US" sz="1200" dirty="0">
                <a:latin typeface="Lub Dub Medium" panose="020B0603030403020204" pitchFamily="34" charset="0"/>
              </a:rPr>
              <a:t> peptide; BP, blood pressure; CABG, coronary artery bypass graft surgery; CAD, coronary artery disease; CI, confidence interval; CKD, chronic kidney disease; DBP, diastolic blood pressure; DM, diabetes mellitus; ECG, electrocardiogram; GWAS, genome-wide association study; HF, heart failure; HR, hazard ratio; LA, left atrial; LRFM, lifestyle and risk factor modification; LV, left ventricular; LVH, left ventricular hypertrophy; MA, meta-analysis; MR, Mendelian randomization; N/A, not available/applicable; OR, odds ratio; RR, relative risk; OSA, obstructive sleep apnea; SMD, standardized mean difference; SBP, systolic blood pressure; SES, socioeconomic status; SR, systematic review; and VHD, valvular heart disease</a:t>
            </a:r>
          </a:p>
        </p:txBody>
      </p:sp>
    </p:spTree>
    <p:extLst>
      <p:ext uri="{BB962C8B-B14F-4D97-AF65-F5344CB8AC3E}">
        <p14:creationId xmlns:p14="http://schemas.microsoft.com/office/powerpoint/2010/main" val="370298375"/>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210</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8CE584F7-78C2-977C-E623-F037BA836180}"/>
              </a:ext>
            </a:extLst>
          </p:cNvPr>
          <p:cNvSpPr>
            <a:spLocks noGrp="1"/>
          </p:cNvSpPr>
          <p:nvPr>
            <p:ph type="ctrTitle"/>
          </p:nvPr>
        </p:nvSpPr>
        <p:spPr>
          <a:xfrm>
            <a:off x="3967162" y="609600"/>
            <a:ext cx="6696076" cy="609600"/>
          </a:xfrm>
        </p:spPr>
        <p:txBody>
          <a:bodyPr/>
          <a:lstStyle/>
          <a:p>
            <a:r>
              <a:rPr lang="en-US" sz="2800" dirty="0">
                <a:latin typeface="Lub Dub Medium" panose="020B0603030403020204" pitchFamily="34" charset="0"/>
              </a:rPr>
              <a:t>Treatment of AF After Cardiac Surgery </a:t>
            </a:r>
          </a:p>
        </p:txBody>
      </p:sp>
      <p:graphicFrame>
        <p:nvGraphicFramePr>
          <p:cNvPr id="3" name="Table 2">
            <a:extLst>
              <a:ext uri="{FF2B5EF4-FFF2-40B4-BE49-F238E27FC236}">
                <a16:creationId xmlns:a16="http://schemas.microsoft.com/office/drawing/2014/main" id="{AC4E30AB-52B3-33B2-CB49-71CA56859AE6}"/>
              </a:ext>
            </a:extLst>
          </p:cNvPr>
          <p:cNvGraphicFramePr>
            <a:graphicFrameLocks noGrp="1"/>
          </p:cNvGraphicFramePr>
          <p:nvPr>
            <p:extLst>
              <p:ext uri="{D42A27DB-BD31-4B8C-83A1-F6EECF244321}">
                <p14:modId xmlns:p14="http://schemas.microsoft.com/office/powerpoint/2010/main" val="3867115277"/>
              </p:ext>
            </p:extLst>
          </p:nvPr>
        </p:nvGraphicFramePr>
        <p:xfrm>
          <a:off x="1828799" y="1524000"/>
          <a:ext cx="10972801" cy="5181600"/>
        </p:xfrm>
        <a:graphic>
          <a:graphicData uri="http://schemas.openxmlformats.org/drawingml/2006/table">
            <a:tbl>
              <a:tblPr firstRow="1" firstCol="1" bandRow="1"/>
              <a:tblGrid>
                <a:gridCol w="994136">
                  <a:extLst>
                    <a:ext uri="{9D8B030D-6E8A-4147-A177-3AD203B41FA5}">
                      <a16:colId xmlns:a16="http://schemas.microsoft.com/office/drawing/2014/main" val="1065968781"/>
                    </a:ext>
                  </a:extLst>
                </a:gridCol>
                <a:gridCol w="994136">
                  <a:extLst>
                    <a:ext uri="{9D8B030D-6E8A-4147-A177-3AD203B41FA5}">
                      <a16:colId xmlns:a16="http://schemas.microsoft.com/office/drawing/2014/main" val="3611384791"/>
                    </a:ext>
                  </a:extLst>
                </a:gridCol>
                <a:gridCol w="8984529">
                  <a:extLst>
                    <a:ext uri="{9D8B030D-6E8A-4147-A177-3AD203B41FA5}">
                      <a16:colId xmlns:a16="http://schemas.microsoft.com/office/drawing/2014/main" val="3049736781"/>
                    </a:ext>
                  </a:extLst>
                </a:gridCol>
              </a:tblGrid>
              <a:tr h="1019511">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Treatment of AF After Cardiac Surgery</a:t>
                      </a:r>
                      <a:endParaRPr lang="en-US" sz="1800" dirty="0">
                        <a:effectLst/>
                        <a:latin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 for Treatment of AF After Cardiac Surgery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360503624"/>
                  </a:ext>
                </a:extLst>
              </a:tr>
              <a:tr h="467734">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COR</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LOE</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Recommendations</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6616902"/>
                  </a:ext>
                </a:extLst>
              </a:tr>
              <a:tr h="510905">
                <a:tc rowSpan="2">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rowSpan="2">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postoperative cardiac surgery patients, beta blockers* are recommended to achieve rate control for AF, unless contraindicated or ineffective in which case a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nondihydropyridine</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calcium channel blocker† is recommended.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0388641"/>
                  </a:ext>
                </a:extLst>
              </a:tr>
              <a:tr h="1060384">
                <a:tc vMerge="1">
                  <a:txBody>
                    <a:bodyPr/>
                    <a:lstStyle/>
                    <a:p>
                      <a:endParaRPr lang="en-US"/>
                    </a:p>
                  </a:txBody>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B-R</a:t>
                      </a:r>
                      <a:r>
                        <a:rPr lang="en-US" sz="1800" b="1" i="0" u="none" strike="noStrike" noProof="0" dirty="0">
                          <a:effectLst/>
                          <a:latin typeface="Times New Roman"/>
                        </a:rPr>
                        <a:t>†</a:t>
                      </a:r>
                      <a:endParaRPr lang="en-US" sz="1800" u="none"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vMerge="1">
                  <a:txBody>
                    <a:bodyPr/>
                    <a:lstStyle/>
                    <a:p>
                      <a:endParaRPr lang="en-US"/>
                    </a:p>
                  </a:txBody>
                  <a:tcPr/>
                </a:tc>
                <a:extLst>
                  <a:ext uri="{0D108BD9-81ED-4DB2-BD59-A6C34878D82A}">
                    <a16:rowId xmlns:a16="http://schemas.microsoft.com/office/drawing/2014/main" val="2583696640"/>
                  </a:ext>
                </a:extLst>
              </a:tr>
              <a:tr h="2123066">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hemodynamically stable cardiac surgery patients with postoperative AF, rate-control (target heart rate, &lt;100 bpm) and/or rhythm-control medications are recommended as initial therapy, with the choice of strategy according to patient symptoms, hemodynamic consequences of the arrhythmia, and physician preference.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8344017"/>
                  </a:ext>
                </a:extLst>
              </a:tr>
            </a:tbl>
          </a:graphicData>
        </a:graphic>
      </p:graphicFrame>
      <p:sp>
        <p:nvSpPr>
          <p:cNvPr id="4" name="TextBox 3">
            <a:extLst>
              <a:ext uri="{FF2B5EF4-FFF2-40B4-BE49-F238E27FC236}">
                <a16:creationId xmlns:a16="http://schemas.microsoft.com/office/drawing/2014/main" id="{56142421-25DB-9786-33C8-7CF68DA19947}"/>
              </a:ext>
            </a:extLst>
          </p:cNvPr>
          <p:cNvSpPr txBox="1"/>
          <p:nvPr/>
        </p:nvSpPr>
        <p:spPr>
          <a:xfrm>
            <a:off x="5943600" y="38862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p:txBody>
      </p:sp>
      <p:sp>
        <p:nvSpPr>
          <p:cNvPr id="7" name="TextBox 6">
            <a:extLst>
              <a:ext uri="{FF2B5EF4-FFF2-40B4-BE49-F238E27FC236}">
                <a16:creationId xmlns:a16="http://schemas.microsoft.com/office/drawing/2014/main" id="{08EDF0C4-67F3-BA09-003E-EAB503C5A626}"/>
              </a:ext>
            </a:extLst>
          </p:cNvPr>
          <p:cNvSpPr txBox="1"/>
          <p:nvPr/>
        </p:nvSpPr>
        <p:spPr>
          <a:xfrm>
            <a:off x="1828799" y="7010400"/>
            <a:ext cx="7315200" cy="461665"/>
          </a:xfrm>
          <a:prstGeom prst="rect">
            <a:avLst/>
          </a:prstGeom>
          <a:noFill/>
        </p:spPr>
        <p:txBody>
          <a:bodyPr wrap="square">
            <a:spAutoFit/>
          </a:bodyPr>
          <a:lstStyle/>
          <a:p>
            <a:r>
              <a:rPr lang="en-US" sz="1200" dirty="0">
                <a:latin typeface="Lub Dub Medium" panose="020B0603030403020204" pitchFamily="34" charset="0"/>
              </a:rPr>
              <a:t>*A LOE applies to the data on beta blockers.​</a:t>
            </a:r>
          </a:p>
          <a:p>
            <a:r>
              <a:rPr lang="en-US" sz="1200" dirty="0">
                <a:latin typeface="Lub Dub Medium" panose="020B0603030403020204" pitchFamily="34" charset="0"/>
              </a:rPr>
              <a:t>†B-R LOE applies to the data on </a:t>
            </a:r>
            <a:r>
              <a:rPr lang="en-US" sz="1200" dirty="0" err="1">
                <a:latin typeface="Lub Dub Medium" panose="020B0603030403020204" pitchFamily="34" charset="0"/>
              </a:rPr>
              <a:t>nondihydropyridine</a:t>
            </a:r>
            <a:r>
              <a:rPr lang="en-US" sz="1200" dirty="0">
                <a:latin typeface="Lub Dub Medium" panose="020B0603030403020204" pitchFamily="34" charset="0"/>
              </a:rPr>
              <a:t> calcium channel blockers.</a:t>
            </a:r>
          </a:p>
        </p:txBody>
      </p:sp>
    </p:spTree>
    <p:extLst>
      <p:ext uri="{BB962C8B-B14F-4D97-AF65-F5344CB8AC3E}">
        <p14:creationId xmlns:p14="http://schemas.microsoft.com/office/powerpoint/2010/main" val="2630091178"/>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211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E9C7D3D7-A3C7-C5CB-4571-0CED12CEDF77}"/>
              </a:ext>
            </a:extLst>
          </p:cNvPr>
          <p:cNvSpPr>
            <a:spLocks noGrp="1"/>
          </p:cNvSpPr>
          <p:nvPr>
            <p:ph type="ctrTitle"/>
          </p:nvPr>
        </p:nvSpPr>
        <p:spPr>
          <a:xfrm>
            <a:off x="3278981" y="168555"/>
            <a:ext cx="8072438" cy="609600"/>
          </a:xfrm>
        </p:spPr>
        <p:txBody>
          <a:bodyPr/>
          <a:lstStyle/>
          <a:p>
            <a:r>
              <a:rPr lang="en-US" sz="2800" dirty="0">
                <a:latin typeface="Lub Dub Medium" panose="020B0603030403020204" pitchFamily="34" charset="0"/>
              </a:rPr>
              <a:t>Treatment of AF After Cardiac Surgery (</a:t>
            </a:r>
            <a:r>
              <a:rPr lang="en-US" sz="2800" dirty="0" err="1">
                <a:latin typeface="Lub Dub Medium" panose="020B0603030403020204" pitchFamily="34" charset="0"/>
              </a:rPr>
              <a:t>con’t</a:t>
            </a:r>
            <a:r>
              <a:rPr lang="en-US" sz="2800" dirty="0">
                <a:latin typeface="Lub Dub Medium" panose="020B0603030403020204" pitchFamily="34" charset="0"/>
              </a:rPr>
              <a:t>.) </a:t>
            </a:r>
          </a:p>
        </p:txBody>
      </p:sp>
      <p:graphicFrame>
        <p:nvGraphicFramePr>
          <p:cNvPr id="3" name="Table 2">
            <a:extLst>
              <a:ext uri="{FF2B5EF4-FFF2-40B4-BE49-F238E27FC236}">
                <a16:creationId xmlns:a16="http://schemas.microsoft.com/office/drawing/2014/main" id="{05BB5F00-9DA8-966A-1273-A0A44369C531}"/>
              </a:ext>
            </a:extLst>
          </p:cNvPr>
          <p:cNvGraphicFramePr>
            <a:graphicFrameLocks noGrp="1"/>
          </p:cNvGraphicFramePr>
          <p:nvPr>
            <p:extLst>
              <p:ext uri="{D42A27DB-BD31-4B8C-83A1-F6EECF244321}">
                <p14:modId xmlns:p14="http://schemas.microsoft.com/office/powerpoint/2010/main" val="825820112"/>
              </p:ext>
            </p:extLst>
          </p:nvPr>
        </p:nvGraphicFramePr>
        <p:xfrm>
          <a:off x="1447800" y="1066800"/>
          <a:ext cx="11734800" cy="6371183"/>
        </p:xfrm>
        <a:graphic>
          <a:graphicData uri="http://schemas.openxmlformats.org/drawingml/2006/table">
            <a:tbl>
              <a:tblPr firstRow="1" firstCol="1" bandRow="1"/>
              <a:tblGrid>
                <a:gridCol w="1058479">
                  <a:extLst>
                    <a:ext uri="{9D8B030D-6E8A-4147-A177-3AD203B41FA5}">
                      <a16:colId xmlns:a16="http://schemas.microsoft.com/office/drawing/2014/main" val="2345167625"/>
                    </a:ext>
                  </a:extLst>
                </a:gridCol>
                <a:gridCol w="1063173">
                  <a:extLst>
                    <a:ext uri="{9D8B030D-6E8A-4147-A177-3AD203B41FA5}">
                      <a16:colId xmlns:a16="http://schemas.microsoft.com/office/drawing/2014/main" val="2658365218"/>
                    </a:ext>
                  </a:extLst>
                </a:gridCol>
                <a:gridCol w="9613148">
                  <a:extLst>
                    <a:ext uri="{9D8B030D-6E8A-4147-A177-3AD203B41FA5}">
                      <a16:colId xmlns:a16="http://schemas.microsoft.com/office/drawing/2014/main" val="4058208451"/>
                    </a:ext>
                  </a:extLst>
                </a:gridCol>
              </a:tblGrid>
              <a:tr h="2149195">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B-R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a:ea typeface="Times New Roman" panose="02020603050405020304" pitchFamily="18" charset="0"/>
                          <a:cs typeface="Times New Roman"/>
                        </a:rPr>
                        <a:t>In patients who develop poorly tolerated AF after cardiac surgery, direct current cardioversion in combination with antiarrhythmic drug therapy is recommended, with consideration of imaging to rule out left appendage thrombus before cardioversion in those patients in whom AF has been present &gt;48 hours and who have not been on anticoagulation.</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5422803"/>
                  </a:ext>
                </a:extLst>
              </a:tr>
              <a:tr h="1592402">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4"/>
                      </a:pPr>
                      <a:r>
                        <a:rPr lang="en-US" sz="1800" b="1" dirty="0">
                          <a:effectLst/>
                          <a:latin typeface="Times New Roman"/>
                          <a:ea typeface="Times New Roman" panose="02020603050405020304" pitchFamily="18" charset="0"/>
                          <a:cs typeface="Times New Roman"/>
                        </a:rPr>
                        <a:t>In patients who develop postoperative AF after cardiac surgery, it is reasonable to administer anticoagulation when deemed safe in regard to surgical bleeding for 60 days after surgery unless complications develop and to reevaluate the need for longer term anticoagulation at that time.</a:t>
                      </a:r>
                      <a:r>
                        <a:rPr lang="en-US" sz="1800" b="1" baseline="30000" dirty="0">
                          <a:effectLst/>
                          <a:latin typeface="Times New Roman"/>
                          <a:ea typeface="Times New Roman" panose="02020603050405020304" pitchFamily="18" charset="0"/>
                          <a:cs typeface="Times New Roman"/>
                        </a:rPr>
                        <a:t> </a:t>
                      </a:r>
                      <a:endParaRPr lang="en-US" sz="1800" dirty="0">
                        <a:effectLst/>
                        <a:latin typeface="Times New Roman"/>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2209883"/>
                  </a:ext>
                </a:extLst>
              </a:tr>
              <a:tr h="1592402">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C-LD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5"/>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who develop AF after cardiac surgery and who are treated with rate-control strategy, at 30- to 60-day follow-up it is reasonable to perform rhythm assessment and, if AF does not revert to sinus rhythm spontaneously, consider cardioversion after an adequate duration of anticoagulation.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4096948"/>
                  </a:ext>
                </a:extLst>
              </a:tr>
            </a:tbl>
          </a:graphicData>
        </a:graphic>
      </p:graphicFrame>
    </p:spTree>
    <p:extLst>
      <p:ext uri="{BB962C8B-B14F-4D97-AF65-F5344CB8AC3E}">
        <p14:creationId xmlns:p14="http://schemas.microsoft.com/office/powerpoint/2010/main" val="505414041"/>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212</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pic>
        <p:nvPicPr>
          <p:cNvPr id="2" name="Picture 1" descr="A diagram of a patient's surgery&#10;&#10;Description automatically generated">
            <a:extLst>
              <a:ext uri="{FF2B5EF4-FFF2-40B4-BE49-F238E27FC236}">
                <a16:creationId xmlns:a16="http://schemas.microsoft.com/office/drawing/2014/main" id="{3EA646C4-3179-50D9-5CE8-BE096556F1FB}"/>
              </a:ext>
            </a:extLst>
          </p:cNvPr>
          <p:cNvPicPr>
            <a:picLocks noChangeAspect="1"/>
          </p:cNvPicPr>
          <p:nvPr/>
        </p:nvPicPr>
        <p:blipFill>
          <a:blip r:embed="rId2"/>
          <a:stretch>
            <a:fillRect/>
          </a:stretch>
        </p:blipFill>
        <p:spPr>
          <a:xfrm>
            <a:off x="3165133" y="0"/>
            <a:ext cx="8300133" cy="7541626"/>
          </a:xfrm>
          <a:prstGeom prst="rect">
            <a:avLst/>
          </a:prstGeom>
        </p:spPr>
      </p:pic>
      <p:sp>
        <p:nvSpPr>
          <p:cNvPr id="3" name="Title 5">
            <a:extLst>
              <a:ext uri="{FF2B5EF4-FFF2-40B4-BE49-F238E27FC236}">
                <a16:creationId xmlns:a16="http://schemas.microsoft.com/office/drawing/2014/main" id="{1A9A0F51-A424-B150-0C08-F0433DC4CA82}"/>
              </a:ext>
            </a:extLst>
          </p:cNvPr>
          <p:cNvSpPr>
            <a:spLocks noGrp="1"/>
          </p:cNvSpPr>
          <p:nvPr>
            <p:ph type="ctrTitle"/>
          </p:nvPr>
        </p:nvSpPr>
        <p:spPr>
          <a:xfrm>
            <a:off x="381000" y="1371600"/>
            <a:ext cx="2133600" cy="2057400"/>
          </a:xfrm>
        </p:spPr>
        <p:txBody>
          <a:bodyPr/>
          <a:lstStyle/>
          <a:p>
            <a:r>
              <a:rPr lang="en-US" sz="2800" dirty="0">
                <a:latin typeface="Lub Dub Medium" panose="020B0603030403020204" pitchFamily="34" charset="0"/>
              </a:rPr>
              <a:t>Figure 26. Treatment of AF After Cardiac Surgery</a:t>
            </a:r>
          </a:p>
        </p:txBody>
      </p:sp>
      <p:sp>
        <p:nvSpPr>
          <p:cNvPr id="6" name="TextBox 5">
            <a:extLst>
              <a:ext uri="{FF2B5EF4-FFF2-40B4-BE49-F238E27FC236}">
                <a16:creationId xmlns:a16="http://schemas.microsoft.com/office/drawing/2014/main" id="{5CA5C078-8820-487E-4758-80A5BA1AA43F}"/>
              </a:ext>
            </a:extLst>
          </p:cNvPr>
          <p:cNvSpPr txBox="1"/>
          <p:nvPr/>
        </p:nvSpPr>
        <p:spPr>
          <a:xfrm>
            <a:off x="380999" y="6858000"/>
            <a:ext cx="2133601" cy="646331"/>
          </a:xfrm>
          <a:prstGeom prst="rect">
            <a:avLst/>
          </a:prstGeom>
          <a:noFill/>
        </p:spPr>
        <p:txBody>
          <a:bodyPr wrap="square">
            <a:spAutoFit/>
          </a:bodyPr>
          <a:lstStyle/>
          <a:p>
            <a:r>
              <a:rPr lang="en-US" sz="1200" dirty="0">
                <a:latin typeface="Lub Dub Medium" panose="020B0603030403020204" pitchFamily="34" charset="0"/>
              </a:rPr>
              <a:t>AF indicates atrial fibrillation; and HR, heart rate. </a:t>
            </a:r>
          </a:p>
        </p:txBody>
      </p:sp>
      <p:sp>
        <p:nvSpPr>
          <p:cNvPr id="4" name="TextBox 3">
            <a:extLst>
              <a:ext uri="{FF2B5EF4-FFF2-40B4-BE49-F238E27FC236}">
                <a16:creationId xmlns:a16="http://schemas.microsoft.com/office/drawing/2014/main" id="{4CEE7EBC-D268-2EF6-2FAB-5400C5E84439}"/>
              </a:ext>
            </a:extLst>
          </p:cNvPr>
          <p:cNvSpPr txBox="1"/>
          <p:nvPr/>
        </p:nvSpPr>
        <p:spPr>
          <a:xfrm>
            <a:off x="11887199" y="7181165"/>
            <a:ext cx="2362200" cy="276999"/>
          </a:xfrm>
          <a:prstGeom prst="rect">
            <a:avLst/>
          </a:prstGeom>
          <a:noFill/>
        </p:spPr>
        <p:txBody>
          <a:bodyPr wrap="square">
            <a:spAutoFit/>
          </a:bodyPr>
          <a:lstStyle/>
          <a:p>
            <a:r>
              <a:rPr lang="en-US" sz="1200" b="1" dirty="0">
                <a:latin typeface="Lub Dub Medium" panose="020B0603030403020204" pitchFamily="34" charset="0"/>
              </a:rPr>
              <a:t>Colors correspond to Table 2. </a:t>
            </a:r>
          </a:p>
        </p:txBody>
      </p:sp>
    </p:spTree>
    <p:extLst>
      <p:ext uri="{BB962C8B-B14F-4D97-AF65-F5344CB8AC3E}">
        <p14:creationId xmlns:p14="http://schemas.microsoft.com/office/powerpoint/2010/main" val="3170161644"/>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213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9C7709D8-686E-C307-C166-AA68481E5C6C}"/>
              </a:ext>
            </a:extLst>
          </p:cNvPr>
          <p:cNvSpPr>
            <a:spLocks noGrp="1"/>
          </p:cNvSpPr>
          <p:nvPr>
            <p:ph type="ctrTitle"/>
          </p:nvPr>
        </p:nvSpPr>
        <p:spPr>
          <a:xfrm>
            <a:off x="4495800" y="457200"/>
            <a:ext cx="5638800" cy="838200"/>
          </a:xfrm>
        </p:spPr>
        <p:txBody>
          <a:bodyPr/>
          <a:lstStyle/>
          <a:p>
            <a:r>
              <a:rPr lang="en-US" sz="2800" dirty="0">
                <a:latin typeface="Lub Dub Medium" panose="020B0603030403020204" pitchFamily="34" charset="0"/>
              </a:rPr>
              <a:t>Acute Medical Illness or Surgery (Including AF in Critical Care)</a:t>
            </a:r>
          </a:p>
        </p:txBody>
      </p:sp>
      <p:graphicFrame>
        <p:nvGraphicFramePr>
          <p:cNvPr id="3" name="Table 2">
            <a:extLst>
              <a:ext uri="{FF2B5EF4-FFF2-40B4-BE49-F238E27FC236}">
                <a16:creationId xmlns:a16="http://schemas.microsoft.com/office/drawing/2014/main" id="{7701467B-F337-63A2-E9E5-0C75D16582C4}"/>
              </a:ext>
            </a:extLst>
          </p:cNvPr>
          <p:cNvGraphicFramePr>
            <a:graphicFrameLocks noGrp="1"/>
          </p:cNvGraphicFramePr>
          <p:nvPr>
            <p:extLst>
              <p:ext uri="{D42A27DB-BD31-4B8C-83A1-F6EECF244321}">
                <p14:modId xmlns:p14="http://schemas.microsoft.com/office/powerpoint/2010/main" val="2556097535"/>
              </p:ext>
            </p:extLst>
          </p:nvPr>
        </p:nvGraphicFramePr>
        <p:xfrm>
          <a:off x="1073347" y="1580515"/>
          <a:ext cx="12483706" cy="5068570"/>
        </p:xfrm>
        <a:graphic>
          <a:graphicData uri="http://schemas.openxmlformats.org/drawingml/2006/table">
            <a:tbl>
              <a:tblPr firstRow="1" firstCol="1" bandRow="1"/>
              <a:tblGrid>
                <a:gridCol w="1248371">
                  <a:extLst>
                    <a:ext uri="{9D8B030D-6E8A-4147-A177-3AD203B41FA5}">
                      <a16:colId xmlns:a16="http://schemas.microsoft.com/office/drawing/2014/main" val="3148330883"/>
                    </a:ext>
                  </a:extLst>
                </a:gridCol>
                <a:gridCol w="1235887">
                  <a:extLst>
                    <a:ext uri="{9D8B030D-6E8A-4147-A177-3AD203B41FA5}">
                      <a16:colId xmlns:a16="http://schemas.microsoft.com/office/drawing/2014/main" val="2514863750"/>
                    </a:ext>
                  </a:extLst>
                </a:gridCol>
                <a:gridCol w="9999448">
                  <a:extLst>
                    <a:ext uri="{9D8B030D-6E8A-4147-A177-3AD203B41FA5}">
                      <a16:colId xmlns:a16="http://schemas.microsoft.com/office/drawing/2014/main" val="2857205224"/>
                    </a:ext>
                  </a:extLst>
                </a:gridCol>
              </a:tblGrid>
              <a:tr h="0">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Acute Medical Illness or Surgery (Including AF in Critical Care)</a:t>
                      </a:r>
                    </a:p>
                    <a:p>
                      <a:pPr marL="0" marR="0" algn="ctr">
                        <a:lnSpc>
                          <a:spcPct val="2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200000"/>
                        </a:lnSpc>
                        <a:spcBef>
                          <a:spcPts val="0"/>
                        </a:spcBef>
                        <a:spcAft>
                          <a:spcPts val="0"/>
                        </a:spcAft>
                        <a:tabLst>
                          <a:tab pos="609600" algn="l"/>
                        </a:tabLs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Recommendations for Acute Medical Illness or Surgery (Including AF in Critical Care)</a:t>
                      </a: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386696676"/>
                  </a:ext>
                </a:extLst>
              </a:tr>
              <a:tr h="0">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COR</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LOE</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Recommendations</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9660297"/>
                  </a:ext>
                </a:extLst>
              </a:tr>
              <a:tr h="69088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a:effectLst/>
                          <a:latin typeface="Times New Roman"/>
                          <a:ea typeface="Calibri" panose="020F0502020204030204" pitchFamily="34" charset="0"/>
                          <a:cs typeface="Times New Roman"/>
                        </a:rPr>
                        <a:t>Patients with AF who are identified in the setting of acute medical illness or surgery should be counseled </a:t>
                      </a:r>
                      <a:r>
                        <a:rPr lang="en-US" sz="1800" b="1" dirty="0">
                          <a:effectLst/>
                          <a:latin typeface="Times New Roman"/>
                          <a:ea typeface="Calibri" panose="020F0502020204030204" pitchFamily="34" charset="0"/>
                          <a:cs typeface="Times New Roman"/>
                        </a:rPr>
                        <a:t>about the significant risk of recurrent AF after the acute illness is resolved.</a:t>
                      </a:r>
                      <a:endParaRPr lang="en-US" sz="1800" dirty="0">
                        <a:effectLst/>
                        <a:latin typeface="Times New Roman"/>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9026529"/>
                  </a:ext>
                </a:extLst>
              </a:tr>
              <a:tr h="94234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a:ea typeface="Calibri" panose="020F0502020204030204" pitchFamily="34" charset="0"/>
                          <a:cs typeface="Times New Roman"/>
                        </a:rPr>
                        <a:t>In patients with AF who are identified in the setting of acute medical illness or surgery, outpatient follow-up for thromboembolic risk stratification and decision-making on OAC initiation or continuation, as well as AF surveillance, can be beneficial given a high risk of AF recurrence.</a:t>
                      </a:r>
                      <a:endParaRPr lang="en-US" sz="1800" dirty="0">
                        <a:effectLst/>
                        <a:latin typeface="Times New Roman"/>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9275461"/>
                  </a:ext>
                </a:extLst>
              </a:tr>
              <a:tr h="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2b</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a:ea typeface="Calibri" panose="020F0502020204030204" pitchFamily="34" charset="0"/>
                          <a:cs typeface="Times New Roman"/>
                        </a:rPr>
                        <a:t>In patients with AF who are identified in the setting of critical illness due to sepsis, the benefits of anticoagulation during critical illness for stroke prevention are uncertain.</a:t>
                      </a:r>
                      <a:endParaRPr lang="en-US" sz="1800" dirty="0">
                        <a:effectLst/>
                        <a:latin typeface="Times New Roman"/>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2393806"/>
                  </a:ext>
                </a:extLst>
              </a:tr>
            </a:tbl>
          </a:graphicData>
        </a:graphic>
      </p:graphicFrame>
    </p:spTree>
    <p:extLst>
      <p:ext uri="{BB962C8B-B14F-4D97-AF65-F5344CB8AC3E}">
        <p14:creationId xmlns:p14="http://schemas.microsoft.com/office/powerpoint/2010/main" val="593065017"/>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214</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3" name="Title 5">
            <a:extLst>
              <a:ext uri="{FF2B5EF4-FFF2-40B4-BE49-F238E27FC236}">
                <a16:creationId xmlns:a16="http://schemas.microsoft.com/office/drawing/2014/main" id="{897FD1B0-8E87-6C10-3903-F5587FA649B1}"/>
              </a:ext>
            </a:extLst>
          </p:cNvPr>
          <p:cNvSpPr>
            <a:spLocks noGrp="1"/>
          </p:cNvSpPr>
          <p:nvPr>
            <p:ph type="ctrTitle"/>
          </p:nvPr>
        </p:nvSpPr>
        <p:spPr>
          <a:xfrm>
            <a:off x="2457450" y="304800"/>
            <a:ext cx="9715500" cy="584794"/>
          </a:xfrm>
        </p:spPr>
        <p:txBody>
          <a:bodyPr/>
          <a:lstStyle/>
          <a:p>
            <a:r>
              <a:rPr lang="en-US" sz="2800" dirty="0">
                <a:latin typeface="Lub Dub Medium" panose="020B0603030403020204" pitchFamily="34" charset="0"/>
              </a:rPr>
              <a:t>Figure 27. Unadjusted Cumulative Risk of AF Recurrence</a:t>
            </a:r>
          </a:p>
        </p:txBody>
      </p:sp>
      <p:sp>
        <p:nvSpPr>
          <p:cNvPr id="6" name="TextBox 5">
            <a:extLst>
              <a:ext uri="{FF2B5EF4-FFF2-40B4-BE49-F238E27FC236}">
                <a16:creationId xmlns:a16="http://schemas.microsoft.com/office/drawing/2014/main" id="{B6C1CE99-2DD6-B136-481C-F89F4FD974FA}"/>
              </a:ext>
            </a:extLst>
          </p:cNvPr>
          <p:cNvSpPr txBox="1"/>
          <p:nvPr/>
        </p:nvSpPr>
        <p:spPr>
          <a:xfrm>
            <a:off x="838200" y="6628148"/>
            <a:ext cx="12954000" cy="830997"/>
          </a:xfrm>
          <a:prstGeom prst="rect">
            <a:avLst/>
          </a:prstGeom>
          <a:noFill/>
        </p:spPr>
        <p:txBody>
          <a:bodyPr wrap="square">
            <a:spAutoFit/>
          </a:bodyPr>
          <a:lstStyle/>
          <a:p>
            <a:r>
              <a:rPr lang="en-US" sz="1200" dirty="0">
                <a:latin typeface="Lub Dub Medium" panose="020B0603030403020204" pitchFamily="34" charset="0"/>
              </a:rPr>
              <a:t>Unadjusted curves displaying cumulative risk of recurrent AF, generated using Kaplan-Meier method. (A) Overall risk of recurrent AF among individuals with and without acute precipitants. (B) Overall risk of recurrent AF among individuals with infection, cardiac surgery, and </a:t>
            </a:r>
            <a:r>
              <a:rPr lang="en-US" sz="1200" dirty="0" err="1">
                <a:latin typeface="Lub Dub Medium" panose="020B0603030403020204" pitchFamily="34" charset="0"/>
              </a:rPr>
              <a:t>noncardiothoracic</a:t>
            </a:r>
            <a:r>
              <a:rPr lang="en-US" sz="1200" dirty="0">
                <a:latin typeface="Lub Dub Medium" panose="020B0603030403020204" pitchFamily="34" charset="0"/>
              </a:rPr>
              <a:t> surgery compared with no precipitant. These 3 precipitants were selected for display because the risk of recurrent AF was significantly lower compared with the referent group without precipitants in multivariable adjusted models. Individuals with other AF precipitants were excluded from this plot for clarity. AF indicates atrial fibrillation; and CT,  cardiothoracic. </a:t>
            </a:r>
          </a:p>
        </p:txBody>
      </p:sp>
      <p:pic>
        <p:nvPicPr>
          <p:cNvPr id="4" name="Picture 3" descr="A graph of precipitant and precipitant fibrillation&#10;&#10;Description automatically generated">
            <a:extLst>
              <a:ext uri="{FF2B5EF4-FFF2-40B4-BE49-F238E27FC236}">
                <a16:creationId xmlns:a16="http://schemas.microsoft.com/office/drawing/2014/main" id="{1C4770FB-7B47-8F21-0755-37B40835E766}"/>
              </a:ext>
            </a:extLst>
          </p:cNvPr>
          <p:cNvPicPr>
            <a:picLocks noChangeAspect="1"/>
          </p:cNvPicPr>
          <p:nvPr/>
        </p:nvPicPr>
        <p:blipFill>
          <a:blip r:embed="rId2"/>
          <a:stretch>
            <a:fillRect/>
          </a:stretch>
        </p:blipFill>
        <p:spPr>
          <a:xfrm>
            <a:off x="1837427" y="1433551"/>
            <a:ext cx="11645659" cy="5069199"/>
          </a:xfrm>
          <a:prstGeom prst="rect">
            <a:avLst/>
          </a:prstGeom>
        </p:spPr>
      </p:pic>
    </p:spTree>
    <p:extLst>
      <p:ext uri="{BB962C8B-B14F-4D97-AF65-F5344CB8AC3E}">
        <p14:creationId xmlns:p14="http://schemas.microsoft.com/office/powerpoint/2010/main" val="271589331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215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D0594B14-5E4A-5525-1919-9D251C850293}"/>
              </a:ext>
            </a:extLst>
          </p:cNvPr>
          <p:cNvSpPr>
            <a:spLocks noGrp="1"/>
          </p:cNvSpPr>
          <p:nvPr>
            <p:ph type="ctrTitle"/>
          </p:nvPr>
        </p:nvSpPr>
        <p:spPr>
          <a:xfrm>
            <a:off x="3600450" y="381000"/>
            <a:ext cx="7429500" cy="584794"/>
          </a:xfrm>
        </p:spPr>
        <p:txBody>
          <a:bodyPr/>
          <a:lstStyle/>
          <a:p>
            <a:r>
              <a:rPr lang="en-US" sz="2800" dirty="0">
                <a:latin typeface="Lub Dub Medium" panose="020B0603030403020204" pitchFamily="34" charset="0"/>
              </a:rPr>
              <a:t>Figure 28. Acute Medical or Surgical Illness</a:t>
            </a:r>
          </a:p>
        </p:txBody>
      </p:sp>
      <p:pic>
        <p:nvPicPr>
          <p:cNvPr id="3" name="Picture 2" descr="A diagram of a patient's life cycle&#10;&#10;Description automatically generated">
            <a:extLst>
              <a:ext uri="{FF2B5EF4-FFF2-40B4-BE49-F238E27FC236}">
                <a16:creationId xmlns:a16="http://schemas.microsoft.com/office/drawing/2014/main" id="{D2EA609D-1797-752B-5F95-F74C56566123}"/>
              </a:ext>
            </a:extLst>
          </p:cNvPr>
          <p:cNvPicPr>
            <a:picLocks noChangeAspect="1"/>
          </p:cNvPicPr>
          <p:nvPr/>
        </p:nvPicPr>
        <p:blipFill>
          <a:blip r:embed="rId2"/>
          <a:stretch>
            <a:fillRect/>
          </a:stretch>
        </p:blipFill>
        <p:spPr>
          <a:xfrm>
            <a:off x="1447800" y="1220665"/>
            <a:ext cx="11734800" cy="5788270"/>
          </a:xfrm>
          <a:prstGeom prst="rect">
            <a:avLst/>
          </a:prstGeom>
        </p:spPr>
      </p:pic>
      <p:sp>
        <p:nvSpPr>
          <p:cNvPr id="6" name="TextBox 5">
            <a:extLst>
              <a:ext uri="{FF2B5EF4-FFF2-40B4-BE49-F238E27FC236}">
                <a16:creationId xmlns:a16="http://schemas.microsoft.com/office/drawing/2014/main" id="{10677B1F-E396-CF17-4A3F-E1595E07136A}"/>
              </a:ext>
            </a:extLst>
          </p:cNvPr>
          <p:cNvSpPr txBox="1"/>
          <p:nvPr/>
        </p:nvSpPr>
        <p:spPr>
          <a:xfrm>
            <a:off x="914400" y="7125306"/>
            <a:ext cx="2514600" cy="276999"/>
          </a:xfrm>
          <a:prstGeom prst="rect">
            <a:avLst/>
          </a:prstGeom>
          <a:noFill/>
        </p:spPr>
        <p:txBody>
          <a:bodyPr wrap="square">
            <a:spAutoFit/>
          </a:bodyPr>
          <a:lstStyle/>
          <a:p>
            <a:r>
              <a:rPr lang="en-US" sz="1200" dirty="0">
                <a:latin typeface="Lub Dub Medium" panose="020B0603030403020204" pitchFamily="34" charset="0"/>
              </a:rPr>
              <a:t>AF indicates atrial fibrillation. </a:t>
            </a:r>
          </a:p>
        </p:txBody>
      </p:sp>
    </p:spTree>
    <p:extLst>
      <p:ext uri="{BB962C8B-B14F-4D97-AF65-F5344CB8AC3E}">
        <p14:creationId xmlns:p14="http://schemas.microsoft.com/office/powerpoint/2010/main" val="3182766076"/>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216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317B3A0D-F77A-43A2-5AB4-EE59ED3F24C9}"/>
              </a:ext>
            </a:extLst>
          </p:cNvPr>
          <p:cNvSpPr>
            <a:spLocks noGrp="1"/>
          </p:cNvSpPr>
          <p:nvPr>
            <p:ph type="ctrTitle"/>
          </p:nvPr>
        </p:nvSpPr>
        <p:spPr>
          <a:xfrm>
            <a:off x="5791199" y="1143000"/>
            <a:ext cx="3876135" cy="671422"/>
          </a:xfrm>
        </p:spPr>
        <p:txBody>
          <a:bodyPr/>
          <a:lstStyle/>
          <a:p>
            <a:r>
              <a:rPr lang="en-US" sz="2800" dirty="0">
                <a:latin typeface="Lub Dub Medium" panose="020B0603030403020204" pitchFamily="34" charset="0"/>
              </a:rPr>
              <a:t>Hyperthyroidism</a:t>
            </a:r>
          </a:p>
        </p:txBody>
      </p:sp>
      <p:graphicFrame>
        <p:nvGraphicFramePr>
          <p:cNvPr id="3" name="Table 2">
            <a:extLst>
              <a:ext uri="{FF2B5EF4-FFF2-40B4-BE49-F238E27FC236}">
                <a16:creationId xmlns:a16="http://schemas.microsoft.com/office/drawing/2014/main" id="{37A5B05F-E99C-9AF4-65D4-C582A1F041B0}"/>
              </a:ext>
            </a:extLst>
          </p:cNvPr>
          <p:cNvGraphicFramePr>
            <a:graphicFrameLocks noGrp="1"/>
          </p:cNvGraphicFramePr>
          <p:nvPr>
            <p:extLst>
              <p:ext uri="{D42A27DB-BD31-4B8C-83A1-F6EECF244321}">
                <p14:modId xmlns:p14="http://schemas.microsoft.com/office/powerpoint/2010/main" val="3323734186"/>
              </p:ext>
            </p:extLst>
          </p:nvPr>
        </p:nvGraphicFramePr>
        <p:xfrm>
          <a:off x="1722437" y="2171700"/>
          <a:ext cx="11185525" cy="3886200"/>
        </p:xfrm>
        <a:graphic>
          <a:graphicData uri="http://schemas.openxmlformats.org/drawingml/2006/table">
            <a:tbl>
              <a:tblPr firstRow="1" firstCol="1" bandRow="1"/>
              <a:tblGrid>
                <a:gridCol w="1286336">
                  <a:extLst>
                    <a:ext uri="{9D8B030D-6E8A-4147-A177-3AD203B41FA5}">
                      <a16:colId xmlns:a16="http://schemas.microsoft.com/office/drawing/2014/main" val="36896306"/>
                    </a:ext>
                  </a:extLst>
                </a:gridCol>
                <a:gridCol w="1293046">
                  <a:extLst>
                    <a:ext uri="{9D8B030D-6E8A-4147-A177-3AD203B41FA5}">
                      <a16:colId xmlns:a16="http://schemas.microsoft.com/office/drawing/2014/main" val="3857571723"/>
                    </a:ext>
                  </a:extLst>
                </a:gridCol>
                <a:gridCol w="8606143">
                  <a:extLst>
                    <a:ext uri="{9D8B030D-6E8A-4147-A177-3AD203B41FA5}">
                      <a16:colId xmlns:a16="http://schemas.microsoft.com/office/drawing/2014/main" val="1262881134"/>
                    </a:ext>
                  </a:extLst>
                </a:gridCol>
              </a:tblGrid>
              <a:tr h="1295400">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 for Hyperthyroidism</a:t>
                      </a:r>
                      <a:endParaRPr lang="en-US" sz="1800" dirty="0">
                        <a:effectLst/>
                        <a:latin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rPr>
                        <a:t>Referenced studies that support the recommendation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100" b="1" dirty="0">
                          <a:effectLst/>
                          <a:latin typeface="Times New Roman" panose="02020603050405020304" pitchFamily="18" charset="0"/>
                          <a:ea typeface="Times New Roman" panose="02020603050405020304" pitchFamily="18" charset="0"/>
                        </a:rPr>
                        <a:t>Recommendation for Hyperthyroidism</a:t>
                      </a:r>
                      <a:endParaRPr lang="en-US" sz="11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100" dirty="0">
                          <a:effectLst/>
                          <a:latin typeface="Times New Roman" panose="02020603050405020304" pitchFamily="18" charset="0"/>
                          <a:ea typeface="Times New Roman" panose="02020603050405020304" pitchFamily="18" charset="0"/>
                        </a:rPr>
                        <a:t>Referenced studies that support the recommendation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542643816"/>
                  </a:ext>
                </a:extLst>
              </a:tr>
              <a:tr h="594307">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0720767"/>
                  </a:ext>
                </a:extLst>
              </a:tr>
              <a:tr h="1996493">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In patients with hyperthyroidism and AF who have an elevated risk of stroke based on a standard clinical risk score, anticoagulation is recommended until thyroid function has returned to normal and sinus rhythm can be maintained.</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5423644"/>
                  </a:ext>
                </a:extLst>
              </a:tr>
            </a:tbl>
          </a:graphicData>
        </a:graphic>
      </p:graphicFrame>
    </p:spTree>
    <p:extLst>
      <p:ext uri="{BB962C8B-B14F-4D97-AF65-F5344CB8AC3E}">
        <p14:creationId xmlns:p14="http://schemas.microsoft.com/office/powerpoint/2010/main" val="1808514823"/>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217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F602A4A2-BDFD-12C9-5B79-08EB5219DADA}"/>
              </a:ext>
            </a:extLst>
          </p:cNvPr>
          <p:cNvSpPr>
            <a:spLocks noGrp="1"/>
          </p:cNvSpPr>
          <p:nvPr>
            <p:ph type="ctrTitle"/>
          </p:nvPr>
        </p:nvSpPr>
        <p:spPr>
          <a:xfrm>
            <a:off x="5524499" y="609600"/>
            <a:ext cx="3581401" cy="533400"/>
          </a:xfrm>
        </p:spPr>
        <p:txBody>
          <a:bodyPr/>
          <a:lstStyle/>
          <a:p>
            <a:r>
              <a:rPr lang="en-US" sz="2800" dirty="0">
                <a:latin typeface="Lub Dub Medium" panose="020B0603030403020204" pitchFamily="34" charset="0"/>
              </a:rPr>
              <a:t>Pulmonary Disease</a:t>
            </a:r>
          </a:p>
        </p:txBody>
      </p:sp>
      <p:graphicFrame>
        <p:nvGraphicFramePr>
          <p:cNvPr id="3" name="Table 2">
            <a:extLst>
              <a:ext uri="{FF2B5EF4-FFF2-40B4-BE49-F238E27FC236}">
                <a16:creationId xmlns:a16="http://schemas.microsoft.com/office/drawing/2014/main" id="{9D60BEF5-E48D-5FD5-B97E-70EC59DD2AFA}"/>
              </a:ext>
            </a:extLst>
          </p:cNvPr>
          <p:cNvGraphicFramePr>
            <a:graphicFrameLocks noGrp="1"/>
          </p:cNvGraphicFramePr>
          <p:nvPr>
            <p:extLst>
              <p:ext uri="{D42A27DB-BD31-4B8C-83A1-F6EECF244321}">
                <p14:modId xmlns:p14="http://schemas.microsoft.com/office/powerpoint/2010/main" val="1706393316"/>
              </p:ext>
            </p:extLst>
          </p:nvPr>
        </p:nvGraphicFramePr>
        <p:xfrm>
          <a:off x="2285999" y="1487487"/>
          <a:ext cx="10058400" cy="5254625"/>
        </p:xfrm>
        <a:graphic>
          <a:graphicData uri="http://schemas.openxmlformats.org/drawingml/2006/table">
            <a:tbl>
              <a:tblPr firstRow="1" firstCol="1" bandRow="1"/>
              <a:tblGrid>
                <a:gridCol w="865023">
                  <a:extLst>
                    <a:ext uri="{9D8B030D-6E8A-4147-A177-3AD203B41FA5}">
                      <a16:colId xmlns:a16="http://schemas.microsoft.com/office/drawing/2014/main" val="3767059477"/>
                    </a:ext>
                  </a:extLst>
                </a:gridCol>
                <a:gridCol w="871057">
                  <a:extLst>
                    <a:ext uri="{9D8B030D-6E8A-4147-A177-3AD203B41FA5}">
                      <a16:colId xmlns:a16="http://schemas.microsoft.com/office/drawing/2014/main" val="2019397856"/>
                    </a:ext>
                  </a:extLst>
                </a:gridCol>
                <a:gridCol w="8322320">
                  <a:extLst>
                    <a:ext uri="{9D8B030D-6E8A-4147-A177-3AD203B41FA5}">
                      <a16:colId xmlns:a16="http://schemas.microsoft.com/office/drawing/2014/main" val="754085855"/>
                    </a:ext>
                  </a:extLst>
                </a:gridCol>
              </a:tblGrid>
              <a:tr h="1230757">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Recommendations for Pulmonary Disease</a:t>
                      </a:r>
                      <a:endParaRPr lang="en-US" sz="1800" dirty="0">
                        <a:effectLst/>
                        <a:latin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rPr>
                        <a:t>Referenced studies that support the recommendations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Recommendations for Pulmonary Disease</a:t>
                      </a:r>
                      <a:endParaRPr lang="en-US" sz="18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Referenced studies that support the recommendations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85397133"/>
                  </a:ext>
                </a:extLst>
              </a:tr>
              <a:tr h="564649">
                <a:tc>
                  <a:txBody>
                    <a:bodyPr/>
                    <a:lstStyle/>
                    <a:p>
                      <a:pPr marL="0" marR="0" algn="ctr">
                        <a:lnSpc>
                          <a:spcPct val="200000"/>
                        </a:lnSpc>
                        <a:spcBef>
                          <a:spcPts val="0"/>
                        </a:spcBef>
                        <a:spcAft>
                          <a:spcPts val="0"/>
                        </a:spcAft>
                      </a:pPr>
                      <a:r>
                        <a:rPr lang="en-US" sz="1800" b="1" dirty="0">
                          <a:effectLst/>
                          <a:latin typeface="Times New Roman"/>
                          <a:ea typeface="Times New Roman" panose="02020603050405020304" pitchFamily="18" charset="0"/>
                        </a:rPr>
                        <a:t>COR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Times New Roman" panose="02020603050405020304" pitchFamily="18" charset="0"/>
                        </a:rPr>
                        <a:t>LOE</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Times New Roman" panose="02020603050405020304" pitchFamily="18" charset="0"/>
                        </a:rPr>
                        <a:t>Recommendations</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8219672"/>
                  </a:ext>
                </a:extLst>
              </a:tr>
              <a:tr h="1230757">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2a</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B-R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a:ea typeface="Times New Roman" panose="02020603050405020304" pitchFamily="18" charset="0"/>
                        </a:rPr>
                        <a:t>In patients with AF and COPD, it is reasonable to use </a:t>
                      </a:r>
                      <a:r>
                        <a:rPr lang="en-US" sz="1800" b="1" dirty="0" err="1">
                          <a:effectLst/>
                          <a:latin typeface="Times New Roman"/>
                          <a:ea typeface="Times New Roman" panose="02020603050405020304" pitchFamily="18" charset="0"/>
                        </a:rPr>
                        <a:t>cardioselective</a:t>
                      </a:r>
                      <a:r>
                        <a:rPr lang="en-US" sz="1800" b="1" dirty="0">
                          <a:effectLst/>
                          <a:latin typeface="Times New Roman"/>
                          <a:ea typeface="Times New Roman" panose="02020603050405020304" pitchFamily="18" charset="0"/>
                        </a:rPr>
                        <a:t> beta blockers for rate control of AF, especially where other indications exist (</a:t>
                      </a:r>
                      <a:r>
                        <a:rPr lang="en-US" sz="1800" b="1" dirty="0" err="1">
                          <a:effectLst/>
                          <a:latin typeface="Times New Roman"/>
                          <a:ea typeface="Times New Roman" panose="02020603050405020304" pitchFamily="18" charset="0"/>
                        </a:rPr>
                        <a:t>eg</a:t>
                      </a:r>
                      <a:r>
                        <a:rPr lang="en-US" sz="1800" b="1" dirty="0">
                          <a:effectLst/>
                          <a:latin typeface="Times New Roman"/>
                          <a:ea typeface="Times New Roman" panose="02020603050405020304" pitchFamily="18" charset="0"/>
                        </a:rPr>
                        <a:t>, MI and HF).</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8750893"/>
                  </a:ext>
                </a:extLst>
              </a:tr>
              <a:tr h="1896865">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2a</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B-NR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rPr>
                        <a:t>In patients with pulmonary hypertension (PH) with pulmonary vascular disease and AF or AFL, a rhythm-control strategy is reasonable to improve functional status and potentially prolong survival.</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0122551"/>
                  </a:ext>
                </a:extLst>
              </a:tr>
            </a:tbl>
          </a:graphicData>
        </a:graphic>
      </p:graphicFrame>
    </p:spTree>
    <p:extLst>
      <p:ext uri="{BB962C8B-B14F-4D97-AF65-F5344CB8AC3E}">
        <p14:creationId xmlns:p14="http://schemas.microsoft.com/office/powerpoint/2010/main" val="3880586461"/>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218</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2D9535D0-6CD3-CA90-2C10-6CA7EC923683}"/>
              </a:ext>
            </a:extLst>
          </p:cNvPr>
          <p:cNvSpPr>
            <a:spLocks noGrp="1"/>
          </p:cNvSpPr>
          <p:nvPr>
            <p:ph type="ctrTitle"/>
          </p:nvPr>
        </p:nvSpPr>
        <p:spPr>
          <a:xfrm>
            <a:off x="6267449" y="609600"/>
            <a:ext cx="2095501" cy="533400"/>
          </a:xfrm>
        </p:spPr>
        <p:txBody>
          <a:bodyPr/>
          <a:lstStyle/>
          <a:p>
            <a:r>
              <a:rPr lang="en-US" sz="2800" dirty="0">
                <a:latin typeface="Lub Dub Medium" panose="020B0603030403020204" pitchFamily="34" charset="0"/>
              </a:rPr>
              <a:t>Pregnancy</a:t>
            </a:r>
          </a:p>
        </p:txBody>
      </p:sp>
      <p:graphicFrame>
        <p:nvGraphicFramePr>
          <p:cNvPr id="3" name="Table 2">
            <a:extLst>
              <a:ext uri="{FF2B5EF4-FFF2-40B4-BE49-F238E27FC236}">
                <a16:creationId xmlns:a16="http://schemas.microsoft.com/office/drawing/2014/main" id="{C62F1168-13C4-58DB-E58D-B17A8F86F11E}"/>
              </a:ext>
            </a:extLst>
          </p:cNvPr>
          <p:cNvGraphicFramePr>
            <a:graphicFrameLocks noGrp="1"/>
          </p:cNvGraphicFramePr>
          <p:nvPr>
            <p:extLst>
              <p:ext uri="{D42A27DB-BD31-4B8C-83A1-F6EECF244321}">
                <p14:modId xmlns:p14="http://schemas.microsoft.com/office/powerpoint/2010/main" val="1630201592"/>
              </p:ext>
            </p:extLst>
          </p:nvPr>
        </p:nvGraphicFramePr>
        <p:xfrm>
          <a:off x="1447799" y="1538732"/>
          <a:ext cx="11734800" cy="5152136"/>
        </p:xfrm>
        <a:graphic>
          <a:graphicData uri="http://schemas.openxmlformats.org/drawingml/2006/table">
            <a:tbl>
              <a:tblPr firstRow="1" firstCol="1" bandRow="1"/>
              <a:tblGrid>
                <a:gridCol w="1117153">
                  <a:extLst>
                    <a:ext uri="{9D8B030D-6E8A-4147-A177-3AD203B41FA5}">
                      <a16:colId xmlns:a16="http://schemas.microsoft.com/office/drawing/2014/main" val="3512272761"/>
                    </a:ext>
                  </a:extLst>
                </a:gridCol>
                <a:gridCol w="1070213">
                  <a:extLst>
                    <a:ext uri="{9D8B030D-6E8A-4147-A177-3AD203B41FA5}">
                      <a16:colId xmlns:a16="http://schemas.microsoft.com/office/drawing/2014/main" val="1506957629"/>
                    </a:ext>
                  </a:extLst>
                </a:gridCol>
                <a:gridCol w="9547434">
                  <a:extLst>
                    <a:ext uri="{9D8B030D-6E8A-4147-A177-3AD203B41FA5}">
                      <a16:colId xmlns:a16="http://schemas.microsoft.com/office/drawing/2014/main" val="2978363486"/>
                    </a:ext>
                  </a:extLst>
                </a:gridCol>
              </a:tblGrid>
              <a:tr h="0">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Pregnancy</a:t>
                      </a:r>
                    </a:p>
                    <a:p>
                      <a:pPr marL="0" marR="0" algn="ctr">
                        <a:lnSpc>
                          <a:spcPct val="2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tabLst>
                          <a:tab pos="609600" algn="l"/>
                        </a:tabLst>
                      </a:pP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Recommendations for Pregnancy</a:t>
                      </a:r>
                    </a:p>
                    <a:p>
                      <a:pPr marL="0" marR="0" algn="ctr">
                        <a:lnSpc>
                          <a:spcPct val="200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supplement.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515896158"/>
                  </a:ext>
                </a:extLst>
              </a:tr>
              <a:tr h="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5135464"/>
                  </a:ext>
                </a:extLst>
              </a:tr>
              <a:tr h="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FrutigerLTStd-Light"/>
                          <a:cs typeface="Times New Roman" panose="02020603050405020304" pitchFamily="18" charset="0"/>
                        </a:rPr>
                        <a:t>In pregnant patients with AF, DCCV is safe to the patient and fetus and should be performed in the same manner as in patients who are not pregnant.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a:lnSpc>
                          <a:spcPct val="200000"/>
                        </a:lnSpc>
                        <a:spcBef>
                          <a:spcPts val="0"/>
                        </a:spcBef>
                        <a:spcAft>
                          <a:spcPts val="0"/>
                        </a:spcAft>
                      </a:pPr>
                      <a:r>
                        <a:rPr lang="en-US" sz="1800" b="1" dirty="0">
                          <a:effectLst/>
                          <a:latin typeface="Times New Roman" panose="02020603050405020304" pitchFamily="18" charset="0"/>
                          <a:ea typeface="FrutigerLTStd-Light"/>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7094875"/>
                  </a:ext>
                </a:extLst>
              </a:tr>
              <a:tr h="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FrutigerLTStd-Light"/>
                          <a:cs typeface="Times New Roman" panose="02020603050405020304" pitchFamily="18" charset="0"/>
                        </a:rPr>
                        <a:t>In pregnant individuals with structurally normal hearts and hemodynamically stable AF, pharmacological cardioversion with agents with history of safe use in pregnancy, such as intravenous procainamide, may be considered.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a:lnSpc>
                          <a:spcPct val="200000"/>
                        </a:lnSpc>
                        <a:spcBef>
                          <a:spcPts val="0"/>
                        </a:spcBef>
                        <a:spcAft>
                          <a:spcPts val="0"/>
                        </a:spcAft>
                      </a:pPr>
                      <a:r>
                        <a:rPr lang="en-US" sz="1800" b="1" dirty="0">
                          <a:effectLst/>
                          <a:latin typeface="Times New Roman" panose="02020603050405020304" pitchFamily="18" charset="0"/>
                          <a:ea typeface="FrutigerLTStd-Light"/>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1842756"/>
                  </a:ext>
                </a:extLst>
              </a:tr>
            </a:tbl>
          </a:graphicData>
        </a:graphic>
      </p:graphicFrame>
    </p:spTree>
    <p:extLst>
      <p:ext uri="{BB962C8B-B14F-4D97-AF65-F5344CB8AC3E}">
        <p14:creationId xmlns:p14="http://schemas.microsoft.com/office/powerpoint/2010/main" val="2773133671"/>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219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E0099985-1E71-12B9-B59E-41923E093AE1}"/>
              </a:ext>
            </a:extLst>
          </p:cNvPr>
          <p:cNvSpPr>
            <a:spLocks noGrp="1"/>
          </p:cNvSpPr>
          <p:nvPr>
            <p:ph type="ctrTitle"/>
          </p:nvPr>
        </p:nvSpPr>
        <p:spPr>
          <a:xfrm>
            <a:off x="5657847" y="609600"/>
            <a:ext cx="3314701" cy="533400"/>
          </a:xfrm>
        </p:spPr>
        <p:txBody>
          <a:bodyPr/>
          <a:lstStyle/>
          <a:p>
            <a:r>
              <a:rPr lang="en-US" sz="2800" dirty="0">
                <a:latin typeface="Lub Dub Medium" panose="020B0603030403020204" pitchFamily="34" charset="0"/>
              </a:rPr>
              <a:t>Pregnancy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8CC626A2-C50D-8FD8-7B8D-F511152B557A}"/>
              </a:ext>
            </a:extLst>
          </p:cNvPr>
          <p:cNvGraphicFramePr>
            <a:graphicFrameLocks noGrp="1"/>
          </p:cNvGraphicFramePr>
          <p:nvPr>
            <p:extLst>
              <p:ext uri="{D42A27DB-BD31-4B8C-83A1-F6EECF244321}">
                <p14:modId xmlns:p14="http://schemas.microsoft.com/office/powerpoint/2010/main" val="1039574696"/>
              </p:ext>
            </p:extLst>
          </p:nvPr>
        </p:nvGraphicFramePr>
        <p:xfrm>
          <a:off x="685798" y="1447800"/>
          <a:ext cx="13258800" cy="5784342"/>
        </p:xfrm>
        <a:graphic>
          <a:graphicData uri="http://schemas.openxmlformats.org/drawingml/2006/table">
            <a:tbl>
              <a:tblPr firstRow="1" firstCol="1" bandRow="1"/>
              <a:tblGrid>
                <a:gridCol w="1262237">
                  <a:extLst>
                    <a:ext uri="{9D8B030D-6E8A-4147-A177-3AD203B41FA5}">
                      <a16:colId xmlns:a16="http://schemas.microsoft.com/office/drawing/2014/main" val="1874689043"/>
                    </a:ext>
                  </a:extLst>
                </a:gridCol>
                <a:gridCol w="1209202">
                  <a:extLst>
                    <a:ext uri="{9D8B030D-6E8A-4147-A177-3AD203B41FA5}">
                      <a16:colId xmlns:a16="http://schemas.microsoft.com/office/drawing/2014/main" val="1453841576"/>
                    </a:ext>
                  </a:extLst>
                </a:gridCol>
                <a:gridCol w="10787361">
                  <a:extLst>
                    <a:ext uri="{9D8B030D-6E8A-4147-A177-3AD203B41FA5}">
                      <a16:colId xmlns:a16="http://schemas.microsoft.com/office/drawing/2014/main" val="258796721"/>
                    </a:ext>
                  </a:extLst>
                </a:gridCol>
              </a:tblGrid>
              <a:tr h="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C-LD</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a:ea typeface="FrutigerLTStd-Light"/>
                          <a:cs typeface="Times New Roman"/>
                        </a:rPr>
                        <a:t>In pregnant individuals with AF and without structural heart disease, antiarrhythmic agents with history of safe use in pregnancy (</a:t>
                      </a:r>
                      <a:r>
                        <a:rPr lang="en-US" sz="1800" b="1" dirty="0" err="1">
                          <a:effectLst/>
                          <a:latin typeface="Times New Roman"/>
                          <a:ea typeface="FrutigerLTStd-Light"/>
                          <a:cs typeface="Times New Roman"/>
                        </a:rPr>
                        <a:t>eg</a:t>
                      </a:r>
                      <a:r>
                        <a:rPr lang="en-US" sz="1800" b="1" dirty="0">
                          <a:effectLst/>
                          <a:latin typeface="Times New Roman"/>
                          <a:ea typeface="FrutigerLTStd-Light"/>
                          <a:cs typeface="Times New Roman"/>
                        </a:rPr>
                        <a:t>, flecainide and sotalol) are reasonable for maintenance of sinus rhythm.</a:t>
                      </a:r>
                      <a:r>
                        <a:rPr lang="en-US" sz="1800" dirty="0">
                          <a:effectLst/>
                          <a:latin typeface="Times New Roman"/>
                          <a:ea typeface="FrutigerLTStd-Light"/>
                          <a:cs typeface="Times New Roman"/>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a:lnSpc>
                          <a:spcPct val="200000"/>
                        </a:lnSpc>
                        <a:spcBef>
                          <a:spcPts val="0"/>
                        </a:spcBef>
                        <a:spcAft>
                          <a:spcPts val="0"/>
                        </a:spcAft>
                      </a:pPr>
                      <a:r>
                        <a:rPr lang="en-US" sz="1800" b="1" dirty="0">
                          <a:effectLst/>
                          <a:latin typeface="Times New Roman" panose="02020603050405020304" pitchFamily="18" charset="0"/>
                          <a:ea typeface="FrutigerLTStd-Light"/>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0680271"/>
                  </a:ext>
                </a:extLst>
              </a:tr>
              <a:tr h="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4"/>
                      </a:pPr>
                      <a:r>
                        <a:rPr lang="en-US" sz="1800" b="1" dirty="0">
                          <a:effectLst/>
                          <a:latin typeface="Times New Roman" panose="02020603050405020304" pitchFamily="18" charset="0"/>
                          <a:ea typeface="FrutigerLTStd-Light"/>
                          <a:cs typeface="Times New Roman" panose="02020603050405020304" pitchFamily="18" charset="0"/>
                        </a:rPr>
                        <a:t>In pregnant individuals with persistent AF, rate-control agents with a record of safety in pregnancy, such as beta blockers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eg</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propranolol or metoprolol) </a:t>
                      </a:r>
                      <a:r>
                        <a:rPr lang="en-US" sz="1800" b="1" dirty="0">
                          <a:effectLst/>
                          <a:latin typeface="Times New Roman" panose="02020603050405020304" pitchFamily="18" charset="0"/>
                          <a:ea typeface="FrutigerLTStd-Light"/>
                          <a:cs typeface="Times New Roman" panose="02020603050405020304" pitchFamily="18" charset="0"/>
                        </a:rPr>
                        <a:t>and digoxin, either alone or in combination with beta blockers, are reasonable as first-line agents.</a:t>
                      </a:r>
                      <a:endParaRPr lang="en-US" sz="1800" b="1" baseline="30000" dirty="0">
                        <a:effectLst/>
                        <a:latin typeface="Times New Roman" panose="02020603050405020304" pitchFamily="18" charset="0"/>
                        <a:ea typeface="FrutigerLTStd-Light"/>
                        <a:cs typeface="Times New Roman" panose="02020603050405020304" pitchFamily="18" charset="0"/>
                      </a:endParaRPr>
                    </a:p>
                    <a:p>
                      <a:pPr marL="0" marR="0">
                        <a:lnSpc>
                          <a:spcPct val="200000"/>
                        </a:lnSpc>
                        <a:spcBef>
                          <a:spcPts val="0"/>
                        </a:spcBef>
                        <a:spcAft>
                          <a:spcPts val="0"/>
                        </a:spcAft>
                      </a:pPr>
                      <a:r>
                        <a:rPr lang="en-US" sz="1800" b="1" dirty="0">
                          <a:effectLst/>
                          <a:latin typeface="Times New Roman" panose="02020603050405020304" pitchFamily="18" charset="0"/>
                          <a:ea typeface="FrutigerLTStd-Light"/>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2799199"/>
                  </a:ext>
                </a:extLst>
              </a:tr>
              <a:tr h="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2b</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C-LD</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5"/>
                      </a:pPr>
                      <a:r>
                        <a:rPr lang="en-US" sz="1800" b="1" dirty="0">
                          <a:effectLst/>
                          <a:latin typeface="Times New Roman"/>
                          <a:ea typeface="FrutigerLTStd-Light"/>
                          <a:cs typeface="Times New Roman"/>
                        </a:rPr>
                        <a:t>Pregnant individuals with AF and elevated risk of stroke may be considered for anticoagulation with the recognition that no anticoagulation strategy is completely safe for both the mother and fetus, and an SDM discussion should take place regarding risks to both mother and fetus (Table 28).</a:t>
                      </a:r>
                      <a:endParaRPr lang="en-US" sz="1800" dirty="0">
                        <a:effectLst/>
                        <a:latin typeface="Times New Roman"/>
                        <a:ea typeface="Times New Roman" panose="02020603050405020304" pitchFamily="18" charset="0"/>
                        <a:cs typeface="Times New Roman"/>
                      </a:endParaRPr>
                    </a:p>
                    <a:p>
                      <a:pPr marL="457200" marR="0">
                        <a:lnSpc>
                          <a:spcPct val="20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5084099"/>
                  </a:ext>
                </a:extLst>
              </a:tr>
            </a:tbl>
          </a:graphicData>
        </a:graphic>
      </p:graphicFrame>
    </p:spTree>
    <p:extLst>
      <p:ext uri="{BB962C8B-B14F-4D97-AF65-F5344CB8AC3E}">
        <p14:creationId xmlns:p14="http://schemas.microsoft.com/office/powerpoint/2010/main" val="934336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22</a:t>
            </a:fld>
            <a:endParaRPr lang="en-US" dirty="0"/>
          </a:p>
        </p:txBody>
      </p:sp>
      <p:sp>
        <p:nvSpPr>
          <p:cNvPr id="2" name="Title 3">
            <a:extLst>
              <a:ext uri="{FF2B5EF4-FFF2-40B4-BE49-F238E27FC236}">
                <a16:creationId xmlns:a16="http://schemas.microsoft.com/office/drawing/2014/main" id="{0B1D4B6A-015D-0B14-CD23-D066C845884B}"/>
              </a:ext>
            </a:extLst>
          </p:cNvPr>
          <p:cNvSpPr>
            <a:spLocks noGrp="1"/>
          </p:cNvSpPr>
          <p:nvPr>
            <p:ph type="ctrTitle"/>
          </p:nvPr>
        </p:nvSpPr>
        <p:spPr>
          <a:xfrm>
            <a:off x="3371849" y="1447800"/>
            <a:ext cx="7886700" cy="533400"/>
          </a:xfrm>
        </p:spPr>
        <p:txBody>
          <a:bodyPr/>
          <a:lstStyle/>
          <a:p>
            <a:r>
              <a:rPr lang="en-US" sz="2800" dirty="0">
                <a:latin typeface="Lub Dub Medium" panose="020B0603030403020204" pitchFamily="34" charset="0"/>
              </a:rPr>
              <a:t>Table 3. Risk Factors for Diagnosed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8E5C5631-0A10-9869-C531-1E170A3D9C21}"/>
              </a:ext>
            </a:extLst>
          </p:cNvPr>
          <p:cNvGraphicFramePr>
            <a:graphicFrameLocks noGrp="1"/>
          </p:cNvGraphicFramePr>
          <p:nvPr>
            <p:extLst>
              <p:ext uri="{D42A27DB-BD31-4B8C-83A1-F6EECF244321}">
                <p14:modId xmlns:p14="http://schemas.microsoft.com/office/powerpoint/2010/main" val="737865314"/>
              </p:ext>
            </p:extLst>
          </p:nvPr>
        </p:nvGraphicFramePr>
        <p:xfrm>
          <a:off x="1431758" y="2438400"/>
          <a:ext cx="12617451" cy="3352800"/>
        </p:xfrm>
        <a:graphic>
          <a:graphicData uri="http://schemas.openxmlformats.org/drawingml/2006/table">
            <a:tbl>
              <a:tblPr firstRow="1" firstCol="1" bandRow="1"/>
              <a:tblGrid>
                <a:gridCol w="1751302">
                  <a:extLst>
                    <a:ext uri="{9D8B030D-6E8A-4147-A177-3AD203B41FA5}">
                      <a16:colId xmlns:a16="http://schemas.microsoft.com/office/drawing/2014/main" val="1476072786"/>
                    </a:ext>
                  </a:extLst>
                </a:gridCol>
                <a:gridCol w="4247034">
                  <a:extLst>
                    <a:ext uri="{9D8B030D-6E8A-4147-A177-3AD203B41FA5}">
                      <a16:colId xmlns:a16="http://schemas.microsoft.com/office/drawing/2014/main" val="868985577"/>
                    </a:ext>
                  </a:extLst>
                </a:gridCol>
                <a:gridCol w="4247034">
                  <a:extLst>
                    <a:ext uri="{9D8B030D-6E8A-4147-A177-3AD203B41FA5}">
                      <a16:colId xmlns:a16="http://schemas.microsoft.com/office/drawing/2014/main" val="1543879568"/>
                    </a:ext>
                  </a:extLst>
                </a:gridCol>
                <a:gridCol w="1768967">
                  <a:extLst>
                    <a:ext uri="{9D8B030D-6E8A-4147-A177-3AD203B41FA5}">
                      <a16:colId xmlns:a16="http://schemas.microsoft.com/office/drawing/2014/main" val="1444602617"/>
                    </a:ext>
                  </a:extLst>
                </a:gridCol>
                <a:gridCol w="603114">
                  <a:extLst>
                    <a:ext uri="{9D8B030D-6E8A-4147-A177-3AD203B41FA5}">
                      <a16:colId xmlns:a16="http://schemas.microsoft.com/office/drawing/2014/main" val="2962248995"/>
                    </a:ext>
                  </a:extLst>
                </a:gridCol>
              </a:tblGrid>
              <a:tr h="1117600">
                <a:tc rowSpan="3">
                  <a:txBody>
                    <a:bodyPr/>
                    <a:lstStyle/>
                    <a:p>
                      <a:pPr marL="104140" marR="0">
                        <a:lnSpc>
                          <a:spcPct val="150000"/>
                        </a:lnSpc>
                        <a:spcBef>
                          <a:spcPts val="0"/>
                        </a:spcBef>
                        <a:spcAft>
                          <a:spcPts val="0"/>
                        </a:spcAft>
                      </a:pPr>
                      <a:r>
                        <a:rPr lang="en-US" sz="1800" dirty="0">
                          <a:effectLst/>
                          <a:latin typeface="Times New Roman"/>
                          <a:ea typeface="Times New Roman" panose="02020603050405020304" pitchFamily="18" charset="0"/>
                        </a:rPr>
                        <a:t>Height</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Height per 10 cm: ↑ risk (HR, 1.28)</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 Risk</a:t>
                      </a:r>
                      <a:endParaRPr lang="en-US" dirty="0"/>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N/A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9759056"/>
                  </a:ext>
                </a:extLst>
              </a:tr>
              <a:tr h="1117600">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SR/MA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Increasing height: ↑ 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64784676"/>
                  </a:ext>
                </a:extLst>
              </a:tr>
              <a:tr h="1117600">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MR</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Increasing height: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(OR per unit, 1.33)</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647834552"/>
                  </a:ext>
                </a:extLst>
              </a:tr>
            </a:tbl>
          </a:graphicData>
        </a:graphic>
      </p:graphicFrame>
      <p:sp>
        <p:nvSpPr>
          <p:cNvPr id="4" name="TextBox 3">
            <a:extLst>
              <a:ext uri="{FF2B5EF4-FFF2-40B4-BE49-F238E27FC236}">
                <a16:creationId xmlns:a16="http://schemas.microsoft.com/office/drawing/2014/main" id="{8B5B815F-5A43-299A-AF5F-6EE01E91EC78}"/>
              </a:ext>
            </a:extLst>
          </p:cNvPr>
          <p:cNvSpPr txBox="1"/>
          <p:nvPr/>
        </p:nvSpPr>
        <p:spPr>
          <a:xfrm>
            <a:off x="1431758" y="5871775"/>
            <a:ext cx="5257800" cy="276999"/>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
        <p:nvSpPr>
          <p:cNvPr id="7" name="TextBox 6">
            <a:extLst>
              <a:ext uri="{FF2B5EF4-FFF2-40B4-BE49-F238E27FC236}">
                <a16:creationId xmlns:a16="http://schemas.microsoft.com/office/drawing/2014/main" id="{002D4EB1-F59D-B045-CB00-EF0743EF75F8}"/>
              </a:ext>
            </a:extLst>
          </p:cNvPr>
          <p:cNvSpPr txBox="1"/>
          <p:nvPr/>
        </p:nvSpPr>
        <p:spPr>
          <a:xfrm>
            <a:off x="1431758" y="6248400"/>
            <a:ext cx="12617451" cy="1200329"/>
          </a:xfrm>
          <a:prstGeom prst="rect">
            <a:avLst/>
          </a:prstGeom>
          <a:noFill/>
        </p:spPr>
        <p:txBody>
          <a:bodyPr wrap="square">
            <a:spAutoFit/>
          </a:bodyPr>
          <a:lstStyle/>
          <a:p>
            <a:r>
              <a:rPr lang="en-US" sz="1200" dirty="0">
                <a:latin typeface="Lub Dub Medium" panose="020B0603030403020204" pitchFamily="34" charset="0"/>
              </a:rPr>
              <a:t>AF, atrial fibrillation; ASCVD, atherosclerotic cardiovascular disease; BMI, body mass index; BNP, brain </a:t>
            </a:r>
            <a:r>
              <a:rPr lang="en-US" sz="1200" dirty="0" err="1">
                <a:latin typeface="Lub Dub Medium" panose="020B0603030403020204" pitchFamily="34" charset="0"/>
              </a:rPr>
              <a:t>naturiuretic</a:t>
            </a:r>
            <a:r>
              <a:rPr lang="en-US" sz="1200" dirty="0">
                <a:latin typeface="Lub Dub Medium" panose="020B0603030403020204" pitchFamily="34" charset="0"/>
              </a:rPr>
              <a:t> peptide; BP, blood pressure; CABG, coronary artery bypass graft surgery; CAD, coronary artery disease; CI, confidence interval; CKD, chronic kidney disease; DBP, diastolic blood pressure; DM, diabetes mellitus; ECG, electrocardiogram; GWAS, genome-wide association study; HF, heart failure; HR, hazard ratio; LA, left atrial; LRFM, lifestyle and risk factor modification; LV, left ventricular; LVH, left ventricular hypertrophy; MA, meta-analysis; MR, Mendelian randomization; N/A, not available/applicable; OR, odds ratio; RR, relative risk; OSA, obstructive sleep apnea; SMD, standardized mean difference; SBP, systolic blood pressure; SES, socioeconomic status; SR, systematic review; and VHD, valvular heart disease</a:t>
            </a:r>
          </a:p>
        </p:txBody>
      </p:sp>
    </p:spTree>
    <p:extLst>
      <p:ext uri="{BB962C8B-B14F-4D97-AF65-F5344CB8AC3E}">
        <p14:creationId xmlns:p14="http://schemas.microsoft.com/office/powerpoint/2010/main" val="81018428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220</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58305FC5-45FD-1FCE-C4BA-EE0B016A2D0F}"/>
              </a:ext>
            </a:extLst>
          </p:cNvPr>
          <p:cNvSpPr>
            <a:spLocks noGrp="1"/>
          </p:cNvSpPr>
          <p:nvPr>
            <p:ph type="ctrTitle"/>
          </p:nvPr>
        </p:nvSpPr>
        <p:spPr>
          <a:xfrm>
            <a:off x="2514600" y="152400"/>
            <a:ext cx="9601200" cy="558800"/>
          </a:xfrm>
        </p:spPr>
        <p:txBody>
          <a:bodyPr/>
          <a:lstStyle/>
          <a:p>
            <a:r>
              <a:rPr lang="en-US" sz="2800" dirty="0">
                <a:latin typeface="Lub Dub Medium" panose="020B0603030403020204" pitchFamily="34" charset="0"/>
              </a:rPr>
              <a:t>Table 28. Anticoagulation Strategies During Pregnancy</a:t>
            </a:r>
          </a:p>
        </p:txBody>
      </p:sp>
      <p:graphicFrame>
        <p:nvGraphicFramePr>
          <p:cNvPr id="3" name="Table 2">
            <a:extLst>
              <a:ext uri="{FF2B5EF4-FFF2-40B4-BE49-F238E27FC236}">
                <a16:creationId xmlns:a16="http://schemas.microsoft.com/office/drawing/2014/main" id="{9219D3CA-D018-B6CE-96CC-225FE18A0BD4}"/>
              </a:ext>
            </a:extLst>
          </p:cNvPr>
          <p:cNvGraphicFramePr>
            <a:graphicFrameLocks noGrp="1"/>
          </p:cNvGraphicFramePr>
          <p:nvPr>
            <p:extLst>
              <p:ext uri="{D42A27DB-BD31-4B8C-83A1-F6EECF244321}">
                <p14:modId xmlns:p14="http://schemas.microsoft.com/office/powerpoint/2010/main" val="3789937666"/>
              </p:ext>
            </p:extLst>
          </p:nvPr>
        </p:nvGraphicFramePr>
        <p:xfrm>
          <a:off x="4116387" y="850900"/>
          <a:ext cx="6397625" cy="6527800"/>
        </p:xfrm>
        <a:graphic>
          <a:graphicData uri="http://schemas.openxmlformats.org/drawingml/2006/table">
            <a:tbl>
              <a:tblPr firstRow="1" firstCol="1" bandRow="1"/>
              <a:tblGrid>
                <a:gridCol w="1279525">
                  <a:extLst>
                    <a:ext uri="{9D8B030D-6E8A-4147-A177-3AD203B41FA5}">
                      <a16:colId xmlns:a16="http://schemas.microsoft.com/office/drawing/2014/main" val="318721059"/>
                    </a:ext>
                  </a:extLst>
                </a:gridCol>
                <a:gridCol w="1279525">
                  <a:extLst>
                    <a:ext uri="{9D8B030D-6E8A-4147-A177-3AD203B41FA5}">
                      <a16:colId xmlns:a16="http://schemas.microsoft.com/office/drawing/2014/main" val="2864747026"/>
                    </a:ext>
                  </a:extLst>
                </a:gridCol>
                <a:gridCol w="1279525">
                  <a:extLst>
                    <a:ext uri="{9D8B030D-6E8A-4147-A177-3AD203B41FA5}">
                      <a16:colId xmlns:a16="http://schemas.microsoft.com/office/drawing/2014/main" val="1051151464"/>
                    </a:ext>
                  </a:extLst>
                </a:gridCol>
                <a:gridCol w="1279525">
                  <a:extLst>
                    <a:ext uri="{9D8B030D-6E8A-4147-A177-3AD203B41FA5}">
                      <a16:colId xmlns:a16="http://schemas.microsoft.com/office/drawing/2014/main" val="1989747447"/>
                    </a:ext>
                  </a:extLst>
                </a:gridCol>
                <a:gridCol w="1279525">
                  <a:extLst>
                    <a:ext uri="{9D8B030D-6E8A-4147-A177-3AD203B41FA5}">
                      <a16:colId xmlns:a16="http://schemas.microsoft.com/office/drawing/2014/main" val="3830937064"/>
                    </a:ext>
                  </a:extLst>
                </a:gridCol>
              </a:tblGrid>
              <a:tr h="363619">
                <a:tc gridSpan="5">
                  <a:txBody>
                    <a:bodyPr/>
                    <a:lstStyle/>
                    <a:p>
                      <a:pPr marL="0" marR="0" algn="ctr">
                        <a:lnSpc>
                          <a:spcPct val="150000"/>
                        </a:lnSpc>
                        <a:spcBef>
                          <a:spcPts val="0"/>
                        </a:spcBef>
                        <a:spcAft>
                          <a:spcPts val="0"/>
                        </a:spcAft>
                      </a:pPr>
                      <a:r>
                        <a:rPr lang="en-US" sz="1800" b="1" dirty="0">
                          <a:solidFill>
                            <a:srgbClr val="000000"/>
                          </a:solidFill>
                          <a:effectLst/>
                          <a:latin typeface="Times New Roman"/>
                          <a:ea typeface="Times New Roman" panose="02020603050405020304" pitchFamily="18" charset="0"/>
                        </a:rPr>
                        <a:t>Antenatal Options</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83226817"/>
                  </a:ext>
                </a:extLst>
              </a:tr>
              <a:tr h="1189794">
                <a:tc>
                  <a:txBody>
                    <a:bodyPr/>
                    <a:lstStyle/>
                    <a:p>
                      <a:pPr marL="0" marR="0">
                        <a:lnSpc>
                          <a:spcPct val="150000"/>
                        </a:lnSpc>
                        <a:spcBef>
                          <a:spcPts val="0"/>
                        </a:spcBef>
                        <a:spcAft>
                          <a:spcPts val="0"/>
                        </a:spcAft>
                      </a:pP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gn="ctr">
                        <a:lnSpc>
                          <a:spcPct val="15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Method 1</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1800" dirty="0">
                        <a:effectLst/>
                        <a:latin typeface="Times New Roman"/>
                        <a:ea typeface="Times New Roman" panose="02020603050405020304" pitchFamily="18" charset="0"/>
                      </a:endParaRPr>
                    </a:p>
                    <a:p>
                      <a:pPr marL="0" marR="0" algn="ctr">
                        <a:lnSpc>
                          <a:spcPct val="150000"/>
                        </a:lnSpc>
                        <a:spcBef>
                          <a:spcPts val="0"/>
                        </a:spcBef>
                        <a:spcAft>
                          <a:spcPts val="0"/>
                        </a:spcAft>
                      </a:pPr>
                      <a:r>
                        <a:rPr lang="en-US" sz="1800" b="1" dirty="0">
                          <a:effectLst/>
                          <a:latin typeface="Times New Roman"/>
                          <a:ea typeface="Times New Roman" panose="02020603050405020304" pitchFamily="18" charset="0"/>
                        </a:rPr>
                        <a:t>Method 2</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1800" dirty="0">
                        <a:effectLst/>
                        <a:latin typeface="Times New Roman"/>
                        <a:ea typeface="Times New Roman" panose="02020603050405020304" pitchFamily="18" charset="0"/>
                      </a:endParaRPr>
                    </a:p>
                    <a:p>
                      <a:pPr marL="0" marR="0" algn="ctr">
                        <a:lnSpc>
                          <a:spcPct val="150000"/>
                        </a:lnSpc>
                        <a:spcBef>
                          <a:spcPts val="0"/>
                        </a:spcBef>
                        <a:spcAft>
                          <a:spcPts val="0"/>
                        </a:spcAft>
                      </a:pPr>
                      <a:r>
                        <a:rPr lang="en-US" sz="1800" b="1" dirty="0">
                          <a:effectLst/>
                          <a:latin typeface="Times New Roman"/>
                          <a:ea typeface="Times New Roman" panose="02020603050405020304" pitchFamily="18" charset="0"/>
                        </a:rPr>
                        <a:t>Method 3</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b="1" dirty="0">
                          <a:effectLst/>
                          <a:latin typeface="Times New Roman"/>
                          <a:ea typeface="Times New Roman" panose="02020603050405020304" pitchFamily="18" charset="0"/>
                        </a:rPr>
                        <a:t>Alternative</a:t>
                      </a:r>
                      <a:endParaRPr lang="en-US" sz="1800" dirty="0">
                        <a:effectLst/>
                        <a:latin typeface="Times New Roman"/>
                        <a:ea typeface="Times New Roman" panose="02020603050405020304" pitchFamily="18" charset="0"/>
                      </a:endParaRPr>
                    </a:p>
                    <a:p>
                      <a:pPr marL="0" marR="0" algn="ctr">
                        <a:lnSpc>
                          <a:spcPct val="150000"/>
                        </a:lnSpc>
                        <a:spcBef>
                          <a:spcPts val="0"/>
                        </a:spcBef>
                        <a:spcAft>
                          <a:spcPts val="0"/>
                        </a:spcAft>
                      </a:pPr>
                      <a:r>
                        <a:rPr lang="en-US" sz="1800" b="1" dirty="0">
                          <a:effectLst/>
                          <a:latin typeface="Times New Roman"/>
                          <a:ea typeface="Times New Roman" panose="02020603050405020304" pitchFamily="18" charset="0"/>
                        </a:rPr>
                        <a:t>Method 4</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6069529"/>
                  </a:ext>
                </a:extLst>
              </a:tr>
              <a:tr h="776706">
                <a:tc>
                  <a:txBody>
                    <a:bodyPr/>
                    <a:lstStyle/>
                    <a:p>
                      <a:pPr marL="0" marR="0" algn="ctr">
                        <a:lnSpc>
                          <a:spcPct val="150000"/>
                        </a:lnSpc>
                        <a:spcBef>
                          <a:spcPts val="0"/>
                        </a:spcBef>
                        <a:spcAft>
                          <a:spcPts val="0"/>
                        </a:spcAft>
                      </a:pPr>
                      <a:r>
                        <a:rPr lang="en-US" sz="1800" b="1">
                          <a:effectLst/>
                          <a:latin typeface="Times New Roman"/>
                          <a:ea typeface="Times New Roman" panose="02020603050405020304" pitchFamily="18" charset="0"/>
                        </a:rPr>
                        <a:t>First  trime</a:t>
                      </a:r>
                      <a:r>
                        <a:rPr lang="en-US" sz="1800" b="1" dirty="0">
                          <a:effectLst/>
                          <a:latin typeface="Times New Roman"/>
                          <a:ea typeface="Times New Roman" panose="02020603050405020304" pitchFamily="18" charset="0"/>
                        </a:rPr>
                        <a:t>ster</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Warfarin ≤5 mg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LMWH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UFH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LMWH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8459243"/>
                  </a:ext>
                </a:extLst>
              </a:tr>
              <a:tr h="776706">
                <a:tc>
                  <a:txBody>
                    <a:bodyPr/>
                    <a:lstStyle/>
                    <a:p>
                      <a:pPr marL="0" marR="0" algn="ctr">
                        <a:lnSpc>
                          <a:spcPct val="150000"/>
                        </a:lnSpc>
                        <a:spcBef>
                          <a:spcPts val="0"/>
                        </a:spcBef>
                        <a:spcAft>
                          <a:spcPts val="0"/>
                        </a:spcAft>
                      </a:pPr>
                      <a:r>
                        <a:rPr lang="en-US" sz="1800" b="1" dirty="0">
                          <a:effectLst/>
                          <a:latin typeface="Times New Roman"/>
                          <a:ea typeface="Times New Roman" panose="02020603050405020304" pitchFamily="18" charset="0"/>
                        </a:rPr>
                        <a:t>Second trimester</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Warfarin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Warfarin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Warfarin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LMWH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1126407"/>
                  </a:ext>
                </a:extLst>
              </a:tr>
              <a:tr h="776706">
                <a:tc>
                  <a:txBody>
                    <a:bodyPr/>
                    <a:lstStyle/>
                    <a:p>
                      <a:pPr marL="0" marR="0" algn="ctr">
                        <a:lnSpc>
                          <a:spcPct val="150000"/>
                        </a:lnSpc>
                        <a:spcBef>
                          <a:spcPts val="0"/>
                        </a:spcBef>
                        <a:spcAft>
                          <a:spcPts val="0"/>
                        </a:spcAft>
                      </a:pPr>
                      <a:r>
                        <a:rPr lang="en-US" sz="1800" b="1" dirty="0">
                          <a:effectLst/>
                          <a:latin typeface="Times New Roman"/>
                          <a:ea typeface="Times New Roman" panose="02020603050405020304" pitchFamily="18" charset="0"/>
                        </a:rPr>
                        <a:t>Third trimester</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Warfarin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Warfarin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Warfarin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LMWH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7587027"/>
                  </a:ext>
                </a:extLst>
              </a:tr>
              <a:tr h="363619">
                <a:tc gridSpan="5">
                  <a:txBody>
                    <a:bodyPr/>
                    <a:lstStyle/>
                    <a:p>
                      <a:pPr marL="0" marR="0" algn="ctr">
                        <a:lnSpc>
                          <a:spcPct val="150000"/>
                        </a:lnSpc>
                        <a:spcBef>
                          <a:spcPts val="0"/>
                        </a:spcBef>
                        <a:spcAft>
                          <a:spcPts val="0"/>
                        </a:spcAft>
                      </a:pPr>
                      <a:r>
                        <a:rPr lang="en-US" sz="1800" b="1" dirty="0">
                          <a:solidFill>
                            <a:srgbClr val="000000"/>
                          </a:solidFill>
                          <a:effectLst/>
                          <a:latin typeface="Times New Roman"/>
                          <a:ea typeface="Times New Roman" panose="02020603050405020304" pitchFamily="18" charset="0"/>
                        </a:rPr>
                        <a:t>Delivery Planning</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9636328"/>
                  </a:ext>
                </a:extLst>
              </a:tr>
              <a:tr h="363619">
                <a:tc>
                  <a:txBody>
                    <a:bodyPr/>
                    <a:lstStyle/>
                    <a:p>
                      <a:pPr marL="0" marR="0">
                        <a:lnSpc>
                          <a:spcPct val="150000"/>
                        </a:lnSpc>
                        <a:spcBef>
                          <a:spcPts val="0"/>
                        </a:spcBef>
                        <a:spcAft>
                          <a:spcPts val="0"/>
                        </a:spcAft>
                      </a:pP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gridSpan="2">
                  <a:txBody>
                    <a:bodyPr/>
                    <a:lstStyle/>
                    <a:p>
                      <a:pPr marL="0" marR="0" algn="ctr">
                        <a:lnSpc>
                          <a:spcPct val="150000"/>
                        </a:lnSpc>
                        <a:spcBef>
                          <a:spcPts val="0"/>
                        </a:spcBef>
                        <a:spcAft>
                          <a:spcPts val="0"/>
                        </a:spcAft>
                      </a:pPr>
                      <a:r>
                        <a:rPr lang="en-US" sz="1800" b="1" dirty="0">
                          <a:solidFill>
                            <a:srgbClr val="000000"/>
                          </a:solidFill>
                          <a:effectLst/>
                          <a:latin typeface="Times New Roman"/>
                          <a:ea typeface="Times New Roman" panose="02020603050405020304" pitchFamily="18" charset="0"/>
                        </a:rPr>
                        <a:t>Method 1</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gridSpan="2">
                  <a:txBody>
                    <a:bodyPr/>
                    <a:lstStyle/>
                    <a:p>
                      <a:pPr marL="0" marR="0" algn="ctr">
                        <a:lnSpc>
                          <a:spcPct val="150000"/>
                        </a:lnSpc>
                        <a:spcBef>
                          <a:spcPts val="0"/>
                        </a:spcBef>
                        <a:spcAft>
                          <a:spcPts val="0"/>
                        </a:spcAft>
                      </a:pPr>
                      <a:r>
                        <a:rPr lang="en-US" sz="1800" b="1" dirty="0">
                          <a:solidFill>
                            <a:srgbClr val="000000"/>
                          </a:solidFill>
                          <a:effectLst/>
                          <a:latin typeface="Times New Roman"/>
                          <a:ea typeface="Times New Roman" panose="02020603050405020304" pitchFamily="18" charset="0"/>
                        </a:rPr>
                        <a:t>Method 2</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extLst>
                  <a:ext uri="{0D108BD9-81ED-4DB2-BD59-A6C34878D82A}">
                    <a16:rowId xmlns:a16="http://schemas.microsoft.com/office/drawing/2014/main" val="2311593314"/>
                  </a:ext>
                </a:extLst>
              </a:tr>
              <a:tr h="776706">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1 </a:t>
                      </a:r>
                      <a:r>
                        <a:rPr lang="en-US" sz="1800" dirty="0" err="1">
                          <a:effectLst/>
                          <a:latin typeface="Times New Roman"/>
                          <a:ea typeface="Times New Roman" panose="02020603050405020304" pitchFamily="18" charset="0"/>
                        </a:rPr>
                        <a:t>wk</a:t>
                      </a:r>
                      <a:r>
                        <a:rPr lang="en-US" sz="1800" dirty="0">
                          <a:effectLst/>
                          <a:latin typeface="Times New Roman"/>
                          <a:ea typeface="Times New Roman" panose="02020603050405020304" pitchFamily="18" charset="0"/>
                        </a:rPr>
                        <a:t> before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Discontinue warfarin </a:t>
                      </a:r>
                      <a:r>
                        <a:rPr lang="en-US" sz="1800" dirty="0">
                          <a:effectLst/>
                          <a:latin typeface="Times New Roman" panose="02020603050405020304" pitchFamily="18" charset="0"/>
                          <a:ea typeface="Times New Roman" panose="02020603050405020304" pitchFamily="18" charset="0"/>
                          <a:sym typeface="Wingdings" panose="05000000000000000000" pitchFamily="2" charset="2"/>
                        </a:rPr>
                        <a:t></a:t>
                      </a:r>
                      <a:r>
                        <a:rPr lang="en-US" sz="1800" dirty="0">
                          <a:effectLst/>
                          <a:latin typeface="Times New Roman" panose="02020603050405020304" pitchFamily="18" charset="0"/>
                          <a:ea typeface="Times New Roman" panose="02020603050405020304" pitchFamily="18" charset="0"/>
                        </a:rPr>
                        <a:t> continuous IV UFH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Dose-adjusted LMWH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972810012"/>
                  </a:ext>
                </a:extLst>
              </a:tr>
              <a:tr h="776706">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36 h before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Continuous IV UFH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Switch to continuous IV UFH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736945853"/>
                  </a:ext>
                </a:extLst>
              </a:tr>
              <a:tr h="363619">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4-6 h before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Stop IV heparin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Stop IV heparin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917575275"/>
                  </a:ext>
                </a:extLst>
              </a:tr>
            </a:tbl>
          </a:graphicData>
        </a:graphic>
      </p:graphicFrame>
      <p:sp>
        <p:nvSpPr>
          <p:cNvPr id="6" name="TextBox 5">
            <a:extLst>
              <a:ext uri="{FF2B5EF4-FFF2-40B4-BE49-F238E27FC236}">
                <a16:creationId xmlns:a16="http://schemas.microsoft.com/office/drawing/2014/main" id="{C5D3D670-36D0-CB0C-D2D2-EA81C654145D}"/>
              </a:ext>
            </a:extLst>
          </p:cNvPr>
          <p:cNvSpPr txBox="1"/>
          <p:nvPr/>
        </p:nvSpPr>
        <p:spPr>
          <a:xfrm>
            <a:off x="1219200" y="6547703"/>
            <a:ext cx="2590800" cy="830997"/>
          </a:xfrm>
          <a:prstGeom prst="rect">
            <a:avLst/>
          </a:prstGeom>
          <a:noFill/>
        </p:spPr>
        <p:txBody>
          <a:bodyPr wrap="square">
            <a:spAutoFit/>
          </a:bodyPr>
          <a:lstStyle/>
          <a:p>
            <a:r>
              <a:rPr lang="en-US" sz="1200" dirty="0">
                <a:latin typeface="Lub Dub Medium" panose="020B0603030403020204" pitchFamily="34" charset="0"/>
              </a:rPr>
              <a:t>IV indicates intravenous; LMWH, low- molecular-weight heparin; and UFH, unfractionated heparin.</a:t>
            </a:r>
          </a:p>
        </p:txBody>
      </p:sp>
    </p:spTree>
    <p:extLst>
      <p:ext uri="{BB962C8B-B14F-4D97-AF65-F5344CB8AC3E}">
        <p14:creationId xmlns:p14="http://schemas.microsoft.com/office/powerpoint/2010/main" val="3969578365"/>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221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2" name="Table 1">
            <a:extLst>
              <a:ext uri="{FF2B5EF4-FFF2-40B4-BE49-F238E27FC236}">
                <a16:creationId xmlns:a16="http://schemas.microsoft.com/office/drawing/2014/main" id="{F1612D4E-8F45-F864-FA9B-FD522B3216DE}"/>
              </a:ext>
            </a:extLst>
          </p:cNvPr>
          <p:cNvGraphicFramePr>
            <a:graphicFrameLocks noGrp="1"/>
          </p:cNvGraphicFramePr>
          <p:nvPr>
            <p:extLst>
              <p:ext uri="{D42A27DB-BD31-4B8C-83A1-F6EECF244321}">
                <p14:modId xmlns:p14="http://schemas.microsoft.com/office/powerpoint/2010/main" val="2057421974"/>
              </p:ext>
            </p:extLst>
          </p:nvPr>
        </p:nvGraphicFramePr>
        <p:xfrm>
          <a:off x="1790700" y="1219200"/>
          <a:ext cx="11049000" cy="6242050"/>
        </p:xfrm>
        <a:graphic>
          <a:graphicData uri="http://schemas.openxmlformats.org/drawingml/2006/table">
            <a:tbl>
              <a:tblPr firstRow="1" firstCol="1" bandRow="1"/>
              <a:tblGrid>
                <a:gridCol w="1104900">
                  <a:extLst>
                    <a:ext uri="{9D8B030D-6E8A-4147-A177-3AD203B41FA5}">
                      <a16:colId xmlns:a16="http://schemas.microsoft.com/office/drawing/2014/main" val="906170590"/>
                    </a:ext>
                  </a:extLst>
                </a:gridCol>
                <a:gridCol w="1093851">
                  <a:extLst>
                    <a:ext uri="{9D8B030D-6E8A-4147-A177-3AD203B41FA5}">
                      <a16:colId xmlns:a16="http://schemas.microsoft.com/office/drawing/2014/main" val="32307919"/>
                    </a:ext>
                  </a:extLst>
                </a:gridCol>
                <a:gridCol w="8850249">
                  <a:extLst>
                    <a:ext uri="{9D8B030D-6E8A-4147-A177-3AD203B41FA5}">
                      <a16:colId xmlns:a16="http://schemas.microsoft.com/office/drawing/2014/main" val="2188208694"/>
                    </a:ext>
                  </a:extLst>
                </a:gridCol>
              </a:tblGrid>
              <a:tr h="1011192">
                <a:tc>
                  <a:txBody>
                    <a:bodyPr/>
                    <a:lstStyle/>
                    <a:p>
                      <a:pPr marL="0" marR="0" algn="ctr">
                        <a:lnSpc>
                          <a:spcPct val="200000"/>
                        </a:lnSpc>
                        <a:spcBef>
                          <a:spcPts val="0"/>
                        </a:spcBef>
                        <a:spcAft>
                          <a:spcPts val="0"/>
                        </a:spcAft>
                      </a:pP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 for Cardio-Oncology and Anticoagulation Considerations</a:t>
                      </a:r>
                    </a:p>
                    <a:p>
                      <a:pPr marL="0" marR="0">
                        <a:lnSpc>
                          <a:spcPct val="200000"/>
                        </a:lnSpc>
                        <a:spcBef>
                          <a:spcPts val="600"/>
                        </a:spcBef>
                        <a:spcAft>
                          <a:spcPts val="1400"/>
                        </a:spcAft>
                      </a:pPr>
                      <a:r>
                        <a:rPr lang="en-US" sz="1800" dirty="0">
                          <a:effectLst/>
                          <a:latin typeface="Times New Roman"/>
                          <a:ea typeface="Calibri" panose="020F0502020204030204" pitchFamily="34" charset="0"/>
                          <a:cs typeface="Times New Roman"/>
                        </a:rPr>
                        <a:t>Referenced studies that support the recommendations are summarized in the Online Data Supplement.</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220535716"/>
                  </a:ext>
                </a:extLst>
              </a:tr>
              <a:tr h="431483">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COR</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LOE</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Recommendations</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3398724"/>
                  </a:ext>
                </a:extLst>
              </a:tr>
              <a:tr h="1958521">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C-LD</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cancer and AF, multidisciplinary communication including cardiology, oncology and other clinicians, and SDM with the patient is recommended to optimize cancer and AF treatment and to reduce the risk of drug-drug interactions, QTc prolongation,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proarrhythmia</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bleeding, and thromboembolism.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5880533"/>
                  </a:ext>
                </a:extLst>
              </a:tr>
              <a:tr h="1449508">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C-LD</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who are to be initiated on cancer therapies associated with an increased risk of developing AF, increased vigilance for incident AF and treatment of contributing factors is reasonable to decrease morbidity.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7260276"/>
                  </a:ext>
                </a:extLst>
              </a:tr>
              <a:tr h="940496">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B-NR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most patients with AF and cancer (remote history or receiving active cancer treatment), DOACs are reasonable to choose over VKAs for stroke risk reduction.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1498548"/>
                  </a:ext>
                </a:extLst>
              </a:tr>
            </a:tbl>
          </a:graphicData>
        </a:graphic>
      </p:graphicFrame>
      <p:sp>
        <p:nvSpPr>
          <p:cNvPr id="3" name="Title 5">
            <a:extLst>
              <a:ext uri="{FF2B5EF4-FFF2-40B4-BE49-F238E27FC236}">
                <a16:creationId xmlns:a16="http://schemas.microsoft.com/office/drawing/2014/main" id="{2976F453-3287-94DC-4009-F24DDBEC9591}"/>
              </a:ext>
            </a:extLst>
          </p:cNvPr>
          <p:cNvSpPr>
            <a:spLocks noGrp="1"/>
          </p:cNvSpPr>
          <p:nvPr>
            <p:ph type="ctrTitle"/>
          </p:nvPr>
        </p:nvSpPr>
        <p:spPr>
          <a:xfrm>
            <a:off x="2590800" y="441325"/>
            <a:ext cx="9448800" cy="654050"/>
          </a:xfrm>
        </p:spPr>
        <p:txBody>
          <a:bodyPr/>
          <a:lstStyle/>
          <a:p>
            <a:r>
              <a:rPr lang="en-US" sz="2800" dirty="0">
                <a:latin typeface="Lub Dub Medium" panose="020B0603030403020204" pitchFamily="34" charset="0"/>
              </a:rPr>
              <a:t>Cardio-Oncology and Anticoagulation Considerations</a:t>
            </a:r>
          </a:p>
        </p:txBody>
      </p:sp>
    </p:spTree>
    <p:extLst>
      <p:ext uri="{BB962C8B-B14F-4D97-AF65-F5344CB8AC3E}">
        <p14:creationId xmlns:p14="http://schemas.microsoft.com/office/powerpoint/2010/main" val="3048081584"/>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222</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833DFA8E-BA1E-F8DD-60CB-5EA0D031573D}"/>
              </a:ext>
            </a:extLst>
          </p:cNvPr>
          <p:cNvSpPr>
            <a:spLocks noGrp="1"/>
          </p:cNvSpPr>
          <p:nvPr>
            <p:ph type="ctrTitle"/>
          </p:nvPr>
        </p:nvSpPr>
        <p:spPr>
          <a:xfrm>
            <a:off x="3314700" y="336804"/>
            <a:ext cx="8001000" cy="939800"/>
          </a:xfrm>
        </p:spPr>
        <p:txBody>
          <a:bodyPr/>
          <a:lstStyle/>
          <a:p>
            <a:r>
              <a:rPr lang="en-US" sz="2800" dirty="0">
                <a:latin typeface="Lub Dub Medium" panose="020B0603030403020204" pitchFamily="34" charset="0"/>
              </a:rPr>
              <a:t>Table 29. Medical Cancer Therapy Associated With Increased Risk of AF (&gt;1%)</a:t>
            </a:r>
          </a:p>
        </p:txBody>
      </p:sp>
      <p:graphicFrame>
        <p:nvGraphicFramePr>
          <p:cNvPr id="4" name="Table 3">
            <a:extLst>
              <a:ext uri="{FF2B5EF4-FFF2-40B4-BE49-F238E27FC236}">
                <a16:creationId xmlns:a16="http://schemas.microsoft.com/office/drawing/2014/main" id="{7057E0D1-68DB-8CD1-33D1-9C922279C73A}"/>
              </a:ext>
            </a:extLst>
          </p:cNvPr>
          <p:cNvGraphicFramePr>
            <a:graphicFrameLocks noGrp="1"/>
          </p:cNvGraphicFramePr>
          <p:nvPr>
            <p:extLst>
              <p:ext uri="{D42A27DB-BD31-4B8C-83A1-F6EECF244321}">
                <p14:modId xmlns:p14="http://schemas.microsoft.com/office/powerpoint/2010/main" val="2916672733"/>
              </p:ext>
            </p:extLst>
          </p:nvPr>
        </p:nvGraphicFramePr>
        <p:xfrm>
          <a:off x="381000" y="1447800"/>
          <a:ext cx="12617450" cy="5975096"/>
        </p:xfrm>
        <a:graphic>
          <a:graphicData uri="http://schemas.openxmlformats.org/drawingml/2006/table">
            <a:tbl>
              <a:tblPr firstRow="1" firstCol="1" bandRow="1"/>
              <a:tblGrid>
                <a:gridCol w="2828832">
                  <a:extLst>
                    <a:ext uri="{9D8B030D-6E8A-4147-A177-3AD203B41FA5}">
                      <a16:colId xmlns:a16="http://schemas.microsoft.com/office/drawing/2014/main" val="4098138659"/>
                    </a:ext>
                  </a:extLst>
                </a:gridCol>
                <a:gridCol w="1471195">
                  <a:extLst>
                    <a:ext uri="{9D8B030D-6E8A-4147-A177-3AD203B41FA5}">
                      <a16:colId xmlns:a16="http://schemas.microsoft.com/office/drawing/2014/main" val="652550921"/>
                    </a:ext>
                  </a:extLst>
                </a:gridCol>
                <a:gridCol w="1471195">
                  <a:extLst>
                    <a:ext uri="{9D8B030D-6E8A-4147-A177-3AD203B41FA5}">
                      <a16:colId xmlns:a16="http://schemas.microsoft.com/office/drawing/2014/main" val="4224962374"/>
                    </a:ext>
                  </a:extLst>
                </a:gridCol>
                <a:gridCol w="6846228">
                  <a:extLst>
                    <a:ext uri="{9D8B030D-6E8A-4147-A177-3AD203B41FA5}">
                      <a16:colId xmlns:a16="http://schemas.microsoft.com/office/drawing/2014/main" val="565491799"/>
                    </a:ext>
                  </a:extLst>
                </a:gridCol>
              </a:tblGrid>
              <a:tr h="438785">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Cancer Therapy</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gridSpan="2">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Frequency Reported in Clinical Trials and Observational Studies</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a:txBody>
                    <a:bodyPr/>
                    <a:lstStyle/>
                    <a:p>
                      <a:pPr marL="0" marR="0" algn="ctr">
                        <a:lnSpc>
                          <a:spcPct val="15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904690573"/>
                  </a:ext>
                </a:extLst>
              </a:tr>
              <a:tr h="447675">
                <a:tc>
                  <a:txBody>
                    <a:bodyPr/>
                    <a:lstStyle/>
                    <a:p>
                      <a:pPr marL="0" marR="0" algn="ctr">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Common:</a:t>
                      </a:r>
                      <a:endParaRPr lang="en-US" sz="1800">
                        <a:effectLst/>
                        <a:latin typeface="Times New Roman" panose="02020603050405020304" pitchFamily="18" charset="0"/>
                        <a:ea typeface="Times New Roman" panose="02020603050405020304" pitchFamily="18" charset="0"/>
                      </a:endParaRPr>
                    </a:p>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Incidence</a:t>
                      </a:r>
                      <a:endParaRPr lang="en-US" sz="1800">
                        <a:effectLst/>
                        <a:latin typeface="Times New Roman" panose="02020603050405020304" pitchFamily="18" charset="0"/>
                        <a:ea typeface="Times New Roman" panose="02020603050405020304" pitchFamily="18" charset="0"/>
                      </a:endParaRPr>
                    </a:p>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1%-10%</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Frequent:</a:t>
                      </a:r>
                      <a:endParaRPr lang="en-US" sz="1800">
                        <a:effectLst/>
                        <a:latin typeface="Times New Roman" panose="02020603050405020304" pitchFamily="18" charset="0"/>
                        <a:ea typeface="Times New Roman" panose="02020603050405020304" pitchFamily="18" charset="0"/>
                      </a:endParaRPr>
                    </a:p>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&gt;10%</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 </a:t>
                      </a:r>
                      <a:r>
                        <a:rPr lang="en-US" sz="1800" b="1" dirty="0">
                          <a:solidFill>
                            <a:srgbClr val="000000"/>
                          </a:solidFill>
                          <a:effectLst/>
                          <a:latin typeface="Times New Roman" panose="02020603050405020304" pitchFamily="18" charset="0"/>
                          <a:ea typeface="Times New Roman" panose="02020603050405020304" pitchFamily="18" charset="0"/>
                        </a:rPr>
                        <a:t>Comments</a:t>
                      </a:r>
                      <a:endParaRPr lang="en-US" sz="1800" dirty="0">
                        <a:effectLst/>
                        <a:latin typeface="Times New Roman" panose="02020603050405020304" pitchFamily="18" charset="0"/>
                        <a:ea typeface="Times New Roman" panose="02020603050405020304" pitchFamily="18" charset="0"/>
                      </a:endParaRPr>
                    </a:p>
                    <a:p>
                      <a:pPr marL="0" marR="0" algn="ctr">
                        <a:lnSpc>
                          <a:spcPct val="15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381481356"/>
                  </a:ext>
                </a:extLst>
              </a:tr>
              <a:tr h="588010">
                <a:tc>
                  <a:txBody>
                    <a:bodyPr/>
                    <a:lstStyle/>
                    <a:p>
                      <a:pPr marL="0" marR="0" algn="l">
                        <a:lnSpc>
                          <a:spcPct val="15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Anthracyclines</a:t>
                      </a:r>
                      <a:r>
                        <a:rPr lang="en-US" sz="1800" dirty="0">
                          <a:effectLst/>
                          <a:latin typeface="Times New Roman" panose="02020603050405020304" pitchFamily="18" charset="0"/>
                          <a:ea typeface="Times New Roman" panose="02020603050405020304" pitchFamily="18" charset="0"/>
                        </a:rPr>
                        <a:t> </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Doxorubicin, </a:t>
                      </a:r>
                      <a:r>
                        <a:rPr lang="en-US" sz="1800" dirty="0" err="1">
                          <a:effectLst/>
                          <a:latin typeface="Times New Roman" panose="02020603050405020304" pitchFamily="18" charset="0"/>
                          <a:ea typeface="Times New Roman" panose="02020603050405020304" pitchFamily="18" charset="0"/>
                        </a:rPr>
                        <a:t>epirubicin</a:t>
                      </a:r>
                      <a:r>
                        <a:rPr lang="en-US" sz="1800" dirty="0">
                          <a:effectLst/>
                          <a:latin typeface="Times New Roman" panose="02020603050405020304" pitchFamily="18" charset="0"/>
                          <a:ea typeface="Times New Roman" panose="02020603050405020304" pitchFamily="18" charset="0"/>
                        </a:rPr>
                        <a:t>, idarubicin, mitoxantrone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p>
                      <a:pPr marL="0" marR="0" algn="ctr">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X</a:t>
                      </a:r>
                    </a:p>
                    <a:p>
                      <a:pPr marL="0" marR="0" algn="ctr">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AF may be  a secondary result of anthracycline cardiotoxicity; studies in different populations demonstrate variable risk of AF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7156211"/>
                  </a:ext>
                </a:extLst>
              </a:tr>
              <a:tr h="886460">
                <a:tc>
                  <a:txBody>
                    <a:bodyPr/>
                    <a:lstStyle/>
                    <a:p>
                      <a:pPr marL="0" marR="0" algn="l">
                        <a:lnSpc>
                          <a:spcPct val="15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Antimetabolites</a:t>
                      </a:r>
                      <a:endParaRPr lang="en-US" sz="1800" dirty="0">
                        <a:effectLst/>
                        <a:latin typeface="Times New Roman" panose="02020603050405020304" pitchFamily="18" charset="0"/>
                        <a:ea typeface="Times New Roman" panose="02020603050405020304" pitchFamily="18" charset="0"/>
                      </a:endParaRP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Clofarabine combined with cytarabine</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5FU</a:t>
                      </a:r>
                    </a:p>
                    <a:p>
                      <a:pPr marL="0" marR="0" algn="l">
                        <a:lnSpc>
                          <a:spcPct val="150000"/>
                        </a:lnSpc>
                        <a:spcBef>
                          <a:spcPts val="0"/>
                        </a:spcBef>
                        <a:spcAft>
                          <a:spcPts val="0"/>
                        </a:spcAft>
                      </a:pPr>
                      <a:r>
                        <a:rPr lang="en-US" sz="1800" dirty="0" err="1">
                          <a:effectLst/>
                          <a:latin typeface="Times New Roman" panose="02020603050405020304" pitchFamily="18" charset="0"/>
                          <a:ea typeface="Times New Roman" panose="02020603050405020304" pitchFamily="18" charset="0"/>
                        </a:rPr>
                        <a:t>Cepecitabine</a:t>
                      </a:r>
                      <a:endParaRPr lang="en-US" sz="1800" dirty="0">
                        <a:effectLst/>
                        <a:latin typeface="Times New Roman" panose="02020603050405020304" pitchFamily="18" charset="0"/>
                        <a:ea typeface="Times New Roman" panose="02020603050405020304" pitchFamily="18" charset="0"/>
                      </a:endParaRP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Gemcitabine</a:t>
                      </a: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X</a:t>
                      </a:r>
                    </a:p>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X</a:t>
                      </a:r>
                    </a:p>
                    <a:p>
                      <a:pPr marL="0" marR="0" algn="ctr">
                        <a:lnSpc>
                          <a:spcPct val="15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X</a:t>
                      </a:r>
                    </a:p>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3271393"/>
                  </a:ext>
                </a:extLst>
              </a:tr>
            </a:tbl>
          </a:graphicData>
        </a:graphic>
      </p:graphicFrame>
      <p:sp>
        <p:nvSpPr>
          <p:cNvPr id="6" name="TextBox 5">
            <a:extLst>
              <a:ext uri="{FF2B5EF4-FFF2-40B4-BE49-F238E27FC236}">
                <a16:creationId xmlns:a16="http://schemas.microsoft.com/office/drawing/2014/main" id="{F7C7A8A1-796F-F31D-EA62-4560FFB67920}"/>
              </a:ext>
            </a:extLst>
          </p:cNvPr>
          <p:cNvSpPr txBox="1"/>
          <p:nvPr/>
        </p:nvSpPr>
        <p:spPr>
          <a:xfrm>
            <a:off x="13065125" y="4375908"/>
            <a:ext cx="1404937" cy="3046988"/>
          </a:xfrm>
          <a:prstGeom prst="rect">
            <a:avLst/>
          </a:prstGeom>
          <a:noFill/>
        </p:spPr>
        <p:txBody>
          <a:bodyPr wrap="square">
            <a:spAutoFit/>
          </a:bodyPr>
          <a:lstStyle/>
          <a:p>
            <a:pPr marL="0" marR="0">
              <a:spcBef>
                <a:spcPts val="600"/>
              </a:spcBef>
              <a:spcAft>
                <a:spcPts val="1400"/>
              </a:spcAft>
            </a:pPr>
            <a:r>
              <a:rPr lang="en-US" sz="1200" dirty="0">
                <a:effectLst/>
                <a:latin typeface="Lub Dub Medium" panose="020B0603030403020204" pitchFamily="34" charset="0"/>
                <a:ea typeface="Times New Roman" panose="02020603050405020304" pitchFamily="18" charset="0"/>
              </a:rPr>
              <a:t>AF indicates atrial fibrillation; BTKi, Bruton’s kinase inhibitor; CAR, chimeric antigen receptor; FDA, US Food and Drug Administration; 5FU, 5 fluorouracil; and TKI, tyrosine kinase inhibitor.</a:t>
            </a:r>
          </a:p>
        </p:txBody>
      </p:sp>
    </p:spTree>
    <p:extLst>
      <p:ext uri="{BB962C8B-B14F-4D97-AF65-F5344CB8AC3E}">
        <p14:creationId xmlns:p14="http://schemas.microsoft.com/office/powerpoint/2010/main" val="3224556834"/>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223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AB10D915-1C62-85D8-2FFF-F59E38CD7342}"/>
              </a:ext>
            </a:extLst>
          </p:cNvPr>
          <p:cNvSpPr>
            <a:spLocks noGrp="1"/>
          </p:cNvSpPr>
          <p:nvPr>
            <p:ph type="ctrTitle"/>
          </p:nvPr>
        </p:nvSpPr>
        <p:spPr>
          <a:xfrm>
            <a:off x="3352800" y="1270000"/>
            <a:ext cx="7924800" cy="939800"/>
          </a:xfrm>
        </p:spPr>
        <p:txBody>
          <a:bodyPr/>
          <a:lstStyle/>
          <a:p>
            <a:r>
              <a:rPr lang="en-US" sz="2800" dirty="0">
                <a:latin typeface="Lub Dub Medium" panose="020B0603030403020204" pitchFamily="34" charset="0"/>
              </a:rPr>
              <a:t>Table 29. Medical Cancer Therapy Associated With Increased Risk of AF (&gt;1%)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578EF0F9-D8CA-9227-624B-D970C951C9CF}"/>
              </a:ext>
            </a:extLst>
          </p:cNvPr>
          <p:cNvGraphicFramePr>
            <a:graphicFrameLocks noGrp="1"/>
          </p:cNvGraphicFramePr>
          <p:nvPr>
            <p:extLst>
              <p:ext uri="{D42A27DB-BD31-4B8C-83A1-F6EECF244321}">
                <p14:modId xmlns:p14="http://schemas.microsoft.com/office/powerpoint/2010/main" val="2496686581"/>
              </p:ext>
            </p:extLst>
          </p:nvPr>
        </p:nvGraphicFramePr>
        <p:xfrm>
          <a:off x="1006475" y="2518156"/>
          <a:ext cx="12617450" cy="2781808"/>
        </p:xfrm>
        <a:graphic>
          <a:graphicData uri="http://schemas.openxmlformats.org/drawingml/2006/table">
            <a:tbl>
              <a:tblPr firstRow="1" firstCol="1" bandRow="1"/>
              <a:tblGrid>
                <a:gridCol w="2828832">
                  <a:extLst>
                    <a:ext uri="{9D8B030D-6E8A-4147-A177-3AD203B41FA5}">
                      <a16:colId xmlns:a16="http://schemas.microsoft.com/office/drawing/2014/main" val="3957962681"/>
                    </a:ext>
                  </a:extLst>
                </a:gridCol>
                <a:gridCol w="1471195">
                  <a:extLst>
                    <a:ext uri="{9D8B030D-6E8A-4147-A177-3AD203B41FA5}">
                      <a16:colId xmlns:a16="http://schemas.microsoft.com/office/drawing/2014/main" val="2183993835"/>
                    </a:ext>
                  </a:extLst>
                </a:gridCol>
                <a:gridCol w="1471195">
                  <a:extLst>
                    <a:ext uri="{9D8B030D-6E8A-4147-A177-3AD203B41FA5}">
                      <a16:colId xmlns:a16="http://schemas.microsoft.com/office/drawing/2014/main" val="2715444989"/>
                    </a:ext>
                  </a:extLst>
                </a:gridCol>
                <a:gridCol w="6846228">
                  <a:extLst>
                    <a:ext uri="{9D8B030D-6E8A-4147-A177-3AD203B41FA5}">
                      <a16:colId xmlns:a16="http://schemas.microsoft.com/office/drawing/2014/main" val="4129205982"/>
                    </a:ext>
                  </a:extLst>
                </a:gridCol>
              </a:tblGrid>
              <a:tr h="588010">
                <a:tc>
                  <a:txBody>
                    <a:bodyPr/>
                    <a:lstStyle/>
                    <a:p>
                      <a:pPr marL="0" marR="0" algn="l">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Alkylating agents</a:t>
                      </a:r>
                      <a:endParaRPr lang="en-US" sz="1800">
                        <a:effectLst/>
                        <a:latin typeface="Times New Roman" panose="02020603050405020304" pitchFamily="18" charset="0"/>
                        <a:ea typeface="Times New Roman" panose="02020603050405020304" pitchFamily="18" charset="0"/>
                      </a:endParaRPr>
                    </a:p>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Cyclophosphamide</a:t>
                      </a:r>
                    </a:p>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Melphalan + stem cell transplantation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X</a:t>
                      </a:r>
                    </a:p>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*Stem cell transplantation is associated with an increased risk of AF, and the risk may be higher with melphalan-associated regimens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4926267"/>
                  </a:ext>
                </a:extLst>
              </a:tr>
              <a:tr h="438785">
                <a:tc>
                  <a:txBody>
                    <a:bodyPr/>
                    <a:lstStyle/>
                    <a:p>
                      <a:pPr marL="0" marR="0" algn="l">
                        <a:lnSpc>
                          <a:spcPct val="15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Immunomodulatory drugs</a:t>
                      </a:r>
                      <a:endParaRPr lang="en-US" sz="1800" dirty="0">
                        <a:effectLst/>
                        <a:latin typeface="Times New Roman" panose="02020603050405020304" pitchFamily="18" charset="0"/>
                        <a:ea typeface="Times New Roman" panose="02020603050405020304" pitchFamily="18" charset="0"/>
                      </a:endParaRP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Lenalidomide</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Interleukin-2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X</a:t>
                      </a:r>
                    </a:p>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Given rates reported from patients with multiple myeloma, AF due to underlying cardiac AL amyloid may contribute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3123716"/>
                  </a:ext>
                </a:extLst>
              </a:tr>
            </a:tbl>
          </a:graphicData>
        </a:graphic>
      </p:graphicFrame>
      <p:sp>
        <p:nvSpPr>
          <p:cNvPr id="6" name="TextBox 5">
            <a:extLst>
              <a:ext uri="{FF2B5EF4-FFF2-40B4-BE49-F238E27FC236}">
                <a16:creationId xmlns:a16="http://schemas.microsoft.com/office/drawing/2014/main" id="{02504F5B-B7B0-D456-5413-6307427C4429}"/>
              </a:ext>
            </a:extLst>
          </p:cNvPr>
          <p:cNvSpPr txBox="1"/>
          <p:nvPr/>
        </p:nvSpPr>
        <p:spPr>
          <a:xfrm>
            <a:off x="1007371" y="5943600"/>
            <a:ext cx="12616554" cy="461665"/>
          </a:xfrm>
          <a:prstGeom prst="rect">
            <a:avLst/>
          </a:prstGeom>
          <a:noFill/>
        </p:spPr>
        <p:txBody>
          <a:bodyPr wrap="square">
            <a:spAutoFit/>
          </a:bodyPr>
          <a:lstStyle/>
          <a:p>
            <a:pPr marL="0" marR="0">
              <a:spcBef>
                <a:spcPts val="600"/>
              </a:spcBef>
              <a:spcAft>
                <a:spcPts val="1400"/>
              </a:spcAft>
            </a:pPr>
            <a:r>
              <a:rPr lang="en-US" sz="1200" dirty="0">
                <a:effectLst/>
                <a:latin typeface="Lub Dub Medium" panose="020B0603030403020204" pitchFamily="34" charset="0"/>
                <a:ea typeface="Times New Roman" panose="02020603050405020304" pitchFamily="18" charset="0"/>
              </a:rPr>
              <a:t>AF indicates atrial fibrillation; BTKi, Bruton’s kinase inhibitor; CAR, chimeric antigen receptor; FDA, US Food and Drug Administration; 5FU, 5 fluorouracil; and TKI, tyrosine kinase inhibitor.</a:t>
            </a:r>
          </a:p>
        </p:txBody>
      </p:sp>
    </p:spTree>
    <p:extLst>
      <p:ext uri="{BB962C8B-B14F-4D97-AF65-F5344CB8AC3E}">
        <p14:creationId xmlns:p14="http://schemas.microsoft.com/office/powerpoint/2010/main" val="3695270796"/>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224</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586EDEEF-2854-381F-AFCA-BCA8BDF53BC9}"/>
              </a:ext>
            </a:extLst>
          </p:cNvPr>
          <p:cNvSpPr>
            <a:spLocks noGrp="1"/>
          </p:cNvSpPr>
          <p:nvPr>
            <p:ph type="ctrTitle"/>
          </p:nvPr>
        </p:nvSpPr>
        <p:spPr>
          <a:xfrm>
            <a:off x="3333750" y="0"/>
            <a:ext cx="7962900" cy="939800"/>
          </a:xfrm>
        </p:spPr>
        <p:txBody>
          <a:bodyPr/>
          <a:lstStyle/>
          <a:p>
            <a:r>
              <a:rPr lang="en-US" sz="2800" dirty="0">
                <a:latin typeface="Lub Dub Medium" panose="020B0603030403020204" pitchFamily="34" charset="0"/>
              </a:rPr>
              <a:t>Table 29. Medical Cancer Therapy Associated With Increased Risk of AF (&gt;1%)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CA8E4D43-461E-DBF5-2390-F7276F42E216}"/>
              </a:ext>
            </a:extLst>
          </p:cNvPr>
          <p:cNvGraphicFramePr>
            <a:graphicFrameLocks noGrp="1"/>
          </p:cNvGraphicFramePr>
          <p:nvPr>
            <p:extLst>
              <p:ext uri="{D42A27DB-BD31-4B8C-83A1-F6EECF244321}">
                <p14:modId xmlns:p14="http://schemas.microsoft.com/office/powerpoint/2010/main" val="3674828177"/>
              </p:ext>
            </p:extLst>
          </p:nvPr>
        </p:nvGraphicFramePr>
        <p:xfrm>
          <a:off x="1852612" y="968375"/>
          <a:ext cx="12617450" cy="6122924"/>
        </p:xfrm>
        <a:graphic>
          <a:graphicData uri="http://schemas.openxmlformats.org/drawingml/2006/table">
            <a:tbl>
              <a:tblPr firstRow="1" firstCol="1" bandRow="1"/>
              <a:tblGrid>
                <a:gridCol w="2828832">
                  <a:extLst>
                    <a:ext uri="{9D8B030D-6E8A-4147-A177-3AD203B41FA5}">
                      <a16:colId xmlns:a16="http://schemas.microsoft.com/office/drawing/2014/main" val="344895705"/>
                    </a:ext>
                  </a:extLst>
                </a:gridCol>
                <a:gridCol w="1471195">
                  <a:extLst>
                    <a:ext uri="{9D8B030D-6E8A-4147-A177-3AD203B41FA5}">
                      <a16:colId xmlns:a16="http://schemas.microsoft.com/office/drawing/2014/main" val="19537850"/>
                    </a:ext>
                  </a:extLst>
                </a:gridCol>
                <a:gridCol w="1471195">
                  <a:extLst>
                    <a:ext uri="{9D8B030D-6E8A-4147-A177-3AD203B41FA5}">
                      <a16:colId xmlns:a16="http://schemas.microsoft.com/office/drawing/2014/main" val="790288987"/>
                    </a:ext>
                  </a:extLst>
                </a:gridCol>
                <a:gridCol w="6846228">
                  <a:extLst>
                    <a:ext uri="{9D8B030D-6E8A-4147-A177-3AD203B41FA5}">
                      <a16:colId xmlns:a16="http://schemas.microsoft.com/office/drawing/2014/main" val="3385053990"/>
                    </a:ext>
                  </a:extLst>
                </a:gridCol>
              </a:tblGrid>
              <a:tr h="1922145">
                <a:tc>
                  <a:txBody>
                    <a:bodyPr/>
                    <a:lstStyle/>
                    <a:p>
                      <a:pPr marL="0" marR="0" algn="l">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TKIs</a:t>
                      </a:r>
                      <a:endParaRPr lang="en-US" sz="1800">
                        <a:effectLst/>
                        <a:latin typeface="Times New Roman" panose="02020603050405020304" pitchFamily="18" charset="0"/>
                        <a:ea typeface="Times New Roman" panose="02020603050405020304" pitchFamily="18" charset="0"/>
                      </a:endParaRPr>
                    </a:p>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Ibrutinib (BTKi)</a:t>
                      </a:r>
                    </a:p>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Acalbrutinib (2nd- generation BTKi)</a:t>
                      </a:r>
                    </a:p>
                    <a:p>
                      <a:pPr marL="0" marR="0" algn="l">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Zanubrutinib </a:t>
                      </a:r>
                      <a:r>
                        <a:rPr lang="en-US" sz="1800">
                          <a:effectLst/>
                          <a:latin typeface="Times New Roman" panose="02020603050405020304" pitchFamily="18" charset="0"/>
                          <a:ea typeface="Times New Roman" panose="02020603050405020304" pitchFamily="18" charset="0"/>
                        </a:rPr>
                        <a:t>(2nd- generation BTKi)</a:t>
                      </a:r>
                    </a:p>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Ponatinib (BCR-ABL TKI) and other TKIs (eg, trametinib, osimertinib, nilotinib, ribociclib) </a:t>
                      </a:r>
                    </a:p>
                    <a:p>
                      <a:pPr marL="0" marR="0" algn="l">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VEGF inhibitor </a:t>
                      </a:r>
                      <a:r>
                        <a:rPr lang="en-US" sz="1800">
                          <a:effectLst/>
                          <a:latin typeface="Times New Roman" panose="02020603050405020304" pitchFamily="18" charset="0"/>
                          <a:ea typeface="Times New Roman" panose="02020603050405020304" pitchFamily="18" charset="0"/>
                        </a:rPr>
                        <a:t>Sorafenib in combination with 5FU</a:t>
                      </a:r>
                    </a:p>
                    <a:p>
                      <a:pPr marL="0" marR="0" algn="l">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BRAF inhibitor </a:t>
                      </a:r>
                      <a:r>
                        <a:rPr lang="en-US" sz="1800">
                          <a:effectLst/>
                          <a:latin typeface="Times New Roman" panose="02020603050405020304" pitchFamily="18" charset="0"/>
                          <a:ea typeface="Times New Roman" panose="02020603050405020304" pitchFamily="18" charset="0"/>
                        </a:rPr>
                        <a:t>Vemurafenib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X†</a:t>
                      </a:r>
                    </a:p>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X</a:t>
                      </a:r>
                    </a:p>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X</a:t>
                      </a:r>
                    </a:p>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X</a:t>
                      </a:r>
                    </a:p>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 X†</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†Reported AF rates with ibrutinib have varied across trials (4%-18%), partly related to varying duration of follow-up and patient factors. Second-generation BTKis have more selective BTK activity and are associated with a lower incidence of AF than ibrutinib</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Based on US FDA adverse event reporting system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3352944"/>
                  </a:ext>
                </a:extLst>
              </a:tr>
            </a:tbl>
          </a:graphicData>
        </a:graphic>
      </p:graphicFrame>
      <p:sp>
        <p:nvSpPr>
          <p:cNvPr id="6" name="TextBox 5">
            <a:extLst>
              <a:ext uri="{FF2B5EF4-FFF2-40B4-BE49-F238E27FC236}">
                <a16:creationId xmlns:a16="http://schemas.microsoft.com/office/drawing/2014/main" id="{C77D96BC-1E43-88B3-79EB-D40423BFB5E4}"/>
              </a:ext>
            </a:extLst>
          </p:cNvPr>
          <p:cNvSpPr txBox="1"/>
          <p:nvPr/>
        </p:nvSpPr>
        <p:spPr>
          <a:xfrm>
            <a:off x="447675" y="4074791"/>
            <a:ext cx="1404937" cy="3046988"/>
          </a:xfrm>
          <a:prstGeom prst="rect">
            <a:avLst/>
          </a:prstGeom>
          <a:noFill/>
        </p:spPr>
        <p:txBody>
          <a:bodyPr wrap="square">
            <a:spAutoFit/>
          </a:bodyPr>
          <a:lstStyle/>
          <a:p>
            <a:pPr marL="0" marR="0">
              <a:spcBef>
                <a:spcPts val="600"/>
              </a:spcBef>
              <a:spcAft>
                <a:spcPts val="1400"/>
              </a:spcAft>
            </a:pPr>
            <a:r>
              <a:rPr lang="en-US" sz="1200" dirty="0">
                <a:effectLst/>
                <a:latin typeface="Lub Dub Medium" panose="020B0603030403020204" pitchFamily="34" charset="0"/>
                <a:ea typeface="Times New Roman" panose="02020603050405020304" pitchFamily="18" charset="0"/>
              </a:rPr>
              <a:t>AF indicates atrial fibrillation; BTKi, Bruton’s kinase inhibitor; CAR, chimeric antigen receptor; FDA, US Food and Drug Administration; 5FU, 5 fluorouracil; and TKI, tyrosine kinase inhibitor.</a:t>
            </a:r>
          </a:p>
        </p:txBody>
      </p:sp>
    </p:spTree>
    <p:extLst>
      <p:ext uri="{BB962C8B-B14F-4D97-AF65-F5344CB8AC3E}">
        <p14:creationId xmlns:p14="http://schemas.microsoft.com/office/powerpoint/2010/main" val="2396396407"/>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225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2F98D096-D40C-BB8A-92FB-3261D88F5A9C}"/>
              </a:ext>
            </a:extLst>
          </p:cNvPr>
          <p:cNvSpPr>
            <a:spLocks noGrp="1"/>
          </p:cNvSpPr>
          <p:nvPr>
            <p:ph type="ctrTitle"/>
          </p:nvPr>
        </p:nvSpPr>
        <p:spPr>
          <a:xfrm>
            <a:off x="3352800" y="1219200"/>
            <a:ext cx="7924800" cy="939800"/>
          </a:xfrm>
        </p:spPr>
        <p:txBody>
          <a:bodyPr/>
          <a:lstStyle/>
          <a:p>
            <a:r>
              <a:rPr lang="en-US" sz="2800" dirty="0">
                <a:latin typeface="Lub Dub Medium" panose="020B0603030403020204" pitchFamily="34" charset="0"/>
              </a:rPr>
              <a:t>Table 29. Medical Cancer Therapy Associated With Increased Risk of AF (&gt;1%)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5B8D034A-5296-5DB8-F65A-4B9FDAC42617}"/>
              </a:ext>
            </a:extLst>
          </p:cNvPr>
          <p:cNvGraphicFramePr>
            <a:graphicFrameLocks noGrp="1"/>
          </p:cNvGraphicFramePr>
          <p:nvPr>
            <p:extLst>
              <p:ext uri="{D42A27DB-BD31-4B8C-83A1-F6EECF244321}">
                <p14:modId xmlns:p14="http://schemas.microsoft.com/office/powerpoint/2010/main" val="3042359767"/>
              </p:ext>
            </p:extLst>
          </p:nvPr>
        </p:nvGraphicFramePr>
        <p:xfrm>
          <a:off x="1874838" y="2825321"/>
          <a:ext cx="10880724" cy="2578958"/>
        </p:xfrm>
        <a:graphic>
          <a:graphicData uri="http://schemas.openxmlformats.org/drawingml/2006/table">
            <a:tbl>
              <a:tblPr firstRow="1" firstCol="1" bandRow="1"/>
              <a:tblGrid>
                <a:gridCol w="2439459">
                  <a:extLst>
                    <a:ext uri="{9D8B030D-6E8A-4147-A177-3AD203B41FA5}">
                      <a16:colId xmlns:a16="http://schemas.microsoft.com/office/drawing/2014/main" val="2009492471"/>
                    </a:ext>
                  </a:extLst>
                </a:gridCol>
                <a:gridCol w="1268692">
                  <a:extLst>
                    <a:ext uri="{9D8B030D-6E8A-4147-A177-3AD203B41FA5}">
                      <a16:colId xmlns:a16="http://schemas.microsoft.com/office/drawing/2014/main" val="3260887008"/>
                    </a:ext>
                  </a:extLst>
                </a:gridCol>
                <a:gridCol w="1268692">
                  <a:extLst>
                    <a:ext uri="{9D8B030D-6E8A-4147-A177-3AD203B41FA5}">
                      <a16:colId xmlns:a16="http://schemas.microsoft.com/office/drawing/2014/main" val="3698398431"/>
                    </a:ext>
                  </a:extLst>
                </a:gridCol>
                <a:gridCol w="5903881">
                  <a:extLst>
                    <a:ext uri="{9D8B030D-6E8A-4147-A177-3AD203B41FA5}">
                      <a16:colId xmlns:a16="http://schemas.microsoft.com/office/drawing/2014/main" val="2439470346"/>
                    </a:ext>
                  </a:extLst>
                </a:gridCol>
              </a:tblGrid>
              <a:tr h="1560350">
                <a:tc>
                  <a:txBody>
                    <a:bodyPr/>
                    <a:lstStyle/>
                    <a:p>
                      <a:pPr marL="0" marR="0" algn="l">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CAR T-cell therapy</a:t>
                      </a:r>
                      <a:endParaRPr lang="en-US" sz="1800">
                        <a:effectLst/>
                        <a:latin typeface="Times New Roman" panose="02020603050405020304" pitchFamily="18" charset="0"/>
                        <a:ea typeface="Times New Roman" panose="02020603050405020304" pitchFamily="18" charset="0"/>
                      </a:endParaRPr>
                    </a:p>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Tisagenlecleucel</a:t>
                      </a:r>
                    </a:p>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Axicabtagene ciloleucel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X</a:t>
                      </a:r>
                    </a:p>
                    <a:p>
                      <a:pPr marL="0" marR="0" algn="ctr">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p>
                      <a:pPr marL="0" marR="0" algn="ctr">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6372864"/>
                  </a:ext>
                </a:extLst>
              </a:tr>
              <a:tr h="1018608">
                <a:tc>
                  <a:txBody>
                    <a:bodyPr/>
                    <a:lstStyle/>
                    <a:p>
                      <a:pPr marL="0" marR="0" algn="l">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Monoclonal antibodies</a:t>
                      </a:r>
                      <a:endParaRPr lang="en-US" sz="1800">
                        <a:effectLst/>
                        <a:latin typeface="Times New Roman" panose="02020603050405020304" pitchFamily="18" charset="0"/>
                        <a:ea typeface="Times New Roman" panose="02020603050405020304" pitchFamily="18" charset="0"/>
                      </a:endParaRPr>
                    </a:p>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Rituximab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3608453"/>
                  </a:ext>
                </a:extLst>
              </a:tr>
            </a:tbl>
          </a:graphicData>
        </a:graphic>
      </p:graphicFrame>
      <p:sp>
        <p:nvSpPr>
          <p:cNvPr id="4" name="TextBox 3">
            <a:extLst>
              <a:ext uri="{FF2B5EF4-FFF2-40B4-BE49-F238E27FC236}">
                <a16:creationId xmlns:a16="http://schemas.microsoft.com/office/drawing/2014/main" id="{916F102F-3B1F-6005-9CF5-EEAE9C711B28}"/>
              </a:ext>
            </a:extLst>
          </p:cNvPr>
          <p:cNvSpPr txBox="1"/>
          <p:nvPr/>
        </p:nvSpPr>
        <p:spPr>
          <a:xfrm>
            <a:off x="1874838" y="5839767"/>
            <a:ext cx="10012362" cy="461665"/>
          </a:xfrm>
          <a:prstGeom prst="rect">
            <a:avLst/>
          </a:prstGeom>
          <a:noFill/>
        </p:spPr>
        <p:txBody>
          <a:bodyPr wrap="square">
            <a:spAutoFit/>
          </a:bodyPr>
          <a:lstStyle/>
          <a:p>
            <a:pPr marL="0" marR="0">
              <a:spcBef>
                <a:spcPts val="600"/>
              </a:spcBef>
              <a:spcAft>
                <a:spcPts val="1400"/>
              </a:spcAft>
            </a:pPr>
            <a:r>
              <a:rPr lang="en-US" sz="1200" dirty="0">
                <a:effectLst/>
                <a:latin typeface="Lub Dub Medium" panose="020B0603030403020204" pitchFamily="34" charset="0"/>
                <a:ea typeface="Times New Roman" panose="02020603050405020304" pitchFamily="18" charset="0"/>
              </a:rPr>
              <a:t>AF indicates atrial fibrillation; BTKi, Bruton’s kinase inhibitor; CAR, chimeric antigen receptor; FDA, US Food and Drug Administration; 5FU, 5 fluorouracil; and TKI, tyrosine kinase inhibitor.</a:t>
            </a:r>
          </a:p>
        </p:txBody>
      </p:sp>
    </p:spTree>
    <p:extLst>
      <p:ext uri="{BB962C8B-B14F-4D97-AF65-F5344CB8AC3E}">
        <p14:creationId xmlns:p14="http://schemas.microsoft.com/office/powerpoint/2010/main" val="792957192"/>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226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EE673068-B7AF-3CDB-BA2F-05E77E14FCD3}"/>
              </a:ext>
            </a:extLst>
          </p:cNvPr>
          <p:cNvSpPr>
            <a:spLocks noGrp="1"/>
          </p:cNvSpPr>
          <p:nvPr>
            <p:ph type="ctrTitle"/>
          </p:nvPr>
        </p:nvSpPr>
        <p:spPr>
          <a:xfrm>
            <a:off x="3924300" y="533400"/>
            <a:ext cx="6819900" cy="1244600"/>
          </a:xfrm>
        </p:spPr>
        <p:txBody>
          <a:bodyPr/>
          <a:lstStyle/>
          <a:p>
            <a:r>
              <a:rPr lang="en-US" sz="2800" dirty="0">
                <a:latin typeface="Lub Dub Medium" panose="020B0603030403020204" pitchFamily="34" charset="0"/>
              </a:rPr>
              <a:t>Table 30. Special Considerations for Anticoagulation in Patients With AF on Active Cancer Treatment</a:t>
            </a:r>
          </a:p>
        </p:txBody>
      </p:sp>
      <p:graphicFrame>
        <p:nvGraphicFramePr>
          <p:cNvPr id="3" name="Table 2">
            <a:extLst>
              <a:ext uri="{FF2B5EF4-FFF2-40B4-BE49-F238E27FC236}">
                <a16:creationId xmlns:a16="http://schemas.microsoft.com/office/drawing/2014/main" id="{B29CBDD5-EC02-E5BF-F803-AE87EABA5B1F}"/>
              </a:ext>
            </a:extLst>
          </p:cNvPr>
          <p:cNvGraphicFramePr>
            <a:graphicFrameLocks noGrp="1"/>
          </p:cNvGraphicFramePr>
          <p:nvPr>
            <p:extLst>
              <p:ext uri="{D42A27DB-BD31-4B8C-83A1-F6EECF244321}">
                <p14:modId xmlns:p14="http://schemas.microsoft.com/office/powerpoint/2010/main" val="2932620493"/>
              </p:ext>
            </p:extLst>
          </p:nvPr>
        </p:nvGraphicFramePr>
        <p:xfrm>
          <a:off x="2705100" y="2003806"/>
          <a:ext cx="9220200" cy="4221988"/>
        </p:xfrm>
        <a:graphic>
          <a:graphicData uri="http://schemas.openxmlformats.org/drawingml/2006/table">
            <a:tbl>
              <a:tblPr firstRow="1" firstCol="1" bandRow="1"/>
              <a:tblGrid>
                <a:gridCol w="2480234">
                  <a:extLst>
                    <a:ext uri="{9D8B030D-6E8A-4147-A177-3AD203B41FA5}">
                      <a16:colId xmlns:a16="http://schemas.microsoft.com/office/drawing/2014/main" val="700841600"/>
                    </a:ext>
                  </a:extLst>
                </a:gridCol>
                <a:gridCol w="6739966">
                  <a:extLst>
                    <a:ext uri="{9D8B030D-6E8A-4147-A177-3AD203B41FA5}">
                      <a16:colId xmlns:a16="http://schemas.microsoft.com/office/drawing/2014/main" val="758706638"/>
                    </a:ext>
                  </a:extLst>
                </a:gridCol>
              </a:tblGrid>
              <a:tr h="0">
                <a:tc>
                  <a:txBody>
                    <a:bodyPr/>
                    <a:lstStyle/>
                    <a:p>
                      <a:pPr marL="0" marR="0">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Increased bleeding risk</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High bleeding risk estimators (eg, HAS-BLED)</a:t>
                      </a:r>
                    </a:p>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Thrombocytopenia (platelet &lt;50,000/uL)</a:t>
                      </a:r>
                    </a:p>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Intracranial malignancy</a:t>
                      </a:r>
                    </a:p>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Gastrointestinal malignancy</a:t>
                      </a:r>
                    </a:p>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History of major bleeding</a:t>
                      </a:r>
                    </a:p>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Severe kidney dysfunction (eGFR &lt;30 mL/min/1.73m</a:t>
                      </a:r>
                      <a:r>
                        <a:rPr lang="en-US" sz="1800" baseline="30000">
                          <a:effectLst/>
                          <a:latin typeface="Times New Roman" panose="02020603050405020304" pitchFamily="18" charset="0"/>
                          <a:ea typeface="Times New Roman" panose="02020603050405020304" pitchFamily="18" charset="0"/>
                        </a:rPr>
                        <a:t>2</a:t>
                      </a:r>
                      <a:r>
                        <a:rPr lang="en-US" sz="180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4436653"/>
                  </a:ext>
                </a:extLst>
              </a:tr>
              <a:tr h="0">
                <a:tc>
                  <a:txBody>
                    <a:bodyPr/>
                    <a:lstStyle/>
                    <a:p>
                      <a:pPr marL="0" marR="0">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Drug interactions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P-glycoprotein inducers or inhibitors</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CYP3A4 inducers or inhibitors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9086884"/>
                  </a:ext>
                </a:extLst>
              </a:tr>
            </a:tbl>
          </a:graphicData>
        </a:graphic>
      </p:graphicFrame>
      <p:sp>
        <p:nvSpPr>
          <p:cNvPr id="6" name="TextBox 5">
            <a:extLst>
              <a:ext uri="{FF2B5EF4-FFF2-40B4-BE49-F238E27FC236}">
                <a16:creationId xmlns:a16="http://schemas.microsoft.com/office/drawing/2014/main" id="{25AEBAF3-59A6-6930-3E9E-5D76911A8DCC}"/>
              </a:ext>
            </a:extLst>
          </p:cNvPr>
          <p:cNvSpPr txBox="1"/>
          <p:nvPr/>
        </p:nvSpPr>
        <p:spPr>
          <a:xfrm>
            <a:off x="2705100" y="6451600"/>
            <a:ext cx="9334500" cy="646331"/>
          </a:xfrm>
          <a:prstGeom prst="rect">
            <a:avLst/>
          </a:prstGeom>
          <a:noFill/>
        </p:spPr>
        <p:txBody>
          <a:bodyPr wrap="square">
            <a:spAutoFit/>
          </a:bodyPr>
          <a:lstStyle/>
          <a:p>
            <a:r>
              <a:rPr lang="en-US" sz="1200" dirty="0">
                <a:latin typeface="Lub Dub Medium" panose="020B0603030403020204" pitchFamily="34" charset="0"/>
              </a:rPr>
              <a:t>AF indicates atrial fibrillation; eGFR, estimated glomerular filtration rate; and HASBLED, hypertension, abnormal renal/liver function, stroke, bleeding history or predisposition, labile international normalized ratio (INR), elderly (age $65 years), drugs/alcohol concomitantly).</a:t>
            </a:r>
          </a:p>
        </p:txBody>
      </p:sp>
    </p:spTree>
    <p:extLst>
      <p:ext uri="{BB962C8B-B14F-4D97-AF65-F5344CB8AC3E}">
        <p14:creationId xmlns:p14="http://schemas.microsoft.com/office/powerpoint/2010/main" val="150571649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227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61730FB8-A73D-DA9B-09D8-45324D508853}"/>
              </a:ext>
            </a:extLst>
          </p:cNvPr>
          <p:cNvSpPr>
            <a:spLocks noGrp="1"/>
          </p:cNvSpPr>
          <p:nvPr>
            <p:ph type="ctrTitle"/>
          </p:nvPr>
        </p:nvSpPr>
        <p:spPr>
          <a:xfrm>
            <a:off x="4107656" y="1066800"/>
            <a:ext cx="6415088" cy="882650"/>
          </a:xfrm>
        </p:spPr>
        <p:txBody>
          <a:bodyPr/>
          <a:lstStyle/>
          <a:p>
            <a:r>
              <a:rPr lang="en-US" sz="2800" dirty="0">
                <a:latin typeface="Lub Dub Medium" panose="020B0603030403020204" pitchFamily="34" charset="0"/>
              </a:rPr>
              <a:t>Anticoagulation Use in Patients With Liver Disease</a:t>
            </a:r>
          </a:p>
        </p:txBody>
      </p:sp>
      <p:graphicFrame>
        <p:nvGraphicFramePr>
          <p:cNvPr id="3" name="Table 2">
            <a:extLst>
              <a:ext uri="{FF2B5EF4-FFF2-40B4-BE49-F238E27FC236}">
                <a16:creationId xmlns:a16="http://schemas.microsoft.com/office/drawing/2014/main" id="{06D34D65-AC17-FD6A-90C7-DFFFCFD92A9A}"/>
              </a:ext>
            </a:extLst>
          </p:cNvPr>
          <p:cNvGraphicFramePr>
            <a:graphicFrameLocks noGrp="1"/>
          </p:cNvGraphicFramePr>
          <p:nvPr>
            <p:extLst>
              <p:ext uri="{D42A27DB-BD31-4B8C-83A1-F6EECF244321}">
                <p14:modId xmlns:p14="http://schemas.microsoft.com/office/powerpoint/2010/main" val="511733951"/>
              </p:ext>
            </p:extLst>
          </p:nvPr>
        </p:nvGraphicFramePr>
        <p:xfrm>
          <a:off x="1866900" y="2241643"/>
          <a:ext cx="10896600" cy="3746313"/>
        </p:xfrm>
        <a:graphic>
          <a:graphicData uri="http://schemas.openxmlformats.org/drawingml/2006/table">
            <a:tbl>
              <a:tblPr firstRow="1" firstCol="1" bandRow="1"/>
              <a:tblGrid>
                <a:gridCol w="1176833">
                  <a:extLst>
                    <a:ext uri="{9D8B030D-6E8A-4147-A177-3AD203B41FA5}">
                      <a16:colId xmlns:a16="http://schemas.microsoft.com/office/drawing/2014/main" val="2388308048"/>
                    </a:ext>
                  </a:extLst>
                </a:gridCol>
                <a:gridCol w="1087481">
                  <a:extLst>
                    <a:ext uri="{9D8B030D-6E8A-4147-A177-3AD203B41FA5}">
                      <a16:colId xmlns:a16="http://schemas.microsoft.com/office/drawing/2014/main" val="2354679512"/>
                    </a:ext>
                  </a:extLst>
                </a:gridCol>
                <a:gridCol w="8632286">
                  <a:extLst>
                    <a:ext uri="{9D8B030D-6E8A-4147-A177-3AD203B41FA5}">
                      <a16:colId xmlns:a16="http://schemas.microsoft.com/office/drawing/2014/main" val="2669088390"/>
                    </a:ext>
                  </a:extLst>
                </a:gridCol>
              </a:tblGrid>
              <a:tr h="1135590">
                <a:tc gridSpan="3">
                  <a:txBody>
                    <a:bodyPr/>
                    <a:lstStyle/>
                    <a:p>
                      <a:pPr marL="0" marR="0" algn="ctr">
                        <a:lnSpc>
                          <a:spcPct val="200000"/>
                        </a:lnSpc>
                        <a:spcBef>
                          <a:spcPts val="600"/>
                        </a:spcBef>
                        <a:spcAft>
                          <a:spcPts val="0"/>
                        </a:spcAft>
                      </a:pPr>
                      <a:r>
                        <a:rPr lang="en-US" sz="1800" b="1" dirty="0">
                          <a:effectLst/>
                          <a:latin typeface="Times New Roman" panose="02020603050405020304" pitchFamily="18" charset="0"/>
                          <a:cs typeface="Times New Roman" panose="02020603050405020304" pitchFamily="18" charset="0"/>
                        </a:rPr>
                        <a:t>Recommendations for Anticoagulation Use in Patients With Liver Disease</a:t>
                      </a:r>
                      <a:endParaRPr lang="en-US" sz="1800" dirty="0">
                        <a:effectLst/>
                        <a:latin typeface="Times New Roman" panose="02020603050405020304" pitchFamily="18" charset="0"/>
                        <a:cs typeface="Times New Roman" panose="02020603050405020304" pitchFamily="18" charset="0"/>
                      </a:endParaRPr>
                    </a:p>
                    <a:p>
                      <a:pPr marL="0" marR="0" algn="ctr">
                        <a:lnSpc>
                          <a:spcPct val="200000"/>
                        </a:lnSpc>
                        <a:spcBef>
                          <a:spcPts val="60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9525"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 for Anticoagulation Use in Patients With Liver Disease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791620603"/>
                  </a:ext>
                </a:extLst>
              </a:tr>
              <a:tr h="490204">
                <a:tc>
                  <a:txBody>
                    <a:bodyPr/>
                    <a:lstStyle/>
                    <a:p>
                      <a:pPr marL="0" marR="0" algn="ctr">
                        <a:lnSpc>
                          <a:spcPct val="200000"/>
                        </a:lnSpc>
                        <a:spcBef>
                          <a:spcPts val="600"/>
                        </a:spcBef>
                        <a:spcAft>
                          <a:spcPts val="0"/>
                        </a:spcAft>
                      </a:pPr>
                      <a:r>
                        <a:rPr lang="en-US" sz="1800" b="1" dirty="0">
                          <a:effectLst/>
                          <a:latin typeface="Times New Roman"/>
                          <a:ea typeface="Times New Roman" panose="02020603050405020304" pitchFamily="18" charset="0"/>
                          <a:cs typeface="Times New Roman"/>
                        </a:rPr>
                        <a:t>COR</a:t>
                      </a:r>
                      <a:endParaRPr lang="en-US" sz="1800" dirty="0">
                        <a:effectLst/>
                        <a:latin typeface="Times New Roman"/>
                        <a:ea typeface="Times New Roman" panose="02020603050405020304" pitchFamily="18" charset="0"/>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dirty="0">
                          <a:effectLst/>
                          <a:latin typeface="Times New Roman"/>
                          <a:ea typeface="Times New Roman" panose="02020603050405020304" pitchFamily="18" charset="0"/>
                          <a:cs typeface="Times New Roman"/>
                        </a:rPr>
                        <a:t>LOE</a:t>
                      </a:r>
                      <a:endParaRPr lang="en-US" sz="1800" dirty="0">
                        <a:effectLst/>
                        <a:latin typeface="Times New Roman"/>
                        <a:ea typeface="Times New Roman" panose="02020603050405020304" pitchFamily="18" charset="0"/>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dirty="0">
                          <a:effectLst/>
                          <a:latin typeface="Times New Roman"/>
                          <a:ea typeface="Times New Roman" panose="02020603050405020304" pitchFamily="18" charset="0"/>
                          <a:cs typeface="Times New Roman"/>
                        </a:rPr>
                        <a:t>Recommendations</a:t>
                      </a:r>
                      <a:endParaRPr lang="en-US" sz="1800" dirty="0">
                        <a:effectLst/>
                        <a:latin typeface="Times New Roman"/>
                        <a:ea typeface="Times New Roman" panose="02020603050405020304" pitchFamily="18" charset="0"/>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2495079"/>
                  </a:ext>
                </a:extLst>
              </a:tr>
              <a:tr h="1623565">
                <a:tc>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a:ea typeface="Times New Roman" panose="02020603050405020304" pitchFamily="18" charset="0"/>
                          <a:cs typeface="Times New Roman"/>
                        </a:rPr>
                        <a:t>For patients with AF who are at increased risk of systemic thromboembolism and mild or moderate liver disease (Child-Pugh* class A or B), OAC therapy is reasonable in the absence of clinically significant liver disease-induced coagulopathy or thrombocytopenia.</a:t>
                      </a:r>
                      <a:endParaRPr lang="en-US" sz="1800" dirty="0">
                        <a:effectLst/>
                        <a:latin typeface="Times New Roman"/>
                        <a:ea typeface="Times New Roman" panose="02020603050405020304" pitchFamily="18" charset="0"/>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4483279"/>
                  </a:ext>
                </a:extLst>
              </a:tr>
            </a:tbl>
          </a:graphicData>
        </a:graphic>
      </p:graphicFrame>
      <p:sp>
        <p:nvSpPr>
          <p:cNvPr id="6" name="TextBox 5">
            <a:extLst>
              <a:ext uri="{FF2B5EF4-FFF2-40B4-BE49-F238E27FC236}">
                <a16:creationId xmlns:a16="http://schemas.microsoft.com/office/drawing/2014/main" id="{2884092C-62A3-275C-FE5F-EB98A2E2349E}"/>
              </a:ext>
            </a:extLst>
          </p:cNvPr>
          <p:cNvSpPr txBox="1"/>
          <p:nvPr/>
        </p:nvSpPr>
        <p:spPr>
          <a:xfrm>
            <a:off x="1945481" y="6400800"/>
            <a:ext cx="10739438" cy="1015663"/>
          </a:xfrm>
          <a:prstGeom prst="rect">
            <a:avLst/>
          </a:prstGeom>
          <a:noFill/>
        </p:spPr>
        <p:txBody>
          <a:bodyPr wrap="square">
            <a:spAutoFit/>
          </a:bodyPr>
          <a:lstStyle/>
          <a:p>
            <a:r>
              <a:rPr lang="en-US" sz="1200" dirty="0">
                <a:latin typeface="Lub Dub Medium" panose="020B0603030403020204" pitchFamily="34" charset="0"/>
              </a:rPr>
              <a:t>*Child-Pugh scoring: the severity of liver disease, primarily cirrhosis in patients with diagnosed liver disease. Child-Pugh A (mild): 5-6 points; Child-Pugh B (moderate): 7-9 points; Child-Pugh C (severe): 10-15 points. The score is based on the 5 variables: encephalopathy (none=1 point, grade 1 and 2=2 points, grade 3 and 4= 3 points); ascites (none=1 point, slight=2 points, moderate=3 points); total bilirubin (&lt;2 mg/mL=1 point, 2-3 mg/mL=2 points, &gt;3 mg/mL=3 points); albumin (&gt;3.5 mg/mL=1 point, 2.8-3.5 mg/mL=2 points, &lt;2.8 mg/mL=3 points); INR (&lt;1.7=1 point, INR 1.7-2.2=2 points, INR &gt;2.2=3 points). </a:t>
            </a:r>
          </a:p>
        </p:txBody>
      </p:sp>
    </p:spTree>
    <p:extLst>
      <p:ext uri="{BB962C8B-B14F-4D97-AF65-F5344CB8AC3E}">
        <p14:creationId xmlns:p14="http://schemas.microsoft.com/office/powerpoint/2010/main" val="1122865563"/>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228</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E845BE61-7454-6685-9E10-AC5B3D28ED49}"/>
              </a:ext>
            </a:extLst>
          </p:cNvPr>
          <p:cNvSpPr>
            <a:spLocks noGrp="1"/>
          </p:cNvSpPr>
          <p:nvPr>
            <p:ph type="ctrTitle"/>
          </p:nvPr>
        </p:nvSpPr>
        <p:spPr>
          <a:xfrm>
            <a:off x="4107656" y="1066800"/>
            <a:ext cx="6415088" cy="882650"/>
          </a:xfrm>
        </p:spPr>
        <p:txBody>
          <a:bodyPr/>
          <a:lstStyle/>
          <a:p>
            <a:r>
              <a:rPr lang="en-US" sz="2800" dirty="0">
                <a:latin typeface="Lub Dub Medium" panose="020B0603030403020204" pitchFamily="34" charset="0"/>
              </a:rPr>
              <a:t>Anticoagulation Use in Patients With Liver Disease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4" name="Table 3">
            <a:extLst>
              <a:ext uri="{FF2B5EF4-FFF2-40B4-BE49-F238E27FC236}">
                <a16:creationId xmlns:a16="http://schemas.microsoft.com/office/drawing/2014/main" id="{EE2B35E4-3A3B-A970-4637-699D00D03FB9}"/>
              </a:ext>
            </a:extLst>
          </p:cNvPr>
          <p:cNvGraphicFramePr>
            <a:graphicFrameLocks noGrp="1"/>
          </p:cNvGraphicFramePr>
          <p:nvPr>
            <p:extLst>
              <p:ext uri="{D42A27DB-BD31-4B8C-83A1-F6EECF244321}">
                <p14:modId xmlns:p14="http://schemas.microsoft.com/office/powerpoint/2010/main" val="4264191789"/>
              </p:ext>
            </p:extLst>
          </p:nvPr>
        </p:nvGraphicFramePr>
        <p:xfrm>
          <a:off x="1006475" y="2268601"/>
          <a:ext cx="12617450" cy="3692398"/>
        </p:xfrm>
        <a:graphic>
          <a:graphicData uri="http://schemas.openxmlformats.org/drawingml/2006/table">
            <a:tbl>
              <a:tblPr firstRow="1" firstCol="1" bandRow="1"/>
              <a:tblGrid>
                <a:gridCol w="1362685">
                  <a:extLst>
                    <a:ext uri="{9D8B030D-6E8A-4147-A177-3AD203B41FA5}">
                      <a16:colId xmlns:a16="http://schemas.microsoft.com/office/drawing/2014/main" val="4137784740"/>
                    </a:ext>
                  </a:extLst>
                </a:gridCol>
                <a:gridCol w="1259222">
                  <a:extLst>
                    <a:ext uri="{9D8B030D-6E8A-4147-A177-3AD203B41FA5}">
                      <a16:colId xmlns:a16="http://schemas.microsoft.com/office/drawing/2014/main" val="4026087896"/>
                    </a:ext>
                  </a:extLst>
                </a:gridCol>
                <a:gridCol w="9995543">
                  <a:extLst>
                    <a:ext uri="{9D8B030D-6E8A-4147-A177-3AD203B41FA5}">
                      <a16:colId xmlns:a16="http://schemas.microsoft.com/office/drawing/2014/main" val="2977584384"/>
                    </a:ext>
                  </a:extLst>
                </a:gridCol>
              </a:tblGrid>
              <a:tr h="964311">
                <a:tc>
                  <a:txBody>
                    <a:bodyPr/>
                    <a:lstStyle/>
                    <a:p>
                      <a:pPr marL="0" marR="0" algn="ctr">
                        <a:lnSpc>
                          <a:spcPct val="20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B-NR</a:t>
                      </a:r>
                      <a:endParaRPr lang="en-US" sz="1800" dirty="0">
                        <a:effectLst/>
                        <a:latin typeface="Times New Roman"/>
                        <a:ea typeface="Times New Roman" panose="02020603050405020304" pitchFamily="18" charset="0"/>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a:ea typeface="Times New Roman" panose="02020603050405020304" pitchFamily="18" charset="0"/>
                          <a:cs typeface="Times New Roman"/>
                        </a:rPr>
                        <a:t>For patients with AF who are at increased risk of systemic thromboembolism and mild or moderate liver disease (Child-Pugh class A or B) and who are deemed to be candidates for anticoagulation, it is reasonable to prescribe DOACs (Child-Pugh class A: any DOAC; Child-Pugh class B: apixaban, dabigatran, or </a:t>
                      </a:r>
                      <a:r>
                        <a:rPr lang="en-US" sz="1800" b="1" dirty="0" err="1">
                          <a:effectLst/>
                          <a:latin typeface="Times New Roman"/>
                          <a:ea typeface="Times New Roman" panose="02020603050405020304" pitchFamily="18" charset="0"/>
                          <a:cs typeface="Times New Roman"/>
                        </a:rPr>
                        <a:t>edoxaban</a:t>
                      </a:r>
                      <a:r>
                        <a:rPr lang="en-US" sz="1800" b="1" dirty="0">
                          <a:effectLst/>
                          <a:latin typeface="Times New Roman"/>
                          <a:ea typeface="Times New Roman" panose="02020603050405020304" pitchFamily="18" charset="0"/>
                          <a:cs typeface="Times New Roman"/>
                        </a:rPr>
                        <a:t>) over warfarin.</a:t>
                      </a:r>
                      <a:endParaRPr lang="en-US" sz="1800" dirty="0">
                        <a:effectLst/>
                        <a:latin typeface="Times New Roman"/>
                        <a:ea typeface="Times New Roman" panose="02020603050405020304" pitchFamily="18" charset="0"/>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3679210"/>
                  </a:ext>
                </a:extLst>
              </a:tr>
              <a:tr h="629031">
                <a:tc>
                  <a:txBody>
                    <a:bodyPr/>
                    <a:lstStyle/>
                    <a:p>
                      <a:pPr marL="0" marR="0" algn="ctr">
                        <a:lnSpc>
                          <a:spcPct val="20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3: Harm</a:t>
                      </a:r>
                      <a:endParaRPr lang="en-US" sz="1800" dirty="0">
                        <a:effectLst/>
                        <a:latin typeface="Times New Roman"/>
                        <a:ea typeface="Times New Roman" panose="02020603050405020304" pitchFamily="18" charset="0"/>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C-LD</a:t>
                      </a:r>
                      <a:endParaRPr lang="en-US" sz="1800" dirty="0">
                        <a:effectLst/>
                        <a:latin typeface="Times New Roman"/>
                        <a:ea typeface="Times New Roman" panose="02020603050405020304" pitchFamily="18" charset="0"/>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3"/>
                        <a:tabLst>
                          <a:tab pos="2286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For patients with AF and moderate liver disease (Child-Pugh class B) at increased risk of systemic thromboembolism, rivaroxaban is contraindicated due to the potentially increased risk of bleeding.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2147835"/>
                  </a:ext>
                </a:extLst>
              </a:tr>
            </a:tbl>
          </a:graphicData>
        </a:graphic>
      </p:graphicFrame>
      <p:sp>
        <p:nvSpPr>
          <p:cNvPr id="6" name="TextBox 5">
            <a:extLst>
              <a:ext uri="{FF2B5EF4-FFF2-40B4-BE49-F238E27FC236}">
                <a16:creationId xmlns:a16="http://schemas.microsoft.com/office/drawing/2014/main" id="{74F9341A-9118-FEC2-135E-7625618FF0F8}"/>
              </a:ext>
            </a:extLst>
          </p:cNvPr>
          <p:cNvSpPr txBox="1"/>
          <p:nvPr/>
        </p:nvSpPr>
        <p:spPr>
          <a:xfrm>
            <a:off x="1006475" y="6096000"/>
            <a:ext cx="12617449" cy="830997"/>
          </a:xfrm>
          <a:prstGeom prst="rect">
            <a:avLst/>
          </a:prstGeom>
          <a:noFill/>
        </p:spPr>
        <p:txBody>
          <a:bodyPr wrap="square">
            <a:spAutoFit/>
          </a:bodyPr>
          <a:lstStyle/>
          <a:p>
            <a:r>
              <a:rPr lang="en-US" sz="1200" dirty="0">
                <a:latin typeface="Lub Dub Medium" panose="020B0603030403020204" pitchFamily="34" charset="0"/>
              </a:rPr>
              <a:t>*Child-Pugh scoring: the severity of liver disease, primarily cirrhosis in patients with diagnosed liver disease. Child-Pugh A (mild): 5-6 points; Child-Pugh B (moderate): 7-9 points; Child-Pugh C (severe): 10-15 points. The score is based on the 5 variables: encephalopathy (none¼1 point, grade 1 and 2¼2 points, grade 3 and 4¼ 3 points); ascites (none¼1 point, slight¼2 points, moderate¼3 points); total bilirubin (&lt;2 mg/mL¼1 point, 2-3 mg/mL¼2 points, &gt;3 mg/mL¼3 points); albumin (&gt;3.5 mg/mL¼1 point, 2.8-3.5 mg/mL¼2 points, &lt;2.8 mg/mL¼3 points); INR (&lt;1.7¼1 point</a:t>
            </a:r>
            <a:r>
              <a:rPr lang="en-US" sz="1200">
                <a:latin typeface="Lub Dub Medium" panose="020B0603030403020204" pitchFamily="34" charset="0"/>
              </a:rPr>
              <a:t>, INR 1.7-2.2¼2 </a:t>
            </a:r>
            <a:r>
              <a:rPr lang="en-US" sz="1200" dirty="0">
                <a:latin typeface="Lub Dub Medium" panose="020B0603030403020204" pitchFamily="34" charset="0"/>
              </a:rPr>
              <a:t>points, INR &gt;2.2¼3 points).</a:t>
            </a:r>
          </a:p>
        </p:txBody>
      </p:sp>
    </p:spTree>
    <p:extLst>
      <p:ext uri="{BB962C8B-B14F-4D97-AF65-F5344CB8AC3E}">
        <p14:creationId xmlns:p14="http://schemas.microsoft.com/office/powerpoint/2010/main" val="3268158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23</a:t>
            </a:fld>
            <a:endParaRPr lang="en-US" dirty="0"/>
          </a:p>
        </p:txBody>
      </p:sp>
      <p:sp>
        <p:nvSpPr>
          <p:cNvPr id="2" name="Title 3">
            <a:extLst>
              <a:ext uri="{FF2B5EF4-FFF2-40B4-BE49-F238E27FC236}">
                <a16:creationId xmlns:a16="http://schemas.microsoft.com/office/drawing/2014/main" id="{C7164DB6-0D3C-9385-4A2B-AC5626B23041}"/>
              </a:ext>
            </a:extLst>
          </p:cNvPr>
          <p:cNvSpPr>
            <a:spLocks noGrp="1"/>
          </p:cNvSpPr>
          <p:nvPr>
            <p:ph type="ctrTitle"/>
          </p:nvPr>
        </p:nvSpPr>
        <p:spPr>
          <a:xfrm>
            <a:off x="3371850" y="762000"/>
            <a:ext cx="7886700" cy="533400"/>
          </a:xfrm>
        </p:spPr>
        <p:txBody>
          <a:bodyPr/>
          <a:lstStyle/>
          <a:p>
            <a:r>
              <a:rPr lang="en-US" sz="2800" dirty="0">
                <a:latin typeface="Lub Dub Medium" panose="020B0603030403020204" pitchFamily="34" charset="0"/>
              </a:rPr>
              <a:t>Table 3. Risk Factors for Diagnosed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2C82961B-748C-432F-C3B8-6EFB44B9DB98}"/>
              </a:ext>
            </a:extLst>
          </p:cNvPr>
          <p:cNvGraphicFramePr>
            <a:graphicFrameLocks noGrp="1"/>
          </p:cNvGraphicFramePr>
          <p:nvPr>
            <p:extLst>
              <p:ext uri="{D42A27DB-BD31-4B8C-83A1-F6EECF244321}">
                <p14:modId xmlns:p14="http://schemas.microsoft.com/office/powerpoint/2010/main" val="2339911861"/>
              </p:ext>
            </p:extLst>
          </p:nvPr>
        </p:nvGraphicFramePr>
        <p:xfrm>
          <a:off x="2303772" y="1524000"/>
          <a:ext cx="11734798" cy="4887659"/>
        </p:xfrm>
        <a:graphic>
          <a:graphicData uri="http://schemas.openxmlformats.org/drawingml/2006/table">
            <a:tbl>
              <a:tblPr firstRow="1" firstCol="1" bandRow="1"/>
              <a:tblGrid>
                <a:gridCol w="1876486">
                  <a:extLst>
                    <a:ext uri="{9D8B030D-6E8A-4147-A177-3AD203B41FA5}">
                      <a16:colId xmlns:a16="http://schemas.microsoft.com/office/drawing/2014/main" val="2833805041"/>
                    </a:ext>
                  </a:extLst>
                </a:gridCol>
                <a:gridCol w="4550614">
                  <a:extLst>
                    <a:ext uri="{9D8B030D-6E8A-4147-A177-3AD203B41FA5}">
                      <a16:colId xmlns:a16="http://schemas.microsoft.com/office/drawing/2014/main" val="2363186751"/>
                    </a:ext>
                  </a:extLst>
                </a:gridCol>
                <a:gridCol w="1895413">
                  <a:extLst>
                    <a:ext uri="{9D8B030D-6E8A-4147-A177-3AD203B41FA5}">
                      <a16:colId xmlns:a16="http://schemas.microsoft.com/office/drawing/2014/main" val="3480570020"/>
                    </a:ext>
                  </a:extLst>
                </a:gridCol>
                <a:gridCol w="3412285">
                  <a:extLst>
                    <a:ext uri="{9D8B030D-6E8A-4147-A177-3AD203B41FA5}">
                      <a16:colId xmlns:a16="http://schemas.microsoft.com/office/drawing/2014/main" val="4021154258"/>
                    </a:ext>
                  </a:extLst>
                </a:gridCol>
              </a:tblGrid>
              <a:tr h="645522">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Single studies</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Elevated BP: ↑ risk, population attributable fraction, 21.6%</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Presence of hypertension treatment: ↑ risk (HR, 1.35-1.68), incidence 9.8%-19.5%; both AF and SBP decreased over time</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Hypertension: ↑ risk</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SBP: ↑ risk</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DBP: ↑ </a:t>
                      </a:r>
                      <a:r>
                        <a:rPr lang="en-US" sz="1800" dirty="0">
                          <a:effectLst/>
                          <a:latin typeface="Times New Roman"/>
                          <a:ea typeface="Times New Roman" panose="02020603050405020304" pitchFamily="18" charset="0"/>
                          <a:sym typeface="Symbol" panose="05050102010706020507" pitchFamily="18" charset="2"/>
                        </a:rPr>
                        <a:t> </a:t>
                      </a:r>
                      <a:r>
                        <a:rPr lang="en-US" sz="1800" dirty="0">
                          <a:effectLst/>
                          <a:latin typeface="Times New Roman"/>
                          <a:ea typeface="Times New Roman" panose="02020603050405020304" pitchFamily="18" charset="0"/>
                        </a:rPr>
                        <a:t> 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Renal denervation: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AF </a:t>
                      </a:r>
                      <a:r>
                        <a:rPr lang="en-US" sz="1800" dirty="0" err="1">
                          <a:effectLst/>
                          <a:latin typeface="Times New Roman" panose="02020603050405020304" pitchFamily="18" charset="0"/>
                          <a:ea typeface="Times New Roman" panose="02020603050405020304" pitchFamily="18" charset="0"/>
                        </a:rPr>
                        <a:t>postablation</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Mineralocorticoid receptor antagonists: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AF burden</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BP control </a:t>
                      </a:r>
                      <a:r>
                        <a:rPr lang="en-US" sz="1800" dirty="0" err="1">
                          <a:effectLst/>
                          <a:latin typeface="Times New Roman" panose="02020603050405020304" pitchFamily="18" charset="0"/>
                          <a:ea typeface="Times New Roman" panose="02020603050405020304" pitchFamily="18" charset="0"/>
                        </a:rPr>
                        <a:t>postablation</a:t>
                      </a:r>
                      <a:r>
                        <a:rPr lang="en-US" sz="180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Intensive BP control to SBP &lt;120 mm Hg in patients with hypertension at high risk for CVD: </a:t>
                      </a:r>
                      <a:r>
                        <a:rPr lang="en-US" sz="1800" dirty="0">
                          <a:effectLst/>
                          <a:latin typeface="Times New Roman"/>
                          <a:ea typeface="Times New Roman" panose="02020603050405020304" pitchFamily="18" charset="0"/>
                          <a:sym typeface="Symbol" panose="05050102010706020507" pitchFamily="18" charset="2"/>
                        </a:rPr>
                        <a:t> </a:t>
                      </a:r>
                      <a:r>
                        <a:rPr lang="en-US" sz="1800" dirty="0">
                          <a:effectLst/>
                          <a:latin typeface="Times New Roman"/>
                          <a:ea typeface="Times New Roman" panose="02020603050405020304" pitchFamily="18" charset="0"/>
                        </a:rPr>
                        <a:t>AF risk</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BP control as part of a comprehensive LRFM program: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AF burden</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8063167"/>
                  </a:ext>
                </a:extLst>
              </a:tr>
              <a:tr h="420968">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BP: SBP: </a:t>
                      </a:r>
                      <a:r>
                        <a:rPr lang="en-US" sz="1800" dirty="0">
                          <a:effectLst/>
                          <a:latin typeface="Times New Roman"/>
                          <a:ea typeface="Times New Roman" panose="02020603050405020304" pitchFamily="18" charset="0"/>
                          <a:sym typeface="Symbol" panose="05050102010706020507" pitchFamily="18" charset="2"/>
                        </a:rPr>
                        <a:t> </a:t>
                      </a:r>
                      <a:r>
                        <a:rPr lang="en-US" sz="1800" dirty="0">
                          <a:effectLst/>
                          <a:latin typeface="Times New Roman"/>
                          <a:ea typeface="Times New Roman" panose="02020603050405020304" pitchFamily="18" charset="0"/>
                        </a:rPr>
                        <a:t>risk (HR per 20 mm Hg, 1.22); DBP per 10 mm Hg </a:t>
                      </a:r>
                      <a:r>
                        <a:rPr lang="en-US" sz="1800" dirty="0">
                          <a:effectLst/>
                          <a:latin typeface="Times New Roman"/>
                          <a:ea typeface="Times New Roman" panose="02020603050405020304" pitchFamily="18" charset="0"/>
                          <a:sym typeface="Symbol" panose="05050102010706020507" pitchFamily="18" charset="2"/>
                        </a:rPr>
                        <a:t> </a:t>
                      </a:r>
                      <a:r>
                        <a:rPr lang="en-US" sz="1800" dirty="0">
                          <a:effectLst/>
                          <a:latin typeface="Times New Roman"/>
                          <a:ea typeface="Times New Roman" panose="02020603050405020304" pitchFamily="18" charset="0"/>
                        </a:rPr>
                        <a:t>risk (HR, 0.90); use of BP medications </a:t>
                      </a:r>
                      <a:r>
                        <a:rPr lang="en-US" sz="1800" dirty="0">
                          <a:effectLst/>
                          <a:latin typeface="Times New Roman"/>
                          <a:ea typeface="Times New Roman" panose="02020603050405020304" pitchFamily="18" charset="0"/>
                          <a:sym typeface="Symbol" panose="05050102010706020507" pitchFamily="18" charset="2"/>
                        </a:rPr>
                        <a:t> </a:t>
                      </a:r>
                      <a:r>
                        <a:rPr lang="en-US" sz="1800" dirty="0">
                          <a:effectLst/>
                          <a:latin typeface="Times New Roman"/>
                          <a:ea typeface="Times New Roman" panose="02020603050405020304" pitchFamily="18" charset="0"/>
                        </a:rPr>
                        <a:t>risk (HR, 1.42)</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92413728"/>
                  </a:ext>
                </a:extLst>
              </a:tr>
              <a:tr h="197286">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SR/MA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Hypertension: </a:t>
                      </a:r>
                      <a:r>
                        <a:rPr lang="en-US" sz="1800" dirty="0">
                          <a:effectLst/>
                          <a:latin typeface="Times New Roman"/>
                          <a:ea typeface="Times New Roman" panose="02020603050405020304" pitchFamily="18" charset="0"/>
                          <a:sym typeface="Symbol" panose="05050102010706020507" pitchFamily="18" charset="2"/>
                        </a:rPr>
                        <a:t> </a:t>
                      </a:r>
                      <a:r>
                        <a:rPr lang="en-US" sz="1800" dirty="0">
                          <a:effectLst/>
                          <a:latin typeface="Times New Roman"/>
                          <a:ea typeface="Times New Roman" panose="02020603050405020304" pitchFamily="18" charset="0"/>
                        </a:rPr>
                        <a:t>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211913038"/>
                  </a:ext>
                </a:extLst>
              </a:tr>
              <a:tr h="278217">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MR</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SBP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DBP mixed results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 risk; pulse pressure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14259993"/>
                  </a:ext>
                </a:extLst>
              </a:tr>
            </a:tbl>
          </a:graphicData>
        </a:graphic>
      </p:graphicFrame>
      <p:graphicFrame>
        <p:nvGraphicFramePr>
          <p:cNvPr id="8" name="Table 7">
            <a:extLst>
              <a:ext uri="{FF2B5EF4-FFF2-40B4-BE49-F238E27FC236}">
                <a16:creationId xmlns:a16="http://schemas.microsoft.com/office/drawing/2014/main" id="{EAD6DA93-2C99-47C2-DBB4-489C7B313882}"/>
              </a:ext>
            </a:extLst>
          </p:cNvPr>
          <p:cNvGraphicFramePr>
            <a:graphicFrameLocks noGrp="1"/>
          </p:cNvGraphicFramePr>
          <p:nvPr>
            <p:extLst>
              <p:ext uri="{D42A27DB-BD31-4B8C-83A1-F6EECF244321}">
                <p14:modId xmlns:p14="http://schemas.microsoft.com/office/powerpoint/2010/main" val="2420444731"/>
              </p:ext>
            </p:extLst>
          </p:nvPr>
        </p:nvGraphicFramePr>
        <p:xfrm>
          <a:off x="567047" y="1524000"/>
          <a:ext cx="1736725" cy="4887659"/>
        </p:xfrm>
        <a:graphic>
          <a:graphicData uri="http://schemas.openxmlformats.org/drawingml/2006/table">
            <a:tbl>
              <a:tblPr firstRow="1" firstCol="1" bandRow="1"/>
              <a:tblGrid>
                <a:gridCol w="1736725">
                  <a:extLst>
                    <a:ext uri="{9D8B030D-6E8A-4147-A177-3AD203B41FA5}">
                      <a16:colId xmlns:a16="http://schemas.microsoft.com/office/drawing/2014/main" val="2180773345"/>
                    </a:ext>
                  </a:extLst>
                </a:gridCol>
              </a:tblGrid>
              <a:tr h="4887659">
                <a:tc>
                  <a:txBody>
                    <a:bodyPr/>
                    <a:lstStyle/>
                    <a:p>
                      <a:pPr marL="0" marR="0">
                        <a:lnSpc>
                          <a:spcPct val="150000"/>
                        </a:lnSpc>
                        <a:spcBef>
                          <a:spcPts val="0"/>
                        </a:spcBef>
                        <a:spcAft>
                          <a:spcPts val="0"/>
                        </a:spcAft>
                      </a:pPr>
                      <a:r>
                        <a:rPr lang="en-US" sz="1800" dirty="0">
                          <a:effectLst/>
                          <a:latin typeface="Times New Roman"/>
                        </a:rPr>
                        <a:t>Hypertension and BP</a:t>
                      </a:r>
                      <a:endParaRPr lang="en-US" sz="1800" dirty="0">
                        <a:effectLst/>
                        <a:latin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8489971"/>
                  </a:ext>
                </a:extLst>
              </a:tr>
            </a:tbl>
          </a:graphicData>
        </a:graphic>
      </p:graphicFrame>
      <p:sp>
        <p:nvSpPr>
          <p:cNvPr id="9" name="TextBox 8">
            <a:extLst>
              <a:ext uri="{FF2B5EF4-FFF2-40B4-BE49-F238E27FC236}">
                <a16:creationId xmlns:a16="http://schemas.microsoft.com/office/drawing/2014/main" id="{438C96EF-2C48-B5F3-0A1A-D70FB54D2F9A}"/>
              </a:ext>
            </a:extLst>
          </p:cNvPr>
          <p:cNvSpPr txBox="1"/>
          <p:nvPr/>
        </p:nvSpPr>
        <p:spPr>
          <a:xfrm>
            <a:off x="1524000" y="6512760"/>
            <a:ext cx="12946062" cy="1015663"/>
          </a:xfrm>
          <a:prstGeom prst="rect">
            <a:avLst/>
          </a:prstGeom>
          <a:noFill/>
        </p:spPr>
        <p:txBody>
          <a:bodyPr wrap="square">
            <a:spAutoFit/>
          </a:bodyPr>
          <a:lstStyle/>
          <a:p>
            <a:r>
              <a:rPr lang="en-US" sz="1200" dirty="0">
                <a:latin typeface="Lub Dub Medium" panose="020B0603030403020204" pitchFamily="34" charset="0"/>
              </a:rPr>
              <a:t>AF, atrial fibrillation; ASCVD, atherosclerotic cardiovascular disease; BMI, body mass index; BNP, brain </a:t>
            </a:r>
            <a:r>
              <a:rPr lang="en-US" sz="1200" dirty="0" err="1">
                <a:latin typeface="Lub Dub Medium" panose="020B0603030403020204" pitchFamily="34" charset="0"/>
              </a:rPr>
              <a:t>naturiuretic</a:t>
            </a:r>
            <a:r>
              <a:rPr lang="en-US" sz="1200" dirty="0">
                <a:latin typeface="Lub Dub Medium" panose="020B0603030403020204" pitchFamily="34" charset="0"/>
              </a:rPr>
              <a:t> peptide; BP, blood pressure; CABG, coronary artery bypass graft surgery; CAD, coronary artery disease; CI, confidence interval; CKD, chronic kidney disease; DBP, diastolic blood pressure; DM, diabetes mellitus; ECG, electrocardiogram; GWAS, genome-wide association study; HF, heart failure; HR, hazard ratio; LA, left atrial; LRFM, lifestyle and risk factor modification; LV, left ventricular; LVH, left ventricular hypertrophy; MA, meta-analysis; MR, Mendelian randomization; N/A, not available/applicable; OR, odds ratio; RR, relative risk; OSA, obstructive sleep apnea; SMD, standardized mean difference; SBP, systolic blood pressure; SES, socioeconomic status; SR, systematic review; and VHD, valvular heart disease</a:t>
            </a:r>
          </a:p>
        </p:txBody>
      </p:sp>
      <p:sp>
        <p:nvSpPr>
          <p:cNvPr id="10" name="TextBox 9">
            <a:extLst>
              <a:ext uri="{FF2B5EF4-FFF2-40B4-BE49-F238E27FC236}">
                <a16:creationId xmlns:a16="http://schemas.microsoft.com/office/drawing/2014/main" id="{3B22FD2B-E1A6-3D30-DB4C-78233833708F}"/>
              </a:ext>
            </a:extLst>
          </p:cNvPr>
          <p:cNvSpPr txBox="1"/>
          <p:nvPr/>
        </p:nvSpPr>
        <p:spPr>
          <a:xfrm>
            <a:off x="160338" y="6512759"/>
            <a:ext cx="1435314" cy="1015663"/>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Tree>
    <p:extLst>
      <p:ext uri="{BB962C8B-B14F-4D97-AF65-F5344CB8AC3E}">
        <p14:creationId xmlns:p14="http://schemas.microsoft.com/office/powerpoint/2010/main" val="721331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24</a:t>
            </a:fld>
            <a:endParaRPr lang="en-US" dirty="0"/>
          </a:p>
        </p:txBody>
      </p:sp>
      <p:sp>
        <p:nvSpPr>
          <p:cNvPr id="2" name="Title 3">
            <a:extLst>
              <a:ext uri="{FF2B5EF4-FFF2-40B4-BE49-F238E27FC236}">
                <a16:creationId xmlns:a16="http://schemas.microsoft.com/office/drawing/2014/main" id="{CB2CD28A-7B24-ED3F-23E0-6DD8D0C9E4E4}"/>
              </a:ext>
            </a:extLst>
          </p:cNvPr>
          <p:cNvSpPr>
            <a:spLocks noGrp="1"/>
          </p:cNvSpPr>
          <p:nvPr>
            <p:ph type="ctrTitle"/>
          </p:nvPr>
        </p:nvSpPr>
        <p:spPr>
          <a:xfrm>
            <a:off x="3371850" y="1295400"/>
            <a:ext cx="7886700" cy="533400"/>
          </a:xfrm>
        </p:spPr>
        <p:txBody>
          <a:bodyPr/>
          <a:lstStyle/>
          <a:p>
            <a:r>
              <a:rPr lang="en-US" sz="2800" dirty="0">
                <a:latin typeface="Lub Dub Medium" panose="020B0603030403020204" pitchFamily="34" charset="0"/>
              </a:rPr>
              <a:t>Table 3. Risk Factors for Diagnosed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7" name="Table 6">
            <a:extLst>
              <a:ext uri="{FF2B5EF4-FFF2-40B4-BE49-F238E27FC236}">
                <a16:creationId xmlns:a16="http://schemas.microsoft.com/office/drawing/2014/main" id="{FA4E7FF5-C2D1-391A-CC8F-50919FE26296}"/>
              </a:ext>
            </a:extLst>
          </p:cNvPr>
          <p:cNvGraphicFramePr>
            <a:graphicFrameLocks noGrp="1"/>
          </p:cNvGraphicFramePr>
          <p:nvPr>
            <p:extLst>
              <p:ext uri="{D42A27DB-BD31-4B8C-83A1-F6EECF244321}">
                <p14:modId xmlns:p14="http://schemas.microsoft.com/office/powerpoint/2010/main" val="998021017"/>
              </p:ext>
            </p:extLst>
          </p:nvPr>
        </p:nvGraphicFramePr>
        <p:xfrm>
          <a:off x="1143000" y="2133600"/>
          <a:ext cx="12636939" cy="3429000"/>
        </p:xfrm>
        <a:graphic>
          <a:graphicData uri="http://schemas.openxmlformats.org/drawingml/2006/table">
            <a:tbl>
              <a:tblPr firstRow="1" firstCol="1" bandRow="1"/>
              <a:tblGrid>
                <a:gridCol w="1684992">
                  <a:extLst>
                    <a:ext uri="{9D8B030D-6E8A-4147-A177-3AD203B41FA5}">
                      <a16:colId xmlns:a16="http://schemas.microsoft.com/office/drawing/2014/main" val="1715073392"/>
                    </a:ext>
                  </a:extLst>
                </a:gridCol>
                <a:gridCol w="1751302">
                  <a:extLst>
                    <a:ext uri="{9D8B030D-6E8A-4147-A177-3AD203B41FA5}">
                      <a16:colId xmlns:a16="http://schemas.microsoft.com/office/drawing/2014/main" val="2041746688"/>
                    </a:ext>
                  </a:extLst>
                </a:gridCol>
                <a:gridCol w="4336106">
                  <a:extLst>
                    <a:ext uri="{9D8B030D-6E8A-4147-A177-3AD203B41FA5}">
                      <a16:colId xmlns:a16="http://schemas.microsoft.com/office/drawing/2014/main" val="604265601"/>
                    </a:ext>
                  </a:extLst>
                </a:gridCol>
                <a:gridCol w="3124200">
                  <a:extLst>
                    <a:ext uri="{9D8B030D-6E8A-4147-A177-3AD203B41FA5}">
                      <a16:colId xmlns:a16="http://schemas.microsoft.com/office/drawing/2014/main" val="123794687"/>
                    </a:ext>
                  </a:extLst>
                </a:gridCol>
                <a:gridCol w="1740339">
                  <a:extLst>
                    <a:ext uri="{9D8B030D-6E8A-4147-A177-3AD203B41FA5}">
                      <a16:colId xmlns:a16="http://schemas.microsoft.com/office/drawing/2014/main" val="2150138129"/>
                    </a:ext>
                  </a:extLst>
                </a:gridCol>
              </a:tblGrid>
              <a:tr h="34290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Resting heart rate</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SR/MA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Resting heart rate: J-shaped  relationship with incident AF. Lowest risk at 68-80 bpm; &lt;70 bpm, (RR,</a:t>
                      </a:r>
                      <a:r>
                        <a:rPr lang="en-US" sz="1800" dirty="0">
                          <a:effectLst/>
                          <a:latin typeface="TimesLTStd-Roman"/>
                          <a:ea typeface="Calibri" panose="020F0502020204030204" pitchFamily="34" charset="0"/>
                          <a:cs typeface="TimesLTStd-Roman"/>
                        </a:rPr>
                        <a:t> 1.09 per 10 bpm </a:t>
                      </a:r>
                      <a:r>
                        <a:rPr lang="en-US" sz="1800" dirty="0">
                          <a:effectLst/>
                          <a:latin typeface="TimesLTStd-Roman"/>
                          <a:ea typeface="Calibri" panose="020F0502020204030204" pitchFamily="34" charset="0"/>
                          <a:cs typeface="TimesLTStd-Roman"/>
                          <a:sym typeface="Symbol" panose="05050102010706020507" pitchFamily="18" charset="2"/>
                        </a:rPr>
                        <a:t>)</a:t>
                      </a:r>
                      <a:r>
                        <a:rPr lang="en-US" sz="1800" dirty="0">
                          <a:effectLst/>
                          <a:latin typeface="TimesLTStd-Roman"/>
                          <a:ea typeface="Calibri" panose="020F0502020204030204" pitchFamily="34" charset="0"/>
                          <a:cs typeface="TimesLTStd-Roman"/>
                        </a:rPr>
                        <a:t>;  &gt;70 bpm  (RR, per 10 bpm </a:t>
                      </a:r>
                      <a:r>
                        <a:rPr lang="en-US" sz="1800" dirty="0">
                          <a:effectLst/>
                          <a:latin typeface="TimesLTStd-Roman"/>
                          <a:ea typeface="Calibri" panose="020F0502020204030204" pitchFamily="34" charset="0"/>
                          <a:cs typeface="TimesLTStd-Roman"/>
                          <a:sym typeface="Symbol" panose="05050102010706020507" pitchFamily="18" charset="2"/>
                        </a:rPr>
                        <a:t></a:t>
                      </a:r>
                      <a:r>
                        <a:rPr lang="en-US" sz="1800" dirty="0">
                          <a:effectLst/>
                          <a:latin typeface="TimesLTStd-Roman"/>
                          <a:ea typeface="Calibri" panose="020F0502020204030204" pitchFamily="34" charset="0"/>
                          <a:cs typeface="TimesLTStd-Roman"/>
                        </a:rPr>
                        <a:t> RR 1.06)</a:t>
                      </a:r>
                      <a:r>
                        <a:rPr lang="en-US" sz="1800" dirty="0">
                          <a:effectLst/>
                          <a:latin typeface="Times New Roman"/>
                          <a:ea typeface="Times New Roman" panose="02020603050405020304" pitchFamily="18" charset="0"/>
                        </a:rPr>
                        <a:t> </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Slow heart rate: ↑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rPr>
                        <a:t> variable risk</a:t>
                      </a:r>
                    </a:p>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Higher heart rate: ↑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rPr>
                        <a:t> variable 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616617"/>
                  </a:ext>
                </a:extLst>
              </a:tr>
            </a:tbl>
          </a:graphicData>
        </a:graphic>
      </p:graphicFrame>
      <p:graphicFrame>
        <p:nvGraphicFramePr>
          <p:cNvPr id="9" name="Table 8">
            <a:extLst>
              <a:ext uri="{FF2B5EF4-FFF2-40B4-BE49-F238E27FC236}">
                <a16:creationId xmlns:a16="http://schemas.microsoft.com/office/drawing/2014/main" id="{1801E8AB-7891-F9D5-DE4C-A32434C99E63}"/>
              </a:ext>
            </a:extLst>
          </p:cNvPr>
          <p:cNvGraphicFramePr>
            <a:graphicFrameLocks noGrp="1"/>
          </p:cNvGraphicFramePr>
          <p:nvPr>
            <p:extLst>
              <p:ext uri="{D42A27DB-BD31-4B8C-83A1-F6EECF244321}">
                <p14:modId xmlns:p14="http://schemas.microsoft.com/office/powerpoint/2010/main" val="1208126827"/>
              </p:ext>
            </p:extLst>
          </p:nvPr>
        </p:nvGraphicFramePr>
        <p:xfrm>
          <a:off x="2819400" y="4173163"/>
          <a:ext cx="6096000" cy="1447800"/>
        </p:xfrm>
        <a:graphic>
          <a:graphicData uri="http://schemas.openxmlformats.org/drawingml/2006/table">
            <a:tbl>
              <a:tblPr firstRow="1" firstCol="1" bandRow="1"/>
              <a:tblGrid>
                <a:gridCol w="1752600">
                  <a:extLst>
                    <a:ext uri="{9D8B030D-6E8A-4147-A177-3AD203B41FA5}">
                      <a16:colId xmlns:a16="http://schemas.microsoft.com/office/drawing/2014/main" val="2125036628"/>
                    </a:ext>
                  </a:extLst>
                </a:gridCol>
                <a:gridCol w="4343400">
                  <a:extLst>
                    <a:ext uri="{9D8B030D-6E8A-4147-A177-3AD203B41FA5}">
                      <a16:colId xmlns:a16="http://schemas.microsoft.com/office/drawing/2014/main" val="328870240"/>
                    </a:ext>
                  </a:extLst>
                </a:gridCol>
              </a:tblGrid>
              <a:tr h="1447800">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MR</a:t>
                      </a:r>
                    </a:p>
                  </a:txBody>
                  <a:tcPr marL="7471" marR="747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Heart rate: &lt;65 bpm slower (HR </a:t>
                      </a:r>
                      <a:r>
                        <a:rPr lang="en-US" sz="1800" dirty="0">
                          <a:effectLst/>
                          <a:latin typeface="Times New Roman"/>
                          <a:ea typeface="Times New Roman" panose="02020603050405020304" pitchFamily="18" charset="0"/>
                          <a:sym typeface="Symbol" panose="05050102010706020507" pitchFamily="18" charset="2"/>
                        </a:rPr>
                        <a:t> </a:t>
                      </a:r>
                      <a:r>
                        <a:rPr lang="en-US" sz="1800" dirty="0">
                          <a:effectLst/>
                          <a:latin typeface="Times New Roman"/>
                          <a:ea typeface="Times New Roman" panose="02020603050405020304" pitchFamily="18" charset="0"/>
                        </a:rPr>
                        <a:t>risk); heart rate per 5 bpm </a:t>
                      </a:r>
                      <a:r>
                        <a:rPr lang="en-US" sz="1800" dirty="0">
                          <a:effectLst/>
                          <a:latin typeface="Times New Roman"/>
                          <a:ea typeface="Times New Roman" panose="02020603050405020304" pitchFamily="18" charset="0"/>
                          <a:sym typeface="Symbol" panose="05050102010706020507" pitchFamily="18" charset="2"/>
                        </a:rPr>
                        <a:t></a:t>
                      </a:r>
                      <a:r>
                        <a:rPr lang="en-US" sz="1800" dirty="0">
                          <a:effectLst/>
                          <a:latin typeface="Times New Roman"/>
                          <a:ea typeface="Times New Roman" panose="02020603050405020304" pitchFamily="18" charset="0"/>
                        </a:rPr>
                        <a:t>, 0.82</a:t>
                      </a:r>
                    </a:p>
                  </a:txBody>
                  <a:tcPr marL="7471" marR="747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4550235"/>
                  </a:ext>
                </a:extLst>
              </a:tr>
            </a:tbl>
          </a:graphicData>
        </a:graphic>
      </p:graphicFrame>
      <p:sp>
        <p:nvSpPr>
          <p:cNvPr id="10" name="TextBox 9">
            <a:extLst>
              <a:ext uri="{FF2B5EF4-FFF2-40B4-BE49-F238E27FC236}">
                <a16:creationId xmlns:a16="http://schemas.microsoft.com/office/drawing/2014/main" id="{27A35FF0-A6FE-B59A-7293-2C93E9FEC137}"/>
              </a:ext>
            </a:extLst>
          </p:cNvPr>
          <p:cNvSpPr txBox="1"/>
          <p:nvPr/>
        </p:nvSpPr>
        <p:spPr>
          <a:xfrm>
            <a:off x="1143000" y="5679325"/>
            <a:ext cx="5810796" cy="276999"/>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
        <p:nvSpPr>
          <p:cNvPr id="11" name="TextBox 10">
            <a:extLst>
              <a:ext uri="{FF2B5EF4-FFF2-40B4-BE49-F238E27FC236}">
                <a16:creationId xmlns:a16="http://schemas.microsoft.com/office/drawing/2014/main" id="{7849B5B6-23C6-7A30-39DB-2DE208761AA8}"/>
              </a:ext>
            </a:extLst>
          </p:cNvPr>
          <p:cNvSpPr txBox="1"/>
          <p:nvPr/>
        </p:nvSpPr>
        <p:spPr>
          <a:xfrm>
            <a:off x="1143000" y="6073049"/>
            <a:ext cx="12725400" cy="1200329"/>
          </a:xfrm>
          <a:prstGeom prst="rect">
            <a:avLst/>
          </a:prstGeom>
          <a:noFill/>
        </p:spPr>
        <p:txBody>
          <a:bodyPr wrap="square">
            <a:spAutoFit/>
          </a:bodyPr>
          <a:lstStyle/>
          <a:p>
            <a:r>
              <a:rPr lang="en-US" sz="1200" dirty="0">
                <a:latin typeface="Lub Dub Medium" panose="020B0603030403020204" pitchFamily="34" charset="0"/>
              </a:rPr>
              <a:t>AF, atrial fibrillation; ASCVD, atherosclerotic cardiovascular disease; BMI, body mass index; BNP, brain </a:t>
            </a:r>
            <a:r>
              <a:rPr lang="en-US" sz="1200" dirty="0" err="1">
                <a:latin typeface="Lub Dub Medium" panose="020B0603030403020204" pitchFamily="34" charset="0"/>
              </a:rPr>
              <a:t>naturiuretic</a:t>
            </a:r>
            <a:r>
              <a:rPr lang="en-US" sz="1200" dirty="0">
                <a:latin typeface="Lub Dub Medium" panose="020B0603030403020204" pitchFamily="34" charset="0"/>
              </a:rPr>
              <a:t> peptide; BP, blood pressure; CABG, coronary artery bypass graft surgery; CAD, coronary artery disease; CI, confidence interval; CKD, chronic kidney disease; DBP, diastolic blood pressure; DM, diabetes mellitus; ECG, electrocardiogram; GWAS, genome-wide association study; HF, heart failure; HR, hazard ratio; LA, left atrial; LRFM, lifestyle and risk factor modification; LV, left ventricular; LVH, left ventricular hypertrophy; MA, meta-analysis; MR, Mendelian randomization; N/A, not available/applicable; OR, odds ratio; RR, relative risk; OSA, obstructive sleep apnea; SMD, standardized mean difference; SBP, systolic blood pressure; SES, socioeconomic status; SR, systematic review; and VHD, valvular heart disease</a:t>
            </a:r>
          </a:p>
        </p:txBody>
      </p:sp>
    </p:spTree>
    <p:extLst>
      <p:ext uri="{BB962C8B-B14F-4D97-AF65-F5344CB8AC3E}">
        <p14:creationId xmlns:p14="http://schemas.microsoft.com/office/powerpoint/2010/main" val="1037036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25</a:t>
            </a:fld>
            <a:endParaRPr lang="en-US" dirty="0"/>
          </a:p>
        </p:txBody>
      </p:sp>
      <p:sp>
        <p:nvSpPr>
          <p:cNvPr id="2" name="Title 3">
            <a:extLst>
              <a:ext uri="{FF2B5EF4-FFF2-40B4-BE49-F238E27FC236}">
                <a16:creationId xmlns:a16="http://schemas.microsoft.com/office/drawing/2014/main" id="{AE21A21C-3CAA-EBC3-4E23-ADA3BA99B552}"/>
              </a:ext>
            </a:extLst>
          </p:cNvPr>
          <p:cNvSpPr>
            <a:spLocks noGrp="1"/>
          </p:cNvSpPr>
          <p:nvPr>
            <p:ph type="ctrTitle"/>
          </p:nvPr>
        </p:nvSpPr>
        <p:spPr>
          <a:xfrm>
            <a:off x="3371850" y="502103"/>
            <a:ext cx="7886700" cy="533400"/>
          </a:xfrm>
        </p:spPr>
        <p:txBody>
          <a:bodyPr/>
          <a:lstStyle/>
          <a:p>
            <a:r>
              <a:rPr lang="en-US" sz="2800" dirty="0">
                <a:latin typeface="Lub Dub Medium" panose="020B0603030403020204" pitchFamily="34" charset="0"/>
              </a:rPr>
              <a:t>Table 3. Risk Factors for Diagnosed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D348D73D-4212-AED1-50C7-7EEA4822917D}"/>
              </a:ext>
            </a:extLst>
          </p:cNvPr>
          <p:cNvGraphicFramePr>
            <a:graphicFrameLocks noGrp="1"/>
          </p:cNvGraphicFramePr>
          <p:nvPr>
            <p:extLst>
              <p:ext uri="{D42A27DB-BD31-4B8C-83A1-F6EECF244321}">
                <p14:modId xmlns:p14="http://schemas.microsoft.com/office/powerpoint/2010/main" val="2235848005"/>
              </p:ext>
            </p:extLst>
          </p:nvPr>
        </p:nvGraphicFramePr>
        <p:xfrm>
          <a:off x="2971800" y="1237282"/>
          <a:ext cx="10856911" cy="5135966"/>
        </p:xfrm>
        <a:graphic>
          <a:graphicData uri="http://schemas.openxmlformats.org/drawingml/2006/table">
            <a:tbl>
              <a:tblPr firstRow="1" firstCol="1" bandRow="1"/>
              <a:tblGrid>
                <a:gridCol w="1736105">
                  <a:extLst>
                    <a:ext uri="{9D8B030D-6E8A-4147-A177-3AD203B41FA5}">
                      <a16:colId xmlns:a16="http://schemas.microsoft.com/office/drawing/2014/main" val="3182486975"/>
                    </a:ext>
                  </a:extLst>
                </a:gridCol>
                <a:gridCol w="4210180">
                  <a:extLst>
                    <a:ext uri="{9D8B030D-6E8A-4147-A177-3AD203B41FA5}">
                      <a16:colId xmlns:a16="http://schemas.microsoft.com/office/drawing/2014/main" val="3284030125"/>
                    </a:ext>
                  </a:extLst>
                </a:gridCol>
                <a:gridCol w="1100872">
                  <a:extLst>
                    <a:ext uri="{9D8B030D-6E8A-4147-A177-3AD203B41FA5}">
                      <a16:colId xmlns:a16="http://schemas.microsoft.com/office/drawing/2014/main" val="1061245682"/>
                    </a:ext>
                  </a:extLst>
                </a:gridCol>
                <a:gridCol w="3809754">
                  <a:extLst>
                    <a:ext uri="{9D8B030D-6E8A-4147-A177-3AD203B41FA5}">
                      <a16:colId xmlns:a16="http://schemas.microsoft.com/office/drawing/2014/main" val="3771301024"/>
                    </a:ext>
                  </a:extLst>
                </a:gridCol>
              </a:tblGrid>
              <a:tr h="1932166">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Single study</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Diabetes: </a:t>
                      </a:r>
                      <a:r>
                        <a:rPr lang="en-US" sz="1800" dirty="0">
                          <a:effectLst/>
                          <a:latin typeface="Times New Roman"/>
                          <a:ea typeface="Times New Roman" panose="02020603050405020304" pitchFamily="18" charset="0"/>
                          <a:sym typeface="Symbol" panose="05050102010706020507" pitchFamily="18" charset="2"/>
                        </a:rPr>
                        <a:t> </a:t>
                      </a:r>
                      <a:r>
                        <a:rPr lang="en-US" sz="1800" dirty="0">
                          <a:effectLst/>
                          <a:latin typeface="Times New Roman"/>
                          <a:ea typeface="Times New Roman" panose="02020603050405020304" pitchFamily="18" charset="0"/>
                        </a:rPr>
                        <a:t>risk, population attributable fraction 3.1%</a:t>
                      </a:r>
                    </a:p>
                    <a:p>
                      <a:pPr marL="342900" marR="0" lvl="0" indent="-342900">
                        <a:lnSpc>
                          <a:spcPct val="150000"/>
                        </a:lnSpc>
                        <a:spcBef>
                          <a:spcPts val="0"/>
                        </a:spcBef>
                        <a:spcAft>
                          <a:spcPts val="0"/>
                        </a:spcAft>
                        <a:buFont typeface="Symbol" panose="05050102010706020507" pitchFamily="18" charset="2"/>
                        <a:buChar char=""/>
                      </a:pPr>
                      <a:r>
                        <a:rPr lang="en-US" sz="1800" b="0" i="0" u="none" strike="noStrike" noProof="0" dirty="0">
                          <a:solidFill>
                            <a:srgbClr val="000000"/>
                          </a:solidFill>
                          <a:effectLst/>
                          <a:latin typeface="Times New Roman"/>
                        </a:rPr>
                        <a:t>Diabetes</a:t>
                      </a:r>
                      <a:r>
                        <a:rPr lang="en-US" sz="1800" dirty="0">
                          <a:effectLst/>
                          <a:latin typeface="Times New Roman"/>
                          <a:ea typeface="Times New Roman" panose="02020603050405020304" pitchFamily="18" charset="0"/>
                        </a:rPr>
                        <a:t>: </a:t>
                      </a:r>
                      <a:r>
                        <a:rPr lang="en-US" sz="1800" dirty="0">
                          <a:effectLst/>
                          <a:latin typeface="Times New Roman"/>
                          <a:ea typeface="Times New Roman" panose="02020603050405020304" pitchFamily="18" charset="0"/>
                          <a:sym typeface="Symbol" panose="05050102010706020507" pitchFamily="18" charset="2"/>
                        </a:rPr>
                        <a:t> </a:t>
                      </a:r>
                      <a:r>
                        <a:rPr lang="en-US" sz="1800" dirty="0">
                          <a:effectLst/>
                          <a:latin typeface="Times New Roman"/>
                          <a:ea typeface="Times New Roman" panose="02020603050405020304" pitchFamily="18" charset="0"/>
                        </a:rPr>
                        <a:t>risk, population attributable fraction ↑ over time 3.2%-5.9%</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sym typeface="Symbol" panose="05050102010706020507" pitchFamily="18" charset="2"/>
                        </a:rPr>
                        <a:t> R</a:t>
                      </a:r>
                      <a:r>
                        <a:rPr lang="en-US" sz="1800" dirty="0">
                          <a:effectLst/>
                          <a:latin typeface="Times New Roman"/>
                          <a:ea typeface="Times New Roman" panose="02020603050405020304" pitchFamily="18" charset="0"/>
                        </a:rPr>
                        <a:t>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Optimal glycemic control </a:t>
                      </a:r>
                      <a:r>
                        <a:rPr lang="en-US" sz="1800" dirty="0" err="1">
                          <a:effectLst/>
                          <a:latin typeface="Times New Roman" panose="02020603050405020304" pitchFamily="18" charset="0"/>
                          <a:ea typeface="Times New Roman" panose="02020603050405020304" pitchFamily="18" charset="0"/>
                        </a:rPr>
                        <a:t>preablation</a:t>
                      </a:r>
                      <a:r>
                        <a:rPr lang="en-US" sz="1800" dirty="0">
                          <a:effectLst/>
                          <a:latin typeface="Times New Roman" panose="02020603050405020304" pitchFamily="18" charset="0"/>
                          <a:ea typeface="Times New Roman" panose="02020603050405020304" pitchFamily="18" charset="0"/>
                        </a:rPr>
                        <a:t> may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AF recurrence </a:t>
                      </a:r>
                      <a:r>
                        <a:rPr lang="en-US" sz="1800" dirty="0" err="1">
                          <a:effectLst/>
                          <a:latin typeface="Times New Roman" panose="02020603050405020304" pitchFamily="18" charset="0"/>
                          <a:ea typeface="Times New Roman" panose="02020603050405020304" pitchFamily="18" charset="0"/>
                        </a:rPr>
                        <a:t>postablation</a:t>
                      </a:r>
                      <a:endParaRPr lang="en-US" sz="1800" dirty="0">
                        <a:effectLst/>
                        <a:latin typeface="Times New Roman" panose="02020603050405020304" pitchFamily="18" charset="0"/>
                        <a:ea typeface="Times New Roman" panose="02020603050405020304" pitchFamily="18" charset="0"/>
                      </a:endParaRPr>
                    </a:p>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1930612"/>
                  </a:ext>
                </a:extLst>
              </a:tr>
              <a:tr h="438318">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b="0" i="0" u="none" strike="noStrike" noProof="0" dirty="0">
                          <a:solidFill>
                            <a:srgbClr val="000000"/>
                          </a:solidFill>
                          <a:effectLst/>
                          <a:latin typeface="Times New Roman"/>
                        </a:rPr>
                        <a:t>Diabetes</a:t>
                      </a:r>
                      <a:r>
                        <a:rPr lang="en-US" sz="1800" dirty="0">
                          <a:effectLst/>
                          <a:latin typeface="Times New Roman"/>
                          <a:ea typeface="Times New Roman" panose="02020603050405020304" pitchFamily="18" charset="0"/>
                        </a:rPr>
                        <a:t>: </a:t>
                      </a:r>
                      <a:r>
                        <a:rPr lang="en-US" sz="1800" dirty="0">
                          <a:effectLst/>
                          <a:latin typeface="Times New Roman"/>
                          <a:ea typeface="Times New Roman" panose="02020603050405020304" pitchFamily="18" charset="0"/>
                          <a:sym typeface="Symbol" panose="05050102010706020507" pitchFamily="18" charset="2"/>
                        </a:rPr>
                        <a:t> </a:t>
                      </a:r>
                      <a:r>
                        <a:rPr lang="en-US" sz="1800" dirty="0">
                          <a:effectLst/>
                          <a:latin typeface="Times New Roman"/>
                          <a:ea typeface="Times New Roman" panose="02020603050405020304" pitchFamily="18" charset="0"/>
                        </a:rPr>
                        <a:t>risk (HR, 1.27 [95% CI, 1.10-1.46])</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485301969"/>
                  </a:ext>
                </a:extLst>
              </a:tr>
              <a:tr h="2430116">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SR/MA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b="0" i="0" u="none" strike="noStrike" noProof="0" dirty="0">
                          <a:solidFill>
                            <a:srgbClr val="000000"/>
                          </a:solidFill>
                          <a:effectLst/>
                          <a:latin typeface="Times New Roman"/>
                        </a:rPr>
                        <a:t>Diabetes</a:t>
                      </a:r>
                      <a:r>
                        <a:rPr lang="en-US" sz="1800" dirty="0">
                          <a:effectLst/>
                          <a:latin typeface="Times New Roman"/>
                          <a:ea typeface="Times New Roman" panose="02020603050405020304" pitchFamily="18" charset="0"/>
                        </a:rPr>
                        <a:t>: </a:t>
                      </a:r>
                      <a:r>
                        <a:rPr lang="en-US" sz="1800" dirty="0">
                          <a:effectLst/>
                          <a:latin typeface="Times New Roman"/>
                          <a:ea typeface="Times New Roman" panose="02020603050405020304" pitchFamily="18" charset="0"/>
                          <a:sym typeface="Symbol" panose="05050102010706020507" pitchFamily="18" charset="2"/>
                        </a:rPr>
                        <a:t> </a:t>
                      </a:r>
                      <a:r>
                        <a:rPr lang="en-US" sz="1800" dirty="0">
                          <a:effectLst/>
                          <a:latin typeface="Times New Roman"/>
                          <a:ea typeface="Times New Roman" panose="02020603050405020304" pitchFamily="18" charset="0"/>
                        </a:rPr>
                        <a:t>risk (RR, 1.28, excluding large outlying study)</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Pre-diabetes: </a:t>
                      </a:r>
                      <a:r>
                        <a:rPr lang="en-US" sz="1800" dirty="0">
                          <a:effectLst/>
                          <a:latin typeface="Times New Roman"/>
                          <a:ea typeface="Times New Roman" panose="02020603050405020304" pitchFamily="18" charset="0"/>
                          <a:sym typeface="Symbol" panose="05050102010706020507" pitchFamily="18" charset="2"/>
                        </a:rPr>
                        <a:t> </a:t>
                      </a:r>
                      <a:r>
                        <a:rPr lang="en-US" sz="1800" dirty="0">
                          <a:effectLst/>
                          <a:latin typeface="Times New Roman"/>
                          <a:ea typeface="Times New Roman" panose="02020603050405020304" pitchFamily="18" charset="0"/>
                        </a:rPr>
                        <a:t>risk (RR, 1.20)</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Blood glucose; </a:t>
                      </a:r>
                      <a:r>
                        <a:rPr lang="en-US" sz="1800" dirty="0">
                          <a:effectLst/>
                          <a:latin typeface="Times New Roman"/>
                          <a:ea typeface="Times New Roman" panose="02020603050405020304" pitchFamily="18" charset="0"/>
                          <a:sym typeface="Symbol" panose="05050102010706020507" pitchFamily="18" charset="2"/>
                        </a:rPr>
                        <a:t> </a:t>
                      </a:r>
                      <a:r>
                        <a:rPr lang="en-US" sz="1800" dirty="0">
                          <a:effectLst/>
                          <a:latin typeface="Times New Roman"/>
                          <a:ea typeface="Times New Roman" panose="02020603050405020304" pitchFamily="18" charset="0"/>
                        </a:rPr>
                        <a:t>risk (RR per 20 mg/dL</a:t>
                      </a:r>
                      <a:r>
                        <a:rPr lang="en-US" sz="1800" dirty="0">
                          <a:effectLst/>
                          <a:latin typeface="Times New Roman"/>
                          <a:ea typeface="Times New Roman" panose="02020603050405020304" pitchFamily="18" charset="0"/>
                          <a:sym typeface="Symbol" panose="05050102010706020507" pitchFamily="18" charset="2"/>
                        </a:rPr>
                        <a:t></a:t>
                      </a:r>
                      <a:r>
                        <a:rPr lang="en-US" sz="1800" dirty="0">
                          <a:effectLst/>
                          <a:latin typeface="Times New Roman"/>
                          <a:ea typeface="Times New Roman" panose="02020603050405020304" pitchFamily="18" charset="0"/>
                        </a:rPr>
                        <a:t>, 1.11)</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16456398"/>
                  </a:ext>
                </a:extLst>
              </a:tr>
            </a:tbl>
          </a:graphicData>
        </a:graphic>
      </p:graphicFrame>
      <p:graphicFrame>
        <p:nvGraphicFramePr>
          <p:cNvPr id="6" name="Table 5">
            <a:extLst>
              <a:ext uri="{FF2B5EF4-FFF2-40B4-BE49-F238E27FC236}">
                <a16:creationId xmlns:a16="http://schemas.microsoft.com/office/drawing/2014/main" id="{CB60741D-0818-CD27-3FC8-546FC41DCF98}"/>
              </a:ext>
            </a:extLst>
          </p:cNvPr>
          <p:cNvGraphicFramePr>
            <a:graphicFrameLocks noGrp="1"/>
          </p:cNvGraphicFramePr>
          <p:nvPr>
            <p:extLst>
              <p:ext uri="{D42A27DB-BD31-4B8C-83A1-F6EECF244321}">
                <p14:modId xmlns:p14="http://schemas.microsoft.com/office/powerpoint/2010/main" val="1466497166"/>
              </p:ext>
            </p:extLst>
          </p:nvPr>
        </p:nvGraphicFramePr>
        <p:xfrm>
          <a:off x="1616075" y="1237282"/>
          <a:ext cx="1355725" cy="5135966"/>
        </p:xfrm>
        <a:graphic>
          <a:graphicData uri="http://schemas.openxmlformats.org/drawingml/2006/table">
            <a:tbl>
              <a:tblPr firstRow="1" firstCol="1" bandRow="1"/>
              <a:tblGrid>
                <a:gridCol w="1355725">
                  <a:extLst>
                    <a:ext uri="{9D8B030D-6E8A-4147-A177-3AD203B41FA5}">
                      <a16:colId xmlns:a16="http://schemas.microsoft.com/office/drawing/2014/main" val="148010528"/>
                    </a:ext>
                  </a:extLst>
                </a:gridCol>
              </a:tblGrid>
              <a:tr h="5135966">
                <a:tc>
                  <a:txBody>
                    <a:bodyPr/>
                    <a:lstStyle/>
                    <a:p>
                      <a:pPr marL="0" marR="0">
                        <a:lnSpc>
                          <a:spcPct val="150000"/>
                        </a:lnSpc>
                        <a:spcBef>
                          <a:spcPts val="0"/>
                        </a:spcBef>
                        <a:spcAft>
                          <a:spcPts val="0"/>
                        </a:spcAft>
                      </a:pPr>
                      <a:r>
                        <a:rPr lang="en-US" sz="1800" dirty="0">
                          <a:effectLst/>
                          <a:latin typeface="Times New Roman"/>
                        </a:rPr>
                        <a:t>Diabetes </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6131385"/>
                  </a:ext>
                </a:extLst>
              </a:tr>
            </a:tbl>
          </a:graphicData>
        </a:graphic>
      </p:graphicFrame>
      <p:sp>
        <p:nvSpPr>
          <p:cNvPr id="7" name="TextBox 6">
            <a:extLst>
              <a:ext uri="{FF2B5EF4-FFF2-40B4-BE49-F238E27FC236}">
                <a16:creationId xmlns:a16="http://schemas.microsoft.com/office/drawing/2014/main" id="{FDCD6ECB-2C14-6C07-357A-71CAC6DA6396}"/>
              </a:ext>
            </a:extLst>
          </p:cNvPr>
          <p:cNvSpPr txBox="1"/>
          <p:nvPr/>
        </p:nvSpPr>
        <p:spPr>
          <a:xfrm>
            <a:off x="180761" y="5499437"/>
            <a:ext cx="1435314" cy="1015663"/>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
        <p:nvSpPr>
          <p:cNvPr id="8" name="TextBox 7">
            <a:extLst>
              <a:ext uri="{FF2B5EF4-FFF2-40B4-BE49-F238E27FC236}">
                <a16:creationId xmlns:a16="http://schemas.microsoft.com/office/drawing/2014/main" id="{E2FA7046-225E-35E8-BA20-7FA4EF7CD979}"/>
              </a:ext>
            </a:extLst>
          </p:cNvPr>
          <p:cNvSpPr txBox="1"/>
          <p:nvPr/>
        </p:nvSpPr>
        <p:spPr>
          <a:xfrm>
            <a:off x="1516062" y="6469991"/>
            <a:ext cx="12954000" cy="1015663"/>
          </a:xfrm>
          <a:prstGeom prst="rect">
            <a:avLst/>
          </a:prstGeom>
          <a:noFill/>
        </p:spPr>
        <p:txBody>
          <a:bodyPr wrap="square">
            <a:spAutoFit/>
          </a:bodyPr>
          <a:lstStyle/>
          <a:p>
            <a:r>
              <a:rPr lang="en-US" sz="1200" dirty="0">
                <a:latin typeface="Lub Dub Medium" panose="020B0603030403020204" pitchFamily="34" charset="0"/>
              </a:rPr>
              <a:t>AF, atrial fibrillation; ASCVD, atherosclerotic cardiovascular disease; BMI, body mass index; BNP, brain </a:t>
            </a:r>
            <a:r>
              <a:rPr lang="en-US" sz="1200" dirty="0" err="1">
                <a:latin typeface="Lub Dub Medium" panose="020B0603030403020204" pitchFamily="34" charset="0"/>
              </a:rPr>
              <a:t>naturiuretic</a:t>
            </a:r>
            <a:r>
              <a:rPr lang="en-US" sz="1200" dirty="0">
                <a:latin typeface="Lub Dub Medium" panose="020B0603030403020204" pitchFamily="34" charset="0"/>
              </a:rPr>
              <a:t> peptide; BP, blood pressure; CABG, coronary artery bypass graft surgery; CAD, coronary artery disease; CI, confidence interval; CKD, chronic kidney disease; DBP, diastolic blood pressure; DM, diabetes mellitus; ECG, electrocardiogram; GWAS, genome-wide association study; HF, heart failure; HR, hazard ratio; LA, left atrial; LRFM, lifestyle and risk factor modification; LV, left ventricular; LVH, left ventricular hypertrophy; MA, meta-analysis; MR, Mendelian randomization; N/A, not available/applicable; OR, odds ratio; RR, relative risk; OSA, obstructive sleep apnea; SMD, standardized mean difference; SBP, systolic blood pressure; SES, socioeconomic status; SR, systematic review; and VHD, valvular heart disease</a:t>
            </a:r>
          </a:p>
        </p:txBody>
      </p:sp>
    </p:spTree>
    <p:extLst>
      <p:ext uri="{BB962C8B-B14F-4D97-AF65-F5344CB8AC3E}">
        <p14:creationId xmlns:p14="http://schemas.microsoft.com/office/powerpoint/2010/main" val="574301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26</a:t>
            </a:fld>
            <a:endParaRPr lang="en-US" dirty="0"/>
          </a:p>
        </p:txBody>
      </p:sp>
      <p:sp>
        <p:nvSpPr>
          <p:cNvPr id="2" name="Title 3">
            <a:extLst>
              <a:ext uri="{FF2B5EF4-FFF2-40B4-BE49-F238E27FC236}">
                <a16:creationId xmlns:a16="http://schemas.microsoft.com/office/drawing/2014/main" id="{99A2E705-5CF5-171D-6883-5BB73DA3BF2B}"/>
              </a:ext>
            </a:extLst>
          </p:cNvPr>
          <p:cNvSpPr>
            <a:spLocks noGrp="1"/>
          </p:cNvSpPr>
          <p:nvPr>
            <p:ph type="ctrTitle"/>
          </p:nvPr>
        </p:nvSpPr>
        <p:spPr>
          <a:xfrm>
            <a:off x="3371849" y="1371600"/>
            <a:ext cx="7886700" cy="533400"/>
          </a:xfrm>
        </p:spPr>
        <p:txBody>
          <a:bodyPr/>
          <a:lstStyle/>
          <a:p>
            <a:r>
              <a:rPr lang="en-US" sz="2800" dirty="0">
                <a:latin typeface="Lub Dub Medium" panose="020B0603030403020204" pitchFamily="34" charset="0"/>
              </a:rPr>
              <a:t>Table 3. Risk Factors for Diagnosed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F00D3080-9CC6-FF96-3821-B141AEFBA5C9}"/>
              </a:ext>
            </a:extLst>
          </p:cNvPr>
          <p:cNvGraphicFramePr>
            <a:graphicFrameLocks noGrp="1"/>
          </p:cNvGraphicFramePr>
          <p:nvPr>
            <p:extLst>
              <p:ext uri="{D42A27DB-BD31-4B8C-83A1-F6EECF244321}">
                <p14:modId xmlns:p14="http://schemas.microsoft.com/office/powerpoint/2010/main" val="4257463239"/>
              </p:ext>
            </p:extLst>
          </p:nvPr>
        </p:nvGraphicFramePr>
        <p:xfrm>
          <a:off x="1618300" y="2133599"/>
          <a:ext cx="12617451" cy="3962402"/>
        </p:xfrm>
        <a:graphic>
          <a:graphicData uri="http://schemas.openxmlformats.org/drawingml/2006/table">
            <a:tbl>
              <a:tblPr firstRow="1" firstCol="1" bandRow="1"/>
              <a:tblGrid>
                <a:gridCol w="1751302">
                  <a:extLst>
                    <a:ext uri="{9D8B030D-6E8A-4147-A177-3AD203B41FA5}">
                      <a16:colId xmlns:a16="http://schemas.microsoft.com/office/drawing/2014/main" val="1838148569"/>
                    </a:ext>
                  </a:extLst>
                </a:gridCol>
                <a:gridCol w="4247034">
                  <a:extLst>
                    <a:ext uri="{9D8B030D-6E8A-4147-A177-3AD203B41FA5}">
                      <a16:colId xmlns:a16="http://schemas.microsoft.com/office/drawing/2014/main" val="3852041624"/>
                    </a:ext>
                  </a:extLst>
                </a:gridCol>
                <a:gridCol w="4247034">
                  <a:extLst>
                    <a:ext uri="{9D8B030D-6E8A-4147-A177-3AD203B41FA5}">
                      <a16:colId xmlns:a16="http://schemas.microsoft.com/office/drawing/2014/main" val="1837215872"/>
                    </a:ext>
                  </a:extLst>
                </a:gridCol>
                <a:gridCol w="1768967">
                  <a:extLst>
                    <a:ext uri="{9D8B030D-6E8A-4147-A177-3AD203B41FA5}">
                      <a16:colId xmlns:a16="http://schemas.microsoft.com/office/drawing/2014/main" val="1099533221"/>
                    </a:ext>
                  </a:extLst>
                </a:gridCol>
                <a:gridCol w="603114">
                  <a:extLst>
                    <a:ext uri="{9D8B030D-6E8A-4147-A177-3AD203B41FA5}">
                      <a16:colId xmlns:a16="http://schemas.microsoft.com/office/drawing/2014/main" val="4022601033"/>
                    </a:ext>
                  </a:extLst>
                </a:gridCol>
              </a:tblGrid>
              <a:tr h="397657">
                <a:tc gridSpan="5">
                  <a:txBody>
                    <a:bodyPr/>
                    <a:lstStyle/>
                    <a:p>
                      <a:pPr marL="0" marR="0">
                        <a:lnSpc>
                          <a:spcPct val="15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Cardiovascular disease</a:t>
                      </a: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61811312"/>
                  </a:ext>
                </a:extLst>
              </a:tr>
              <a:tr h="849412">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HF or CAD</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Single study</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HF or CAD: population attributable fraction 5.4%</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indent="-28575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R</a:t>
                      </a:r>
                      <a:r>
                        <a:rPr lang="en-US" sz="1800" dirty="0">
                          <a:effectLst/>
                          <a:latin typeface="Times New Roman" panose="02020603050405020304" pitchFamily="18" charset="0"/>
                          <a:ea typeface="Times New Roman" panose="02020603050405020304" pitchFamily="18" charset="0"/>
                        </a:rPr>
                        <a:t>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N/A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81809"/>
                  </a:ext>
                </a:extLst>
              </a:tr>
              <a:tr h="1468264">
                <a:tc rowSpan="3">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HF</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Single studies</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HF: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but population attributable fraction </a:t>
                      </a:r>
                      <a:r>
                        <a:rPr lang="en-US" sz="1800" dirty="0">
                          <a:effectLst/>
                          <a:latin typeface="Symbol" panose="05050102010706020507" pitchFamily="18" charset="2"/>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d over time 7.8%-1.4%</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Bidirectional relation between AF and HF</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285750" marR="0" indent="-28575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6810659"/>
                  </a:ext>
                </a:extLst>
              </a:tr>
              <a:tr h="397657">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History of HF: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(HR, 2.02)</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870038321"/>
                  </a:ext>
                </a:extLst>
              </a:tr>
              <a:tr h="849412">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MR</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Genetically predicted HF: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OR, 1.86</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293585803"/>
                  </a:ext>
                </a:extLst>
              </a:tr>
            </a:tbl>
          </a:graphicData>
        </a:graphic>
      </p:graphicFrame>
      <p:sp>
        <p:nvSpPr>
          <p:cNvPr id="4" name="TextBox 3">
            <a:extLst>
              <a:ext uri="{FF2B5EF4-FFF2-40B4-BE49-F238E27FC236}">
                <a16:creationId xmlns:a16="http://schemas.microsoft.com/office/drawing/2014/main" id="{2D008009-F904-7F12-DA85-8163101C2B6E}"/>
              </a:ext>
            </a:extLst>
          </p:cNvPr>
          <p:cNvSpPr txBox="1"/>
          <p:nvPr/>
        </p:nvSpPr>
        <p:spPr>
          <a:xfrm>
            <a:off x="217105" y="5080338"/>
            <a:ext cx="1435314" cy="1015663"/>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
        <p:nvSpPr>
          <p:cNvPr id="7" name="TextBox 6">
            <a:extLst>
              <a:ext uri="{FF2B5EF4-FFF2-40B4-BE49-F238E27FC236}">
                <a16:creationId xmlns:a16="http://schemas.microsoft.com/office/drawing/2014/main" id="{EE9862DA-3719-6D71-E8BA-E54A55B60774}"/>
              </a:ext>
            </a:extLst>
          </p:cNvPr>
          <p:cNvSpPr txBox="1"/>
          <p:nvPr/>
        </p:nvSpPr>
        <p:spPr>
          <a:xfrm>
            <a:off x="1520611" y="6322325"/>
            <a:ext cx="12954000" cy="1015663"/>
          </a:xfrm>
          <a:prstGeom prst="rect">
            <a:avLst/>
          </a:prstGeom>
          <a:noFill/>
        </p:spPr>
        <p:txBody>
          <a:bodyPr wrap="square">
            <a:spAutoFit/>
          </a:bodyPr>
          <a:lstStyle/>
          <a:p>
            <a:r>
              <a:rPr lang="en-US" sz="1200" dirty="0">
                <a:latin typeface="Lub Dub Medium" panose="020B0603030403020204" pitchFamily="34" charset="0"/>
              </a:rPr>
              <a:t>AF, atrial fibrillation; ASCVD, atherosclerotic cardiovascular disease; BMI, body mass index; BNP, brain </a:t>
            </a:r>
            <a:r>
              <a:rPr lang="en-US" sz="1200" dirty="0" err="1">
                <a:latin typeface="Lub Dub Medium" panose="020B0603030403020204" pitchFamily="34" charset="0"/>
              </a:rPr>
              <a:t>naturiuretic</a:t>
            </a:r>
            <a:r>
              <a:rPr lang="en-US" sz="1200" dirty="0">
                <a:latin typeface="Lub Dub Medium" panose="020B0603030403020204" pitchFamily="34" charset="0"/>
              </a:rPr>
              <a:t> peptide; BP, blood pressure; CABG, coronary artery bypass graft surgery; CAD, coronary artery disease; CI, confidence interval; CKD, chronic kidney disease; DBP, diastolic blood pressure; DM, diabetes mellitus; ECG, electrocardiogram; GWAS, genome-wide association study; HF, heart failure; HR, hazard ratio; LA, left atrial; LRFM, lifestyle and risk factor modification; LV, left ventricular; LVH, left ventricular hypertrophy; MA, meta-analysis; MR, Mendelian randomization; N/A, not available/applicable; OR, odds ratio; RR, relative risk; OSA, obstructive sleep apnea; SMD, standardized mean difference; SBP, systolic blood pressure; SES, socioeconomic status; SR, systematic review; and VHD, valvular heart disease</a:t>
            </a:r>
          </a:p>
        </p:txBody>
      </p:sp>
    </p:spTree>
    <p:extLst>
      <p:ext uri="{BB962C8B-B14F-4D97-AF65-F5344CB8AC3E}">
        <p14:creationId xmlns:p14="http://schemas.microsoft.com/office/powerpoint/2010/main" val="3979397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27</a:t>
            </a:fld>
            <a:endParaRPr lang="en-US" dirty="0"/>
          </a:p>
        </p:txBody>
      </p:sp>
      <p:sp>
        <p:nvSpPr>
          <p:cNvPr id="2" name="Title 3">
            <a:extLst>
              <a:ext uri="{FF2B5EF4-FFF2-40B4-BE49-F238E27FC236}">
                <a16:creationId xmlns:a16="http://schemas.microsoft.com/office/drawing/2014/main" id="{7801759E-363D-1FAB-2EFE-4020B1193753}"/>
              </a:ext>
            </a:extLst>
          </p:cNvPr>
          <p:cNvSpPr>
            <a:spLocks noGrp="1"/>
          </p:cNvSpPr>
          <p:nvPr>
            <p:ph type="ctrTitle"/>
          </p:nvPr>
        </p:nvSpPr>
        <p:spPr>
          <a:xfrm>
            <a:off x="3371850" y="685800"/>
            <a:ext cx="7886700" cy="533400"/>
          </a:xfrm>
        </p:spPr>
        <p:txBody>
          <a:bodyPr/>
          <a:lstStyle/>
          <a:p>
            <a:r>
              <a:rPr lang="en-US" sz="2800" dirty="0">
                <a:latin typeface="Lub Dub Medium" panose="020B0603030403020204" pitchFamily="34" charset="0"/>
              </a:rPr>
              <a:t>Table 3. Risk Factors for Diagnosed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64184159-18BC-6DB3-6CA5-41465566E833}"/>
              </a:ext>
            </a:extLst>
          </p:cNvPr>
          <p:cNvGraphicFramePr>
            <a:graphicFrameLocks noGrp="1"/>
          </p:cNvGraphicFramePr>
          <p:nvPr>
            <p:extLst>
              <p:ext uri="{D42A27DB-BD31-4B8C-83A1-F6EECF244321}">
                <p14:modId xmlns:p14="http://schemas.microsoft.com/office/powerpoint/2010/main" val="535392376"/>
              </p:ext>
            </p:extLst>
          </p:nvPr>
        </p:nvGraphicFramePr>
        <p:xfrm>
          <a:off x="1676399" y="1447800"/>
          <a:ext cx="12573000" cy="5894852"/>
        </p:xfrm>
        <a:graphic>
          <a:graphicData uri="http://schemas.openxmlformats.org/drawingml/2006/table">
            <a:tbl>
              <a:tblPr firstRow="1" firstCol="1" bandRow="1"/>
              <a:tblGrid>
                <a:gridCol w="1745132">
                  <a:extLst>
                    <a:ext uri="{9D8B030D-6E8A-4147-A177-3AD203B41FA5}">
                      <a16:colId xmlns:a16="http://schemas.microsoft.com/office/drawing/2014/main" val="1755926155"/>
                    </a:ext>
                  </a:extLst>
                </a:gridCol>
                <a:gridCol w="2657109">
                  <a:extLst>
                    <a:ext uri="{9D8B030D-6E8A-4147-A177-3AD203B41FA5}">
                      <a16:colId xmlns:a16="http://schemas.microsoft.com/office/drawing/2014/main" val="1823404891"/>
                    </a:ext>
                  </a:extLst>
                </a:gridCol>
                <a:gridCol w="4953000">
                  <a:extLst>
                    <a:ext uri="{9D8B030D-6E8A-4147-A177-3AD203B41FA5}">
                      <a16:colId xmlns:a16="http://schemas.microsoft.com/office/drawing/2014/main" val="528632897"/>
                    </a:ext>
                  </a:extLst>
                </a:gridCol>
                <a:gridCol w="1676400">
                  <a:extLst>
                    <a:ext uri="{9D8B030D-6E8A-4147-A177-3AD203B41FA5}">
                      <a16:colId xmlns:a16="http://schemas.microsoft.com/office/drawing/2014/main" val="836004013"/>
                    </a:ext>
                  </a:extLst>
                </a:gridCol>
                <a:gridCol w="1541359">
                  <a:extLst>
                    <a:ext uri="{9D8B030D-6E8A-4147-A177-3AD203B41FA5}">
                      <a16:colId xmlns:a16="http://schemas.microsoft.com/office/drawing/2014/main" val="498586526"/>
                    </a:ext>
                  </a:extLst>
                </a:gridCol>
              </a:tblGrid>
              <a:tr h="377018">
                <a:tc rowSpan="3">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CAD</a:t>
                      </a:r>
                    </a:p>
                  </a:txBody>
                  <a:tcPr marL="3394" marR="3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Single study</a:t>
                      </a:r>
                    </a:p>
                  </a:txBody>
                  <a:tcPr marL="3394" marR="3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MI: Population attributable fraction 3.6%</a:t>
                      </a:r>
                    </a:p>
                  </a:txBody>
                  <a:tcPr marL="3394" marR="3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285750" marR="0" indent="-28575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sym typeface="Symbol" panose="05050102010706020507" pitchFamily="18" charset="2"/>
                        </a:rPr>
                        <a:t>R</a:t>
                      </a:r>
                      <a:r>
                        <a:rPr lang="en-US" sz="1800" dirty="0">
                          <a:effectLst/>
                          <a:latin typeface="Times New Roman"/>
                          <a:ea typeface="Times New Roman" panose="02020603050405020304" pitchFamily="18" charset="0"/>
                        </a:rPr>
                        <a:t>isk</a:t>
                      </a:r>
                    </a:p>
                  </a:txBody>
                  <a:tcPr marL="3394" marR="3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N/A</a:t>
                      </a:r>
                    </a:p>
                  </a:txBody>
                  <a:tcPr marL="3394" marR="3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537459"/>
                  </a:ext>
                </a:extLst>
              </a:tr>
              <a:tr h="377018">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MA</a:t>
                      </a:r>
                    </a:p>
                  </a:txBody>
                  <a:tcPr marL="3394" marR="3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History of MI:  HR, 1.64</a:t>
                      </a:r>
                    </a:p>
                  </a:txBody>
                  <a:tcPr marL="3394" marR="3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81804354"/>
                  </a:ext>
                </a:extLst>
              </a:tr>
              <a:tr h="377018">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MR</a:t>
                      </a:r>
                    </a:p>
                  </a:txBody>
                  <a:tcPr marL="3394" marR="3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Genetically predicted CAD: OR, 1.18</a:t>
                      </a:r>
                    </a:p>
                  </a:txBody>
                  <a:tcPr marL="3394" marR="3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71157674"/>
                  </a:ext>
                </a:extLst>
              </a:tr>
              <a:tr h="1661086">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VHD</a:t>
                      </a:r>
                    </a:p>
                  </a:txBody>
                  <a:tcPr marL="3394" marR="3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Single studies</a:t>
                      </a:r>
                    </a:p>
                    <a:p>
                      <a:pPr marL="0" marR="0">
                        <a:lnSpc>
                          <a:spcPct val="150000"/>
                        </a:lnSpc>
                        <a:spcBef>
                          <a:spcPts val="0"/>
                        </a:spcBef>
                        <a:spcAft>
                          <a:spcPts val="0"/>
                        </a:spcAft>
                      </a:pPr>
                      <a:endParaRPr lang="en-US" sz="1800" dirty="0">
                        <a:effectLst/>
                        <a:latin typeface="Times New Roman"/>
                        <a:ea typeface="Times New Roman" panose="02020603050405020304" pitchFamily="18" charset="0"/>
                      </a:endParaRPr>
                    </a:p>
                  </a:txBody>
                  <a:tcPr marL="3394" marR="3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Significant heart murmur: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(HR, 2.38)</a:t>
                      </a:r>
                    </a:p>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Significant heart murmur (any diastolic and grade ≥3/6 systolic murmur):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population attributable fraction 21.9% </a:t>
                      </a:r>
                      <a:r>
                        <a:rPr lang="en-US" sz="1800" dirty="0">
                          <a:effectLst/>
                          <a:latin typeface="Symbol" panose="05050102010706020507" pitchFamily="18" charset="2"/>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d over time to 3.1%</a:t>
                      </a:r>
                    </a:p>
                  </a:txBody>
                  <a:tcPr marL="3394" marR="3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R</a:t>
                      </a:r>
                      <a:r>
                        <a:rPr lang="en-US" sz="1800" dirty="0">
                          <a:effectLst/>
                          <a:latin typeface="Times New Roman" panose="02020603050405020304" pitchFamily="18" charset="0"/>
                          <a:ea typeface="Times New Roman" panose="02020603050405020304" pitchFamily="18" charset="0"/>
                        </a:rPr>
                        <a:t>isk</a:t>
                      </a:r>
                    </a:p>
                  </a:txBody>
                  <a:tcPr marL="3394" marR="3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N/A</a:t>
                      </a:r>
                    </a:p>
                  </a:txBody>
                  <a:tcPr marL="3394" marR="3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7945760"/>
                  </a:ext>
                </a:extLst>
              </a:tr>
              <a:tr h="2389461">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MR</a:t>
                      </a:r>
                    </a:p>
                  </a:txBody>
                  <a:tcPr marL="3394" marR="3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Genetically predicted risk of AF in individuals of European ancestry:  associated with VHD with rheumatic fever (OR, 1.26) and nonrheumatic VHD (OR, 1.27)</a:t>
                      </a:r>
                    </a:p>
                  </a:txBody>
                  <a:tcPr marL="3394" marR="3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626111815"/>
                  </a:ext>
                </a:extLst>
              </a:tr>
            </a:tbl>
          </a:graphicData>
        </a:graphic>
      </p:graphicFrame>
      <p:sp>
        <p:nvSpPr>
          <p:cNvPr id="6" name="TextBox 5">
            <a:extLst>
              <a:ext uri="{FF2B5EF4-FFF2-40B4-BE49-F238E27FC236}">
                <a16:creationId xmlns:a16="http://schemas.microsoft.com/office/drawing/2014/main" id="{A7A8EE2F-0205-E13A-7A10-5D95E9C132E6}"/>
              </a:ext>
            </a:extLst>
          </p:cNvPr>
          <p:cNvSpPr txBox="1"/>
          <p:nvPr/>
        </p:nvSpPr>
        <p:spPr>
          <a:xfrm>
            <a:off x="241085" y="6355422"/>
            <a:ext cx="1435314" cy="1015663"/>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
        <p:nvSpPr>
          <p:cNvPr id="7" name="TextBox 6">
            <a:extLst>
              <a:ext uri="{FF2B5EF4-FFF2-40B4-BE49-F238E27FC236}">
                <a16:creationId xmlns:a16="http://schemas.microsoft.com/office/drawing/2014/main" id="{9D6DB328-AEC1-ED0B-1D3D-8FBDF919DED7}"/>
              </a:ext>
            </a:extLst>
          </p:cNvPr>
          <p:cNvSpPr txBox="1"/>
          <p:nvPr/>
        </p:nvSpPr>
        <p:spPr>
          <a:xfrm>
            <a:off x="241085" y="3063386"/>
            <a:ext cx="1282915" cy="3231654"/>
          </a:xfrm>
          <a:prstGeom prst="rect">
            <a:avLst/>
          </a:prstGeom>
          <a:noFill/>
        </p:spPr>
        <p:txBody>
          <a:bodyPr wrap="square">
            <a:spAutoFit/>
          </a:bodyPr>
          <a:lstStyle/>
          <a:p>
            <a:r>
              <a:rPr lang="en-US" sz="1200" dirty="0">
                <a:latin typeface="Lub Dub Medium" panose="020B0603030403020204" pitchFamily="34" charset="0"/>
              </a:rPr>
              <a:t>AF, atrial fibrillation; CAD, coronary artery disease; HR, hazard ratio; MA, meta-analysis; MR, Mendelian randomization; N/A, not available/applicable; OR, odds ratio; and VHD, valvular heart disease</a:t>
            </a:r>
          </a:p>
        </p:txBody>
      </p:sp>
    </p:spTree>
    <p:extLst>
      <p:ext uri="{BB962C8B-B14F-4D97-AF65-F5344CB8AC3E}">
        <p14:creationId xmlns:p14="http://schemas.microsoft.com/office/powerpoint/2010/main" val="1801186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28</a:t>
            </a:fld>
            <a:endParaRPr lang="en-US" dirty="0"/>
          </a:p>
        </p:txBody>
      </p:sp>
      <p:sp>
        <p:nvSpPr>
          <p:cNvPr id="2" name="Title 3">
            <a:extLst>
              <a:ext uri="{FF2B5EF4-FFF2-40B4-BE49-F238E27FC236}">
                <a16:creationId xmlns:a16="http://schemas.microsoft.com/office/drawing/2014/main" id="{51BC5319-4E2F-DDE3-04A8-71F3CBBDE021}"/>
              </a:ext>
            </a:extLst>
          </p:cNvPr>
          <p:cNvSpPr>
            <a:spLocks noGrp="1"/>
          </p:cNvSpPr>
          <p:nvPr>
            <p:ph type="ctrTitle"/>
          </p:nvPr>
        </p:nvSpPr>
        <p:spPr>
          <a:xfrm>
            <a:off x="3371850" y="1370037"/>
            <a:ext cx="7886700" cy="533400"/>
          </a:xfrm>
        </p:spPr>
        <p:txBody>
          <a:bodyPr/>
          <a:lstStyle/>
          <a:p>
            <a:r>
              <a:rPr lang="en-US" sz="2800" dirty="0">
                <a:latin typeface="Lub Dub Medium" panose="020B0603030403020204" pitchFamily="34" charset="0"/>
              </a:rPr>
              <a:t>Table 3. Risk Factors for Diagnosed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4" name="Table 3">
            <a:extLst>
              <a:ext uri="{FF2B5EF4-FFF2-40B4-BE49-F238E27FC236}">
                <a16:creationId xmlns:a16="http://schemas.microsoft.com/office/drawing/2014/main" id="{278F1DB3-0147-B9E1-BCC5-FEAC57806E76}"/>
              </a:ext>
            </a:extLst>
          </p:cNvPr>
          <p:cNvGraphicFramePr>
            <a:graphicFrameLocks noGrp="1"/>
          </p:cNvGraphicFramePr>
          <p:nvPr>
            <p:extLst>
              <p:ext uri="{D42A27DB-BD31-4B8C-83A1-F6EECF244321}">
                <p14:modId xmlns:p14="http://schemas.microsoft.com/office/powerpoint/2010/main" val="1038339164"/>
              </p:ext>
            </p:extLst>
          </p:nvPr>
        </p:nvGraphicFramePr>
        <p:xfrm>
          <a:off x="1781081" y="2438400"/>
          <a:ext cx="12617449" cy="2667000"/>
        </p:xfrm>
        <a:graphic>
          <a:graphicData uri="http://schemas.openxmlformats.org/drawingml/2006/table">
            <a:tbl>
              <a:tblPr firstRow="1" firstCol="1" bandRow="1"/>
              <a:tblGrid>
                <a:gridCol w="2017629">
                  <a:extLst>
                    <a:ext uri="{9D8B030D-6E8A-4147-A177-3AD203B41FA5}">
                      <a16:colId xmlns:a16="http://schemas.microsoft.com/office/drawing/2014/main" val="2195039519"/>
                    </a:ext>
                  </a:extLst>
                </a:gridCol>
                <a:gridCol w="4892895">
                  <a:extLst>
                    <a:ext uri="{9D8B030D-6E8A-4147-A177-3AD203B41FA5}">
                      <a16:colId xmlns:a16="http://schemas.microsoft.com/office/drawing/2014/main" val="3020715690"/>
                    </a:ext>
                  </a:extLst>
                </a:gridCol>
                <a:gridCol w="2037980">
                  <a:extLst>
                    <a:ext uri="{9D8B030D-6E8A-4147-A177-3AD203B41FA5}">
                      <a16:colId xmlns:a16="http://schemas.microsoft.com/office/drawing/2014/main" val="2802909247"/>
                    </a:ext>
                  </a:extLst>
                </a:gridCol>
                <a:gridCol w="3668945">
                  <a:extLst>
                    <a:ext uri="{9D8B030D-6E8A-4147-A177-3AD203B41FA5}">
                      <a16:colId xmlns:a16="http://schemas.microsoft.com/office/drawing/2014/main" val="196145291"/>
                    </a:ext>
                  </a:extLst>
                </a:gridCol>
              </a:tblGrid>
              <a:tr h="851881">
                <a:tc>
                  <a:txBody>
                    <a:bodyPr/>
                    <a:lstStyle/>
                    <a:p>
                      <a:pPr marL="342900" marR="0" lvl="0" indent="-342900">
                        <a:lnSpc>
                          <a:spcPct val="15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Single study</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Multicenter validated risk prediction model: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AF after CABG</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R</a:t>
                      </a:r>
                      <a:r>
                        <a:rPr lang="en-US" sz="1800" dirty="0">
                          <a:effectLst/>
                          <a:latin typeface="Times New Roman" panose="02020603050405020304" pitchFamily="18" charset="0"/>
                          <a:ea typeface="Times New Roman" panose="02020603050405020304" pitchFamily="18" charset="0"/>
                        </a:rPr>
                        <a:t>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Prophylactic amiodarone, beta blockers: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 </a:t>
                      </a:r>
                      <a:r>
                        <a:rPr lang="en-US" sz="1800" dirty="0">
                          <a:effectLst/>
                          <a:latin typeface="Times New Roman" panose="02020603050405020304" pitchFamily="18" charset="0"/>
                          <a:ea typeface="Times New Roman" panose="02020603050405020304" pitchFamily="18" charset="0"/>
                        </a:rPr>
                        <a:t>postop AF</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Posterior left pericardiotomy during CABG, aortic valve, ascending aortic aneurysm surgery: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rPr>
                        <a:t> postop AF</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6331911"/>
                  </a:ext>
                </a:extLst>
              </a:tr>
              <a:tr h="1815119">
                <a:tc>
                  <a:txBody>
                    <a:bodyPr/>
                    <a:lstStyle/>
                    <a:p>
                      <a:pPr marL="342900" marR="0" lvl="0" indent="-342900">
                        <a:lnSpc>
                          <a:spcPct val="15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SR/MA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Postop AF incidence: 23.7%-25.5% of cardiac surgery patients</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78215160"/>
                  </a:ext>
                </a:extLst>
              </a:tr>
            </a:tbl>
          </a:graphicData>
        </a:graphic>
      </p:graphicFrame>
      <p:graphicFrame>
        <p:nvGraphicFramePr>
          <p:cNvPr id="7" name="Table 6">
            <a:extLst>
              <a:ext uri="{FF2B5EF4-FFF2-40B4-BE49-F238E27FC236}">
                <a16:creationId xmlns:a16="http://schemas.microsoft.com/office/drawing/2014/main" id="{A20E68C6-5E41-91D0-6945-4F33C45D3D74}"/>
              </a:ext>
            </a:extLst>
          </p:cNvPr>
          <p:cNvGraphicFramePr>
            <a:graphicFrameLocks noGrp="1"/>
          </p:cNvGraphicFramePr>
          <p:nvPr>
            <p:extLst>
              <p:ext uri="{D42A27DB-BD31-4B8C-83A1-F6EECF244321}">
                <p14:modId xmlns:p14="http://schemas.microsoft.com/office/powerpoint/2010/main" val="1585962806"/>
              </p:ext>
            </p:extLst>
          </p:nvPr>
        </p:nvGraphicFramePr>
        <p:xfrm>
          <a:off x="349156" y="2438401"/>
          <a:ext cx="1431925" cy="2667000"/>
        </p:xfrm>
        <a:graphic>
          <a:graphicData uri="http://schemas.openxmlformats.org/drawingml/2006/table">
            <a:tbl>
              <a:tblPr firstRow="1" firstCol="1" bandRow="1"/>
              <a:tblGrid>
                <a:gridCol w="1431925">
                  <a:extLst>
                    <a:ext uri="{9D8B030D-6E8A-4147-A177-3AD203B41FA5}">
                      <a16:colId xmlns:a16="http://schemas.microsoft.com/office/drawing/2014/main" val="896726810"/>
                    </a:ext>
                  </a:extLst>
                </a:gridCol>
              </a:tblGrid>
              <a:tr h="2667000">
                <a:tc>
                  <a:txBody>
                    <a:bodyPr/>
                    <a:lstStyle/>
                    <a:p>
                      <a:pPr marL="0" marR="0">
                        <a:lnSpc>
                          <a:spcPct val="150000"/>
                        </a:lnSpc>
                        <a:spcBef>
                          <a:spcPts val="0"/>
                        </a:spcBef>
                        <a:spcAft>
                          <a:spcPts val="0"/>
                        </a:spcAft>
                      </a:pPr>
                      <a:r>
                        <a:rPr lang="en-US" sz="1800" dirty="0">
                          <a:effectLst/>
                          <a:latin typeface="Times New Roman" panose="02020603050405020304" pitchFamily="18" charset="0"/>
                        </a:rPr>
                        <a:t>Cardiac surgery</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5794619"/>
                  </a:ext>
                </a:extLst>
              </a:tr>
            </a:tbl>
          </a:graphicData>
        </a:graphic>
      </p:graphicFrame>
      <p:sp>
        <p:nvSpPr>
          <p:cNvPr id="8" name="TextBox 7">
            <a:extLst>
              <a:ext uri="{FF2B5EF4-FFF2-40B4-BE49-F238E27FC236}">
                <a16:creationId xmlns:a16="http://schemas.microsoft.com/office/drawing/2014/main" id="{C975EB59-1472-D167-7467-437E296B0B2D}"/>
              </a:ext>
            </a:extLst>
          </p:cNvPr>
          <p:cNvSpPr txBox="1"/>
          <p:nvPr/>
        </p:nvSpPr>
        <p:spPr>
          <a:xfrm>
            <a:off x="349156" y="5181600"/>
            <a:ext cx="5137244" cy="276999"/>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
        <p:nvSpPr>
          <p:cNvPr id="9" name="TextBox 8">
            <a:extLst>
              <a:ext uri="{FF2B5EF4-FFF2-40B4-BE49-F238E27FC236}">
                <a16:creationId xmlns:a16="http://schemas.microsoft.com/office/drawing/2014/main" id="{4821F59D-1D2E-D9BF-325C-2B19815245F5}"/>
              </a:ext>
            </a:extLst>
          </p:cNvPr>
          <p:cNvSpPr txBox="1"/>
          <p:nvPr/>
        </p:nvSpPr>
        <p:spPr>
          <a:xfrm>
            <a:off x="349156" y="5640363"/>
            <a:ext cx="14049374" cy="1015663"/>
          </a:xfrm>
          <a:prstGeom prst="rect">
            <a:avLst/>
          </a:prstGeom>
          <a:noFill/>
        </p:spPr>
        <p:txBody>
          <a:bodyPr wrap="square">
            <a:spAutoFit/>
          </a:bodyPr>
          <a:lstStyle/>
          <a:p>
            <a:r>
              <a:rPr lang="en-US" sz="1200" dirty="0">
                <a:latin typeface="Lub Dub Medium" panose="020B0603030403020204" pitchFamily="34" charset="0"/>
              </a:rPr>
              <a:t>AF, atrial fibrillation; ASCVD, atherosclerotic cardiovascular disease; BMI, body mass index; BNP, brain </a:t>
            </a:r>
            <a:r>
              <a:rPr lang="en-US" sz="1200" dirty="0" err="1">
                <a:latin typeface="Lub Dub Medium" panose="020B0603030403020204" pitchFamily="34" charset="0"/>
              </a:rPr>
              <a:t>naturiuretic</a:t>
            </a:r>
            <a:r>
              <a:rPr lang="en-US" sz="1200" dirty="0">
                <a:latin typeface="Lub Dub Medium" panose="020B0603030403020204" pitchFamily="34" charset="0"/>
              </a:rPr>
              <a:t> peptide; BP, blood pressure; CABG, coronary artery bypass graft surgery; CAD, coronary artery disease; CI, confidence interval; CKD, chronic kidney disease; DBP, diastolic blood pressure; DM, diabetes mellitus; ECG, electrocardiogram; GWAS, genome-wide association study; HF, heart failure; HR, hazard ratio; LA, left atrial; LRFM, lifestyle and risk factor modification; LV, left ventricular; LVH, left ventricular hypertrophy; MA, meta-analysis; MR, Mendelian randomization; N/A, not available/applicable; OR, odds ratio; RR, relative risk; OSA, obstructive sleep apnea; SMD, standardized mean difference; SBP, systolic blood pressure; SES, socioeconomic status; SR, systematic review; and VHD, valvular heart disease</a:t>
            </a:r>
          </a:p>
        </p:txBody>
      </p:sp>
    </p:spTree>
    <p:extLst>
      <p:ext uri="{BB962C8B-B14F-4D97-AF65-F5344CB8AC3E}">
        <p14:creationId xmlns:p14="http://schemas.microsoft.com/office/powerpoint/2010/main" val="2315129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29</a:t>
            </a:fld>
            <a:endParaRPr lang="en-US" dirty="0"/>
          </a:p>
        </p:txBody>
      </p:sp>
      <p:sp>
        <p:nvSpPr>
          <p:cNvPr id="2" name="Title 3">
            <a:extLst>
              <a:ext uri="{FF2B5EF4-FFF2-40B4-BE49-F238E27FC236}">
                <a16:creationId xmlns:a16="http://schemas.microsoft.com/office/drawing/2014/main" id="{8C42E78E-C18B-5BCC-0752-9A67CBC6EAAD}"/>
              </a:ext>
            </a:extLst>
          </p:cNvPr>
          <p:cNvSpPr>
            <a:spLocks noGrp="1"/>
          </p:cNvSpPr>
          <p:nvPr>
            <p:ph type="ctrTitle"/>
          </p:nvPr>
        </p:nvSpPr>
        <p:spPr>
          <a:xfrm>
            <a:off x="3371848" y="457200"/>
            <a:ext cx="7886700" cy="533400"/>
          </a:xfrm>
        </p:spPr>
        <p:txBody>
          <a:bodyPr/>
          <a:lstStyle/>
          <a:p>
            <a:r>
              <a:rPr lang="en-US" sz="2800" dirty="0">
                <a:latin typeface="Lub Dub Medium" panose="020B0603030403020204" pitchFamily="34" charset="0"/>
              </a:rPr>
              <a:t>Table 3. Risk Factors for Diagnosed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117E37D6-89F9-8D24-E16A-488EFFCA5E33}"/>
              </a:ext>
            </a:extLst>
          </p:cNvPr>
          <p:cNvGraphicFramePr>
            <a:graphicFrameLocks noGrp="1"/>
          </p:cNvGraphicFramePr>
          <p:nvPr>
            <p:extLst>
              <p:ext uri="{D42A27DB-BD31-4B8C-83A1-F6EECF244321}">
                <p14:modId xmlns:p14="http://schemas.microsoft.com/office/powerpoint/2010/main" val="3432397482"/>
              </p:ext>
            </p:extLst>
          </p:nvPr>
        </p:nvGraphicFramePr>
        <p:xfrm>
          <a:off x="1156695" y="1219200"/>
          <a:ext cx="13342937" cy="5329859"/>
        </p:xfrm>
        <a:graphic>
          <a:graphicData uri="http://schemas.openxmlformats.org/drawingml/2006/table">
            <a:tbl>
              <a:tblPr firstRow="1" firstCol="1" bandRow="1"/>
              <a:tblGrid>
                <a:gridCol w="1852000">
                  <a:extLst>
                    <a:ext uri="{9D8B030D-6E8A-4147-A177-3AD203B41FA5}">
                      <a16:colId xmlns:a16="http://schemas.microsoft.com/office/drawing/2014/main" val="47868965"/>
                    </a:ext>
                  </a:extLst>
                </a:gridCol>
                <a:gridCol w="2060898">
                  <a:extLst>
                    <a:ext uri="{9D8B030D-6E8A-4147-A177-3AD203B41FA5}">
                      <a16:colId xmlns:a16="http://schemas.microsoft.com/office/drawing/2014/main" val="1015544149"/>
                    </a:ext>
                  </a:extLst>
                </a:gridCol>
                <a:gridCol w="4545302">
                  <a:extLst>
                    <a:ext uri="{9D8B030D-6E8A-4147-A177-3AD203B41FA5}">
                      <a16:colId xmlns:a16="http://schemas.microsoft.com/office/drawing/2014/main" val="415877665"/>
                    </a:ext>
                  </a:extLst>
                </a:gridCol>
                <a:gridCol w="1600200">
                  <a:extLst>
                    <a:ext uri="{9D8B030D-6E8A-4147-A177-3AD203B41FA5}">
                      <a16:colId xmlns:a16="http://schemas.microsoft.com/office/drawing/2014/main" val="2957647066"/>
                    </a:ext>
                  </a:extLst>
                </a:gridCol>
                <a:gridCol w="3284537">
                  <a:extLst>
                    <a:ext uri="{9D8B030D-6E8A-4147-A177-3AD203B41FA5}">
                      <a16:colId xmlns:a16="http://schemas.microsoft.com/office/drawing/2014/main" val="503486727"/>
                    </a:ext>
                  </a:extLst>
                </a:gridCol>
              </a:tblGrid>
              <a:tr h="776868">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CKD</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SR/MA</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CKD: </a:t>
                      </a:r>
                      <a:r>
                        <a:rPr lang="en-US" sz="1800" dirty="0">
                          <a:effectLst/>
                          <a:latin typeface="Times New Roman"/>
                          <a:ea typeface="Times New Roman" panose="02020603050405020304" pitchFamily="18" charset="0"/>
                          <a:sym typeface="Symbol" panose="05050102010706020507" pitchFamily="18" charset="2"/>
                        </a:rPr>
                        <a:t> </a:t>
                      </a:r>
                      <a:r>
                        <a:rPr lang="en-US" sz="1800" dirty="0">
                          <a:effectLst/>
                          <a:latin typeface="Times New Roman"/>
                          <a:ea typeface="Times New Roman" panose="02020603050405020304" pitchFamily="18" charset="0"/>
                        </a:rPr>
                        <a:t>risk (HR, 1.47)</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sym typeface="Symbol" panose="05050102010706020507" pitchFamily="18" charset="2"/>
                        </a:rPr>
                        <a:t>  R</a:t>
                      </a:r>
                      <a:r>
                        <a:rPr lang="en-US" sz="1800" dirty="0">
                          <a:effectLst/>
                          <a:latin typeface="Times New Roman"/>
                          <a:ea typeface="Times New Roman" panose="02020603050405020304" pitchFamily="18" charset="0"/>
                        </a:rPr>
                        <a:t>isk</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N/A</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4805561"/>
                  </a:ext>
                </a:extLst>
              </a:tr>
              <a:tr h="1089745">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MR</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Bidirectional relation between CKD and AF</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AF causal for CKD; CKD not causal for AF</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730768824"/>
                  </a:ext>
                </a:extLst>
              </a:tr>
              <a:tr h="808901">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Obstructive sleep apnea</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SR/MA</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OSA: </a:t>
                      </a:r>
                      <a:r>
                        <a:rPr lang="en-US" sz="1800" dirty="0">
                          <a:effectLst/>
                          <a:latin typeface="Times New Roman"/>
                          <a:ea typeface="Times New Roman" panose="02020603050405020304" pitchFamily="18" charset="0"/>
                          <a:sym typeface="Symbol" panose="05050102010706020507" pitchFamily="18" charset="2"/>
                        </a:rPr>
                        <a:t> </a:t>
                      </a:r>
                      <a:r>
                        <a:rPr lang="en-US" sz="1800" dirty="0">
                          <a:effectLst/>
                          <a:latin typeface="Times New Roman"/>
                          <a:ea typeface="Times New Roman" panose="02020603050405020304" pitchFamily="18" charset="0"/>
                        </a:rPr>
                        <a:t>risk (OR, 1.71), with potential dose response relation by severity</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sym typeface="Symbol" panose="05050102010706020507" pitchFamily="18" charset="2"/>
                        </a:rPr>
                        <a:t> R</a:t>
                      </a:r>
                      <a:r>
                        <a:rPr lang="en-US" sz="1800" dirty="0">
                          <a:effectLst/>
                          <a:latin typeface="Times New Roman"/>
                          <a:ea typeface="Times New Roman" panose="02020603050405020304" pitchFamily="18" charset="0"/>
                        </a:rPr>
                        <a:t>isk</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Observational studies of SDB treatment: </a:t>
                      </a:r>
                      <a:r>
                        <a:rPr lang="en-US" sz="1800" dirty="0">
                          <a:effectLst/>
                          <a:latin typeface="Times New Roman"/>
                          <a:ea typeface="Times New Roman" panose="02020603050405020304" pitchFamily="18" charset="0"/>
                          <a:sym typeface="Symbol" panose="05050102010706020507" pitchFamily="18" charset="2"/>
                        </a:rPr>
                        <a:t></a:t>
                      </a:r>
                      <a:r>
                        <a:rPr lang="en-US" sz="1800" dirty="0">
                          <a:effectLst/>
                          <a:latin typeface="Times New Roman"/>
                          <a:ea typeface="Times New Roman" panose="02020603050405020304" pitchFamily="18" charset="0"/>
                        </a:rPr>
                        <a:t>AF burden</a:t>
                      </a:r>
                      <a:endParaRPr lang="en-US" sz="1800" baseline="30000" dirty="0">
                        <a:effectLst/>
                        <a:latin typeface="Times New Roman"/>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Small RCTs of SDB treatment: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endParaRPr lang="en-US" sz="1800" dirty="0">
                        <a:effectLst/>
                        <a:latin typeface="Times New Roman" panose="02020603050405020304" pitchFamily="18" charset="0"/>
                        <a:ea typeface="Times New Roman" panose="02020603050405020304" pitchFamily="18" charset="0"/>
                      </a:endParaRP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5424731"/>
                  </a:ext>
                </a:extLst>
              </a:tr>
              <a:tr h="720494">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MR</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Genetically predicted OSA: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(OR, 1.21)</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793686348"/>
                  </a:ext>
                </a:extLst>
              </a:tr>
              <a:tr h="786536">
                <a:tc rowSpan="2">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Thyroid disease</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SR/MA</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Clinical hyperthyroidism: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(RR, 2.35)</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sym typeface="Symbol" panose="05050102010706020507" pitchFamily="18" charset="2"/>
                        </a:rPr>
                        <a:t> R</a:t>
                      </a:r>
                      <a:r>
                        <a:rPr lang="en-US" sz="1800" dirty="0">
                          <a:effectLst/>
                          <a:latin typeface="Times New Roman"/>
                          <a:ea typeface="Times New Roman" panose="02020603050405020304" pitchFamily="18" charset="0"/>
                        </a:rPr>
                        <a:t>isk</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6762422"/>
                  </a:ext>
                </a:extLst>
              </a:tr>
              <a:tr h="1080891">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MR</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Hyperthyroidism: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(OR, 1.31)</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503261008"/>
                  </a:ext>
                </a:extLst>
              </a:tr>
            </a:tbl>
          </a:graphicData>
        </a:graphic>
      </p:graphicFrame>
      <p:sp>
        <p:nvSpPr>
          <p:cNvPr id="6" name="TextBox 5">
            <a:extLst>
              <a:ext uri="{FF2B5EF4-FFF2-40B4-BE49-F238E27FC236}">
                <a16:creationId xmlns:a16="http://schemas.microsoft.com/office/drawing/2014/main" id="{335BFDDA-450F-B59F-3E5E-E78067160A71}"/>
              </a:ext>
            </a:extLst>
          </p:cNvPr>
          <p:cNvSpPr txBox="1"/>
          <p:nvPr/>
        </p:nvSpPr>
        <p:spPr>
          <a:xfrm>
            <a:off x="228600" y="6502568"/>
            <a:ext cx="1435314" cy="1015663"/>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
        <p:nvSpPr>
          <p:cNvPr id="7" name="TextBox 6">
            <a:extLst>
              <a:ext uri="{FF2B5EF4-FFF2-40B4-BE49-F238E27FC236}">
                <a16:creationId xmlns:a16="http://schemas.microsoft.com/office/drawing/2014/main" id="{F5C7698A-1594-85C4-A3FE-18B6FD62146F}"/>
              </a:ext>
            </a:extLst>
          </p:cNvPr>
          <p:cNvSpPr txBox="1"/>
          <p:nvPr/>
        </p:nvSpPr>
        <p:spPr>
          <a:xfrm>
            <a:off x="1680974" y="6611587"/>
            <a:ext cx="12954000" cy="1015663"/>
          </a:xfrm>
          <a:prstGeom prst="rect">
            <a:avLst/>
          </a:prstGeom>
          <a:noFill/>
        </p:spPr>
        <p:txBody>
          <a:bodyPr wrap="square">
            <a:spAutoFit/>
          </a:bodyPr>
          <a:lstStyle/>
          <a:p>
            <a:r>
              <a:rPr lang="en-US" sz="1200" dirty="0">
                <a:latin typeface="Lub Dub Medium" panose="020B0603030403020204" pitchFamily="34" charset="0"/>
              </a:rPr>
              <a:t>AF, atrial fibrillation; ASCVD, atherosclerotic cardiovascular disease; BMI, body mass index; BNP, brain </a:t>
            </a:r>
            <a:r>
              <a:rPr lang="en-US" sz="1200" dirty="0" err="1">
                <a:latin typeface="Lub Dub Medium" panose="020B0603030403020204" pitchFamily="34" charset="0"/>
              </a:rPr>
              <a:t>naturiuretic</a:t>
            </a:r>
            <a:r>
              <a:rPr lang="en-US" sz="1200" dirty="0">
                <a:latin typeface="Lub Dub Medium" panose="020B0603030403020204" pitchFamily="34" charset="0"/>
              </a:rPr>
              <a:t> peptide; BP, blood pressure; CABG, coronary artery bypass graft surgery; CAD, coronary artery disease; CI, confidence interval; CKD, chronic kidney disease; DBP, diastolic blood pressure; DM, diabetes mellitus; ECG, electrocardiogram; GWAS, genome-wide association study; HF, heart failure; HR, hazard ratio; LA, left atrial; LRFM, lifestyle and risk factor modification; LV, left ventricular; LVH, left ventricular hypertrophy; MA, meta-analysis; MR, Mendelian randomization; N/A, not available/applicable; OR, odds ratio; RR, relative risk; OSA, obstructive sleep apnea; SMD, standardized mean difference; SBP, systolic blood pressure; SES, socioeconomic status; SR, systematic review; and VHD, valvular heart disease</a:t>
            </a:r>
          </a:p>
        </p:txBody>
      </p:sp>
    </p:spTree>
    <p:extLst>
      <p:ext uri="{BB962C8B-B14F-4D97-AF65-F5344CB8AC3E}">
        <p14:creationId xmlns:p14="http://schemas.microsoft.com/office/powerpoint/2010/main" val="2377226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1E9E5EF-0D47-4BA9-B200-951A78F80BB1}"/>
              </a:ext>
            </a:extLst>
          </p:cNvPr>
          <p:cNvSpPr>
            <a:spLocks noGrp="1"/>
          </p:cNvSpPr>
          <p:nvPr>
            <p:ph type="body" sz="quarter" idx="15"/>
          </p:nvPr>
        </p:nvSpPr>
        <p:spPr>
          <a:xfrm>
            <a:off x="2351076" y="2799604"/>
            <a:ext cx="5351318" cy="4100022"/>
          </a:xfrm>
        </p:spPr>
        <p:txBody>
          <a:bodyPr/>
          <a:lstStyle/>
          <a:p>
            <a:pPr>
              <a:lnSpc>
                <a:spcPct val="70000"/>
              </a:lnSpc>
              <a:spcBef>
                <a:spcPts val="600"/>
              </a:spcBef>
            </a:pPr>
            <a:r>
              <a:rPr lang="en-US" sz="1600" dirty="0"/>
              <a:t>Anastasia L. Armbruster, PharmD, FACC†</a:t>
            </a:r>
          </a:p>
          <a:p>
            <a:pPr>
              <a:lnSpc>
                <a:spcPct val="70000"/>
              </a:lnSpc>
              <a:spcBef>
                <a:spcPts val="600"/>
              </a:spcBef>
            </a:pPr>
            <a:r>
              <a:rPr lang="en-US" sz="1600" dirty="0"/>
              <a:t>Emelia J. Benjamin, MD, </a:t>
            </a:r>
            <a:r>
              <a:rPr lang="en-US" sz="1600" dirty="0" err="1"/>
              <a:t>ScM</a:t>
            </a:r>
            <a:r>
              <a:rPr lang="en-US" sz="1600" dirty="0"/>
              <a:t>, FACC, FAHA</a:t>
            </a:r>
          </a:p>
          <a:p>
            <a:pPr>
              <a:lnSpc>
                <a:spcPct val="70000"/>
              </a:lnSpc>
              <a:spcBef>
                <a:spcPts val="600"/>
              </a:spcBef>
            </a:pPr>
            <a:r>
              <a:rPr lang="en-US" sz="1600" dirty="0"/>
              <a:t>Janice Y. Chyou, MD, FACC, FAHA, FHRS</a:t>
            </a:r>
          </a:p>
          <a:p>
            <a:pPr>
              <a:lnSpc>
                <a:spcPct val="70000"/>
              </a:lnSpc>
              <a:spcBef>
                <a:spcPts val="600"/>
              </a:spcBef>
            </a:pPr>
            <a:r>
              <a:rPr lang="en-US" sz="1600" dirty="0"/>
              <a:t>Edmond M. Cronin, MB, </a:t>
            </a:r>
            <a:r>
              <a:rPr lang="en-US" sz="1600" dirty="0" err="1"/>
              <a:t>BCh</a:t>
            </a:r>
            <a:r>
              <a:rPr lang="en-US" sz="1600" dirty="0"/>
              <a:t>, BAO, FHRS</a:t>
            </a:r>
          </a:p>
          <a:p>
            <a:pPr>
              <a:lnSpc>
                <a:spcPct val="70000"/>
              </a:lnSpc>
              <a:spcBef>
                <a:spcPts val="600"/>
              </a:spcBef>
            </a:pPr>
            <a:r>
              <a:rPr lang="en-US" sz="1600" dirty="0"/>
              <a:t>Anita </a:t>
            </a:r>
            <a:r>
              <a:rPr lang="en-US" sz="1600" dirty="0" err="1"/>
              <a:t>Deswal</a:t>
            </a:r>
            <a:r>
              <a:rPr lang="en-US" sz="1600" dirty="0"/>
              <a:t>, MD, MPH, FACC, FAHA†</a:t>
            </a:r>
          </a:p>
          <a:p>
            <a:pPr>
              <a:lnSpc>
                <a:spcPct val="70000"/>
              </a:lnSpc>
              <a:spcBef>
                <a:spcPts val="600"/>
              </a:spcBef>
            </a:pPr>
            <a:r>
              <a:rPr lang="en-US" sz="1600" dirty="0"/>
              <a:t>Lee L. Eckhardt, MD, MS, FHRS</a:t>
            </a:r>
          </a:p>
          <a:p>
            <a:pPr>
              <a:lnSpc>
                <a:spcPct val="70000"/>
              </a:lnSpc>
              <a:spcBef>
                <a:spcPts val="600"/>
              </a:spcBef>
            </a:pPr>
            <a:r>
              <a:rPr lang="en-US" sz="1600" dirty="0"/>
              <a:t>Zachary D. Goldberger, MD, FACC, FAHA, FHRS</a:t>
            </a:r>
          </a:p>
          <a:p>
            <a:pPr>
              <a:lnSpc>
                <a:spcPct val="70000"/>
              </a:lnSpc>
              <a:spcBef>
                <a:spcPts val="600"/>
              </a:spcBef>
            </a:pPr>
            <a:r>
              <a:rPr lang="en-US" sz="1600" dirty="0"/>
              <a:t>Rakesh Gopinathannair, MD, MA, FAHA, FACC, FHRS</a:t>
            </a:r>
          </a:p>
          <a:p>
            <a:pPr>
              <a:lnSpc>
                <a:spcPct val="70000"/>
              </a:lnSpc>
              <a:spcBef>
                <a:spcPts val="600"/>
              </a:spcBef>
            </a:pPr>
            <a:r>
              <a:rPr lang="en-US" sz="1600" dirty="0"/>
              <a:t>Bulent Gorenek, MD, FACC</a:t>
            </a:r>
          </a:p>
          <a:p>
            <a:pPr>
              <a:lnSpc>
                <a:spcPct val="70000"/>
              </a:lnSpc>
              <a:spcBef>
                <a:spcPts val="600"/>
              </a:spcBef>
            </a:pPr>
            <a:r>
              <a:rPr lang="en-US" sz="1600" dirty="0"/>
              <a:t>Paul L. Hess, MD, MHS‡</a:t>
            </a:r>
          </a:p>
          <a:p>
            <a:pPr>
              <a:lnSpc>
                <a:spcPct val="70000"/>
              </a:lnSpc>
              <a:spcBef>
                <a:spcPts val="600"/>
              </a:spcBef>
            </a:pPr>
            <a:r>
              <a:rPr lang="en-US" sz="1600" dirty="0"/>
              <a:t>Mark Hlatky, MD, FAHA, FACC</a:t>
            </a:r>
          </a:p>
          <a:p>
            <a:pPr>
              <a:lnSpc>
                <a:spcPct val="70000"/>
              </a:lnSpc>
              <a:spcBef>
                <a:spcPts val="600"/>
              </a:spcBef>
            </a:pPr>
            <a:r>
              <a:rPr lang="en-US" sz="1600" dirty="0"/>
              <a:t>Gail Hogan§</a:t>
            </a:r>
          </a:p>
          <a:p>
            <a:pPr>
              <a:lnSpc>
                <a:spcPct val="70000"/>
              </a:lnSpc>
              <a:spcBef>
                <a:spcPts val="600"/>
              </a:spcBef>
            </a:pPr>
            <a:r>
              <a:rPr lang="en-US" sz="1600" dirty="0"/>
              <a:t>Chinwe Ibeh, MD</a:t>
            </a:r>
          </a:p>
          <a:p>
            <a:pPr>
              <a:lnSpc>
                <a:spcPct val="70000"/>
              </a:lnSpc>
              <a:spcBef>
                <a:spcPts val="600"/>
              </a:spcBef>
            </a:pPr>
            <a:r>
              <a:rPr lang="en-US" sz="1600" dirty="0"/>
              <a:t>Julia H. Indik, MD, PhD, FAHA, FACC, FHRS</a:t>
            </a:r>
          </a:p>
          <a:p>
            <a:pPr>
              <a:lnSpc>
                <a:spcPct val="70000"/>
              </a:lnSpc>
              <a:spcBef>
                <a:spcPts val="600"/>
              </a:spcBef>
            </a:pPr>
            <a:r>
              <a:rPr lang="en-US" sz="1600" dirty="0"/>
              <a:t>Kazuhiko Kido, PharmD, PhD, MS, FCCP║</a:t>
            </a:r>
          </a:p>
          <a:p>
            <a:pPr>
              <a:lnSpc>
                <a:spcPct val="70000"/>
              </a:lnSpc>
              <a:spcBef>
                <a:spcPts val="600"/>
              </a:spcBef>
            </a:pPr>
            <a:r>
              <a:rPr lang="en-US" sz="1600" dirty="0"/>
              <a:t>Fred Kusumoto, MD, FAHA, FACC, FHRS</a:t>
            </a:r>
          </a:p>
        </p:txBody>
      </p:sp>
      <p:sp>
        <p:nvSpPr>
          <p:cNvPr id="7" name="Subtitle 6">
            <a:extLst>
              <a:ext uri="{FF2B5EF4-FFF2-40B4-BE49-F238E27FC236}">
                <a16:creationId xmlns:a16="http://schemas.microsoft.com/office/drawing/2014/main" id="{8D078783-F715-45B6-ABDB-4D450FFBEFB6}"/>
              </a:ext>
            </a:extLst>
          </p:cNvPr>
          <p:cNvSpPr>
            <a:spLocks noGrp="1"/>
          </p:cNvSpPr>
          <p:nvPr>
            <p:ph type="subTitle" idx="1"/>
          </p:nvPr>
        </p:nvSpPr>
        <p:spPr>
          <a:xfrm>
            <a:off x="4105275" y="1960165"/>
            <a:ext cx="6419850" cy="679490"/>
          </a:xfrm>
        </p:spPr>
        <p:txBody>
          <a:bodyPr/>
          <a:lstStyle/>
          <a:p>
            <a:r>
              <a:rPr lang="en-US" sz="2000" dirty="0"/>
              <a:t>José A. </a:t>
            </a:r>
            <a:r>
              <a:rPr lang="en-US" sz="2000" dirty="0" err="1"/>
              <a:t>Joglar</a:t>
            </a:r>
            <a:r>
              <a:rPr lang="en-US" sz="2000" dirty="0"/>
              <a:t>, MD, FACC, FAHA, FHRS, </a:t>
            </a:r>
            <a:r>
              <a:rPr lang="en-US" sz="2000" i="1" dirty="0"/>
              <a:t>Chair</a:t>
            </a:r>
          </a:p>
          <a:p>
            <a:r>
              <a:rPr lang="en-US" sz="2000" dirty="0"/>
              <a:t>Mina K. Chung, MD, FACC, FAHA, FHRS, </a:t>
            </a:r>
            <a:r>
              <a:rPr lang="en-US" sz="2000" i="1" dirty="0"/>
              <a:t>Vice Chair</a:t>
            </a:r>
          </a:p>
        </p:txBody>
      </p:sp>
      <p:sp>
        <p:nvSpPr>
          <p:cNvPr id="6" name="Title 5">
            <a:extLst>
              <a:ext uri="{FF2B5EF4-FFF2-40B4-BE49-F238E27FC236}">
                <a16:creationId xmlns:a16="http://schemas.microsoft.com/office/drawing/2014/main" id="{B098B25C-5FDE-4A89-BC10-7FCB24E5774E}"/>
              </a:ext>
            </a:extLst>
          </p:cNvPr>
          <p:cNvSpPr>
            <a:spLocks noGrp="1"/>
          </p:cNvSpPr>
          <p:nvPr>
            <p:ph type="ctrTitle"/>
          </p:nvPr>
        </p:nvSpPr>
        <p:spPr>
          <a:xfrm>
            <a:off x="1638300" y="1063213"/>
            <a:ext cx="11353800" cy="914399"/>
          </a:xfrm>
        </p:spPr>
        <p:txBody>
          <a:bodyPr/>
          <a:lstStyle/>
          <a:p>
            <a:r>
              <a:rPr lang="en-US" dirty="0"/>
              <a:t>2023 Writing Committee Members*</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3</a:t>
            </a:fld>
            <a:endParaRPr lang="en-US" dirty="0"/>
          </a:p>
        </p:txBody>
      </p:sp>
      <p:sp>
        <p:nvSpPr>
          <p:cNvPr id="2" name="Text Placeholder 7">
            <a:extLst>
              <a:ext uri="{FF2B5EF4-FFF2-40B4-BE49-F238E27FC236}">
                <a16:creationId xmlns:a16="http://schemas.microsoft.com/office/drawing/2014/main" id="{1EA238A5-E2E3-83B2-0A06-2EB6302C2EB5}"/>
              </a:ext>
            </a:extLst>
          </p:cNvPr>
          <p:cNvSpPr txBox="1">
            <a:spLocks/>
          </p:cNvSpPr>
          <p:nvPr/>
        </p:nvSpPr>
        <p:spPr>
          <a:xfrm>
            <a:off x="7702394" y="2799602"/>
            <a:ext cx="5054912" cy="394007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Lub Dub Medium" panose="020B0603030403020204" pitchFamily="34" charset="77"/>
                <a:ea typeface="+mn-ea"/>
                <a:cs typeface="+mn-cs"/>
              </a:defRPr>
            </a:lvl1pPr>
            <a:lvl2pPr marL="0" indent="-228600" algn="l" defTabSz="914400" rtl="0" eaLnBrk="1" latinLnBrk="0" hangingPunct="1">
              <a:lnSpc>
                <a:spcPct val="90000"/>
              </a:lnSpc>
              <a:spcBef>
                <a:spcPts val="1100"/>
              </a:spcBef>
              <a:buFont typeface="Arial" panose="020B0604020202020204" pitchFamily="34" charset="0"/>
              <a:buChar char="•"/>
              <a:defRPr sz="1800" b="0" i="0" kern="1200">
                <a:solidFill>
                  <a:schemeClr val="tx1"/>
                </a:solidFill>
                <a:latin typeface="Lub Dub Medium" panose="020B0603030403020204" pitchFamily="34" charset="77"/>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ub Dub Medium" panose="020B0603030403020204" pitchFamily="34" charset="77"/>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ub Dub Medium" panose="020B0603030403020204" pitchFamily="34" charset="77"/>
                <a:ea typeface="+mn-ea"/>
                <a:cs typeface="+mn-cs"/>
              </a:defRPr>
            </a:lvl4pPr>
            <a:lvl5pPr marL="13716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70000"/>
              </a:lnSpc>
              <a:spcBef>
                <a:spcPts val="600"/>
              </a:spcBef>
              <a:spcAft>
                <a:spcPts val="0"/>
              </a:spcAft>
            </a:pPr>
            <a:r>
              <a:rPr lang="en-US" sz="1600" dirty="0"/>
              <a:t>Mark S. Link, MD, FAHA, FACC, FHRS</a:t>
            </a:r>
          </a:p>
          <a:p>
            <a:pPr fontAlgn="auto">
              <a:lnSpc>
                <a:spcPct val="70000"/>
              </a:lnSpc>
              <a:spcBef>
                <a:spcPts val="600"/>
              </a:spcBef>
              <a:spcAft>
                <a:spcPts val="0"/>
              </a:spcAft>
            </a:pPr>
            <a:r>
              <a:rPr lang="en-US" sz="1600" dirty="0"/>
              <a:t>Kathleen T. </a:t>
            </a:r>
            <a:r>
              <a:rPr lang="en-US" sz="1600" dirty="0" err="1"/>
              <a:t>Linta</a:t>
            </a:r>
            <a:r>
              <a:rPr lang="en-US" sz="1600" dirty="0"/>
              <a:t>§</a:t>
            </a:r>
          </a:p>
          <a:p>
            <a:pPr fontAlgn="auto">
              <a:lnSpc>
                <a:spcPct val="70000"/>
              </a:lnSpc>
              <a:spcBef>
                <a:spcPts val="600"/>
              </a:spcBef>
              <a:spcAft>
                <a:spcPts val="0"/>
              </a:spcAft>
            </a:pPr>
            <a:r>
              <a:rPr lang="pt-BR" sz="1600" dirty="0"/>
              <a:t>Gregory M. Marcus, MD, MAS, FACC, FAHA, FHRS</a:t>
            </a:r>
          </a:p>
          <a:p>
            <a:pPr fontAlgn="auto">
              <a:lnSpc>
                <a:spcPct val="70000"/>
              </a:lnSpc>
              <a:spcBef>
                <a:spcPts val="600"/>
              </a:spcBef>
              <a:spcAft>
                <a:spcPts val="0"/>
              </a:spcAft>
            </a:pPr>
            <a:r>
              <a:rPr lang="en-US" sz="1600" dirty="0"/>
              <a:t>Patrick M. McCarthy, MD, FACC</a:t>
            </a:r>
          </a:p>
          <a:p>
            <a:pPr fontAlgn="auto">
              <a:lnSpc>
                <a:spcPct val="70000"/>
              </a:lnSpc>
              <a:spcBef>
                <a:spcPts val="600"/>
              </a:spcBef>
              <a:spcAft>
                <a:spcPts val="0"/>
              </a:spcAft>
            </a:pPr>
            <a:r>
              <a:rPr lang="en-US" sz="1600" dirty="0"/>
              <a:t>Nimesh Patel, MD</a:t>
            </a:r>
          </a:p>
          <a:p>
            <a:pPr fontAlgn="auto">
              <a:lnSpc>
                <a:spcPct val="70000"/>
              </a:lnSpc>
              <a:spcBef>
                <a:spcPts val="600"/>
              </a:spcBef>
              <a:spcAft>
                <a:spcPts val="0"/>
              </a:spcAft>
            </a:pPr>
            <a:r>
              <a:rPr lang="en-US" sz="1600" dirty="0"/>
              <a:t>Kristen K. Patton, MD, FACC, FAHA, FHRS</a:t>
            </a:r>
          </a:p>
          <a:p>
            <a:pPr fontAlgn="auto">
              <a:lnSpc>
                <a:spcPct val="70000"/>
              </a:lnSpc>
              <a:spcBef>
                <a:spcPts val="600"/>
              </a:spcBef>
              <a:spcAft>
                <a:spcPts val="0"/>
              </a:spcAft>
            </a:pPr>
            <a:r>
              <a:rPr lang="es-ES" sz="1600" dirty="0"/>
              <a:t>Marco V. Perez, MD, FAHA</a:t>
            </a:r>
          </a:p>
          <a:p>
            <a:pPr fontAlgn="auto">
              <a:lnSpc>
                <a:spcPct val="70000"/>
              </a:lnSpc>
              <a:spcBef>
                <a:spcPts val="600"/>
              </a:spcBef>
              <a:spcAft>
                <a:spcPts val="0"/>
              </a:spcAft>
            </a:pPr>
            <a:r>
              <a:rPr lang="en-US" sz="1600" dirty="0"/>
              <a:t>Jonathan P. Piccini, MD, MHS, FACC, FAHA, FHRS</a:t>
            </a:r>
          </a:p>
          <a:p>
            <a:pPr fontAlgn="auto">
              <a:lnSpc>
                <a:spcPct val="70000"/>
              </a:lnSpc>
              <a:spcBef>
                <a:spcPts val="600"/>
              </a:spcBef>
              <a:spcAft>
                <a:spcPts val="0"/>
              </a:spcAft>
            </a:pPr>
            <a:r>
              <a:rPr lang="en-US" sz="1600" dirty="0"/>
              <a:t>Andrea M. Russo, MD, FACC, FHRS, FAHA¶</a:t>
            </a:r>
          </a:p>
          <a:p>
            <a:pPr fontAlgn="auto">
              <a:lnSpc>
                <a:spcPct val="70000"/>
              </a:lnSpc>
              <a:spcBef>
                <a:spcPts val="600"/>
              </a:spcBef>
              <a:spcAft>
                <a:spcPts val="0"/>
              </a:spcAft>
            </a:pPr>
            <a:r>
              <a:rPr lang="en-US" sz="1600" dirty="0"/>
              <a:t>Prashanthan Sanders, MBBS, PhD, FHRS, FAHA</a:t>
            </a:r>
          </a:p>
          <a:p>
            <a:pPr fontAlgn="auto">
              <a:lnSpc>
                <a:spcPct val="70000"/>
              </a:lnSpc>
              <a:spcBef>
                <a:spcPts val="600"/>
              </a:spcBef>
              <a:spcAft>
                <a:spcPts val="0"/>
              </a:spcAft>
            </a:pPr>
            <a:r>
              <a:rPr lang="en-US" sz="1600" dirty="0"/>
              <a:t>Megan M. Streur, PhD, MN, ARNP</a:t>
            </a:r>
          </a:p>
          <a:p>
            <a:pPr fontAlgn="auto">
              <a:lnSpc>
                <a:spcPct val="70000"/>
              </a:lnSpc>
              <a:spcBef>
                <a:spcPts val="600"/>
              </a:spcBef>
              <a:spcAft>
                <a:spcPts val="0"/>
              </a:spcAft>
            </a:pPr>
            <a:r>
              <a:rPr lang="en-US" sz="1600" dirty="0"/>
              <a:t>Kevin L. Thomas, MD, FACC, FHRS </a:t>
            </a:r>
          </a:p>
          <a:p>
            <a:pPr fontAlgn="auto">
              <a:lnSpc>
                <a:spcPct val="70000"/>
              </a:lnSpc>
              <a:spcBef>
                <a:spcPts val="600"/>
              </a:spcBef>
              <a:spcAft>
                <a:spcPts val="0"/>
              </a:spcAft>
            </a:pPr>
            <a:r>
              <a:rPr lang="en-US" sz="1600" dirty="0"/>
              <a:t>Sabrina Times, DHSC, MPH#</a:t>
            </a:r>
          </a:p>
          <a:p>
            <a:pPr fontAlgn="auto">
              <a:lnSpc>
                <a:spcPct val="70000"/>
              </a:lnSpc>
              <a:spcBef>
                <a:spcPts val="600"/>
              </a:spcBef>
              <a:spcAft>
                <a:spcPts val="0"/>
              </a:spcAft>
            </a:pPr>
            <a:r>
              <a:rPr lang="en-US" sz="1600" dirty="0"/>
              <a:t>James E. Tisdale, PharmD, FCCP, FAHA, FACC</a:t>
            </a:r>
          </a:p>
          <a:p>
            <a:pPr fontAlgn="auto">
              <a:lnSpc>
                <a:spcPct val="70000"/>
              </a:lnSpc>
              <a:spcBef>
                <a:spcPts val="600"/>
              </a:spcBef>
              <a:spcAft>
                <a:spcPts val="0"/>
              </a:spcAft>
            </a:pPr>
            <a:r>
              <a:rPr lang="en-US" sz="1600" dirty="0"/>
              <a:t>Anne Marie Valente, MD, FAHA, FACC**</a:t>
            </a:r>
          </a:p>
          <a:p>
            <a:pPr fontAlgn="auto">
              <a:lnSpc>
                <a:spcPct val="70000"/>
              </a:lnSpc>
              <a:spcBef>
                <a:spcPts val="600"/>
              </a:spcBef>
              <a:spcAft>
                <a:spcPts val="0"/>
              </a:spcAft>
            </a:pPr>
            <a:r>
              <a:rPr lang="en-US" sz="1600" dirty="0"/>
              <a:t>David R. Van Wagoner, PhD, FAHA, FHRS</a:t>
            </a:r>
          </a:p>
          <a:p>
            <a:pPr fontAlgn="auto">
              <a:lnSpc>
                <a:spcPct val="60000"/>
              </a:lnSpc>
              <a:spcBef>
                <a:spcPts val="600"/>
              </a:spcBef>
              <a:spcAft>
                <a:spcPts val="0"/>
              </a:spcAft>
            </a:pPr>
            <a:endParaRPr lang="en-US" sz="1600" dirty="0"/>
          </a:p>
        </p:txBody>
      </p:sp>
      <p:sp>
        <p:nvSpPr>
          <p:cNvPr id="4" name="TextBox 3">
            <a:extLst>
              <a:ext uri="{FF2B5EF4-FFF2-40B4-BE49-F238E27FC236}">
                <a16:creationId xmlns:a16="http://schemas.microsoft.com/office/drawing/2014/main" id="{120B427E-F35A-F75D-3487-9C252B3B3B81}"/>
              </a:ext>
            </a:extLst>
          </p:cNvPr>
          <p:cNvSpPr txBox="1"/>
          <p:nvPr/>
        </p:nvSpPr>
        <p:spPr>
          <a:xfrm>
            <a:off x="265176" y="6864784"/>
            <a:ext cx="14241462" cy="646331"/>
          </a:xfrm>
          <a:prstGeom prst="rect">
            <a:avLst/>
          </a:prstGeom>
          <a:noFill/>
        </p:spPr>
        <p:txBody>
          <a:bodyPr wrap="square">
            <a:spAutoFit/>
          </a:bodyPr>
          <a:lstStyle/>
          <a:p>
            <a:r>
              <a:rPr lang="en-US" sz="1200" dirty="0">
                <a:latin typeface="Lub Dub Medium" panose="020B0603030403020204" pitchFamily="34" charset="0"/>
              </a:rPr>
              <a:t>*Writing committee members are required to recuse themselves from voting on sections to which their specific relationships with industry may apply; see Appendix 1 for detailed information. †ACC/AHA Joint Committee on Clinical Practice Guidelines liaison; ‡ACC/AHA Joint Committee on Performance Measures liaison; §Lay Stakeholder representative; ║American College of Clinical Pharmacy representative; ¶Heart Rhythm Society representative; #Joint ACC/AHA staff representative; **AHA/ACC Joint Committee on Clinical Data Standards liaison.</a:t>
            </a:r>
          </a:p>
        </p:txBody>
      </p:sp>
    </p:spTree>
    <p:extLst>
      <p:ext uri="{BB962C8B-B14F-4D97-AF65-F5344CB8AC3E}">
        <p14:creationId xmlns:p14="http://schemas.microsoft.com/office/powerpoint/2010/main" val="512226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30</a:t>
            </a:fld>
            <a:endParaRPr lang="en-US" dirty="0"/>
          </a:p>
        </p:txBody>
      </p:sp>
      <p:sp>
        <p:nvSpPr>
          <p:cNvPr id="2" name="Title 3">
            <a:extLst>
              <a:ext uri="{FF2B5EF4-FFF2-40B4-BE49-F238E27FC236}">
                <a16:creationId xmlns:a16="http://schemas.microsoft.com/office/drawing/2014/main" id="{E2314B54-C51B-7E75-9FE2-4375A2FEB6D1}"/>
              </a:ext>
            </a:extLst>
          </p:cNvPr>
          <p:cNvSpPr>
            <a:spLocks noGrp="1"/>
          </p:cNvSpPr>
          <p:nvPr>
            <p:ph type="ctrTitle"/>
          </p:nvPr>
        </p:nvSpPr>
        <p:spPr>
          <a:xfrm>
            <a:off x="3371850" y="1295400"/>
            <a:ext cx="7886700" cy="533400"/>
          </a:xfrm>
        </p:spPr>
        <p:txBody>
          <a:bodyPr/>
          <a:lstStyle/>
          <a:p>
            <a:r>
              <a:rPr lang="en-US" sz="2800" dirty="0">
                <a:latin typeface="Lub Dub Medium" panose="020B0603030403020204" pitchFamily="34" charset="0"/>
              </a:rPr>
              <a:t>Table 3. Risk Factors for Diagnosed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C58C0009-E794-3F60-612D-C7E7C8A77BF0}"/>
              </a:ext>
            </a:extLst>
          </p:cNvPr>
          <p:cNvGraphicFramePr>
            <a:graphicFrameLocks noGrp="1"/>
          </p:cNvGraphicFramePr>
          <p:nvPr>
            <p:extLst>
              <p:ext uri="{D42A27DB-BD31-4B8C-83A1-F6EECF244321}">
                <p14:modId xmlns:p14="http://schemas.microsoft.com/office/powerpoint/2010/main" val="3278421703"/>
              </p:ext>
            </p:extLst>
          </p:nvPr>
        </p:nvGraphicFramePr>
        <p:xfrm>
          <a:off x="3886200" y="2057400"/>
          <a:ext cx="8686801" cy="3048000"/>
        </p:xfrm>
        <a:graphic>
          <a:graphicData uri="http://schemas.openxmlformats.org/drawingml/2006/table">
            <a:tbl>
              <a:tblPr firstRow="1" firstCol="1" bandRow="1"/>
              <a:tblGrid>
                <a:gridCol w="1708611">
                  <a:extLst>
                    <a:ext uri="{9D8B030D-6E8A-4147-A177-3AD203B41FA5}">
                      <a16:colId xmlns:a16="http://schemas.microsoft.com/office/drawing/2014/main" val="3094963477"/>
                    </a:ext>
                  </a:extLst>
                </a:gridCol>
                <a:gridCol w="4077144">
                  <a:extLst>
                    <a:ext uri="{9D8B030D-6E8A-4147-A177-3AD203B41FA5}">
                      <a16:colId xmlns:a16="http://schemas.microsoft.com/office/drawing/2014/main" val="2829658484"/>
                    </a:ext>
                  </a:extLst>
                </a:gridCol>
                <a:gridCol w="1411319">
                  <a:extLst>
                    <a:ext uri="{9D8B030D-6E8A-4147-A177-3AD203B41FA5}">
                      <a16:colId xmlns:a16="http://schemas.microsoft.com/office/drawing/2014/main" val="2072254194"/>
                    </a:ext>
                  </a:extLst>
                </a:gridCol>
                <a:gridCol w="1489727">
                  <a:extLst>
                    <a:ext uri="{9D8B030D-6E8A-4147-A177-3AD203B41FA5}">
                      <a16:colId xmlns:a16="http://schemas.microsoft.com/office/drawing/2014/main" val="3235146502"/>
                    </a:ext>
                  </a:extLst>
                </a:gridCol>
              </a:tblGrid>
              <a:tr h="2076075">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Single study</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Severe sepsis: </a:t>
                      </a:r>
                      <a:r>
                        <a:rPr lang="en-US" sz="1800" dirty="0">
                          <a:effectLst/>
                          <a:latin typeface="Times New Roman"/>
                          <a:ea typeface="Times New Roman" panose="02020603050405020304" pitchFamily="18" charset="0"/>
                          <a:sym typeface="Symbol" panose="05050102010706020507" pitchFamily="18" charset="2"/>
                        </a:rPr>
                        <a:t> </a:t>
                      </a:r>
                      <a:r>
                        <a:rPr lang="en-US" sz="1800" dirty="0">
                          <a:effectLst/>
                          <a:latin typeface="Times New Roman"/>
                          <a:ea typeface="Times New Roman" panose="02020603050405020304" pitchFamily="18" charset="0"/>
                        </a:rPr>
                        <a:t>risk (OR, 6.82); Medicare population</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sym typeface="Symbol" panose="05050102010706020507" pitchFamily="18" charset="2"/>
                        </a:rPr>
                        <a:t> R</a:t>
                      </a:r>
                      <a:r>
                        <a:rPr lang="en-US" sz="1800" dirty="0">
                          <a:effectLst/>
                          <a:latin typeface="Times New Roman"/>
                          <a:ea typeface="Times New Roman" panose="02020603050405020304" pitchFamily="18" charset="0"/>
                        </a:rPr>
                        <a:t>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N/A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9443340"/>
                  </a:ext>
                </a:extLst>
              </a:tr>
              <a:tr h="971925">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SR/MA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Sepsis severity: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994818866"/>
                  </a:ext>
                </a:extLst>
              </a:tr>
            </a:tbl>
          </a:graphicData>
        </a:graphic>
      </p:graphicFrame>
      <p:graphicFrame>
        <p:nvGraphicFramePr>
          <p:cNvPr id="4" name="Table 3">
            <a:extLst>
              <a:ext uri="{FF2B5EF4-FFF2-40B4-BE49-F238E27FC236}">
                <a16:creationId xmlns:a16="http://schemas.microsoft.com/office/drawing/2014/main" id="{CCF82F3F-0D46-240C-6E59-CC0D27B9164A}"/>
              </a:ext>
            </a:extLst>
          </p:cNvPr>
          <p:cNvGraphicFramePr>
            <a:graphicFrameLocks noGrp="1"/>
          </p:cNvGraphicFramePr>
          <p:nvPr>
            <p:extLst>
              <p:ext uri="{D42A27DB-BD31-4B8C-83A1-F6EECF244321}">
                <p14:modId xmlns:p14="http://schemas.microsoft.com/office/powerpoint/2010/main" val="4220013977"/>
              </p:ext>
            </p:extLst>
          </p:nvPr>
        </p:nvGraphicFramePr>
        <p:xfrm>
          <a:off x="2149475" y="2057400"/>
          <a:ext cx="1736725" cy="3048000"/>
        </p:xfrm>
        <a:graphic>
          <a:graphicData uri="http://schemas.openxmlformats.org/drawingml/2006/table">
            <a:tbl>
              <a:tblPr firstRow="1" firstCol="1" bandRow="1"/>
              <a:tblGrid>
                <a:gridCol w="1736725">
                  <a:extLst>
                    <a:ext uri="{9D8B030D-6E8A-4147-A177-3AD203B41FA5}">
                      <a16:colId xmlns:a16="http://schemas.microsoft.com/office/drawing/2014/main" val="384237534"/>
                    </a:ext>
                  </a:extLst>
                </a:gridCol>
              </a:tblGrid>
              <a:tr h="3048000">
                <a:tc>
                  <a:txBody>
                    <a:bodyPr/>
                    <a:lstStyle/>
                    <a:p>
                      <a:pPr marL="0" marR="0">
                        <a:lnSpc>
                          <a:spcPct val="150000"/>
                        </a:lnSpc>
                        <a:spcBef>
                          <a:spcPts val="0"/>
                        </a:spcBef>
                        <a:spcAft>
                          <a:spcPts val="0"/>
                        </a:spcAft>
                        <a:tabLst>
                          <a:tab pos="132715" algn="l"/>
                        </a:tabLst>
                      </a:pPr>
                      <a:r>
                        <a:rPr lang="en-US" sz="1800" dirty="0">
                          <a:effectLst/>
                          <a:latin typeface="Times New Roman" panose="02020603050405020304" pitchFamily="18" charset="0"/>
                        </a:rPr>
                        <a:t>Sepsis</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0483932"/>
                  </a:ext>
                </a:extLst>
              </a:tr>
            </a:tbl>
          </a:graphicData>
        </a:graphic>
      </p:graphicFrame>
      <p:sp>
        <p:nvSpPr>
          <p:cNvPr id="7" name="TextBox 6">
            <a:extLst>
              <a:ext uri="{FF2B5EF4-FFF2-40B4-BE49-F238E27FC236}">
                <a16:creationId xmlns:a16="http://schemas.microsoft.com/office/drawing/2014/main" id="{3F596CD7-84CD-48EE-3DC3-5EA7DA75CD2A}"/>
              </a:ext>
            </a:extLst>
          </p:cNvPr>
          <p:cNvSpPr txBox="1"/>
          <p:nvPr/>
        </p:nvSpPr>
        <p:spPr>
          <a:xfrm>
            <a:off x="2149475" y="5195500"/>
            <a:ext cx="5105400" cy="276999"/>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
        <p:nvSpPr>
          <p:cNvPr id="8" name="TextBox 7">
            <a:extLst>
              <a:ext uri="{FF2B5EF4-FFF2-40B4-BE49-F238E27FC236}">
                <a16:creationId xmlns:a16="http://schemas.microsoft.com/office/drawing/2014/main" id="{1ACAD779-E078-F755-A46D-0503C55A87F4}"/>
              </a:ext>
            </a:extLst>
          </p:cNvPr>
          <p:cNvSpPr txBox="1"/>
          <p:nvPr/>
        </p:nvSpPr>
        <p:spPr>
          <a:xfrm>
            <a:off x="2147200" y="5562599"/>
            <a:ext cx="10425801" cy="1384995"/>
          </a:xfrm>
          <a:prstGeom prst="rect">
            <a:avLst/>
          </a:prstGeom>
          <a:noFill/>
        </p:spPr>
        <p:txBody>
          <a:bodyPr wrap="square">
            <a:spAutoFit/>
          </a:bodyPr>
          <a:lstStyle/>
          <a:p>
            <a:r>
              <a:rPr lang="en-US" sz="1200" dirty="0">
                <a:latin typeface="Lub Dub Medium" panose="020B0603030403020204" pitchFamily="34" charset="0"/>
              </a:rPr>
              <a:t>AF, atrial fibrillation; ASCVD, atherosclerotic cardiovascular disease; BMI, body mass index; BNP, brain </a:t>
            </a:r>
            <a:r>
              <a:rPr lang="en-US" sz="1200" dirty="0" err="1">
                <a:latin typeface="Lub Dub Medium" panose="020B0603030403020204" pitchFamily="34" charset="0"/>
              </a:rPr>
              <a:t>naturiuretic</a:t>
            </a:r>
            <a:r>
              <a:rPr lang="en-US" sz="1200" dirty="0">
                <a:latin typeface="Lub Dub Medium" panose="020B0603030403020204" pitchFamily="34" charset="0"/>
              </a:rPr>
              <a:t> peptide; BP, blood pressure; CABG, coronary artery bypass graft surgery; CAD, coronary artery disease; CI, confidence interval; CKD, chronic kidney disease; DBP, diastolic blood pressure; DM, diabetes mellitus; ECG, electrocardiogram; GWAS, genome-wide association study; HF, heart failure; HR, hazard ratio; LA, left atrial; LRFM, lifestyle and risk factor modification; LV, left ventricular; LVH, left ventricular hypertrophy; MA, meta-analysis; MR, Mendelian randomization; N/A, not available/applicable; OR, odds ratio; RR, relative risk; OSA, obstructive sleep apnea; SMD, standardized mean difference; SBP, systolic blood pressure; SES, socioeconomic status; SR, systematic review; and VHD, valvular heart disease</a:t>
            </a:r>
          </a:p>
        </p:txBody>
      </p:sp>
    </p:spTree>
    <p:extLst>
      <p:ext uri="{BB962C8B-B14F-4D97-AF65-F5344CB8AC3E}">
        <p14:creationId xmlns:p14="http://schemas.microsoft.com/office/powerpoint/2010/main" val="1149848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31</a:t>
            </a:fld>
            <a:endParaRPr lang="en-US" dirty="0"/>
          </a:p>
        </p:txBody>
      </p:sp>
      <p:sp>
        <p:nvSpPr>
          <p:cNvPr id="2" name="Title 3">
            <a:extLst>
              <a:ext uri="{FF2B5EF4-FFF2-40B4-BE49-F238E27FC236}">
                <a16:creationId xmlns:a16="http://schemas.microsoft.com/office/drawing/2014/main" id="{4C88C6CD-9E04-BF11-D0EF-2B9BA9C446C4}"/>
              </a:ext>
            </a:extLst>
          </p:cNvPr>
          <p:cNvSpPr>
            <a:spLocks noGrp="1"/>
          </p:cNvSpPr>
          <p:nvPr>
            <p:ph type="ctrTitle"/>
          </p:nvPr>
        </p:nvSpPr>
        <p:spPr>
          <a:xfrm>
            <a:off x="3371850" y="579290"/>
            <a:ext cx="7886700" cy="533400"/>
          </a:xfrm>
        </p:spPr>
        <p:txBody>
          <a:bodyPr/>
          <a:lstStyle/>
          <a:p>
            <a:r>
              <a:rPr lang="en-US" sz="2800" dirty="0">
                <a:latin typeface="Lub Dub Medium" panose="020B0603030403020204" pitchFamily="34" charset="0"/>
              </a:rPr>
              <a:t>Table 3. Risk Factors for Diagnosed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4B8745C1-2641-F845-12F1-B2085D4224C1}"/>
              </a:ext>
            </a:extLst>
          </p:cNvPr>
          <p:cNvGraphicFramePr>
            <a:graphicFrameLocks noGrp="1"/>
          </p:cNvGraphicFramePr>
          <p:nvPr>
            <p:extLst>
              <p:ext uri="{D42A27DB-BD31-4B8C-83A1-F6EECF244321}">
                <p14:modId xmlns:p14="http://schemas.microsoft.com/office/powerpoint/2010/main" val="309587560"/>
              </p:ext>
            </p:extLst>
          </p:nvPr>
        </p:nvGraphicFramePr>
        <p:xfrm>
          <a:off x="2095499" y="1222214"/>
          <a:ext cx="12153900" cy="5462628"/>
        </p:xfrm>
        <a:graphic>
          <a:graphicData uri="http://schemas.openxmlformats.org/drawingml/2006/table">
            <a:tbl>
              <a:tblPr firstRow="1" firstCol="1" bandRow="1"/>
              <a:tblGrid>
                <a:gridCol w="1686961">
                  <a:extLst>
                    <a:ext uri="{9D8B030D-6E8A-4147-A177-3AD203B41FA5}">
                      <a16:colId xmlns:a16="http://schemas.microsoft.com/office/drawing/2014/main" val="1360889124"/>
                    </a:ext>
                  </a:extLst>
                </a:gridCol>
                <a:gridCol w="1825726">
                  <a:extLst>
                    <a:ext uri="{9D8B030D-6E8A-4147-A177-3AD203B41FA5}">
                      <a16:colId xmlns:a16="http://schemas.microsoft.com/office/drawing/2014/main" val="3575823580"/>
                    </a:ext>
                  </a:extLst>
                </a:gridCol>
                <a:gridCol w="4390860">
                  <a:extLst>
                    <a:ext uri="{9D8B030D-6E8A-4147-A177-3AD203B41FA5}">
                      <a16:colId xmlns:a16="http://schemas.microsoft.com/office/drawing/2014/main" val="702490849"/>
                    </a:ext>
                  </a:extLst>
                </a:gridCol>
                <a:gridCol w="2107613">
                  <a:extLst>
                    <a:ext uri="{9D8B030D-6E8A-4147-A177-3AD203B41FA5}">
                      <a16:colId xmlns:a16="http://schemas.microsoft.com/office/drawing/2014/main" val="920612575"/>
                    </a:ext>
                  </a:extLst>
                </a:gridCol>
                <a:gridCol w="2142740">
                  <a:extLst>
                    <a:ext uri="{9D8B030D-6E8A-4147-A177-3AD203B41FA5}">
                      <a16:colId xmlns:a16="http://schemas.microsoft.com/office/drawing/2014/main" val="3909316404"/>
                    </a:ext>
                  </a:extLst>
                </a:gridCol>
              </a:tblGrid>
              <a:tr h="370357">
                <a:tc gridSpan="5">
                  <a:txBody>
                    <a:bodyPr/>
                    <a:lstStyle/>
                    <a:p>
                      <a:pPr marL="0" marR="0">
                        <a:lnSpc>
                          <a:spcPct val="150000"/>
                        </a:lnSpc>
                        <a:spcBef>
                          <a:spcPts val="0"/>
                        </a:spcBef>
                        <a:spcAft>
                          <a:spcPts val="0"/>
                        </a:spcAft>
                      </a:pPr>
                      <a:r>
                        <a:rPr lang="en-US" sz="1800" b="1">
                          <a:effectLst/>
                          <a:latin typeface="Times New Roman"/>
                          <a:ea typeface="Times New Roman" panose="02020603050405020304" pitchFamily="18" charset="0"/>
                        </a:rPr>
                        <a:t>Markers on</a:t>
                      </a:r>
                      <a:r>
                        <a:rPr lang="en-US" sz="1800" b="1" dirty="0">
                          <a:effectLst/>
                          <a:latin typeface="Times New Roman"/>
                          <a:ea typeface="Times New Roman" panose="02020603050405020304" pitchFamily="18" charset="0"/>
                        </a:rPr>
                        <a:t> ECG</a:t>
                      </a:r>
                      <a:endParaRPr lang="en-US" sz="1800" dirty="0">
                        <a:effectLst/>
                        <a:latin typeface="Times New Roman"/>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01570836"/>
                  </a:ext>
                </a:extLst>
              </a:tr>
              <a:tr h="370357">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PR interval</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SR/MA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Prolonged PR: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(RR, 1.45)</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Prolonged PR: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PR interval polygenic risk score: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rPr>
                        <a:t> risk</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PR interval risk SNPs: variable ↑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rPr>
                        <a:t> risk </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7830658"/>
                  </a:ext>
                </a:extLst>
              </a:tr>
              <a:tr h="2767717">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MR</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Polygenic risk score PR interval prolongation: </a:t>
                      </a:r>
                      <a:r>
                        <a:rPr lang="en-US" sz="1800" dirty="0">
                          <a:effectLst/>
                          <a:latin typeface="Symbol" panose="05050102010706020507" pitchFamily="18" charset="2"/>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AF risk (OR, 0.95; </a:t>
                      </a:r>
                      <a:r>
                        <a:rPr lang="en-US" sz="1800" i="1" dirty="0">
                          <a:effectLst/>
                          <a:latin typeface="Times New Roman" panose="02020603050405020304" pitchFamily="18" charset="0"/>
                          <a:ea typeface="Times New Roman" panose="02020603050405020304" pitchFamily="18" charset="0"/>
                        </a:rPr>
                        <a:t>P</a:t>
                      </a:r>
                      <a:r>
                        <a:rPr lang="en-US" sz="1800" dirty="0">
                          <a:effectLst/>
                          <a:latin typeface="Times New Roman" panose="02020603050405020304" pitchFamily="18" charset="0"/>
                          <a:ea typeface="Times New Roman" panose="02020603050405020304" pitchFamily="18" charset="0"/>
                        </a:rPr>
                        <a:t>=4.30×10</a:t>
                      </a:r>
                      <a:r>
                        <a:rPr lang="en-US" sz="1800" baseline="30000" dirty="0">
                          <a:effectLst/>
                          <a:latin typeface="Times New Roman" panose="02020603050405020304" pitchFamily="18" charset="0"/>
                          <a:ea typeface="Times New Roman" panose="02020603050405020304" pitchFamily="18" charset="0"/>
                        </a:rPr>
                        <a:t>−8</a:t>
                      </a:r>
                      <a:r>
                        <a:rPr lang="en-US" sz="1800" dirty="0">
                          <a:effectLst/>
                          <a:latin typeface="Times New Roman" panose="02020603050405020304" pitchFamily="18" charset="0"/>
                          <a:ea typeface="Times New Roman" panose="02020603050405020304" pitchFamily="18" charset="0"/>
                        </a:rPr>
                        <a:t>) with some variants associated with </a:t>
                      </a:r>
                      <a:r>
                        <a:rPr lang="en-US" sz="1800" dirty="0">
                          <a:effectLst/>
                          <a:latin typeface="Times New Roman" panose="02020603050405020304" pitchFamily="18" charset="0"/>
                          <a:ea typeface="Times New Roman" panose="02020603050405020304" pitchFamily="18" charset="0"/>
                          <a:cs typeface="Calibri" panose="020F0502020204030204" pitchFamily="34" charset="0"/>
                        </a:rPr>
                        <a:t>↑</a:t>
                      </a:r>
                      <a:r>
                        <a:rPr lang="en-US" sz="1800" dirty="0">
                          <a:effectLst/>
                          <a:latin typeface="Times New Roman" panose="02020603050405020304" pitchFamily="18" charset="0"/>
                          <a:ea typeface="Times New Roman" panose="02020603050405020304" pitchFamily="18" charset="0"/>
                        </a:rPr>
                        <a:t> and some with </a:t>
                      </a:r>
                      <a:r>
                        <a:rPr lang="en-US" sz="1800" dirty="0">
                          <a:effectLst/>
                          <a:latin typeface="Symbol" panose="05050102010706020507" pitchFamily="18" charset="2"/>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AF 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604335535"/>
                  </a:ext>
                </a:extLst>
              </a:tr>
              <a:tr h="790255">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LVH</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Single study</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ECG LVH: Population attributable fraction 10.4% </a:t>
                      </a:r>
                      <a:r>
                        <a:rPr lang="en-US" sz="1800" dirty="0">
                          <a:effectLst/>
                          <a:latin typeface="Symbol" panose="05050102010706020507" pitchFamily="18" charset="2"/>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d over time to 1.8%</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sym typeface="Symbol" panose="05050102010706020507" pitchFamily="18" charset="2"/>
                        </a:rPr>
                        <a:t> R</a:t>
                      </a:r>
                      <a:r>
                        <a:rPr lang="en-US" sz="1800" dirty="0">
                          <a:effectLst/>
                          <a:latin typeface="Times New Roman"/>
                          <a:ea typeface="Times New Roman" panose="02020603050405020304" pitchFamily="18" charset="0"/>
                        </a:rPr>
                        <a:t>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N/A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475878"/>
                  </a:ext>
                </a:extLst>
              </a:tr>
              <a:tr h="689095">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SR/MA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LVH: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(RR, 1.46)</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17313367"/>
                  </a:ext>
                </a:extLst>
              </a:tr>
              <a:tr h="370357">
                <a:tc gridSpan="5">
                  <a:txBody>
                    <a:bodyPr/>
                    <a:lstStyle/>
                    <a:p>
                      <a:pPr marL="0" marR="0">
                        <a:lnSpc>
                          <a:spcPct val="15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48469347"/>
                  </a:ext>
                </a:extLst>
              </a:tr>
            </a:tbl>
          </a:graphicData>
        </a:graphic>
      </p:graphicFrame>
      <p:sp>
        <p:nvSpPr>
          <p:cNvPr id="6" name="TextBox 5">
            <a:extLst>
              <a:ext uri="{FF2B5EF4-FFF2-40B4-BE49-F238E27FC236}">
                <a16:creationId xmlns:a16="http://schemas.microsoft.com/office/drawing/2014/main" id="{FE1F28CF-BD55-8F07-A68D-45C20DC9EA9A}"/>
              </a:ext>
            </a:extLst>
          </p:cNvPr>
          <p:cNvSpPr txBox="1"/>
          <p:nvPr/>
        </p:nvSpPr>
        <p:spPr>
          <a:xfrm>
            <a:off x="626066" y="5232641"/>
            <a:ext cx="1435314" cy="1015663"/>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
        <p:nvSpPr>
          <p:cNvPr id="7" name="TextBox 6">
            <a:extLst>
              <a:ext uri="{FF2B5EF4-FFF2-40B4-BE49-F238E27FC236}">
                <a16:creationId xmlns:a16="http://schemas.microsoft.com/office/drawing/2014/main" id="{C6324CA8-8769-4241-34CC-50BCF052ABBB}"/>
              </a:ext>
            </a:extLst>
          </p:cNvPr>
          <p:cNvSpPr txBox="1"/>
          <p:nvPr/>
        </p:nvSpPr>
        <p:spPr>
          <a:xfrm>
            <a:off x="1695449" y="6431083"/>
            <a:ext cx="12954000" cy="1015663"/>
          </a:xfrm>
          <a:prstGeom prst="rect">
            <a:avLst/>
          </a:prstGeom>
          <a:noFill/>
        </p:spPr>
        <p:txBody>
          <a:bodyPr wrap="square">
            <a:spAutoFit/>
          </a:bodyPr>
          <a:lstStyle/>
          <a:p>
            <a:r>
              <a:rPr lang="en-US" sz="1200" dirty="0">
                <a:latin typeface="Lub Dub Medium" panose="020B0603030403020204" pitchFamily="34" charset="0"/>
              </a:rPr>
              <a:t>AF, atrial fibrillation; ASCVD, atherosclerotic cardiovascular disease; BMI, body mass index; BNP, brain </a:t>
            </a:r>
            <a:r>
              <a:rPr lang="en-US" sz="1200" dirty="0" err="1">
                <a:latin typeface="Lub Dub Medium" panose="020B0603030403020204" pitchFamily="34" charset="0"/>
              </a:rPr>
              <a:t>naturiuretic</a:t>
            </a:r>
            <a:r>
              <a:rPr lang="en-US" sz="1200" dirty="0">
                <a:latin typeface="Lub Dub Medium" panose="020B0603030403020204" pitchFamily="34" charset="0"/>
              </a:rPr>
              <a:t> peptide; BP, blood pressure; CABG, coronary artery bypass graft surgery; CAD, coronary artery disease; CI, confidence interval; CKD, chronic kidney disease; DBP, diastolic blood pressure; DM, diabetes mellitus; ECG, electrocardiogram; GWAS, genome-wide association study; HF, heart failure; HR, hazard ratio; LA, left atrial; LRFM, lifestyle and risk factor modification; LV, left ventricular; LVH, left ventricular hypertrophy; MA, meta-analysis; MR, Mendelian randomization; N/A, not available/applicable; OR, odds ratio; RR, relative risk; OSA, obstructive sleep apnea; SMD, standardized mean difference; SBP, systolic blood pressure; SES, socioeconomic status; SR, systematic review; and VHD, valvular heart disease</a:t>
            </a:r>
          </a:p>
        </p:txBody>
      </p:sp>
    </p:spTree>
    <p:extLst>
      <p:ext uri="{BB962C8B-B14F-4D97-AF65-F5344CB8AC3E}">
        <p14:creationId xmlns:p14="http://schemas.microsoft.com/office/powerpoint/2010/main" val="1359016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32</a:t>
            </a:fld>
            <a:endParaRPr lang="en-US" dirty="0"/>
          </a:p>
        </p:txBody>
      </p:sp>
      <p:sp>
        <p:nvSpPr>
          <p:cNvPr id="2" name="Title 3">
            <a:extLst>
              <a:ext uri="{FF2B5EF4-FFF2-40B4-BE49-F238E27FC236}">
                <a16:creationId xmlns:a16="http://schemas.microsoft.com/office/drawing/2014/main" id="{CF2B788B-8B39-7C47-B460-FA97A7AF2A42}"/>
              </a:ext>
            </a:extLst>
          </p:cNvPr>
          <p:cNvSpPr>
            <a:spLocks noGrp="1"/>
          </p:cNvSpPr>
          <p:nvPr>
            <p:ph type="ctrTitle"/>
          </p:nvPr>
        </p:nvSpPr>
        <p:spPr>
          <a:xfrm>
            <a:off x="3371848" y="779326"/>
            <a:ext cx="7886700" cy="533400"/>
          </a:xfrm>
        </p:spPr>
        <p:txBody>
          <a:bodyPr/>
          <a:lstStyle/>
          <a:p>
            <a:r>
              <a:rPr lang="en-US" sz="2800" dirty="0">
                <a:latin typeface="Lub Dub Medium" panose="020B0603030403020204" pitchFamily="34" charset="0"/>
              </a:rPr>
              <a:t>Table 3. Risk Factors for Diagnosed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1B374847-9FB5-B124-E779-D174E5A6C425}"/>
              </a:ext>
            </a:extLst>
          </p:cNvPr>
          <p:cNvGraphicFramePr>
            <a:graphicFrameLocks noGrp="1"/>
          </p:cNvGraphicFramePr>
          <p:nvPr>
            <p:extLst>
              <p:ext uri="{D42A27DB-BD31-4B8C-83A1-F6EECF244321}">
                <p14:modId xmlns:p14="http://schemas.microsoft.com/office/powerpoint/2010/main" val="3788185199"/>
              </p:ext>
            </p:extLst>
          </p:nvPr>
        </p:nvGraphicFramePr>
        <p:xfrm>
          <a:off x="1592263" y="1361101"/>
          <a:ext cx="12877799" cy="5010236"/>
        </p:xfrm>
        <a:graphic>
          <a:graphicData uri="http://schemas.openxmlformats.org/drawingml/2006/table">
            <a:tbl>
              <a:tblPr firstRow="1" firstCol="1" bandRow="1"/>
              <a:tblGrid>
                <a:gridCol w="1787438">
                  <a:extLst>
                    <a:ext uri="{9D8B030D-6E8A-4147-A177-3AD203B41FA5}">
                      <a16:colId xmlns:a16="http://schemas.microsoft.com/office/drawing/2014/main" val="724417788"/>
                    </a:ext>
                  </a:extLst>
                </a:gridCol>
                <a:gridCol w="4334667">
                  <a:extLst>
                    <a:ext uri="{9D8B030D-6E8A-4147-A177-3AD203B41FA5}">
                      <a16:colId xmlns:a16="http://schemas.microsoft.com/office/drawing/2014/main" val="2087442990"/>
                    </a:ext>
                  </a:extLst>
                </a:gridCol>
                <a:gridCol w="4334667">
                  <a:extLst>
                    <a:ext uri="{9D8B030D-6E8A-4147-A177-3AD203B41FA5}">
                      <a16:colId xmlns:a16="http://schemas.microsoft.com/office/drawing/2014/main" val="358042169"/>
                    </a:ext>
                  </a:extLst>
                </a:gridCol>
                <a:gridCol w="1805468">
                  <a:extLst>
                    <a:ext uri="{9D8B030D-6E8A-4147-A177-3AD203B41FA5}">
                      <a16:colId xmlns:a16="http://schemas.microsoft.com/office/drawing/2014/main" val="3759517809"/>
                    </a:ext>
                  </a:extLst>
                </a:gridCol>
                <a:gridCol w="615559">
                  <a:extLst>
                    <a:ext uri="{9D8B030D-6E8A-4147-A177-3AD203B41FA5}">
                      <a16:colId xmlns:a16="http://schemas.microsoft.com/office/drawing/2014/main" val="2301258339"/>
                    </a:ext>
                  </a:extLst>
                </a:gridCol>
              </a:tblGrid>
              <a:tr h="371339">
                <a:tc gridSpan="5">
                  <a:txBody>
                    <a:bodyPr/>
                    <a:lstStyle/>
                    <a:p>
                      <a:pPr marL="0" marR="0">
                        <a:lnSpc>
                          <a:spcPct val="15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Biomarkers</a:t>
                      </a: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92846255"/>
                  </a:ext>
                </a:extLst>
              </a:tr>
              <a:tr h="371339">
                <a:tc rowSpan="2">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Natriuretic peptides</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BNP: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(HR per 1-SD ln-BNP, 1.66)</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 R</a:t>
                      </a:r>
                      <a:r>
                        <a:rPr lang="en-US" sz="1800" dirty="0">
                          <a:effectLst/>
                          <a:latin typeface="Times New Roman" panose="02020603050405020304" pitchFamily="18" charset="0"/>
                          <a:ea typeface="Times New Roman" panose="02020603050405020304" pitchFamily="18" charset="0"/>
                        </a:rPr>
                        <a:t>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N/A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5890501"/>
                  </a:ext>
                </a:extLst>
              </a:tr>
              <a:tr h="597585">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MR</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Natriuretic peptides not associated</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79653704"/>
                  </a:ext>
                </a:extLst>
              </a:tr>
              <a:tr h="1428094">
                <a:tc rowSpan="2">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Inflammatory markers</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SR/MA</a:t>
                      </a:r>
                    </a:p>
                    <a:p>
                      <a:pPr marL="11049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CRP: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(SMD, 0.95)</a:t>
                      </a:r>
                    </a:p>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IL-6: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(SMD, 0.89)</a:t>
                      </a:r>
                    </a:p>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TNF-α: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(SMD, 2.20)</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CRP, IL-6, TNF-</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rPr>
                        <a:t>, DUSP13, FKBP7, Spondin-1: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IL-6R, TNFS12: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1937669"/>
                  </a:ext>
                </a:extLst>
              </a:tr>
              <a:tr h="2108444">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MR</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DUSP13, FKBP7, Spondin-1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a:t>
                      </a:r>
                    </a:p>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IL-6R, TNFS12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18515941"/>
                  </a:ext>
                </a:extLst>
              </a:tr>
            </a:tbl>
          </a:graphicData>
        </a:graphic>
      </p:graphicFrame>
      <p:sp>
        <p:nvSpPr>
          <p:cNvPr id="4" name="TextBox 3">
            <a:extLst>
              <a:ext uri="{FF2B5EF4-FFF2-40B4-BE49-F238E27FC236}">
                <a16:creationId xmlns:a16="http://schemas.microsoft.com/office/drawing/2014/main" id="{CCBAFC9E-DDD7-D68F-870D-09D69F8ACCF1}"/>
              </a:ext>
            </a:extLst>
          </p:cNvPr>
          <p:cNvSpPr txBox="1"/>
          <p:nvPr/>
        </p:nvSpPr>
        <p:spPr>
          <a:xfrm>
            <a:off x="160338" y="5445371"/>
            <a:ext cx="1435314" cy="1015663"/>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
        <p:nvSpPr>
          <p:cNvPr id="7" name="TextBox 6">
            <a:extLst>
              <a:ext uri="{FF2B5EF4-FFF2-40B4-BE49-F238E27FC236}">
                <a16:creationId xmlns:a16="http://schemas.microsoft.com/office/drawing/2014/main" id="{AD168B98-A902-7E79-3E37-85274F53B428}"/>
              </a:ext>
            </a:extLst>
          </p:cNvPr>
          <p:cNvSpPr txBox="1"/>
          <p:nvPr/>
        </p:nvSpPr>
        <p:spPr>
          <a:xfrm>
            <a:off x="1484217" y="6545409"/>
            <a:ext cx="12954000" cy="1015663"/>
          </a:xfrm>
          <a:prstGeom prst="rect">
            <a:avLst/>
          </a:prstGeom>
          <a:noFill/>
        </p:spPr>
        <p:txBody>
          <a:bodyPr wrap="square">
            <a:spAutoFit/>
          </a:bodyPr>
          <a:lstStyle/>
          <a:p>
            <a:r>
              <a:rPr lang="en-US" sz="1200" dirty="0">
                <a:latin typeface="Lub Dub Medium" panose="020B0603030403020204" pitchFamily="34" charset="0"/>
              </a:rPr>
              <a:t>AF, atrial fibrillation; ASCVD, atherosclerotic cardiovascular disease; BMI, body mass index; BNP, brain </a:t>
            </a:r>
            <a:r>
              <a:rPr lang="en-US" sz="1200" dirty="0" err="1">
                <a:latin typeface="Lub Dub Medium" panose="020B0603030403020204" pitchFamily="34" charset="0"/>
              </a:rPr>
              <a:t>naturiuretic</a:t>
            </a:r>
            <a:r>
              <a:rPr lang="en-US" sz="1200" dirty="0">
                <a:latin typeface="Lub Dub Medium" panose="020B0603030403020204" pitchFamily="34" charset="0"/>
              </a:rPr>
              <a:t> peptide; BP, blood pressure; CABG, coronary artery bypass graft surgery; CAD, coronary artery disease; CI, confidence interval; CKD, chronic kidney disease; DBP, diastolic blood pressure; DM, diabetes mellitus; ECG, electrocardiogram; GWAS, genome-wide association study; HF, heart failure; HR, hazard ratio; LA, left atrial; LRFM, lifestyle and risk factor modification; LV, left ventricular; LVH, left ventricular hypertrophy; MA, meta-analysis; MR, Mendelian randomization; N/A, not available/applicable; OR, odds ratio; RR, relative risk; OSA, obstructive sleep apnea; SMD, standardized mean difference; SBP, systolic blood pressure; SES, socioeconomic status; SR, systematic review; and VHD, valvular heart disease</a:t>
            </a:r>
          </a:p>
        </p:txBody>
      </p:sp>
    </p:spTree>
    <p:extLst>
      <p:ext uri="{BB962C8B-B14F-4D97-AF65-F5344CB8AC3E}">
        <p14:creationId xmlns:p14="http://schemas.microsoft.com/office/powerpoint/2010/main" val="2073129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33</a:t>
            </a:fld>
            <a:endParaRPr lang="en-US" dirty="0"/>
          </a:p>
        </p:txBody>
      </p:sp>
      <p:sp>
        <p:nvSpPr>
          <p:cNvPr id="2" name="Title 3">
            <a:extLst>
              <a:ext uri="{FF2B5EF4-FFF2-40B4-BE49-F238E27FC236}">
                <a16:creationId xmlns:a16="http://schemas.microsoft.com/office/drawing/2014/main" id="{7019835B-AB71-1E70-995E-BFEAC145A575}"/>
              </a:ext>
            </a:extLst>
          </p:cNvPr>
          <p:cNvSpPr>
            <a:spLocks noGrp="1"/>
          </p:cNvSpPr>
          <p:nvPr>
            <p:ph type="ctrTitle"/>
          </p:nvPr>
        </p:nvSpPr>
        <p:spPr>
          <a:xfrm>
            <a:off x="3371850" y="1752600"/>
            <a:ext cx="7886700" cy="533400"/>
          </a:xfrm>
        </p:spPr>
        <p:txBody>
          <a:bodyPr/>
          <a:lstStyle/>
          <a:p>
            <a:r>
              <a:rPr lang="en-US" sz="2800" dirty="0">
                <a:latin typeface="Lub Dub Medium" panose="020B0603030403020204" pitchFamily="34" charset="0"/>
              </a:rPr>
              <a:t>Table 3. Risk Factors for Diagnosed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8F84FB8A-65AE-0E51-8537-D50A7E5EE8BF}"/>
              </a:ext>
            </a:extLst>
          </p:cNvPr>
          <p:cNvGraphicFramePr>
            <a:graphicFrameLocks noGrp="1"/>
          </p:cNvGraphicFramePr>
          <p:nvPr>
            <p:extLst>
              <p:ext uri="{D42A27DB-BD31-4B8C-83A1-F6EECF244321}">
                <p14:modId xmlns:p14="http://schemas.microsoft.com/office/powerpoint/2010/main" val="4082796344"/>
              </p:ext>
            </p:extLst>
          </p:nvPr>
        </p:nvGraphicFramePr>
        <p:xfrm>
          <a:off x="2212075" y="2590800"/>
          <a:ext cx="7543800" cy="2334038"/>
        </p:xfrm>
        <a:graphic>
          <a:graphicData uri="http://schemas.openxmlformats.org/drawingml/2006/table">
            <a:tbl>
              <a:tblPr firstRow="1" firstCol="1" bandRow="1"/>
              <a:tblGrid>
                <a:gridCol w="947246">
                  <a:extLst>
                    <a:ext uri="{9D8B030D-6E8A-4147-A177-3AD203B41FA5}">
                      <a16:colId xmlns:a16="http://schemas.microsoft.com/office/drawing/2014/main" val="1299860241"/>
                    </a:ext>
                  </a:extLst>
                </a:gridCol>
                <a:gridCol w="1457886">
                  <a:extLst>
                    <a:ext uri="{9D8B030D-6E8A-4147-A177-3AD203B41FA5}">
                      <a16:colId xmlns:a16="http://schemas.microsoft.com/office/drawing/2014/main" val="3518961458"/>
                    </a:ext>
                  </a:extLst>
                </a:gridCol>
                <a:gridCol w="5138668">
                  <a:extLst>
                    <a:ext uri="{9D8B030D-6E8A-4147-A177-3AD203B41FA5}">
                      <a16:colId xmlns:a16="http://schemas.microsoft.com/office/drawing/2014/main" val="2551281533"/>
                    </a:ext>
                  </a:extLst>
                </a:gridCol>
              </a:tblGrid>
              <a:tr h="1167019">
                <a:tc rowSpan="2">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Lp(a)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SR/MA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err="1">
                          <a:effectLst/>
                          <a:latin typeface="Times New Roman" panose="02020603050405020304" pitchFamily="18" charset="0"/>
                          <a:ea typeface="Times New Roman" panose="02020603050405020304" pitchFamily="18" charset="0"/>
                        </a:rPr>
                        <a:t>Lp</a:t>
                      </a:r>
                      <a:r>
                        <a:rPr lang="en-US" sz="1800" dirty="0">
                          <a:effectLst/>
                          <a:latin typeface="Times New Roman" panose="02020603050405020304" pitchFamily="18" charset="0"/>
                          <a:ea typeface="Times New Roman" panose="02020603050405020304" pitchFamily="18" charset="0"/>
                        </a:rPr>
                        <a:t>(a): HR, 1.03; only 39% of </a:t>
                      </a:r>
                      <a:r>
                        <a:rPr lang="en-US" sz="1800" dirty="0" err="1">
                          <a:effectLst/>
                          <a:latin typeface="Times New Roman" panose="02020603050405020304" pitchFamily="18" charset="0"/>
                          <a:ea typeface="Times New Roman" panose="02020603050405020304" pitchFamily="18" charset="0"/>
                        </a:rPr>
                        <a:t>Lp</a:t>
                      </a:r>
                      <a:r>
                        <a:rPr lang="en-US" sz="1800" dirty="0">
                          <a:effectLst/>
                          <a:latin typeface="Times New Roman" panose="02020603050405020304" pitchFamily="18" charset="0"/>
                          <a:ea typeface="Times New Roman" panose="02020603050405020304" pitchFamily="18" charset="0"/>
                        </a:rPr>
                        <a:t>(a) risk mediated via ASCVD </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8438947"/>
                  </a:ext>
                </a:extLst>
              </a:tr>
              <a:tr h="1167019">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MR</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Genetically predicted </a:t>
                      </a:r>
                      <a:r>
                        <a:rPr lang="en-US" sz="18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1800" dirty="0" err="1">
                          <a:effectLst/>
                          <a:latin typeface="Times New Roman" panose="02020603050405020304" pitchFamily="18" charset="0"/>
                          <a:ea typeface="Times New Roman" panose="02020603050405020304" pitchFamily="18" charset="0"/>
                        </a:rPr>
                        <a:t>Lp</a:t>
                      </a:r>
                      <a:r>
                        <a:rPr lang="en-US" sz="1800" dirty="0">
                          <a:effectLst/>
                          <a:latin typeface="Times New Roman" panose="02020603050405020304" pitchFamily="18" charset="0"/>
                          <a:ea typeface="Times New Roman" panose="02020603050405020304" pitchFamily="18" charset="0"/>
                        </a:rPr>
                        <a:t>(a):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rPr>
                        <a:t>risk (HR per 23 mg/dL genetically predicted </a:t>
                      </a:r>
                      <a:r>
                        <a:rPr lang="en-US" sz="18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1800" dirty="0" err="1">
                          <a:effectLst/>
                          <a:latin typeface="Times New Roman" panose="02020603050405020304" pitchFamily="18" charset="0"/>
                          <a:ea typeface="Times New Roman" panose="02020603050405020304" pitchFamily="18" charset="0"/>
                        </a:rPr>
                        <a:t>Lp</a:t>
                      </a:r>
                      <a:r>
                        <a:rPr lang="en-US" sz="1800" dirty="0">
                          <a:effectLst/>
                          <a:latin typeface="Times New Roman" panose="02020603050405020304" pitchFamily="18" charset="0"/>
                          <a:ea typeface="Times New Roman" panose="02020603050405020304" pitchFamily="18" charset="0"/>
                        </a:rPr>
                        <a:t>(a), 1.04)</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9951013"/>
                  </a:ext>
                </a:extLst>
              </a:tr>
            </a:tbl>
          </a:graphicData>
        </a:graphic>
      </p:graphicFrame>
      <p:graphicFrame>
        <p:nvGraphicFramePr>
          <p:cNvPr id="6" name="Table 5">
            <a:extLst>
              <a:ext uri="{FF2B5EF4-FFF2-40B4-BE49-F238E27FC236}">
                <a16:creationId xmlns:a16="http://schemas.microsoft.com/office/drawing/2014/main" id="{92B9510C-1C24-D056-59D7-C141D9AFCA98}"/>
              </a:ext>
            </a:extLst>
          </p:cNvPr>
          <p:cNvGraphicFramePr>
            <a:graphicFrameLocks noGrp="1"/>
          </p:cNvGraphicFramePr>
          <p:nvPr>
            <p:extLst>
              <p:ext uri="{D42A27DB-BD31-4B8C-83A1-F6EECF244321}">
                <p14:modId xmlns:p14="http://schemas.microsoft.com/office/powerpoint/2010/main" val="604116229"/>
              </p:ext>
            </p:extLst>
          </p:nvPr>
        </p:nvGraphicFramePr>
        <p:xfrm>
          <a:off x="9753600" y="2589663"/>
          <a:ext cx="3009899" cy="2334038"/>
        </p:xfrm>
        <a:graphic>
          <a:graphicData uri="http://schemas.openxmlformats.org/drawingml/2006/table">
            <a:tbl>
              <a:tblPr firstRow="1" firstCol="1" bandRow="1"/>
              <a:tblGrid>
                <a:gridCol w="1519282">
                  <a:extLst>
                    <a:ext uri="{9D8B030D-6E8A-4147-A177-3AD203B41FA5}">
                      <a16:colId xmlns:a16="http://schemas.microsoft.com/office/drawing/2014/main" val="502776544"/>
                    </a:ext>
                  </a:extLst>
                </a:gridCol>
                <a:gridCol w="1490617">
                  <a:extLst>
                    <a:ext uri="{9D8B030D-6E8A-4147-A177-3AD203B41FA5}">
                      <a16:colId xmlns:a16="http://schemas.microsoft.com/office/drawing/2014/main" val="986951634"/>
                    </a:ext>
                  </a:extLst>
                </a:gridCol>
              </a:tblGrid>
              <a:tr h="2334038">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R</a:t>
                      </a:r>
                      <a:r>
                        <a:rPr lang="en-US" sz="1800" dirty="0">
                          <a:effectLst/>
                          <a:latin typeface="Times New Roman" panose="02020603050405020304" pitchFamily="18" charset="0"/>
                          <a:ea typeface="Times New Roman" panose="02020603050405020304" pitchFamily="18" charset="0"/>
                        </a:rPr>
                        <a:t>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0792138"/>
                  </a:ext>
                </a:extLst>
              </a:tr>
            </a:tbl>
          </a:graphicData>
        </a:graphic>
      </p:graphicFrame>
      <p:sp>
        <p:nvSpPr>
          <p:cNvPr id="7" name="TextBox 6">
            <a:extLst>
              <a:ext uri="{FF2B5EF4-FFF2-40B4-BE49-F238E27FC236}">
                <a16:creationId xmlns:a16="http://schemas.microsoft.com/office/drawing/2014/main" id="{7EAA3D26-C899-6F87-80B1-EE917FB72264}"/>
              </a:ext>
            </a:extLst>
          </p:cNvPr>
          <p:cNvSpPr txBox="1"/>
          <p:nvPr/>
        </p:nvSpPr>
        <p:spPr>
          <a:xfrm>
            <a:off x="2133600" y="5091138"/>
            <a:ext cx="5547839" cy="276999"/>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
        <p:nvSpPr>
          <p:cNvPr id="8" name="TextBox 7">
            <a:extLst>
              <a:ext uri="{FF2B5EF4-FFF2-40B4-BE49-F238E27FC236}">
                <a16:creationId xmlns:a16="http://schemas.microsoft.com/office/drawing/2014/main" id="{BC8C138B-A301-914F-400B-ED14F617270A}"/>
              </a:ext>
            </a:extLst>
          </p:cNvPr>
          <p:cNvSpPr txBox="1"/>
          <p:nvPr/>
        </p:nvSpPr>
        <p:spPr>
          <a:xfrm>
            <a:off x="2133600" y="5534437"/>
            <a:ext cx="10629899" cy="1384995"/>
          </a:xfrm>
          <a:prstGeom prst="rect">
            <a:avLst/>
          </a:prstGeom>
          <a:noFill/>
        </p:spPr>
        <p:txBody>
          <a:bodyPr wrap="square">
            <a:spAutoFit/>
          </a:bodyPr>
          <a:lstStyle/>
          <a:p>
            <a:r>
              <a:rPr lang="en-US" sz="1200" dirty="0">
                <a:latin typeface="Lub Dub Medium" panose="020B0603030403020204" pitchFamily="34" charset="0"/>
              </a:rPr>
              <a:t>AF, atrial fibrillation; ASCVD, atherosclerotic cardiovascular disease; BMI, body mass index; BNP, brain </a:t>
            </a:r>
            <a:r>
              <a:rPr lang="en-US" sz="1200" dirty="0" err="1">
                <a:latin typeface="Lub Dub Medium" panose="020B0603030403020204" pitchFamily="34" charset="0"/>
              </a:rPr>
              <a:t>naturiuretic</a:t>
            </a:r>
            <a:r>
              <a:rPr lang="en-US" sz="1200" dirty="0">
                <a:latin typeface="Lub Dub Medium" panose="020B0603030403020204" pitchFamily="34" charset="0"/>
              </a:rPr>
              <a:t> peptide; BP, blood pressure; CABG, coronary artery bypass graft surgery; CAD, coronary artery disease; CI, confidence interval; CKD, chronic kidney disease; DBP, diastolic blood pressure; DM, diabetes mellitus; ECG, electrocardiogram; GWAS, genome-wide association study; HF, heart failure; HR, hazard ratio; LA, left atrial; LRFM, lifestyle and risk factor modification; LV, left ventricular; LVH, left ventricular hypertrophy; MA, meta-analysis; MR, Mendelian randomization; N/A, not available/applicable; OR, odds ratio; RR, relative risk; OSA, obstructive sleep apnea; SMD, standardized mean difference; SBP, systolic blood pressure; SES, socioeconomic status; SR, systematic review; and VHD, valvular heart disease</a:t>
            </a:r>
          </a:p>
        </p:txBody>
      </p:sp>
    </p:spTree>
    <p:extLst>
      <p:ext uri="{BB962C8B-B14F-4D97-AF65-F5344CB8AC3E}">
        <p14:creationId xmlns:p14="http://schemas.microsoft.com/office/powerpoint/2010/main" val="242400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34</a:t>
            </a:fld>
            <a:endParaRPr lang="en-US" dirty="0"/>
          </a:p>
        </p:txBody>
      </p:sp>
      <p:sp>
        <p:nvSpPr>
          <p:cNvPr id="2" name="Title 3">
            <a:extLst>
              <a:ext uri="{FF2B5EF4-FFF2-40B4-BE49-F238E27FC236}">
                <a16:creationId xmlns:a16="http://schemas.microsoft.com/office/drawing/2014/main" id="{2271C7C1-C648-9ACF-0118-5D97CDFF55E8}"/>
              </a:ext>
            </a:extLst>
          </p:cNvPr>
          <p:cNvSpPr>
            <a:spLocks noGrp="1"/>
          </p:cNvSpPr>
          <p:nvPr>
            <p:ph type="ctrTitle"/>
          </p:nvPr>
        </p:nvSpPr>
        <p:spPr>
          <a:xfrm>
            <a:off x="3371850" y="533400"/>
            <a:ext cx="7886700" cy="533400"/>
          </a:xfrm>
        </p:spPr>
        <p:txBody>
          <a:bodyPr/>
          <a:lstStyle/>
          <a:p>
            <a:r>
              <a:rPr lang="en-US" sz="2800" dirty="0">
                <a:latin typeface="Lub Dub Medium" panose="020B0603030403020204" pitchFamily="34" charset="0"/>
              </a:rPr>
              <a:t>Table 3. Risk Factors for Diagnosed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2A0A32E3-EE64-730B-1DC8-751789005947}"/>
              </a:ext>
            </a:extLst>
          </p:cNvPr>
          <p:cNvGraphicFramePr>
            <a:graphicFrameLocks noGrp="1"/>
          </p:cNvGraphicFramePr>
          <p:nvPr>
            <p:extLst>
              <p:ext uri="{D42A27DB-BD31-4B8C-83A1-F6EECF244321}">
                <p14:modId xmlns:p14="http://schemas.microsoft.com/office/powerpoint/2010/main" val="3862353378"/>
              </p:ext>
            </p:extLst>
          </p:nvPr>
        </p:nvGraphicFramePr>
        <p:xfrm>
          <a:off x="2937668" y="1302745"/>
          <a:ext cx="11311731" cy="6598312"/>
        </p:xfrm>
        <a:graphic>
          <a:graphicData uri="http://schemas.openxmlformats.org/drawingml/2006/table">
            <a:tbl>
              <a:tblPr firstRow="1" firstCol="1" bandRow="1"/>
              <a:tblGrid>
                <a:gridCol w="1395937">
                  <a:extLst>
                    <a:ext uri="{9D8B030D-6E8A-4147-A177-3AD203B41FA5}">
                      <a16:colId xmlns:a16="http://schemas.microsoft.com/office/drawing/2014/main" val="4153202763"/>
                    </a:ext>
                  </a:extLst>
                </a:gridCol>
                <a:gridCol w="1408160">
                  <a:extLst>
                    <a:ext uri="{9D8B030D-6E8A-4147-A177-3AD203B41FA5}">
                      <a16:colId xmlns:a16="http://schemas.microsoft.com/office/drawing/2014/main" val="308643532"/>
                    </a:ext>
                  </a:extLst>
                </a:gridCol>
                <a:gridCol w="3735002">
                  <a:extLst>
                    <a:ext uri="{9D8B030D-6E8A-4147-A177-3AD203B41FA5}">
                      <a16:colId xmlns:a16="http://schemas.microsoft.com/office/drawing/2014/main" val="1092324937"/>
                    </a:ext>
                  </a:extLst>
                </a:gridCol>
                <a:gridCol w="1764398">
                  <a:extLst>
                    <a:ext uri="{9D8B030D-6E8A-4147-A177-3AD203B41FA5}">
                      <a16:colId xmlns:a16="http://schemas.microsoft.com/office/drawing/2014/main" val="427668593"/>
                    </a:ext>
                  </a:extLst>
                </a:gridCol>
                <a:gridCol w="3008234">
                  <a:extLst>
                    <a:ext uri="{9D8B030D-6E8A-4147-A177-3AD203B41FA5}">
                      <a16:colId xmlns:a16="http://schemas.microsoft.com/office/drawing/2014/main" val="2337093421"/>
                    </a:ext>
                  </a:extLst>
                </a:gridCol>
              </a:tblGrid>
              <a:tr h="341436">
                <a:tc gridSpan="5">
                  <a:txBody>
                    <a:bodyPr/>
                    <a:lstStyle/>
                    <a:p>
                      <a:pPr marL="0" marR="0">
                        <a:lnSpc>
                          <a:spcPct val="150000"/>
                        </a:lnSpc>
                        <a:spcBef>
                          <a:spcPts val="0"/>
                        </a:spcBef>
                        <a:spcAft>
                          <a:spcPts val="0"/>
                        </a:spcAft>
                      </a:pPr>
                      <a:r>
                        <a:rPr lang="en-US" sz="1800" b="1" dirty="0">
                          <a:effectLst/>
                          <a:latin typeface="Times New Roman"/>
                          <a:ea typeface="Times New Roman" panose="02020603050405020304" pitchFamily="18" charset="0"/>
                        </a:rPr>
                        <a:t>Imaging markers</a:t>
                      </a:r>
                      <a:endParaRPr lang="en-US" sz="1800" dirty="0">
                        <a:effectLst/>
                        <a:latin typeface="Times New Roman"/>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97662496"/>
                  </a:ext>
                </a:extLst>
              </a:tr>
              <a:tr h="2280868">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LA size or function</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Single studies</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LA anterior-posterior dimension: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(HR per 5 mm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rPr>
                        <a:t>, 1.39)</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End diastolic LA volume (min):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(HR, 1.12)</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LA emptying fraction: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(HR, 1.03)</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sym typeface="Symbol" panose="05050102010706020507" pitchFamily="18" charset="2"/>
                        </a:rPr>
                        <a:t> </a:t>
                      </a:r>
                      <a:r>
                        <a:rPr lang="en-US" sz="1800" dirty="0">
                          <a:effectLst/>
                          <a:latin typeface="Times New Roman"/>
                          <a:ea typeface="Times New Roman" panose="02020603050405020304" pitchFamily="18" charset="0"/>
                        </a:rPr>
                        <a:t>LA size, emptying fraction: </a:t>
                      </a:r>
                      <a:r>
                        <a:rPr lang="en-US" sz="1800" dirty="0">
                          <a:effectLst/>
                          <a:latin typeface="Times New Roman"/>
                          <a:ea typeface="Times New Roman" panose="02020603050405020304" pitchFamily="18" charset="0"/>
                          <a:sym typeface="Symbol" panose="05050102010706020507" pitchFamily="18" charset="2"/>
                        </a:rPr>
                        <a:t> </a:t>
                      </a:r>
                      <a:r>
                        <a:rPr lang="en-US" sz="1800" dirty="0">
                          <a:effectLst/>
                          <a:latin typeface="Times New Roman"/>
                          <a:ea typeface="Times New Roman" panose="02020603050405020304" pitchFamily="18" charset="0"/>
                        </a:rPr>
                        <a:t>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Surgical LA reduction in conjunction with cardiac surgery or surgical AF ablation in patients with persistent AF may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rPr>
                        <a:t> rates of sinus rhythm</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7188299"/>
                  </a:ext>
                </a:extLst>
              </a:tr>
              <a:tr h="1892981">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MR</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Genetic susceptibility to AF (independent measure)</a:t>
                      </a:r>
                      <a:r>
                        <a:rPr lang="en-US" sz="1800" b="1"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is associated with </a:t>
                      </a:r>
                      <a:r>
                        <a:rPr lang="en-US" sz="1800" dirty="0">
                          <a:effectLst/>
                          <a:latin typeface="Times New Roman" panose="02020603050405020304" pitchFamily="18" charset="0"/>
                          <a:ea typeface="Times New Roman" panose="02020603050405020304" pitchFamily="18" charset="0"/>
                          <a:cs typeface="Calibri" panose="020F0502020204030204" pitchFamily="34" charset="0"/>
                        </a:rPr>
                        <a:t>↑</a:t>
                      </a:r>
                      <a:r>
                        <a:rPr lang="en-US" sz="1800" dirty="0">
                          <a:effectLst/>
                          <a:latin typeface="Times New Roman" panose="02020603050405020304" pitchFamily="18" charset="0"/>
                          <a:ea typeface="Times New Roman" panose="02020603050405020304" pitchFamily="18" charset="0"/>
                        </a:rPr>
                        <a:t>indexed LA size and </a:t>
                      </a:r>
                      <a:r>
                        <a:rPr lang="en-US" sz="1800" dirty="0">
                          <a:effectLst/>
                          <a:latin typeface="Symbol" panose="05050102010706020507" pitchFamily="18" charset="2"/>
                          <a:ea typeface="Symbol" panose="05050102010706020507" pitchFamily="18" charset="2"/>
                          <a:cs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rPr>
                        <a:t> LA ejection fraction (dependent measures)</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50796348"/>
                  </a:ext>
                </a:extLst>
              </a:tr>
              <a:tr h="729322">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LV wall thickness</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Single study</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LV posterior wall thickness: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rPr>
                        <a:t>risk HR per 4-mm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rPr>
                        <a:t>, 1.28</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sym typeface="Symbol" panose="05050102010706020507" pitchFamily="18" charset="2"/>
                        </a:rPr>
                        <a:t></a:t>
                      </a:r>
                      <a:r>
                        <a:rPr lang="en-US" sz="1800" dirty="0">
                          <a:effectLst/>
                          <a:latin typeface="Times New Roman"/>
                          <a:ea typeface="Times New Roman" panose="02020603050405020304" pitchFamily="18" charset="0"/>
                        </a:rPr>
                        <a:t>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5281823"/>
                  </a:ext>
                </a:extLst>
              </a:tr>
              <a:tr h="341436">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SR/MA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LVH: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rPr>
                        <a:t>risk RR, 1.46</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8903144"/>
                  </a:ext>
                </a:extLst>
              </a:tr>
              <a:tr h="672492">
                <a:tc gridSpan="5">
                  <a:txBody>
                    <a:bodyPr/>
                    <a:lstStyle/>
                    <a:p>
                      <a:pPr marL="0" marR="0">
                        <a:lnSpc>
                          <a:spcPct val="150000"/>
                        </a:lnSpc>
                        <a:spcBef>
                          <a:spcPts val="0"/>
                        </a:spcBef>
                        <a:spcAft>
                          <a:spcPts val="0"/>
                        </a:spcAft>
                      </a:pPr>
                      <a:endParaRPr lang="en-US" sz="1100" dirty="0">
                        <a:effectLst/>
                        <a:latin typeface="Times New Roman" panose="02020603050405020304" pitchFamily="18" charset="0"/>
                        <a:ea typeface="Times New Roman" panose="02020603050405020304" pitchFamily="18" charset="0"/>
                      </a:endParaRPr>
                    </a:p>
                  </a:txBody>
                  <a:tcPr marL="7471" marR="7471" marT="0" marB="0">
                    <a:lnL w="12700" cap="flat" cmpd="sng" algn="ctr">
                      <a:noFill/>
                      <a:prstDash val="solid"/>
                      <a:round/>
                      <a:headEnd type="none" w="med" len="med"/>
                      <a:tailEnd type="none" w="med" len="med"/>
                    </a:lnL>
                    <a:lnR w="12700" cmpd="sng">
                      <a:noFill/>
                      <a:prstDash val="soli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53537288"/>
                  </a:ext>
                </a:extLst>
              </a:tr>
            </a:tbl>
          </a:graphicData>
        </a:graphic>
      </p:graphicFrame>
      <p:sp>
        <p:nvSpPr>
          <p:cNvPr id="4" name="TextBox 3">
            <a:extLst>
              <a:ext uri="{FF2B5EF4-FFF2-40B4-BE49-F238E27FC236}">
                <a16:creationId xmlns:a16="http://schemas.microsoft.com/office/drawing/2014/main" id="{485B0B53-BB2F-E9AD-2E53-CE0B5DF6B5CB}"/>
              </a:ext>
            </a:extLst>
          </p:cNvPr>
          <p:cNvSpPr txBox="1"/>
          <p:nvPr/>
        </p:nvSpPr>
        <p:spPr>
          <a:xfrm>
            <a:off x="203993" y="6716613"/>
            <a:ext cx="2541587" cy="646331"/>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
        <p:nvSpPr>
          <p:cNvPr id="7" name="TextBox 6">
            <a:extLst>
              <a:ext uri="{FF2B5EF4-FFF2-40B4-BE49-F238E27FC236}">
                <a16:creationId xmlns:a16="http://schemas.microsoft.com/office/drawing/2014/main" id="{E1CE572E-0A6D-B920-D7BC-BBDBC2600FB5}"/>
              </a:ext>
            </a:extLst>
          </p:cNvPr>
          <p:cNvSpPr txBox="1"/>
          <p:nvPr/>
        </p:nvSpPr>
        <p:spPr>
          <a:xfrm>
            <a:off x="175418" y="1609725"/>
            <a:ext cx="2743200" cy="5078313"/>
          </a:xfrm>
          <a:prstGeom prst="rect">
            <a:avLst/>
          </a:prstGeom>
          <a:noFill/>
        </p:spPr>
        <p:txBody>
          <a:bodyPr wrap="square">
            <a:spAutoFit/>
          </a:bodyPr>
          <a:lstStyle/>
          <a:p>
            <a:r>
              <a:rPr lang="en-US" sz="1200" dirty="0">
                <a:latin typeface="Lub Dub Medium" panose="020B0603030403020204" pitchFamily="34" charset="0"/>
              </a:rPr>
              <a:t>AF, atrial fibrillation; ASCVD, atherosclerotic cardiovascular disease; BMI, body mass index; BNP, brain </a:t>
            </a:r>
            <a:r>
              <a:rPr lang="en-US" sz="1200" dirty="0" err="1">
                <a:latin typeface="Lub Dub Medium" panose="020B0603030403020204" pitchFamily="34" charset="0"/>
              </a:rPr>
              <a:t>naturiuretic</a:t>
            </a:r>
            <a:r>
              <a:rPr lang="en-US" sz="1200" dirty="0">
                <a:latin typeface="Lub Dub Medium" panose="020B0603030403020204" pitchFamily="34" charset="0"/>
              </a:rPr>
              <a:t> peptide; BP, blood pressure; CABG, coronary artery bypass graft surgery; CAD, coronary artery disease; CI, confidence interval; CKD, chronic kidney disease; DBP, diastolic blood pressure; DM, diabetes mellitus; ECG, electrocardiogram; GWAS, genome-wide association study; HF, heart failure; HR, hazard ratio; LA, left atrial; LRFM, lifestyle and risk factor modification; LV, left ventricular; LVH, left ventricular hypertrophy; MA, meta-analysis; MR, Mendelian randomization; N/A, not available/applicable; OR, odds ratio; RR, relative risk; OSA, obstructive sleep apnea; SMD, standardized mean difference; SBP, systolic blood pressure; SES, socioeconomic status; SR, systematic review; and VHD, valvular heart disease</a:t>
            </a:r>
          </a:p>
        </p:txBody>
      </p:sp>
    </p:spTree>
    <p:extLst>
      <p:ext uri="{BB962C8B-B14F-4D97-AF65-F5344CB8AC3E}">
        <p14:creationId xmlns:p14="http://schemas.microsoft.com/office/powerpoint/2010/main" val="1974212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35</a:t>
            </a:fld>
            <a:endParaRPr lang="en-US" dirty="0"/>
          </a:p>
        </p:txBody>
      </p:sp>
      <p:sp>
        <p:nvSpPr>
          <p:cNvPr id="2" name="Title 3">
            <a:extLst>
              <a:ext uri="{FF2B5EF4-FFF2-40B4-BE49-F238E27FC236}">
                <a16:creationId xmlns:a16="http://schemas.microsoft.com/office/drawing/2014/main" id="{A9939ABA-A7D6-D818-F7C1-35BC13365508}"/>
              </a:ext>
            </a:extLst>
          </p:cNvPr>
          <p:cNvSpPr>
            <a:spLocks noGrp="1"/>
          </p:cNvSpPr>
          <p:nvPr>
            <p:ph type="ctrTitle"/>
          </p:nvPr>
        </p:nvSpPr>
        <p:spPr>
          <a:xfrm>
            <a:off x="3371849" y="685800"/>
            <a:ext cx="7886700" cy="533400"/>
          </a:xfrm>
        </p:spPr>
        <p:txBody>
          <a:bodyPr/>
          <a:lstStyle/>
          <a:p>
            <a:r>
              <a:rPr lang="en-US" sz="2800" dirty="0">
                <a:latin typeface="Lub Dub Medium" panose="020B0603030403020204" pitchFamily="34" charset="0"/>
              </a:rPr>
              <a:t>Table 3. Risk Factors for Diagnosed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D5E55C70-F57F-8EEB-B293-B584DB140081}"/>
              </a:ext>
            </a:extLst>
          </p:cNvPr>
          <p:cNvGraphicFramePr>
            <a:graphicFrameLocks noGrp="1"/>
          </p:cNvGraphicFramePr>
          <p:nvPr>
            <p:extLst>
              <p:ext uri="{D42A27DB-BD31-4B8C-83A1-F6EECF244321}">
                <p14:modId xmlns:p14="http://schemas.microsoft.com/office/powerpoint/2010/main" val="2965492547"/>
              </p:ext>
            </p:extLst>
          </p:nvPr>
        </p:nvGraphicFramePr>
        <p:xfrm>
          <a:off x="1006473" y="1217902"/>
          <a:ext cx="12617451" cy="4740656"/>
        </p:xfrm>
        <a:graphic>
          <a:graphicData uri="http://schemas.openxmlformats.org/drawingml/2006/table">
            <a:tbl>
              <a:tblPr firstRow="1" firstCol="1" bandRow="1"/>
              <a:tblGrid>
                <a:gridCol w="1751302">
                  <a:extLst>
                    <a:ext uri="{9D8B030D-6E8A-4147-A177-3AD203B41FA5}">
                      <a16:colId xmlns:a16="http://schemas.microsoft.com/office/drawing/2014/main" val="187974578"/>
                    </a:ext>
                  </a:extLst>
                </a:gridCol>
                <a:gridCol w="2119024">
                  <a:extLst>
                    <a:ext uri="{9D8B030D-6E8A-4147-A177-3AD203B41FA5}">
                      <a16:colId xmlns:a16="http://schemas.microsoft.com/office/drawing/2014/main" val="159963502"/>
                    </a:ext>
                  </a:extLst>
                </a:gridCol>
                <a:gridCol w="5105400">
                  <a:extLst>
                    <a:ext uri="{9D8B030D-6E8A-4147-A177-3AD203B41FA5}">
                      <a16:colId xmlns:a16="http://schemas.microsoft.com/office/drawing/2014/main" val="378916588"/>
                    </a:ext>
                  </a:extLst>
                </a:gridCol>
                <a:gridCol w="1981200">
                  <a:extLst>
                    <a:ext uri="{9D8B030D-6E8A-4147-A177-3AD203B41FA5}">
                      <a16:colId xmlns:a16="http://schemas.microsoft.com/office/drawing/2014/main" val="3200861375"/>
                    </a:ext>
                  </a:extLst>
                </a:gridCol>
                <a:gridCol w="1660525">
                  <a:extLst>
                    <a:ext uri="{9D8B030D-6E8A-4147-A177-3AD203B41FA5}">
                      <a16:colId xmlns:a16="http://schemas.microsoft.com/office/drawing/2014/main" val="1648254311"/>
                    </a:ext>
                  </a:extLst>
                </a:gridCol>
              </a:tblGrid>
              <a:tr h="197286">
                <a:tc gridSpan="5">
                  <a:txBody>
                    <a:bodyPr/>
                    <a:lstStyle/>
                    <a:p>
                      <a:pPr marL="0" marR="0">
                        <a:lnSpc>
                          <a:spcPct val="15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Social determinants of health</a:t>
                      </a: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10583829"/>
                  </a:ext>
                </a:extLst>
              </a:tr>
              <a:tr h="645522">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Education</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Single studies</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Higher education: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lifetime risk of AF (U.S. based ARIC study)</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Higher education in young individuals: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of AF diagnosis (Danish study)</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Variable ↑</a:t>
                      </a:r>
                      <a:r>
                        <a:rPr lang="en-US" sz="1800" dirty="0">
                          <a:effectLst/>
                          <a:latin typeface="Times New Roman"/>
                          <a:ea typeface="Times New Roman" panose="02020603050405020304" pitchFamily="18" charset="0"/>
                          <a:sym typeface="Symbol" panose="05050102010706020507" pitchFamily="18" charset="2"/>
                        </a:rPr>
                        <a:t></a:t>
                      </a:r>
                      <a:r>
                        <a:rPr lang="en-US" sz="1800" dirty="0">
                          <a:effectLst/>
                          <a:latin typeface="Times New Roman"/>
                          <a:ea typeface="Times New Roman" panose="02020603050405020304" pitchFamily="18" charset="0"/>
                        </a:rPr>
                        <a:t> 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N/A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0023526"/>
                  </a:ext>
                </a:extLst>
              </a:tr>
              <a:tr h="481230">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MR</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AF risk related but largely mediated via BMI (57.5%), type 2 Diabetes (9.8%), SBP (18.7%), and smoking (7.1%)</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171714049"/>
                  </a:ext>
                </a:extLst>
              </a:tr>
              <a:tr h="420968">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Income</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Single studies</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Higher income: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lifetime risk of AF (U.S. based ARIC study)</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Higher income in young individuals: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of AF diagnosis (Danish study)</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Variable ↑</a:t>
                      </a:r>
                      <a:r>
                        <a:rPr lang="en-US" sz="1800" dirty="0">
                          <a:effectLst/>
                          <a:latin typeface="Times New Roman"/>
                          <a:ea typeface="Times New Roman" panose="02020603050405020304" pitchFamily="18" charset="0"/>
                          <a:sym typeface="Symbol" panose="05050102010706020507" pitchFamily="18" charset="2"/>
                        </a:rPr>
                        <a:t></a:t>
                      </a:r>
                      <a:r>
                        <a:rPr lang="en-US" sz="1800" dirty="0">
                          <a:effectLst/>
                          <a:latin typeface="Times New Roman"/>
                          <a:ea typeface="Times New Roman" panose="02020603050405020304" pitchFamily="18" charset="0"/>
                        </a:rPr>
                        <a:t> 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3275691"/>
                  </a:ext>
                </a:extLst>
              </a:tr>
            </a:tbl>
          </a:graphicData>
        </a:graphic>
      </p:graphicFrame>
      <p:sp>
        <p:nvSpPr>
          <p:cNvPr id="6" name="TextBox 5">
            <a:extLst>
              <a:ext uri="{FF2B5EF4-FFF2-40B4-BE49-F238E27FC236}">
                <a16:creationId xmlns:a16="http://schemas.microsoft.com/office/drawing/2014/main" id="{F550913A-C1D6-B62E-E4EB-7175D8AA29A8}"/>
              </a:ext>
            </a:extLst>
          </p:cNvPr>
          <p:cNvSpPr txBox="1"/>
          <p:nvPr/>
        </p:nvSpPr>
        <p:spPr>
          <a:xfrm>
            <a:off x="1006473" y="6181697"/>
            <a:ext cx="5197584" cy="276999"/>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
        <p:nvSpPr>
          <p:cNvPr id="7" name="TextBox 6">
            <a:extLst>
              <a:ext uri="{FF2B5EF4-FFF2-40B4-BE49-F238E27FC236}">
                <a16:creationId xmlns:a16="http://schemas.microsoft.com/office/drawing/2014/main" id="{FFD5A819-151C-9427-9ACA-6DF5373FE74A}"/>
              </a:ext>
            </a:extLst>
          </p:cNvPr>
          <p:cNvSpPr txBox="1"/>
          <p:nvPr/>
        </p:nvSpPr>
        <p:spPr>
          <a:xfrm>
            <a:off x="1006473" y="6528137"/>
            <a:ext cx="12954000" cy="1015663"/>
          </a:xfrm>
          <a:prstGeom prst="rect">
            <a:avLst/>
          </a:prstGeom>
          <a:noFill/>
        </p:spPr>
        <p:txBody>
          <a:bodyPr wrap="square">
            <a:spAutoFit/>
          </a:bodyPr>
          <a:lstStyle/>
          <a:p>
            <a:r>
              <a:rPr lang="en-US" sz="1200" dirty="0">
                <a:latin typeface="Lub Dub Medium" panose="020B0603030403020204" pitchFamily="34" charset="0"/>
              </a:rPr>
              <a:t>AF, atrial fibrillation; ASCVD, atherosclerotic cardiovascular disease; BMI, body mass index; BNP, brain </a:t>
            </a:r>
            <a:r>
              <a:rPr lang="en-US" sz="1200" dirty="0" err="1">
                <a:latin typeface="Lub Dub Medium" panose="020B0603030403020204" pitchFamily="34" charset="0"/>
              </a:rPr>
              <a:t>naturiuretic</a:t>
            </a:r>
            <a:r>
              <a:rPr lang="en-US" sz="1200" dirty="0">
                <a:latin typeface="Lub Dub Medium" panose="020B0603030403020204" pitchFamily="34" charset="0"/>
              </a:rPr>
              <a:t> peptide; BP, blood pressure; CABG, coronary artery bypass graft surgery; CAD, coronary artery disease; CI, confidence interval; CKD, chronic kidney disease; DBP, diastolic blood pressure; DM, diabetes mellitus; ECG, electrocardiogram; GWAS, genome-wide association study; HF, heart failure; HR, hazard ratio; LA, left atrial; LRFM, lifestyle and risk factor modification; LV, left ventricular; LVH, left ventricular hypertrophy; MA, meta-analysis; MR, Mendelian randomization; N/A, not available/applicable; OR, odds ratio; RR, relative risk; OSA, obstructive sleep apnea; SMD, standardized mean difference; SBP, systolic blood pressure; SES, socioeconomic status; SR, systematic review; and VHD, valvular heart disease</a:t>
            </a:r>
          </a:p>
        </p:txBody>
      </p:sp>
    </p:spTree>
    <p:extLst>
      <p:ext uri="{BB962C8B-B14F-4D97-AF65-F5344CB8AC3E}">
        <p14:creationId xmlns:p14="http://schemas.microsoft.com/office/powerpoint/2010/main" val="36747551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36</a:t>
            </a:fld>
            <a:endParaRPr lang="en-US" dirty="0"/>
          </a:p>
        </p:txBody>
      </p:sp>
      <p:sp>
        <p:nvSpPr>
          <p:cNvPr id="2" name="Title 3">
            <a:extLst>
              <a:ext uri="{FF2B5EF4-FFF2-40B4-BE49-F238E27FC236}">
                <a16:creationId xmlns:a16="http://schemas.microsoft.com/office/drawing/2014/main" id="{61188E9C-D722-48BF-BF12-8937A0568920}"/>
              </a:ext>
            </a:extLst>
          </p:cNvPr>
          <p:cNvSpPr>
            <a:spLocks noGrp="1"/>
          </p:cNvSpPr>
          <p:nvPr>
            <p:ph type="ctrTitle"/>
          </p:nvPr>
        </p:nvSpPr>
        <p:spPr>
          <a:xfrm>
            <a:off x="3371850" y="1989518"/>
            <a:ext cx="7886700" cy="533400"/>
          </a:xfrm>
        </p:spPr>
        <p:txBody>
          <a:bodyPr/>
          <a:lstStyle/>
          <a:p>
            <a:r>
              <a:rPr lang="en-US" sz="2800" dirty="0">
                <a:latin typeface="Lub Dub Medium" panose="020B0603030403020204" pitchFamily="34" charset="0"/>
              </a:rPr>
              <a:t>Table 3. Risk Factors for Diagnosed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975E94ED-4313-C2C2-6A40-1D9284C7CD53}"/>
              </a:ext>
            </a:extLst>
          </p:cNvPr>
          <p:cNvGraphicFramePr>
            <a:graphicFrameLocks noGrp="1"/>
          </p:cNvGraphicFramePr>
          <p:nvPr>
            <p:extLst>
              <p:ext uri="{D42A27DB-BD31-4B8C-83A1-F6EECF244321}">
                <p14:modId xmlns:p14="http://schemas.microsoft.com/office/powerpoint/2010/main" val="637015465"/>
              </p:ext>
            </p:extLst>
          </p:nvPr>
        </p:nvGraphicFramePr>
        <p:xfrm>
          <a:off x="922338" y="3002789"/>
          <a:ext cx="12785724" cy="3005719"/>
        </p:xfrm>
        <a:graphic>
          <a:graphicData uri="http://schemas.openxmlformats.org/drawingml/2006/table">
            <a:tbl>
              <a:tblPr firstRow="1" firstCol="1" bandRow="1"/>
              <a:tblGrid>
                <a:gridCol w="1774658">
                  <a:extLst>
                    <a:ext uri="{9D8B030D-6E8A-4147-A177-3AD203B41FA5}">
                      <a16:colId xmlns:a16="http://schemas.microsoft.com/office/drawing/2014/main" val="1195329333"/>
                    </a:ext>
                  </a:extLst>
                </a:gridCol>
                <a:gridCol w="4303675">
                  <a:extLst>
                    <a:ext uri="{9D8B030D-6E8A-4147-A177-3AD203B41FA5}">
                      <a16:colId xmlns:a16="http://schemas.microsoft.com/office/drawing/2014/main" val="4113432456"/>
                    </a:ext>
                  </a:extLst>
                </a:gridCol>
                <a:gridCol w="4303675">
                  <a:extLst>
                    <a:ext uri="{9D8B030D-6E8A-4147-A177-3AD203B41FA5}">
                      <a16:colId xmlns:a16="http://schemas.microsoft.com/office/drawing/2014/main" val="2559880295"/>
                    </a:ext>
                  </a:extLst>
                </a:gridCol>
                <a:gridCol w="1792559">
                  <a:extLst>
                    <a:ext uri="{9D8B030D-6E8A-4147-A177-3AD203B41FA5}">
                      <a16:colId xmlns:a16="http://schemas.microsoft.com/office/drawing/2014/main" val="3928036198"/>
                    </a:ext>
                  </a:extLst>
                </a:gridCol>
                <a:gridCol w="611157">
                  <a:extLst>
                    <a:ext uri="{9D8B030D-6E8A-4147-A177-3AD203B41FA5}">
                      <a16:colId xmlns:a16="http://schemas.microsoft.com/office/drawing/2014/main" val="2186919178"/>
                    </a:ext>
                  </a:extLst>
                </a:gridCol>
              </a:tblGrid>
              <a:tr h="1600199">
                <a:tc rowSpan="2">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Socioeconomic status</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Single studies</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Cumulative socioeconomic disadvantage: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(HR, 1.57)</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Individual’s poorest areas: 12%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d 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Low SES: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 </a:t>
                      </a:r>
                      <a:r>
                        <a:rPr lang="en-US" sz="1800" dirty="0">
                          <a:effectLst/>
                          <a:latin typeface="Times New Roman" panose="02020603050405020304" pitchFamily="18" charset="0"/>
                          <a:ea typeface="Times New Roman" panose="02020603050405020304" pitchFamily="18" charset="0"/>
                        </a:rPr>
                        <a:t>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N/A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5153896"/>
                  </a:ext>
                </a:extLst>
              </a:tr>
              <a:tr h="702760">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SR/MA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Heterogeneous results</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700181610"/>
                  </a:ext>
                </a:extLst>
              </a:tr>
              <a:tr h="702760">
                <a:tc gridSpan="5">
                  <a:txBody>
                    <a:bodyPr/>
                    <a:lstStyle/>
                    <a:p>
                      <a:pPr marL="0" marR="0">
                        <a:lnSpc>
                          <a:spcPct val="15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64194063"/>
                  </a:ext>
                </a:extLst>
              </a:tr>
            </a:tbl>
          </a:graphicData>
        </a:graphic>
      </p:graphicFrame>
      <p:sp>
        <p:nvSpPr>
          <p:cNvPr id="4" name="TextBox 3">
            <a:extLst>
              <a:ext uri="{FF2B5EF4-FFF2-40B4-BE49-F238E27FC236}">
                <a16:creationId xmlns:a16="http://schemas.microsoft.com/office/drawing/2014/main" id="{5FF0DBFE-ADFD-BADF-053B-D94D5AD1F111}"/>
              </a:ext>
            </a:extLst>
          </p:cNvPr>
          <p:cNvSpPr txBox="1"/>
          <p:nvPr/>
        </p:nvSpPr>
        <p:spPr>
          <a:xfrm>
            <a:off x="922338" y="5555360"/>
            <a:ext cx="5257800" cy="276999"/>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
        <p:nvSpPr>
          <p:cNvPr id="7" name="TextBox 6">
            <a:extLst>
              <a:ext uri="{FF2B5EF4-FFF2-40B4-BE49-F238E27FC236}">
                <a16:creationId xmlns:a16="http://schemas.microsoft.com/office/drawing/2014/main" id="{30800A89-1268-0B85-99A0-45FAFA93D36A}"/>
              </a:ext>
            </a:extLst>
          </p:cNvPr>
          <p:cNvSpPr txBox="1"/>
          <p:nvPr/>
        </p:nvSpPr>
        <p:spPr>
          <a:xfrm>
            <a:off x="838200" y="5943600"/>
            <a:ext cx="12954000" cy="1015663"/>
          </a:xfrm>
          <a:prstGeom prst="rect">
            <a:avLst/>
          </a:prstGeom>
          <a:noFill/>
        </p:spPr>
        <p:txBody>
          <a:bodyPr wrap="square">
            <a:spAutoFit/>
          </a:bodyPr>
          <a:lstStyle/>
          <a:p>
            <a:r>
              <a:rPr lang="en-US" sz="1200" dirty="0">
                <a:latin typeface="Lub Dub Medium" panose="020B0603030403020204" pitchFamily="34" charset="0"/>
              </a:rPr>
              <a:t>AF, atrial fibrillation; ASCVD, atherosclerotic cardiovascular disease; BMI, body mass index; BNP, brain </a:t>
            </a:r>
            <a:r>
              <a:rPr lang="en-US" sz="1200" dirty="0" err="1">
                <a:latin typeface="Lub Dub Medium" panose="020B0603030403020204" pitchFamily="34" charset="0"/>
              </a:rPr>
              <a:t>naturiuretic</a:t>
            </a:r>
            <a:r>
              <a:rPr lang="en-US" sz="1200" dirty="0">
                <a:latin typeface="Lub Dub Medium" panose="020B0603030403020204" pitchFamily="34" charset="0"/>
              </a:rPr>
              <a:t> peptide; BP, blood pressure; CABG, coronary artery bypass graft surgery; CAD, coronary artery disease; CI, confidence interval; CKD, chronic kidney disease; DBP, diastolic blood pressure; DM, diabetes mellitus; ECG, electrocardiogram; GWAS, genome-wide association study; HF, heart failure; HR, hazard ratio; LA, left atrial; LRFM, lifestyle and risk factor modification; LV, left ventricular; LVH, left ventricular hypertrophy; MA, meta-analysis; MR, Mendelian randomization; N/A, not available/applicable; OR, odds ratio; RR, relative risk; OSA, obstructive sleep apnea; SMD, standardized mean difference; SBP, systolic blood pressure; SES, socioeconomic status; SR, systematic review; and VHD, valvular heart disease</a:t>
            </a:r>
          </a:p>
        </p:txBody>
      </p:sp>
    </p:spTree>
    <p:extLst>
      <p:ext uri="{BB962C8B-B14F-4D97-AF65-F5344CB8AC3E}">
        <p14:creationId xmlns:p14="http://schemas.microsoft.com/office/powerpoint/2010/main" val="2775367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37</a:t>
            </a:fld>
            <a:endParaRPr lang="en-US" dirty="0"/>
          </a:p>
        </p:txBody>
      </p:sp>
      <p:sp>
        <p:nvSpPr>
          <p:cNvPr id="2" name="Title 3">
            <a:extLst>
              <a:ext uri="{FF2B5EF4-FFF2-40B4-BE49-F238E27FC236}">
                <a16:creationId xmlns:a16="http://schemas.microsoft.com/office/drawing/2014/main" id="{9F82F7F0-307A-E184-70C8-6E7132658955}"/>
              </a:ext>
            </a:extLst>
          </p:cNvPr>
          <p:cNvSpPr>
            <a:spLocks noGrp="1"/>
          </p:cNvSpPr>
          <p:nvPr>
            <p:ph type="ctrTitle"/>
          </p:nvPr>
        </p:nvSpPr>
        <p:spPr>
          <a:xfrm>
            <a:off x="3371850" y="685800"/>
            <a:ext cx="7886700" cy="533400"/>
          </a:xfrm>
        </p:spPr>
        <p:txBody>
          <a:bodyPr/>
          <a:lstStyle/>
          <a:p>
            <a:r>
              <a:rPr lang="en-US" sz="2800" dirty="0">
                <a:latin typeface="Lub Dub Medium" panose="020B0603030403020204" pitchFamily="34" charset="0"/>
              </a:rPr>
              <a:t>Table 3. Risk Factors for Diagnosed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F8E7BF32-E9B9-0E5D-45C2-3DE648B47F1B}"/>
              </a:ext>
            </a:extLst>
          </p:cNvPr>
          <p:cNvGraphicFramePr>
            <a:graphicFrameLocks noGrp="1"/>
          </p:cNvGraphicFramePr>
          <p:nvPr>
            <p:extLst>
              <p:ext uri="{D42A27DB-BD31-4B8C-83A1-F6EECF244321}">
                <p14:modId xmlns:p14="http://schemas.microsoft.com/office/powerpoint/2010/main" val="4021205576"/>
              </p:ext>
            </p:extLst>
          </p:nvPr>
        </p:nvGraphicFramePr>
        <p:xfrm>
          <a:off x="1066800" y="1371600"/>
          <a:ext cx="12496800" cy="4648199"/>
        </p:xfrm>
        <a:graphic>
          <a:graphicData uri="http://schemas.openxmlformats.org/drawingml/2006/table">
            <a:tbl>
              <a:tblPr firstRow="1" firstCol="1" bandRow="1"/>
              <a:tblGrid>
                <a:gridCol w="1734555">
                  <a:extLst>
                    <a:ext uri="{9D8B030D-6E8A-4147-A177-3AD203B41FA5}">
                      <a16:colId xmlns:a16="http://schemas.microsoft.com/office/drawing/2014/main" val="1413566338"/>
                    </a:ext>
                  </a:extLst>
                </a:gridCol>
                <a:gridCol w="2023290">
                  <a:extLst>
                    <a:ext uri="{9D8B030D-6E8A-4147-A177-3AD203B41FA5}">
                      <a16:colId xmlns:a16="http://schemas.microsoft.com/office/drawing/2014/main" val="2678416917"/>
                    </a:ext>
                  </a:extLst>
                </a:gridCol>
                <a:gridCol w="6037709">
                  <a:extLst>
                    <a:ext uri="{9D8B030D-6E8A-4147-A177-3AD203B41FA5}">
                      <a16:colId xmlns:a16="http://schemas.microsoft.com/office/drawing/2014/main" val="1333576221"/>
                    </a:ext>
                  </a:extLst>
                </a:gridCol>
                <a:gridCol w="1433956">
                  <a:extLst>
                    <a:ext uri="{9D8B030D-6E8A-4147-A177-3AD203B41FA5}">
                      <a16:colId xmlns:a16="http://schemas.microsoft.com/office/drawing/2014/main" val="2597142193"/>
                    </a:ext>
                  </a:extLst>
                </a:gridCol>
                <a:gridCol w="1267290">
                  <a:extLst>
                    <a:ext uri="{9D8B030D-6E8A-4147-A177-3AD203B41FA5}">
                      <a16:colId xmlns:a16="http://schemas.microsoft.com/office/drawing/2014/main" val="446736246"/>
                    </a:ext>
                  </a:extLst>
                </a:gridCol>
              </a:tblGrid>
              <a:tr h="627445">
                <a:tc gridSpan="5">
                  <a:txBody>
                    <a:bodyPr/>
                    <a:lstStyle/>
                    <a:p>
                      <a:pPr marL="0" marR="0">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Genetics</a:t>
                      </a:r>
                      <a:endParaRPr lang="en-US" sz="180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48449844"/>
                  </a:ext>
                </a:extLst>
              </a:tr>
              <a:tr h="627445">
                <a:tc rowSpan="2">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Family history/ heritability</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Single studies</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Family history of AF: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R</a:t>
                      </a:r>
                      <a:r>
                        <a:rPr lang="en-US" sz="1800" dirty="0">
                          <a:effectLst/>
                          <a:latin typeface="Times New Roman" panose="02020603050405020304" pitchFamily="18" charset="0"/>
                          <a:ea typeface="Times New Roman" panose="02020603050405020304" pitchFamily="18" charset="0"/>
                        </a:rPr>
                        <a:t>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N/A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4706222"/>
                  </a:ext>
                </a:extLst>
              </a:tr>
              <a:tr h="1340251">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MR</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Proportion heritability explained by loci in European ancestry analysis, 42%</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27711708"/>
                  </a:ext>
                </a:extLst>
              </a:tr>
              <a:tr h="2053058">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GWAS</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Number of AF risk loci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rPr>
                        <a:t>s with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number of subjects studied. In 2018, 97-111 loci explained ~11%-42% of the heritability of AF in individuals of European ancestry</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R</a:t>
                      </a:r>
                      <a:r>
                        <a:rPr lang="en-US" sz="1800" dirty="0">
                          <a:effectLst/>
                          <a:latin typeface="Times New Roman" panose="02020603050405020304" pitchFamily="18" charset="0"/>
                          <a:ea typeface="Times New Roman" panose="02020603050405020304" pitchFamily="18" charset="0"/>
                        </a:rPr>
                        <a:t>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2709805"/>
                  </a:ext>
                </a:extLst>
              </a:tr>
            </a:tbl>
          </a:graphicData>
        </a:graphic>
      </p:graphicFrame>
      <p:sp>
        <p:nvSpPr>
          <p:cNvPr id="6" name="TextBox 5">
            <a:extLst>
              <a:ext uri="{FF2B5EF4-FFF2-40B4-BE49-F238E27FC236}">
                <a16:creationId xmlns:a16="http://schemas.microsoft.com/office/drawing/2014/main" id="{310F3CFC-FF3B-F05F-8927-F276B316609F}"/>
              </a:ext>
            </a:extLst>
          </p:cNvPr>
          <p:cNvSpPr txBox="1"/>
          <p:nvPr/>
        </p:nvSpPr>
        <p:spPr>
          <a:xfrm>
            <a:off x="1066800" y="6154518"/>
            <a:ext cx="5562600" cy="276999"/>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
        <p:nvSpPr>
          <p:cNvPr id="8" name="TextBox 7">
            <a:extLst>
              <a:ext uri="{FF2B5EF4-FFF2-40B4-BE49-F238E27FC236}">
                <a16:creationId xmlns:a16="http://schemas.microsoft.com/office/drawing/2014/main" id="{CE9311EF-6688-DFAD-A6D2-19B3BE550A1E}"/>
              </a:ext>
            </a:extLst>
          </p:cNvPr>
          <p:cNvSpPr txBox="1"/>
          <p:nvPr/>
        </p:nvSpPr>
        <p:spPr>
          <a:xfrm>
            <a:off x="1065212" y="6482653"/>
            <a:ext cx="12954000" cy="1015663"/>
          </a:xfrm>
          <a:prstGeom prst="rect">
            <a:avLst/>
          </a:prstGeom>
          <a:noFill/>
        </p:spPr>
        <p:txBody>
          <a:bodyPr wrap="square">
            <a:spAutoFit/>
          </a:bodyPr>
          <a:lstStyle/>
          <a:p>
            <a:r>
              <a:rPr lang="en-US" sz="1200" dirty="0">
                <a:latin typeface="Lub Dub Medium" panose="020B0603030403020204" pitchFamily="34" charset="0"/>
              </a:rPr>
              <a:t>AF, atrial fibrillation; ASCVD, atherosclerotic cardiovascular disease; BMI, body mass index; BNP, brain </a:t>
            </a:r>
            <a:r>
              <a:rPr lang="en-US" sz="1200" dirty="0" err="1">
                <a:latin typeface="Lub Dub Medium" panose="020B0603030403020204" pitchFamily="34" charset="0"/>
              </a:rPr>
              <a:t>naturiuretic</a:t>
            </a:r>
            <a:r>
              <a:rPr lang="en-US" sz="1200" dirty="0">
                <a:latin typeface="Lub Dub Medium" panose="020B0603030403020204" pitchFamily="34" charset="0"/>
              </a:rPr>
              <a:t> peptide; BP, blood pressure; CABG, coronary artery bypass graft surgery; CAD, coronary artery disease; CI, confidence interval; CKD, chronic kidney disease; DBP, diastolic blood pressure; DM, diabetes mellitus; ECG, electrocardiogram; GWAS, genome-wide association study; HF, heart failure; HR, hazard ratio; LA, left atrial; LRFM, lifestyle and risk factor modification; LV, left ventricular; LVH, left ventricular hypertrophy; MA, meta-analysis; MR, Mendelian randomization; N/A, not available/applicable; OR, odds ratio; RR, relative risk; OSA, obstructive sleep apnea; SMD, standardized mean difference; SBP, systolic blood pressure; SES, socioeconomic status; SR, systematic review; and VHD, valvular heart disease</a:t>
            </a:r>
          </a:p>
        </p:txBody>
      </p:sp>
    </p:spTree>
    <p:extLst>
      <p:ext uri="{BB962C8B-B14F-4D97-AF65-F5344CB8AC3E}">
        <p14:creationId xmlns:p14="http://schemas.microsoft.com/office/powerpoint/2010/main" val="28609240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99EFFE1-87DF-4ECE-0F53-4B0DBD95D0C1}"/>
              </a:ext>
            </a:extLst>
          </p:cNvPr>
          <p:cNvSpPr>
            <a:spLocks noGrp="1"/>
          </p:cNvSpPr>
          <p:nvPr>
            <p:ph type="sldNum" sz="quarter" idx="4"/>
          </p:nvPr>
        </p:nvSpPr>
        <p:spPr/>
        <p:txBody>
          <a:bodyPr/>
          <a:lstStyle/>
          <a:p>
            <a:fld id="{01CD3B2E-BC1C-6C4D-9D91-A67B950EE325}" type="slidenum">
              <a:rPr lang="en-US" smtClean="0"/>
              <a:pPr/>
              <a:t>38</a:t>
            </a:fld>
            <a:endParaRPr lang="en-US" dirty="0"/>
          </a:p>
        </p:txBody>
      </p:sp>
      <p:sp>
        <p:nvSpPr>
          <p:cNvPr id="7" name="TextBox 6">
            <a:extLst>
              <a:ext uri="{FF2B5EF4-FFF2-40B4-BE49-F238E27FC236}">
                <a16:creationId xmlns:a16="http://schemas.microsoft.com/office/drawing/2014/main" id="{DACD5BB7-1529-01BA-48E8-1AA4A47321A4}"/>
              </a:ext>
            </a:extLst>
          </p:cNvPr>
          <p:cNvSpPr txBox="1"/>
          <p:nvPr/>
        </p:nvSpPr>
        <p:spPr>
          <a:xfrm>
            <a:off x="2362200" y="2483584"/>
            <a:ext cx="9906000" cy="1631216"/>
          </a:xfrm>
          <a:prstGeom prst="rect">
            <a:avLst/>
          </a:prstGeom>
          <a:noFill/>
        </p:spPr>
        <p:txBody>
          <a:bodyPr wrap="square">
            <a:spAutoFit/>
          </a:bodyPr>
          <a:lstStyle/>
          <a:p>
            <a:pPr algn="ctr"/>
            <a:r>
              <a:rPr lang="en-US" sz="5000" dirty="0">
                <a:latin typeface="Lub Dub Bold" panose="020B0803030403020204" pitchFamily="34" charset="0"/>
              </a:rPr>
              <a:t>Atrial Arrhythmia Classiﬁcation and Definitions</a:t>
            </a:r>
          </a:p>
        </p:txBody>
      </p:sp>
    </p:spTree>
    <p:extLst>
      <p:ext uri="{BB962C8B-B14F-4D97-AF65-F5344CB8AC3E}">
        <p14:creationId xmlns:p14="http://schemas.microsoft.com/office/powerpoint/2010/main" val="18593064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39</a:t>
            </a:fld>
            <a:endParaRPr lang="en-US" dirty="0"/>
          </a:p>
        </p:txBody>
      </p:sp>
      <p:sp>
        <p:nvSpPr>
          <p:cNvPr id="7" name="Title 5">
            <a:extLst>
              <a:ext uri="{FF2B5EF4-FFF2-40B4-BE49-F238E27FC236}">
                <a16:creationId xmlns:a16="http://schemas.microsoft.com/office/drawing/2014/main" id="{01FC2176-D199-A6A2-30C8-7FE63AEA0E53}"/>
              </a:ext>
            </a:extLst>
          </p:cNvPr>
          <p:cNvSpPr>
            <a:spLocks noGrp="1"/>
          </p:cNvSpPr>
          <p:nvPr>
            <p:ph type="ctrTitle"/>
          </p:nvPr>
        </p:nvSpPr>
        <p:spPr>
          <a:xfrm>
            <a:off x="1982052" y="381000"/>
            <a:ext cx="10743348" cy="589547"/>
          </a:xfrm>
        </p:spPr>
        <p:txBody>
          <a:bodyPr/>
          <a:lstStyle/>
          <a:p>
            <a:r>
              <a:rPr lang="en-US" sz="2800" dirty="0">
                <a:latin typeface="Lub Dub Medium" panose="020B0603030403020204" pitchFamily="34" charset="0"/>
              </a:rPr>
              <a:t>Figure 4. AF Stages: Evolution of Atrial Arrhythmia Progression</a:t>
            </a:r>
          </a:p>
        </p:txBody>
      </p:sp>
      <p:sp>
        <p:nvSpPr>
          <p:cNvPr id="10" name="TextBox 9">
            <a:extLst>
              <a:ext uri="{FF2B5EF4-FFF2-40B4-BE49-F238E27FC236}">
                <a16:creationId xmlns:a16="http://schemas.microsoft.com/office/drawing/2014/main" id="{A6860449-BAF6-53F9-D201-A7A1EC4AF817}"/>
              </a:ext>
            </a:extLst>
          </p:cNvPr>
          <p:cNvSpPr txBox="1"/>
          <p:nvPr/>
        </p:nvSpPr>
        <p:spPr>
          <a:xfrm>
            <a:off x="304800" y="6893866"/>
            <a:ext cx="1447800" cy="461665"/>
          </a:xfrm>
          <a:prstGeom prst="rect">
            <a:avLst/>
          </a:prstGeom>
          <a:noFill/>
        </p:spPr>
        <p:txBody>
          <a:bodyPr wrap="square">
            <a:spAutoFit/>
          </a:bodyPr>
          <a:lstStyle/>
          <a:p>
            <a:r>
              <a:rPr lang="en-US" sz="1200" dirty="0">
                <a:latin typeface="Lub Dub Medium" panose="020B0603030403020204" pitchFamily="34" charset="0"/>
              </a:rPr>
              <a:t>AF indicates atrial fibrillation.</a:t>
            </a:r>
          </a:p>
        </p:txBody>
      </p:sp>
      <p:pic>
        <p:nvPicPr>
          <p:cNvPr id="2" name="Picture 1">
            <a:extLst>
              <a:ext uri="{FF2B5EF4-FFF2-40B4-BE49-F238E27FC236}">
                <a16:creationId xmlns:a16="http://schemas.microsoft.com/office/drawing/2014/main" id="{21592119-7834-3293-66C3-1261D8CEB35F}"/>
              </a:ext>
            </a:extLst>
          </p:cNvPr>
          <p:cNvPicPr>
            <a:picLocks noChangeAspect="1"/>
          </p:cNvPicPr>
          <p:nvPr/>
        </p:nvPicPr>
        <p:blipFill rotWithShape="1">
          <a:blip r:embed="rId2">
            <a:extLst>
              <a:ext uri="{28A0092B-C50C-407E-A947-70E740481C1C}">
                <a14:useLocalDpi xmlns:a14="http://schemas.microsoft.com/office/drawing/2010/main" val="0"/>
              </a:ext>
            </a:extLst>
          </a:blip>
          <a:srcRect l="5648" t="7009" r="4889" b="11529"/>
          <a:stretch/>
        </p:blipFill>
        <p:spPr>
          <a:xfrm>
            <a:off x="1828800" y="966065"/>
            <a:ext cx="11633581" cy="6495415"/>
          </a:xfrm>
          <a:prstGeom prst="rect">
            <a:avLst/>
          </a:prstGeom>
        </p:spPr>
      </p:pic>
    </p:spTree>
    <p:extLst>
      <p:ext uri="{BB962C8B-B14F-4D97-AF65-F5344CB8AC3E}">
        <p14:creationId xmlns:p14="http://schemas.microsoft.com/office/powerpoint/2010/main" val="1048876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4066732-20ED-06D3-19B5-98204A879432}"/>
              </a:ext>
            </a:extLst>
          </p:cNvPr>
          <p:cNvSpPr>
            <a:spLocks noGrp="1"/>
          </p:cNvSpPr>
          <p:nvPr>
            <p:ph type="ctrTitle"/>
          </p:nvPr>
        </p:nvSpPr>
        <p:spPr>
          <a:xfrm>
            <a:off x="2667000" y="3200401"/>
            <a:ext cx="9296400" cy="914399"/>
          </a:xfrm>
        </p:spPr>
        <p:txBody>
          <a:bodyPr/>
          <a:lstStyle/>
          <a:p>
            <a:r>
              <a:rPr lang="en-US" dirty="0"/>
              <a:t>Top 10 Take-Home Messages</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4</a:t>
            </a:fld>
            <a:endParaRPr lang="en-US" dirty="0"/>
          </a:p>
        </p:txBody>
      </p:sp>
      <p:sp>
        <p:nvSpPr>
          <p:cNvPr id="8" name="Subtitle 4">
            <a:extLst>
              <a:ext uri="{FF2B5EF4-FFF2-40B4-BE49-F238E27FC236}">
                <a16:creationId xmlns:a16="http://schemas.microsoft.com/office/drawing/2014/main" id="{403DB8A7-23F7-8501-CB2A-187E32E938B5}"/>
              </a:ext>
            </a:extLst>
          </p:cNvPr>
          <p:cNvSpPr>
            <a:spLocks noGrp="1"/>
          </p:cNvSpPr>
          <p:nvPr/>
        </p:nvSpPr>
        <p:spPr>
          <a:xfrm>
            <a:off x="4362450" y="4114800"/>
            <a:ext cx="5905500" cy="5729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ysClr val="windowText" lastClr="000000"/>
                </a:solidFill>
                <a:latin typeface="Lub Dub Medium" panose="020B0603030403020204" pitchFamily="34" charset="77"/>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ysClr val="windowText" lastClr="000000"/>
                </a:solidFill>
                <a:latin typeface="Calibri" panose="020F0502020204030204"/>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ysClr val="windowText" lastClr="000000"/>
                </a:solidFill>
                <a:latin typeface="Calibri" panose="020F0502020204030204"/>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ysClr val="windowText" lastClr="000000"/>
                </a:solidFill>
                <a:latin typeface="Calibri" panose="020F0502020204030204"/>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ysClr val="windowText" lastClr="000000"/>
                </a:solidFill>
                <a:latin typeface="Calibri" panose="020F0502020204030204"/>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ysClr val="windowText" lastClr="000000"/>
                </a:solidFill>
                <a:latin typeface="Calibri" panose="020F0502020204030204"/>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ysClr val="windowText" lastClr="000000"/>
                </a:solidFill>
                <a:latin typeface="Calibri" panose="020F0502020204030204"/>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ysClr val="windowText" lastClr="000000"/>
                </a:solidFill>
                <a:latin typeface="Calibri" panose="020F0502020204030204"/>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ysClr val="windowText" lastClr="000000"/>
                </a:solidFill>
                <a:latin typeface="Calibri" panose="020F0502020204030204"/>
              </a:defRPr>
            </a:lvl9pPr>
          </a:lstStyle>
          <a:p>
            <a:r>
              <a:rPr lang="en-US" dirty="0"/>
              <a:t>2023 Guideline for Atrial Fibrillation</a:t>
            </a:r>
          </a:p>
        </p:txBody>
      </p:sp>
    </p:spTree>
    <p:extLst>
      <p:ext uri="{BB962C8B-B14F-4D97-AF65-F5344CB8AC3E}">
        <p14:creationId xmlns:p14="http://schemas.microsoft.com/office/powerpoint/2010/main" val="14857385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0771B5-C036-817D-A116-5A9AB21CC069}"/>
              </a:ext>
            </a:extLst>
          </p:cNvPr>
          <p:cNvPicPr>
            <a:picLocks noChangeAspect="1"/>
          </p:cNvPicPr>
          <p:nvPr/>
        </p:nvPicPr>
        <p:blipFill rotWithShape="1">
          <a:blip r:embed="rId2">
            <a:extLst>
              <a:ext uri="{28A0092B-C50C-407E-A947-70E740481C1C}">
                <a14:useLocalDpi xmlns:a14="http://schemas.microsoft.com/office/drawing/2010/main" val="0"/>
              </a:ext>
            </a:extLst>
          </a:blip>
          <a:srcRect l="6617" t="11628" r="5815" b="5848"/>
          <a:stretch/>
        </p:blipFill>
        <p:spPr>
          <a:xfrm>
            <a:off x="1814724" y="304800"/>
            <a:ext cx="11000952" cy="7162800"/>
          </a:xfrm>
          <a:prstGeom prst="rect">
            <a:avLst/>
          </a:prstGeom>
        </p:spPr>
      </p:pic>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40</a:t>
            </a:fld>
            <a:endParaRPr lang="en-US" dirty="0"/>
          </a:p>
        </p:txBody>
      </p:sp>
      <p:sp>
        <p:nvSpPr>
          <p:cNvPr id="3" name="Title 5">
            <a:extLst>
              <a:ext uri="{FF2B5EF4-FFF2-40B4-BE49-F238E27FC236}">
                <a16:creationId xmlns:a16="http://schemas.microsoft.com/office/drawing/2014/main" id="{7DFD0C13-1CA3-8112-3769-B99A5E3F2565}"/>
              </a:ext>
            </a:extLst>
          </p:cNvPr>
          <p:cNvSpPr>
            <a:spLocks noGrp="1"/>
          </p:cNvSpPr>
          <p:nvPr>
            <p:ph type="ctrTitle"/>
          </p:nvPr>
        </p:nvSpPr>
        <p:spPr>
          <a:xfrm>
            <a:off x="228600" y="1295400"/>
            <a:ext cx="2590800" cy="1333500"/>
          </a:xfrm>
        </p:spPr>
        <p:txBody>
          <a:bodyPr/>
          <a:lstStyle/>
          <a:p>
            <a:r>
              <a:rPr lang="en-US" sz="2800" dirty="0">
                <a:latin typeface="Lub Dub Medium" panose="020B0603030403020204" pitchFamily="34" charset="0"/>
              </a:rPr>
              <a:t>Figure 5. Pillars for AF Management</a:t>
            </a:r>
          </a:p>
        </p:txBody>
      </p:sp>
      <p:sp>
        <p:nvSpPr>
          <p:cNvPr id="8" name="TextBox 7">
            <a:extLst>
              <a:ext uri="{FF2B5EF4-FFF2-40B4-BE49-F238E27FC236}">
                <a16:creationId xmlns:a16="http://schemas.microsoft.com/office/drawing/2014/main" id="{3E57F09A-1BD7-25B6-1F61-1FF9D15F19CD}"/>
              </a:ext>
            </a:extLst>
          </p:cNvPr>
          <p:cNvSpPr txBox="1"/>
          <p:nvPr/>
        </p:nvSpPr>
        <p:spPr>
          <a:xfrm>
            <a:off x="108481" y="7084367"/>
            <a:ext cx="1524000" cy="461665"/>
          </a:xfrm>
          <a:prstGeom prst="rect">
            <a:avLst/>
          </a:prstGeom>
          <a:noFill/>
        </p:spPr>
        <p:txBody>
          <a:bodyPr wrap="square">
            <a:spAutoFit/>
          </a:bodyPr>
          <a:lstStyle/>
          <a:p>
            <a:r>
              <a:rPr lang="en-US" sz="1200" dirty="0">
                <a:latin typeface="Lub Dub Medium" panose="020B0603030403020204" pitchFamily="34" charset="0"/>
              </a:rPr>
              <a:t>AF indicates atrial fibrillation.</a:t>
            </a:r>
          </a:p>
        </p:txBody>
      </p:sp>
    </p:spTree>
    <p:extLst>
      <p:ext uri="{BB962C8B-B14F-4D97-AF65-F5344CB8AC3E}">
        <p14:creationId xmlns:p14="http://schemas.microsoft.com/office/powerpoint/2010/main" val="28630125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41</a:t>
            </a:fld>
            <a:endParaRPr lang="en-US" dirty="0"/>
          </a:p>
        </p:txBody>
      </p:sp>
      <p:sp>
        <p:nvSpPr>
          <p:cNvPr id="2" name="Title 5">
            <a:extLst>
              <a:ext uri="{FF2B5EF4-FFF2-40B4-BE49-F238E27FC236}">
                <a16:creationId xmlns:a16="http://schemas.microsoft.com/office/drawing/2014/main" id="{0DB4F915-7833-3973-CE61-69AA6854F4A1}"/>
              </a:ext>
            </a:extLst>
          </p:cNvPr>
          <p:cNvSpPr>
            <a:spLocks noGrp="1"/>
          </p:cNvSpPr>
          <p:nvPr>
            <p:ph type="ctrTitle"/>
          </p:nvPr>
        </p:nvSpPr>
        <p:spPr>
          <a:xfrm>
            <a:off x="3505200" y="1600200"/>
            <a:ext cx="7620000" cy="647700"/>
          </a:xfrm>
        </p:spPr>
        <p:txBody>
          <a:bodyPr/>
          <a:lstStyle/>
          <a:p>
            <a:r>
              <a:rPr lang="en-US" sz="2800" dirty="0">
                <a:latin typeface="Lub Dub Medium" panose="020B0603030403020204" pitchFamily="34" charset="0"/>
              </a:rPr>
              <a:t>Figure 5. Pillars for AF Management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3" name="TextBox 2">
            <a:extLst>
              <a:ext uri="{FF2B5EF4-FFF2-40B4-BE49-F238E27FC236}">
                <a16:creationId xmlns:a16="http://schemas.microsoft.com/office/drawing/2014/main" id="{67D5833C-2720-143F-BA68-CB0E1604D61C}"/>
              </a:ext>
            </a:extLst>
          </p:cNvPr>
          <p:cNvSpPr txBox="1"/>
          <p:nvPr/>
        </p:nvSpPr>
        <p:spPr>
          <a:xfrm>
            <a:off x="2286000" y="2545139"/>
            <a:ext cx="10058400" cy="3139321"/>
          </a:xfrm>
          <a:prstGeom prst="rect">
            <a:avLst/>
          </a:prstGeom>
          <a:noFill/>
        </p:spPr>
        <p:txBody>
          <a:bodyPr wrap="square">
            <a:spAutoFit/>
          </a:bodyPr>
          <a:lstStyle/>
          <a:p>
            <a:r>
              <a:rPr lang="en-US" dirty="0">
                <a:latin typeface="Lub Dub Medium" panose="020B0603030403020204" pitchFamily="34" charset="0"/>
              </a:rPr>
              <a:t>When AF develops, holistic and optimal care of the patient at risk for AF, or who has developed AF, can be simply modeled using a building.  The foundation of care is treatment of comorbidities and risk factors and implementing behavioral change in all individuals to decrease the likelihood of developing AF and reducing its burden (Screening for all risk factors from HEAD 2 TOES).  Once AF develops, there are 3 important care processes that must be specifically addressed with all patients and aligned with their goals of therapy: Stroke risk assessment and treatment, if appropriate, Optimizing all modifiable risk factors, and Symptom management using rate- and rhythm-control strategies that consider AF burden in the context of an individual patient’s needs (SOS).  The overarching principle for AF management is Access to All Aspects of care to All (4 A’s). </a:t>
            </a:r>
          </a:p>
        </p:txBody>
      </p:sp>
      <p:sp>
        <p:nvSpPr>
          <p:cNvPr id="4" name="TextBox 3">
            <a:extLst>
              <a:ext uri="{FF2B5EF4-FFF2-40B4-BE49-F238E27FC236}">
                <a16:creationId xmlns:a16="http://schemas.microsoft.com/office/drawing/2014/main" id="{07CFC407-1A53-C7DA-9EC4-276286057A02}"/>
              </a:ext>
            </a:extLst>
          </p:cNvPr>
          <p:cNvSpPr txBox="1"/>
          <p:nvPr/>
        </p:nvSpPr>
        <p:spPr>
          <a:xfrm>
            <a:off x="2286000" y="6096000"/>
            <a:ext cx="4724400" cy="276999"/>
          </a:xfrm>
          <a:prstGeom prst="rect">
            <a:avLst/>
          </a:prstGeom>
          <a:noFill/>
        </p:spPr>
        <p:txBody>
          <a:bodyPr wrap="square">
            <a:spAutoFit/>
          </a:bodyPr>
          <a:lstStyle/>
          <a:p>
            <a:r>
              <a:rPr lang="en-US" sz="1200" dirty="0">
                <a:latin typeface="Lub Dub Medium" panose="020B0603030403020204" pitchFamily="34" charset="0"/>
              </a:rPr>
              <a:t>AF indicates atrial fibrillation.</a:t>
            </a:r>
          </a:p>
        </p:txBody>
      </p:sp>
    </p:spTree>
    <p:extLst>
      <p:ext uri="{BB962C8B-B14F-4D97-AF65-F5344CB8AC3E}">
        <p14:creationId xmlns:p14="http://schemas.microsoft.com/office/powerpoint/2010/main" val="17060980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42</a:t>
            </a:fld>
            <a:endParaRPr lang="en-US" dirty="0"/>
          </a:p>
        </p:txBody>
      </p:sp>
      <p:sp>
        <p:nvSpPr>
          <p:cNvPr id="2" name="Title 5">
            <a:extLst>
              <a:ext uri="{FF2B5EF4-FFF2-40B4-BE49-F238E27FC236}">
                <a16:creationId xmlns:a16="http://schemas.microsoft.com/office/drawing/2014/main" id="{395236B4-BEDA-1E20-6D61-A234B119C189}"/>
              </a:ext>
            </a:extLst>
          </p:cNvPr>
          <p:cNvSpPr>
            <a:spLocks noGrp="1"/>
          </p:cNvSpPr>
          <p:nvPr>
            <p:ph type="ctrTitle"/>
          </p:nvPr>
        </p:nvSpPr>
        <p:spPr>
          <a:xfrm>
            <a:off x="5524500" y="304800"/>
            <a:ext cx="3581400" cy="647700"/>
          </a:xfrm>
        </p:spPr>
        <p:txBody>
          <a:bodyPr/>
          <a:lstStyle/>
          <a:p>
            <a:r>
              <a:rPr lang="en-US" sz="2800" dirty="0">
                <a:latin typeface="Lub Dub Medium" panose="020B0603030403020204" pitchFamily="34" charset="0"/>
              </a:rPr>
              <a:t>Table 4. Definitions</a:t>
            </a:r>
          </a:p>
        </p:txBody>
      </p:sp>
      <p:graphicFrame>
        <p:nvGraphicFramePr>
          <p:cNvPr id="7" name="Table 6">
            <a:extLst>
              <a:ext uri="{FF2B5EF4-FFF2-40B4-BE49-F238E27FC236}">
                <a16:creationId xmlns:a16="http://schemas.microsoft.com/office/drawing/2014/main" id="{E41BDB6F-08C6-7048-C557-23AACA40F34B}"/>
              </a:ext>
            </a:extLst>
          </p:cNvPr>
          <p:cNvGraphicFramePr>
            <a:graphicFrameLocks noGrp="1"/>
          </p:cNvGraphicFramePr>
          <p:nvPr>
            <p:extLst>
              <p:ext uri="{D42A27DB-BD31-4B8C-83A1-F6EECF244321}">
                <p14:modId xmlns:p14="http://schemas.microsoft.com/office/powerpoint/2010/main" val="3846577927"/>
              </p:ext>
            </p:extLst>
          </p:nvPr>
        </p:nvGraphicFramePr>
        <p:xfrm>
          <a:off x="1562100" y="1185670"/>
          <a:ext cx="11506200" cy="6289495"/>
        </p:xfrm>
        <a:graphic>
          <a:graphicData uri="http://schemas.openxmlformats.org/drawingml/2006/table">
            <a:tbl>
              <a:tblPr firstRow="1" firstCol="1" bandRow="1"/>
              <a:tblGrid>
                <a:gridCol w="2645890">
                  <a:extLst>
                    <a:ext uri="{9D8B030D-6E8A-4147-A177-3AD203B41FA5}">
                      <a16:colId xmlns:a16="http://schemas.microsoft.com/office/drawing/2014/main" val="3039398223"/>
                    </a:ext>
                  </a:extLst>
                </a:gridCol>
                <a:gridCol w="8860310">
                  <a:extLst>
                    <a:ext uri="{9D8B030D-6E8A-4147-A177-3AD203B41FA5}">
                      <a16:colId xmlns:a16="http://schemas.microsoft.com/office/drawing/2014/main" val="2812915019"/>
                    </a:ext>
                  </a:extLst>
                </a:gridCol>
              </a:tblGrid>
              <a:tr h="355895">
                <a:tc>
                  <a:txBody>
                    <a:bodyPr/>
                    <a:lstStyle/>
                    <a:p>
                      <a:pPr marL="0" marR="0" algn="ctr">
                        <a:lnSpc>
                          <a:spcPct val="150000"/>
                        </a:lnSpc>
                        <a:spcBef>
                          <a:spcPts val="0"/>
                        </a:spcBef>
                        <a:spcAft>
                          <a:spcPts val="0"/>
                        </a:spcAft>
                      </a:pPr>
                      <a:r>
                        <a:rPr lang="tr-TR" sz="1800" b="1" dirty="0" err="1">
                          <a:solidFill>
                            <a:srgbClr val="000000"/>
                          </a:solidFill>
                          <a:effectLst/>
                          <a:latin typeface="Times New Roman"/>
                          <a:ea typeface="Calibri" panose="020F0502020204030204" pitchFamily="34" charset="0"/>
                          <a:cs typeface="Times New Roman"/>
                        </a:rPr>
                        <a:t>Term</a:t>
                      </a:r>
                      <a:endParaRPr lang="en-US" sz="1800" dirty="0" err="1">
                        <a:effectLst/>
                        <a:latin typeface="Times New Roman"/>
                        <a:ea typeface="Calibri" panose="020F0502020204030204" pitchFamily="34" charset="0"/>
                        <a:cs typeface="Times New Roman"/>
                      </a:endParaRPr>
                    </a:p>
                  </a:txBody>
                  <a:tcPr marL="40030" marR="40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50000"/>
                        </a:lnSpc>
                        <a:spcBef>
                          <a:spcPts val="0"/>
                        </a:spcBef>
                        <a:spcAft>
                          <a:spcPts val="0"/>
                        </a:spcAft>
                      </a:pPr>
                      <a:r>
                        <a:rPr lang="tr-TR" sz="1800" b="1" dirty="0">
                          <a:solidFill>
                            <a:srgbClr val="000000"/>
                          </a:solidFill>
                          <a:effectLst/>
                          <a:latin typeface="Times New Roman"/>
                          <a:ea typeface="Calibri" panose="020F0502020204030204" pitchFamily="34" charset="0"/>
                          <a:cs typeface="Times New Roman"/>
                        </a:rPr>
                        <a:t>Definition</a:t>
                      </a:r>
                      <a:endParaRPr lang="en-US" sz="1800" dirty="0">
                        <a:effectLst/>
                        <a:latin typeface="Times New Roman"/>
                        <a:ea typeface="Calibri" panose="020F0502020204030204" pitchFamily="34" charset="0"/>
                        <a:cs typeface="Times New Roman"/>
                      </a:endParaRPr>
                    </a:p>
                  </a:txBody>
                  <a:tcPr marL="40030" marR="40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146571753"/>
                  </a:ext>
                </a:extLst>
              </a:tr>
              <a:tr h="754407">
                <a:tc rowSpan="2">
                  <a:txBody>
                    <a:bodyPr/>
                    <a:lstStyle/>
                    <a:p>
                      <a:pPr marL="0" marR="0">
                        <a:lnSpc>
                          <a:spcPct val="150000"/>
                        </a:lnSpc>
                        <a:spcBef>
                          <a:spcPts val="0"/>
                        </a:spcBef>
                        <a:spcAft>
                          <a:spcPts val="0"/>
                        </a:spcAft>
                      </a:pPr>
                      <a:r>
                        <a:rPr lang="tr-TR" sz="1800" dirty="0" err="1">
                          <a:effectLst/>
                          <a:latin typeface="Times New Roman"/>
                          <a:ea typeface="Calibri" panose="020F0502020204030204" pitchFamily="34" charset="0"/>
                          <a:cs typeface="Times New Roman"/>
                        </a:rPr>
                        <a:t>Atrial</a:t>
                      </a:r>
                      <a:r>
                        <a:rPr lang="tr-TR" sz="1800" dirty="0">
                          <a:effectLst/>
                          <a:latin typeface="Times New Roman"/>
                          <a:ea typeface="Calibri" panose="020F0502020204030204" pitchFamily="34" charset="0"/>
                          <a:cs typeface="Times New Roman"/>
                        </a:rPr>
                        <a:t> </a:t>
                      </a:r>
                      <a:r>
                        <a:rPr lang="tr-TR" sz="1800" dirty="0" err="1">
                          <a:effectLst/>
                          <a:latin typeface="Times New Roman"/>
                          <a:ea typeface="Calibri" panose="020F0502020204030204" pitchFamily="34" charset="0"/>
                          <a:cs typeface="Times New Roman"/>
                        </a:rPr>
                        <a:t>fibrillation</a:t>
                      </a:r>
                      <a:r>
                        <a:rPr lang="tr-TR" sz="1800" dirty="0">
                          <a:effectLst/>
                          <a:latin typeface="Times New Roman"/>
                          <a:ea typeface="Calibri" panose="020F0502020204030204" pitchFamily="34" charset="0"/>
                          <a:cs typeface="Times New Roman"/>
                        </a:rPr>
                        <a:t> (AF)</a:t>
                      </a:r>
                      <a:endParaRPr lang="en-US" sz="1800" dirty="0">
                        <a:effectLst/>
                        <a:latin typeface="Times New Roman"/>
                        <a:ea typeface="Calibri" panose="020F0502020204030204" pitchFamily="34" charset="0"/>
                        <a:cs typeface="Times New Roman"/>
                      </a:endParaRPr>
                    </a:p>
                  </a:txBody>
                  <a:tcPr marL="40030" marR="4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tr-TR" sz="1800" dirty="0">
                          <a:effectLst/>
                          <a:latin typeface="Times New Roman"/>
                          <a:ea typeface="Times New Roman" panose="02020603050405020304" pitchFamily="18" charset="0"/>
                          <a:cs typeface="Times New Roman"/>
                        </a:rPr>
                        <a:t>A </a:t>
                      </a:r>
                      <a:r>
                        <a:rPr lang="tr-TR" sz="1800" dirty="0" err="1">
                          <a:effectLst/>
                          <a:latin typeface="Times New Roman"/>
                          <a:ea typeface="Times New Roman" panose="02020603050405020304" pitchFamily="18" charset="0"/>
                          <a:cs typeface="Times New Roman"/>
                        </a:rPr>
                        <a:t>supraventricular</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tachyarrhythmia</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with</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uncoordinated</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atrial</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activation</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and</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ineffective</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atrial</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contraction</a:t>
                      </a:r>
                      <a:endParaRPr lang="en-US" sz="1800" dirty="0" err="1">
                        <a:effectLst/>
                        <a:latin typeface="Times New Roman"/>
                        <a:ea typeface="Calibri" panose="020F0502020204030204" pitchFamily="34" charset="0"/>
                        <a:cs typeface="Times New Roman"/>
                      </a:endParaRPr>
                    </a:p>
                  </a:txBody>
                  <a:tcPr marL="40030" marR="4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3765328"/>
                  </a:ext>
                </a:extLst>
              </a:tr>
              <a:tr h="1949945">
                <a:tc vMerge="1">
                  <a:txBody>
                    <a:bodyPr/>
                    <a:lstStyle/>
                    <a:p>
                      <a:endParaRPr lang="en-US"/>
                    </a:p>
                  </a:txBody>
                  <a:tcPr/>
                </a:tc>
                <a:tc>
                  <a:txBody>
                    <a:bodyPr/>
                    <a:lstStyle/>
                    <a:p>
                      <a:pPr marL="0" marR="0">
                        <a:lnSpc>
                          <a:spcPct val="150000"/>
                        </a:lnSpc>
                        <a:spcBef>
                          <a:spcPts val="0"/>
                        </a:spcBef>
                        <a:spcAft>
                          <a:spcPts val="0"/>
                        </a:spcAft>
                      </a:pPr>
                      <a:r>
                        <a:rPr lang="tr-TR" sz="1800" dirty="0" err="1">
                          <a:effectLst/>
                          <a:latin typeface="Times New Roman"/>
                          <a:ea typeface="Times New Roman" panose="02020603050405020304" pitchFamily="18" charset="0"/>
                          <a:cs typeface="Times New Roman"/>
                        </a:rPr>
                        <a:t>Electrocardiographic</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characteristics</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include</a:t>
                      </a:r>
                      <a:r>
                        <a:rPr lang="tr-TR" sz="1800" dirty="0">
                          <a:effectLst/>
                          <a:latin typeface="Times New Roman"/>
                          <a:ea typeface="Times New Roman" panose="02020603050405020304" pitchFamily="18" charset="0"/>
                          <a:cs typeface="Times New Roman"/>
                        </a:rPr>
                        <a:t> (1) </a:t>
                      </a:r>
                      <a:r>
                        <a:rPr lang="tr-TR" sz="1800" dirty="0" err="1">
                          <a:effectLst/>
                          <a:latin typeface="Times New Roman"/>
                          <a:ea typeface="Times New Roman" panose="02020603050405020304" pitchFamily="18" charset="0"/>
                          <a:cs typeface="Times New Roman"/>
                        </a:rPr>
                        <a:t>irregular</a:t>
                      </a:r>
                      <a:r>
                        <a:rPr lang="tr-TR" sz="1800" dirty="0">
                          <a:effectLst/>
                          <a:latin typeface="Times New Roman"/>
                          <a:ea typeface="Times New Roman" panose="02020603050405020304" pitchFamily="18" charset="0"/>
                          <a:cs typeface="Times New Roman"/>
                        </a:rPr>
                        <a:t> R-R </a:t>
                      </a:r>
                      <a:r>
                        <a:rPr lang="tr-TR" sz="1800" dirty="0" err="1">
                          <a:effectLst/>
                          <a:latin typeface="Times New Roman"/>
                          <a:ea typeface="Times New Roman" panose="02020603050405020304" pitchFamily="18" charset="0"/>
                          <a:cs typeface="Times New Roman"/>
                        </a:rPr>
                        <a:t>intervals</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when</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atrioventricular</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conduction</a:t>
                      </a:r>
                      <a:r>
                        <a:rPr lang="tr-TR" sz="1800" dirty="0">
                          <a:effectLst/>
                          <a:latin typeface="Times New Roman"/>
                          <a:ea typeface="Times New Roman" panose="02020603050405020304" pitchFamily="18" charset="0"/>
                          <a:cs typeface="Times New Roman"/>
                        </a:rPr>
                        <a:t> is </a:t>
                      </a:r>
                      <a:r>
                        <a:rPr lang="tr-TR" sz="1800" dirty="0" err="1">
                          <a:effectLst/>
                          <a:latin typeface="Times New Roman"/>
                          <a:ea typeface="Times New Roman" panose="02020603050405020304" pitchFamily="18" charset="0"/>
                          <a:cs typeface="Times New Roman"/>
                        </a:rPr>
                        <a:t>present</a:t>
                      </a:r>
                      <a:r>
                        <a:rPr lang="tr-TR" sz="1800" dirty="0">
                          <a:effectLst/>
                          <a:latin typeface="Times New Roman"/>
                          <a:ea typeface="Times New Roman" panose="02020603050405020304" pitchFamily="18" charset="0"/>
                          <a:cs typeface="Times New Roman"/>
                        </a:rPr>
                        <a:t>), (2) </a:t>
                      </a:r>
                      <a:r>
                        <a:rPr lang="tr-TR" sz="1800" dirty="0" err="1">
                          <a:effectLst/>
                          <a:latin typeface="Times New Roman"/>
                          <a:ea typeface="Times New Roman" panose="02020603050405020304" pitchFamily="18" charset="0"/>
                          <a:cs typeface="Times New Roman"/>
                        </a:rPr>
                        <a:t>absence</a:t>
                      </a:r>
                      <a:r>
                        <a:rPr lang="tr-TR" sz="1800" dirty="0">
                          <a:effectLst/>
                          <a:latin typeface="Times New Roman"/>
                          <a:ea typeface="Times New Roman" panose="02020603050405020304" pitchFamily="18" charset="0"/>
                          <a:cs typeface="Times New Roman"/>
                        </a:rPr>
                        <a:t> of </a:t>
                      </a:r>
                      <a:r>
                        <a:rPr lang="tr-TR" sz="1800" dirty="0" err="1">
                          <a:effectLst/>
                          <a:latin typeface="Times New Roman"/>
                          <a:ea typeface="Times New Roman" panose="02020603050405020304" pitchFamily="18" charset="0"/>
                          <a:cs typeface="Times New Roman"/>
                        </a:rPr>
                        <a:t>distinct</a:t>
                      </a:r>
                      <a:r>
                        <a:rPr lang="tr-TR" sz="1800" dirty="0">
                          <a:effectLst/>
                          <a:latin typeface="Times New Roman"/>
                          <a:ea typeface="Times New Roman" panose="02020603050405020304" pitchFamily="18" charset="0"/>
                          <a:cs typeface="Times New Roman"/>
                        </a:rPr>
                        <a:t> P </a:t>
                      </a:r>
                      <a:r>
                        <a:rPr lang="tr-TR" sz="1800" dirty="0" err="1">
                          <a:effectLst/>
                          <a:latin typeface="Times New Roman"/>
                          <a:ea typeface="Times New Roman" panose="02020603050405020304" pitchFamily="18" charset="0"/>
                          <a:cs typeface="Times New Roman"/>
                        </a:rPr>
                        <a:t>waves</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and</a:t>
                      </a:r>
                      <a:r>
                        <a:rPr lang="tr-TR" sz="1800" dirty="0">
                          <a:effectLst/>
                          <a:latin typeface="Times New Roman"/>
                          <a:ea typeface="Times New Roman" panose="02020603050405020304" pitchFamily="18" charset="0"/>
                          <a:cs typeface="Times New Roman"/>
                        </a:rPr>
                        <a:t> (3) </a:t>
                      </a:r>
                      <a:r>
                        <a:rPr lang="tr-TR" sz="1800" dirty="0" err="1">
                          <a:effectLst/>
                          <a:latin typeface="Times New Roman"/>
                          <a:ea typeface="Times New Roman" panose="02020603050405020304" pitchFamily="18" charset="0"/>
                          <a:cs typeface="Times New Roman"/>
                        </a:rPr>
                        <a:t>irregular</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atrial</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activity</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also</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known</a:t>
                      </a:r>
                      <a:r>
                        <a:rPr lang="tr-TR" sz="1800" dirty="0">
                          <a:effectLst/>
                          <a:latin typeface="Times New Roman"/>
                          <a:ea typeface="Times New Roman" panose="02020603050405020304" pitchFamily="18" charset="0"/>
                          <a:cs typeface="Times New Roman"/>
                        </a:rPr>
                        <a:t> as </a:t>
                      </a:r>
                      <a:r>
                        <a:rPr lang="tr-TR" sz="1800" dirty="0" err="1">
                          <a:effectLst/>
                          <a:latin typeface="Times New Roman"/>
                          <a:ea typeface="Times New Roman" panose="02020603050405020304" pitchFamily="18" charset="0"/>
                          <a:cs typeface="Times New Roman"/>
                        </a:rPr>
                        <a:t>fibrillatory</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waves</a:t>
                      </a:r>
                      <a:r>
                        <a:rPr lang="tr-TR" sz="1800" dirty="0">
                          <a:effectLst/>
                          <a:latin typeface="Times New Roman"/>
                          <a:ea typeface="Times New Roman" panose="02020603050405020304" pitchFamily="18" charset="0"/>
                          <a:cs typeface="Times New Roman"/>
                        </a:rPr>
                        <a:t>. AF can be documented by, for example, 12</a:t>
                      </a:r>
                      <a:r>
                        <a:rPr lang="en-US" sz="1800" dirty="0">
                          <a:effectLst/>
                          <a:latin typeface="Times New Roman"/>
                          <a:ea typeface="Times New Roman" panose="02020603050405020304" pitchFamily="18" charset="0"/>
                          <a:cs typeface="Times New Roman"/>
                        </a:rPr>
                        <a:t>-</a:t>
                      </a:r>
                      <a:r>
                        <a:rPr lang="tr-TR" sz="1800" dirty="0">
                          <a:effectLst/>
                          <a:latin typeface="Times New Roman"/>
                          <a:ea typeface="Times New Roman" panose="02020603050405020304" pitchFamily="18" charset="0"/>
                          <a:cs typeface="Times New Roman"/>
                        </a:rPr>
                        <a:t>lead ECG, rhythm strips, wearables, intracardiac electrograms, but will always require visual confirmation that the diagnosis is accurate. </a:t>
                      </a:r>
                      <a:endParaRPr lang="en-US" sz="1800" dirty="0">
                        <a:effectLst/>
                        <a:latin typeface="Times New Roman"/>
                        <a:ea typeface="Calibri" panose="020F0502020204030204" pitchFamily="34" charset="0"/>
                        <a:cs typeface="Times New Roman" panose="02020603050405020304" pitchFamily="18" charset="0"/>
                      </a:endParaRPr>
                    </a:p>
                  </a:txBody>
                  <a:tcPr marL="40030" marR="4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7597798"/>
                  </a:ext>
                </a:extLst>
              </a:tr>
              <a:tr h="3145483">
                <a:tc>
                  <a:txBody>
                    <a:bodyPr/>
                    <a:lstStyle/>
                    <a:p>
                      <a:pPr marL="0" marR="0">
                        <a:lnSpc>
                          <a:spcPct val="150000"/>
                        </a:lnSpc>
                        <a:spcBef>
                          <a:spcPts val="0"/>
                        </a:spcBef>
                        <a:spcAft>
                          <a:spcPts val="0"/>
                        </a:spcAft>
                      </a:pPr>
                      <a:r>
                        <a:rPr lang="tr-TR" sz="1800" dirty="0" err="1">
                          <a:effectLst/>
                          <a:latin typeface="Times New Roman"/>
                          <a:ea typeface="Calibri" panose="020F0502020204030204" pitchFamily="34" charset="0"/>
                          <a:cs typeface="Times New Roman"/>
                        </a:rPr>
                        <a:t>Clinical</a:t>
                      </a:r>
                      <a:r>
                        <a:rPr lang="tr-TR" sz="1800" dirty="0">
                          <a:effectLst/>
                          <a:latin typeface="Times New Roman"/>
                          <a:ea typeface="Calibri" panose="020F0502020204030204" pitchFamily="34" charset="0"/>
                          <a:cs typeface="Times New Roman"/>
                        </a:rPr>
                        <a:t> AF</a:t>
                      </a:r>
                      <a:endParaRPr lang="en-US" sz="1800" dirty="0">
                        <a:effectLst/>
                        <a:latin typeface="Times New Roman"/>
                        <a:ea typeface="Calibri" panose="020F0502020204030204" pitchFamily="34" charset="0"/>
                        <a:cs typeface="Times New Roman"/>
                      </a:endParaRPr>
                    </a:p>
                  </a:txBody>
                  <a:tcPr marL="40030" marR="4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tr-TR" sz="1800" dirty="0">
                          <a:effectLst/>
                          <a:latin typeface="Times New Roman"/>
                          <a:ea typeface="Times New Roman" panose="02020603050405020304" pitchFamily="18" charset="0"/>
                          <a:cs typeface="Times New Roman"/>
                        </a:rPr>
                        <a:t>With the increasing availability of wearable devices and other continuous monitoring technologies, the distinction between clinical and subclinical AF has become increasingly blurred</a:t>
                      </a:r>
                      <a:r>
                        <a:rPr lang="en-US" sz="1800" dirty="0">
                          <a:effectLst/>
                          <a:latin typeface="Times New Roman"/>
                          <a:ea typeface="Times New Roman" panose="02020603050405020304" pitchFamily="18" charset="0"/>
                          <a:cs typeface="Times New Roman"/>
                        </a:rPr>
                        <a:t>,</a:t>
                      </a:r>
                      <a:r>
                        <a:rPr lang="tr-TR" sz="1800" dirty="0">
                          <a:effectLst/>
                          <a:latin typeface="Times New Roman"/>
                          <a:ea typeface="Times New Roman" panose="02020603050405020304" pitchFamily="18" charset="0"/>
                          <a:cs typeface="Times New Roman"/>
                        </a:rPr>
                        <a:t> thus the writing committee felt the term clinical AF has become less useful.  Yet, </a:t>
                      </a:r>
                      <a:r>
                        <a:rPr lang="tr-TR" sz="1800" dirty="0" err="1">
                          <a:effectLst/>
                          <a:latin typeface="Times New Roman"/>
                          <a:ea typeface="Times New Roman" panose="02020603050405020304" pitchFamily="18" charset="0"/>
                          <a:cs typeface="Times New Roman"/>
                        </a:rPr>
                        <a:t>the</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term</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was</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kept</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because</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most</a:t>
                      </a:r>
                      <a:r>
                        <a:rPr lang="tr-TR" sz="1800" dirty="0">
                          <a:effectLst/>
                          <a:latin typeface="Times New Roman"/>
                          <a:ea typeface="Times New Roman" panose="02020603050405020304" pitchFamily="18" charset="0"/>
                          <a:cs typeface="Times New Roman"/>
                        </a:rPr>
                        <a:t> of </a:t>
                      </a:r>
                      <a:r>
                        <a:rPr lang="tr-TR" sz="1800" dirty="0" err="1">
                          <a:effectLst/>
                          <a:latin typeface="Times New Roman"/>
                          <a:ea typeface="Times New Roman" panose="02020603050405020304" pitchFamily="18" charset="0"/>
                          <a:cs typeface="Times New Roman"/>
                        </a:rPr>
                        <a:t>the</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evidence</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from</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randomized</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trials</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that</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have</a:t>
                      </a:r>
                      <a:r>
                        <a:rPr lang="tr-TR" sz="1800" dirty="0">
                          <a:effectLst/>
                          <a:latin typeface="Times New Roman"/>
                          <a:ea typeface="Times New Roman" panose="02020603050405020304" pitchFamily="18" charset="0"/>
                          <a:cs typeface="Times New Roman"/>
                        </a:rPr>
                        <a:t> led </a:t>
                      </a:r>
                      <a:r>
                        <a:rPr lang="tr-TR" sz="1800" dirty="0" err="1">
                          <a:effectLst/>
                          <a:latin typeface="Times New Roman"/>
                          <a:ea typeface="Times New Roman" panose="02020603050405020304" pitchFamily="18" charset="0"/>
                          <a:cs typeface="Times New Roman"/>
                        </a:rPr>
                        <a:t>to</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guideline</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recommendations</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for</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the</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treatment</a:t>
                      </a:r>
                      <a:r>
                        <a:rPr lang="tr-TR" sz="1800" dirty="0">
                          <a:effectLst/>
                          <a:latin typeface="Times New Roman"/>
                          <a:ea typeface="Times New Roman" panose="02020603050405020304" pitchFamily="18" charset="0"/>
                          <a:cs typeface="Times New Roman"/>
                        </a:rPr>
                        <a:t> of AF </a:t>
                      </a:r>
                      <a:r>
                        <a:rPr lang="tr-TR" sz="1800" dirty="0" err="1">
                          <a:effectLst/>
                          <a:latin typeface="Times New Roman"/>
                          <a:ea typeface="Times New Roman" panose="02020603050405020304" pitchFamily="18" charset="0"/>
                          <a:cs typeface="Times New Roman"/>
                        </a:rPr>
                        <a:t>refer</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to</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clinical</a:t>
                      </a:r>
                      <a:r>
                        <a:rPr lang="tr-TR" sz="1800" dirty="0">
                          <a:effectLst/>
                          <a:latin typeface="Times New Roman"/>
                          <a:ea typeface="Times New Roman" panose="02020603050405020304" pitchFamily="18" charset="0"/>
                          <a:cs typeface="Times New Roman"/>
                        </a:rPr>
                        <a:t> AF.” </a:t>
                      </a:r>
                      <a:r>
                        <a:rPr lang="tr-TR" sz="1800" dirty="0" err="1">
                          <a:effectLst/>
                          <a:latin typeface="Times New Roman"/>
                          <a:ea typeface="Times New Roman" panose="02020603050405020304" pitchFamily="18" charset="0"/>
                          <a:cs typeface="Times New Roman"/>
                        </a:rPr>
                        <a:t>These</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trials</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required</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electrocardiographic</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documentation</a:t>
                      </a:r>
                      <a:r>
                        <a:rPr lang="tr-TR" sz="1800" dirty="0">
                          <a:effectLst/>
                          <a:latin typeface="Times New Roman"/>
                          <a:ea typeface="Times New Roman" panose="02020603050405020304" pitchFamily="18" charset="0"/>
                          <a:cs typeface="Times New Roman"/>
                        </a:rPr>
                        <a:t> of </a:t>
                      </a:r>
                      <a:r>
                        <a:rPr lang="tr-TR" sz="1800" dirty="0" err="1">
                          <a:effectLst/>
                          <a:latin typeface="Times New Roman"/>
                          <a:ea typeface="Times New Roman" panose="02020603050405020304" pitchFamily="18" charset="0"/>
                          <a:cs typeface="Times New Roman"/>
                        </a:rPr>
                        <a:t>the</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arrhythmia</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for</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inclusion</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and</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most</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patients</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presented</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for</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clinical</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evaluation</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and</a:t>
                      </a:r>
                      <a:r>
                        <a:rPr lang="tr-TR" sz="1800" dirty="0">
                          <a:effectLst/>
                          <a:latin typeface="Times New Roman"/>
                          <a:ea typeface="Times New Roman" panose="02020603050405020304" pitchFamily="18" charset="0"/>
                          <a:cs typeface="Times New Roman"/>
                        </a:rPr>
                        <a:t>/</a:t>
                      </a:r>
                      <a:r>
                        <a:rPr lang="tr-TR" sz="1800" dirty="0" err="1">
                          <a:effectLst/>
                          <a:latin typeface="Times New Roman"/>
                          <a:ea typeface="Times New Roman" panose="02020603050405020304" pitchFamily="18" charset="0"/>
                          <a:cs typeface="Times New Roman"/>
                        </a:rPr>
                        <a:t>or</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therapy</a:t>
                      </a:r>
                      <a:r>
                        <a:rPr lang="tr-TR" sz="1800" dirty="0">
                          <a:effectLst/>
                          <a:latin typeface="Times New Roman"/>
                          <a:ea typeface="Times New Roman" panose="02020603050405020304" pitchFamily="18" charset="0"/>
                          <a:cs typeface="Times New Roman"/>
                        </a:rPr>
                        <a:t> of </a:t>
                      </a:r>
                      <a:r>
                        <a:rPr lang="tr-TR" sz="1800" dirty="0" err="1">
                          <a:effectLst/>
                          <a:latin typeface="Times New Roman"/>
                          <a:ea typeface="Times New Roman" panose="02020603050405020304" pitchFamily="18" charset="0"/>
                          <a:cs typeface="Times New Roman"/>
                        </a:rPr>
                        <a:t>the</a:t>
                      </a:r>
                      <a:r>
                        <a:rPr lang="tr-TR" sz="1800" dirty="0">
                          <a:effectLst/>
                          <a:latin typeface="Times New Roman"/>
                          <a:ea typeface="Times New Roman" panose="02020603050405020304" pitchFamily="18" charset="0"/>
                          <a:cs typeface="Times New Roman"/>
                        </a:rPr>
                        <a:t> arrhythmia.</a:t>
                      </a:r>
                      <a:endParaRPr lang="en-US" sz="1800" dirty="0">
                        <a:effectLst/>
                        <a:latin typeface="Times New Roman"/>
                        <a:ea typeface="Calibri" panose="020F0502020204030204" pitchFamily="34" charset="0"/>
                        <a:cs typeface="Times New Roman"/>
                      </a:endParaRPr>
                    </a:p>
                  </a:txBody>
                  <a:tcPr marL="40030" marR="4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0927744"/>
                  </a:ext>
                </a:extLst>
              </a:tr>
            </a:tbl>
          </a:graphicData>
        </a:graphic>
      </p:graphicFrame>
    </p:spTree>
    <p:extLst>
      <p:ext uri="{BB962C8B-B14F-4D97-AF65-F5344CB8AC3E}">
        <p14:creationId xmlns:p14="http://schemas.microsoft.com/office/powerpoint/2010/main" val="15480380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43</a:t>
            </a:fld>
            <a:endParaRPr lang="en-US" dirty="0"/>
          </a:p>
        </p:txBody>
      </p:sp>
      <p:sp>
        <p:nvSpPr>
          <p:cNvPr id="2" name="Title 5">
            <a:extLst>
              <a:ext uri="{FF2B5EF4-FFF2-40B4-BE49-F238E27FC236}">
                <a16:creationId xmlns:a16="http://schemas.microsoft.com/office/drawing/2014/main" id="{62CA8F0C-9069-0768-F7D5-642888B2C5D9}"/>
              </a:ext>
            </a:extLst>
          </p:cNvPr>
          <p:cNvSpPr>
            <a:spLocks noGrp="1"/>
          </p:cNvSpPr>
          <p:nvPr>
            <p:ph type="ctrTitle"/>
          </p:nvPr>
        </p:nvSpPr>
        <p:spPr>
          <a:xfrm>
            <a:off x="4914900" y="865250"/>
            <a:ext cx="4800600" cy="647700"/>
          </a:xfrm>
        </p:spPr>
        <p:txBody>
          <a:bodyPr/>
          <a:lstStyle/>
          <a:p>
            <a:r>
              <a:rPr lang="en-US" sz="2800" dirty="0">
                <a:latin typeface="Lub Dub Medium" panose="020B0603030403020204" pitchFamily="34" charset="0"/>
              </a:rPr>
              <a:t>Table 4. Definitions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0D6154BD-2DD3-3769-C4F0-676309632D24}"/>
              </a:ext>
            </a:extLst>
          </p:cNvPr>
          <p:cNvGraphicFramePr>
            <a:graphicFrameLocks noGrp="1"/>
          </p:cNvGraphicFramePr>
          <p:nvPr>
            <p:extLst>
              <p:ext uri="{D42A27DB-BD31-4B8C-83A1-F6EECF244321}">
                <p14:modId xmlns:p14="http://schemas.microsoft.com/office/powerpoint/2010/main" val="2448803726"/>
              </p:ext>
            </p:extLst>
          </p:nvPr>
        </p:nvGraphicFramePr>
        <p:xfrm>
          <a:off x="1006475" y="1752600"/>
          <a:ext cx="12617450" cy="4964050"/>
        </p:xfrm>
        <a:graphic>
          <a:graphicData uri="http://schemas.openxmlformats.org/drawingml/2006/table">
            <a:tbl>
              <a:tblPr firstRow="1" firstCol="1" bandRow="1"/>
              <a:tblGrid>
                <a:gridCol w="2049074">
                  <a:extLst>
                    <a:ext uri="{9D8B030D-6E8A-4147-A177-3AD203B41FA5}">
                      <a16:colId xmlns:a16="http://schemas.microsoft.com/office/drawing/2014/main" val="1590493404"/>
                    </a:ext>
                  </a:extLst>
                </a:gridCol>
                <a:gridCol w="10568376">
                  <a:extLst>
                    <a:ext uri="{9D8B030D-6E8A-4147-A177-3AD203B41FA5}">
                      <a16:colId xmlns:a16="http://schemas.microsoft.com/office/drawing/2014/main" val="3109944779"/>
                    </a:ext>
                  </a:extLst>
                </a:gridCol>
              </a:tblGrid>
              <a:tr h="2171700">
                <a:tc>
                  <a:txBody>
                    <a:bodyPr/>
                    <a:lstStyle/>
                    <a:p>
                      <a:pPr marL="0" marR="0">
                        <a:lnSpc>
                          <a:spcPct val="150000"/>
                        </a:lnSpc>
                        <a:spcBef>
                          <a:spcPts val="0"/>
                        </a:spcBef>
                        <a:spcAft>
                          <a:spcPts val="0"/>
                        </a:spcAft>
                      </a:pPr>
                      <a:r>
                        <a:rPr lang="tr-TR" sz="1800" dirty="0">
                          <a:effectLst/>
                          <a:latin typeface="Times New Roman"/>
                          <a:ea typeface="Calibri" panose="020F0502020204030204" pitchFamily="34" charset="0"/>
                          <a:cs typeface="Times New Roman"/>
                        </a:rPr>
                        <a:t>Subclinical AF</a:t>
                      </a:r>
                      <a:endParaRPr lang="en-US" sz="1800" dirty="0">
                        <a:effectLst/>
                        <a:latin typeface="Times New Roman"/>
                        <a:ea typeface="Calibri" panose="020F0502020204030204" pitchFamily="34" charset="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tr-TR" sz="1800" dirty="0">
                          <a:effectLst/>
                          <a:latin typeface="Times New Roman"/>
                          <a:ea typeface="Times New Roman" panose="02020603050405020304" pitchFamily="18" charset="0"/>
                          <a:cs typeface="Times New Roman"/>
                        </a:rPr>
                        <a:t>Subclinical AF refers to this arrhythmia identified in individuals who do not have symptoms attributable </a:t>
                      </a:r>
                      <a:r>
                        <a:rPr lang="tr-TR" sz="1800" dirty="0" err="1">
                          <a:effectLst/>
                          <a:latin typeface="Times New Roman"/>
                          <a:ea typeface="Times New Roman" panose="02020603050405020304" pitchFamily="18" charset="0"/>
                          <a:cs typeface="Times New Roman"/>
                        </a:rPr>
                        <a:t>to</a:t>
                      </a:r>
                      <a:r>
                        <a:rPr lang="tr-TR" sz="1800" dirty="0">
                          <a:effectLst/>
                          <a:latin typeface="Times New Roman"/>
                          <a:ea typeface="Times New Roman" panose="02020603050405020304" pitchFamily="18" charset="0"/>
                          <a:cs typeface="Times New Roman"/>
                        </a:rPr>
                        <a:t> AF </a:t>
                      </a:r>
                      <a:r>
                        <a:rPr lang="tr-TR" sz="1800" dirty="0" err="1">
                          <a:effectLst/>
                          <a:latin typeface="Times New Roman"/>
                          <a:ea typeface="Times New Roman" panose="02020603050405020304" pitchFamily="18" charset="0"/>
                          <a:cs typeface="Times New Roman"/>
                        </a:rPr>
                        <a:t>and</a:t>
                      </a:r>
                      <a:r>
                        <a:rPr lang="tr-TR" sz="1800" dirty="0">
                          <a:effectLst/>
                          <a:latin typeface="Times New Roman"/>
                          <a:ea typeface="Times New Roman" panose="02020603050405020304" pitchFamily="18" charset="0"/>
                          <a:cs typeface="Times New Roman"/>
                        </a:rPr>
                        <a:t> in </a:t>
                      </a:r>
                      <a:r>
                        <a:rPr lang="tr-TR" sz="1800" dirty="0" err="1">
                          <a:effectLst/>
                          <a:latin typeface="Times New Roman"/>
                          <a:ea typeface="Times New Roman" panose="02020603050405020304" pitchFamily="18" charset="0"/>
                          <a:cs typeface="Times New Roman"/>
                        </a:rPr>
                        <a:t>whom</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there</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are</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no</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previous</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ECGs</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documenting</a:t>
                      </a:r>
                      <a:r>
                        <a:rPr lang="tr-TR" sz="1800" dirty="0">
                          <a:effectLst/>
                          <a:latin typeface="Times New Roman"/>
                          <a:ea typeface="Times New Roman" panose="02020603050405020304" pitchFamily="18" charset="0"/>
                          <a:cs typeface="Times New Roman"/>
                        </a:rPr>
                        <a:t> AF</a:t>
                      </a:r>
                      <a:endParaRPr lang="en-US" sz="1800" dirty="0">
                        <a:effectLst/>
                        <a:latin typeface="Times New Roman"/>
                        <a:ea typeface="Calibri" panose="020F0502020204030204" pitchFamily="34" charset="0"/>
                        <a:cs typeface="Times New Roman"/>
                      </a:endParaRP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This includes AF identified by implanted devices (pacemakers, defibrillators, or implantable loop recorders) or wearable monitors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018841"/>
                  </a:ext>
                </a:extLst>
              </a:tr>
              <a:tr h="787400">
                <a:tc>
                  <a:txBody>
                    <a:bodyPr/>
                    <a:lstStyle/>
                    <a:p>
                      <a:pPr marL="0" marR="0">
                        <a:lnSpc>
                          <a:spcPct val="150000"/>
                        </a:lnSpc>
                        <a:spcBef>
                          <a:spcPts val="0"/>
                        </a:spcBef>
                        <a:spcAft>
                          <a:spcPts val="0"/>
                        </a:spcAft>
                      </a:pPr>
                      <a:r>
                        <a:rPr lang="tr-TR" sz="1800" dirty="0" err="1">
                          <a:effectLst/>
                          <a:latin typeface="Times New Roman"/>
                          <a:ea typeface="Times New Roman" panose="02020603050405020304" pitchFamily="18" charset="0"/>
                          <a:cs typeface="Times New Roman"/>
                        </a:rPr>
                        <a:t>Atrial</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high</a:t>
                      </a:r>
                      <a:r>
                        <a:rPr lang="tr-TR" sz="1800" dirty="0">
                          <a:effectLst/>
                          <a:latin typeface="Times New Roman"/>
                          <a:ea typeface="Times New Roman" panose="02020603050405020304" pitchFamily="18" charset="0"/>
                          <a:cs typeface="Times New Roman"/>
                        </a:rPr>
                        <a:t>-rate </a:t>
                      </a:r>
                      <a:r>
                        <a:rPr lang="tr-TR" sz="1800" dirty="0" err="1">
                          <a:effectLst/>
                          <a:latin typeface="Times New Roman"/>
                          <a:ea typeface="Times New Roman" panose="02020603050405020304" pitchFamily="18" charset="0"/>
                          <a:cs typeface="Times New Roman"/>
                        </a:rPr>
                        <a:t>episodes</a:t>
                      </a:r>
                      <a:r>
                        <a:rPr lang="tr-TR" sz="1800" dirty="0">
                          <a:effectLst/>
                          <a:latin typeface="Times New Roman"/>
                          <a:ea typeface="Times New Roman" panose="02020603050405020304" pitchFamily="18" charset="0"/>
                          <a:cs typeface="Times New Roman"/>
                        </a:rPr>
                        <a:t> (AHRE)</a:t>
                      </a:r>
                      <a:endParaRPr lang="en-US" sz="1800" dirty="0">
                        <a:effectLst/>
                        <a:latin typeface="Times New Roman"/>
                        <a:ea typeface="Calibri" panose="020F0502020204030204" pitchFamily="34" charset="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These are defined as atrial events exceeding the programmed detection rate limit set by the device. These are recorded by implanted devices but require visual inspection to confirm AF and exclude other atrial arrhythmias, artifact or oversensing.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8585950"/>
                  </a:ext>
                </a:extLst>
              </a:tr>
              <a:tr h="863600">
                <a:tc>
                  <a:txBody>
                    <a:bodyPr/>
                    <a:lstStyle/>
                    <a:p>
                      <a:pPr marL="0" marR="0">
                        <a:lnSpc>
                          <a:spcPct val="150000"/>
                        </a:lnSpc>
                        <a:spcBef>
                          <a:spcPts val="0"/>
                        </a:spcBef>
                        <a:spcAft>
                          <a:spcPts val="0"/>
                        </a:spcAft>
                      </a:pPr>
                      <a:r>
                        <a:rPr lang="tr-TR" sz="1800" dirty="0">
                          <a:effectLst/>
                          <a:latin typeface="Times New Roman"/>
                          <a:ea typeface="Calibri" panose="020F0502020204030204" pitchFamily="34" charset="0"/>
                          <a:cs typeface="Times New Roman"/>
                        </a:rPr>
                        <a:t>AF </a:t>
                      </a:r>
                      <a:r>
                        <a:rPr lang="tr-TR" sz="1800" dirty="0" err="1">
                          <a:effectLst/>
                          <a:latin typeface="Times New Roman"/>
                          <a:ea typeface="Calibri" panose="020F0502020204030204" pitchFamily="34" charset="0"/>
                          <a:cs typeface="Times New Roman"/>
                        </a:rPr>
                        <a:t>burden</a:t>
                      </a:r>
                      <a:endParaRPr lang="en-US" sz="1800" dirty="0" err="1">
                        <a:effectLst/>
                        <a:latin typeface="Times New Roman"/>
                        <a:ea typeface="Calibri" panose="020F0502020204030204" pitchFamily="34" charset="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AF burden encompasses both frequency and duration and refers to the amount of AF that an individual has. AF burden has been defined differently across studies.  For the purpose of this guideline, AF burden will be defined as the durations of an an episode or as a percentage of AF duration during the monitoring period depending on how it was defined in the individual studies.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0726315"/>
                  </a:ext>
                </a:extLst>
              </a:tr>
            </a:tbl>
          </a:graphicData>
        </a:graphic>
      </p:graphicFrame>
    </p:spTree>
    <p:extLst>
      <p:ext uri="{BB962C8B-B14F-4D97-AF65-F5344CB8AC3E}">
        <p14:creationId xmlns:p14="http://schemas.microsoft.com/office/powerpoint/2010/main" val="27988065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44</a:t>
            </a:fld>
            <a:endParaRPr lang="en-US" dirty="0"/>
          </a:p>
        </p:txBody>
      </p:sp>
      <p:sp>
        <p:nvSpPr>
          <p:cNvPr id="2" name="Title 5">
            <a:extLst>
              <a:ext uri="{FF2B5EF4-FFF2-40B4-BE49-F238E27FC236}">
                <a16:creationId xmlns:a16="http://schemas.microsoft.com/office/drawing/2014/main" id="{C2B6E65F-146F-ED4E-8C04-8476587A205D}"/>
              </a:ext>
            </a:extLst>
          </p:cNvPr>
          <p:cNvSpPr>
            <a:spLocks noGrp="1"/>
          </p:cNvSpPr>
          <p:nvPr>
            <p:ph type="ctrTitle"/>
          </p:nvPr>
        </p:nvSpPr>
        <p:spPr>
          <a:xfrm>
            <a:off x="4914900" y="838200"/>
            <a:ext cx="4800600" cy="647700"/>
          </a:xfrm>
        </p:spPr>
        <p:txBody>
          <a:bodyPr/>
          <a:lstStyle/>
          <a:p>
            <a:r>
              <a:rPr lang="en-US" sz="2800" dirty="0">
                <a:latin typeface="Lub Dub Medium" panose="020B0603030403020204" pitchFamily="34" charset="0"/>
              </a:rPr>
              <a:t>Table 4. Definitions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7807F762-6F16-493C-3887-8B7F54A25C93}"/>
              </a:ext>
            </a:extLst>
          </p:cNvPr>
          <p:cNvGraphicFramePr>
            <a:graphicFrameLocks noGrp="1"/>
          </p:cNvGraphicFramePr>
          <p:nvPr>
            <p:extLst>
              <p:ext uri="{D42A27DB-BD31-4B8C-83A1-F6EECF244321}">
                <p14:modId xmlns:p14="http://schemas.microsoft.com/office/powerpoint/2010/main" val="2566614269"/>
              </p:ext>
            </p:extLst>
          </p:nvPr>
        </p:nvGraphicFramePr>
        <p:xfrm>
          <a:off x="1006475" y="1755932"/>
          <a:ext cx="12617450" cy="4701922"/>
        </p:xfrm>
        <a:graphic>
          <a:graphicData uri="http://schemas.openxmlformats.org/drawingml/2006/table">
            <a:tbl>
              <a:tblPr firstRow="1" firstCol="1" bandRow="1"/>
              <a:tblGrid>
                <a:gridCol w="2049074">
                  <a:extLst>
                    <a:ext uri="{9D8B030D-6E8A-4147-A177-3AD203B41FA5}">
                      <a16:colId xmlns:a16="http://schemas.microsoft.com/office/drawing/2014/main" val="1040660714"/>
                    </a:ext>
                  </a:extLst>
                </a:gridCol>
                <a:gridCol w="10568376">
                  <a:extLst>
                    <a:ext uri="{9D8B030D-6E8A-4147-A177-3AD203B41FA5}">
                      <a16:colId xmlns:a16="http://schemas.microsoft.com/office/drawing/2014/main" val="3393205889"/>
                    </a:ext>
                  </a:extLst>
                </a:gridCol>
              </a:tblGrid>
              <a:tr h="347345">
                <a:tc>
                  <a:txBody>
                    <a:bodyPr/>
                    <a:lstStyle/>
                    <a:p>
                      <a:pPr marL="0" marR="0">
                        <a:lnSpc>
                          <a:spcPct val="150000"/>
                        </a:lnSpc>
                        <a:spcBef>
                          <a:spcPts val="0"/>
                        </a:spcBef>
                        <a:spcAft>
                          <a:spcPts val="0"/>
                        </a:spcAft>
                      </a:pPr>
                      <a:r>
                        <a:rPr lang="tr-TR" sz="1800" dirty="0">
                          <a:effectLst/>
                          <a:latin typeface="Times New Roman"/>
                          <a:ea typeface="Calibri" panose="020F0502020204030204" pitchFamily="34" charset="0"/>
                          <a:cs typeface="Times New Roman"/>
                        </a:rPr>
                        <a:t>First </a:t>
                      </a:r>
                      <a:r>
                        <a:rPr lang="tr-TR" sz="1800" dirty="0" err="1">
                          <a:effectLst/>
                          <a:latin typeface="Times New Roman"/>
                          <a:ea typeface="Calibri" panose="020F0502020204030204" pitchFamily="34" charset="0"/>
                          <a:cs typeface="Times New Roman"/>
                        </a:rPr>
                        <a:t>detected</a:t>
                      </a:r>
                      <a:r>
                        <a:rPr lang="tr-TR" sz="1800" dirty="0">
                          <a:effectLst/>
                          <a:latin typeface="Times New Roman"/>
                          <a:ea typeface="Calibri" panose="020F0502020204030204" pitchFamily="34" charset="0"/>
                          <a:cs typeface="Times New Roman"/>
                        </a:rPr>
                        <a:t> AF</a:t>
                      </a:r>
                      <a:endParaRPr lang="en-US" sz="1800" dirty="0">
                        <a:effectLst/>
                        <a:latin typeface="Times New Roman"/>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tr-TR" sz="1800" dirty="0" err="1">
                          <a:effectLst/>
                          <a:latin typeface="Times New Roman"/>
                          <a:ea typeface="Times New Roman" panose="02020603050405020304" pitchFamily="18" charset="0"/>
                          <a:cs typeface="Times New Roman"/>
                        </a:rPr>
                        <a:t>The</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first</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documentation</a:t>
                      </a:r>
                      <a:r>
                        <a:rPr lang="tr-TR" sz="1800" dirty="0">
                          <a:effectLst/>
                          <a:latin typeface="Times New Roman"/>
                          <a:ea typeface="Times New Roman" panose="02020603050405020304" pitchFamily="18" charset="0"/>
                          <a:cs typeface="Times New Roman"/>
                        </a:rPr>
                        <a:t> of AF, </a:t>
                      </a:r>
                      <a:r>
                        <a:rPr lang="tr-TR" sz="1800" dirty="0" err="1">
                          <a:effectLst/>
                          <a:latin typeface="Times New Roman"/>
                          <a:ea typeface="Times New Roman" panose="02020603050405020304" pitchFamily="18" charset="0"/>
                          <a:cs typeface="Times New Roman"/>
                        </a:rPr>
                        <a:t>regardless</a:t>
                      </a:r>
                      <a:r>
                        <a:rPr lang="tr-TR" sz="1800" dirty="0">
                          <a:effectLst/>
                          <a:latin typeface="Times New Roman"/>
                          <a:ea typeface="Times New Roman" panose="02020603050405020304" pitchFamily="18" charset="0"/>
                          <a:cs typeface="Times New Roman"/>
                        </a:rPr>
                        <a:t> of </a:t>
                      </a:r>
                      <a:r>
                        <a:rPr lang="tr-TR" sz="1800" dirty="0" err="1">
                          <a:effectLst/>
                          <a:latin typeface="Times New Roman"/>
                          <a:ea typeface="Times New Roman" panose="02020603050405020304" pitchFamily="18" charset="0"/>
                          <a:cs typeface="Times New Roman"/>
                        </a:rPr>
                        <a:t>previous</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symptoms</a:t>
                      </a:r>
                      <a:endParaRPr lang="en-US" sz="1800" dirty="0" err="1">
                        <a:effectLst/>
                        <a:latin typeface="Times New Roman"/>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7328964"/>
                  </a:ext>
                </a:extLst>
              </a:tr>
              <a:tr h="273050">
                <a:tc>
                  <a:txBody>
                    <a:bodyPr/>
                    <a:lstStyle/>
                    <a:p>
                      <a:pPr marL="0" marR="0">
                        <a:lnSpc>
                          <a:spcPct val="150000"/>
                        </a:lnSpc>
                        <a:spcBef>
                          <a:spcPts val="0"/>
                        </a:spcBef>
                        <a:spcAft>
                          <a:spcPts val="0"/>
                        </a:spcAft>
                      </a:pPr>
                      <a:r>
                        <a:rPr lang="tr-TR" sz="1800" dirty="0" err="1">
                          <a:effectLst/>
                          <a:latin typeface="Times New Roman"/>
                          <a:ea typeface="Calibri" panose="020F0502020204030204" pitchFamily="34" charset="0"/>
                          <a:cs typeface="Times New Roman"/>
                        </a:rPr>
                        <a:t>Paroxysmal</a:t>
                      </a:r>
                      <a:r>
                        <a:rPr lang="tr-TR" sz="1800" dirty="0">
                          <a:effectLst/>
                          <a:latin typeface="Times New Roman"/>
                          <a:ea typeface="Calibri" panose="020F0502020204030204" pitchFamily="34" charset="0"/>
                          <a:cs typeface="Times New Roman"/>
                        </a:rPr>
                        <a:t> AF</a:t>
                      </a:r>
                      <a:endParaRPr lang="en-US" sz="1800" dirty="0">
                        <a:effectLst/>
                        <a:latin typeface="Times New Roman"/>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tr-TR" sz="1800" dirty="0">
                          <a:effectLst/>
                          <a:latin typeface="Times New Roman"/>
                          <a:ea typeface="Times New Roman" panose="02020603050405020304" pitchFamily="18" charset="0"/>
                          <a:cs typeface="Times New Roman"/>
                        </a:rPr>
                        <a:t>AF that is intermittent and terminates within </a:t>
                      </a:r>
                      <a:r>
                        <a:rPr lang="tr-TR" sz="1800" u="sng" dirty="0">
                          <a:effectLst/>
                          <a:latin typeface="Times New Roman"/>
                          <a:ea typeface="Times New Roman" panose="02020603050405020304" pitchFamily="18" charset="0"/>
                          <a:cs typeface="Times New Roman"/>
                        </a:rPr>
                        <a:t>&lt;</a:t>
                      </a:r>
                      <a:r>
                        <a:rPr lang="tr-TR" sz="1800" dirty="0">
                          <a:effectLst/>
                          <a:latin typeface="Times New Roman"/>
                          <a:ea typeface="Times New Roman" panose="02020603050405020304" pitchFamily="18" charset="0"/>
                          <a:cs typeface="Times New Roman"/>
                        </a:rPr>
                        <a:t>7 d of onset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5937754"/>
                  </a:ext>
                </a:extLst>
              </a:tr>
              <a:tr h="593090">
                <a:tc>
                  <a:txBody>
                    <a:bodyPr/>
                    <a:lstStyle/>
                    <a:p>
                      <a:pPr marL="0" marR="0">
                        <a:lnSpc>
                          <a:spcPct val="150000"/>
                        </a:lnSpc>
                        <a:spcBef>
                          <a:spcPts val="0"/>
                        </a:spcBef>
                        <a:spcAft>
                          <a:spcPts val="0"/>
                        </a:spcAft>
                      </a:pPr>
                      <a:r>
                        <a:rPr lang="tr-TR" sz="1800" dirty="0" err="1">
                          <a:effectLst/>
                          <a:latin typeface="Times New Roman"/>
                          <a:ea typeface="Calibri" panose="020F0502020204030204" pitchFamily="34" charset="0"/>
                          <a:cs typeface="Times New Roman"/>
                        </a:rPr>
                        <a:t>Persistent</a:t>
                      </a:r>
                      <a:r>
                        <a:rPr lang="tr-TR" sz="1800" dirty="0">
                          <a:effectLst/>
                          <a:latin typeface="Times New Roman"/>
                          <a:ea typeface="Calibri" panose="020F0502020204030204" pitchFamily="34" charset="0"/>
                          <a:cs typeface="Times New Roman"/>
                        </a:rPr>
                        <a:t> AF</a:t>
                      </a:r>
                      <a:endParaRPr lang="en-US" sz="1800" dirty="0">
                        <a:effectLst/>
                        <a:latin typeface="Times New Roman"/>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tr-TR" sz="1800" dirty="0">
                          <a:effectLst/>
                          <a:latin typeface="Times New Roman"/>
                          <a:ea typeface="Times New Roman" panose="02020603050405020304" pitchFamily="18" charset="0"/>
                          <a:cs typeface="Times New Roman"/>
                        </a:rPr>
                        <a:t>AF that is continuous and sustains for &gt;7 d and requires intervention. Of note, patients with persistent AF who</a:t>
                      </a:r>
                      <a:r>
                        <a:rPr lang="en-US" sz="1800" dirty="0">
                          <a:effectLst/>
                          <a:latin typeface="Times New Roman"/>
                          <a:ea typeface="Times New Roman" panose="02020603050405020304" pitchFamily="18" charset="0"/>
                          <a:cs typeface="Times New Roman"/>
                        </a:rPr>
                        <a:t>,</a:t>
                      </a:r>
                      <a:r>
                        <a:rPr lang="tr-TR" sz="1800" dirty="0">
                          <a:effectLst/>
                          <a:latin typeface="Times New Roman"/>
                          <a:ea typeface="Times New Roman" panose="02020603050405020304" pitchFamily="18" charset="0"/>
                          <a:cs typeface="Times New Roman"/>
                        </a:rPr>
                        <a:t> with therapy</a:t>
                      </a:r>
                      <a:r>
                        <a:rPr lang="en-US" sz="1800" dirty="0">
                          <a:effectLst/>
                          <a:latin typeface="Times New Roman"/>
                          <a:ea typeface="Times New Roman" panose="02020603050405020304" pitchFamily="18" charset="0"/>
                          <a:cs typeface="Times New Roman"/>
                        </a:rPr>
                        <a:t>,</a:t>
                      </a:r>
                      <a:r>
                        <a:rPr lang="tr-TR" sz="1800" dirty="0">
                          <a:effectLst/>
                          <a:latin typeface="Times New Roman"/>
                          <a:ea typeface="Times New Roman" panose="02020603050405020304" pitchFamily="18" charset="0"/>
                          <a:cs typeface="Times New Roman"/>
                        </a:rPr>
                        <a:t> become paroxysmal should still be defined as persistent as this reflects their original pattern and is a more useful to predict outcomes and define substrate.</a:t>
                      </a:r>
                      <a:endParaRPr lang="en-US" sz="1800" dirty="0">
                        <a:effectLst/>
                        <a:latin typeface="Times New Roman"/>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9327592"/>
                  </a:ext>
                </a:extLst>
              </a:tr>
              <a:tr h="215900">
                <a:tc>
                  <a:txBody>
                    <a:bodyPr/>
                    <a:lstStyle/>
                    <a:p>
                      <a:pPr marL="0" marR="0">
                        <a:lnSpc>
                          <a:spcPct val="150000"/>
                        </a:lnSpc>
                        <a:spcBef>
                          <a:spcPts val="0"/>
                        </a:spcBef>
                        <a:spcAft>
                          <a:spcPts val="0"/>
                        </a:spcAft>
                      </a:pPr>
                      <a:r>
                        <a:rPr lang="tr-TR" sz="1800" dirty="0" err="1">
                          <a:effectLst/>
                          <a:latin typeface="Times New Roman"/>
                          <a:ea typeface="Calibri" panose="020F0502020204030204" pitchFamily="34" charset="0"/>
                          <a:cs typeface="Times New Roman"/>
                        </a:rPr>
                        <a:t>Long-standing</a:t>
                      </a:r>
                      <a:r>
                        <a:rPr lang="tr-TR" sz="1800" dirty="0">
                          <a:effectLst/>
                          <a:latin typeface="Times New Roman"/>
                          <a:ea typeface="Calibri" panose="020F0502020204030204" pitchFamily="34" charset="0"/>
                          <a:cs typeface="Times New Roman"/>
                        </a:rPr>
                        <a:t> </a:t>
                      </a:r>
                      <a:r>
                        <a:rPr lang="tr-TR" sz="1800" dirty="0" err="1">
                          <a:effectLst/>
                          <a:latin typeface="Times New Roman"/>
                          <a:ea typeface="Calibri" panose="020F0502020204030204" pitchFamily="34" charset="0"/>
                          <a:cs typeface="Times New Roman"/>
                        </a:rPr>
                        <a:t>persistent</a:t>
                      </a:r>
                      <a:r>
                        <a:rPr lang="tr-TR" sz="1800" dirty="0">
                          <a:effectLst/>
                          <a:latin typeface="Times New Roman"/>
                          <a:ea typeface="Calibri" panose="020F0502020204030204" pitchFamily="34" charset="0"/>
                          <a:cs typeface="Times New Roman"/>
                        </a:rPr>
                        <a:t> AF</a:t>
                      </a:r>
                      <a:endParaRPr lang="en-US" sz="1800" dirty="0">
                        <a:effectLst/>
                        <a:latin typeface="Times New Roman"/>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tr-TR" sz="1800" dirty="0">
                          <a:effectLst/>
                          <a:latin typeface="Times New Roman"/>
                          <a:ea typeface="Times New Roman" panose="02020603050405020304" pitchFamily="18" charset="0"/>
                          <a:cs typeface="Times New Roman"/>
                        </a:rPr>
                        <a:t>AF that is continuous for &gt;12 mo in duration</a:t>
                      </a:r>
                      <a:endParaRPr lang="en-US" sz="1800" dirty="0" err="1">
                        <a:effectLst/>
                        <a:latin typeface="Times New Roman"/>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0592378"/>
                  </a:ext>
                </a:extLst>
              </a:tr>
              <a:tr h="863600">
                <a:tc>
                  <a:txBody>
                    <a:bodyPr/>
                    <a:lstStyle/>
                    <a:p>
                      <a:pPr marL="0" marR="0">
                        <a:lnSpc>
                          <a:spcPct val="150000"/>
                        </a:lnSpc>
                        <a:spcBef>
                          <a:spcPts val="0"/>
                        </a:spcBef>
                        <a:spcAft>
                          <a:spcPts val="0"/>
                        </a:spcAft>
                      </a:pPr>
                      <a:r>
                        <a:rPr lang="tr-TR" sz="1800" dirty="0" err="1">
                          <a:effectLst/>
                          <a:latin typeface="Times New Roman"/>
                          <a:ea typeface="Calibri" panose="020F0502020204030204" pitchFamily="34" charset="0"/>
                          <a:cs typeface="Times New Roman"/>
                        </a:rPr>
                        <a:t>Permanent</a:t>
                      </a:r>
                      <a:r>
                        <a:rPr lang="tr-TR" sz="1800" dirty="0">
                          <a:effectLst/>
                          <a:latin typeface="Times New Roman"/>
                          <a:ea typeface="Calibri" panose="020F0502020204030204" pitchFamily="34" charset="0"/>
                          <a:cs typeface="Times New Roman"/>
                        </a:rPr>
                        <a:t> AF</a:t>
                      </a:r>
                      <a:endParaRPr lang="en-US" sz="1800" dirty="0">
                        <a:effectLst/>
                        <a:latin typeface="Times New Roman"/>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A term that is used when the patient and clinician make a joint decision to stop further attempts to restore and/or maintain sinus rhythm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Acceptance of AF represents a therapeutic decision and does not represent an inherent pathophysiological attribute of AF</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7721782"/>
                  </a:ext>
                </a:extLst>
              </a:tr>
            </a:tbl>
          </a:graphicData>
        </a:graphic>
      </p:graphicFrame>
    </p:spTree>
    <p:extLst>
      <p:ext uri="{BB962C8B-B14F-4D97-AF65-F5344CB8AC3E}">
        <p14:creationId xmlns:p14="http://schemas.microsoft.com/office/powerpoint/2010/main" val="2180934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45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DA81BDFF-FF2C-4D41-4045-2800A7BC014B}"/>
              </a:ext>
            </a:extLst>
          </p:cNvPr>
          <p:cNvSpPr>
            <a:spLocks noGrp="1"/>
          </p:cNvSpPr>
          <p:nvPr>
            <p:ph type="ctrTitle"/>
          </p:nvPr>
        </p:nvSpPr>
        <p:spPr>
          <a:xfrm>
            <a:off x="4914899" y="914400"/>
            <a:ext cx="4800600" cy="647700"/>
          </a:xfrm>
        </p:spPr>
        <p:txBody>
          <a:bodyPr/>
          <a:lstStyle/>
          <a:p>
            <a:r>
              <a:rPr lang="en-US" sz="2800" dirty="0">
                <a:latin typeface="Lub Dub Medium" panose="020B0603030403020204" pitchFamily="34" charset="0"/>
              </a:rPr>
              <a:t>Table 4. Definitions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4" name="Table 3">
            <a:extLst>
              <a:ext uri="{FF2B5EF4-FFF2-40B4-BE49-F238E27FC236}">
                <a16:creationId xmlns:a16="http://schemas.microsoft.com/office/drawing/2014/main" id="{58CC6F78-BC8E-6915-6089-60E9AB98B911}"/>
              </a:ext>
            </a:extLst>
          </p:cNvPr>
          <p:cNvGraphicFramePr>
            <a:graphicFrameLocks noGrp="1"/>
          </p:cNvGraphicFramePr>
          <p:nvPr>
            <p:extLst>
              <p:ext uri="{D42A27DB-BD31-4B8C-83A1-F6EECF244321}">
                <p14:modId xmlns:p14="http://schemas.microsoft.com/office/powerpoint/2010/main" val="3349537581"/>
              </p:ext>
            </p:extLst>
          </p:nvPr>
        </p:nvGraphicFramePr>
        <p:xfrm>
          <a:off x="1143000" y="1828800"/>
          <a:ext cx="12617450" cy="5242052"/>
        </p:xfrm>
        <a:graphic>
          <a:graphicData uri="http://schemas.openxmlformats.org/drawingml/2006/table">
            <a:tbl>
              <a:tblPr firstRow="1" firstCol="1" bandRow="1"/>
              <a:tblGrid>
                <a:gridCol w="2049074">
                  <a:extLst>
                    <a:ext uri="{9D8B030D-6E8A-4147-A177-3AD203B41FA5}">
                      <a16:colId xmlns:a16="http://schemas.microsoft.com/office/drawing/2014/main" val="2231567037"/>
                    </a:ext>
                  </a:extLst>
                </a:gridCol>
                <a:gridCol w="10568376">
                  <a:extLst>
                    <a:ext uri="{9D8B030D-6E8A-4147-A177-3AD203B41FA5}">
                      <a16:colId xmlns:a16="http://schemas.microsoft.com/office/drawing/2014/main" val="1478114662"/>
                    </a:ext>
                  </a:extLst>
                </a:gridCol>
              </a:tblGrid>
              <a:tr h="290195">
                <a:tc gridSpan="2">
                  <a:txBody>
                    <a:bodyPr/>
                    <a:lstStyle/>
                    <a:p>
                      <a:pPr marL="0" marR="0" algn="ctr">
                        <a:lnSpc>
                          <a:spcPct val="150000"/>
                        </a:lnSpc>
                        <a:spcBef>
                          <a:spcPts val="0"/>
                        </a:spcBef>
                        <a:spcAft>
                          <a:spcPts val="0"/>
                        </a:spcAft>
                      </a:pPr>
                      <a:r>
                        <a:rPr lang="tr-TR" sz="1800" b="1" dirty="0">
                          <a:solidFill>
                            <a:srgbClr val="000000"/>
                          </a:solidFill>
                          <a:effectLst/>
                          <a:latin typeface="Times New Roman"/>
                          <a:ea typeface="Calibri" panose="020F0502020204030204" pitchFamily="34" charset="0"/>
                          <a:cs typeface="Times New Roman"/>
                        </a:rPr>
                        <a:t> </a:t>
                      </a:r>
                      <a:r>
                        <a:rPr lang="tr-TR" sz="1800" b="1" dirty="0" err="1">
                          <a:solidFill>
                            <a:srgbClr val="000000"/>
                          </a:solidFill>
                          <a:effectLst/>
                          <a:latin typeface="Times New Roman"/>
                          <a:ea typeface="Calibri" panose="020F0502020204030204" pitchFamily="34" charset="0"/>
                          <a:cs typeface="Times New Roman"/>
                        </a:rPr>
                        <a:t>Terms</a:t>
                      </a:r>
                      <a:r>
                        <a:rPr lang="tr-TR" sz="1800" b="1" dirty="0">
                          <a:solidFill>
                            <a:srgbClr val="000000"/>
                          </a:solidFill>
                          <a:effectLst/>
                          <a:latin typeface="Times New Roman"/>
                          <a:ea typeface="Calibri" panose="020F0502020204030204" pitchFamily="34" charset="0"/>
                          <a:cs typeface="Times New Roman"/>
                        </a:rPr>
                        <a:t> </a:t>
                      </a:r>
                      <a:r>
                        <a:rPr lang="tr-TR" sz="1800" b="1" dirty="0" err="1">
                          <a:solidFill>
                            <a:srgbClr val="000000"/>
                          </a:solidFill>
                          <a:effectLst/>
                          <a:latin typeface="Times New Roman"/>
                          <a:ea typeface="Calibri" panose="020F0502020204030204" pitchFamily="34" charset="0"/>
                          <a:cs typeface="Times New Roman"/>
                        </a:rPr>
                        <a:t>considered</a:t>
                      </a:r>
                      <a:r>
                        <a:rPr lang="tr-TR" sz="1800" b="1" dirty="0">
                          <a:solidFill>
                            <a:srgbClr val="000000"/>
                          </a:solidFill>
                          <a:effectLst/>
                          <a:latin typeface="Times New Roman"/>
                          <a:ea typeface="Calibri" panose="020F0502020204030204" pitchFamily="34" charset="0"/>
                          <a:cs typeface="Times New Roman"/>
                        </a:rPr>
                        <a:t> </a:t>
                      </a:r>
                      <a:r>
                        <a:rPr lang="tr-TR" sz="1800" b="1" dirty="0" err="1">
                          <a:solidFill>
                            <a:srgbClr val="000000"/>
                          </a:solidFill>
                          <a:effectLst/>
                          <a:latin typeface="Times New Roman"/>
                          <a:ea typeface="Calibri" panose="020F0502020204030204" pitchFamily="34" charset="0"/>
                          <a:cs typeface="Times New Roman"/>
                        </a:rPr>
                        <a:t>obsolete</a:t>
                      </a:r>
                      <a:endParaRPr lang="en-US" sz="1800" dirty="0" err="1">
                        <a:effectLst/>
                        <a:latin typeface="Times New Roman"/>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extLst>
                  <a:ext uri="{0D108BD9-81ED-4DB2-BD59-A6C34878D82A}">
                    <a16:rowId xmlns:a16="http://schemas.microsoft.com/office/drawing/2014/main" val="3894384609"/>
                  </a:ext>
                </a:extLst>
              </a:tr>
              <a:tr h="863600">
                <a:tc>
                  <a:txBody>
                    <a:bodyPr/>
                    <a:lstStyle/>
                    <a:p>
                      <a:pPr marL="228600" marR="0" indent="-228600">
                        <a:lnSpc>
                          <a:spcPct val="150000"/>
                        </a:lnSpc>
                        <a:spcBef>
                          <a:spcPts val="600"/>
                        </a:spcBef>
                        <a:spcAft>
                          <a:spcPts val="1400"/>
                        </a:spcAft>
                      </a:pPr>
                      <a:r>
                        <a:rPr lang="tr-TR" sz="1800" dirty="0" err="1">
                          <a:effectLst/>
                          <a:latin typeface="Times New Roman"/>
                          <a:ea typeface="Times New Roman" panose="02020603050405020304" pitchFamily="18" charset="0"/>
                          <a:cs typeface="Times New Roman"/>
                        </a:rPr>
                        <a:t>Chronic</a:t>
                      </a:r>
                      <a:r>
                        <a:rPr lang="tr-TR" sz="1800" dirty="0">
                          <a:effectLst/>
                          <a:latin typeface="Times New Roman"/>
                          <a:ea typeface="Times New Roman" panose="02020603050405020304" pitchFamily="18" charset="0"/>
                          <a:cs typeface="Times New Roman"/>
                        </a:rPr>
                        <a:t> AF</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tr-T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This historical term has had variable definitions and should be abandoned. It has been replaced by the “paroxysmal</a:t>
                      </a:r>
                      <a:r>
                        <a:rPr 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persistent</a:t>
                      </a:r>
                      <a:r>
                        <a:rPr 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long-standing persistent</a:t>
                      </a:r>
                      <a:r>
                        <a:rPr 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permanent” terminology. </a:t>
                      </a: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9865936"/>
                  </a:ext>
                </a:extLst>
              </a:tr>
              <a:tr h="1187450">
                <a:tc>
                  <a:txBody>
                    <a:bodyPr/>
                    <a:lstStyle/>
                    <a:p>
                      <a:pPr marL="228600" marR="0" indent="-228600" algn="l">
                        <a:lnSpc>
                          <a:spcPct val="150000"/>
                        </a:lnSpc>
                        <a:spcBef>
                          <a:spcPts val="600"/>
                        </a:spcBef>
                        <a:spcAft>
                          <a:spcPts val="1400"/>
                        </a:spcAft>
                      </a:pPr>
                      <a:r>
                        <a:rPr lang="tr-TR" sz="1800" dirty="0">
                          <a:effectLst/>
                          <a:latin typeface="Times New Roman"/>
                          <a:ea typeface="Times New Roman" panose="02020603050405020304" pitchFamily="18" charset="0"/>
                          <a:cs typeface="Times New Roman"/>
                        </a:rPr>
                        <a:t>Valvular</a:t>
                      </a:r>
                      <a:r>
                        <a:rPr lang="en-US" sz="1800" dirty="0">
                          <a:effectLst/>
                          <a:latin typeface="Times New Roman"/>
                          <a:ea typeface="Times New Roman" panose="02020603050405020304" pitchFamily="18" charset="0"/>
                          <a:cs typeface="Times New Roman"/>
                        </a:rPr>
                        <a:t> </a:t>
                      </a:r>
                      <a:r>
                        <a:rPr lang="tr-TR" sz="1800" dirty="0">
                          <a:effectLst/>
                          <a:latin typeface="Times New Roman"/>
                          <a:ea typeface="Times New Roman" panose="02020603050405020304" pitchFamily="18" charset="0"/>
                          <a:cs typeface="Times New Roman"/>
                        </a:rPr>
                        <a:t>and nonvalvular AF</a:t>
                      </a:r>
                      <a:endParaRPr lang="en-US" sz="1800" dirty="0">
                        <a:effectLst/>
                        <a:latin typeface="Times New Roman"/>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tr-TR" sz="1800" b="0" dirty="0" err="1">
                          <a:solidFill>
                            <a:srgbClr val="000000"/>
                          </a:solidFill>
                          <a:effectLst/>
                          <a:latin typeface="Times New Roman"/>
                          <a:ea typeface="Times New Roman" panose="02020603050405020304" pitchFamily="18" charset="0"/>
                          <a:cs typeface="Times New Roman"/>
                        </a:rPr>
                        <a:t>The</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distinction</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between</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valvular</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and</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non-valvular</a:t>
                      </a:r>
                      <a:r>
                        <a:rPr lang="tr-TR" sz="1800" b="0" dirty="0">
                          <a:solidFill>
                            <a:srgbClr val="000000"/>
                          </a:solidFill>
                          <a:effectLst/>
                          <a:latin typeface="Times New Roman"/>
                          <a:ea typeface="Times New Roman" panose="02020603050405020304" pitchFamily="18" charset="0"/>
                          <a:cs typeface="Times New Roman"/>
                        </a:rPr>
                        <a:t> “AF </a:t>
                      </a:r>
                      <a:r>
                        <a:rPr lang="tr-TR" sz="1800" b="0" dirty="0" err="1">
                          <a:solidFill>
                            <a:srgbClr val="000000"/>
                          </a:solidFill>
                          <a:effectLst/>
                          <a:latin typeface="Times New Roman"/>
                          <a:ea typeface="Times New Roman" panose="02020603050405020304" pitchFamily="18" charset="0"/>
                          <a:cs typeface="Times New Roman"/>
                        </a:rPr>
                        <a:t>remains</a:t>
                      </a:r>
                      <a:r>
                        <a:rPr lang="tr-TR" sz="1800" b="0" dirty="0">
                          <a:solidFill>
                            <a:srgbClr val="000000"/>
                          </a:solidFill>
                          <a:effectLst/>
                          <a:latin typeface="Times New Roman"/>
                          <a:ea typeface="Times New Roman" panose="02020603050405020304" pitchFamily="18" charset="0"/>
                          <a:cs typeface="Times New Roman"/>
                        </a:rPr>
                        <a:t> a </a:t>
                      </a:r>
                      <a:r>
                        <a:rPr lang="tr-TR" sz="1800" b="0" dirty="0" err="1">
                          <a:solidFill>
                            <a:srgbClr val="000000"/>
                          </a:solidFill>
                          <a:effectLst/>
                          <a:latin typeface="Times New Roman"/>
                          <a:ea typeface="Times New Roman" panose="02020603050405020304" pitchFamily="18" charset="0"/>
                          <a:cs typeface="Times New Roman"/>
                        </a:rPr>
                        <a:t>matter</a:t>
                      </a:r>
                      <a:r>
                        <a:rPr lang="tr-TR" sz="1800" b="0" dirty="0">
                          <a:solidFill>
                            <a:srgbClr val="000000"/>
                          </a:solidFill>
                          <a:effectLst/>
                          <a:latin typeface="Times New Roman"/>
                          <a:ea typeface="Times New Roman" panose="02020603050405020304" pitchFamily="18" charset="0"/>
                          <a:cs typeface="Times New Roman"/>
                        </a:rPr>
                        <a:t> of </a:t>
                      </a:r>
                      <a:r>
                        <a:rPr lang="tr-TR" sz="1800" b="0" dirty="0" err="1">
                          <a:solidFill>
                            <a:srgbClr val="000000"/>
                          </a:solidFill>
                          <a:effectLst/>
                          <a:latin typeface="Times New Roman"/>
                          <a:ea typeface="Times New Roman" panose="02020603050405020304" pitchFamily="18" charset="0"/>
                          <a:cs typeface="Times New Roman"/>
                        </a:rPr>
                        <a:t>debate</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Their</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definitions</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may</a:t>
                      </a:r>
                      <a:r>
                        <a:rPr lang="tr-TR" sz="1800" b="0" dirty="0">
                          <a:solidFill>
                            <a:srgbClr val="000000"/>
                          </a:solidFill>
                          <a:effectLst/>
                          <a:latin typeface="Times New Roman"/>
                          <a:ea typeface="Times New Roman" panose="02020603050405020304" pitchFamily="18" charset="0"/>
                          <a:cs typeface="Times New Roman"/>
                        </a:rPr>
                        <a:t> be </a:t>
                      </a:r>
                      <a:r>
                        <a:rPr lang="tr-TR" sz="1800" b="0" dirty="0" err="1">
                          <a:solidFill>
                            <a:srgbClr val="000000"/>
                          </a:solidFill>
                          <a:effectLst/>
                          <a:latin typeface="Times New Roman"/>
                          <a:ea typeface="Times New Roman" panose="02020603050405020304" pitchFamily="18" charset="0"/>
                          <a:cs typeface="Times New Roman"/>
                        </a:rPr>
                        <a:t>confusing</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Recent</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trials</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comparing</a:t>
                      </a:r>
                      <a:r>
                        <a:rPr lang="tr-TR" sz="1800" b="0" dirty="0">
                          <a:solidFill>
                            <a:srgbClr val="000000"/>
                          </a:solidFill>
                          <a:effectLst/>
                          <a:latin typeface="Times New Roman"/>
                          <a:ea typeface="Times New Roman" panose="02020603050405020304" pitchFamily="18" charset="0"/>
                          <a:cs typeface="Times New Roman"/>
                        </a:rPr>
                        <a:t> vitamin K </a:t>
                      </a:r>
                      <a:r>
                        <a:rPr lang="tr-TR" sz="1800" b="0" dirty="0" err="1">
                          <a:solidFill>
                            <a:srgbClr val="000000"/>
                          </a:solidFill>
                          <a:effectLst/>
                          <a:latin typeface="Times New Roman"/>
                          <a:ea typeface="Times New Roman" panose="02020603050405020304" pitchFamily="18" charset="0"/>
                          <a:cs typeface="Times New Roman"/>
                        </a:rPr>
                        <a:t>antagonists</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with</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non</a:t>
                      </a:r>
                      <a:r>
                        <a:rPr lang="tr-TR" sz="1800" b="0" dirty="0">
                          <a:solidFill>
                            <a:srgbClr val="000000"/>
                          </a:solidFill>
                          <a:effectLst/>
                          <a:latin typeface="Times New Roman"/>
                          <a:ea typeface="Times New Roman" panose="02020603050405020304" pitchFamily="18" charset="0"/>
                          <a:cs typeface="Times New Roman"/>
                        </a:rPr>
                        <a:t>-vitamin K antagonist oral </a:t>
                      </a:r>
                      <a:r>
                        <a:rPr lang="tr-TR" sz="1800" b="0" dirty="0" err="1">
                          <a:solidFill>
                            <a:srgbClr val="000000"/>
                          </a:solidFill>
                          <a:effectLst/>
                          <a:latin typeface="Times New Roman"/>
                          <a:ea typeface="Times New Roman" panose="02020603050405020304" pitchFamily="18" charset="0"/>
                          <a:cs typeface="Times New Roman"/>
                        </a:rPr>
                        <a:t>anticoagulants</a:t>
                      </a:r>
                      <a:r>
                        <a:rPr lang="tr-TR" sz="1800" b="0" dirty="0">
                          <a:solidFill>
                            <a:srgbClr val="000000"/>
                          </a:solidFill>
                          <a:effectLst/>
                          <a:latin typeface="Times New Roman"/>
                          <a:ea typeface="Times New Roman" panose="02020603050405020304" pitchFamily="18" charset="0"/>
                          <a:cs typeface="Times New Roman"/>
                        </a:rPr>
                        <a:t> in AF </a:t>
                      </a:r>
                      <a:r>
                        <a:rPr lang="tr-TR" sz="1800" b="0" dirty="0" err="1">
                          <a:solidFill>
                            <a:srgbClr val="000000"/>
                          </a:solidFill>
                          <a:effectLst/>
                          <a:latin typeface="Times New Roman"/>
                          <a:ea typeface="Times New Roman" panose="02020603050405020304" pitchFamily="18" charset="0"/>
                          <a:cs typeface="Times New Roman"/>
                        </a:rPr>
                        <a:t>were</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performed</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among</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patients</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with</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so-called</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non-valvular</a:t>
                      </a:r>
                      <a:r>
                        <a:rPr lang="tr-TR" sz="1800" b="0" dirty="0">
                          <a:solidFill>
                            <a:srgbClr val="000000"/>
                          </a:solidFill>
                          <a:effectLst/>
                          <a:latin typeface="Times New Roman"/>
                          <a:ea typeface="Times New Roman" panose="02020603050405020304" pitchFamily="18" charset="0"/>
                          <a:cs typeface="Times New Roman"/>
                        </a:rPr>
                        <a:t>" AF.  </a:t>
                      </a:r>
                      <a:r>
                        <a:rPr lang="tr-TR" sz="1800" b="0" dirty="0" err="1">
                          <a:solidFill>
                            <a:srgbClr val="000000"/>
                          </a:solidFill>
                          <a:effectLst/>
                          <a:latin typeface="Times New Roman"/>
                          <a:ea typeface="Times New Roman" panose="02020603050405020304" pitchFamily="18" charset="0"/>
                          <a:cs typeface="Times New Roman"/>
                        </a:rPr>
                        <a:t>These</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trials</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have</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all</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allowed</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native</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valvular</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heart</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disease</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other</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than</a:t>
                      </a:r>
                      <a:r>
                        <a:rPr lang="tr-TR" sz="1800" b="0" dirty="0">
                          <a:solidFill>
                            <a:srgbClr val="000000"/>
                          </a:solidFill>
                          <a:effectLst/>
                          <a:latin typeface="Times New Roman"/>
                          <a:ea typeface="Times New Roman" panose="02020603050405020304" pitchFamily="18" charset="0"/>
                          <a:cs typeface="Times New Roman"/>
                        </a:rPr>
                        <a:t> mitral </a:t>
                      </a:r>
                      <a:r>
                        <a:rPr lang="tr-TR" sz="1800" b="0" dirty="0" err="1">
                          <a:solidFill>
                            <a:srgbClr val="000000"/>
                          </a:solidFill>
                          <a:effectLst/>
                          <a:latin typeface="Times New Roman"/>
                          <a:ea typeface="Times New Roman" panose="02020603050405020304" pitchFamily="18" charset="0"/>
                          <a:cs typeface="Times New Roman"/>
                        </a:rPr>
                        <a:t>stenosis</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mostly</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moderate</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and</a:t>
                      </a:r>
                      <a:r>
                        <a:rPr lang="tr-TR" sz="1800" b="0" dirty="0">
                          <a:solidFill>
                            <a:srgbClr val="000000"/>
                          </a:solidFill>
                          <a:effectLst/>
                          <a:latin typeface="Times New Roman"/>
                          <a:ea typeface="Times New Roman" panose="02020603050405020304" pitchFamily="18" charset="0"/>
                          <a:cs typeface="Times New Roman"/>
                        </a:rPr>
                        <a:t> severe) </a:t>
                      </a:r>
                      <a:r>
                        <a:rPr lang="tr-TR" sz="1800" b="0" dirty="0" err="1">
                          <a:solidFill>
                            <a:srgbClr val="000000"/>
                          </a:solidFill>
                          <a:effectLst/>
                          <a:latin typeface="Times New Roman"/>
                          <a:ea typeface="Times New Roman" panose="02020603050405020304" pitchFamily="18" charset="0"/>
                          <a:cs typeface="Times New Roman"/>
                        </a:rPr>
                        <a:t>and</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prosthetic</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heart</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valves</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to</a:t>
                      </a:r>
                      <a:r>
                        <a:rPr lang="tr-TR" sz="1800" b="0" dirty="0">
                          <a:solidFill>
                            <a:srgbClr val="000000"/>
                          </a:solidFill>
                          <a:effectLst/>
                          <a:latin typeface="Times New Roman"/>
                          <a:ea typeface="Times New Roman" panose="02020603050405020304" pitchFamily="18" charset="0"/>
                          <a:cs typeface="Times New Roman"/>
                        </a:rPr>
                        <a:t> be </a:t>
                      </a:r>
                      <a:r>
                        <a:rPr lang="tr-TR" sz="1800" b="0" dirty="0" err="1">
                          <a:solidFill>
                            <a:srgbClr val="000000"/>
                          </a:solidFill>
                          <a:effectLst/>
                          <a:latin typeface="Times New Roman"/>
                          <a:ea typeface="Times New Roman" panose="02020603050405020304" pitchFamily="18" charset="0"/>
                          <a:cs typeface="Times New Roman"/>
                        </a:rPr>
                        <a:t>included</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We</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should</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no</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longer</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consider</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the</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classification</a:t>
                      </a:r>
                      <a:r>
                        <a:rPr lang="tr-TR" sz="1800" b="0" dirty="0">
                          <a:solidFill>
                            <a:srgbClr val="000000"/>
                          </a:solidFill>
                          <a:effectLst/>
                          <a:latin typeface="Times New Roman"/>
                          <a:ea typeface="Times New Roman" panose="02020603050405020304" pitchFamily="18" charset="0"/>
                          <a:cs typeface="Times New Roman"/>
                        </a:rPr>
                        <a:t> of AF as ‘‘</a:t>
                      </a:r>
                      <a:r>
                        <a:rPr lang="tr-TR" sz="1800" b="0" dirty="0" err="1">
                          <a:solidFill>
                            <a:srgbClr val="000000"/>
                          </a:solidFill>
                          <a:effectLst/>
                          <a:latin typeface="Times New Roman"/>
                          <a:ea typeface="Times New Roman" panose="02020603050405020304" pitchFamily="18" charset="0"/>
                          <a:cs typeface="Times New Roman"/>
                        </a:rPr>
                        <a:t>valvular</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or</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non-valvular</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for</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the</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purpose</a:t>
                      </a:r>
                      <a:r>
                        <a:rPr lang="tr-TR" sz="1800" b="0" dirty="0">
                          <a:solidFill>
                            <a:srgbClr val="000000"/>
                          </a:solidFill>
                          <a:effectLst/>
                          <a:latin typeface="Times New Roman"/>
                          <a:ea typeface="Times New Roman" panose="02020603050405020304" pitchFamily="18" charset="0"/>
                          <a:cs typeface="Times New Roman"/>
                        </a:rPr>
                        <a:t> of </a:t>
                      </a:r>
                      <a:r>
                        <a:rPr lang="tr-TR" sz="1800" b="0" dirty="0" err="1">
                          <a:solidFill>
                            <a:srgbClr val="000000"/>
                          </a:solidFill>
                          <a:effectLst/>
                          <a:latin typeface="Times New Roman"/>
                          <a:ea typeface="Times New Roman" panose="02020603050405020304" pitchFamily="18" charset="0"/>
                          <a:cs typeface="Times New Roman"/>
                        </a:rPr>
                        <a:t>defining</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the</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etiology</a:t>
                      </a:r>
                      <a:r>
                        <a:rPr lang="tr-TR" sz="1800" b="0" dirty="0">
                          <a:solidFill>
                            <a:srgbClr val="000000"/>
                          </a:solidFill>
                          <a:effectLst/>
                          <a:latin typeface="Times New Roman"/>
                          <a:ea typeface="Times New Roman" panose="02020603050405020304" pitchFamily="18" charset="0"/>
                          <a:cs typeface="Times New Roman"/>
                        </a:rPr>
                        <a:t> of AF, since </a:t>
                      </a:r>
                      <a:r>
                        <a:rPr lang="tr-TR" sz="1800" b="0" dirty="0" err="1">
                          <a:solidFill>
                            <a:srgbClr val="000000"/>
                          </a:solidFill>
                          <a:effectLst/>
                          <a:latin typeface="Times New Roman"/>
                          <a:ea typeface="Times New Roman" panose="02020603050405020304" pitchFamily="18" charset="0"/>
                          <a:cs typeface="Times New Roman"/>
                        </a:rPr>
                        <a:t>the</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term</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was</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specific</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for</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eligibility</a:t>
                      </a:r>
                      <a:r>
                        <a:rPr lang="tr-TR" sz="1800" b="0" dirty="0">
                          <a:solidFill>
                            <a:srgbClr val="000000"/>
                          </a:solidFill>
                          <a:effectLst/>
                          <a:latin typeface="Times New Roman"/>
                          <a:ea typeface="Times New Roman" panose="02020603050405020304" pitchFamily="18" charset="0"/>
                          <a:cs typeface="Times New Roman"/>
                        </a:rPr>
                        <a:t> of </a:t>
                      </a:r>
                      <a:r>
                        <a:rPr lang="tr-TR" sz="1800" b="0" dirty="0" err="1">
                          <a:solidFill>
                            <a:srgbClr val="000000"/>
                          </a:solidFill>
                          <a:effectLst/>
                          <a:latin typeface="Times New Roman"/>
                          <a:ea typeface="Times New Roman" panose="02020603050405020304" pitchFamily="18" charset="0"/>
                          <a:cs typeface="Times New Roman"/>
                        </a:rPr>
                        <a:t>stroke</a:t>
                      </a:r>
                      <a:r>
                        <a:rPr lang="tr-TR" sz="1800" b="0" dirty="0">
                          <a:solidFill>
                            <a:srgbClr val="000000"/>
                          </a:solidFill>
                          <a:effectLst/>
                          <a:latin typeface="Times New Roman"/>
                          <a:ea typeface="Times New Roman" panose="02020603050405020304" pitchFamily="18" charset="0"/>
                          <a:cs typeface="Times New Roman"/>
                        </a:rPr>
                        <a:t> risk </a:t>
                      </a:r>
                      <a:r>
                        <a:rPr lang="tr-TR" sz="1800" b="0" dirty="0" err="1">
                          <a:solidFill>
                            <a:srgbClr val="000000"/>
                          </a:solidFill>
                          <a:effectLst/>
                          <a:latin typeface="Times New Roman"/>
                          <a:ea typeface="Times New Roman" panose="02020603050405020304" pitchFamily="18" charset="0"/>
                          <a:cs typeface="Times New Roman"/>
                        </a:rPr>
                        <a:t>reduction</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therapies</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Valvular</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and</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nonvalvular</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terminology</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should</a:t>
                      </a:r>
                      <a:r>
                        <a:rPr lang="tr-TR" sz="1800" b="0" dirty="0">
                          <a:solidFill>
                            <a:srgbClr val="000000"/>
                          </a:solidFill>
                          <a:effectLst/>
                          <a:latin typeface="Times New Roman"/>
                          <a:ea typeface="Times New Roman" panose="02020603050405020304" pitchFamily="18" charset="0"/>
                          <a:cs typeface="Times New Roman"/>
                        </a:rPr>
                        <a:t> be </a:t>
                      </a:r>
                      <a:r>
                        <a:rPr lang="tr-TR" sz="1800" b="0" dirty="0" err="1">
                          <a:solidFill>
                            <a:srgbClr val="000000"/>
                          </a:solidFill>
                          <a:effectLst/>
                          <a:latin typeface="Times New Roman"/>
                          <a:ea typeface="Times New Roman" panose="02020603050405020304" pitchFamily="18" charset="0"/>
                          <a:cs typeface="Times New Roman"/>
                        </a:rPr>
                        <a:t>abandoned</a:t>
                      </a:r>
                      <a:r>
                        <a:rPr lang="tr-TR" sz="1800" b="0" dirty="0">
                          <a:solidFill>
                            <a:srgbClr val="000000"/>
                          </a:solidFill>
                          <a:effectLst/>
                          <a:latin typeface="Times New Roman"/>
                          <a:ea typeface="Times New Roman" panose="02020603050405020304" pitchFamily="18" charset="0"/>
                          <a:cs typeface="Times New Roman"/>
                        </a:rPr>
                        <a:t>. </a:t>
                      </a:r>
                      <a:endParaRPr lang="en-US" sz="1800" b="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9242429"/>
                  </a:ext>
                </a:extLst>
              </a:tr>
              <a:tr h="863600">
                <a:tc>
                  <a:txBody>
                    <a:bodyPr/>
                    <a:lstStyle/>
                    <a:p>
                      <a:pPr marL="228600" marR="0" indent="-228600">
                        <a:lnSpc>
                          <a:spcPct val="150000"/>
                        </a:lnSpc>
                        <a:spcBef>
                          <a:spcPts val="600"/>
                        </a:spcBef>
                        <a:spcAft>
                          <a:spcPts val="1400"/>
                        </a:spcAft>
                      </a:pPr>
                      <a:r>
                        <a:rPr lang="tr-TR" sz="1800" dirty="0" err="1">
                          <a:effectLst/>
                          <a:latin typeface="Times New Roman"/>
                          <a:ea typeface="Times New Roman" panose="02020603050405020304" pitchFamily="18" charset="0"/>
                          <a:cs typeface="Times New Roman"/>
                        </a:rPr>
                        <a:t>Lone</a:t>
                      </a:r>
                      <a:r>
                        <a:rPr lang="tr-TR" sz="1800" dirty="0">
                          <a:effectLst/>
                          <a:latin typeface="Times New Roman"/>
                          <a:ea typeface="Times New Roman" panose="02020603050405020304" pitchFamily="18" charset="0"/>
                          <a:cs typeface="Times New Roman"/>
                        </a:rPr>
                        <a:t> AF</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tr-T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This term has been used in the past to identify AF in younger patients without structural heart disease who are at a lower risk for thromboembolism. This term does not enhance patient care, is not currently used and should be abandoned.</a:t>
                      </a: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8813049"/>
                  </a:ext>
                </a:extLst>
              </a:tr>
            </a:tbl>
          </a:graphicData>
        </a:graphic>
      </p:graphicFrame>
    </p:spTree>
    <p:extLst>
      <p:ext uri="{BB962C8B-B14F-4D97-AF65-F5344CB8AC3E}">
        <p14:creationId xmlns:p14="http://schemas.microsoft.com/office/powerpoint/2010/main" val="17855276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46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7" name="Title 5">
            <a:extLst>
              <a:ext uri="{FF2B5EF4-FFF2-40B4-BE49-F238E27FC236}">
                <a16:creationId xmlns:a16="http://schemas.microsoft.com/office/drawing/2014/main" id="{DD10A771-2956-5C44-C800-1937C38DD743}"/>
              </a:ext>
            </a:extLst>
          </p:cNvPr>
          <p:cNvSpPr>
            <a:spLocks noGrp="1"/>
          </p:cNvSpPr>
          <p:nvPr>
            <p:ph type="ctrTitle"/>
          </p:nvPr>
        </p:nvSpPr>
        <p:spPr>
          <a:xfrm>
            <a:off x="152400" y="1219200"/>
            <a:ext cx="2971800" cy="2514600"/>
          </a:xfrm>
        </p:spPr>
        <p:txBody>
          <a:bodyPr/>
          <a:lstStyle/>
          <a:p>
            <a:r>
              <a:rPr lang="en-US" sz="2800" dirty="0">
                <a:latin typeface="Lub Dub Medium" panose="020B0603030403020204" pitchFamily="34" charset="0"/>
              </a:rPr>
              <a:t>Figure 6. Types of Atrial Flutter and </a:t>
            </a:r>
            <a:r>
              <a:rPr lang="en-US" sz="2800" dirty="0" err="1">
                <a:latin typeface="Lub Dub Medium" panose="020B0603030403020204" pitchFamily="34" charset="0"/>
              </a:rPr>
              <a:t>Macroreentrant</a:t>
            </a:r>
            <a:r>
              <a:rPr lang="en-US" sz="2800" dirty="0">
                <a:latin typeface="Lub Dub Medium" panose="020B0603030403020204" pitchFamily="34" charset="0"/>
              </a:rPr>
              <a:t> Atrial Tachycardia</a:t>
            </a:r>
          </a:p>
        </p:txBody>
      </p:sp>
      <p:pic>
        <p:nvPicPr>
          <p:cNvPr id="8" name="Picture 7">
            <a:extLst>
              <a:ext uri="{FF2B5EF4-FFF2-40B4-BE49-F238E27FC236}">
                <a16:creationId xmlns:a16="http://schemas.microsoft.com/office/drawing/2014/main" id="{7D41BD81-F409-F765-C3A8-56FC6CD207B2}"/>
              </a:ext>
            </a:extLst>
          </p:cNvPr>
          <p:cNvPicPr>
            <a:picLocks noChangeAspect="1"/>
          </p:cNvPicPr>
          <p:nvPr/>
        </p:nvPicPr>
        <p:blipFill>
          <a:blip r:embed="rId2"/>
          <a:stretch>
            <a:fillRect/>
          </a:stretch>
        </p:blipFill>
        <p:spPr>
          <a:xfrm>
            <a:off x="3505200" y="63610"/>
            <a:ext cx="9410700" cy="7507912"/>
          </a:xfrm>
          <a:prstGeom prst="rect">
            <a:avLst/>
          </a:prstGeom>
        </p:spPr>
      </p:pic>
      <p:sp>
        <p:nvSpPr>
          <p:cNvPr id="10" name="TextBox 9">
            <a:extLst>
              <a:ext uri="{FF2B5EF4-FFF2-40B4-BE49-F238E27FC236}">
                <a16:creationId xmlns:a16="http://schemas.microsoft.com/office/drawing/2014/main" id="{0FA57CFF-9EE3-32DA-9D24-EF92ED8B343C}"/>
              </a:ext>
            </a:extLst>
          </p:cNvPr>
          <p:cNvSpPr txBox="1"/>
          <p:nvPr/>
        </p:nvSpPr>
        <p:spPr>
          <a:xfrm>
            <a:off x="152400" y="3817566"/>
            <a:ext cx="2971800" cy="3139321"/>
          </a:xfrm>
          <a:prstGeom prst="rect">
            <a:avLst/>
          </a:prstGeom>
          <a:noFill/>
        </p:spPr>
        <p:txBody>
          <a:bodyPr wrap="square">
            <a:spAutoFit/>
          </a:bodyPr>
          <a:lstStyle/>
          <a:p>
            <a:r>
              <a:rPr lang="en-US" dirty="0">
                <a:solidFill>
                  <a:srgbClr val="000000"/>
                </a:solidFill>
                <a:effectLst/>
                <a:latin typeface="Lub Dub Medium" panose="020B0603030403020204" pitchFamily="34" charset="0"/>
                <a:ea typeface="Times New Roman" panose="02020603050405020304" pitchFamily="18" charset="0"/>
              </a:rPr>
              <a:t>The typical, reverse typical, and the lower-loop flutter all have the low right atrial isthmus incorporated in the flutter circuit. Other </a:t>
            </a:r>
            <a:r>
              <a:rPr lang="en-US" dirty="0" err="1">
                <a:solidFill>
                  <a:srgbClr val="000000"/>
                </a:solidFill>
                <a:effectLst/>
                <a:latin typeface="Lub Dub Medium" panose="020B0603030403020204" pitchFamily="34" charset="0"/>
                <a:ea typeface="Times New Roman" panose="02020603050405020304" pitchFamily="18" charset="0"/>
              </a:rPr>
              <a:t>macroreentrant</a:t>
            </a:r>
            <a:r>
              <a:rPr lang="en-US" dirty="0">
                <a:solidFill>
                  <a:srgbClr val="000000"/>
                </a:solidFill>
                <a:effectLst/>
                <a:latin typeface="Lub Dub Medium" panose="020B0603030403020204" pitchFamily="34" charset="0"/>
                <a:ea typeface="Times New Roman" panose="02020603050405020304" pitchFamily="18" charset="0"/>
              </a:rPr>
              <a:t> flutters include scar-mediated reentrant tachycardia and left mitral isthmus flutter.</a:t>
            </a:r>
            <a:r>
              <a:rPr lang="en-US" dirty="0">
                <a:effectLst/>
                <a:latin typeface="Lub Dub Medium" panose="020B0603030403020204" pitchFamily="34" charset="0"/>
                <a:ea typeface="Times New Roman" panose="02020603050405020304" pitchFamily="18" charset="0"/>
              </a:rPr>
              <a:t> </a:t>
            </a:r>
            <a:endParaRPr lang="en-US" dirty="0">
              <a:latin typeface="Lub Dub Medium" panose="020B0603030403020204" pitchFamily="34" charset="0"/>
            </a:endParaRPr>
          </a:p>
        </p:txBody>
      </p:sp>
      <p:sp>
        <p:nvSpPr>
          <p:cNvPr id="12" name="TextBox 11">
            <a:extLst>
              <a:ext uri="{FF2B5EF4-FFF2-40B4-BE49-F238E27FC236}">
                <a16:creationId xmlns:a16="http://schemas.microsoft.com/office/drawing/2014/main" id="{63A2E23C-4EF5-5714-13F1-95C45F750EE0}"/>
              </a:ext>
            </a:extLst>
          </p:cNvPr>
          <p:cNvSpPr txBox="1"/>
          <p:nvPr/>
        </p:nvSpPr>
        <p:spPr>
          <a:xfrm>
            <a:off x="152400" y="7071360"/>
            <a:ext cx="3048000" cy="461665"/>
          </a:xfrm>
          <a:prstGeom prst="rect">
            <a:avLst/>
          </a:prstGeom>
          <a:noFill/>
        </p:spPr>
        <p:txBody>
          <a:bodyPr wrap="square">
            <a:spAutoFit/>
          </a:bodyPr>
          <a:lstStyle/>
          <a:p>
            <a:r>
              <a:rPr lang="en-US" sz="1200" dirty="0">
                <a:solidFill>
                  <a:srgbClr val="000000"/>
                </a:solidFill>
                <a:effectLst/>
                <a:latin typeface="Lub Dub Medium" panose="020B0603030403020204" pitchFamily="34" charset="0"/>
                <a:ea typeface="Times New Roman" panose="02020603050405020304" pitchFamily="18" charset="0"/>
              </a:rPr>
              <a:t>Fl indicates flutter; LA, left atrium; and MRT,  </a:t>
            </a:r>
            <a:r>
              <a:rPr lang="en-US" sz="1200" dirty="0" err="1">
                <a:solidFill>
                  <a:srgbClr val="000000"/>
                </a:solidFill>
                <a:effectLst/>
                <a:latin typeface="Lub Dub Medium" panose="020B0603030403020204" pitchFamily="34" charset="0"/>
                <a:ea typeface="Times New Roman" panose="02020603050405020304" pitchFamily="18" charset="0"/>
              </a:rPr>
              <a:t>macroreentrent</a:t>
            </a:r>
            <a:r>
              <a:rPr lang="en-US" sz="1200" dirty="0">
                <a:solidFill>
                  <a:srgbClr val="000000"/>
                </a:solidFill>
                <a:effectLst/>
                <a:latin typeface="Lub Dub Medium" panose="020B0603030403020204" pitchFamily="34" charset="0"/>
                <a:ea typeface="Times New Roman" panose="02020603050405020304" pitchFamily="18" charset="0"/>
              </a:rPr>
              <a:t>. </a:t>
            </a:r>
            <a:endParaRPr lang="en-US" sz="2000" dirty="0">
              <a:latin typeface="Lub Dub Medium" panose="020B0603030403020204" pitchFamily="34" charset="0"/>
            </a:endParaRPr>
          </a:p>
        </p:txBody>
      </p:sp>
    </p:spTree>
    <p:extLst>
      <p:ext uri="{BB962C8B-B14F-4D97-AF65-F5344CB8AC3E}">
        <p14:creationId xmlns:p14="http://schemas.microsoft.com/office/powerpoint/2010/main" val="2286798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47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pic>
        <p:nvPicPr>
          <p:cNvPr id="7" name="Picture 6" descr="A diagram of a disease&#10;&#10;Description automatically generated">
            <a:extLst>
              <a:ext uri="{FF2B5EF4-FFF2-40B4-BE49-F238E27FC236}">
                <a16:creationId xmlns:a16="http://schemas.microsoft.com/office/drawing/2014/main" id="{FDA1869E-EC14-3DA4-8213-5DBD2B2B268A}"/>
              </a:ext>
            </a:extLst>
          </p:cNvPr>
          <p:cNvPicPr>
            <a:picLocks noChangeAspect="1"/>
          </p:cNvPicPr>
          <p:nvPr/>
        </p:nvPicPr>
        <p:blipFill rotWithShape="1">
          <a:blip r:embed="rId2"/>
          <a:srcRect t="2251"/>
          <a:stretch/>
        </p:blipFill>
        <p:spPr>
          <a:xfrm>
            <a:off x="2362200" y="2275"/>
            <a:ext cx="10524359" cy="7457791"/>
          </a:xfrm>
          <a:prstGeom prst="rect">
            <a:avLst/>
          </a:prstGeom>
        </p:spPr>
      </p:pic>
      <p:sp>
        <p:nvSpPr>
          <p:cNvPr id="10" name="Title 5">
            <a:extLst>
              <a:ext uri="{FF2B5EF4-FFF2-40B4-BE49-F238E27FC236}">
                <a16:creationId xmlns:a16="http://schemas.microsoft.com/office/drawing/2014/main" id="{039954C0-61EF-6193-26B4-C0F66BE1F738}"/>
              </a:ext>
            </a:extLst>
          </p:cNvPr>
          <p:cNvSpPr>
            <a:spLocks noGrp="1"/>
          </p:cNvSpPr>
          <p:nvPr>
            <p:ph type="ctrTitle"/>
          </p:nvPr>
        </p:nvSpPr>
        <p:spPr>
          <a:xfrm>
            <a:off x="228600" y="1380343"/>
            <a:ext cx="2362200" cy="2514600"/>
          </a:xfrm>
        </p:spPr>
        <p:txBody>
          <a:bodyPr/>
          <a:lstStyle/>
          <a:p>
            <a:r>
              <a:rPr lang="en-US" sz="2800" dirty="0">
                <a:latin typeface="Lub Dub Medium" panose="020B0603030403020204" pitchFamily="34" charset="0"/>
              </a:rPr>
              <a:t>Figure 7. Mechanisms and Pathways Leading to AF</a:t>
            </a:r>
          </a:p>
        </p:txBody>
      </p:sp>
      <p:sp>
        <p:nvSpPr>
          <p:cNvPr id="12" name="TextBox 11">
            <a:extLst>
              <a:ext uri="{FF2B5EF4-FFF2-40B4-BE49-F238E27FC236}">
                <a16:creationId xmlns:a16="http://schemas.microsoft.com/office/drawing/2014/main" id="{A59957DD-6042-11AA-C163-6A5C46AEDADB}"/>
              </a:ext>
            </a:extLst>
          </p:cNvPr>
          <p:cNvSpPr txBox="1"/>
          <p:nvPr/>
        </p:nvSpPr>
        <p:spPr>
          <a:xfrm>
            <a:off x="2590800" y="6629069"/>
            <a:ext cx="2667000" cy="830997"/>
          </a:xfrm>
          <a:prstGeom prst="rect">
            <a:avLst/>
          </a:prstGeom>
          <a:noFill/>
        </p:spPr>
        <p:txBody>
          <a:bodyPr wrap="square">
            <a:spAutoFit/>
          </a:bodyPr>
          <a:lstStyle/>
          <a:p>
            <a:r>
              <a:rPr lang="en-US" sz="1200" dirty="0">
                <a:latin typeface="Lub Dub Medium" panose="020B0603030403020204" pitchFamily="34" charset="0"/>
              </a:rPr>
              <a:t>AF indicates atrial fibrillation; PACs, premature atrial contractions; and RAAS, renin-angiotensin-aldosterone system. </a:t>
            </a:r>
          </a:p>
        </p:txBody>
      </p:sp>
      <p:sp>
        <p:nvSpPr>
          <p:cNvPr id="14" name="TextBox 13">
            <a:extLst>
              <a:ext uri="{FF2B5EF4-FFF2-40B4-BE49-F238E27FC236}">
                <a16:creationId xmlns:a16="http://schemas.microsoft.com/office/drawing/2014/main" id="{6F70AC4C-BF12-8EDD-3635-035E03C3E27A}"/>
              </a:ext>
            </a:extLst>
          </p:cNvPr>
          <p:cNvSpPr txBox="1"/>
          <p:nvPr/>
        </p:nvSpPr>
        <p:spPr>
          <a:xfrm>
            <a:off x="228600" y="4081818"/>
            <a:ext cx="2133600" cy="3139321"/>
          </a:xfrm>
          <a:prstGeom prst="rect">
            <a:avLst/>
          </a:prstGeom>
          <a:noFill/>
        </p:spPr>
        <p:txBody>
          <a:bodyPr wrap="square">
            <a:spAutoFit/>
          </a:bodyPr>
          <a:lstStyle/>
          <a:p>
            <a:r>
              <a:rPr lang="en-US" dirty="0">
                <a:latin typeface="Lub Dub Medium" panose="020B0603030403020204" pitchFamily="34" charset="0"/>
              </a:rPr>
              <a:t>The pathways that contribute to the development of AF create a substrate for re-entry and provide triggers that can initiate arrhythmic activity. </a:t>
            </a:r>
          </a:p>
        </p:txBody>
      </p:sp>
    </p:spTree>
    <p:extLst>
      <p:ext uri="{BB962C8B-B14F-4D97-AF65-F5344CB8AC3E}">
        <p14:creationId xmlns:p14="http://schemas.microsoft.com/office/powerpoint/2010/main" val="36187653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48</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9C9E12D2-94D3-43B8-4F7E-E7DA9319DBC2}"/>
              </a:ext>
            </a:extLst>
          </p:cNvPr>
          <p:cNvSpPr>
            <a:spLocks noGrp="1"/>
          </p:cNvSpPr>
          <p:nvPr>
            <p:ph type="ctrTitle"/>
          </p:nvPr>
        </p:nvSpPr>
        <p:spPr>
          <a:xfrm>
            <a:off x="4076700" y="152401"/>
            <a:ext cx="6477000" cy="899172"/>
          </a:xfrm>
        </p:spPr>
        <p:txBody>
          <a:bodyPr/>
          <a:lstStyle/>
          <a:p>
            <a:r>
              <a:rPr lang="en-US" sz="2800" dirty="0">
                <a:latin typeface="Lub Dub Medium" panose="020B0603030403020204" pitchFamily="34" charset="0"/>
              </a:rPr>
              <a:t>Figure 8. Contemporary Summary of the Role of the ANS in AF</a:t>
            </a:r>
          </a:p>
        </p:txBody>
      </p:sp>
      <p:sp>
        <p:nvSpPr>
          <p:cNvPr id="7" name="TextBox 6">
            <a:extLst>
              <a:ext uri="{FF2B5EF4-FFF2-40B4-BE49-F238E27FC236}">
                <a16:creationId xmlns:a16="http://schemas.microsoft.com/office/drawing/2014/main" id="{D8402E4A-8335-34D7-0620-CC77A963CBB3}"/>
              </a:ext>
            </a:extLst>
          </p:cNvPr>
          <p:cNvSpPr txBox="1"/>
          <p:nvPr/>
        </p:nvSpPr>
        <p:spPr>
          <a:xfrm>
            <a:off x="152400" y="6096000"/>
            <a:ext cx="1524000" cy="1384995"/>
          </a:xfrm>
          <a:prstGeom prst="rect">
            <a:avLst/>
          </a:prstGeom>
          <a:noFill/>
        </p:spPr>
        <p:txBody>
          <a:bodyPr wrap="square">
            <a:spAutoFit/>
          </a:bodyPr>
          <a:lstStyle/>
          <a:p>
            <a:r>
              <a:rPr lang="en-US" sz="1200" dirty="0">
                <a:latin typeface="Lub Dub Medium" panose="020B0603030403020204" pitchFamily="34" charset="0"/>
              </a:rPr>
              <a:t>AF indicates atrial fibrillation; ANS, autonomic nervous system; HRV, heart rate variability; and LA, left atrium</a:t>
            </a:r>
          </a:p>
        </p:txBody>
      </p:sp>
      <p:pic>
        <p:nvPicPr>
          <p:cNvPr id="4" name="Picture 3">
            <a:extLst>
              <a:ext uri="{FF2B5EF4-FFF2-40B4-BE49-F238E27FC236}">
                <a16:creationId xmlns:a16="http://schemas.microsoft.com/office/drawing/2014/main" id="{92E8DA6B-CA97-396D-A99C-B87F55F6AD6C}"/>
              </a:ext>
            </a:extLst>
          </p:cNvPr>
          <p:cNvPicPr>
            <a:picLocks noChangeAspect="1"/>
          </p:cNvPicPr>
          <p:nvPr/>
        </p:nvPicPr>
        <p:blipFill>
          <a:blip r:embed="rId2"/>
          <a:stretch>
            <a:fillRect/>
          </a:stretch>
        </p:blipFill>
        <p:spPr>
          <a:xfrm>
            <a:off x="1871933" y="1326294"/>
            <a:ext cx="10317190" cy="5904816"/>
          </a:xfrm>
          <a:prstGeom prst="rect">
            <a:avLst/>
          </a:prstGeom>
        </p:spPr>
      </p:pic>
    </p:spTree>
    <p:extLst>
      <p:ext uri="{BB962C8B-B14F-4D97-AF65-F5344CB8AC3E}">
        <p14:creationId xmlns:p14="http://schemas.microsoft.com/office/powerpoint/2010/main" val="35137284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49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9653C61D-CC9C-26F5-7606-FB7F8A8052B9}"/>
              </a:ext>
            </a:extLst>
          </p:cNvPr>
          <p:cNvSpPr>
            <a:spLocks noGrp="1"/>
          </p:cNvSpPr>
          <p:nvPr>
            <p:ph type="ctrTitle"/>
          </p:nvPr>
        </p:nvSpPr>
        <p:spPr>
          <a:xfrm>
            <a:off x="2024854" y="1295400"/>
            <a:ext cx="10580689" cy="716898"/>
          </a:xfrm>
        </p:spPr>
        <p:txBody>
          <a:bodyPr/>
          <a:lstStyle/>
          <a:p>
            <a:r>
              <a:rPr lang="en-US" sz="2800" dirty="0">
                <a:latin typeface="Lub Dub Medium" panose="020B0603030403020204" pitchFamily="34" charset="0"/>
              </a:rPr>
              <a:t>Addressing Health Inequities and Barriers to AF Management</a:t>
            </a:r>
          </a:p>
        </p:txBody>
      </p:sp>
      <p:graphicFrame>
        <p:nvGraphicFramePr>
          <p:cNvPr id="3" name="Table 2">
            <a:extLst>
              <a:ext uri="{FF2B5EF4-FFF2-40B4-BE49-F238E27FC236}">
                <a16:creationId xmlns:a16="http://schemas.microsoft.com/office/drawing/2014/main" id="{102BA307-31DA-A0D6-A990-DD80D94361FE}"/>
              </a:ext>
            </a:extLst>
          </p:cNvPr>
          <p:cNvGraphicFramePr>
            <a:graphicFrameLocks noGrp="1"/>
          </p:cNvGraphicFramePr>
          <p:nvPr>
            <p:extLst>
              <p:ext uri="{D42A27DB-BD31-4B8C-83A1-F6EECF244321}">
                <p14:modId xmlns:p14="http://schemas.microsoft.com/office/powerpoint/2010/main" val="1975322250"/>
              </p:ext>
            </p:extLst>
          </p:nvPr>
        </p:nvGraphicFramePr>
        <p:xfrm>
          <a:off x="2142303" y="2209800"/>
          <a:ext cx="10345793" cy="4230042"/>
        </p:xfrm>
        <a:graphic>
          <a:graphicData uri="http://schemas.openxmlformats.org/drawingml/2006/table">
            <a:tbl>
              <a:tblPr firstRow="1" firstCol="1" bandRow="1"/>
              <a:tblGrid>
                <a:gridCol w="873185">
                  <a:extLst>
                    <a:ext uri="{9D8B030D-6E8A-4147-A177-3AD203B41FA5}">
                      <a16:colId xmlns:a16="http://schemas.microsoft.com/office/drawing/2014/main" val="165159423"/>
                    </a:ext>
                  </a:extLst>
                </a:gridCol>
                <a:gridCol w="1030441">
                  <a:extLst>
                    <a:ext uri="{9D8B030D-6E8A-4147-A177-3AD203B41FA5}">
                      <a16:colId xmlns:a16="http://schemas.microsoft.com/office/drawing/2014/main" val="2498696946"/>
                    </a:ext>
                  </a:extLst>
                </a:gridCol>
                <a:gridCol w="8442167">
                  <a:extLst>
                    <a:ext uri="{9D8B030D-6E8A-4147-A177-3AD203B41FA5}">
                      <a16:colId xmlns:a16="http://schemas.microsoft.com/office/drawing/2014/main" val="2352310729"/>
                    </a:ext>
                  </a:extLst>
                </a:gridCol>
              </a:tblGrid>
              <a:tr h="1105334">
                <a:tc gridSpan="3">
                  <a:txBody>
                    <a:bodyPr/>
                    <a:lstStyle/>
                    <a:p>
                      <a:pPr marL="0" marR="0" algn="ctr">
                        <a:lnSpc>
                          <a:spcPct val="15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to Address Health Inequities and Barriers to AF Management </a:t>
                      </a:r>
                      <a:endParaRPr lang="en-US" sz="1800" dirty="0">
                        <a:effectLst/>
                        <a:latin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 to Address Health Inequities and Barriers to AF Management</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288878397"/>
                  </a:ext>
                </a:extLst>
              </a:tr>
              <a:tr h="408324">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0884051"/>
                  </a:ext>
                </a:extLst>
              </a:tr>
              <a:tr h="2335095">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FrutigerLTStd-Light"/>
                          <a:cs typeface="Times New Roman" panose="02020603050405020304" pitchFamily="18" charset="0"/>
                        </a:rPr>
                        <a:t>Patients with AF, regardless of sex</a:t>
                      </a:r>
                      <a:r>
                        <a:rPr lang="en-US" sz="1800" b="1" baseline="30000" dirty="0">
                          <a:effectLst/>
                          <a:latin typeface="Times New Roman" panose="02020603050405020304" pitchFamily="18" charset="0"/>
                          <a:ea typeface="FrutigerLTStd-Light"/>
                          <a:cs typeface="Times New Roman" panose="02020603050405020304" pitchFamily="18" charset="0"/>
                        </a:rPr>
                        <a:t> </a:t>
                      </a:r>
                      <a:r>
                        <a:rPr lang="en-US" sz="1800" b="1" dirty="0">
                          <a:effectLst/>
                          <a:latin typeface="Times New Roman" panose="02020603050405020304" pitchFamily="18" charset="0"/>
                          <a:ea typeface="FrutigerLTStd-Light"/>
                          <a:cs typeface="Times New Roman" panose="02020603050405020304" pitchFamily="18" charset="0"/>
                        </a:rPr>
                        <a:t>and gender diversity, race and ethnicity, or adverse social determinants of health (SDOH), should be equitably offered guideline-directed stroke risk reduction therapies as well as rate or rhythm control strategies and LRFM as indicated to improve quality of life (QOL) and prevent adverse outcomes.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2130073"/>
                  </a:ext>
                </a:extLst>
              </a:tr>
            </a:tbl>
          </a:graphicData>
        </a:graphic>
      </p:graphicFrame>
    </p:spTree>
    <p:extLst>
      <p:ext uri="{BB962C8B-B14F-4D97-AF65-F5344CB8AC3E}">
        <p14:creationId xmlns:p14="http://schemas.microsoft.com/office/powerpoint/2010/main" val="3688844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BEE564-D241-349B-FB75-B74C2E00F26A}"/>
              </a:ext>
            </a:extLst>
          </p:cNvPr>
          <p:cNvSpPr>
            <a:spLocks noGrp="1"/>
          </p:cNvSpPr>
          <p:nvPr>
            <p:ph type="ctrTitle"/>
          </p:nvPr>
        </p:nvSpPr>
        <p:spPr>
          <a:xfrm>
            <a:off x="4114800" y="1752600"/>
            <a:ext cx="6400800" cy="609599"/>
          </a:xfrm>
        </p:spPr>
        <p:txBody>
          <a:bodyPr/>
          <a:lstStyle/>
          <a:p>
            <a:r>
              <a:rPr lang="en-US" sz="3600" dirty="0">
                <a:latin typeface="Lub Dub Medium" panose="020B0603030403020204" pitchFamily="34" charset="0"/>
              </a:rPr>
              <a:t>Top 10 Take Home Messages</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5</a:t>
            </a:fld>
            <a:endParaRPr lang="en-US" dirty="0"/>
          </a:p>
        </p:txBody>
      </p:sp>
      <p:sp>
        <p:nvSpPr>
          <p:cNvPr id="7" name="TextBox 6">
            <a:extLst>
              <a:ext uri="{FF2B5EF4-FFF2-40B4-BE49-F238E27FC236}">
                <a16:creationId xmlns:a16="http://schemas.microsoft.com/office/drawing/2014/main" id="{2C7633FD-8EBE-07FA-71D9-CF6D9EBE3D50}"/>
              </a:ext>
            </a:extLst>
          </p:cNvPr>
          <p:cNvSpPr txBox="1"/>
          <p:nvPr/>
        </p:nvSpPr>
        <p:spPr>
          <a:xfrm>
            <a:off x="1714500" y="2667000"/>
            <a:ext cx="11201400" cy="3785652"/>
          </a:xfrm>
          <a:prstGeom prst="rect">
            <a:avLst/>
          </a:prstGeom>
          <a:noFill/>
        </p:spPr>
        <p:txBody>
          <a:bodyPr wrap="square" lIns="91440" tIns="45720" rIns="91440" bIns="45720" anchor="t">
            <a:spAutoFit/>
          </a:bodyPr>
          <a:lstStyle/>
          <a:p>
            <a:r>
              <a:rPr lang="en-US" sz="3000" dirty="0">
                <a:latin typeface="Lub Dub Medium"/>
              </a:rPr>
              <a:t>1. </a:t>
            </a:r>
            <a:r>
              <a:rPr lang="en-US" sz="3000" dirty="0">
                <a:latin typeface="Lub Dub Bold"/>
              </a:rPr>
              <a:t>Stages of atrial fibrillation (AF): </a:t>
            </a:r>
            <a:r>
              <a:rPr lang="en-US" sz="3000" dirty="0">
                <a:latin typeface="Lub Dub Medium"/>
              </a:rPr>
              <a:t>The previous classification of AF, which was based only on arrhythmia</a:t>
            </a:r>
          </a:p>
          <a:p>
            <a:r>
              <a:rPr lang="en-US" sz="3000" dirty="0">
                <a:latin typeface="Lub Dub Medium"/>
              </a:rPr>
              <a:t>duration, although useful, tended to emphasize therapeutic interventions. The new proposed classification,</a:t>
            </a:r>
          </a:p>
          <a:p>
            <a:r>
              <a:rPr lang="en-US" sz="3000" dirty="0">
                <a:latin typeface="Lub Dub Medium"/>
              </a:rPr>
              <a:t>using stages, recognizes AF as a disease continuum that requires a variety of strategies at the different stages, from prevention, lifestyle and risk factor modification, screening, and therapy.</a:t>
            </a:r>
            <a:endParaRPr lang="en-US" sz="3000" dirty="0">
              <a:latin typeface="Lub Dub Medium" panose="020B0603030403020204" pitchFamily="34" charset="0"/>
            </a:endParaRPr>
          </a:p>
        </p:txBody>
      </p:sp>
    </p:spTree>
    <p:extLst>
      <p:ext uri="{BB962C8B-B14F-4D97-AF65-F5344CB8AC3E}">
        <p14:creationId xmlns:p14="http://schemas.microsoft.com/office/powerpoint/2010/main" val="8767943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50</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86DF8812-9A1C-99A9-536A-4D71B0B1C8E8}"/>
              </a:ext>
            </a:extLst>
          </p:cNvPr>
          <p:cNvSpPr>
            <a:spLocks noGrp="1"/>
          </p:cNvSpPr>
          <p:nvPr>
            <p:ph type="ctrTitle"/>
          </p:nvPr>
        </p:nvSpPr>
        <p:spPr>
          <a:xfrm>
            <a:off x="2786061" y="1706052"/>
            <a:ext cx="9058277" cy="555438"/>
          </a:xfrm>
        </p:spPr>
        <p:txBody>
          <a:bodyPr/>
          <a:lstStyle/>
          <a:p>
            <a:r>
              <a:rPr lang="en-US" sz="2800" dirty="0">
                <a:latin typeface="Lub Dub Medium" panose="020B0603030403020204" pitchFamily="34" charset="0"/>
              </a:rPr>
              <a:t>Shared Decision-Making (SDM) in AF Management</a:t>
            </a:r>
          </a:p>
        </p:txBody>
      </p:sp>
      <p:graphicFrame>
        <p:nvGraphicFramePr>
          <p:cNvPr id="3" name="Table 2">
            <a:extLst>
              <a:ext uri="{FF2B5EF4-FFF2-40B4-BE49-F238E27FC236}">
                <a16:creationId xmlns:a16="http://schemas.microsoft.com/office/drawing/2014/main" id="{19150663-209E-B9D1-7283-3A404F50D335}"/>
              </a:ext>
            </a:extLst>
          </p:cNvPr>
          <p:cNvGraphicFramePr>
            <a:graphicFrameLocks noGrp="1"/>
          </p:cNvGraphicFramePr>
          <p:nvPr>
            <p:extLst>
              <p:ext uri="{D42A27DB-BD31-4B8C-83A1-F6EECF244321}">
                <p14:modId xmlns:p14="http://schemas.microsoft.com/office/powerpoint/2010/main" val="2967515430"/>
              </p:ext>
            </p:extLst>
          </p:nvPr>
        </p:nvGraphicFramePr>
        <p:xfrm>
          <a:off x="2598835" y="2667000"/>
          <a:ext cx="9432728" cy="3856548"/>
        </p:xfrm>
        <a:graphic>
          <a:graphicData uri="http://schemas.openxmlformats.org/drawingml/2006/table">
            <a:tbl>
              <a:tblPr firstRow="1" firstCol="1" bandRow="1"/>
              <a:tblGrid>
                <a:gridCol w="943273">
                  <a:extLst>
                    <a:ext uri="{9D8B030D-6E8A-4147-A177-3AD203B41FA5}">
                      <a16:colId xmlns:a16="http://schemas.microsoft.com/office/drawing/2014/main" val="687372236"/>
                    </a:ext>
                  </a:extLst>
                </a:gridCol>
                <a:gridCol w="933840">
                  <a:extLst>
                    <a:ext uri="{9D8B030D-6E8A-4147-A177-3AD203B41FA5}">
                      <a16:colId xmlns:a16="http://schemas.microsoft.com/office/drawing/2014/main" val="4103451459"/>
                    </a:ext>
                  </a:extLst>
                </a:gridCol>
                <a:gridCol w="7555615">
                  <a:extLst>
                    <a:ext uri="{9D8B030D-6E8A-4147-A177-3AD203B41FA5}">
                      <a16:colId xmlns:a16="http://schemas.microsoft.com/office/drawing/2014/main" val="2052437179"/>
                    </a:ext>
                  </a:extLst>
                </a:gridCol>
              </a:tblGrid>
              <a:tr h="1196583">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cs typeface="Times New Roman" panose="02020603050405020304" pitchFamily="18" charset="0"/>
                        </a:rPr>
                        <a:t>Recommendation for SDM in AF Management</a:t>
                      </a:r>
                    </a:p>
                    <a:p>
                      <a:pPr marL="0" marR="0" algn="ctr">
                        <a:lnSpc>
                          <a:spcPct val="200000"/>
                        </a:lnSpc>
                        <a:spcBef>
                          <a:spcPts val="0"/>
                        </a:spcBef>
                        <a:spcAft>
                          <a:spcPts val="0"/>
                        </a:spcAft>
                      </a:pPr>
                      <a:r>
                        <a:rPr lang="en-US" sz="1800" dirty="0">
                          <a:effectLst/>
                          <a:latin typeface="Times New Roman"/>
                          <a:cs typeface="Times New Roman"/>
                        </a:rPr>
                        <a:t>Referenced studies that support the recommendations are summarized in the Online Data Supplement.</a:t>
                      </a:r>
                    </a:p>
                  </a:txBody>
                  <a:tcPr marL="7620" marR="762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tabLst>
                          <a:tab pos="609600" algn="l"/>
                        </a:tabLs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Recommendation for SDM in AF Management</a:t>
                      </a: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19039748"/>
                  </a:ext>
                </a:extLst>
              </a:tr>
              <a:tr h="548971">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COR</a:t>
                      </a:r>
                      <a:endParaRPr lang="en-US" sz="1800" dirty="0">
                        <a:effectLst/>
                        <a:latin typeface="Times New Roman"/>
                        <a:ea typeface="Times New Roman" panose="02020603050405020304" pitchFamily="18" charset="0"/>
                        <a:cs typeface="Times New Roman"/>
                      </a:endParaRPr>
                    </a:p>
                  </a:txBody>
                  <a:tcPr marL="7620" marR="76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LOE</a:t>
                      </a:r>
                      <a:endParaRPr lang="en-US" sz="1800" dirty="0">
                        <a:effectLst/>
                        <a:latin typeface="Times New Roman"/>
                        <a:ea typeface="Times New Roman" panose="02020603050405020304" pitchFamily="18" charset="0"/>
                        <a:cs typeface="Times New Roman"/>
                      </a:endParaRPr>
                    </a:p>
                  </a:txBody>
                  <a:tcPr marL="7620" marR="76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Recommendation</a:t>
                      </a:r>
                      <a:endParaRPr lang="en-US" sz="1800" dirty="0">
                        <a:effectLst/>
                        <a:latin typeface="Times New Roman"/>
                        <a:ea typeface="Times New Roman" panose="02020603050405020304" pitchFamily="18" charset="0"/>
                        <a:cs typeface="Times New Roman"/>
                      </a:endParaRPr>
                    </a:p>
                  </a:txBody>
                  <a:tcPr marL="7620" marR="76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7075737"/>
                  </a:ext>
                </a:extLst>
              </a:tr>
              <a:tr h="1844195">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2b</a:t>
                      </a:r>
                      <a:endParaRPr lang="en-US" sz="1800" dirty="0">
                        <a:effectLst/>
                        <a:latin typeface="Times New Roman"/>
                        <a:ea typeface="Times New Roman" panose="02020603050405020304" pitchFamily="18" charset="0"/>
                        <a:cs typeface="Times New Roman"/>
                      </a:endParaRPr>
                    </a:p>
                  </a:txBody>
                  <a:tcPr marL="7620" marR="7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B-R</a:t>
                      </a:r>
                      <a:endParaRPr lang="en-US" sz="1800" dirty="0">
                        <a:effectLst/>
                        <a:latin typeface="Times New Roman"/>
                        <a:ea typeface="Times New Roman" panose="02020603050405020304" pitchFamily="18" charset="0"/>
                        <a:cs typeface="Times New Roman"/>
                      </a:endParaRPr>
                    </a:p>
                  </a:txBody>
                  <a:tcPr marL="7620" marR="7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AF, the use of evidence-based decision aids might be useful to guide stroke reduction therapy treatment decisions throughout the disease course to improve engagement, decisional quality, and patient satisfaction.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984446"/>
                  </a:ext>
                </a:extLst>
              </a:tr>
            </a:tbl>
          </a:graphicData>
        </a:graphic>
      </p:graphicFrame>
    </p:spTree>
    <p:extLst>
      <p:ext uri="{BB962C8B-B14F-4D97-AF65-F5344CB8AC3E}">
        <p14:creationId xmlns:p14="http://schemas.microsoft.com/office/powerpoint/2010/main" val="5519911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51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E71FE893-9D8F-7A28-746D-EB7E4D5CBD24}"/>
              </a:ext>
            </a:extLst>
          </p:cNvPr>
          <p:cNvSpPr>
            <a:spLocks noGrp="1"/>
          </p:cNvSpPr>
          <p:nvPr>
            <p:ph type="ctrTitle"/>
          </p:nvPr>
        </p:nvSpPr>
        <p:spPr>
          <a:xfrm>
            <a:off x="2993627" y="1143000"/>
            <a:ext cx="8643146" cy="640698"/>
          </a:xfrm>
        </p:spPr>
        <p:txBody>
          <a:bodyPr/>
          <a:lstStyle/>
          <a:p>
            <a:r>
              <a:rPr lang="en-US" sz="2800" dirty="0">
                <a:latin typeface="Lub Dub Medium" panose="020B0603030403020204" pitchFamily="34" charset="0"/>
              </a:rPr>
              <a:t>Table 5. Publicly Available Decision Aids</a:t>
            </a:r>
          </a:p>
        </p:txBody>
      </p:sp>
      <p:graphicFrame>
        <p:nvGraphicFramePr>
          <p:cNvPr id="3" name="Table 2">
            <a:extLst>
              <a:ext uri="{FF2B5EF4-FFF2-40B4-BE49-F238E27FC236}">
                <a16:creationId xmlns:a16="http://schemas.microsoft.com/office/drawing/2014/main" id="{0D24385F-C30A-0E88-C88E-6B573E661BA6}"/>
              </a:ext>
            </a:extLst>
          </p:cNvPr>
          <p:cNvGraphicFramePr>
            <a:graphicFrameLocks noGrp="1"/>
          </p:cNvGraphicFramePr>
          <p:nvPr>
            <p:extLst>
              <p:ext uri="{D42A27DB-BD31-4B8C-83A1-F6EECF244321}">
                <p14:modId xmlns:p14="http://schemas.microsoft.com/office/powerpoint/2010/main" val="2029768565"/>
              </p:ext>
            </p:extLst>
          </p:nvPr>
        </p:nvGraphicFramePr>
        <p:xfrm>
          <a:off x="1006475" y="2018030"/>
          <a:ext cx="12617450" cy="5068570"/>
        </p:xfrm>
        <a:graphic>
          <a:graphicData uri="http://schemas.openxmlformats.org/drawingml/2006/table">
            <a:tbl>
              <a:tblPr firstRow="1" firstCol="1" bandRow="1"/>
              <a:tblGrid>
                <a:gridCol w="4875383">
                  <a:extLst>
                    <a:ext uri="{9D8B030D-6E8A-4147-A177-3AD203B41FA5}">
                      <a16:colId xmlns:a16="http://schemas.microsoft.com/office/drawing/2014/main" val="1771083880"/>
                    </a:ext>
                  </a:extLst>
                </a:gridCol>
                <a:gridCol w="5150443">
                  <a:extLst>
                    <a:ext uri="{9D8B030D-6E8A-4147-A177-3AD203B41FA5}">
                      <a16:colId xmlns:a16="http://schemas.microsoft.com/office/drawing/2014/main" val="1312661335"/>
                    </a:ext>
                  </a:extLst>
                </a:gridCol>
                <a:gridCol w="2591624">
                  <a:extLst>
                    <a:ext uri="{9D8B030D-6E8A-4147-A177-3AD203B41FA5}">
                      <a16:colId xmlns:a16="http://schemas.microsoft.com/office/drawing/2014/main" val="3853827983"/>
                    </a:ext>
                  </a:extLst>
                </a:gridCol>
              </a:tblGrid>
              <a:tr h="263563">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Agency</a:t>
                      </a:r>
                      <a:endParaRPr lang="en-US" sz="1800" dirty="0">
                        <a:effectLst/>
                        <a:latin typeface="Times New Roman"/>
                        <a:ea typeface="Times New Roman" panose="02020603050405020304" pitchFamily="18" charset="0"/>
                      </a:endParaRPr>
                    </a:p>
                  </a:txBody>
                  <a:tcPr marL="63594" marR="6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Website</a:t>
                      </a:r>
                      <a:endParaRPr lang="en-US" sz="1800" dirty="0">
                        <a:effectLst/>
                        <a:latin typeface="Times New Roman"/>
                        <a:ea typeface="Times New Roman" panose="02020603050405020304" pitchFamily="18" charset="0"/>
                      </a:endParaRPr>
                    </a:p>
                  </a:txBody>
                  <a:tcPr marL="63594" marR="6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Focus Area</a:t>
                      </a:r>
                      <a:endParaRPr lang="en-US" sz="1800" dirty="0">
                        <a:effectLst/>
                        <a:latin typeface="Times New Roman"/>
                        <a:ea typeface="Times New Roman" panose="02020603050405020304" pitchFamily="18" charset="0"/>
                      </a:endParaRPr>
                    </a:p>
                  </a:txBody>
                  <a:tcPr marL="63594" marR="6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612114583"/>
                  </a:ext>
                </a:extLst>
              </a:tr>
              <a:tr h="574468">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rPr>
                        <a:t>American College of Cardiology</a:t>
                      </a:r>
                      <a:br>
                        <a:rPr lang="en-US" sz="1800" b="1" dirty="0">
                          <a:effectLst/>
                          <a:latin typeface="Times New Roman"/>
                          <a:ea typeface="Times New Roman" panose="02020603050405020304" pitchFamily="18" charset="0"/>
                        </a:rPr>
                      </a:br>
                      <a:r>
                        <a:rPr lang="en-US" sz="1800" b="1" dirty="0">
                          <a:effectLst/>
                          <a:latin typeface="Times New Roman"/>
                          <a:ea typeface="Times New Roman" panose="02020603050405020304" pitchFamily="18" charset="0"/>
                        </a:rPr>
                        <a:t>Colorado Program for Patient Centered Decisions</a:t>
                      </a:r>
                      <a:endParaRPr lang="en-US" sz="1800" dirty="0">
                        <a:effectLst/>
                        <a:latin typeface="Times New Roman"/>
                        <a:ea typeface="Times New Roman" panose="02020603050405020304" pitchFamily="18" charset="0"/>
                      </a:endParaRPr>
                    </a:p>
                  </a:txBody>
                  <a:tcPr marL="63594" marR="6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hlinkClick r:id="rId2"/>
                        </a:rPr>
                        <a:t>https://patientdecisionaid.org/icd/atrial-fibrillation/</a:t>
                      </a:r>
                      <a:endParaRPr lang="en-US" sz="1800" dirty="0">
                        <a:effectLst/>
                        <a:latin typeface="Times New Roman" panose="02020603050405020304" pitchFamily="18" charset="0"/>
                        <a:ea typeface="Times New Roman" panose="02020603050405020304" pitchFamily="18" charset="0"/>
                      </a:endParaRPr>
                    </a:p>
                  </a:txBody>
                  <a:tcPr marL="63594" marR="6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a:ea typeface="Times New Roman" panose="02020603050405020304" pitchFamily="18" charset="0"/>
                        </a:rPr>
                        <a:t>Stroke risk reduction therapies</a:t>
                      </a:r>
                    </a:p>
                  </a:txBody>
                  <a:tcPr marL="63594" marR="6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354032"/>
                  </a:ext>
                </a:extLst>
              </a:tr>
              <a:tr h="263563">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rPr>
                        <a:t>Anticoagulation Choice Decision Aid</a:t>
                      </a:r>
                      <a:endParaRPr lang="en-US" sz="1800" dirty="0">
                        <a:effectLst/>
                        <a:latin typeface="Times New Roman"/>
                        <a:ea typeface="Times New Roman" panose="02020603050405020304" pitchFamily="18" charset="0"/>
                      </a:endParaRPr>
                    </a:p>
                  </a:txBody>
                  <a:tcPr marL="63594" marR="6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a:ea typeface="Times New Roman" panose="02020603050405020304" pitchFamily="18" charset="0"/>
                          <a:hlinkClick r:id="rId3"/>
                        </a:rPr>
                        <a:t>https://anticoagulationdecisionaid.mayoclinic.org/</a:t>
                      </a:r>
                      <a:endParaRPr lang="en-US" sz="1800" dirty="0">
                        <a:effectLst/>
                        <a:latin typeface="Times New Roman"/>
                        <a:ea typeface="Times New Roman" panose="02020603050405020304" pitchFamily="18" charset="0"/>
                      </a:endParaRPr>
                    </a:p>
                    <a:p>
                      <a:pPr marL="0" marR="0">
                        <a:lnSpc>
                          <a:spcPct val="200000"/>
                        </a:lnSpc>
                        <a:spcBef>
                          <a:spcPts val="0"/>
                        </a:spcBef>
                        <a:spcAft>
                          <a:spcPts val="0"/>
                        </a:spcAft>
                      </a:pPr>
                      <a:endParaRPr lang="en-US" sz="1800" dirty="0">
                        <a:effectLst/>
                        <a:latin typeface="Times New Roman"/>
                        <a:ea typeface="Times New Roman" panose="02020603050405020304" pitchFamily="18" charset="0"/>
                      </a:endParaRPr>
                    </a:p>
                  </a:txBody>
                  <a:tcPr marL="63594" marR="6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a:ea typeface="Times New Roman" panose="02020603050405020304" pitchFamily="18" charset="0"/>
                        </a:rPr>
                        <a:t>Stroke risk reduction therapies</a:t>
                      </a:r>
                    </a:p>
                  </a:txBody>
                  <a:tcPr marL="63594" marR="6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2212177"/>
                  </a:ext>
                </a:extLst>
              </a:tr>
              <a:tr h="574468">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rPr>
                        <a:t>Ottawa Hospital Research Institute</a:t>
                      </a:r>
                      <a:endParaRPr lang="en-US" sz="1800" dirty="0">
                        <a:effectLst/>
                        <a:latin typeface="Times New Roman"/>
                        <a:ea typeface="Times New Roman" panose="02020603050405020304" pitchFamily="18" charset="0"/>
                      </a:endParaRPr>
                    </a:p>
                    <a:p>
                      <a:pPr marL="0" marR="0">
                        <a:lnSpc>
                          <a:spcPct val="200000"/>
                        </a:lnSpc>
                        <a:spcBef>
                          <a:spcPts val="0"/>
                        </a:spcBef>
                        <a:spcAft>
                          <a:spcPts val="0"/>
                        </a:spcAft>
                      </a:pPr>
                      <a:r>
                        <a:rPr lang="en-US" sz="1800" b="1" dirty="0">
                          <a:effectLst/>
                          <a:latin typeface="Times New Roman"/>
                          <a:ea typeface="Times New Roman" panose="02020603050405020304" pitchFamily="18" charset="0"/>
                        </a:rPr>
                        <a:t>Developer Healthwise</a:t>
                      </a:r>
                      <a:endParaRPr lang="en-US" sz="1800" dirty="0">
                        <a:effectLst/>
                        <a:latin typeface="Times New Roman"/>
                        <a:ea typeface="Times New Roman" panose="02020603050405020304" pitchFamily="18" charset="0"/>
                      </a:endParaRPr>
                    </a:p>
                  </a:txBody>
                  <a:tcPr marL="63594" marR="6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a:ea typeface="Times New Roman" panose="02020603050405020304" pitchFamily="18" charset="0"/>
                          <a:hlinkClick r:id="rId4"/>
                        </a:rPr>
                        <a:t>https://decisionaid.ohri.ca/AZlist.html</a:t>
                      </a:r>
                      <a:endParaRPr lang="en-US" sz="1800" dirty="0">
                        <a:effectLst/>
                        <a:latin typeface="Times New Roman"/>
                        <a:ea typeface="Times New Roman" panose="02020603050405020304" pitchFamily="18" charset="0"/>
                      </a:endParaRPr>
                    </a:p>
                    <a:p>
                      <a:pPr marL="0" marR="0">
                        <a:lnSpc>
                          <a:spcPct val="200000"/>
                        </a:lnSpc>
                        <a:spcBef>
                          <a:spcPts val="0"/>
                        </a:spcBef>
                        <a:spcAft>
                          <a:spcPts val="0"/>
                        </a:spcAft>
                      </a:pPr>
                      <a:endParaRPr lang="en-US" sz="1800" dirty="0">
                        <a:effectLst/>
                        <a:latin typeface="Times New Roman"/>
                        <a:ea typeface="Times New Roman" panose="02020603050405020304" pitchFamily="18" charset="0"/>
                      </a:endParaRPr>
                    </a:p>
                  </a:txBody>
                  <a:tcPr marL="63594" marR="6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a:ea typeface="Times New Roman" panose="02020603050405020304" pitchFamily="18" charset="0"/>
                        </a:rPr>
                        <a:t>AF ablation</a:t>
                      </a:r>
                      <a:br>
                        <a:rPr lang="en-US" sz="1800" dirty="0">
                          <a:effectLst/>
                          <a:latin typeface="Times New Roman"/>
                          <a:ea typeface="Times New Roman" panose="02020603050405020304" pitchFamily="18" charset="0"/>
                        </a:rPr>
                      </a:br>
                      <a:r>
                        <a:rPr lang="en-US" sz="1800" dirty="0">
                          <a:effectLst/>
                          <a:latin typeface="Times New Roman"/>
                          <a:ea typeface="Times New Roman" panose="02020603050405020304" pitchFamily="18" charset="0"/>
                        </a:rPr>
                        <a:t>Stroke risk reduction</a:t>
                      </a:r>
                    </a:p>
                  </a:txBody>
                  <a:tcPr marL="63594" marR="6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9256241"/>
                  </a:ext>
                </a:extLst>
              </a:tr>
              <a:tr h="263563">
                <a:tc>
                  <a:txBody>
                    <a:bodyPr/>
                    <a:lstStyle/>
                    <a:p>
                      <a:pPr marL="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Stanford</a:t>
                      </a:r>
                      <a:endParaRPr lang="en-US" sz="1800" dirty="0">
                        <a:effectLst/>
                        <a:latin typeface="Times New Roman" panose="02020603050405020304" pitchFamily="18" charset="0"/>
                        <a:ea typeface="Times New Roman" panose="02020603050405020304" pitchFamily="18" charset="0"/>
                      </a:endParaRPr>
                    </a:p>
                  </a:txBody>
                  <a:tcPr marL="63594" marR="6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a:ea typeface="Times New Roman" panose="02020603050405020304" pitchFamily="18" charset="0"/>
                          <a:hlinkClick r:id="rId5"/>
                        </a:rPr>
                        <a:t>https://afibguide.com/</a:t>
                      </a:r>
                      <a:endParaRPr lang="en-US" sz="1800" dirty="0">
                        <a:effectLst/>
                        <a:latin typeface="Times New Roman"/>
                        <a:ea typeface="Times New Roman" panose="02020603050405020304" pitchFamily="18" charset="0"/>
                      </a:endParaRPr>
                    </a:p>
                    <a:p>
                      <a:pPr marL="0" marR="0">
                        <a:lnSpc>
                          <a:spcPct val="200000"/>
                        </a:lnSpc>
                        <a:spcBef>
                          <a:spcPts val="0"/>
                        </a:spcBef>
                        <a:spcAft>
                          <a:spcPts val="0"/>
                        </a:spcAft>
                      </a:pPr>
                      <a:endParaRPr lang="en-US" sz="1800" dirty="0">
                        <a:effectLst/>
                        <a:latin typeface="Times New Roman"/>
                        <a:ea typeface="Times New Roman" panose="02020603050405020304" pitchFamily="18" charset="0"/>
                      </a:endParaRPr>
                    </a:p>
                  </a:txBody>
                  <a:tcPr marL="63594" marR="6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Stroke risk reduction therapies</a:t>
                      </a:r>
                    </a:p>
                  </a:txBody>
                  <a:tcPr marL="63594" marR="6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898215"/>
                  </a:ext>
                </a:extLst>
              </a:tr>
            </a:tbl>
          </a:graphicData>
        </a:graphic>
      </p:graphicFrame>
    </p:spTree>
    <p:extLst>
      <p:ext uri="{BB962C8B-B14F-4D97-AF65-F5344CB8AC3E}">
        <p14:creationId xmlns:p14="http://schemas.microsoft.com/office/powerpoint/2010/main" val="12774371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DA2E9D-E12A-C362-2299-517A11EEE0C5}"/>
              </a:ext>
            </a:extLst>
          </p:cNvPr>
          <p:cNvSpPr>
            <a:spLocks noGrp="1"/>
          </p:cNvSpPr>
          <p:nvPr>
            <p:ph type="sldNum" sz="quarter" idx="4"/>
          </p:nvPr>
        </p:nvSpPr>
        <p:spPr/>
        <p:txBody>
          <a:bodyPr/>
          <a:lstStyle/>
          <a:p>
            <a:fld id="{01CD3B2E-BC1C-6C4D-9D91-A67B950EE325}" type="slidenum">
              <a:rPr lang="en-US" smtClean="0"/>
              <a:pPr/>
              <a:t>52</a:t>
            </a:fld>
            <a:endParaRPr lang="en-US" dirty="0"/>
          </a:p>
        </p:txBody>
      </p:sp>
      <p:sp>
        <p:nvSpPr>
          <p:cNvPr id="5" name="TextBox 4">
            <a:extLst>
              <a:ext uri="{FF2B5EF4-FFF2-40B4-BE49-F238E27FC236}">
                <a16:creationId xmlns:a16="http://schemas.microsoft.com/office/drawing/2014/main" id="{C86A99B3-04A0-D4F7-894B-F39B85839DF9}"/>
              </a:ext>
            </a:extLst>
          </p:cNvPr>
          <p:cNvSpPr txBox="1"/>
          <p:nvPr/>
        </p:nvSpPr>
        <p:spPr>
          <a:xfrm>
            <a:off x="3924300" y="3256438"/>
            <a:ext cx="6781800" cy="861774"/>
          </a:xfrm>
          <a:prstGeom prst="rect">
            <a:avLst/>
          </a:prstGeom>
          <a:noFill/>
        </p:spPr>
        <p:txBody>
          <a:bodyPr wrap="square">
            <a:spAutoFit/>
          </a:bodyPr>
          <a:lstStyle/>
          <a:p>
            <a:pPr algn="ctr"/>
            <a:r>
              <a:rPr lang="en-US" sz="5000" dirty="0">
                <a:latin typeface="Lub Dub Bold" panose="020B0803030403020204" pitchFamily="34" charset="0"/>
              </a:rPr>
              <a:t>Clinical Evaluation </a:t>
            </a:r>
          </a:p>
        </p:txBody>
      </p:sp>
    </p:spTree>
    <p:extLst>
      <p:ext uri="{BB962C8B-B14F-4D97-AF65-F5344CB8AC3E}">
        <p14:creationId xmlns:p14="http://schemas.microsoft.com/office/powerpoint/2010/main" val="20625541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53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7CA07CB1-9D9D-928A-6360-B4AAF9F9F1D4}"/>
              </a:ext>
            </a:extLst>
          </p:cNvPr>
          <p:cNvSpPr>
            <a:spLocks noGrp="1"/>
          </p:cNvSpPr>
          <p:nvPr>
            <p:ph type="ctrTitle"/>
          </p:nvPr>
        </p:nvSpPr>
        <p:spPr>
          <a:xfrm>
            <a:off x="2324099" y="972511"/>
            <a:ext cx="9982200" cy="640698"/>
          </a:xfrm>
        </p:spPr>
        <p:txBody>
          <a:bodyPr/>
          <a:lstStyle/>
          <a:p>
            <a:r>
              <a:rPr lang="en-US" sz="2800" dirty="0">
                <a:latin typeface="Lub Dub Medium" panose="020B0603030403020204" pitchFamily="34" charset="0"/>
              </a:rPr>
              <a:t>Table 6. CHARGE-AF Risk Score for Detecting Incident AF*</a:t>
            </a:r>
          </a:p>
        </p:txBody>
      </p:sp>
      <p:graphicFrame>
        <p:nvGraphicFramePr>
          <p:cNvPr id="3" name="Table 2">
            <a:extLst>
              <a:ext uri="{FF2B5EF4-FFF2-40B4-BE49-F238E27FC236}">
                <a16:creationId xmlns:a16="http://schemas.microsoft.com/office/drawing/2014/main" id="{C4B4BA16-F685-8185-33B7-AA04E803A63A}"/>
              </a:ext>
            </a:extLst>
          </p:cNvPr>
          <p:cNvGraphicFramePr>
            <a:graphicFrameLocks noGrp="1"/>
          </p:cNvGraphicFramePr>
          <p:nvPr>
            <p:extLst>
              <p:ext uri="{D42A27DB-BD31-4B8C-83A1-F6EECF244321}">
                <p14:modId xmlns:p14="http://schemas.microsoft.com/office/powerpoint/2010/main" val="1481147915"/>
              </p:ext>
            </p:extLst>
          </p:nvPr>
        </p:nvGraphicFramePr>
        <p:xfrm>
          <a:off x="1600199" y="1778456"/>
          <a:ext cx="11430000" cy="4650740"/>
        </p:xfrm>
        <a:graphic>
          <a:graphicData uri="http://schemas.openxmlformats.org/drawingml/2006/table">
            <a:tbl>
              <a:tblPr firstRow="1" firstCol="1" bandRow="1"/>
              <a:tblGrid>
                <a:gridCol w="4204975">
                  <a:extLst>
                    <a:ext uri="{9D8B030D-6E8A-4147-A177-3AD203B41FA5}">
                      <a16:colId xmlns:a16="http://schemas.microsoft.com/office/drawing/2014/main" val="3501075619"/>
                    </a:ext>
                  </a:extLst>
                </a:gridCol>
                <a:gridCol w="3719825">
                  <a:extLst>
                    <a:ext uri="{9D8B030D-6E8A-4147-A177-3AD203B41FA5}">
                      <a16:colId xmlns:a16="http://schemas.microsoft.com/office/drawing/2014/main" val="1159024805"/>
                    </a:ext>
                  </a:extLst>
                </a:gridCol>
                <a:gridCol w="3505200">
                  <a:extLst>
                    <a:ext uri="{9D8B030D-6E8A-4147-A177-3AD203B41FA5}">
                      <a16:colId xmlns:a16="http://schemas.microsoft.com/office/drawing/2014/main" val="3955769880"/>
                    </a:ext>
                  </a:extLst>
                </a:gridCol>
              </a:tblGrid>
              <a:tr h="0">
                <a:tc>
                  <a:txBody>
                    <a:bodyPr/>
                    <a:lstStyle/>
                    <a:p>
                      <a:pPr marL="0" marR="0" algn="ctr">
                        <a:lnSpc>
                          <a:spcPct val="200000"/>
                        </a:lnSpc>
                        <a:spcBef>
                          <a:spcPts val="600"/>
                        </a:spcBef>
                        <a:spcAft>
                          <a:spcPts val="0"/>
                        </a:spcAft>
                      </a:pPr>
                      <a:r>
                        <a:rPr lang="en-US" sz="1800" b="1" dirty="0">
                          <a:solidFill>
                            <a:srgbClr val="000000"/>
                          </a:solidFill>
                          <a:effectLst/>
                          <a:latin typeface="Times New Roman"/>
                          <a:ea typeface="Times New Roman" panose="02020603050405020304" pitchFamily="18" charset="0"/>
                        </a:rPr>
                        <a:t>Variable (X)</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a:ea typeface="Times New Roman" panose="02020603050405020304" pitchFamily="18" charset="0"/>
                        </a:rPr>
                        <a:t>Estimated β coefficient (SE)</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a:ea typeface="Times New Roman" panose="02020603050405020304" pitchFamily="18" charset="0"/>
                        </a:rPr>
                        <a:t>HR (95% CI)</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118757169"/>
                  </a:ext>
                </a:extLst>
              </a:tr>
              <a:tr h="0">
                <a:tc>
                  <a:txBody>
                    <a:bodyPr/>
                    <a:lstStyle/>
                    <a:p>
                      <a:pPr marL="0" marR="0">
                        <a:lnSpc>
                          <a:spcPct val="200000"/>
                        </a:lnSpc>
                        <a:spcBef>
                          <a:spcPts val="600"/>
                        </a:spcBef>
                        <a:spcAft>
                          <a:spcPts val="0"/>
                        </a:spcAft>
                      </a:pPr>
                      <a:r>
                        <a:rPr lang="en-US" sz="1800" b="1" dirty="0">
                          <a:effectLst/>
                          <a:latin typeface="Times New Roman"/>
                          <a:ea typeface="Times New Roman" panose="02020603050405020304" pitchFamily="18" charset="0"/>
                        </a:rPr>
                        <a:t>Age (per 5-y increment)</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0"/>
                        </a:spcAft>
                      </a:pPr>
                      <a:r>
                        <a:rPr lang="en-US" sz="1800" dirty="0">
                          <a:effectLst/>
                          <a:latin typeface="Times New Roman"/>
                          <a:ea typeface="Times New Roman" panose="02020603050405020304" pitchFamily="18" charset="0"/>
                        </a:rPr>
                        <a:t>0.508 (0.022)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0"/>
                        </a:spcAft>
                      </a:pPr>
                      <a:r>
                        <a:rPr lang="en-US" sz="1800" dirty="0">
                          <a:effectLst/>
                          <a:latin typeface="Times New Roman"/>
                          <a:ea typeface="Times New Roman" panose="02020603050405020304" pitchFamily="18" charset="0"/>
                        </a:rPr>
                        <a:t>1.66 (1.59-1.74)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2085170"/>
                  </a:ext>
                </a:extLst>
              </a:tr>
              <a:tr h="0">
                <a:tc>
                  <a:txBody>
                    <a:bodyPr/>
                    <a:lstStyle/>
                    <a:p>
                      <a:pPr marL="0" marR="0">
                        <a:lnSpc>
                          <a:spcPct val="200000"/>
                        </a:lnSpc>
                        <a:spcBef>
                          <a:spcPts val="600"/>
                        </a:spcBef>
                        <a:spcAft>
                          <a:spcPts val="0"/>
                        </a:spcAft>
                      </a:pPr>
                      <a:r>
                        <a:rPr lang="en-US" sz="1800" b="1" dirty="0">
                          <a:effectLst/>
                          <a:latin typeface="Times New Roman"/>
                          <a:ea typeface="Times New Roman" panose="02020603050405020304" pitchFamily="18" charset="0"/>
                        </a:rPr>
                        <a:t>White race</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0"/>
                        </a:spcAft>
                      </a:pPr>
                      <a:r>
                        <a:rPr lang="en-US" sz="1800" dirty="0">
                          <a:effectLst/>
                          <a:latin typeface="Times New Roman"/>
                          <a:ea typeface="Times New Roman" panose="02020603050405020304" pitchFamily="18" charset="0"/>
                        </a:rPr>
                        <a:t>0.465 (0.093)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0"/>
                        </a:spcAft>
                      </a:pPr>
                      <a:r>
                        <a:rPr lang="en-US" sz="1800" dirty="0">
                          <a:effectLst/>
                          <a:latin typeface="Times New Roman"/>
                          <a:ea typeface="Times New Roman" panose="02020603050405020304" pitchFamily="18" charset="0"/>
                        </a:rPr>
                        <a:t>1.59 (1.33-1.91)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9477417"/>
                  </a:ext>
                </a:extLst>
              </a:tr>
              <a:tr h="0">
                <a:tc>
                  <a:txBody>
                    <a:bodyPr/>
                    <a:lstStyle/>
                    <a:p>
                      <a:pPr marL="0" marR="0">
                        <a:lnSpc>
                          <a:spcPct val="200000"/>
                        </a:lnSpc>
                        <a:spcBef>
                          <a:spcPts val="600"/>
                        </a:spcBef>
                        <a:spcAft>
                          <a:spcPts val="0"/>
                        </a:spcAft>
                      </a:pPr>
                      <a:r>
                        <a:rPr lang="en-US" sz="1800" b="1" dirty="0">
                          <a:effectLst/>
                          <a:latin typeface="Times New Roman"/>
                          <a:ea typeface="Times New Roman" panose="02020603050405020304" pitchFamily="18" charset="0"/>
                        </a:rPr>
                        <a:t>Height (per 10-cm increment)</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0"/>
                        </a:spcAft>
                      </a:pPr>
                      <a:r>
                        <a:rPr lang="en-US" sz="1800" dirty="0">
                          <a:effectLst/>
                          <a:latin typeface="Times New Roman"/>
                          <a:ea typeface="Times New Roman" panose="02020603050405020304" pitchFamily="18" charset="0"/>
                        </a:rPr>
                        <a:t>0.248 (0.036)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1.28 (1.19-1.38)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349774"/>
                  </a:ext>
                </a:extLst>
              </a:tr>
              <a:tr h="0">
                <a:tc>
                  <a:txBody>
                    <a:bodyPr/>
                    <a:lstStyle/>
                    <a:p>
                      <a:pPr marL="0" marR="0">
                        <a:lnSpc>
                          <a:spcPct val="200000"/>
                        </a:lnSpc>
                        <a:spcBef>
                          <a:spcPts val="600"/>
                        </a:spcBef>
                        <a:spcAft>
                          <a:spcPts val="0"/>
                        </a:spcAft>
                      </a:pPr>
                      <a:r>
                        <a:rPr lang="en-US" sz="1800" b="1" dirty="0">
                          <a:effectLst/>
                          <a:latin typeface="Times New Roman"/>
                          <a:ea typeface="Times New Roman" panose="02020603050405020304" pitchFamily="18" charset="0"/>
                        </a:rPr>
                        <a:t>Weight (per 15-kg increment)</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0"/>
                        </a:spcAft>
                      </a:pPr>
                      <a:r>
                        <a:rPr lang="en-US" sz="1800" dirty="0">
                          <a:effectLst/>
                          <a:latin typeface="Times New Roman"/>
                          <a:ea typeface="Times New Roman" panose="02020603050405020304" pitchFamily="18" charset="0"/>
                        </a:rPr>
                        <a:t>0.115 (0.033)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0"/>
                        </a:spcAft>
                      </a:pPr>
                      <a:r>
                        <a:rPr lang="en-US" sz="1800" dirty="0">
                          <a:effectLst/>
                          <a:latin typeface="Times New Roman"/>
                          <a:ea typeface="Times New Roman" panose="02020603050405020304" pitchFamily="18" charset="0"/>
                        </a:rPr>
                        <a:t>1.12 (1.05-1.20)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3013775"/>
                  </a:ext>
                </a:extLst>
              </a:tr>
              <a:tr h="0">
                <a:tc>
                  <a:txBody>
                    <a:bodyPr/>
                    <a:lstStyle/>
                    <a:p>
                      <a:pPr marL="0" marR="0">
                        <a:lnSpc>
                          <a:spcPct val="200000"/>
                        </a:lnSpc>
                        <a:spcBef>
                          <a:spcPts val="600"/>
                        </a:spcBef>
                        <a:spcAft>
                          <a:spcPts val="0"/>
                        </a:spcAft>
                      </a:pPr>
                      <a:r>
                        <a:rPr lang="en-US" sz="1800" b="1" dirty="0">
                          <a:effectLst/>
                          <a:latin typeface="Times New Roman"/>
                          <a:ea typeface="Times New Roman" panose="02020603050405020304" pitchFamily="18" charset="0"/>
                        </a:rPr>
                        <a:t>Systolic BP (per 20-mm Hg increment)</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0"/>
                        </a:spcAft>
                      </a:pPr>
                      <a:r>
                        <a:rPr lang="en-US" sz="1800" dirty="0">
                          <a:effectLst/>
                          <a:latin typeface="Times New Roman"/>
                          <a:ea typeface="Times New Roman" panose="02020603050405020304" pitchFamily="18" charset="0"/>
                        </a:rPr>
                        <a:t>0.197 (0.033)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0"/>
                        </a:spcAft>
                      </a:pPr>
                      <a:r>
                        <a:rPr lang="en-US" sz="1800" dirty="0">
                          <a:effectLst/>
                          <a:latin typeface="Times New Roman"/>
                          <a:ea typeface="Times New Roman" panose="02020603050405020304" pitchFamily="18" charset="0"/>
                        </a:rPr>
                        <a:t>1.22 (1.14-1.30)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1953507"/>
                  </a:ext>
                </a:extLst>
              </a:tr>
              <a:tr h="0">
                <a:tc>
                  <a:txBody>
                    <a:bodyPr/>
                    <a:lstStyle/>
                    <a:p>
                      <a:pPr marL="0" marR="0">
                        <a:lnSpc>
                          <a:spcPct val="200000"/>
                        </a:lnSpc>
                        <a:spcBef>
                          <a:spcPts val="600"/>
                        </a:spcBef>
                        <a:spcAft>
                          <a:spcPts val="0"/>
                        </a:spcAft>
                      </a:pPr>
                      <a:r>
                        <a:rPr lang="en-US" sz="1800" b="1" dirty="0">
                          <a:effectLst/>
                          <a:latin typeface="Times New Roman"/>
                          <a:ea typeface="Times New Roman" panose="02020603050405020304" pitchFamily="18" charset="0"/>
                        </a:rPr>
                        <a:t>Diastolic BP (per 10-mm Hg increment)</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0"/>
                        </a:spcAft>
                      </a:pPr>
                      <a:r>
                        <a:rPr lang="en-US" sz="1800" dirty="0">
                          <a:effectLst/>
                          <a:latin typeface="Times New Roman"/>
                          <a:ea typeface="Times New Roman" panose="02020603050405020304" pitchFamily="18" charset="0"/>
                        </a:rPr>
                        <a:t>-0.101 (0.032)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0"/>
                        </a:spcAft>
                      </a:pPr>
                      <a:r>
                        <a:rPr lang="en-US" sz="1800" dirty="0">
                          <a:effectLst/>
                          <a:latin typeface="Times New Roman"/>
                          <a:ea typeface="Times New Roman" panose="02020603050405020304" pitchFamily="18" charset="0"/>
                        </a:rPr>
                        <a:t>0.90 (0.85-0.96)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206152"/>
                  </a:ext>
                </a:extLst>
              </a:tr>
              <a:tr h="0">
                <a:tc>
                  <a:txBody>
                    <a:bodyPr/>
                    <a:lstStyle/>
                    <a:p>
                      <a:pPr marL="0" marR="0">
                        <a:lnSpc>
                          <a:spcPct val="200000"/>
                        </a:lnSpc>
                        <a:spcBef>
                          <a:spcPts val="600"/>
                        </a:spcBef>
                        <a:spcAft>
                          <a:spcPts val="0"/>
                        </a:spcAft>
                      </a:pPr>
                      <a:r>
                        <a:rPr lang="en-US" sz="1800" b="1" dirty="0">
                          <a:effectLst/>
                          <a:latin typeface="Times New Roman"/>
                          <a:ea typeface="Times New Roman" panose="02020603050405020304" pitchFamily="18" charset="0"/>
                        </a:rPr>
                        <a:t>Smoking (current versus former/never)</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0"/>
                        </a:spcAft>
                      </a:pPr>
                      <a:r>
                        <a:rPr lang="en-US" sz="1800" dirty="0">
                          <a:effectLst/>
                          <a:latin typeface="Times New Roman"/>
                          <a:ea typeface="Times New Roman" panose="02020603050405020304" pitchFamily="18" charset="0"/>
                        </a:rPr>
                        <a:t>0.359 (0.063)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0"/>
                        </a:spcAft>
                      </a:pPr>
                      <a:r>
                        <a:rPr lang="en-US" sz="1800" dirty="0">
                          <a:effectLst/>
                          <a:latin typeface="Times New Roman"/>
                          <a:ea typeface="Times New Roman" panose="02020603050405020304" pitchFamily="18" charset="0"/>
                        </a:rPr>
                        <a:t>1.42 (1.25-1.60)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0237814"/>
                  </a:ext>
                </a:extLst>
              </a:tr>
              <a:tr h="0">
                <a:tc>
                  <a:txBody>
                    <a:bodyPr/>
                    <a:lstStyle/>
                    <a:p>
                      <a:pPr marL="0" marR="0">
                        <a:lnSpc>
                          <a:spcPct val="200000"/>
                        </a:lnSpc>
                        <a:spcBef>
                          <a:spcPts val="600"/>
                        </a:spcBef>
                        <a:spcAft>
                          <a:spcPts val="0"/>
                        </a:spcAft>
                      </a:pPr>
                      <a:r>
                        <a:rPr lang="en-US" sz="1800" b="1" dirty="0">
                          <a:effectLst/>
                          <a:latin typeface="Times New Roman"/>
                          <a:ea typeface="Times New Roman" panose="02020603050405020304" pitchFamily="18" charset="0"/>
                        </a:rPr>
                        <a:t>Diabetes (yes)</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0.237 (0.073)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0"/>
                        </a:spcAft>
                      </a:pPr>
                      <a:r>
                        <a:rPr lang="en-US" sz="1800" dirty="0">
                          <a:effectLst/>
                          <a:latin typeface="Times New Roman"/>
                          <a:ea typeface="Times New Roman" panose="02020603050405020304" pitchFamily="18" charset="0"/>
                        </a:rPr>
                        <a:t>1.27 (1.64-2.48)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966705"/>
                  </a:ext>
                </a:extLst>
              </a:tr>
              <a:tr h="0">
                <a:tc>
                  <a:txBody>
                    <a:bodyPr/>
                    <a:lstStyle/>
                    <a:p>
                      <a:pPr marL="0" marR="0">
                        <a:lnSpc>
                          <a:spcPct val="200000"/>
                        </a:lnSpc>
                        <a:spcBef>
                          <a:spcPts val="600"/>
                        </a:spcBef>
                        <a:spcAft>
                          <a:spcPts val="0"/>
                        </a:spcAft>
                      </a:pPr>
                      <a:r>
                        <a:rPr lang="en-US" sz="1800" b="1" dirty="0">
                          <a:effectLst/>
                          <a:latin typeface="Times New Roman"/>
                          <a:ea typeface="Times New Roman" panose="02020603050405020304" pitchFamily="18" charset="0"/>
                        </a:rPr>
                        <a:t>Myocardial infarction (yes)</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0"/>
                        </a:spcAft>
                      </a:pPr>
                      <a:r>
                        <a:rPr lang="en-US" sz="1800" dirty="0">
                          <a:effectLst/>
                          <a:latin typeface="Times New Roman"/>
                          <a:ea typeface="Times New Roman" panose="02020603050405020304" pitchFamily="18" charset="0"/>
                        </a:rPr>
                        <a:t>0.496 (0.089)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1.64 (1.38-1.96)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3995244"/>
                  </a:ext>
                </a:extLst>
              </a:tr>
            </a:tbl>
          </a:graphicData>
        </a:graphic>
      </p:graphicFrame>
      <p:sp>
        <p:nvSpPr>
          <p:cNvPr id="7" name="TextBox 6">
            <a:extLst>
              <a:ext uri="{FF2B5EF4-FFF2-40B4-BE49-F238E27FC236}">
                <a16:creationId xmlns:a16="http://schemas.microsoft.com/office/drawing/2014/main" id="{21223618-8F41-36CC-C335-FD90D37ED276}"/>
              </a:ext>
            </a:extLst>
          </p:cNvPr>
          <p:cNvSpPr txBox="1"/>
          <p:nvPr/>
        </p:nvSpPr>
        <p:spPr>
          <a:xfrm>
            <a:off x="1550476" y="7026256"/>
            <a:ext cx="11946068" cy="461665"/>
          </a:xfrm>
          <a:prstGeom prst="rect">
            <a:avLst/>
          </a:prstGeom>
          <a:noFill/>
        </p:spPr>
        <p:txBody>
          <a:bodyPr wrap="square">
            <a:spAutoFit/>
          </a:bodyPr>
          <a:lstStyle/>
          <a:p>
            <a:r>
              <a:rPr lang="en-US" sz="1200" dirty="0">
                <a:latin typeface="Lub Dub Medium" panose="020B0603030403020204" pitchFamily="34" charset="0"/>
              </a:rPr>
              <a:t>AF indicates atrial fibrillation; BP, blood pressure; CHARGE-AF, Cohorts for Heart and Aging Research in Genomic Epidemiology model for atrial fibrillation; HR, hazard ratio; and SE, standard error.</a:t>
            </a:r>
          </a:p>
        </p:txBody>
      </p:sp>
      <p:sp>
        <p:nvSpPr>
          <p:cNvPr id="9" name="TextBox 8">
            <a:extLst>
              <a:ext uri="{FF2B5EF4-FFF2-40B4-BE49-F238E27FC236}">
                <a16:creationId xmlns:a16="http://schemas.microsoft.com/office/drawing/2014/main" id="{6DCA1ACD-ED25-E86D-6EF4-0204A2C4217C}"/>
              </a:ext>
            </a:extLst>
          </p:cNvPr>
          <p:cNvSpPr txBox="1"/>
          <p:nvPr/>
        </p:nvSpPr>
        <p:spPr>
          <a:xfrm>
            <a:off x="1562668" y="6492027"/>
            <a:ext cx="11467531" cy="461665"/>
          </a:xfrm>
          <a:prstGeom prst="rect">
            <a:avLst/>
          </a:prstGeom>
          <a:noFill/>
        </p:spPr>
        <p:txBody>
          <a:bodyPr wrap="square">
            <a:spAutoFit/>
          </a:bodyPr>
          <a:lstStyle/>
          <a:p>
            <a:r>
              <a:rPr lang="en-US" sz="1200" dirty="0">
                <a:latin typeface="Lub Dub Medium" panose="020B0603030403020204" pitchFamily="34" charset="0"/>
              </a:rPr>
              <a:t>*Five-year risk is given by: 1 – 0.9718412736exp</a:t>
            </a:r>
            <a:r>
              <a:rPr lang="en-US" sz="1200" baseline="30000" dirty="0">
                <a:latin typeface="Lub Dub Medium" panose="020B0603030403020204" pitchFamily="34" charset="0"/>
              </a:rPr>
              <a:t>(ΣβX – 12.4411305)</a:t>
            </a:r>
            <a:r>
              <a:rPr lang="en-US" sz="1200" dirty="0">
                <a:latin typeface="Lub Dub Medium" panose="020B0603030403020204" pitchFamily="34" charset="0"/>
              </a:rPr>
              <a:t> , where β is the regression coefficient (column 2) and X is the level of each variable risk factor. Table 6 does not encompass all complications.</a:t>
            </a:r>
          </a:p>
        </p:txBody>
      </p:sp>
    </p:spTree>
    <p:extLst>
      <p:ext uri="{BB962C8B-B14F-4D97-AF65-F5344CB8AC3E}">
        <p14:creationId xmlns:p14="http://schemas.microsoft.com/office/powerpoint/2010/main" val="24488730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B6AF6F5-AA8C-6E25-465E-52259F240D5C}"/>
              </a:ext>
            </a:extLst>
          </p:cNvPr>
          <p:cNvSpPr>
            <a:spLocks noGrp="1"/>
          </p:cNvSpPr>
          <p:nvPr>
            <p:ph type="ctrTitle"/>
          </p:nvPr>
        </p:nvSpPr>
        <p:spPr>
          <a:xfrm>
            <a:off x="2617628" y="1021519"/>
            <a:ext cx="9067800" cy="914399"/>
          </a:xfrm>
        </p:spPr>
        <p:txBody>
          <a:bodyPr/>
          <a:lstStyle/>
          <a:p>
            <a:r>
              <a:rPr lang="en-US" sz="2800" dirty="0">
                <a:latin typeface="Lub Dub Medium" panose="020B0603030403020204" pitchFamily="34" charset="0"/>
              </a:rPr>
              <a:t>Table 7. C</a:t>
            </a:r>
            <a:r>
              <a:rPr lang="en-US" sz="2800" baseline="-25000" dirty="0">
                <a:latin typeface="Lub Dub Medium" panose="020B0603030403020204" pitchFamily="34" charset="0"/>
              </a:rPr>
              <a:t>2</a:t>
            </a:r>
            <a:r>
              <a:rPr lang="en-US" sz="2800" dirty="0">
                <a:latin typeface="Lub Dub Medium" panose="020B0603030403020204" pitchFamily="34" charset="0"/>
              </a:rPr>
              <a:t>HEST Risk Score for Detecting Incident AF*</a:t>
            </a:r>
          </a:p>
        </p:txBody>
      </p:sp>
      <p:sp>
        <p:nvSpPr>
          <p:cNvPr id="5" name="Slide Number Placeholder 4">
            <a:extLst>
              <a:ext uri="{FF2B5EF4-FFF2-40B4-BE49-F238E27FC236}">
                <a16:creationId xmlns:a16="http://schemas.microsoft.com/office/drawing/2014/main" id="{8C64569A-F1E7-9A42-A925-79A59C163505}"/>
              </a:ext>
            </a:extLst>
          </p:cNvPr>
          <p:cNvSpPr>
            <a:spLocks noGrp="1"/>
          </p:cNvSpPr>
          <p:nvPr>
            <p:ph type="sldNum" sz="quarter" idx="4"/>
          </p:nvPr>
        </p:nvSpPr>
        <p:spPr/>
        <p:txBody>
          <a:bodyPr/>
          <a:lstStyle/>
          <a:p>
            <a:fld id="{01CD3B2E-BC1C-6C4D-9D91-A67B950EE325}" type="slidenum">
              <a:rPr lang="en-US" smtClean="0"/>
              <a:pPr/>
              <a:t>54</a:t>
            </a:fld>
            <a:endParaRPr lang="en-US" dirty="0"/>
          </a:p>
        </p:txBody>
      </p:sp>
      <p:sp>
        <p:nvSpPr>
          <p:cNvPr id="8" name="TextBox 7">
            <a:extLst>
              <a:ext uri="{FF2B5EF4-FFF2-40B4-BE49-F238E27FC236}">
                <a16:creationId xmlns:a16="http://schemas.microsoft.com/office/drawing/2014/main" id="{A658D48B-307B-1662-4B3F-D8FDFD2C0127}"/>
              </a:ext>
            </a:extLst>
          </p:cNvPr>
          <p:cNvSpPr txBox="1"/>
          <p:nvPr/>
        </p:nvSpPr>
        <p:spPr>
          <a:xfrm>
            <a:off x="289560" y="6571475"/>
            <a:ext cx="13723937" cy="276999"/>
          </a:xfrm>
          <a:prstGeom prst="rect">
            <a:avLst/>
          </a:prstGeom>
          <a:noFill/>
        </p:spPr>
        <p:txBody>
          <a:bodyPr wrap="square">
            <a:spAutoFit/>
          </a:bodyPr>
          <a:lstStyle/>
          <a:p>
            <a:r>
              <a:rPr lang="en-US" sz="1200" dirty="0">
                <a:latin typeface="Lub Dub Medium" panose="020B0603030403020204" pitchFamily="34" charset="0"/>
              </a:rPr>
              <a:t>*Total points 0-8. For the C</a:t>
            </a:r>
            <a:r>
              <a:rPr lang="en-US" sz="1200" baseline="-25000" dirty="0">
                <a:latin typeface="Lub Dub Medium" panose="020B0603030403020204" pitchFamily="34" charset="0"/>
              </a:rPr>
              <a:t>2</a:t>
            </a:r>
            <a:r>
              <a:rPr lang="en-US" sz="1200" dirty="0">
                <a:latin typeface="Lub Dub Medium" panose="020B0603030403020204" pitchFamily="34" charset="0"/>
              </a:rPr>
              <a:t>HEST score, the C statistic was 0.749, with 95% CI of 0.729–0.769. The incident rate of AF increased significantly with higher C</a:t>
            </a:r>
            <a:r>
              <a:rPr lang="en-US" sz="1200" baseline="-25000" dirty="0">
                <a:latin typeface="Lub Dub Medium" panose="020B0603030403020204" pitchFamily="34" charset="0"/>
              </a:rPr>
              <a:t>2</a:t>
            </a:r>
            <a:r>
              <a:rPr lang="en-US" sz="1200" dirty="0">
                <a:latin typeface="Lub Dub Medium" panose="020B0603030403020204" pitchFamily="34" charset="0"/>
              </a:rPr>
              <a:t>HEST scores.</a:t>
            </a:r>
          </a:p>
        </p:txBody>
      </p:sp>
      <p:sp>
        <p:nvSpPr>
          <p:cNvPr id="10" name="TextBox 9">
            <a:extLst>
              <a:ext uri="{FF2B5EF4-FFF2-40B4-BE49-F238E27FC236}">
                <a16:creationId xmlns:a16="http://schemas.microsoft.com/office/drawing/2014/main" id="{5908A471-4E2F-B9D3-53BE-A52ADF78B619}"/>
              </a:ext>
            </a:extLst>
          </p:cNvPr>
          <p:cNvSpPr txBox="1"/>
          <p:nvPr/>
        </p:nvSpPr>
        <p:spPr>
          <a:xfrm>
            <a:off x="304800" y="7008167"/>
            <a:ext cx="14165262" cy="461665"/>
          </a:xfrm>
          <a:prstGeom prst="rect">
            <a:avLst/>
          </a:prstGeom>
          <a:noFill/>
        </p:spPr>
        <p:txBody>
          <a:bodyPr wrap="square">
            <a:spAutoFit/>
          </a:bodyPr>
          <a:lstStyle/>
          <a:p>
            <a:r>
              <a:rPr lang="en-US" sz="1200" dirty="0">
                <a:latin typeface="Lub Dub Medium" panose="020B0603030403020204" pitchFamily="34" charset="0"/>
              </a:rPr>
              <a:t>AF indicates atrial fibrillation; CAD, coronary artery disease; C</a:t>
            </a:r>
            <a:r>
              <a:rPr lang="en-US" sz="1200" baseline="-25000" dirty="0">
                <a:latin typeface="Lub Dub Medium" panose="020B0603030403020204" pitchFamily="34" charset="0"/>
              </a:rPr>
              <a:t>2</a:t>
            </a:r>
            <a:r>
              <a:rPr lang="en-US" sz="1200" dirty="0">
                <a:latin typeface="Lub Dub Medium" panose="020B0603030403020204" pitchFamily="34" charset="0"/>
              </a:rPr>
              <a:t>HEST, coronary artery disease or chronic obstructive pulmonary disease [1 point each]; hypertension [1 point]; elderly [age ≥75 y, 2 points]; systolic HF [2 points]; thyroid disease [hyperthyroidism, 1 point]); and COPD, chronic obstructive pulmonary disease.</a:t>
            </a:r>
          </a:p>
        </p:txBody>
      </p:sp>
      <p:graphicFrame>
        <p:nvGraphicFramePr>
          <p:cNvPr id="11" name="Table 10">
            <a:extLst>
              <a:ext uri="{FF2B5EF4-FFF2-40B4-BE49-F238E27FC236}">
                <a16:creationId xmlns:a16="http://schemas.microsoft.com/office/drawing/2014/main" id="{0341F9C3-11D1-30C2-B980-AD2E21CD77D1}"/>
              </a:ext>
            </a:extLst>
          </p:cNvPr>
          <p:cNvGraphicFramePr>
            <a:graphicFrameLocks noGrp="1"/>
          </p:cNvGraphicFramePr>
          <p:nvPr>
            <p:extLst>
              <p:ext uri="{D42A27DB-BD31-4B8C-83A1-F6EECF244321}">
                <p14:modId xmlns:p14="http://schemas.microsoft.com/office/powerpoint/2010/main" val="1684832353"/>
              </p:ext>
            </p:extLst>
          </p:nvPr>
        </p:nvGraphicFramePr>
        <p:xfrm>
          <a:off x="3314698" y="2240539"/>
          <a:ext cx="8001001" cy="3721694"/>
        </p:xfrm>
        <a:graphic>
          <a:graphicData uri="http://schemas.openxmlformats.org/drawingml/2006/table">
            <a:tbl>
              <a:tblPr firstRow="1" firstCol="1" bandRow="1"/>
              <a:tblGrid>
                <a:gridCol w="2607620">
                  <a:extLst>
                    <a:ext uri="{9D8B030D-6E8A-4147-A177-3AD203B41FA5}">
                      <a16:colId xmlns:a16="http://schemas.microsoft.com/office/drawing/2014/main" val="263855246"/>
                    </a:ext>
                  </a:extLst>
                </a:gridCol>
                <a:gridCol w="2726112">
                  <a:extLst>
                    <a:ext uri="{9D8B030D-6E8A-4147-A177-3AD203B41FA5}">
                      <a16:colId xmlns:a16="http://schemas.microsoft.com/office/drawing/2014/main" val="2266540342"/>
                    </a:ext>
                  </a:extLst>
                </a:gridCol>
                <a:gridCol w="2667269">
                  <a:extLst>
                    <a:ext uri="{9D8B030D-6E8A-4147-A177-3AD203B41FA5}">
                      <a16:colId xmlns:a16="http://schemas.microsoft.com/office/drawing/2014/main" val="1387968804"/>
                    </a:ext>
                  </a:extLst>
                </a:gridCol>
              </a:tblGrid>
              <a:tr h="501354">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Acronym</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Risk Factor</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Points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63098820"/>
                  </a:ext>
                </a:extLst>
              </a:tr>
              <a:tr h="501354">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a:t>
                      </a:r>
                      <a:r>
                        <a:rPr lang="en-US" sz="1800" baseline="-25000">
                          <a:effectLst/>
                          <a:latin typeface="Times New Roman" panose="02020603050405020304" pitchFamily="18" charset="0"/>
                          <a:ea typeface="Times New Roman" panose="02020603050405020304" pitchFamily="18" charset="0"/>
                        </a:rPr>
                        <a:t>2</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CAD/COPD</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1-2</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1731654"/>
                  </a:ext>
                </a:extLst>
              </a:tr>
              <a:tr h="501354">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Hypertension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4964816"/>
                  </a:ext>
                </a:extLst>
              </a:tr>
              <a:tr h="501354">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Elderly (age ≥75 y)</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2</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1017222"/>
                  </a:ext>
                </a:extLst>
              </a:tr>
              <a:tr h="62348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Systolic heart failure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2</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5685425"/>
                  </a:ext>
                </a:extLst>
              </a:tr>
              <a:tr h="1092793">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Thyroid disease (hyperthyroidism)</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6614892"/>
                  </a:ext>
                </a:extLst>
              </a:tr>
            </a:tbl>
          </a:graphicData>
        </a:graphic>
      </p:graphicFrame>
    </p:spTree>
    <p:extLst>
      <p:ext uri="{BB962C8B-B14F-4D97-AF65-F5344CB8AC3E}">
        <p14:creationId xmlns:p14="http://schemas.microsoft.com/office/powerpoint/2010/main" val="30522975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BBB70D85-583E-D43F-DD28-10A52E3539E2}"/>
              </a:ext>
            </a:extLst>
          </p:cNvPr>
          <p:cNvSpPr>
            <a:spLocks noGrp="1"/>
          </p:cNvSpPr>
          <p:nvPr>
            <p:ph type="ctrTitle"/>
          </p:nvPr>
        </p:nvSpPr>
        <p:spPr>
          <a:xfrm>
            <a:off x="5105400" y="381000"/>
            <a:ext cx="4419600" cy="695324"/>
          </a:xfrm>
        </p:spPr>
        <p:txBody>
          <a:bodyPr/>
          <a:lstStyle/>
          <a:p>
            <a:r>
              <a:rPr lang="en-US" sz="2800" dirty="0">
                <a:latin typeface="Lub Dub Medium" panose="020B0603030403020204" pitchFamily="34" charset="0"/>
              </a:rPr>
              <a:t>Basic Clinical Evaluation</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55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04468526-62D6-1625-8A09-EC1BC9305972}"/>
              </a:ext>
            </a:extLst>
          </p:cNvPr>
          <p:cNvGraphicFramePr>
            <a:graphicFrameLocks noGrp="1"/>
          </p:cNvGraphicFramePr>
          <p:nvPr>
            <p:extLst>
              <p:ext uri="{D42A27DB-BD31-4B8C-83A1-F6EECF244321}">
                <p14:modId xmlns:p14="http://schemas.microsoft.com/office/powerpoint/2010/main" val="3272184734"/>
              </p:ext>
            </p:extLst>
          </p:nvPr>
        </p:nvGraphicFramePr>
        <p:xfrm>
          <a:off x="1006473" y="1295400"/>
          <a:ext cx="12617450" cy="5968492"/>
        </p:xfrm>
        <a:graphic>
          <a:graphicData uri="http://schemas.openxmlformats.org/drawingml/2006/table">
            <a:tbl>
              <a:tblPr firstRow="1" firstCol="1" bandRow="1"/>
              <a:tblGrid>
                <a:gridCol w="1334926">
                  <a:extLst>
                    <a:ext uri="{9D8B030D-6E8A-4147-A177-3AD203B41FA5}">
                      <a16:colId xmlns:a16="http://schemas.microsoft.com/office/drawing/2014/main" val="900224738"/>
                    </a:ext>
                  </a:extLst>
                </a:gridCol>
                <a:gridCol w="1334926">
                  <a:extLst>
                    <a:ext uri="{9D8B030D-6E8A-4147-A177-3AD203B41FA5}">
                      <a16:colId xmlns:a16="http://schemas.microsoft.com/office/drawing/2014/main" val="2214800797"/>
                    </a:ext>
                  </a:extLst>
                </a:gridCol>
                <a:gridCol w="9947598">
                  <a:extLst>
                    <a:ext uri="{9D8B030D-6E8A-4147-A177-3AD203B41FA5}">
                      <a16:colId xmlns:a16="http://schemas.microsoft.com/office/drawing/2014/main" val="448253275"/>
                    </a:ext>
                  </a:extLst>
                </a:gridCol>
              </a:tblGrid>
              <a:tr h="0">
                <a:tc gridSpan="3">
                  <a:txBody>
                    <a:bodyPr/>
                    <a:lstStyle/>
                    <a:p>
                      <a:pPr marL="0" marR="0" algn="ctr">
                        <a:lnSpc>
                          <a:spcPct val="200000"/>
                        </a:lnSpc>
                        <a:spcBef>
                          <a:spcPts val="60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Basic Clinical Evaluation</a:t>
                      </a:r>
                      <a:endParaRPr lang="en-US" sz="1800" dirty="0">
                        <a:effectLst/>
                        <a:latin typeface="Times New Roman" panose="02020603050405020304" pitchFamily="18" charset="0"/>
                        <a:cs typeface="Times New Roman" panose="02020603050405020304" pitchFamily="18" charset="0"/>
                      </a:endParaRPr>
                    </a:p>
                    <a:p>
                      <a:pPr marL="0" marR="0" algn="ctr">
                        <a:lnSpc>
                          <a:spcPct val="200000"/>
                        </a:lnSpc>
                        <a:spcBef>
                          <a:spcPts val="60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Recommendations for Basic Clinical Evaluation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60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804110838"/>
                  </a:ext>
                </a:extLst>
              </a:tr>
              <a:tr h="656590">
                <a:tc>
                  <a:txBody>
                    <a:bodyPr/>
                    <a:lstStyle/>
                    <a:p>
                      <a:pPr marL="0" marR="0" algn="ctr">
                        <a:lnSpc>
                          <a:spcPct val="200000"/>
                        </a:lnSpc>
                        <a:spcBef>
                          <a:spcPts val="60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1695951"/>
                  </a:ext>
                </a:extLst>
              </a:tr>
              <a:tr h="0">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newly diagnosed AF, a transthoracic echocardiogram to assess cardiac structure, laboratory testing to include a complete blood count, metabolic panel, and thyroid function,</a:t>
                      </a:r>
                      <a:r>
                        <a:rPr lang="en-US" sz="180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5-7</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and when clinical suspicion exists, targeted testing to assess for other medical conditions associated with AF are recommended to determine stroke and bleeding risk factors, as well as underlying conditions that will guide further management.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7369110"/>
                  </a:ext>
                </a:extLst>
              </a:tr>
              <a:tr h="0">
                <a:tc>
                  <a:txBody>
                    <a:bodyPr/>
                    <a:lstStyle/>
                    <a:p>
                      <a:pPr marL="0" marR="0" algn="ctr">
                        <a:lnSpc>
                          <a:spcPct val="200000"/>
                        </a:lnSpc>
                        <a:spcBef>
                          <a:spcPts val="600"/>
                        </a:spcBef>
                        <a:spcAft>
                          <a:spcPts val="140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No benefit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newly diagnosed AF, protocolized testing for ischemia, acute coronary syndrome (ACS), and pulmonary embolism (PE) should not routinely be performed to assess the etiology of AF unless there are additional signs or symptoms to indicate those disorders.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8333472"/>
                  </a:ext>
                </a:extLst>
              </a:tr>
            </a:tbl>
          </a:graphicData>
        </a:graphic>
      </p:graphicFrame>
    </p:spTree>
    <p:extLst>
      <p:ext uri="{BB962C8B-B14F-4D97-AF65-F5344CB8AC3E}">
        <p14:creationId xmlns:p14="http://schemas.microsoft.com/office/powerpoint/2010/main" val="2729557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FB3B3E97-2AB4-F2EB-13C2-2986442A5CD6}"/>
              </a:ext>
            </a:extLst>
          </p:cNvPr>
          <p:cNvSpPr>
            <a:spLocks noGrp="1"/>
          </p:cNvSpPr>
          <p:nvPr>
            <p:ph type="ctrTitle"/>
          </p:nvPr>
        </p:nvSpPr>
        <p:spPr>
          <a:xfrm>
            <a:off x="3886200" y="762000"/>
            <a:ext cx="6858000" cy="533399"/>
          </a:xfrm>
        </p:spPr>
        <p:txBody>
          <a:bodyPr/>
          <a:lstStyle/>
          <a:p>
            <a:r>
              <a:rPr lang="en-US" sz="2800" dirty="0">
                <a:latin typeface="Lub Dub Medium" panose="020B0603030403020204" pitchFamily="34" charset="0"/>
              </a:rPr>
              <a:t>Rhythm Monitoring Tools and Methods</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56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C3DD26FE-6FED-77FE-B6AA-5C2237F1B894}"/>
              </a:ext>
            </a:extLst>
          </p:cNvPr>
          <p:cNvGraphicFramePr>
            <a:graphicFrameLocks noGrp="1"/>
          </p:cNvGraphicFramePr>
          <p:nvPr>
            <p:extLst>
              <p:ext uri="{D42A27DB-BD31-4B8C-83A1-F6EECF244321}">
                <p14:modId xmlns:p14="http://schemas.microsoft.com/office/powerpoint/2010/main" val="2300308637"/>
              </p:ext>
            </p:extLst>
          </p:nvPr>
        </p:nvGraphicFramePr>
        <p:xfrm>
          <a:off x="1676400" y="1600200"/>
          <a:ext cx="11277600" cy="5747889"/>
        </p:xfrm>
        <a:graphic>
          <a:graphicData uri="http://schemas.openxmlformats.org/drawingml/2006/table">
            <a:tbl>
              <a:tblPr firstRow="1" firstCol="1" bandRow="1"/>
              <a:tblGrid>
                <a:gridCol w="1296623">
                  <a:extLst>
                    <a:ext uri="{9D8B030D-6E8A-4147-A177-3AD203B41FA5}">
                      <a16:colId xmlns:a16="http://schemas.microsoft.com/office/drawing/2014/main" val="2468972020"/>
                    </a:ext>
                  </a:extLst>
                </a:gridCol>
                <a:gridCol w="1302652">
                  <a:extLst>
                    <a:ext uri="{9D8B030D-6E8A-4147-A177-3AD203B41FA5}">
                      <a16:colId xmlns:a16="http://schemas.microsoft.com/office/drawing/2014/main" val="2206919819"/>
                    </a:ext>
                  </a:extLst>
                </a:gridCol>
                <a:gridCol w="8678325">
                  <a:extLst>
                    <a:ext uri="{9D8B030D-6E8A-4147-A177-3AD203B41FA5}">
                      <a16:colId xmlns:a16="http://schemas.microsoft.com/office/drawing/2014/main" val="2662048067"/>
                    </a:ext>
                  </a:extLst>
                </a:gridCol>
              </a:tblGrid>
              <a:tr h="1325543">
                <a:tc gridSpan="3">
                  <a:txBody>
                    <a:bodyPr/>
                    <a:lstStyle/>
                    <a:p>
                      <a:pPr marL="0" marR="0" algn="ctr">
                        <a:lnSpc>
                          <a:spcPct val="200000"/>
                        </a:lnSpc>
                        <a:spcBef>
                          <a:spcPts val="600"/>
                        </a:spcBef>
                        <a:spcAft>
                          <a:spcPts val="140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Rhythm Monitoring Tools and Methods</a:t>
                      </a:r>
                    </a:p>
                    <a:p>
                      <a:pPr marL="0" marR="0" algn="ctr">
                        <a:lnSpc>
                          <a:spcPct val="200000"/>
                        </a:lnSpc>
                        <a:spcBef>
                          <a:spcPts val="600"/>
                        </a:spcBef>
                        <a:spcAft>
                          <a:spcPts val="1400"/>
                        </a:spcAft>
                      </a:pPr>
                      <a:r>
                        <a:rPr lang="en-US" sz="1800" dirty="0">
                          <a:effectLst/>
                          <a:latin typeface="Times New Roman" panose="02020603050405020304" pitchFamily="18" charset="0"/>
                        </a:rPr>
                        <a:t>Referenced studies that support the recommendations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1200"/>
                        </a:spcBef>
                        <a:spcAft>
                          <a:spcPts val="600"/>
                        </a:spcAft>
                        <a:tabLst>
                          <a:tab pos="609600" algn="l"/>
                        </a:tabLs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 for Rhythm Monitoring Tools and Methods</a:t>
                      </a:r>
                      <a:endPar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600"/>
                        </a:spcBef>
                        <a:spcAft>
                          <a:spcPts val="1400"/>
                        </a:spcAft>
                      </a:pPr>
                      <a:r>
                        <a:rPr lang="en-US" sz="1100" dirty="0">
                          <a:effectLst/>
                          <a:latin typeface="Times New Roman" panose="02020603050405020304" pitchFamily="18" charset="0"/>
                          <a:ea typeface="Calibri" panose="020F0502020204030204" pitchFamily="34" charset="0"/>
                        </a:rPr>
                        <a:t>Referenced studies that support the recommendations are summarized in the online supplement.</a:t>
                      </a:r>
                      <a:endParaRPr lang="en-US" sz="1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661964051"/>
                  </a:ext>
                </a:extLst>
              </a:tr>
              <a:tr h="406754">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rPr>
                        <a:t>Recommendations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584820"/>
                  </a:ext>
                </a:extLst>
              </a:tr>
              <a:tr h="1846278">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Among individuals without a known history of AF, it is recommended that an initial AF diagnosis be made by a clinician using visual interpretation of the electrocardiographic signals, regardless of the type of rhythm or monitoring device.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3372445"/>
                  </a:ext>
                </a:extLst>
              </a:tr>
              <a:tr h="2105694">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rPr>
                        <a:t>In patients with an intracardiac rhythm device capable of a diagnosis of AF, such as from an atrial pacemaker lead, a diagnosis of AF should only be made after it is visually confirmed by reviewing intracardiac tracings to exclude signal artifacts and other arrhythmias.</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1606620"/>
                  </a:ext>
                </a:extLst>
              </a:tr>
            </a:tbl>
          </a:graphicData>
        </a:graphic>
      </p:graphicFrame>
    </p:spTree>
    <p:extLst>
      <p:ext uri="{BB962C8B-B14F-4D97-AF65-F5344CB8AC3E}">
        <p14:creationId xmlns:p14="http://schemas.microsoft.com/office/powerpoint/2010/main" val="26126029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AE05AE58-EB6F-5D56-4DB8-63BF6BF7F887}"/>
              </a:ext>
            </a:extLst>
          </p:cNvPr>
          <p:cNvSpPr>
            <a:spLocks noGrp="1"/>
          </p:cNvSpPr>
          <p:nvPr>
            <p:ph type="ctrTitle"/>
          </p:nvPr>
        </p:nvSpPr>
        <p:spPr>
          <a:xfrm>
            <a:off x="3374231" y="457200"/>
            <a:ext cx="8153400" cy="609599"/>
          </a:xfrm>
        </p:spPr>
        <p:txBody>
          <a:bodyPr/>
          <a:lstStyle/>
          <a:p>
            <a:r>
              <a:rPr lang="en-US" sz="2800" dirty="0">
                <a:latin typeface="Lub Dub Medium" panose="020B0603030403020204" pitchFamily="34" charset="0"/>
              </a:rPr>
              <a:t>Rhythm Monitoring Tools and Methods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57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A8C691BB-3713-E902-A1B1-3FCEBCBF0605}"/>
              </a:ext>
            </a:extLst>
          </p:cNvPr>
          <p:cNvGraphicFramePr>
            <a:graphicFrameLocks noGrp="1"/>
          </p:cNvGraphicFramePr>
          <p:nvPr>
            <p:extLst>
              <p:ext uri="{D42A27DB-BD31-4B8C-83A1-F6EECF244321}">
                <p14:modId xmlns:p14="http://schemas.microsoft.com/office/powerpoint/2010/main" val="3088864989"/>
              </p:ext>
            </p:extLst>
          </p:nvPr>
        </p:nvGraphicFramePr>
        <p:xfrm>
          <a:off x="1905000" y="1219200"/>
          <a:ext cx="11091863" cy="6164834"/>
        </p:xfrm>
        <a:graphic>
          <a:graphicData uri="http://schemas.openxmlformats.org/drawingml/2006/table">
            <a:tbl>
              <a:tblPr firstRow="1" firstCol="1" bandRow="1"/>
              <a:tblGrid>
                <a:gridCol w="1275268">
                  <a:extLst>
                    <a:ext uri="{9D8B030D-6E8A-4147-A177-3AD203B41FA5}">
                      <a16:colId xmlns:a16="http://schemas.microsoft.com/office/drawing/2014/main" val="3176838518"/>
                    </a:ext>
                  </a:extLst>
                </a:gridCol>
                <a:gridCol w="1281198">
                  <a:extLst>
                    <a:ext uri="{9D8B030D-6E8A-4147-A177-3AD203B41FA5}">
                      <a16:colId xmlns:a16="http://schemas.microsoft.com/office/drawing/2014/main" val="3804217792"/>
                    </a:ext>
                  </a:extLst>
                </a:gridCol>
                <a:gridCol w="8535397">
                  <a:extLst>
                    <a:ext uri="{9D8B030D-6E8A-4147-A177-3AD203B41FA5}">
                      <a16:colId xmlns:a16="http://schemas.microsoft.com/office/drawing/2014/main" val="1031216003"/>
                    </a:ext>
                  </a:extLst>
                </a:gridCol>
              </a:tblGrid>
              <a:tr h="1828800">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Times New Roman" panose="02020603050405020304" pitchFamily="18" charset="0"/>
                        </a:rPr>
                        <a:t>For patients who have had a systemic thromboembolic event without a known history of AF and in whom maximum sensitivity to detect AF is sought, an implantable cardiac monitor is reasonable.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353513"/>
                  </a:ext>
                </a:extLst>
              </a:tr>
              <a:tr h="2514600">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4"/>
                      </a:pPr>
                      <a:r>
                        <a:rPr lang="en-US" sz="1800" b="1" kern="1200" dirty="0">
                          <a:solidFill>
                            <a:schemeClr val="tx1"/>
                          </a:solidFill>
                          <a:effectLst/>
                          <a:latin typeface="Times New Roman" panose="02020603050405020304" pitchFamily="18" charset="0"/>
                          <a:ea typeface="Times New Roman" panose="02020603050405020304" pitchFamily="18" charset="0"/>
                          <a:cs typeface="+mn-cs"/>
                        </a:rPr>
                        <a:t>Among patients with a diagnosis of AF, it is reasonable to infer AF frequency, duration, and burden using automated algorithms available from electrocardiographic monitors, implantable cardiac monitors, and cardiac rhythm devices with an atrial lead, recognizing that periodic review can be required to exclude other arrythmias.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4469869"/>
                  </a:ext>
                </a:extLst>
              </a:tr>
              <a:tr h="1676400">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5"/>
                      </a:pPr>
                      <a:r>
                        <a:rPr lang="en-US" sz="1800" b="1" kern="1200" dirty="0">
                          <a:solidFill>
                            <a:schemeClr val="tx1"/>
                          </a:solidFill>
                          <a:effectLst/>
                          <a:latin typeface="Times New Roman" panose="02020603050405020304" pitchFamily="18" charset="0"/>
                          <a:ea typeface="Times New Roman" panose="02020603050405020304" pitchFamily="18" charset="0"/>
                          <a:cs typeface="+mn-cs"/>
                        </a:rPr>
                        <a:t>Among patients with AF in whom cardiac monitoring is advised, it is reasonable to recommend use of a consumer-accessible electrocardiographic device that provides a high-quality tracing to detect recurrences.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6872831"/>
                  </a:ext>
                </a:extLst>
              </a:tr>
            </a:tbl>
          </a:graphicData>
        </a:graphic>
      </p:graphicFrame>
    </p:spTree>
    <p:extLst>
      <p:ext uri="{BB962C8B-B14F-4D97-AF65-F5344CB8AC3E}">
        <p14:creationId xmlns:p14="http://schemas.microsoft.com/office/powerpoint/2010/main" val="2546750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80A630-E869-85A7-1A50-088438ABFF96}"/>
              </a:ext>
            </a:extLst>
          </p:cNvPr>
          <p:cNvSpPr>
            <a:spLocks noGrp="1"/>
          </p:cNvSpPr>
          <p:nvPr>
            <p:ph type="sldNum" sz="quarter" idx="4"/>
          </p:nvPr>
        </p:nvSpPr>
        <p:spPr/>
        <p:txBody>
          <a:bodyPr/>
          <a:lstStyle/>
          <a:p>
            <a:fld id="{01CD3B2E-BC1C-6C4D-9D91-A67B950EE325}" type="slidenum">
              <a:rPr lang="en-US" smtClean="0"/>
              <a:pPr/>
              <a:t>58</a:t>
            </a:fld>
            <a:endParaRPr lang="en-US" dirty="0"/>
          </a:p>
        </p:txBody>
      </p:sp>
      <p:sp>
        <p:nvSpPr>
          <p:cNvPr id="5" name="TextBox 4">
            <a:extLst>
              <a:ext uri="{FF2B5EF4-FFF2-40B4-BE49-F238E27FC236}">
                <a16:creationId xmlns:a16="http://schemas.microsoft.com/office/drawing/2014/main" id="{C6E568C9-DE2E-6E77-811D-8F24BAA7F9F7}"/>
              </a:ext>
            </a:extLst>
          </p:cNvPr>
          <p:cNvSpPr txBox="1"/>
          <p:nvPr/>
        </p:nvSpPr>
        <p:spPr>
          <a:xfrm>
            <a:off x="2962275" y="2914471"/>
            <a:ext cx="8705850" cy="2400657"/>
          </a:xfrm>
          <a:prstGeom prst="rect">
            <a:avLst/>
          </a:prstGeom>
          <a:noFill/>
        </p:spPr>
        <p:txBody>
          <a:bodyPr wrap="square">
            <a:spAutoFit/>
          </a:bodyPr>
          <a:lstStyle/>
          <a:p>
            <a:pPr algn="ctr"/>
            <a:r>
              <a:rPr lang="en-US" sz="5000" dirty="0">
                <a:latin typeface="Lub Dub Bold" panose="020B0803030403020204" pitchFamily="34" charset="0"/>
              </a:rPr>
              <a:t>Lifestyle and Risk Factor Modification (LRFM) for AF Management</a:t>
            </a:r>
          </a:p>
        </p:txBody>
      </p:sp>
    </p:spTree>
    <p:extLst>
      <p:ext uri="{BB962C8B-B14F-4D97-AF65-F5344CB8AC3E}">
        <p14:creationId xmlns:p14="http://schemas.microsoft.com/office/powerpoint/2010/main" val="36418000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97271186-E4DC-A5D1-71C3-8B0F84121AB2}"/>
              </a:ext>
            </a:extLst>
          </p:cNvPr>
          <p:cNvSpPr>
            <a:spLocks noGrp="1"/>
          </p:cNvSpPr>
          <p:nvPr>
            <p:ph type="ctrTitle"/>
          </p:nvPr>
        </p:nvSpPr>
        <p:spPr>
          <a:xfrm>
            <a:off x="5524500" y="838200"/>
            <a:ext cx="3581400" cy="567173"/>
          </a:xfrm>
        </p:spPr>
        <p:txBody>
          <a:bodyPr/>
          <a:lstStyle/>
          <a:p>
            <a:r>
              <a:rPr lang="en-US" sz="2800" dirty="0">
                <a:latin typeface="Lub Dub Medium" panose="020B0603030403020204" pitchFamily="34" charset="0"/>
              </a:rPr>
              <a:t>Primary Prevention</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59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BF05BB42-A699-1334-5ECA-8B05BA0A9303}"/>
              </a:ext>
            </a:extLst>
          </p:cNvPr>
          <p:cNvGraphicFramePr>
            <a:graphicFrameLocks noGrp="1"/>
          </p:cNvGraphicFramePr>
          <p:nvPr>
            <p:extLst>
              <p:ext uri="{D42A27DB-BD31-4B8C-83A1-F6EECF244321}">
                <p14:modId xmlns:p14="http://schemas.microsoft.com/office/powerpoint/2010/main" val="1663409979"/>
              </p:ext>
            </p:extLst>
          </p:nvPr>
        </p:nvGraphicFramePr>
        <p:xfrm>
          <a:off x="2704783" y="1862573"/>
          <a:ext cx="9220833" cy="4504454"/>
        </p:xfrm>
        <a:graphic>
          <a:graphicData uri="http://schemas.openxmlformats.org/drawingml/2006/table">
            <a:tbl>
              <a:tblPr firstRow="1" firstCol="1" bandRow="1"/>
              <a:tblGrid>
                <a:gridCol w="1077945">
                  <a:extLst>
                    <a:ext uri="{9D8B030D-6E8A-4147-A177-3AD203B41FA5}">
                      <a16:colId xmlns:a16="http://schemas.microsoft.com/office/drawing/2014/main" val="3804921388"/>
                    </a:ext>
                  </a:extLst>
                </a:gridCol>
                <a:gridCol w="1081014">
                  <a:extLst>
                    <a:ext uri="{9D8B030D-6E8A-4147-A177-3AD203B41FA5}">
                      <a16:colId xmlns:a16="http://schemas.microsoft.com/office/drawing/2014/main" val="1178058774"/>
                    </a:ext>
                  </a:extLst>
                </a:gridCol>
                <a:gridCol w="7061874">
                  <a:extLst>
                    <a:ext uri="{9D8B030D-6E8A-4147-A177-3AD203B41FA5}">
                      <a16:colId xmlns:a16="http://schemas.microsoft.com/office/drawing/2014/main" val="2291995390"/>
                    </a:ext>
                  </a:extLst>
                </a:gridCol>
              </a:tblGrid>
              <a:tr h="1438244">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 for Primary Prevention</a:t>
                      </a:r>
                      <a:endParaRPr lang="en-US" sz="1800" dirty="0">
                        <a:effectLst/>
                        <a:latin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rPr>
                        <a:t>Referenced studies that support the recommendations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100" b="1" dirty="0">
                          <a:effectLst/>
                          <a:latin typeface="Times New Roman" panose="02020603050405020304" pitchFamily="18" charset="0"/>
                          <a:ea typeface="Times New Roman" panose="02020603050405020304" pitchFamily="18" charset="0"/>
                        </a:rPr>
                        <a:t>Recommendations for Primary Prevention</a:t>
                      </a:r>
                      <a:endParaRPr lang="en-US" sz="11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100" dirty="0">
                          <a:effectLst/>
                          <a:latin typeface="Times New Roman" panose="02020603050405020304" pitchFamily="18" charset="0"/>
                          <a:ea typeface="Times New Roman" panose="02020603050405020304" pitchFamily="18" charset="0"/>
                        </a:rPr>
                        <a:t>Referenced studies that support the recommendations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603240786"/>
                  </a:ext>
                </a:extLst>
              </a:tr>
              <a:tr h="42813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Recommendation</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6013512"/>
                  </a:ext>
                </a:extLst>
              </a:tr>
              <a:tr h="2477026">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Patients at increased risk of AF should receive comprehensive guideline-directed LRFM for AF, targeting obesity, physical inactivity, unhealthy alcohol consumption, smoking,</a:t>
                      </a:r>
                      <a:r>
                        <a:rPr lang="en-US" sz="180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rPr>
                        <a:t> </a:t>
                      </a:r>
                      <a:r>
                        <a:rPr lang="en-US" sz="1800" b="1" dirty="0">
                          <a:effectLst/>
                          <a:latin typeface="Times New Roman" panose="02020603050405020304" pitchFamily="18" charset="0"/>
                          <a:ea typeface="Times New Roman" panose="02020603050405020304" pitchFamily="18" charset="0"/>
                        </a:rPr>
                        <a:t>diabetes, and hypertension.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9622180"/>
                  </a:ext>
                </a:extLst>
              </a:tr>
            </a:tbl>
          </a:graphicData>
        </a:graphic>
      </p:graphicFrame>
    </p:spTree>
    <p:extLst>
      <p:ext uri="{BB962C8B-B14F-4D97-AF65-F5344CB8AC3E}">
        <p14:creationId xmlns:p14="http://schemas.microsoft.com/office/powerpoint/2010/main" val="767050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6</a:t>
            </a:fld>
            <a:endParaRPr lang="en-US" dirty="0"/>
          </a:p>
        </p:txBody>
      </p:sp>
      <p:sp>
        <p:nvSpPr>
          <p:cNvPr id="2" name="Title 3">
            <a:extLst>
              <a:ext uri="{FF2B5EF4-FFF2-40B4-BE49-F238E27FC236}">
                <a16:creationId xmlns:a16="http://schemas.microsoft.com/office/drawing/2014/main" id="{B033C076-427F-9DAA-16ED-A2E9502EF660}"/>
              </a:ext>
            </a:extLst>
          </p:cNvPr>
          <p:cNvSpPr>
            <a:spLocks noGrp="1"/>
          </p:cNvSpPr>
          <p:nvPr>
            <p:ph type="ctrTitle"/>
          </p:nvPr>
        </p:nvSpPr>
        <p:spPr>
          <a:xfrm>
            <a:off x="4114800" y="1752600"/>
            <a:ext cx="6400800" cy="609599"/>
          </a:xfrm>
        </p:spPr>
        <p:txBody>
          <a:bodyPr/>
          <a:lstStyle/>
          <a:p>
            <a:r>
              <a:rPr lang="en-US" sz="3600" dirty="0">
                <a:latin typeface="Lub Dub Medium" panose="020B0603030403020204" pitchFamily="34" charset="0"/>
              </a:rPr>
              <a:t>Top 10 Take Home Messages</a:t>
            </a:r>
          </a:p>
        </p:txBody>
      </p:sp>
      <p:sp>
        <p:nvSpPr>
          <p:cNvPr id="3" name="TextBox 2">
            <a:extLst>
              <a:ext uri="{FF2B5EF4-FFF2-40B4-BE49-F238E27FC236}">
                <a16:creationId xmlns:a16="http://schemas.microsoft.com/office/drawing/2014/main" id="{652791D4-1DEC-5569-17C1-574133773C84}"/>
              </a:ext>
            </a:extLst>
          </p:cNvPr>
          <p:cNvSpPr txBox="1"/>
          <p:nvPr/>
        </p:nvSpPr>
        <p:spPr>
          <a:xfrm>
            <a:off x="1809750" y="2514600"/>
            <a:ext cx="11010900" cy="4708981"/>
          </a:xfrm>
          <a:prstGeom prst="rect">
            <a:avLst/>
          </a:prstGeom>
          <a:noFill/>
        </p:spPr>
        <p:txBody>
          <a:bodyPr wrap="square">
            <a:spAutoFit/>
          </a:bodyPr>
          <a:lstStyle/>
          <a:p>
            <a:r>
              <a:rPr lang="en-US" sz="3000" dirty="0">
                <a:latin typeface="Lub Dub Medium" panose="020B0603030403020204" pitchFamily="34" charset="0"/>
              </a:rPr>
              <a:t>2. </a:t>
            </a:r>
            <a:r>
              <a:rPr lang="en-US" sz="3000" dirty="0">
                <a:latin typeface="Lub Dub Bold" panose="020B0803030403020204" pitchFamily="34" charset="0"/>
              </a:rPr>
              <a:t>AF risk factor modification and prevention: </a:t>
            </a:r>
            <a:r>
              <a:rPr lang="en-US" sz="3000" dirty="0">
                <a:latin typeface="Lub Dub Medium" panose="020B0603030403020204" pitchFamily="34" charset="0"/>
              </a:rPr>
              <a:t>This guideline recognizes lifestyle and risk factor modification as a pillar of AF management to prevent onset, progression, and adverse outcomes. The guideline emphasizes risk factor management throughout the disease continuum and offers more prescriptive recommendations, accordingly, including management of obesity, weight loss, physical activity, smoking cessation, alcohol moderation, hypertension, and other comorbidities.</a:t>
            </a:r>
          </a:p>
        </p:txBody>
      </p:sp>
    </p:spTree>
    <p:extLst>
      <p:ext uri="{BB962C8B-B14F-4D97-AF65-F5344CB8AC3E}">
        <p14:creationId xmlns:p14="http://schemas.microsoft.com/office/powerpoint/2010/main" val="24183569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708C4A38-C672-E447-51F1-18F2C459C5EC}"/>
              </a:ext>
            </a:extLst>
          </p:cNvPr>
          <p:cNvSpPr>
            <a:spLocks noGrp="1"/>
          </p:cNvSpPr>
          <p:nvPr>
            <p:ph type="ctrTitle"/>
          </p:nvPr>
        </p:nvSpPr>
        <p:spPr>
          <a:xfrm>
            <a:off x="2438398" y="838200"/>
            <a:ext cx="9753600" cy="914399"/>
          </a:xfrm>
        </p:spPr>
        <p:txBody>
          <a:bodyPr/>
          <a:lstStyle/>
          <a:p>
            <a:r>
              <a:rPr lang="en-US" sz="2800" dirty="0">
                <a:latin typeface="Lub Dub Medium" panose="020B0603030403020204" pitchFamily="34" charset="0"/>
              </a:rPr>
              <a:t>Weight Loss in Individuals Who Are Overweight or Obese</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60</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9907F2BA-CAE3-EE4B-6F32-36F285E6DD52}"/>
              </a:ext>
            </a:extLst>
          </p:cNvPr>
          <p:cNvGraphicFramePr>
            <a:graphicFrameLocks noGrp="1"/>
          </p:cNvGraphicFramePr>
          <p:nvPr>
            <p:extLst>
              <p:ext uri="{D42A27DB-BD31-4B8C-83A1-F6EECF244321}">
                <p14:modId xmlns:p14="http://schemas.microsoft.com/office/powerpoint/2010/main" val="1402988186"/>
              </p:ext>
            </p:extLst>
          </p:nvPr>
        </p:nvGraphicFramePr>
        <p:xfrm>
          <a:off x="2370136" y="2057400"/>
          <a:ext cx="9890125" cy="5033638"/>
        </p:xfrm>
        <a:graphic>
          <a:graphicData uri="http://schemas.openxmlformats.org/drawingml/2006/table">
            <a:tbl>
              <a:tblPr firstRow="1" firstCol="1" bandRow="1"/>
              <a:tblGrid>
                <a:gridCol w="1157144">
                  <a:extLst>
                    <a:ext uri="{9D8B030D-6E8A-4147-A177-3AD203B41FA5}">
                      <a16:colId xmlns:a16="http://schemas.microsoft.com/office/drawing/2014/main" val="2228486953"/>
                    </a:ext>
                  </a:extLst>
                </a:gridCol>
                <a:gridCol w="1159123">
                  <a:extLst>
                    <a:ext uri="{9D8B030D-6E8A-4147-A177-3AD203B41FA5}">
                      <a16:colId xmlns:a16="http://schemas.microsoft.com/office/drawing/2014/main" val="1432048167"/>
                    </a:ext>
                  </a:extLst>
                </a:gridCol>
                <a:gridCol w="7573858">
                  <a:extLst>
                    <a:ext uri="{9D8B030D-6E8A-4147-A177-3AD203B41FA5}">
                      <a16:colId xmlns:a16="http://schemas.microsoft.com/office/drawing/2014/main" val="3689353111"/>
                    </a:ext>
                  </a:extLst>
                </a:gridCol>
              </a:tblGrid>
              <a:tr h="1930849">
                <a:tc gridSpan="3">
                  <a:txBody>
                    <a:bodyPr/>
                    <a:lstStyle/>
                    <a:p>
                      <a:pPr marL="228600" marR="0" indent="-228600" algn="ctr">
                        <a:lnSpc>
                          <a:spcPct val="200000"/>
                        </a:lnSpc>
                        <a:spcBef>
                          <a:spcPts val="1800"/>
                        </a:spcBef>
                        <a:spcAft>
                          <a:spcPts val="600"/>
                        </a:spcAft>
                      </a:pPr>
                      <a:r>
                        <a:rPr lang="en-US" sz="1800" b="1" kern="0"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 for Weight Loss in Individuals Who Are Overweight or Obese </a:t>
                      </a:r>
                      <a:endParaRPr lang="en-US" sz="1800" dirty="0">
                        <a:effectLst/>
                        <a:latin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rPr>
                        <a:t>Referenced studies that support the recommendation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Recommendation for Weight Loss in Individuals Who Are Overweight or Obese </a:t>
                      </a:r>
                      <a:endParaRPr lang="en-US" sz="18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Referenced studies that support the recommendation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73622943"/>
                  </a:ext>
                </a:extLst>
              </a:tr>
              <a:tr h="615223">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1367290"/>
                  </a:ext>
                </a:extLst>
              </a:tr>
              <a:tr h="2487566">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just">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In patients with AF who are overweight or obese (with body mass index [BMI]  &gt;27 kg/m</a:t>
                      </a:r>
                      <a:r>
                        <a:rPr lang="en-US" sz="1800" b="1" baseline="30000" dirty="0">
                          <a:effectLst/>
                          <a:latin typeface="Times New Roman" panose="02020603050405020304" pitchFamily="18" charset="0"/>
                          <a:ea typeface="Times New Roman" panose="02020603050405020304" pitchFamily="18" charset="0"/>
                        </a:rPr>
                        <a:t>2</a:t>
                      </a:r>
                      <a:r>
                        <a:rPr lang="en-US" sz="1800" b="1" dirty="0">
                          <a:effectLst/>
                          <a:latin typeface="Times New Roman" panose="02020603050405020304" pitchFamily="18" charset="0"/>
                          <a:ea typeface="Times New Roman" panose="02020603050405020304" pitchFamily="18" charset="0"/>
                        </a:rPr>
                        <a:t>), weight loss is recommended, with an ideal target of at least 10% weight loss to reduce AF symptoms, burden, recurrence, and progression to persistent AF.</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8088651"/>
                  </a:ext>
                </a:extLst>
              </a:tr>
            </a:tbl>
          </a:graphicData>
        </a:graphic>
      </p:graphicFrame>
    </p:spTree>
    <p:extLst>
      <p:ext uri="{BB962C8B-B14F-4D97-AF65-F5344CB8AC3E}">
        <p14:creationId xmlns:p14="http://schemas.microsoft.com/office/powerpoint/2010/main" val="31595655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698BC49E-A59A-1441-078E-6D84155FC767}"/>
              </a:ext>
            </a:extLst>
          </p:cNvPr>
          <p:cNvSpPr>
            <a:spLocks noGrp="1"/>
          </p:cNvSpPr>
          <p:nvPr>
            <p:ph type="ctrTitle"/>
          </p:nvPr>
        </p:nvSpPr>
        <p:spPr>
          <a:xfrm>
            <a:off x="5867400" y="685800"/>
            <a:ext cx="2895600" cy="914399"/>
          </a:xfrm>
        </p:spPr>
        <p:txBody>
          <a:bodyPr/>
          <a:lstStyle/>
          <a:p>
            <a:r>
              <a:rPr lang="en-US" sz="2800" dirty="0">
                <a:latin typeface="Lub Dub Medium" panose="020B0603030403020204" pitchFamily="34" charset="0"/>
              </a:rPr>
              <a:t>Physical Fitness</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61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F834E173-FAEF-1B65-E7C6-42F0DA4C81AD}"/>
              </a:ext>
            </a:extLst>
          </p:cNvPr>
          <p:cNvGraphicFramePr>
            <a:graphicFrameLocks noGrp="1"/>
          </p:cNvGraphicFramePr>
          <p:nvPr>
            <p:extLst>
              <p:ext uri="{D42A27DB-BD31-4B8C-83A1-F6EECF244321}">
                <p14:modId xmlns:p14="http://schemas.microsoft.com/office/powerpoint/2010/main" val="3224873698"/>
              </p:ext>
            </p:extLst>
          </p:nvPr>
        </p:nvGraphicFramePr>
        <p:xfrm>
          <a:off x="2637155" y="1981200"/>
          <a:ext cx="9356090" cy="4876801"/>
        </p:xfrm>
        <a:graphic>
          <a:graphicData uri="http://schemas.openxmlformats.org/drawingml/2006/table">
            <a:tbl>
              <a:tblPr firstRow="1" firstCol="1" bandRow="1"/>
              <a:tblGrid>
                <a:gridCol w="1082343">
                  <a:extLst>
                    <a:ext uri="{9D8B030D-6E8A-4147-A177-3AD203B41FA5}">
                      <a16:colId xmlns:a16="http://schemas.microsoft.com/office/drawing/2014/main" val="2025380888"/>
                    </a:ext>
                  </a:extLst>
                </a:gridCol>
                <a:gridCol w="1247340">
                  <a:extLst>
                    <a:ext uri="{9D8B030D-6E8A-4147-A177-3AD203B41FA5}">
                      <a16:colId xmlns:a16="http://schemas.microsoft.com/office/drawing/2014/main" val="2523354358"/>
                    </a:ext>
                  </a:extLst>
                </a:gridCol>
                <a:gridCol w="7026407">
                  <a:extLst>
                    <a:ext uri="{9D8B030D-6E8A-4147-A177-3AD203B41FA5}">
                      <a16:colId xmlns:a16="http://schemas.microsoft.com/office/drawing/2014/main" val="3919159484"/>
                    </a:ext>
                  </a:extLst>
                </a:gridCol>
              </a:tblGrid>
              <a:tr h="1657461">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 for Physical Fitness</a:t>
                      </a:r>
                      <a:endParaRPr lang="en-US" sz="1800" dirty="0">
                        <a:effectLst/>
                        <a:latin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rPr>
                        <a:t>Referenced studies that support the recommendation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Recommendation for Physical Fitness</a:t>
                      </a:r>
                      <a:endParaRPr lang="en-US" sz="18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Referenced studies that support the recommendation are summarized in the online data supplement.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131718123"/>
                  </a:ext>
                </a:extLst>
              </a:tr>
              <a:tr h="493385">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5095521"/>
                  </a:ext>
                </a:extLst>
              </a:tr>
              <a:tr h="2725955">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A04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F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In individuals with AF,* moderate to vigorous exercise training to a target of 210 minutes per week is recommended to reduce AF symptoms and burden, increase maintenance of sinus rhythm, increase functional capacity, and improve QOL.</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9881920"/>
                  </a:ext>
                </a:extLst>
              </a:tr>
            </a:tbl>
          </a:graphicData>
        </a:graphic>
      </p:graphicFrame>
      <p:sp>
        <p:nvSpPr>
          <p:cNvPr id="6" name="TextBox 5">
            <a:extLst>
              <a:ext uri="{FF2B5EF4-FFF2-40B4-BE49-F238E27FC236}">
                <a16:creationId xmlns:a16="http://schemas.microsoft.com/office/drawing/2014/main" id="{14D7B363-956D-DD4A-1663-41E8CD4E271B}"/>
              </a:ext>
            </a:extLst>
          </p:cNvPr>
          <p:cNvSpPr txBox="1"/>
          <p:nvPr/>
        </p:nvSpPr>
        <p:spPr>
          <a:xfrm>
            <a:off x="2637155" y="7008169"/>
            <a:ext cx="4906645" cy="276999"/>
          </a:xfrm>
          <a:prstGeom prst="rect">
            <a:avLst/>
          </a:prstGeom>
          <a:noFill/>
        </p:spPr>
        <p:txBody>
          <a:bodyPr wrap="square">
            <a:spAutoFit/>
          </a:bodyPr>
          <a:lstStyle/>
          <a:p>
            <a:r>
              <a:rPr lang="en-US" sz="1200" dirty="0">
                <a:latin typeface="Lub Dub Medium" panose="020B0603030403020204" pitchFamily="34" charset="0"/>
              </a:rPr>
              <a:t>*In patients without AF related to excessive exercise training.</a:t>
            </a:r>
          </a:p>
        </p:txBody>
      </p:sp>
    </p:spTree>
    <p:extLst>
      <p:ext uri="{BB962C8B-B14F-4D97-AF65-F5344CB8AC3E}">
        <p14:creationId xmlns:p14="http://schemas.microsoft.com/office/powerpoint/2010/main" val="27495522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B6C6A97D-9FCE-6B20-CD24-1912954A3E88}"/>
              </a:ext>
            </a:extLst>
          </p:cNvPr>
          <p:cNvSpPr>
            <a:spLocks noGrp="1"/>
          </p:cNvSpPr>
          <p:nvPr>
            <p:ph type="ctrTitle"/>
          </p:nvPr>
        </p:nvSpPr>
        <p:spPr>
          <a:xfrm>
            <a:off x="5486399" y="914401"/>
            <a:ext cx="3657600" cy="914399"/>
          </a:xfrm>
        </p:spPr>
        <p:txBody>
          <a:bodyPr/>
          <a:lstStyle/>
          <a:p>
            <a:r>
              <a:rPr lang="en-US" sz="2800" dirty="0">
                <a:latin typeface="Lub Dub Medium" panose="020B0603030403020204" pitchFamily="34" charset="0"/>
              </a:rPr>
              <a:t>Smoking Cessation</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62</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908B2C37-73EF-393A-7ED8-EB1835B713F6}"/>
              </a:ext>
            </a:extLst>
          </p:cNvPr>
          <p:cNvGraphicFramePr>
            <a:graphicFrameLocks noGrp="1"/>
          </p:cNvGraphicFramePr>
          <p:nvPr>
            <p:extLst>
              <p:ext uri="{D42A27DB-BD31-4B8C-83A1-F6EECF244321}">
                <p14:modId xmlns:p14="http://schemas.microsoft.com/office/powerpoint/2010/main" val="2199520749"/>
              </p:ext>
            </p:extLst>
          </p:nvPr>
        </p:nvGraphicFramePr>
        <p:xfrm>
          <a:off x="1489172" y="2133600"/>
          <a:ext cx="11652054" cy="4267200"/>
        </p:xfrm>
        <a:graphic>
          <a:graphicData uri="http://schemas.openxmlformats.org/drawingml/2006/table">
            <a:tbl>
              <a:tblPr firstRow="1" firstCol="1" bandRow="1"/>
              <a:tblGrid>
                <a:gridCol w="1165206">
                  <a:extLst>
                    <a:ext uri="{9D8B030D-6E8A-4147-A177-3AD203B41FA5}">
                      <a16:colId xmlns:a16="http://schemas.microsoft.com/office/drawing/2014/main" val="1499688458"/>
                    </a:ext>
                  </a:extLst>
                </a:gridCol>
                <a:gridCol w="1153554">
                  <a:extLst>
                    <a:ext uri="{9D8B030D-6E8A-4147-A177-3AD203B41FA5}">
                      <a16:colId xmlns:a16="http://schemas.microsoft.com/office/drawing/2014/main" val="1216910943"/>
                    </a:ext>
                  </a:extLst>
                </a:gridCol>
                <a:gridCol w="9333294">
                  <a:extLst>
                    <a:ext uri="{9D8B030D-6E8A-4147-A177-3AD203B41FA5}">
                      <a16:colId xmlns:a16="http://schemas.microsoft.com/office/drawing/2014/main" val="3231665539"/>
                    </a:ext>
                  </a:extLst>
                </a:gridCol>
              </a:tblGrid>
              <a:tr h="1491938">
                <a:tc gridSpan="3">
                  <a:txBody>
                    <a:bodyPr/>
                    <a:lstStyle/>
                    <a:p>
                      <a:pPr marL="0" marR="0" algn="ctr">
                        <a:lnSpc>
                          <a:spcPct val="200000"/>
                        </a:lnSpc>
                        <a:spcBef>
                          <a:spcPts val="60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 for Smoking Cessation</a:t>
                      </a:r>
                    </a:p>
                    <a:p>
                      <a:pPr marL="0" marR="0" algn="ctr">
                        <a:lnSpc>
                          <a:spcPct val="200000"/>
                        </a:lnSpc>
                        <a:spcBef>
                          <a:spcPts val="60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 are summarized in the Online Data Supplement. </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1200"/>
                        </a:spcBef>
                        <a:spcAft>
                          <a:spcPts val="0"/>
                        </a:spcAft>
                        <a:tabLst>
                          <a:tab pos="609600" algn="l"/>
                        </a:tabLs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Recommendation for Smoking Cessation</a:t>
                      </a:r>
                    </a:p>
                    <a:p>
                      <a:pPr marL="0" marR="0" algn="ctr">
                        <a:lnSpc>
                          <a:spcPct val="200000"/>
                        </a:lnSpc>
                        <a:spcBef>
                          <a:spcPts val="60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 are summarized in the online data supplement.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205138854"/>
                  </a:ext>
                </a:extLst>
              </a:tr>
              <a:tr h="636620">
                <a:tc>
                  <a:txBody>
                    <a:bodyPr/>
                    <a:lstStyle/>
                    <a:p>
                      <a:pPr marL="0" marR="0" algn="ctr">
                        <a:lnSpc>
                          <a:spcPct val="200000"/>
                        </a:lnSpc>
                        <a:spcBef>
                          <a:spcPts val="60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3857499"/>
                  </a:ext>
                </a:extLst>
              </a:tr>
              <a:tr h="2138642">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atients with a history of AF who smoke cigarettes should be strongly advised to quit smoking and should receive GDMT for tobacco cessation to mitigate increased risks of AF-related cardiovascular complications and other adverse outcomes</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2776446"/>
                  </a:ext>
                </a:extLst>
              </a:tr>
            </a:tbl>
          </a:graphicData>
        </a:graphic>
      </p:graphicFrame>
    </p:spTree>
    <p:extLst>
      <p:ext uri="{BB962C8B-B14F-4D97-AF65-F5344CB8AC3E}">
        <p14:creationId xmlns:p14="http://schemas.microsoft.com/office/powerpoint/2010/main" val="23623290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A9BF7C42-10A7-051D-BBB7-425E88F0D85A}"/>
              </a:ext>
            </a:extLst>
          </p:cNvPr>
          <p:cNvSpPr>
            <a:spLocks noGrp="1"/>
          </p:cNvSpPr>
          <p:nvPr>
            <p:ph type="ctrTitle"/>
          </p:nvPr>
        </p:nvSpPr>
        <p:spPr>
          <a:xfrm>
            <a:off x="5295900" y="838200"/>
            <a:ext cx="4038600" cy="914399"/>
          </a:xfrm>
        </p:spPr>
        <p:txBody>
          <a:bodyPr/>
          <a:lstStyle/>
          <a:p>
            <a:r>
              <a:rPr lang="en-US" sz="2800" dirty="0">
                <a:latin typeface="Lub Dub Medium" panose="020B0603030403020204" pitchFamily="34" charset="0"/>
              </a:rPr>
              <a:t>Alcohol Consumption</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63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3C6876D3-7E72-7683-4DBB-387B9310D7AC}"/>
              </a:ext>
            </a:extLst>
          </p:cNvPr>
          <p:cNvGraphicFramePr>
            <a:graphicFrameLocks noGrp="1"/>
          </p:cNvGraphicFramePr>
          <p:nvPr>
            <p:extLst>
              <p:ext uri="{D42A27DB-BD31-4B8C-83A1-F6EECF244321}">
                <p14:modId xmlns:p14="http://schemas.microsoft.com/office/powerpoint/2010/main" val="900975761"/>
              </p:ext>
            </p:extLst>
          </p:nvPr>
        </p:nvGraphicFramePr>
        <p:xfrm>
          <a:off x="3086100" y="2209800"/>
          <a:ext cx="8458200" cy="4099553"/>
        </p:xfrm>
        <a:graphic>
          <a:graphicData uri="http://schemas.openxmlformats.org/drawingml/2006/table">
            <a:tbl>
              <a:tblPr firstRow="1" firstCol="1" bandRow="1"/>
              <a:tblGrid>
                <a:gridCol w="972467">
                  <a:extLst>
                    <a:ext uri="{9D8B030D-6E8A-4147-A177-3AD203B41FA5}">
                      <a16:colId xmlns:a16="http://schemas.microsoft.com/office/drawing/2014/main" val="4220023315"/>
                    </a:ext>
                  </a:extLst>
                </a:gridCol>
                <a:gridCol w="976990">
                  <a:extLst>
                    <a:ext uri="{9D8B030D-6E8A-4147-A177-3AD203B41FA5}">
                      <a16:colId xmlns:a16="http://schemas.microsoft.com/office/drawing/2014/main" val="2687492011"/>
                    </a:ext>
                  </a:extLst>
                </a:gridCol>
                <a:gridCol w="6508743">
                  <a:extLst>
                    <a:ext uri="{9D8B030D-6E8A-4147-A177-3AD203B41FA5}">
                      <a16:colId xmlns:a16="http://schemas.microsoft.com/office/drawing/2014/main" val="3616279387"/>
                    </a:ext>
                  </a:extLst>
                </a:gridCol>
              </a:tblGrid>
              <a:tr h="1533587">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 for Alcohol Consumption </a:t>
                      </a:r>
                      <a:endParaRPr lang="en-US" sz="1800" dirty="0">
                        <a:effectLst/>
                        <a:latin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rPr>
                        <a:t>Referenced studies that support the recommendation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Recommendation for Alcohol Consumption </a:t>
                      </a:r>
                      <a:endParaRPr lang="en-US" sz="18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Referenced studies that support the recommendation are summarized in the online data supplement.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7168750"/>
                  </a:ext>
                </a:extLst>
              </a:tr>
              <a:tr h="456511">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4590829"/>
                  </a:ext>
                </a:extLst>
              </a:tr>
              <a:tr h="2072125">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Patients with AF seeking a rhythm-control strategy should minimize or eliminate alcohol consumption to reduce AF recurrence and burden.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8113064"/>
                  </a:ext>
                </a:extLst>
              </a:tr>
            </a:tbl>
          </a:graphicData>
        </a:graphic>
      </p:graphicFrame>
    </p:spTree>
    <p:extLst>
      <p:ext uri="{BB962C8B-B14F-4D97-AF65-F5344CB8AC3E}">
        <p14:creationId xmlns:p14="http://schemas.microsoft.com/office/powerpoint/2010/main" val="16152547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CC021344-5B27-5760-935D-C77F913D86CF}"/>
              </a:ext>
            </a:extLst>
          </p:cNvPr>
          <p:cNvSpPr>
            <a:spLocks noGrp="1"/>
          </p:cNvSpPr>
          <p:nvPr>
            <p:ph type="ctrTitle"/>
          </p:nvPr>
        </p:nvSpPr>
        <p:spPr>
          <a:xfrm>
            <a:off x="5219699" y="1143000"/>
            <a:ext cx="4191000" cy="914399"/>
          </a:xfrm>
        </p:spPr>
        <p:txBody>
          <a:bodyPr/>
          <a:lstStyle/>
          <a:p>
            <a:r>
              <a:rPr lang="en-US" sz="2800" dirty="0">
                <a:latin typeface="Lub Dub Medium" panose="020B0603030403020204" pitchFamily="34" charset="0"/>
              </a:rPr>
              <a:t>Caffeine Consumption</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64</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757D9F60-995D-2518-BFCC-C7F2D1D4E5CE}"/>
              </a:ext>
            </a:extLst>
          </p:cNvPr>
          <p:cNvGraphicFramePr>
            <a:graphicFrameLocks noGrp="1"/>
          </p:cNvGraphicFramePr>
          <p:nvPr>
            <p:extLst>
              <p:ext uri="{D42A27DB-BD31-4B8C-83A1-F6EECF244321}">
                <p14:modId xmlns:p14="http://schemas.microsoft.com/office/powerpoint/2010/main" val="3782965982"/>
              </p:ext>
            </p:extLst>
          </p:nvPr>
        </p:nvGraphicFramePr>
        <p:xfrm>
          <a:off x="2812578" y="2319909"/>
          <a:ext cx="9005243" cy="3589782"/>
        </p:xfrm>
        <a:graphic>
          <a:graphicData uri="http://schemas.openxmlformats.org/drawingml/2006/table">
            <a:tbl>
              <a:tblPr firstRow="1" firstCol="1" bandRow="1"/>
              <a:tblGrid>
                <a:gridCol w="1035362">
                  <a:extLst>
                    <a:ext uri="{9D8B030D-6E8A-4147-A177-3AD203B41FA5}">
                      <a16:colId xmlns:a16="http://schemas.microsoft.com/office/drawing/2014/main" val="3108270023"/>
                    </a:ext>
                  </a:extLst>
                </a:gridCol>
                <a:gridCol w="1040178">
                  <a:extLst>
                    <a:ext uri="{9D8B030D-6E8A-4147-A177-3AD203B41FA5}">
                      <a16:colId xmlns:a16="http://schemas.microsoft.com/office/drawing/2014/main" val="3635334817"/>
                    </a:ext>
                  </a:extLst>
                </a:gridCol>
                <a:gridCol w="6929703">
                  <a:extLst>
                    <a:ext uri="{9D8B030D-6E8A-4147-A177-3AD203B41FA5}">
                      <a16:colId xmlns:a16="http://schemas.microsoft.com/office/drawing/2014/main" val="3716089888"/>
                    </a:ext>
                  </a:extLst>
                </a:gridCol>
              </a:tblGrid>
              <a:tr h="0">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 for Caffeine Consumption</a:t>
                      </a:r>
                      <a:br>
                        <a:rPr lang="en-US" sz="1800" b="1" dirty="0">
                          <a:effectLst/>
                          <a:latin typeface="Times New Roman" panose="02020603050405020304" pitchFamily="18" charset="0"/>
                        </a:rPr>
                      </a:br>
                      <a:r>
                        <a:rPr lang="en-US" sz="1800" dirty="0">
                          <a:effectLst/>
                          <a:latin typeface="Times New Roman" panose="02020603050405020304" pitchFamily="18" charset="0"/>
                        </a:rPr>
                        <a:t>Referenced studies that support the recommendation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Recommendation for Caffeine Consumption</a:t>
                      </a:r>
                      <a:br>
                        <a:rPr lang="en-US" sz="1800" b="1"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Referenced studies that support the recommendation are summarized in the online data supplement.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741504710"/>
                  </a:ext>
                </a:extLst>
              </a:tr>
              <a:tr h="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0864512"/>
                  </a:ext>
                </a:extLst>
              </a:tr>
              <a:tr h="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3: No Benefit</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1. For patients with AF, recommending caffeine abstention to prevent AF episodes is of no benefit, although it may reduce symptoms in patients who report caffeine triggers or worsens AF symptoms.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0703931"/>
                  </a:ext>
                </a:extLst>
              </a:tr>
            </a:tbl>
          </a:graphicData>
        </a:graphic>
      </p:graphicFrame>
    </p:spTree>
    <p:extLst>
      <p:ext uri="{BB962C8B-B14F-4D97-AF65-F5344CB8AC3E}">
        <p14:creationId xmlns:p14="http://schemas.microsoft.com/office/powerpoint/2010/main" val="36992704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81117B59-92C1-A122-CB53-098721932CB7}"/>
              </a:ext>
            </a:extLst>
          </p:cNvPr>
          <p:cNvSpPr>
            <a:spLocks noGrp="1"/>
          </p:cNvSpPr>
          <p:nvPr>
            <p:ph type="ctrTitle"/>
          </p:nvPr>
        </p:nvSpPr>
        <p:spPr>
          <a:xfrm>
            <a:off x="4838700" y="1219200"/>
            <a:ext cx="4953000" cy="914399"/>
          </a:xfrm>
        </p:spPr>
        <p:txBody>
          <a:bodyPr/>
          <a:lstStyle/>
          <a:p>
            <a:r>
              <a:rPr lang="en-US" sz="2800" dirty="0">
                <a:latin typeface="Lub Dub Medium" panose="020B0603030403020204" pitchFamily="34" charset="0"/>
              </a:rPr>
              <a:t>Treatment of Hypertension</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65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EB231548-5D32-00D7-F4B3-7FACAEDD8833}"/>
              </a:ext>
            </a:extLst>
          </p:cNvPr>
          <p:cNvGraphicFramePr>
            <a:graphicFrameLocks noGrp="1"/>
          </p:cNvGraphicFramePr>
          <p:nvPr>
            <p:extLst>
              <p:ext uri="{D42A27DB-BD31-4B8C-83A1-F6EECF244321}">
                <p14:modId xmlns:p14="http://schemas.microsoft.com/office/powerpoint/2010/main" val="1952636860"/>
              </p:ext>
            </p:extLst>
          </p:nvPr>
        </p:nvGraphicFramePr>
        <p:xfrm>
          <a:off x="2433959" y="2407302"/>
          <a:ext cx="9762482" cy="3886201"/>
        </p:xfrm>
        <a:graphic>
          <a:graphicData uri="http://schemas.openxmlformats.org/drawingml/2006/table">
            <a:tbl>
              <a:tblPr firstRow="1" firstCol="1" bandRow="1"/>
              <a:tblGrid>
                <a:gridCol w="1122686">
                  <a:extLst>
                    <a:ext uri="{9D8B030D-6E8A-4147-A177-3AD203B41FA5}">
                      <a16:colId xmlns:a16="http://schemas.microsoft.com/office/drawing/2014/main" val="244951058"/>
                    </a:ext>
                  </a:extLst>
                </a:gridCol>
                <a:gridCol w="1128543">
                  <a:extLst>
                    <a:ext uri="{9D8B030D-6E8A-4147-A177-3AD203B41FA5}">
                      <a16:colId xmlns:a16="http://schemas.microsoft.com/office/drawing/2014/main" val="1795943800"/>
                    </a:ext>
                  </a:extLst>
                </a:gridCol>
                <a:gridCol w="7511253">
                  <a:extLst>
                    <a:ext uri="{9D8B030D-6E8A-4147-A177-3AD203B41FA5}">
                      <a16:colId xmlns:a16="http://schemas.microsoft.com/office/drawing/2014/main" val="4067900862"/>
                    </a:ext>
                  </a:extLst>
                </a:gridCol>
              </a:tblGrid>
              <a:tr h="1580539">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 for the Treatment of Hypertension</a:t>
                      </a:r>
                      <a:endParaRPr lang="en-US" sz="1800" dirty="0">
                        <a:effectLst/>
                        <a:latin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rPr>
                        <a:t>Referenced studies that support the recommendation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Recommendation for the Treatment of Hypertension</a:t>
                      </a:r>
                      <a:endParaRPr lang="en-US" sz="18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Referenced studies that support the recommendation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312623382"/>
                  </a:ext>
                </a:extLst>
              </a:tr>
              <a:tr h="725123">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6491769"/>
                  </a:ext>
                </a:extLst>
              </a:tr>
              <a:tr h="1580539">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For patients with AF and hypertension, optimal BP control is recommended to reduce AF recurrence and AF-related cardiovascular events.</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5793035"/>
                  </a:ext>
                </a:extLst>
              </a:tr>
            </a:tbl>
          </a:graphicData>
        </a:graphic>
      </p:graphicFrame>
    </p:spTree>
    <p:extLst>
      <p:ext uri="{BB962C8B-B14F-4D97-AF65-F5344CB8AC3E}">
        <p14:creationId xmlns:p14="http://schemas.microsoft.com/office/powerpoint/2010/main" val="29753927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C6E6B2E5-9BEC-7A97-6108-BDB741A412A0}"/>
              </a:ext>
            </a:extLst>
          </p:cNvPr>
          <p:cNvSpPr>
            <a:spLocks noGrp="1"/>
          </p:cNvSpPr>
          <p:nvPr>
            <p:ph type="ctrTitle"/>
          </p:nvPr>
        </p:nvSpPr>
        <p:spPr>
          <a:xfrm>
            <a:off x="6667499" y="1066800"/>
            <a:ext cx="1295400" cy="914399"/>
          </a:xfrm>
        </p:spPr>
        <p:txBody>
          <a:bodyPr/>
          <a:lstStyle/>
          <a:p>
            <a:r>
              <a:rPr lang="en-US" sz="2800" dirty="0">
                <a:latin typeface="Lub Dub Medium" panose="020B0603030403020204" pitchFamily="34" charset="0"/>
              </a:rPr>
              <a:t>Sleep</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66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E456CFB9-97FB-054C-4D5C-627F10E2B07A}"/>
              </a:ext>
            </a:extLst>
          </p:cNvPr>
          <p:cNvGraphicFramePr>
            <a:graphicFrameLocks noGrp="1"/>
          </p:cNvGraphicFramePr>
          <p:nvPr>
            <p:extLst>
              <p:ext uri="{D42A27DB-BD31-4B8C-83A1-F6EECF244321}">
                <p14:modId xmlns:p14="http://schemas.microsoft.com/office/powerpoint/2010/main" val="425357164"/>
              </p:ext>
            </p:extLst>
          </p:nvPr>
        </p:nvGraphicFramePr>
        <p:xfrm>
          <a:off x="1570037" y="2362200"/>
          <a:ext cx="11490325" cy="4032917"/>
        </p:xfrm>
        <a:graphic>
          <a:graphicData uri="http://schemas.openxmlformats.org/drawingml/2006/table">
            <a:tbl>
              <a:tblPr firstRow="1" firstCol="1" bandRow="1"/>
              <a:tblGrid>
                <a:gridCol w="1321388">
                  <a:extLst>
                    <a:ext uri="{9D8B030D-6E8A-4147-A177-3AD203B41FA5}">
                      <a16:colId xmlns:a16="http://schemas.microsoft.com/office/drawing/2014/main" val="3105314838"/>
                    </a:ext>
                  </a:extLst>
                </a:gridCol>
                <a:gridCol w="1328281">
                  <a:extLst>
                    <a:ext uri="{9D8B030D-6E8A-4147-A177-3AD203B41FA5}">
                      <a16:colId xmlns:a16="http://schemas.microsoft.com/office/drawing/2014/main" val="314459339"/>
                    </a:ext>
                  </a:extLst>
                </a:gridCol>
                <a:gridCol w="8840656">
                  <a:extLst>
                    <a:ext uri="{9D8B030D-6E8A-4147-A177-3AD203B41FA5}">
                      <a16:colId xmlns:a16="http://schemas.microsoft.com/office/drawing/2014/main" val="557208865"/>
                    </a:ext>
                  </a:extLst>
                </a:gridCol>
              </a:tblGrid>
              <a:tr h="1344306">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 for Sleep</a:t>
                      </a:r>
                      <a:endParaRPr lang="en-US" sz="1800" dirty="0">
                        <a:effectLst/>
                        <a:latin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rPr>
                        <a:t>Referenced studies that support the recommendation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Recommendation for Sleep</a:t>
                      </a:r>
                      <a:endParaRPr lang="en-US" sz="18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Referenced studies that support the recommendation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201654005"/>
                  </a:ext>
                </a:extLst>
              </a:tr>
              <a:tr h="616743">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7686660"/>
                  </a:ext>
                </a:extLst>
              </a:tr>
              <a:tr h="2071868">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2b</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Among patients with AF, it may be reasonable to screen for obstructive sleep apnea, given its high prevalence in patients with AF, although the role of treatment of sleep-disordered breathing (SDB) to maintain sinus rhythm is uncertain.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748997"/>
                  </a:ext>
                </a:extLst>
              </a:tr>
            </a:tbl>
          </a:graphicData>
        </a:graphic>
      </p:graphicFrame>
    </p:spTree>
    <p:extLst>
      <p:ext uri="{BB962C8B-B14F-4D97-AF65-F5344CB8AC3E}">
        <p14:creationId xmlns:p14="http://schemas.microsoft.com/office/powerpoint/2010/main" val="32344226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42B6B618-8ACE-BF65-42C9-E92A413D2A66}"/>
              </a:ext>
            </a:extLst>
          </p:cNvPr>
          <p:cNvSpPr>
            <a:spLocks noGrp="1"/>
          </p:cNvSpPr>
          <p:nvPr>
            <p:ph type="ctrTitle"/>
          </p:nvPr>
        </p:nvSpPr>
        <p:spPr>
          <a:xfrm>
            <a:off x="5372099" y="685800"/>
            <a:ext cx="3886200" cy="914399"/>
          </a:xfrm>
        </p:spPr>
        <p:txBody>
          <a:bodyPr/>
          <a:lstStyle/>
          <a:p>
            <a:r>
              <a:rPr lang="en-US" sz="2800" dirty="0">
                <a:latin typeface="Lub Dub Medium" panose="020B0603030403020204" pitchFamily="34" charset="0"/>
              </a:rPr>
              <a:t>Comprehensive Care </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67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4527A5B3-065E-AE77-8AB1-9D78B88427AC}"/>
              </a:ext>
            </a:extLst>
          </p:cNvPr>
          <p:cNvGraphicFramePr>
            <a:graphicFrameLocks noGrp="1"/>
          </p:cNvGraphicFramePr>
          <p:nvPr>
            <p:extLst>
              <p:ext uri="{D42A27DB-BD31-4B8C-83A1-F6EECF244321}">
                <p14:modId xmlns:p14="http://schemas.microsoft.com/office/powerpoint/2010/main" val="2713597199"/>
              </p:ext>
            </p:extLst>
          </p:nvPr>
        </p:nvGraphicFramePr>
        <p:xfrm>
          <a:off x="1790699" y="2057400"/>
          <a:ext cx="11049000" cy="4724400"/>
        </p:xfrm>
        <a:graphic>
          <a:graphicData uri="http://schemas.openxmlformats.org/drawingml/2006/table">
            <a:tbl>
              <a:tblPr firstRow="1" firstCol="1" bandRow="1"/>
              <a:tblGrid>
                <a:gridCol w="1270635">
                  <a:extLst>
                    <a:ext uri="{9D8B030D-6E8A-4147-A177-3AD203B41FA5}">
                      <a16:colId xmlns:a16="http://schemas.microsoft.com/office/drawing/2014/main" val="486372620"/>
                    </a:ext>
                  </a:extLst>
                </a:gridCol>
                <a:gridCol w="1277264">
                  <a:extLst>
                    <a:ext uri="{9D8B030D-6E8A-4147-A177-3AD203B41FA5}">
                      <a16:colId xmlns:a16="http://schemas.microsoft.com/office/drawing/2014/main" val="1660621025"/>
                    </a:ext>
                  </a:extLst>
                </a:gridCol>
                <a:gridCol w="8501101">
                  <a:extLst>
                    <a:ext uri="{9D8B030D-6E8A-4147-A177-3AD203B41FA5}">
                      <a16:colId xmlns:a16="http://schemas.microsoft.com/office/drawing/2014/main" val="1313758828"/>
                    </a:ext>
                  </a:extLst>
                </a:gridCol>
              </a:tblGrid>
              <a:tr h="1040338">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Recommendations for Comprehensive Care</a:t>
                      </a:r>
                      <a:endParaRPr lang="en-US" sz="1800" dirty="0">
                        <a:effectLst/>
                        <a:latin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rPr>
                        <a:t>Referenced studies that support the recommendations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Recommendations for Comprehensive Care</a:t>
                      </a:r>
                      <a:endParaRPr lang="en-US" sz="18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6309429"/>
                  </a:ext>
                </a:extLst>
              </a:tr>
              <a:tr h="477288">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5282940"/>
                  </a:ext>
                </a:extLst>
              </a:tr>
              <a:tr h="1603387">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A </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Patients with AF should receive comprehensive care addressing guideline-directed LRFM, AF symptoms, risk of stroke, and other associated medical conditions to reduce AF burden, progression, or consequences.</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1893188"/>
                  </a:ext>
                </a:extLst>
              </a:tr>
              <a:tr h="1603387">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rPr>
                        <a:t>In patients with AF, use of clinical care pathways, such as nurse-led AF clinics, is reasonable to promote comprehensive, team-based care and to enhance adherence to evidence-based therapies for AF and associated conditions.</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9425770"/>
                  </a:ext>
                </a:extLst>
              </a:tr>
            </a:tbl>
          </a:graphicData>
        </a:graphic>
      </p:graphicFrame>
    </p:spTree>
    <p:extLst>
      <p:ext uri="{BB962C8B-B14F-4D97-AF65-F5344CB8AC3E}">
        <p14:creationId xmlns:p14="http://schemas.microsoft.com/office/powerpoint/2010/main" val="18802465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48A2790-B3C0-A0E9-AF40-A2D528DD8458}"/>
              </a:ext>
            </a:extLst>
          </p:cNvPr>
          <p:cNvSpPr>
            <a:spLocks noGrp="1"/>
          </p:cNvSpPr>
          <p:nvPr>
            <p:ph type="sldNum" sz="quarter" idx="4"/>
          </p:nvPr>
        </p:nvSpPr>
        <p:spPr/>
        <p:txBody>
          <a:bodyPr/>
          <a:lstStyle/>
          <a:p>
            <a:fld id="{01CD3B2E-BC1C-6C4D-9D91-A67B950EE325}" type="slidenum">
              <a:rPr lang="en-US" smtClean="0"/>
              <a:pPr/>
              <a:t>68</a:t>
            </a:fld>
            <a:endParaRPr lang="en-US" dirty="0"/>
          </a:p>
        </p:txBody>
      </p:sp>
      <p:sp>
        <p:nvSpPr>
          <p:cNvPr id="6" name="TextBox 5">
            <a:extLst>
              <a:ext uri="{FF2B5EF4-FFF2-40B4-BE49-F238E27FC236}">
                <a16:creationId xmlns:a16="http://schemas.microsoft.com/office/drawing/2014/main" id="{2812E959-D644-9758-E379-5637E750ED97}"/>
              </a:ext>
            </a:extLst>
          </p:cNvPr>
          <p:cNvSpPr txBox="1"/>
          <p:nvPr/>
        </p:nvSpPr>
        <p:spPr>
          <a:xfrm>
            <a:off x="4186237" y="3299192"/>
            <a:ext cx="6257925" cy="1631216"/>
          </a:xfrm>
          <a:prstGeom prst="rect">
            <a:avLst/>
          </a:prstGeom>
          <a:noFill/>
        </p:spPr>
        <p:txBody>
          <a:bodyPr wrap="square">
            <a:spAutoFit/>
          </a:bodyPr>
          <a:lstStyle/>
          <a:p>
            <a:pPr algn="ctr"/>
            <a:r>
              <a:rPr lang="en-US" sz="5000" dirty="0">
                <a:latin typeface="Lub Dub Bold" panose="020B0803030403020204" pitchFamily="34" charset="0"/>
              </a:rPr>
              <a:t>Prevention of Thromboembolism</a:t>
            </a:r>
          </a:p>
        </p:txBody>
      </p:sp>
    </p:spTree>
    <p:extLst>
      <p:ext uri="{BB962C8B-B14F-4D97-AF65-F5344CB8AC3E}">
        <p14:creationId xmlns:p14="http://schemas.microsoft.com/office/powerpoint/2010/main" val="5759563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1E78F350-CC93-FBC3-EA2C-CE61C331A732}"/>
              </a:ext>
            </a:extLst>
          </p:cNvPr>
          <p:cNvSpPr>
            <a:spLocks noGrp="1"/>
          </p:cNvSpPr>
          <p:nvPr>
            <p:ph type="ctrTitle"/>
          </p:nvPr>
        </p:nvSpPr>
        <p:spPr>
          <a:xfrm>
            <a:off x="4914900" y="762000"/>
            <a:ext cx="4800600" cy="914399"/>
          </a:xfrm>
        </p:spPr>
        <p:txBody>
          <a:bodyPr/>
          <a:lstStyle/>
          <a:p>
            <a:r>
              <a:rPr lang="en-US" sz="2800" dirty="0">
                <a:latin typeface="Lub Dub Medium" panose="020B0603030403020204" pitchFamily="34" charset="0"/>
              </a:rPr>
              <a:t>Risk Stratiﬁcation Schemes </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69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4" name="Table 3">
            <a:extLst>
              <a:ext uri="{FF2B5EF4-FFF2-40B4-BE49-F238E27FC236}">
                <a16:creationId xmlns:a16="http://schemas.microsoft.com/office/drawing/2014/main" id="{F0531333-E062-4CCD-BD0B-676EB2800195}"/>
              </a:ext>
            </a:extLst>
          </p:cNvPr>
          <p:cNvGraphicFramePr>
            <a:graphicFrameLocks noGrp="1"/>
          </p:cNvGraphicFramePr>
          <p:nvPr>
            <p:extLst>
              <p:ext uri="{D42A27DB-BD31-4B8C-83A1-F6EECF244321}">
                <p14:modId xmlns:p14="http://schemas.microsoft.com/office/powerpoint/2010/main" val="686510729"/>
              </p:ext>
            </p:extLst>
          </p:nvPr>
        </p:nvGraphicFramePr>
        <p:xfrm>
          <a:off x="1905000" y="1981200"/>
          <a:ext cx="10820400" cy="4687183"/>
        </p:xfrm>
        <a:graphic>
          <a:graphicData uri="http://schemas.openxmlformats.org/drawingml/2006/table">
            <a:tbl>
              <a:tblPr firstRow="1" firstCol="1" bandRow="1"/>
              <a:tblGrid>
                <a:gridCol w="1099353">
                  <a:extLst>
                    <a:ext uri="{9D8B030D-6E8A-4147-A177-3AD203B41FA5}">
                      <a16:colId xmlns:a16="http://schemas.microsoft.com/office/drawing/2014/main" val="1436193106"/>
                    </a:ext>
                  </a:extLst>
                </a:gridCol>
                <a:gridCol w="1426129">
                  <a:extLst>
                    <a:ext uri="{9D8B030D-6E8A-4147-A177-3AD203B41FA5}">
                      <a16:colId xmlns:a16="http://schemas.microsoft.com/office/drawing/2014/main" val="1049971529"/>
                    </a:ext>
                  </a:extLst>
                </a:gridCol>
                <a:gridCol w="8294918">
                  <a:extLst>
                    <a:ext uri="{9D8B030D-6E8A-4147-A177-3AD203B41FA5}">
                      <a16:colId xmlns:a16="http://schemas.microsoft.com/office/drawing/2014/main" val="194774708"/>
                    </a:ext>
                  </a:extLst>
                </a:gridCol>
              </a:tblGrid>
              <a:tr h="1047750">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Recommendations for Risk Stratification Schemes</a:t>
                      </a:r>
                      <a:endParaRPr lang="en-US" sz="1800" dirty="0">
                        <a:effectLst/>
                        <a:latin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rPr>
                        <a:t>Referenced studies that support the recommendations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Recommendations for Risk Stratification Schemes</a:t>
                      </a:r>
                      <a:endParaRPr lang="en-US" sz="18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Referenced studies that support the recommendations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127001133"/>
                  </a:ext>
                </a:extLst>
              </a:tr>
              <a:tr h="480689">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6359181"/>
                  </a:ext>
                </a:extLst>
              </a:tr>
              <a:tr h="104775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B-NR </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Patients with AF should be evaluated for their annual risk of thromboembolic events  using a validated clinical risk score, such as CHA</a:t>
                      </a:r>
                      <a:r>
                        <a:rPr lang="en-US" sz="1800" b="1" baseline="-25000" dirty="0">
                          <a:effectLst/>
                          <a:latin typeface="Times New Roman" panose="02020603050405020304" pitchFamily="18" charset="0"/>
                          <a:ea typeface="Times New Roman" panose="02020603050405020304" pitchFamily="18" charset="0"/>
                        </a:rPr>
                        <a:t>2</a:t>
                      </a:r>
                      <a:r>
                        <a:rPr lang="en-US" sz="1800" b="1" dirty="0">
                          <a:effectLst/>
                          <a:latin typeface="Times New Roman" panose="02020603050405020304" pitchFamily="18" charset="0"/>
                          <a:ea typeface="Times New Roman" panose="02020603050405020304" pitchFamily="18" charset="0"/>
                        </a:rPr>
                        <a:t>DS</a:t>
                      </a:r>
                      <a:r>
                        <a:rPr lang="en-US" sz="1800" b="1" baseline="-25000" dirty="0">
                          <a:effectLst/>
                          <a:latin typeface="Times New Roman" panose="02020603050405020304" pitchFamily="18" charset="0"/>
                          <a:ea typeface="Times New Roman" panose="02020603050405020304" pitchFamily="18" charset="0"/>
                        </a:rPr>
                        <a:t>2</a:t>
                      </a:r>
                      <a:r>
                        <a:rPr lang="en-US" sz="1800" b="1" dirty="0">
                          <a:effectLst/>
                          <a:latin typeface="Times New Roman" panose="02020603050405020304" pitchFamily="18" charset="0"/>
                          <a:ea typeface="Times New Roman" panose="02020603050405020304" pitchFamily="18" charset="0"/>
                        </a:rPr>
                        <a:t>-VASc.</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035500"/>
                  </a:ext>
                </a:extLst>
              </a:tr>
              <a:tr h="161481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rPr>
                        <a:t>Patients with AF should be evaluated for factors that specifically indicate a higher risk of bleeding, such as previous bleeding and use of drugs that increase bleeding risk, in order to identify possible interventions to prevent bleeding on anticoagulation.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6157533"/>
                  </a:ext>
                </a:extLst>
              </a:tr>
            </a:tbl>
          </a:graphicData>
        </a:graphic>
      </p:graphicFrame>
    </p:spTree>
    <p:extLst>
      <p:ext uri="{BB962C8B-B14F-4D97-AF65-F5344CB8AC3E}">
        <p14:creationId xmlns:p14="http://schemas.microsoft.com/office/powerpoint/2010/main" val="477698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7</a:t>
            </a:fld>
            <a:endParaRPr lang="en-US" dirty="0"/>
          </a:p>
        </p:txBody>
      </p:sp>
      <p:sp>
        <p:nvSpPr>
          <p:cNvPr id="2" name="Title 3">
            <a:extLst>
              <a:ext uri="{FF2B5EF4-FFF2-40B4-BE49-F238E27FC236}">
                <a16:creationId xmlns:a16="http://schemas.microsoft.com/office/drawing/2014/main" id="{3E51FBDF-7B9B-2193-2BD1-7FD81A120341}"/>
              </a:ext>
            </a:extLst>
          </p:cNvPr>
          <p:cNvSpPr>
            <a:spLocks noGrp="1"/>
          </p:cNvSpPr>
          <p:nvPr>
            <p:ph type="ctrTitle"/>
          </p:nvPr>
        </p:nvSpPr>
        <p:spPr>
          <a:xfrm>
            <a:off x="4114800" y="1752600"/>
            <a:ext cx="6400800" cy="609599"/>
          </a:xfrm>
        </p:spPr>
        <p:txBody>
          <a:bodyPr/>
          <a:lstStyle/>
          <a:p>
            <a:r>
              <a:rPr lang="en-US" sz="3600" dirty="0">
                <a:latin typeface="Lub Dub Medium" panose="020B0603030403020204" pitchFamily="34" charset="0"/>
              </a:rPr>
              <a:t>Top 10 Take Home Messages</a:t>
            </a:r>
          </a:p>
        </p:txBody>
      </p:sp>
      <p:sp>
        <p:nvSpPr>
          <p:cNvPr id="3" name="TextBox 2">
            <a:extLst>
              <a:ext uri="{FF2B5EF4-FFF2-40B4-BE49-F238E27FC236}">
                <a16:creationId xmlns:a16="http://schemas.microsoft.com/office/drawing/2014/main" id="{64F1ED76-CA7B-FA9F-9EBF-40C4BDDE89B5}"/>
              </a:ext>
            </a:extLst>
          </p:cNvPr>
          <p:cNvSpPr txBox="1"/>
          <p:nvPr/>
        </p:nvSpPr>
        <p:spPr>
          <a:xfrm>
            <a:off x="937419" y="2514600"/>
            <a:ext cx="12755562" cy="4708981"/>
          </a:xfrm>
          <a:prstGeom prst="rect">
            <a:avLst/>
          </a:prstGeom>
          <a:noFill/>
        </p:spPr>
        <p:txBody>
          <a:bodyPr wrap="square" lIns="91440" tIns="45720" rIns="91440" bIns="45720" anchor="t">
            <a:spAutoFit/>
          </a:bodyPr>
          <a:lstStyle/>
          <a:p>
            <a:r>
              <a:rPr lang="en-US" sz="3000" dirty="0">
                <a:latin typeface="Lub Dub Medium"/>
              </a:rPr>
              <a:t>3. </a:t>
            </a:r>
            <a:r>
              <a:rPr lang="en-US" sz="3000" dirty="0">
                <a:latin typeface="Lub Dub Bold"/>
              </a:rPr>
              <a:t>Flexibility in using clinical risk scores and expanding beyond CHA</a:t>
            </a:r>
            <a:r>
              <a:rPr lang="en-US" dirty="0">
                <a:latin typeface="Lub Dub Bold"/>
              </a:rPr>
              <a:t>2</a:t>
            </a:r>
            <a:r>
              <a:rPr lang="en-US" sz="3000" dirty="0">
                <a:latin typeface="Lub Dub Bold"/>
              </a:rPr>
              <a:t>DS</a:t>
            </a:r>
            <a:r>
              <a:rPr lang="en-US" dirty="0">
                <a:latin typeface="Lub Dub Bold"/>
              </a:rPr>
              <a:t>2</a:t>
            </a:r>
            <a:r>
              <a:rPr lang="en-US" sz="3000" dirty="0">
                <a:latin typeface="Lub Dub Bold"/>
              </a:rPr>
              <a:t>-VASc for prediction of stroke and systemic embolism: </a:t>
            </a:r>
            <a:r>
              <a:rPr lang="en-US" sz="3000" dirty="0">
                <a:latin typeface="Lub Dub Medium"/>
              </a:rPr>
              <a:t>Recommendations for anticoagulation are now made based on yearly thromboembolic event risk using a validated clinical risk score, such as CHA</a:t>
            </a:r>
            <a:r>
              <a:rPr lang="en-US" sz="2000" dirty="0">
                <a:latin typeface="Lub Dub Medium"/>
              </a:rPr>
              <a:t>2</a:t>
            </a:r>
            <a:r>
              <a:rPr lang="en-US" sz="3000" dirty="0">
                <a:latin typeface="Lub Dub Medium"/>
              </a:rPr>
              <a:t>DS</a:t>
            </a:r>
            <a:r>
              <a:rPr lang="en-US" sz="2000" dirty="0">
                <a:latin typeface="Lub Dub Medium"/>
              </a:rPr>
              <a:t>2</a:t>
            </a:r>
            <a:r>
              <a:rPr lang="en-US" sz="3000" dirty="0">
                <a:latin typeface="Lub Dub Medium"/>
              </a:rPr>
              <a:t>-VAS</a:t>
            </a:r>
            <a:r>
              <a:rPr lang="en-US" sz="3000" baseline="-25000" dirty="0">
                <a:latin typeface="Lub Dub Medium"/>
              </a:rPr>
              <a:t>C</a:t>
            </a:r>
            <a:r>
              <a:rPr lang="en-US" sz="3000" dirty="0">
                <a:latin typeface="Lub Dub Medium"/>
              </a:rPr>
              <a:t>. However, patients at an intermediate annual risk score who remain uncertain about the benefit of anticoagulation can benefit from consideration of other risk variables to help inform the decision, or the use of other clinical risk scores to improve prediction, facilitate shared decision making, and incorporate into the electronic medical record.</a:t>
            </a:r>
          </a:p>
        </p:txBody>
      </p:sp>
    </p:spTree>
    <p:extLst>
      <p:ext uri="{BB962C8B-B14F-4D97-AF65-F5344CB8AC3E}">
        <p14:creationId xmlns:p14="http://schemas.microsoft.com/office/powerpoint/2010/main" val="30568269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A9C16EB7-36E0-FC20-63AB-6C7595F17766}"/>
              </a:ext>
            </a:extLst>
          </p:cNvPr>
          <p:cNvSpPr>
            <a:spLocks noGrp="1"/>
          </p:cNvSpPr>
          <p:nvPr>
            <p:ph type="ctrTitle"/>
          </p:nvPr>
        </p:nvSpPr>
        <p:spPr>
          <a:xfrm>
            <a:off x="4305298" y="838200"/>
            <a:ext cx="6019800" cy="914399"/>
          </a:xfrm>
        </p:spPr>
        <p:txBody>
          <a:bodyPr/>
          <a:lstStyle/>
          <a:p>
            <a:r>
              <a:rPr lang="en-US" sz="2800" dirty="0">
                <a:latin typeface="Lub Dub Medium" panose="020B0603030403020204" pitchFamily="34" charset="0"/>
              </a:rPr>
              <a:t>Risk Stratiﬁcation Schemes (</a:t>
            </a:r>
            <a:r>
              <a:rPr lang="en-US" sz="2800" dirty="0" err="1">
                <a:latin typeface="Lub Dub Medium" panose="020B0603030403020204" pitchFamily="34" charset="0"/>
              </a:rPr>
              <a:t>con’t</a:t>
            </a:r>
            <a:r>
              <a:rPr lang="en-US" sz="2800" dirty="0">
                <a:latin typeface="Lub Dub Medium" panose="020B0603030403020204" pitchFamily="34" charset="0"/>
              </a:rPr>
              <a:t>.) </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1050" b="0" i="0" u="none" strike="noStrike" kern="1200" cap="none" spc="0" normalizeH="0" baseline="0" noProof="0" smtClean="0">
                <a:ln>
                  <a:noFill/>
                </a:ln>
                <a:solidFill>
                  <a:srgbClr val="8A8B8A"/>
                </a:solidFill>
                <a:effectLst/>
                <a:uLnTx/>
                <a:uFillTx/>
                <a:latin typeface="Lub Dub Medium" panose="020B0603030403020204"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70</a:t>
            </a:fld>
            <a:endParaRPr kumimoji="0" lang="en-US" sz="1050" b="0" i="0" u="none" strike="noStrike" kern="1200" cap="none" spc="0" normalizeH="0" baseline="0" noProof="0" dirty="0">
              <a:ln>
                <a:noFill/>
              </a:ln>
              <a:solidFill>
                <a:srgbClr val="8A8B8A"/>
              </a:solidFill>
              <a:effectLst/>
              <a:uLnTx/>
              <a:uFillTx/>
              <a:latin typeface="Lub Dub Medium" panose="020B0603030403020204" pitchFamily="34" charset="0"/>
            </a:endParaRPr>
          </a:p>
        </p:txBody>
      </p:sp>
      <p:graphicFrame>
        <p:nvGraphicFramePr>
          <p:cNvPr id="3" name="Table 2">
            <a:extLst>
              <a:ext uri="{FF2B5EF4-FFF2-40B4-BE49-F238E27FC236}">
                <a16:creationId xmlns:a16="http://schemas.microsoft.com/office/drawing/2014/main" id="{949BBCB8-ECAF-AE57-5060-C50EF4374159}"/>
              </a:ext>
            </a:extLst>
          </p:cNvPr>
          <p:cNvGraphicFramePr>
            <a:graphicFrameLocks noGrp="1"/>
          </p:cNvGraphicFramePr>
          <p:nvPr>
            <p:extLst>
              <p:ext uri="{D42A27DB-BD31-4B8C-83A1-F6EECF244321}">
                <p14:modId xmlns:p14="http://schemas.microsoft.com/office/powerpoint/2010/main" val="4265761434"/>
              </p:ext>
            </p:extLst>
          </p:nvPr>
        </p:nvGraphicFramePr>
        <p:xfrm>
          <a:off x="1570036" y="2061702"/>
          <a:ext cx="11490325" cy="4106196"/>
        </p:xfrm>
        <a:graphic>
          <a:graphicData uri="http://schemas.openxmlformats.org/drawingml/2006/table">
            <a:tbl>
              <a:tblPr firstRow="1" firstCol="1" bandRow="1"/>
              <a:tblGrid>
                <a:gridCol w="1167417">
                  <a:extLst>
                    <a:ext uri="{9D8B030D-6E8A-4147-A177-3AD203B41FA5}">
                      <a16:colId xmlns:a16="http://schemas.microsoft.com/office/drawing/2014/main" val="1989919308"/>
                    </a:ext>
                  </a:extLst>
                </a:gridCol>
                <a:gridCol w="1514425">
                  <a:extLst>
                    <a:ext uri="{9D8B030D-6E8A-4147-A177-3AD203B41FA5}">
                      <a16:colId xmlns:a16="http://schemas.microsoft.com/office/drawing/2014/main" val="1137390556"/>
                    </a:ext>
                  </a:extLst>
                </a:gridCol>
                <a:gridCol w="8808483">
                  <a:extLst>
                    <a:ext uri="{9D8B030D-6E8A-4147-A177-3AD203B41FA5}">
                      <a16:colId xmlns:a16="http://schemas.microsoft.com/office/drawing/2014/main" val="949080195"/>
                    </a:ext>
                  </a:extLst>
                </a:gridCol>
              </a:tblGrid>
              <a:tr h="2359742">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2a</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C-LD</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Times New Roman" panose="02020603050405020304" pitchFamily="18" charset="0"/>
                        </a:rPr>
                        <a:t>Patients with AF at intermediate annual risk of thromboembolic events by risk scores (</a:t>
                      </a:r>
                      <a:r>
                        <a:rPr lang="en-US" sz="1800" b="1" dirty="0" err="1">
                          <a:effectLst/>
                          <a:latin typeface="Times New Roman" panose="02020603050405020304" pitchFamily="18" charset="0"/>
                          <a:ea typeface="Times New Roman" panose="02020603050405020304" pitchFamily="18" charset="0"/>
                        </a:rPr>
                        <a:t>eg</a:t>
                      </a:r>
                      <a:r>
                        <a:rPr lang="en-US" sz="1800" b="1" dirty="0">
                          <a:effectLst/>
                          <a:latin typeface="Times New Roman" panose="02020603050405020304" pitchFamily="18" charset="0"/>
                          <a:ea typeface="Times New Roman" panose="02020603050405020304" pitchFamily="18" charset="0"/>
                        </a:rPr>
                        <a:t>, equivalent to CHA</a:t>
                      </a:r>
                      <a:r>
                        <a:rPr lang="en-US" sz="1800" b="1" baseline="-25000" dirty="0">
                          <a:effectLst/>
                          <a:latin typeface="Times New Roman" panose="02020603050405020304" pitchFamily="18" charset="0"/>
                          <a:ea typeface="Times New Roman" panose="02020603050405020304" pitchFamily="18" charset="0"/>
                        </a:rPr>
                        <a:t>2</a:t>
                      </a:r>
                      <a:r>
                        <a:rPr lang="en-US" sz="1800" b="1" dirty="0">
                          <a:effectLst/>
                          <a:latin typeface="Times New Roman" panose="02020603050405020304" pitchFamily="18" charset="0"/>
                          <a:ea typeface="Times New Roman" panose="02020603050405020304" pitchFamily="18" charset="0"/>
                        </a:rPr>
                        <a:t>DS</a:t>
                      </a:r>
                      <a:r>
                        <a:rPr lang="en-US" sz="1800" b="1" baseline="-25000" dirty="0">
                          <a:effectLst/>
                          <a:latin typeface="Times New Roman" panose="02020603050405020304" pitchFamily="18" charset="0"/>
                          <a:ea typeface="Times New Roman" panose="02020603050405020304" pitchFamily="18" charset="0"/>
                        </a:rPr>
                        <a:t>2</a:t>
                      </a:r>
                      <a:r>
                        <a:rPr lang="en-US" sz="1800" b="1" dirty="0">
                          <a:effectLst/>
                          <a:latin typeface="Times New Roman" panose="02020603050405020304" pitchFamily="18" charset="0"/>
                          <a:ea typeface="Times New Roman" panose="02020603050405020304" pitchFamily="18" charset="0"/>
                        </a:rPr>
                        <a:t>-VASc score of 1 in men or 2 in women), who remain uncertain about the benefit of anticoagulation, can benefit from consideration of factors that might modify their risk of stroke to help inform the decision.*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4871926"/>
                  </a:ext>
                </a:extLst>
              </a:tr>
              <a:tr h="1746454">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3: No Benefit</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B-NR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4"/>
                      </a:pPr>
                      <a:r>
                        <a:rPr lang="en-US" sz="1800" b="1" dirty="0">
                          <a:effectLst/>
                          <a:latin typeface="Times New Roman"/>
                          <a:ea typeface="Times New Roman" panose="02020603050405020304" pitchFamily="18" charset="0"/>
                        </a:rPr>
                        <a:t>In patients who are deemed at high risk for stroke,  bleeding risk scores should not be used in isolation to determine eligibility for oral anticoagulation but instead to identify and modify bleeding risk factors and to inform medical decision-making.</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2543146"/>
                  </a:ext>
                </a:extLst>
              </a:tr>
            </a:tbl>
          </a:graphicData>
        </a:graphic>
      </p:graphicFrame>
      <p:sp>
        <p:nvSpPr>
          <p:cNvPr id="7" name="TextBox 6">
            <a:extLst>
              <a:ext uri="{FF2B5EF4-FFF2-40B4-BE49-F238E27FC236}">
                <a16:creationId xmlns:a16="http://schemas.microsoft.com/office/drawing/2014/main" id="{3C2B2B9A-0713-4066-8D05-685CEACA825C}"/>
              </a:ext>
            </a:extLst>
          </p:cNvPr>
          <p:cNvSpPr txBox="1"/>
          <p:nvPr/>
        </p:nvSpPr>
        <p:spPr>
          <a:xfrm>
            <a:off x="1585958" y="6204482"/>
            <a:ext cx="4731340" cy="406330"/>
          </a:xfrm>
          <a:prstGeom prst="rect">
            <a:avLst/>
          </a:prstGeom>
          <a:noFill/>
        </p:spPr>
        <p:txBody>
          <a:bodyPr wrap="square">
            <a:spAutoFit/>
          </a:bodyPr>
          <a:lstStyle/>
          <a:p>
            <a:pPr marL="0" marR="0">
              <a:lnSpc>
                <a:spcPct val="200000"/>
              </a:lnSpc>
              <a:spcBef>
                <a:spcPts val="600"/>
              </a:spcBef>
              <a:spcAft>
                <a:spcPts val="1400"/>
              </a:spcAft>
            </a:pPr>
            <a:r>
              <a:rPr lang="en-US" sz="1200" dirty="0">
                <a:effectLst/>
                <a:latin typeface="Lub Dub Medium" panose="020B0603030403020204" pitchFamily="34" charset="0"/>
                <a:ea typeface="Times New Roman" panose="02020603050405020304" pitchFamily="18" charset="0"/>
              </a:rPr>
              <a:t>*Factors may include AF burden or other features in Table 3. </a:t>
            </a:r>
          </a:p>
        </p:txBody>
      </p:sp>
    </p:spTree>
    <p:extLst>
      <p:ext uri="{BB962C8B-B14F-4D97-AF65-F5344CB8AC3E}">
        <p14:creationId xmlns:p14="http://schemas.microsoft.com/office/powerpoint/2010/main" val="33263505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C998E7E6-B590-D5AD-FA6A-2DA53A91CC53}"/>
              </a:ext>
            </a:extLst>
          </p:cNvPr>
          <p:cNvSpPr>
            <a:spLocks noGrp="1"/>
          </p:cNvSpPr>
          <p:nvPr>
            <p:ph type="ctrTitle"/>
          </p:nvPr>
        </p:nvSpPr>
        <p:spPr>
          <a:xfrm>
            <a:off x="228600" y="1447800"/>
            <a:ext cx="2362200" cy="2817674"/>
          </a:xfrm>
        </p:spPr>
        <p:txBody>
          <a:bodyPr/>
          <a:lstStyle/>
          <a:p>
            <a:r>
              <a:rPr lang="en-US" sz="2800" dirty="0">
                <a:latin typeface="Lub Dub Medium" panose="020B0603030403020204" pitchFamily="34" charset="0"/>
              </a:rPr>
              <a:t>Figure 9. Rates of Stroke by Stroke Risk Score Levels in Different Cohorts.</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71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7" name="TextBox 6">
            <a:extLst>
              <a:ext uri="{FF2B5EF4-FFF2-40B4-BE49-F238E27FC236}">
                <a16:creationId xmlns:a16="http://schemas.microsoft.com/office/drawing/2014/main" id="{02057EB4-7D95-2775-4CFE-5141CDEC5E04}"/>
              </a:ext>
            </a:extLst>
          </p:cNvPr>
          <p:cNvSpPr txBox="1"/>
          <p:nvPr/>
        </p:nvSpPr>
        <p:spPr>
          <a:xfrm>
            <a:off x="228600" y="4724400"/>
            <a:ext cx="2095500" cy="1754326"/>
          </a:xfrm>
          <a:prstGeom prst="rect">
            <a:avLst/>
          </a:prstGeom>
          <a:noFill/>
        </p:spPr>
        <p:txBody>
          <a:bodyPr wrap="square" lIns="91440" tIns="45720" rIns="91440" bIns="45720" anchor="t">
            <a:spAutoFit/>
          </a:bodyPr>
          <a:lstStyle/>
          <a:p>
            <a:r>
              <a:rPr lang="en-US" dirty="0">
                <a:latin typeface="Lub Dub Medium"/>
              </a:rPr>
              <a:t>Overall stroke rate in atrial fibrillation cohorts in order of descending stroke rate (events per 100 person-years).</a:t>
            </a:r>
            <a:endParaRPr lang="en-US" dirty="0">
              <a:latin typeface="Lub Dub Medium" panose="020B0603030403020204" pitchFamily="34" charset="0"/>
            </a:endParaRPr>
          </a:p>
        </p:txBody>
      </p:sp>
      <p:pic>
        <p:nvPicPr>
          <p:cNvPr id="4" name="Picture 3" descr="A graph with text and numbers&#10;&#10;Description automatically generated">
            <a:extLst>
              <a:ext uri="{FF2B5EF4-FFF2-40B4-BE49-F238E27FC236}">
                <a16:creationId xmlns:a16="http://schemas.microsoft.com/office/drawing/2014/main" id="{F95B58A3-4DAC-D3F1-3C12-966AFD46AA7D}"/>
              </a:ext>
            </a:extLst>
          </p:cNvPr>
          <p:cNvPicPr>
            <a:picLocks noChangeAspect="1"/>
          </p:cNvPicPr>
          <p:nvPr/>
        </p:nvPicPr>
        <p:blipFill>
          <a:blip r:embed="rId2"/>
          <a:stretch>
            <a:fillRect/>
          </a:stretch>
        </p:blipFill>
        <p:spPr>
          <a:xfrm>
            <a:off x="3493699" y="404267"/>
            <a:ext cx="8798942" cy="6610183"/>
          </a:xfrm>
          <a:prstGeom prst="rect">
            <a:avLst/>
          </a:prstGeom>
        </p:spPr>
      </p:pic>
    </p:spTree>
    <p:extLst>
      <p:ext uri="{BB962C8B-B14F-4D97-AF65-F5344CB8AC3E}">
        <p14:creationId xmlns:p14="http://schemas.microsoft.com/office/powerpoint/2010/main" val="1014828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6F536C27-59D9-B483-5935-F863243F3A03}"/>
              </a:ext>
            </a:extLst>
          </p:cNvPr>
          <p:cNvSpPr>
            <a:spLocks noGrp="1"/>
          </p:cNvSpPr>
          <p:nvPr>
            <p:ph type="ctrTitle"/>
          </p:nvPr>
        </p:nvSpPr>
        <p:spPr>
          <a:xfrm>
            <a:off x="304800" y="1453367"/>
            <a:ext cx="2133600" cy="2486284"/>
          </a:xfrm>
        </p:spPr>
        <p:txBody>
          <a:bodyPr/>
          <a:lstStyle/>
          <a:p>
            <a:r>
              <a:rPr lang="en-US" sz="2800" dirty="0">
                <a:latin typeface="Lub Dub Medium" panose="020B0603030403020204" pitchFamily="34" charset="0"/>
              </a:rPr>
              <a:t>Table 8. Three Validated Risk Models for Stroke</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1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72</a:t>
            </a:fld>
            <a:endParaRPr kumimoji="0" lang="en-US" sz="1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2" name="Table 1">
            <a:extLst>
              <a:ext uri="{FF2B5EF4-FFF2-40B4-BE49-F238E27FC236}">
                <a16:creationId xmlns:a16="http://schemas.microsoft.com/office/drawing/2014/main" id="{D05C9C31-8B27-9763-A0F4-08BB06818529}"/>
              </a:ext>
            </a:extLst>
          </p:cNvPr>
          <p:cNvGraphicFramePr>
            <a:graphicFrameLocks noGrp="1"/>
          </p:cNvGraphicFramePr>
          <p:nvPr>
            <p:extLst>
              <p:ext uri="{D42A27DB-BD31-4B8C-83A1-F6EECF244321}">
                <p14:modId xmlns:p14="http://schemas.microsoft.com/office/powerpoint/2010/main" val="2549675894"/>
              </p:ext>
            </p:extLst>
          </p:nvPr>
        </p:nvGraphicFramePr>
        <p:xfrm>
          <a:off x="2705100" y="113731"/>
          <a:ext cx="9220200" cy="7244080"/>
        </p:xfrm>
        <a:graphic>
          <a:graphicData uri="http://schemas.openxmlformats.org/drawingml/2006/table">
            <a:tbl>
              <a:tblPr firstRow="1" firstCol="1" bandRow="1"/>
              <a:tblGrid>
                <a:gridCol w="2962577">
                  <a:extLst>
                    <a:ext uri="{9D8B030D-6E8A-4147-A177-3AD203B41FA5}">
                      <a16:colId xmlns:a16="http://schemas.microsoft.com/office/drawing/2014/main" val="3755898200"/>
                    </a:ext>
                  </a:extLst>
                </a:gridCol>
                <a:gridCol w="1952323">
                  <a:extLst>
                    <a:ext uri="{9D8B030D-6E8A-4147-A177-3AD203B41FA5}">
                      <a16:colId xmlns:a16="http://schemas.microsoft.com/office/drawing/2014/main" val="786521536"/>
                    </a:ext>
                  </a:extLst>
                </a:gridCol>
                <a:gridCol w="2133600">
                  <a:extLst>
                    <a:ext uri="{9D8B030D-6E8A-4147-A177-3AD203B41FA5}">
                      <a16:colId xmlns:a16="http://schemas.microsoft.com/office/drawing/2014/main" val="3564400482"/>
                    </a:ext>
                  </a:extLst>
                </a:gridCol>
                <a:gridCol w="2171700">
                  <a:extLst>
                    <a:ext uri="{9D8B030D-6E8A-4147-A177-3AD203B41FA5}">
                      <a16:colId xmlns:a16="http://schemas.microsoft.com/office/drawing/2014/main" val="3059042021"/>
                    </a:ext>
                  </a:extLst>
                </a:gridCol>
              </a:tblGrid>
              <a:tr h="203200">
                <a:tc>
                  <a:txBody>
                    <a:bodyPr/>
                    <a:lstStyle/>
                    <a:p>
                      <a:pPr marL="0" marR="0">
                        <a:lnSpc>
                          <a:spcPct val="150000"/>
                        </a:lnSpc>
                        <a:spcBef>
                          <a:spcPts val="0"/>
                        </a:spcBef>
                        <a:spcAft>
                          <a:spcPts val="0"/>
                        </a:spcAft>
                      </a:pPr>
                      <a:r>
                        <a:rPr lang="en-US" sz="1800" b="1" dirty="0">
                          <a:solidFill>
                            <a:srgbClr val="000000"/>
                          </a:solidFill>
                          <a:effectLst/>
                          <a:latin typeface="Times New Roman"/>
                          <a:ea typeface="Times New Roman" panose="02020603050405020304" pitchFamily="18" charset="0"/>
                        </a:rPr>
                        <a:t>Risk Factor</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CHA</a:t>
                      </a:r>
                      <a:r>
                        <a:rPr lang="en-US" sz="1800" b="1" baseline="-25000" dirty="0">
                          <a:solidFill>
                            <a:srgbClr val="000000"/>
                          </a:solidFill>
                          <a:effectLst/>
                          <a:latin typeface="Times New Roman" panose="02020603050405020304" pitchFamily="18" charset="0"/>
                          <a:ea typeface="Times New Roman" panose="02020603050405020304" pitchFamily="18" charset="0"/>
                        </a:rPr>
                        <a:t>2</a:t>
                      </a:r>
                      <a:r>
                        <a:rPr lang="en-US" sz="1800" b="1" dirty="0">
                          <a:solidFill>
                            <a:srgbClr val="000000"/>
                          </a:solidFill>
                          <a:effectLst/>
                          <a:latin typeface="Times New Roman" panose="02020603050405020304" pitchFamily="18" charset="0"/>
                          <a:ea typeface="Times New Roman" panose="02020603050405020304" pitchFamily="18" charset="0"/>
                        </a:rPr>
                        <a:t>DS</a:t>
                      </a:r>
                      <a:r>
                        <a:rPr lang="en-US" sz="1800" b="1" baseline="-25000" dirty="0">
                          <a:solidFill>
                            <a:srgbClr val="000000"/>
                          </a:solidFill>
                          <a:effectLst/>
                          <a:latin typeface="Times New Roman" panose="02020603050405020304" pitchFamily="18" charset="0"/>
                          <a:ea typeface="Times New Roman" panose="02020603050405020304" pitchFamily="18" charset="0"/>
                        </a:rPr>
                        <a:t>2</a:t>
                      </a:r>
                      <a:r>
                        <a:rPr lang="en-US" sz="1800" b="1" dirty="0">
                          <a:solidFill>
                            <a:srgbClr val="000000"/>
                          </a:solidFill>
                          <a:effectLst/>
                          <a:latin typeface="Times New Roman" panose="02020603050405020304" pitchFamily="18" charset="0"/>
                          <a:ea typeface="Times New Roman" panose="02020603050405020304" pitchFamily="18" charset="0"/>
                        </a:rPr>
                        <a:t>-VASc</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ATRIA</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GARFIELD</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695534497"/>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Age ≥85 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0735289"/>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Age ≥75 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8314530"/>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Age 65-74 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444251"/>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Female sex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1376521"/>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Hypertension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4238150"/>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Renal disease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7221309"/>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Diabetes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9123751"/>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Current smoking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875216"/>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Congestive heart failure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3901904"/>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Previous stroke or TIA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1163564"/>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Vascular disease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9690541"/>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Dementia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1455388"/>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Previous bleeding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9827452"/>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Proteinuria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7967348"/>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Low risk score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0–0.89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4712528"/>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Intermediate risk score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0.90–1.59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8960546"/>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High risk score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7–15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≥1.60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6706455"/>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C-index (11)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3100864"/>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C-index (13)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0.71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1044331"/>
                  </a:ext>
                </a:extLst>
              </a:tr>
            </a:tbl>
          </a:graphicData>
        </a:graphic>
      </p:graphicFrame>
      <p:sp>
        <p:nvSpPr>
          <p:cNvPr id="7" name="TextBox 6">
            <a:extLst>
              <a:ext uri="{FF2B5EF4-FFF2-40B4-BE49-F238E27FC236}">
                <a16:creationId xmlns:a16="http://schemas.microsoft.com/office/drawing/2014/main" id="{E1A63912-1CE8-C48A-FF16-4158E2BBAFE8}"/>
              </a:ext>
            </a:extLst>
          </p:cNvPr>
          <p:cNvSpPr txBox="1"/>
          <p:nvPr/>
        </p:nvSpPr>
        <p:spPr>
          <a:xfrm>
            <a:off x="304800" y="6896146"/>
            <a:ext cx="1885950" cy="461665"/>
          </a:xfrm>
          <a:prstGeom prst="rect">
            <a:avLst/>
          </a:prstGeom>
          <a:noFill/>
        </p:spPr>
        <p:txBody>
          <a:bodyPr wrap="square">
            <a:spAutoFit/>
          </a:bodyPr>
          <a:lstStyle/>
          <a:p>
            <a:r>
              <a:rPr lang="en-US" sz="1200" dirty="0">
                <a:latin typeface="Lub Dub Medium" panose="020B0603030403020204" pitchFamily="34" charset="0"/>
              </a:rPr>
              <a:t>TIA indicates transient ischemic attack.</a:t>
            </a:r>
          </a:p>
        </p:txBody>
      </p:sp>
      <p:sp>
        <p:nvSpPr>
          <p:cNvPr id="9" name="TextBox 8">
            <a:extLst>
              <a:ext uri="{FF2B5EF4-FFF2-40B4-BE49-F238E27FC236}">
                <a16:creationId xmlns:a16="http://schemas.microsoft.com/office/drawing/2014/main" id="{8EAED440-578D-4AE3-334E-BF3446C8ED17}"/>
              </a:ext>
            </a:extLst>
          </p:cNvPr>
          <p:cNvSpPr txBox="1"/>
          <p:nvPr/>
        </p:nvSpPr>
        <p:spPr>
          <a:xfrm>
            <a:off x="304800" y="4267200"/>
            <a:ext cx="1885950" cy="2308324"/>
          </a:xfrm>
          <a:prstGeom prst="rect">
            <a:avLst/>
          </a:prstGeom>
          <a:noFill/>
        </p:spPr>
        <p:txBody>
          <a:bodyPr wrap="square">
            <a:spAutoFit/>
          </a:bodyPr>
          <a:lstStyle/>
          <a:p>
            <a:r>
              <a:rPr lang="en-US" dirty="0">
                <a:latin typeface="Lub Dub Medium" panose="020B0603030403020204" pitchFamily="34" charset="0"/>
              </a:rPr>
              <a:t>* 8 points if age &lt;65 y; 4 points if age 65-74 y; 2 points if age 75-84 y; and 3 points if</a:t>
            </a:r>
          </a:p>
          <a:p>
            <a:r>
              <a:rPr lang="en-US" dirty="0">
                <a:latin typeface="Lub Dub Medium" panose="020B0603030403020204" pitchFamily="34" charset="0"/>
              </a:rPr>
              <a:t>≥85 y.</a:t>
            </a:r>
          </a:p>
        </p:txBody>
      </p:sp>
      <p:sp>
        <p:nvSpPr>
          <p:cNvPr id="6" name="TextBox 5">
            <a:extLst>
              <a:ext uri="{FF2B5EF4-FFF2-40B4-BE49-F238E27FC236}">
                <a16:creationId xmlns:a16="http://schemas.microsoft.com/office/drawing/2014/main" id="{179C8AF7-F0C3-1F2D-F75E-A603F017C35B}"/>
              </a:ext>
            </a:extLst>
          </p:cNvPr>
          <p:cNvSpPr txBox="1"/>
          <p:nvPr/>
        </p:nvSpPr>
        <p:spPr>
          <a:xfrm>
            <a:off x="12161202" y="3019685"/>
            <a:ext cx="2286000" cy="4339650"/>
          </a:xfrm>
          <a:prstGeom prst="rect">
            <a:avLst/>
          </a:prstGeom>
          <a:noFill/>
        </p:spPr>
        <p:txBody>
          <a:bodyPr wrap="square">
            <a:spAutoFit/>
          </a:bodyPr>
          <a:lstStyle/>
          <a:p>
            <a:r>
              <a:rPr lang="en-US" sz="1200" dirty="0">
                <a:latin typeface="Lub Dub Medium" panose="020B0603030403020204" pitchFamily="34" charset="0"/>
              </a:rPr>
              <a:t>ATRIA indicates Anticoagulation and Risk Factors in Atrial Fibrillation: anemia, renal</a:t>
            </a:r>
          </a:p>
          <a:p>
            <a:r>
              <a:rPr lang="en-US" sz="1200" dirty="0">
                <a:latin typeface="Lub Dub Medium" panose="020B0603030403020204" pitchFamily="34" charset="0"/>
              </a:rPr>
              <a:t>disease, elderly (age ≥75 y), any previous bleeding, hypertension; CHA</a:t>
            </a:r>
            <a:r>
              <a:rPr lang="en-US" sz="1200" baseline="-25000" dirty="0">
                <a:latin typeface="Lub Dub Medium" panose="020B0603030403020204" pitchFamily="34" charset="0"/>
              </a:rPr>
              <a:t>2</a:t>
            </a:r>
            <a:r>
              <a:rPr lang="en-US" sz="1200" dirty="0">
                <a:latin typeface="Lub Dub Medium" panose="020B0603030403020204" pitchFamily="34" charset="0"/>
              </a:rPr>
              <a:t>DS</a:t>
            </a:r>
            <a:r>
              <a:rPr lang="en-US" sz="1200" baseline="-25000" dirty="0">
                <a:latin typeface="Lub Dub Medium" panose="020B0603030403020204" pitchFamily="34" charset="0"/>
              </a:rPr>
              <a:t>2</a:t>
            </a:r>
            <a:r>
              <a:rPr lang="en-US" sz="1200" dirty="0">
                <a:latin typeface="Lub Dub Medium" panose="020B0603030403020204" pitchFamily="34" charset="0"/>
              </a:rPr>
              <a:t>-VASc, indicates</a:t>
            </a:r>
          </a:p>
          <a:p>
            <a:r>
              <a:rPr lang="en-US" sz="1200" dirty="0">
                <a:latin typeface="Lub Dub Medium" panose="020B0603030403020204" pitchFamily="34" charset="0"/>
              </a:rPr>
              <a:t>congestive heart failure, hypertension, age ≥75 y (doubled), diabetes mellitus,</a:t>
            </a:r>
          </a:p>
          <a:p>
            <a:r>
              <a:rPr lang="en-US" sz="1200" dirty="0">
                <a:latin typeface="Lub Dub Medium" panose="020B0603030403020204" pitchFamily="34" charset="0"/>
              </a:rPr>
              <a:t>prior stroke or transient ischemic attack or thromboembolism (doubled), vascular disease,</a:t>
            </a:r>
          </a:p>
          <a:p>
            <a:r>
              <a:rPr lang="en-US" sz="1200" dirty="0">
                <a:latin typeface="Lub Dub Medium" panose="020B0603030403020204" pitchFamily="34" charset="0"/>
              </a:rPr>
              <a:t>age 65 to 74 y, sex category; GARFIELD-AF, Global Anticoagulant Registry in the</a:t>
            </a:r>
          </a:p>
          <a:p>
            <a:r>
              <a:rPr lang="en-US" sz="1200" dirty="0">
                <a:latin typeface="Lub Dub Medium" panose="020B0603030403020204" pitchFamily="34" charset="0"/>
              </a:rPr>
              <a:t>Field-Atrial Fibrillation; and TIA, transient ischemic attack.</a:t>
            </a:r>
          </a:p>
        </p:txBody>
      </p:sp>
    </p:spTree>
    <p:extLst>
      <p:ext uri="{BB962C8B-B14F-4D97-AF65-F5344CB8AC3E}">
        <p14:creationId xmlns:p14="http://schemas.microsoft.com/office/powerpoint/2010/main" val="5306644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3A32F33A-2CD3-0E09-1A00-6B3874F38E5B}"/>
              </a:ext>
            </a:extLst>
          </p:cNvPr>
          <p:cNvSpPr>
            <a:spLocks noGrp="1"/>
          </p:cNvSpPr>
          <p:nvPr>
            <p:ph type="ctrTitle"/>
          </p:nvPr>
        </p:nvSpPr>
        <p:spPr>
          <a:xfrm>
            <a:off x="3401681" y="457200"/>
            <a:ext cx="7827038" cy="914399"/>
          </a:xfrm>
        </p:spPr>
        <p:txBody>
          <a:bodyPr/>
          <a:lstStyle/>
          <a:p>
            <a:r>
              <a:rPr lang="en-US" sz="2800" dirty="0">
                <a:latin typeface="Lub Dub Medium" panose="020B0603030403020204" pitchFamily="34" charset="0"/>
              </a:rPr>
              <a:t>Table 9. Some Best Known Published Clinical Scores With Potential Advantages </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73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AA88FCDB-717C-0A65-0C80-AFDD90D1B7E6}"/>
              </a:ext>
            </a:extLst>
          </p:cNvPr>
          <p:cNvGraphicFramePr>
            <a:graphicFrameLocks noGrp="1"/>
          </p:cNvGraphicFramePr>
          <p:nvPr>
            <p:extLst>
              <p:ext uri="{D42A27DB-BD31-4B8C-83A1-F6EECF244321}">
                <p14:modId xmlns:p14="http://schemas.microsoft.com/office/powerpoint/2010/main" val="1369822189"/>
              </p:ext>
            </p:extLst>
          </p:nvPr>
        </p:nvGraphicFramePr>
        <p:xfrm>
          <a:off x="1006475" y="1647246"/>
          <a:ext cx="12617450" cy="5486400"/>
        </p:xfrm>
        <a:graphic>
          <a:graphicData uri="http://schemas.openxmlformats.org/drawingml/2006/table">
            <a:tbl>
              <a:tblPr firstRow="1" firstCol="1" bandRow="1"/>
              <a:tblGrid>
                <a:gridCol w="1710926">
                  <a:extLst>
                    <a:ext uri="{9D8B030D-6E8A-4147-A177-3AD203B41FA5}">
                      <a16:colId xmlns:a16="http://schemas.microsoft.com/office/drawing/2014/main" val="3265332978"/>
                    </a:ext>
                  </a:extLst>
                </a:gridCol>
                <a:gridCol w="2975195">
                  <a:extLst>
                    <a:ext uri="{9D8B030D-6E8A-4147-A177-3AD203B41FA5}">
                      <a16:colId xmlns:a16="http://schemas.microsoft.com/office/drawing/2014/main" val="738148337"/>
                    </a:ext>
                  </a:extLst>
                </a:gridCol>
                <a:gridCol w="3775141">
                  <a:extLst>
                    <a:ext uri="{9D8B030D-6E8A-4147-A177-3AD203B41FA5}">
                      <a16:colId xmlns:a16="http://schemas.microsoft.com/office/drawing/2014/main" val="1928314016"/>
                    </a:ext>
                  </a:extLst>
                </a:gridCol>
                <a:gridCol w="1604940">
                  <a:extLst>
                    <a:ext uri="{9D8B030D-6E8A-4147-A177-3AD203B41FA5}">
                      <a16:colId xmlns:a16="http://schemas.microsoft.com/office/drawing/2014/main" val="3920420863"/>
                    </a:ext>
                  </a:extLst>
                </a:gridCol>
                <a:gridCol w="2551248">
                  <a:extLst>
                    <a:ext uri="{9D8B030D-6E8A-4147-A177-3AD203B41FA5}">
                      <a16:colId xmlns:a16="http://schemas.microsoft.com/office/drawing/2014/main" val="2195447393"/>
                    </a:ext>
                  </a:extLst>
                </a:gridCol>
              </a:tblGrid>
              <a:tr h="0">
                <a:tc>
                  <a:txBody>
                    <a:bodyPr/>
                    <a:lstStyle/>
                    <a:p>
                      <a:pPr marL="0" marR="0" algn="ctr">
                        <a:lnSpc>
                          <a:spcPct val="100000"/>
                        </a:lnSpc>
                        <a:spcBef>
                          <a:spcPts val="0"/>
                        </a:spcBef>
                        <a:spcAft>
                          <a:spcPts val="0"/>
                        </a:spcAft>
                      </a:pPr>
                      <a:r>
                        <a:rPr lang="en-US" sz="1800" b="1" dirty="0">
                          <a:solidFill>
                            <a:srgbClr val="000000"/>
                          </a:solidFill>
                          <a:effectLst/>
                          <a:latin typeface="Times New Roman"/>
                          <a:ea typeface="Times New Roman" panose="02020603050405020304" pitchFamily="18" charset="0"/>
                          <a:cs typeface="Times New Roman"/>
                        </a:rPr>
                        <a:t>Year of Publication</a:t>
                      </a:r>
                      <a:endParaRPr lang="en-US" sz="1800" dirty="0">
                        <a:effectLst/>
                        <a:latin typeface="Times New Roman"/>
                        <a:ea typeface="Times New Roman" panose="02020603050405020304" pitchFamily="18" charset="0"/>
                        <a:cs typeface="Times New Roman"/>
                      </a:endParaRPr>
                    </a:p>
                    <a:p>
                      <a:pPr marL="0" marR="0" algn="ctr">
                        <a:lnSpc>
                          <a:spcPct val="100000"/>
                        </a:lnSpc>
                        <a:spcBef>
                          <a:spcPts val="0"/>
                        </a:spcBef>
                        <a:spcAft>
                          <a:spcPts val="0"/>
                        </a:spcAft>
                      </a:pPr>
                      <a:r>
                        <a:rPr lang="en-US" sz="1800" b="1" dirty="0">
                          <a:solidFill>
                            <a:srgbClr val="000000"/>
                          </a:solidFill>
                          <a:effectLst/>
                          <a:latin typeface="Times New Roman"/>
                          <a:ea typeface="Times New Roman" panose="02020603050405020304" pitchFamily="18" charset="0"/>
                          <a:cs typeface="Times New Roman"/>
                        </a:rPr>
                        <a:t>Score Name</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marL="0" marR="0" algn="ctr">
                        <a:lnSpc>
                          <a:spcPct val="100000"/>
                        </a:lnSpc>
                        <a:spcBef>
                          <a:spcPts val="0"/>
                        </a:spcBef>
                        <a:spcAft>
                          <a:spcPts val="0"/>
                        </a:spcAft>
                      </a:pPr>
                      <a:r>
                        <a:rPr lang="en-US" sz="1800" b="1" dirty="0">
                          <a:solidFill>
                            <a:srgbClr val="000000"/>
                          </a:solidFill>
                          <a:effectLst/>
                          <a:latin typeface="Times New Roman"/>
                          <a:ea typeface="Times New Roman" panose="02020603050405020304" pitchFamily="18" charset="0"/>
                          <a:cs typeface="Times New Roman"/>
                        </a:rPr>
                        <a:t>Score Components</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marL="0" marR="0" algn="ctr">
                        <a:lnSpc>
                          <a:spcPct val="1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Potential Advantages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marL="0" marR="0" algn="ctr">
                        <a:lnSpc>
                          <a:spcPct val="1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 of Validation Studies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marL="0" marR="0" algn="ctr">
                        <a:lnSpc>
                          <a:spcPct val="1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Hyperlink to Online Score Calculator if Available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extLst>
                  <a:ext uri="{0D108BD9-81ED-4DB2-BD59-A6C34878D82A}">
                    <a16:rowId xmlns:a16="http://schemas.microsoft.com/office/drawing/2014/main" val="4169238636"/>
                  </a:ext>
                </a:extLst>
              </a:tr>
              <a:tr h="0">
                <a:tc>
                  <a:txBody>
                    <a:bodyPr/>
                    <a:lstStyle/>
                    <a:p>
                      <a:pPr marL="0" marR="0">
                        <a:lnSpc>
                          <a:spcPct val="2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2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CHADS</a:t>
                      </a:r>
                      <a:r>
                        <a:rPr lang="en-US" sz="1800" b="1"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solidFill>
                            <a:srgbClr val="2E2E2E"/>
                          </a:solidFill>
                          <a:effectLst/>
                          <a:latin typeface="Times New Roman"/>
                          <a:ea typeface="Times New Roman" panose="02020603050405020304" pitchFamily="18" charset="0"/>
                          <a:cs typeface="Times New Roman"/>
                        </a:rPr>
                        <a:t>CHF, hypertension, age (≥65 y is 1 point, ≥75 y is 2 points), diabetes, stroke/TIA (2 points)</a:t>
                      </a:r>
                      <a:endParaRPr lang="en-US" sz="1800">
                        <a:effectLst/>
                        <a:latin typeface="Times New Roman"/>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CHADS</a:t>
                      </a:r>
                      <a:r>
                        <a:rPr lang="en-US" sz="1800" baseline="-2500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was superior to existing risk classification schemes</a:t>
                      </a:r>
                      <a:br>
                        <a:rPr lang="en-US" sz="180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AFI scheme: C-statistic = 0.68 (0.65–0.71)</a:t>
                      </a:r>
                      <a:br>
                        <a:rPr lang="en-US" sz="180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SPAF-III scheme: C-statistic = 0.74 (0.71–0.76)</a:t>
                      </a:r>
                      <a:br>
                        <a:rPr lang="en-US" sz="180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CHADS</a:t>
                      </a:r>
                      <a:r>
                        <a:rPr lang="en-US" sz="1800" baseline="-2500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score: C-statistic = 0.82 (0.80–0.84)</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dirty="0">
                          <a:effectLst/>
                          <a:latin typeface="Times New Roman"/>
                          <a:ea typeface="Times New Roman" panose="02020603050405020304" pitchFamily="18" charset="0"/>
                          <a:cs typeface="Times New Roman"/>
                        </a:rPr>
                        <a:t>46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u="sng" dirty="0">
                          <a:solidFill>
                            <a:srgbClr val="0563C1"/>
                          </a:solidFill>
                          <a:effectLst/>
                          <a:latin typeface="Times New Roman"/>
                          <a:ea typeface="Times New Roman" panose="02020603050405020304" pitchFamily="18" charset="0"/>
                          <a:cs typeface="Times New Roman"/>
                          <a:hlinkClick r:id="rId2"/>
                        </a:rPr>
                        <a:t>https://www</a:t>
                      </a:r>
                      <a:r>
                        <a:rPr lang="en-US" sz="1800" dirty="0">
                          <a:effectLst/>
                          <a:latin typeface="Times New Roman"/>
                          <a:ea typeface="Times New Roman" panose="02020603050405020304" pitchFamily="18" charset="0"/>
                          <a:cs typeface="Times New Roman"/>
                          <a:hlinkClick r:id="rId2"/>
                        </a:rPr>
                        <a:t>.mdcalc.com/calc/40/chads2-score-atrial-fibrillation-stroke-risk</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3403086"/>
                  </a:ext>
                </a:extLst>
              </a:tr>
              <a:tr h="0">
                <a:tc>
                  <a:txBody>
                    <a:bodyPr/>
                    <a:lstStyle/>
                    <a:p>
                      <a:pPr marL="0" marR="0">
                        <a:lnSpc>
                          <a:spcPct val="100000"/>
                        </a:lnSpc>
                        <a:spcBef>
                          <a:spcPts val="0"/>
                        </a:spcBef>
                        <a:spcAft>
                          <a:spcPts val="0"/>
                        </a:spcAft>
                      </a:pPr>
                      <a:r>
                        <a:rPr lang="en-US" sz="1800" b="1" dirty="0">
                          <a:effectLst/>
                          <a:latin typeface="Times New Roman"/>
                          <a:ea typeface="Times New Roman" panose="02020603050405020304" pitchFamily="18" charset="0"/>
                          <a:cs typeface="Times New Roman"/>
                        </a:rPr>
                        <a:t>2010</a:t>
                      </a:r>
                      <a:endParaRPr lang="en-US" sz="1800" dirty="0">
                        <a:effectLst/>
                        <a:latin typeface="Times New Roman"/>
                        <a:ea typeface="Times New Roman" panose="02020603050405020304" pitchFamily="18" charset="0"/>
                        <a:cs typeface="Times New Roman"/>
                      </a:endParaRPr>
                    </a:p>
                    <a:p>
                      <a:pPr marL="0" marR="0">
                        <a:lnSpc>
                          <a:spcPct val="100000"/>
                        </a:lnSpc>
                        <a:spcBef>
                          <a:spcPts val="0"/>
                        </a:spcBef>
                        <a:spcAft>
                          <a:spcPts val="0"/>
                        </a:spcAft>
                      </a:pPr>
                      <a:r>
                        <a:rPr lang="en-US" sz="1800" b="1" dirty="0">
                          <a:effectLst/>
                          <a:latin typeface="Times New Roman"/>
                          <a:ea typeface="Times New Roman" panose="02020603050405020304" pitchFamily="18" charset="0"/>
                          <a:cs typeface="Times New Roman"/>
                        </a:rPr>
                        <a:t>CHA</a:t>
                      </a:r>
                      <a:r>
                        <a:rPr lang="en-US" sz="1800" b="1" baseline="-25000" dirty="0">
                          <a:effectLst/>
                          <a:latin typeface="Times New Roman"/>
                          <a:ea typeface="Times New Roman" panose="02020603050405020304" pitchFamily="18" charset="0"/>
                          <a:cs typeface="Times New Roman"/>
                        </a:rPr>
                        <a:t>2</a:t>
                      </a:r>
                      <a:r>
                        <a:rPr lang="en-US" sz="1800" b="1" dirty="0">
                          <a:effectLst/>
                          <a:latin typeface="Times New Roman"/>
                          <a:ea typeface="Times New Roman" panose="02020603050405020304" pitchFamily="18" charset="0"/>
                          <a:cs typeface="Times New Roman"/>
                        </a:rPr>
                        <a:t>DS</a:t>
                      </a:r>
                      <a:r>
                        <a:rPr lang="en-US" sz="1800" b="1" baseline="-25000" dirty="0">
                          <a:effectLst/>
                          <a:latin typeface="Times New Roman"/>
                          <a:ea typeface="Times New Roman" panose="02020603050405020304" pitchFamily="18" charset="0"/>
                          <a:cs typeface="Times New Roman"/>
                        </a:rPr>
                        <a:t>2</a:t>
                      </a:r>
                      <a:r>
                        <a:rPr lang="en-US" sz="1800" b="1" dirty="0">
                          <a:effectLst/>
                          <a:latin typeface="Times New Roman"/>
                          <a:ea typeface="Times New Roman" panose="02020603050405020304" pitchFamily="18" charset="0"/>
                          <a:cs typeface="Times New Roman"/>
                        </a:rPr>
                        <a:t>-VASc</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solidFill>
                            <a:srgbClr val="2E2E2E"/>
                          </a:solidFill>
                          <a:effectLst/>
                          <a:latin typeface="Times New Roman"/>
                          <a:ea typeface="Times New Roman" panose="02020603050405020304" pitchFamily="18" charset="0"/>
                          <a:cs typeface="Times New Roman"/>
                        </a:rPr>
                        <a:t>CHF, hypertension, age ≥75 y, diabetes, stroke or TIA, vascular disease, age 65–74 y, female sex</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a:ea typeface="Times New Roman" panose="02020603050405020304" pitchFamily="18" charset="0"/>
                          <a:cs typeface="Times New Roman"/>
                        </a:rPr>
                        <a:t>Most commonly used and studied, superior to </a:t>
                      </a:r>
                      <a:r>
                        <a:rPr lang="en-US" sz="1800" dirty="0">
                          <a:solidFill>
                            <a:srgbClr val="2E2E2E"/>
                          </a:solidFill>
                          <a:effectLst/>
                          <a:latin typeface="Times New Roman"/>
                          <a:ea typeface="Times New Roman" panose="02020603050405020304" pitchFamily="18" charset="0"/>
                          <a:cs typeface="Times New Roman"/>
                        </a:rPr>
                        <a:t>CHADS</a:t>
                      </a:r>
                      <a:r>
                        <a:rPr lang="en-US" sz="1800" baseline="-25000" dirty="0">
                          <a:solidFill>
                            <a:srgbClr val="2E2E2E"/>
                          </a:solidFill>
                          <a:effectLst/>
                          <a:latin typeface="Times New Roman"/>
                          <a:ea typeface="Times New Roman" panose="02020603050405020304" pitchFamily="18" charset="0"/>
                          <a:cs typeface="Times New Roman"/>
                        </a:rPr>
                        <a:t>2 </a:t>
                      </a:r>
                      <a:r>
                        <a:rPr lang="en-US" sz="1800" dirty="0">
                          <a:effectLst/>
                          <a:latin typeface="Times New Roman"/>
                          <a:ea typeface="Times New Roman" panose="02020603050405020304" pitchFamily="18" charset="0"/>
                          <a:cs typeface="Times New Roman"/>
                        </a:rPr>
                        <a:t>score. </a:t>
                      </a:r>
                      <a:r>
                        <a:rPr lang="en-US" sz="1800" dirty="0">
                          <a:solidFill>
                            <a:srgbClr val="2E2E2E"/>
                          </a:solidFill>
                          <a:effectLst/>
                          <a:latin typeface="Times New Roman"/>
                          <a:ea typeface="Times New Roman" panose="02020603050405020304" pitchFamily="18" charset="0"/>
                          <a:cs typeface="Times New Roman"/>
                        </a:rPr>
                        <a:t>C-statistic = 0.606 (0.513–0.699) for CHA</a:t>
                      </a:r>
                      <a:r>
                        <a:rPr lang="en-US" sz="1800" baseline="-25000" dirty="0">
                          <a:solidFill>
                            <a:srgbClr val="2E2E2E"/>
                          </a:solidFill>
                          <a:effectLst/>
                          <a:latin typeface="Times New Roman"/>
                          <a:ea typeface="Times New Roman" panose="02020603050405020304" pitchFamily="18" charset="0"/>
                          <a:cs typeface="Times New Roman"/>
                        </a:rPr>
                        <a:t>2</a:t>
                      </a:r>
                      <a:r>
                        <a:rPr lang="en-US" sz="1800" dirty="0">
                          <a:solidFill>
                            <a:srgbClr val="2E2E2E"/>
                          </a:solidFill>
                          <a:effectLst/>
                          <a:latin typeface="Times New Roman"/>
                          <a:ea typeface="Times New Roman" panose="02020603050405020304" pitchFamily="18" charset="0"/>
                          <a:cs typeface="Times New Roman"/>
                        </a:rPr>
                        <a:t>DS</a:t>
                      </a:r>
                      <a:r>
                        <a:rPr lang="en-US" sz="1800" baseline="-25000" dirty="0">
                          <a:solidFill>
                            <a:srgbClr val="2E2E2E"/>
                          </a:solidFill>
                          <a:effectLst/>
                          <a:latin typeface="Times New Roman"/>
                          <a:ea typeface="Times New Roman" panose="02020603050405020304" pitchFamily="18" charset="0"/>
                          <a:cs typeface="Times New Roman"/>
                        </a:rPr>
                        <a:t>2</a:t>
                      </a:r>
                      <a:r>
                        <a:rPr lang="en-US" sz="1800" dirty="0">
                          <a:solidFill>
                            <a:srgbClr val="2E2E2E"/>
                          </a:solidFill>
                          <a:effectLst/>
                          <a:latin typeface="Times New Roman"/>
                          <a:ea typeface="Times New Roman" panose="02020603050405020304" pitchFamily="18" charset="0"/>
                          <a:cs typeface="Times New Roman"/>
                        </a:rPr>
                        <a:t>-VASc score vs 0.561 (0.450–0.672) for CHADS</a:t>
                      </a:r>
                      <a:r>
                        <a:rPr lang="en-US" sz="1800" baseline="-25000" dirty="0">
                          <a:solidFill>
                            <a:srgbClr val="2E2E2E"/>
                          </a:solidFill>
                          <a:effectLst/>
                          <a:latin typeface="Times New Roman"/>
                          <a:ea typeface="Times New Roman" panose="02020603050405020304" pitchFamily="18" charset="0"/>
                          <a:cs typeface="Times New Roman"/>
                        </a:rPr>
                        <a:t>2</a:t>
                      </a:r>
                      <a:r>
                        <a:rPr lang="en-US" sz="1800" dirty="0">
                          <a:solidFill>
                            <a:srgbClr val="2E2E2E"/>
                          </a:solidFill>
                          <a:effectLst/>
                          <a:latin typeface="Times New Roman"/>
                          <a:ea typeface="Times New Roman" panose="02020603050405020304" pitchFamily="18" charset="0"/>
                          <a:cs typeface="Times New Roman"/>
                        </a:rPr>
                        <a:t> score</a:t>
                      </a:r>
                      <a:endParaRPr lang="en-US" sz="1800" dirty="0">
                        <a:effectLst/>
                        <a:latin typeface="Times New Roman"/>
                        <a:ea typeface="Times New Roman" panose="02020603050405020304" pitchFamily="18" charset="0"/>
                        <a:cs typeface="Times New Roman"/>
                      </a:endParaRP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Improved compared with original CHADS</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score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82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https://www</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hlinkClick r:id="rId3"/>
                        </a:rPr>
                        <a:t>.mdcalc.com/calc/801/cha2ds2-vasc-score-atrial-fibrillation-stroke-risk#next-steps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9315919"/>
                  </a:ext>
                </a:extLst>
              </a:tr>
            </a:tbl>
          </a:graphicData>
        </a:graphic>
      </p:graphicFrame>
      <p:sp>
        <p:nvSpPr>
          <p:cNvPr id="4" name="TextBox 3">
            <a:extLst>
              <a:ext uri="{FF2B5EF4-FFF2-40B4-BE49-F238E27FC236}">
                <a16:creationId xmlns:a16="http://schemas.microsoft.com/office/drawing/2014/main" id="{3796B400-F75F-0007-04EF-EF14B3CFD5D5}"/>
              </a:ext>
            </a:extLst>
          </p:cNvPr>
          <p:cNvSpPr txBox="1"/>
          <p:nvPr/>
        </p:nvSpPr>
        <p:spPr>
          <a:xfrm>
            <a:off x="1012162" y="7254922"/>
            <a:ext cx="11582400" cy="276999"/>
          </a:xfrm>
          <a:prstGeom prst="rect">
            <a:avLst/>
          </a:prstGeom>
          <a:noFill/>
        </p:spPr>
        <p:txBody>
          <a:bodyPr wrap="square">
            <a:spAutoFit/>
          </a:bodyPr>
          <a:lstStyle/>
          <a:p>
            <a:r>
              <a:rPr lang="en-US" sz="1200" dirty="0">
                <a:latin typeface="Lub Dub Medium" panose="020B0603030403020204" pitchFamily="34" charset="0"/>
              </a:rPr>
              <a:t>CHF indicates congestive heart failure; GFR, glomerular filtration rate; SPAF-III, stroke prevention atrial fibrillation, and TIA, transient ischemic attack.</a:t>
            </a:r>
          </a:p>
        </p:txBody>
      </p:sp>
    </p:spTree>
    <p:extLst>
      <p:ext uri="{BB962C8B-B14F-4D97-AF65-F5344CB8AC3E}">
        <p14:creationId xmlns:p14="http://schemas.microsoft.com/office/powerpoint/2010/main" val="37689207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CC9B008E-E2C9-FB06-8612-2603B5F62845}"/>
              </a:ext>
            </a:extLst>
          </p:cNvPr>
          <p:cNvSpPr>
            <a:spLocks noGrp="1"/>
          </p:cNvSpPr>
          <p:nvPr>
            <p:ph type="ctrTitle"/>
          </p:nvPr>
        </p:nvSpPr>
        <p:spPr>
          <a:xfrm>
            <a:off x="3338945" y="457200"/>
            <a:ext cx="7952510" cy="914399"/>
          </a:xfrm>
        </p:spPr>
        <p:txBody>
          <a:bodyPr/>
          <a:lstStyle/>
          <a:p>
            <a:r>
              <a:rPr lang="en-US" sz="2800" dirty="0">
                <a:latin typeface="Lub Dub Medium" panose="020B0603030403020204" pitchFamily="34" charset="0"/>
              </a:rPr>
              <a:t>Table 9. Some Best Known Published Clinical Scores With Potential Advantages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74</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A4AB548D-DC6C-6D75-C713-F12759E1A5E2}"/>
              </a:ext>
            </a:extLst>
          </p:cNvPr>
          <p:cNvGraphicFramePr>
            <a:graphicFrameLocks noGrp="1"/>
          </p:cNvGraphicFramePr>
          <p:nvPr>
            <p:extLst>
              <p:ext uri="{D42A27DB-BD31-4B8C-83A1-F6EECF244321}">
                <p14:modId xmlns:p14="http://schemas.microsoft.com/office/powerpoint/2010/main" val="1962853235"/>
              </p:ext>
            </p:extLst>
          </p:nvPr>
        </p:nvGraphicFramePr>
        <p:xfrm>
          <a:off x="1006475" y="1676400"/>
          <a:ext cx="12617450" cy="5486400"/>
        </p:xfrm>
        <a:graphic>
          <a:graphicData uri="http://schemas.openxmlformats.org/drawingml/2006/table">
            <a:tbl>
              <a:tblPr firstRow="1" firstCol="1" bandRow="1"/>
              <a:tblGrid>
                <a:gridCol w="1710926">
                  <a:extLst>
                    <a:ext uri="{9D8B030D-6E8A-4147-A177-3AD203B41FA5}">
                      <a16:colId xmlns:a16="http://schemas.microsoft.com/office/drawing/2014/main" val="3520761987"/>
                    </a:ext>
                  </a:extLst>
                </a:gridCol>
                <a:gridCol w="2975195">
                  <a:extLst>
                    <a:ext uri="{9D8B030D-6E8A-4147-A177-3AD203B41FA5}">
                      <a16:colId xmlns:a16="http://schemas.microsoft.com/office/drawing/2014/main" val="3981460001"/>
                    </a:ext>
                  </a:extLst>
                </a:gridCol>
                <a:gridCol w="3775141">
                  <a:extLst>
                    <a:ext uri="{9D8B030D-6E8A-4147-A177-3AD203B41FA5}">
                      <a16:colId xmlns:a16="http://schemas.microsoft.com/office/drawing/2014/main" val="1380090424"/>
                    </a:ext>
                  </a:extLst>
                </a:gridCol>
                <a:gridCol w="1604940">
                  <a:extLst>
                    <a:ext uri="{9D8B030D-6E8A-4147-A177-3AD203B41FA5}">
                      <a16:colId xmlns:a16="http://schemas.microsoft.com/office/drawing/2014/main" val="3238554417"/>
                    </a:ext>
                  </a:extLst>
                </a:gridCol>
                <a:gridCol w="2551248">
                  <a:extLst>
                    <a:ext uri="{9D8B030D-6E8A-4147-A177-3AD203B41FA5}">
                      <a16:colId xmlns:a16="http://schemas.microsoft.com/office/drawing/2014/main" val="3211903057"/>
                    </a:ext>
                  </a:extLst>
                </a:gridCol>
              </a:tblGrid>
              <a:tr h="0">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cs typeface="Times New Roman"/>
                        </a:rPr>
                        <a:t>2013</a:t>
                      </a:r>
                      <a:endParaRPr lang="en-US" sz="1800" dirty="0">
                        <a:effectLst/>
                        <a:latin typeface="Times New Roman"/>
                        <a:ea typeface="Times New Roman" panose="02020603050405020304" pitchFamily="18" charset="0"/>
                        <a:cs typeface="Times New Roman"/>
                      </a:endParaRPr>
                    </a:p>
                    <a:p>
                      <a:pPr marL="0" marR="0">
                        <a:lnSpc>
                          <a:spcPct val="200000"/>
                        </a:lnSpc>
                        <a:spcBef>
                          <a:spcPts val="0"/>
                        </a:spcBef>
                        <a:spcAft>
                          <a:spcPts val="0"/>
                        </a:spcAft>
                      </a:pPr>
                      <a:r>
                        <a:rPr lang="en-US" sz="1800" b="1" dirty="0">
                          <a:effectLst/>
                          <a:latin typeface="Times New Roman"/>
                          <a:ea typeface="Times New Roman" panose="02020603050405020304" pitchFamily="18" charset="0"/>
                          <a:cs typeface="Times New Roman"/>
                        </a:rPr>
                        <a:t>ATRIA</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0" dirty="0">
                          <a:effectLst/>
                          <a:latin typeface="Times New Roman"/>
                          <a:ea typeface="Times New Roman" panose="02020603050405020304" pitchFamily="18" charset="0"/>
                          <a:cs typeface="Times New Roman"/>
                        </a:rPr>
                        <a:t>Age (65–74 y is 3 points, 75–84 y is 5 points, ≥85 y is 6 points), hypertension, diabetes, CHF, proteinuria, GFR &lt;45 mL/min/1.73 m</a:t>
                      </a:r>
                      <a:r>
                        <a:rPr lang="en-US" sz="1800" b="0" baseline="30000" dirty="0">
                          <a:effectLst/>
                          <a:latin typeface="Times New Roman"/>
                          <a:ea typeface="Times New Roman" panose="02020603050405020304" pitchFamily="18" charset="0"/>
                          <a:cs typeface="Times New Roman"/>
                        </a:rPr>
                        <a:t>2</a:t>
                      </a:r>
                      <a:r>
                        <a:rPr lang="en-US" sz="1800" b="0" dirty="0">
                          <a:effectLst/>
                          <a:latin typeface="Times New Roman"/>
                          <a:ea typeface="Times New Roman" panose="02020603050405020304" pitchFamily="18" charset="0"/>
                          <a:cs typeface="Times New Roman"/>
                        </a:rPr>
                        <a:t>, sex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rPr>
                        <a:t>Includes more age categories, renal function, and proteinuria</a:t>
                      </a:r>
                      <a:r>
                        <a:rPr lang="en-US" sz="1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More patients were classified as low or high risk but not as well tested in general.</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0" dirty="0">
                          <a:effectLst/>
                          <a:latin typeface="Times New Roman"/>
                          <a:ea typeface="Times New Roman" panose="02020603050405020304" pitchFamily="18" charset="0"/>
                          <a:cs typeface="Times New Roman"/>
                        </a:rPr>
                        <a:t>11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https://www</a:t>
                      </a:r>
                      <a:r>
                        <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hlinkClick r:id="rId2"/>
                        </a:rPr>
                        <a:t>.mdcalc.com/calc/1842/atria-stroke-risk-score</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5935025"/>
                  </a:ext>
                </a:extLst>
              </a:tr>
              <a:tr h="0">
                <a:tc>
                  <a:txBody>
                    <a:bodyPr/>
                    <a:lstStyle/>
                    <a:p>
                      <a:pPr marL="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2017</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GARFIELD-AF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a:ea typeface="Times New Roman" panose="02020603050405020304" pitchFamily="18" charset="0"/>
                          <a:cs typeface="Times New Roman"/>
                        </a:rPr>
                        <a:t>Web-based,</a:t>
                      </a:r>
                      <a:r>
                        <a:rPr lang="en-US" sz="1800" dirty="0">
                          <a:solidFill>
                            <a:srgbClr val="000000"/>
                          </a:solidFill>
                          <a:effectLst/>
                          <a:latin typeface="Helvetica"/>
                          <a:ea typeface="Times New Roman" panose="02020603050405020304" pitchFamily="18" charset="0"/>
                          <a:cs typeface="Helvetica"/>
                        </a:rPr>
                        <a:t> </a:t>
                      </a:r>
                      <a:r>
                        <a:rPr lang="en-US" sz="1800" dirty="0">
                          <a:solidFill>
                            <a:srgbClr val="000000"/>
                          </a:solidFill>
                          <a:effectLst/>
                          <a:latin typeface="Times New Roman"/>
                          <a:ea typeface="Times New Roman" panose="02020603050405020304" pitchFamily="18" charset="0"/>
                          <a:cs typeface="Times New Roman"/>
                        </a:rPr>
                        <a:t>uses</a:t>
                      </a:r>
                      <a:r>
                        <a:rPr lang="en-US" sz="1800" dirty="0">
                          <a:solidFill>
                            <a:srgbClr val="000000"/>
                          </a:solidFill>
                          <a:effectLst/>
                          <a:latin typeface="Helvetica"/>
                          <a:ea typeface="Times New Roman" panose="02020603050405020304" pitchFamily="18" charset="0"/>
                          <a:cs typeface="Helvetica"/>
                        </a:rPr>
                        <a:t> </a:t>
                      </a:r>
                      <a:r>
                        <a:rPr lang="en-US" sz="1800" dirty="0">
                          <a:solidFill>
                            <a:srgbClr val="000000"/>
                          </a:solidFill>
                          <a:effectLst/>
                          <a:latin typeface="Times New Roman"/>
                          <a:ea typeface="Times New Roman" panose="02020603050405020304" pitchFamily="18" charset="0"/>
                          <a:cs typeface="Times New Roman"/>
                        </a:rPr>
                        <a:t>routinely collected clinical data, and includes a total of 16 questions</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solidFill>
                            <a:srgbClr val="000000"/>
                          </a:solidFill>
                          <a:effectLst/>
                          <a:latin typeface="Times New Roman"/>
                          <a:ea typeface="Times New Roman" panose="02020603050405020304" pitchFamily="18" charset="0"/>
                          <a:cs typeface="Times New Roman"/>
                        </a:rPr>
                        <a:t>Web-based tool for predicting stroke and mortality, includes the effect of the different anticoagulants, bleeding risk and mortality to facilitate shared decision making on the potential benefits/risks of anticoagulation</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cs typeface="Times New Roman"/>
                        </a:rPr>
                        <a:t>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https://af</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hlinkClick r:id="rId3"/>
                        </a:rPr>
                        <a:t>.garfieldregistry.org/garfield-af-risk-calculator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1427215"/>
                  </a:ext>
                </a:extLst>
              </a:tr>
              <a:tr h="0">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cs typeface="Times New Roman"/>
                        </a:rPr>
                        <a:t>2016 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200000"/>
                        </a:lnSpc>
                        <a:spcBef>
                          <a:spcPts val="0"/>
                        </a:spcBef>
                        <a:spcAft>
                          <a:spcPts val="0"/>
                        </a:spcAft>
                      </a:pPr>
                      <a:r>
                        <a:rPr lang="en-US" sz="1800" b="1" dirty="0">
                          <a:effectLst/>
                          <a:latin typeface="Times New Roman"/>
                          <a:ea typeface="Times New Roman" panose="02020603050405020304" pitchFamily="18" charset="0"/>
                          <a:cs typeface="Times New Roman"/>
                        </a:rPr>
                        <a:t>modified CHA</a:t>
                      </a:r>
                      <a:r>
                        <a:rPr lang="en-US" sz="1800" b="1" baseline="-25000" dirty="0">
                          <a:effectLst/>
                          <a:latin typeface="Times New Roman"/>
                          <a:ea typeface="Times New Roman" panose="02020603050405020304" pitchFamily="18" charset="0"/>
                          <a:cs typeface="Times New Roman"/>
                        </a:rPr>
                        <a:t>2</a:t>
                      </a:r>
                      <a:r>
                        <a:rPr lang="en-US" sz="1800" b="1" dirty="0">
                          <a:effectLst/>
                          <a:latin typeface="Times New Roman"/>
                          <a:ea typeface="Times New Roman" panose="02020603050405020304" pitchFamily="18" charset="0"/>
                          <a:cs typeface="Times New Roman"/>
                        </a:rPr>
                        <a:t>DS</a:t>
                      </a:r>
                      <a:r>
                        <a:rPr lang="en-US" sz="1800" b="1" baseline="-25000" dirty="0">
                          <a:effectLst/>
                          <a:latin typeface="Times New Roman"/>
                          <a:ea typeface="Times New Roman" panose="02020603050405020304" pitchFamily="18" charset="0"/>
                          <a:cs typeface="Times New Roman"/>
                        </a:rPr>
                        <a:t>2</a:t>
                      </a:r>
                      <a:r>
                        <a:rPr lang="en-US" sz="1800" b="1" dirty="0">
                          <a:effectLst/>
                          <a:latin typeface="Times New Roman"/>
                          <a:ea typeface="Times New Roman" panose="02020603050405020304" pitchFamily="18" charset="0"/>
                          <a:cs typeface="Times New Roman"/>
                        </a:rPr>
                        <a:t>-VASc</a:t>
                      </a:r>
                      <a:endParaRPr lang="en-US" sz="1800" dirty="0">
                        <a:effectLst/>
                        <a:latin typeface="Times New Roman"/>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Expanded lower threshold for age to 50 y (1 point for age 50–74 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a:ea typeface="Times New Roman" panose="02020603050405020304" pitchFamily="18" charset="0"/>
                          <a:cs typeface="Times New Roman"/>
                        </a:rPr>
                        <a:t>Validated in Asian cohort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800" dirty="0">
                          <a:solidFill>
                            <a:srgbClr val="000000"/>
                          </a:solidFill>
                          <a:effectLst/>
                          <a:latin typeface="Times New Roman"/>
                          <a:ea typeface="Times New Roman" panose="02020603050405020304" pitchFamily="18" charset="0"/>
                          <a:cs typeface="Times New Roman"/>
                        </a:rPr>
                        <a:t>Can further identify Asian AF patients who may derive benefits from stroke prevention. In one study,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800" dirty="0">
                          <a:effectLst/>
                          <a:latin typeface="Times New Roman"/>
                          <a:ea typeface="Times New Roman" panose="02020603050405020304" pitchFamily="18" charset="0"/>
                          <a:cs typeface="Times New Roman"/>
                        </a:rPr>
                        <a:t>mCHA</a:t>
                      </a:r>
                      <a:r>
                        <a:rPr lang="en-US" sz="1800" baseline="-25000" dirty="0">
                          <a:effectLst/>
                          <a:latin typeface="Times New Roman"/>
                          <a:ea typeface="Times New Roman" panose="02020603050405020304" pitchFamily="18" charset="0"/>
                          <a:cs typeface="Times New Roman"/>
                        </a:rPr>
                        <a:t>2</a:t>
                      </a:r>
                      <a:r>
                        <a:rPr lang="en-US" sz="1800" dirty="0">
                          <a:effectLst/>
                          <a:latin typeface="Times New Roman"/>
                          <a:ea typeface="Times New Roman" panose="02020603050405020304" pitchFamily="18" charset="0"/>
                          <a:cs typeface="Times New Roman"/>
                        </a:rPr>
                        <a:t>DS</a:t>
                      </a:r>
                      <a:r>
                        <a:rPr lang="en-US" sz="1800" baseline="-25000" dirty="0">
                          <a:effectLst/>
                          <a:latin typeface="Times New Roman"/>
                          <a:ea typeface="Times New Roman" panose="02020603050405020304" pitchFamily="18" charset="0"/>
                          <a:cs typeface="Times New Roman"/>
                        </a:rPr>
                        <a:t>2</a:t>
                      </a:r>
                      <a:r>
                        <a:rPr lang="en-US" sz="1800" dirty="0">
                          <a:effectLst/>
                          <a:latin typeface="Times New Roman"/>
                          <a:ea typeface="Times New Roman" panose="02020603050405020304" pitchFamily="18" charset="0"/>
                          <a:cs typeface="Times New Roman"/>
                        </a:rPr>
                        <a:t>-VASc was superior to CHA</a:t>
                      </a:r>
                      <a:r>
                        <a:rPr lang="en-US" sz="1800" baseline="-25000" dirty="0">
                          <a:effectLst/>
                          <a:latin typeface="Times New Roman"/>
                          <a:ea typeface="Times New Roman" panose="02020603050405020304" pitchFamily="18" charset="0"/>
                          <a:cs typeface="Times New Roman"/>
                        </a:rPr>
                        <a:t>2</a:t>
                      </a:r>
                      <a:r>
                        <a:rPr lang="en-US" sz="1800" dirty="0">
                          <a:effectLst/>
                          <a:latin typeface="Times New Roman"/>
                          <a:ea typeface="Times New Roman" panose="02020603050405020304" pitchFamily="18" charset="0"/>
                          <a:cs typeface="Times New Roman"/>
                        </a:rPr>
                        <a:t>DS</a:t>
                      </a:r>
                      <a:r>
                        <a:rPr lang="en-US" sz="1800" baseline="-25000" dirty="0">
                          <a:effectLst/>
                          <a:latin typeface="Times New Roman"/>
                          <a:ea typeface="Times New Roman" panose="02020603050405020304" pitchFamily="18" charset="0"/>
                          <a:cs typeface="Times New Roman"/>
                        </a:rPr>
                        <a:t>2</a:t>
                      </a:r>
                      <a:r>
                        <a:rPr lang="en-US" sz="1800" dirty="0">
                          <a:effectLst/>
                          <a:latin typeface="Times New Roman"/>
                          <a:ea typeface="Times New Roman" panose="02020603050405020304" pitchFamily="18" charset="0"/>
                          <a:cs typeface="Times New Roman"/>
                        </a:rPr>
                        <a:t>-VASc</a:t>
                      </a:r>
                      <a:br>
                        <a:rPr lang="en-US" sz="1800" dirty="0">
                          <a:effectLst/>
                          <a:latin typeface="Times New Roman"/>
                          <a:ea typeface="Times New Roman" panose="02020603050405020304" pitchFamily="18" charset="0"/>
                          <a:cs typeface="Times New Roman"/>
                        </a:rPr>
                      </a:br>
                      <a:r>
                        <a:rPr lang="en-US" sz="1800" dirty="0">
                          <a:effectLst/>
                          <a:latin typeface="Times New Roman"/>
                          <a:ea typeface="Times New Roman" panose="02020603050405020304" pitchFamily="18" charset="0"/>
                          <a:cs typeface="Times New Roman"/>
                        </a:rPr>
                        <a:t>C-statistics = 0.708 (0.703–0.712) vs. 0.689 (0.684–0.694)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9426821"/>
                  </a:ext>
                </a:extLst>
              </a:tr>
            </a:tbl>
          </a:graphicData>
        </a:graphic>
      </p:graphicFrame>
      <p:sp>
        <p:nvSpPr>
          <p:cNvPr id="7" name="TextBox 6">
            <a:extLst>
              <a:ext uri="{FF2B5EF4-FFF2-40B4-BE49-F238E27FC236}">
                <a16:creationId xmlns:a16="http://schemas.microsoft.com/office/drawing/2014/main" id="{2A4F8201-551F-581B-0D90-5CC1A49D2D80}"/>
              </a:ext>
            </a:extLst>
          </p:cNvPr>
          <p:cNvSpPr txBox="1"/>
          <p:nvPr/>
        </p:nvSpPr>
        <p:spPr>
          <a:xfrm>
            <a:off x="1012162" y="7254922"/>
            <a:ext cx="11582400" cy="276999"/>
          </a:xfrm>
          <a:prstGeom prst="rect">
            <a:avLst/>
          </a:prstGeom>
          <a:noFill/>
        </p:spPr>
        <p:txBody>
          <a:bodyPr wrap="square">
            <a:spAutoFit/>
          </a:bodyPr>
          <a:lstStyle/>
          <a:p>
            <a:r>
              <a:rPr lang="en-US" sz="1200" dirty="0">
                <a:latin typeface="Lub Dub Medium" panose="020B0603030403020204" pitchFamily="34" charset="0"/>
              </a:rPr>
              <a:t>CHF indicates congestive heart failure; GFR, glomerular filtration rate; SPAF-III, stroke prevention atrial fibrillation, and TIA, transient ischemic attack.</a:t>
            </a:r>
          </a:p>
        </p:txBody>
      </p:sp>
    </p:spTree>
    <p:extLst>
      <p:ext uri="{BB962C8B-B14F-4D97-AF65-F5344CB8AC3E}">
        <p14:creationId xmlns:p14="http://schemas.microsoft.com/office/powerpoint/2010/main" val="22135908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C19EC4B7-AE0E-05D4-6A2F-4F7911890CA8}"/>
              </a:ext>
            </a:extLst>
          </p:cNvPr>
          <p:cNvSpPr>
            <a:spLocks noGrp="1"/>
          </p:cNvSpPr>
          <p:nvPr>
            <p:ph type="ctrTitle"/>
          </p:nvPr>
        </p:nvSpPr>
        <p:spPr>
          <a:xfrm>
            <a:off x="2840434" y="609600"/>
            <a:ext cx="8949532" cy="914399"/>
          </a:xfrm>
        </p:spPr>
        <p:txBody>
          <a:bodyPr/>
          <a:lstStyle/>
          <a:p>
            <a:r>
              <a:rPr lang="en-US" sz="2800" dirty="0">
                <a:latin typeface="Lub Dub Medium" panose="020B0603030403020204" pitchFamily="34" charset="0"/>
              </a:rPr>
              <a:t>Table 10. Risk Factor Definitions for CHA</a:t>
            </a:r>
            <a:r>
              <a:rPr lang="en-US" sz="2800" baseline="-25000" dirty="0">
                <a:latin typeface="Lub Dub Medium" panose="020B0603030403020204" pitchFamily="34" charset="0"/>
              </a:rPr>
              <a:t>2</a:t>
            </a:r>
            <a:r>
              <a:rPr lang="en-US" sz="2800" dirty="0">
                <a:latin typeface="Lub Dub Medium" panose="020B0603030403020204" pitchFamily="34" charset="0"/>
              </a:rPr>
              <a:t>DS</a:t>
            </a:r>
            <a:r>
              <a:rPr lang="en-US" sz="2800" baseline="-25000" dirty="0">
                <a:latin typeface="Lub Dub Medium" panose="020B0603030403020204" pitchFamily="34" charset="0"/>
              </a:rPr>
              <a:t>2</a:t>
            </a:r>
            <a:r>
              <a:rPr lang="en-US" sz="2800" dirty="0">
                <a:latin typeface="Lub Dub Medium" panose="020B0603030403020204" pitchFamily="34" charset="0"/>
              </a:rPr>
              <a:t>-VASc</a:t>
            </a:r>
            <a:r>
              <a:rPr lang="en-US" sz="2800" baseline="30000" dirty="0">
                <a:latin typeface="Lub Dub Medium" panose="020B0603030403020204" pitchFamily="34" charset="0"/>
              </a:rPr>
              <a:t>2</a:t>
            </a:r>
            <a:r>
              <a:rPr lang="en-US" sz="2800" baseline="-25000" dirty="0">
                <a:latin typeface="Lub Dub Medium" panose="020B0603030403020204" pitchFamily="34" charset="0"/>
              </a:rPr>
              <a:t> </a:t>
            </a:r>
            <a:r>
              <a:rPr lang="en-US" sz="2800" dirty="0">
                <a:latin typeface="Lub Dub Medium" panose="020B0603030403020204" pitchFamily="34" charset="0"/>
              </a:rPr>
              <a:t>Score as in the Original Article</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75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7A299279-BBD6-9992-74B0-CBAC6D714EB5}"/>
              </a:ext>
            </a:extLst>
          </p:cNvPr>
          <p:cNvGraphicFramePr>
            <a:graphicFrameLocks noGrp="1"/>
          </p:cNvGraphicFramePr>
          <p:nvPr>
            <p:extLst>
              <p:ext uri="{D42A27DB-BD31-4B8C-83A1-F6EECF244321}">
                <p14:modId xmlns:p14="http://schemas.microsoft.com/office/powerpoint/2010/main" val="3547046494"/>
              </p:ext>
            </p:extLst>
          </p:nvPr>
        </p:nvGraphicFramePr>
        <p:xfrm>
          <a:off x="1006475" y="1752600"/>
          <a:ext cx="12617450" cy="5152136"/>
        </p:xfrm>
        <a:graphic>
          <a:graphicData uri="http://schemas.openxmlformats.org/drawingml/2006/table">
            <a:tbl>
              <a:tblPr firstRow="1" firstCol="1" bandRow="1"/>
              <a:tblGrid>
                <a:gridCol w="908456">
                  <a:extLst>
                    <a:ext uri="{9D8B030D-6E8A-4147-A177-3AD203B41FA5}">
                      <a16:colId xmlns:a16="http://schemas.microsoft.com/office/drawing/2014/main" val="3097632722"/>
                    </a:ext>
                  </a:extLst>
                </a:gridCol>
                <a:gridCol w="3202309">
                  <a:extLst>
                    <a:ext uri="{9D8B030D-6E8A-4147-A177-3AD203B41FA5}">
                      <a16:colId xmlns:a16="http://schemas.microsoft.com/office/drawing/2014/main" val="1294469533"/>
                    </a:ext>
                  </a:extLst>
                </a:gridCol>
                <a:gridCol w="8506685">
                  <a:extLst>
                    <a:ext uri="{9D8B030D-6E8A-4147-A177-3AD203B41FA5}">
                      <a16:colId xmlns:a16="http://schemas.microsoft.com/office/drawing/2014/main" val="3265700741"/>
                    </a:ext>
                  </a:extLst>
                </a:gridCol>
              </a:tblGrid>
              <a:tr h="0">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Heart Failure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The presence of signs and symptoms of either right (elevated central venous pressure, hepatomegaly, dependent edema) or left ventricular failure (exertional dyspnea, cough, fatigue, orthopnea, paroxysmal nocturnal dyspnea, cardiac enlargement, rates, gallop rhythm, pulmonary venous congestion) or both, confirmed by noninvasive or invasive measurements demonstrating objective evidence of cardiac dysfunction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7501792"/>
                  </a:ext>
                </a:extLst>
              </a:tr>
              <a:tr h="0">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H</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Hypertension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 resting blood pressure &gt;140 mm Hg systolic and/or &gt;90 mm Hg diastolic on at least 2 occasions or current antihypertensive pharmacological treatment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0850141"/>
                  </a:ext>
                </a:extLst>
              </a:tr>
              <a:tr h="0">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A</a:t>
                      </a:r>
                      <a:r>
                        <a:rPr lang="en-US" sz="1800" b="1" baseline="-25000">
                          <a:effectLst/>
                          <a:latin typeface="Times New Roman" panose="02020603050405020304" pitchFamily="18" charset="0"/>
                          <a:ea typeface="Times New Roman" panose="02020603050405020304" pitchFamily="18" charset="0"/>
                        </a:rPr>
                        <a:t>2</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Age, additional risk/point</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solidFill>
                            <a:srgbClr val="202122"/>
                          </a:solidFill>
                          <a:effectLst/>
                          <a:latin typeface="Times New Roman" panose="02020603050405020304" pitchFamily="18" charset="0"/>
                          <a:ea typeface="Times New Roman" panose="02020603050405020304" pitchFamily="18" charset="0"/>
                        </a:rPr>
                        <a:t>Age ≥75 y</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4981833"/>
                  </a:ext>
                </a:extLst>
              </a:tr>
              <a:tr h="0">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D</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Diabetes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Fasting plasma glucose level ≥7.0 mmol/L (126 mg/dL) or treatment with hypoglycemic agent and/or insulin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9582491"/>
                  </a:ext>
                </a:extLst>
              </a:tr>
            </a:tbl>
          </a:graphicData>
        </a:graphic>
      </p:graphicFrame>
    </p:spTree>
    <p:extLst>
      <p:ext uri="{BB962C8B-B14F-4D97-AF65-F5344CB8AC3E}">
        <p14:creationId xmlns:p14="http://schemas.microsoft.com/office/powerpoint/2010/main" val="24270462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12E8FB0E-C858-14A3-ABBE-9B00F37495E1}"/>
              </a:ext>
            </a:extLst>
          </p:cNvPr>
          <p:cNvSpPr>
            <a:spLocks noGrp="1"/>
          </p:cNvSpPr>
          <p:nvPr>
            <p:ph type="ctrTitle"/>
          </p:nvPr>
        </p:nvSpPr>
        <p:spPr>
          <a:xfrm>
            <a:off x="2819400" y="730505"/>
            <a:ext cx="9144000" cy="914399"/>
          </a:xfrm>
        </p:spPr>
        <p:txBody>
          <a:bodyPr/>
          <a:lstStyle/>
          <a:p>
            <a:r>
              <a:rPr lang="en-US" sz="2800" dirty="0">
                <a:latin typeface="Lub Dub Medium" panose="020B0603030403020204" pitchFamily="34" charset="0"/>
              </a:rPr>
              <a:t>Table 10. Risk Factor Definitions for CHA</a:t>
            </a:r>
            <a:r>
              <a:rPr lang="en-US" sz="2800" baseline="-25000" dirty="0">
                <a:latin typeface="Lub Dub Medium" panose="020B0603030403020204" pitchFamily="34" charset="0"/>
              </a:rPr>
              <a:t>2</a:t>
            </a:r>
            <a:r>
              <a:rPr lang="en-US" sz="2800" dirty="0">
                <a:latin typeface="Lub Dub Medium" panose="020B0603030403020204" pitchFamily="34" charset="0"/>
              </a:rPr>
              <a:t>DS</a:t>
            </a:r>
            <a:r>
              <a:rPr lang="en-US" sz="2800" baseline="-25000" dirty="0">
                <a:latin typeface="Lub Dub Medium" panose="020B0603030403020204" pitchFamily="34" charset="0"/>
              </a:rPr>
              <a:t>2</a:t>
            </a:r>
            <a:r>
              <a:rPr lang="en-US" sz="2800" dirty="0">
                <a:latin typeface="Lub Dub Medium" panose="020B0603030403020204" pitchFamily="34" charset="0"/>
              </a:rPr>
              <a:t>-VASc</a:t>
            </a:r>
            <a:r>
              <a:rPr lang="en-US" sz="2800" baseline="30000" dirty="0">
                <a:latin typeface="Lub Dub Medium" panose="020B0603030403020204" pitchFamily="34" charset="0"/>
              </a:rPr>
              <a:t>2</a:t>
            </a:r>
            <a:r>
              <a:rPr lang="en-US" sz="2800" dirty="0">
                <a:latin typeface="Lub Dub Medium" panose="020B0603030403020204" pitchFamily="34" charset="0"/>
              </a:rPr>
              <a:t> Score as in the Original Article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76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DB56BF60-0DD2-0BA3-0A41-C93B2CB0EC9C}"/>
              </a:ext>
            </a:extLst>
          </p:cNvPr>
          <p:cNvGraphicFramePr>
            <a:graphicFrameLocks noGrp="1"/>
          </p:cNvGraphicFramePr>
          <p:nvPr>
            <p:extLst>
              <p:ext uri="{D42A27DB-BD31-4B8C-83A1-F6EECF244321}">
                <p14:modId xmlns:p14="http://schemas.microsoft.com/office/powerpoint/2010/main" val="2862794507"/>
              </p:ext>
            </p:extLst>
          </p:nvPr>
        </p:nvGraphicFramePr>
        <p:xfrm>
          <a:off x="1066800" y="1981200"/>
          <a:ext cx="12617450" cy="4603496"/>
        </p:xfrm>
        <a:graphic>
          <a:graphicData uri="http://schemas.openxmlformats.org/drawingml/2006/table">
            <a:tbl>
              <a:tblPr firstRow="1" firstCol="1" bandRow="1"/>
              <a:tblGrid>
                <a:gridCol w="908456">
                  <a:extLst>
                    <a:ext uri="{9D8B030D-6E8A-4147-A177-3AD203B41FA5}">
                      <a16:colId xmlns:a16="http://schemas.microsoft.com/office/drawing/2014/main" val="3961351768"/>
                    </a:ext>
                  </a:extLst>
                </a:gridCol>
                <a:gridCol w="3202309">
                  <a:extLst>
                    <a:ext uri="{9D8B030D-6E8A-4147-A177-3AD203B41FA5}">
                      <a16:colId xmlns:a16="http://schemas.microsoft.com/office/drawing/2014/main" val="2816923356"/>
                    </a:ext>
                  </a:extLst>
                </a:gridCol>
                <a:gridCol w="8506685">
                  <a:extLst>
                    <a:ext uri="{9D8B030D-6E8A-4147-A177-3AD203B41FA5}">
                      <a16:colId xmlns:a16="http://schemas.microsoft.com/office/drawing/2014/main" val="1328169909"/>
                    </a:ext>
                  </a:extLst>
                </a:gridCol>
              </a:tblGrid>
              <a:tr h="0">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rPr>
                        <a:t>S</a:t>
                      </a:r>
                      <a:r>
                        <a:rPr lang="en-US" sz="1800" b="1" baseline="-25000" dirty="0">
                          <a:effectLst/>
                          <a:latin typeface="Times New Roman"/>
                          <a:ea typeface="Times New Roman" panose="02020603050405020304" pitchFamily="18" charset="0"/>
                        </a:rPr>
                        <a:t>2</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rPr>
                        <a:t>Thromboembolism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a:ea typeface="Times New Roman" panose="02020603050405020304" pitchFamily="18" charset="0"/>
                        </a:rPr>
                        <a:t>Either an ischemic stroke, transient ischemic attack, peripheral embolism, or pulmonary embolism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2158007"/>
                  </a:ext>
                </a:extLst>
              </a:tr>
              <a:tr h="0">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rPr>
                        <a:t>V</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rPr>
                        <a:t>Vascular disease</a:t>
                      </a:r>
                      <a:r>
                        <a:rPr lang="en-US" sz="1800" dirty="0">
                          <a:solidFill>
                            <a:srgbClr val="202122"/>
                          </a:solidFill>
                          <a:effectLst/>
                          <a:latin typeface="Arial"/>
                          <a:ea typeface="Times New Roman" panose="02020603050405020304" pitchFamily="18" charset="0"/>
                        </a:rPr>
                        <a:t> </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Coronary artery disease (prior myocardial infarction, angina pectoris, percutaneous coronary intervention, or coronary artery bypass surgery) or peripheral vascular disease (the presence of any of the following: intermittent claudication, previous surgery or percutaneous intervention on the abdominal aorta or the lower extremity vessels, abdominal or thoracic vascular surgery, arterial and venous thrombosis)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4331402"/>
                  </a:ext>
                </a:extLst>
              </a:tr>
              <a:tr h="0">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rPr>
                        <a:t>A</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dirty="0">
                          <a:solidFill>
                            <a:srgbClr val="202122"/>
                          </a:solidFill>
                          <a:effectLst/>
                          <a:latin typeface="Times New Roman"/>
                          <a:ea typeface="Times New Roman" panose="02020603050405020304" pitchFamily="18" charset="0"/>
                        </a:rPr>
                        <a:t>Age standard risk/weight</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solidFill>
                            <a:srgbClr val="202122"/>
                          </a:solidFill>
                          <a:effectLst/>
                          <a:latin typeface="Times New Roman"/>
                          <a:ea typeface="Times New Roman" panose="02020603050405020304" pitchFamily="18" charset="0"/>
                        </a:rPr>
                        <a:t>Age 65–74 y</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6385413"/>
                  </a:ext>
                </a:extLst>
              </a:tr>
              <a:tr h="0">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rPr>
                        <a:t>Sc</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rPr>
                        <a:t>Sex Category</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solidFill>
                            <a:srgbClr val="202122"/>
                          </a:solidFill>
                          <a:effectLst/>
                          <a:latin typeface="Times New Roman" panose="02020603050405020304" pitchFamily="18" charset="0"/>
                          <a:ea typeface="Times New Roman" panose="02020603050405020304" pitchFamily="18" charset="0"/>
                        </a:rPr>
                        <a:t>Female sex</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3211853"/>
                  </a:ext>
                </a:extLst>
              </a:tr>
            </a:tbl>
          </a:graphicData>
        </a:graphic>
      </p:graphicFrame>
    </p:spTree>
    <p:extLst>
      <p:ext uri="{BB962C8B-B14F-4D97-AF65-F5344CB8AC3E}">
        <p14:creationId xmlns:p14="http://schemas.microsoft.com/office/powerpoint/2010/main" val="11551347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D3215A68-8864-B088-AAD8-564E69143FBE}"/>
              </a:ext>
            </a:extLst>
          </p:cNvPr>
          <p:cNvSpPr>
            <a:spLocks noGrp="1"/>
          </p:cNvSpPr>
          <p:nvPr>
            <p:ph type="ctrTitle"/>
          </p:nvPr>
        </p:nvSpPr>
        <p:spPr>
          <a:xfrm>
            <a:off x="3162298" y="990600"/>
            <a:ext cx="8305800" cy="914399"/>
          </a:xfrm>
        </p:spPr>
        <p:txBody>
          <a:bodyPr/>
          <a:lstStyle/>
          <a:p>
            <a:r>
              <a:rPr lang="en-US" sz="2800" dirty="0">
                <a:latin typeface="Lub Dub Medium" panose="020B0603030403020204" pitchFamily="34" charset="0"/>
              </a:rPr>
              <a:t>Table 11. Additional Risk Factors That Increase Risk of Stroke Not Included in CHA</a:t>
            </a:r>
            <a:r>
              <a:rPr lang="en-US" sz="2800" baseline="-25000" dirty="0">
                <a:latin typeface="Lub Dub Medium" panose="020B0603030403020204" pitchFamily="34" charset="0"/>
              </a:rPr>
              <a:t>2</a:t>
            </a:r>
            <a:r>
              <a:rPr lang="en-US" sz="2800" dirty="0">
                <a:latin typeface="Lub Dub Medium" panose="020B0603030403020204" pitchFamily="34" charset="0"/>
              </a:rPr>
              <a:t>DS</a:t>
            </a:r>
            <a:r>
              <a:rPr lang="en-US" sz="2800" baseline="-25000" dirty="0">
                <a:latin typeface="Lub Dub Medium" panose="020B0603030403020204" pitchFamily="34" charset="0"/>
              </a:rPr>
              <a:t>2</a:t>
            </a:r>
            <a:r>
              <a:rPr lang="en-US" sz="2800" dirty="0">
                <a:latin typeface="Lub Dub Medium" panose="020B0603030403020204" pitchFamily="34" charset="0"/>
              </a:rPr>
              <a:t>-VASc</a:t>
            </a:r>
            <a:endParaRPr lang="en-US" sz="2800" baseline="30000" dirty="0">
              <a:latin typeface="Lub Dub Medium" panose="020B0603030403020204" pitchFamily="34" charset="0"/>
            </a:endParaRP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77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FAFE064C-0C34-52DE-77F8-013C92DC1295}"/>
              </a:ext>
            </a:extLst>
          </p:cNvPr>
          <p:cNvGraphicFramePr>
            <a:graphicFrameLocks noGrp="1"/>
          </p:cNvGraphicFramePr>
          <p:nvPr>
            <p:extLst>
              <p:ext uri="{D42A27DB-BD31-4B8C-83A1-F6EECF244321}">
                <p14:modId xmlns:p14="http://schemas.microsoft.com/office/powerpoint/2010/main" val="1911977497"/>
              </p:ext>
            </p:extLst>
          </p:nvPr>
        </p:nvGraphicFramePr>
        <p:xfrm>
          <a:off x="4579936" y="2254504"/>
          <a:ext cx="5470525" cy="3720592"/>
        </p:xfrm>
        <a:graphic>
          <a:graphicData uri="http://schemas.openxmlformats.org/drawingml/2006/table">
            <a:tbl>
              <a:tblPr firstRow="1" firstCol="1" bandRow="1"/>
              <a:tblGrid>
                <a:gridCol w="5470525">
                  <a:extLst>
                    <a:ext uri="{9D8B030D-6E8A-4147-A177-3AD203B41FA5}">
                      <a16:colId xmlns:a16="http://schemas.microsoft.com/office/drawing/2014/main" val="3617195622"/>
                    </a:ext>
                  </a:extLst>
                </a:gridCol>
              </a:tblGrid>
              <a:tr h="0">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rPr>
                        <a:t>Higher AF burden/Long duration</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8281787"/>
                  </a:ext>
                </a:extLst>
              </a:tr>
              <a:tr h="0">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rPr>
                        <a:t>Persistent/permanent AF vs paroxysmal</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7642021"/>
                  </a:ext>
                </a:extLst>
              </a:tr>
              <a:tr h="0">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rPr>
                        <a:t>Obesity (BMI ≥30 kg/m</a:t>
                      </a:r>
                      <a:r>
                        <a:rPr lang="en-US" sz="1800" b="1" baseline="30000" dirty="0">
                          <a:effectLst/>
                          <a:latin typeface="Times New Roman"/>
                          <a:ea typeface="Times New Roman" panose="02020603050405020304" pitchFamily="18" charset="0"/>
                        </a:rPr>
                        <a:t>2</a:t>
                      </a:r>
                      <a:r>
                        <a:rPr lang="en-US" sz="1800" b="1" dirty="0">
                          <a:effectLst/>
                          <a:latin typeface="Times New Roman"/>
                          <a:ea typeface="Times New Roman" panose="02020603050405020304" pitchFamily="18" charset="0"/>
                        </a:rPr>
                        <a:t>)</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1443668"/>
                  </a:ext>
                </a:extLst>
              </a:tr>
              <a:tr h="0">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rPr>
                        <a:t>HCM</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6657884"/>
                  </a:ext>
                </a:extLst>
              </a:tr>
              <a:tr h="0">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rPr>
                        <a:t>Poorly controlled hypertension</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0105553"/>
                  </a:ext>
                </a:extLst>
              </a:tr>
              <a:tr h="0">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rPr>
                        <a:t>eGFR (&lt;45 mL/h)</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1774803"/>
                  </a:ext>
                </a:extLst>
              </a:tr>
              <a:tr h="0">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rPr>
                        <a:t>Proteinuria (&gt;150 mg/24 h or equivalent)</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2706354"/>
                  </a:ext>
                </a:extLst>
              </a:tr>
              <a:tr h="0">
                <a:tc>
                  <a:txBody>
                    <a:bodyPr/>
                    <a:lstStyle/>
                    <a:p>
                      <a:pPr marL="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Enlarged LA volume (≥73 mL) or diameter (≥4.7 cm)</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1408862"/>
                  </a:ext>
                </a:extLst>
              </a:tr>
            </a:tbl>
          </a:graphicData>
        </a:graphic>
      </p:graphicFrame>
      <p:sp>
        <p:nvSpPr>
          <p:cNvPr id="7" name="TextBox 6">
            <a:extLst>
              <a:ext uri="{FF2B5EF4-FFF2-40B4-BE49-F238E27FC236}">
                <a16:creationId xmlns:a16="http://schemas.microsoft.com/office/drawing/2014/main" id="{57CA01A5-AC81-A488-D345-402EA5DC6405}"/>
              </a:ext>
            </a:extLst>
          </p:cNvPr>
          <p:cNvSpPr txBox="1"/>
          <p:nvPr/>
        </p:nvSpPr>
        <p:spPr>
          <a:xfrm>
            <a:off x="4579936" y="6139699"/>
            <a:ext cx="5470525" cy="646331"/>
          </a:xfrm>
          <a:prstGeom prst="rect">
            <a:avLst/>
          </a:prstGeom>
          <a:noFill/>
        </p:spPr>
        <p:txBody>
          <a:bodyPr wrap="square">
            <a:spAutoFit/>
          </a:bodyPr>
          <a:lstStyle/>
          <a:p>
            <a:r>
              <a:rPr lang="en-US" sz="1200" dirty="0">
                <a:latin typeface="Lub Dub Medium" panose="020B0603030403020204" pitchFamily="34" charset="0"/>
              </a:rPr>
              <a:t>AF indicates atrial fibrillation; BMI, body mass index; eGFR, estimated glomerular filtration rate; HCM, hypertrophic cardiomyopathy; and LA, left atrium. </a:t>
            </a:r>
          </a:p>
        </p:txBody>
      </p:sp>
    </p:spTree>
    <p:extLst>
      <p:ext uri="{BB962C8B-B14F-4D97-AF65-F5344CB8AC3E}">
        <p14:creationId xmlns:p14="http://schemas.microsoft.com/office/powerpoint/2010/main" val="19039918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D854519D-FB74-28D8-5F8A-B6EF5BDA5680}"/>
              </a:ext>
            </a:extLst>
          </p:cNvPr>
          <p:cNvSpPr>
            <a:spLocks noGrp="1"/>
          </p:cNvSpPr>
          <p:nvPr>
            <p:ph type="ctrTitle"/>
          </p:nvPr>
        </p:nvSpPr>
        <p:spPr>
          <a:xfrm>
            <a:off x="2364646" y="74084"/>
            <a:ext cx="9901105" cy="914399"/>
          </a:xfrm>
        </p:spPr>
        <p:txBody>
          <a:bodyPr/>
          <a:lstStyle/>
          <a:p>
            <a:r>
              <a:rPr lang="en-US" sz="2800" dirty="0">
                <a:latin typeface="Lub Dub Medium" panose="020B0603030403020204" pitchFamily="34" charset="0"/>
              </a:rPr>
              <a:t>Table 12. Thromboembolic Event Rates by Point Score for ATRIA, CHADS</a:t>
            </a:r>
            <a:r>
              <a:rPr lang="en-US" sz="2800" baseline="-25000" dirty="0">
                <a:latin typeface="Lub Dub Medium" panose="020B0603030403020204" pitchFamily="34" charset="0"/>
              </a:rPr>
              <a:t>2</a:t>
            </a:r>
            <a:r>
              <a:rPr lang="en-US" sz="2800" dirty="0">
                <a:latin typeface="Lub Dub Medium" panose="020B0603030403020204" pitchFamily="34" charset="0"/>
              </a:rPr>
              <a:t>, and CHA</a:t>
            </a:r>
            <a:r>
              <a:rPr lang="en-US" sz="2800" baseline="-25000" dirty="0">
                <a:latin typeface="Lub Dub Medium" panose="020B0603030403020204" pitchFamily="34" charset="0"/>
              </a:rPr>
              <a:t>2</a:t>
            </a:r>
            <a:r>
              <a:rPr lang="en-US" sz="2800" dirty="0">
                <a:latin typeface="Lub Dub Medium" panose="020B0603030403020204" pitchFamily="34" charset="0"/>
              </a:rPr>
              <a:t>DS</a:t>
            </a:r>
            <a:r>
              <a:rPr lang="en-US" sz="2800" baseline="-25000" dirty="0">
                <a:latin typeface="Lub Dub Medium" panose="020B0603030403020204" pitchFamily="34" charset="0"/>
              </a:rPr>
              <a:t>2</a:t>
            </a:r>
            <a:r>
              <a:rPr lang="en-US" sz="2800" dirty="0">
                <a:latin typeface="Lub Dub Medium" panose="020B0603030403020204" pitchFamily="34" charset="0"/>
              </a:rPr>
              <a:t>‐VASc Risk Scores*</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78</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7" name="Table 6">
            <a:extLst>
              <a:ext uri="{FF2B5EF4-FFF2-40B4-BE49-F238E27FC236}">
                <a16:creationId xmlns:a16="http://schemas.microsoft.com/office/drawing/2014/main" id="{A49DFF3F-C6F6-517C-4341-BC9DF23EEED1}"/>
              </a:ext>
            </a:extLst>
          </p:cNvPr>
          <p:cNvGraphicFramePr>
            <a:graphicFrameLocks noGrp="1"/>
          </p:cNvGraphicFramePr>
          <p:nvPr>
            <p:extLst>
              <p:ext uri="{D42A27DB-BD31-4B8C-83A1-F6EECF244321}">
                <p14:modId xmlns:p14="http://schemas.microsoft.com/office/powerpoint/2010/main" val="3861771664"/>
              </p:ext>
            </p:extLst>
          </p:nvPr>
        </p:nvGraphicFramePr>
        <p:xfrm>
          <a:off x="1045732" y="1109927"/>
          <a:ext cx="13014301" cy="5360783"/>
        </p:xfrm>
        <a:graphic>
          <a:graphicData uri="http://schemas.openxmlformats.org/drawingml/2006/table">
            <a:tbl>
              <a:tblPr firstRow="1" firstCol="1" bandRow="1"/>
              <a:tblGrid>
                <a:gridCol w="920960">
                  <a:extLst>
                    <a:ext uri="{9D8B030D-6E8A-4147-A177-3AD203B41FA5}">
                      <a16:colId xmlns:a16="http://schemas.microsoft.com/office/drawing/2014/main" val="3716044238"/>
                    </a:ext>
                  </a:extLst>
                </a:gridCol>
                <a:gridCol w="907840">
                  <a:extLst>
                    <a:ext uri="{9D8B030D-6E8A-4147-A177-3AD203B41FA5}">
                      <a16:colId xmlns:a16="http://schemas.microsoft.com/office/drawing/2014/main" val="1848653987"/>
                    </a:ext>
                  </a:extLst>
                </a:gridCol>
                <a:gridCol w="838200">
                  <a:extLst>
                    <a:ext uri="{9D8B030D-6E8A-4147-A177-3AD203B41FA5}">
                      <a16:colId xmlns:a16="http://schemas.microsoft.com/office/drawing/2014/main" val="3585042457"/>
                    </a:ext>
                  </a:extLst>
                </a:gridCol>
                <a:gridCol w="2209800">
                  <a:extLst>
                    <a:ext uri="{9D8B030D-6E8A-4147-A177-3AD203B41FA5}">
                      <a16:colId xmlns:a16="http://schemas.microsoft.com/office/drawing/2014/main" val="3923973431"/>
                    </a:ext>
                  </a:extLst>
                </a:gridCol>
                <a:gridCol w="1066800">
                  <a:extLst>
                    <a:ext uri="{9D8B030D-6E8A-4147-A177-3AD203B41FA5}">
                      <a16:colId xmlns:a16="http://schemas.microsoft.com/office/drawing/2014/main" val="4135737759"/>
                    </a:ext>
                  </a:extLst>
                </a:gridCol>
                <a:gridCol w="838200">
                  <a:extLst>
                    <a:ext uri="{9D8B030D-6E8A-4147-A177-3AD203B41FA5}">
                      <a16:colId xmlns:a16="http://schemas.microsoft.com/office/drawing/2014/main" val="192101286"/>
                    </a:ext>
                  </a:extLst>
                </a:gridCol>
                <a:gridCol w="2438400">
                  <a:extLst>
                    <a:ext uri="{9D8B030D-6E8A-4147-A177-3AD203B41FA5}">
                      <a16:colId xmlns:a16="http://schemas.microsoft.com/office/drawing/2014/main" val="580947814"/>
                    </a:ext>
                  </a:extLst>
                </a:gridCol>
                <a:gridCol w="990600">
                  <a:extLst>
                    <a:ext uri="{9D8B030D-6E8A-4147-A177-3AD203B41FA5}">
                      <a16:colId xmlns:a16="http://schemas.microsoft.com/office/drawing/2014/main" val="688290061"/>
                    </a:ext>
                  </a:extLst>
                </a:gridCol>
                <a:gridCol w="838200">
                  <a:extLst>
                    <a:ext uri="{9D8B030D-6E8A-4147-A177-3AD203B41FA5}">
                      <a16:colId xmlns:a16="http://schemas.microsoft.com/office/drawing/2014/main" val="3384875985"/>
                    </a:ext>
                  </a:extLst>
                </a:gridCol>
                <a:gridCol w="1965301">
                  <a:extLst>
                    <a:ext uri="{9D8B030D-6E8A-4147-A177-3AD203B41FA5}">
                      <a16:colId xmlns:a16="http://schemas.microsoft.com/office/drawing/2014/main" val="1816147896"/>
                    </a:ext>
                  </a:extLst>
                </a:gridCol>
              </a:tblGrid>
              <a:tr h="944101">
                <a:tc rowSpan="2">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Points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ATRIA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CHADS</a:t>
                      </a:r>
                      <a:r>
                        <a:rPr lang="en-US" sz="1800" b="1"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a:t>
                      </a:r>
                      <a:r>
                        <a:rPr lang="en-US" sz="1800" b="1"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DS</a:t>
                      </a:r>
                      <a:r>
                        <a:rPr lang="en-US" sz="1800" b="1"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‐VASc</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28680024"/>
                  </a:ext>
                </a:extLst>
              </a:tr>
              <a:tr h="887609">
                <a:tc vMerge="1">
                  <a:txBody>
                    <a:bodyPr/>
                    <a:lstStyle/>
                    <a:p>
                      <a:endParaRPr lang="en-US"/>
                    </a:p>
                  </a:txBody>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Events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Person‐Years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Rate per 100 Person‐Years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Events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Person‐Years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Rate per 100 Person‐Years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Events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Person‐Years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Rate per 100 Person‐Years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4244582"/>
                  </a:ext>
                </a:extLst>
              </a:tr>
              <a:tr h="447206">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2652</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0.08</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22</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6126</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0.36</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2493</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0.04</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3837439"/>
                  </a:ext>
                </a:extLst>
              </a:tr>
              <a:tr h="410281">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12</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2819</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0.43</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121</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10 084</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1.20</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21</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3806</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0.55</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5039300"/>
                  </a:ext>
                </a:extLst>
              </a:tr>
              <a:tr h="447206">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14</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1419</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0.99</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253</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9757</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2.59</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46</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5560</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0.83</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248244"/>
                  </a:ext>
                </a:extLst>
              </a:tr>
              <a:tr h="447206">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13</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1780</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0.73</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178</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4782</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3.72</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121</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7305</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1.66</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2888660"/>
                  </a:ext>
                </a:extLst>
              </a:tr>
              <a:tr h="447206">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19</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2960</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0.64</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81</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1309</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6.19</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193</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6898</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2.80</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9967109"/>
                  </a:ext>
                </a:extLst>
              </a:tr>
              <a:tr h="410281">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36</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3614</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0.99</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19</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450</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4.23</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175</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4057</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4.31</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6029982"/>
                  </a:ext>
                </a:extLst>
              </a:tr>
              <a:tr h="567010">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83</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4346</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1.91</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11</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101</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10.84</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85</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1783</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4.77</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2299299"/>
                  </a:ext>
                </a:extLst>
              </a:tr>
            </a:tbl>
          </a:graphicData>
        </a:graphic>
      </p:graphicFrame>
      <p:sp>
        <p:nvSpPr>
          <p:cNvPr id="8" name="TextBox 7">
            <a:extLst>
              <a:ext uri="{FF2B5EF4-FFF2-40B4-BE49-F238E27FC236}">
                <a16:creationId xmlns:a16="http://schemas.microsoft.com/office/drawing/2014/main" id="{94DC668B-CB44-5A48-8392-E67794AA55D8}"/>
              </a:ext>
            </a:extLst>
          </p:cNvPr>
          <p:cNvSpPr txBox="1"/>
          <p:nvPr/>
        </p:nvSpPr>
        <p:spPr>
          <a:xfrm>
            <a:off x="809183" y="6551285"/>
            <a:ext cx="10267944" cy="276999"/>
          </a:xfrm>
          <a:prstGeom prst="rect">
            <a:avLst/>
          </a:prstGeom>
          <a:noFill/>
        </p:spPr>
        <p:txBody>
          <a:bodyPr wrap="square">
            <a:spAutoFit/>
          </a:bodyPr>
          <a:lstStyle/>
          <a:p>
            <a:r>
              <a:rPr lang="en-US" sz="1200" dirty="0">
                <a:latin typeface="Lub Dub Medium" panose="020B0603030403020204" pitchFamily="34" charset="0"/>
              </a:rPr>
              <a:t>*Black lines identify thresholds for low‐, moderate‐, and high‐risk categories for the 3 stroke risk point scores using published cut points.</a:t>
            </a:r>
          </a:p>
        </p:txBody>
      </p:sp>
      <p:sp>
        <p:nvSpPr>
          <p:cNvPr id="9" name="TextBox 8">
            <a:extLst>
              <a:ext uri="{FF2B5EF4-FFF2-40B4-BE49-F238E27FC236}">
                <a16:creationId xmlns:a16="http://schemas.microsoft.com/office/drawing/2014/main" id="{0945933C-07DA-9B9C-E4F7-1E809D774872}"/>
              </a:ext>
            </a:extLst>
          </p:cNvPr>
          <p:cNvSpPr txBox="1"/>
          <p:nvPr/>
        </p:nvSpPr>
        <p:spPr>
          <a:xfrm>
            <a:off x="809183" y="6798528"/>
            <a:ext cx="13487400" cy="830997"/>
          </a:xfrm>
          <a:prstGeom prst="rect">
            <a:avLst/>
          </a:prstGeom>
          <a:noFill/>
        </p:spPr>
        <p:txBody>
          <a:bodyPr wrap="square">
            <a:spAutoFit/>
          </a:bodyPr>
          <a:lstStyle/>
          <a:p>
            <a:r>
              <a:rPr lang="en-US" sz="1200" dirty="0">
                <a:latin typeface="Lub Dub Medium" panose="020B0603030403020204" pitchFamily="34" charset="0"/>
              </a:rPr>
              <a:t>†The CHADS2 score assigns points as follows: 1 point each for the presence of congestive heart failure, hypertension, age ≥75 y, and diabetes mellitus and 2 points for history of stroke/transient ischemic attack.</a:t>
            </a:r>
          </a:p>
          <a:p>
            <a:r>
              <a:rPr lang="en-US" sz="1200" dirty="0">
                <a:latin typeface="Lub Dub Medium" panose="020B0603030403020204" pitchFamily="34" charset="0"/>
              </a:rPr>
              <a:t>‡The CHA2DS2‐VASc score assigns points as follows: 1 point each for congestive heart failure/left ventricular dysfunction, hypertension, diabetes mellitus, vascular disease, age 65 to 74 y, and female sex, and 2 points each for age ≥75 years and stroke/transient ischemic attack/thromboembolism.</a:t>
            </a:r>
          </a:p>
        </p:txBody>
      </p:sp>
    </p:spTree>
    <p:extLst>
      <p:ext uri="{BB962C8B-B14F-4D97-AF65-F5344CB8AC3E}">
        <p14:creationId xmlns:p14="http://schemas.microsoft.com/office/powerpoint/2010/main" val="38602415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E1D00BD8-C813-B00E-5C5E-BC0CF68AFFB7}"/>
              </a:ext>
            </a:extLst>
          </p:cNvPr>
          <p:cNvSpPr>
            <a:spLocks noGrp="1"/>
          </p:cNvSpPr>
          <p:nvPr>
            <p:ph type="ctrTitle"/>
          </p:nvPr>
        </p:nvSpPr>
        <p:spPr>
          <a:xfrm>
            <a:off x="2209798" y="97471"/>
            <a:ext cx="10210800" cy="914399"/>
          </a:xfrm>
        </p:spPr>
        <p:txBody>
          <a:bodyPr/>
          <a:lstStyle/>
          <a:p>
            <a:r>
              <a:rPr lang="en-US" sz="2800" dirty="0">
                <a:latin typeface="Lub Dub Medium" panose="020B0603030403020204" pitchFamily="34" charset="0"/>
              </a:rPr>
              <a:t>Table 12. Thromboembolic Event Rates by Point Score for ATRIA, CHADS</a:t>
            </a:r>
            <a:r>
              <a:rPr lang="en-US" sz="2800" baseline="-25000" dirty="0">
                <a:latin typeface="Lub Dub Medium" panose="020B0603030403020204" pitchFamily="34" charset="0"/>
              </a:rPr>
              <a:t>2</a:t>
            </a:r>
            <a:r>
              <a:rPr lang="en-US" sz="2800" dirty="0">
                <a:latin typeface="Lub Dub Medium" panose="020B0603030403020204" pitchFamily="34" charset="0"/>
              </a:rPr>
              <a:t>, and CHA</a:t>
            </a:r>
            <a:r>
              <a:rPr lang="en-US" sz="2800" baseline="-25000" dirty="0">
                <a:latin typeface="Lub Dub Medium" panose="020B0603030403020204" pitchFamily="34" charset="0"/>
              </a:rPr>
              <a:t>2</a:t>
            </a:r>
            <a:r>
              <a:rPr lang="en-US" sz="2800" dirty="0">
                <a:latin typeface="Lub Dub Medium" panose="020B0603030403020204" pitchFamily="34" charset="0"/>
              </a:rPr>
              <a:t>DS</a:t>
            </a:r>
            <a:r>
              <a:rPr lang="en-US" sz="2800" baseline="-25000" dirty="0">
                <a:latin typeface="Lub Dub Medium" panose="020B0603030403020204" pitchFamily="34" charset="0"/>
              </a:rPr>
              <a:t>2</a:t>
            </a:r>
            <a:r>
              <a:rPr lang="en-US" sz="2800" dirty="0">
                <a:latin typeface="Lub Dub Medium" panose="020B0603030403020204" pitchFamily="34" charset="0"/>
              </a:rPr>
              <a:t>‐VASc Risk Scores*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79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7" name="Table 6">
            <a:extLst>
              <a:ext uri="{FF2B5EF4-FFF2-40B4-BE49-F238E27FC236}">
                <a16:creationId xmlns:a16="http://schemas.microsoft.com/office/drawing/2014/main" id="{916B8726-40E8-46A4-2B78-A77633ED57FB}"/>
              </a:ext>
            </a:extLst>
          </p:cNvPr>
          <p:cNvGraphicFramePr>
            <a:graphicFrameLocks noGrp="1"/>
          </p:cNvGraphicFramePr>
          <p:nvPr>
            <p:extLst>
              <p:ext uri="{D42A27DB-BD31-4B8C-83A1-F6EECF244321}">
                <p14:modId xmlns:p14="http://schemas.microsoft.com/office/powerpoint/2010/main" val="368131774"/>
              </p:ext>
            </p:extLst>
          </p:nvPr>
        </p:nvGraphicFramePr>
        <p:xfrm>
          <a:off x="1066800" y="1116909"/>
          <a:ext cx="13220689" cy="4825977"/>
        </p:xfrm>
        <a:graphic>
          <a:graphicData uri="http://schemas.openxmlformats.org/drawingml/2006/table">
            <a:tbl>
              <a:tblPr firstRow="1" firstCol="1" bandRow="1"/>
              <a:tblGrid>
                <a:gridCol w="935565">
                  <a:extLst>
                    <a:ext uri="{9D8B030D-6E8A-4147-A177-3AD203B41FA5}">
                      <a16:colId xmlns:a16="http://schemas.microsoft.com/office/drawing/2014/main" val="3716044238"/>
                    </a:ext>
                  </a:extLst>
                </a:gridCol>
                <a:gridCol w="922237">
                  <a:extLst>
                    <a:ext uri="{9D8B030D-6E8A-4147-A177-3AD203B41FA5}">
                      <a16:colId xmlns:a16="http://schemas.microsoft.com/office/drawing/2014/main" val="1848653987"/>
                    </a:ext>
                  </a:extLst>
                </a:gridCol>
                <a:gridCol w="851493">
                  <a:extLst>
                    <a:ext uri="{9D8B030D-6E8A-4147-A177-3AD203B41FA5}">
                      <a16:colId xmlns:a16="http://schemas.microsoft.com/office/drawing/2014/main" val="3585042457"/>
                    </a:ext>
                  </a:extLst>
                </a:gridCol>
                <a:gridCol w="2244844">
                  <a:extLst>
                    <a:ext uri="{9D8B030D-6E8A-4147-A177-3AD203B41FA5}">
                      <a16:colId xmlns:a16="http://schemas.microsoft.com/office/drawing/2014/main" val="3923973431"/>
                    </a:ext>
                  </a:extLst>
                </a:gridCol>
                <a:gridCol w="1083718">
                  <a:extLst>
                    <a:ext uri="{9D8B030D-6E8A-4147-A177-3AD203B41FA5}">
                      <a16:colId xmlns:a16="http://schemas.microsoft.com/office/drawing/2014/main" val="4135737759"/>
                    </a:ext>
                  </a:extLst>
                </a:gridCol>
                <a:gridCol w="851493">
                  <a:extLst>
                    <a:ext uri="{9D8B030D-6E8A-4147-A177-3AD203B41FA5}">
                      <a16:colId xmlns:a16="http://schemas.microsoft.com/office/drawing/2014/main" val="192101286"/>
                    </a:ext>
                  </a:extLst>
                </a:gridCol>
                <a:gridCol w="2477069">
                  <a:extLst>
                    <a:ext uri="{9D8B030D-6E8A-4147-A177-3AD203B41FA5}">
                      <a16:colId xmlns:a16="http://schemas.microsoft.com/office/drawing/2014/main" val="580947814"/>
                    </a:ext>
                  </a:extLst>
                </a:gridCol>
                <a:gridCol w="1006309">
                  <a:extLst>
                    <a:ext uri="{9D8B030D-6E8A-4147-A177-3AD203B41FA5}">
                      <a16:colId xmlns:a16="http://schemas.microsoft.com/office/drawing/2014/main" val="688290061"/>
                    </a:ext>
                  </a:extLst>
                </a:gridCol>
                <a:gridCol w="851493">
                  <a:extLst>
                    <a:ext uri="{9D8B030D-6E8A-4147-A177-3AD203B41FA5}">
                      <a16:colId xmlns:a16="http://schemas.microsoft.com/office/drawing/2014/main" val="3384875985"/>
                    </a:ext>
                  </a:extLst>
                </a:gridCol>
                <a:gridCol w="1996468">
                  <a:extLst>
                    <a:ext uri="{9D8B030D-6E8A-4147-A177-3AD203B41FA5}">
                      <a16:colId xmlns:a16="http://schemas.microsoft.com/office/drawing/2014/main" val="1816147896"/>
                    </a:ext>
                  </a:extLst>
                </a:gridCol>
              </a:tblGrid>
              <a:tr h="689441">
                <a:tc rowSpan="2">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Points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ATRIA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CHADS</a:t>
                      </a:r>
                      <a:r>
                        <a:rPr lang="en-US" sz="1800" b="1"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a:t>
                      </a:r>
                      <a:r>
                        <a:rPr lang="en-US" sz="1800" b="1"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DS</a:t>
                      </a:r>
                      <a:r>
                        <a:rPr lang="en-US" sz="1800" b="1"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‐VASc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28680024"/>
                  </a:ext>
                </a:extLst>
              </a:tr>
              <a:tr h="1015403">
                <a:tc vMerge="1">
                  <a:txBody>
                    <a:bodyPr/>
                    <a:lstStyle/>
                    <a:p>
                      <a:endParaRPr lang="en-US"/>
                    </a:p>
                  </a:txBody>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Events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Person‐Years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Rate per 100 Person‐Years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Events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Person‐Years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Rate per 100 Person‐Years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Events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Person‐Years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Rate per 100 Person‐Years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4244582"/>
                  </a:ext>
                </a:extLst>
              </a:tr>
              <a:tr h="469352">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119</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4768</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2.50</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24</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498</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4.82</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3837439"/>
                  </a:ext>
                </a:extLst>
              </a:tr>
              <a:tr h="469352">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8</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151</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3913</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3.86</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14</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179</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7.82</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5039300"/>
                  </a:ext>
                </a:extLst>
              </a:tr>
              <a:tr h="469352">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9</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104</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2400</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4.33</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30</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16.62</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248244"/>
                  </a:ext>
                </a:extLst>
              </a:tr>
              <a:tr h="469352">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75</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1181</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6.35</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2888660"/>
                  </a:ext>
                </a:extLst>
              </a:tr>
              <a:tr h="469352">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11</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31</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501</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6.18</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9967109"/>
                  </a:ext>
                </a:extLst>
              </a:tr>
              <a:tr h="758440">
                <a:tc gridSpan="10">
                  <a:txBody>
                    <a:bodyPr/>
                    <a:lstStyle/>
                    <a:p>
                      <a:pPr marL="0" marR="0" algn="ctr">
                        <a:lnSpc>
                          <a:spcPct val="200000"/>
                        </a:lnSpc>
                        <a:spcBef>
                          <a:spcPts val="60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algn="ctr">
                        <a:lnSpc>
                          <a:spcPct val="200000"/>
                        </a:lnSpc>
                        <a:spcBef>
                          <a:spcPts val="60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6029982"/>
                  </a:ext>
                </a:extLst>
              </a:tr>
            </a:tbl>
          </a:graphicData>
        </a:graphic>
      </p:graphicFrame>
      <p:sp>
        <p:nvSpPr>
          <p:cNvPr id="8" name="TextBox 7">
            <a:extLst>
              <a:ext uri="{FF2B5EF4-FFF2-40B4-BE49-F238E27FC236}">
                <a16:creationId xmlns:a16="http://schemas.microsoft.com/office/drawing/2014/main" id="{C9057CE4-A0E4-22A7-5D1A-0B3A97A12EE4}"/>
              </a:ext>
            </a:extLst>
          </p:cNvPr>
          <p:cNvSpPr txBox="1"/>
          <p:nvPr/>
        </p:nvSpPr>
        <p:spPr>
          <a:xfrm>
            <a:off x="342911" y="5409530"/>
            <a:ext cx="10267944" cy="276999"/>
          </a:xfrm>
          <a:prstGeom prst="rect">
            <a:avLst/>
          </a:prstGeom>
          <a:noFill/>
        </p:spPr>
        <p:txBody>
          <a:bodyPr wrap="square">
            <a:spAutoFit/>
          </a:bodyPr>
          <a:lstStyle/>
          <a:p>
            <a:r>
              <a:rPr lang="en-US" sz="1200" dirty="0">
                <a:latin typeface="Lub Dub Medium" panose="020B0603030403020204" pitchFamily="34" charset="0"/>
              </a:rPr>
              <a:t>*Black lines identify thresholds for low‐, moderate‐, and high‐risk categories for the 3 stroke risk point scores using published cut points.</a:t>
            </a:r>
          </a:p>
        </p:txBody>
      </p:sp>
      <p:sp>
        <p:nvSpPr>
          <p:cNvPr id="9" name="TextBox 8">
            <a:extLst>
              <a:ext uri="{FF2B5EF4-FFF2-40B4-BE49-F238E27FC236}">
                <a16:creationId xmlns:a16="http://schemas.microsoft.com/office/drawing/2014/main" id="{158247B3-F512-7DAD-26FB-DAA96C654E82}"/>
              </a:ext>
            </a:extLst>
          </p:cNvPr>
          <p:cNvSpPr txBox="1"/>
          <p:nvPr/>
        </p:nvSpPr>
        <p:spPr>
          <a:xfrm>
            <a:off x="342911" y="5795342"/>
            <a:ext cx="14361042" cy="830997"/>
          </a:xfrm>
          <a:prstGeom prst="rect">
            <a:avLst/>
          </a:prstGeom>
          <a:noFill/>
        </p:spPr>
        <p:txBody>
          <a:bodyPr wrap="square">
            <a:spAutoFit/>
          </a:bodyPr>
          <a:lstStyle/>
          <a:p>
            <a:r>
              <a:rPr lang="en-US" sz="1200" dirty="0">
                <a:latin typeface="Lub Dub Medium" panose="020B0603030403020204" pitchFamily="34" charset="0"/>
              </a:rPr>
              <a:t>†The CHADS</a:t>
            </a:r>
            <a:r>
              <a:rPr lang="en-US" sz="1200" baseline="-25000" dirty="0">
                <a:latin typeface="Lub Dub Medium" panose="020B0603030403020204" pitchFamily="34" charset="0"/>
              </a:rPr>
              <a:t>2</a:t>
            </a:r>
            <a:r>
              <a:rPr lang="en-US" sz="1200" dirty="0">
                <a:latin typeface="Lub Dub Medium" panose="020B0603030403020204" pitchFamily="34" charset="0"/>
              </a:rPr>
              <a:t> score assigns points as follows: 1 point each for the presence of congestive heart failure, hypertension, age ≥75 y, and diabetes mellitus and 2 points for history of stroke/transient ischemic attack.</a:t>
            </a:r>
          </a:p>
          <a:p>
            <a:r>
              <a:rPr lang="en-US" sz="1200" dirty="0">
                <a:latin typeface="Lub Dub Medium" panose="020B0603030403020204" pitchFamily="34" charset="0"/>
              </a:rPr>
              <a:t>‡The CHA</a:t>
            </a:r>
            <a:r>
              <a:rPr lang="en-US" sz="1200" baseline="-25000" dirty="0">
                <a:latin typeface="Lub Dub Medium" panose="020B0603030403020204" pitchFamily="34" charset="0"/>
              </a:rPr>
              <a:t>2</a:t>
            </a:r>
            <a:r>
              <a:rPr lang="en-US" sz="1200" dirty="0">
                <a:latin typeface="Lub Dub Medium" panose="020B0603030403020204" pitchFamily="34" charset="0"/>
              </a:rPr>
              <a:t>DS</a:t>
            </a:r>
            <a:r>
              <a:rPr lang="en-US" sz="1200" baseline="-25000" dirty="0">
                <a:latin typeface="Lub Dub Medium" panose="020B0603030403020204" pitchFamily="34" charset="0"/>
              </a:rPr>
              <a:t>2</a:t>
            </a:r>
            <a:r>
              <a:rPr lang="en-US" sz="1200" dirty="0">
                <a:latin typeface="Lub Dub Medium" panose="020B0603030403020204" pitchFamily="34" charset="0"/>
              </a:rPr>
              <a:t>‐VASc score assigns points as follows: 1 point each for congestive heart failure/left ventricular dysfunction, hypertension, diabetes mellitus, vascular disease, age 65 to 74 y, and female sex, and 2 points each for age ≥75 years and stroke/transient ischemic attack/thromboembolism.</a:t>
            </a:r>
          </a:p>
        </p:txBody>
      </p:sp>
      <p:sp>
        <p:nvSpPr>
          <p:cNvPr id="4" name="TextBox 3">
            <a:extLst>
              <a:ext uri="{FF2B5EF4-FFF2-40B4-BE49-F238E27FC236}">
                <a16:creationId xmlns:a16="http://schemas.microsoft.com/office/drawing/2014/main" id="{BE349E6E-D44F-CA9B-0C06-40E2952632CE}"/>
              </a:ext>
            </a:extLst>
          </p:cNvPr>
          <p:cNvSpPr txBox="1"/>
          <p:nvPr/>
        </p:nvSpPr>
        <p:spPr>
          <a:xfrm>
            <a:off x="342911" y="6626339"/>
            <a:ext cx="14127151" cy="646331"/>
          </a:xfrm>
          <a:prstGeom prst="rect">
            <a:avLst/>
          </a:prstGeom>
          <a:noFill/>
        </p:spPr>
        <p:txBody>
          <a:bodyPr wrap="square">
            <a:spAutoFit/>
          </a:bodyPr>
          <a:lstStyle/>
          <a:p>
            <a:r>
              <a:rPr lang="en-US" sz="1200" dirty="0">
                <a:latin typeface="Lub Dub Medium" panose="020B0603030403020204" pitchFamily="34" charset="0"/>
              </a:rPr>
              <a:t>ATRIA indicates Anticoagulation and Risk Factors in Atrial Fibrillation: anemia, renal disease, elderly (age $75 y), any previous bleeding, hypertension; CHADS2, congestive heart failure, hypertension, age &gt;75 y, diabetes, stroke/transient ischemia attack/thromboembolism; and CHA2DS2-VASc, indicates congestive heart failure, hypertension, age $75 y (doubled), diabetes mellitus, prior stroke or transient ischemic attack or thromboembolism (doubled), vascular disease, age 65 to 74 y, sex category.</a:t>
            </a:r>
          </a:p>
        </p:txBody>
      </p:sp>
    </p:spTree>
    <p:extLst>
      <p:ext uri="{BB962C8B-B14F-4D97-AF65-F5344CB8AC3E}">
        <p14:creationId xmlns:p14="http://schemas.microsoft.com/office/powerpoint/2010/main" val="520179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8</a:t>
            </a:fld>
            <a:endParaRPr lang="en-US" dirty="0"/>
          </a:p>
        </p:txBody>
      </p:sp>
      <p:sp>
        <p:nvSpPr>
          <p:cNvPr id="2" name="Title 3">
            <a:extLst>
              <a:ext uri="{FF2B5EF4-FFF2-40B4-BE49-F238E27FC236}">
                <a16:creationId xmlns:a16="http://schemas.microsoft.com/office/drawing/2014/main" id="{C9CF5184-4A70-2A2C-FDD0-3FF78EFFE594}"/>
              </a:ext>
            </a:extLst>
          </p:cNvPr>
          <p:cNvSpPr>
            <a:spLocks noGrp="1"/>
          </p:cNvSpPr>
          <p:nvPr>
            <p:ph type="ctrTitle"/>
          </p:nvPr>
        </p:nvSpPr>
        <p:spPr>
          <a:xfrm>
            <a:off x="4114800" y="1752600"/>
            <a:ext cx="6400800" cy="609599"/>
          </a:xfrm>
        </p:spPr>
        <p:txBody>
          <a:bodyPr/>
          <a:lstStyle/>
          <a:p>
            <a:r>
              <a:rPr lang="en-US" sz="3600" dirty="0">
                <a:latin typeface="Lub Dub Medium" panose="020B0603030403020204" pitchFamily="34" charset="0"/>
              </a:rPr>
              <a:t>Top 10 Take Home Messages</a:t>
            </a:r>
          </a:p>
        </p:txBody>
      </p:sp>
      <p:sp>
        <p:nvSpPr>
          <p:cNvPr id="3" name="TextBox 2">
            <a:extLst>
              <a:ext uri="{FF2B5EF4-FFF2-40B4-BE49-F238E27FC236}">
                <a16:creationId xmlns:a16="http://schemas.microsoft.com/office/drawing/2014/main" id="{B1502024-25B7-99FA-A12C-1AFC878C653F}"/>
              </a:ext>
            </a:extLst>
          </p:cNvPr>
          <p:cNvSpPr txBox="1"/>
          <p:nvPr/>
        </p:nvSpPr>
        <p:spPr>
          <a:xfrm>
            <a:off x="1714500" y="2669577"/>
            <a:ext cx="11201400" cy="3785652"/>
          </a:xfrm>
          <a:prstGeom prst="rect">
            <a:avLst/>
          </a:prstGeom>
          <a:noFill/>
        </p:spPr>
        <p:txBody>
          <a:bodyPr wrap="square">
            <a:spAutoFit/>
          </a:bodyPr>
          <a:lstStyle/>
          <a:p>
            <a:r>
              <a:rPr lang="en-US" sz="3000" dirty="0">
                <a:latin typeface="Lub Dub Medium" panose="020B0603030403020204" pitchFamily="34" charset="0"/>
              </a:rPr>
              <a:t>4. </a:t>
            </a:r>
            <a:r>
              <a:rPr lang="en-US" sz="3000" dirty="0">
                <a:latin typeface="Lub Dub Bold" panose="020B0803030403020204" pitchFamily="34" charset="0"/>
              </a:rPr>
              <a:t>Consideration of stroke risk modifiers: </a:t>
            </a:r>
            <a:r>
              <a:rPr lang="en-US" sz="3000" dirty="0">
                <a:latin typeface="Lub Dub Medium" panose="020B0603030403020204" pitchFamily="34" charset="0"/>
              </a:rPr>
              <a:t>Patients with AF at intermediate to low (&lt;2%) annual risk of ischemic stroke can benefit from consideration of factors that might modify their risk of stroke, such as the characteristics of their AF (</a:t>
            </a:r>
            <a:r>
              <a:rPr lang="en-US" sz="3000" dirty="0" err="1">
                <a:latin typeface="Lub Dub Medium" panose="020B0603030403020204" pitchFamily="34" charset="0"/>
              </a:rPr>
              <a:t>eg</a:t>
            </a:r>
            <a:r>
              <a:rPr lang="en-US" sz="3000" dirty="0">
                <a:latin typeface="Lub Dub Medium" panose="020B0603030403020204" pitchFamily="34" charset="0"/>
              </a:rPr>
              <a:t>, burden), nonmodifiable risk factors (sex), and other dynamic or modifiable factors (blood pressure control) that may inform shared decision-making discussions.</a:t>
            </a:r>
          </a:p>
        </p:txBody>
      </p:sp>
    </p:spTree>
    <p:extLst>
      <p:ext uri="{BB962C8B-B14F-4D97-AF65-F5344CB8AC3E}">
        <p14:creationId xmlns:p14="http://schemas.microsoft.com/office/powerpoint/2010/main" val="15823749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42091587-C51B-FA21-8E1B-932CB1C61A97}"/>
              </a:ext>
            </a:extLst>
          </p:cNvPr>
          <p:cNvSpPr>
            <a:spLocks noGrp="1"/>
          </p:cNvSpPr>
          <p:nvPr>
            <p:ph type="ctrTitle"/>
          </p:nvPr>
        </p:nvSpPr>
        <p:spPr>
          <a:xfrm>
            <a:off x="2238381" y="25297"/>
            <a:ext cx="10420346" cy="972587"/>
          </a:xfrm>
        </p:spPr>
        <p:txBody>
          <a:bodyPr/>
          <a:lstStyle/>
          <a:p>
            <a:r>
              <a:rPr lang="en-US" sz="2800" dirty="0">
                <a:latin typeface="Lub Dub Medium" panose="020B0603030403020204" pitchFamily="34" charset="0"/>
              </a:rPr>
              <a:t>Table 12. Thromboembolic Event Rates by Point Score for ATRIA, CHADS</a:t>
            </a:r>
            <a:r>
              <a:rPr lang="en-US" sz="2800" baseline="-25000" dirty="0">
                <a:latin typeface="Lub Dub Medium" panose="020B0603030403020204" pitchFamily="34" charset="0"/>
              </a:rPr>
              <a:t>2</a:t>
            </a:r>
            <a:r>
              <a:rPr lang="en-US" sz="2800" dirty="0">
                <a:latin typeface="Lub Dub Medium" panose="020B0603030403020204" pitchFamily="34" charset="0"/>
              </a:rPr>
              <a:t>, and CHA</a:t>
            </a:r>
            <a:r>
              <a:rPr lang="en-US" sz="2800" baseline="-25000" dirty="0">
                <a:latin typeface="Lub Dub Medium" panose="020B0603030403020204" pitchFamily="34" charset="0"/>
              </a:rPr>
              <a:t>2</a:t>
            </a:r>
            <a:r>
              <a:rPr lang="en-US" sz="2800" dirty="0">
                <a:latin typeface="Lub Dub Medium" panose="020B0603030403020204" pitchFamily="34" charset="0"/>
              </a:rPr>
              <a:t>DS</a:t>
            </a:r>
            <a:r>
              <a:rPr lang="en-US" sz="2800" baseline="-25000" dirty="0">
                <a:latin typeface="Lub Dub Medium" panose="020B0603030403020204" pitchFamily="34" charset="0"/>
              </a:rPr>
              <a:t>2</a:t>
            </a:r>
            <a:r>
              <a:rPr lang="en-US" sz="2800" dirty="0">
                <a:latin typeface="Lub Dub Medium" panose="020B0603030403020204" pitchFamily="34" charset="0"/>
              </a:rPr>
              <a:t>‐VASc Risk Scores*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80</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D96ACE6C-18A8-0460-2AC3-4C7DB5113010}"/>
              </a:ext>
            </a:extLst>
          </p:cNvPr>
          <p:cNvGraphicFramePr>
            <a:graphicFrameLocks noGrp="1"/>
          </p:cNvGraphicFramePr>
          <p:nvPr>
            <p:extLst>
              <p:ext uri="{D42A27DB-BD31-4B8C-83A1-F6EECF244321}">
                <p14:modId xmlns:p14="http://schemas.microsoft.com/office/powerpoint/2010/main" val="3375495467"/>
              </p:ext>
            </p:extLst>
          </p:nvPr>
        </p:nvGraphicFramePr>
        <p:xfrm>
          <a:off x="1028710" y="1145289"/>
          <a:ext cx="13220689" cy="5486401"/>
        </p:xfrm>
        <a:graphic>
          <a:graphicData uri="http://schemas.openxmlformats.org/drawingml/2006/table">
            <a:tbl>
              <a:tblPr firstRow="1" firstCol="1" bandRow="1"/>
              <a:tblGrid>
                <a:gridCol w="935565">
                  <a:extLst>
                    <a:ext uri="{9D8B030D-6E8A-4147-A177-3AD203B41FA5}">
                      <a16:colId xmlns:a16="http://schemas.microsoft.com/office/drawing/2014/main" val="3716044238"/>
                    </a:ext>
                  </a:extLst>
                </a:gridCol>
                <a:gridCol w="922237">
                  <a:extLst>
                    <a:ext uri="{9D8B030D-6E8A-4147-A177-3AD203B41FA5}">
                      <a16:colId xmlns:a16="http://schemas.microsoft.com/office/drawing/2014/main" val="1848653987"/>
                    </a:ext>
                  </a:extLst>
                </a:gridCol>
                <a:gridCol w="851493">
                  <a:extLst>
                    <a:ext uri="{9D8B030D-6E8A-4147-A177-3AD203B41FA5}">
                      <a16:colId xmlns:a16="http://schemas.microsoft.com/office/drawing/2014/main" val="3585042457"/>
                    </a:ext>
                  </a:extLst>
                </a:gridCol>
                <a:gridCol w="2244844">
                  <a:extLst>
                    <a:ext uri="{9D8B030D-6E8A-4147-A177-3AD203B41FA5}">
                      <a16:colId xmlns:a16="http://schemas.microsoft.com/office/drawing/2014/main" val="3923973431"/>
                    </a:ext>
                  </a:extLst>
                </a:gridCol>
                <a:gridCol w="1083718">
                  <a:extLst>
                    <a:ext uri="{9D8B030D-6E8A-4147-A177-3AD203B41FA5}">
                      <a16:colId xmlns:a16="http://schemas.microsoft.com/office/drawing/2014/main" val="4135737759"/>
                    </a:ext>
                  </a:extLst>
                </a:gridCol>
                <a:gridCol w="851493">
                  <a:extLst>
                    <a:ext uri="{9D8B030D-6E8A-4147-A177-3AD203B41FA5}">
                      <a16:colId xmlns:a16="http://schemas.microsoft.com/office/drawing/2014/main" val="192101286"/>
                    </a:ext>
                  </a:extLst>
                </a:gridCol>
                <a:gridCol w="2477069">
                  <a:extLst>
                    <a:ext uri="{9D8B030D-6E8A-4147-A177-3AD203B41FA5}">
                      <a16:colId xmlns:a16="http://schemas.microsoft.com/office/drawing/2014/main" val="580947814"/>
                    </a:ext>
                  </a:extLst>
                </a:gridCol>
                <a:gridCol w="1006309">
                  <a:extLst>
                    <a:ext uri="{9D8B030D-6E8A-4147-A177-3AD203B41FA5}">
                      <a16:colId xmlns:a16="http://schemas.microsoft.com/office/drawing/2014/main" val="688290061"/>
                    </a:ext>
                  </a:extLst>
                </a:gridCol>
                <a:gridCol w="851493">
                  <a:extLst>
                    <a:ext uri="{9D8B030D-6E8A-4147-A177-3AD203B41FA5}">
                      <a16:colId xmlns:a16="http://schemas.microsoft.com/office/drawing/2014/main" val="3384875985"/>
                    </a:ext>
                  </a:extLst>
                </a:gridCol>
                <a:gridCol w="1996468">
                  <a:extLst>
                    <a:ext uri="{9D8B030D-6E8A-4147-A177-3AD203B41FA5}">
                      <a16:colId xmlns:a16="http://schemas.microsoft.com/office/drawing/2014/main" val="1816147896"/>
                    </a:ext>
                  </a:extLst>
                </a:gridCol>
              </a:tblGrid>
              <a:tr h="786386">
                <a:tc rowSpan="2">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Points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ATRIA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CHADS</a:t>
                      </a:r>
                      <a:r>
                        <a:rPr lang="en-US" sz="1800" b="1"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a:t>
                      </a:r>
                      <a:r>
                        <a:rPr lang="en-US" sz="1800" b="1"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DS</a:t>
                      </a:r>
                      <a:r>
                        <a:rPr lang="en-US" sz="1800" b="1"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‐VASc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28680024"/>
                  </a:ext>
                </a:extLst>
              </a:tr>
              <a:tr h="1158183">
                <a:tc vMerge="1">
                  <a:txBody>
                    <a:bodyPr/>
                    <a:lstStyle/>
                    <a:p>
                      <a:endParaRPr lang="en-US"/>
                    </a:p>
                  </a:txBody>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Events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Person‐Years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Rate per 100 Person‐Years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Events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Person‐Years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Rate per 100 Person‐Years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Events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Person‐Years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Rate per 100 Person‐Years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4244582"/>
                  </a:ext>
                </a:extLst>
              </a:tr>
              <a:tr h="535349">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12</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20</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183</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10.95</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3837439"/>
                  </a:ext>
                </a:extLst>
              </a:tr>
              <a:tr h="535349">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13</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53</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7.52</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5039300"/>
                  </a:ext>
                </a:extLst>
              </a:tr>
              <a:tr h="535349">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14</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12</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16.36</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248244"/>
                  </a:ext>
                </a:extLst>
              </a:tr>
              <a:tr h="535349">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15</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2888660"/>
                  </a:ext>
                </a:extLst>
              </a:tr>
              <a:tr h="535349">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All</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685</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32 609</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2.10</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9967109"/>
                  </a:ext>
                </a:extLst>
              </a:tr>
              <a:tr h="865087">
                <a:tc gridSpan="10">
                  <a:txBody>
                    <a:bodyPr/>
                    <a:lstStyle/>
                    <a:p>
                      <a:pPr marL="0" marR="0" algn="ctr">
                        <a:lnSpc>
                          <a:spcPct val="200000"/>
                        </a:lnSpc>
                        <a:spcBef>
                          <a:spcPts val="60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algn="ctr">
                        <a:lnSpc>
                          <a:spcPct val="200000"/>
                        </a:lnSpc>
                        <a:spcBef>
                          <a:spcPts val="60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6029982"/>
                  </a:ext>
                </a:extLst>
              </a:tr>
            </a:tbl>
          </a:graphicData>
        </a:graphic>
      </p:graphicFrame>
      <p:sp>
        <p:nvSpPr>
          <p:cNvPr id="7" name="TextBox 6">
            <a:extLst>
              <a:ext uri="{FF2B5EF4-FFF2-40B4-BE49-F238E27FC236}">
                <a16:creationId xmlns:a16="http://schemas.microsoft.com/office/drawing/2014/main" id="{473ADC25-2704-2A56-2852-5D371B6AF710}"/>
              </a:ext>
            </a:extLst>
          </p:cNvPr>
          <p:cNvSpPr txBox="1"/>
          <p:nvPr/>
        </p:nvSpPr>
        <p:spPr>
          <a:xfrm>
            <a:off x="381001" y="5867400"/>
            <a:ext cx="10267944" cy="276999"/>
          </a:xfrm>
          <a:prstGeom prst="rect">
            <a:avLst/>
          </a:prstGeom>
          <a:noFill/>
        </p:spPr>
        <p:txBody>
          <a:bodyPr wrap="square">
            <a:spAutoFit/>
          </a:bodyPr>
          <a:lstStyle/>
          <a:p>
            <a:r>
              <a:rPr lang="en-US" sz="1200" dirty="0">
                <a:latin typeface="Lub Dub Medium" panose="020B0603030403020204" pitchFamily="34" charset="0"/>
              </a:rPr>
              <a:t>*Black lines identify thresholds for low‐, moderate‐, and high‐risk categories for the 3 stroke risk point scores using published cut points.</a:t>
            </a:r>
          </a:p>
        </p:txBody>
      </p:sp>
      <p:sp>
        <p:nvSpPr>
          <p:cNvPr id="9" name="TextBox 8">
            <a:extLst>
              <a:ext uri="{FF2B5EF4-FFF2-40B4-BE49-F238E27FC236}">
                <a16:creationId xmlns:a16="http://schemas.microsoft.com/office/drawing/2014/main" id="{0D8E51C2-90AD-363C-C061-F11C3EB7D212}"/>
              </a:ext>
            </a:extLst>
          </p:cNvPr>
          <p:cNvSpPr txBox="1"/>
          <p:nvPr/>
        </p:nvSpPr>
        <p:spPr>
          <a:xfrm>
            <a:off x="381001" y="6144399"/>
            <a:ext cx="13868398" cy="830997"/>
          </a:xfrm>
          <a:prstGeom prst="rect">
            <a:avLst/>
          </a:prstGeom>
          <a:noFill/>
        </p:spPr>
        <p:txBody>
          <a:bodyPr wrap="square">
            <a:spAutoFit/>
          </a:bodyPr>
          <a:lstStyle/>
          <a:p>
            <a:r>
              <a:rPr lang="en-US" sz="1200" dirty="0">
                <a:latin typeface="Lub Dub Medium" panose="020B0603030403020204" pitchFamily="34" charset="0"/>
              </a:rPr>
              <a:t>†The CHADS2 score assigns points as follows: 1 point each for the presence of congestive heart failure, hypertension, age ≥75 y, and diabetes mellitus and 2 points for history of stroke/transient ischemic attack.</a:t>
            </a:r>
          </a:p>
          <a:p>
            <a:r>
              <a:rPr lang="en-US" sz="1200" dirty="0">
                <a:latin typeface="Lub Dub Medium" panose="020B0603030403020204" pitchFamily="34" charset="0"/>
              </a:rPr>
              <a:t>‡The CHA2DS2‐VASc score assigns points as follows: 1 point each for congestive heart failure/left ventricular dysfunction, hypertension, diabetes mellitus, vascular disease, age 65 to 74 y, and female sex, and 2 points each for age ≥75 years and stroke/transient ischemic attack/thromboembolism.</a:t>
            </a:r>
          </a:p>
        </p:txBody>
      </p:sp>
      <p:sp>
        <p:nvSpPr>
          <p:cNvPr id="4" name="TextBox 3">
            <a:extLst>
              <a:ext uri="{FF2B5EF4-FFF2-40B4-BE49-F238E27FC236}">
                <a16:creationId xmlns:a16="http://schemas.microsoft.com/office/drawing/2014/main" id="{25E6D5BE-3AE5-400E-6344-278704681E33}"/>
              </a:ext>
            </a:extLst>
          </p:cNvPr>
          <p:cNvSpPr txBox="1"/>
          <p:nvPr/>
        </p:nvSpPr>
        <p:spPr>
          <a:xfrm>
            <a:off x="386317" y="6929229"/>
            <a:ext cx="14127151" cy="646331"/>
          </a:xfrm>
          <a:prstGeom prst="rect">
            <a:avLst/>
          </a:prstGeom>
          <a:noFill/>
        </p:spPr>
        <p:txBody>
          <a:bodyPr wrap="square">
            <a:spAutoFit/>
          </a:bodyPr>
          <a:lstStyle/>
          <a:p>
            <a:r>
              <a:rPr lang="en-US" sz="1200" dirty="0">
                <a:latin typeface="Lub Dub Medium" panose="020B0603030403020204" pitchFamily="34" charset="0"/>
              </a:rPr>
              <a:t>ATRIA indicates Anticoagulation and Risk Factors in Atrial Fibrillation: anemia, renal disease, elderly (age $75 y), any previous bleeding, hypertension; CHADS2, congestive heart failure, hypertension, age &gt;75 y, diabetes, stroke/transient ischemia attack/thromboembolism; and CHA2DS2-VASc, indicates congestive heart failure, hypertension, age $75 y (doubled), diabetes mellitus, prior stroke or transient ischemic attack or thromboembolism (doubled), vascular disease, age 65 to 74 y, sex category.</a:t>
            </a:r>
          </a:p>
        </p:txBody>
      </p:sp>
    </p:spTree>
    <p:extLst>
      <p:ext uri="{BB962C8B-B14F-4D97-AF65-F5344CB8AC3E}">
        <p14:creationId xmlns:p14="http://schemas.microsoft.com/office/powerpoint/2010/main" val="20445720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4362640E-B56A-FD4E-419B-6DDA12F12AF5}"/>
              </a:ext>
            </a:extLst>
          </p:cNvPr>
          <p:cNvSpPr>
            <a:spLocks noGrp="1"/>
          </p:cNvSpPr>
          <p:nvPr>
            <p:ph type="ctrTitle"/>
          </p:nvPr>
        </p:nvSpPr>
        <p:spPr>
          <a:xfrm>
            <a:off x="3257548" y="609600"/>
            <a:ext cx="8115301" cy="914399"/>
          </a:xfrm>
        </p:spPr>
        <p:txBody>
          <a:bodyPr/>
          <a:lstStyle/>
          <a:p>
            <a:r>
              <a:rPr lang="en-US" sz="2800" dirty="0">
                <a:latin typeface="Lub Dub Medium" panose="020B0603030403020204" pitchFamily="34" charset="0"/>
              </a:rPr>
              <a:t>Risk-Based Selection of Oral Anticoagulation: Balancing Risks and Benefits</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81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29B1129B-4EC0-EF45-C0E9-E8AC8AC477A9}"/>
              </a:ext>
            </a:extLst>
          </p:cNvPr>
          <p:cNvGraphicFramePr>
            <a:graphicFrameLocks noGrp="1"/>
          </p:cNvGraphicFramePr>
          <p:nvPr>
            <p:extLst>
              <p:ext uri="{D42A27DB-BD31-4B8C-83A1-F6EECF244321}">
                <p14:modId xmlns:p14="http://schemas.microsoft.com/office/powerpoint/2010/main" val="4048103040"/>
              </p:ext>
            </p:extLst>
          </p:nvPr>
        </p:nvGraphicFramePr>
        <p:xfrm>
          <a:off x="1006474" y="1905000"/>
          <a:ext cx="12617450" cy="5152136"/>
        </p:xfrm>
        <a:graphic>
          <a:graphicData uri="http://schemas.openxmlformats.org/drawingml/2006/table">
            <a:tbl>
              <a:tblPr firstRow="1" firstCol="1" bandRow="1"/>
              <a:tblGrid>
                <a:gridCol w="1594846">
                  <a:extLst>
                    <a:ext uri="{9D8B030D-6E8A-4147-A177-3AD203B41FA5}">
                      <a16:colId xmlns:a16="http://schemas.microsoft.com/office/drawing/2014/main" val="3235074127"/>
                    </a:ext>
                  </a:extLst>
                </a:gridCol>
                <a:gridCol w="1579705">
                  <a:extLst>
                    <a:ext uri="{9D8B030D-6E8A-4147-A177-3AD203B41FA5}">
                      <a16:colId xmlns:a16="http://schemas.microsoft.com/office/drawing/2014/main" val="2293257540"/>
                    </a:ext>
                  </a:extLst>
                </a:gridCol>
                <a:gridCol w="9442899">
                  <a:extLst>
                    <a:ext uri="{9D8B030D-6E8A-4147-A177-3AD203B41FA5}">
                      <a16:colId xmlns:a16="http://schemas.microsoft.com/office/drawing/2014/main" val="3090978261"/>
                    </a:ext>
                  </a:extLst>
                </a:gridCol>
              </a:tblGrid>
              <a:tr h="619506">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Recommendations for Risk-Based Selection of Oral Anticoagulation: Balancing Risks and Benefits</a:t>
                      </a:r>
                      <a:endParaRPr lang="en-US" sz="1800" dirty="0">
                        <a:effectLst/>
                        <a:latin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rPr>
                        <a:t>Referenced studies that support the recommendations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100" b="1" dirty="0">
                          <a:effectLst/>
                          <a:latin typeface="Times New Roman" panose="02020603050405020304" pitchFamily="18" charset="0"/>
                          <a:ea typeface="Times New Roman" panose="02020603050405020304" pitchFamily="18" charset="0"/>
                        </a:rPr>
                        <a:t>Recommendations for Risk-Based Selection of Oral Anticoagulation: Balancing Risks and Benefits</a:t>
                      </a:r>
                      <a:endParaRPr lang="en-US" sz="11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100" dirty="0">
                          <a:effectLst/>
                          <a:latin typeface="Times New Roman" panose="02020603050405020304" pitchFamily="18" charset="0"/>
                          <a:ea typeface="Times New Roman" panose="02020603050405020304" pitchFamily="18" charset="0"/>
                        </a:rPr>
                        <a:t>Referenced studies that support the recommendations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053394914"/>
                  </a:ext>
                </a:extLst>
              </a:tr>
              <a:tr h="284226">
                <a:tc>
                  <a:txBody>
                    <a:bodyPr/>
                    <a:lstStyle/>
                    <a:p>
                      <a:pPr marL="0" marR="0" algn="ctr">
                        <a:lnSpc>
                          <a:spcPct val="200000"/>
                        </a:lnSpc>
                        <a:spcBef>
                          <a:spcPts val="0"/>
                        </a:spcBef>
                        <a:spcAft>
                          <a:spcPts val="0"/>
                        </a:spcAft>
                      </a:pPr>
                      <a:r>
                        <a:rPr lang="en-US" sz="1800" b="1" dirty="0">
                          <a:effectLst/>
                          <a:latin typeface="Times New Roman"/>
                          <a:ea typeface="Times New Roman" panose="02020603050405020304" pitchFamily="18" charset="0"/>
                        </a:rPr>
                        <a:t>COR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Times New Roman" panose="02020603050405020304" pitchFamily="18" charset="0"/>
                        </a:rPr>
                        <a:t>LOE</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Times New Roman" panose="02020603050405020304" pitchFamily="18" charset="0"/>
                        </a:rPr>
                        <a:t>Recommendations</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4446731"/>
                  </a:ext>
                </a:extLst>
              </a:tr>
              <a:tr h="954786">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1</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B-R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a:ea typeface="Times New Roman" panose="02020603050405020304" pitchFamily="18" charset="0"/>
                        </a:rPr>
                        <a:t>In patients diagnosed with AF who have an estimated annual risk of stroke or thromboembolic events ≥2%, selection of therapy to reduce the risk of stroke should be based on the risk of thromboembolism, regardless of whether the AF pattern is paroxysmal, persistent, long-standing persistent, or permanent.</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0627685"/>
                  </a:ext>
                </a:extLst>
              </a:tr>
              <a:tr h="619506">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1</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B-NR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rPr>
                        <a:t>In patients with AF at risk for stroke, reevaluation of the need for and choice of stroke risk reduction therapy at periodic intervals is recommended to reassess stroke and bleeding risk, net clinical benefit, and proper dosing.</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133794"/>
                  </a:ext>
                </a:extLst>
              </a:tr>
            </a:tbl>
          </a:graphicData>
        </a:graphic>
      </p:graphicFrame>
    </p:spTree>
    <p:extLst>
      <p:ext uri="{BB962C8B-B14F-4D97-AF65-F5344CB8AC3E}">
        <p14:creationId xmlns:p14="http://schemas.microsoft.com/office/powerpoint/2010/main" val="20410615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A2141CBA-60D3-FC0D-9993-33FDD82D36BF}"/>
              </a:ext>
            </a:extLst>
          </p:cNvPr>
          <p:cNvSpPr>
            <a:spLocks noGrp="1"/>
          </p:cNvSpPr>
          <p:nvPr>
            <p:ph type="ctrTitle"/>
          </p:nvPr>
        </p:nvSpPr>
        <p:spPr>
          <a:xfrm>
            <a:off x="5181600" y="533400"/>
            <a:ext cx="4267200" cy="914399"/>
          </a:xfrm>
        </p:spPr>
        <p:txBody>
          <a:bodyPr/>
          <a:lstStyle/>
          <a:p>
            <a:r>
              <a:rPr lang="en-US" sz="2800" dirty="0">
                <a:latin typeface="Lub Dub Medium" panose="020B0603030403020204" pitchFamily="34" charset="0"/>
              </a:rPr>
              <a:t>Antithrombotic Therapy</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82</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3421CC53-F2A8-2801-7CA7-63E0834FA1E9}"/>
              </a:ext>
            </a:extLst>
          </p:cNvPr>
          <p:cNvGraphicFramePr>
            <a:graphicFrameLocks noGrp="1"/>
          </p:cNvGraphicFramePr>
          <p:nvPr>
            <p:extLst>
              <p:ext uri="{D42A27DB-BD31-4B8C-83A1-F6EECF244321}">
                <p14:modId xmlns:p14="http://schemas.microsoft.com/office/powerpoint/2010/main" val="2603645152"/>
              </p:ext>
            </p:extLst>
          </p:nvPr>
        </p:nvGraphicFramePr>
        <p:xfrm>
          <a:off x="1485900" y="1657812"/>
          <a:ext cx="11658600" cy="5433362"/>
        </p:xfrm>
        <a:graphic>
          <a:graphicData uri="http://schemas.openxmlformats.org/drawingml/2006/table">
            <a:tbl>
              <a:tblPr firstRow="1" firstCol="1" bandRow="1"/>
              <a:tblGrid>
                <a:gridCol w="1196172">
                  <a:extLst>
                    <a:ext uri="{9D8B030D-6E8A-4147-A177-3AD203B41FA5}">
                      <a16:colId xmlns:a16="http://schemas.microsoft.com/office/drawing/2014/main" val="2758520155"/>
                    </a:ext>
                  </a:extLst>
                </a:gridCol>
                <a:gridCol w="1137880">
                  <a:extLst>
                    <a:ext uri="{9D8B030D-6E8A-4147-A177-3AD203B41FA5}">
                      <a16:colId xmlns:a16="http://schemas.microsoft.com/office/drawing/2014/main" val="50986415"/>
                    </a:ext>
                  </a:extLst>
                </a:gridCol>
                <a:gridCol w="9324548">
                  <a:extLst>
                    <a:ext uri="{9D8B030D-6E8A-4147-A177-3AD203B41FA5}">
                      <a16:colId xmlns:a16="http://schemas.microsoft.com/office/drawing/2014/main" val="3273958"/>
                    </a:ext>
                  </a:extLst>
                </a:gridCol>
              </a:tblGrid>
              <a:tr h="1107456">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cs typeface="Times New Roman" panose="02020603050405020304" pitchFamily="18" charset="0"/>
                        </a:rPr>
                        <a:t>Recommendations for Antithrombotic Therapy</a:t>
                      </a:r>
                    </a:p>
                    <a:p>
                      <a:pPr marL="0" marR="0" algn="ctr">
                        <a:lnSpc>
                          <a:spcPct val="2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Recommendations for Antithrombotic Therapy</a:t>
                      </a: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712512587"/>
                  </a:ext>
                </a:extLst>
              </a:tr>
              <a:tr h="508081">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COR</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LOE</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Recommendations</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8688621"/>
                  </a:ext>
                </a:extLst>
              </a:tr>
              <a:tr h="1706831">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a:pPr>
                      <a:r>
                        <a:rPr lang="en-US" sz="1800" b="1" dirty="0">
                          <a:effectLst/>
                          <a:latin typeface="Times New Roman"/>
                          <a:ea typeface="Times New Roman" panose="02020603050405020304" pitchFamily="18" charset="0"/>
                          <a:cs typeface="Times New Roman"/>
                        </a:rPr>
                        <a:t>For patients with AF and an estimated annual thromboembolic risk of ≥2% per year (</a:t>
                      </a:r>
                      <a:r>
                        <a:rPr lang="en-US" sz="1800" b="1" dirty="0" err="1">
                          <a:effectLst/>
                          <a:latin typeface="Times New Roman"/>
                          <a:ea typeface="Times New Roman" panose="02020603050405020304" pitchFamily="18" charset="0"/>
                          <a:cs typeface="Times New Roman"/>
                        </a:rPr>
                        <a:t>eg</a:t>
                      </a:r>
                      <a:r>
                        <a:rPr lang="en-US" sz="1800" b="1" dirty="0">
                          <a:effectLst/>
                          <a:latin typeface="Times New Roman"/>
                          <a:ea typeface="Times New Roman" panose="02020603050405020304" pitchFamily="18" charset="0"/>
                          <a:cs typeface="Times New Roman"/>
                        </a:rPr>
                        <a:t>, CHA</a:t>
                      </a:r>
                      <a:r>
                        <a:rPr lang="en-US" sz="1800" b="1" baseline="-25000" dirty="0">
                          <a:effectLst/>
                          <a:latin typeface="Times New Roman"/>
                          <a:ea typeface="Times New Roman" panose="02020603050405020304" pitchFamily="18" charset="0"/>
                          <a:cs typeface="Times New Roman"/>
                        </a:rPr>
                        <a:t>2</a:t>
                      </a:r>
                      <a:r>
                        <a:rPr lang="en-US" sz="1800" b="1" dirty="0">
                          <a:effectLst/>
                          <a:latin typeface="Times New Roman"/>
                          <a:ea typeface="Times New Roman" panose="02020603050405020304" pitchFamily="18" charset="0"/>
                          <a:cs typeface="Times New Roman"/>
                        </a:rPr>
                        <a:t>DS</a:t>
                      </a:r>
                      <a:r>
                        <a:rPr lang="en-US" sz="1800" b="1" baseline="-25000" dirty="0">
                          <a:effectLst/>
                          <a:latin typeface="Times New Roman"/>
                          <a:ea typeface="Times New Roman" panose="02020603050405020304" pitchFamily="18" charset="0"/>
                          <a:cs typeface="Times New Roman"/>
                        </a:rPr>
                        <a:t>2</a:t>
                      </a:r>
                      <a:r>
                        <a:rPr lang="en-US" sz="1800" b="1" dirty="0">
                          <a:effectLst/>
                          <a:latin typeface="Times New Roman"/>
                          <a:ea typeface="Times New Roman" panose="02020603050405020304" pitchFamily="18" charset="0"/>
                          <a:cs typeface="Times New Roman"/>
                        </a:rPr>
                        <a:t>-VASc score of ≥2 in men and ≥3 in women), anticoagulation is recommended to prevent stroke and systemic thromboembolism.</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8545411"/>
                  </a:ext>
                </a:extLst>
              </a:tr>
              <a:tr h="1706831">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AF who do not have a history of moderate to severe rheumatic mitral stenosis or a mechanical heart valve, and who are candidates for anticoagulation, DOACs are recommended over warfarin to reduce the risk of mortality, stroke, systemic embolism, and ICH.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5185625"/>
                  </a:ext>
                </a:extLst>
              </a:tr>
            </a:tbl>
          </a:graphicData>
        </a:graphic>
      </p:graphicFrame>
    </p:spTree>
    <p:extLst>
      <p:ext uri="{BB962C8B-B14F-4D97-AF65-F5344CB8AC3E}">
        <p14:creationId xmlns:p14="http://schemas.microsoft.com/office/powerpoint/2010/main" val="42921919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56623DD4-BCEA-7379-D3DD-90EFE70FF8DF}"/>
              </a:ext>
            </a:extLst>
          </p:cNvPr>
          <p:cNvSpPr>
            <a:spLocks noGrp="1"/>
          </p:cNvSpPr>
          <p:nvPr>
            <p:ph type="ctrTitle"/>
          </p:nvPr>
        </p:nvSpPr>
        <p:spPr>
          <a:xfrm>
            <a:off x="4495800" y="508365"/>
            <a:ext cx="5638800" cy="914399"/>
          </a:xfrm>
        </p:spPr>
        <p:txBody>
          <a:bodyPr/>
          <a:lstStyle/>
          <a:p>
            <a:r>
              <a:rPr lang="en-US" sz="2800" dirty="0">
                <a:latin typeface="Lub Dub Medium" panose="020B0603030403020204" pitchFamily="34" charset="0"/>
              </a:rPr>
              <a:t>Antithrombotic Therapy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83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4" name="Table 3">
            <a:extLst>
              <a:ext uri="{FF2B5EF4-FFF2-40B4-BE49-F238E27FC236}">
                <a16:creationId xmlns:a16="http://schemas.microsoft.com/office/drawing/2014/main" id="{173886F4-5D48-1E48-118A-607405120CDC}"/>
              </a:ext>
            </a:extLst>
          </p:cNvPr>
          <p:cNvGraphicFramePr>
            <a:graphicFrameLocks noGrp="1"/>
          </p:cNvGraphicFramePr>
          <p:nvPr>
            <p:extLst>
              <p:ext uri="{D42A27DB-BD31-4B8C-83A1-F6EECF244321}">
                <p14:modId xmlns:p14="http://schemas.microsoft.com/office/powerpoint/2010/main" val="3125748018"/>
              </p:ext>
            </p:extLst>
          </p:nvPr>
        </p:nvGraphicFramePr>
        <p:xfrm>
          <a:off x="2241357" y="1828800"/>
          <a:ext cx="10147686" cy="5435235"/>
        </p:xfrm>
        <a:graphic>
          <a:graphicData uri="http://schemas.openxmlformats.org/drawingml/2006/table">
            <a:tbl>
              <a:tblPr firstRow="1" firstCol="1" bandRow="1"/>
              <a:tblGrid>
                <a:gridCol w="1263843">
                  <a:extLst>
                    <a:ext uri="{9D8B030D-6E8A-4147-A177-3AD203B41FA5}">
                      <a16:colId xmlns:a16="http://schemas.microsoft.com/office/drawing/2014/main" val="1864449564"/>
                    </a:ext>
                  </a:extLst>
                </a:gridCol>
                <a:gridCol w="1219200">
                  <a:extLst>
                    <a:ext uri="{9D8B030D-6E8A-4147-A177-3AD203B41FA5}">
                      <a16:colId xmlns:a16="http://schemas.microsoft.com/office/drawing/2014/main" val="2888643177"/>
                    </a:ext>
                  </a:extLst>
                </a:gridCol>
                <a:gridCol w="7664643">
                  <a:extLst>
                    <a:ext uri="{9D8B030D-6E8A-4147-A177-3AD203B41FA5}">
                      <a16:colId xmlns:a16="http://schemas.microsoft.com/office/drawing/2014/main" val="1960542310"/>
                    </a:ext>
                  </a:extLst>
                </a:gridCol>
              </a:tblGrid>
              <a:tr h="1869877">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startAt="3"/>
                      </a:pPr>
                      <a:r>
                        <a:rPr lang="en-US" sz="1800" b="1" dirty="0">
                          <a:effectLst/>
                          <a:latin typeface="Times New Roman"/>
                          <a:ea typeface="Times New Roman" panose="02020603050405020304" pitchFamily="18" charset="0"/>
                          <a:cs typeface="Times New Roman"/>
                        </a:rPr>
                        <a:t>For patients with AF and an estimated annual thromboembolic risk of ≥1% but  &lt;2% per year (equivalent to CHA</a:t>
                      </a:r>
                      <a:r>
                        <a:rPr lang="en-US" sz="1800" b="1" baseline="-25000" dirty="0">
                          <a:effectLst/>
                          <a:latin typeface="Times New Roman"/>
                          <a:ea typeface="Times New Roman" panose="02020603050405020304" pitchFamily="18" charset="0"/>
                          <a:cs typeface="Times New Roman"/>
                        </a:rPr>
                        <a:t>2</a:t>
                      </a:r>
                      <a:r>
                        <a:rPr lang="en-US" sz="1800" b="1" dirty="0">
                          <a:effectLst/>
                          <a:latin typeface="Times New Roman"/>
                          <a:ea typeface="Times New Roman" panose="02020603050405020304" pitchFamily="18" charset="0"/>
                          <a:cs typeface="Times New Roman"/>
                        </a:rPr>
                        <a:t>DS</a:t>
                      </a:r>
                      <a:r>
                        <a:rPr lang="en-US" sz="1800" b="1" baseline="-25000" dirty="0">
                          <a:effectLst/>
                          <a:latin typeface="Times New Roman"/>
                          <a:ea typeface="Times New Roman" panose="02020603050405020304" pitchFamily="18" charset="0"/>
                          <a:cs typeface="Times New Roman"/>
                        </a:rPr>
                        <a:t>2</a:t>
                      </a:r>
                      <a:r>
                        <a:rPr lang="en-US" sz="1800" b="1" dirty="0">
                          <a:effectLst/>
                          <a:latin typeface="Times New Roman"/>
                          <a:ea typeface="Times New Roman" panose="02020603050405020304" pitchFamily="18" charset="0"/>
                          <a:cs typeface="Times New Roman"/>
                        </a:rPr>
                        <a:t>-VASc score of 1 in men and 2 in women), anticoagulation is reasonable to prevent stroke and systemic thromboembolism.</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9692986"/>
                  </a:ext>
                </a:extLst>
              </a:tr>
              <a:tr h="1869877">
                <a:tc>
                  <a:txBody>
                    <a:bodyPr/>
                    <a:lstStyle/>
                    <a:p>
                      <a:pPr marL="0" marR="0">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  3: Harm</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4"/>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AF who are candidates for anticoagulation and without an indication for antiplatelet therapy, aspirin either alone or in combination with clopidogrel as an alternative to anticoagulation is not recommended to reduce stroke risk.</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8136975"/>
                  </a:ext>
                </a:extLst>
              </a:tr>
              <a:tr h="1213247">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3: No Benefit</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5"/>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AF without risk factors for stroke, aspirin monotherapy for prevention of thromboembolic events is of no benefit.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6019318"/>
                  </a:ext>
                </a:extLst>
              </a:tr>
            </a:tbl>
          </a:graphicData>
        </a:graphic>
      </p:graphicFrame>
    </p:spTree>
    <p:extLst>
      <p:ext uri="{BB962C8B-B14F-4D97-AF65-F5344CB8AC3E}">
        <p14:creationId xmlns:p14="http://schemas.microsoft.com/office/powerpoint/2010/main" val="42090664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FA72F976-40FF-FE25-3634-3DEC00E31FF5}"/>
              </a:ext>
            </a:extLst>
          </p:cNvPr>
          <p:cNvSpPr>
            <a:spLocks noGrp="1"/>
          </p:cNvSpPr>
          <p:nvPr>
            <p:ph type="ctrTitle"/>
          </p:nvPr>
        </p:nvSpPr>
        <p:spPr>
          <a:xfrm>
            <a:off x="457200" y="1565565"/>
            <a:ext cx="2438400" cy="2171700"/>
          </a:xfrm>
        </p:spPr>
        <p:txBody>
          <a:bodyPr/>
          <a:lstStyle/>
          <a:p>
            <a:r>
              <a:rPr lang="en-US" sz="2800" dirty="0">
                <a:latin typeface="Lub Dub Medium" panose="020B0603030403020204" pitchFamily="34" charset="0"/>
              </a:rPr>
              <a:t>Figure 10. Antithrombotic Options in Patients with AF</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84</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pic>
        <p:nvPicPr>
          <p:cNvPr id="3" name="Picture 2" descr="A diagram of a flowchart&#10;&#10;Description automatically generated">
            <a:extLst>
              <a:ext uri="{FF2B5EF4-FFF2-40B4-BE49-F238E27FC236}">
                <a16:creationId xmlns:a16="http://schemas.microsoft.com/office/drawing/2014/main" id="{9DE30634-FA3F-12ED-A2EA-7D9C5B533359}"/>
              </a:ext>
            </a:extLst>
          </p:cNvPr>
          <p:cNvPicPr>
            <a:picLocks noChangeAspect="1"/>
          </p:cNvPicPr>
          <p:nvPr/>
        </p:nvPicPr>
        <p:blipFill rotWithShape="1">
          <a:blip r:embed="rId2"/>
          <a:srcRect t="1007" b="1334"/>
          <a:stretch/>
        </p:blipFill>
        <p:spPr>
          <a:xfrm>
            <a:off x="3810000" y="0"/>
            <a:ext cx="7543800" cy="7543802"/>
          </a:xfrm>
          <a:prstGeom prst="rect">
            <a:avLst/>
          </a:prstGeom>
        </p:spPr>
      </p:pic>
      <p:sp>
        <p:nvSpPr>
          <p:cNvPr id="7" name="TextBox 6">
            <a:extLst>
              <a:ext uri="{FF2B5EF4-FFF2-40B4-BE49-F238E27FC236}">
                <a16:creationId xmlns:a16="http://schemas.microsoft.com/office/drawing/2014/main" id="{907742B4-33DE-522C-C1FA-AC33AF8E6A8A}"/>
              </a:ext>
            </a:extLst>
          </p:cNvPr>
          <p:cNvSpPr txBox="1"/>
          <p:nvPr/>
        </p:nvSpPr>
        <p:spPr>
          <a:xfrm>
            <a:off x="457200" y="7236096"/>
            <a:ext cx="2362200" cy="276999"/>
          </a:xfrm>
          <a:prstGeom prst="rect">
            <a:avLst/>
          </a:prstGeom>
          <a:noFill/>
        </p:spPr>
        <p:txBody>
          <a:bodyPr wrap="square">
            <a:spAutoFit/>
          </a:bodyPr>
          <a:lstStyle/>
          <a:p>
            <a:r>
              <a:rPr lang="en-US" sz="1200" b="1" dirty="0">
                <a:latin typeface="Lub Dub Medium" panose="020B0603030403020204" pitchFamily="34" charset="0"/>
              </a:rPr>
              <a:t>Colors correspond to Table 2. </a:t>
            </a:r>
          </a:p>
        </p:txBody>
      </p:sp>
      <p:sp>
        <p:nvSpPr>
          <p:cNvPr id="9" name="TextBox 8">
            <a:extLst>
              <a:ext uri="{FF2B5EF4-FFF2-40B4-BE49-F238E27FC236}">
                <a16:creationId xmlns:a16="http://schemas.microsoft.com/office/drawing/2014/main" id="{334100D3-850C-0D47-6A33-DB518D25AE91}"/>
              </a:ext>
            </a:extLst>
          </p:cNvPr>
          <p:cNvSpPr txBox="1"/>
          <p:nvPr/>
        </p:nvSpPr>
        <p:spPr>
          <a:xfrm>
            <a:off x="457200" y="6781800"/>
            <a:ext cx="3352800" cy="406330"/>
          </a:xfrm>
          <a:prstGeom prst="rect">
            <a:avLst/>
          </a:prstGeom>
          <a:noFill/>
        </p:spPr>
        <p:txBody>
          <a:bodyPr wrap="square">
            <a:spAutoFit/>
          </a:bodyPr>
          <a:lstStyle/>
          <a:p>
            <a:pPr marL="0" marR="0">
              <a:lnSpc>
                <a:spcPct val="200000"/>
              </a:lnSpc>
              <a:spcBef>
                <a:spcPts val="600"/>
              </a:spcBef>
              <a:spcAft>
                <a:spcPts val="1400"/>
              </a:spcAft>
            </a:pPr>
            <a:r>
              <a:rPr lang="en-US" sz="1200" dirty="0">
                <a:effectLst/>
                <a:latin typeface="Lub Dub Medium" panose="020B0603030403020204" pitchFamily="34" charset="0"/>
                <a:ea typeface="Times New Roman" panose="02020603050405020304" pitchFamily="18" charset="0"/>
              </a:rPr>
              <a:t>DOAC indicates direct oral anticoagulant.</a:t>
            </a:r>
          </a:p>
        </p:txBody>
      </p:sp>
    </p:spTree>
    <p:extLst>
      <p:ext uri="{BB962C8B-B14F-4D97-AF65-F5344CB8AC3E}">
        <p14:creationId xmlns:p14="http://schemas.microsoft.com/office/powerpoint/2010/main" val="21008683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93A60E77-38C9-3FC8-0259-17B2D719B0AB}"/>
              </a:ext>
            </a:extLst>
          </p:cNvPr>
          <p:cNvSpPr>
            <a:spLocks noGrp="1"/>
          </p:cNvSpPr>
          <p:nvPr>
            <p:ph type="ctrTitle"/>
          </p:nvPr>
        </p:nvSpPr>
        <p:spPr>
          <a:xfrm>
            <a:off x="3390898" y="152400"/>
            <a:ext cx="7848600" cy="914399"/>
          </a:xfrm>
        </p:spPr>
        <p:txBody>
          <a:bodyPr/>
          <a:lstStyle/>
          <a:p>
            <a:r>
              <a:rPr lang="en-US" sz="2800" dirty="0">
                <a:latin typeface="Lub Dub Medium" panose="020B0603030403020204" pitchFamily="34" charset="0"/>
              </a:rPr>
              <a:t>Considerations in Managing Anticoagulants</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85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C9B4B035-9323-7D33-80D8-51570990F1CA}"/>
              </a:ext>
            </a:extLst>
          </p:cNvPr>
          <p:cNvGraphicFramePr>
            <a:graphicFrameLocks noGrp="1"/>
          </p:cNvGraphicFramePr>
          <p:nvPr>
            <p:extLst>
              <p:ext uri="{D42A27DB-BD31-4B8C-83A1-F6EECF244321}">
                <p14:modId xmlns:p14="http://schemas.microsoft.com/office/powerpoint/2010/main" val="2294350365"/>
              </p:ext>
            </p:extLst>
          </p:nvPr>
        </p:nvGraphicFramePr>
        <p:xfrm>
          <a:off x="457200" y="1236436"/>
          <a:ext cx="12483705" cy="6165850"/>
        </p:xfrm>
        <a:graphic>
          <a:graphicData uri="http://schemas.openxmlformats.org/drawingml/2006/table">
            <a:tbl>
              <a:tblPr firstRow="1" firstCol="1" bandRow="1"/>
              <a:tblGrid>
                <a:gridCol w="1328266">
                  <a:extLst>
                    <a:ext uri="{9D8B030D-6E8A-4147-A177-3AD203B41FA5}">
                      <a16:colId xmlns:a16="http://schemas.microsoft.com/office/drawing/2014/main" val="45635724"/>
                    </a:ext>
                  </a:extLst>
                </a:gridCol>
                <a:gridCol w="1458097">
                  <a:extLst>
                    <a:ext uri="{9D8B030D-6E8A-4147-A177-3AD203B41FA5}">
                      <a16:colId xmlns:a16="http://schemas.microsoft.com/office/drawing/2014/main" val="2090020238"/>
                    </a:ext>
                  </a:extLst>
                </a:gridCol>
                <a:gridCol w="9697342">
                  <a:extLst>
                    <a:ext uri="{9D8B030D-6E8A-4147-A177-3AD203B41FA5}">
                      <a16:colId xmlns:a16="http://schemas.microsoft.com/office/drawing/2014/main" val="4088597276"/>
                    </a:ext>
                  </a:extLst>
                </a:gridCol>
              </a:tblGrid>
              <a:tr h="0">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cs typeface="Times New Roman" panose="02020603050405020304" pitchFamily="18" charset="0"/>
                        </a:rPr>
                        <a:t>Recommendations for Considerations in Managing Anticoagulants</a:t>
                      </a:r>
                    </a:p>
                    <a:p>
                      <a:pPr marL="0" marR="0" algn="ctr">
                        <a:lnSpc>
                          <a:spcPct val="2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tabLst>
                          <a:tab pos="609600" algn="l"/>
                        </a:tabLs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Recommendations for Considerations in Managing Anticoagulants</a:t>
                      </a: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528693318"/>
                  </a:ext>
                </a:extLst>
              </a:tr>
              <a:tr h="0">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COR</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LOE</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Recommendations</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5192653"/>
                  </a:ext>
                </a:extLst>
              </a:tr>
              <a:tr h="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C-LD</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a:lnSpc>
                          <a:spcPct val="200000"/>
                        </a:lnSpc>
                        <a:spcBef>
                          <a:spcPts val="0"/>
                        </a:spcBef>
                        <a:spcAft>
                          <a:spcPts val="0"/>
                        </a:spcAft>
                        <a:buFont typeface="+mj-lt"/>
                        <a:buAutoNum type="arabicPeriod"/>
                      </a:pPr>
                      <a:r>
                        <a:rPr lang="en-US" sz="1800" b="1" dirty="0">
                          <a:effectLst/>
                          <a:latin typeface="Times New Roman"/>
                          <a:ea typeface="Times New Roman" panose="02020603050405020304" pitchFamily="18" charset="0"/>
                          <a:cs typeface="Times New Roman"/>
                        </a:rPr>
                        <a:t>For patients with AF receiving DOACs, optimal management of drug interactions is recommended for those receiving concomitant therapy with interacting drugs, especially CYP 3A4 and/or p-glycoprotein inhibitors or inducers (Table 13).</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9719047"/>
                  </a:ext>
                </a:extLst>
              </a:tr>
              <a:tr h="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For patients with AF receiving warfarin,* a target INR between 2 and 3 is recommended, as well as optimal management of drug-drug interactions, consistency in vitamin K dietary intake, and routine INR monitoring to improve time in therapeutic range and to minimize risks of preventable thromboembolism or major bleeding.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6080713"/>
                  </a:ext>
                </a:extLst>
              </a:tr>
              <a:tr h="536575">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3: Harm</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For patients with AF, nonevidence-based doses of DOACs should be avoided to minimize risks of preventable thromboembolism or major bleeding and to improve survival.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8711220"/>
                  </a:ext>
                </a:extLst>
              </a:tr>
            </a:tbl>
          </a:graphicData>
        </a:graphic>
      </p:graphicFrame>
      <p:sp>
        <p:nvSpPr>
          <p:cNvPr id="6" name="TextBox 5">
            <a:extLst>
              <a:ext uri="{FF2B5EF4-FFF2-40B4-BE49-F238E27FC236}">
                <a16:creationId xmlns:a16="http://schemas.microsoft.com/office/drawing/2014/main" id="{F0480F55-4231-E919-7AB4-3983CD6A8AE5}"/>
              </a:ext>
            </a:extLst>
          </p:cNvPr>
          <p:cNvSpPr txBox="1"/>
          <p:nvPr/>
        </p:nvSpPr>
        <p:spPr>
          <a:xfrm>
            <a:off x="12940905" y="6571289"/>
            <a:ext cx="1216041" cy="830997"/>
          </a:xfrm>
          <a:prstGeom prst="rect">
            <a:avLst/>
          </a:prstGeom>
          <a:noFill/>
        </p:spPr>
        <p:txBody>
          <a:bodyPr wrap="square">
            <a:spAutoFit/>
          </a:bodyPr>
          <a:lstStyle/>
          <a:p>
            <a:r>
              <a:rPr lang="en-US" sz="1200" b="0" i="0" u="none" strike="noStrike" baseline="0" dirty="0">
                <a:latin typeface="Lub Dub Medium" panose="020B0603030403020204" pitchFamily="34" charset="0"/>
              </a:rPr>
              <a:t>*Excludes patients with mechanical valves.</a:t>
            </a:r>
            <a:endParaRPr lang="en-US" sz="1200" dirty="0">
              <a:latin typeface="Lub Dub Medium" panose="020B0603030403020204" pitchFamily="34" charset="0"/>
            </a:endParaRPr>
          </a:p>
        </p:txBody>
      </p:sp>
    </p:spTree>
    <p:extLst>
      <p:ext uri="{BB962C8B-B14F-4D97-AF65-F5344CB8AC3E}">
        <p14:creationId xmlns:p14="http://schemas.microsoft.com/office/powerpoint/2010/main" val="12208264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4A1A3AB4-1623-BDBD-2A35-9FC85B60F031}"/>
              </a:ext>
            </a:extLst>
          </p:cNvPr>
          <p:cNvSpPr>
            <a:spLocks noGrp="1"/>
          </p:cNvSpPr>
          <p:nvPr>
            <p:ph type="ctrTitle"/>
          </p:nvPr>
        </p:nvSpPr>
        <p:spPr>
          <a:xfrm>
            <a:off x="2133595" y="354071"/>
            <a:ext cx="10363200" cy="914399"/>
          </a:xfrm>
        </p:spPr>
        <p:txBody>
          <a:bodyPr/>
          <a:lstStyle/>
          <a:p>
            <a:r>
              <a:rPr lang="en-US" sz="2800" dirty="0">
                <a:latin typeface="Lub Dub Medium" panose="020B0603030403020204" pitchFamily="34" charset="0"/>
              </a:rPr>
              <a:t>Table 13. OACs Pharmacokinetic Characteristics and Dosing</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86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3AB3BEE7-1610-F256-72CE-A19DB88BCA8E}"/>
              </a:ext>
            </a:extLst>
          </p:cNvPr>
          <p:cNvGraphicFramePr>
            <a:graphicFrameLocks noGrp="1"/>
          </p:cNvGraphicFramePr>
          <p:nvPr>
            <p:extLst>
              <p:ext uri="{D42A27DB-BD31-4B8C-83A1-F6EECF244321}">
                <p14:modId xmlns:p14="http://schemas.microsoft.com/office/powerpoint/2010/main" val="4059877599"/>
              </p:ext>
            </p:extLst>
          </p:nvPr>
        </p:nvGraphicFramePr>
        <p:xfrm>
          <a:off x="1006471" y="1447800"/>
          <a:ext cx="12617449" cy="4506468"/>
        </p:xfrm>
        <a:graphic>
          <a:graphicData uri="http://schemas.openxmlformats.org/drawingml/2006/table">
            <a:tbl>
              <a:tblPr firstRow="1" firstCol="1" bandRow="1"/>
              <a:tblGrid>
                <a:gridCol w="1991034">
                  <a:extLst>
                    <a:ext uri="{9D8B030D-6E8A-4147-A177-3AD203B41FA5}">
                      <a16:colId xmlns:a16="http://schemas.microsoft.com/office/drawing/2014/main" val="3840164160"/>
                    </a:ext>
                  </a:extLst>
                </a:gridCol>
                <a:gridCol w="2184093">
                  <a:extLst>
                    <a:ext uri="{9D8B030D-6E8A-4147-A177-3AD203B41FA5}">
                      <a16:colId xmlns:a16="http://schemas.microsoft.com/office/drawing/2014/main" val="2117014475"/>
                    </a:ext>
                  </a:extLst>
                </a:gridCol>
                <a:gridCol w="1959477">
                  <a:extLst>
                    <a:ext uri="{9D8B030D-6E8A-4147-A177-3AD203B41FA5}">
                      <a16:colId xmlns:a16="http://schemas.microsoft.com/office/drawing/2014/main" val="2192468430"/>
                    </a:ext>
                  </a:extLst>
                </a:gridCol>
                <a:gridCol w="2170201">
                  <a:extLst>
                    <a:ext uri="{9D8B030D-6E8A-4147-A177-3AD203B41FA5}">
                      <a16:colId xmlns:a16="http://schemas.microsoft.com/office/drawing/2014/main" val="1599334378"/>
                    </a:ext>
                  </a:extLst>
                </a:gridCol>
                <a:gridCol w="2245906">
                  <a:extLst>
                    <a:ext uri="{9D8B030D-6E8A-4147-A177-3AD203B41FA5}">
                      <a16:colId xmlns:a16="http://schemas.microsoft.com/office/drawing/2014/main" val="2417678987"/>
                    </a:ext>
                  </a:extLst>
                </a:gridCol>
                <a:gridCol w="2066738">
                  <a:extLst>
                    <a:ext uri="{9D8B030D-6E8A-4147-A177-3AD203B41FA5}">
                      <a16:colId xmlns:a16="http://schemas.microsoft.com/office/drawing/2014/main" val="2070092884"/>
                    </a:ext>
                  </a:extLst>
                </a:gridCol>
              </a:tblGrid>
              <a:tr h="116840">
                <a:tc>
                  <a:txBody>
                    <a:bodyPr/>
                    <a:lstStyle/>
                    <a:p>
                      <a:pPr marL="0" marR="0" algn="ctr">
                        <a:lnSpc>
                          <a:spcPct val="15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Class </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5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VKA</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5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Direct Thrombin Inhibitor</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gridSpan="3">
                  <a:txBody>
                    <a:bodyPr/>
                    <a:lstStyle/>
                    <a:p>
                      <a:pPr marL="0" marR="0" algn="ctr">
                        <a:lnSpc>
                          <a:spcPct val="150000"/>
                        </a:lnSpc>
                        <a:spcBef>
                          <a:spcPts val="0"/>
                        </a:spcBef>
                        <a:spcAft>
                          <a:spcPts val="0"/>
                        </a:spcAft>
                      </a:pPr>
                      <a:r>
                        <a:rPr lang="en-US" sz="1800" b="1" dirty="0">
                          <a:solidFill>
                            <a:srgbClr val="000000"/>
                          </a:solidFill>
                          <a:effectLst/>
                          <a:latin typeface="Times New Roman"/>
                          <a:ea typeface="Times New Roman" panose="02020603050405020304" pitchFamily="18" charset="0"/>
                        </a:rPr>
                        <a:t>Factor Xa Inhibitor</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18553490"/>
                  </a:ext>
                </a:extLst>
              </a:tr>
              <a:tr h="116840">
                <a:tc>
                  <a:txBody>
                    <a:bodyPr/>
                    <a:lstStyle/>
                    <a:p>
                      <a:pPr marL="0" marR="0" algn="ctr">
                        <a:lnSpc>
                          <a:spcPct val="150000"/>
                        </a:lnSpc>
                        <a:spcBef>
                          <a:spcPts val="0"/>
                        </a:spcBef>
                        <a:spcAft>
                          <a:spcPts val="0"/>
                        </a:spcAft>
                      </a:pPr>
                      <a:r>
                        <a:rPr lang="en-US" sz="1800" b="1" dirty="0">
                          <a:solidFill>
                            <a:srgbClr val="000000"/>
                          </a:solidFill>
                          <a:effectLst/>
                          <a:latin typeface="Times New Roman"/>
                          <a:ea typeface="Times New Roman" panose="02020603050405020304" pitchFamily="18" charset="0"/>
                        </a:rPr>
                        <a:t>Name</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5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Warfarin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5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Dabigatran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5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Rivaroxaban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5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Apixaban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50000"/>
                        </a:lnSpc>
                        <a:spcBef>
                          <a:spcPts val="0"/>
                        </a:spcBef>
                        <a:spcAft>
                          <a:spcPts val="0"/>
                        </a:spcAft>
                      </a:pPr>
                      <a:r>
                        <a:rPr lang="en-US" sz="1800" b="1" dirty="0" err="1">
                          <a:solidFill>
                            <a:srgbClr val="000000"/>
                          </a:solidFill>
                          <a:effectLst/>
                          <a:latin typeface="Times New Roman" panose="02020603050405020304" pitchFamily="18" charset="0"/>
                          <a:ea typeface="Times New Roman" panose="02020603050405020304" pitchFamily="18" charset="0"/>
                        </a:rPr>
                        <a:t>Edoxaban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877827707"/>
                  </a:ext>
                </a:extLst>
              </a:tr>
              <a:tr h="842645">
                <a:tc>
                  <a:txBody>
                    <a:bodyPr/>
                    <a:lstStyle/>
                    <a:p>
                      <a:pPr marL="0" marR="0">
                        <a:lnSpc>
                          <a:spcPct val="150000"/>
                        </a:lnSpc>
                        <a:spcBef>
                          <a:spcPts val="0"/>
                        </a:spcBef>
                        <a:spcAft>
                          <a:spcPts val="0"/>
                        </a:spcAft>
                      </a:pPr>
                      <a:r>
                        <a:rPr lang="en-US" sz="1800" b="1" dirty="0">
                          <a:effectLst/>
                          <a:latin typeface="Times New Roman"/>
                          <a:ea typeface="Times New Roman" panose="02020603050405020304" pitchFamily="18" charset="0"/>
                        </a:rPr>
                        <a:t>Metabolism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solidFill>
                            <a:srgbClr val="000000"/>
                          </a:solidFill>
                          <a:effectLst/>
                          <a:latin typeface="Times New Roman"/>
                          <a:ea typeface="Times New Roman" panose="02020603050405020304" pitchFamily="18" charset="0"/>
                        </a:rPr>
                        <a:t>S-isomer: CYP2C9 </a:t>
                      </a:r>
                      <a:br>
                        <a:rPr lang="en-US" sz="1800" dirty="0">
                          <a:solidFill>
                            <a:srgbClr val="000000"/>
                          </a:solidFill>
                          <a:effectLst/>
                          <a:latin typeface="Times New Roman"/>
                          <a:ea typeface="Times New Roman" panose="02020603050405020304" pitchFamily="18" charset="0"/>
                        </a:rPr>
                      </a:br>
                      <a:r>
                        <a:rPr lang="en-US" sz="1800" dirty="0">
                          <a:solidFill>
                            <a:srgbClr val="000000"/>
                          </a:solidFill>
                          <a:effectLst/>
                          <a:latin typeface="Times New Roman"/>
                          <a:ea typeface="Times New Roman" panose="02020603050405020304" pitchFamily="18" charset="0"/>
                        </a:rPr>
                        <a:t>R-isomer: CYP1A2, CYP2C19, CYP3A4</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Minimal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CYP3A4/5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CYP3A4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Minimal CYP3A4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4188650"/>
                  </a:ext>
                </a:extLst>
              </a:tr>
              <a:tr h="842645">
                <a:tc>
                  <a:txBody>
                    <a:bodyPr/>
                    <a:lstStyle/>
                    <a:p>
                      <a:pPr marL="0" marR="0">
                        <a:lnSpc>
                          <a:spcPct val="150000"/>
                        </a:lnSpc>
                        <a:spcBef>
                          <a:spcPts val="0"/>
                        </a:spcBef>
                        <a:spcAft>
                          <a:spcPts val="0"/>
                        </a:spcAft>
                      </a:pPr>
                      <a:r>
                        <a:rPr lang="en-US" sz="1800" b="1" dirty="0">
                          <a:effectLst/>
                          <a:latin typeface="Times New Roman"/>
                          <a:ea typeface="Times New Roman" panose="02020603050405020304" pitchFamily="18" charset="0"/>
                        </a:rPr>
                        <a:t>P-glycoprotein substrate</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185443"/>
                  </a:ext>
                </a:extLst>
              </a:tr>
              <a:tr h="842645">
                <a:tc>
                  <a:txBody>
                    <a:bodyPr/>
                    <a:lstStyle/>
                    <a:p>
                      <a:pPr marL="0" marR="0">
                        <a:lnSpc>
                          <a:spcPct val="150000"/>
                        </a:lnSpc>
                        <a:spcBef>
                          <a:spcPts val="0"/>
                        </a:spcBef>
                        <a:spcAft>
                          <a:spcPts val="0"/>
                        </a:spcAft>
                      </a:pPr>
                      <a:r>
                        <a:rPr lang="en-US" sz="1800" b="1" dirty="0">
                          <a:effectLst/>
                          <a:latin typeface="Times New Roman"/>
                          <a:ea typeface="Times New Roman" panose="02020603050405020304" pitchFamily="18" charset="0"/>
                        </a:rPr>
                        <a:t>Excretion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0% renal; very little warfarin excreted unchanged in urine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80% renal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solidFill>
                            <a:srgbClr val="000000"/>
                          </a:solidFill>
                          <a:effectLst/>
                          <a:latin typeface="Times New Roman"/>
                          <a:ea typeface="Times New Roman" panose="02020603050405020304" pitchFamily="18" charset="0"/>
                        </a:rPr>
                        <a:t>66% renal, 28% feces</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27% renal, 73% biliary and intestinal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50% renal, 50% liver and biliary/intestinal</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4849343"/>
                  </a:ext>
                </a:extLst>
              </a:tr>
              <a:tr h="842645">
                <a:tc>
                  <a:txBody>
                    <a:bodyPr/>
                    <a:lstStyle/>
                    <a:p>
                      <a:pPr marL="0" marR="0">
                        <a:lnSpc>
                          <a:spcPct val="150000"/>
                        </a:lnSpc>
                        <a:spcBef>
                          <a:spcPts val="0"/>
                        </a:spcBef>
                        <a:spcAft>
                          <a:spcPts val="0"/>
                        </a:spcAft>
                      </a:pPr>
                      <a:r>
                        <a:rPr lang="en-US" sz="1800" b="1" dirty="0">
                          <a:effectLst/>
                          <a:latin typeface="Times New Roman"/>
                          <a:ea typeface="Times New Roman" panose="02020603050405020304" pitchFamily="18" charset="0"/>
                        </a:rPr>
                        <a:t>Half-life</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20-60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12-17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solidFill>
                            <a:srgbClr val="000000"/>
                          </a:solidFill>
                          <a:effectLst/>
                          <a:latin typeface="Times New Roman"/>
                          <a:ea typeface="Times New Roman" panose="02020603050405020304" pitchFamily="18" charset="0"/>
                        </a:rPr>
                        <a:t>5-9 h</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12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10-14 h</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2614683"/>
                  </a:ext>
                </a:extLst>
              </a:tr>
            </a:tbl>
          </a:graphicData>
        </a:graphic>
      </p:graphicFrame>
      <p:sp>
        <p:nvSpPr>
          <p:cNvPr id="7" name="TextBox 6">
            <a:extLst>
              <a:ext uri="{FF2B5EF4-FFF2-40B4-BE49-F238E27FC236}">
                <a16:creationId xmlns:a16="http://schemas.microsoft.com/office/drawing/2014/main" id="{F5F0DF5E-E8E3-A414-D780-B29AC15D668A}"/>
              </a:ext>
            </a:extLst>
          </p:cNvPr>
          <p:cNvSpPr txBox="1"/>
          <p:nvPr/>
        </p:nvSpPr>
        <p:spPr>
          <a:xfrm>
            <a:off x="1006472" y="7019036"/>
            <a:ext cx="12617448" cy="276999"/>
          </a:xfrm>
          <a:prstGeom prst="rect">
            <a:avLst/>
          </a:prstGeom>
          <a:noFill/>
        </p:spPr>
        <p:txBody>
          <a:bodyPr wrap="square">
            <a:spAutoFit/>
          </a:bodyPr>
          <a:lstStyle/>
          <a:p>
            <a:r>
              <a:rPr lang="en-US" sz="1200" dirty="0">
                <a:latin typeface="Lub Dub Medium" panose="020B0603030403020204" pitchFamily="34" charset="0"/>
              </a:rPr>
              <a:t>CrCl indicates creatinine clearance; INR, international normalized ratio; OAC, oral anticoagulant; </a:t>
            </a:r>
            <a:r>
              <a:rPr lang="en-US" sz="1200" dirty="0" err="1">
                <a:latin typeface="Lub Dub Medium" panose="020B0603030403020204" pitchFamily="34" charset="0"/>
              </a:rPr>
              <a:t>Scr</a:t>
            </a:r>
            <a:r>
              <a:rPr lang="en-US" sz="1200" dirty="0">
                <a:latin typeface="Lub Dub Medium" panose="020B0603030403020204" pitchFamily="34" charset="0"/>
              </a:rPr>
              <a:t>, serum creatinine; and VKA, vitamin K antagonist.</a:t>
            </a:r>
          </a:p>
        </p:txBody>
      </p:sp>
    </p:spTree>
    <p:extLst>
      <p:ext uri="{BB962C8B-B14F-4D97-AF65-F5344CB8AC3E}">
        <p14:creationId xmlns:p14="http://schemas.microsoft.com/office/powerpoint/2010/main" val="40012016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60C2972C-B77A-4E08-56C0-F44D840AB1D6}"/>
              </a:ext>
            </a:extLst>
          </p:cNvPr>
          <p:cNvSpPr>
            <a:spLocks noGrp="1"/>
          </p:cNvSpPr>
          <p:nvPr>
            <p:ph type="ctrTitle"/>
          </p:nvPr>
        </p:nvSpPr>
        <p:spPr>
          <a:xfrm>
            <a:off x="3116258" y="427212"/>
            <a:ext cx="8397879" cy="754544"/>
          </a:xfrm>
        </p:spPr>
        <p:txBody>
          <a:bodyPr/>
          <a:lstStyle/>
          <a:p>
            <a:r>
              <a:rPr lang="en-US" sz="2800" dirty="0">
                <a:latin typeface="Lub Dub Medium" panose="020B0603030403020204" pitchFamily="34" charset="0"/>
              </a:rPr>
              <a:t>Table 13. OACs Pharmacokinetic Characteristics and Dosing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87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7" name="Table 6">
            <a:extLst>
              <a:ext uri="{FF2B5EF4-FFF2-40B4-BE49-F238E27FC236}">
                <a16:creationId xmlns:a16="http://schemas.microsoft.com/office/drawing/2014/main" id="{6D29E43D-0444-9BAC-E19B-3A56AF21F5F6}"/>
              </a:ext>
            </a:extLst>
          </p:cNvPr>
          <p:cNvGraphicFramePr>
            <a:graphicFrameLocks noGrp="1"/>
          </p:cNvGraphicFramePr>
          <p:nvPr>
            <p:extLst>
              <p:ext uri="{D42A27DB-BD31-4B8C-83A1-F6EECF244321}">
                <p14:modId xmlns:p14="http://schemas.microsoft.com/office/powerpoint/2010/main" val="4085444645"/>
              </p:ext>
            </p:extLst>
          </p:nvPr>
        </p:nvGraphicFramePr>
        <p:xfrm>
          <a:off x="685798" y="1286403"/>
          <a:ext cx="13258800" cy="3352800"/>
        </p:xfrm>
        <a:graphic>
          <a:graphicData uri="http://schemas.openxmlformats.org/drawingml/2006/table">
            <a:tbl>
              <a:tblPr firstRow="1" firstCol="1" bandRow="1"/>
              <a:tblGrid>
                <a:gridCol w="1711146">
                  <a:extLst>
                    <a:ext uri="{9D8B030D-6E8A-4147-A177-3AD203B41FA5}">
                      <a16:colId xmlns:a16="http://schemas.microsoft.com/office/drawing/2014/main" val="2534604548"/>
                    </a:ext>
                  </a:extLst>
                </a:gridCol>
                <a:gridCol w="1175510">
                  <a:extLst>
                    <a:ext uri="{9D8B030D-6E8A-4147-A177-3AD203B41FA5}">
                      <a16:colId xmlns:a16="http://schemas.microsoft.com/office/drawing/2014/main" val="2510498273"/>
                    </a:ext>
                  </a:extLst>
                </a:gridCol>
                <a:gridCol w="1728691">
                  <a:extLst>
                    <a:ext uri="{9D8B030D-6E8A-4147-A177-3AD203B41FA5}">
                      <a16:colId xmlns:a16="http://schemas.microsoft.com/office/drawing/2014/main" val="2253795751"/>
                    </a:ext>
                  </a:extLst>
                </a:gridCol>
                <a:gridCol w="1037215">
                  <a:extLst>
                    <a:ext uri="{9D8B030D-6E8A-4147-A177-3AD203B41FA5}">
                      <a16:colId xmlns:a16="http://schemas.microsoft.com/office/drawing/2014/main" val="3800777305"/>
                    </a:ext>
                  </a:extLst>
                </a:gridCol>
                <a:gridCol w="1728691">
                  <a:extLst>
                    <a:ext uri="{9D8B030D-6E8A-4147-A177-3AD203B41FA5}">
                      <a16:colId xmlns:a16="http://schemas.microsoft.com/office/drawing/2014/main" val="2527348357"/>
                    </a:ext>
                  </a:extLst>
                </a:gridCol>
                <a:gridCol w="968066">
                  <a:extLst>
                    <a:ext uri="{9D8B030D-6E8A-4147-A177-3AD203B41FA5}">
                      <a16:colId xmlns:a16="http://schemas.microsoft.com/office/drawing/2014/main" val="282942531"/>
                    </a:ext>
                  </a:extLst>
                </a:gridCol>
                <a:gridCol w="1659543">
                  <a:extLst>
                    <a:ext uri="{9D8B030D-6E8A-4147-A177-3AD203B41FA5}">
                      <a16:colId xmlns:a16="http://schemas.microsoft.com/office/drawing/2014/main" val="530736395"/>
                    </a:ext>
                  </a:extLst>
                </a:gridCol>
                <a:gridCol w="898919">
                  <a:extLst>
                    <a:ext uri="{9D8B030D-6E8A-4147-A177-3AD203B41FA5}">
                      <a16:colId xmlns:a16="http://schemas.microsoft.com/office/drawing/2014/main" val="3192138335"/>
                    </a:ext>
                  </a:extLst>
                </a:gridCol>
                <a:gridCol w="1382953">
                  <a:extLst>
                    <a:ext uri="{9D8B030D-6E8A-4147-A177-3AD203B41FA5}">
                      <a16:colId xmlns:a16="http://schemas.microsoft.com/office/drawing/2014/main" val="768970511"/>
                    </a:ext>
                  </a:extLst>
                </a:gridCol>
                <a:gridCol w="968066">
                  <a:extLst>
                    <a:ext uri="{9D8B030D-6E8A-4147-A177-3AD203B41FA5}">
                      <a16:colId xmlns:a16="http://schemas.microsoft.com/office/drawing/2014/main" val="3461519680"/>
                    </a:ext>
                  </a:extLst>
                </a:gridCol>
              </a:tblGrid>
              <a:tr h="1520608">
                <a:tc rowSpan="2">
                  <a:txBody>
                    <a:bodyPr/>
                    <a:lstStyle/>
                    <a:p>
                      <a:pPr marL="0" marR="0">
                        <a:lnSpc>
                          <a:spcPct val="1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Renal dosing adjustment based on actual body weight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CrCl &gt;30 mL/min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150 mg</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twice daily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CrCl &gt;50 mL/ 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20 mg daily</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with the</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biggest</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meal*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5 mg twice</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daily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CrCl &gt;50 to</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≤95 mL/ 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60 mg once</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daily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9230589"/>
                  </a:ext>
                </a:extLst>
              </a:tr>
              <a:tr h="1832192">
                <a:tc vMerge="1">
                  <a:txBody>
                    <a:bodyPr/>
                    <a:lstStyle/>
                    <a:p>
                      <a:endParaRPr lang="en-US"/>
                    </a:p>
                  </a:txBody>
                  <a:tcPr/>
                </a:tc>
                <a:tc vMerge="1">
                  <a:txBody>
                    <a:bodyPr/>
                    <a:lstStyle/>
                    <a:p>
                      <a:endParaRPr lang="en-US"/>
                    </a:p>
                  </a:txBody>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CrCl 15-30</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mL/min</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75 mg twice</a:t>
                      </a:r>
                    </a:p>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Daily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CrCl 15-50</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mL/min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15 mg daily</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with the</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biggest</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meal*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If any 2 of the</a:t>
                      </a:r>
                    </a:p>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following:</a:t>
                      </a:r>
                    </a:p>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age ≥80</a:t>
                      </a:r>
                    </a:p>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y, body</a:t>
                      </a:r>
                    </a:p>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weight ≤60 kg, SCr ≥1.5 mg/dL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2.5 mg twice</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daily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CrCl 15-50</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mL/min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30 mg once</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daily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6851448"/>
                  </a:ext>
                </a:extLst>
              </a:tr>
            </a:tbl>
          </a:graphicData>
        </a:graphic>
      </p:graphicFrame>
      <p:sp>
        <p:nvSpPr>
          <p:cNvPr id="8" name="TextBox 7">
            <a:extLst>
              <a:ext uri="{FF2B5EF4-FFF2-40B4-BE49-F238E27FC236}">
                <a16:creationId xmlns:a16="http://schemas.microsoft.com/office/drawing/2014/main" id="{C7044D8F-0FE1-AE49-F787-41A2713668CF}"/>
              </a:ext>
            </a:extLst>
          </p:cNvPr>
          <p:cNvSpPr txBox="1"/>
          <p:nvPr/>
        </p:nvSpPr>
        <p:spPr>
          <a:xfrm>
            <a:off x="685797" y="4741663"/>
            <a:ext cx="12617448" cy="276999"/>
          </a:xfrm>
          <a:prstGeom prst="rect">
            <a:avLst/>
          </a:prstGeom>
          <a:noFill/>
        </p:spPr>
        <p:txBody>
          <a:bodyPr wrap="square">
            <a:spAutoFit/>
          </a:bodyPr>
          <a:lstStyle/>
          <a:p>
            <a:r>
              <a:rPr lang="en-US" sz="1200" dirty="0">
                <a:latin typeface="Lub Dub Medium" panose="020B0603030403020204" pitchFamily="34" charset="0"/>
              </a:rPr>
              <a:t>CrCl indicates creatinine clearance; INR, international normalized ratio; OAC, oral anticoagulant; </a:t>
            </a:r>
            <a:r>
              <a:rPr lang="en-US" sz="1200" dirty="0" err="1">
                <a:latin typeface="Lub Dub Medium" panose="020B0603030403020204" pitchFamily="34" charset="0"/>
              </a:rPr>
              <a:t>Scr</a:t>
            </a:r>
            <a:r>
              <a:rPr lang="en-US" sz="1200" dirty="0">
                <a:latin typeface="Lub Dub Medium" panose="020B0603030403020204" pitchFamily="34" charset="0"/>
              </a:rPr>
              <a:t>, serum creatinine; and VKA, vitamin K antagonist.</a:t>
            </a:r>
          </a:p>
        </p:txBody>
      </p:sp>
      <p:sp>
        <p:nvSpPr>
          <p:cNvPr id="10" name="TextBox 9">
            <a:extLst>
              <a:ext uri="{FF2B5EF4-FFF2-40B4-BE49-F238E27FC236}">
                <a16:creationId xmlns:a16="http://schemas.microsoft.com/office/drawing/2014/main" id="{492977E1-ACAF-83D1-F0D5-8BDAB680631E}"/>
              </a:ext>
            </a:extLst>
          </p:cNvPr>
          <p:cNvSpPr txBox="1"/>
          <p:nvPr/>
        </p:nvSpPr>
        <p:spPr>
          <a:xfrm>
            <a:off x="685797" y="5121122"/>
            <a:ext cx="13342939" cy="830997"/>
          </a:xfrm>
          <a:prstGeom prst="rect">
            <a:avLst/>
          </a:prstGeom>
          <a:noFill/>
        </p:spPr>
        <p:txBody>
          <a:bodyPr wrap="square">
            <a:spAutoFit/>
          </a:bodyPr>
          <a:lstStyle/>
          <a:p>
            <a:r>
              <a:rPr lang="en-US" sz="1200" dirty="0">
                <a:latin typeface="Lub Dub Medium" panose="020B0603030403020204" pitchFamily="34" charset="0"/>
              </a:rPr>
              <a:t>*The effect of food (high-fat, high-calorie meal) on bioavailability for 10- and 20-mg tablet was evaluated in 24 subjects under fed and fasting conditions. After a single oral 20-mg dose, area</a:t>
            </a:r>
          </a:p>
          <a:p>
            <a:r>
              <a:rPr lang="en-US" sz="1200" dirty="0">
                <a:latin typeface="Lub Dub Medium" panose="020B0603030403020204" pitchFamily="34" charset="0"/>
              </a:rPr>
              <a:t>under the curve was increased by 39%, and </a:t>
            </a:r>
            <a:r>
              <a:rPr lang="en-US" sz="1200" dirty="0" err="1">
                <a:latin typeface="Lub Dub Medium" panose="020B0603030403020204" pitchFamily="34" charset="0"/>
              </a:rPr>
              <a:t>Cmax</a:t>
            </a:r>
            <a:r>
              <a:rPr lang="en-US" sz="1200" dirty="0">
                <a:latin typeface="Lub Dub Medium" panose="020B0603030403020204" pitchFamily="34" charset="0"/>
              </a:rPr>
              <a:t> was increased by 76% under fed condition, but area under the curve and </a:t>
            </a:r>
            <a:r>
              <a:rPr lang="en-US" sz="1200" dirty="0" err="1">
                <a:latin typeface="Lub Dub Medium" panose="020B0603030403020204" pitchFamily="34" charset="0"/>
              </a:rPr>
              <a:t>Cmax</a:t>
            </a:r>
            <a:r>
              <a:rPr lang="en-US" sz="1200" dirty="0">
                <a:latin typeface="Lub Dub Medium" panose="020B0603030403020204" pitchFamily="34" charset="0"/>
              </a:rPr>
              <a:t> were similar between fasting and fed conditions.19</a:t>
            </a:r>
          </a:p>
        </p:txBody>
      </p:sp>
    </p:spTree>
    <p:extLst>
      <p:ext uri="{BB962C8B-B14F-4D97-AF65-F5344CB8AC3E}">
        <p14:creationId xmlns:p14="http://schemas.microsoft.com/office/powerpoint/2010/main" val="2285054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325F281F-79D8-3668-AA7E-E46C8569980D}"/>
              </a:ext>
            </a:extLst>
          </p:cNvPr>
          <p:cNvSpPr>
            <a:spLocks noGrp="1"/>
          </p:cNvSpPr>
          <p:nvPr>
            <p:ph type="ctrTitle"/>
          </p:nvPr>
        </p:nvSpPr>
        <p:spPr>
          <a:xfrm>
            <a:off x="2793206" y="66676"/>
            <a:ext cx="9043987" cy="914399"/>
          </a:xfrm>
        </p:spPr>
        <p:txBody>
          <a:bodyPr/>
          <a:lstStyle/>
          <a:p>
            <a:r>
              <a:rPr lang="en-US" sz="2800" dirty="0">
                <a:latin typeface="Lub Dub Medium" panose="020B0603030403020204" pitchFamily="34" charset="0"/>
              </a:rPr>
              <a:t>Table 13. OACs Pharmacokinetic Characteristics and Dosing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88</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6" name="Table 5">
            <a:extLst>
              <a:ext uri="{FF2B5EF4-FFF2-40B4-BE49-F238E27FC236}">
                <a16:creationId xmlns:a16="http://schemas.microsoft.com/office/drawing/2014/main" id="{8B96BED4-B888-AE5E-4C70-E78D54321600}"/>
              </a:ext>
            </a:extLst>
          </p:cNvPr>
          <p:cNvGraphicFramePr>
            <a:graphicFrameLocks noGrp="1"/>
          </p:cNvGraphicFramePr>
          <p:nvPr>
            <p:extLst>
              <p:ext uri="{D42A27DB-BD31-4B8C-83A1-F6EECF244321}">
                <p14:modId xmlns:p14="http://schemas.microsoft.com/office/powerpoint/2010/main" val="1437894511"/>
              </p:ext>
            </p:extLst>
          </p:nvPr>
        </p:nvGraphicFramePr>
        <p:xfrm>
          <a:off x="1852613" y="1143000"/>
          <a:ext cx="12617449" cy="6309360"/>
        </p:xfrm>
        <a:graphic>
          <a:graphicData uri="http://schemas.openxmlformats.org/drawingml/2006/table">
            <a:tbl>
              <a:tblPr firstRow="1" firstCol="1" bandRow="1"/>
              <a:tblGrid>
                <a:gridCol w="1991034">
                  <a:extLst>
                    <a:ext uri="{9D8B030D-6E8A-4147-A177-3AD203B41FA5}">
                      <a16:colId xmlns:a16="http://schemas.microsoft.com/office/drawing/2014/main" val="306858859"/>
                    </a:ext>
                  </a:extLst>
                </a:gridCol>
                <a:gridCol w="1726067">
                  <a:extLst>
                    <a:ext uri="{9D8B030D-6E8A-4147-A177-3AD203B41FA5}">
                      <a16:colId xmlns:a16="http://schemas.microsoft.com/office/drawing/2014/main" val="1360676106"/>
                    </a:ext>
                  </a:extLst>
                </a:gridCol>
                <a:gridCol w="2417503">
                  <a:extLst>
                    <a:ext uri="{9D8B030D-6E8A-4147-A177-3AD203B41FA5}">
                      <a16:colId xmlns:a16="http://schemas.microsoft.com/office/drawing/2014/main" val="3074078669"/>
                    </a:ext>
                  </a:extLst>
                </a:gridCol>
                <a:gridCol w="2170201">
                  <a:extLst>
                    <a:ext uri="{9D8B030D-6E8A-4147-A177-3AD203B41FA5}">
                      <a16:colId xmlns:a16="http://schemas.microsoft.com/office/drawing/2014/main" val="1256469948"/>
                    </a:ext>
                  </a:extLst>
                </a:gridCol>
                <a:gridCol w="2245906">
                  <a:extLst>
                    <a:ext uri="{9D8B030D-6E8A-4147-A177-3AD203B41FA5}">
                      <a16:colId xmlns:a16="http://schemas.microsoft.com/office/drawing/2014/main" val="537409551"/>
                    </a:ext>
                  </a:extLst>
                </a:gridCol>
                <a:gridCol w="2066738">
                  <a:extLst>
                    <a:ext uri="{9D8B030D-6E8A-4147-A177-3AD203B41FA5}">
                      <a16:colId xmlns:a16="http://schemas.microsoft.com/office/drawing/2014/main" val="4100154176"/>
                    </a:ext>
                  </a:extLst>
                </a:gridCol>
              </a:tblGrid>
              <a:tr h="272415">
                <a:tc>
                  <a:txBody>
                    <a:bodyPr/>
                    <a:lstStyle/>
                    <a:p>
                      <a:pPr marL="0" marR="0">
                        <a:lnSpc>
                          <a:spcPct val="15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Drug interaction management based on concomitant therapy of CYP3A4 inhibitors/p-glycoprotein inhibitors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Adjust dose based on INR trends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CrCl 30-50 mL/</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min with</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concomitant</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use of</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dronedarone</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or systemic ketoconazole: 75 mg twice daily</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CrCl &lt; 30 mL/min: avoid dabigatran use concomitantly with dronedarone or systemic ketoconazole </a:t>
                      </a:r>
                    </a:p>
                    <a:p>
                      <a:pPr marL="0" marR="0">
                        <a:lnSpc>
                          <a:spcPct val="150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Avoid rivaroxaban use with concomitant therapy of combined p-glycoprotein and strong CYP3A4 inhibitors (</a:t>
                      </a:r>
                      <a:r>
                        <a:rPr lang="en-US" sz="1800" dirty="0" err="1">
                          <a:effectLst/>
                          <a:latin typeface="Times New Roman" panose="02020603050405020304" pitchFamily="18" charset="0"/>
                          <a:ea typeface="Times New Roman" panose="02020603050405020304" pitchFamily="18" charset="0"/>
                        </a:rPr>
                        <a:t>eg</a:t>
                      </a:r>
                      <a:r>
                        <a:rPr lang="en-US" sz="1800" dirty="0">
                          <a:effectLst/>
                          <a:latin typeface="Times New Roman" panose="02020603050405020304" pitchFamily="18" charset="0"/>
                          <a:ea typeface="Times New Roman" panose="02020603050405020304" pitchFamily="18" charset="0"/>
                        </a:rPr>
                        <a:t>, systemic ketoconazole and ritonavir)</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No dose adjustment required with clarithromycin</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Avoid rivaroxaban use in patients with CrCl 15 to &lt; 80 mL/min receiving combined p-glycoprotein and moderate CYP3A4 inhibitors (</a:t>
                      </a:r>
                      <a:r>
                        <a:rPr lang="en-US" sz="1800" dirty="0" err="1">
                          <a:effectLst/>
                          <a:latin typeface="Times New Roman" panose="02020603050405020304" pitchFamily="18" charset="0"/>
                          <a:ea typeface="Times New Roman" panose="02020603050405020304" pitchFamily="18" charset="0"/>
                        </a:rPr>
                        <a:t>eg</a:t>
                      </a:r>
                      <a:r>
                        <a:rPr lang="en-US" sz="1800" dirty="0">
                          <a:effectLst/>
                          <a:latin typeface="Times New Roman" panose="02020603050405020304" pitchFamily="18" charset="0"/>
                          <a:ea typeface="Times New Roman" panose="02020603050405020304" pitchFamily="18" charset="0"/>
                        </a:rPr>
                        <a:t>, erythromycin)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In patients receiving apixaban 5 mg twice daily, reduce dose to 2.5 mg twice daily when combined p-glycoprotein and strong CYP3A4 inhibitors (</a:t>
                      </a:r>
                      <a:r>
                        <a:rPr lang="en-US" sz="1800" dirty="0" err="1">
                          <a:effectLst/>
                          <a:latin typeface="Times New Roman" panose="02020603050405020304" pitchFamily="18" charset="0"/>
                          <a:ea typeface="Times New Roman" panose="02020603050405020304" pitchFamily="18" charset="0"/>
                        </a:rPr>
                        <a:t>eg</a:t>
                      </a:r>
                      <a:r>
                        <a:rPr lang="en-US" sz="1800" dirty="0">
                          <a:effectLst/>
                          <a:latin typeface="Times New Roman" panose="02020603050405020304" pitchFamily="18" charset="0"/>
                          <a:ea typeface="Times New Roman" panose="02020603050405020304" pitchFamily="18" charset="0"/>
                        </a:rPr>
                        <a:t>, itraconazole, systemic ketoconazole, ritonavir) are concomitantly used</a:t>
                      </a:r>
                    </a:p>
                    <a:p>
                      <a:pPr marL="0" marR="0">
                        <a:lnSpc>
                          <a:spcPct val="10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a:ea typeface="Times New Roman" panose="02020603050405020304" pitchFamily="18" charset="0"/>
                        </a:rPr>
                        <a:t>If patients already receiving apixaban 2.5 mg twice daily, avoid apixaban use if combined p-glycoprotein and strong CYP3A4 inhibitors are used concomitantly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No dose adjustment is required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7869403"/>
                  </a:ext>
                </a:extLst>
              </a:tr>
            </a:tbl>
          </a:graphicData>
        </a:graphic>
      </p:graphicFrame>
      <p:sp>
        <p:nvSpPr>
          <p:cNvPr id="7" name="TextBox 6">
            <a:extLst>
              <a:ext uri="{FF2B5EF4-FFF2-40B4-BE49-F238E27FC236}">
                <a16:creationId xmlns:a16="http://schemas.microsoft.com/office/drawing/2014/main" id="{9F49C851-063B-4A6B-9790-C837A54E732E}"/>
              </a:ext>
            </a:extLst>
          </p:cNvPr>
          <p:cNvSpPr txBox="1"/>
          <p:nvPr/>
        </p:nvSpPr>
        <p:spPr>
          <a:xfrm>
            <a:off x="160338" y="5513368"/>
            <a:ext cx="1707060" cy="1938992"/>
          </a:xfrm>
          <a:prstGeom prst="rect">
            <a:avLst/>
          </a:prstGeom>
          <a:noFill/>
        </p:spPr>
        <p:txBody>
          <a:bodyPr wrap="square">
            <a:spAutoFit/>
          </a:bodyPr>
          <a:lstStyle/>
          <a:p>
            <a:r>
              <a:rPr lang="en-US" sz="1200" dirty="0">
                <a:latin typeface="Lub Dub Medium" panose="020B0603030403020204" pitchFamily="34" charset="0"/>
              </a:rPr>
              <a:t>CrCl indicates creatinine clearance; INR, international normalized ratio; OAC, oral anticoagulant; </a:t>
            </a:r>
            <a:r>
              <a:rPr lang="en-US" sz="1200" dirty="0" err="1">
                <a:latin typeface="Lub Dub Medium" panose="020B0603030403020204" pitchFamily="34" charset="0"/>
              </a:rPr>
              <a:t>Scr</a:t>
            </a:r>
            <a:r>
              <a:rPr lang="en-US" sz="1200" dirty="0">
                <a:latin typeface="Lub Dub Medium" panose="020B0603030403020204" pitchFamily="34" charset="0"/>
              </a:rPr>
              <a:t>, serum creatinine; and VKA, vitamin K antagonist.</a:t>
            </a:r>
          </a:p>
        </p:txBody>
      </p:sp>
    </p:spTree>
    <p:extLst>
      <p:ext uri="{BB962C8B-B14F-4D97-AF65-F5344CB8AC3E}">
        <p14:creationId xmlns:p14="http://schemas.microsoft.com/office/powerpoint/2010/main" val="20196694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9F611755-ED52-24B9-B413-0A4BE204DC57}"/>
              </a:ext>
            </a:extLst>
          </p:cNvPr>
          <p:cNvSpPr>
            <a:spLocks noGrp="1"/>
          </p:cNvSpPr>
          <p:nvPr>
            <p:ph type="ctrTitle"/>
          </p:nvPr>
        </p:nvSpPr>
        <p:spPr>
          <a:xfrm>
            <a:off x="1485895" y="838200"/>
            <a:ext cx="11658600" cy="914399"/>
          </a:xfrm>
        </p:spPr>
        <p:txBody>
          <a:bodyPr/>
          <a:lstStyle/>
          <a:p>
            <a:r>
              <a:rPr lang="en-US" sz="2800" dirty="0">
                <a:latin typeface="Lub Dub Medium" panose="020B0603030403020204" pitchFamily="34" charset="0"/>
              </a:rPr>
              <a:t>Table 13. OACs Pharmacokinetic Characteristics and Dosing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89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7" name="Table 6">
            <a:extLst>
              <a:ext uri="{FF2B5EF4-FFF2-40B4-BE49-F238E27FC236}">
                <a16:creationId xmlns:a16="http://schemas.microsoft.com/office/drawing/2014/main" id="{B8966A21-7307-792D-109F-43475CFE9497}"/>
              </a:ext>
            </a:extLst>
          </p:cNvPr>
          <p:cNvGraphicFramePr>
            <a:graphicFrameLocks noGrp="1"/>
          </p:cNvGraphicFramePr>
          <p:nvPr>
            <p:extLst>
              <p:ext uri="{D42A27DB-BD31-4B8C-83A1-F6EECF244321}">
                <p14:modId xmlns:p14="http://schemas.microsoft.com/office/powerpoint/2010/main" val="3134574701"/>
              </p:ext>
            </p:extLst>
          </p:nvPr>
        </p:nvGraphicFramePr>
        <p:xfrm>
          <a:off x="1006472" y="2057400"/>
          <a:ext cx="12617449" cy="3291840"/>
        </p:xfrm>
        <a:graphic>
          <a:graphicData uri="http://schemas.openxmlformats.org/drawingml/2006/table">
            <a:tbl>
              <a:tblPr firstRow="1" firstCol="1" bandRow="1"/>
              <a:tblGrid>
                <a:gridCol w="1991034">
                  <a:extLst>
                    <a:ext uri="{9D8B030D-6E8A-4147-A177-3AD203B41FA5}">
                      <a16:colId xmlns:a16="http://schemas.microsoft.com/office/drawing/2014/main" val="3157562762"/>
                    </a:ext>
                  </a:extLst>
                </a:gridCol>
                <a:gridCol w="1726067">
                  <a:extLst>
                    <a:ext uri="{9D8B030D-6E8A-4147-A177-3AD203B41FA5}">
                      <a16:colId xmlns:a16="http://schemas.microsoft.com/office/drawing/2014/main" val="3739953436"/>
                    </a:ext>
                  </a:extLst>
                </a:gridCol>
                <a:gridCol w="2417503">
                  <a:extLst>
                    <a:ext uri="{9D8B030D-6E8A-4147-A177-3AD203B41FA5}">
                      <a16:colId xmlns:a16="http://schemas.microsoft.com/office/drawing/2014/main" val="1791551006"/>
                    </a:ext>
                  </a:extLst>
                </a:gridCol>
                <a:gridCol w="2170201">
                  <a:extLst>
                    <a:ext uri="{9D8B030D-6E8A-4147-A177-3AD203B41FA5}">
                      <a16:colId xmlns:a16="http://schemas.microsoft.com/office/drawing/2014/main" val="3718003393"/>
                    </a:ext>
                  </a:extLst>
                </a:gridCol>
                <a:gridCol w="2245906">
                  <a:extLst>
                    <a:ext uri="{9D8B030D-6E8A-4147-A177-3AD203B41FA5}">
                      <a16:colId xmlns:a16="http://schemas.microsoft.com/office/drawing/2014/main" val="243010650"/>
                    </a:ext>
                  </a:extLst>
                </a:gridCol>
                <a:gridCol w="2066738">
                  <a:extLst>
                    <a:ext uri="{9D8B030D-6E8A-4147-A177-3AD203B41FA5}">
                      <a16:colId xmlns:a16="http://schemas.microsoft.com/office/drawing/2014/main" val="1108968391"/>
                    </a:ext>
                  </a:extLst>
                </a:gridCol>
              </a:tblGrid>
              <a:tr h="272415">
                <a:tc>
                  <a:txBody>
                    <a:bodyPr/>
                    <a:lstStyle/>
                    <a:p>
                      <a:pPr marL="0" marR="0">
                        <a:lnSpc>
                          <a:spcPct val="1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Drug interaction management based on concomitant therapy of p-glycoprotein/ CYP3A4 inducers (</a:t>
                      </a:r>
                      <a:r>
                        <a:rPr lang="en-US" sz="1800" b="1" dirty="0" err="1">
                          <a:effectLst/>
                          <a:latin typeface="Times New Roman" panose="02020603050405020304" pitchFamily="18" charset="0"/>
                          <a:ea typeface="Times New Roman" panose="02020603050405020304" pitchFamily="18" charset="0"/>
                        </a:rPr>
                        <a:t>eg</a:t>
                      </a:r>
                      <a:r>
                        <a:rPr lang="en-US" sz="1800" b="1" dirty="0">
                          <a:effectLst/>
                          <a:latin typeface="Times New Roman" panose="02020603050405020304" pitchFamily="18" charset="0"/>
                          <a:ea typeface="Times New Roman" panose="02020603050405020304" pitchFamily="18" charset="0"/>
                        </a:rPr>
                        <a:t>, carbamazepine, phenytoin, rifampin, St. John’s wort)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Adjust dose based on INR trends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Avoid 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Avoid use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Avoid 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Avoid use with rifampin. No study evaluated the effect of other p-glycoprotein/ CYP3A4 inducers on </a:t>
                      </a:r>
                      <a:r>
                        <a:rPr lang="en-US" sz="1800" dirty="0" err="1">
                          <a:effectLst/>
                          <a:latin typeface="Times New Roman" panose="02020603050405020304" pitchFamily="18" charset="0"/>
                          <a:ea typeface="Times New Roman" panose="02020603050405020304" pitchFamily="18" charset="0"/>
                        </a:rPr>
                        <a:t>edoxaban</a:t>
                      </a:r>
                      <a:r>
                        <a:rPr lang="en-US" sz="1800" dirty="0">
                          <a:effectLst/>
                          <a:latin typeface="Times New Roman" panose="02020603050405020304" pitchFamily="18" charset="0"/>
                          <a:ea typeface="Times New Roman" panose="02020603050405020304" pitchFamily="18" charset="0"/>
                        </a:rPr>
                        <a:t> drug levels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0372737"/>
                  </a:ext>
                </a:extLst>
              </a:tr>
            </a:tbl>
          </a:graphicData>
        </a:graphic>
      </p:graphicFrame>
      <p:sp>
        <p:nvSpPr>
          <p:cNvPr id="8" name="TextBox 7">
            <a:extLst>
              <a:ext uri="{FF2B5EF4-FFF2-40B4-BE49-F238E27FC236}">
                <a16:creationId xmlns:a16="http://schemas.microsoft.com/office/drawing/2014/main" id="{EC55C2B8-A252-B39E-E4BB-C81396F73911}"/>
              </a:ext>
            </a:extLst>
          </p:cNvPr>
          <p:cNvSpPr txBox="1"/>
          <p:nvPr/>
        </p:nvSpPr>
        <p:spPr>
          <a:xfrm>
            <a:off x="1006471" y="5477440"/>
            <a:ext cx="12617448" cy="276999"/>
          </a:xfrm>
          <a:prstGeom prst="rect">
            <a:avLst/>
          </a:prstGeom>
          <a:noFill/>
        </p:spPr>
        <p:txBody>
          <a:bodyPr wrap="square">
            <a:spAutoFit/>
          </a:bodyPr>
          <a:lstStyle/>
          <a:p>
            <a:r>
              <a:rPr lang="en-US" sz="1200" dirty="0">
                <a:latin typeface="Lub Dub Medium" panose="020B0603030403020204" pitchFamily="34" charset="0"/>
              </a:rPr>
              <a:t>CrCl indicates creatinine clearance; INR, international normalized ratio; OAC, oral anticoagulant; </a:t>
            </a:r>
            <a:r>
              <a:rPr lang="en-US" sz="1200" dirty="0" err="1">
                <a:latin typeface="Lub Dub Medium" panose="020B0603030403020204" pitchFamily="34" charset="0"/>
              </a:rPr>
              <a:t>Scr</a:t>
            </a:r>
            <a:r>
              <a:rPr lang="en-US" sz="1200" dirty="0">
                <a:latin typeface="Lub Dub Medium" panose="020B0603030403020204" pitchFamily="34" charset="0"/>
              </a:rPr>
              <a:t>, serum creatinine; and VKA, vitamin K antagonist.</a:t>
            </a:r>
          </a:p>
        </p:txBody>
      </p:sp>
    </p:spTree>
    <p:extLst>
      <p:ext uri="{BB962C8B-B14F-4D97-AF65-F5344CB8AC3E}">
        <p14:creationId xmlns:p14="http://schemas.microsoft.com/office/powerpoint/2010/main" val="2372076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9</a:t>
            </a:fld>
            <a:endParaRPr lang="en-US" dirty="0"/>
          </a:p>
        </p:txBody>
      </p:sp>
      <p:sp>
        <p:nvSpPr>
          <p:cNvPr id="2" name="Title 3">
            <a:extLst>
              <a:ext uri="{FF2B5EF4-FFF2-40B4-BE49-F238E27FC236}">
                <a16:creationId xmlns:a16="http://schemas.microsoft.com/office/drawing/2014/main" id="{AC7EDBF0-3C8A-0CF0-8A77-E61DACED74A1}"/>
              </a:ext>
            </a:extLst>
          </p:cNvPr>
          <p:cNvSpPr>
            <a:spLocks noGrp="1"/>
          </p:cNvSpPr>
          <p:nvPr>
            <p:ph type="ctrTitle"/>
          </p:nvPr>
        </p:nvSpPr>
        <p:spPr>
          <a:xfrm>
            <a:off x="4114800" y="1752600"/>
            <a:ext cx="6400800" cy="609599"/>
          </a:xfrm>
        </p:spPr>
        <p:txBody>
          <a:bodyPr/>
          <a:lstStyle/>
          <a:p>
            <a:r>
              <a:rPr lang="en-US" sz="3600" dirty="0">
                <a:latin typeface="Lub Dub Medium" panose="020B0603030403020204" pitchFamily="34" charset="0"/>
              </a:rPr>
              <a:t>Top 10 Take Home Messages</a:t>
            </a:r>
          </a:p>
        </p:txBody>
      </p:sp>
      <p:sp>
        <p:nvSpPr>
          <p:cNvPr id="3" name="TextBox 2">
            <a:extLst>
              <a:ext uri="{FF2B5EF4-FFF2-40B4-BE49-F238E27FC236}">
                <a16:creationId xmlns:a16="http://schemas.microsoft.com/office/drawing/2014/main" id="{D040E18D-CDE9-CE25-2DCA-E44A196397E3}"/>
              </a:ext>
            </a:extLst>
          </p:cNvPr>
          <p:cNvSpPr txBox="1"/>
          <p:nvPr/>
        </p:nvSpPr>
        <p:spPr>
          <a:xfrm>
            <a:off x="1924050" y="2914471"/>
            <a:ext cx="10782300" cy="2400657"/>
          </a:xfrm>
          <a:prstGeom prst="rect">
            <a:avLst/>
          </a:prstGeom>
          <a:noFill/>
        </p:spPr>
        <p:txBody>
          <a:bodyPr wrap="square">
            <a:spAutoFit/>
          </a:bodyPr>
          <a:lstStyle/>
          <a:p>
            <a:r>
              <a:rPr lang="en-US" sz="3000" dirty="0">
                <a:latin typeface="Lub Dub Medium" panose="020B0603030403020204" pitchFamily="34" charset="0"/>
              </a:rPr>
              <a:t>5. </a:t>
            </a:r>
            <a:r>
              <a:rPr lang="en-US" sz="3000" dirty="0">
                <a:latin typeface="Lub Dub Bold" panose="020B0803030403020204" pitchFamily="34" charset="0"/>
              </a:rPr>
              <a:t>Early rhythm control: </a:t>
            </a:r>
            <a:r>
              <a:rPr lang="en-US" sz="3000" dirty="0">
                <a:latin typeface="Lub Dub Medium" panose="020B0603030403020204" pitchFamily="34" charset="0"/>
              </a:rPr>
              <a:t>With the emergence of new and consistent evidence, this guideline emphasizes the importance of early and continued management of patients with AF that should focus on maintaining sinus rhythm and minimizing AF burden.</a:t>
            </a:r>
          </a:p>
        </p:txBody>
      </p:sp>
    </p:spTree>
    <p:extLst>
      <p:ext uri="{BB962C8B-B14F-4D97-AF65-F5344CB8AC3E}">
        <p14:creationId xmlns:p14="http://schemas.microsoft.com/office/powerpoint/2010/main" val="247038349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E5FAA8A2-3972-F682-F73B-1CCE53660BD4}"/>
              </a:ext>
            </a:extLst>
          </p:cNvPr>
          <p:cNvSpPr>
            <a:spLocks noGrp="1"/>
          </p:cNvSpPr>
          <p:nvPr>
            <p:ph type="ctrTitle"/>
          </p:nvPr>
        </p:nvSpPr>
        <p:spPr>
          <a:xfrm>
            <a:off x="1483623" y="716295"/>
            <a:ext cx="11658600" cy="914399"/>
          </a:xfrm>
        </p:spPr>
        <p:txBody>
          <a:bodyPr/>
          <a:lstStyle/>
          <a:p>
            <a:r>
              <a:rPr lang="en-US" sz="2800" dirty="0">
                <a:latin typeface="Lub Dub Medium" panose="020B0603030403020204" pitchFamily="34" charset="0"/>
              </a:rPr>
              <a:t>Table 13. OACs Pharmacokinetic Characteristics and Dosing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90</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6" name="Table 5">
            <a:extLst>
              <a:ext uri="{FF2B5EF4-FFF2-40B4-BE49-F238E27FC236}">
                <a16:creationId xmlns:a16="http://schemas.microsoft.com/office/drawing/2014/main" id="{C3BE82E4-4277-292C-3243-CD6FD36DEF1F}"/>
              </a:ext>
            </a:extLst>
          </p:cNvPr>
          <p:cNvGraphicFramePr>
            <a:graphicFrameLocks noGrp="1"/>
          </p:cNvGraphicFramePr>
          <p:nvPr>
            <p:extLst>
              <p:ext uri="{D42A27DB-BD31-4B8C-83A1-F6EECF244321}">
                <p14:modId xmlns:p14="http://schemas.microsoft.com/office/powerpoint/2010/main" val="3721939920"/>
              </p:ext>
            </p:extLst>
          </p:nvPr>
        </p:nvGraphicFramePr>
        <p:xfrm>
          <a:off x="1006474" y="1905000"/>
          <a:ext cx="12617449" cy="3966972"/>
        </p:xfrm>
        <a:graphic>
          <a:graphicData uri="http://schemas.openxmlformats.org/drawingml/2006/table">
            <a:tbl>
              <a:tblPr firstRow="1" firstCol="1" bandRow="1"/>
              <a:tblGrid>
                <a:gridCol w="1991034">
                  <a:extLst>
                    <a:ext uri="{9D8B030D-6E8A-4147-A177-3AD203B41FA5}">
                      <a16:colId xmlns:a16="http://schemas.microsoft.com/office/drawing/2014/main" val="3482480972"/>
                    </a:ext>
                  </a:extLst>
                </a:gridCol>
                <a:gridCol w="1726067">
                  <a:extLst>
                    <a:ext uri="{9D8B030D-6E8A-4147-A177-3AD203B41FA5}">
                      <a16:colId xmlns:a16="http://schemas.microsoft.com/office/drawing/2014/main" val="2113502630"/>
                    </a:ext>
                  </a:extLst>
                </a:gridCol>
                <a:gridCol w="2417503">
                  <a:extLst>
                    <a:ext uri="{9D8B030D-6E8A-4147-A177-3AD203B41FA5}">
                      <a16:colId xmlns:a16="http://schemas.microsoft.com/office/drawing/2014/main" val="356550769"/>
                    </a:ext>
                  </a:extLst>
                </a:gridCol>
                <a:gridCol w="2170201">
                  <a:extLst>
                    <a:ext uri="{9D8B030D-6E8A-4147-A177-3AD203B41FA5}">
                      <a16:colId xmlns:a16="http://schemas.microsoft.com/office/drawing/2014/main" val="121920757"/>
                    </a:ext>
                  </a:extLst>
                </a:gridCol>
                <a:gridCol w="2245906">
                  <a:extLst>
                    <a:ext uri="{9D8B030D-6E8A-4147-A177-3AD203B41FA5}">
                      <a16:colId xmlns:a16="http://schemas.microsoft.com/office/drawing/2014/main" val="3493273026"/>
                    </a:ext>
                  </a:extLst>
                </a:gridCol>
                <a:gridCol w="2066738">
                  <a:extLst>
                    <a:ext uri="{9D8B030D-6E8A-4147-A177-3AD203B41FA5}">
                      <a16:colId xmlns:a16="http://schemas.microsoft.com/office/drawing/2014/main" val="2466637008"/>
                    </a:ext>
                  </a:extLst>
                </a:gridCol>
              </a:tblGrid>
              <a:tr h="272415">
                <a:tc>
                  <a:txBody>
                    <a:bodyPr/>
                    <a:lstStyle/>
                    <a:p>
                      <a:pPr marL="0" marR="0">
                        <a:lnSpc>
                          <a:spcPct val="15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Appropriate use based on liver function (Child-Pugh score)†</a:t>
                      </a:r>
                      <a:endParaRPr lang="en-US" sz="1800" dirty="0">
                        <a:effectLst/>
                        <a:latin typeface="Times New Roman" panose="02020603050405020304" pitchFamily="18" charset="0"/>
                        <a:ea typeface="Times New Roman" panose="02020603050405020304" pitchFamily="18" charset="0"/>
                      </a:endParaRPr>
                    </a:p>
                    <a:p>
                      <a:pPr marL="0" marR="0" algn="r">
                        <a:lnSpc>
                          <a:spcPct val="15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Child-Pugh A (mild)</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Not mentioned in the labeling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No dose adjustment needed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No dose adjustment needed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No dose adjustment needed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No dose adjustment needed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3328951"/>
                  </a:ext>
                </a:extLst>
              </a:tr>
              <a:tr h="412750">
                <a:tc>
                  <a:txBody>
                    <a:bodyPr/>
                    <a:lstStyle/>
                    <a:p>
                      <a:pPr marL="0" marR="0" algn="r">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Child-Pugh B (moderate)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Use with caution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Avoid use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Use with caution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Use with caution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0380723"/>
                  </a:ext>
                </a:extLst>
              </a:tr>
              <a:tr h="182245">
                <a:tc>
                  <a:txBody>
                    <a:bodyPr/>
                    <a:lstStyle/>
                    <a:p>
                      <a:pPr marL="0" marR="0" algn="r">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Child-Pugh C (severe)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Avoid 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Avoid 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Avoid 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Avoid 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4649801"/>
                  </a:ext>
                </a:extLst>
              </a:tr>
            </a:tbl>
          </a:graphicData>
        </a:graphic>
      </p:graphicFrame>
      <p:sp>
        <p:nvSpPr>
          <p:cNvPr id="8" name="TextBox 7">
            <a:extLst>
              <a:ext uri="{FF2B5EF4-FFF2-40B4-BE49-F238E27FC236}">
                <a16:creationId xmlns:a16="http://schemas.microsoft.com/office/drawing/2014/main" id="{7B9F9BE3-B0AE-BE21-BFE7-291592F552C6}"/>
              </a:ext>
            </a:extLst>
          </p:cNvPr>
          <p:cNvSpPr txBox="1"/>
          <p:nvPr/>
        </p:nvSpPr>
        <p:spPr>
          <a:xfrm>
            <a:off x="1004199" y="6225108"/>
            <a:ext cx="12617448" cy="830997"/>
          </a:xfrm>
          <a:prstGeom prst="rect">
            <a:avLst/>
          </a:prstGeom>
          <a:noFill/>
        </p:spPr>
        <p:txBody>
          <a:bodyPr wrap="square">
            <a:spAutoFit/>
          </a:bodyPr>
          <a:lstStyle/>
          <a:p>
            <a:r>
              <a:rPr lang="en-US" sz="1200" dirty="0">
                <a:latin typeface="Lub Dub Medium" panose="020B0603030403020204" pitchFamily="34" charset="0"/>
              </a:rPr>
              <a:t>†Child-Pugh scoring: the severity of liver disease, primarily cirrhosis. Child-Pugh A (mild): 5 to 6 points; Child-Pugh B (moderate): 7 to 9 points; Child-Pugh C (severe): 10 to 15 points. The score is based on the 5 variables: encephalopathy (none=1 point, grade 1 and 2=2 points, grade 3 and 4=3 points); ascites (none=1 point, slight=2 points, moderate=3 points); total bilirubin (&lt;2 mg/mL=1 point, 2-3 mg/mL=2 points, &gt;3 mg/mL=3 points); albumin (&gt;3.5 mg/mL=1 point, 2.8-3.5 mg/mL=2 points, &lt;2.8 mg/mL=3 points); INR (&lt;1.7=1 point, 1.7-2.2=2 points, &gt;2.2=3 points). </a:t>
            </a:r>
          </a:p>
        </p:txBody>
      </p:sp>
    </p:spTree>
    <p:extLst>
      <p:ext uri="{BB962C8B-B14F-4D97-AF65-F5344CB8AC3E}">
        <p14:creationId xmlns:p14="http://schemas.microsoft.com/office/powerpoint/2010/main" val="94792485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E66B9487-A89A-D967-EDEE-0A0A8B94A9F5}"/>
              </a:ext>
            </a:extLst>
          </p:cNvPr>
          <p:cNvSpPr>
            <a:spLocks noGrp="1"/>
          </p:cNvSpPr>
          <p:nvPr>
            <p:ph type="ctrTitle"/>
          </p:nvPr>
        </p:nvSpPr>
        <p:spPr>
          <a:xfrm>
            <a:off x="280916" y="1371600"/>
            <a:ext cx="2807899" cy="1752600"/>
          </a:xfrm>
        </p:spPr>
        <p:txBody>
          <a:bodyPr/>
          <a:lstStyle/>
          <a:p>
            <a:r>
              <a:rPr lang="en-US" sz="2800" dirty="0">
                <a:latin typeface="Lub Dub Medium" panose="020B0603030403020204" pitchFamily="34" charset="0"/>
              </a:rPr>
              <a:t>Figure 11. DOAC Laboratory Monitoring</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91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7" name="TextBox 6">
            <a:extLst>
              <a:ext uri="{FF2B5EF4-FFF2-40B4-BE49-F238E27FC236}">
                <a16:creationId xmlns:a16="http://schemas.microsoft.com/office/drawing/2014/main" id="{AA4BD45C-C368-BE96-D529-82A56AE4968E}"/>
              </a:ext>
            </a:extLst>
          </p:cNvPr>
          <p:cNvSpPr txBox="1"/>
          <p:nvPr/>
        </p:nvSpPr>
        <p:spPr>
          <a:xfrm>
            <a:off x="280916" y="6181635"/>
            <a:ext cx="2362200" cy="1200329"/>
          </a:xfrm>
          <a:prstGeom prst="rect">
            <a:avLst/>
          </a:prstGeom>
          <a:noFill/>
        </p:spPr>
        <p:txBody>
          <a:bodyPr wrap="square">
            <a:spAutoFit/>
          </a:bodyPr>
          <a:lstStyle/>
          <a:p>
            <a:r>
              <a:rPr lang="en-US" sz="1200" dirty="0" err="1">
                <a:latin typeface="Lub Dub Medium" panose="020B0603030403020204" pitchFamily="34" charset="0"/>
              </a:rPr>
              <a:t>CrCL</a:t>
            </a:r>
            <a:r>
              <a:rPr lang="en-US" sz="1200" dirty="0">
                <a:latin typeface="Lub Dub Medium" panose="020B0603030403020204" pitchFamily="34" charset="0"/>
              </a:rPr>
              <a:t> indicates creatinine clearance based on actual body weight; DOAC, direct oral anticoagulant; and INR, international normalized ratio</a:t>
            </a:r>
          </a:p>
        </p:txBody>
      </p:sp>
      <p:pic>
        <p:nvPicPr>
          <p:cNvPr id="4" name="Picture 3" descr="A diagram of a disease&#10;&#10;Description automatically generated">
            <a:extLst>
              <a:ext uri="{FF2B5EF4-FFF2-40B4-BE49-F238E27FC236}">
                <a16:creationId xmlns:a16="http://schemas.microsoft.com/office/drawing/2014/main" id="{554CB7AA-6109-F00B-9A01-360EECC44B41}"/>
              </a:ext>
            </a:extLst>
          </p:cNvPr>
          <p:cNvPicPr>
            <a:picLocks noChangeAspect="1"/>
          </p:cNvPicPr>
          <p:nvPr/>
        </p:nvPicPr>
        <p:blipFill>
          <a:blip r:embed="rId2"/>
          <a:stretch>
            <a:fillRect/>
          </a:stretch>
        </p:blipFill>
        <p:spPr>
          <a:xfrm>
            <a:off x="3786996" y="8859"/>
            <a:ext cx="7414403" cy="7606317"/>
          </a:xfrm>
          <a:prstGeom prst="rect">
            <a:avLst/>
          </a:prstGeom>
        </p:spPr>
      </p:pic>
    </p:spTree>
    <p:extLst>
      <p:ext uri="{BB962C8B-B14F-4D97-AF65-F5344CB8AC3E}">
        <p14:creationId xmlns:p14="http://schemas.microsoft.com/office/powerpoint/2010/main" val="13235681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C1BE888A-B3D7-9774-7A96-1A20A9287717}"/>
              </a:ext>
            </a:extLst>
          </p:cNvPr>
          <p:cNvSpPr>
            <a:spLocks noGrp="1"/>
          </p:cNvSpPr>
          <p:nvPr>
            <p:ph type="ctrTitle"/>
          </p:nvPr>
        </p:nvSpPr>
        <p:spPr>
          <a:xfrm>
            <a:off x="3200400" y="609600"/>
            <a:ext cx="8229600" cy="914399"/>
          </a:xfrm>
        </p:spPr>
        <p:txBody>
          <a:bodyPr/>
          <a:lstStyle/>
          <a:p>
            <a:r>
              <a:rPr lang="en-US" sz="2800" dirty="0">
                <a:latin typeface="Lub Dub Medium" panose="020B0603030403020204" pitchFamily="34" charset="0"/>
              </a:rPr>
              <a:t>Figure 11. DOAC Laboratory Monitoring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92</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3" name="TextBox 2">
            <a:extLst>
              <a:ext uri="{FF2B5EF4-FFF2-40B4-BE49-F238E27FC236}">
                <a16:creationId xmlns:a16="http://schemas.microsoft.com/office/drawing/2014/main" id="{2E2D7A16-15DE-4D4C-19E4-90CF6C5F4B8A}"/>
              </a:ext>
            </a:extLst>
          </p:cNvPr>
          <p:cNvSpPr txBox="1"/>
          <p:nvPr/>
        </p:nvSpPr>
        <p:spPr>
          <a:xfrm>
            <a:off x="2209800" y="1905000"/>
            <a:ext cx="10210800" cy="2308324"/>
          </a:xfrm>
          <a:prstGeom prst="rect">
            <a:avLst/>
          </a:prstGeom>
          <a:noFill/>
        </p:spPr>
        <p:txBody>
          <a:bodyPr wrap="square" lIns="91440" tIns="45720" rIns="91440" bIns="45720" anchor="t">
            <a:spAutoFit/>
          </a:bodyPr>
          <a:lstStyle/>
          <a:p>
            <a:r>
              <a:rPr lang="en-US" dirty="0">
                <a:latin typeface="Lub Dub Medium"/>
              </a:rPr>
              <a:t>*HAS-BLED scoring (low risk=score 0, moderate risk=score 1-2, high risk=score ≥3): uncontrolled hypertension (systolic blood pressure &gt;160 mm Hg)=1 point; abnormal renal (serum creatinine &gt;2.26 mg/dL, dialysis, or kidney transplant) or hepatic function (bilirubin &gt;2 times upper limit normal, alanine aminotransferase/aspartate aminotransferase/alkaline phosphatase &gt;3 times upper limit normal, or cirrhosis)=1 or 2 points; stroke (hemorrhagic or ischemic)=1 point; bleeding history or predisposition=1 point; labile INR (time in therapeutic range &lt;60%)=1 point; elderly age &gt;65 years=1 point; drugs (antiplatelet agents or nonsteroidal anti-inflammatory drugs) or excessive alcohol intake (8 units/week)=1 or 2 points. </a:t>
            </a:r>
            <a:endParaRPr lang="en-US" dirty="0">
              <a:latin typeface="Lub Dub Medium" panose="020B0603030403020204" pitchFamily="34" charset="0"/>
            </a:endParaRPr>
          </a:p>
        </p:txBody>
      </p:sp>
      <p:sp>
        <p:nvSpPr>
          <p:cNvPr id="6" name="TextBox 5">
            <a:extLst>
              <a:ext uri="{FF2B5EF4-FFF2-40B4-BE49-F238E27FC236}">
                <a16:creationId xmlns:a16="http://schemas.microsoft.com/office/drawing/2014/main" id="{687D69F2-4FEF-AC4E-B355-267F4F0F02FC}"/>
              </a:ext>
            </a:extLst>
          </p:cNvPr>
          <p:cNvSpPr txBox="1"/>
          <p:nvPr/>
        </p:nvSpPr>
        <p:spPr>
          <a:xfrm>
            <a:off x="2209800" y="5164963"/>
            <a:ext cx="10210800" cy="2031325"/>
          </a:xfrm>
          <a:prstGeom prst="rect">
            <a:avLst/>
          </a:prstGeom>
          <a:noFill/>
        </p:spPr>
        <p:txBody>
          <a:bodyPr wrap="square" lIns="91440" tIns="45720" rIns="91440" bIns="45720" anchor="t">
            <a:spAutoFit/>
          </a:bodyPr>
          <a:lstStyle/>
          <a:p>
            <a:r>
              <a:rPr lang="en-US" sz="1100" u="sng" dirty="0">
                <a:latin typeface="Times New Roman"/>
                <a:cs typeface="Times New Roman"/>
              </a:rPr>
              <a:t>†</a:t>
            </a:r>
            <a:r>
              <a:rPr lang="en-US" dirty="0">
                <a:latin typeface="Lub Dub Medium"/>
              </a:rPr>
              <a:t>Child-Pugh scoring: the severity of liver disease, primarily cirrhosis in patients with documented liver disease. Child-Pugh A (mild): 5 to 6 points; Child-Pugh B (moderate): 7 to 9 points; Child-Pugh C (severe): 10 to 15 points. The score is based on the 5 variables: encephalopathy (none=1 point, grade 1 and 2=2 points, grade 3 and 4=3 points); ascites (none=1 point, slight=2 points, moderate=3 points); total bilirubin (&lt;2 mg/mL=1 point, 2-3 mg/mL=2 points, &gt;3 mg/mL=3 points); albumin (&gt;3.5 mg/mL=1 point, 2.8-3.5 mg/mL=2 points, &lt;2.8 mg/mL=3 points); INR (&lt;1.7=1 point, 1.7-2.2=2 points, &gt;2.2=3 points). </a:t>
            </a:r>
            <a:endParaRPr lang="en-US" dirty="0"/>
          </a:p>
        </p:txBody>
      </p:sp>
    </p:spTree>
    <p:extLst>
      <p:ext uri="{BB962C8B-B14F-4D97-AF65-F5344CB8AC3E}">
        <p14:creationId xmlns:p14="http://schemas.microsoft.com/office/powerpoint/2010/main" val="96607262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E7086994-66EB-7A40-A2A0-9964771152FC}"/>
              </a:ext>
            </a:extLst>
          </p:cNvPr>
          <p:cNvSpPr>
            <a:spLocks noGrp="1"/>
          </p:cNvSpPr>
          <p:nvPr>
            <p:ph type="ctrTitle"/>
          </p:nvPr>
        </p:nvSpPr>
        <p:spPr>
          <a:xfrm>
            <a:off x="3428996" y="1219200"/>
            <a:ext cx="7772400" cy="914399"/>
          </a:xfrm>
        </p:spPr>
        <p:txBody>
          <a:bodyPr/>
          <a:lstStyle/>
          <a:p>
            <a:r>
              <a:rPr lang="en-US" sz="2800" dirty="0">
                <a:latin typeface="Lub Dub Medium" panose="020B0603030403020204" pitchFamily="34" charset="0"/>
              </a:rPr>
              <a:t>Silent AF and Stroke of Undetermined Cause</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93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0F3BC1BD-D1E1-8624-D069-563BE653EB71}"/>
              </a:ext>
            </a:extLst>
          </p:cNvPr>
          <p:cNvGraphicFramePr>
            <a:graphicFrameLocks noGrp="1"/>
          </p:cNvGraphicFramePr>
          <p:nvPr>
            <p:extLst>
              <p:ext uri="{D42A27DB-BD31-4B8C-83A1-F6EECF244321}">
                <p14:modId xmlns:p14="http://schemas.microsoft.com/office/powerpoint/2010/main" val="2716962524"/>
              </p:ext>
            </p:extLst>
          </p:nvPr>
        </p:nvGraphicFramePr>
        <p:xfrm>
          <a:off x="1951034" y="2594229"/>
          <a:ext cx="10728325" cy="3041142"/>
        </p:xfrm>
        <a:graphic>
          <a:graphicData uri="http://schemas.openxmlformats.org/drawingml/2006/table">
            <a:tbl>
              <a:tblPr firstRow="1" firstCol="1" lastRow="1" lastCol="1" bandRow="1" bandCol="1"/>
              <a:tblGrid>
                <a:gridCol w="1231611">
                  <a:extLst>
                    <a:ext uri="{9D8B030D-6E8A-4147-A177-3AD203B41FA5}">
                      <a16:colId xmlns:a16="http://schemas.microsoft.com/office/drawing/2014/main" val="1723251768"/>
                    </a:ext>
                  </a:extLst>
                </a:gridCol>
                <a:gridCol w="1238049">
                  <a:extLst>
                    <a:ext uri="{9D8B030D-6E8A-4147-A177-3AD203B41FA5}">
                      <a16:colId xmlns:a16="http://schemas.microsoft.com/office/drawing/2014/main" val="1214702408"/>
                    </a:ext>
                  </a:extLst>
                </a:gridCol>
                <a:gridCol w="8258665">
                  <a:extLst>
                    <a:ext uri="{9D8B030D-6E8A-4147-A177-3AD203B41FA5}">
                      <a16:colId xmlns:a16="http://schemas.microsoft.com/office/drawing/2014/main" val="900797820"/>
                    </a:ext>
                  </a:extLst>
                </a:gridCol>
              </a:tblGrid>
              <a:tr h="813435">
                <a:tc gridSpan="3">
                  <a:txBody>
                    <a:bodyPr/>
                    <a:lstStyle/>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a:t>
                      </a:r>
                      <a:r>
                        <a:rPr lang="en-US" sz="1800" b="1" spc="20" dirty="0">
                          <a:effectLst/>
                          <a:latin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for</a:t>
                      </a:r>
                      <a:r>
                        <a:rPr lang="en-US" sz="1800" b="1" spc="15" dirty="0">
                          <a:effectLst/>
                          <a:latin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Silent AF and Stroke of Undetermined Cause</a:t>
                      </a:r>
                      <a:endParaRPr lang="en-US" sz="1800" dirty="0">
                        <a:effectLst/>
                        <a:latin typeface="Times New Roman" panose="02020603050405020304" pitchFamily="18" charset="0"/>
                        <a:cs typeface="Times New Roman" panose="02020603050405020304" pitchFamily="18" charset="0"/>
                      </a:endParaRPr>
                    </a:p>
                    <a:p>
                      <a:pPr marL="58420" marR="54610" algn="ctr">
                        <a:lnSpc>
                          <a:spcPct val="200000"/>
                        </a:lnSpc>
                        <a:spcBef>
                          <a:spcPts val="1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 are summarized in the Online Data Supplement.</a:t>
                      </a:r>
                    </a:p>
                  </a:txBody>
                  <a:tcPr marL="0" marR="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58420" marR="54610" algn="ctr">
                        <a:lnSpc>
                          <a:spcPct val="200000"/>
                        </a:lnSpc>
                        <a:spcBef>
                          <a:spcPts val="10"/>
                        </a:spcBef>
                        <a:spcAft>
                          <a:spcPts val="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a:t>
                      </a:r>
                      <a:r>
                        <a:rPr lang="en-US" sz="11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100" b="1"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Silent AF and Stroke of Undetermined Cause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8420" marR="54610" algn="ctr">
                        <a:lnSpc>
                          <a:spcPct val="200000"/>
                        </a:lnSpc>
                        <a:spcBef>
                          <a:spcPts val="1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 are summarized in the online data supplement.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597038191"/>
                  </a:ext>
                </a:extLst>
              </a:tr>
              <a:tr h="462153">
                <a:tc>
                  <a:txBody>
                    <a:bodyPr/>
                    <a:lstStyle/>
                    <a:p>
                      <a:pPr marL="123190" marR="118745" algn="ctr">
                        <a:lnSpc>
                          <a:spcPct val="200000"/>
                        </a:lnSpc>
                        <a:spcBef>
                          <a:spcPts val="5"/>
                        </a:spcBef>
                        <a:spcAft>
                          <a:spcPts val="0"/>
                        </a:spcAft>
                      </a:pPr>
                      <a:r>
                        <a:rPr lang="en-US" sz="1800" b="1" spc="-25">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0810" algn="ctr">
                        <a:lnSpc>
                          <a:spcPct val="200000"/>
                        </a:lnSpc>
                        <a:spcBef>
                          <a:spcPts val="5"/>
                        </a:spcBef>
                        <a:spcAft>
                          <a:spcPts val="0"/>
                        </a:spcAft>
                      </a:pPr>
                      <a:r>
                        <a:rPr lang="en-US" sz="1800" b="1" spc="-25" dirty="0">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9055" marR="54610" algn="ctr">
                        <a:lnSpc>
                          <a:spcPct val="200000"/>
                        </a:lnSpc>
                        <a:spcBef>
                          <a:spcPts val="5"/>
                        </a:spcBef>
                        <a:spcAft>
                          <a:spcPts val="0"/>
                        </a:spcAft>
                      </a:pPr>
                      <a:r>
                        <a:rPr lang="en-US" sz="1800" b="1" spc="-10">
                          <a:effectLst/>
                          <a:latin typeface="Times New Roman" panose="02020603050405020304" pitchFamily="18" charset="0"/>
                          <a:ea typeface="Times New Roman" panose="02020603050405020304" pitchFamily="18" charset="0"/>
                          <a:cs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1808419"/>
                  </a:ext>
                </a:extLst>
              </a:tr>
              <a:tr h="570865">
                <a:tc>
                  <a:txBody>
                    <a:bodyPr/>
                    <a:lstStyle/>
                    <a:p>
                      <a:pPr marL="123190" marR="118745" algn="ctr">
                        <a:lnSpc>
                          <a:spcPct val="200000"/>
                        </a:lnSpc>
                        <a:spcBef>
                          <a:spcPts val="0"/>
                        </a:spcBef>
                        <a:spcAft>
                          <a:spcPts val="0"/>
                        </a:spcAft>
                      </a:pPr>
                      <a:r>
                        <a:rPr lang="en-US" sz="1800" b="1" spc="-2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15367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stroke or TIA of undetermined cause, initial cardiac monitoring, and, if needed, extended monitoring with an implantable loop recorder are reasonable to improve detection of AF.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424052"/>
                  </a:ext>
                </a:extLst>
              </a:tr>
            </a:tbl>
          </a:graphicData>
        </a:graphic>
      </p:graphicFrame>
    </p:spTree>
    <p:extLst>
      <p:ext uri="{BB962C8B-B14F-4D97-AF65-F5344CB8AC3E}">
        <p14:creationId xmlns:p14="http://schemas.microsoft.com/office/powerpoint/2010/main" val="210159205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9C14D711-A3C3-F5D5-2586-A35BC8CBFF22}"/>
              </a:ext>
            </a:extLst>
          </p:cNvPr>
          <p:cNvSpPr>
            <a:spLocks noGrp="1"/>
          </p:cNvSpPr>
          <p:nvPr>
            <p:ph type="ctrTitle"/>
          </p:nvPr>
        </p:nvSpPr>
        <p:spPr>
          <a:xfrm>
            <a:off x="1447799" y="1219200"/>
            <a:ext cx="11734800" cy="914399"/>
          </a:xfrm>
        </p:spPr>
        <p:txBody>
          <a:bodyPr/>
          <a:lstStyle/>
          <a:p>
            <a:r>
              <a:rPr lang="en-US" sz="2800" dirty="0">
                <a:latin typeface="Lub Dub Medium" panose="020B0603030403020204" pitchFamily="34" charset="0"/>
              </a:rPr>
              <a:t>Oral Anticoagulation for Device-Detected Atrial High-Rate Episodes Among Patients Without a Previous Diagnosis of AF</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94</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6" name="Table 5">
            <a:extLst>
              <a:ext uri="{FF2B5EF4-FFF2-40B4-BE49-F238E27FC236}">
                <a16:creationId xmlns:a16="http://schemas.microsoft.com/office/drawing/2014/main" id="{D273AA58-A4D2-EC23-1839-233ED0D7FC41}"/>
              </a:ext>
            </a:extLst>
          </p:cNvPr>
          <p:cNvGraphicFramePr>
            <a:graphicFrameLocks noGrp="1"/>
          </p:cNvGraphicFramePr>
          <p:nvPr>
            <p:extLst>
              <p:ext uri="{D42A27DB-BD31-4B8C-83A1-F6EECF244321}">
                <p14:modId xmlns:p14="http://schemas.microsoft.com/office/powerpoint/2010/main" val="4181339520"/>
              </p:ext>
            </p:extLst>
          </p:nvPr>
        </p:nvGraphicFramePr>
        <p:xfrm>
          <a:off x="1006474" y="2286000"/>
          <a:ext cx="12617450" cy="4138422"/>
        </p:xfrm>
        <a:graphic>
          <a:graphicData uri="http://schemas.openxmlformats.org/drawingml/2006/table">
            <a:tbl>
              <a:tblPr firstRow="1" firstCol="1" lastRow="1" lastCol="1" bandRow="1" bandCol="1"/>
              <a:tblGrid>
                <a:gridCol w="1448483">
                  <a:extLst>
                    <a:ext uri="{9D8B030D-6E8A-4147-A177-3AD203B41FA5}">
                      <a16:colId xmlns:a16="http://schemas.microsoft.com/office/drawing/2014/main" val="3334380020"/>
                    </a:ext>
                  </a:extLst>
                </a:gridCol>
                <a:gridCol w="1519141">
                  <a:extLst>
                    <a:ext uri="{9D8B030D-6E8A-4147-A177-3AD203B41FA5}">
                      <a16:colId xmlns:a16="http://schemas.microsoft.com/office/drawing/2014/main" val="979303271"/>
                    </a:ext>
                  </a:extLst>
                </a:gridCol>
                <a:gridCol w="9649826">
                  <a:extLst>
                    <a:ext uri="{9D8B030D-6E8A-4147-A177-3AD203B41FA5}">
                      <a16:colId xmlns:a16="http://schemas.microsoft.com/office/drawing/2014/main" val="2010613379"/>
                    </a:ext>
                  </a:extLst>
                </a:gridCol>
              </a:tblGrid>
              <a:tr h="488950">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a:t>
                      </a:r>
                      <a:r>
                        <a:rPr lang="en-US" sz="1800" b="1" spc="20" dirty="0">
                          <a:effectLst/>
                          <a:latin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for</a:t>
                      </a:r>
                      <a:r>
                        <a:rPr lang="en-US" sz="1800" b="1" spc="15" dirty="0">
                          <a:effectLst/>
                          <a:latin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Oral Anticoagulation for Device-Detected Atrial High-Rate Episodes Among Patients Without a Previous Diagnosis of AF</a:t>
                      </a:r>
                      <a:endParaRPr lang="en-US" sz="1800" dirty="0">
                        <a:effectLst/>
                        <a:latin typeface="Times New Roman" panose="02020603050405020304" pitchFamily="18" charset="0"/>
                        <a:cs typeface="Times New Roman" panose="02020603050405020304" pitchFamily="18" charset="0"/>
                      </a:endParaRPr>
                    </a:p>
                    <a:p>
                      <a:pPr marL="58420" marR="54610" algn="ctr">
                        <a:lnSpc>
                          <a:spcPct val="2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0" marR="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58420" marR="5461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Oral Anticoagulation for Device-Detected Atrial High-Rate Episodes Among Patients Without a Prior Diagnosis of AF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8420" marR="5461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992790739"/>
                  </a:ext>
                </a:extLst>
              </a:tr>
              <a:tr h="161290">
                <a:tc>
                  <a:txBody>
                    <a:bodyPr/>
                    <a:lstStyle/>
                    <a:p>
                      <a:pPr marL="123190" marR="118745" algn="ctr">
                        <a:lnSpc>
                          <a:spcPct val="200000"/>
                        </a:lnSpc>
                        <a:spcBef>
                          <a:spcPts val="0"/>
                        </a:spcBef>
                        <a:spcAft>
                          <a:spcPts val="0"/>
                        </a:spcAft>
                      </a:pPr>
                      <a:r>
                        <a:rPr lang="en-US" sz="1800" b="1" spc="-25">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0810" algn="ctr">
                        <a:lnSpc>
                          <a:spcPct val="200000"/>
                        </a:lnSpc>
                        <a:spcBef>
                          <a:spcPts val="0"/>
                        </a:spcBef>
                        <a:spcAft>
                          <a:spcPts val="0"/>
                        </a:spcAft>
                      </a:pPr>
                      <a:r>
                        <a:rPr lang="en-US" sz="1800" b="1" spc="-25">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9055" marR="54610" algn="ctr">
                        <a:lnSpc>
                          <a:spcPct val="200000"/>
                        </a:lnSpc>
                        <a:spcBef>
                          <a:spcPts val="0"/>
                        </a:spcBef>
                        <a:spcAft>
                          <a:spcPts val="0"/>
                        </a:spcAft>
                      </a:pPr>
                      <a:r>
                        <a:rPr lang="en-US" sz="1800" b="1" spc="-10">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6743499"/>
                  </a:ext>
                </a:extLst>
              </a:tr>
              <a:tr h="652145">
                <a:tc>
                  <a:txBody>
                    <a:bodyPr/>
                    <a:lstStyle/>
                    <a:p>
                      <a:pPr marL="123190" marR="118745" algn="ctr">
                        <a:lnSpc>
                          <a:spcPct val="200000"/>
                        </a:lnSpc>
                        <a:spcBef>
                          <a:spcPts val="0"/>
                        </a:spcBef>
                        <a:spcAft>
                          <a:spcPts val="0"/>
                        </a:spcAft>
                      </a:pPr>
                      <a:r>
                        <a:rPr lang="en-US" sz="1800" b="1" spc="-2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15367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a:t>
                      </a:r>
                      <a:r>
                        <a:rPr lang="en-US" sz="1800" b="1" spc="-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C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For patients with a device-detected  atrial high-rate episode (AHRE) lasting ≥24 hours and with a CHA</a:t>
                      </a:r>
                      <a:r>
                        <a:rPr lang="en-US" sz="1800" b="1"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DS</a:t>
                      </a:r>
                      <a:r>
                        <a:rPr lang="en-US" sz="1800" b="1"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-VASc score ≥2 or equivalent stroke risk, it is reasonable to initiate oral anticoagulation within a SDM framework that considers episode duration and individual patient risk.</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9945076"/>
                  </a:ext>
                </a:extLst>
              </a:tr>
            </a:tbl>
          </a:graphicData>
        </a:graphic>
      </p:graphicFrame>
    </p:spTree>
    <p:extLst>
      <p:ext uri="{BB962C8B-B14F-4D97-AF65-F5344CB8AC3E}">
        <p14:creationId xmlns:p14="http://schemas.microsoft.com/office/powerpoint/2010/main" val="255095440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CE472418-C0D5-1832-AA3B-E78F199F2064}"/>
              </a:ext>
            </a:extLst>
          </p:cNvPr>
          <p:cNvSpPr>
            <a:spLocks noGrp="1"/>
          </p:cNvSpPr>
          <p:nvPr>
            <p:ph type="ctrTitle"/>
          </p:nvPr>
        </p:nvSpPr>
        <p:spPr>
          <a:xfrm>
            <a:off x="3238499" y="1219200"/>
            <a:ext cx="8153400" cy="914399"/>
          </a:xfrm>
        </p:spPr>
        <p:txBody>
          <a:bodyPr/>
          <a:lstStyle/>
          <a:p>
            <a:r>
              <a:rPr lang="en-US" sz="2800" dirty="0">
                <a:latin typeface="Lub Dub Medium" panose="020B0603030403020204" pitchFamily="34" charset="0"/>
              </a:rPr>
              <a:t>Patients Without a Prior Diagnosis of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95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1F23F0BC-B92E-4FA7-048D-9DC8E03E7414}"/>
              </a:ext>
            </a:extLst>
          </p:cNvPr>
          <p:cNvGraphicFramePr>
            <a:graphicFrameLocks noGrp="1"/>
          </p:cNvGraphicFramePr>
          <p:nvPr>
            <p:extLst>
              <p:ext uri="{D42A27DB-BD31-4B8C-83A1-F6EECF244321}">
                <p14:modId xmlns:p14="http://schemas.microsoft.com/office/powerpoint/2010/main" val="277760545"/>
              </p:ext>
            </p:extLst>
          </p:nvPr>
        </p:nvGraphicFramePr>
        <p:xfrm>
          <a:off x="2190749" y="2362200"/>
          <a:ext cx="10248901" cy="4290756"/>
        </p:xfrm>
        <a:graphic>
          <a:graphicData uri="http://schemas.openxmlformats.org/drawingml/2006/table">
            <a:tbl>
              <a:tblPr firstRow="1" firstCol="1" lastRow="1" lastCol="1" bandRow="1" bandCol="1"/>
              <a:tblGrid>
                <a:gridCol w="1176574">
                  <a:extLst>
                    <a:ext uri="{9D8B030D-6E8A-4147-A177-3AD203B41FA5}">
                      <a16:colId xmlns:a16="http://schemas.microsoft.com/office/drawing/2014/main" val="562069702"/>
                    </a:ext>
                  </a:extLst>
                </a:gridCol>
                <a:gridCol w="1233967">
                  <a:extLst>
                    <a:ext uri="{9D8B030D-6E8A-4147-A177-3AD203B41FA5}">
                      <a16:colId xmlns:a16="http://schemas.microsoft.com/office/drawing/2014/main" val="891832897"/>
                    </a:ext>
                  </a:extLst>
                </a:gridCol>
                <a:gridCol w="7838360">
                  <a:extLst>
                    <a:ext uri="{9D8B030D-6E8A-4147-A177-3AD203B41FA5}">
                      <a16:colId xmlns:a16="http://schemas.microsoft.com/office/drawing/2014/main" val="1088609564"/>
                    </a:ext>
                  </a:extLst>
                </a:gridCol>
              </a:tblGrid>
              <a:tr h="2728402">
                <a:tc>
                  <a:txBody>
                    <a:bodyPr/>
                    <a:lstStyle/>
                    <a:p>
                      <a:pPr marL="0" marR="0" algn="ctr">
                        <a:lnSpc>
                          <a:spcPct val="200000"/>
                        </a:lnSpc>
                        <a:spcBef>
                          <a:spcPts val="0"/>
                        </a:spcBef>
                        <a:spcAft>
                          <a:spcPts val="0"/>
                        </a:spcAft>
                      </a:pPr>
                      <a:r>
                        <a:rPr lang="en-US" sz="1800" b="1" spc="-2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5AC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For patients with a device-detected AHRE lasting between 5 minutes and 24 hours and with a CHA</a:t>
                      </a:r>
                      <a:r>
                        <a:rPr lang="en-US" sz="1800" b="1"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DS</a:t>
                      </a:r>
                      <a:r>
                        <a:rPr lang="en-US" sz="1800" b="1"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-VASc score ≥3 or equivalent stroke risk, it may be reasonable to initiate anticoagulation within a SDM framework that considers episode duration and individual patient risk.</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8776570"/>
                  </a:ext>
                </a:extLst>
              </a:tr>
              <a:tr h="1310198">
                <a:tc>
                  <a:txBody>
                    <a:bodyPr/>
                    <a:lstStyle/>
                    <a:p>
                      <a:pPr marL="0" marR="0" algn="ctr">
                        <a:lnSpc>
                          <a:spcPct val="200000"/>
                        </a:lnSpc>
                        <a:spcBef>
                          <a:spcPts val="0"/>
                        </a:spcBef>
                        <a:spcAft>
                          <a:spcPts val="0"/>
                        </a:spcAft>
                      </a:pPr>
                      <a:r>
                        <a:rPr lang="en-US" sz="1800" b="1" spc="-2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No Benefit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D7D31"/>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a:t>
                      </a:r>
                      <a:r>
                        <a:rPr lang="en-US" sz="1800" b="1" spc="-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5ACD1"/>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Patients with a device-detected AHRE lasting &lt;5 minutes and without another indication for oral anticoagulation should not receive oral anticoagulation.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9638593"/>
                  </a:ext>
                </a:extLst>
              </a:tr>
            </a:tbl>
          </a:graphicData>
        </a:graphic>
      </p:graphicFrame>
    </p:spTree>
    <p:extLst>
      <p:ext uri="{BB962C8B-B14F-4D97-AF65-F5344CB8AC3E}">
        <p14:creationId xmlns:p14="http://schemas.microsoft.com/office/powerpoint/2010/main" val="138635665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9B5F1656-397C-0879-E7D4-B4C44E92D7A5}"/>
              </a:ext>
            </a:extLst>
          </p:cNvPr>
          <p:cNvSpPr>
            <a:spLocks noGrp="1"/>
          </p:cNvSpPr>
          <p:nvPr>
            <p:ph type="ctrTitle"/>
          </p:nvPr>
        </p:nvSpPr>
        <p:spPr>
          <a:xfrm>
            <a:off x="228600" y="1447800"/>
            <a:ext cx="2895600" cy="5486399"/>
          </a:xfrm>
        </p:spPr>
        <p:txBody>
          <a:bodyPr/>
          <a:lstStyle/>
          <a:p>
            <a:r>
              <a:rPr lang="en-US" sz="2800" dirty="0">
                <a:latin typeface="Lub Dub Medium" panose="020B0603030403020204" pitchFamily="34" charset="0"/>
              </a:rPr>
              <a:t>Figure 12. Consideration of Oral Anticoagulation for Device-Detected AHREs According to Patient Stroke Risk by CHA</a:t>
            </a:r>
            <a:r>
              <a:rPr lang="en-US" sz="2800" baseline="-25000" dirty="0">
                <a:latin typeface="Lub Dub Medium" panose="020B0603030403020204" pitchFamily="34" charset="0"/>
              </a:rPr>
              <a:t>2</a:t>
            </a:r>
            <a:r>
              <a:rPr lang="en-US" sz="2800" dirty="0">
                <a:latin typeface="Lub Dub Medium" panose="020B0603030403020204" pitchFamily="34" charset="0"/>
              </a:rPr>
              <a:t>DS</a:t>
            </a:r>
            <a:r>
              <a:rPr lang="en-US" sz="2800" baseline="-25000" dirty="0">
                <a:latin typeface="Lub Dub Medium" panose="020B0603030403020204" pitchFamily="34" charset="0"/>
              </a:rPr>
              <a:t>2</a:t>
            </a:r>
            <a:r>
              <a:rPr lang="en-US" sz="2800" dirty="0">
                <a:latin typeface="Lub Dub Medium" panose="020B0603030403020204" pitchFamily="34" charset="0"/>
              </a:rPr>
              <a:t>-VASc Score and Episode Duration</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96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pic>
        <p:nvPicPr>
          <p:cNvPr id="2" name="Picture 1" descr="Figure 9.">
            <a:extLst>
              <a:ext uri="{FF2B5EF4-FFF2-40B4-BE49-F238E27FC236}">
                <a16:creationId xmlns:a16="http://schemas.microsoft.com/office/drawing/2014/main" id="{68AB85EB-E0DF-E4C3-A95B-21C953412C8A}"/>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971800" y="0"/>
            <a:ext cx="9677400" cy="7584331"/>
          </a:xfrm>
          <a:prstGeom prst="rect">
            <a:avLst/>
          </a:prstGeom>
          <a:noFill/>
          <a:ln>
            <a:noFill/>
          </a:ln>
        </p:spPr>
      </p:pic>
    </p:spTree>
    <p:extLst>
      <p:ext uri="{BB962C8B-B14F-4D97-AF65-F5344CB8AC3E}">
        <p14:creationId xmlns:p14="http://schemas.microsoft.com/office/powerpoint/2010/main" val="134582445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31C84606-A3C0-3E67-CD0D-C3F7DEC441D8}"/>
              </a:ext>
            </a:extLst>
          </p:cNvPr>
          <p:cNvSpPr>
            <a:spLocks noGrp="1"/>
          </p:cNvSpPr>
          <p:nvPr>
            <p:ph type="ctrTitle"/>
          </p:nvPr>
        </p:nvSpPr>
        <p:spPr>
          <a:xfrm>
            <a:off x="2209800" y="1219200"/>
            <a:ext cx="10210800" cy="1371599"/>
          </a:xfrm>
        </p:spPr>
        <p:txBody>
          <a:bodyPr/>
          <a:lstStyle/>
          <a:p>
            <a:r>
              <a:rPr lang="en-US" sz="2800" dirty="0">
                <a:latin typeface="Lub Dub Medium" panose="020B0603030403020204" pitchFamily="34" charset="0"/>
              </a:rPr>
              <a:t>Figure 12. Consideration of Oral Anticoagulation for Device-Detected AHREs According to Patient Stroke Risk by CHA</a:t>
            </a:r>
            <a:r>
              <a:rPr lang="en-US" sz="2800" baseline="-25000" dirty="0">
                <a:latin typeface="Lub Dub Medium" panose="020B0603030403020204" pitchFamily="34" charset="0"/>
              </a:rPr>
              <a:t>2</a:t>
            </a:r>
            <a:r>
              <a:rPr lang="en-US" sz="2800" dirty="0">
                <a:latin typeface="Lub Dub Medium" panose="020B0603030403020204" pitchFamily="34" charset="0"/>
              </a:rPr>
              <a:t>DS</a:t>
            </a:r>
            <a:r>
              <a:rPr lang="en-US" sz="2800" baseline="-25000" dirty="0">
                <a:latin typeface="Lub Dub Medium" panose="020B0603030403020204" pitchFamily="34" charset="0"/>
              </a:rPr>
              <a:t>2</a:t>
            </a:r>
            <a:r>
              <a:rPr lang="en-US" sz="2800" dirty="0">
                <a:latin typeface="Lub Dub Medium" panose="020B0603030403020204" pitchFamily="34" charset="0"/>
              </a:rPr>
              <a:t>-VASc Score and Episode Duration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97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4" name="TextBox 3">
            <a:extLst>
              <a:ext uri="{FF2B5EF4-FFF2-40B4-BE49-F238E27FC236}">
                <a16:creationId xmlns:a16="http://schemas.microsoft.com/office/drawing/2014/main" id="{EA10F982-B1A6-29CE-ED69-03BF3D185464}"/>
              </a:ext>
            </a:extLst>
          </p:cNvPr>
          <p:cNvSpPr txBox="1"/>
          <p:nvPr/>
        </p:nvSpPr>
        <p:spPr>
          <a:xfrm>
            <a:off x="2667000" y="2960638"/>
            <a:ext cx="9753600" cy="2308324"/>
          </a:xfrm>
          <a:prstGeom prst="rect">
            <a:avLst/>
          </a:prstGeom>
          <a:noFill/>
        </p:spPr>
        <p:txBody>
          <a:bodyPr wrap="square" lIns="91440" tIns="45720" rIns="91440" bIns="45720" anchor="t">
            <a:spAutoFit/>
          </a:bodyPr>
          <a:lstStyle/>
          <a:p>
            <a:r>
              <a:rPr lang="en-US" dirty="0">
                <a:latin typeface="Lub Dub Medium"/>
              </a:rPr>
              <a:t>AF indicates atrial fibrillation; AHRE, atrial high-rate episode; </a:t>
            </a:r>
            <a:r>
              <a:rPr lang="en-US" dirty="0" err="1">
                <a:latin typeface="Lub Dub Medium"/>
              </a:rPr>
              <a:t>ARTESiA</a:t>
            </a:r>
            <a:r>
              <a:rPr lang="en-US" dirty="0">
                <a:latin typeface="Lub Dub Medium"/>
              </a:rPr>
              <a:t>, Apixaban for the Reduction of Thrombo-Embolism in Patients With Device-Detected Subclinical Atrial Fibrillation trial; COMMANDER HF, A Study to Assess the Effectiveness and Safety of Rivaroxaban in Reducing the Risk of Death, Myocardial Infarction, or Stroke in Participants With Heart Failure and Coronary Artery Disease Following an Episode of Decompensated Heart Failure; COMPASS, Cardiovascular Outcomes for People Using Anticoagulation Strategies; ECG, </a:t>
            </a:r>
            <a:r>
              <a:rPr lang="en-US" dirty="0" err="1">
                <a:latin typeface="Lub Dub Medium"/>
              </a:rPr>
              <a:t>eletrocardiogram</a:t>
            </a:r>
            <a:r>
              <a:rPr lang="en-US" dirty="0">
                <a:latin typeface="Lub Dub Medium"/>
              </a:rPr>
              <a:t>; NOAH, Non–Vitamin K Antagonist Oral Anticoagulants in Patients With Atrial High Rate Episodes Trial; OAC, oral anticoagulation; and SCAF, subclinical atrial fibrillation.</a:t>
            </a:r>
          </a:p>
        </p:txBody>
      </p:sp>
    </p:spTree>
    <p:extLst>
      <p:ext uri="{BB962C8B-B14F-4D97-AF65-F5344CB8AC3E}">
        <p14:creationId xmlns:p14="http://schemas.microsoft.com/office/powerpoint/2010/main" val="22901235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9379BA53-AED9-FCBE-33BF-CAB9088F1C84}"/>
              </a:ext>
            </a:extLst>
          </p:cNvPr>
          <p:cNvSpPr>
            <a:spLocks noGrp="1"/>
          </p:cNvSpPr>
          <p:nvPr>
            <p:ph type="ctrTitle"/>
          </p:nvPr>
        </p:nvSpPr>
        <p:spPr>
          <a:xfrm>
            <a:off x="3299617" y="715264"/>
            <a:ext cx="8031163" cy="914399"/>
          </a:xfrm>
        </p:spPr>
        <p:txBody>
          <a:bodyPr/>
          <a:lstStyle/>
          <a:p>
            <a:r>
              <a:rPr lang="en-US" sz="2800" dirty="0">
                <a:latin typeface="Lub Dub Medium" panose="020B0603030403020204" pitchFamily="34" charset="0"/>
              </a:rPr>
              <a:t>Percutaneous Approaches to Occlude the Left Atrial Appendage (LAA)</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98</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9E6AF867-857D-BB08-4DE2-9C090FD81BF2}"/>
              </a:ext>
            </a:extLst>
          </p:cNvPr>
          <p:cNvGraphicFramePr>
            <a:graphicFrameLocks noGrp="1"/>
          </p:cNvGraphicFramePr>
          <p:nvPr>
            <p:extLst>
              <p:ext uri="{D42A27DB-BD31-4B8C-83A1-F6EECF244321}">
                <p14:modId xmlns:p14="http://schemas.microsoft.com/office/powerpoint/2010/main" val="1565900202"/>
              </p:ext>
            </p:extLst>
          </p:nvPr>
        </p:nvGraphicFramePr>
        <p:xfrm>
          <a:off x="1341437" y="1905000"/>
          <a:ext cx="11947525" cy="5152136"/>
        </p:xfrm>
        <a:graphic>
          <a:graphicData uri="http://schemas.openxmlformats.org/drawingml/2006/table">
            <a:tbl>
              <a:tblPr firstRow="1" firstCol="1" bandRow="1"/>
              <a:tblGrid>
                <a:gridCol w="1259269">
                  <a:extLst>
                    <a:ext uri="{9D8B030D-6E8A-4147-A177-3AD203B41FA5}">
                      <a16:colId xmlns:a16="http://schemas.microsoft.com/office/drawing/2014/main" val="1329062182"/>
                    </a:ext>
                  </a:extLst>
                </a:gridCol>
                <a:gridCol w="1381134">
                  <a:extLst>
                    <a:ext uri="{9D8B030D-6E8A-4147-A177-3AD203B41FA5}">
                      <a16:colId xmlns:a16="http://schemas.microsoft.com/office/drawing/2014/main" val="3807854793"/>
                    </a:ext>
                  </a:extLst>
                </a:gridCol>
                <a:gridCol w="9307122">
                  <a:extLst>
                    <a:ext uri="{9D8B030D-6E8A-4147-A177-3AD203B41FA5}">
                      <a16:colId xmlns:a16="http://schemas.microsoft.com/office/drawing/2014/main" val="581431010"/>
                    </a:ext>
                  </a:extLst>
                </a:gridCol>
              </a:tblGrid>
              <a:tr h="0">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Recommendations for Percutaneous Approaches to Occlude the Left Atrial Appendage (LAA)</a:t>
                      </a:r>
                      <a:endParaRPr lang="en-US" sz="1800" dirty="0">
                        <a:effectLst/>
                        <a:latin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Recommendations for Percutaneous Approaches to Occlude the Left Atrial Appendage (LAA)</a:t>
                      </a:r>
                      <a:endParaRPr lang="en-US" sz="18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566258115"/>
                  </a:ext>
                </a:extLst>
              </a:tr>
              <a:tr h="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7880520"/>
                  </a:ext>
                </a:extLst>
              </a:tr>
              <a:tr h="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In patients with AF, a moderate to high risk of stroke (CHAD</a:t>
                      </a:r>
                      <a:r>
                        <a:rPr lang="en-US" sz="1800" b="1" baseline="-25000" dirty="0">
                          <a:effectLst/>
                          <a:latin typeface="Times New Roman" panose="02020603050405020304" pitchFamily="18" charset="0"/>
                          <a:ea typeface="Times New Roman" panose="02020603050405020304" pitchFamily="18" charset="0"/>
                        </a:rPr>
                        <a:t>2</a:t>
                      </a:r>
                      <a:r>
                        <a:rPr lang="en-US" sz="1800" b="1" dirty="0">
                          <a:effectLst/>
                          <a:latin typeface="Times New Roman" panose="02020603050405020304" pitchFamily="18" charset="0"/>
                          <a:ea typeface="Times New Roman" panose="02020603050405020304" pitchFamily="18" charset="0"/>
                        </a:rPr>
                        <a:t>DS</a:t>
                      </a:r>
                      <a:r>
                        <a:rPr lang="en-US" sz="1800" b="1" baseline="-25000" dirty="0">
                          <a:effectLst/>
                          <a:latin typeface="Times New Roman" panose="02020603050405020304" pitchFamily="18" charset="0"/>
                          <a:ea typeface="Times New Roman" panose="02020603050405020304" pitchFamily="18" charset="0"/>
                        </a:rPr>
                        <a:t>2</a:t>
                      </a:r>
                      <a:r>
                        <a:rPr lang="en-US" sz="1800" b="1" dirty="0">
                          <a:effectLst/>
                          <a:latin typeface="Times New Roman" panose="02020603050405020304" pitchFamily="18" charset="0"/>
                          <a:ea typeface="Times New Roman" panose="02020603050405020304" pitchFamily="18" charset="0"/>
                        </a:rPr>
                        <a:t>-VASc score ≥2), and a contraindication (Table 14) to long-term oral anticoagulation due to a nonreversible cause, percutaneous LAAO (</a:t>
                      </a:r>
                      <a:r>
                        <a:rPr lang="en-US" sz="1800" b="1" dirty="0" err="1">
                          <a:effectLst/>
                          <a:latin typeface="Times New Roman" panose="02020603050405020304" pitchFamily="18" charset="0"/>
                          <a:ea typeface="Times New Roman" panose="02020603050405020304" pitchFamily="18" charset="0"/>
                        </a:rPr>
                        <a:t>pLAAO</a:t>
                      </a:r>
                      <a:r>
                        <a:rPr lang="en-US" sz="1800" b="1" dirty="0">
                          <a:effectLst/>
                          <a:latin typeface="Times New Roman" panose="02020603050405020304" pitchFamily="18" charset="0"/>
                          <a:ea typeface="Times New Roman" panose="02020603050405020304" pitchFamily="18" charset="0"/>
                        </a:rPr>
                        <a:t>) is reasonable.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4397324"/>
                  </a:ext>
                </a:extLst>
              </a:tr>
              <a:tr h="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rPr>
                        <a:t>In patients with AF and a moderate to high risk of stroke and a high risk of major bleeding on oral anticoagulation, </a:t>
                      </a:r>
                      <a:r>
                        <a:rPr lang="en-US" sz="1800" b="1" dirty="0" err="1">
                          <a:effectLst/>
                          <a:latin typeface="Times New Roman" panose="02020603050405020304" pitchFamily="18" charset="0"/>
                          <a:ea typeface="Times New Roman" panose="02020603050405020304" pitchFamily="18" charset="0"/>
                        </a:rPr>
                        <a:t>pLAAO</a:t>
                      </a:r>
                      <a:r>
                        <a:rPr lang="en-US" sz="1800" b="1" dirty="0">
                          <a:effectLst/>
                          <a:latin typeface="Times New Roman" panose="02020603050405020304" pitchFamily="18" charset="0"/>
                          <a:ea typeface="Times New Roman" panose="02020603050405020304" pitchFamily="18" charset="0"/>
                        </a:rPr>
                        <a:t> may be a reasonable alternative to oral anticoagulation based on patient preference, with careful consideration of procedural risk and with the understanding that the evidence for oral anticoagulation is more extensive.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009174"/>
                  </a:ext>
                </a:extLst>
              </a:tr>
            </a:tbl>
          </a:graphicData>
        </a:graphic>
      </p:graphicFrame>
    </p:spTree>
    <p:extLst>
      <p:ext uri="{BB962C8B-B14F-4D97-AF65-F5344CB8AC3E}">
        <p14:creationId xmlns:p14="http://schemas.microsoft.com/office/powerpoint/2010/main" val="370549207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B7930DA0-B048-591F-E1EC-B45F1BFE3C4C}"/>
              </a:ext>
            </a:extLst>
          </p:cNvPr>
          <p:cNvSpPr>
            <a:spLocks noGrp="1"/>
          </p:cNvSpPr>
          <p:nvPr>
            <p:ph type="ctrTitle"/>
          </p:nvPr>
        </p:nvSpPr>
        <p:spPr>
          <a:xfrm>
            <a:off x="2133600" y="762000"/>
            <a:ext cx="10744200" cy="914399"/>
          </a:xfrm>
        </p:spPr>
        <p:txBody>
          <a:bodyPr/>
          <a:lstStyle/>
          <a:p>
            <a:r>
              <a:rPr lang="en-US" sz="2800" dirty="0">
                <a:latin typeface="Lub Dub Medium" panose="020B0603030403020204" pitchFamily="34" charset="0"/>
              </a:rPr>
              <a:t>Table 14. Situations in Which Long-Term Anticoagulation Is Contraindicated and Situations When It Remains Reasonable</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99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1884C681-6692-D012-07B7-E95E62D96B6F}"/>
              </a:ext>
            </a:extLst>
          </p:cNvPr>
          <p:cNvGraphicFramePr>
            <a:graphicFrameLocks noGrp="1"/>
          </p:cNvGraphicFramePr>
          <p:nvPr>
            <p:extLst>
              <p:ext uri="{D42A27DB-BD31-4B8C-83A1-F6EECF244321}">
                <p14:modId xmlns:p14="http://schemas.microsoft.com/office/powerpoint/2010/main" val="2511214269"/>
              </p:ext>
            </p:extLst>
          </p:nvPr>
        </p:nvGraphicFramePr>
        <p:xfrm>
          <a:off x="2929731" y="1905000"/>
          <a:ext cx="8229600" cy="5319268"/>
        </p:xfrm>
        <a:graphic>
          <a:graphicData uri="http://schemas.openxmlformats.org/drawingml/2006/table">
            <a:tbl>
              <a:tblPr firstRow="1" firstCol="1" bandRow="1"/>
              <a:tblGrid>
                <a:gridCol w="4150472">
                  <a:extLst>
                    <a:ext uri="{9D8B030D-6E8A-4147-A177-3AD203B41FA5}">
                      <a16:colId xmlns:a16="http://schemas.microsoft.com/office/drawing/2014/main" val="1493051315"/>
                    </a:ext>
                  </a:extLst>
                </a:gridCol>
                <a:gridCol w="4079128">
                  <a:extLst>
                    <a:ext uri="{9D8B030D-6E8A-4147-A177-3AD203B41FA5}">
                      <a16:colId xmlns:a16="http://schemas.microsoft.com/office/drawing/2014/main" val="2517143124"/>
                    </a:ext>
                  </a:extLst>
                </a:gridCol>
              </a:tblGrid>
              <a:tr h="0">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Long-Term Anticoagulation Contraindicated</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EEAF6"/>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Long-Term Anticoagulation Is Still Reasonable</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EEAF6"/>
                    </a:solidFill>
                  </a:tcPr>
                </a:tc>
                <a:extLst>
                  <a:ext uri="{0D108BD9-81ED-4DB2-BD59-A6C34878D82A}">
                    <a16:rowId xmlns:a16="http://schemas.microsoft.com/office/drawing/2014/main" val="2907006996"/>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Severe bleeding due to a nonreversible cause involving the gastrointestinal, pulmonary, or genitourinary systems</a:t>
                      </a:r>
                    </a:p>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Spontaneous intracranial/intraspinal bleeding due to a nonreversible cause</a:t>
                      </a:r>
                    </a:p>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Serious bleeding related to recurrent falls when cause of falls is not felt to be treatable</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Bleeding involving the gastrointestinal, pulmonary, or genitourinary systems that is treatable</a:t>
                      </a:r>
                    </a:p>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Bleeding related to isolated trauma</a:t>
                      </a:r>
                    </a:p>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Bleeding related to procedural complications</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4289798"/>
                  </a:ext>
                </a:extLst>
              </a:tr>
            </a:tbl>
          </a:graphicData>
        </a:graphic>
      </p:graphicFrame>
    </p:spTree>
    <p:extLst>
      <p:ext uri="{BB962C8B-B14F-4D97-AF65-F5344CB8AC3E}">
        <p14:creationId xmlns:p14="http://schemas.microsoft.com/office/powerpoint/2010/main" val="2269515012"/>
      </p:ext>
    </p:extLst>
  </p:cSld>
  <p:clrMapOvr>
    <a:masterClrMapping/>
  </p:clrMapOvr>
</p:sld>
</file>

<file path=ppt/theme/theme1.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AAD37C06-B951-4AA6-B2A6-35FCA7CE5490}"/>
    </a:ext>
  </a:extLst>
</a:theme>
</file>

<file path=ppt/theme/theme2.xml><?xml version="1.0" encoding="utf-8"?>
<a:theme xmlns:a="http://schemas.openxmlformats.org/drawingml/2006/main" name="Transi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AC4E57E-5D56-424A-A965-CCC80D41C3A4}"/>
    </a:ext>
  </a:extLst>
</a:theme>
</file>

<file path=ppt/theme/theme3.xml><?xml version="1.0" encoding="utf-8"?>
<a:theme xmlns:a="http://schemas.openxmlformats.org/drawingml/2006/main" name="Simp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6A9E871D-EF22-4A7E-BE51-F0EA1E38BF01}"/>
    </a:ext>
  </a:extLst>
</a:theme>
</file>

<file path=ppt/theme/theme4.xml><?xml version="1.0" encoding="utf-8"?>
<a:theme xmlns:a="http://schemas.openxmlformats.org/drawingml/2006/main" name="Photo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CA68127-167A-403A-96A9-C2FEA55F8CB2}"/>
    </a:ext>
  </a:extLst>
</a:theme>
</file>

<file path=ppt/theme/theme5.xml><?xml version="1.0" encoding="utf-8"?>
<a:theme xmlns:a="http://schemas.openxmlformats.org/drawingml/2006/main" name="Split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DEDE8421-EB66-4E0D-8D85-03E1F08044F8}"/>
    </a:ext>
  </a:extLst>
</a:theme>
</file>

<file path=ppt/theme/theme6.xml><?xml version="1.0" encoding="utf-8"?>
<a:theme xmlns:a="http://schemas.openxmlformats.org/drawingml/2006/main" name="Image R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B0FA94F-2FED-42FF-9904-BDF9DE990500}"/>
    </a:ext>
  </a:extLst>
</a:theme>
</file>

<file path=ppt/theme/theme7.xml><?xml version="1.0" encoding="utf-8"?>
<a:theme xmlns:a="http://schemas.openxmlformats.org/drawingml/2006/main" name="Closing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5816CD93-1682-4BBD-A054-039E03ABF92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16D77B6DB8384459F030DA82581C3D1" ma:contentTypeVersion="14" ma:contentTypeDescription="Create a new document." ma:contentTypeScope="" ma:versionID="000e6c986b8df6b8ee529771fc974db5">
  <xsd:schema xmlns:xsd="http://www.w3.org/2001/XMLSchema" xmlns:xs="http://www.w3.org/2001/XMLSchema" xmlns:p="http://schemas.microsoft.com/office/2006/metadata/properties" xmlns:ns2="fbf8e1be-06c9-477e-9047-d34ef030da0d" xmlns:ns3="a7c2df03-2c57-4563-bd1b-d20ca5577cf1" xmlns:ns4="20fc9a92-f19a-4393-b5b8-a75e6f3b9dba" targetNamespace="http://schemas.microsoft.com/office/2006/metadata/properties" ma:root="true" ma:fieldsID="0d7017902a4525e2bd046ee025df1eb0" ns2:_="" ns3:_="" ns4:_="">
    <xsd:import namespace="fbf8e1be-06c9-477e-9047-d34ef030da0d"/>
    <xsd:import namespace="a7c2df03-2c57-4563-bd1b-d20ca5577cf1"/>
    <xsd:import namespace="20fc9a92-f19a-4393-b5b8-a75e6f3b9dba"/>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4:SharedWithUsers" minOccurs="0"/>
                <xsd:element ref="ns4: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8e1be-06c9-477e-9047-d34ef030da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e93e3af3-952a-489a-92e3-1b940fa3d3fc"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c2df03-2c57-4563-bd1b-d20ca5577cf1"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91FC306-898E-4E3B-828D-5F4F785FBCAC}" ma:internalName="TaxCatchAll" ma:showField="CatchAllData" ma:web="{20fc9a92-f19a-4393-b5b8-a75e6f3b9db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fc9a92-f19a-4393-b5b8-a75e6f3b9db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7c2df03-2c57-4563-bd1b-d20ca5577cf1" xsi:nil="true"/>
    <lcf76f155ced4ddcb4097134ff3c332f xmlns="fbf8e1be-06c9-477e-9047-d34ef030da0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D1938B7-E360-4FE9-A871-88B1E9A436BD}">
  <ds:schemaRefs>
    <ds:schemaRef ds:uri="http://schemas.microsoft.com/sharepoint/v3/contenttype/forms"/>
  </ds:schemaRefs>
</ds:datastoreItem>
</file>

<file path=customXml/itemProps2.xml><?xml version="1.0" encoding="utf-8"?>
<ds:datastoreItem xmlns:ds="http://schemas.openxmlformats.org/officeDocument/2006/customXml" ds:itemID="{EEDB0512-09BC-478B-89AA-BAB007DE49AB}"/>
</file>

<file path=customXml/itemProps3.xml><?xml version="1.0" encoding="utf-8"?>
<ds:datastoreItem xmlns:ds="http://schemas.openxmlformats.org/officeDocument/2006/customXml" ds:itemID="{BE80DD31-0EB4-468C-A389-0ED885791036}">
  <ds:schemaRefs>
    <ds:schemaRef ds:uri="http://schemas.microsoft.com/office/2006/documentManagement/types"/>
    <ds:schemaRef ds:uri="38306c4c-2328-4860-97b9-6899fa44d374"/>
    <ds:schemaRef ds:uri="http://purl.org/dc/dcmitype/"/>
    <ds:schemaRef ds:uri="http://schemas.microsoft.com/office/2006/metadata/properties"/>
    <ds:schemaRef ds:uri="http://www.w3.org/XML/1998/namespace"/>
    <ds:schemaRef ds:uri="http://purl.org/dc/elements/1.1/"/>
    <ds:schemaRef ds:uri="http://purl.org/dc/terms/"/>
    <ds:schemaRef ds:uri="http://schemas.microsoft.com/office/infopath/2007/PartnerControls"/>
    <ds:schemaRef ds:uri="http://schemas.openxmlformats.org/package/2006/metadata/core-properties"/>
    <ds:schemaRef ds:uri="f60b0d17-2e91-4fd4-b11f-56b20494001a"/>
  </ds:schemaRefs>
</ds:datastoreItem>
</file>

<file path=docProps/app.xml><?xml version="1.0" encoding="utf-8"?>
<Properties xmlns="http://schemas.openxmlformats.org/officeDocument/2006/extended-properties" xmlns:vt="http://schemas.openxmlformats.org/officeDocument/2006/docPropsVTypes">
  <Template>Template - 2019-11 AHA-ACC Slide</Template>
  <TotalTime>2740</TotalTime>
  <Words>31201</Words>
  <Application>Microsoft Office PowerPoint</Application>
  <PresentationFormat>Custom</PresentationFormat>
  <Paragraphs>3482</Paragraphs>
  <Slides>228</Slides>
  <Notes>7</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228</vt:i4>
      </vt:variant>
    </vt:vector>
  </HeadingPairs>
  <TitlesOfParts>
    <vt:vector size="246" baseType="lpstr">
      <vt:lpstr>Adobe Clean DC</vt:lpstr>
      <vt:lpstr>Arial</vt:lpstr>
      <vt:lpstr>Calibri</vt:lpstr>
      <vt:lpstr>Calibri Light</vt:lpstr>
      <vt:lpstr>Helvetica</vt:lpstr>
      <vt:lpstr>Lub Dub Bold</vt:lpstr>
      <vt:lpstr>Lub Dub Heavy</vt:lpstr>
      <vt:lpstr>Lub Dub Medium</vt:lpstr>
      <vt:lpstr>Symbol</vt:lpstr>
      <vt:lpstr>Times New Roman</vt:lpstr>
      <vt:lpstr>TimesLTStd-Roman</vt:lpstr>
      <vt:lpstr>Title Slides</vt:lpstr>
      <vt:lpstr>Transition Slides</vt:lpstr>
      <vt:lpstr>Simple Slides</vt:lpstr>
      <vt:lpstr>Photo Slides</vt:lpstr>
      <vt:lpstr>Split Content</vt:lpstr>
      <vt:lpstr>Image Right</vt:lpstr>
      <vt:lpstr>Closing Slides</vt:lpstr>
      <vt:lpstr>2023 ACC/AHA/ACCP/HRS Guideline for the Diagnosis and Management of Atrial Fibrillation</vt:lpstr>
      <vt:lpstr>Citation</vt:lpstr>
      <vt:lpstr>2023 Writing Committee Members*</vt:lpstr>
      <vt:lpstr>Top 10 Take-Home Messages</vt:lpstr>
      <vt:lpstr>Top 10 Take Home Messages</vt:lpstr>
      <vt:lpstr>Top 10 Take Home Messages</vt:lpstr>
      <vt:lpstr>Top 10 Take Home Messages</vt:lpstr>
      <vt:lpstr>Top 10 Take Home Messages</vt:lpstr>
      <vt:lpstr>Top 10 Take Home Messages</vt:lpstr>
      <vt:lpstr>Top 10 Take Home Messages</vt:lpstr>
      <vt:lpstr>Top 10 Take Home Messages</vt:lpstr>
      <vt:lpstr>Top 10 Take Home Messages</vt:lpstr>
      <vt:lpstr>Top 10 Take Home Messages</vt:lpstr>
      <vt:lpstr>Top 10 Take Home Messages</vt:lpstr>
      <vt:lpstr>Table 2. Applying American College of Cardiology/American Heart Association Class of Recommendation and Level of Evidence to Clinical Strategies, Interventions, Treatments, or Diagnostic Testing in Patient Care* (Updated May 2019)</vt:lpstr>
      <vt:lpstr>Figure 1. Temporal Trends in Counts and Age-Standardized Rates of AF-Prevalent Cases by Social Demographic Index Quintile for Both Sexes Combined, 1990 to 2017. </vt:lpstr>
      <vt:lpstr>Figure 2. Prevalence of AF Among Medicare Beneficiaries, 1993–2007. </vt:lpstr>
      <vt:lpstr>Figure 2. Prevalence of AF Among Medicare Beneficiaries, 1993–2007. </vt:lpstr>
      <vt:lpstr>Table 3. Risk Factors for Diagnosed AF</vt:lpstr>
      <vt:lpstr>Table 3. Risk Factors for Diagnosed AF (con’t.)</vt:lpstr>
      <vt:lpstr>Table 3. Risk Factors for Diagnosed AF (con’t.)</vt:lpstr>
      <vt:lpstr>Table 3. Risk Factors for Diagnosed AF (con’t.)</vt:lpstr>
      <vt:lpstr>Table 3. Risk Factors for Diagnosed AF (con’t.)</vt:lpstr>
      <vt:lpstr>Table 3. Risk Factors for Diagnosed AF (con’t.)</vt:lpstr>
      <vt:lpstr>Table 3. Risk Factors for Diagnosed AF (con’t.)</vt:lpstr>
      <vt:lpstr>Table 3. Risk Factors for Diagnosed AF (con’t.)</vt:lpstr>
      <vt:lpstr>Table 3. Risk Factors for Diagnosed AF (con’t.)</vt:lpstr>
      <vt:lpstr>Table 3. Risk Factors for Diagnosed AF (con’t.)</vt:lpstr>
      <vt:lpstr>Table 3. Risk Factors for Diagnosed AF (con’t.)</vt:lpstr>
      <vt:lpstr>Table 3. Risk Factors for Diagnosed AF (con’t.)</vt:lpstr>
      <vt:lpstr>Table 3. Risk Factors for Diagnosed AF (con’t.)</vt:lpstr>
      <vt:lpstr>Table 3. Risk Factors for Diagnosed AF (con’t.)</vt:lpstr>
      <vt:lpstr>Table 3. Risk Factors for Diagnosed AF (con’t.)</vt:lpstr>
      <vt:lpstr>Table 3. Risk Factors for Diagnosed AF (con’t.)</vt:lpstr>
      <vt:lpstr>Table 3. Risk Factors for Diagnosed AF (con’t.)</vt:lpstr>
      <vt:lpstr>Table 3. Risk Factors for Diagnosed AF (con’t.)</vt:lpstr>
      <vt:lpstr>Table 3. Risk Factors for Diagnosed AF (con’t.)</vt:lpstr>
      <vt:lpstr>PowerPoint Presentation</vt:lpstr>
      <vt:lpstr>Figure 4. AF Stages: Evolution of Atrial Arrhythmia Progression</vt:lpstr>
      <vt:lpstr>Figure 5. Pillars for AF Management</vt:lpstr>
      <vt:lpstr>Figure 5. Pillars for AF Management (con’t.)</vt:lpstr>
      <vt:lpstr>Table 4. Definitions</vt:lpstr>
      <vt:lpstr>Table 4. Definitions (con’t.)</vt:lpstr>
      <vt:lpstr>Table 4. Definitions (con’t.)</vt:lpstr>
      <vt:lpstr>Table 4. Definitions (con’t.)</vt:lpstr>
      <vt:lpstr>Figure 6. Types of Atrial Flutter and Macroreentrant Atrial Tachycardia</vt:lpstr>
      <vt:lpstr>Figure 7. Mechanisms and Pathways Leading to AF</vt:lpstr>
      <vt:lpstr>Figure 8. Contemporary Summary of the Role of the ANS in AF</vt:lpstr>
      <vt:lpstr>Addressing Health Inequities and Barriers to AF Management</vt:lpstr>
      <vt:lpstr>Shared Decision-Making (SDM) in AF Management</vt:lpstr>
      <vt:lpstr>Table 5. Publicly Available Decision Aids</vt:lpstr>
      <vt:lpstr>PowerPoint Presentation</vt:lpstr>
      <vt:lpstr>Table 6. CHARGE-AF Risk Score for Detecting Incident AF*</vt:lpstr>
      <vt:lpstr>Table 7. C2HEST Risk Score for Detecting Incident AF*</vt:lpstr>
      <vt:lpstr>Basic Clinical Evaluation</vt:lpstr>
      <vt:lpstr>Rhythm Monitoring Tools and Methods</vt:lpstr>
      <vt:lpstr>Rhythm Monitoring Tools and Methods (con’t.)</vt:lpstr>
      <vt:lpstr>PowerPoint Presentation</vt:lpstr>
      <vt:lpstr>Primary Prevention</vt:lpstr>
      <vt:lpstr>Weight Loss in Individuals Who Are Overweight or Obese</vt:lpstr>
      <vt:lpstr>Physical Fitness</vt:lpstr>
      <vt:lpstr>Smoking Cessation</vt:lpstr>
      <vt:lpstr>Alcohol Consumption</vt:lpstr>
      <vt:lpstr>Caffeine Consumption</vt:lpstr>
      <vt:lpstr>Treatment of Hypertension</vt:lpstr>
      <vt:lpstr>Sleep</vt:lpstr>
      <vt:lpstr>Comprehensive Care </vt:lpstr>
      <vt:lpstr>PowerPoint Presentation</vt:lpstr>
      <vt:lpstr>Risk Stratiﬁcation Schemes </vt:lpstr>
      <vt:lpstr>Risk Stratiﬁcation Schemes (con’t.) </vt:lpstr>
      <vt:lpstr>Figure 9. Rates of Stroke by Stroke Risk Score Levels in Different Cohorts.</vt:lpstr>
      <vt:lpstr>Table 8. Three Validated Risk Models for Stroke</vt:lpstr>
      <vt:lpstr>Table 9. Some Best Known Published Clinical Scores With Potential Advantages </vt:lpstr>
      <vt:lpstr>Table 9. Some Best Known Published Clinical Scores With Potential Advantages (con’t.)</vt:lpstr>
      <vt:lpstr>Table 10. Risk Factor Definitions for CHA2DS2-VASc2 Score as in the Original Article</vt:lpstr>
      <vt:lpstr>Table 10. Risk Factor Definitions for CHA2DS2-VASc2 Score as in the Original Article (con’t.)</vt:lpstr>
      <vt:lpstr>Table 11. Additional Risk Factors That Increase Risk of Stroke Not Included in CHA2DS2-VASc</vt:lpstr>
      <vt:lpstr>Table 12. Thromboembolic Event Rates by Point Score for ATRIA, CHADS2, and CHA2DS2‐VASc Risk Scores*</vt:lpstr>
      <vt:lpstr>Table 12. Thromboembolic Event Rates by Point Score for ATRIA, CHADS2, and CHA2DS2‐VASc Risk Scores* (con’t.)</vt:lpstr>
      <vt:lpstr>Table 12. Thromboembolic Event Rates by Point Score for ATRIA, CHADS2, and CHA2DS2‐VASc Risk Scores* (con’t.)</vt:lpstr>
      <vt:lpstr>Risk-Based Selection of Oral Anticoagulation: Balancing Risks and Benefits</vt:lpstr>
      <vt:lpstr>Antithrombotic Therapy</vt:lpstr>
      <vt:lpstr>Antithrombotic Therapy (con’t.)</vt:lpstr>
      <vt:lpstr>Figure 10. Antithrombotic Options in Patients with AF</vt:lpstr>
      <vt:lpstr>Considerations in Managing Anticoagulants</vt:lpstr>
      <vt:lpstr>Table 13. OACs Pharmacokinetic Characteristics and Dosing</vt:lpstr>
      <vt:lpstr>Table 13. OACs Pharmacokinetic Characteristics and Dosing (con’t.)</vt:lpstr>
      <vt:lpstr>Table 13. OACs Pharmacokinetic Characteristics and Dosing (con’t.)</vt:lpstr>
      <vt:lpstr>Table 13. OACs Pharmacokinetic Characteristics and Dosing (con’t.)</vt:lpstr>
      <vt:lpstr>Table 13. OACs Pharmacokinetic Characteristics and Dosing (con’t.)</vt:lpstr>
      <vt:lpstr>Figure 11. DOAC Laboratory Monitoring</vt:lpstr>
      <vt:lpstr>Figure 11. DOAC Laboratory Monitoring (con’t.)</vt:lpstr>
      <vt:lpstr>Silent AF and Stroke of Undetermined Cause</vt:lpstr>
      <vt:lpstr>Oral Anticoagulation for Device-Detected Atrial High-Rate Episodes Among Patients Without a Previous Diagnosis of AF</vt:lpstr>
      <vt:lpstr>Patients Without a Prior Diagnosis of AF (con’t.)</vt:lpstr>
      <vt:lpstr>Figure 12. Consideration of Oral Anticoagulation for Device-Detected AHREs According to Patient Stroke Risk by CHA2DS2-VASc Score and Episode Duration</vt:lpstr>
      <vt:lpstr>Figure 12. Consideration of Oral Anticoagulation for Device-Detected AHREs According to Patient Stroke Risk by CHA2DS2-VASc Score and Episode Duration (con’t.)</vt:lpstr>
      <vt:lpstr>Percutaneous Approaches to Occlude the Left Atrial Appendage (LAA)</vt:lpstr>
      <vt:lpstr>Table 14. Situations in Which Long-Term Anticoagulation Is Contraindicated and Situations When It Remains Reasonable</vt:lpstr>
      <vt:lpstr>Cardiac Surgery—Left Atrial Appendage (LAA) Exclusion/Excision</vt:lpstr>
      <vt:lpstr>Active Bleeding on Anticoagulant Therapy and Reversal Drugs</vt:lpstr>
      <vt:lpstr>Active Bleeding on Anticoagulant Therapy and Reversal Drugs (con’t.)</vt:lpstr>
      <vt:lpstr>Table 15. Reversal Agents for Oral Anticoagulants </vt:lpstr>
      <vt:lpstr>Table 15. Reversal Agents for Oral Anticoagulants (con’t.) </vt:lpstr>
      <vt:lpstr>Table 15. Reversal Agents for Oral Anticoagulants (con’t.) </vt:lpstr>
      <vt:lpstr>Table 15. Reversal Agents for Oral Anticoagulants (con’t.) </vt:lpstr>
      <vt:lpstr>Table 15. Reversal Agents for Oral Anticoagulants (con’t.) </vt:lpstr>
      <vt:lpstr>Table 16. Bleeding Events (Precent Per Year) in Direct Oral Anticoagulant Pivotal Clinical Trials</vt:lpstr>
      <vt:lpstr>Table 16. Bleeding Events (Precent Per Year) in Direct Oral Anticoagulant Pivotal Clinical Trials (con’t.)</vt:lpstr>
      <vt:lpstr>Table 16. Bleeding Events (Precent Per Year) in Direct Oral Anticoagulant Pivotal Clinical Trials (con’t.)</vt:lpstr>
      <vt:lpstr>Figure 13. Active Bleeding Associated With Oral Anticoagulant</vt:lpstr>
      <vt:lpstr>Management of Patients with AF and ICH</vt:lpstr>
      <vt:lpstr>Management of Patients with AF and ICH (con’t.)</vt:lpstr>
      <vt:lpstr>Figure 14. Forms of ICH, Classified by Mechanism </vt:lpstr>
      <vt:lpstr>Table 17. Risk Factors for Thromboembolic Complications and Recurrent ICH</vt:lpstr>
      <vt:lpstr>Periprocedural Management</vt:lpstr>
      <vt:lpstr>Periprocedural Management (con’t.)</vt:lpstr>
      <vt:lpstr>Periprocedural Management (con’t.)</vt:lpstr>
      <vt:lpstr>Table 18. Timing of Discontinuation of OACs in Patients With AF Scheduled to Undergo an Invasive Procedure or Surgery in Whom Anticoagulation Is to Be Interrupted </vt:lpstr>
      <vt:lpstr>Figure 15. Flowchart: Management of Periprocedural Anticoagulation in Patients With AF</vt:lpstr>
      <vt:lpstr>AF Complicating ACS or PCI</vt:lpstr>
      <vt:lpstr>Chronic Coronary Disease (CCD)</vt:lpstr>
      <vt:lpstr>Peripheral Artery Disease (PAD)</vt:lpstr>
      <vt:lpstr>Chronic Kidney Disease (CKD)/Kidney Failure</vt:lpstr>
      <vt:lpstr>Table 19. Recommended Doses of Currently Approved DOACs According to Renal Function</vt:lpstr>
      <vt:lpstr>AF in Valvular Heart Disease (VHD)</vt:lpstr>
      <vt:lpstr>Anticoagulation of Typical Atrial Flutter (AFL)</vt:lpstr>
      <vt:lpstr>Anticoagulation of Typical Atrial Flutter (AFL) (con’t.)</vt:lpstr>
      <vt:lpstr>Figure 16. Anticoagulation for Typical (CTI-Dependent) AFL</vt:lpstr>
      <vt:lpstr>PowerPoint Presentation</vt:lpstr>
      <vt:lpstr>Broad Considerations for Rate Control</vt:lpstr>
      <vt:lpstr>Table 20. Clinical Presentations and Objectives of Heart Rate Control</vt:lpstr>
      <vt:lpstr>Table 21. Pharmacological Agents for Rate Control in Patients With AF</vt:lpstr>
      <vt:lpstr>Table 21. Pharmacological Agents for Rate Control in Patients With AF (con’t.)</vt:lpstr>
      <vt:lpstr>Table 21. Pharmacological Agents for Rate Control in Patients With AF (con’t.)</vt:lpstr>
      <vt:lpstr>Acute Rate Control</vt:lpstr>
      <vt:lpstr>Acute Rate Control (con’t.)</vt:lpstr>
      <vt:lpstr>Figure 17. Acute Rate Control in AF With Rapid Ventricular Response (RVR)</vt:lpstr>
      <vt:lpstr>Long-Term Rate Control</vt:lpstr>
      <vt:lpstr>Long-Term Rate Control (con’t.)</vt:lpstr>
      <vt:lpstr>Figure 18. AF Long-Term Rate Control</vt:lpstr>
      <vt:lpstr>Atrioventricular Nodal Ablation (AVNA)</vt:lpstr>
      <vt:lpstr>Atrioventricular Nodal Ablation (AVNA) (con’t.)</vt:lpstr>
      <vt:lpstr>PowerPoint Presentation</vt:lpstr>
      <vt:lpstr>Goals of Therapy With Rhythm Control</vt:lpstr>
      <vt:lpstr>Goals of Therapy With Rhythm Control (con’t.)</vt:lpstr>
      <vt:lpstr>Figure 19. Patient and Clinical Considerations for Choosing Between Rhythm Control and Rate Control</vt:lpstr>
      <vt:lpstr>Figure 20. Flowchart for Treatment Choices When Required to Decrease AF Burden</vt:lpstr>
      <vt:lpstr>Prevention of Thromboembolism in the Setting of Cardioversion</vt:lpstr>
      <vt:lpstr>Prevention of Thromboembolism in the Setting of Cardioversion (con’t.)</vt:lpstr>
      <vt:lpstr>Figure 21. Patients With Hemodynamically Stable AF Planned for Cardioversion</vt:lpstr>
      <vt:lpstr>Electrical Cardioversion</vt:lpstr>
      <vt:lpstr>Electrical Cardioversion (con’t.)</vt:lpstr>
      <vt:lpstr>Pharmacological Cardioversion</vt:lpstr>
      <vt:lpstr>Pharmacological Cardioversion (con’t.)</vt:lpstr>
      <vt:lpstr>Table 22. Drugs for Pharmacological Conversion of AF to Sinus Rhythm</vt:lpstr>
      <vt:lpstr>Table 22. Drugs for Pharmacological Conversion of AF to Sinus Rhythm (con’t.)</vt:lpstr>
      <vt:lpstr>Table 22. Drugs for Pharmacological Conversion of AF to Sinus Rhythm (con’t.)</vt:lpstr>
      <vt:lpstr>Table 22. Drugs for Pharmacological Conversion of AF to Sinus Rhythm (con’t.)</vt:lpstr>
      <vt:lpstr>Table 22. Drugs for Pharmacological Conversion of AF to Sinus Rhythm (con’t.)</vt:lpstr>
      <vt:lpstr>Figure 22. Treatment Algorithm for Pharmacological Conversion of AF to Sinus Rhythm</vt:lpstr>
      <vt:lpstr>Speciﬁc Drug Therapy for Long-Term Maintenance of Sinus Rhythm</vt:lpstr>
      <vt:lpstr>Speciﬁc Drug Therapy for Long-Term Maintenance of Sinus Rhythm (con’t.)</vt:lpstr>
      <vt:lpstr>Speciﬁc Drug Therapy for Long-Term Maintenance of Sinus Rhythm (con’t.)</vt:lpstr>
      <vt:lpstr>Figure 23. Treatment Algorithm for Drug Therapy for Maintenance of Sinus Rhythm</vt:lpstr>
      <vt:lpstr>Table 23. Specific Drug Therapy for Maintenance of Sinus Rhythm in Patients With AF</vt:lpstr>
      <vt:lpstr>Table 23. Specific Drug Therapy for Maintenance of Sinus Rhythm in Patients With AF (con’t.)</vt:lpstr>
      <vt:lpstr>Table 23. Specific Drug Therapy for Maintenance of Sinus Rhythm in Patients With AF (con’t.)</vt:lpstr>
      <vt:lpstr>Table 23. Specific Drug Therapy for Maintenance of Sinus Rhythm in Patients With AF (con’t.)</vt:lpstr>
      <vt:lpstr>Table 23. Specific Drug Therapy for Maintenance of Sinus Rhythm in Patients With AF (con’t.)</vt:lpstr>
      <vt:lpstr>Table 23. Specific Drug Therapy for Maintenance of Sinus Rhythm in Patients With AF (con’t.)</vt:lpstr>
      <vt:lpstr>Table 23. Specific Drug Therapy for Maintenance of Sinus Rhythm in Patients With AF (con’t.)</vt:lpstr>
      <vt:lpstr>Inpatient Initiation of Antiarrh-ythmic Agents</vt:lpstr>
      <vt:lpstr>Table 24. Recommended Monitoring for Patients Taking Oral Amiodarone</vt:lpstr>
      <vt:lpstr>Table 25. Recommended Monitoring for Patients Taking Other Antiarrhythmic Drugs</vt:lpstr>
      <vt:lpstr>Table 25. Recommended Monitoring for Patients Taking Other Antiarrhythmic Drugs (con’t.)</vt:lpstr>
      <vt:lpstr>Table 25. Recommended Monitoring for Patients Taking Other Antiarrhythmic Drugs (con’t.)</vt:lpstr>
      <vt:lpstr>AF Catheter Ablation</vt:lpstr>
      <vt:lpstr>AF Catheter Ablation (con’t.)</vt:lpstr>
      <vt:lpstr>AF Catheter Ablation (con’t.)</vt:lpstr>
      <vt:lpstr>Techniques and Technologies for AF Catheter Ablation</vt:lpstr>
      <vt:lpstr>Management of Recurrent AF After Catheter Ablation</vt:lpstr>
      <vt:lpstr>Anticoagulation Therapy Before and After Catheter Ablation</vt:lpstr>
      <vt:lpstr>Table 26. Complications After AF Catheter Ablation</vt:lpstr>
      <vt:lpstr>Role of Pacemakers and ICDs for the Prevention and Treatment of AF </vt:lpstr>
      <vt:lpstr>Role of Pacemakers and ICDs for the Prevention and Treatment of AF </vt:lpstr>
      <vt:lpstr>Surgical Ablation</vt:lpstr>
      <vt:lpstr>PowerPoint Presentation</vt:lpstr>
      <vt:lpstr>Management of AF in Patients With HF</vt:lpstr>
      <vt:lpstr>Management of AF in Patients With HF (con’t.)</vt:lpstr>
      <vt:lpstr>Management of AF in Patients With HF (con’t.)</vt:lpstr>
      <vt:lpstr>Management of AF in Patients With HF (con’t.)</vt:lpstr>
      <vt:lpstr>Table 27. Randomized Trials of Rhythm Control in HF</vt:lpstr>
      <vt:lpstr>PowerPoint Presentation</vt:lpstr>
      <vt:lpstr>PowerPoint Presentation</vt:lpstr>
      <vt:lpstr>PowerPoint Presentation</vt:lpstr>
      <vt:lpstr>PowerPoint Presentation</vt:lpstr>
      <vt:lpstr>PowerPoint Presentation</vt:lpstr>
      <vt:lpstr>Figure 24. Management of Patients with HF and AF</vt:lpstr>
      <vt:lpstr>PowerPoint Presentation</vt:lpstr>
      <vt:lpstr>Management of Early Onset AF, Including Genetic Testing</vt:lpstr>
      <vt:lpstr>Athletes</vt:lpstr>
      <vt:lpstr>Anticoagulation Considerations in Patients With Class III Obesity</vt:lpstr>
      <vt:lpstr>Wolff-Parkinson-White (WPW) and Pre-Excitation Syndromes</vt:lpstr>
      <vt:lpstr>Wolff-Parkinson-White (WPW) and Pre-Excitation Syndromes (con’t.)</vt:lpstr>
      <vt:lpstr>Adult Congenital Heart Disease (ACHD)</vt:lpstr>
      <vt:lpstr>Adult Congenital Heart Disease (ACHD) (con’t.)</vt:lpstr>
      <vt:lpstr>Prevention and Treatment of AF After Cardiac Surgery</vt:lpstr>
      <vt:lpstr>Figure 25. Prevention of AF After Cardiac Surgery</vt:lpstr>
      <vt:lpstr>Treatment of AF After Cardiac Surgery </vt:lpstr>
      <vt:lpstr>Treatment of AF After Cardiac Surgery (con’t.) </vt:lpstr>
      <vt:lpstr>Figure 26. Treatment of AF After Cardiac Surgery</vt:lpstr>
      <vt:lpstr>Acute Medical Illness or Surgery (Including AF in Critical Care)</vt:lpstr>
      <vt:lpstr>Figure 27. Unadjusted Cumulative Risk of AF Recurrence</vt:lpstr>
      <vt:lpstr>Figure 28. Acute Medical or Surgical Illness</vt:lpstr>
      <vt:lpstr>Hyperthyroidism</vt:lpstr>
      <vt:lpstr>Pulmonary Disease</vt:lpstr>
      <vt:lpstr>Pregnancy</vt:lpstr>
      <vt:lpstr>Pregnancy (con’t.)</vt:lpstr>
      <vt:lpstr>Table 28. Anticoagulation Strategies During Pregnancy</vt:lpstr>
      <vt:lpstr>Cardio-Oncology and Anticoagulation Considerations</vt:lpstr>
      <vt:lpstr>Table 29. Medical Cancer Therapy Associated With Increased Risk of AF (&gt;1%)</vt:lpstr>
      <vt:lpstr>Table 29. Medical Cancer Therapy Associated With Increased Risk of AF (&gt;1%) (con’t.)</vt:lpstr>
      <vt:lpstr>Table 29. Medical Cancer Therapy Associated With Increased Risk of AF (&gt;1%) (con’t.)</vt:lpstr>
      <vt:lpstr>Table 29. Medical Cancer Therapy Associated With Increased Risk of AF (&gt;1%) (con’t.)</vt:lpstr>
      <vt:lpstr>Table 30. Special Considerations for Anticoagulation in Patients With AF on Active Cancer Treatment</vt:lpstr>
      <vt:lpstr>Anticoagulation Use in Patients With Liver Disease</vt:lpstr>
      <vt:lpstr>Anticoagulation Use in Patients With Liver Disease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AHA/ACC Atrial Fibrillation Guideline</dc:title>
  <dc:creator>Thomas Getchius</dc:creator>
  <cp:lastModifiedBy>Tanisha Gitchuway</cp:lastModifiedBy>
  <cp:revision>477</cp:revision>
  <dcterms:created xsi:type="dcterms:W3CDTF">2020-01-10T22:06:40Z</dcterms:created>
  <dcterms:modified xsi:type="dcterms:W3CDTF">2023-11-21T14:36:12Z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2019-07-31T00:00:00Z</vt:filetime>
  </property>
  <property fmtid="{D5CDD505-2E9C-101B-9397-08002B2CF9AE}" pid="3" name="Creator">
    <vt:lpwstr>Adobe InDesign 14.0 (Macintosh)</vt:lpwstr>
  </property>
  <property fmtid="{D5CDD505-2E9C-101B-9397-08002B2CF9AE}" pid="4" name="LastSaved">
    <vt:filetime>2019-07-31T00:00:00Z</vt:filetime>
  </property>
  <property fmtid="{D5CDD505-2E9C-101B-9397-08002B2CF9AE}" pid="5" name="ContentTypeId">
    <vt:lpwstr>0x0101003566E35B8659DD4C97CF43CCF427EBFE</vt:lpwstr>
  </property>
  <property fmtid="{D5CDD505-2E9C-101B-9397-08002B2CF9AE}" pid="6" name="Order">
    <vt:r8>3321300</vt:r8>
  </property>
  <property fmtid="{D5CDD505-2E9C-101B-9397-08002B2CF9AE}" pid="7" name="MediaServiceImageTags">
    <vt:lpwstr/>
  </property>
  <property fmtid="{D5CDD505-2E9C-101B-9397-08002B2CF9AE}" pid="8" name="_docset_NoMedatataSyncRequired">
    <vt:lpwstr>False</vt:lpwstr>
  </property>
</Properties>
</file>