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21"/>
  </p:notesMasterIdLst>
  <p:handoutMasterIdLst>
    <p:handoutMasterId r:id="rId122"/>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385" r:id="rId27"/>
    <p:sldId id="274" r:id="rId28"/>
    <p:sldId id="275" r:id="rId29"/>
    <p:sldId id="276" r:id="rId30"/>
    <p:sldId id="277" r:id="rId31"/>
    <p:sldId id="278" r:id="rId32"/>
    <p:sldId id="279" r:id="rId33"/>
    <p:sldId id="280" r:id="rId34"/>
    <p:sldId id="281" r:id="rId35"/>
    <p:sldId id="282" r:id="rId36"/>
    <p:sldId id="283" r:id="rId37"/>
    <p:sldId id="386" r:id="rId38"/>
    <p:sldId id="284" r:id="rId39"/>
    <p:sldId id="285" r:id="rId40"/>
    <p:sldId id="286" r:id="rId41"/>
    <p:sldId id="287" r:id="rId42"/>
    <p:sldId id="288" r:id="rId43"/>
    <p:sldId id="289" r:id="rId44"/>
    <p:sldId id="290" r:id="rId45"/>
    <p:sldId id="387" r:id="rId46"/>
    <p:sldId id="291" r:id="rId47"/>
    <p:sldId id="388"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89"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90" r:id="rId99"/>
    <p:sldId id="341" r:id="rId100"/>
    <p:sldId id="342" r:id="rId101"/>
    <p:sldId id="343" r:id="rId102"/>
    <p:sldId id="344" r:id="rId103"/>
    <p:sldId id="345" r:id="rId104"/>
    <p:sldId id="346" r:id="rId105"/>
    <p:sldId id="347" r:id="rId106"/>
    <p:sldId id="391" r:id="rId107"/>
    <p:sldId id="348" r:id="rId108"/>
    <p:sldId id="349" r:id="rId109"/>
    <p:sldId id="350" r:id="rId110"/>
    <p:sldId id="351" r:id="rId111"/>
    <p:sldId id="352" r:id="rId112"/>
    <p:sldId id="353" r:id="rId113"/>
    <p:sldId id="392" r:id="rId114"/>
    <p:sldId id="354" r:id="rId115"/>
    <p:sldId id="355" r:id="rId116"/>
    <p:sldId id="356" r:id="rId117"/>
    <p:sldId id="357" r:id="rId118"/>
    <p:sldId id="358" r:id="rId119"/>
    <p:sldId id="359" r:id="rId120"/>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02F02C-068D-4417-B68A-B30A179F9908}" name="Amy Talbot" initials="AT" userId="S::Amy.Talbot@heart.org::6af07838-db14-4285-ae8a-97e190f629c3" providerId="AD"/>
  <p188:author id="{6D0C94C9-3ED9-601F-1CD0-5C44CAA20D68}" name="Tanisha Gitchuway" initials=""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74534-E639-4A35-ACC7-8057A0D6054B}" v="18" dt="2024-09-16T13:27:45.1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6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commentAuthors" Target="commentAuthors.xml"/><Relationship Id="rId128"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presProps" Target="presProps.xml"/><Relationship Id="rId129" Type="http://schemas.microsoft.com/office/2018/10/relationships/authors" Target="author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9/24/2024</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9/24/2024</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E595-934A-0726-5FD1-065C7E29A119}"/>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E121A-59BA-5F43-D67D-C5E84A7DDF09}"/>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176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30CA-B386-25B7-15C4-CA189DE47BC6}"/>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60A11-F2A9-C092-0116-63D0D158150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95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4.06.013" TargetMode="External"/><Relationship Id="rId2" Type="http://schemas.openxmlformats.org/officeDocument/2006/relationships/hyperlink" Target="https://www.ahajournals.org/doi/10.1161/CIR.0000000000001285"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90500" y="1619507"/>
            <a:ext cx="14478000" cy="2454017"/>
          </a:xfrm>
        </p:spPr>
        <p:txBody>
          <a:bodyPr/>
          <a:lstStyle/>
          <a:p>
            <a:pPr algn="ctr"/>
            <a:r>
              <a:rPr lang="en-US" sz="4000"/>
              <a:t>2024 AHA/ACC/ACS/ASNC/HRS/SCA/SCCT/SCMR/SVM Guideline for Perioperative Cardiovascular Management for Noncardiac Surgery</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33400" y="4156076"/>
            <a:ext cx="13792200" cy="1311016"/>
          </a:xfrm>
        </p:spPr>
        <p:txBody>
          <a:bodyPr/>
          <a:lstStyle/>
          <a:p>
            <a:r>
              <a:rPr lang="en-US"/>
              <a:t>A Report of the American Heart Association/American College of Cardiology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190500" y="5867400"/>
            <a:ext cx="14211300" cy="923330"/>
          </a:xfrm>
          <a:prstGeom prst="rect">
            <a:avLst/>
          </a:prstGeom>
          <a:noFill/>
        </p:spPr>
        <p:txBody>
          <a:bodyPr wrap="square">
            <a:spAutoFit/>
          </a:bodyPr>
          <a:lstStyle/>
          <a:p>
            <a:r>
              <a:rPr lang="en-US" i="1">
                <a:latin typeface="Lub Dub Medium" panose="020B0603030403020204" pitchFamily="34" charset="0"/>
              </a:rPr>
              <a:t>Developed in Collaboration With and Endorsed by the American College of Surgeons, American Society of Nuclear Cardiology, Heart Rhythm Society, Society of Cardiovascular Anesthesiologists, Society of Cardiovascular Computed Tomography, Society of Cardiovascular Magnetic Resonance, and the Society for Vascular Medicine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36B80E3-3B71-928E-EC17-15D0317493D4}"/>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BA40AA4F-3DFC-8922-BBB4-E204DC217361}"/>
              </a:ext>
            </a:extLst>
          </p:cNvPr>
          <p:cNvSpPr txBox="1"/>
          <p:nvPr/>
        </p:nvSpPr>
        <p:spPr>
          <a:xfrm>
            <a:off x="2705100" y="2960638"/>
            <a:ext cx="9220200" cy="2308324"/>
          </a:xfrm>
          <a:prstGeom prst="rect">
            <a:avLst/>
          </a:prstGeom>
          <a:noFill/>
        </p:spPr>
        <p:txBody>
          <a:bodyPr wrap="square">
            <a:spAutoFit/>
          </a:bodyPr>
          <a:lstStyle/>
          <a:p>
            <a:r>
              <a:rPr lang="en-US" sz="3600" b="1">
                <a:latin typeface="Lub Dub Medium" panose="020B0603030403020204" pitchFamily="34" charset="0"/>
              </a:rPr>
              <a:t>6. </a:t>
            </a:r>
            <a:r>
              <a:rPr lang="en-US" sz="3600">
                <a:latin typeface="Lub Dub Medium" panose="020B0603030403020204" pitchFamily="34" charset="0"/>
              </a:rPr>
              <a:t>Myocardial injury after NCS is a newly identified disease process that should not be ignored because it portends real consequences for affected patients. </a:t>
            </a:r>
          </a:p>
        </p:txBody>
      </p:sp>
    </p:spTree>
    <p:extLst>
      <p:ext uri="{BB962C8B-B14F-4D97-AF65-F5344CB8AC3E}">
        <p14:creationId xmlns:p14="http://schemas.microsoft.com/office/powerpoint/2010/main" val="623599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100</a:t>
            </a:fld>
            <a:endParaRPr lang="en-US"/>
          </a:p>
        </p:txBody>
      </p:sp>
      <p:sp>
        <p:nvSpPr>
          <p:cNvPr id="2" name="TextBox 1">
            <a:extLst>
              <a:ext uri="{FF2B5EF4-FFF2-40B4-BE49-F238E27FC236}">
                <a16:creationId xmlns:a16="http://schemas.microsoft.com/office/drawing/2014/main" id="{A15E7D53-DC6F-E093-DB6B-C8BEAED67236}"/>
              </a:ext>
            </a:extLst>
          </p:cNvPr>
          <p:cNvSpPr txBox="1"/>
          <p:nvPr/>
        </p:nvSpPr>
        <p:spPr>
          <a:xfrm>
            <a:off x="304800" y="1295400"/>
            <a:ext cx="2667000" cy="3108543"/>
          </a:xfrm>
          <a:prstGeom prst="rect">
            <a:avLst/>
          </a:prstGeom>
          <a:noFill/>
        </p:spPr>
        <p:txBody>
          <a:bodyPr wrap="square">
            <a:spAutoFit/>
          </a:bodyPr>
          <a:lstStyle/>
          <a:p>
            <a:r>
              <a:rPr lang="en-US" sz="2800">
                <a:latin typeface="Lub Dub Medium" panose="020B0603030403020204" pitchFamily="34" charset="0"/>
              </a:rPr>
              <a:t>Figure 6. Evaluation of an Abnormal Troponin Obtained for Postoperative Surveillance.</a:t>
            </a:r>
          </a:p>
        </p:txBody>
      </p:sp>
      <p:sp>
        <p:nvSpPr>
          <p:cNvPr id="3" name="TextBox 2">
            <a:extLst>
              <a:ext uri="{FF2B5EF4-FFF2-40B4-BE49-F238E27FC236}">
                <a16:creationId xmlns:a16="http://schemas.microsoft.com/office/drawing/2014/main" id="{7AABB730-3745-FB32-4F02-ACDA5D53EC73}"/>
              </a:ext>
            </a:extLst>
          </p:cNvPr>
          <p:cNvSpPr txBox="1"/>
          <p:nvPr/>
        </p:nvSpPr>
        <p:spPr>
          <a:xfrm>
            <a:off x="304800" y="4724400"/>
            <a:ext cx="2438400" cy="461665"/>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pic>
        <p:nvPicPr>
          <p:cNvPr id="4" name="Picture 3">
            <a:extLst>
              <a:ext uri="{FF2B5EF4-FFF2-40B4-BE49-F238E27FC236}">
                <a16:creationId xmlns:a16="http://schemas.microsoft.com/office/drawing/2014/main" id="{6B347E97-93BA-1374-C99B-D6547555042E}"/>
              </a:ext>
            </a:extLst>
          </p:cNvPr>
          <p:cNvPicPr>
            <a:picLocks noChangeAspect="1"/>
          </p:cNvPicPr>
          <p:nvPr/>
        </p:nvPicPr>
        <p:blipFill rotWithShape="1">
          <a:blip r:embed="rId2">
            <a:extLst>
              <a:ext uri="{28A0092B-C50C-407E-A947-70E740481C1C}">
                <a14:useLocalDpi xmlns:a14="http://schemas.microsoft.com/office/drawing/2010/main" val="0"/>
              </a:ext>
            </a:extLst>
          </a:blip>
          <a:srcRect l="4267" t="2212" r="9983" b="5958"/>
          <a:stretch/>
        </p:blipFill>
        <p:spPr>
          <a:xfrm>
            <a:off x="4686300" y="9471"/>
            <a:ext cx="5257800" cy="7536180"/>
          </a:xfrm>
          <a:prstGeom prst="rect">
            <a:avLst/>
          </a:prstGeom>
        </p:spPr>
      </p:pic>
      <p:sp>
        <p:nvSpPr>
          <p:cNvPr id="7" name="TextBox 6">
            <a:extLst>
              <a:ext uri="{FF2B5EF4-FFF2-40B4-BE49-F238E27FC236}">
                <a16:creationId xmlns:a16="http://schemas.microsoft.com/office/drawing/2014/main" id="{1D3438F1-3219-CC79-3ED3-DFD41D892023}"/>
              </a:ext>
            </a:extLst>
          </p:cNvPr>
          <p:cNvSpPr txBox="1"/>
          <p:nvPr/>
        </p:nvSpPr>
        <p:spPr>
          <a:xfrm>
            <a:off x="304800" y="5506522"/>
            <a:ext cx="3429000" cy="1938992"/>
          </a:xfrm>
          <a:prstGeom prst="rect">
            <a:avLst/>
          </a:prstGeom>
          <a:noFill/>
        </p:spPr>
        <p:txBody>
          <a:bodyPr wrap="square">
            <a:spAutoFit/>
          </a:bodyPr>
          <a:lstStyle/>
          <a:p>
            <a:pPr marL="0" marR="0">
              <a:spcBef>
                <a:spcPts val="0"/>
              </a:spcBef>
              <a:spcAft>
                <a:spcPts val="0"/>
              </a:spcAft>
            </a:pPr>
            <a:r>
              <a:rPr lang="en-US" sz="1200" b="1">
                <a:effectLst/>
                <a:latin typeface="Lub Dub Medium" panose="020B0603030403020204" pitchFamily="34" charset="0"/>
                <a:ea typeface="Aptos" panose="020B0004020202020204" pitchFamily="34" charset="0"/>
                <a:cs typeface="Arial" panose="020B0604020202020204" pitchFamily="34" charset="0"/>
              </a:rPr>
              <a:t>*</a:t>
            </a:r>
            <a:r>
              <a:rPr lang="en-US" sz="1200">
                <a:effectLst/>
                <a:latin typeface="Lub Dub Medium" panose="020B0603030403020204" pitchFamily="34" charset="0"/>
                <a:ea typeface="Aptos" panose="020B0004020202020204" pitchFamily="34" charset="0"/>
                <a:cs typeface="Arial" panose="020B0604020202020204" pitchFamily="34" charset="0"/>
              </a:rPr>
              <a:t>Presumes a rise and fall of troponin consistent with acute myocardial injury. Troponin may be measured using a conventional fourth-generation or a high-sensitivity assay.</a:t>
            </a:r>
          </a:p>
          <a:p>
            <a:pPr marL="0" marR="0">
              <a:spcBef>
                <a:spcPts val="0"/>
              </a:spcBef>
              <a:spcAft>
                <a:spcPts val="0"/>
              </a:spcAft>
            </a:pPr>
            <a:endParaRPr lang="en-US" sz="1200">
              <a:effectLst/>
              <a:latin typeface="Lub Dub Medium" panose="020B0603030403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b="1">
                <a:effectLst/>
                <a:latin typeface="Lub Dub Medium" panose="020B0603030403020204" pitchFamily="34" charset="0"/>
                <a:ea typeface="Aptos" panose="020B0004020202020204" pitchFamily="34" charset="0"/>
                <a:cs typeface="Arial" panose="020B0604020202020204" pitchFamily="34" charset="0"/>
              </a:rPr>
              <a:t>†</a:t>
            </a:r>
            <a:r>
              <a:rPr lang="en-US" sz="1200">
                <a:effectLst/>
                <a:latin typeface="Lub Dub Medium" panose="020B0603030403020204" pitchFamily="34" charset="0"/>
                <a:ea typeface="Aptos" panose="020B0004020202020204" pitchFamily="34" charset="0"/>
                <a:cs typeface="Arial" panose="020B0604020202020204" pitchFamily="34" charset="0"/>
              </a:rPr>
              <a:t>Nonischemic myocardial injury encompasses pulmonary embolism, sepsis, acute decompensated heart failure, or acute stroke. </a:t>
            </a:r>
          </a:p>
        </p:txBody>
      </p:sp>
      <p:sp>
        <p:nvSpPr>
          <p:cNvPr id="9" name="TextBox 8">
            <a:extLst>
              <a:ext uri="{FF2B5EF4-FFF2-40B4-BE49-F238E27FC236}">
                <a16:creationId xmlns:a16="http://schemas.microsoft.com/office/drawing/2014/main" id="{A45233D0-740B-C5BB-CF8F-F5F3C5D689C1}"/>
              </a:ext>
            </a:extLst>
          </p:cNvPr>
          <p:cNvSpPr txBox="1"/>
          <p:nvPr/>
        </p:nvSpPr>
        <p:spPr>
          <a:xfrm>
            <a:off x="10591800" y="6060519"/>
            <a:ext cx="3733800" cy="1384995"/>
          </a:xfrm>
          <a:prstGeom prst="rect">
            <a:avLst/>
          </a:prstGeom>
          <a:noFill/>
        </p:spPr>
        <p:txBody>
          <a:bodyPr wrap="square">
            <a:spAutoFit/>
          </a:bodyPr>
          <a:lstStyle/>
          <a:p>
            <a:r>
              <a:rPr lang="en-US" sz="1200">
                <a:latin typeface="Lub Dub Medium" panose="020B0603030403020204" pitchFamily="34" charset="0"/>
              </a:rPr>
              <a:t>ECG indicates electrocardiogram; GDMT, guideline-directed management and therapy; MI, myocardial infarction; NCS, noncardiac surgery; NSTEMI, non ST-segment-elevation myocardial infarction; STEMI, ST-segment-elevation myocardial infarction; and URL, upper reference limit.</a:t>
            </a:r>
          </a:p>
        </p:txBody>
      </p:sp>
      <p:sp>
        <p:nvSpPr>
          <p:cNvPr id="6" name="Rectangle 5">
            <a:extLst>
              <a:ext uri="{FF2B5EF4-FFF2-40B4-BE49-F238E27FC236}">
                <a16:creationId xmlns:a16="http://schemas.microsoft.com/office/drawing/2014/main" id="{92C1DC32-DE7F-6472-57C5-301522FD575F}"/>
              </a:ext>
            </a:extLst>
          </p:cNvPr>
          <p:cNvSpPr/>
          <p:nvPr/>
        </p:nvSpPr>
        <p:spPr>
          <a:xfrm>
            <a:off x="4572000" y="0"/>
            <a:ext cx="1143000"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348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6D1C29-B061-AB47-1893-19ABB521654F}"/>
              </a:ext>
            </a:extLst>
          </p:cNvPr>
          <p:cNvSpPr txBox="1"/>
          <p:nvPr/>
        </p:nvSpPr>
        <p:spPr>
          <a:xfrm>
            <a:off x="2539759" y="685800"/>
            <a:ext cx="9550882" cy="1384995"/>
          </a:xfrm>
          <a:prstGeom prst="rect">
            <a:avLst/>
          </a:prstGeom>
          <a:noFill/>
        </p:spPr>
        <p:txBody>
          <a:bodyPr wrap="square">
            <a:spAutoFit/>
          </a:bodyPr>
          <a:lstStyle/>
          <a:p>
            <a:r>
              <a:rPr lang="en-US" sz="2800">
                <a:latin typeface="Lub Dub Medium" panose="020B0603030403020204" pitchFamily="34" charset="0"/>
              </a:rPr>
              <a:t>Management of Postoperative ST-Segment-Elevation Myocardial Infarction/Non ST-Segment-Elevation Myocardial Infarction </a:t>
            </a:r>
          </a:p>
        </p:txBody>
      </p:sp>
      <p:graphicFrame>
        <p:nvGraphicFramePr>
          <p:cNvPr id="3" name="Table 2">
            <a:extLst>
              <a:ext uri="{FF2B5EF4-FFF2-40B4-BE49-F238E27FC236}">
                <a16:creationId xmlns:a16="http://schemas.microsoft.com/office/drawing/2014/main" id="{71E9E117-AC0C-7BFF-0D94-775A3D2600C5}"/>
              </a:ext>
            </a:extLst>
          </p:cNvPr>
          <p:cNvGraphicFramePr>
            <a:graphicFrameLocks noGrp="1"/>
          </p:cNvGraphicFramePr>
          <p:nvPr>
            <p:extLst>
              <p:ext uri="{D42A27DB-BD31-4B8C-83A1-F6EECF244321}">
                <p14:modId xmlns:p14="http://schemas.microsoft.com/office/powerpoint/2010/main" val="350572544"/>
              </p:ext>
            </p:extLst>
          </p:nvPr>
        </p:nvGraphicFramePr>
        <p:xfrm>
          <a:off x="1409700" y="2286000"/>
          <a:ext cx="11811000" cy="4971989"/>
        </p:xfrm>
        <a:graphic>
          <a:graphicData uri="http://schemas.openxmlformats.org/drawingml/2006/table">
            <a:tbl>
              <a:tblPr firstRow="1" firstCol="1" bandRow="1"/>
              <a:tblGrid>
                <a:gridCol w="1317867">
                  <a:extLst>
                    <a:ext uri="{9D8B030D-6E8A-4147-A177-3AD203B41FA5}">
                      <a16:colId xmlns:a16="http://schemas.microsoft.com/office/drawing/2014/main" val="2983299672"/>
                    </a:ext>
                  </a:extLst>
                </a:gridCol>
                <a:gridCol w="1324252">
                  <a:extLst>
                    <a:ext uri="{9D8B030D-6E8A-4147-A177-3AD203B41FA5}">
                      <a16:colId xmlns:a16="http://schemas.microsoft.com/office/drawing/2014/main" val="4167569126"/>
                    </a:ext>
                  </a:extLst>
                </a:gridCol>
                <a:gridCol w="9168881">
                  <a:extLst>
                    <a:ext uri="{9D8B030D-6E8A-4147-A177-3AD203B41FA5}">
                      <a16:colId xmlns:a16="http://schemas.microsoft.com/office/drawing/2014/main" val="1311322179"/>
                    </a:ext>
                  </a:extLst>
                </a:gridCol>
              </a:tblGrid>
              <a:tr h="520700">
                <a:tc gridSpan="3">
                  <a:txBody>
                    <a:bodyPr/>
                    <a:lstStyle/>
                    <a:p>
                      <a:pPr marL="0" marR="0" algn="ctr">
                        <a:lnSpc>
                          <a:spcPct val="107000"/>
                        </a:lnSpc>
                        <a:spcBef>
                          <a:spcPts val="0"/>
                        </a:spcBef>
                        <a:spcAft>
                          <a:spcPts val="800"/>
                        </a:spcAft>
                      </a:pPr>
                      <a:r>
                        <a:rPr lang="en-US" sz="1800" b="1">
                          <a:effectLst/>
                          <a:latin typeface="Times New Roman" panose="02020603050405020304" pitchFamily="18" charset="0"/>
                          <a:cs typeface="Arial" panose="020B0604020202020204" pitchFamily="34" charset="0"/>
                        </a:rPr>
                        <a:t>Recommendations for Management of Postoperative ST-Segment-Elevation Myocardial Infarction/Non ST-Segment-Elevation Myocardial Infarction</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48249790"/>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337502"/>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Patients who develop STEMI after NCS should be considered for GDMT, including consideration of ICA, balancing bleeding and thrombotic risks with the severity of the clinical presentation.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264992"/>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Patients who develop NSTEMI after NCS should receive medical therapy as recommended for patients with spontaneous MI but after consideration of postoperative bleeding risks and hemodynamic status.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905127"/>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Aptos" panose="020B0004020202020204" pitchFamily="34" charset="0"/>
                          <a:cs typeface="Arial" panose="020B0604020202020204" pitchFamily="34" charset="0"/>
                        </a:rPr>
                        <a:t>Patients who develop NSTEMI after NCS can be considered for ICA, balancing bleeding and thrombotic risks with the severity of clinical presentation.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802197"/>
                  </a:ext>
                </a:extLst>
              </a:tr>
            </a:tbl>
          </a:graphicData>
        </a:graphic>
      </p:graphicFrame>
    </p:spTree>
    <p:extLst>
      <p:ext uri="{BB962C8B-B14F-4D97-AF65-F5344CB8AC3E}">
        <p14:creationId xmlns:p14="http://schemas.microsoft.com/office/powerpoint/2010/main" val="23843912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102</a:t>
            </a:fld>
            <a:endParaRPr lang="en-US"/>
          </a:p>
        </p:txBody>
      </p:sp>
      <p:sp>
        <p:nvSpPr>
          <p:cNvPr id="3" name="TextBox 2">
            <a:extLst>
              <a:ext uri="{FF2B5EF4-FFF2-40B4-BE49-F238E27FC236}">
                <a16:creationId xmlns:a16="http://schemas.microsoft.com/office/drawing/2014/main" id="{35E6167A-E20D-421E-FAF2-0227AFA78C16}"/>
              </a:ext>
            </a:extLst>
          </p:cNvPr>
          <p:cNvSpPr txBox="1"/>
          <p:nvPr/>
        </p:nvSpPr>
        <p:spPr>
          <a:xfrm>
            <a:off x="5610225" y="1295400"/>
            <a:ext cx="3409950" cy="646331"/>
          </a:xfrm>
          <a:prstGeom prst="rect">
            <a:avLst/>
          </a:prstGeom>
          <a:noFill/>
        </p:spPr>
        <p:txBody>
          <a:bodyPr wrap="square">
            <a:spAutoFit/>
          </a:bodyPr>
          <a:lstStyle/>
          <a:p>
            <a:r>
              <a:rPr lang="en-US" sz="3600">
                <a:latin typeface="Lub Dub Medium" panose="020B0603030403020204" pitchFamily="34" charset="0"/>
              </a:rPr>
              <a:t>Abbreviations</a:t>
            </a:r>
          </a:p>
        </p:txBody>
      </p:sp>
      <p:graphicFrame>
        <p:nvGraphicFramePr>
          <p:cNvPr id="4" name="Table 3">
            <a:extLst>
              <a:ext uri="{FF2B5EF4-FFF2-40B4-BE49-F238E27FC236}">
                <a16:creationId xmlns:a16="http://schemas.microsoft.com/office/drawing/2014/main" id="{10277631-F5AA-D2E4-F3FF-C1846A5C4B24}"/>
              </a:ext>
            </a:extLst>
          </p:cNvPr>
          <p:cNvGraphicFramePr>
            <a:graphicFrameLocks noGrp="1"/>
          </p:cNvGraphicFramePr>
          <p:nvPr>
            <p:extLst>
              <p:ext uri="{D42A27DB-BD31-4B8C-83A1-F6EECF244321}">
                <p14:modId xmlns:p14="http://schemas.microsoft.com/office/powerpoint/2010/main" val="2437087081"/>
              </p:ext>
            </p:extLst>
          </p:nvPr>
        </p:nvGraphicFramePr>
        <p:xfrm>
          <a:off x="3581400" y="2057400"/>
          <a:ext cx="7467600" cy="5198941"/>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ACEi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angiotensin-converting enzyme inhibitors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ACHD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adult congenital heart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ACS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acute coronary syndrome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atrial fibrillation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ARB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angiotensin receptor blocker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ARR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absolute risk reduction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aortic stenosis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ASCVD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atherosclerotic cardiovascular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AV</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atrioventricular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AVR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aortic valve replacement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17382059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11243-5BF3-D442-D0ED-0AD2C1319D91}"/>
              </a:ext>
            </a:extLst>
          </p:cNvPr>
          <p:cNvSpPr txBox="1"/>
          <p:nvPr/>
        </p:nvSpPr>
        <p:spPr>
          <a:xfrm>
            <a:off x="4848225" y="13716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BA7C9C2-9189-E8FC-92CE-BCBB22CB52ED}"/>
              </a:ext>
            </a:extLst>
          </p:cNvPr>
          <p:cNvGraphicFramePr>
            <a:graphicFrameLocks noGrp="1"/>
          </p:cNvGraphicFramePr>
          <p:nvPr>
            <p:extLst>
              <p:ext uri="{D42A27DB-BD31-4B8C-83A1-F6EECF244321}">
                <p14:modId xmlns:p14="http://schemas.microsoft.com/office/powerpoint/2010/main" val="190596877"/>
              </p:ext>
            </p:extLst>
          </p:nvPr>
        </p:nvGraphicFramePr>
        <p:xfrm>
          <a:off x="3581400" y="2057400"/>
          <a:ext cx="7467600" cy="5198941"/>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bare-metal stent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BNP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B-type natriuretic peptide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blood pressure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CAD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coronary artery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CCD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chronic coronary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CCB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calcium channel blocker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congenital heart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CIED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cardiovascular implantable electronic device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CKD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chronic kidney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CPET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cardiopulmonary exercise testing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1667605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11243-5BF3-D442-D0ED-0AD2C1319D91}"/>
              </a:ext>
            </a:extLst>
          </p:cNvPr>
          <p:cNvSpPr txBox="1"/>
          <p:nvPr/>
        </p:nvSpPr>
        <p:spPr>
          <a:xfrm>
            <a:off x="4848225" y="13716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BA7C9C2-9189-E8FC-92CE-BCBB22CB52ED}"/>
              </a:ext>
            </a:extLst>
          </p:cNvPr>
          <p:cNvGraphicFramePr>
            <a:graphicFrameLocks noGrp="1"/>
          </p:cNvGraphicFramePr>
          <p:nvPr>
            <p:extLst>
              <p:ext uri="{D42A27DB-BD31-4B8C-83A1-F6EECF244321}">
                <p14:modId xmlns:p14="http://schemas.microsoft.com/office/powerpoint/2010/main" val="485444839"/>
              </p:ext>
            </p:extLst>
          </p:nvPr>
        </p:nvGraphicFramePr>
        <p:xfrm>
          <a:off x="3581400" y="2057400"/>
          <a:ext cx="7467600" cy="4193223"/>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coronary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err="1">
                          <a:effectLst/>
                          <a:latin typeface="Times New Roman" panose="02020603050405020304" pitchFamily="18" charset="0"/>
                          <a:ea typeface="Aptos" panose="020B0004020202020204" pitchFamily="34" charset="0"/>
                          <a:cs typeface="Times New Roman" panose="02020603050405020304" pitchFamily="18" charset="0"/>
                        </a:rPr>
                        <a:t>cTn</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cardiac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DAPT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dual antiplatelet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Duke Activity Status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diastolic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DOAC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direct oral anticoagulants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bl>
          </a:graphicData>
        </a:graphic>
      </p:graphicFrame>
    </p:spTree>
    <p:extLst>
      <p:ext uri="{BB962C8B-B14F-4D97-AF65-F5344CB8AC3E}">
        <p14:creationId xmlns:p14="http://schemas.microsoft.com/office/powerpoint/2010/main" val="12149776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105</a:t>
            </a:fld>
            <a:endParaRPr lang="en-US"/>
          </a:p>
        </p:txBody>
      </p:sp>
      <p:sp>
        <p:nvSpPr>
          <p:cNvPr id="2" name="TextBox 1">
            <a:extLst>
              <a:ext uri="{FF2B5EF4-FFF2-40B4-BE49-F238E27FC236}">
                <a16:creationId xmlns:a16="http://schemas.microsoft.com/office/drawing/2014/main" id="{2884D501-DAFE-BF4B-D518-58C717403BFC}"/>
              </a:ext>
            </a:extLst>
          </p:cNvPr>
          <p:cNvSpPr txBox="1"/>
          <p:nvPr/>
        </p:nvSpPr>
        <p:spPr>
          <a:xfrm>
            <a:off x="4848225" y="13716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3F9E531-919D-352B-BFCC-DEA0E32A325D}"/>
              </a:ext>
            </a:extLst>
          </p:cNvPr>
          <p:cNvGraphicFramePr>
            <a:graphicFrameLocks noGrp="1"/>
          </p:cNvGraphicFramePr>
          <p:nvPr>
            <p:extLst>
              <p:ext uri="{D42A27DB-BD31-4B8C-83A1-F6EECF244321}">
                <p14:modId xmlns:p14="http://schemas.microsoft.com/office/powerpoint/2010/main" val="373958916"/>
              </p:ext>
            </p:extLst>
          </p:nvPr>
        </p:nvGraphicFramePr>
        <p:xfrm>
          <a:off x="3086100" y="2133600"/>
          <a:ext cx="8458200" cy="5198941"/>
        </p:xfrm>
        <a:graphic>
          <a:graphicData uri="http://schemas.openxmlformats.org/drawingml/2006/table">
            <a:tbl>
              <a:tblPr firstRow="1" firstCol="1" bandRow="1"/>
              <a:tblGrid>
                <a:gridCol w="3659190">
                  <a:extLst>
                    <a:ext uri="{9D8B030D-6E8A-4147-A177-3AD203B41FA5}">
                      <a16:colId xmlns:a16="http://schemas.microsoft.com/office/drawing/2014/main" val="1991448039"/>
                    </a:ext>
                  </a:extLst>
                </a:gridCol>
                <a:gridCol w="4799010">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EMI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electromagnetic interference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ESU</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electrosurgery units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FDA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Food and Drug Administration, 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FoCUS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focused cardiac ultrasound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GDMT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guideline-directed management and therapy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GLP-1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glucagon-like polypeptide-1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HbA1c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spc="-4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hemoglobin A1c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HCM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hypertrophic cardiomyopathy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Hgb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hemoglobin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heart failure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1384175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B090E-9B20-1328-BBCC-14347AC61776}"/>
              </a:ext>
            </a:extLst>
          </p:cNvPr>
          <p:cNvSpPr txBox="1"/>
          <p:nvPr/>
        </p:nvSpPr>
        <p:spPr>
          <a:xfrm>
            <a:off x="4848225" y="6858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DB94BDA-7D08-641E-8EF4-1751A74E54D4}"/>
              </a:ext>
            </a:extLst>
          </p:cNvPr>
          <p:cNvGraphicFramePr>
            <a:graphicFrameLocks noGrp="1"/>
          </p:cNvGraphicFramePr>
          <p:nvPr>
            <p:extLst>
              <p:ext uri="{D42A27DB-BD31-4B8C-83A1-F6EECF244321}">
                <p14:modId xmlns:p14="http://schemas.microsoft.com/office/powerpoint/2010/main" val="335849257"/>
              </p:ext>
            </p:extLst>
          </p:nvPr>
        </p:nvGraphicFramePr>
        <p:xfrm>
          <a:off x="3581400" y="1676400"/>
          <a:ext cx="7467600" cy="5664015"/>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HFrEF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heart failure with reduced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HTN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hypertension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hazard ratio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ICA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invasive coronary angiography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ICD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implantable cardioverter-defibrillator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LDL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low-density lipoproteins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LV</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left ventricular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LVAD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left ventricular assist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3402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LVOT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left ventricular outflow tract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LVEF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left ventricular ejection fraction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major adverse cardiovascular event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37529759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107</a:t>
            </a:fld>
            <a:endParaRPr lang="en-US"/>
          </a:p>
        </p:txBody>
      </p:sp>
      <p:sp>
        <p:nvSpPr>
          <p:cNvPr id="2" name="TextBox 1">
            <a:extLst>
              <a:ext uri="{FF2B5EF4-FFF2-40B4-BE49-F238E27FC236}">
                <a16:creationId xmlns:a16="http://schemas.microsoft.com/office/drawing/2014/main" id="{56BB255A-B4D9-4363-E06C-9E01D8A9D9CB}"/>
              </a:ext>
            </a:extLst>
          </p:cNvPr>
          <p:cNvSpPr txBox="1"/>
          <p:nvPr/>
        </p:nvSpPr>
        <p:spPr>
          <a:xfrm>
            <a:off x="4848225" y="6858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4E70B54-A1C8-433A-5AB0-78760BF717FD}"/>
              </a:ext>
            </a:extLst>
          </p:cNvPr>
          <p:cNvGraphicFramePr>
            <a:graphicFrameLocks noGrp="1"/>
          </p:cNvGraphicFramePr>
          <p:nvPr>
            <p:extLst>
              <p:ext uri="{D42A27DB-BD31-4B8C-83A1-F6EECF244321}">
                <p14:modId xmlns:p14="http://schemas.microsoft.com/office/powerpoint/2010/main" val="3794423225"/>
              </p:ext>
            </p:extLst>
          </p:nvPr>
        </p:nvGraphicFramePr>
        <p:xfrm>
          <a:off x="3581400" y="1752600"/>
          <a:ext cx="7467600" cy="5664015"/>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MACCE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major adverse cardiac and cerebral event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mean arterial pressure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MCS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mechanical circulatory support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metabolic equivalents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mitral regurgitation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myocardial infarction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MICA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myocardial infarction and cardiac arrest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8581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myocardial injury after noncardiac surgery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mitral stenosis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MV</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mitral valve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NCS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noncardiac surgery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8581335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D562E-104C-0BD2-DDE5-14589B88C361}"/>
              </a:ext>
            </a:extLst>
          </p:cNvPr>
          <p:cNvSpPr txBox="1"/>
          <p:nvPr/>
        </p:nvSpPr>
        <p:spPr>
          <a:xfrm>
            <a:off x="4848225" y="13716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EAE97AE-77CF-AEB8-00FC-8568380882A4}"/>
              </a:ext>
            </a:extLst>
          </p:cNvPr>
          <p:cNvGraphicFramePr>
            <a:graphicFrameLocks noGrp="1"/>
          </p:cNvGraphicFramePr>
          <p:nvPr>
            <p:extLst>
              <p:ext uri="{D42A27DB-BD31-4B8C-83A1-F6EECF244321}">
                <p14:modId xmlns:p14="http://schemas.microsoft.com/office/powerpoint/2010/main" val="948606811"/>
              </p:ext>
            </p:extLst>
          </p:nvPr>
        </p:nvGraphicFramePr>
        <p:xfrm>
          <a:off x="3009900" y="2209800"/>
          <a:ext cx="8610600" cy="5198941"/>
        </p:xfrm>
        <a:graphic>
          <a:graphicData uri="http://schemas.openxmlformats.org/drawingml/2006/table">
            <a:tbl>
              <a:tblPr firstRow="1" firstCol="1" bandRow="1"/>
              <a:tblGrid>
                <a:gridCol w="3725121">
                  <a:extLst>
                    <a:ext uri="{9D8B030D-6E8A-4147-A177-3AD203B41FA5}">
                      <a16:colId xmlns:a16="http://schemas.microsoft.com/office/drawing/2014/main" val="1991448039"/>
                    </a:ext>
                  </a:extLst>
                </a:gridCol>
                <a:gridCol w="4885479">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NSQIP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National Surgical Quality Improvement Program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NSTEMI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non ST-segment elevation myocardial infarction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NT-proBNP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N-terminal pro-B-type natriuretic peptide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NYHA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New York Heart Association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oral anticoagulant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odds ratio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OSA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obstructive sleep apnea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pulmonary artery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PAH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pulmonary arterial hypertension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P2Y12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platelet adenosine diphosphate receptor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26800486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109</a:t>
            </a:fld>
            <a:endParaRPr lang="en-US"/>
          </a:p>
        </p:txBody>
      </p:sp>
      <p:sp>
        <p:nvSpPr>
          <p:cNvPr id="2" name="TextBox 1">
            <a:extLst>
              <a:ext uri="{FF2B5EF4-FFF2-40B4-BE49-F238E27FC236}">
                <a16:creationId xmlns:a16="http://schemas.microsoft.com/office/drawing/2014/main" id="{199BE294-49DA-D896-A49E-3A0C8A560318}"/>
              </a:ext>
            </a:extLst>
          </p:cNvPr>
          <p:cNvSpPr txBox="1"/>
          <p:nvPr/>
        </p:nvSpPr>
        <p:spPr>
          <a:xfrm>
            <a:off x="4848225" y="9144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7903347-407E-738C-06CD-46AF2B98FE7F}"/>
              </a:ext>
            </a:extLst>
          </p:cNvPr>
          <p:cNvGraphicFramePr>
            <a:graphicFrameLocks noGrp="1"/>
          </p:cNvGraphicFramePr>
          <p:nvPr>
            <p:extLst>
              <p:ext uri="{D42A27DB-BD31-4B8C-83A1-F6EECF244321}">
                <p14:modId xmlns:p14="http://schemas.microsoft.com/office/powerpoint/2010/main" val="2797515555"/>
              </p:ext>
            </p:extLst>
          </p:nvPr>
        </p:nvGraphicFramePr>
        <p:xfrm>
          <a:off x="3200400" y="1651185"/>
          <a:ext cx="8001000" cy="5664015"/>
        </p:xfrm>
        <a:graphic>
          <a:graphicData uri="http://schemas.openxmlformats.org/drawingml/2006/table">
            <a:tbl>
              <a:tblPr firstRow="1" firstCol="1" bandRow="1"/>
              <a:tblGrid>
                <a:gridCol w="3461396">
                  <a:extLst>
                    <a:ext uri="{9D8B030D-6E8A-4147-A177-3AD203B41FA5}">
                      <a16:colId xmlns:a16="http://schemas.microsoft.com/office/drawing/2014/main" val="1991448039"/>
                    </a:ext>
                  </a:extLst>
                </a:gridCol>
                <a:gridCol w="4539604">
                  <a:extLst>
                    <a:ext uri="{9D8B030D-6E8A-4147-A177-3AD203B41FA5}">
                      <a16:colId xmlns:a16="http://schemas.microsoft.com/office/drawing/2014/main" val="809347266"/>
                    </a:ext>
                  </a:extLst>
                </a:gridCol>
              </a:tblGrid>
              <a:tr h="30480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PCI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percutaneous coronary intervention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POAF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perioperative/postoperative atrial fibrillation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QOL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quality of life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RAASi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renin-angiotensin-aldosterone system inhibitors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randomized controlled trial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RCRI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Revised Cardiac Risk Index</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relative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right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2936560"/>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SBP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systolic blood pressure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628378"/>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SGLT2i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Sodium-glucose cotransporter-2 inhibitors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05159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STEMI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ST-segment elevation myocardial infarction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16569"/>
                  </a:ext>
                </a:extLst>
              </a:tr>
            </a:tbl>
          </a:graphicData>
        </a:graphic>
      </p:graphicFrame>
    </p:spTree>
    <p:extLst>
      <p:ext uri="{BB962C8B-B14F-4D97-AF65-F5344CB8AC3E}">
        <p14:creationId xmlns:p14="http://schemas.microsoft.com/office/powerpoint/2010/main" val="260841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a:p>
        </p:txBody>
      </p:sp>
      <p:sp>
        <p:nvSpPr>
          <p:cNvPr id="2" name="Title 3">
            <a:extLst>
              <a:ext uri="{FF2B5EF4-FFF2-40B4-BE49-F238E27FC236}">
                <a16:creationId xmlns:a16="http://schemas.microsoft.com/office/drawing/2014/main" id="{B3010A39-F682-91B2-3FCF-6573242EC0B9}"/>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2E66EF84-130E-68E6-5FEE-E783991953C0}"/>
              </a:ext>
            </a:extLst>
          </p:cNvPr>
          <p:cNvSpPr txBox="1"/>
          <p:nvPr/>
        </p:nvSpPr>
        <p:spPr>
          <a:xfrm>
            <a:off x="1828800" y="2666999"/>
            <a:ext cx="10972800" cy="3970318"/>
          </a:xfrm>
          <a:prstGeom prst="rect">
            <a:avLst/>
          </a:prstGeom>
          <a:noFill/>
        </p:spPr>
        <p:txBody>
          <a:bodyPr wrap="square">
            <a:spAutoFit/>
          </a:bodyPr>
          <a:lstStyle/>
          <a:p>
            <a:r>
              <a:rPr lang="en-US" sz="3600" b="1">
                <a:latin typeface="Lub Dub Medium" panose="020B0603030403020204" pitchFamily="34" charset="0"/>
              </a:rPr>
              <a:t>7. </a:t>
            </a:r>
            <a:r>
              <a:rPr lang="en-US" sz="3600">
                <a:latin typeface="Lub Dub Medium" panose="020B0603030403020204" pitchFamily="34" charset="0"/>
              </a:rPr>
              <a:t>Patients with newly diagnosed atrial fibrillation identified during or after NCS have an increased risk of stroke. These patients should be followed closely after surgery to treat reversible causes of arrhythmia and to assess the need for rhythm control and long-term anticoagulation. </a:t>
            </a:r>
          </a:p>
        </p:txBody>
      </p:sp>
    </p:spTree>
    <p:extLst>
      <p:ext uri="{BB962C8B-B14F-4D97-AF65-F5344CB8AC3E}">
        <p14:creationId xmlns:p14="http://schemas.microsoft.com/office/powerpoint/2010/main" val="42010065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88EC5-4AAB-0DE5-AAFE-117E93FB0061}"/>
              </a:ext>
            </a:extLst>
          </p:cNvPr>
          <p:cNvSpPr txBox="1"/>
          <p:nvPr/>
        </p:nvSpPr>
        <p:spPr>
          <a:xfrm>
            <a:off x="4848225" y="1371600"/>
            <a:ext cx="4933950" cy="646331"/>
          </a:xfrm>
          <a:prstGeom prst="rect">
            <a:avLst/>
          </a:prstGeom>
          <a:noFill/>
        </p:spPr>
        <p:txBody>
          <a:bodyPr wrap="square">
            <a:spAutoFit/>
          </a:bodyPr>
          <a:lstStyle/>
          <a:p>
            <a:r>
              <a:rPr lang="en-US" sz="3600">
                <a:latin typeface="Lub Dub Medium" panose="020B0603030403020204" pitchFamily="34" charset="0"/>
              </a:rPr>
              <a:t>Abbreviations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BD22773-C5B9-B953-28DE-321D96653F51}"/>
              </a:ext>
            </a:extLst>
          </p:cNvPr>
          <p:cNvGraphicFramePr>
            <a:graphicFrameLocks noGrp="1"/>
          </p:cNvGraphicFramePr>
          <p:nvPr>
            <p:extLst>
              <p:ext uri="{D42A27DB-BD31-4B8C-83A1-F6EECF244321}">
                <p14:modId xmlns:p14="http://schemas.microsoft.com/office/powerpoint/2010/main" val="2014942422"/>
              </p:ext>
            </p:extLst>
          </p:nvPr>
        </p:nvGraphicFramePr>
        <p:xfrm>
          <a:off x="3581400" y="2224276"/>
          <a:ext cx="7467600" cy="3781048"/>
        </p:xfrm>
        <a:graphic>
          <a:graphicData uri="http://schemas.openxmlformats.org/drawingml/2006/table">
            <a:tbl>
              <a:tblPr firstRow="1" firstCol="1" bandRow="1"/>
              <a:tblGrid>
                <a:gridCol w="3230636">
                  <a:extLst>
                    <a:ext uri="{9D8B030D-6E8A-4147-A177-3AD203B41FA5}">
                      <a16:colId xmlns:a16="http://schemas.microsoft.com/office/drawing/2014/main" val="1991448039"/>
                    </a:ext>
                  </a:extLst>
                </a:gridCol>
                <a:gridCol w="4236964">
                  <a:extLst>
                    <a:ext uri="{9D8B030D-6E8A-4147-A177-3AD203B41FA5}">
                      <a16:colId xmlns:a16="http://schemas.microsoft.com/office/drawing/2014/main" val="809347266"/>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Abbreviations</a:t>
                      </a: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Meaning/Phrase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84714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TAVI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transcatheter aortic valve implantation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15384"/>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TEA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thoracic epidural analgesia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62481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TEE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transesophageal echocardiography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21968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TEER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transcatheter edge-to-edge repair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43436"/>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TTE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transthoracic echocardiogram</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45420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VHD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valvular heart disease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166912"/>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VKA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vitamin K antagonist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729968"/>
                  </a:ext>
                </a:extLst>
              </a:tr>
            </a:tbl>
          </a:graphicData>
        </a:graphic>
      </p:graphicFrame>
    </p:spTree>
    <p:extLst>
      <p:ext uri="{BB962C8B-B14F-4D97-AF65-F5344CB8AC3E}">
        <p14:creationId xmlns:p14="http://schemas.microsoft.com/office/powerpoint/2010/main" val="275898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A471FB7-8E45-1A53-E108-C994A6C735FF}"/>
              </a:ext>
            </a:extLst>
          </p:cNvPr>
          <p:cNvSpPr>
            <a:spLocks noGrp="1"/>
          </p:cNvSpPr>
          <p:nvPr/>
        </p:nvSpPr>
        <p:spPr>
          <a:xfrm>
            <a:off x="4362450" y="2057400"/>
            <a:ext cx="59055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DD64489E-2A74-C13D-963B-824FF9ECB275}"/>
              </a:ext>
            </a:extLst>
          </p:cNvPr>
          <p:cNvSpPr txBox="1"/>
          <p:nvPr/>
        </p:nvSpPr>
        <p:spPr>
          <a:xfrm>
            <a:off x="1981200" y="2666999"/>
            <a:ext cx="10668000" cy="2862322"/>
          </a:xfrm>
          <a:prstGeom prst="rect">
            <a:avLst/>
          </a:prstGeom>
          <a:noFill/>
        </p:spPr>
        <p:txBody>
          <a:bodyPr wrap="square">
            <a:spAutoFit/>
          </a:bodyPr>
          <a:lstStyle/>
          <a:p>
            <a:r>
              <a:rPr lang="en-US" sz="3600" b="1">
                <a:latin typeface="Lub Dub Medium" panose="020B0603030403020204" pitchFamily="34" charset="0"/>
              </a:rPr>
              <a:t>8. </a:t>
            </a:r>
            <a:r>
              <a:rPr lang="en-US" sz="3600">
                <a:latin typeface="Lub Dub Medium" panose="020B0603030403020204" pitchFamily="34" charset="0"/>
              </a:rPr>
              <a:t>Perioperative bridging of oral anticoagulant therapy should be used selectively only in those patients at highest risk for thrombotic complications and is not recommended in the majority of cases.</a:t>
            </a:r>
          </a:p>
        </p:txBody>
      </p:sp>
    </p:spTree>
    <p:extLst>
      <p:ext uri="{BB962C8B-B14F-4D97-AF65-F5344CB8AC3E}">
        <p14:creationId xmlns:p14="http://schemas.microsoft.com/office/powerpoint/2010/main" val="217869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a:p>
        </p:txBody>
      </p:sp>
      <p:sp>
        <p:nvSpPr>
          <p:cNvPr id="2" name="Title 3">
            <a:extLst>
              <a:ext uri="{FF2B5EF4-FFF2-40B4-BE49-F238E27FC236}">
                <a16:creationId xmlns:a16="http://schemas.microsoft.com/office/drawing/2014/main" id="{1EC65929-C53A-4010-4827-85A5C29D7011}"/>
              </a:ext>
            </a:extLst>
          </p:cNvPr>
          <p:cNvSpPr>
            <a:spLocks noGrp="1"/>
          </p:cNvSpPr>
          <p:nvPr/>
        </p:nvSpPr>
        <p:spPr>
          <a:xfrm>
            <a:off x="4362450" y="2057400"/>
            <a:ext cx="59055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38AEB802-A896-5833-2DE7-FD5869B6139F}"/>
              </a:ext>
            </a:extLst>
          </p:cNvPr>
          <p:cNvSpPr txBox="1"/>
          <p:nvPr/>
        </p:nvSpPr>
        <p:spPr>
          <a:xfrm>
            <a:off x="1600200" y="2666999"/>
            <a:ext cx="11430000" cy="3416320"/>
          </a:xfrm>
          <a:prstGeom prst="rect">
            <a:avLst/>
          </a:prstGeom>
          <a:noFill/>
        </p:spPr>
        <p:txBody>
          <a:bodyPr wrap="square">
            <a:spAutoFit/>
          </a:bodyPr>
          <a:lstStyle/>
          <a:p>
            <a:r>
              <a:rPr lang="en-US" sz="3600" b="1">
                <a:latin typeface="Lub Dub Medium" panose="020B0603030403020204" pitchFamily="34" charset="0"/>
              </a:rPr>
              <a:t>9. </a:t>
            </a:r>
            <a:r>
              <a:rPr lang="en-US" sz="3600">
                <a:latin typeface="Lub Dub Medium" panose="020B0603030403020204" pitchFamily="34" charset="0"/>
              </a:rPr>
              <a:t>In patients with unexplained hemodynamic instability and when clinical expertise is available, emergency focused cardiac ultrasound can be used for preoperative evaluation; however, focused cardiac ultrasound should not replace comprehensive transthoracic echocardiography. </a:t>
            </a:r>
          </a:p>
        </p:txBody>
      </p:sp>
    </p:spTree>
    <p:extLst>
      <p:ext uri="{BB962C8B-B14F-4D97-AF65-F5344CB8AC3E}">
        <p14:creationId xmlns:p14="http://schemas.microsoft.com/office/powerpoint/2010/main" val="37939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C85273-ADBF-B9B3-D540-D72C97B0B254}"/>
              </a:ext>
            </a:extLst>
          </p:cNvPr>
          <p:cNvSpPr txBox="1"/>
          <p:nvPr/>
        </p:nvSpPr>
        <p:spPr>
          <a:xfrm>
            <a:off x="3771900" y="533400"/>
            <a:ext cx="7086600" cy="1200329"/>
          </a:xfrm>
          <a:prstGeom prst="rect">
            <a:avLst/>
          </a:prstGeom>
          <a:noFill/>
        </p:spPr>
        <p:txBody>
          <a:bodyPr wrap="square">
            <a:spAutoFit/>
          </a:bodyPr>
          <a:lstStyle/>
          <a:p>
            <a:r>
              <a:rPr lang="en-US" sz="3600">
                <a:latin typeface="Lub Dub Medium" panose="020B0603030403020204" pitchFamily="34" charset="0"/>
              </a:rPr>
              <a:t>Table 2. Definitions of Surgical Timing and Surgical Risk</a:t>
            </a:r>
          </a:p>
        </p:txBody>
      </p:sp>
      <p:graphicFrame>
        <p:nvGraphicFramePr>
          <p:cNvPr id="7" name="Table 6">
            <a:extLst>
              <a:ext uri="{FF2B5EF4-FFF2-40B4-BE49-F238E27FC236}">
                <a16:creationId xmlns:a16="http://schemas.microsoft.com/office/drawing/2014/main" id="{B87E0CF9-6DCB-2012-3695-49284F3D16ED}"/>
              </a:ext>
            </a:extLst>
          </p:cNvPr>
          <p:cNvGraphicFramePr>
            <a:graphicFrameLocks noGrp="1"/>
          </p:cNvGraphicFramePr>
          <p:nvPr>
            <p:extLst>
              <p:ext uri="{D42A27DB-BD31-4B8C-83A1-F6EECF244321}">
                <p14:modId xmlns:p14="http://schemas.microsoft.com/office/powerpoint/2010/main" val="3979707044"/>
              </p:ext>
            </p:extLst>
          </p:nvPr>
        </p:nvGraphicFramePr>
        <p:xfrm>
          <a:off x="2516187" y="1905000"/>
          <a:ext cx="9598026" cy="3906205"/>
        </p:xfrm>
        <a:graphic>
          <a:graphicData uri="http://schemas.openxmlformats.org/drawingml/2006/table">
            <a:tbl>
              <a:tblPr firstRow="1" firstCol="1" bandRow="1"/>
              <a:tblGrid>
                <a:gridCol w="1676400">
                  <a:extLst>
                    <a:ext uri="{9D8B030D-6E8A-4147-A177-3AD203B41FA5}">
                      <a16:colId xmlns:a16="http://schemas.microsoft.com/office/drawing/2014/main" val="2953928852"/>
                    </a:ext>
                  </a:extLst>
                </a:gridCol>
                <a:gridCol w="7921626">
                  <a:extLst>
                    <a:ext uri="{9D8B030D-6E8A-4147-A177-3AD203B41FA5}">
                      <a16:colId xmlns:a16="http://schemas.microsoft.com/office/drawing/2014/main" val="3287449926"/>
                    </a:ext>
                  </a:extLst>
                </a:gridCol>
              </a:tblGrid>
              <a:tr h="0">
                <a:tc>
                  <a:txBody>
                    <a:bodyPr/>
                    <a:lstStyle/>
                    <a:p>
                      <a:pPr marL="0" marR="0">
                        <a:lnSpc>
                          <a:spcPct val="150000"/>
                        </a:lnSpc>
                        <a:spcBef>
                          <a:spcPts val="0"/>
                        </a:spcBef>
                        <a:spcAft>
                          <a:spcPts val="0"/>
                        </a:spcAft>
                      </a:pPr>
                      <a:r>
                        <a:rPr lang="en-US" sz="1800" b="1">
                          <a:solidFill>
                            <a:srgbClr val="00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Timing</a:t>
                      </a:r>
                      <a:endParaRPr lang="en-US" sz="1800">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nSpc>
                          <a:spcPct val="150000"/>
                        </a:lnSpc>
                        <a:spcBef>
                          <a:spcPts val="0"/>
                        </a:spcBef>
                        <a:spcAft>
                          <a:spcPts val="0"/>
                        </a:spcAft>
                      </a:pPr>
                      <a:r>
                        <a:rPr lang="en-US" sz="1800" b="1">
                          <a:solidFill>
                            <a:srgbClr val="00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Definition</a:t>
                      </a:r>
                      <a:endParaRPr lang="en-US" sz="1800">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175270916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Emergency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Immediate threat to life or limb without surgical intervention, where there is very limited or no time for preoperative clinical evaluation, typically &lt;2 h.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51247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Urgent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Threat to life or limb without surgical intervention, where there may be time for preoperative clinical evaluation to allow interventions that could reduce risk of MACE or other postoperative complications, typically ≥2 to &lt;24 h.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750721"/>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Time-sensitive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Surgery may be delayed up to 3 </a:t>
                      </a:r>
                      <a:r>
                        <a:rPr lang="en-US" sz="1800" err="1">
                          <a:effectLst/>
                          <a:latin typeface="Times New Roman" panose="02020603050405020304" pitchFamily="18" charset="0"/>
                          <a:ea typeface="Aptos" panose="020B0004020202020204" pitchFamily="34" charset="0"/>
                          <a:cs typeface="Arial" panose="020B0604020202020204" pitchFamily="34" charset="0"/>
                        </a:rPr>
                        <a:t>mo</a:t>
                      </a:r>
                      <a:r>
                        <a:rPr lang="en-US" sz="1800">
                          <a:effectLst/>
                          <a:latin typeface="Times New Roman" panose="02020603050405020304" pitchFamily="18" charset="0"/>
                          <a:ea typeface="Aptos" panose="020B0004020202020204" pitchFamily="34" charset="0"/>
                          <a:cs typeface="Arial" panose="020B0604020202020204" pitchFamily="34" charset="0"/>
                        </a:rPr>
                        <a:t> to allow for preoperative evaluation and management without negatively impacting outcomes.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559335"/>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Elective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The surgical procedure can be delayed to permit a complete preoperative evaluation and appropriate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929987"/>
                  </a:ext>
                </a:extLst>
              </a:tr>
            </a:tbl>
          </a:graphicData>
        </a:graphic>
      </p:graphicFrame>
      <p:sp>
        <p:nvSpPr>
          <p:cNvPr id="2" name="TextBox 1">
            <a:extLst>
              <a:ext uri="{FF2B5EF4-FFF2-40B4-BE49-F238E27FC236}">
                <a16:creationId xmlns:a16="http://schemas.microsoft.com/office/drawing/2014/main" id="{D184CE0B-4A82-4769-9EF2-6CD93759B110}"/>
              </a:ext>
            </a:extLst>
          </p:cNvPr>
          <p:cNvSpPr txBox="1"/>
          <p:nvPr/>
        </p:nvSpPr>
        <p:spPr>
          <a:xfrm>
            <a:off x="2667000" y="6050607"/>
            <a:ext cx="10172700" cy="1015663"/>
          </a:xfrm>
          <a:prstGeom prst="rect">
            <a:avLst/>
          </a:prstGeom>
          <a:noFill/>
        </p:spPr>
        <p:txBody>
          <a:bodyPr wrap="square">
            <a:spAutoFit/>
          </a:bodyPr>
          <a:lstStyle/>
          <a:p>
            <a:r>
              <a:rPr lang="en-US" sz="1200">
                <a:latin typeface="Lub Dub Medium" panose="020B0603030403020204" pitchFamily="34" charset="0"/>
              </a:rPr>
              <a:t>*Determining elevated calculated risk depends on the calculator used. Traditionally a Revised Cardiac Risk Index (RCRI) &gt;1 or a calculated risk of MACE with any perioperative risk calculator &gt;1% is used as a threshold to identify patients at elevated risk.</a:t>
            </a:r>
          </a:p>
          <a:p>
            <a:r>
              <a:rPr lang="en-US" sz="1200">
                <a:latin typeface="Lub Dub Medium" panose="020B0603030403020204" pitchFamily="34" charset="0"/>
              </a:rPr>
              <a:t>†Encompasses patients at intermediate or high surgical risk.</a:t>
            </a:r>
          </a:p>
          <a:p>
            <a:endParaRPr lang="en-US" sz="1200">
              <a:latin typeface="Lub Dub Medium" panose="020B0603030403020204" pitchFamily="34" charset="0"/>
            </a:endParaRPr>
          </a:p>
          <a:p>
            <a:r>
              <a:rPr lang="en-US" sz="1200">
                <a:latin typeface="Lub Dub Medium" panose="020B0603030403020204" pitchFamily="34" charset="0"/>
              </a:rPr>
              <a:t>MACE indicates major adverse cardiovascular event; and RCRI, Revised Cardiac Risk Index.</a:t>
            </a:r>
          </a:p>
        </p:txBody>
      </p:sp>
    </p:spTree>
    <p:extLst>
      <p:ext uri="{BB962C8B-B14F-4D97-AF65-F5344CB8AC3E}">
        <p14:creationId xmlns:p14="http://schemas.microsoft.com/office/powerpoint/2010/main" val="252342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a:p>
        </p:txBody>
      </p:sp>
      <p:sp>
        <p:nvSpPr>
          <p:cNvPr id="2" name="TextBox 1">
            <a:extLst>
              <a:ext uri="{FF2B5EF4-FFF2-40B4-BE49-F238E27FC236}">
                <a16:creationId xmlns:a16="http://schemas.microsoft.com/office/drawing/2014/main" id="{20850E11-CD44-B619-AB4D-0CCBE252A1C7}"/>
              </a:ext>
            </a:extLst>
          </p:cNvPr>
          <p:cNvSpPr txBox="1"/>
          <p:nvPr/>
        </p:nvSpPr>
        <p:spPr>
          <a:xfrm>
            <a:off x="3676650" y="1295400"/>
            <a:ext cx="7277100" cy="1200329"/>
          </a:xfrm>
          <a:prstGeom prst="rect">
            <a:avLst/>
          </a:prstGeom>
          <a:noFill/>
        </p:spPr>
        <p:txBody>
          <a:bodyPr wrap="square">
            <a:spAutoFit/>
          </a:bodyPr>
          <a:lstStyle/>
          <a:p>
            <a:r>
              <a:rPr lang="en-US" sz="3600">
                <a:latin typeface="Lub Dub Medium" panose="020B0603030403020204" pitchFamily="34" charset="0"/>
              </a:rPr>
              <a:t>Table 2. Definitions of Surgical Timing and Surgical Risk (</a:t>
            </a:r>
            <a:r>
              <a:rPr lang="en-US" sz="3600" err="1">
                <a:latin typeface="Lub Dub Medium" panose="020B0603030403020204" pitchFamily="34" charset="0"/>
              </a:rPr>
              <a:t>con’t</a:t>
            </a:r>
            <a:r>
              <a:rPr lang="en-US" sz="36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52D62F3-6C5A-11C3-AE91-49EF9A1121FE}"/>
              </a:ext>
            </a:extLst>
          </p:cNvPr>
          <p:cNvGraphicFramePr>
            <a:graphicFrameLocks noGrp="1"/>
          </p:cNvGraphicFramePr>
          <p:nvPr>
            <p:extLst>
              <p:ext uri="{D42A27DB-BD31-4B8C-83A1-F6EECF244321}">
                <p14:modId xmlns:p14="http://schemas.microsoft.com/office/powerpoint/2010/main" val="904808110"/>
              </p:ext>
            </p:extLst>
          </p:nvPr>
        </p:nvGraphicFramePr>
        <p:xfrm>
          <a:off x="4346575" y="2737198"/>
          <a:ext cx="5937250" cy="2755203"/>
        </p:xfrm>
        <a:graphic>
          <a:graphicData uri="http://schemas.openxmlformats.org/drawingml/2006/table">
            <a:tbl>
              <a:tblPr firstRow="1" firstCol="1" bandRow="1"/>
              <a:tblGrid>
                <a:gridCol w="1768475">
                  <a:extLst>
                    <a:ext uri="{9D8B030D-6E8A-4147-A177-3AD203B41FA5}">
                      <a16:colId xmlns:a16="http://schemas.microsoft.com/office/drawing/2014/main" val="2379963589"/>
                    </a:ext>
                  </a:extLst>
                </a:gridCol>
                <a:gridCol w="4168775">
                  <a:extLst>
                    <a:ext uri="{9D8B030D-6E8A-4147-A177-3AD203B41FA5}">
                      <a16:colId xmlns:a16="http://schemas.microsoft.com/office/drawing/2014/main" val="3221222764"/>
                    </a:ext>
                  </a:extLst>
                </a:gridCol>
              </a:tblGrid>
              <a:tr h="0">
                <a:tc>
                  <a:txBody>
                    <a:bodyPr/>
                    <a:lstStyle/>
                    <a:p>
                      <a:pPr marL="0" marR="0">
                        <a:lnSpc>
                          <a:spcPct val="150000"/>
                        </a:lnSpc>
                        <a:spcBef>
                          <a:spcPts val="0"/>
                        </a:spcBef>
                        <a:spcAft>
                          <a:spcPts val="0"/>
                        </a:spcAft>
                      </a:pPr>
                      <a:r>
                        <a:rPr lang="en-US" sz="1800" b="1">
                          <a:solidFill>
                            <a:srgbClr val="00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Risk Category*</a:t>
                      </a:r>
                      <a:endParaRPr lang="en-US" sz="1800">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nSpc>
                          <a:spcPct val="150000"/>
                        </a:lnSpc>
                        <a:spcBef>
                          <a:spcPts val="0"/>
                        </a:spcBef>
                        <a:spcAft>
                          <a:spcPts val="0"/>
                        </a:spcAft>
                      </a:pPr>
                      <a:r>
                        <a:rPr lang="en-US" sz="1800" b="1">
                          <a:solidFill>
                            <a:srgbClr val="00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Definition</a:t>
                      </a:r>
                      <a:endParaRPr lang="en-US" sz="1800">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10480476"/>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Low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Combined surgical and patient characteristics predict a low risk of MACE of &lt;1%.*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2454973"/>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Elevated 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Combined surgical and patient characteristics predict an elevated risk of MACE of ≥1%.*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504403"/>
                  </a:ext>
                </a:extLst>
              </a:tr>
            </a:tbl>
          </a:graphicData>
        </a:graphic>
      </p:graphicFrame>
      <p:sp>
        <p:nvSpPr>
          <p:cNvPr id="6" name="TextBox 5">
            <a:extLst>
              <a:ext uri="{FF2B5EF4-FFF2-40B4-BE49-F238E27FC236}">
                <a16:creationId xmlns:a16="http://schemas.microsoft.com/office/drawing/2014/main" id="{1AE30C36-85F6-2B05-087D-AD449934DE18}"/>
              </a:ext>
            </a:extLst>
          </p:cNvPr>
          <p:cNvSpPr txBox="1"/>
          <p:nvPr/>
        </p:nvSpPr>
        <p:spPr>
          <a:xfrm>
            <a:off x="3009900" y="5733870"/>
            <a:ext cx="10172700" cy="1015663"/>
          </a:xfrm>
          <a:prstGeom prst="rect">
            <a:avLst/>
          </a:prstGeom>
          <a:noFill/>
        </p:spPr>
        <p:txBody>
          <a:bodyPr wrap="square">
            <a:spAutoFit/>
          </a:bodyPr>
          <a:lstStyle/>
          <a:p>
            <a:r>
              <a:rPr lang="en-US" sz="1200">
                <a:latin typeface="Lub Dub Medium" panose="020B0603030403020204" pitchFamily="34" charset="0"/>
              </a:rPr>
              <a:t>*Determining elevated calculated risk depends on the calculator used. Traditionally a Revised Cardiac Risk Index (RCRI) &gt;1 or a calculated risk of MACE with any perioperative risk calculator &gt;1% is used as a threshold to identify patients at elevated risk.</a:t>
            </a:r>
          </a:p>
          <a:p>
            <a:r>
              <a:rPr lang="en-US" sz="1200">
                <a:latin typeface="Lub Dub Medium" panose="020B0603030403020204" pitchFamily="34" charset="0"/>
              </a:rPr>
              <a:t>†Encompasses patients at intermediate or high surgical risk.</a:t>
            </a:r>
          </a:p>
          <a:p>
            <a:endParaRPr lang="en-US" sz="1200">
              <a:latin typeface="Lub Dub Medium" panose="020B0603030403020204" pitchFamily="34" charset="0"/>
            </a:endParaRPr>
          </a:p>
          <a:p>
            <a:r>
              <a:rPr lang="en-US" sz="1200">
                <a:latin typeface="Lub Dub Medium" panose="020B0603030403020204" pitchFamily="34" charset="0"/>
              </a:rPr>
              <a:t>MACE indicates major adverse cardiovascular event; and RCRI, Revised Cardiac Risk Index.</a:t>
            </a:r>
          </a:p>
        </p:txBody>
      </p:sp>
    </p:spTree>
    <p:extLst>
      <p:ext uri="{BB962C8B-B14F-4D97-AF65-F5344CB8AC3E}">
        <p14:creationId xmlns:p14="http://schemas.microsoft.com/office/powerpoint/2010/main" val="331072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C34A5-096D-58D2-7BF6-6E4B1384500B}"/>
              </a:ext>
            </a:extLst>
          </p:cNvPr>
          <p:cNvSpPr txBox="1"/>
          <p:nvPr/>
        </p:nvSpPr>
        <p:spPr>
          <a:xfrm>
            <a:off x="381000" y="1219200"/>
            <a:ext cx="3962400" cy="5693866"/>
          </a:xfrm>
          <a:prstGeom prst="rect">
            <a:avLst/>
          </a:prstGeom>
          <a:noFill/>
        </p:spPr>
        <p:txBody>
          <a:bodyPr wrap="square">
            <a:spAutoFit/>
          </a:bodyPr>
          <a:lstStyle/>
          <a:p>
            <a:r>
              <a:rPr lang="en-US" sz="2800" b="1">
                <a:latin typeface="Lub Dub Medium" panose="020B0603030403020204" pitchFamily="34" charset="0"/>
              </a:rPr>
              <a:t>Table 3. Applying the American College of Cardiology/American Heart Association Class of Recommendation and Level of Evidence to Clinical Strategies, Interventions, Treatments, or Diagnostic Testing in Patient Care (Updated May 2019)</a:t>
            </a:r>
          </a:p>
        </p:txBody>
      </p:sp>
      <p:pic>
        <p:nvPicPr>
          <p:cNvPr id="4" name="Picture 3">
            <a:extLst>
              <a:ext uri="{FF2B5EF4-FFF2-40B4-BE49-F238E27FC236}">
                <a16:creationId xmlns:a16="http://schemas.microsoft.com/office/drawing/2014/main" id="{24253367-BC8B-1EBC-9712-60826EC7D0A9}"/>
              </a:ext>
            </a:extLst>
          </p:cNvPr>
          <p:cNvPicPr>
            <a:picLocks noChangeAspect="1"/>
          </p:cNvPicPr>
          <p:nvPr/>
        </p:nvPicPr>
        <p:blipFill rotWithShape="1">
          <a:blip r:embed="rId2"/>
          <a:srcRect l="4596" t="2064" r="3493" b="2698"/>
          <a:stretch/>
        </p:blipFill>
        <p:spPr>
          <a:xfrm>
            <a:off x="4724400" y="0"/>
            <a:ext cx="7543800" cy="7543799"/>
          </a:xfrm>
          <a:prstGeom prst="rect">
            <a:avLst/>
          </a:prstGeom>
        </p:spPr>
      </p:pic>
    </p:spTree>
    <p:extLst>
      <p:ext uri="{BB962C8B-B14F-4D97-AF65-F5344CB8AC3E}">
        <p14:creationId xmlns:p14="http://schemas.microsoft.com/office/powerpoint/2010/main" val="141556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fld id="{01CD3B2E-BC1C-6C4D-9D91-A67B950EE325}" type="slidenum">
              <a:rPr lang="en-US" smtClean="0"/>
              <a:pPr/>
              <a:t>17</a:t>
            </a:fld>
            <a:endParaRPr lang="en-US"/>
          </a:p>
        </p:txBody>
      </p:sp>
      <p:sp>
        <p:nvSpPr>
          <p:cNvPr id="7" name="TextBox 6">
            <a:extLst>
              <a:ext uri="{FF2B5EF4-FFF2-40B4-BE49-F238E27FC236}">
                <a16:creationId xmlns:a16="http://schemas.microsoft.com/office/drawing/2014/main" id="{9306FBC4-9B48-2072-C6A5-52C4FE63B583}"/>
              </a:ext>
            </a:extLst>
          </p:cNvPr>
          <p:cNvSpPr txBox="1"/>
          <p:nvPr/>
        </p:nvSpPr>
        <p:spPr>
          <a:xfrm>
            <a:off x="4686300" y="3683913"/>
            <a:ext cx="5257800" cy="861774"/>
          </a:xfrm>
          <a:prstGeom prst="rect">
            <a:avLst/>
          </a:prstGeom>
          <a:noFill/>
        </p:spPr>
        <p:txBody>
          <a:bodyPr wrap="square">
            <a:spAutoFit/>
          </a:bodyPr>
          <a:lstStyle/>
          <a:p>
            <a:r>
              <a:rPr lang="en-US" sz="5000">
                <a:latin typeface="Lub Dub Bold" panose="020B0803030403020204" pitchFamily="34" charset="0"/>
              </a:rPr>
              <a:t>Risk Calculators</a:t>
            </a:r>
          </a:p>
        </p:txBody>
      </p:sp>
    </p:spTree>
    <p:extLst>
      <p:ext uri="{BB962C8B-B14F-4D97-AF65-F5344CB8AC3E}">
        <p14:creationId xmlns:p14="http://schemas.microsoft.com/office/powerpoint/2010/main" val="53389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18</a:t>
            </a:fld>
            <a:endParaRPr lang="en-US"/>
          </a:p>
        </p:txBody>
      </p:sp>
      <p:sp>
        <p:nvSpPr>
          <p:cNvPr id="2" name="TextBox 1">
            <a:extLst>
              <a:ext uri="{FF2B5EF4-FFF2-40B4-BE49-F238E27FC236}">
                <a16:creationId xmlns:a16="http://schemas.microsoft.com/office/drawing/2014/main" id="{21A48E5C-2014-DF73-332A-280F010C74C3}"/>
              </a:ext>
            </a:extLst>
          </p:cNvPr>
          <p:cNvSpPr txBox="1"/>
          <p:nvPr/>
        </p:nvSpPr>
        <p:spPr>
          <a:xfrm>
            <a:off x="4838700" y="1828800"/>
            <a:ext cx="4953000" cy="523220"/>
          </a:xfrm>
          <a:prstGeom prst="rect">
            <a:avLst/>
          </a:prstGeom>
          <a:noFill/>
        </p:spPr>
        <p:txBody>
          <a:bodyPr wrap="square">
            <a:spAutoFit/>
          </a:bodyPr>
          <a:lstStyle/>
          <a:p>
            <a:r>
              <a:rPr lang="en-US" sz="2800">
                <a:latin typeface="Lub Dub Medium" panose="020B0603030403020204" pitchFamily="34" charset="0"/>
              </a:rPr>
              <a:t>Cardiovascular Risk Indices</a:t>
            </a:r>
          </a:p>
        </p:txBody>
      </p:sp>
      <p:graphicFrame>
        <p:nvGraphicFramePr>
          <p:cNvPr id="3" name="Table 2">
            <a:extLst>
              <a:ext uri="{FF2B5EF4-FFF2-40B4-BE49-F238E27FC236}">
                <a16:creationId xmlns:a16="http://schemas.microsoft.com/office/drawing/2014/main" id="{FDE4E647-AEB9-0EC3-92FB-173D00FDAF18}"/>
              </a:ext>
            </a:extLst>
          </p:cNvPr>
          <p:cNvGraphicFramePr>
            <a:graphicFrameLocks noGrp="1"/>
          </p:cNvGraphicFramePr>
          <p:nvPr>
            <p:extLst>
              <p:ext uri="{D42A27DB-BD31-4B8C-83A1-F6EECF244321}">
                <p14:modId xmlns:p14="http://schemas.microsoft.com/office/powerpoint/2010/main" val="885024124"/>
              </p:ext>
            </p:extLst>
          </p:nvPr>
        </p:nvGraphicFramePr>
        <p:xfrm>
          <a:off x="2898873" y="2676444"/>
          <a:ext cx="8832653" cy="2876712"/>
        </p:xfrm>
        <a:graphic>
          <a:graphicData uri="http://schemas.openxmlformats.org/drawingml/2006/table">
            <a:tbl>
              <a:tblPr firstRow="1" firstCol="1" bandRow="1"/>
              <a:tblGrid>
                <a:gridCol w="881675">
                  <a:extLst>
                    <a:ext uri="{9D8B030D-6E8A-4147-A177-3AD203B41FA5}">
                      <a16:colId xmlns:a16="http://schemas.microsoft.com/office/drawing/2014/main" val="3662567608"/>
                    </a:ext>
                  </a:extLst>
                </a:gridCol>
                <a:gridCol w="911712">
                  <a:extLst>
                    <a:ext uri="{9D8B030D-6E8A-4147-A177-3AD203B41FA5}">
                      <a16:colId xmlns:a16="http://schemas.microsoft.com/office/drawing/2014/main" val="3887629439"/>
                    </a:ext>
                  </a:extLst>
                </a:gridCol>
                <a:gridCol w="7039266">
                  <a:extLst>
                    <a:ext uri="{9D8B030D-6E8A-4147-A177-3AD203B41FA5}">
                      <a16:colId xmlns:a16="http://schemas.microsoft.com/office/drawing/2014/main" val="2330900897"/>
                    </a:ext>
                  </a:extLst>
                </a:gridCol>
              </a:tblGrid>
              <a:tr h="1037970">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 for Cardiovascular Risk Indices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2340744"/>
                  </a:ext>
                </a:extLst>
              </a:tr>
              <a:tr h="491270">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2210211"/>
                  </a:ext>
                </a:extLst>
              </a:tr>
              <a:tr h="1037970">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196850" algn="l"/>
                        </a:tabLst>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with known CVD being considered for NCS, a validated risk-prediction tool can be useful to estimate the risk of perioperative MACE.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8625609"/>
                  </a:ext>
                </a:extLst>
              </a:tr>
            </a:tbl>
          </a:graphicData>
        </a:graphic>
      </p:graphicFrame>
    </p:spTree>
    <p:extLst>
      <p:ext uri="{BB962C8B-B14F-4D97-AF65-F5344CB8AC3E}">
        <p14:creationId xmlns:p14="http://schemas.microsoft.com/office/powerpoint/2010/main" val="66743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EDCAB-113A-407B-A84A-924BEB68ED89}"/>
              </a:ext>
            </a:extLst>
          </p:cNvPr>
          <p:cNvSpPr txBox="1"/>
          <p:nvPr/>
        </p:nvSpPr>
        <p:spPr>
          <a:xfrm>
            <a:off x="4105275" y="685800"/>
            <a:ext cx="6419850" cy="523220"/>
          </a:xfrm>
          <a:prstGeom prst="rect">
            <a:avLst/>
          </a:prstGeom>
          <a:noFill/>
        </p:spPr>
        <p:txBody>
          <a:bodyPr wrap="square">
            <a:spAutoFit/>
          </a:bodyPr>
          <a:lstStyle/>
          <a:p>
            <a:r>
              <a:rPr lang="en-US" sz="2800">
                <a:latin typeface="Lub Dub Medium" panose="020B0603030403020204" pitchFamily="34" charset="0"/>
              </a:rPr>
              <a:t>Table 4. Risk Scores and Calculators</a:t>
            </a:r>
          </a:p>
        </p:txBody>
      </p:sp>
      <p:graphicFrame>
        <p:nvGraphicFramePr>
          <p:cNvPr id="3" name="Table 2">
            <a:extLst>
              <a:ext uri="{FF2B5EF4-FFF2-40B4-BE49-F238E27FC236}">
                <a16:creationId xmlns:a16="http://schemas.microsoft.com/office/drawing/2014/main" id="{BD70935D-C15D-D799-884F-048AF6D7237D}"/>
              </a:ext>
            </a:extLst>
          </p:cNvPr>
          <p:cNvGraphicFramePr>
            <a:graphicFrameLocks noGrp="1"/>
          </p:cNvGraphicFramePr>
          <p:nvPr>
            <p:extLst>
              <p:ext uri="{D42A27DB-BD31-4B8C-83A1-F6EECF244321}">
                <p14:modId xmlns:p14="http://schemas.microsoft.com/office/powerpoint/2010/main" val="4232548199"/>
              </p:ext>
            </p:extLst>
          </p:nvPr>
        </p:nvGraphicFramePr>
        <p:xfrm>
          <a:off x="742950" y="1371600"/>
          <a:ext cx="13144500" cy="6045286"/>
        </p:xfrm>
        <a:graphic>
          <a:graphicData uri="http://schemas.openxmlformats.org/drawingml/2006/table">
            <a:tbl>
              <a:tblPr firstRow="1" firstCol="1" bandRow="1"/>
              <a:tblGrid>
                <a:gridCol w="1258338">
                  <a:extLst>
                    <a:ext uri="{9D8B030D-6E8A-4147-A177-3AD203B41FA5}">
                      <a16:colId xmlns:a16="http://schemas.microsoft.com/office/drawing/2014/main" val="616020946"/>
                    </a:ext>
                  </a:extLst>
                </a:gridCol>
                <a:gridCol w="1391672">
                  <a:extLst>
                    <a:ext uri="{9D8B030D-6E8A-4147-A177-3AD203B41FA5}">
                      <a16:colId xmlns:a16="http://schemas.microsoft.com/office/drawing/2014/main" val="1794937113"/>
                    </a:ext>
                  </a:extLst>
                </a:gridCol>
                <a:gridCol w="1265282">
                  <a:extLst>
                    <a:ext uri="{9D8B030D-6E8A-4147-A177-3AD203B41FA5}">
                      <a16:colId xmlns:a16="http://schemas.microsoft.com/office/drawing/2014/main" val="3937786155"/>
                    </a:ext>
                  </a:extLst>
                </a:gridCol>
                <a:gridCol w="2530567">
                  <a:extLst>
                    <a:ext uri="{9D8B030D-6E8A-4147-A177-3AD203B41FA5}">
                      <a16:colId xmlns:a16="http://schemas.microsoft.com/office/drawing/2014/main" val="707540021"/>
                    </a:ext>
                  </a:extLst>
                </a:gridCol>
                <a:gridCol w="1727785">
                  <a:extLst>
                    <a:ext uri="{9D8B030D-6E8A-4147-A177-3AD203B41FA5}">
                      <a16:colId xmlns:a16="http://schemas.microsoft.com/office/drawing/2014/main" val="3925650572"/>
                    </a:ext>
                  </a:extLst>
                </a:gridCol>
                <a:gridCol w="1591674">
                  <a:extLst>
                    <a:ext uri="{9D8B030D-6E8A-4147-A177-3AD203B41FA5}">
                      <a16:colId xmlns:a16="http://schemas.microsoft.com/office/drawing/2014/main" val="4164378871"/>
                    </a:ext>
                  </a:extLst>
                </a:gridCol>
                <a:gridCol w="1615285">
                  <a:extLst>
                    <a:ext uri="{9D8B030D-6E8A-4147-A177-3AD203B41FA5}">
                      <a16:colId xmlns:a16="http://schemas.microsoft.com/office/drawing/2014/main" val="1536857546"/>
                    </a:ext>
                  </a:extLst>
                </a:gridCol>
                <a:gridCol w="1763897">
                  <a:extLst>
                    <a:ext uri="{9D8B030D-6E8A-4147-A177-3AD203B41FA5}">
                      <a16:colId xmlns:a16="http://schemas.microsoft.com/office/drawing/2014/main" val="1640945378"/>
                    </a:ext>
                  </a:extLst>
                </a:gridCol>
              </a:tblGrid>
              <a:tr h="774405">
                <a:tc>
                  <a:txBody>
                    <a:bodyPr/>
                    <a:lstStyle/>
                    <a:p>
                      <a:pPr marL="0" marR="0">
                        <a:lnSpc>
                          <a:spcPct val="107000"/>
                        </a:lnSpc>
                        <a:spcBef>
                          <a:spcPts val="0"/>
                        </a:spcBef>
                        <a:spcAft>
                          <a:spcPts val="0"/>
                        </a:spcAft>
                      </a:pPr>
                      <a:endParaRPr lang="en-US" sz="1200">
                        <a:effectLst/>
                        <a:latin typeface="Times New Roman"/>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Goldman Index of Cardiac Risk (1977)</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Revised Cardiac Risk Index (RCRI) (1999) </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Gupta NSQIP  Risk Calculator for Perioperative Myocardial Infarction or Cardiac Arrest (MICA) (2011)</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ACS NSQIP Surgical Risk Calculator (2023) </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200">
                        <a:effectLst/>
                        <a:latin typeface="Times New Roman"/>
                        <a:ea typeface="Aptos" panose="020B0004020202020204" pitchFamily="34" charset="0"/>
                      </a:endParaRPr>
                    </a:p>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Surgical Outcome Risk Tool (2014)</a:t>
                      </a: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NSQIP Geriatric-Sensitive Perioperative Cardiac Risk Index (2017)</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AUB-HAS2 Cardiovascular Risk Index (2019)</a:t>
                      </a:r>
                      <a:endParaRPr lang="en-US" sz="1200">
                        <a:effectLst/>
                        <a:latin typeface="Times New Roman"/>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892428"/>
                  </a:ext>
                </a:extLst>
              </a:tr>
              <a:tr h="4446882">
                <a:tc>
                  <a:txBody>
                    <a:bodyPr/>
                    <a:lstStyle/>
                    <a:p>
                      <a:pPr marL="0" marR="0" algn="ctr">
                        <a:lnSpc>
                          <a:spcPct val="107000"/>
                        </a:lnSpc>
                        <a:spcBef>
                          <a:spcPts val="0"/>
                        </a:spcBef>
                        <a:spcAft>
                          <a:spcPts val="0"/>
                        </a:spcAft>
                      </a:pPr>
                      <a:r>
                        <a:rPr lang="en-US" sz="1200" b="1">
                          <a:solidFill>
                            <a:srgbClr val="000000"/>
                          </a:solidFill>
                          <a:effectLst/>
                          <a:latin typeface="Times New Roman"/>
                          <a:ea typeface="Times New Roman" panose="02020603050405020304" pitchFamily="18" charset="0"/>
                        </a:rPr>
                        <a:t>Criteria</a:t>
                      </a: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Age &gt;70 y (5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Recent MI within 6 </a:t>
                      </a:r>
                      <a:r>
                        <a:rPr lang="en-US" sz="1200" err="1">
                          <a:solidFill>
                            <a:srgbClr val="000000"/>
                          </a:solidFill>
                          <a:effectLst/>
                          <a:latin typeface="Times New Roman"/>
                          <a:ea typeface="Times New Roman" panose="02020603050405020304" pitchFamily="18" charset="0"/>
                        </a:rPr>
                        <a:t>mo</a:t>
                      </a:r>
                      <a:r>
                        <a:rPr lang="en-US" sz="1200">
                          <a:solidFill>
                            <a:srgbClr val="000000"/>
                          </a:solidFill>
                          <a:effectLst/>
                          <a:latin typeface="Times New Roman"/>
                          <a:ea typeface="Times New Roman" panose="02020603050405020304" pitchFamily="18" charset="0"/>
                        </a:rPr>
                        <a:t> (10 points)</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Jugular venous distention or a third heart sound on auscultation (11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≥5 PVCs per minute (7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a:t>
                      </a:r>
                      <a:r>
                        <a:rPr lang="en-US" sz="1200" err="1">
                          <a:solidFill>
                            <a:srgbClr val="000000"/>
                          </a:solidFill>
                          <a:effectLst/>
                          <a:latin typeface="Times New Roman"/>
                          <a:ea typeface="Times New Roman" panose="02020603050405020304" pitchFamily="18" charset="0"/>
                        </a:rPr>
                        <a:t>Nonsinus</a:t>
                      </a:r>
                      <a:r>
                        <a:rPr lang="en-US" sz="1200">
                          <a:solidFill>
                            <a:srgbClr val="000000"/>
                          </a:solidFill>
                          <a:effectLst/>
                          <a:latin typeface="Times New Roman"/>
                          <a:ea typeface="Times New Roman" panose="02020603050405020304" pitchFamily="18" charset="0"/>
                        </a:rPr>
                        <a:t> rhythm or PACs on preoperative ECG (7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Aortic stenosis (3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Intraperitoneal, intrathoracic, or aortic surgery (3 points)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Any emergency surgery (4 points)</a:t>
                      </a: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Ischemic heart disease</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Cerebrovascular disease</a:t>
                      </a:r>
                      <a:br>
                        <a:rPr lang="en-US" sz="1200">
                          <a:effectLst/>
                          <a:latin typeface="Times New Roman"/>
                          <a:ea typeface="Aptos" panose="020B0004020202020204" pitchFamily="34" charset="0"/>
                        </a:rPr>
                      </a:br>
                      <a:r>
                        <a:rPr lang="en-US" sz="1200">
                          <a:solidFill>
                            <a:srgbClr val="000000"/>
                          </a:solidFill>
                          <a:effectLst/>
                          <a:latin typeface="Times New Roman"/>
                          <a:ea typeface="Times New Roman" panose="02020603050405020304" pitchFamily="18" charset="0"/>
                        </a:rPr>
                        <a:t>• History of HF</a:t>
                      </a:r>
                      <a:br>
                        <a:rPr lang="en-US" sz="1200">
                          <a:effectLst/>
                          <a:latin typeface="Times New Roman"/>
                          <a:ea typeface="Aptos" panose="020B0004020202020204" pitchFamily="34" charset="0"/>
                        </a:rPr>
                      </a:br>
                      <a:r>
                        <a:rPr lang="en-US" sz="1200">
                          <a:solidFill>
                            <a:srgbClr val="000000"/>
                          </a:solidFill>
                          <a:effectLst/>
                          <a:latin typeface="Times New Roman"/>
                          <a:ea typeface="Times New Roman" panose="02020603050405020304" pitchFamily="18" charset="0"/>
                        </a:rPr>
                        <a:t>• Insulin therapy for diabetes</a:t>
                      </a:r>
                      <a:br>
                        <a:rPr lang="en-US" sz="1200">
                          <a:effectLst/>
                          <a:latin typeface="Times New Roman"/>
                          <a:ea typeface="Aptos" panose="020B0004020202020204" pitchFamily="34" charset="0"/>
                        </a:rPr>
                      </a:br>
                      <a:r>
                        <a:rPr lang="en-US" sz="1200">
                          <a:solidFill>
                            <a:srgbClr val="000000"/>
                          </a:solidFill>
                          <a:effectLst/>
                          <a:latin typeface="Times New Roman"/>
                          <a:ea typeface="Times New Roman" panose="02020603050405020304" pitchFamily="18" charset="0"/>
                        </a:rPr>
                        <a:t>• Serum creatinine ≥2.0 mg/dL</a:t>
                      </a:r>
                      <a:br>
                        <a:rPr lang="en-US" sz="1200">
                          <a:effectLst/>
                          <a:latin typeface="Times New Roman"/>
                          <a:ea typeface="Aptos" panose="020B0004020202020204" pitchFamily="34" charset="0"/>
                        </a:rPr>
                      </a:br>
                      <a:r>
                        <a:rPr lang="en-US" sz="1200">
                          <a:solidFill>
                            <a:srgbClr val="000000"/>
                          </a:solidFill>
                          <a:effectLst/>
                          <a:latin typeface="Times New Roman"/>
                          <a:ea typeface="Times New Roman" panose="02020603050405020304" pitchFamily="18" charset="0"/>
                        </a:rPr>
                        <a:t>• Planned high-risk procedure (intraperitoneal, intrathoracic, or vascular surgery)</a:t>
                      </a:r>
                      <a:endParaRPr lang="en-US" sz="1200">
                        <a:effectLst/>
                        <a:latin typeface="Times New Roman"/>
                        <a:ea typeface="Aptos" panose="020B0004020202020204" pitchFamily="34" charset="0"/>
                      </a:endParaRPr>
                    </a:p>
                    <a:p>
                      <a:pPr marL="0" marR="0">
                        <a:lnSpc>
                          <a:spcPct val="107000"/>
                        </a:lnSpc>
                        <a:spcBef>
                          <a:spcPts val="0"/>
                        </a:spcBef>
                        <a:spcAft>
                          <a:spcPts val="0"/>
                        </a:spcAft>
                      </a:pP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(1 point for each criterion)</a:t>
                      </a: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Age </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ASA class</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Preoperative function</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Creatinine</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Procedure type (anorectal surgery, aortic, bariatric, brain, breast, cardiac, ENT, foregut/hepato-</a:t>
                      </a:r>
                      <a:r>
                        <a:rPr lang="en-US" sz="1200" err="1">
                          <a:solidFill>
                            <a:srgbClr val="000000"/>
                          </a:solidFill>
                          <a:effectLst/>
                          <a:latin typeface="Times New Roman"/>
                          <a:ea typeface="Times New Roman" panose="02020603050405020304" pitchFamily="18" charset="0"/>
                        </a:rPr>
                        <a:t>pancreatobiliary</a:t>
                      </a:r>
                      <a:r>
                        <a:rPr lang="en-US" sz="1200">
                          <a:solidFill>
                            <a:srgbClr val="000000"/>
                          </a:solidFill>
                          <a:effectLst/>
                          <a:latin typeface="Times New Roman"/>
                          <a:ea typeface="Times New Roman" panose="02020603050405020304" pitchFamily="18" charset="0"/>
                        </a:rPr>
                        <a:t>, gallbladder/appendix/adrenal/spleen, intestinal, neck, obstetric/ gynecologic, orthopedic, other abdomen, peripheral vascular, skin, spine, thoracic, urology, vein)</a:t>
                      </a: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Age group</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Sex</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ASA class</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Functional status</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Emergency case</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Steroid use for chronic condition</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Ascites within 30 d preoperatively</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System sepsis within 48 h preoperatively</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Ventilator dependent</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Disseminated cancer</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Diabetes</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HTN requiring medication</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Previous cardiac event</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HF in 30 d preoperatively</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Dyspnea</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Current smoker within 1 y</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History of COPD</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Dialysis</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Acute renal failure</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BMI class</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 CPT-specific linear risk</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Age group</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ASA class</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Urgency of surgery</a:t>
                      </a:r>
                      <a:br>
                        <a:rPr lang="en-US" sz="1200">
                          <a:solidFill>
                            <a:srgbClr val="000000"/>
                          </a:solidFill>
                          <a:effectLst/>
                          <a:latin typeface="Times New Roman"/>
                          <a:ea typeface="Times New Roman" panose="02020603050405020304" pitchFamily="18" charset="0"/>
                        </a:rPr>
                      </a:br>
                      <a:r>
                        <a:rPr lang="en-US" sz="1200">
                          <a:solidFill>
                            <a:srgbClr val="000000"/>
                          </a:solidFill>
                          <a:effectLst/>
                          <a:latin typeface="Times New Roman"/>
                          <a:ea typeface="Times New Roman" panose="02020603050405020304" pitchFamily="18" charset="0"/>
                        </a:rPr>
                        <a:t>• Specialty</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Severity of surgery</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Cancer</a:t>
                      </a:r>
                      <a:endParaRPr lang="en-US" sz="1200">
                        <a:effectLst/>
                        <a:latin typeface="Times New Roman"/>
                        <a:ea typeface="Aptos" panose="020B0004020202020204" pitchFamily="34" charset="0"/>
                      </a:endParaRPr>
                    </a:p>
                    <a:p>
                      <a:pPr marL="0" marR="0">
                        <a:lnSpc>
                          <a:spcPct val="107000"/>
                        </a:lnSpc>
                        <a:spcBef>
                          <a:spcPts val="0"/>
                        </a:spcBef>
                        <a:spcAft>
                          <a:spcPts val="0"/>
                        </a:spcAft>
                      </a:pPr>
                      <a:endParaRPr lang="en-US" sz="1200">
                        <a:effectLst/>
                        <a:latin typeface="Times New Roman"/>
                        <a:ea typeface="Aptos" panose="020B0004020202020204" pitchFamily="34" charset="0"/>
                      </a:endParaRPr>
                    </a:p>
                    <a:p>
                      <a:pPr marL="0" marR="0">
                        <a:lnSpc>
                          <a:spcPct val="107000"/>
                        </a:lnSpc>
                        <a:spcBef>
                          <a:spcPts val="0"/>
                        </a:spcBef>
                        <a:spcAft>
                          <a:spcPts val="0"/>
                        </a:spcAft>
                      </a:pPr>
                      <a:endParaRPr lang="en-US" sz="1200">
                        <a:effectLst/>
                        <a:latin typeface="Times New Roman"/>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•ASA class</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History of HF</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History of stroke</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Diabetes</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Functional status (partially versus totally dependent)</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a:ea typeface="Times New Roman" panose="02020603050405020304" pitchFamily="18" charset="0"/>
                        </a:rPr>
                        <a:t>• Creatinine &gt;1.5mg/dL</a:t>
                      </a:r>
                      <a:endParaRPr lang="en-US" sz="1200">
                        <a:effectLst/>
                        <a:latin typeface="Times New Roman"/>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Surgical category</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endParaRPr lang="en-US" sz="1200">
                        <a:solidFill>
                          <a:srgbClr val="000000"/>
                        </a:solidFill>
                        <a:effectLst/>
                        <a:latin typeface="Times New Roman"/>
                        <a:ea typeface="Aptos" panose="020B0004020202020204" pitchFamily="34" charset="0"/>
                      </a:endParaRPr>
                    </a:p>
                    <a:p>
                      <a:pPr marL="0" marR="0">
                        <a:lnSpc>
                          <a:spcPct val="107000"/>
                        </a:lnSpc>
                        <a:spcBef>
                          <a:spcPts val="0"/>
                        </a:spcBef>
                        <a:spcAft>
                          <a:spcPts val="0"/>
                        </a:spcAft>
                      </a:pP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Age ≥75 y</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History of heart disease</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Symptoms of angina/dyspnea</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Hemoglobin &lt;12 mg/dL</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Vascular surgery</a:t>
                      </a:r>
                      <a:endParaRPr lang="en-US" sz="1200">
                        <a:effectLst/>
                        <a:latin typeface="Times New Roman" panose="02020603050405020304" pitchFamily="18" charset="0"/>
                        <a:ea typeface="Aptos" panose="020B0004020202020204" pitchFamily="34" charset="0"/>
                      </a:endParaRPr>
                    </a:p>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Emergency surgery</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423536"/>
                  </a:ext>
                </a:extLst>
              </a:tr>
            </a:tbl>
          </a:graphicData>
        </a:graphic>
      </p:graphicFrame>
    </p:spTree>
    <p:extLst>
      <p:ext uri="{BB962C8B-B14F-4D97-AF65-F5344CB8AC3E}">
        <p14:creationId xmlns:p14="http://schemas.microsoft.com/office/powerpoint/2010/main" val="116501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41096-5CB1-F78E-ECF4-14F109E2226D}"/>
              </a:ext>
            </a:extLst>
          </p:cNvPr>
          <p:cNvSpPr txBox="1"/>
          <p:nvPr/>
        </p:nvSpPr>
        <p:spPr>
          <a:xfrm>
            <a:off x="457200" y="1295400"/>
            <a:ext cx="9144000" cy="861774"/>
          </a:xfrm>
          <a:prstGeom prst="rect">
            <a:avLst/>
          </a:prstGeom>
          <a:noFill/>
        </p:spPr>
        <p:txBody>
          <a:bodyPr wrap="square">
            <a:spAutoFit/>
          </a:bodyPr>
          <a:lstStyle/>
          <a:p>
            <a:r>
              <a:rPr lang="en-US" sz="5000">
                <a:latin typeface="Lub Dub Heavy" panose="020B0903030403020204" pitchFamily="34" charset="0"/>
              </a:rPr>
              <a:t>Citation</a:t>
            </a:r>
            <a:r>
              <a:rPr lang="en-US"/>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Lub Dub Medium" panose="020B0603030403020204" pitchFamily="34" charset="77"/>
              </a:rPr>
              <a:t>© 2024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28778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atin typeface="Lub Dub Medium"/>
              </a:rPr>
              <a:t>This slide set is adapted from the 2024 AHA/ACC/ACS/ASNC/HRS/SCA/SCCT/SCMR/SVM Guideline for Perioperative Cardiovascular Management for Noncardiac Surgery. Published ahead of print September 24, 2024, available at: Circulation. </a:t>
            </a:r>
            <a:r>
              <a:rPr lang="en-US">
                <a:latin typeface="Lub Dub Medium"/>
                <a:hlinkClick r:id="rId2"/>
              </a:rPr>
              <a:t>https://www.ahajournals.org/doi/10.1161/CIR.0000000000001285</a:t>
            </a:r>
            <a:r>
              <a:rPr lang="en-US">
                <a:latin typeface="Lub Dub Medium"/>
              </a:rPr>
              <a:t> and Journal of the American College of Cardiology, published online ahead of print September 24, 2024. J Am Coll </a:t>
            </a:r>
            <a:r>
              <a:rPr lang="en-US" err="1">
                <a:latin typeface="Lub Dub Medium"/>
              </a:rPr>
              <a:t>Cardiol</a:t>
            </a:r>
            <a:r>
              <a:rPr lang="en-US">
                <a:latin typeface="Lub Dub Medium"/>
              </a:rPr>
              <a:t>. </a:t>
            </a:r>
            <a:r>
              <a:rPr lang="en-US">
                <a:latin typeface="Lub Dub Medium"/>
                <a:hlinkClick r:id="rId3"/>
              </a:rPr>
              <a:t>https://www.jacc.org/doi/10.1016/j.jacc.2024.06.013</a:t>
            </a:r>
            <a:r>
              <a:rPr lang="en-US">
                <a:latin typeface="Lub Dub Medium"/>
              </a:rPr>
              <a:t> </a:t>
            </a:r>
            <a:endParaRPr lang="en-US"/>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20</a:t>
            </a:fld>
            <a:endParaRPr lang="en-US"/>
          </a:p>
        </p:txBody>
      </p:sp>
      <p:sp>
        <p:nvSpPr>
          <p:cNvPr id="2" name="TextBox 1">
            <a:extLst>
              <a:ext uri="{FF2B5EF4-FFF2-40B4-BE49-F238E27FC236}">
                <a16:creationId xmlns:a16="http://schemas.microsoft.com/office/drawing/2014/main" id="{CA5DD52C-F937-CD0D-3672-3659AF53E50A}"/>
              </a:ext>
            </a:extLst>
          </p:cNvPr>
          <p:cNvSpPr txBox="1"/>
          <p:nvPr/>
        </p:nvSpPr>
        <p:spPr>
          <a:xfrm>
            <a:off x="3462336" y="762000"/>
            <a:ext cx="7705726" cy="523220"/>
          </a:xfrm>
          <a:prstGeom prst="rect">
            <a:avLst/>
          </a:prstGeom>
          <a:noFill/>
        </p:spPr>
        <p:txBody>
          <a:bodyPr wrap="square">
            <a:spAutoFit/>
          </a:bodyPr>
          <a:lstStyle/>
          <a:p>
            <a:r>
              <a:rPr lang="en-US" sz="2800">
                <a:latin typeface="Lub Dub Medium" panose="020B0603030403020204" pitchFamily="34" charset="0"/>
              </a:rPr>
              <a:t>Table 4. Risk Scores and Calculators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FA4B13C-F80D-F952-1090-678EC7BC5D77}"/>
              </a:ext>
            </a:extLst>
          </p:cNvPr>
          <p:cNvGraphicFramePr>
            <a:graphicFrameLocks noGrp="1"/>
          </p:cNvGraphicFramePr>
          <p:nvPr>
            <p:extLst>
              <p:ext uri="{D42A27DB-BD31-4B8C-83A1-F6EECF244321}">
                <p14:modId xmlns:p14="http://schemas.microsoft.com/office/powerpoint/2010/main" val="1632135872"/>
              </p:ext>
            </p:extLst>
          </p:nvPr>
        </p:nvGraphicFramePr>
        <p:xfrm>
          <a:off x="609599" y="1524000"/>
          <a:ext cx="13411200" cy="5792940"/>
        </p:xfrm>
        <a:graphic>
          <a:graphicData uri="http://schemas.openxmlformats.org/drawingml/2006/table">
            <a:tbl>
              <a:tblPr firstRow="1" firstCol="1" bandRow="1"/>
              <a:tblGrid>
                <a:gridCol w="1283870">
                  <a:extLst>
                    <a:ext uri="{9D8B030D-6E8A-4147-A177-3AD203B41FA5}">
                      <a16:colId xmlns:a16="http://schemas.microsoft.com/office/drawing/2014/main" val="2873671123"/>
                    </a:ext>
                  </a:extLst>
                </a:gridCol>
                <a:gridCol w="1419910">
                  <a:extLst>
                    <a:ext uri="{9D8B030D-6E8A-4147-A177-3AD203B41FA5}">
                      <a16:colId xmlns:a16="http://schemas.microsoft.com/office/drawing/2014/main" val="2865829105"/>
                    </a:ext>
                  </a:extLst>
                </a:gridCol>
                <a:gridCol w="1290956">
                  <a:extLst>
                    <a:ext uri="{9D8B030D-6E8A-4147-A177-3AD203B41FA5}">
                      <a16:colId xmlns:a16="http://schemas.microsoft.com/office/drawing/2014/main" val="1468562249"/>
                    </a:ext>
                  </a:extLst>
                </a:gridCol>
                <a:gridCol w="2581911">
                  <a:extLst>
                    <a:ext uri="{9D8B030D-6E8A-4147-A177-3AD203B41FA5}">
                      <a16:colId xmlns:a16="http://schemas.microsoft.com/office/drawing/2014/main" val="372474614"/>
                    </a:ext>
                  </a:extLst>
                </a:gridCol>
                <a:gridCol w="1762840">
                  <a:extLst>
                    <a:ext uri="{9D8B030D-6E8A-4147-A177-3AD203B41FA5}">
                      <a16:colId xmlns:a16="http://schemas.microsoft.com/office/drawing/2014/main" val="3721494542"/>
                    </a:ext>
                  </a:extLst>
                </a:gridCol>
                <a:gridCol w="1623969">
                  <a:extLst>
                    <a:ext uri="{9D8B030D-6E8A-4147-A177-3AD203B41FA5}">
                      <a16:colId xmlns:a16="http://schemas.microsoft.com/office/drawing/2014/main" val="2909381717"/>
                    </a:ext>
                  </a:extLst>
                </a:gridCol>
                <a:gridCol w="1648059">
                  <a:extLst>
                    <a:ext uri="{9D8B030D-6E8A-4147-A177-3AD203B41FA5}">
                      <a16:colId xmlns:a16="http://schemas.microsoft.com/office/drawing/2014/main" val="2567694632"/>
                    </a:ext>
                  </a:extLst>
                </a:gridCol>
                <a:gridCol w="1799685">
                  <a:extLst>
                    <a:ext uri="{9D8B030D-6E8A-4147-A177-3AD203B41FA5}">
                      <a16:colId xmlns:a16="http://schemas.microsoft.com/office/drawing/2014/main" val="3354497754"/>
                    </a:ext>
                  </a:extLst>
                </a:gridCol>
              </a:tblGrid>
              <a:tr h="1513312">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Score Range</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 0-5 points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 6-12 points</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III: 13-25 points</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IV: ≥26 points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 RCRI 0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 RCRI 1</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III: RCRI 2</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IV: RCRI 3+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0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1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2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3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&gt;3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4328751"/>
                  </a:ext>
                </a:extLst>
              </a:tr>
              <a:tr h="579069">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Threshold Denoting Elevated Risk </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 or higher (≥6 points)</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RCRI &gt;1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&gt;1%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&gt;1%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&gt;1%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≥2 </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359911"/>
                  </a:ext>
                </a:extLst>
              </a:tr>
              <a:tr h="1162971">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Outcome</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Intraoperative/postoperative MI, pulmonary edema, VT, cardiac death</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MI, pulmonary edema, ventricular fibrillation, complete heart block, cardiac death</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Intraoperative/postoperative MI or cardiac arrest within 30 d</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Cardiac arrest, MI, all-cause mortality within 30 d</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30-d mortality</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Cardiac arrest, MI, all-cause mortality within 30 d</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Death, MI, or stroke at 30 d</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146320"/>
                  </a:ext>
                </a:extLst>
              </a:tr>
              <a:tr h="228728">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Derivation (n)</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1001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1422</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211,410</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1,414,006</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1C1D1E"/>
                          </a:solidFill>
                          <a:effectLst/>
                          <a:highlight>
                            <a:srgbClr val="FFFFFF"/>
                          </a:highlight>
                          <a:latin typeface="Times New Roman" panose="02020603050405020304" pitchFamily="18" charset="0"/>
                          <a:ea typeface="Aptos" panose="020B0004020202020204" pitchFamily="34" charset="0"/>
                        </a:rPr>
                        <a:t>19,097</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584,931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3284</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1531029"/>
                  </a:ext>
                </a:extLst>
              </a:tr>
              <a:tr h="345509">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Derivation Set ROC</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0.61</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0.76</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0.88</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0.90 (cardiac arrest or MI)</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0.94 (mortality)</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0.90</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578420"/>
                  </a:ext>
                </a:extLst>
              </a:tr>
              <a:tr h="462289">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Validation Set ROC</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0.70</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0.81</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0.75†</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0.87*</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0.88 (cardiac arrest or MI)*</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0.94 (mortality)*</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0.91</a:t>
                      </a:r>
                      <a:r>
                        <a:rPr lang="en-US" sz="1200">
                          <a:solidFill>
                            <a:srgbClr val="000000"/>
                          </a:solidFill>
                          <a:effectLst/>
                          <a:highlight>
                            <a:srgbClr val="FFFFFF"/>
                          </a:highlight>
                          <a:latin typeface="Times New Roman" panose="02020603050405020304" pitchFamily="18" charset="0"/>
                          <a:ea typeface="Aptos" panose="020B0004020202020204" pitchFamily="34" charset="0"/>
                        </a:rPr>
                        <a:t>‡</a:t>
                      </a: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0.83*</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(0.76 in adults age ≥65 y)</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0.82*</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565135"/>
                  </a:ext>
                </a:extLst>
              </a:tr>
              <a:tr h="929410">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Score Range</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 0-5 points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 6-12 points</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III: 13-25 points</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IV: ≥26 points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 RCRI 0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 RCRI 1</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III: RCRI 2</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Class IV: RCRI 3+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0%-100%</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(0% lowest risk, 100%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0 (lowest risk)</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1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2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3 </a:t>
                      </a:r>
                      <a:endParaRPr lang="en-US" sz="1200">
                        <a:effectLst/>
                        <a:latin typeface="Times New Roman" panose="02020603050405020304" pitchFamily="18" charset="0"/>
                        <a:ea typeface="Aptos" panose="020B0004020202020204" pitchFamily="34"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CVRI Score &gt;3  (highest risk)</a:t>
                      </a:r>
                      <a:endParaRPr lang="en-US" sz="1200">
                        <a:effectLst/>
                        <a:latin typeface="Times New Roman" panose="02020603050405020304" pitchFamily="18"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8436244"/>
                  </a:ext>
                </a:extLst>
              </a:tr>
            </a:tbl>
          </a:graphicData>
        </a:graphic>
      </p:graphicFrame>
    </p:spTree>
    <p:extLst>
      <p:ext uri="{BB962C8B-B14F-4D97-AF65-F5344CB8AC3E}">
        <p14:creationId xmlns:p14="http://schemas.microsoft.com/office/powerpoint/2010/main" val="294841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5FC43-C02E-A3FE-8AC6-A1F59890377C}"/>
              </a:ext>
            </a:extLst>
          </p:cNvPr>
          <p:cNvSpPr txBox="1"/>
          <p:nvPr/>
        </p:nvSpPr>
        <p:spPr>
          <a:xfrm>
            <a:off x="3462337" y="990600"/>
            <a:ext cx="7705726" cy="523220"/>
          </a:xfrm>
          <a:prstGeom prst="rect">
            <a:avLst/>
          </a:prstGeom>
          <a:noFill/>
        </p:spPr>
        <p:txBody>
          <a:bodyPr wrap="square">
            <a:spAutoFit/>
          </a:bodyPr>
          <a:lstStyle/>
          <a:p>
            <a:r>
              <a:rPr lang="en-US" sz="2800">
                <a:latin typeface="Lub Dub Medium" panose="020B0603030403020204" pitchFamily="34" charset="0"/>
              </a:rPr>
              <a:t>Table 4. Risk Scores and Calculators (</a:t>
            </a:r>
            <a:r>
              <a:rPr lang="en-US" sz="2800" err="1">
                <a:latin typeface="Lub Dub Medium" panose="020B0603030403020204" pitchFamily="34" charset="0"/>
              </a:rPr>
              <a:t>con’t</a:t>
            </a:r>
            <a:r>
              <a:rPr lang="en-US" sz="2800">
                <a:latin typeface="Lub Dub Medium" panose="020B0603030403020204" pitchFamily="34" charset="0"/>
              </a:rPr>
              <a:t>.)</a:t>
            </a:r>
          </a:p>
        </p:txBody>
      </p:sp>
      <p:sp>
        <p:nvSpPr>
          <p:cNvPr id="3" name="TextBox 2">
            <a:extLst>
              <a:ext uri="{FF2B5EF4-FFF2-40B4-BE49-F238E27FC236}">
                <a16:creationId xmlns:a16="http://schemas.microsoft.com/office/drawing/2014/main" id="{A7CAD6F9-D9A5-B5DA-B9B9-57816F08EF9E}"/>
              </a:ext>
            </a:extLst>
          </p:cNvPr>
          <p:cNvSpPr txBox="1"/>
          <p:nvPr/>
        </p:nvSpPr>
        <p:spPr>
          <a:xfrm>
            <a:off x="1943100" y="1965201"/>
            <a:ext cx="10744200" cy="1477328"/>
          </a:xfrm>
          <a:prstGeom prst="rect">
            <a:avLst/>
          </a:prstGeom>
          <a:noFill/>
        </p:spPr>
        <p:txBody>
          <a:bodyPr wrap="square">
            <a:spAutoFit/>
          </a:bodyPr>
          <a:lstStyle/>
          <a:p>
            <a:r>
              <a:rPr lang="en-US">
                <a:latin typeface="Lub Dub Medium" panose="020B0603030403020204" pitchFamily="34" charset="0"/>
              </a:rPr>
              <a:t>*Validated using the NSQIP database.  </a:t>
            </a:r>
          </a:p>
          <a:p>
            <a:endParaRPr lang="en-US">
              <a:latin typeface="Lub Dub Medium" panose="020B0603030403020204" pitchFamily="34" charset="0"/>
            </a:endParaRPr>
          </a:p>
          <a:p>
            <a:r>
              <a:rPr lang="en-US">
                <a:latin typeface="Lub Dub Medium" panose="020B0603030403020204" pitchFamily="34" charset="0"/>
              </a:rPr>
              <a:t>†Pooled validation studies assessing the performance of the RCRI in mixed noncardiac surgery.</a:t>
            </a:r>
          </a:p>
          <a:p>
            <a:r>
              <a:rPr lang="en-US">
                <a:latin typeface="Lub Dub Medium" panose="020B0603030403020204" pitchFamily="34" charset="0"/>
              </a:rPr>
              <a:t>  </a:t>
            </a:r>
          </a:p>
          <a:p>
            <a:r>
              <a:rPr lang="en-US">
                <a:latin typeface="Lub Dub Medium" panose="020B0603030403020204" pitchFamily="34" charset="0"/>
              </a:rPr>
              <a:t>‡Derived and validated using the NCEPOD Knowing the Risk study. </a:t>
            </a:r>
          </a:p>
        </p:txBody>
      </p:sp>
      <p:sp>
        <p:nvSpPr>
          <p:cNvPr id="5" name="TextBox 4">
            <a:extLst>
              <a:ext uri="{FF2B5EF4-FFF2-40B4-BE49-F238E27FC236}">
                <a16:creationId xmlns:a16="http://schemas.microsoft.com/office/drawing/2014/main" id="{FED64359-9E07-D483-A4FD-E008E1F39B0E}"/>
              </a:ext>
            </a:extLst>
          </p:cNvPr>
          <p:cNvSpPr txBox="1"/>
          <p:nvPr/>
        </p:nvSpPr>
        <p:spPr>
          <a:xfrm>
            <a:off x="1943100" y="3893910"/>
            <a:ext cx="10744200" cy="2308324"/>
          </a:xfrm>
          <a:prstGeom prst="rect">
            <a:avLst/>
          </a:prstGeom>
          <a:noFill/>
        </p:spPr>
        <p:txBody>
          <a:bodyPr wrap="square">
            <a:spAutoFit/>
          </a:bodyPr>
          <a:lstStyle/>
          <a:p>
            <a:r>
              <a:rPr lang="en-US">
                <a:latin typeface="Lub Dub Medium" panose="020B0603030403020204" pitchFamily="34" charset="0"/>
              </a:rPr>
              <a:t>ACS indicates American College of Surgeons; ASA, American Society of Anesthesiologists; AUB, American University of Beirut; BMI, body mass index; COPD, chronic obstructive pulmonary disease; CPT, current procedural terminology; CVRI, Coronary Vascular Resistance Index; ECG, electrocardiogram; ENT, ear, nose and throat; HF, heart failure; HTN, hypertension; MI, myocardial infarction; MICA, MI and cardiac arrest; NCEPOD, National Confidential Enquiry into Patient Outcome and Death; NSQIP, National Surgical Quality Improvement Program; PAC, premature atrial contraction; PVC, premature ventricular complex; RCRI, Revised Cardiac Risk Index; ROC, receiver operating characteristic; and VT, ventricular tachycardia. </a:t>
            </a:r>
          </a:p>
        </p:txBody>
      </p:sp>
    </p:spTree>
    <p:extLst>
      <p:ext uri="{BB962C8B-B14F-4D97-AF65-F5344CB8AC3E}">
        <p14:creationId xmlns:p14="http://schemas.microsoft.com/office/powerpoint/2010/main" val="184623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22</a:t>
            </a:fld>
            <a:endParaRPr lang="en-US"/>
          </a:p>
        </p:txBody>
      </p:sp>
      <p:sp>
        <p:nvSpPr>
          <p:cNvPr id="2" name="TextBox 1">
            <a:extLst>
              <a:ext uri="{FF2B5EF4-FFF2-40B4-BE49-F238E27FC236}">
                <a16:creationId xmlns:a16="http://schemas.microsoft.com/office/drawing/2014/main" id="{078E3662-CA4B-3410-1499-965C10758553}"/>
              </a:ext>
            </a:extLst>
          </p:cNvPr>
          <p:cNvSpPr txBox="1"/>
          <p:nvPr/>
        </p:nvSpPr>
        <p:spPr>
          <a:xfrm>
            <a:off x="4362450" y="1676400"/>
            <a:ext cx="5905500" cy="523220"/>
          </a:xfrm>
          <a:prstGeom prst="rect">
            <a:avLst/>
          </a:prstGeom>
          <a:noFill/>
        </p:spPr>
        <p:txBody>
          <a:bodyPr wrap="square">
            <a:spAutoFit/>
          </a:bodyPr>
          <a:lstStyle/>
          <a:p>
            <a:r>
              <a:rPr lang="en-US" sz="2800">
                <a:latin typeface="Lub Dub Medium" panose="020B0603030403020204" pitchFamily="34" charset="0"/>
              </a:rPr>
              <a:t>Functional Capacity Assessment </a:t>
            </a:r>
          </a:p>
        </p:txBody>
      </p:sp>
      <p:graphicFrame>
        <p:nvGraphicFramePr>
          <p:cNvPr id="3" name="Table 2">
            <a:extLst>
              <a:ext uri="{FF2B5EF4-FFF2-40B4-BE49-F238E27FC236}">
                <a16:creationId xmlns:a16="http://schemas.microsoft.com/office/drawing/2014/main" id="{1734ACC7-A1B4-867E-3282-A108C85DFECA}"/>
              </a:ext>
            </a:extLst>
          </p:cNvPr>
          <p:cNvGraphicFramePr>
            <a:graphicFrameLocks noGrp="1"/>
          </p:cNvGraphicFramePr>
          <p:nvPr>
            <p:extLst>
              <p:ext uri="{D42A27DB-BD31-4B8C-83A1-F6EECF244321}">
                <p14:modId xmlns:p14="http://schemas.microsoft.com/office/powerpoint/2010/main" val="2784206493"/>
              </p:ext>
            </p:extLst>
          </p:nvPr>
        </p:nvGraphicFramePr>
        <p:xfrm>
          <a:off x="3052762" y="2531458"/>
          <a:ext cx="8524876" cy="3166683"/>
        </p:xfrm>
        <a:graphic>
          <a:graphicData uri="http://schemas.openxmlformats.org/drawingml/2006/table">
            <a:tbl>
              <a:tblPr firstRow="1" firstCol="1" bandRow="1"/>
              <a:tblGrid>
                <a:gridCol w="825549">
                  <a:extLst>
                    <a:ext uri="{9D8B030D-6E8A-4147-A177-3AD203B41FA5}">
                      <a16:colId xmlns:a16="http://schemas.microsoft.com/office/drawing/2014/main" val="1509948863"/>
                    </a:ext>
                  </a:extLst>
                </a:gridCol>
                <a:gridCol w="994134">
                  <a:extLst>
                    <a:ext uri="{9D8B030D-6E8A-4147-A177-3AD203B41FA5}">
                      <a16:colId xmlns:a16="http://schemas.microsoft.com/office/drawing/2014/main" val="805556799"/>
                    </a:ext>
                  </a:extLst>
                </a:gridCol>
                <a:gridCol w="6705193">
                  <a:extLst>
                    <a:ext uri="{9D8B030D-6E8A-4147-A177-3AD203B41FA5}">
                      <a16:colId xmlns:a16="http://schemas.microsoft.com/office/drawing/2014/main" val="1924816084"/>
                    </a:ext>
                  </a:extLst>
                </a:gridCol>
              </a:tblGrid>
              <a:tr h="0">
                <a:tc gridSpan="3">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 for Functional Capacity Assessment</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 </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18328402"/>
                  </a:ext>
                </a:extLst>
              </a:tr>
              <a:tr h="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5179045"/>
                  </a:ext>
                </a:extLst>
              </a:tr>
              <a:tr h="45085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undergoing elevated-risk NCS, a structured assessment of functional capacity (such as the Duke Activity Status Index [DASI]) is reasonable to stratify the risk of perioperative adverse cardiovascular events.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2000166"/>
                  </a:ext>
                </a:extLst>
              </a:tr>
            </a:tbl>
          </a:graphicData>
        </a:graphic>
      </p:graphicFrame>
    </p:spTree>
    <p:extLst>
      <p:ext uri="{BB962C8B-B14F-4D97-AF65-F5344CB8AC3E}">
        <p14:creationId xmlns:p14="http://schemas.microsoft.com/office/powerpoint/2010/main" val="237117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B747B-C18D-797B-E222-DF8999461238}"/>
              </a:ext>
            </a:extLst>
          </p:cNvPr>
          <p:cNvSpPr txBox="1"/>
          <p:nvPr/>
        </p:nvSpPr>
        <p:spPr>
          <a:xfrm>
            <a:off x="3652837" y="533400"/>
            <a:ext cx="7324725" cy="523220"/>
          </a:xfrm>
          <a:prstGeom prst="rect">
            <a:avLst/>
          </a:prstGeom>
          <a:noFill/>
        </p:spPr>
        <p:txBody>
          <a:bodyPr wrap="square">
            <a:spAutoFit/>
          </a:bodyPr>
          <a:lstStyle/>
          <a:p>
            <a:r>
              <a:rPr lang="en-US" sz="2800">
                <a:latin typeface="Lub Dub Medium" panose="020B0603030403020204" pitchFamily="34" charset="0"/>
              </a:rPr>
              <a:t>Table 5. Duke Activity Status Index (DASI)</a:t>
            </a:r>
          </a:p>
        </p:txBody>
      </p:sp>
      <p:graphicFrame>
        <p:nvGraphicFramePr>
          <p:cNvPr id="3" name="Table 2">
            <a:extLst>
              <a:ext uri="{FF2B5EF4-FFF2-40B4-BE49-F238E27FC236}">
                <a16:creationId xmlns:a16="http://schemas.microsoft.com/office/drawing/2014/main" id="{466396C3-4602-9CB1-D38C-20CCCDC3A24F}"/>
              </a:ext>
            </a:extLst>
          </p:cNvPr>
          <p:cNvGraphicFramePr>
            <a:graphicFrameLocks noGrp="1"/>
          </p:cNvGraphicFramePr>
          <p:nvPr>
            <p:extLst>
              <p:ext uri="{D42A27DB-BD31-4B8C-83A1-F6EECF244321}">
                <p14:modId xmlns:p14="http://schemas.microsoft.com/office/powerpoint/2010/main" val="206963664"/>
              </p:ext>
            </p:extLst>
          </p:nvPr>
        </p:nvGraphicFramePr>
        <p:xfrm>
          <a:off x="2420142" y="1299873"/>
          <a:ext cx="9790114" cy="5629853"/>
        </p:xfrm>
        <a:graphic>
          <a:graphicData uri="http://schemas.openxmlformats.org/drawingml/2006/table">
            <a:tbl>
              <a:tblPr firstRow="1" firstCol="1" bandRow="1"/>
              <a:tblGrid>
                <a:gridCol w="8494714">
                  <a:extLst>
                    <a:ext uri="{9D8B030D-6E8A-4147-A177-3AD203B41FA5}">
                      <a16:colId xmlns:a16="http://schemas.microsoft.com/office/drawing/2014/main" val="3799785192"/>
                    </a:ext>
                  </a:extLst>
                </a:gridCol>
                <a:gridCol w="1295400">
                  <a:extLst>
                    <a:ext uri="{9D8B030D-6E8A-4147-A177-3AD203B41FA5}">
                      <a16:colId xmlns:a16="http://schemas.microsoft.com/office/drawing/2014/main" val="3001225002"/>
                    </a:ext>
                  </a:extLst>
                </a:gridCol>
              </a:tblGrid>
              <a:tr h="0">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Activity: Can you…</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Weight</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28756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take care of yourself (eg, eating, dressing, bathing, or using the toilet)?</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2.75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8504435"/>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walk indoors, such as around your house?</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1.75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3875510"/>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walk a block or 2 on level ground?</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2.75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804341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climb a flight of stairs or walk a hill?</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5.5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4831138"/>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run a short distance?</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8</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251106"/>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do light work around the house (eg, dusting, washing dishes)?</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2.7</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55880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do moderate work around the house (eg, vacuuming, sweeping floors, carrying in groceries)?</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3.5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420398"/>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do heavy work around the house (eg, scrubbing floors, lifting or moving heavy furniture)?</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8</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39592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do yardwork (eg, raking leaves, weeding, pushing a power mower)?</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4.5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03188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have sexual relations?</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5.25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860551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participate in moderate recreational activities (eg, golf, bowling, dancing, doubles tennis, throwing a baseball or football)?</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6</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5509696"/>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participate in strenuous sports (eg, swimming, singles tennis, basketball, skiing)? </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7.5</a:t>
                      </a:r>
                      <a:endParaRPr lang="en-US" sz="16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345529"/>
                  </a:ext>
                </a:extLst>
              </a:tr>
            </a:tbl>
          </a:graphicData>
        </a:graphic>
      </p:graphicFrame>
      <p:sp>
        <p:nvSpPr>
          <p:cNvPr id="5" name="TextBox 4">
            <a:extLst>
              <a:ext uri="{FF2B5EF4-FFF2-40B4-BE49-F238E27FC236}">
                <a16:creationId xmlns:a16="http://schemas.microsoft.com/office/drawing/2014/main" id="{28E50B91-99F0-249B-652C-429768847407}"/>
              </a:ext>
            </a:extLst>
          </p:cNvPr>
          <p:cNvSpPr txBox="1"/>
          <p:nvPr/>
        </p:nvSpPr>
        <p:spPr>
          <a:xfrm>
            <a:off x="2420142" y="7086600"/>
            <a:ext cx="9790114" cy="461665"/>
          </a:xfrm>
          <a:prstGeom prst="rect">
            <a:avLst/>
          </a:prstGeom>
          <a:noFill/>
        </p:spPr>
        <p:txBody>
          <a:bodyPr wrap="square">
            <a:spAutoFit/>
          </a:bodyPr>
          <a:lstStyle/>
          <a:p>
            <a:r>
              <a:rPr lang="en-US" sz="1200">
                <a:latin typeface="Lub Dub Medium" panose="020B0603030403020204" pitchFamily="34" charset="0"/>
              </a:rPr>
              <a:t>The DASI score is calculated by adding the points of all performed activities together. The higher the score (range, 0-58.2), the higher the functional status.</a:t>
            </a:r>
          </a:p>
        </p:txBody>
      </p:sp>
    </p:spTree>
    <p:extLst>
      <p:ext uri="{BB962C8B-B14F-4D97-AF65-F5344CB8AC3E}">
        <p14:creationId xmlns:p14="http://schemas.microsoft.com/office/powerpoint/2010/main" val="249473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24</a:t>
            </a:fld>
            <a:endParaRPr lang="en-US"/>
          </a:p>
        </p:txBody>
      </p:sp>
      <p:sp>
        <p:nvSpPr>
          <p:cNvPr id="2" name="TextBox 1">
            <a:extLst>
              <a:ext uri="{FF2B5EF4-FFF2-40B4-BE49-F238E27FC236}">
                <a16:creationId xmlns:a16="http://schemas.microsoft.com/office/drawing/2014/main" id="{9A91201E-1364-0BDB-FAA1-2CFB57834BB0}"/>
              </a:ext>
            </a:extLst>
          </p:cNvPr>
          <p:cNvSpPr txBox="1"/>
          <p:nvPr/>
        </p:nvSpPr>
        <p:spPr>
          <a:xfrm>
            <a:off x="6638925" y="1524000"/>
            <a:ext cx="1352550" cy="523220"/>
          </a:xfrm>
          <a:prstGeom prst="rect">
            <a:avLst/>
          </a:prstGeom>
          <a:noFill/>
        </p:spPr>
        <p:txBody>
          <a:bodyPr wrap="square">
            <a:spAutoFit/>
          </a:bodyPr>
          <a:lstStyle/>
          <a:p>
            <a:r>
              <a:rPr lang="en-US" sz="2800">
                <a:latin typeface="Lub Dub Medium" panose="020B0603030403020204" pitchFamily="34" charset="0"/>
              </a:rPr>
              <a:t>Frailty</a:t>
            </a:r>
          </a:p>
        </p:txBody>
      </p:sp>
      <p:graphicFrame>
        <p:nvGraphicFramePr>
          <p:cNvPr id="3" name="Table 2">
            <a:extLst>
              <a:ext uri="{FF2B5EF4-FFF2-40B4-BE49-F238E27FC236}">
                <a16:creationId xmlns:a16="http://schemas.microsoft.com/office/drawing/2014/main" id="{538EEB33-966C-012E-8D1E-AFD52EC858BE}"/>
              </a:ext>
            </a:extLst>
          </p:cNvPr>
          <p:cNvGraphicFramePr>
            <a:graphicFrameLocks noGrp="1"/>
          </p:cNvGraphicFramePr>
          <p:nvPr>
            <p:extLst>
              <p:ext uri="{D42A27DB-BD31-4B8C-83A1-F6EECF244321}">
                <p14:modId xmlns:p14="http://schemas.microsoft.com/office/powerpoint/2010/main" val="3882473595"/>
              </p:ext>
            </p:extLst>
          </p:nvPr>
        </p:nvGraphicFramePr>
        <p:xfrm>
          <a:off x="2913221" y="2325718"/>
          <a:ext cx="8803958" cy="3578163"/>
        </p:xfrm>
        <a:graphic>
          <a:graphicData uri="http://schemas.openxmlformats.org/drawingml/2006/table">
            <a:tbl>
              <a:tblPr firstRow="1" firstCol="1" bandRow="1"/>
              <a:tblGrid>
                <a:gridCol w="982342">
                  <a:extLst>
                    <a:ext uri="{9D8B030D-6E8A-4147-A177-3AD203B41FA5}">
                      <a16:colId xmlns:a16="http://schemas.microsoft.com/office/drawing/2014/main" val="317880934"/>
                    </a:ext>
                  </a:extLst>
                </a:gridCol>
                <a:gridCol w="987102">
                  <a:extLst>
                    <a:ext uri="{9D8B030D-6E8A-4147-A177-3AD203B41FA5}">
                      <a16:colId xmlns:a16="http://schemas.microsoft.com/office/drawing/2014/main" val="3452227253"/>
                    </a:ext>
                  </a:extLst>
                </a:gridCol>
                <a:gridCol w="6834514">
                  <a:extLst>
                    <a:ext uri="{9D8B030D-6E8A-4147-A177-3AD203B41FA5}">
                      <a16:colId xmlns:a16="http://schemas.microsoft.com/office/drawing/2014/main" val="2055801777"/>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 for Frailty</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74079383"/>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798786"/>
                  </a:ext>
                </a:extLst>
              </a:tr>
              <a:tr h="26987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In all patients ≥65 years of age and in those &lt;64 years with perceived frailty who are undergoing elevated-risk NCS, preoperative frailty assessment using a validated tool can be useful for evaluating perioperative risk and guiding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82007"/>
                  </a:ext>
                </a:extLst>
              </a:tr>
            </a:tbl>
          </a:graphicData>
        </a:graphic>
      </p:graphicFrame>
    </p:spTree>
    <p:extLst>
      <p:ext uri="{BB962C8B-B14F-4D97-AF65-F5344CB8AC3E}">
        <p14:creationId xmlns:p14="http://schemas.microsoft.com/office/powerpoint/2010/main" val="106427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40A45-152F-4DAB-4967-BDE0082A3602}"/>
              </a:ext>
            </a:extLst>
          </p:cNvPr>
          <p:cNvSpPr txBox="1"/>
          <p:nvPr/>
        </p:nvSpPr>
        <p:spPr>
          <a:xfrm>
            <a:off x="4379116" y="1371600"/>
            <a:ext cx="5872163" cy="523220"/>
          </a:xfrm>
          <a:prstGeom prst="rect">
            <a:avLst/>
          </a:prstGeom>
          <a:noFill/>
        </p:spPr>
        <p:txBody>
          <a:bodyPr wrap="square">
            <a:spAutoFit/>
          </a:bodyPr>
          <a:lstStyle/>
          <a:p>
            <a:r>
              <a:rPr lang="en-US" sz="2800">
                <a:latin typeface="Lub Dub Medium" panose="020B0603030403020204" pitchFamily="34" charset="0"/>
              </a:rPr>
              <a:t>Table 6. Frailty Assessment Tools</a:t>
            </a:r>
          </a:p>
        </p:txBody>
      </p:sp>
      <p:graphicFrame>
        <p:nvGraphicFramePr>
          <p:cNvPr id="3" name="Table 2">
            <a:extLst>
              <a:ext uri="{FF2B5EF4-FFF2-40B4-BE49-F238E27FC236}">
                <a16:creationId xmlns:a16="http://schemas.microsoft.com/office/drawing/2014/main" id="{2EDCA81A-D8C9-B742-C281-A2BDE4ED0082}"/>
              </a:ext>
            </a:extLst>
          </p:cNvPr>
          <p:cNvGraphicFramePr>
            <a:graphicFrameLocks noGrp="1"/>
          </p:cNvGraphicFramePr>
          <p:nvPr>
            <p:extLst>
              <p:ext uri="{D42A27DB-BD31-4B8C-83A1-F6EECF244321}">
                <p14:modId xmlns:p14="http://schemas.microsoft.com/office/powerpoint/2010/main" val="1794395877"/>
              </p:ext>
            </p:extLst>
          </p:nvPr>
        </p:nvGraphicFramePr>
        <p:xfrm>
          <a:off x="2973385" y="2140838"/>
          <a:ext cx="8683627" cy="3947924"/>
        </p:xfrm>
        <a:graphic>
          <a:graphicData uri="http://schemas.openxmlformats.org/drawingml/2006/table">
            <a:tbl>
              <a:tblPr firstRow="1" firstCol="1" bandRow="1"/>
              <a:tblGrid>
                <a:gridCol w="2893923">
                  <a:extLst>
                    <a:ext uri="{9D8B030D-6E8A-4147-A177-3AD203B41FA5}">
                      <a16:colId xmlns:a16="http://schemas.microsoft.com/office/drawing/2014/main" val="445518125"/>
                    </a:ext>
                  </a:extLst>
                </a:gridCol>
                <a:gridCol w="2894852">
                  <a:extLst>
                    <a:ext uri="{9D8B030D-6E8A-4147-A177-3AD203B41FA5}">
                      <a16:colId xmlns:a16="http://schemas.microsoft.com/office/drawing/2014/main" val="3193273223"/>
                    </a:ext>
                  </a:extLst>
                </a:gridCol>
                <a:gridCol w="2894852">
                  <a:extLst>
                    <a:ext uri="{9D8B030D-6E8A-4147-A177-3AD203B41FA5}">
                      <a16:colId xmlns:a16="http://schemas.microsoft.com/office/drawing/2014/main" val="3919036009"/>
                    </a:ext>
                  </a:extLst>
                </a:gridCol>
              </a:tblGrid>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Name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Items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Scoring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651643"/>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Physical Frailty Phenotype (Fried Phenotype)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Slowness, low activity, weight loss, exhaustion, weakness (1 point each)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0=Nonfrail</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1-2=Prefrail</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3-5=Frail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525402"/>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Deficit Accumulation Index</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Variable; typically 30-70 items from multiple domains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Number of deficits/number of items scored; higher scores indicate greater frailty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656149"/>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Edmonton Frail Scale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10 items across multiple domains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Sum of scores/17; higher scores indicate greater frailty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67648"/>
                  </a:ext>
                </a:extLst>
              </a:tr>
            </a:tbl>
          </a:graphicData>
        </a:graphic>
      </p:graphicFrame>
    </p:spTree>
    <p:extLst>
      <p:ext uri="{BB962C8B-B14F-4D97-AF65-F5344CB8AC3E}">
        <p14:creationId xmlns:p14="http://schemas.microsoft.com/office/powerpoint/2010/main" val="51795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26</a:t>
            </a:fld>
            <a:endParaRPr lang="en-US"/>
          </a:p>
        </p:txBody>
      </p:sp>
      <p:sp>
        <p:nvSpPr>
          <p:cNvPr id="2" name="TextBox 1">
            <a:extLst>
              <a:ext uri="{FF2B5EF4-FFF2-40B4-BE49-F238E27FC236}">
                <a16:creationId xmlns:a16="http://schemas.microsoft.com/office/drawing/2014/main" id="{089C830F-3B84-45B3-8433-0469EFA93F42}"/>
              </a:ext>
            </a:extLst>
          </p:cNvPr>
          <p:cNvSpPr txBox="1"/>
          <p:nvPr/>
        </p:nvSpPr>
        <p:spPr>
          <a:xfrm>
            <a:off x="3713558" y="1371600"/>
            <a:ext cx="7203284" cy="523220"/>
          </a:xfrm>
          <a:prstGeom prst="rect">
            <a:avLst/>
          </a:prstGeom>
          <a:noFill/>
        </p:spPr>
        <p:txBody>
          <a:bodyPr wrap="square">
            <a:spAutoFit/>
          </a:bodyPr>
          <a:lstStyle/>
          <a:p>
            <a:r>
              <a:rPr lang="en-US" sz="2800">
                <a:latin typeface="Lub Dub Medium" panose="020B0603030403020204" pitchFamily="34" charset="0"/>
              </a:rPr>
              <a:t>Table 6. Frailty Assessment Tools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E930171-1D9B-8E91-F50E-1010F4F4F272}"/>
              </a:ext>
            </a:extLst>
          </p:cNvPr>
          <p:cNvGraphicFramePr>
            <a:graphicFrameLocks noGrp="1"/>
          </p:cNvGraphicFramePr>
          <p:nvPr>
            <p:extLst>
              <p:ext uri="{D42A27DB-BD31-4B8C-83A1-F6EECF244321}">
                <p14:modId xmlns:p14="http://schemas.microsoft.com/office/powerpoint/2010/main" val="3295733721"/>
              </p:ext>
            </p:extLst>
          </p:nvPr>
        </p:nvGraphicFramePr>
        <p:xfrm>
          <a:off x="2973386" y="2087116"/>
          <a:ext cx="8683627" cy="4770884"/>
        </p:xfrm>
        <a:graphic>
          <a:graphicData uri="http://schemas.openxmlformats.org/drawingml/2006/table">
            <a:tbl>
              <a:tblPr firstRow="1" firstCol="1" bandRow="1"/>
              <a:tblGrid>
                <a:gridCol w="2893923">
                  <a:extLst>
                    <a:ext uri="{9D8B030D-6E8A-4147-A177-3AD203B41FA5}">
                      <a16:colId xmlns:a16="http://schemas.microsoft.com/office/drawing/2014/main" val="3256564847"/>
                    </a:ext>
                  </a:extLst>
                </a:gridCol>
                <a:gridCol w="2894852">
                  <a:extLst>
                    <a:ext uri="{9D8B030D-6E8A-4147-A177-3AD203B41FA5}">
                      <a16:colId xmlns:a16="http://schemas.microsoft.com/office/drawing/2014/main" val="2693357029"/>
                    </a:ext>
                  </a:extLst>
                </a:gridCol>
                <a:gridCol w="2894852">
                  <a:extLst>
                    <a:ext uri="{9D8B030D-6E8A-4147-A177-3AD203B41FA5}">
                      <a16:colId xmlns:a16="http://schemas.microsoft.com/office/drawing/2014/main" val="2641611778"/>
                    </a:ext>
                  </a:extLst>
                </a:gridCol>
              </a:tblGrid>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Name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Items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Scoring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242017"/>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FRAIL Scale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Fatigue, stair climb, ambulation, illnesses &gt;5, weight loss ≥5% (1 point each)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0=Nonfrail</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1-2=Intermediate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3-5=Frail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465170"/>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Clinical Frailty Scale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9 categories ranging from very fit to terminally ill as assessed by clinicians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Categories 5-8 indicate mild, moderate, severe, and very severe frailty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854663"/>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SPPB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Gait speed, chair stands, balance tests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Maximum 4 points per item, range, 0-12 points; ≥10=</a:t>
                      </a:r>
                      <a:r>
                        <a:rPr lang="en-US" sz="1800" err="1">
                          <a:effectLst/>
                          <a:latin typeface="Times New Roman" panose="02020603050405020304" pitchFamily="18" charset="0"/>
                          <a:ea typeface="Aptos" panose="020B0004020202020204" pitchFamily="34" charset="0"/>
                          <a:cs typeface="Arial" panose="020B0604020202020204" pitchFamily="34" charset="0"/>
                        </a:rPr>
                        <a:t>Nonfrail</a:t>
                      </a:r>
                      <a:r>
                        <a:rPr lang="en-US" sz="1800">
                          <a:effectLst/>
                          <a:latin typeface="Times New Roman" panose="02020603050405020304" pitchFamily="18" charset="0"/>
                          <a:ea typeface="Aptos" panose="020B0004020202020204" pitchFamily="34" charset="0"/>
                          <a:cs typeface="Arial" panose="020B0604020202020204" pitchFamily="34" charset="0"/>
                        </a:rPr>
                        <a:t>, 3-9=Frail, ≤2=Disabled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753046"/>
                  </a:ext>
                </a:extLst>
              </a:tr>
            </a:tbl>
          </a:graphicData>
        </a:graphic>
      </p:graphicFrame>
      <p:sp>
        <p:nvSpPr>
          <p:cNvPr id="6" name="TextBox 5">
            <a:extLst>
              <a:ext uri="{FF2B5EF4-FFF2-40B4-BE49-F238E27FC236}">
                <a16:creationId xmlns:a16="http://schemas.microsoft.com/office/drawing/2014/main" id="{E71BC4C2-AB2A-3DD9-4A0B-A96295EDD680}"/>
              </a:ext>
            </a:extLst>
          </p:cNvPr>
          <p:cNvSpPr txBox="1"/>
          <p:nvPr/>
        </p:nvSpPr>
        <p:spPr>
          <a:xfrm>
            <a:off x="2973386" y="7050296"/>
            <a:ext cx="4114800" cy="276999"/>
          </a:xfrm>
          <a:prstGeom prst="rect">
            <a:avLst/>
          </a:prstGeom>
          <a:noFill/>
        </p:spPr>
        <p:txBody>
          <a:bodyPr wrap="square">
            <a:spAutoFit/>
          </a:bodyPr>
          <a:lstStyle/>
          <a:p>
            <a:r>
              <a:rPr lang="en-US" sz="1200">
                <a:latin typeface="Lub Dub Medium" panose="020B0603030403020204" pitchFamily="34" charset="0"/>
              </a:rPr>
              <a:t>SPPB indicates Short Physical Performance Battery.</a:t>
            </a:r>
          </a:p>
        </p:txBody>
      </p:sp>
    </p:spTree>
    <p:extLst>
      <p:ext uri="{BB962C8B-B14F-4D97-AF65-F5344CB8AC3E}">
        <p14:creationId xmlns:p14="http://schemas.microsoft.com/office/powerpoint/2010/main" val="369803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8235D-ACBC-A241-3458-3355E90A90F6}"/>
              </a:ext>
            </a:extLst>
          </p:cNvPr>
          <p:cNvSpPr txBox="1"/>
          <p:nvPr/>
        </p:nvSpPr>
        <p:spPr>
          <a:xfrm>
            <a:off x="3276600" y="1066800"/>
            <a:ext cx="8077200" cy="523220"/>
          </a:xfrm>
          <a:prstGeom prst="rect">
            <a:avLst/>
          </a:prstGeom>
          <a:noFill/>
        </p:spPr>
        <p:txBody>
          <a:bodyPr wrap="square">
            <a:spAutoFit/>
          </a:bodyPr>
          <a:lstStyle/>
          <a:p>
            <a:r>
              <a:rPr lang="en-US" sz="2800">
                <a:latin typeface="Lub Dub Medium" panose="020B0603030403020204" pitchFamily="34" charset="0"/>
              </a:rPr>
              <a:t>Preoperative Biomarkers for Risk Stratification </a:t>
            </a:r>
          </a:p>
        </p:txBody>
      </p:sp>
      <p:graphicFrame>
        <p:nvGraphicFramePr>
          <p:cNvPr id="3" name="Table 2">
            <a:extLst>
              <a:ext uri="{FF2B5EF4-FFF2-40B4-BE49-F238E27FC236}">
                <a16:creationId xmlns:a16="http://schemas.microsoft.com/office/drawing/2014/main" id="{A8E7B26F-3427-9360-057B-F317D73FC880}"/>
              </a:ext>
            </a:extLst>
          </p:cNvPr>
          <p:cNvGraphicFramePr>
            <a:graphicFrameLocks noGrp="1"/>
          </p:cNvGraphicFramePr>
          <p:nvPr>
            <p:extLst>
              <p:ext uri="{D42A27DB-BD31-4B8C-83A1-F6EECF244321}">
                <p14:modId xmlns:p14="http://schemas.microsoft.com/office/powerpoint/2010/main" val="460389491"/>
              </p:ext>
            </p:extLst>
          </p:nvPr>
        </p:nvGraphicFramePr>
        <p:xfrm>
          <a:off x="2171700" y="1828800"/>
          <a:ext cx="10287000" cy="5334000"/>
        </p:xfrm>
        <a:graphic>
          <a:graphicData uri="http://schemas.openxmlformats.org/drawingml/2006/table">
            <a:tbl>
              <a:tblPr firstRow="1" firstCol="1" bandRow="1"/>
              <a:tblGrid>
                <a:gridCol w="1380768">
                  <a:extLst>
                    <a:ext uri="{9D8B030D-6E8A-4147-A177-3AD203B41FA5}">
                      <a16:colId xmlns:a16="http://schemas.microsoft.com/office/drawing/2014/main" val="3846231407"/>
                    </a:ext>
                  </a:extLst>
                </a:gridCol>
                <a:gridCol w="1188232">
                  <a:extLst>
                    <a:ext uri="{9D8B030D-6E8A-4147-A177-3AD203B41FA5}">
                      <a16:colId xmlns:a16="http://schemas.microsoft.com/office/drawing/2014/main" val="3535169942"/>
                    </a:ext>
                  </a:extLst>
                </a:gridCol>
                <a:gridCol w="7718000">
                  <a:extLst>
                    <a:ext uri="{9D8B030D-6E8A-4147-A177-3AD203B41FA5}">
                      <a16:colId xmlns:a16="http://schemas.microsoft.com/office/drawing/2014/main" val="1166121521"/>
                    </a:ext>
                  </a:extLst>
                </a:gridCol>
              </a:tblGrid>
              <a:tr h="1227620">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cs typeface="Arial" panose="020B0604020202020204" pitchFamily="34" charset="0"/>
                        </a:rPr>
                        <a:t>Recommendations for Preoperative Biomarkers for Risk Stratification</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solidFill>
                            <a:srgbClr val="000000"/>
                          </a:solidFill>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602014"/>
                  </a:ext>
                </a:extLst>
              </a:tr>
              <a:tr h="38058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559574"/>
                  </a:ext>
                </a:extLst>
              </a:tr>
              <a:tr h="207466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known CVD, or age ≥65 years, or age ≥45 years with symptoms suggestive of CVD undergoing elevated-risk NCS, it is reasonable to measure </a:t>
                      </a:r>
                      <a:r>
                        <a:rPr lang="en-US" sz="1800" b="1">
                          <a:effectLst/>
                          <a:latin typeface="Times New Roman" panose="02020603050405020304" pitchFamily="18" charset="0"/>
                          <a:ea typeface="Times New Roman" panose="02020603050405020304" pitchFamily="18" charset="0"/>
                          <a:cs typeface="Arial" panose="020B0604020202020204" pitchFamily="34" charset="0"/>
                        </a:rPr>
                        <a:t>B-type natriuretic peptide (BNP) or N-Terminal pro B-type natriuretic peptide  (NT-</a:t>
                      </a:r>
                      <a:r>
                        <a:rPr lang="en-US" sz="1800" b="1" err="1">
                          <a:effectLst/>
                          <a:latin typeface="Times New Roman" panose="02020603050405020304" pitchFamily="18" charset="0"/>
                          <a:ea typeface="Times New Roman" panose="02020603050405020304" pitchFamily="18" charset="0"/>
                          <a:cs typeface="Arial" panose="020B0604020202020204" pitchFamily="34" charset="0"/>
                        </a:rPr>
                        <a:t>proBNP</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before surgery to supplement evaluation of perioperative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2055937"/>
                  </a:ext>
                </a:extLst>
              </a:tr>
              <a:tr h="1651140">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800"/>
                        </a:spcAft>
                        <a:buFont typeface="+mj-lt"/>
                        <a:buAutoNum type="arabicPeriod" startAt="2"/>
                      </a:pP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In patients with known CVD, or age ≥65 years, or age ≥45 years with symptoms suggestive of CVD undergoing elevated-risk NCS, it may be reasonable to measure cardiac troponin (</a:t>
                      </a:r>
                      <a:r>
                        <a:rPr lang="en-US" sz="1800" b="1" err="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cTn</a:t>
                      </a: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before surgery to supplement evaluation of perioperative risk.</a:t>
                      </a:r>
                      <a:endParaRPr lang="en-US" sz="1800">
                        <a:effectLst/>
                        <a:highlight>
                          <a:srgbClr val="FFFFFF"/>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731478"/>
                  </a:ext>
                </a:extLst>
              </a:tr>
            </a:tbl>
          </a:graphicData>
        </a:graphic>
      </p:graphicFrame>
    </p:spTree>
    <p:extLst>
      <p:ext uri="{BB962C8B-B14F-4D97-AF65-F5344CB8AC3E}">
        <p14:creationId xmlns:p14="http://schemas.microsoft.com/office/powerpoint/2010/main" val="367091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fld id="{01CD3B2E-BC1C-6C4D-9D91-A67B950EE325}" type="slidenum">
              <a:rPr lang="en-US" smtClean="0"/>
              <a:pPr/>
              <a:t>28</a:t>
            </a:fld>
            <a:endParaRPr lang="en-US"/>
          </a:p>
        </p:txBody>
      </p:sp>
      <p:sp>
        <p:nvSpPr>
          <p:cNvPr id="7" name="TextBox 6">
            <a:extLst>
              <a:ext uri="{FF2B5EF4-FFF2-40B4-BE49-F238E27FC236}">
                <a16:creationId xmlns:a16="http://schemas.microsoft.com/office/drawing/2014/main" id="{9306FBC4-9B48-2072-C6A5-52C4FE63B583}"/>
              </a:ext>
            </a:extLst>
          </p:cNvPr>
          <p:cNvSpPr txBox="1"/>
          <p:nvPr/>
        </p:nvSpPr>
        <p:spPr>
          <a:xfrm>
            <a:off x="2724149" y="3299192"/>
            <a:ext cx="9182101" cy="1631216"/>
          </a:xfrm>
          <a:prstGeom prst="rect">
            <a:avLst/>
          </a:prstGeom>
          <a:noFill/>
        </p:spPr>
        <p:txBody>
          <a:bodyPr wrap="square">
            <a:spAutoFit/>
          </a:bodyPr>
          <a:lstStyle/>
          <a:p>
            <a:pPr algn="ctr"/>
            <a:r>
              <a:rPr lang="en-US" sz="5000">
                <a:latin typeface="Lub Dub Bold" panose="020B0803030403020204" pitchFamily="34" charset="0"/>
              </a:rPr>
              <a:t>Preoperative Cardiovascular Diagnostic Testing</a:t>
            </a:r>
          </a:p>
        </p:txBody>
      </p:sp>
    </p:spTree>
    <p:extLst>
      <p:ext uri="{BB962C8B-B14F-4D97-AF65-F5344CB8AC3E}">
        <p14:creationId xmlns:p14="http://schemas.microsoft.com/office/powerpoint/2010/main" val="387810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29</a:t>
            </a:fld>
            <a:endParaRPr lang="en-US"/>
          </a:p>
        </p:txBody>
      </p:sp>
      <p:sp>
        <p:nvSpPr>
          <p:cNvPr id="2" name="TextBox 1">
            <a:extLst>
              <a:ext uri="{FF2B5EF4-FFF2-40B4-BE49-F238E27FC236}">
                <a16:creationId xmlns:a16="http://schemas.microsoft.com/office/drawing/2014/main" id="{251E18BE-B24B-2BE7-2F07-D064810B4D23}"/>
              </a:ext>
            </a:extLst>
          </p:cNvPr>
          <p:cNvSpPr txBox="1"/>
          <p:nvPr/>
        </p:nvSpPr>
        <p:spPr>
          <a:xfrm>
            <a:off x="4838700" y="1371600"/>
            <a:ext cx="4953000" cy="523220"/>
          </a:xfrm>
          <a:prstGeom prst="rect">
            <a:avLst/>
          </a:prstGeom>
          <a:noFill/>
        </p:spPr>
        <p:txBody>
          <a:bodyPr wrap="square">
            <a:spAutoFit/>
          </a:bodyPr>
          <a:lstStyle/>
          <a:p>
            <a:r>
              <a:rPr lang="en-US" sz="2800">
                <a:latin typeface="Lub Dub Medium" panose="020B0603030403020204" pitchFamily="34" charset="0"/>
              </a:rPr>
              <a:t>12-Lead Electrocardiogram </a:t>
            </a:r>
          </a:p>
        </p:txBody>
      </p:sp>
      <p:graphicFrame>
        <p:nvGraphicFramePr>
          <p:cNvPr id="4" name="Table 3">
            <a:extLst>
              <a:ext uri="{FF2B5EF4-FFF2-40B4-BE49-F238E27FC236}">
                <a16:creationId xmlns:a16="http://schemas.microsoft.com/office/drawing/2014/main" id="{7AFF0AC1-C98F-4429-974D-C4F78DF00E64}"/>
              </a:ext>
            </a:extLst>
          </p:cNvPr>
          <p:cNvGraphicFramePr>
            <a:graphicFrameLocks noGrp="1"/>
          </p:cNvGraphicFramePr>
          <p:nvPr>
            <p:extLst>
              <p:ext uri="{D42A27DB-BD31-4B8C-83A1-F6EECF244321}">
                <p14:modId xmlns:p14="http://schemas.microsoft.com/office/powerpoint/2010/main" val="536246365"/>
              </p:ext>
            </p:extLst>
          </p:nvPr>
        </p:nvGraphicFramePr>
        <p:xfrm>
          <a:off x="1527273" y="2392043"/>
          <a:ext cx="11575854" cy="3445514"/>
        </p:xfrm>
        <a:graphic>
          <a:graphicData uri="http://schemas.openxmlformats.org/drawingml/2006/table">
            <a:tbl>
              <a:tblPr firstRow="1" firstCol="1" bandRow="1"/>
              <a:tblGrid>
                <a:gridCol w="1345115">
                  <a:extLst>
                    <a:ext uri="{9D8B030D-6E8A-4147-A177-3AD203B41FA5}">
                      <a16:colId xmlns:a16="http://schemas.microsoft.com/office/drawing/2014/main" val="519538666"/>
                    </a:ext>
                  </a:extLst>
                </a:gridCol>
                <a:gridCol w="1222410">
                  <a:extLst>
                    <a:ext uri="{9D8B030D-6E8A-4147-A177-3AD203B41FA5}">
                      <a16:colId xmlns:a16="http://schemas.microsoft.com/office/drawing/2014/main" val="2902567492"/>
                    </a:ext>
                  </a:extLst>
                </a:gridCol>
                <a:gridCol w="9008329">
                  <a:extLst>
                    <a:ext uri="{9D8B030D-6E8A-4147-A177-3AD203B41FA5}">
                      <a16:colId xmlns:a16="http://schemas.microsoft.com/office/drawing/2014/main" val="234068002"/>
                    </a:ext>
                  </a:extLst>
                </a:gridCol>
              </a:tblGrid>
              <a:tr h="970497">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cs typeface="Arial" panose="020B0604020202020204" pitchFamily="34" charset="0"/>
                        </a:rPr>
                        <a:t>Recommendations for 12-Lead Electrocardiogram</a:t>
                      </a:r>
                      <a:endParaRPr lang="en-US" sz="1800" kern="1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0926981"/>
                  </a:ext>
                </a:extLst>
              </a:tr>
              <a:tr h="459336">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043786"/>
                  </a:ext>
                </a:extLst>
              </a:tr>
              <a:tr h="1992819">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a:pPr>
                      <a:r>
                        <a:rPr lang="en-US" sz="1800" b="1" kern="100">
                          <a:effectLst/>
                          <a:latin typeface="Times New Roman" panose="02020603050405020304" pitchFamily="18" charset="0"/>
                          <a:ea typeface="Calibri" panose="020F0502020204030204" pitchFamily="34" charset="0"/>
                          <a:cs typeface="Arial" panose="020B0604020202020204" pitchFamily="34" charset="0"/>
                        </a:rPr>
                        <a:t>For patients with known coronary heart disease, significant arrhythmia, peripheral arterial disease, cerebrovascular disease, other significant structural heart disease, or symptoms* of CVD undergoing elevated-risk surgery, a preoperative resting 12-lead electrocardiogram (ECG) is reasonable to establish a preoperative baseline and guide perioperative management.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1379539"/>
                  </a:ext>
                </a:extLst>
              </a:tr>
            </a:tbl>
          </a:graphicData>
        </a:graphic>
      </p:graphicFrame>
      <p:sp>
        <p:nvSpPr>
          <p:cNvPr id="7" name="TextBox 6">
            <a:extLst>
              <a:ext uri="{FF2B5EF4-FFF2-40B4-BE49-F238E27FC236}">
                <a16:creationId xmlns:a16="http://schemas.microsoft.com/office/drawing/2014/main" id="{F497E91E-8B82-8DAF-D6AC-83A77C16D45C}"/>
              </a:ext>
            </a:extLst>
          </p:cNvPr>
          <p:cNvSpPr txBox="1"/>
          <p:nvPr/>
        </p:nvSpPr>
        <p:spPr>
          <a:xfrm>
            <a:off x="1527273" y="6032381"/>
            <a:ext cx="10359927" cy="276999"/>
          </a:xfrm>
          <a:prstGeom prst="rect">
            <a:avLst/>
          </a:prstGeom>
          <a:noFill/>
        </p:spPr>
        <p:txBody>
          <a:bodyPr wrap="square">
            <a:spAutoFit/>
          </a:bodyPr>
          <a:lstStyle/>
          <a:p>
            <a:r>
              <a:rPr lang="en-US" sz="1200">
                <a:latin typeface="Lub Dub Medium" panose="020B0603030403020204" pitchFamily="34" charset="0"/>
              </a:rPr>
              <a:t>*Active symptoms and signs of CVD include chest pain, dyspnea, undiagnosed palpitations, tachycardia, syncope, or murmurs. </a:t>
            </a:r>
          </a:p>
        </p:txBody>
      </p:sp>
    </p:spTree>
    <p:extLst>
      <p:ext uri="{BB962C8B-B14F-4D97-AF65-F5344CB8AC3E}">
        <p14:creationId xmlns:p14="http://schemas.microsoft.com/office/powerpoint/2010/main" val="284722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a:p>
        </p:txBody>
      </p:sp>
      <p:sp>
        <p:nvSpPr>
          <p:cNvPr id="2" name="Title 5">
            <a:extLst>
              <a:ext uri="{FF2B5EF4-FFF2-40B4-BE49-F238E27FC236}">
                <a16:creationId xmlns:a16="http://schemas.microsoft.com/office/drawing/2014/main" id="{6233E1CD-78EF-140A-6809-CB1E21913150}"/>
              </a:ext>
            </a:extLst>
          </p:cNvPr>
          <p:cNvSpPr>
            <a:spLocks noGrp="1"/>
          </p:cNvSpPr>
          <p:nvPr/>
        </p:nvSpPr>
        <p:spPr>
          <a:xfrm>
            <a:off x="1752600" y="143019"/>
            <a:ext cx="11353800" cy="773143"/>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a:latin typeface="Lub Dub Heavy" panose="020B0903030403020204" pitchFamily="34" charset="0"/>
              </a:rPr>
              <a:t>2024 Writing Committee Members*</a:t>
            </a:r>
          </a:p>
        </p:txBody>
      </p:sp>
      <p:sp>
        <p:nvSpPr>
          <p:cNvPr id="4" name="TextBox 3">
            <a:extLst>
              <a:ext uri="{FF2B5EF4-FFF2-40B4-BE49-F238E27FC236}">
                <a16:creationId xmlns:a16="http://schemas.microsoft.com/office/drawing/2014/main" id="{7E9DDDE1-2276-DEF6-34C0-2AA57DBA771E}"/>
              </a:ext>
            </a:extLst>
          </p:cNvPr>
          <p:cNvSpPr txBox="1"/>
          <p:nvPr/>
        </p:nvSpPr>
        <p:spPr>
          <a:xfrm>
            <a:off x="3901281" y="990600"/>
            <a:ext cx="7277100" cy="2031325"/>
          </a:xfrm>
          <a:prstGeom prst="rect">
            <a:avLst/>
          </a:prstGeom>
          <a:noFill/>
        </p:spPr>
        <p:txBody>
          <a:bodyPr wrap="square">
            <a:spAutoFit/>
          </a:bodyPr>
          <a:lstStyle/>
          <a:p>
            <a:r>
              <a:rPr lang="en-US">
                <a:latin typeface="Lub Dub Medium" panose="020B0603030403020204" pitchFamily="34" charset="0"/>
              </a:rPr>
              <a:t>Annemarie Thompson, MD, MBA, FAHA, </a:t>
            </a:r>
            <a:r>
              <a:rPr lang="en-US" i="1">
                <a:latin typeface="Lub Dub Medium" panose="020B0603030403020204" pitchFamily="34" charset="0"/>
              </a:rPr>
              <a:t>Chair</a:t>
            </a:r>
          </a:p>
          <a:p>
            <a:r>
              <a:rPr lang="en-US">
                <a:latin typeface="Lub Dub Medium" panose="020B0603030403020204" pitchFamily="34" charset="0"/>
              </a:rPr>
              <a:t>Kirsten E. Fleischmann, MD, MPH, FACC, </a:t>
            </a:r>
            <a:r>
              <a:rPr lang="en-US" i="1">
                <a:latin typeface="Lub Dub Medium" panose="020B0603030403020204" pitchFamily="34" charset="0"/>
              </a:rPr>
              <a:t>Vice-Chair</a:t>
            </a:r>
          </a:p>
          <a:p>
            <a:r>
              <a:rPr lang="en-US">
                <a:latin typeface="Lub Dub Medium" panose="020B0603030403020204" pitchFamily="34" charset="0"/>
              </a:rPr>
              <a:t>Nathaniel R. Smilowitz, MD, MS, FACC, </a:t>
            </a:r>
            <a:r>
              <a:rPr lang="en-US" i="1">
                <a:latin typeface="Lub Dub Medium" panose="020B0603030403020204" pitchFamily="34" charset="0"/>
              </a:rPr>
              <a:t>Vice-Chair</a:t>
            </a:r>
          </a:p>
          <a:p>
            <a:r>
              <a:rPr lang="fr-FR">
                <a:effectLst/>
                <a:latin typeface="Lub Dub Medium" panose="020B0603030403020204" pitchFamily="34" charset="0"/>
                <a:ea typeface="Aptos" panose="020B0004020202020204" pitchFamily="34" charset="0"/>
                <a:cs typeface="Arial" panose="020B0604020202020204" pitchFamily="34" charset="0"/>
              </a:rPr>
              <a:t>Lisa de las Fuentes, MD, MS, FAHA, </a:t>
            </a:r>
            <a:r>
              <a:rPr lang="fr-FR" i="1">
                <a:effectLst/>
                <a:latin typeface="Lub Dub Medium" panose="020B0603030403020204" pitchFamily="34" charset="0"/>
                <a:ea typeface="Aptos" panose="020B0004020202020204" pitchFamily="34" charset="0"/>
                <a:cs typeface="Arial" panose="020B0604020202020204" pitchFamily="34" charset="0"/>
              </a:rPr>
              <a:t>JC Liaison</a:t>
            </a:r>
            <a:r>
              <a:rPr lang="en-US">
                <a:effectLst/>
                <a:latin typeface="Lub Dub Medium" panose="020B0603030403020204" pitchFamily="34" charset="0"/>
                <a:ea typeface="Aptos" panose="020B0004020202020204" pitchFamily="34" charset="0"/>
                <a:cs typeface="Arial" panose="020B0604020202020204" pitchFamily="34" charset="0"/>
              </a:rPr>
              <a:t>†</a:t>
            </a:r>
          </a:p>
          <a:p>
            <a:r>
              <a:rPr lang="en-US">
                <a:latin typeface="Lub Dub Medium" panose="020B0603030403020204" pitchFamily="34" charset="0"/>
              </a:rPr>
              <a:t>Debabrata Mukherjee, MD, MS, FACC, FAHA, </a:t>
            </a:r>
            <a:r>
              <a:rPr lang="en-US" i="1">
                <a:latin typeface="Lub Dub Medium" panose="020B0603030403020204" pitchFamily="34" charset="0"/>
              </a:rPr>
              <a:t>JC Liaison</a:t>
            </a:r>
            <a:r>
              <a:rPr lang="en-US">
                <a:latin typeface="Lub Dub Medium" panose="020B0603030403020204" pitchFamily="34" charset="0"/>
              </a:rPr>
              <a:t>‡</a:t>
            </a:r>
          </a:p>
          <a:p>
            <a:endParaRPr lang="en-US">
              <a:latin typeface="Lub Dub Medium" panose="020B0603030403020204" pitchFamily="34" charset="0"/>
            </a:endParaRPr>
          </a:p>
          <a:p>
            <a:endParaRPr lang="en-US" i="1">
              <a:latin typeface="Lub Dub Medium" panose="020B0603030403020204" pitchFamily="34" charset="0"/>
            </a:endParaRPr>
          </a:p>
        </p:txBody>
      </p:sp>
      <p:sp>
        <p:nvSpPr>
          <p:cNvPr id="7" name="TextBox 6">
            <a:extLst>
              <a:ext uri="{FF2B5EF4-FFF2-40B4-BE49-F238E27FC236}">
                <a16:creationId xmlns:a16="http://schemas.microsoft.com/office/drawing/2014/main" id="{E385B848-79DD-9FCA-C808-165DA1EEEA0B}"/>
              </a:ext>
            </a:extLst>
          </p:cNvPr>
          <p:cNvSpPr txBox="1"/>
          <p:nvPr/>
        </p:nvSpPr>
        <p:spPr>
          <a:xfrm>
            <a:off x="1371600" y="2643544"/>
            <a:ext cx="5943600" cy="3970318"/>
          </a:xfrm>
          <a:prstGeom prst="rect">
            <a:avLst/>
          </a:prstGeom>
          <a:noFill/>
        </p:spPr>
        <p:txBody>
          <a:bodyPr wrap="square">
            <a:spAutoFit/>
          </a:bodyPr>
          <a:lstStyle/>
          <a:p>
            <a:r>
              <a:rPr lang="en-US">
                <a:latin typeface="Lub Dub Medium" panose="020B0603030403020204" pitchFamily="34" charset="0"/>
              </a:rPr>
              <a:t>Niti R. Aggarwal, MD, FACC, FASNC</a:t>
            </a:r>
          </a:p>
          <a:p>
            <a:r>
              <a:rPr lang="en-US">
                <a:latin typeface="Lub Dub Medium" panose="020B0603030403020204" pitchFamily="34" charset="0"/>
              </a:rPr>
              <a:t>Faraz S. Ahmad, MD, MS, FACC, FAHA§</a:t>
            </a:r>
          </a:p>
          <a:p>
            <a:r>
              <a:rPr lang="en-US">
                <a:latin typeface="Lub Dub Medium" panose="020B0603030403020204" pitchFamily="34" charset="0"/>
              </a:rPr>
              <a:t>Robert B. “Skip” Allen, JD</a:t>
            </a:r>
          </a:p>
          <a:p>
            <a:r>
              <a:rPr lang="en-US">
                <a:latin typeface="Lub Dub Medium" panose="020B0603030403020204" pitchFamily="34" charset="0"/>
              </a:rPr>
              <a:t>S. Elissa Altin, MD, FACC, FSVM║</a:t>
            </a:r>
          </a:p>
          <a:p>
            <a:r>
              <a:rPr lang="en-US">
                <a:latin typeface="Lub Dub Medium" panose="020B0603030403020204" pitchFamily="34" charset="0"/>
              </a:rPr>
              <a:t>Andrew Auerbach, MD, MPH</a:t>
            </a:r>
          </a:p>
          <a:p>
            <a:r>
              <a:rPr lang="en-US">
                <a:latin typeface="Lub Dub Medium" panose="020B0603030403020204" pitchFamily="34" charset="0"/>
              </a:rPr>
              <a:t>Jeffrey S. Berger, MD, MS, FAHA, FACC </a:t>
            </a:r>
          </a:p>
          <a:p>
            <a:r>
              <a:rPr lang="en-US">
                <a:latin typeface="Lub Dub Medium" panose="020B0603030403020204" pitchFamily="34" charset="0"/>
              </a:rPr>
              <a:t>Benjamin Chow, MD, PhD, FACC, FASNC, MSCCT¶</a:t>
            </a:r>
          </a:p>
          <a:p>
            <a:r>
              <a:rPr lang="en-US">
                <a:latin typeface="Lub Dub Medium" panose="020B0603030403020204" pitchFamily="34" charset="0"/>
              </a:rPr>
              <a:t>Habib A. Dakik, MD, FACC</a:t>
            </a:r>
          </a:p>
          <a:p>
            <a:r>
              <a:rPr lang="en-US">
                <a:latin typeface="Lub Dub Medium" panose="020B0603030403020204" pitchFamily="34" charset="0"/>
              </a:rPr>
              <a:t>Eric L. Eisenstein, DBA</a:t>
            </a:r>
          </a:p>
          <a:p>
            <a:r>
              <a:rPr lang="en-US">
                <a:latin typeface="Lub Dub Medium" panose="020B0603030403020204" pitchFamily="34" charset="0"/>
              </a:rPr>
              <a:t>Marie Gerhard-Herman, MD, FACC, FAHA</a:t>
            </a:r>
          </a:p>
          <a:p>
            <a:r>
              <a:rPr lang="en-US">
                <a:latin typeface="Lub Dub Medium" panose="020B0603030403020204" pitchFamily="34" charset="0"/>
              </a:rPr>
              <a:t>Kamrouz Ghadimi, MD, </a:t>
            </a:r>
            <a:r>
              <a:rPr lang="en-US" err="1">
                <a:latin typeface="Lub Dub Medium" panose="020B0603030403020204" pitchFamily="34" charset="0"/>
              </a:rPr>
              <a:t>MHSc</a:t>
            </a:r>
            <a:r>
              <a:rPr lang="en-US">
                <a:latin typeface="Lub Dub Medium" panose="020B0603030403020204" pitchFamily="34" charset="0"/>
              </a:rPr>
              <a:t>, FAHA</a:t>
            </a:r>
          </a:p>
          <a:p>
            <a:r>
              <a:rPr lang="en-US">
                <a:latin typeface="Lub Dub Medium" panose="020B0603030403020204" pitchFamily="34" charset="0"/>
              </a:rPr>
              <a:t>Bessie Kachulis, MD#</a:t>
            </a:r>
          </a:p>
          <a:p>
            <a:r>
              <a:rPr lang="en-US">
                <a:latin typeface="Lub Dub Medium" panose="020B0603030403020204" pitchFamily="34" charset="0"/>
              </a:rPr>
              <a:t>Jacinthe Leclerc, RN, PhD, FAHA</a:t>
            </a:r>
          </a:p>
          <a:p>
            <a:r>
              <a:rPr lang="en-US">
                <a:latin typeface="Lub Dub Medium" panose="020B0603030403020204" pitchFamily="34" charset="0"/>
              </a:rPr>
              <a:t>Christopher S. Lee, PhD, RN, FAHA**</a:t>
            </a:r>
          </a:p>
        </p:txBody>
      </p:sp>
      <p:sp>
        <p:nvSpPr>
          <p:cNvPr id="8" name="TextBox 7">
            <a:extLst>
              <a:ext uri="{FF2B5EF4-FFF2-40B4-BE49-F238E27FC236}">
                <a16:creationId xmlns:a16="http://schemas.microsoft.com/office/drawing/2014/main" id="{2E637B60-C88A-9D3B-8F41-5E4452E9A094}"/>
              </a:ext>
            </a:extLst>
          </p:cNvPr>
          <p:cNvSpPr txBox="1"/>
          <p:nvPr/>
        </p:nvSpPr>
        <p:spPr>
          <a:xfrm>
            <a:off x="7315200" y="2643544"/>
            <a:ext cx="6248400" cy="3693319"/>
          </a:xfrm>
          <a:prstGeom prst="rect">
            <a:avLst/>
          </a:prstGeom>
          <a:noFill/>
        </p:spPr>
        <p:txBody>
          <a:bodyPr wrap="square">
            <a:spAutoFit/>
          </a:bodyPr>
          <a:lstStyle/>
          <a:p>
            <a:r>
              <a:rPr lang="en-US">
                <a:latin typeface="Lub Dub Medium" panose="020B0603030403020204" pitchFamily="34" charset="0"/>
              </a:rPr>
              <a:t>Tracy E. Macaulay, PharmD, FACC</a:t>
            </a:r>
          </a:p>
          <a:p>
            <a:r>
              <a:rPr lang="en-US">
                <a:latin typeface="Lub Dub Medium" panose="020B0603030403020204" pitchFamily="34" charset="0"/>
              </a:rPr>
              <a:t>Gail Mates, BS</a:t>
            </a:r>
          </a:p>
          <a:p>
            <a:r>
              <a:rPr lang="en-US">
                <a:latin typeface="Lub Dub Medium" panose="020B0603030403020204" pitchFamily="34" charset="0"/>
              </a:rPr>
              <a:t>Geno J. Merli, MD, FSVM</a:t>
            </a:r>
          </a:p>
          <a:p>
            <a:r>
              <a:rPr lang="en-US">
                <a:latin typeface="Lub Dub Medium" panose="020B0603030403020204" pitchFamily="34" charset="0"/>
              </a:rPr>
              <a:t>Purvi Parwani, MBBS, MPH, FACC††</a:t>
            </a:r>
          </a:p>
          <a:p>
            <a:r>
              <a:rPr lang="en-US">
                <a:latin typeface="Lub Dub Medium" panose="020B0603030403020204" pitchFamily="34" charset="0"/>
              </a:rPr>
              <a:t>Jeanne E. Poole, MD, FACC, FHRS‡‡</a:t>
            </a:r>
          </a:p>
          <a:p>
            <a:r>
              <a:rPr lang="en-US">
                <a:latin typeface="Lub Dub Medium" panose="020B0603030403020204" pitchFamily="34" charset="0"/>
              </a:rPr>
              <a:t>Michael W. Rich, MD, FACC</a:t>
            </a:r>
          </a:p>
          <a:p>
            <a:r>
              <a:rPr lang="en-US">
                <a:latin typeface="Lub Dub Medium" panose="020B0603030403020204" pitchFamily="34" charset="0"/>
              </a:rPr>
              <a:t>Kurt Ruetzler, MD, PhD, FAHA</a:t>
            </a:r>
          </a:p>
          <a:p>
            <a:r>
              <a:rPr lang="en-US">
                <a:latin typeface="Lub Dub Medium" panose="020B0603030403020204" pitchFamily="34" charset="0"/>
              </a:rPr>
              <a:t>Steven C. Stain, MD, FACS§§</a:t>
            </a:r>
          </a:p>
          <a:p>
            <a:r>
              <a:rPr lang="en-US">
                <a:latin typeface="Lub Dub Medium" panose="020B0603030403020204" pitchFamily="34" charset="0"/>
              </a:rPr>
              <a:t>BobbieJean Sweitzer, MD</a:t>
            </a:r>
          </a:p>
          <a:p>
            <a:r>
              <a:rPr lang="en-US">
                <a:latin typeface="Lub Dub Medium" panose="020B0603030403020204" pitchFamily="34" charset="0"/>
              </a:rPr>
              <a:t>Amy W. Talbot, MPH</a:t>
            </a:r>
          </a:p>
          <a:p>
            <a:r>
              <a:rPr lang="en-US">
                <a:latin typeface="Lub Dub Medium" panose="020B0603030403020204" pitchFamily="34" charset="0"/>
              </a:rPr>
              <a:t>Saraschandra Vallabhajosyula, MD, MSc, FAHA, FACC</a:t>
            </a:r>
          </a:p>
          <a:p>
            <a:r>
              <a:rPr lang="en-US">
                <a:latin typeface="Lub Dub Medium" panose="020B0603030403020204" pitchFamily="34" charset="0"/>
              </a:rPr>
              <a:t>John Whittle, MD</a:t>
            </a:r>
          </a:p>
          <a:p>
            <a:r>
              <a:rPr lang="en-US">
                <a:latin typeface="Lub Dub Medium" panose="020B0603030403020204" pitchFamily="34" charset="0"/>
              </a:rPr>
              <a:t>Kim Allan Williams, Sr., MD, MACC, FAHA, MASNC║║</a:t>
            </a:r>
          </a:p>
        </p:txBody>
      </p:sp>
      <p:sp>
        <p:nvSpPr>
          <p:cNvPr id="10" name="TextBox 9">
            <a:extLst>
              <a:ext uri="{FF2B5EF4-FFF2-40B4-BE49-F238E27FC236}">
                <a16:creationId xmlns:a16="http://schemas.microsoft.com/office/drawing/2014/main" id="{AB0CA34F-4A6D-FC90-2DBC-CD9E077AD0CB}"/>
              </a:ext>
            </a:extLst>
          </p:cNvPr>
          <p:cNvSpPr txBox="1"/>
          <p:nvPr/>
        </p:nvSpPr>
        <p:spPr>
          <a:xfrm>
            <a:off x="304800" y="6613862"/>
            <a:ext cx="14470062" cy="1015663"/>
          </a:xfrm>
          <a:prstGeom prst="rect">
            <a:avLst/>
          </a:prstGeom>
          <a:noFill/>
        </p:spPr>
        <p:txBody>
          <a:bodyPr wrap="square">
            <a:spAutoFit/>
          </a:bodyPr>
          <a:lstStyle/>
          <a:p>
            <a:r>
              <a:rPr lang="en-US" sz="1200">
                <a:latin typeface="Lub Dub Medium" panose="020B0603030403020204" pitchFamily="34" charset="0"/>
              </a:rPr>
              <a:t>*Writing committee members are required to recuse themselves from voting on sections to which their specific relationships with industry may apply; see Appendix 1 for detailed information. </a:t>
            </a:r>
          </a:p>
          <a:p>
            <a:r>
              <a:rPr lang="en-US" sz="1200">
                <a:latin typeface="Lub Dub Medium" panose="020B0603030403020204" pitchFamily="34" charset="0"/>
              </a:rPr>
              <a:t>†Former ACC/AHA JCCPG member; current member during the writing effort. ‡ACC/AHA Joint Committee on Clinical Practice Guidelines. §AHA/ACC Joint Committee on Clinical Data Standards. ║Society for Vascular Medicine representative. ¶Society of Cardiovascular Computed Tomography representative. #Society of Cardiovascular Anesthesiologists representative. **AHA/ACC Joint Committee on Performance Measures. ††Society for Cardiovascular Magnetic Resonance representative. ‡‡Heart Rhythm Society representative. §§American College of Surgeons representative. ║║American Society of Nuclear Cardiology representative. </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22A301-9132-6290-7136-B2CED880886A}"/>
              </a:ext>
            </a:extLst>
          </p:cNvPr>
          <p:cNvSpPr txBox="1"/>
          <p:nvPr/>
        </p:nvSpPr>
        <p:spPr>
          <a:xfrm>
            <a:off x="4210049" y="1447800"/>
            <a:ext cx="6210300" cy="523220"/>
          </a:xfrm>
          <a:prstGeom prst="rect">
            <a:avLst/>
          </a:prstGeom>
          <a:noFill/>
        </p:spPr>
        <p:txBody>
          <a:bodyPr wrap="square">
            <a:spAutoFit/>
          </a:bodyPr>
          <a:lstStyle/>
          <a:p>
            <a:r>
              <a:rPr lang="en-US" sz="2800">
                <a:latin typeface="Lub Dub Medium" panose="020B0603030403020204" pitchFamily="34" charset="0"/>
              </a:rPr>
              <a:t>12-Lead Electrocardiogram (</a:t>
            </a:r>
            <a:r>
              <a:rPr lang="en-US" sz="2800" err="1">
                <a:latin typeface="Lub Dub Medium" panose="020B0603030403020204" pitchFamily="34" charset="0"/>
              </a:rPr>
              <a:t>con’t</a:t>
            </a:r>
            <a:r>
              <a:rPr lang="en-US" sz="2800">
                <a:latin typeface="Lub Dub Medium" panose="020B0603030403020204" pitchFamily="34" charset="0"/>
              </a:rPr>
              <a:t>.) </a:t>
            </a:r>
          </a:p>
        </p:txBody>
      </p:sp>
      <p:graphicFrame>
        <p:nvGraphicFramePr>
          <p:cNvPr id="4" name="Table 3">
            <a:extLst>
              <a:ext uri="{FF2B5EF4-FFF2-40B4-BE49-F238E27FC236}">
                <a16:creationId xmlns:a16="http://schemas.microsoft.com/office/drawing/2014/main" id="{F11A8B79-B434-5AF1-DAD4-DD49E10CB57A}"/>
              </a:ext>
            </a:extLst>
          </p:cNvPr>
          <p:cNvGraphicFramePr>
            <a:graphicFrameLocks noGrp="1"/>
          </p:cNvGraphicFramePr>
          <p:nvPr>
            <p:extLst>
              <p:ext uri="{D42A27DB-BD31-4B8C-83A1-F6EECF244321}">
                <p14:modId xmlns:p14="http://schemas.microsoft.com/office/powerpoint/2010/main" val="985920297"/>
              </p:ext>
            </p:extLst>
          </p:nvPr>
        </p:nvGraphicFramePr>
        <p:xfrm>
          <a:off x="1793973" y="2338107"/>
          <a:ext cx="11042453" cy="3553385"/>
        </p:xfrm>
        <a:graphic>
          <a:graphicData uri="http://schemas.openxmlformats.org/drawingml/2006/table">
            <a:tbl>
              <a:tblPr firstRow="1" firstCol="1" bandRow="1"/>
              <a:tblGrid>
                <a:gridCol w="1283133">
                  <a:extLst>
                    <a:ext uri="{9D8B030D-6E8A-4147-A177-3AD203B41FA5}">
                      <a16:colId xmlns:a16="http://schemas.microsoft.com/office/drawing/2014/main" val="499728382"/>
                    </a:ext>
                  </a:extLst>
                </a:gridCol>
                <a:gridCol w="1166083">
                  <a:extLst>
                    <a:ext uri="{9D8B030D-6E8A-4147-A177-3AD203B41FA5}">
                      <a16:colId xmlns:a16="http://schemas.microsoft.com/office/drawing/2014/main" val="2120248307"/>
                    </a:ext>
                  </a:extLst>
                </a:gridCol>
                <a:gridCol w="8593237">
                  <a:extLst>
                    <a:ext uri="{9D8B030D-6E8A-4147-A177-3AD203B41FA5}">
                      <a16:colId xmlns:a16="http://schemas.microsoft.com/office/drawing/2014/main" val="2627543902"/>
                    </a:ext>
                  </a:extLst>
                </a:gridCol>
              </a:tblGrid>
              <a:tr h="934287">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2"/>
                      </a:pPr>
                      <a:r>
                        <a:rPr lang="en-US" sz="1800" b="1" kern="100">
                          <a:effectLst/>
                          <a:latin typeface="Times New Roman" panose="02020603050405020304" pitchFamily="18" charset="0"/>
                          <a:ea typeface="Calibri" panose="020F0502020204030204" pitchFamily="34" charset="0"/>
                          <a:cs typeface="Arial" panose="020B0604020202020204" pitchFamily="34" charset="0"/>
                        </a:rPr>
                        <a:t>In patients undergoing NCS with a preoperative ECG exhibiting new abnormalities†, further evaluation is reasonable to refine assessment of cardiovascular risk.</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791326"/>
                  </a:ext>
                </a:extLst>
              </a:tr>
              <a:tr h="1426377">
                <a:tc>
                  <a:txBody>
                    <a:bodyPr/>
                    <a:lstStyle/>
                    <a:p>
                      <a:pPr marL="0" marR="0" algn="ctr">
                        <a:lnSpc>
                          <a:spcPct val="150000"/>
                        </a:lnSpc>
                        <a:spcBef>
                          <a:spcPts val="0"/>
                        </a:spcBef>
                        <a:spcAft>
                          <a:spcPts val="0"/>
                        </a:spcAft>
                      </a:pPr>
                      <a:r>
                        <a:rPr lang="en-US" sz="1800" b="1" kern="10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3"/>
                      </a:pPr>
                      <a:r>
                        <a:rPr lang="en-US" sz="1800" b="1" kern="100">
                          <a:effectLst/>
                          <a:latin typeface="Times New Roman" panose="02020603050405020304" pitchFamily="18" charset="0"/>
                          <a:ea typeface="Calibri" panose="020F0502020204030204" pitchFamily="34" charset="0"/>
                          <a:cs typeface="Arial" panose="020B0604020202020204" pitchFamily="34" charset="0"/>
                        </a:rPr>
                        <a:t>For asymptomatic patients undergoing elevated-risk surgeries without known CVD, a preoperative resting 12-lead ECG may be considered to establish a baseline and guide perioperative management.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771822"/>
                  </a:ext>
                </a:extLst>
              </a:tr>
              <a:tr h="934287">
                <a:tc>
                  <a:txBody>
                    <a:bodyPr/>
                    <a:lstStyle/>
                    <a:p>
                      <a:pPr marL="0" marR="0" algn="ctr">
                        <a:lnSpc>
                          <a:spcPct val="150000"/>
                        </a:lnSpc>
                        <a:spcBef>
                          <a:spcPts val="0"/>
                        </a:spcBef>
                        <a:spcAft>
                          <a:spcPts val="0"/>
                        </a:spcAft>
                      </a:pPr>
                      <a:r>
                        <a:rPr lang="en-US" sz="1800" b="1" kern="100">
                          <a:solidFill>
                            <a:srgbClr val="000000"/>
                          </a:solidFill>
                          <a:effectLst/>
                          <a:highlight>
                            <a:srgbClr val="F37321"/>
                          </a:highlight>
                          <a:latin typeface="Times New Roman" panose="02020603050405020304" pitchFamily="18" charset="0"/>
                          <a:ea typeface="Calibri" panose="020F0502020204030204" pitchFamily="34" charset="0"/>
                          <a:cs typeface="Arial" panose="020B0604020202020204" pitchFamily="34" charset="0"/>
                        </a:rPr>
                        <a:t>3: No benefit</a:t>
                      </a:r>
                      <a:endParaRPr lang="en-US" sz="1800" kern="1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4"/>
                      </a:pPr>
                      <a:r>
                        <a:rPr lang="en-US" sz="1800" b="1" kern="100">
                          <a:effectLst/>
                          <a:latin typeface="Times New Roman" panose="02020603050405020304" pitchFamily="18" charset="0"/>
                          <a:ea typeface="Calibri" panose="020F0502020204030204" pitchFamily="34" charset="0"/>
                          <a:cs typeface="Arial" panose="020B0604020202020204" pitchFamily="34" charset="0"/>
                        </a:rPr>
                        <a:t>For asymptomatic patients undergoing low-risk surgical procedures, a routine preoperative resting 12-lead ECG is not recommended to improve outcomes.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605526"/>
                  </a:ext>
                </a:extLst>
              </a:tr>
            </a:tbl>
          </a:graphicData>
        </a:graphic>
      </p:graphicFrame>
      <p:sp>
        <p:nvSpPr>
          <p:cNvPr id="6" name="TextBox 5">
            <a:extLst>
              <a:ext uri="{FF2B5EF4-FFF2-40B4-BE49-F238E27FC236}">
                <a16:creationId xmlns:a16="http://schemas.microsoft.com/office/drawing/2014/main" id="{27D2488D-43F3-9DBE-ED58-832ECF89D234}"/>
              </a:ext>
            </a:extLst>
          </p:cNvPr>
          <p:cNvSpPr txBox="1"/>
          <p:nvPr/>
        </p:nvSpPr>
        <p:spPr>
          <a:xfrm>
            <a:off x="1793973" y="6122769"/>
            <a:ext cx="11042453" cy="461665"/>
          </a:xfrm>
          <a:prstGeom prst="rect">
            <a:avLst/>
          </a:prstGeom>
          <a:noFill/>
        </p:spPr>
        <p:txBody>
          <a:bodyPr wrap="square">
            <a:spAutoFit/>
          </a:bodyPr>
          <a:lstStyle/>
          <a:p>
            <a:r>
              <a:rPr lang="en-US" sz="1200">
                <a:latin typeface="Lub Dub Medium" panose="020B0603030403020204" pitchFamily="34" charset="0"/>
              </a:rPr>
              <a:t>†Abnormalities may include ST-segment elevation, ST depression, T-wave inversions, left ventricular (LV) hypertrophy, significant pathologic Q-waves, Mobitz type II or higher atrioventricular (AV) block, bundle branch block, QT prolongation, or AF. </a:t>
            </a:r>
          </a:p>
        </p:txBody>
      </p:sp>
    </p:spTree>
    <p:extLst>
      <p:ext uri="{BB962C8B-B14F-4D97-AF65-F5344CB8AC3E}">
        <p14:creationId xmlns:p14="http://schemas.microsoft.com/office/powerpoint/2010/main" val="34601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31</a:t>
            </a:fld>
            <a:endParaRPr lang="en-US"/>
          </a:p>
        </p:txBody>
      </p:sp>
      <p:sp>
        <p:nvSpPr>
          <p:cNvPr id="2" name="TextBox 1">
            <a:extLst>
              <a:ext uri="{FF2B5EF4-FFF2-40B4-BE49-F238E27FC236}">
                <a16:creationId xmlns:a16="http://schemas.microsoft.com/office/drawing/2014/main" id="{6F1B9380-11CD-D99A-75D9-4F3BE4237443}"/>
              </a:ext>
            </a:extLst>
          </p:cNvPr>
          <p:cNvSpPr txBox="1"/>
          <p:nvPr/>
        </p:nvSpPr>
        <p:spPr>
          <a:xfrm>
            <a:off x="5076822" y="762000"/>
            <a:ext cx="4476751" cy="523220"/>
          </a:xfrm>
          <a:prstGeom prst="rect">
            <a:avLst/>
          </a:prstGeom>
          <a:noFill/>
        </p:spPr>
        <p:txBody>
          <a:bodyPr wrap="square">
            <a:spAutoFit/>
          </a:bodyPr>
          <a:lstStyle/>
          <a:p>
            <a:r>
              <a:rPr lang="en-US" sz="2800">
                <a:latin typeface="Lub Dub Medium" panose="020B0603030403020204" pitchFamily="34" charset="0"/>
              </a:rPr>
              <a:t>Left Ventricular Function</a:t>
            </a:r>
          </a:p>
        </p:txBody>
      </p:sp>
      <p:graphicFrame>
        <p:nvGraphicFramePr>
          <p:cNvPr id="7" name="Table 6">
            <a:extLst>
              <a:ext uri="{FF2B5EF4-FFF2-40B4-BE49-F238E27FC236}">
                <a16:creationId xmlns:a16="http://schemas.microsoft.com/office/drawing/2014/main" id="{BAB1E3A4-628E-473E-EEFD-7FD7566CE154}"/>
              </a:ext>
            </a:extLst>
          </p:cNvPr>
          <p:cNvGraphicFramePr>
            <a:graphicFrameLocks noGrp="1"/>
          </p:cNvGraphicFramePr>
          <p:nvPr>
            <p:extLst>
              <p:ext uri="{D42A27DB-BD31-4B8C-83A1-F6EECF244321}">
                <p14:modId xmlns:p14="http://schemas.microsoft.com/office/powerpoint/2010/main" val="2114950127"/>
              </p:ext>
            </p:extLst>
          </p:nvPr>
        </p:nvGraphicFramePr>
        <p:xfrm>
          <a:off x="2285998" y="1506377"/>
          <a:ext cx="10058400" cy="5216845"/>
        </p:xfrm>
        <a:graphic>
          <a:graphicData uri="http://schemas.openxmlformats.org/drawingml/2006/table">
            <a:tbl>
              <a:tblPr firstRow="1" firstCol="1" bandRow="1"/>
              <a:tblGrid>
                <a:gridCol w="1122313">
                  <a:extLst>
                    <a:ext uri="{9D8B030D-6E8A-4147-A177-3AD203B41FA5}">
                      <a16:colId xmlns:a16="http://schemas.microsoft.com/office/drawing/2014/main" val="337395595"/>
                    </a:ext>
                  </a:extLst>
                </a:gridCol>
                <a:gridCol w="1127750">
                  <a:extLst>
                    <a:ext uri="{9D8B030D-6E8A-4147-A177-3AD203B41FA5}">
                      <a16:colId xmlns:a16="http://schemas.microsoft.com/office/drawing/2014/main" val="3634576606"/>
                    </a:ext>
                  </a:extLst>
                </a:gridCol>
                <a:gridCol w="7808337">
                  <a:extLst>
                    <a:ext uri="{9D8B030D-6E8A-4147-A177-3AD203B41FA5}">
                      <a16:colId xmlns:a16="http://schemas.microsoft.com/office/drawing/2014/main" val="3603934911"/>
                    </a:ext>
                  </a:extLst>
                </a:gridCol>
              </a:tblGrid>
              <a:tr h="520700">
                <a:tc gridSpan="3">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Assessment of Left Ventricular Function</a:t>
                      </a:r>
                      <a:endParaRPr lang="en-US" sz="1800">
                        <a:effectLst/>
                        <a:latin typeface="Aptos" panose="020B0004020202020204" pitchFamily="34" charset="0"/>
                        <a:cs typeface="Arial" panose="020B0604020202020204" pitchFamily="34" charset="0"/>
                      </a:endParaRPr>
                    </a:p>
                    <a:p>
                      <a:pPr marL="0" marR="0" algn="ctr">
                        <a:lnSpc>
                          <a:spcPct val="150000"/>
                        </a:lnSpc>
                        <a:spcBef>
                          <a:spcPts val="300"/>
                        </a:spcBef>
                        <a:spcAft>
                          <a:spcPts val="30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85742084"/>
                  </a:ext>
                </a:extLst>
              </a:tr>
              <a:tr h="269875">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682018"/>
                  </a:ext>
                </a:extLst>
              </a:tr>
              <a:tr h="356235">
                <a:tc>
                  <a:txBody>
                    <a:bodyPr/>
                    <a:lstStyle/>
                    <a:p>
                      <a:pPr marL="0" marR="0" algn="ctr">
                        <a:lnSpc>
                          <a:spcPct val="150000"/>
                        </a:lnSpc>
                        <a:spcBef>
                          <a:spcPts val="300"/>
                        </a:spcBef>
                        <a:spcAft>
                          <a:spcPts val="30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300"/>
                        </a:spcBef>
                        <a:spcAft>
                          <a:spcPts val="30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undergoing NCS with new dyspnea, physical examination findings of HF, or suspected new/worsening ventricular dysfunction, it is recommended to perform preoperative evaluation of LV function to help guide perioperative management</a:t>
                      </a:r>
                      <a:r>
                        <a:rPr lang="en-US" sz="1800" b="1">
                          <a:effectLs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814264"/>
                  </a:ext>
                </a:extLst>
              </a:tr>
              <a:tr h="356235">
                <a:tc>
                  <a:txBody>
                    <a:bodyPr/>
                    <a:lstStyle/>
                    <a:p>
                      <a:pPr marL="0" marR="0" algn="ctr">
                        <a:lnSpc>
                          <a:spcPct val="150000"/>
                        </a:lnSpc>
                        <a:spcBef>
                          <a:spcPts val="300"/>
                        </a:spcBef>
                        <a:spcAft>
                          <a:spcPts val="30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80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with a known diagnosis of HF with worsening dyspnea or other change in clinical status undergoing NCS, preoperative assessment of LV function is reasonable to help guide perioperative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141630"/>
                  </a:ext>
                </a:extLst>
              </a:tr>
              <a:tr h="446405">
                <a:tc>
                  <a:txBody>
                    <a:bodyPr/>
                    <a:lstStyle/>
                    <a:p>
                      <a:pPr marL="0" marR="0" algn="ctr">
                        <a:lnSpc>
                          <a:spcPct val="150000"/>
                        </a:lnSpc>
                        <a:spcBef>
                          <a:spcPts val="300"/>
                        </a:spcBef>
                        <a:spcAft>
                          <a:spcPts val="30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300"/>
                        </a:spcBef>
                        <a:spcAft>
                          <a:spcPts val="30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asymptomatic and clinically stable patients</a:t>
                      </a:r>
                      <a:r>
                        <a:rPr lang="en-US" sz="1800" b="1">
                          <a:solidFill>
                            <a:srgbClr val="FF0000"/>
                          </a:solidFill>
                          <a:effectLst/>
                          <a:latin typeface="Times New Roman" panose="02020603050405020304" pitchFamily="18" charset="0"/>
                          <a:ea typeface="FrutigerLTStd-Light"/>
                          <a:cs typeface="Arial" panose="020B0604020202020204" pitchFamily="34" charset="0"/>
                        </a:rPr>
                        <a:t> </a:t>
                      </a:r>
                      <a:r>
                        <a:rPr lang="en-US" sz="1800" b="1">
                          <a:effectLst/>
                          <a:latin typeface="Times New Roman" panose="02020603050405020304" pitchFamily="18" charset="0"/>
                          <a:ea typeface="FrutigerLTStd-Light"/>
                          <a:cs typeface="Arial" panose="020B0604020202020204" pitchFamily="34" charset="0"/>
                        </a:rPr>
                        <a:t>undergoing NCS, routine preoperative evaluation of LV function is not recommended due to lack of benefit.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602715"/>
                  </a:ext>
                </a:extLst>
              </a:tr>
            </a:tbl>
          </a:graphicData>
        </a:graphic>
      </p:graphicFrame>
    </p:spTree>
    <p:extLst>
      <p:ext uri="{BB962C8B-B14F-4D97-AF65-F5344CB8AC3E}">
        <p14:creationId xmlns:p14="http://schemas.microsoft.com/office/powerpoint/2010/main" val="4859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075C7-09B6-AB2F-7944-A77F768AF4FD}"/>
              </a:ext>
            </a:extLst>
          </p:cNvPr>
          <p:cNvSpPr txBox="1"/>
          <p:nvPr/>
        </p:nvSpPr>
        <p:spPr>
          <a:xfrm>
            <a:off x="6043612" y="838200"/>
            <a:ext cx="2543176" cy="523220"/>
          </a:xfrm>
          <a:prstGeom prst="rect">
            <a:avLst/>
          </a:prstGeom>
          <a:noFill/>
        </p:spPr>
        <p:txBody>
          <a:bodyPr wrap="square">
            <a:spAutoFit/>
          </a:bodyPr>
          <a:lstStyle/>
          <a:p>
            <a:r>
              <a:rPr lang="en-US" sz="2800">
                <a:latin typeface="Lub Dub Medium" panose="020B0603030403020204" pitchFamily="34" charset="0"/>
              </a:rPr>
              <a:t>Stress Testing</a:t>
            </a:r>
          </a:p>
        </p:txBody>
      </p:sp>
      <p:graphicFrame>
        <p:nvGraphicFramePr>
          <p:cNvPr id="3" name="Table 2">
            <a:extLst>
              <a:ext uri="{FF2B5EF4-FFF2-40B4-BE49-F238E27FC236}">
                <a16:creationId xmlns:a16="http://schemas.microsoft.com/office/drawing/2014/main" id="{5DAFF71B-E592-2682-0D37-F539C02FDC52}"/>
              </a:ext>
            </a:extLst>
          </p:cNvPr>
          <p:cNvGraphicFramePr>
            <a:graphicFrameLocks noGrp="1"/>
          </p:cNvGraphicFramePr>
          <p:nvPr>
            <p:extLst>
              <p:ext uri="{D42A27DB-BD31-4B8C-83A1-F6EECF244321}">
                <p14:modId xmlns:p14="http://schemas.microsoft.com/office/powerpoint/2010/main" val="2408198548"/>
              </p:ext>
            </p:extLst>
          </p:nvPr>
        </p:nvGraphicFramePr>
        <p:xfrm>
          <a:off x="2860773" y="1606158"/>
          <a:ext cx="8908853" cy="5017284"/>
        </p:xfrm>
        <a:graphic>
          <a:graphicData uri="http://schemas.openxmlformats.org/drawingml/2006/table">
            <a:tbl>
              <a:tblPr firstRow="1" firstCol="1" bandRow="1"/>
              <a:tblGrid>
                <a:gridCol w="889104">
                  <a:extLst>
                    <a:ext uri="{9D8B030D-6E8A-4147-A177-3AD203B41FA5}">
                      <a16:colId xmlns:a16="http://schemas.microsoft.com/office/drawing/2014/main" val="3233678022"/>
                    </a:ext>
                  </a:extLst>
                </a:gridCol>
                <a:gridCol w="919393">
                  <a:extLst>
                    <a:ext uri="{9D8B030D-6E8A-4147-A177-3AD203B41FA5}">
                      <a16:colId xmlns:a16="http://schemas.microsoft.com/office/drawing/2014/main" val="8436847"/>
                    </a:ext>
                  </a:extLst>
                </a:gridCol>
                <a:gridCol w="7100356">
                  <a:extLst>
                    <a:ext uri="{9D8B030D-6E8A-4147-A177-3AD203B41FA5}">
                      <a16:colId xmlns:a16="http://schemas.microsoft.com/office/drawing/2014/main" val="2624723270"/>
                    </a:ext>
                  </a:extLst>
                </a:gridCol>
              </a:tblGrid>
              <a:tr h="961847">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 for Stress Testing</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8704225"/>
                  </a:ext>
                </a:extLst>
              </a:tr>
              <a:tr h="455241">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587554"/>
                  </a:ext>
                </a:extLst>
              </a:tr>
              <a:tr h="1684661">
                <a:tc>
                  <a:txBody>
                    <a:bodyPr/>
                    <a:lstStyle/>
                    <a:p>
                      <a:pPr marL="0" marR="0" algn="ctr">
                        <a:lnSpc>
                          <a:spcPct val="150000"/>
                        </a:lnSpc>
                        <a:spcBef>
                          <a:spcPts val="0"/>
                        </a:spcBef>
                        <a:spcAft>
                          <a:spcPts val="0"/>
                        </a:spcAft>
                      </a:pPr>
                      <a:r>
                        <a:rPr lang="en-US" sz="1800" b="1" kern="10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196850" algn="l"/>
                        </a:tabLst>
                      </a:pPr>
                      <a:r>
                        <a:rPr lang="en-US" sz="1800" b="1" kern="100">
                          <a:effectLst/>
                          <a:latin typeface="Times New Roman" panose="02020603050405020304" pitchFamily="18" charset="0"/>
                          <a:ea typeface="FrutigerLTStd-Light"/>
                          <a:cs typeface="Arial" panose="020B0604020202020204" pitchFamily="34" charset="0"/>
                        </a:rPr>
                        <a:t>For patients undergoing elevated-risk NCS with poor or unknown functional capacity and elevated risk for perioperative cardiovascular events based on a validated risk tool, stress testing may be considered to evaluate for inducible myocardial ischemia.</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906366"/>
                  </a:ext>
                </a:extLst>
              </a:tr>
              <a:tr h="1684661">
                <a:tc>
                  <a:txBody>
                    <a:bodyPr/>
                    <a:lstStyle/>
                    <a:p>
                      <a:pPr marL="0" marR="0" algn="ctr">
                        <a:lnSpc>
                          <a:spcPct val="150000"/>
                        </a:lnSpc>
                        <a:spcBef>
                          <a:spcPts val="0"/>
                        </a:spcBef>
                        <a:spcAft>
                          <a:spcPts val="0"/>
                        </a:spcAft>
                      </a:pPr>
                      <a:r>
                        <a:rPr lang="en-US" sz="1800" b="1" kern="100">
                          <a:solidFill>
                            <a:srgbClr val="000000"/>
                          </a:solidFill>
                          <a:effectLst/>
                          <a:highlight>
                            <a:srgbClr val="F37321"/>
                          </a:highlight>
                          <a:latin typeface="Times New Roman" panose="02020603050405020304" pitchFamily="18" charset="0"/>
                          <a:ea typeface="Calibri" panose="020F0502020204030204" pitchFamily="34" charset="0"/>
                          <a:cs typeface="Arial" panose="020B0604020202020204" pitchFamily="34" charset="0"/>
                        </a:rPr>
                        <a:t>3: No benefit</a:t>
                      </a:r>
                      <a:endParaRPr lang="en-US" sz="1800" kern="1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tabLst>
                          <a:tab pos="196850" algn="l"/>
                        </a:tabLst>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who are at low risk for perioperative cardiovascular events, have adequate* functional capacity with stable symptoms, or who are undergoing low-risk procedures, routine stress testing before NCS is not recommended due to lack of benefit.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353144"/>
                  </a:ext>
                </a:extLst>
              </a:tr>
            </a:tbl>
          </a:graphicData>
        </a:graphic>
      </p:graphicFrame>
      <p:sp>
        <p:nvSpPr>
          <p:cNvPr id="5" name="TextBox 4">
            <a:extLst>
              <a:ext uri="{FF2B5EF4-FFF2-40B4-BE49-F238E27FC236}">
                <a16:creationId xmlns:a16="http://schemas.microsoft.com/office/drawing/2014/main" id="{529EB23A-530B-4935-44AD-A3DB488A4DCD}"/>
              </a:ext>
            </a:extLst>
          </p:cNvPr>
          <p:cNvSpPr txBox="1"/>
          <p:nvPr/>
        </p:nvSpPr>
        <p:spPr>
          <a:xfrm>
            <a:off x="2860773" y="6868180"/>
            <a:ext cx="5410200" cy="276999"/>
          </a:xfrm>
          <a:prstGeom prst="rect">
            <a:avLst/>
          </a:prstGeom>
          <a:noFill/>
        </p:spPr>
        <p:txBody>
          <a:bodyPr wrap="square">
            <a:spAutoFit/>
          </a:bodyPr>
          <a:lstStyle/>
          <a:p>
            <a:r>
              <a:rPr lang="en-US" sz="1200">
                <a:latin typeface="Lub Dub Medium" panose="020B0603030403020204" pitchFamily="34" charset="0"/>
              </a:rPr>
              <a:t>*Poor functional capacity is considered &lt;4 METS or a DASI score of ≤34.</a:t>
            </a:r>
          </a:p>
        </p:txBody>
      </p:sp>
    </p:spTree>
    <p:extLst>
      <p:ext uri="{BB962C8B-B14F-4D97-AF65-F5344CB8AC3E}">
        <p14:creationId xmlns:p14="http://schemas.microsoft.com/office/powerpoint/2010/main" val="249891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33</a:t>
            </a:fld>
            <a:endParaRPr lang="en-US"/>
          </a:p>
        </p:txBody>
      </p:sp>
      <p:sp>
        <p:nvSpPr>
          <p:cNvPr id="2" name="TextBox 1">
            <a:extLst>
              <a:ext uri="{FF2B5EF4-FFF2-40B4-BE49-F238E27FC236}">
                <a16:creationId xmlns:a16="http://schemas.microsoft.com/office/drawing/2014/main" id="{B72A5183-1944-27AC-79C1-597FBBAC2BF1}"/>
              </a:ext>
            </a:extLst>
          </p:cNvPr>
          <p:cNvSpPr txBox="1"/>
          <p:nvPr/>
        </p:nvSpPr>
        <p:spPr>
          <a:xfrm>
            <a:off x="3180158" y="914400"/>
            <a:ext cx="8270084" cy="954107"/>
          </a:xfrm>
          <a:prstGeom prst="rect">
            <a:avLst/>
          </a:prstGeom>
          <a:noFill/>
        </p:spPr>
        <p:txBody>
          <a:bodyPr wrap="square">
            <a:spAutoFit/>
          </a:bodyPr>
          <a:lstStyle/>
          <a:p>
            <a:r>
              <a:rPr lang="en-US" sz="2800">
                <a:latin typeface="Lub Dub Medium" panose="020B0603030403020204" pitchFamily="34" charset="0"/>
              </a:rPr>
              <a:t>Table 7. Considerations and Contraindications for Specific Stress Testing Modalities</a:t>
            </a:r>
          </a:p>
        </p:txBody>
      </p:sp>
      <p:graphicFrame>
        <p:nvGraphicFramePr>
          <p:cNvPr id="3" name="Table 2">
            <a:extLst>
              <a:ext uri="{FF2B5EF4-FFF2-40B4-BE49-F238E27FC236}">
                <a16:creationId xmlns:a16="http://schemas.microsoft.com/office/drawing/2014/main" id="{28B39997-B5B5-46EE-AC0C-56F9E2D5060B}"/>
              </a:ext>
            </a:extLst>
          </p:cNvPr>
          <p:cNvGraphicFramePr>
            <a:graphicFrameLocks noGrp="1"/>
          </p:cNvGraphicFramePr>
          <p:nvPr>
            <p:extLst>
              <p:ext uri="{D42A27DB-BD31-4B8C-83A1-F6EECF244321}">
                <p14:modId xmlns:p14="http://schemas.microsoft.com/office/powerpoint/2010/main" val="2419367971"/>
              </p:ext>
            </p:extLst>
          </p:nvPr>
        </p:nvGraphicFramePr>
        <p:xfrm>
          <a:off x="3048000" y="2140838"/>
          <a:ext cx="8534400" cy="3947924"/>
        </p:xfrm>
        <a:graphic>
          <a:graphicData uri="http://schemas.openxmlformats.org/drawingml/2006/table">
            <a:tbl>
              <a:tblPr firstRow="1" firstCol="1" bandRow="1"/>
              <a:tblGrid>
                <a:gridCol w="2815584">
                  <a:extLst>
                    <a:ext uri="{9D8B030D-6E8A-4147-A177-3AD203B41FA5}">
                      <a16:colId xmlns:a16="http://schemas.microsoft.com/office/drawing/2014/main" val="1364031844"/>
                    </a:ext>
                  </a:extLst>
                </a:gridCol>
                <a:gridCol w="5718816">
                  <a:extLst>
                    <a:ext uri="{9D8B030D-6E8A-4147-A177-3AD203B41FA5}">
                      <a16:colId xmlns:a16="http://schemas.microsoft.com/office/drawing/2014/main" val="2234555757"/>
                    </a:ext>
                  </a:extLst>
                </a:gridCol>
              </a:tblGrid>
              <a:tr h="0">
                <a:tc>
                  <a:txBody>
                    <a:bodyPr/>
                    <a:lstStyle/>
                    <a:p>
                      <a:pPr marL="0" marR="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Modality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Contraindication*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9028109"/>
                  </a:ext>
                </a:extLst>
              </a:tr>
              <a:tr h="0">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Vasodilator pharmacological stress imaging</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Significant arrhythmias (</a:t>
                      </a:r>
                      <a:r>
                        <a:rPr lang="en-US" sz="1800" kern="100" err="1">
                          <a:effectLst/>
                          <a:latin typeface="Times New Roman" panose="02020603050405020304" pitchFamily="18" charset="0"/>
                          <a:ea typeface="Times New Roman" panose="02020603050405020304" pitchFamily="18" charset="0"/>
                          <a:cs typeface="Arial" panose="020B0604020202020204" pitchFamily="34" charset="0"/>
                        </a:rPr>
                        <a:t>eg</a:t>
                      </a: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VT, second- or third-degree atrioventricular block), significant hypotension (SBP &lt;90 mm Hg), known or suspected </a:t>
                      </a:r>
                      <a:r>
                        <a:rPr lang="en-US" sz="1800" kern="100" err="1">
                          <a:effectLst/>
                          <a:latin typeface="Times New Roman" panose="02020603050405020304" pitchFamily="18" charset="0"/>
                          <a:ea typeface="Times New Roman" panose="02020603050405020304" pitchFamily="18" charset="0"/>
                          <a:cs typeface="Arial" panose="020B0604020202020204" pitchFamily="34" charset="0"/>
                        </a:rPr>
                        <a:t>bronchoconstrictive</a:t>
                      </a: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or bronchospastic disease or recent use of dipyridamole or methylxanthines (</a:t>
                      </a:r>
                      <a:r>
                        <a:rPr lang="en-US" sz="1800" kern="100" err="1">
                          <a:effectLst/>
                          <a:latin typeface="Times New Roman" panose="02020603050405020304" pitchFamily="18" charset="0"/>
                          <a:ea typeface="Times New Roman" panose="02020603050405020304" pitchFamily="18" charset="0"/>
                          <a:cs typeface="Arial" panose="020B0604020202020204" pitchFamily="34" charset="0"/>
                        </a:rPr>
                        <a:t>eg</a:t>
                      </a: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aminophylline, caffeine) within 12 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045667"/>
                  </a:ext>
                </a:extLst>
              </a:tr>
              <a:tr h="0">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Exercise stress testing (with or without imaging)</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Inability to exercise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064798"/>
                  </a:ext>
                </a:extLst>
              </a:tr>
              <a:tr h="0">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Dobutamine stress echocardiography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Critical aortic stenosis, hemodynamically significant LVOT obstruction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318506"/>
                  </a:ext>
                </a:extLst>
              </a:tr>
            </a:tbl>
          </a:graphicData>
        </a:graphic>
      </p:graphicFrame>
      <p:sp>
        <p:nvSpPr>
          <p:cNvPr id="6" name="TextBox 5">
            <a:extLst>
              <a:ext uri="{FF2B5EF4-FFF2-40B4-BE49-F238E27FC236}">
                <a16:creationId xmlns:a16="http://schemas.microsoft.com/office/drawing/2014/main" id="{CC248520-472E-B46A-39FF-C14F0C8C7E36}"/>
              </a:ext>
            </a:extLst>
          </p:cNvPr>
          <p:cNvSpPr txBox="1"/>
          <p:nvPr/>
        </p:nvSpPr>
        <p:spPr>
          <a:xfrm>
            <a:off x="3048000" y="6263399"/>
            <a:ext cx="8559800" cy="646331"/>
          </a:xfrm>
          <a:prstGeom prst="rect">
            <a:avLst/>
          </a:prstGeom>
          <a:noFill/>
        </p:spPr>
        <p:txBody>
          <a:bodyPr wrap="square">
            <a:spAutoFit/>
          </a:bodyPr>
          <a:lstStyle/>
          <a:p>
            <a:r>
              <a:rPr lang="en-US" sz="1200">
                <a:latin typeface="Lub Dub Medium" panose="020B0603030403020204" pitchFamily="34" charset="0"/>
              </a:rPr>
              <a:t>*In general, the following contraindications apply to all stress testing modalities: ACS, decompensated HF, severe/symptomatic aortic stenosis, uncontrolled arrhythmia, systemic arterial HTN (</a:t>
            </a:r>
            <a:r>
              <a:rPr lang="en-US" sz="1200" err="1">
                <a:latin typeface="Lub Dub Medium" panose="020B0603030403020204" pitchFamily="34" charset="0"/>
              </a:rPr>
              <a:t>eg</a:t>
            </a:r>
            <a:r>
              <a:rPr lang="en-US" sz="1200">
                <a:latin typeface="Lub Dub Medium" panose="020B0603030403020204" pitchFamily="34" charset="0"/>
              </a:rPr>
              <a:t>, ≥200/110 mm Hg), acute aortic dissections, pericarditis/myocarditis, pulmonary embolism, and severe pulmonary HTN.</a:t>
            </a:r>
          </a:p>
        </p:txBody>
      </p:sp>
      <p:sp>
        <p:nvSpPr>
          <p:cNvPr id="8" name="TextBox 7">
            <a:extLst>
              <a:ext uri="{FF2B5EF4-FFF2-40B4-BE49-F238E27FC236}">
                <a16:creationId xmlns:a16="http://schemas.microsoft.com/office/drawing/2014/main" id="{3085CC3C-BBC1-8781-B1DB-4D5AF15747CF}"/>
              </a:ext>
            </a:extLst>
          </p:cNvPr>
          <p:cNvSpPr txBox="1"/>
          <p:nvPr/>
        </p:nvSpPr>
        <p:spPr>
          <a:xfrm>
            <a:off x="3035300" y="7084367"/>
            <a:ext cx="8559800" cy="461665"/>
          </a:xfrm>
          <a:prstGeom prst="rect">
            <a:avLst/>
          </a:prstGeom>
          <a:noFill/>
        </p:spPr>
        <p:txBody>
          <a:bodyPr wrap="square">
            <a:spAutoFit/>
          </a:bodyPr>
          <a:lstStyle/>
          <a:p>
            <a:r>
              <a:rPr lang="en-US" sz="1200">
                <a:latin typeface="Lub Dub Medium" panose="020B0603030403020204" pitchFamily="34" charset="0"/>
              </a:rPr>
              <a:t>ACS indicates acute coronary syndrome; HF, heart failure; HTN, hypertension; LVOT, left ventricular outflow tract; SBP, systolic blood pressure; and VT, ventricular tachycardia.</a:t>
            </a:r>
          </a:p>
        </p:txBody>
      </p:sp>
    </p:spTree>
    <p:extLst>
      <p:ext uri="{BB962C8B-B14F-4D97-AF65-F5344CB8AC3E}">
        <p14:creationId xmlns:p14="http://schemas.microsoft.com/office/powerpoint/2010/main" val="246387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94882-FC65-8DA8-9D7F-821F9809E49D}"/>
              </a:ext>
            </a:extLst>
          </p:cNvPr>
          <p:cNvSpPr txBox="1"/>
          <p:nvPr/>
        </p:nvSpPr>
        <p:spPr>
          <a:xfrm>
            <a:off x="2667000" y="539234"/>
            <a:ext cx="8686800" cy="523220"/>
          </a:xfrm>
          <a:prstGeom prst="rect">
            <a:avLst/>
          </a:prstGeom>
          <a:noFill/>
        </p:spPr>
        <p:txBody>
          <a:bodyPr wrap="square">
            <a:spAutoFit/>
          </a:bodyPr>
          <a:lstStyle/>
          <a:p>
            <a:r>
              <a:rPr lang="en-US" sz="2800">
                <a:latin typeface="Lub Dub Medium" panose="020B0603030403020204" pitchFamily="34" charset="0"/>
              </a:rPr>
              <a:t>Coronary Computed Tomography Angiography</a:t>
            </a:r>
          </a:p>
        </p:txBody>
      </p:sp>
      <p:graphicFrame>
        <p:nvGraphicFramePr>
          <p:cNvPr id="3" name="Table 2">
            <a:extLst>
              <a:ext uri="{FF2B5EF4-FFF2-40B4-BE49-F238E27FC236}">
                <a16:creationId xmlns:a16="http://schemas.microsoft.com/office/drawing/2014/main" id="{D178C69A-77D5-94B3-719C-1D3CA1092853}"/>
              </a:ext>
            </a:extLst>
          </p:cNvPr>
          <p:cNvGraphicFramePr>
            <a:graphicFrameLocks noGrp="1"/>
          </p:cNvGraphicFramePr>
          <p:nvPr>
            <p:extLst>
              <p:ext uri="{D42A27DB-BD31-4B8C-83A1-F6EECF244321}">
                <p14:modId xmlns:p14="http://schemas.microsoft.com/office/powerpoint/2010/main" val="481832486"/>
              </p:ext>
            </p:extLst>
          </p:nvPr>
        </p:nvGraphicFramePr>
        <p:xfrm>
          <a:off x="2286000" y="1600200"/>
          <a:ext cx="10058400" cy="4777678"/>
        </p:xfrm>
        <a:graphic>
          <a:graphicData uri="http://schemas.openxmlformats.org/drawingml/2006/table">
            <a:tbl>
              <a:tblPr firstRow="1" firstCol="1" bandRow="1"/>
              <a:tblGrid>
                <a:gridCol w="1409416">
                  <a:extLst>
                    <a:ext uri="{9D8B030D-6E8A-4147-A177-3AD203B41FA5}">
                      <a16:colId xmlns:a16="http://schemas.microsoft.com/office/drawing/2014/main" val="3027469578"/>
                    </a:ext>
                  </a:extLst>
                </a:gridCol>
                <a:gridCol w="1234326">
                  <a:extLst>
                    <a:ext uri="{9D8B030D-6E8A-4147-A177-3AD203B41FA5}">
                      <a16:colId xmlns:a16="http://schemas.microsoft.com/office/drawing/2014/main" val="1944750997"/>
                    </a:ext>
                  </a:extLst>
                </a:gridCol>
                <a:gridCol w="7414658">
                  <a:extLst>
                    <a:ext uri="{9D8B030D-6E8A-4147-A177-3AD203B41FA5}">
                      <a16:colId xmlns:a16="http://schemas.microsoft.com/office/drawing/2014/main" val="582700156"/>
                    </a:ext>
                  </a:extLst>
                </a:gridCol>
              </a:tblGrid>
              <a:tr h="788035">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Coronary Computed Tomography Angiography </a:t>
                      </a: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98987832"/>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077689"/>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For patients undergoing elevated-risk surgery with poor* or unknown functional capacity, and elevated risk for perioperative cardiovascular events based on a validated risk tool, coronary computed tomography angiography (CCTA) for the detection of high-risk coronary anatomy† may be considered.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034662"/>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 </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who are at low risk for perioperative cardiovascular events, have adequate* functional capacity with stable symptoms, or who are undergoing low-risk procedures, routine CCTA before NCS is not recommended due to lack of benefit.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4874965"/>
                  </a:ext>
                </a:extLst>
              </a:tr>
            </a:tbl>
          </a:graphicData>
        </a:graphic>
      </p:graphicFrame>
      <p:sp>
        <p:nvSpPr>
          <p:cNvPr id="5" name="TextBox 4">
            <a:extLst>
              <a:ext uri="{FF2B5EF4-FFF2-40B4-BE49-F238E27FC236}">
                <a16:creationId xmlns:a16="http://schemas.microsoft.com/office/drawing/2014/main" id="{F1DD817B-B570-A818-0C29-A870B09B862A}"/>
              </a:ext>
            </a:extLst>
          </p:cNvPr>
          <p:cNvSpPr txBox="1"/>
          <p:nvPr/>
        </p:nvSpPr>
        <p:spPr>
          <a:xfrm>
            <a:off x="2133600" y="6484737"/>
            <a:ext cx="10210800" cy="830997"/>
          </a:xfrm>
          <a:prstGeom prst="rect">
            <a:avLst/>
          </a:prstGeom>
          <a:noFill/>
        </p:spPr>
        <p:txBody>
          <a:bodyPr wrap="square">
            <a:spAutoFit/>
          </a:bodyPr>
          <a:lstStyle/>
          <a:p>
            <a:r>
              <a:rPr lang="en-US" sz="1200">
                <a:latin typeface="Lub Dub Medium" panose="020B0603030403020204" pitchFamily="34" charset="0"/>
              </a:rPr>
              <a:t>*Poor functional capacity is considered &lt;4 METS or a DASI score of ≤34.</a:t>
            </a:r>
          </a:p>
          <a:p>
            <a:endParaRPr lang="en-US" sz="1200">
              <a:latin typeface="Lub Dub Medium" panose="020B0603030403020204" pitchFamily="34" charset="0"/>
            </a:endParaRPr>
          </a:p>
          <a:p>
            <a:r>
              <a:rPr lang="en-US" sz="1200">
                <a:latin typeface="Lub Dub Medium" panose="020B0603030403020204" pitchFamily="34" charset="0"/>
              </a:rPr>
              <a:t>†High-risk coronary anatomy is defined as patients with obstructive stenosis who have ≥50% left main stenosis or anatomically significant 3-vessel disease (≥70% stenosis).6</a:t>
            </a:r>
          </a:p>
        </p:txBody>
      </p:sp>
    </p:spTree>
    <p:extLst>
      <p:ext uri="{BB962C8B-B14F-4D97-AF65-F5344CB8AC3E}">
        <p14:creationId xmlns:p14="http://schemas.microsoft.com/office/powerpoint/2010/main" val="931642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35</a:t>
            </a:fld>
            <a:endParaRPr lang="en-US"/>
          </a:p>
        </p:txBody>
      </p:sp>
      <p:sp>
        <p:nvSpPr>
          <p:cNvPr id="2" name="TextBox 1">
            <a:extLst>
              <a:ext uri="{FF2B5EF4-FFF2-40B4-BE49-F238E27FC236}">
                <a16:creationId xmlns:a16="http://schemas.microsoft.com/office/drawing/2014/main" id="{ED22E6C6-6A8C-26B8-A4FF-A5C98834E0BC}"/>
              </a:ext>
            </a:extLst>
          </p:cNvPr>
          <p:cNvSpPr txBox="1"/>
          <p:nvPr/>
        </p:nvSpPr>
        <p:spPr>
          <a:xfrm>
            <a:off x="4482703" y="1600200"/>
            <a:ext cx="5664994" cy="523220"/>
          </a:xfrm>
          <a:prstGeom prst="rect">
            <a:avLst/>
          </a:prstGeom>
          <a:noFill/>
        </p:spPr>
        <p:txBody>
          <a:bodyPr wrap="square">
            <a:spAutoFit/>
          </a:bodyPr>
          <a:lstStyle/>
          <a:p>
            <a:r>
              <a:rPr lang="en-US" sz="2800">
                <a:latin typeface="Lub Dub Medium" panose="020B0603030403020204" pitchFamily="34" charset="0"/>
              </a:rPr>
              <a:t>Invasive Coronary Angiography</a:t>
            </a:r>
          </a:p>
        </p:txBody>
      </p:sp>
      <p:graphicFrame>
        <p:nvGraphicFramePr>
          <p:cNvPr id="3" name="Table 2">
            <a:extLst>
              <a:ext uri="{FF2B5EF4-FFF2-40B4-BE49-F238E27FC236}">
                <a16:creationId xmlns:a16="http://schemas.microsoft.com/office/drawing/2014/main" id="{3872D023-BB3A-D73B-5C74-F4C62BEB01C2}"/>
              </a:ext>
            </a:extLst>
          </p:cNvPr>
          <p:cNvGraphicFramePr>
            <a:graphicFrameLocks noGrp="1"/>
          </p:cNvGraphicFramePr>
          <p:nvPr>
            <p:extLst>
              <p:ext uri="{D42A27DB-BD31-4B8C-83A1-F6EECF244321}">
                <p14:modId xmlns:p14="http://schemas.microsoft.com/office/powerpoint/2010/main" val="4164392923"/>
              </p:ext>
            </p:extLst>
          </p:nvPr>
        </p:nvGraphicFramePr>
        <p:xfrm>
          <a:off x="3430587" y="2650204"/>
          <a:ext cx="7769226" cy="2929192"/>
        </p:xfrm>
        <a:graphic>
          <a:graphicData uri="http://schemas.openxmlformats.org/drawingml/2006/table">
            <a:tbl>
              <a:tblPr firstRow="1" firstCol="1" bandRow="1"/>
              <a:tblGrid>
                <a:gridCol w="1054454">
                  <a:extLst>
                    <a:ext uri="{9D8B030D-6E8A-4147-A177-3AD203B41FA5}">
                      <a16:colId xmlns:a16="http://schemas.microsoft.com/office/drawing/2014/main" val="355981851"/>
                    </a:ext>
                  </a:extLst>
                </a:gridCol>
                <a:gridCol w="960559">
                  <a:extLst>
                    <a:ext uri="{9D8B030D-6E8A-4147-A177-3AD203B41FA5}">
                      <a16:colId xmlns:a16="http://schemas.microsoft.com/office/drawing/2014/main" val="699846627"/>
                    </a:ext>
                  </a:extLst>
                </a:gridCol>
                <a:gridCol w="5754213">
                  <a:extLst>
                    <a:ext uri="{9D8B030D-6E8A-4147-A177-3AD203B41FA5}">
                      <a16:colId xmlns:a16="http://schemas.microsoft.com/office/drawing/2014/main" val="424817631"/>
                    </a:ext>
                  </a:extLst>
                </a:gridCol>
              </a:tblGrid>
              <a:tr h="830576">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 for Invasive Coronary Angiography</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5580988"/>
                  </a:ext>
                </a:extLst>
              </a:tr>
              <a:tr h="393111">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0159783"/>
                  </a:ext>
                </a:extLst>
              </a:tr>
              <a:tr h="1705505">
                <a:tc>
                  <a:txBody>
                    <a:bodyPr/>
                    <a:lstStyle/>
                    <a:p>
                      <a:pPr marL="219710" marR="0" indent="-22860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undergoing NCS, routine preoperative invasive coronary angiography (ICA) is not recommended to improve perioperative outcomes.</a:t>
                      </a:r>
                      <a:endParaRPr lang="en-US" sz="1800">
                        <a:effectLst/>
                        <a:latin typeface="Aptos" panose="020B0004020202020204" pitchFamily="34" charset="0"/>
                        <a:ea typeface="FrutigerLTStd-Ligh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245568"/>
                  </a:ext>
                </a:extLst>
              </a:tr>
            </a:tbl>
          </a:graphicData>
        </a:graphic>
      </p:graphicFrame>
    </p:spTree>
    <p:extLst>
      <p:ext uri="{BB962C8B-B14F-4D97-AF65-F5344CB8AC3E}">
        <p14:creationId xmlns:p14="http://schemas.microsoft.com/office/powerpoint/2010/main" val="2685592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36</a:t>
            </a:fld>
            <a:endParaRPr kumimoji="0" lang="en-US" sz="800"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9306FBC4-9B48-2072-C6A5-52C4FE63B583}"/>
              </a:ext>
            </a:extLst>
          </p:cNvPr>
          <p:cNvSpPr txBox="1"/>
          <p:nvPr/>
        </p:nvSpPr>
        <p:spPr>
          <a:xfrm>
            <a:off x="2724149" y="3299192"/>
            <a:ext cx="9182101" cy="163121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a:ln>
                  <a:noFill/>
                </a:ln>
                <a:solidFill>
                  <a:prstClr val="black"/>
                </a:solidFill>
                <a:effectLst/>
                <a:uLnTx/>
                <a:uFillTx/>
                <a:latin typeface="Lub Dub Bold" panose="020B0803030403020204" pitchFamily="34" charset="0"/>
                <a:ea typeface="+mn-ea"/>
                <a:cs typeface="+mn-cs"/>
              </a:rPr>
              <a:t>Approach to Perioperative Cardiac Testing</a:t>
            </a:r>
          </a:p>
        </p:txBody>
      </p:sp>
    </p:spTree>
    <p:extLst>
      <p:ext uri="{BB962C8B-B14F-4D97-AF65-F5344CB8AC3E}">
        <p14:creationId xmlns:p14="http://schemas.microsoft.com/office/powerpoint/2010/main" val="1384420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B6B8E2-2C5E-B757-FE46-3FC3479ABBFD}"/>
              </a:ext>
            </a:extLst>
          </p:cNvPr>
          <p:cNvSpPr txBox="1"/>
          <p:nvPr/>
        </p:nvSpPr>
        <p:spPr>
          <a:xfrm>
            <a:off x="304800" y="1295400"/>
            <a:ext cx="3352800" cy="2246769"/>
          </a:xfrm>
          <a:prstGeom prst="rect">
            <a:avLst/>
          </a:prstGeom>
          <a:noFill/>
        </p:spPr>
        <p:txBody>
          <a:bodyPr wrap="square">
            <a:spAutoFit/>
          </a:bodyPr>
          <a:lstStyle/>
          <a:p>
            <a:r>
              <a:rPr lang="en-US" sz="2800">
                <a:latin typeface="Lub Dub Medium" panose="020B0603030403020204" pitchFamily="34" charset="0"/>
              </a:rPr>
              <a:t>Figure 1. Stepwise Approach to Perioperative Cardiac Assessment.</a:t>
            </a:r>
          </a:p>
        </p:txBody>
      </p:sp>
      <p:sp>
        <p:nvSpPr>
          <p:cNvPr id="5" name="TextBox 4">
            <a:extLst>
              <a:ext uri="{FF2B5EF4-FFF2-40B4-BE49-F238E27FC236}">
                <a16:creationId xmlns:a16="http://schemas.microsoft.com/office/drawing/2014/main" id="{49153AD3-0347-0C3A-0DFF-1E6D536DBDB2}"/>
              </a:ext>
            </a:extLst>
          </p:cNvPr>
          <p:cNvSpPr txBox="1"/>
          <p:nvPr/>
        </p:nvSpPr>
        <p:spPr>
          <a:xfrm>
            <a:off x="11366975" y="7069455"/>
            <a:ext cx="2438400" cy="461665"/>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sp>
        <p:nvSpPr>
          <p:cNvPr id="7" name="TextBox 6">
            <a:extLst>
              <a:ext uri="{FF2B5EF4-FFF2-40B4-BE49-F238E27FC236}">
                <a16:creationId xmlns:a16="http://schemas.microsoft.com/office/drawing/2014/main" id="{121BC7B7-0C18-25C0-D254-D68B2F8398EE}"/>
              </a:ext>
            </a:extLst>
          </p:cNvPr>
          <p:cNvSpPr txBox="1"/>
          <p:nvPr/>
        </p:nvSpPr>
        <p:spPr>
          <a:xfrm>
            <a:off x="304800" y="4114800"/>
            <a:ext cx="4038600" cy="3416320"/>
          </a:xfrm>
          <a:prstGeom prst="rect">
            <a:avLst/>
          </a:prstGeom>
          <a:noFill/>
        </p:spPr>
        <p:txBody>
          <a:bodyPr wrap="square">
            <a:spAutoFit/>
          </a:bodyPr>
          <a:lstStyle/>
          <a:p>
            <a:r>
              <a:rPr lang="en-US" sz="1200" b="1">
                <a:latin typeface="Lub Dub Medium" panose="020B0603030403020204" pitchFamily="34" charset="0"/>
              </a:rPr>
              <a:t>*</a:t>
            </a:r>
            <a:r>
              <a:rPr lang="en-US" sz="1200">
                <a:latin typeface="Lub Dub Medium" panose="020B0603030403020204" pitchFamily="34" charset="0"/>
              </a:rPr>
              <a:t>Cardiovascular risk factors: HTN, smoking, high cholesterol, diabetes, women age &gt;65; men age &gt;55; obesity; family history of premature CAD.</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Determining elevated calculated risk depends on the calculator used. Traditionally, RCRI &gt;1 or a calculated risk of MACE with any perioperative risk calculator &gt;1% is used as a threshold to identify patients at elevated risk.</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Abnormal biomarker thresholds: troponin &gt;99th percentile URL for the assay; BNP &gt;92 ng/L, NT-</a:t>
            </a:r>
            <a:r>
              <a:rPr lang="en-US" sz="1200" err="1">
                <a:latin typeface="Lub Dub Medium" panose="020B0603030403020204" pitchFamily="34" charset="0"/>
              </a:rPr>
              <a:t>proBNP</a:t>
            </a:r>
            <a:r>
              <a:rPr lang="en-US" sz="1200">
                <a:latin typeface="Lub Dub Medium" panose="020B0603030403020204" pitchFamily="34" charset="0"/>
              </a:rPr>
              <a:t> ≥300 ng/L.</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Conditions that pose additional risk for MACE.</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Noninvasive stress testing or CCTA suggestive of LM or multivessel CAD. </a:t>
            </a:r>
          </a:p>
        </p:txBody>
      </p:sp>
      <p:sp>
        <p:nvSpPr>
          <p:cNvPr id="9" name="TextBox 8">
            <a:extLst>
              <a:ext uri="{FF2B5EF4-FFF2-40B4-BE49-F238E27FC236}">
                <a16:creationId xmlns:a16="http://schemas.microsoft.com/office/drawing/2014/main" id="{80357F1A-C063-0566-1979-E40250ACE0CB}"/>
              </a:ext>
            </a:extLst>
          </p:cNvPr>
          <p:cNvSpPr txBox="1"/>
          <p:nvPr/>
        </p:nvSpPr>
        <p:spPr>
          <a:xfrm>
            <a:off x="10985975" y="3542169"/>
            <a:ext cx="3200400" cy="3416320"/>
          </a:xfrm>
          <a:prstGeom prst="rect">
            <a:avLst/>
          </a:prstGeom>
          <a:noFill/>
        </p:spPr>
        <p:txBody>
          <a:bodyPr wrap="square">
            <a:spAutoFit/>
          </a:bodyPr>
          <a:lstStyle/>
          <a:p>
            <a:r>
              <a:rPr lang="en-US" sz="1200">
                <a:latin typeface="Lub Dub Medium" panose="020B0603030403020204" pitchFamily="34" charset="0"/>
              </a:rPr>
              <a:t>BNP indicates B-type natriuretic peptide; CABG, coronary artery bypass grafting; CAD, coronary artery disease; CCTA, coronary computed tomography angiography; CIED, cardiovascular implantable electronic device; CVD, cardiovascular disease; DASI, Duke Activity Status Index; ECG, electrocardiogram; GDMT, guideline-directed management and therapy; HTN, hypertension; ICD, implantable cardioverter-defibrillator; LM, left main; MACE, major adverse cardiovascular event; METS, metabolic equivalents; NCS, noncardiac surgery; NT-</a:t>
            </a:r>
            <a:r>
              <a:rPr lang="en-US" sz="1200" err="1">
                <a:latin typeface="Lub Dub Medium" panose="020B0603030403020204" pitchFamily="34" charset="0"/>
              </a:rPr>
              <a:t>proBNP</a:t>
            </a:r>
            <a:r>
              <a:rPr lang="en-US" sz="1200">
                <a:latin typeface="Lub Dub Medium" panose="020B0603030403020204" pitchFamily="34" charset="0"/>
              </a:rPr>
              <a:t>, N-terminal pro b-type natriuretic peptide; RCRI, Revised Cardiac Risk Index; and URL, upper reference limit.</a:t>
            </a:r>
          </a:p>
        </p:txBody>
      </p:sp>
      <p:pic>
        <p:nvPicPr>
          <p:cNvPr id="4" name="Picture 3">
            <a:extLst>
              <a:ext uri="{FF2B5EF4-FFF2-40B4-BE49-F238E27FC236}">
                <a16:creationId xmlns:a16="http://schemas.microsoft.com/office/drawing/2014/main" id="{594459F8-47DF-EE36-EF84-43C7AC7B01A9}"/>
              </a:ext>
            </a:extLst>
          </p:cNvPr>
          <p:cNvPicPr>
            <a:picLocks noChangeAspect="1"/>
          </p:cNvPicPr>
          <p:nvPr/>
        </p:nvPicPr>
        <p:blipFill rotWithShape="1">
          <a:blip r:embed="rId2">
            <a:extLst>
              <a:ext uri="{28A0092B-C50C-407E-A947-70E740481C1C}">
                <a14:useLocalDpi xmlns:a14="http://schemas.microsoft.com/office/drawing/2010/main" val="0"/>
              </a:ext>
            </a:extLst>
          </a:blip>
          <a:srcRect t="3033" b="3163"/>
          <a:stretch/>
        </p:blipFill>
        <p:spPr>
          <a:xfrm>
            <a:off x="4965926" y="33425"/>
            <a:ext cx="4711474" cy="7518408"/>
          </a:xfrm>
          <a:prstGeom prst="rect">
            <a:avLst/>
          </a:prstGeom>
        </p:spPr>
      </p:pic>
    </p:spTree>
    <p:extLst>
      <p:ext uri="{BB962C8B-B14F-4D97-AF65-F5344CB8AC3E}">
        <p14:creationId xmlns:p14="http://schemas.microsoft.com/office/powerpoint/2010/main" val="481857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38</a:t>
            </a:fld>
            <a:endParaRPr kumimoji="0" lang="en-US" sz="800"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9306FBC4-9B48-2072-C6A5-52C4FE63B583}"/>
              </a:ext>
            </a:extLst>
          </p:cNvPr>
          <p:cNvSpPr txBox="1"/>
          <p:nvPr/>
        </p:nvSpPr>
        <p:spPr>
          <a:xfrm>
            <a:off x="2724149" y="2914471"/>
            <a:ext cx="9182101" cy="240065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a:ln>
                  <a:noFill/>
                </a:ln>
                <a:solidFill>
                  <a:prstClr val="black"/>
                </a:solidFill>
                <a:effectLst/>
                <a:uLnTx/>
                <a:uFillTx/>
                <a:latin typeface="Lub Dub Bold" panose="020B0803030403020204" pitchFamily="34" charset="0"/>
                <a:ea typeface="+mn-ea"/>
                <a:cs typeface="+mn-cs"/>
              </a:rPr>
              <a:t>Cardiovascular Comorbidities and Perioperative Management</a:t>
            </a:r>
          </a:p>
        </p:txBody>
      </p:sp>
    </p:spTree>
    <p:extLst>
      <p:ext uri="{BB962C8B-B14F-4D97-AF65-F5344CB8AC3E}">
        <p14:creationId xmlns:p14="http://schemas.microsoft.com/office/powerpoint/2010/main" val="112140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39</a:t>
            </a:fld>
            <a:endParaRPr lang="en-US"/>
          </a:p>
        </p:txBody>
      </p:sp>
      <p:sp>
        <p:nvSpPr>
          <p:cNvPr id="2" name="TextBox 1">
            <a:extLst>
              <a:ext uri="{FF2B5EF4-FFF2-40B4-BE49-F238E27FC236}">
                <a16:creationId xmlns:a16="http://schemas.microsoft.com/office/drawing/2014/main" id="{B0F483A3-9A93-890B-5930-17151BE26904}"/>
              </a:ext>
            </a:extLst>
          </p:cNvPr>
          <p:cNvSpPr txBox="1"/>
          <p:nvPr/>
        </p:nvSpPr>
        <p:spPr>
          <a:xfrm>
            <a:off x="4794051" y="838200"/>
            <a:ext cx="5042297" cy="523220"/>
          </a:xfrm>
          <a:prstGeom prst="rect">
            <a:avLst/>
          </a:prstGeom>
          <a:noFill/>
        </p:spPr>
        <p:txBody>
          <a:bodyPr wrap="square">
            <a:spAutoFit/>
          </a:bodyPr>
          <a:lstStyle/>
          <a:p>
            <a:r>
              <a:rPr lang="en-US" sz="2800">
                <a:latin typeface="Lub Dub Medium" panose="020B0603030403020204" pitchFamily="34" charset="0"/>
              </a:rPr>
              <a:t>Coronary Revascularization</a:t>
            </a:r>
          </a:p>
        </p:txBody>
      </p:sp>
      <p:graphicFrame>
        <p:nvGraphicFramePr>
          <p:cNvPr id="3" name="Table 2">
            <a:extLst>
              <a:ext uri="{FF2B5EF4-FFF2-40B4-BE49-F238E27FC236}">
                <a16:creationId xmlns:a16="http://schemas.microsoft.com/office/drawing/2014/main" id="{CB6598B5-EEC3-CB31-4B76-7A5253DEBC56}"/>
              </a:ext>
            </a:extLst>
          </p:cNvPr>
          <p:cNvGraphicFramePr>
            <a:graphicFrameLocks noGrp="1"/>
          </p:cNvGraphicFramePr>
          <p:nvPr>
            <p:extLst>
              <p:ext uri="{D42A27DB-BD31-4B8C-83A1-F6EECF244321}">
                <p14:modId xmlns:p14="http://schemas.microsoft.com/office/powerpoint/2010/main" val="2368369466"/>
              </p:ext>
            </p:extLst>
          </p:nvPr>
        </p:nvGraphicFramePr>
        <p:xfrm>
          <a:off x="1866899" y="1544477"/>
          <a:ext cx="10896600" cy="5140645"/>
        </p:xfrm>
        <a:graphic>
          <a:graphicData uri="http://schemas.openxmlformats.org/drawingml/2006/table">
            <a:tbl>
              <a:tblPr firstRow="1" firstCol="1" bandRow="1"/>
              <a:tblGrid>
                <a:gridCol w="1286527">
                  <a:extLst>
                    <a:ext uri="{9D8B030D-6E8A-4147-A177-3AD203B41FA5}">
                      <a16:colId xmlns:a16="http://schemas.microsoft.com/office/drawing/2014/main" val="879799618"/>
                    </a:ext>
                  </a:extLst>
                </a:gridCol>
                <a:gridCol w="1432616">
                  <a:extLst>
                    <a:ext uri="{9D8B030D-6E8A-4147-A177-3AD203B41FA5}">
                      <a16:colId xmlns:a16="http://schemas.microsoft.com/office/drawing/2014/main" val="2943427570"/>
                    </a:ext>
                  </a:extLst>
                </a:gridCol>
                <a:gridCol w="8177457">
                  <a:extLst>
                    <a:ext uri="{9D8B030D-6E8A-4147-A177-3AD203B41FA5}">
                      <a16:colId xmlns:a16="http://schemas.microsoft.com/office/drawing/2014/main" val="792736272"/>
                    </a:ext>
                  </a:extLst>
                </a:gridCol>
              </a:tblGrid>
              <a:tr h="520700">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Revascularization</a:t>
                      </a:r>
                      <a:endParaRPr lang="en-US" sz="1800">
                        <a:effectLst/>
                        <a:latin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29586739"/>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329764"/>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with ACS being considered for elective NCS, coronary revascularization as appropriate and deferral of surgery is recommended to reduce perioperative cardiovascular events.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755194"/>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  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CCD and hemodynamically significant left main coronary artery stenosis ≥50% who are planning elective NCS, coronary revascularization and deferral of surgery is reasonable to reduce perioperative cardiovascular events.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6904004"/>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patients with non-left main CAD who are planned for NCS, routine preoperative coronary revascularization is not recommended to reduce perioperative cardiovascular events.*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687244"/>
                  </a:ext>
                </a:extLst>
              </a:tr>
            </a:tbl>
          </a:graphicData>
        </a:graphic>
      </p:graphicFrame>
      <p:sp>
        <p:nvSpPr>
          <p:cNvPr id="6" name="TextBox 5">
            <a:extLst>
              <a:ext uri="{FF2B5EF4-FFF2-40B4-BE49-F238E27FC236}">
                <a16:creationId xmlns:a16="http://schemas.microsoft.com/office/drawing/2014/main" id="{BEA99636-AF13-4482-E47C-8BC645949C9E}"/>
              </a:ext>
            </a:extLst>
          </p:cNvPr>
          <p:cNvSpPr txBox="1"/>
          <p:nvPr/>
        </p:nvSpPr>
        <p:spPr>
          <a:xfrm>
            <a:off x="1879599" y="6934200"/>
            <a:ext cx="6172200" cy="276999"/>
          </a:xfrm>
          <a:prstGeom prst="rect">
            <a:avLst/>
          </a:prstGeom>
          <a:noFill/>
        </p:spPr>
        <p:txBody>
          <a:bodyPr wrap="square">
            <a:spAutoFit/>
          </a:bodyPr>
          <a:lstStyle/>
          <a:p>
            <a:r>
              <a:rPr lang="en-US" sz="120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393016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nvSpPr>
        <p:spPr>
          <a:xfrm>
            <a:off x="3086100" y="3200401"/>
            <a:ext cx="84582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a:latin typeface="Lub Dub Heavy" panose="020B0903030403020204" pitchFamily="34" charset="0"/>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8C994-FB14-1FD0-62BD-F1A5BF163AFE}"/>
              </a:ext>
            </a:extLst>
          </p:cNvPr>
          <p:cNvSpPr txBox="1"/>
          <p:nvPr/>
        </p:nvSpPr>
        <p:spPr>
          <a:xfrm>
            <a:off x="4454420" y="646092"/>
            <a:ext cx="5721549" cy="954107"/>
          </a:xfrm>
          <a:prstGeom prst="rect">
            <a:avLst/>
          </a:prstGeom>
          <a:noFill/>
        </p:spPr>
        <p:txBody>
          <a:bodyPr wrap="square">
            <a:spAutoFit/>
          </a:bodyPr>
          <a:lstStyle/>
          <a:p>
            <a:r>
              <a:rPr lang="en-US" sz="2800">
                <a:latin typeface="Lub Dub Medium" panose="020B0603030403020204" pitchFamily="34" charset="0"/>
              </a:rPr>
              <a:t>Hypertension and Perioperative Blood Pressure Management</a:t>
            </a:r>
          </a:p>
        </p:txBody>
      </p:sp>
      <p:graphicFrame>
        <p:nvGraphicFramePr>
          <p:cNvPr id="3" name="Table 2">
            <a:extLst>
              <a:ext uri="{FF2B5EF4-FFF2-40B4-BE49-F238E27FC236}">
                <a16:creationId xmlns:a16="http://schemas.microsoft.com/office/drawing/2014/main" id="{DE56FA14-BFD0-0584-1346-A05F0F4EF71A}"/>
              </a:ext>
            </a:extLst>
          </p:cNvPr>
          <p:cNvGraphicFramePr>
            <a:graphicFrameLocks noGrp="1"/>
          </p:cNvGraphicFramePr>
          <p:nvPr>
            <p:extLst>
              <p:ext uri="{D42A27DB-BD31-4B8C-83A1-F6EECF244321}">
                <p14:modId xmlns:p14="http://schemas.microsoft.com/office/powerpoint/2010/main" val="2461236888"/>
              </p:ext>
            </p:extLst>
          </p:nvPr>
        </p:nvGraphicFramePr>
        <p:xfrm>
          <a:off x="2198206" y="1917857"/>
          <a:ext cx="10233979" cy="4393885"/>
        </p:xfrm>
        <a:graphic>
          <a:graphicData uri="http://schemas.openxmlformats.org/drawingml/2006/table">
            <a:tbl>
              <a:tblPr firstRow="1" firstCol="1" bandRow="1"/>
              <a:tblGrid>
                <a:gridCol w="1087632">
                  <a:extLst>
                    <a:ext uri="{9D8B030D-6E8A-4147-A177-3AD203B41FA5}">
                      <a16:colId xmlns:a16="http://schemas.microsoft.com/office/drawing/2014/main" val="606027918"/>
                    </a:ext>
                  </a:extLst>
                </a:gridCol>
                <a:gridCol w="1088745">
                  <a:extLst>
                    <a:ext uri="{9D8B030D-6E8A-4147-A177-3AD203B41FA5}">
                      <a16:colId xmlns:a16="http://schemas.microsoft.com/office/drawing/2014/main" val="2416680158"/>
                    </a:ext>
                  </a:extLst>
                </a:gridCol>
                <a:gridCol w="8057602">
                  <a:extLst>
                    <a:ext uri="{9D8B030D-6E8A-4147-A177-3AD203B41FA5}">
                      <a16:colId xmlns:a16="http://schemas.microsoft.com/office/drawing/2014/main" val="131092531"/>
                    </a:ext>
                  </a:extLst>
                </a:gridCol>
              </a:tblGrid>
              <a:tr h="429260">
                <a:tc gridSpan="3">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Calibri" panose="020F050202020403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Hypertension and Perioperative Blood Pressure Management </a:t>
                      </a:r>
                      <a:endParaRPr lang="en-US" sz="1800">
                        <a:effectLst/>
                        <a:latin typeface="Aptos" panose="020B0004020202020204" pitchFamily="34" charset="0"/>
                        <a:cs typeface="Arial" panose="020B0604020202020204" pitchFamily="34" charset="0"/>
                      </a:endParaRPr>
                    </a:p>
                    <a:p>
                      <a:pPr marL="0" marR="0" algn="ctr">
                        <a:lnSpc>
                          <a:spcPct val="150000"/>
                        </a:lnSpc>
                        <a:spcBef>
                          <a:spcPts val="300"/>
                        </a:spcBef>
                        <a:spcAft>
                          <a:spcPts val="30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91628032"/>
                  </a:ext>
                </a:extLst>
              </a:tr>
              <a:tr h="222250">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7997880"/>
                  </a:ext>
                </a:extLst>
              </a:tr>
              <a:tr h="219710">
                <a:tc gridSpan="3">
                  <a:txBody>
                    <a:bodyPr/>
                    <a:lstStyle/>
                    <a:p>
                      <a:pPr marL="0" marR="0" algn="ctr">
                        <a:lnSpc>
                          <a:spcPct val="150000"/>
                        </a:lnSpc>
                        <a:spcBef>
                          <a:spcPts val="300"/>
                        </a:spcBef>
                        <a:spcAft>
                          <a:spcPts val="300"/>
                        </a:spcAft>
                      </a:pPr>
                      <a:r>
                        <a:rPr lang="en-US" sz="1800" b="1">
                          <a:solidFill>
                            <a:srgbClr val="0A2F41"/>
                          </a:solidFill>
                          <a:effectLst/>
                          <a:latin typeface="Times New Roman" panose="02020603050405020304" pitchFamily="18" charset="0"/>
                          <a:ea typeface="FrutigerLTStd-Light"/>
                          <a:cs typeface="Arial" panose="020B0604020202020204" pitchFamily="34" charset="0"/>
                        </a:rPr>
                        <a:t>Preoperative Blood Pressure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9414444"/>
                  </a:ext>
                </a:extLst>
              </a:tr>
              <a:tr h="222250">
                <a:tc>
                  <a:txBody>
                    <a:bodyPr/>
                    <a:lstStyle/>
                    <a:p>
                      <a:pPr marL="0" marR="0" algn="ctr">
                        <a:lnSpc>
                          <a:spcPct val="150000"/>
                        </a:lnSpc>
                        <a:spcBef>
                          <a:spcPts val="300"/>
                        </a:spcBef>
                        <a:spcAft>
                          <a:spcPts val="300"/>
                        </a:spcAft>
                      </a:pPr>
                      <a:r>
                        <a:rPr lang="en-US" sz="1800" b="1">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Calibri" panose="020F0502020204030204" pitchFamily="34" charset="0"/>
                          <a:cs typeface="Arial" panose="020B0604020202020204" pitchFamily="34" charset="0"/>
                        </a:rPr>
                        <a:t>In most* patients with HTN planned for elective NCS, it is reasonable to continue medical therapy for HTN throughout the perioperative period.†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138224"/>
                  </a:ext>
                </a:extLst>
              </a:tr>
              <a:tr h="222250">
                <a:tc>
                  <a:txBody>
                    <a:bodyPr/>
                    <a:lstStyle/>
                    <a:p>
                      <a:pPr marL="0" marR="0" algn="ctr">
                        <a:lnSpc>
                          <a:spcPct val="150000"/>
                        </a:lnSpc>
                        <a:spcBef>
                          <a:spcPts val="300"/>
                        </a:spcBef>
                        <a:spcAft>
                          <a:spcPts val="300"/>
                        </a:spcAft>
                      </a:pPr>
                      <a:r>
                        <a:rPr lang="en-US" sz="1800" b="1">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Calibri" panose="020F0502020204030204" pitchFamily="34" charset="0"/>
                          <a:cs typeface="Arial" panose="020B0604020202020204" pitchFamily="34" charset="0"/>
                        </a:rPr>
                        <a:t>In patients undergoing elective elevated-risk surgery who have cardiovascular risk factors for perioperative complications</a:t>
                      </a:r>
                      <a:r>
                        <a:rPr lang="en-US" sz="180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a:effectLst/>
                          <a:latin typeface="Times New Roman" panose="02020603050405020304" pitchFamily="18" charset="0"/>
                          <a:ea typeface="Calibri" panose="020F0502020204030204" pitchFamily="34" charset="0"/>
                          <a:cs typeface="Arial" panose="020B0604020202020204" pitchFamily="34" charset="0"/>
                        </a:rPr>
                        <a:t> and recent history of poorly controlled HTN (systolic blood pressure [SBP] ≥180 mm Hg or diastolic blood pressure [DBP] ≥110 mm Hg before the day of surgery), deferring surgery may be considered to reduce the risk of perioperative complications.†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2127531"/>
                  </a:ext>
                </a:extLst>
              </a:tr>
            </a:tbl>
          </a:graphicData>
        </a:graphic>
      </p:graphicFrame>
      <p:sp>
        <p:nvSpPr>
          <p:cNvPr id="5" name="TextBox 4">
            <a:extLst>
              <a:ext uri="{FF2B5EF4-FFF2-40B4-BE49-F238E27FC236}">
                <a16:creationId xmlns:a16="http://schemas.microsoft.com/office/drawing/2014/main" id="{A4BC5277-BE92-1D7D-6FF0-F41FEF0C3C3B}"/>
              </a:ext>
            </a:extLst>
          </p:cNvPr>
          <p:cNvSpPr txBox="1"/>
          <p:nvPr/>
        </p:nvSpPr>
        <p:spPr>
          <a:xfrm>
            <a:off x="2019294" y="6477000"/>
            <a:ext cx="10591800" cy="1015663"/>
          </a:xfrm>
          <a:prstGeom prst="rect">
            <a:avLst/>
          </a:prstGeom>
          <a:noFill/>
        </p:spPr>
        <p:txBody>
          <a:bodyPr wrap="square">
            <a:spAutoFit/>
          </a:bodyPr>
          <a:lstStyle/>
          <a:p>
            <a:r>
              <a:rPr lang="en-US" sz="1200">
                <a:latin typeface="Lub Dub Medium" panose="020B0603030403020204" pitchFamily="34" charset="0"/>
              </a:rPr>
              <a:t>*Caution is advised when continuing antihypertensive therapy in patients with low or low-normal perioperative BPs, older adults (≥65 years), and patients in whom the risk for perioperative hypotension is high based on an evaluation of the patient’s overall clinical status, surgery type, and anesthetic plan. </a:t>
            </a:r>
          </a:p>
          <a:p>
            <a:endParaRPr lang="en-US" sz="1200">
              <a:latin typeface="Lub Dub Medium" panose="020B0603030403020204" pitchFamily="34" charset="0"/>
            </a:endParaRPr>
          </a:p>
          <a:p>
            <a:r>
              <a:rPr lang="en-US" sz="1200">
                <a:latin typeface="Lub Dub Medium" panose="020B0603030403020204" pitchFamily="34" charset="0"/>
              </a:rPr>
              <a:t>†Modified from the “2017 ACC/AHA/AAPA/ABC/ACPM/AGS/</a:t>
            </a:r>
            <a:r>
              <a:rPr lang="en-US" sz="1200" err="1">
                <a:latin typeface="Lub Dub Medium" panose="020B0603030403020204" pitchFamily="34" charset="0"/>
              </a:rPr>
              <a:t>APhA</a:t>
            </a:r>
            <a:r>
              <a:rPr lang="en-US" sz="1200">
                <a:latin typeface="Lub Dub Medium" panose="020B0603030403020204" pitchFamily="34" charset="0"/>
              </a:rPr>
              <a:t>/ASH/ASPC/NMA/PCNA High Blood Pressure Guideline.”</a:t>
            </a:r>
          </a:p>
        </p:txBody>
      </p:sp>
    </p:spTree>
    <p:extLst>
      <p:ext uri="{BB962C8B-B14F-4D97-AF65-F5344CB8AC3E}">
        <p14:creationId xmlns:p14="http://schemas.microsoft.com/office/powerpoint/2010/main" val="103619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41</a:t>
            </a:fld>
            <a:endParaRPr lang="en-US"/>
          </a:p>
        </p:txBody>
      </p:sp>
      <p:sp>
        <p:nvSpPr>
          <p:cNvPr id="2" name="TextBox 1">
            <a:extLst>
              <a:ext uri="{FF2B5EF4-FFF2-40B4-BE49-F238E27FC236}">
                <a16:creationId xmlns:a16="http://schemas.microsoft.com/office/drawing/2014/main" id="{5A582F4A-D81B-4207-085A-8C42122823B4}"/>
              </a:ext>
            </a:extLst>
          </p:cNvPr>
          <p:cNvSpPr txBox="1"/>
          <p:nvPr/>
        </p:nvSpPr>
        <p:spPr>
          <a:xfrm>
            <a:off x="3903612" y="762000"/>
            <a:ext cx="6823175" cy="954107"/>
          </a:xfrm>
          <a:prstGeom prst="rect">
            <a:avLst/>
          </a:prstGeom>
          <a:noFill/>
        </p:spPr>
        <p:txBody>
          <a:bodyPr wrap="square">
            <a:spAutoFit/>
          </a:bodyPr>
          <a:lstStyle/>
          <a:p>
            <a:r>
              <a:rPr lang="en-US" sz="2800">
                <a:latin typeface="Lub Dub Medium" panose="020B0603030403020204" pitchFamily="34" charset="0"/>
              </a:rPr>
              <a:t>Hypertension and Perioperative Blood Pressure Management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391C72C2-8C76-B3E6-1186-F7E3429F826B}"/>
              </a:ext>
            </a:extLst>
          </p:cNvPr>
          <p:cNvGraphicFramePr>
            <a:graphicFrameLocks noGrp="1"/>
          </p:cNvGraphicFramePr>
          <p:nvPr>
            <p:extLst>
              <p:ext uri="{D42A27DB-BD31-4B8C-83A1-F6EECF244321}">
                <p14:modId xmlns:p14="http://schemas.microsoft.com/office/powerpoint/2010/main" val="809300042"/>
              </p:ext>
            </p:extLst>
          </p:nvPr>
        </p:nvGraphicFramePr>
        <p:xfrm>
          <a:off x="2628899" y="1955957"/>
          <a:ext cx="9372600" cy="4317685"/>
        </p:xfrm>
        <a:graphic>
          <a:graphicData uri="http://schemas.openxmlformats.org/drawingml/2006/table">
            <a:tbl>
              <a:tblPr firstRow="1" firstCol="1" bandRow="1"/>
              <a:tblGrid>
                <a:gridCol w="996087">
                  <a:extLst>
                    <a:ext uri="{9D8B030D-6E8A-4147-A177-3AD203B41FA5}">
                      <a16:colId xmlns:a16="http://schemas.microsoft.com/office/drawing/2014/main" val="3611665898"/>
                    </a:ext>
                  </a:extLst>
                </a:gridCol>
                <a:gridCol w="997107">
                  <a:extLst>
                    <a:ext uri="{9D8B030D-6E8A-4147-A177-3AD203B41FA5}">
                      <a16:colId xmlns:a16="http://schemas.microsoft.com/office/drawing/2014/main" val="470057286"/>
                    </a:ext>
                  </a:extLst>
                </a:gridCol>
                <a:gridCol w="7379406">
                  <a:extLst>
                    <a:ext uri="{9D8B030D-6E8A-4147-A177-3AD203B41FA5}">
                      <a16:colId xmlns:a16="http://schemas.microsoft.com/office/drawing/2014/main" val="3611069546"/>
                    </a:ext>
                  </a:extLst>
                </a:gridCol>
              </a:tblGrid>
              <a:tr h="222250">
                <a:tc gridSpan="3">
                  <a:txBody>
                    <a:bodyPr/>
                    <a:lstStyle/>
                    <a:p>
                      <a:pPr marL="0" marR="0" algn="ctr">
                        <a:lnSpc>
                          <a:spcPct val="150000"/>
                        </a:lnSpc>
                        <a:spcBef>
                          <a:spcPts val="300"/>
                        </a:spcBef>
                        <a:spcAft>
                          <a:spcPts val="300"/>
                        </a:spcAft>
                      </a:pPr>
                      <a:r>
                        <a:rPr lang="en-US" sz="1800" b="1">
                          <a:solidFill>
                            <a:srgbClr val="0A2F41"/>
                          </a:solidFill>
                          <a:effectLst/>
                          <a:latin typeface="Times New Roman" panose="02020603050405020304" pitchFamily="18" charset="0"/>
                          <a:ea typeface="Calibri" panose="020F0502020204030204" pitchFamily="34" charset="0"/>
                          <a:cs typeface="Arial" panose="020B0604020202020204" pitchFamily="34" charset="0"/>
                        </a:rPr>
                        <a:t>Intraoperative Blood Pressure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3338784"/>
                  </a:ext>
                </a:extLst>
              </a:tr>
              <a:tr h="300355">
                <a:tc>
                  <a:txBody>
                    <a:bodyPr/>
                    <a:lstStyle/>
                    <a:p>
                      <a:pPr marL="0" marR="0" algn="ctr">
                        <a:lnSpc>
                          <a:spcPct val="150000"/>
                        </a:lnSpc>
                        <a:spcBef>
                          <a:spcPts val="300"/>
                        </a:spcBef>
                        <a:spcAft>
                          <a:spcPts val="300"/>
                        </a:spcAft>
                      </a:pPr>
                      <a:r>
                        <a:rPr lang="en-US" sz="1800" b="1">
                          <a:solidFill>
                            <a:srgbClr val="000000"/>
                          </a:solidFill>
                          <a:effectLst/>
                          <a:highlight>
                            <a:srgbClr val="00B050"/>
                          </a:highlight>
                          <a:latin typeface="Times New Roman" panose="02020603050405020304" pitchFamily="18" charset="0"/>
                          <a:ea typeface="Calibri" panose="020F0502020204030204" pitchFamily="34" charset="0"/>
                          <a:cs typeface="Arial" panose="020B0604020202020204" pitchFamily="34" charset="0"/>
                        </a:rPr>
                        <a:t>1</a:t>
                      </a:r>
                      <a:endParaRPr lang="en-US" sz="1800">
                        <a:effectLst/>
                        <a:highlight>
                          <a:srgbClr val="00B05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Calibri" panose="020F0502020204030204" pitchFamily="34" charset="0"/>
                          <a:cs typeface="Arial" panose="020B0604020202020204" pitchFamily="34" charset="0"/>
                        </a:rPr>
                        <a:t>In patients undergoing NCS, maintaining an intraoperative mean arterial pressure (MAP) ≥60 to 65 mm Hg or SBP ≥90 mm Hg is recommended to reduce the risk of myocardial injury.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643453"/>
                  </a:ext>
                </a:extLst>
              </a:tr>
              <a:tr h="177165">
                <a:tc gridSpan="3">
                  <a:txBody>
                    <a:bodyPr/>
                    <a:lstStyle/>
                    <a:p>
                      <a:pPr marL="0" marR="0" algn="ctr">
                        <a:lnSpc>
                          <a:spcPct val="150000"/>
                        </a:lnSpc>
                        <a:spcBef>
                          <a:spcPts val="300"/>
                        </a:spcBef>
                        <a:spcAft>
                          <a:spcPts val="300"/>
                        </a:spcAft>
                      </a:pPr>
                      <a:r>
                        <a:rPr lang="en-US" sz="1800" b="1">
                          <a:solidFill>
                            <a:srgbClr val="0A2F41"/>
                          </a:solidFill>
                          <a:effectLst/>
                          <a:latin typeface="Times New Roman" panose="02020603050405020304" pitchFamily="18" charset="0"/>
                          <a:ea typeface="FrutigerLTStd-Light"/>
                          <a:cs typeface="Arial" panose="020B0604020202020204" pitchFamily="34" charset="0"/>
                        </a:rPr>
                        <a:t>Postoperative Blood Pressure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2347795"/>
                  </a:ext>
                </a:extLst>
              </a:tr>
              <a:tr h="214630">
                <a:tc>
                  <a:txBody>
                    <a:bodyPr/>
                    <a:lstStyle/>
                    <a:p>
                      <a:pPr marL="0" marR="0" algn="ctr">
                        <a:lnSpc>
                          <a:spcPct val="150000"/>
                        </a:lnSpc>
                        <a:spcBef>
                          <a:spcPts val="300"/>
                        </a:spcBef>
                        <a:spcAft>
                          <a:spcPts val="300"/>
                        </a:spcAft>
                      </a:pPr>
                      <a:r>
                        <a:rPr lang="en-US" sz="1800" b="1">
                          <a:solidFill>
                            <a:srgbClr val="000000"/>
                          </a:solidFill>
                          <a:effectLst/>
                          <a:highlight>
                            <a:srgbClr val="00B050"/>
                          </a:highlight>
                          <a:latin typeface="Times New Roman" panose="02020603050405020304" pitchFamily="18" charset="0"/>
                          <a:ea typeface="Calibri" panose="020F0502020204030204" pitchFamily="34" charset="0"/>
                          <a:cs typeface="Arial" panose="020B0604020202020204" pitchFamily="34" charset="0"/>
                        </a:rPr>
                        <a:t>1</a:t>
                      </a:r>
                      <a:endParaRPr lang="en-US" sz="1800">
                        <a:effectLst/>
                        <a:highlight>
                          <a:srgbClr val="00B05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FrutigerLTStd-Light"/>
                          <a:cs typeface="Arial" panose="020B0604020202020204" pitchFamily="34" charset="0"/>
                        </a:rPr>
                        <a:t>In patients undergoing NCS, treatment of hypotension (MAP &lt;60-65 or SBP &lt;90 mm Hg) in the postoperative period is recommended to limit the risk of cardiovascular, cerebrovascular, renal events, and mortality</a:t>
                      </a:r>
                      <a:r>
                        <a:rPr lang="en-US" sz="1800" b="1">
                          <a:effectLst/>
                          <a:latin typeface="Times New Roman" panose="02020603050405020304" pitchFamily="18" charset="0"/>
                          <a:ea typeface="Calibri" panose="020F050202020403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2574324"/>
                  </a:ext>
                </a:extLst>
              </a:tr>
              <a:tr h="214630">
                <a:tc>
                  <a:txBody>
                    <a:bodyPr/>
                    <a:lstStyle/>
                    <a:p>
                      <a:pPr marL="0" marR="0" algn="ctr">
                        <a:lnSpc>
                          <a:spcPct val="150000"/>
                        </a:lnSpc>
                        <a:spcBef>
                          <a:spcPts val="300"/>
                        </a:spcBef>
                        <a:spcAft>
                          <a:spcPts val="300"/>
                        </a:spcAft>
                      </a:pPr>
                      <a:r>
                        <a:rPr lang="en-US" sz="1800" b="1">
                          <a:solidFill>
                            <a:srgbClr val="000000"/>
                          </a:solidFill>
                          <a:effectLst/>
                          <a:highlight>
                            <a:srgbClr val="00B050"/>
                          </a:highlight>
                          <a:latin typeface="Times New Roman" panose="02020603050405020304" pitchFamily="18" charset="0"/>
                          <a:ea typeface="Calibri" panose="020F0502020204030204" pitchFamily="34" charset="0"/>
                          <a:cs typeface="Arial" panose="020B0604020202020204" pitchFamily="34" charset="0"/>
                        </a:rPr>
                        <a:t>1</a:t>
                      </a:r>
                      <a:endParaRPr lang="en-US" sz="1800">
                        <a:effectLst/>
                        <a:highlight>
                          <a:srgbClr val="00B05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50000"/>
                        </a:lnSpc>
                        <a:spcBef>
                          <a:spcPts val="300"/>
                        </a:spcBef>
                        <a:spcAft>
                          <a:spcPts val="300"/>
                        </a:spcAft>
                      </a:pPr>
                      <a:r>
                        <a:rPr lang="en-US" sz="1800" b="1">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5"/>
                      </a:pPr>
                      <a:r>
                        <a:rPr lang="en-US" sz="1800" b="1">
                          <a:effectLst/>
                          <a:latin typeface="Times New Roman" panose="02020603050405020304" pitchFamily="18" charset="0"/>
                          <a:ea typeface="FrutigerLTStd-Light"/>
                          <a:cs typeface="Arial" panose="020B0604020202020204" pitchFamily="34" charset="0"/>
                        </a:rPr>
                        <a:t>In patients with HTN undergoing NCS, it is recommended that preoperative antihypertensive medications be restarted as soon as clinically reasonable to avoid complications from postoperative HTN.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836285"/>
                  </a:ext>
                </a:extLst>
              </a:tr>
            </a:tbl>
          </a:graphicData>
        </a:graphic>
      </p:graphicFrame>
    </p:spTree>
    <p:extLst>
      <p:ext uri="{BB962C8B-B14F-4D97-AF65-F5344CB8AC3E}">
        <p14:creationId xmlns:p14="http://schemas.microsoft.com/office/powerpoint/2010/main" val="3081342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9170F-6071-186C-2A0C-500BCF282F54}"/>
              </a:ext>
            </a:extLst>
          </p:cNvPr>
          <p:cNvSpPr txBox="1"/>
          <p:nvPr/>
        </p:nvSpPr>
        <p:spPr>
          <a:xfrm>
            <a:off x="6037212" y="1219200"/>
            <a:ext cx="2555975" cy="523220"/>
          </a:xfrm>
          <a:prstGeom prst="rect">
            <a:avLst/>
          </a:prstGeom>
          <a:noFill/>
        </p:spPr>
        <p:txBody>
          <a:bodyPr wrap="square">
            <a:spAutoFit/>
          </a:bodyPr>
          <a:lstStyle/>
          <a:p>
            <a:r>
              <a:rPr lang="en-US" sz="2800">
                <a:latin typeface="Lub Dub Medium" panose="020B0603030403020204" pitchFamily="34" charset="0"/>
              </a:rPr>
              <a:t>Heart Failure </a:t>
            </a:r>
          </a:p>
        </p:txBody>
      </p:sp>
      <p:graphicFrame>
        <p:nvGraphicFramePr>
          <p:cNvPr id="3" name="Table 2">
            <a:extLst>
              <a:ext uri="{FF2B5EF4-FFF2-40B4-BE49-F238E27FC236}">
                <a16:creationId xmlns:a16="http://schemas.microsoft.com/office/drawing/2014/main" id="{948105DD-D24A-E345-5BB3-87C492D46526}"/>
              </a:ext>
            </a:extLst>
          </p:cNvPr>
          <p:cNvGraphicFramePr>
            <a:graphicFrameLocks noGrp="1"/>
          </p:cNvGraphicFramePr>
          <p:nvPr>
            <p:extLst>
              <p:ext uri="{D42A27DB-BD31-4B8C-83A1-F6EECF244321}">
                <p14:modId xmlns:p14="http://schemas.microsoft.com/office/powerpoint/2010/main" val="673444262"/>
              </p:ext>
            </p:extLst>
          </p:nvPr>
        </p:nvGraphicFramePr>
        <p:xfrm>
          <a:off x="2760820" y="1935098"/>
          <a:ext cx="9108758" cy="4359404"/>
        </p:xfrm>
        <a:graphic>
          <a:graphicData uri="http://schemas.openxmlformats.org/drawingml/2006/table">
            <a:tbl>
              <a:tblPr firstRow="1" firstCol="1" bandRow="1"/>
              <a:tblGrid>
                <a:gridCol w="1016352">
                  <a:extLst>
                    <a:ext uri="{9D8B030D-6E8A-4147-A177-3AD203B41FA5}">
                      <a16:colId xmlns:a16="http://schemas.microsoft.com/office/drawing/2014/main" val="1018117825"/>
                    </a:ext>
                  </a:extLst>
                </a:gridCol>
                <a:gridCol w="1021276">
                  <a:extLst>
                    <a:ext uri="{9D8B030D-6E8A-4147-A177-3AD203B41FA5}">
                      <a16:colId xmlns:a16="http://schemas.microsoft.com/office/drawing/2014/main" val="2085237250"/>
                    </a:ext>
                  </a:extLst>
                </a:gridCol>
                <a:gridCol w="7071130">
                  <a:extLst>
                    <a:ext uri="{9D8B030D-6E8A-4147-A177-3AD203B41FA5}">
                      <a16:colId xmlns:a16="http://schemas.microsoft.com/office/drawing/2014/main" val="1784646479"/>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Heart Failure</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46780331"/>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7172602"/>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with HF undergoing elective NCS, sodium-glucose cotransporter-2 inhibitors (SGLT2i) should be withheld for 3 to 4 days* before surgery when feasible to reduce the risk of perioperative metabolic acidosis.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1142254"/>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compensated HF undergoing NCS,</a:t>
                      </a:r>
                      <a:r>
                        <a:rPr lang="en-US" sz="1800" b="1">
                          <a:effectLst/>
                          <a:latin typeface="Times New Roman" panose="02020603050405020304" pitchFamily="18" charset="0"/>
                          <a:ea typeface="Aptos" panose="020B0004020202020204" pitchFamily="34" charset="0"/>
                          <a:cs typeface="Arial" panose="020B0604020202020204" pitchFamily="34" charset="0"/>
                        </a:rPr>
                        <a:t> it is reasonable to continue </a:t>
                      </a:r>
                      <a:r>
                        <a:rPr lang="en-US" sz="1800" b="1">
                          <a:effectLst/>
                          <a:latin typeface="Times New Roman" panose="02020603050405020304" pitchFamily="18" charset="0"/>
                          <a:ea typeface="FrutigerLTStd-Light"/>
                          <a:cs typeface="Arial" panose="020B0604020202020204" pitchFamily="34" charset="0"/>
                        </a:rPr>
                        <a:t>GDMT (excluding SGLT2i) in the perioperative period, unless contraindicated, to reduce the risk of worsening HF.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877523"/>
                  </a:ext>
                </a:extLst>
              </a:tr>
            </a:tbl>
          </a:graphicData>
        </a:graphic>
      </p:graphicFrame>
      <p:sp>
        <p:nvSpPr>
          <p:cNvPr id="5" name="TextBox 4">
            <a:extLst>
              <a:ext uri="{FF2B5EF4-FFF2-40B4-BE49-F238E27FC236}">
                <a16:creationId xmlns:a16="http://schemas.microsoft.com/office/drawing/2014/main" id="{F107BC93-9C00-1DDB-FC0E-6D398F194F6A}"/>
              </a:ext>
            </a:extLst>
          </p:cNvPr>
          <p:cNvSpPr txBox="1"/>
          <p:nvPr/>
        </p:nvSpPr>
        <p:spPr>
          <a:xfrm>
            <a:off x="2760820" y="6548735"/>
            <a:ext cx="9108758" cy="461665"/>
          </a:xfrm>
          <a:prstGeom prst="rect">
            <a:avLst/>
          </a:prstGeom>
          <a:noFill/>
        </p:spPr>
        <p:txBody>
          <a:bodyPr wrap="square">
            <a:spAutoFit/>
          </a:bodyPr>
          <a:lstStyle/>
          <a:p>
            <a:r>
              <a:rPr lang="en-US" sz="1200">
                <a:latin typeface="Lub Dub Medium" panose="020B0603030403020204" pitchFamily="34" charset="0"/>
              </a:rPr>
              <a:t>*Canagliflozin, dapagliflozin, and empagliflozin should be stopped ≥3 days and ertugliflozin ≥4 days before scheduled surgery.</a:t>
            </a:r>
          </a:p>
        </p:txBody>
      </p:sp>
    </p:spTree>
    <p:extLst>
      <p:ext uri="{BB962C8B-B14F-4D97-AF65-F5344CB8AC3E}">
        <p14:creationId xmlns:p14="http://schemas.microsoft.com/office/powerpoint/2010/main" val="3667245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43</a:t>
            </a:fld>
            <a:endParaRPr lang="en-US"/>
          </a:p>
        </p:txBody>
      </p:sp>
      <p:sp>
        <p:nvSpPr>
          <p:cNvPr id="2" name="TextBox 1">
            <a:extLst>
              <a:ext uri="{FF2B5EF4-FFF2-40B4-BE49-F238E27FC236}">
                <a16:creationId xmlns:a16="http://schemas.microsoft.com/office/drawing/2014/main" id="{77B4194A-5ADD-2D80-AC7D-A5D7F4A8B5FF}"/>
              </a:ext>
            </a:extLst>
          </p:cNvPr>
          <p:cNvSpPr txBox="1"/>
          <p:nvPr/>
        </p:nvSpPr>
        <p:spPr>
          <a:xfrm>
            <a:off x="3304579" y="1145233"/>
            <a:ext cx="8021242" cy="1815882"/>
          </a:xfrm>
          <a:prstGeom prst="rect">
            <a:avLst/>
          </a:prstGeom>
          <a:noFill/>
        </p:spPr>
        <p:txBody>
          <a:bodyPr wrap="square">
            <a:spAutoFit/>
          </a:bodyPr>
          <a:lstStyle/>
          <a:p>
            <a:r>
              <a:rPr lang="en-US" sz="2800">
                <a:latin typeface="Lub Dub Medium" panose="020B0603030403020204" pitchFamily="34" charset="0"/>
              </a:rPr>
              <a:t>Table 8. Association of Heart Failure and Left Ventricular Ejection Fraction With 90-day Mortality in Patients Undergoing Noncardiac Surgery</a:t>
            </a:r>
          </a:p>
        </p:txBody>
      </p:sp>
      <p:graphicFrame>
        <p:nvGraphicFramePr>
          <p:cNvPr id="3" name="Table 2">
            <a:extLst>
              <a:ext uri="{FF2B5EF4-FFF2-40B4-BE49-F238E27FC236}">
                <a16:creationId xmlns:a16="http://schemas.microsoft.com/office/drawing/2014/main" id="{5FDBB3F9-DF1A-BE8F-3C05-D2DB7C1E1678}"/>
              </a:ext>
            </a:extLst>
          </p:cNvPr>
          <p:cNvGraphicFramePr>
            <a:graphicFrameLocks noGrp="1"/>
          </p:cNvGraphicFramePr>
          <p:nvPr>
            <p:extLst>
              <p:ext uri="{D42A27DB-BD31-4B8C-83A1-F6EECF244321}">
                <p14:modId xmlns:p14="http://schemas.microsoft.com/office/powerpoint/2010/main" val="3083548961"/>
              </p:ext>
            </p:extLst>
          </p:nvPr>
        </p:nvGraphicFramePr>
        <p:xfrm>
          <a:off x="2793365" y="3200400"/>
          <a:ext cx="9043670" cy="2630046"/>
        </p:xfrm>
        <a:graphic>
          <a:graphicData uri="http://schemas.openxmlformats.org/drawingml/2006/table">
            <a:tbl>
              <a:tblPr firstRow="1" firstCol="1" bandRow="1"/>
              <a:tblGrid>
                <a:gridCol w="1854712">
                  <a:extLst>
                    <a:ext uri="{9D8B030D-6E8A-4147-A177-3AD203B41FA5}">
                      <a16:colId xmlns:a16="http://schemas.microsoft.com/office/drawing/2014/main" val="3772755457"/>
                    </a:ext>
                  </a:extLst>
                </a:gridCol>
                <a:gridCol w="1139713">
                  <a:extLst>
                    <a:ext uri="{9D8B030D-6E8A-4147-A177-3AD203B41FA5}">
                      <a16:colId xmlns:a16="http://schemas.microsoft.com/office/drawing/2014/main" val="2547042468"/>
                    </a:ext>
                  </a:extLst>
                </a:gridCol>
                <a:gridCol w="1928745">
                  <a:extLst>
                    <a:ext uri="{9D8B030D-6E8A-4147-A177-3AD203B41FA5}">
                      <a16:colId xmlns:a16="http://schemas.microsoft.com/office/drawing/2014/main" val="3643768636"/>
                    </a:ext>
                  </a:extLst>
                </a:gridCol>
                <a:gridCol w="2016415">
                  <a:extLst>
                    <a:ext uri="{9D8B030D-6E8A-4147-A177-3AD203B41FA5}">
                      <a16:colId xmlns:a16="http://schemas.microsoft.com/office/drawing/2014/main" val="2002093890"/>
                    </a:ext>
                  </a:extLst>
                </a:gridCol>
                <a:gridCol w="2104085">
                  <a:extLst>
                    <a:ext uri="{9D8B030D-6E8A-4147-A177-3AD203B41FA5}">
                      <a16:colId xmlns:a16="http://schemas.microsoft.com/office/drawing/2014/main" val="104310240"/>
                    </a:ext>
                  </a:extLst>
                </a:gridCol>
              </a:tblGrid>
              <a:tr h="0">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Crude Mortality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Crude 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Adjusted 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321978"/>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No heart failure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561,738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Reference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Reference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303766"/>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HFpEF, LVEF ≥50%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28,742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4.88%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4.14 (3.90-4.39)</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1.51 (1.40-1.62)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1050782"/>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LVEF 40-49%</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7,612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5.11%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4.34 (3.91-4.82)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1.53 (1.38-1.71)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0854517"/>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LVEF 30-39%</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6,048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6.58%</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5.68 (5.12-6.31)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1.85 (1.68-2.05)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726493"/>
                  </a:ext>
                </a:extLst>
              </a:tr>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LVEF&lt;30%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4,185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8.34%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7.34 (6.56-8.21)</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2.35 (2.09-2.63)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899506"/>
                  </a:ext>
                </a:extLst>
              </a:tr>
            </a:tbl>
          </a:graphicData>
        </a:graphic>
      </p:graphicFrame>
      <p:sp>
        <p:nvSpPr>
          <p:cNvPr id="6" name="TextBox 5">
            <a:extLst>
              <a:ext uri="{FF2B5EF4-FFF2-40B4-BE49-F238E27FC236}">
                <a16:creationId xmlns:a16="http://schemas.microsoft.com/office/drawing/2014/main" id="{297C5F20-BE23-7725-0AF9-77AF714E5EE8}"/>
              </a:ext>
            </a:extLst>
          </p:cNvPr>
          <p:cNvSpPr txBox="1"/>
          <p:nvPr/>
        </p:nvSpPr>
        <p:spPr>
          <a:xfrm>
            <a:off x="2793365" y="6069731"/>
            <a:ext cx="9043670" cy="461665"/>
          </a:xfrm>
          <a:prstGeom prst="rect">
            <a:avLst/>
          </a:prstGeom>
          <a:noFill/>
        </p:spPr>
        <p:txBody>
          <a:bodyPr wrap="square">
            <a:spAutoFit/>
          </a:bodyPr>
          <a:lstStyle/>
          <a:p>
            <a:r>
              <a:rPr lang="en-US" sz="1200" err="1">
                <a:latin typeface="Lub Dub Medium" panose="020B0603030403020204" pitchFamily="34" charset="0"/>
              </a:rPr>
              <a:t>HFpEF</a:t>
            </a:r>
            <a:r>
              <a:rPr lang="en-US" sz="1200">
                <a:latin typeface="Lub Dub Medium" panose="020B0603030403020204" pitchFamily="34" charset="0"/>
              </a:rPr>
              <a:t> indicates heart failure with preserved ejection fraction; LVEF, left ventricular ejection fraction; and OR, odds ratio (with 95% CI).</a:t>
            </a:r>
          </a:p>
        </p:txBody>
      </p:sp>
    </p:spTree>
    <p:extLst>
      <p:ext uri="{BB962C8B-B14F-4D97-AF65-F5344CB8AC3E}">
        <p14:creationId xmlns:p14="http://schemas.microsoft.com/office/powerpoint/2010/main" val="1533460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7CF18-22B9-9164-00D8-C58AB8C54BD3}"/>
              </a:ext>
            </a:extLst>
          </p:cNvPr>
          <p:cNvSpPr txBox="1"/>
          <p:nvPr/>
        </p:nvSpPr>
        <p:spPr>
          <a:xfrm>
            <a:off x="4504506" y="1752600"/>
            <a:ext cx="5621388" cy="523220"/>
          </a:xfrm>
          <a:prstGeom prst="rect">
            <a:avLst/>
          </a:prstGeom>
          <a:noFill/>
        </p:spPr>
        <p:txBody>
          <a:bodyPr wrap="square">
            <a:spAutoFit/>
          </a:bodyPr>
          <a:lstStyle/>
          <a:p>
            <a:r>
              <a:rPr lang="en-US" sz="2800">
                <a:latin typeface="Lub Dub Medium" panose="020B0603030403020204" pitchFamily="34" charset="0"/>
              </a:rPr>
              <a:t>Hypertrophic Cardiomyopathy </a:t>
            </a:r>
          </a:p>
        </p:txBody>
      </p:sp>
      <p:graphicFrame>
        <p:nvGraphicFramePr>
          <p:cNvPr id="3" name="Table 2">
            <a:extLst>
              <a:ext uri="{FF2B5EF4-FFF2-40B4-BE49-F238E27FC236}">
                <a16:creationId xmlns:a16="http://schemas.microsoft.com/office/drawing/2014/main" id="{51B5CD75-E110-8CED-335A-257153454849}"/>
              </a:ext>
            </a:extLst>
          </p:cNvPr>
          <p:cNvGraphicFramePr>
            <a:graphicFrameLocks noGrp="1"/>
          </p:cNvGraphicFramePr>
          <p:nvPr>
            <p:extLst>
              <p:ext uri="{D42A27DB-BD31-4B8C-83A1-F6EECF244321}">
                <p14:modId xmlns:p14="http://schemas.microsoft.com/office/powerpoint/2010/main" val="1569062818"/>
              </p:ext>
            </p:extLst>
          </p:nvPr>
        </p:nvGraphicFramePr>
        <p:xfrm>
          <a:off x="3179921" y="2661729"/>
          <a:ext cx="8270558" cy="2906142"/>
        </p:xfrm>
        <a:graphic>
          <a:graphicData uri="http://schemas.openxmlformats.org/drawingml/2006/table">
            <a:tbl>
              <a:tblPr firstRow="1" firstCol="1" bandRow="1"/>
              <a:tblGrid>
                <a:gridCol w="922826">
                  <a:extLst>
                    <a:ext uri="{9D8B030D-6E8A-4147-A177-3AD203B41FA5}">
                      <a16:colId xmlns:a16="http://schemas.microsoft.com/office/drawing/2014/main" val="2822031363"/>
                    </a:ext>
                  </a:extLst>
                </a:gridCol>
                <a:gridCol w="927297">
                  <a:extLst>
                    <a:ext uri="{9D8B030D-6E8A-4147-A177-3AD203B41FA5}">
                      <a16:colId xmlns:a16="http://schemas.microsoft.com/office/drawing/2014/main" val="3517845339"/>
                    </a:ext>
                  </a:extLst>
                </a:gridCol>
                <a:gridCol w="6420435">
                  <a:extLst>
                    <a:ext uri="{9D8B030D-6E8A-4147-A177-3AD203B41FA5}">
                      <a16:colId xmlns:a16="http://schemas.microsoft.com/office/drawing/2014/main" val="905491456"/>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 for Hypertrophic Cardiomyopathy</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91122932"/>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934428"/>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EF3824"/>
                          </a:highlight>
                          <a:latin typeface="Times New Roman" panose="02020603050405020304" pitchFamily="18" charset="0"/>
                          <a:ea typeface="Aptos" panose="020B0004020202020204" pitchFamily="34" charset="0"/>
                          <a:cs typeface="Arial" panose="020B0604020202020204" pitchFamily="34" charset="0"/>
                        </a:rPr>
                        <a:t>3-Harm</a:t>
                      </a:r>
                      <a:endParaRPr lang="en-US" sz="18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For patients with hypertrophic cardiomyopathy (HCM) undergoing NCS, factors that aggravate or trigger dynamic outflow obstructions (</a:t>
                      </a:r>
                      <a:r>
                        <a:rPr lang="en-US" sz="1800" b="1" err="1">
                          <a:effectLst/>
                          <a:latin typeface="Times New Roman" panose="02020603050405020304" pitchFamily="18" charset="0"/>
                          <a:ea typeface="FrutigerLTStd-Light"/>
                          <a:cs typeface="Arial" panose="020B0604020202020204" pitchFamily="34" charset="0"/>
                        </a:rPr>
                        <a:t>eg</a:t>
                      </a:r>
                      <a:r>
                        <a:rPr lang="en-US" sz="1800" b="1">
                          <a:effectLst/>
                          <a:latin typeface="Times New Roman" panose="02020603050405020304" pitchFamily="18" charset="0"/>
                          <a:ea typeface="FrutigerLTStd-Light"/>
                          <a:cs typeface="Arial" panose="020B0604020202020204" pitchFamily="34" charset="0"/>
                        </a:rPr>
                        <a:t>, positive inotropic agents, tachycardia, or reduced preload) are harmful and should be avoided to reduce the risk of hemodynamic instability.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59693"/>
                  </a:ext>
                </a:extLst>
              </a:tr>
            </a:tbl>
          </a:graphicData>
        </a:graphic>
      </p:graphicFrame>
    </p:spTree>
    <p:extLst>
      <p:ext uri="{BB962C8B-B14F-4D97-AF65-F5344CB8AC3E}">
        <p14:creationId xmlns:p14="http://schemas.microsoft.com/office/powerpoint/2010/main" val="1068627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45</a:t>
            </a:fld>
            <a:endParaRPr lang="en-US"/>
          </a:p>
        </p:txBody>
      </p:sp>
      <p:sp>
        <p:nvSpPr>
          <p:cNvPr id="2" name="TextBox 1">
            <a:extLst>
              <a:ext uri="{FF2B5EF4-FFF2-40B4-BE49-F238E27FC236}">
                <a16:creationId xmlns:a16="http://schemas.microsoft.com/office/drawing/2014/main" id="{E0124E07-0D1D-67CC-5DCE-3D9021D8D92C}"/>
              </a:ext>
            </a:extLst>
          </p:cNvPr>
          <p:cNvSpPr txBox="1"/>
          <p:nvPr/>
        </p:nvSpPr>
        <p:spPr>
          <a:xfrm>
            <a:off x="3290587" y="457200"/>
            <a:ext cx="8049221" cy="1384995"/>
          </a:xfrm>
          <a:prstGeom prst="rect">
            <a:avLst/>
          </a:prstGeom>
          <a:noFill/>
        </p:spPr>
        <p:txBody>
          <a:bodyPr wrap="square">
            <a:spAutoFit/>
          </a:bodyPr>
          <a:lstStyle/>
          <a:p>
            <a:r>
              <a:rPr lang="en-US" sz="2800">
                <a:latin typeface="Lub Dub Medium" panose="020B0603030403020204" pitchFamily="34" charset="0"/>
              </a:rPr>
              <a:t>Table 9. Preoperative and Intraoperative Management Considerations in Patients With Hypertrophic Cardiomyopathy</a:t>
            </a:r>
          </a:p>
        </p:txBody>
      </p:sp>
      <p:graphicFrame>
        <p:nvGraphicFramePr>
          <p:cNvPr id="3" name="Table 2">
            <a:extLst>
              <a:ext uri="{FF2B5EF4-FFF2-40B4-BE49-F238E27FC236}">
                <a16:creationId xmlns:a16="http://schemas.microsoft.com/office/drawing/2014/main" id="{8F8DEBF8-82EC-96F9-2CA8-83BAA3AA8B5B}"/>
              </a:ext>
            </a:extLst>
          </p:cNvPr>
          <p:cNvGraphicFramePr>
            <a:graphicFrameLocks noGrp="1"/>
          </p:cNvGraphicFramePr>
          <p:nvPr>
            <p:extLst>
              <p:ext uri="{D42A27DB-BD31-4B8C-83A1-F6EECF244321}">
                <p14:modId xmlns:p14="http://schemas.microsoft.com/office/powerpoint/2010/main" val="719487339"/>
              </p:ext>
            </p:extLst>
          </p:nvPr>
        </p:nvGraphicFramePr>
        <p:xfrm>
          <a:off x="2217734" y="2057400"/>
          <a:ext cx="10194925" cy="5098926"/>
        </p:xfrm>
        <a:graphic>
          <a:graphicData uri="http://schemas.openxmlformats.org/drawingml/2006/table">
            <a:tbl>
              <a:tblPr firstRow="1" firstCol="1" bandRow="1"/>
              <a:tblGrid>
                <a:gridCol w="10194925">
                  <a:extLst>
                    <a:ext uri="{9D8B030D-6E8A-4147-A177-3AD203B41FA5}">
                      <a16:colId xmlns:a16="http://schemas.microsoft.com/office/drawing/2014/main" val="1735773286"/>
                    </a:ext>
                  </a:extLst>
                </a:gridCol>
              </a:tblGrid>
              <a:tr h="264795">
                <a:tc>
                  <a:txBody>
                    <a:bodyPr/>
                    <a:lstStyle/>
                    <a:p>
                      <a:pPr marL="0" marR="0" algn="l">
                        <a:lnSpc>
                          <a:spcPct val="150000"/>
                        </a:lnSpc>
                        <a:spcBef>
                          <a:spcPts val="0"/>
                        </a:spcBef>
                        <a:spcAft>
                          <a:spcPts val="0"/>
                        </a:spcAft>
                      </a:pPr>
                      <a:r>
                        <a:rPr lang="en-US" sz="1800" b="1" kern="100">
                          <a:effectLst/>
                          <a:latin typeface="Times New Roman" panose="02020603050405020304" pitchFamily="18" charset="0"/>
                          <a:ea typeface="Aptos" panose="020B0004020202020204" pitchFamily="34" charset="0"/>
                          <a:cs typeface="Arial" panose="020B0604020202020204" pitchFamily="34" charset="0"/>
                        </a:rPr>
                        <a:t>Management Considerations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196B24"/>
                      </a:solidFill>
                      <a:prstDash val="solid"/>
                      <a:round/>
                      <a:headEnd type="none" w="med" len="med"/>
                      <a:tailEnd type="none" w="med" len="med"/>
                    </a:lnL>
                    <a:lnR w="12700" cap="flat" cmpd="sng" algn="ctr">
                      <a:solidFill>
                        <a:srgbClr val="196B24"/>
                      </a:solidFill>
                      <a:prstDash val="solid"/>
                      <a:round/>
                      <a:headEnd type="none" w="med" len="med"/>
                      <a:tailEnd type="none" w="med" len="med"/>
                    </a:lnR>
                    <a:lnT w="12700" cap="flat" cmpd="sng" algn="ctr">
                      <a:solidFill>
                        <a:srgbClr val="196B24"/>
                      </a:solidFill>
                      <a:prstDash val="solid"/>
                      <a:round/>
                      <a:headEnd type="none" w="med" len="med"/>
                      <a:tailEnd type="none" w="med" len="med"/>
                    </a:lnT>
                    <a:lnB w="1270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476908942"/>
                  </a:ext>
                </a:extLst>
              </a:tr>
              <a:tr h="462280">
                <a:tc>
                  <a:txBody>
                    <a:bodyPr/>
                    <a:lstStyle/>
                    <a:p>
                      <a:pPr marL="0" marR="0" algn="l">
                        <a:lnSpc>
                          <a:spcPct val="150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Continue beta blockers and/or nondihydropyridine calcium channel blockers without interruption in the perioperative period</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96B24"/>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884736"/>
                  </a:ext>
                </a:extLst>
              </a:tr>
              <a:tr h="264795">
                <a:tc>
                  <a:txBody>
                    <a:bodyPr/>
                    <a:lstStyle/>
                    <a:p>
                      <a:pPr marL="0" marR="0" algn="l">
                        <a:lnSpc>
                          <a:spcPct val="150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Avoid hypovolemia and reduced preload (can worsen LVOT obstruction)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1147102"/>
                  </a:ext>
                </a:extLst>
              </a:tr>
              <a:tr h="264795">
                <a:tc>
                  <a:txBody>
                    <a:bodyPr/>
                    <a:lstStyle/>
                    <a:p>
                      <a:pPr marL="0" marR="0" algn="l">
                        <a:lnSpc>
                          <a:spcPct val="150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Avoid hypotension and reduced afterload (can worsen LVOT obstruction)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1897542"/>
                  </a:ext>
                </a:extLst>
              </a:tr>
              <a:tr h="259080">
                <a:tc>
                  <a:txBody>
                    <a:bodyPr/>
                    <a:lstStyle/>
                    <a:p>
                      <a:pPr marL="0" marR="0" algn="l">
                        <a:lnSpc>
                          <a:spcPct val="150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Avoid tachycardia to ensure adequate LV filling</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71095"/>
                  </a:ext>
                </a:extLst>
              </a:tr>
              <a:tr h="264795">
                <a:tc>
                  <a:txBody>
                    <a:bodyPr/>
                    <a:lstStyle/>
                    <a:p>
                      <a:pPr marL="0" marR="0" algn="l">
                        <a:lnSpc>
                          <a:spcPct val="150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If hypotension develops: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l">
                        <a:lnSpc>
                          <a:spcPct val="150000"/>
                        </a:lnSpc>
                        <a:spcBef>
                          <a:spcPts val="0"/>
                        </a:spcBef>
                        <a:spcAft>
                          <a:spcPts val="0"/>
                        </a:spcAft>
                        <a:buFont typeface="Symbol" panose="05050102010706020507" pitchFamily="18" charset="2"/>
                        <a:buChar char=""/>
                      </a:pPr>
                      <a:r>
                        <a:rPr lang="en-US" sz="1800" kern="100">
                          <a:effectLst/>
                          <a:latin typeface="Times New Roman" panose="02020603050405020304" pitchFamily="18" charset="0"/>
                          <a:ea typeface="Aptos" panose="020B0004020202020204" pitchFamily="34" charset="0"/>
                          <a:cs typeface="Arial" panose="020B0604020202020204" pitchFamily="34" charset="0"/>
                        </a:rPr>
                        <a:t>Prioritize intravenous fluid administration to correct hypovolemia</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l">
                        <a:lnSpc>
                          <a:spcPct val="150000"/>
                        </a:lnSpc>
                        <a:spcBef>
                          <a:spcPts val="0"/>
                        </a:spcBef>
                        <a:spcAft>
                          <a:spcPts val="0"/>
                        </a:spcAft>
                        <a:buFont typeface="Symbol" panose="05050102010706020507" pitchFamily="18" charset="2"/>
                        <a:buChar char=""/>
                      </a:pPr>
                      <a:r>
                        <a:rPr lang="en-US" sz="1800" kern="100">
                          <a:effectLst/>
                          <a:latin typeface="Times New Roman" panose="02020603050405020304" pitchFamily="18" charset="0"/>
                          <a:ea typeface="Aptos" panose="020B0004020202020204" pitchFamily="34" charset="0"/>
                          <a:cs typeface="Arial" panose="020B0604020202020204" pitchFamily="34" charset="0"/>
                        </a:rPr>
                        <a:t>Use alpha-agonists, such as phenylephrine or vasopressin,</a:t>
                      </a:r>
                      <a:r>
                        <a:rPr lang="en-US" sz="1800" kern="100" baseline="30000">
                          <a:effectLst/>
                          <a:latin typeface="Times New Roman" panose="02020603050405020304" pitchFamily="18" charset="0"/>
                          <a:ea typeface="Aptos" panose="020B0004020202020204" pitchFamily="34" charset="0"/>
                          <a:cs typeface="Arial" panose="020B0604020202020204" pitchFamily="34" charset="0"/>
                        </a:rPr>
                        <a:t>7</a:t>
                      </a:r>
                      <a:r>
                        <a:rPr lang="en-US" sz="1800" kern="100">
                          <a:effectLst/>
                          <a:latin typeface="Times New Roman" panose="02020603050405020304" pitchFamily="18" charset="0"/>
                          <a:ea typeface="Aptos" panose="020B0004020202020204" pitchFamily="34" charset="0"/>
                          <a:cs typeface="Arial" panose="020B0604020202020204" pitchFamily="34" charset="0"/>
                        </a:rPr>
                        <a:t> rather than beta-agonists, which can worsen LVOT obstruction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l">
                        <a:lnSpc>
                          <a:spcPct val="150000"/>
                        </a:lnSpc>
                        <a:spcBef>
                          <a:spcPts val="0"/>
                        </a:spcBef>
                        <a:spcAft>
                          <a:spcPts val="0"/>
                        </a:spcAft>
                        <a:buFont typeface="Symbol" panose="05050102010706020507" pitchFamily="18" charset="2"/>
                        <a:buChar char=""/>
                      </a:pPr>
                      <a:r>
                        <a:rPr lang="en-US" sz="1800" kern="100">
                          <a:effectLst/>
                          <a:latin typeface="Times New Roman" panose="02020603050405020304" pitchFamily="18" charset="0"/>
                          <a:ea typeface="Aptos" panose="020B0004020202020204" pitchFamily="34" charset="0"/>
                          <a:cs typeface="Arial" panose="020B0604020202020204" pitchFamily="34" charset="0"/>
                        </a:rPr>
                        <a:t>Consider intraoperative echocardiography to evaluate LVOT obstruction in the setting of hypotension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gn="l">
                        <a:lnSpc>
                          <a:spcPct val="150000"/>
                        </a:lnSpc>
                        <a:spcBef>
                          <a:spcPts val="0"/>
                        </a:spcBef>
                        <a:spcAft>
                          <a:spcPts val="0"/>
                        </a:spcAft>
                        <a:buFont typeface="Symbol" panose="05050102010706020507" pitchFamily="18" charset="2"/>
                        <a:buChar char=""/>
                      </a:pPr>
                      <a:r>
                        <a:rPr lang="en-US" sz="1800" kern="100">
                          <a:effectLst/>
                          <a:latin typeface="Times New Roman" panose="02020603050405020304" pitchFamily="18" charset="0"/>
                          <a:ea typeface="Aptos" panose="020B0004020202020204" pitchFamily="34" charset="0"/>
                          <a:cs typeface="Arial" panose="020B0604020202020204" pitchFamily="34" charset="0"/>
                        </a:rPr>
                        <a:t>In selected cases, intravenous beta-blockade may be necessary to reduce LV myocardial contractility and relieve LVOT obstruction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641874"/>
                  </a:ext>
                </a:extLst>
              </a:tr>
            </a:tbl>
          </a:graphicData>
        </a:graphic>
      </p:graphicFrame>
      <p:sp>
        <p:nvSpPr>
          <p:cNvPr id="6" name="TextBox 5">
            <a:extLst>
              <a:ext uri="{FF2B5EF4-FFF2-40B4-BE49-F238E27FC236}">
                <a16:creationId xmlns:a16="http://schemas.microsoft.com/office/drawing/2014/main" id="{0AF6DB9C-FEB6-F795-68DA-C37B3D2A820D}"/>
              </a:ext>
            </a:extLst>
          </p:cNvPr>
          <p:cNvSpPr txBox="1"/>
          <p:nvPr/>
        </p:nvSpPr>
        <p:spPr>
          <a:xfrm>
            <a:off x="2179634" y="7233031"/>
            <a:ext cx="5334000" cy="276999"/>
          </a:xfrm>
          <a:prstGeom prst="rect">
            <a:avLst/>
          </a:prstGeom>
          <a:noFill/>
        </p:spPr>
        <p:txBody>
          <a:bodyPr wrap="square">
            <a:spAutoFit/>
          </a:bodyPr>
          <a:lstStyle/>
          <a:p>
            <a:r>
              <a:rPr lang="en-US" sz="1200">
                <a:latin typeface="Lub Dub Medium" panose="020B0603030403020204" pitchFamily="34" charset="0"/>
              </a:rPr>
              <a:t>LV indicates left ventricular; and LVOT, left ventricular outflow tract.</a:t>
            </a:r>
          </a:p>
        </p:txBody>
      </p:sp>
    </p:spTree>
    <p:extLst>
      <p:ext uri="{BB962C8B-B14F-4D97-AF65-F5344CB8AC3E}">
        <p14:creationId xmlns:p14="http://schemas.microsoft.com/office/powerpoint/2010/main" val="178787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955368-C498-69B4-7956-ABDC6CC8056D}"/>
              </a:ext>
            </a:extLst>
          </p:cNvPr>
          <p:cNvGraphicFramePr>
            <a:graphicFrameLocks noGrp="1"/>
          </p:cNvGraphicFramePr>
          <p:nvPr>
            <p:extLst>
              <p:ext uri="{D42A27DB-BD31-4B8C-83A1-F6EECF244321}">
                <p14:modId xmlns:p14="http://schemas.microsoft.com/office/powerpoint/2010/main" val="3385555240"/>
              </p:ext>
            </p:extLst>
          </p:nvPr>
        </p:nvGraphicFramePr>
        <p:xfrm>
          <a:off x="2760821" y="2645586"/>
          <a:ext cx="9108758" cy="3166683"/>
        </p:xfrm>
        <a:graphic>
          <a:graphicData uri="http://schemas.openxmlformats.org/drawingml/2006/table">
            <a:tbl>
              <a:tblPr firstRow="1" firstCol="1" bandRow="1"/>
              <a:tblGrid>
                <a:gridCol w="1171956">
                  <a:extLst>
                    <a:ext uri="{9D8B030D-6E8A-4147-A177-3AD203B41FA5}">
                      <a16:colId xmlns:a16="http://schemas.microsoft.com/office/drawing/2014/main" val="629833441"/>
                    </a:ext>
                  </a:extLst>
                </a:gridCol>
                <a:gridCol w="1012412">
                  <a:extLst>
                    <a:ext uri="{9D8B030D-6E8A-4147-A177-3AD203B41FA5}">
                      <a16:colId xmlns:a16="http://schemas.microsoft.com/office/drawing/2014/main" val="485504420"/>
                    </a:ext>
                  </a:extLst>
                </a:gridCol>
                <a:gridCol w="6924390">
                  <a:extLst>
                    <a:ext uri="{9D8B030D-6E8A-4147-A177-3AD203B41FA5}">
                      <a16:colId xmlns:a16="http://schemas.microsoft.com/office/drawing/2014/main" val="3811807487"/>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Recommendations for Pulmonary Hypertension </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08714507"/>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314064"/>
                  </a:ext>
                </a:extLst>
              </a:tr>
              <a:tr h="73406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receiving stable doses of targeted medical therapies* for pulmonary arterial hypertension (PAH) undergoing NCS, it is recommended to continue these agents to reduce the risk for the development of perioperative 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783481"/>
                  </a:ext>
                </a:extLst>
              </a:tr>
            </a:tbl>
          </a:graphicData>
        </a:graphic>
      </p:graphicFrame>
      <p:sp>
        <p:nvSpPr>
          <p:cNvPr id="3" name="TextBox 2">
            <a:extLst>
              <a:ext uri="{FF2B5EF4-FFF2-40B4-BE49-F238E27FC236}">
                <a16:creationId xmlns:a16="http://schemas.microsoft.com/office/drawing/2014/main" id="{C6484082-0913-6344-4913-DB7C83133DBD}"/>
              </a:ext>
            </a:extLst>
          </p:cNvPr>
          <p:cNvSpPr txBox="1"/>
          <p:nvPr/>
        </p:nvSpPr>
        <p:spPr>
          <a:xfrm>
            <a:off x="4995453" y="1828328"/>
            <a:ext cx="4639494" cy="523220"/>
          </a:xfrm>
          <a:prstGeom prst="rect">
            <a:avLst/>
          </a:prstGeom>
          <a:noFill/>
        </p:spPr>
        <p:txBody>
          <a:bodyPr wrap="square">
            <a:spAutoFit/>
          </a:bodyPr>
          <a:lstStyle/>
          <a:p>
            <a:r>
              <a:rPr lang="en-US" sz="2800">
                <a:latin typeface="Lub Dub Medium" panose="020B0603030403020204" pitchFamily="34" charset="0"/>
              </a:rPr>
              <a:t>Pulmonary Hypertension</a:t>
            </a:r>
          </a:p>
        </p:txBody>
      </p:sp>
      <p:sp>
        <p:nvSpPr>
          <p:cNvPr id="5" name="TextBox 4">
            <a:extLst>
              <a:ext uri="{FF2B5EF4-FFF2-40B4-BE49-F238E27FC236}">
                <a16:creationId xmlns:a16="http://schemas.microsoft.com/office/drawing/2014/main" id="{59249CA3-D779-8323-D1CD-D924AEFEA1BE}"/>
              </a:ext>
            </a:extLst>
          </p:cNvPr>
          <p:cNvSpPr txBox="1"/>
          <p:nvPr/>
        </p:nvSpPr>
        <p:spPr>
          <a:xfrm>
            <a:off x="2760821" y="6170439"/>
            <a:ext cx="9134158" cy="461665"/>
          </a:xfrm>
          <a:prstGeom prst="rect">
            <a:avLst/>
          </a:prstGeom>
          <a:noFill/>
        </p:spPr>
        <p:txBody>
          <a:bodyPr wrap="square">
            <a:spAutoFit/>
          </a:bodyPr>
          <a:lstStyle/>
          <a:p>
            <a:r>
              <a:rPr lang="en-US" sz="1200">
                <a:latin typeface="Lub Dub Medium" panose="020B0603030403020204" pitchFamily="34" charset="0"/>
              </a:rPr>
              <a:t>*For example, nitric oxide pathway mediators, endothelin receptor antagonists, prostacyclin pathway agonists, or a combination of these. </a:t>
            </a:r>
          </a:p>
        </p:txBody>
      </p:sp>
    </p:spTree>
    <p:extLst>
      <p:ext uri="{BB962C8B-B14F-4D97-AF65-F5344CB8AC3E}">
        <p14:creationId xmlns:p14="http://schemas.microsoft.com/office/powerpoint/2010/main" val="3474286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47</a:t>
            </a:fld>
            <a:endParaRPr lang="en-US"/>
          </a:p>
        </p:txBody>
      </p:sp>
      <p:graphicFrame>
        <p:nvGraphicFramePr>
          <p:cNvPr id="2" name="Table 1">
            <a:extLst>
              <a:ext uri="{FF2B5EF4-FFF2-40B4-BE49-F238E27FC236}">
                <a16:creationId xmlns:a16="http://schemas.microsoft.com/office/drawing/2014/main" id="{3DCF19EA-C352-37A9-5C5D-21076396C592}"/>
              </a:ext>
            </a:extLst>
          </p:cNvPr>
          <p:cNvGraphicFramePr>
            <a:graphicFrameLocks noGrp="1"/>
          </p:cNvGraphicFramePr>
          <p:nvPr>
            <p:extLst>
              <p:ext uri="{D42A27DB-BD31-4B8C-83A1-F6EECF244321}">
                <p14:modId xmlns:p14="http://schemas.microsoft.com/office/powerpoint/2010/main" val="2491922970"/>
              </p:ext>
            </p:extLst>
          </p:nvPr>
        </p:nvGraphicFramePr>
        <p:xfrm>
          <a:off x="1846421" y="1371600"/>
          <a:ext cx="10937558" cy="4812603"/>
        </p:xfrm>
        <a:graphic>
          <a:graphicData uri="http://schemas.openxmlformats.org/drawingml/2006/table">
            <a:tbl>
              <a:tblPr firstRow="1" firstCol="1" bandRow="1"/>
              <a:tblGrid>
                <a:gridCol w="1407254">
                  <a:extLst>
                    <a:ext uri="{9D8B030D-6E8A-4147-A177-3AD203B41FA5}">
                      <a16:colId xmlns:a16="http://schemas.microsoft.com/office/drawing/2014/main" val="3115198511"/>
                    </a:ext>
                  </a:extLst>
                </a:gridCol>
                <a:gridCol w="1215679">
                  <a:extLst>
                    <a:ext uri="{9D8B030D-6E8A-4147-A177-3AD203B41FA5}">
                      <a16:colId xmlns:a16="http://schemas.microsoft.com/office/drawing/2014/main" val="599538442"/>
                    </a:ext>
                  </a:extLst>
                </a:gridCol>
                <a:gridCol w="8314625">
                  <a:extLst>
                    <a:ext uri="{9D8B030D-6E8A-4147-A177-3AD203B41FA5}">
                      <a16:colId xmlns:a16="http://schemas.microsoft.com/office/drawing/2014/main" val="3744638467"/>
                    </a:ext>
                  </a:extLst>
                </a:gridCol>
              </a:tblGrid>
              <a:tr h="39370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severe† pulmonary hypertension (PH) undergoing elevated-risk NCS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referral to or consultation with a specialized PH center that can support risk assessment, optimization, and postoperative management (with consideration of intensive care after NCS) is reasonable to reduce perioperative cardiopulmonary complications.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803255"/>
                  </a:ext>
                </a:extLst>
              </a:tr>
              <a:tr h="565150">
                <a:tc>
                  <a:txBody>
                    <a:bodyPr/>
                    <a:lstStyle/>
                    <a:p>
                      <a:pPr marL="0" marR="0" algn="ctr">
                        <a:lnSpc>
                          <a:spcPct val="150000"/>
                        </a:lnSpc>
                        <a:spcBef>
                          <a:spcPts val="0"/>
                        </a:spcBef>
                        <a:spcAft>
                          <a:spcPts val="0"/>
                        </a:spcAft>
                      </a:pPr>
                      <a:r>
                        <a:rPr lang="en-US" sz="1800" b="1">
                          <a:solidFill>
                            <a:srgbClr val="000000"/>
                          </a:solidFill>
                          <a:effectLst/>
                          <a:highlight>
                            <a:srgbClr val="F2D52B"/>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2D52B"/>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52B"/>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patients with severe† PH undergoing elevated-risk NCS, invasive hemodynamic monitoring is reasonable to guide intraoperative and postoperative care.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3512346"/>
                  </a:ext>
                </a:extLst>
              </a:tr>
              <a:tr h="393700">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FrutigerLTStd-Light"/>
                          <a:cs typeface="Arial" panose="020B0604020202020204" pitchFamily="34" charset="0"/>
                        </a:rPr>
                        <a:t>In patients with precapillary PH undergoing elevated-risk NCS, perioperative administration of short-acting inhaled pulmonary vasodilators (</a:t>
                      </a:r>
                      <a:r>
                        <a:rPr lang="en-US" sz="1800" b="1" err="1">
                          <a:effectLst/>
                          <a:latin typeface="Times New Roman" panose="02020603050405020304" pitchFamily="18" charset="0"/>
                          <a:ea typeface="FrutigerLTStd-Light"/>
                          <a:cs typeface="Arial" panose="020B0604020202020204" pitchFamily="34" charset="0"/>
                        </a:rPr>
                        <a:t>eg</a:t>
                      </a:r>
                      <a:r>
                        <a:rPr lang="en-US" sz="1800" b="1">
                          <a:effectLst/>
                          <a:latin typeface="Times New Roman" panose="02020603050405020304" pitchFamily="18" charset="0"/>
                          <a:ea typeface="FrutigerLTStd-Light"/>
                          <a:cs typeface="Arial" panose="020B0604020202020204" pitchFamily="34" charset="0"/>
                        </a:rPr>
                        <a:t>, nitric oxide, aerosolized </a:t>
                      </a:r>
                      <a:r>
                        <a:rPr lang="en-US" sz="1800" b="1" err="1">
                          <a:effectLst/>
                          <a:latin typeface="Times New Roman" panose="02020603050405020304" pitchFamily="18" charset="0"/>
                          <a:ea typeface="FrutigerLTStd-Light"/>
                          <a:cs typeface="Arial" panose="020B0604020202020204" pitchFamily="34" charset="0"/>
                        </a:rPr>
                        <a:t>prostacyclins</a:t>
                      </a:r>
                      <a:r>
                        <a:rPr lang="en-US" sz="1800" b="1">
                          <a:effectLst/>
                          <a:latin typeface="Times New Roman" panose="02020603050405020304" pitchFamily="18" charset="0"/>
                          <a:ea typeface="FrutigerLTStd-Light"/>
                          <a:cs typeface="Arial" panose="020B0604020202020204" pitchFamily="34" charset="0"/>
                        </a:rPr>
                        <a:t>) may be reasonable to reduce elevated RV afterload and prevent acute decompensated right HF.</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029816"/>
                  </a:ext>
                </a:extLst>
              </a:tr>
            </a:tbl>
          </a:graphicData>
        </a:graphic>
      </p:graphicFrame>
      <p:sp>
        <p:nvSpPr>
          <p:cNvPr id="3" name="TextBox 2">
            <a:extLst>
              <a:ext uri="{FF2B5EF4-FFF2-40B4-BE49-F238E27FC236}">
                <a16:creationId xmlns:a16="http://schemas.microsoft.com/office/drawing/2014/main" id="{257119EC-16F4-C685-3A13-D384FBBBB724}"/>
              </a:ext>
            </a:extLst>
          </p:cNvPr>
          <p:cNvSpPr txBox="1"/>
          <p:nvPr/>
        </p:nvSpPr>
        <p:spPr>
          <a:xfrm>
            <a:off x="4326526" y="685800"/>
            <a:ext cx="5977348" cy="523220"/>
          </a:xfrm>
          <a:prstGeom prst="rect">
            <a:avLst/>
          </a:prstGeom>
          <a:noFill/>
        </p:spPr>
        <p:txBody>
          <a:bodyPr wrap="square">
            <a:spAutoFit/>
          </a:bodyPr>
          <a:lstStyle/>
          <a:p>
            <a:r>
              <a:rPr lang="en-US" sz="2800">
                <a:latin typeface="Lub Dub Medium" panose="020B0603030403020204" pitchFamily="34" charset="0"/>
              </a:rPr>
              <a:t>Pulmonary Hypertension (</a:t>
            </a:r>
            <a:r>
              <a:rPr lang="en-US" sz="2800" err="1">
                <a:latin typeface="Lub Dub Medium" panose="020B0603030403020204" pitchFamily="34" charset="0"/>
              </a:rPr>
              <a:t>con’t</a:t>
            </a:r>
            <a:r>
              <a:rPr lang="en-US" sz="2800">
                <a:latin typeface="Lub Dub Medium" panose="020B0603030403020204" pitchFamily="34" charset="0"/>
              </a:rPr>
              <a:t>.)</a:t>
            </a:r>
          </a:p>
        </p:txBody>
      </p:sp>
      <p:sp>
        <p:nvSpPr>
          <p:cNvPr id="6" name="TextBox 5">
            <a:extLst>
              <a:ext uri="{FF2B5EF4-FFF2-40B4-BE49-F238E27FC236}">
                <a16:creationId xmlns:a16="http://schemas.microsoft.com/office/drawing/2014/main" id="{1F9FAB80-A101-63CF-6D7E-0C0AF6FFC008}"/>
              </a:ext>
            </a:extLst>
          </p:cNvPr>
          <p:cNvSpPr txBox="1"/>
          <p:nvPr/>
        </p:nvSpPr>
        <p:spPr>
          <a:xfrm>
            <a:off x="1177131" y="6343471"/>
            <a:ext cx="12276137" cy="1200329"/>
          </a:xfrm>
          <a:prstGeom prst="rect">
            <a:avLst/>
          </a:prstGeom>
          <a:noFill/>
        </p:spPr>
        <p:txBody>
          <a:bodyPr wrap="square">
            <a:spAutoFit/>
          </a:bodyPr>
          <a:lstStyle/>
          <a:p>
            <a:r>
              <a:rPr lang="en-US" sz="1200">
                <a:latin typeface="Lub Dub Medium" panose="020B0603030403020204" pitchFamily="34" charset="0"/>
              </a:rPr>
              <a:t>†Severe PH is defined according to hemodynamics (severe precapillary PH component by right heart catheterization and echocardiography) and additional data derived from clinical assessment, exercise tests, and laboratory biomarkers. Hemodynamically, severe PH displays a mean pulmonary artery (PA) pressure &gt;40 mm Hg, pulmonary vascular resistance &gt;5 Wood units, or echocardiographic evidence of significant RV dysfunction (</a:t>
            </a:r>
            <a:r>
              <a:rPr lang="en-US" sz="1200" err="1">
                <a:latin typeface="Lub Dub Medium" panose="020B0603030403020204" pitchFamily="34" charset="0"/>
              </a:rPr>
              <a:t>eg</a:t>
            </a:r>
            <a:r>
              <a:rPr lang="en-US" sz="1200">
                <a:latin typeface="Lub Dub Medium" panose="020B0603030403020204" pitchFamily="34" charset="0"/>
              </a:rPr>
              <a:t>, RV-to-LV diastolic diameter ratio &gt;0.8 or RV dysfunction that is graded as moderate or severe). Although all 5 World Symposium Pulmonary Hypertension group classifications display some degree of risk for developing severe PH, Group 1 (PAH), Group 3 (PH due to lung disease), and Group 4 (chronic thromboembolic PH) are at high risk for developing severe PH if left untreated and may be best managed and followed at a center with PH specialists. </a:t>
            </a:r>
          </a:p>
        </p:txBody>
      </p:sp>
    </p:spTree>
    <p:extLst>
      <p:ext uri="{BB962C8B-B14F-4D97-AF65-F5344CB8AC3E}">
        <p14:creationId xmlns:p14="http://schemas.microsoft.com/office/powerpoint/2010/main" val="46863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D65592-7D01-2AE9-AF6A-DED4911DED6A}"/>
              </a:ext>
            </a:extLst>
          </p:cNvPr>
          <p:cNvSpPr txBox="1"/>
          <p:nvPr/>
        </p:nvSpPr>
        <p:spPr>
          <a:xfrm>
            <a:off x="4478926" y="1600200"/>
            <a:ext cx="5672547" cy="523220"/>
          </a:xfrm>
          <a:prstGeom prst="rect">
            <a:avLst/>
          </a:prstGeom>
          <a:noFill/>
        </p:spPr>
        <p:txBody>
          <a:bodyPr wrap="square">
            <a:spAutoFit/>
          </a:bodyPr>
          <a:lstStyle/>
          <a:p>
            <a:r>
              <a:rPr lang="en-US" sz="2800">
                <a:latin typeface="Lub Dub Medium" panose="020B0603030403020204" pitchFamily="34" charset="0"/>
              </a:rPr>
              <a:t>Adult Congenital Heart Disease </a:t>
            </a:r>
          </a:p>
        </p:txBody>
      </p:sp>
      <p:graphicFrame>
        <p:nvGraphicFramePr>
          <p:cNvPr id="3" name="Table 2">
            <a:extLst>
              <a:ext uri="{FF2B5EF4-FFF2-40B4-BE49-F238E27FC236}">
                <a16:creationId xmlns:a16="http://schemas.microsoft.com/office/drawing/2014/main" id="{766512E7-63D7-2882-C2CC-B72B384E8567}"/>
              </a:ext>
            </a:extLst>
          </p:cNvPr>
          <p:cNvGraphicFramePr>
            <a:graphicFrameLocks noGrp="1"/>
          </p:cNvGraphicFramePr>
          <p:nvPr>
            <p:extLst>
              <p:ext uri="{D42A27DB-BD31-4B8C-83A1-F6EECF244321}">
                <p14:modId xmlns:p14="http://schemas.microsoft.com/office/powerpoint/2010/main" val="2476716467"/>
              </p:ext>
            </p:extLst>
          </p:nvPr>
        </p:nvGraphicFramePr>
        <p:xfrm>
          <a:off x="2798920" y="2531458"/>
          <a:ext cx="9032558" cy="3166683"/>
        </p:xfrm>
        <a:graphic>
          <a:graphicData uri="http://schemas.openxmlformats.org/drawingml/2006/table">
            <a:tbl>
              <a:tblPr firstRow="1" firstCol="1" bandRow="1"/>
              <a:tblGrid>
                <a:gridCol w="1007850">
                  <a:extLst>
                    <a:ext uri="{9D8B030D-6E8A-4147-A177-3AD203B41FA5}">
                      <a16:colId xmlns:a16="http://schemas.microsoft.com/office/drawing/2014/main" val="3495412314"/>
                    </a:ext>
                  </a:extLst>
                </a:gridCol>
                <a:gridCol w="1012733">
                  <a:extLst>
                    <a:ext uri="{9D8B030D-6E8A-4147-A177-3AD203B41FA5}">
                      <a16:colId xmlns:a16="http://schemas.microsoft.com/office/drawing/2014/main" val="1862213290"/>
                    </a:ext>
                  </a:extLst>
                </a:gridCol>
                <a:gridCol w="7011975">
                  <a:extLst>
                    <a:ext uri="{9D8B030D-6E8A-4147-A177-3AD203B41FA5}">
                      <a16:colId xmlns:a16="http://schemas.microsoft.com/office/drawing/2014/main" val="1850420638"/>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 for Adult Congenital Heart Disease </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03044146"/>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966250"/>
                  </a:ext>
                </a:extLst>
              </a:tr>
              <a:tr h="49657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 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intermediate- to elevated-risk congenital heart disease (CHD) lesions (Table 10) undergoing elective NCS, preoperative consultation with an adult congenital heart disease (ACHD) specialist is recommended before the surgery.*</a:t>
                      </a:r>
                      <a:endParaRPr lang="en-US" sz="1800">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456696"/>
                  </a:ext>
                </a:extLst>
              </a:tr>
            </a:tbl>
          </a:graphicData>
        </a:graphic>
      </p:graphicFrame>
      <p:sp>
        <p:nvSpPr>
          <p:cNvPr id="5" name="TextBox 4">
            <a:extLst>
              <a:ext uri="{FF2B5EF4-FFF2-40B4-BE49-F238E27FC236}">
                <a16:creationId xmlns:a16="http://schemas.microsoft.com/office/drawing/2014/main" id="{79F547C5-2BEB-5A42-6A95-760142AE6439}"/>
              </a:ext>
            </a:extLst>
          </p:cNvPr>
          <p:cNvSpPr txBox="1"/>
          <p:nvPr/>
        </p:nvSpPr>
        <p:spPr>
          <a:xfrm>
            <a:off x="2798920" y="5967679"/>
            <a:ext cx="5774327" cy="276999"/>
          </a:xfrm>
          <a:prstGeom prst="rect">
            <a:avLst/>
          </a:prstGeom>
          <a:noFill/>
        </p:spPr>
        <p:txBody>
          <a:bodyPr wrap="square">
            <a:spAutoFit/>
          </a:bodyPr>
          <a:lstStyle/>
          <a:p>
            <a:r>
              <a:rPr lang="en-US" sz="1200">
                <a:latin typeface="Lub Dub Medium" panose="020B0603030403020204" pitchFamily="34" charset="0"/>
              </a:rPr>
              <a:t> *Modified from the “2018 AHA/ACC Guideline for Management of ACHD.”</a:t>
            </a:r>
          </a:p>
        </p:txBody>
      </p:sp>
    </p:spTree>
    <p:extLst>
      <p:ext uri="{BB962C8B-B14F-4D97-AF65-F5344CB8AC3E}">
        <p14:creationId xmlns:p14="http://schemas.microsoft.com/office/powerpoint/2010/main" val="4105549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49</a:t>
            </a:fld>
            <a:endParaRPr lang="en-US"/>
          </a:p>
        </p:txBody>
      </p:sp>
      <p:sp>
        <p:nvSpPr>
          <p:cNvPr id="2" name="TextBox 1">
            <a:extLst>
              <a:ext uri="{FF2B5EF4-FFF2-40B4-BE49-F238E27FC236}">
                <a16:creationId xmlns:a16="http://schemas.microsoft.com/office/drawing/2014/main" id="{141E7392-FBE2-DA98-168D-256779FE04FF}"/>
              </a:ext>
            </a:extLst>
          </p:cNvPr>
          <p:cNvSpPr txBox="1"/>
          <p:nvPr/>
        </p:nvSpPr>
        <p:spPr>
          <a:xfrm>
            <a:off x="3725362" y="1066800"/>
            <a:ext cx="7179674" cy="954107"/>
          </a:xfrm>
          <a:prstGeom prst="rect">
            <a:avLst/>
          </a:prstGeom>
          <a:noFill/>
        </p:spPr>
        <p:txBody>
          <a:bodyPr wrap="square">
            <a:spAutoFit/>
          </a:bodyPr>
          <a:lstStyle/>
          <a:p>
            <a:r>
              <a:rPr lang="en-US" sz="2800">
                <a:latin typeface="Lub Dub Medium" panose="020B0603030403020204" pitchFamily="34" charset="0"/>
              </a:rPr>
              <a:t>Table 10. ACHD Risk Stratification Before Noncardiac Surgery</a:t>
            </a:r>
          </a:p>
        </p:txBody>
      </p:sp>
      <p:graphicFrame>
        <p:nvGraphicFramePr>
          <p:cNvPr id="3" name="Table 2">
            <a:extLst>
              <a:ext uri="{FF2B5EF4-FFF2-40B4-BE49-F238E27FC236}">
                <a16:creationId xmlns:a16="http://schemas.microsoft.com/office/drawing/2014/main" id="{98407020-ACD3-88C9-347A-64FCC4948D6A}"/>
              </a:ext>
            </a:extLst>
          </p:cNvPr>
          <p:cNvGraphicFramePr>
            <a:graphicFrameLocks noGrp="1"/>
          </p:cNvGraphicFramePr>
          <p:nvPr>
            <p:extLst>
              <p:ext uri="{D42A27DB-BD31-4B8C-83A1-F6EECF244321}">
                <p14:modId xmlns:p14="http://schemas.microsoft.com/office/powerpoint/2010/main" val="1508557520"/>
              </p:ext>
            </p:extLst>
          </p:nvPr>
        </p:nvGraphicFramePr>
        <p:xfrm>
          <a:off x="1798637" y="2304859"/>
          <a:ext cx="11033125" cy="3208402"/>
        </p:xfrm>
        <a:graphic>
          <a:graphicData uri="http://schemas.openxmlformats.org/drawingml/2006/table">
            <a:tbl>
              <a:tblPr firstRow="1" firstCol="1" bandRow="1"/>
              <a:tblGrid>
                <a:gridCol w="2063194">
                  <a:extLst>
                    <a:ext uri="{9D8B030D-6E8A-4147-A177-3AD203B41FA5}">
                      <a16:colId xmlns:a16="http://schemas.microsoft.com/office/drawing/2014/main" val="3948136210"/>
                    </a:ext>
                  </a:extLst>
                </a:gridCol>
                <a:gridCol w="3148854">
                  <a:extLst>
                    <a:ext uri="{9D8B030D-6E8A-4147-A177-3AD203B41FA5}">
                      <a16:colId xmlns:a16="http://schemas.microsoft.com/office/drawing/2014/main" val="3179286683"/>
                    </a:ext>
                  </a:extLst>
                </a:gridCol>
                <a:gridCol w="5821077">
                  <a:extLst>
                    <a:ext uri="{9D8B030D-6E8A-4147-A177-3AD203B41FA5}">
                      <a16:colId xmlns:a16="http://schemas.microsoft.com/office/drawing/2014/main" val="593179906"/>
                    </a:ext>
                  </a:extLst>
                </a:gridCol>
              </a:tblGrid>
              <a:tr h="0">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Anatomy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Functional/Hemodynamic Status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952131"/>
                  </a:ext>
                </a:extLst>
              </a:tr>
              <a:tr h="0">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Low 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 Patients with isolated small CHD lesions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Patients with repaired CHD lesion with no residual shunt</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Patients with bicuspid aortic valve disease and </a:t>
                      </a:r>
                      <a:r>
                        <a:rPr lang="en-US" sz="1800" err="1">
                          <a:effectLst/>
                          <a:latin typeface="Times New Roman" panose="02020603050405020304" pitchFamily="18" charset="0"/>
                          <a:ea typeface="Times New Roman" panose="02020603050405020304" pitchFamily="18" charset="0"/>
                          <a:cs typeface="Arial" panose="020B0604020202020204" pitchFamily="34" charset="0"/>
                        </a:rPr>
                        <a:t>aortopathy</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NYHA class I functional status, normal exercise capacity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No chamber enlargement on imaging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No residual shunt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No PAH</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No arrhythmias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091706"/>
                  </a:ext>
                </a:extLst>
              </a:tr>
            </a:tbl>
          </a:graphicData>
        </a:graphic>
      </p:graphicFrame>
      <p:sp>
        <p:nvSpPr>
          <p:cNvPr id="6" name="TextBox 5">
            <a:extLst>
              <a:ext uri="{FF2B5EF4-FFF2-40B4-BE49-F238E27FC236}">
                <a16:creationId xmlns:a16="http://schemas.microsoft.com/office/drawing/2014/main" id="{FC2E3769-D392-67AC-2A6F-F8CDBBB7B0ED}"/>
              </a:ext>
            </a:extLst>
          </p:cNvPr>
          <p:cNvSpPr txBox="1"/>
          <p:nvPr/>
        </p:nvSpPr>
        <p:spPr>
          <a:xfrm>
            <a:off x="1798637" y="6096000"/>
            <a:ext cx="11033125" cy="830997"/>
          </a:xfrm>
          <a:prstGeom prst="rect">
            <a:avLst/>
          </a:prstGeom>
          <a:noFill/>
        </p:spPr>
        <p:txBody>
          <a:bodyPr wrap="square">
            <a:spAutoFit/>
          </a:bodyPr>
          <a:lstStyle/>
          <a:p>
            <a:r>
              <a:rPr lang="en-US" sz="1200">
                <a:latin typeface="Lub Dub Medium" panose="020B0603030403020204" pitchFamily="34" charset="0"/>
              </a:rPr>
              <a:t>ASD indicates atrial septal defect; AVSD, atrioventricular septal defect; CCTGA, congenitally corrected transposition of the great arteries; CHD, congenital heart disease; CoA, coarctation of the aorta; d-TGA, dextro-transposition of the great arteries; FC, functional class; HF, heart failure; L-TGA, </a:t>
            </a:r>
            <a:r>
              <a:rPr lang="en-US" sz="1200" err="1">
                <a:latin typeface="Lub Dub Medium" panose="020B0603030403020204" pitchFamily="34" charset="0"/>
              </a:rPr>
              <a:t>Levo</a:t>
            </a:r>
            <a:r>
              <a:rPr lang="en-US" sz="1200">
                <a:latin typeface="Lub Dub Medium" panose="020B0603030403020204" pitchFamily="34" charset="0"/>
              </a:rPr>
              <a:t>-transposition of the great arteries; NYHA, New York Heart Association; PA, pulmonary artery; PAH, pulmonary arterial hypertension; TGA, transposition of the great arteries; VHD, valvular heart disease, anatomic and physiological; and VSD, ventricular septal defect.</a:t>
            </a:r>
          </a:p>
        </p:txBody>
      </p:sp>
    </p:spTree>
    <p:extLst>
      <p:ext uri="{BB962C8B-B14F-4D97-AF65-F5344CB8AC3E}">
        <p14:creationId xmlns:p14="http://schemas.microsoft.com/office/powerpoint/2010/main" val="207652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a:p>
        </p:txBody>
      </p:sp>
      <p:sp>
        <p:nvSpPr>
          <p:cNvPr id="2" name="Title 3">
            <a:extLst>
              <a:ext uri="{FF2B5EF4-FFF2-40B4-BE49-F238E27FC236}">
                <a16:creationId xmlns:a16="http://schemas.microsoft.com/office/drawing/2014/main" id="{9EF430EB-9065-B8D4-139F-EC5D71E3908B}"/>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36B94BFE-BE8D-F478-D2B4-DCD03D211CCA}"/>
              </a:ext>
            </a:extLst>
          </p:cNvPr>
          <p:cNvSpPr txBox="1"/>
          <p:nvPr/>
        </p:nvSpPr>
        <p:spPr>
          <a:xfrm>
            <a:off x="1981200" y="2960638"/>
            <a:ext cx="10668000" cy="2308324"/>
          </a:xfrm>
          <a:prstGeom prst="rect">
            <a:avLst/>
          </a:prstGeom>
          <a:noFill/>
        </p:spPr>
        <p:txBody>
          <a:bodyPr wrap="square">
            <a:spAutoFit/>
          </a:bodyPr>
          <a:lstStyle/>
          <a:p>
            <a:r>
              <a:rPr lang="en-US" sz="3600" b="1">
                <a:latin typeface="Lub Dub Medium" panose="020B0603030403020204" pitchFamily="34" charset="0"/>
              </a:rPr>
              <a:t>1. </a:t>
            </a:r>
            <a:r>
              <a:rPr lang="en-US" sz="3600">
                <a:latin typeface="Lub Dub Medium" panose="020B0603030403020204" pitchFamily="34" charset="0"/>
              </a:rPr>
              <a:t>A stepwise approach to perioperative cardiac assessment assists clinicians in determining when surgery should proceed or when a pause for further evaluation is warranted. </a:t>
            </a:r>
          </a:p>
        </p:txBody>
      </p:sp>
    </p:spTree>
    <p:extLst>
      <p:ext uri="{BB962C8B-B14F-4D97-AF65-F5344CB8AC3E}">
        <p14:creationId xmlns:p14="http://schemas.microsoft.com/office/powerpoint/2010/main" val="1965175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D9F9-F16B-9511-1AEB-2DD084688EBD}"/>
              </a:ext>
            </a:extLst>
          </p:cNvPr>
          <p:cNvSpPr txBox="1"/>
          <p:nvPr/>
        </p:nvSpPr>
        <p:spPr>
          <a:xfrm>
            <a:off x="1600200" y="6629400"/>
            <a:ext cx="11033125" cy="830997"/>
          </a:xfrm>
          <a:prstGeom prst="rect">
            <a:avLst/>
          </a:prstGeom>
          <a:noFill/>
        </p:spPr>
        <p:txBody>
          <a:bodyPr wrap="square">
            <a:spAutoFit/>
          </a:bodyPr>
          <a:lstStyle/>
          <a:p>
            <a:r>
              <a:rPr lang="en-US" sz="1200">
                <a:latin typeface="Lub Dub Medium" panose="020B0603030403020204" pitchFamily="34" charset="0"/>
              </a:rPr>
              <a:t>ASD indicates atrial septal defect; AVSD, atrioventricular septal defect; CCTGA, congenitally corrected transposition of the great arteries; CHD, congenital heart disease; CoA, coarctation of the aorta; d-TGA, dextro-transposition of the great arteries; FC, functional class; HF, heart failure; L-TGA, </a:t>
            </a:r>
            <a:r>
              <a:rPr lang="en-US" sz="1200" err="1">
                <a:latin typeface="Lub Dub Medium" panose="020B0603030403020204" pitchFamily="34" charset="0"/>
              </a:rPr>
              <a:t>Levo</a:t>
            </a:r>
            <a:r>
              <a:rPr lang="en-US" sz="1200">
                <a:latin typeface="Lub Dub Medium" panose="020B0603030403020204" pitchFamily="34" charset="0"/>
              </a:rPr>
              <a:t>-transposition of the great arteries; NYHA, New York Heart Association; PA, pulmonary artery; PAH, pulmonary arterial hypertension; TGA, transposition of the great arteries; VHD, valvular heart disease, anatomic and physiological; and VSD, ventricular septal defect.</a:t>
            </a:r>
          </a:p>
        </p:txBody>
      </p:sp>
      <p:sp>
        <p:nvSpPr>
          <p:cNvPr id="4" name="TextBox 3">
            <a:extLst>
              <a:ext uri="{FF2B5EF4-FFF2-40B4-BE49-F238E27FC236}">
                <a16:creationId xmlns:a16="http://schemas.microsoft.com/office/drawing/2014/main" id="{C0C0B188-B052-515F-51CB-54461EF35D82}"/>
              </a:ext>
            </a:extLst>
          </p:cNvPr>
          <p:cNvSpPr txBox="1"/>
          <p:nvPr/>
        </p:nvSpPr>
        <p:spPr>
          <a:xfrm>
            <a:off x="3526925" y="219373"/>
            <a:ext cx="7179674" cy="954107"/>
          </a:xfrm>
          <a:prstGeom prst="rect">
            <a:avLst/>
          </a:prstGeom>
          <a:noFill/>
        </p:spPr>
        <p:txBody>
          <a:bodyPr wrap="square">
            <a:spAutoFit/>
          </a:bodyPr>
          <a:lstStyle/>
          <a:p>
            <a:r>
              <a:rPr lang="en-US" sz="2800">
                <a:latin typeface="Lub Dub Medium" panose="020B0603030403020204" pitchFamily="34" charset="0"/>
              </a:rPr>
              <a:t>Table 10. ACHD Risk Stratification Before Noncardiac Surgery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2D31D02E-AD2F-CE9C-61FC-3EBF419D6623}"/>
              </a:ext>
            </a:extLst>
          </p:cNvPr>
          <p:cNvGraphicFramePr>
            <a:graphicFrameLocks noGrp="1"/>
          </p:cNvGraphicFramePr>
          <p:nvPr>
            <p:extLst>
              <p:ext uri="{D42A27DB-BD31-4B8C-83A1-F6EECF244321}">
                <p14:modId xmlns:p14="http://schemas.microsoft.com/office/powerpoint/2010/main" val="3834867484"/>
              </p:ext>
            </p:extLst>
          </p:nvPr>
        </p:nvGraphicFramePr>
        <p:xfrm>
          <a:off x="1401762" y="1237508"/>
          <a:ext cx="11430000" cy="5327863"/>
        </p:xfrm>
        <a:graphic>
          <a:graphicData uri="http://schemas.openxmlformats.org/drawingml/2006/table">
            <a:tbl>
              <a:tblPr firstRow="1" firstCol="1" bandRow="1"/>
              <a:tblGrid>
                <a:gridCol w="2265654">
                  <a:extLst>
                    <a:ext uri="{9D8B030D-6E8A-4147-A177-3AD203B41FA5}">
                      <a16:colId xmlns:a16="http://schemas.microsoft.com/office/drawing/2014/main" val="3948136210"/>
                    </a:ext>
                  </a:extLst>
                </a:gridCol>
                <a:gridCol w="3457849">
                  <a:extLst>
                    <a:ext uri="{9D8B030D-6E8A-4147-A177-3AD203B41FA5}">
                      <a16:colId xmlns:a16="http://schemas.microsoft.com/office/drawing/2014/main" val="3179286683"/>
                    </a:ext>
                  </a:extLst>
                </a:gridCol>
                <a:gridCol w="5706497">
                  <a:extLst>
                    <a:ext uri="{9D8B030D-6E8A-4147-A177-3AD203B41FA5}">
                      <a16:colId xmlns:a16="http://schemas.microsoft.com/office/drawing/2014/main" val="593179906"/>
                    </a:ext>
                  </a:extLst>
                </a:gridCol>
              </a:tblGrid>
              <a:tr h="345418">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Anatomy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Functional/Hemodynamic Status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952131"/>
                  </a:ext>
                </a:extLst>
              </a:tr>
              <a:tr h="4958102">
                <a:tc>
                  <a:txBody>
                    <a:bodyPr/>
                    <a:lstStyle/>
                    <a:p>
                      <a:pPr marL="219710" marR="0" indent="-228600">
                        <a:lnSpc>
                          <a:spcPct val="150000"/>
                        </a:lnSpc>
                        <a:spcBef>
                          <a:spcPts val="0"/>
                        </a:spcBef>
                        <a:spcAft>
                          <a:spcPts val="0"/>
                        </a:spcAft>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Intermediate 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Unrepaired moderate-large shunts (ASD, VSD, PDA, AVSD)</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Repaired CHD with moderate to large residual shunt (ASD, VSD, PDA, AVSD)</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Obstructive left-sided lesions (congenital mitral stenosis, subaortic stenosis, supravalvular aortic stenosis, coarctation of aorta) except the ones described as low risk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Obstructive right-sided lesion (pulmonary stenosis, branch pulmonary stenosis, repaired tetralogy of Fallot)</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NYHA class II-IV functional status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Limited exercise capacity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residual shunt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PAH</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cardiac chamber enlargement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Significant valvular dysfunction (more than mild in severity)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Arrhythmias requiring treatment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HF</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091706"/>
                  </a:ext>
                </a:extLst>
              </a:tr>
            </a:tbl>
          </a:graphicData>
        </a:graphic>
      </p:graphicFrame>
    </p:spTree>
    <p:extLst>
      <p:ext uri="{BB962C8B-B14F-4D97-AF65-F5344CB8AC3E}">
        <p14:creationId xmlns:p14="http://schemas.microsoft.com/office/powerpoint/2010/main" val="2684948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51</a:t>
            </a:fld>
            <a:endParaRPr lang="en-US"/>
          </a:p>
        </p:txBody>
      </p:sp>
      <p:sp>
        <p:nvSpPr>
          <p:cNvPr id="3" name="TextBox 2">
            <a:extLst>
              <a:ext uri="{FF2B5EF4-FFF2-40B4-BE49-F238E27FC236}">
                <a16:creationId xmlns:a16="http://schemas.microsoft.com/office/drawing/2014/main" id="{3F3C0AEB-4B29-2847-6FB2-B4D8BE0FB413}"/>
              </a:ext>
            </a:extLst>
          </p:cNvPr>
          <p:cNvSpPr txBox="1"/>
          <p:nvPr/>
        </p:nvSpPr>
        <p:spPr>
          <a:xfrm>
            <a:off x="1562100" y="5832901"/>
            <a:ext cx="11506200" cy="830997"/>
          </a:xfrm>
          <a:prstGeom prst="rect">
            <a:avLst/>
          </a:prstGeom>
          <a:noFill/>
        </p:spPr>
        <p:txBody>
          <a:bodyPr wrap="square">
            <a:spAutoFit/>
          </a:bodyPr>
          <a:lstStyle/>
          <a:p>
            <a:r>
              <a:rPr lang="en-US" sz="1200">
                <a:latin typeface="Lub Dub Medium" panose="020B0603030403020204" pitchFamily="34" charset="0"/>
              </a:rPr>
              <a:t>ASD indicates atrial septal defect; AVSD, atrioventricular septal defect; CCTGA, congenitally corrected transposition of the great arteries; CHD, congenital heart disease; CoA, coarctation of the aorta; d-TGA, dextro-transposition of the great arteries; FC, functional class; HF, heart failure; L-TGA, </a:t>
            </a:r>
            <a:r>
              <a:rPr lang="en-US" sz="1200" err="1">
                <a:latin typeface="Lub Dub Medium" panose="020B0603030403020204" pitchFamily="34" charset="0"/>
              </a:rPr>
              <a:t>Levo</a:t>
            </a:r>
            <a:r>
              <a:rPr lang="en-US" sz="1200">
                <a:latin typeface="Lub Dub Medium" panose="020B0603030403020204" pitchFamily="34" charset="0"/>
              </a:rPr>
              <a:t>-transposition of the great arteries; NYHA, New York Heart Association; PA, pulmonary artery; PAH, pulmonary arterial hypertension; TGA, transposition of the great arteries; VHD, valvular heart disease, anatomic and physiological; and VSD, ventricular septal defect.</a:t>
            </a:r>
          </a:p>
        </p:txBody>
      </p:sp>
      <p:sp>
        <p:nvSpPr>
          <p:cNvPr id="4" name="TextBox 3">
            <a:extLst>
              <a:ext uri="{FF2B5EF4-FFF2-40B4-BE49-F238E27FC236}">
                <a16:creationId xmlns:a16="http://schemas.microsoft.com/office/drawing/2014/main" id="{C7A9506B-8942-1597-01BF-FA6D016B7A04}"/>
              </a:ext>
            </a:extLst>
          </p:cNvPr>
          <p:cNvSpPr txBox="1"/>
          <p:nvPr/>
        </p:nvSpPr>
        <p:spPr>
          <a:xfrm>
            <a:off x="3725363" y="838200"/>
            <a:ext cx="7179674" cy="954107"/>
          </a:xfrm>
          <a:prstGeom prst="rect">
            <a:avLst/>
          </a:prstGeom>
          <a:noFill/>
        </p:spPr>
        <p:txBody>
          <a:bodyPr wrap="square">
            <a:spAutoFit/>
          </a:bodyPr>
          <a:lstStyle/>
          <a:p>
            <a:r>
              <a:rPr lang="en-US" sz="2800">
                <a:latin typeface="Lub Dub Medium" panose="020B0603030403020204" pitchFamily="34" charset="0"/>
              </a:rPr>
              <a:t>Table 10. ACHD Risk Stratification Before Noncardiac Surgery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5F8F5592-94F0-558B-B09E-BA98658067C4}"/>
              </a:ext>
            </a:extLst>
          </p:cNvPr>
          <p:cNvGraphicFramePr>
            <a:graphicFrameLocks noGrp="1"/>
          </p:cNvGraphicFramePr>
          <p:nvPr>
            <p:extLst>
              <p:ext uri="{D42A27DB-BD31-4B8C-83A1-F6EECF244321}">
                <p14:modId xmlns:p14="http://schemas.microsoft.com/office/powerpoint/2010/main" val="3751040568"/>
              </p:ext>
            </p:extLst>
          </p:nvPr>
        </p:nvGraphicFramePr>
        <p:xfrm>
          <a:off x="1549400" y="1981200"/>
          <a:ext cx="11430000" cy="3733800"/>
        </p:xfrm>
        <a:graphic>
          <a:graphicData uri="http://schemas.openxmlformats.org/drawingml/2006/table">
            <a:tbl>
              <a:tblPr firstRow="1" firstCol="1" bandRow="1"/>
              <a:tblGrid>
                <a:gridCol w="2265654">
                  <a:extLst>
                    <a:ext uri="{9D8B030D-6E8A-4147-A177-3AD203B41FA5}">
                      <a16:colId xmlns:a16="http://schemas.microsoft.com/office/drawing/2014/main" val="3948136210"/>
                    </a:ext>
                  </a:extLst>
                </a:gridCol>
                <a:gridCol w="3457849">
                  <a:extLst>
                    <a:ext uri="{9D8B030D-6E8A-4147-A177-3AD203B41FA5}">
                      <a16:colId xmlns:a16="http://schemas.microsoft.com/office/drawing/2014/main" val="3179286683"/>
                    </a:ext>
                  </a:extLst>
                </a:gridCol>
                <a:gridCol w="5706497">
                  <a:extLst>
                    <a:ext uri="{9D8B030D-6E8A-4147-A177-3AD203B41FA5}">
                      <a16:colId xmlns:a16="http://schemas.microsoft.com/office/drawing/2014/main" val="593179906"/>
                    </a:ext>
                  </a:extLst>
                </a:gridCol>
              </a:tblGrid>
              <a:tr h="345418">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Anatomy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Functional/Hemodynamic Status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952131"/>
                  </a:ext>
                </a:extLst>
              </a:tr>
              <a:tr h="3364039">
                <a:tc>
                  <a:txBody>
                    <a:bodyPr/>
                    <a:lstStyle/>
                    <a:p>
                      <a:pPr marL="219710" marR="0" indent="-228600">
                        <a:lnSpc>
                          <a:spcPct val="150000"/>
                        </a:lnSpc>
                        <a:spcBef>
                          <a:spcPts val="0"/>
                        </a:spcBef>
                        <a:spcAft>
                          <a:spcPts val="0"/>
                        </a:spcAft>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Intermediate 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Ebstein anomaly (disease spectrum includes mild, moderate, and severe variations)</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Anomalous coronary artery arising from the pulmonary artery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Anomalous aortic origin of a coronary artery from the opposite sinus, especially with an </a:t>
                      </a:r>
                      <a:r>
                        <a:rPr kumimoji="0" lang="en-US" sz="1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interarterial</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or intramural course</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NYHA class II-IV functional status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Limited exercise capacity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residual shunt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PAH</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cardiac chamber enlargement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Significant valvular dysfunction (more than mild in severity)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Arrhythmias requiring treatment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HF</a:t>
                      </a: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091706"/>
                  </a:ext>
                </a:extLst>
              </a:tr>
            </a:tbl>
          </a:graphicData>
        </a:graphic>
      </p:graphicFrame>
    </p:spTree>
    <p:extLst>
      <p:ext uri="{BB962C8B-B14F-4D97-AF65-F5344CB8AC3E}">
        <p14:creationId xmlns:p14="http://schemas.microsoft.com/office/powerpoint/2010/main" val="3300913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F2309-10D9-DE65-EFE5-8BB8DA5E0848}"/>
              </a:ext>
            </a:extLst>
          </p:cNvPr>
          <p:cNvSpPr txBox="1"/>
          <p:nvPr/>
        </p:nvSpPr>
        <p:spPr>
          <a:xfrm>
            <a:off x="1265237" y="5874603"/>
            <a:ext cx="12099925" cy="830997"/>
          </a:xfrm>
          <a:prstGeom prst="rect">
            <a:avLst/>
          </a:prstGeom>
          <a:noFill/>
        </p:spPr>
        <p:txBody>
          <a:bodyPr wrap="square">
            <a:spAutoFit/>
          </a:bodyPr>
          <a:lstStyle/>
          <a:p>
            <a:r>
              <a:rPr lang="en-US" sz="1200">
                <a:latin typeface="Lub Dub Medium" panose="020B0603030403020204" pitchFamily="34" charset="0"/>
              </a:rPr>
              <a:t>ASD indicates atrial septal defect; AVSD, atrioventricular septal defect; CCTGA, congenitally corrected transposition of the great arteries; CHD, congenital heart disease; CoA, coarctation of the aorta; d-TGA, dextro-transposition of the great arteries; FC, functional class; HF, heart failure; L-TGA, </a:t>
            </a:r>
            <a:r>
              <a:rPr lang="en-US" sz="1200" err="1">
                <a:latin typeface="Lub Dub Medium" panose="020B0603030403020204" pitchFamily="34" charset="0"/>
              </a:rPr>
              <a:t>Levo</a:t>
            </a:r>
            <a:r>
              <a:rPr lang="en-US" sz="1200">
                <a:latin typeface="Lub Dub Medium" panose="020B0603030403020204" pitchFamily="34" charset="0"/>
              </a:rPr>
              <a:t>-transposition of the great arteries; NYHA, New York Heart Association; PA, pulmonary artery; PAH, pulmonary arterial hypertension; TGA, transposition of the great arteries; VHD, valvular heart disease, anatomic and physiological; and VSD, ventricular septal defect.</a:t>
            </a:r>
          </a:p>
        </p:txBody>
      </p:sp>
      <p:sp>
        <p:nvSpPr>
          <p:cNvPr id="4" name="TextBox 3">
            <a:extLst>
              <a:ext uri="{FF2B5EF4-FFF2-40B4-BE49-F238E27FC236}">
                <a16:creationId xmlns:a16="http://schemas.microsoft.com/office/drawing/2014/main" id="{292B2ED3-568E-62DA-10E7-B8E1A0849DB1}"/>
              </a:ext>
            </a:extLst>
          </p:cNvPr>
          <p:cNvSpPr txBox="1"/>
          <p:nvPr/>
        </p:nvSpPr>
        <p:spPr>
          <a:xfrm>
            <a:off x="3725361" y="947691"/>
            <a:ext cx="7179674" cy="954107"/>
          </a:xfrm>
          <a:prstGeom prst="rect">
            <a:avLst/>
          </a:prstGeom>
          <a:noFill/>
        </p:spPr>
        <p:txBody>
          <a:bodyPr wrap="square">
            <a:spAutoFit/>
          </a:bodyPr>
          <a:lstStyle/>
          <a:p>
            <a:r>
              <a:rPr lang="en-US" sz="2800">
                <a:latin typeface="Lub Dub Medium" panose="020B0603030403020204" pitchFamily="34" charset="0"/>
              </a:rPr>
              <a:t>Table 10. ACHD Risk Stratification Before Noncardiac Surgery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DB91179D-BD8E-B838-66C7-1F0E14BD9A7B}"/>
              </a:ext>
            </a:extLst>
          </p:cNvPr>
          <p:cNvGraphicFramePr>
            <a:graphicFrameLocks noGrp="1"/>
          </p:cNvGraphicFramePr>
          <p:nvPr>
            <p:extLst>
              <p:ext uri="{D42A27DB-BD31-4B8C-83A1-F6EECF244321}">
                <p14:modId xmlns:p14="http://schemas.microsoft.com/office/powerpoint/2010/main" val="1875465575"/>
              </p:ext>
            </p:extLst>
          </p:nvPr>
        </p:nvGraphicFramePr>
        <p:xfrm>
          <a:off x="1600198" y="2021300"/>
          <a:ext cx="11430000" cy="3733800"/>
        </p:xfrm>
        <a:graphic>
          <a:graphicData uri="http://schemas.openxmlformats.org/drawingml/2006/table">
            <a:tbl>
              <a:tblPr firstRow="1" firstCol="1" bandRow="1"/>
              <a:tblGrid>
                <a:gridCol w="2265654">
                  <a:extLst>
                    <a:ext uri="{9D8B030D-6E8A-4147-A177-3AD203B41FA5}">
                      <a16:colId xmlns:a16="http://schemas.microsoft.com/office/drawing/2014/main" val="3948136210"/>
                    </a:ext>
                  </a:extLst>
                </a:gridCol>
                <a:gridCol w="3457849">
                  <a:extLst>
                    <a:ext uri="{9D8B030D-6E8A-4147-A177-3AD203B41FA5}">
                      <a16:colId xmlns:a16="http://schemas.microsoft.com/office/drawing/2014/main" val="3179286683"/>
                    </a:ext>
                  </a:extLst>
                </a:gridCol>
                <a:gridCol w="5706497">
                  <a:extLst>
                    <a:ext uri="{9D8B030D-6E8A-4147-A177-3AD203B41FA5}">
                      <a16:colId xmlns:a16="http://schemas.microsoft.com/office/drawing/2014/main" val="593179906"/>
                    </a:ext>
                  </a:extLst>
                </a:gridCol>
              </a:tblGrid>
              <a:tr h="345418">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Anatomy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Functional/Hemodynamic Status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952131"/>
                  </a:ext>
                </a:extLst>
              </a:tr>
              <a:tr h="3364039">
                <a:tc>
                  <a:txBody>
                    <a:bodyPr/>
                    <a:lstStyle/>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Elevated risk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Single-ventricle patients (palliated or status post Fontan procedure), unrepaired or palliated cyanotic CHD, double outlet right ventricle, pulmonary atresia, truncus arteriosus, TGA (classic or d-TGA; CCTGA or l-TGA), interrupted aortic arch</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NYHA class II-IV functional status </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Limited exercise capacity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Significant valvular dysfunction (more than mild in severity)</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Arrhythmias requiring treatment</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PAH</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19710" marR="0" lvl="0" indent="-22860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Presence of HF</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091706"/>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2" name="TextBox 1">
            <a:extLst>
              <a:ext uri="{FF2B5EF4-FFF2-40B4-BE49-F238E27FC236}">
                <a16:creationId xmlns:a16="http://schemas.microsoft.com/office/drawing/2014/main" id="{A147823F-F605-0267-1D4A-74BE9DE464D7}"/>
              </a:ext>
            </a:extLst>
          </p:cNvPr>
          <p:cNvSpPr txBox="1"/>
          <p:nvPr/>
        </p:nvSpPr>
        <p:spPr>
          <a:xfrm>
            <a:off x="2133600" y="914400"/>
            <a:ext cx="10744200" cy="523220"/>
          </a:xfrm>
          <a:prstGeom prst="rect">
            <a:avLst/>
          </a:prstGeom>
          <a:noFill/>
        </p:spPr>
        <p:txBody>
          <a:bodyPr wrap="square">
            <a:spAutoFit/>
          </a:bodyPr>
          <a:lstStyle/>
          <a:p>
            <a:r>
              <a:rPr lang="en-US" sz="2800">
                <a:latin typeface="Lub Dub Medium" panose="020B0603030403020204" pitchFamily="34" charset="0"/>
              </a:rPr>
              <a:t>Table 11. ACHD Patient Management for Noncardiac Surgery </a:t>
            </a:r>
          </a:p>
        </p:txBody>
      </p:sp>
      <p:graphicFrame>
        <p:nvGraphicFramePr>
          <p:cNvPr id="3" name="Table 2">
            <a:extLst>
              <a:ext uri="{FF2B5EF4-FFF2-40B4-BE49-F238E27FC236}">
                <a16:creationId xmlns:a16="http://schemas.microsoft.com/office/drawing/2014/main" id="{AF66555B-05E4-DF55-E2D4-540D0D36A1AE}"/>
              </a:ext>
            </a:extLst>
          </p:cNvPr>
          <p:cNvGraphicFramePr>
            <a:graphicFrameLocks noGrp="1"/>
          </p:cNvGraphicFramePr>
          <p:nvPr>
            <p:extLst>
              <p:ext uri="{D42A27DB-BD31-4B8C-83A1-F6EECF244321}">
                <p14:modId xmlns:p14="http://schemas.microsoft.com/office/powerpoint/2010/main" val="1963675379"/>
              </p:ext>
            </p:extLst>
          </p:nvPr>
        </p:nvGraphicFramePr>
        <p:xfrm>
          <a:off x="2941637" y="2037395"/>
          <a:ext cx="8747125" cy="4154810"/>
        </p:xfrm>
        <a:graphic>
          <a:graphicData uri="http://schemas.openxmlformats.org/drawingml/2006/table">
            <a:tbl>
              <a:tblPr firstRow="1" firstCol="1" bandRow="1"/>
              <a:tblGrid>
                <a:gridCol w="8747125">
                  <a:extLst>
                    <a:ext uri="{9D8B030D-6E8A-4147-A177-3AD203B41FA5}">
                      <a16:colId xmlns:a16="http://schemas.microsoft.com/office/drawing/2014/main" val="3209517806"/>
                    </a:ext>
                  </a:extLst>
                </a:gridCol>
              </a:tblGrid>
              <a:tr h="0">
                <a:tc>
                  <a:txBody>
                    <a:bodyPr/>
                    <a:lstStyle/>
                    <a:p>
                      <a:pPr marL="219710" marR="0" indent="-22860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Clarify the ACHD diagnosis and review cardiac anatomy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46315587"/>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 Clarify prior procedures, residua, sequelae, and current functional status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3531418169"/>
                  </a:ext>
                </a:extLst>
              </a:tr>
              <a:tr h="0">
                <a:tc>
                  <a:txBody>
                    <a:bodyPr/>
                    <a:lstStyle/>
                    <a:p>
                      <a:pPr marL="219710" marR="0" indent="-22860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Identify factors associated with increased risk of perioperative morbidity and mortality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3816251576"/>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 Cyanosis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034859987"/>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 HF</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574189344"/>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 Poor functional capacity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106503699"/>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 Pulmonary hypertension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4244767304"/>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Intermediate- to high-risk CHD lesions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409403839"/>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 Urgent/emergency procedures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18653242"/>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 Operations of the respiratory and nervous systems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727696310"/>
                  </a:ext>
                </a:extLst>
              </a:tr>
            </a:tbl>
          </a:graphicData>
        </a:graphic>
      </p:graphicFrame>
      <p:sp>
        <p:nvSpPr>
          <p:cNvPr id="6" name="TextBox 5">
            <a:extLst>
              <a:ext uri="{FF2B5EF4-FFF2-40B4-BE49-F238E27FC236}">
                <a16:creationId xmlns:a16="http://schemas.microsoft.com/office/drawing/2014/main" id="{CE7DDCB0-8D62-AD95-0458-9540DFBD9ED3}"/>
              </a:ext>
            </a:extLst>
          </p:cNvPr>
          <p:cNvSpPr txBox="1"/>
          <p:nvPr/>
        </p:nvSpPr>
        <p:spPr>
          <a:xfrm>
            <a:off x="2941636" y="6477000"/>
            <a:ext cx="8107363" cy="276999"/>
          </a:xfrm>
          <a:prstGeom prst="rect">
            <a:avLst/>
          </a:prstGeom>
          <a:noFill/>
        </p:spPr>
        <p:txBody>
          <a:bodyPr wrap="square">
            <a:spAutoFit/>
          </a:bodyPr>
          <a:lstStyle/>
          <a:p>
            <a:r>
              <a:rPr lang="en-US" sz="1200">
                <a:latin typeface="Lub Dub Medium" panose="020B0603030403020204" pitchFamily="34" charset="0"/>
              </a:rPr>
              <a:t>ACHD indicates adult congenital heart disease; CHD, congenital heart disease; and HF, heart failure. </a:t>
            </a:r>
          </a:p>
        </p:txBody>
      </p:sp>
    </p:spTree>
    <p:extLst>
      <p:ext uri="{BB962C8B-B14F-4D97-AF65-F5344CB8AC3E}">
        <p14:creationId xmlns:p14="http://schemas.microsoft.com/office/powerpoint/2010/main" val="3950691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039E8-D11E-C3A5-69DC-C590AEE9CDBC}"/>
              </a:ext>
            </a:extLst>
          </p:cNvPr>
          <p:cNvSpPr txBox="1"/>
          <p:nvPr/>
        </p:nvSpPr>
        <p:spPr>
          <a:xfrm>
            <a:off x="3725363" y="228600"/>
            <a:ext cx="7179674" cy="954107"/>
          </a:xfrm>
          <a:prstGeom prst="rect">
            <a:avLst/>
          </a:prstGeom>
          <a:noFill/>
        </p:spPr>
        <p:txBody>
          <a:bodyPr wrap="square">
            <a:spAutoFit/>
          </a:bodyPr>
          <a:lstStyle/>
          <a:p>
            <a:r>
              <a:rPr lang="en-US" sz="2800">
                <a:latin typeface="Lub Dub Medium" panose="020B0603030403020204" pitchFamily="34" charset="0"/>
              </a:rPr>
              <a:t>Table 11. ACHD Patient Management for Noncardiac Surgery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A7A60CC-EFE9-296B-112F-4BCDC6DFEF6D}"/>
              </a:ext>
            </a:extLst>
          </p:cNvPr>
          <p:cNvGraphicFramePr>
            <a:graphicFrameLocks noGrp="1"/>
          </p:cNvGraphicFramePr>
          <p:nvPr>
            <p:extLst>
              <p:ext uri="{D42A27DB-BD31-4B8C-83A1-F6EECF244321}">
                <p14:modId xmlns:p14="http://schemas.microsoft.com/office/powerpoint/2010/main" val="3922131213"/>
              </p:ext>
            </p:extLst>
          </p:nvPr>
        </p:nvGraphicFramePr>
        <p:xfrm>
          <a:off x="1905000" y="1295400"/>
          <a:ext cx="10820400" cy="6228214"/>
        </p:xfrm>
        <a:graphic>
          <a:graphicData uri="http://schemas.openxmlformats.org/drawingml/2006/table">
            <a:tbl>
              <a:tblPr firstRow="1" firstCol="1" bandRow="1"/>
              <a:tblGrid>
                <a:gridCol w="10820400">
                  <a:extLst>
                    <a:ext uri="{9D8B030D-6E8A-4147-A177-3AD203B41FA5}">
                      <a16:colId xmlns:a16="http://schemas.microsoft.com/office/drawing/2014/main" val="2690487589"/>
                    </a:ext>
                  </a:extLst>
                </a:gridCol>
              </a:tblGrid>
              <a:tr h="0">
                <a:tc>
                  <a:txBody>
                    <a:bodyPr/>
                    <a:lstStyle/>
                    <a:p>
                      <a:pPr marL="219710" marR="0" indent="-22860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Multidisciplinary team discussion to develop management strategies to minimize risk and optimize outcomes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72160342"/>
                  </a:ext>
                </a:extLst>
              </a:tr>
              <a:tr h="0">
                <a:tc>
                  <a:txBody>
                    <a:bodyPr/>
                    <a:lstStyle/>
                    <a:p>
                      <a:pPr marL="219710" marR="0" indent="-228600">
                        <a:lnSpc>
                          <a:spcPct val="150000"/>
                        </a:lnSpc>
                        <a:spcBef>
                          <a:spcPts val="0"/>
                        </a:spcBef>
                        <a:spcAft>
                          <a:spcPts val="0"/>
                        </a:spcAft>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Issues to consider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801924601"/>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 Endocarditis prophylaxis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884545060"/>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 Prevention of venous thrombosis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3379426419"/>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 Monitoring of renal and liver function and appropriate drug dosing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3731755407"/>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Complications related to underlying hemodynamics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880691344"/>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Need for hemodynamic monitoring 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836393416"/>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Periprocedural anticoagulation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4000113343"/>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 Abnormal venous and/or arterial anatomy affecting venous and arterial access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251621063"/>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 Meticulous line care, including air filters for intravenous lines to reduce risk of paradoxical embolus in patients who are cyanotic because of right-to-left shunts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240418546"/>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 Arrhythmias, including bradyarrhythmias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2071008595"/>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 Erythrocytosis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424728980"/>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 Pulmonary vascular disease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1801767119"/>
                  </a:ext>
                </a:extLst>
              </a:tr>
              <a:tr h="0">
                <a:tc>
                  <a:txBody>
                    <a:bodyPr/>
                    <a:lstStyle/>
                    <a:p>
                      <a:pPr marL="219710" marR="0" indent="-228600">
                        <a:lnSpc>
                          <a:spcPct val="150000"/>
                        </a:lnSpc>
                        <a:spcBef>
                          <a:spcPts val="0"/>
                        </a:spcBef>
                        <a:spcAft>
                          <a:spcPts val="0"/>
                        </a:spcAft>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 Adjustment of anticoagulant volume in tubes for some blood work in cyanotic patients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0960" marR="0" marB="0">
                    <a:lnL w="12700" cap="flat" cmpd="sng" algn="ctr">
                      <a:solidFill>
                        <a:srgbClr val="2C2E35"/>
                      </a:solidFill>
                      <a:prstDash val="solid"/>
                      <a:round/>
                      <a:headEnd type="none" w="med" len="med"/>
                      <a:tailEnd type="none" w="med" len="med"/>
                    </a:lnL>
                    <a:lnR w="12700" cap="flat" cmpd="sng" algn="ctr">
                      <a:solidFill>
                        <a:srgbClr val="2C2E35"/>
                      </a:solidFill>
                      <a:prstDash val="solid"/>
                      <a:round/>
                      <a:headEnd type="none" w="med" len="med"/>
                      <a:tailEnd type="none" w="med" len="med"/>
                    </a:lnR>
                    <a:lnT w="12700" cap="flat" cmpd="sng" algn="ctr">
                      <a:solidFill>
                        <a:srgbClr val="2C2E35"/>
                      </a:solidFill>
                      <a:prstDash val="solid"/>
                      <a:round/>
                      <a:headEnd type="none" w="med" len="med"/>
                      <a:tailEnd type="none" w="med" len="med"/>
                    </a:lnT>
                    <a:lnB w="12700" cap="flat" cmpd="sng" algn="ctr">
                      <a:solidFill>
                        <a:srgbClr val="2C2E35"/>
                      </a:solidFill>
                      <a:prstDash val="solid"/>
                      <a:round/>
                      <a:headEnd type="none" w="med" len="med"/>
                      <a:tailEnd type="none" w="med" len="med"/>
                    </a:lnB>
                    <a:noFill/>
                  </a:tcPr>
                </a:tc>
                <a:extLst>
                  <a:ext uri="{0D108BD9-81ED-4DB2-BD59-A6C34878D82A}">
                    <a16:rowId xmlns:a16="http://schemas.microsoft.com/office/drawing/2014/main" val="317315443"/>
                  </a:ext>
                </a:extLst>
              </a:tr>
            </a:tbl>
          </a:graphicData>
        </a:graphic>
      </p:graphicFrame>
    </p:spTree>
    <p:extLst>
      <p:ext uri="{BB962C8B-B14F-4D97-AF65-F5344CB8AC3E}">
        <p14:creationId xmlns:p14="http://schemas.microsoft.com/office/powerpoint/2010/main" val="4096521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a:p>
        </p:txBody>
      </p:sp>
      <p:sp>
        <p:nvSpPr>
          <p:cNvPr id="2" name="TextBox 1">
            <a:extLst>
              <a:ext uri="{FF2B5EF4-FFF2-40B4-BE49-F238E27FC236}">
                <a16:creationId xmlns:a16="http://schemas.microsoft.com/office/drawing/2014/main" id="{43642A84-E3F2-44AB-477B-9432FAA131B2}"/>
              </a:ext>
            </a:extLst>
          </p:cNvPr>
          <p:cNvSpPr txBox="1"/>
          <p:nvPr/>
        </p:nvSpPr>
        <p:spPr>
          <a:xfrm>
            <a:off x="4639763" y="1752600"/>
            <a:ext cx="5350874" cy="523220"/>
          </a:xfrm>
          <a:prstGeom prst="rect">
            <a:avLst/>
          </a:prstGeom>
          <a:noFill/>
        </p:spPr>
        <p:txBody>
          <a:bodyPr wrap="square">
            <a:spAutoFit/>
          </a:bodyPr>
          <a:lstStyle/>
          <a:p>
            <a:r>
              <a:rPr lang="en-US" sz="2800">
                <a:latin typeface="Lub Dub Medium" panose="020B0603030403020204" pitchFamily="34" charset="0"/>
              </a:rPr>
              <a:t>Left Ventricular Assist Devices</a:t>
            </a:r>
          </a:p>
        </p:txBody>
      </p:sp>
      <p:graphicFrame>
        <p:nvGraphicFramePr>
          <p:cNvPr id="3" name="Table 2">
            <a:extLst>
              <a:ext uri="{FF2B5EF4-FFF2-40B4-BE49-F238E27FC236}">
                <a16:creationId xmlns:a16="http://schemas.microsoft.com/office/drawing/2014/main" id="{10F9A046-8B57-9906-5272-AAAA1A41DE0D}"/>
              </a:ext>
            </a:extLst>
          </p:cNvPr>
          <p:cNvGraphicFramePr>
            <a:graphicFrameLocks noGrp="1"/>
          </p:cNvGraphicFramePr>
          <p:nvPr>
            <p:extLst>
              <p:ext uri="{D42A27DB-BD31-4B8C-83A1-F6EECF244321}">
                <p14:modId xmlns:p14="http://schemas.microsoft.com/office/powerpoint/2010/main" val="2224973384"/>
              </p:ext>
            </p:extLst>
          </p:nvPr>
        </p:nvGraphicFramePr>
        <p:xfrm>
          <a:off x="3659187" y="2543369"/>
          <a:ext cx="7312026" cy="3142862"/>
        </p:xfrm>
        <a:graphic>
          <a:graphicData uri="http://schemas.openxmlformats.org/drawingml/2006/table">
            <a:tbl>
              <a:tblPr firstRow="1" firstCol="1" bandRow="1"/>
              <a:tblGrid>
                <a:gridCol w="840687">
                  <a:extLst>
                    <a:ext uri="{9D8B030D-6E8A-4147-A177-3AD203B41FA5}">
                      <a16:colId xmlns:a16="http://schemas.microsoft.com/office/drawing/2014/main" val="1219388114"/>
                    </a:ext>
                  </a:extLst>
                </a:gridCol>
                <a:gridCol w="844598">
                  <a:extLst>
                    <a:ext uri="{9D8B030D-6E8A-4147-A177-3AD203B41FA5}">
                      <a16:colId xmlns:a16="http://schemas.microsoft.com/office/drawing/2014/main" val="2551569099"/>
                    </a:ext>
                  </a:extLst>
                </a:gridCol>
                <a:gridCol w="5626741">
                  <a:extLst>
                    <a:ext uri="{9D8B030D-6E8A-4147-A177-3AD203B41FA5}">
                      <a16:colId xmlns:a16="http://schemas.microsoft.com/office/drawing/2014/main" val="3215905828"/>
                    </a:ext>
                  </a:extLst>
                </a:gridCol>
              </a:tblGrid>
              <a:tr h="369605">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 for Left Ventricular Assist Devices</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92228652"/>
                  </a:ext>
                </a:extLst>
              </a:tr>
              <a:tr h="36960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246386"/>
                  </a:ext>
                </a:extLst>
              </a:tr>
              <a:tr h="240334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with a left ventricular assist device (LVAD), coordination with the LVAD care team on the appropriate timing and perioperative considerations of elective NCS is recommended to mitigate the risk of perioperative MACE.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610371"/>
                  </a:ext>
                </a:extLst>
              </a:tr>
            </a:tbl>
          </a:graphicData>
        </a:graphic>
      </p:graphicFrame>
    </p:spTree>
    <p:extLst>
      <p:ext uri="{BB962C8B-B14F-4D97-AF65-F5344CB8AC3E}">
        <p14:creationId xmlns:p14="http://schemas.microsoft.com/office/powerpoint/2010/main" val="1558378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496A30-02BE-A03D-9450-F3EF1CE0C794}"/>
              </a:ext>
            </a:extLst>
          </p:cNvPr>
          <p:cNvSpPr txBox="1"/>
          <p:nvPr/>
        </p:nvSpPr>
        <p:spPr>
          <a:xfrm>
            <a:off x="5901281" y="1295400"/>
            <a:ext cx="2827837" cy="523220"/>
          </a:xfrm>
          <a:prstGeom prst="rect">
            <a:avLst/>
          </a:prstGeom>
          <a:noFill/>
        </p:spPr>
        <p:txBody>
          <a:bodyPr wrap="square">
            <a:spAutoFit/>
          </a:bodyPr>
          <a:lstStyle/>
          <a:p>
            <a:r>
              <a:rPr lang="en-US" sz="2800">
                <a:latin typeface="Lub Dub Medium" panose="020B0603030403020204" pitchFamily="34" charset="0"/>
              </a:rPr>
              <a:t>Aortic Stenosis</a:t>
            </a:r>
          </a:p>
        </p:txBody>
      </p:sp>
      <p:graphicFrame>
        <p:nvGraphicFramePr>
          <p:cNvPr id="3" name="Table 2">
            <a:extLst>
              <a:ext uri="{FF2B5EF4-FFF2-40B4-BE49-F238E27FC236}">
                <a16:creationId xmlns:a16="http://schemas.microsoft.com/office/drawing/2014/main" id="{E896C9EF-E1BC-BBC3-33B8-50F8D6E490C8}"/>
              </a:ext>
            </a:extLst>
          </p:cNvPr>
          <p:cNvGraphicFramePr>
            <a:graphicFrameLocks noGrp="1"/>
          </p:cNvGraphicFramePr>
          <p:nvPr>
            <p:extLst>
              <p:ext uri="{D42A27DB-BD31-4B8C-83A1-F6EECF244321}">
                <p14:modId xmlns:p14="http://schemas.microsoft.com/office/powerpoint/2010/main" val="2190994708"/>
              </p:ext>
            </p:extLst>
          </p:nvPr>
        </p:nvGraphicFramePr>
        <p:xfrm>
          <a:off x="2666999" y="1981200"/>
          <a:ext cx="9296400" cy="4468624"/>
        </p:xfrm>
        <a:graphic>
          <a:graphicData uri="http://schemas.openxmlformats.org/drawingml/2006/table">
            <a:tbl>
              <a:tblPr firstRow="1" firstCol="1" bandRow="1"/>
              <a:tblGrid>
                <a:gridCol w="1037289">
                  <a:extLst>
                    <a:ext uri="{9D8B030D-6E8A-4147-A177-3AD203B41FA5}">
                      <a16:colId xmlns:a16="http://schemas.microsoft.com/office/drawing/2014/main" val="2772804406"/>
                    </a:ext>
                  </a:extLst>
                </a:gridCol>
                <a:gridCol w="1042314">
                  <a:extLst>
                    <a:ext uri="{9D8B030D-6E8A-4147-A177-3AD203B41FA5}">
                      <a16:colId xmlns:a16="http://schemas.microsoft.com/office/drawing/2014/main" val="227808620"/>
                    </a:ext>
                  </a:extLst>
                </a:gridCol>
                <a:gridCol w="7216797">
                  <a:extLst>
                    <a:ext uri="{9D8B030D-6E8A-4147-A177-3AD203B41FA5}">
                      <a16:colId xmlns:a16="http://schemas.microsoft.com/office/drawing/2014/main" val="2745666205"/>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Aortic Stenosis</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86917952"/>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537818"/>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339933"/>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339933"/>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Patients with severe AS should be evaluated for the need for aortic valve intervention before elective NCS to reduce perioperative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4777355"/>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339933"/>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339933"/>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suspected moderate or severe AS who are undergoing elevated-risk NCS, preoperative echocardiography is recommended </a:t>
                      </a:r>
                      <a:r>
                        <a:rPr lang="en-US" sz="1800" b="1">
                          <a:effectLst/>
                          <a:latin typeface="Times New Roman" panose="02020603050405020304" pitchFamily="18" charset="0"/>
                          <a:ea typeface="Aptos" panose="020B0004020202020204" pitchFamily="34" charset="0"/>
                          <a:cs typeface="Arial" panose="020B0604020202020204" pitchFamily="34" charset="0"/>
                        </a:rPr>
                        <a:t>before elective NCS to guide perioperative management</a:t>
                      </a:r>
                      <a:r>
                        <a:rPr lang="en-US" sz="1800" b="1">
                          <a:effectLst/>
                          <a:latin typeface="Times New Roman" panose="02020603050405020304" pitchFamily="18" charset="0"/>
                          <a:ea typeface="FrutigerLTStd-Light"/>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2984854"/>
                  </a:ext>
                </a:extLst>
              </a:tr>
              <a:tr h="36449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asymptomatic patients with moderate or severe AS and normal LV systolic function as assessed by echocardiography within the past year, it is reasonable to proceed with elective low-risk NCS.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702345"/>
                  </a:ext>
                </a:extLst>
              </a:tr>
            </a:tbl>
          </a:graphicData>
        </a:graphic>
      </p:graphicFrame>
      <p:sp>
        <p:nvSpPr>
          <p:cNvPr id="5" name="TextBox 4">
            <a:extLst>
              <a:ext uri="{FF2B5EF4-FFF2-40B4-BE49-F238E27FC236}">
                <a16:creationId xmlns:a16="http://schemas.microsoft.com/office/drawing/2014/main" id="{81E7946C-31A2-FD9C-D9FA-EE2DAA4F422C}"/>
              </a:ext>
            </a:extLst>
          </p:cNvPr>
          <p:cNvSpPr txBox="1"/>
          <p:nvPr/>
        </p:nvSpPr>
        <p:spPr>
          <a:xfrm>
            <a:off x="2666999" y="6612404"/>
            <a:ext cx="9296399" cy="276999"/>
          </a:xfrm>
          <a:prstGeom prst="rect">
            <a:avLst/>
          </a:prstGeom>
          <a:noFill/>
        </p:spPr>
        <p:txBody>
          <a:bodyPr wrap="square">
            <a:spAutoFit/>
          </a:bodyPr>
          <a:lstStyle/>
          <a:p>
            <a:r>
              <a:rPr lang="en-US" sz="1200">
                <a:latin typeface="Lub Dub Medium" panose="020B0603030403020204" pitchFamily="34" charset="0"/>
              </a:rPr>
              <a:t>*Modified from the “2020 ACC/AHA Guideline for the Management of Patients With Valvular Heart Disease.”</a:t>
            </a:r>
          </a:p>
        </p:txBody>
      </p:sp>
    </p:spTree>
    <p:extLst>
      <p:ext uri="{BB962C8B-B14F-4D97-AF65-F5344CB8AC3E}">
        <p14:creationId xmlns:p14="http://schemas.microsoft.com/office/powerpoint/2010/main" val="2061661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3" name="TextBox 2">
            <a:extLst>
              <a:ext uri="{FF2B5EF4-FFF2-40B4-BE49-F238E27FC236}">
                <a16:creationId xmlns:a16="http://schemas.microsoft.com/office/drawing/2014/main" id="{013D5041-EB2F-DCC6-10FA-ACF0FCE0DD93}"/>
              </a:ext>
            </a:extLst>
          </p:cNvPr>
          <p:cNvSpPr txBox="1"/>
          <p:nvPr/>
        </p:nvSpPr>
        <p:spPr>
          <a:xfrm>
            <a:off x="304800" y="1143000"/>
            <a:ext cx="3276600" cy="3970318"/>
          </a:xfrm>
          <a:prstGeom prst="rect">
            <a:avLst/>
          </a:prstGeom>
          <a:noFill/>
        </p:spPr>
        <p:txBody>
          <a:bodyPr wrap="square">
            <a:spAutoFit/>
          </a:bodyPr>
          <a:lstStyle/>
          <a:p>
            <a:r>
              <a:rPr lang="en-US" sz="2800">
                <a:latin typeface="Lub Dub Medium" panose="020B0603030403020204" pitchFamily="34" charset="0"/>
              </a:rPr>
              <a:t>Figure 2. Management of Patients With Severe Aortic Stenosis Requiring Elective or Time-Sensitive Noncardiac Surgery.</a:t>
            </a:r>
          </a:p>
        </p:txBody>
      </p:sp>
      <p:pic>
        <p:nvPicPr>
          <p:cNvPr id="4" name="Picture 3">
            <a:extLst>
              <a:ext uri="{FF2B5EF4-FFF2-40B4-BE49-F238E27FC236}">
                <a16:creationId xmlns:a16="http://schemas.microsoft.com/office/drawing/2014/main" id="{B62F1CD4-673E-B864-3EBD-258DD28A2194}"/>
              </a:ext>
            </a:extLst>
          </p:cNvPr>
          <p:cNvPicPr>
            <a:picLocks noChangeAspect="1"/>
          </p:cNvPicPr>
          <p:nvPr/>
        </p:nvPicPr>
        <p:blipFill rotWithShape="1">
          <a:blip r:embed="rId2">
            <a:extLst>
              <a:ext uri="{28A0092B-C50C-407E-A947-70E740481C1C}">
                <a14:useLocalDpi xmlns:a14="http://schemas.microsoft.com/office/drawing/2010/main" val="0"/>
              </a:ext>
            </a:extLst>
          </a:blip>
          <a:srcRect t="6672" r="12037" b="13698"/>
          <a:stretch/>
        </p:blipFill>
        <p:spPr>
          <a:xfrm>
            <a:off x="3886200" y="7345"/>
            <a:ext cx="8318500" cy="7530432"/>
          </a:xfrm>
          <a:prstGeom prst="rect">
            <a:avLst/>
          </a:prstGeom>
        </p:spPr>
      </p:pic>
      <p:sp>
        <p:nvSpPr>
          <p:cNvPr id="7" name="TextBox 6">
            <a:extLst>
              <a:ext uri="{FF2B5EF4-FFF2-40B4-BE49-F238E27FC236}">
                <a16:creationId xmlns:a16="http://schemas.microsoft.com/office/drawing/2014/main" id="{C9292985-F62E-C404-F2E8-3A60972B0E1C}"/>
              </a:ext>
            </a:extLst>
          </p:cNvPr>
          <p:cNvSpPr txBox="1"/>
          <p:nvPr/>
        </p:nvSpPr>
        <p:spPr>
          <a:xfrm>
            <a:off x="304800" y="5715000"/>
            <a:ext cx="5029200" cy="1754326"/>
          </a:xfrm>
          <a:prstGeom prst="rect">
            <a:avLst/>
          </a:prstGeom>
          <a:noFill/>
        </p:spPr>
        <p:txBody>
          <a:bodyPr wrap="square">
            <a:spAutoFit/>
          </a:bodyPr>
          <a:lstStyle/>
          <a:p>
            <a:r>
              <a:rPr lang="en-US" sz="1200">
                <a:latin typeface="Lub Dub Medium" panose="020B0603030403020204" pitchFamily="34" charset="0"/>
              </a:rPr>
              <a:t>*Severe aortic stenosis: aortic valve area &lt;1.0 cm2, mean aortic valve gradient ≥40 mm Hg, or peak aortic valve velocity Vmax ≥4.0 m/s.</a:t>
            </a:r>
          </a:p>
          <a:p>
            <a:endParaRPr lang="en-US" sz="1200">
              <a:latin typeface="Lub Dub Medium" panose="020B0603030403020204" pitchFamily="34" charset="0"/>
            </a:endParaRPr>
          </a:p>
          <a:p>
            <a:r>
              <a:rPr lang="en-US" sz="1200">
                <a:latin typeface="Lub Dub Medium" panose="020B0603030403020204" pitchFamily="34" charset="0"/>
              </a:rPr>
              <a:t>†Symptoms of exertional dyspnea, angina, HF, syncope, or presyncope.</a:t>
            </a:r>
          </a:p>
          <a:p>
            <a:endParaRPr lang="en-US" sz="1200">
              <a:latin typeface="Lub Dub Medium" panose="020B0603030403020204" pitchFamily="34" charset="0"/>
            </a:endParaRPr>
          </a:p>
          <a:p>
            <a:r>
              <a:rPr lang="en-US" sz="1200">
                <a:latin typeface="Lub Dub Medium" panose="020B0603030403020204" pitchFamily="34" charset="0"/>
              </a:rPr>
              <a:t>‡Including elevated risk for hemodynamic instability, large volume shifts, or major bleeding.</a:t>
            </a:r>
          </a:p>
        </p:txBody>
      </p:sp>
      <p:sp>
        <p:nvSpPr>
          <p:cNvPr id="8" name="TextBox 7">
            <a:extLst>
              <a:ext uri="{FF2B5EF4-FFF2-40B4-BE49-F238E27FC236}">
                <a16:creationId xmlns:a16="http://schemas.microsoft.com/office/drawing/2014/main" id="{CC433E63-783B-2AC2-637A-084B701EBE73}"/>
              </a:ext>
            </a:extLst>
          </p:cNvPr>
          <p:cNvSpPr txBox="1"/>
          <p:nvPr/>
        </p:nvSpPr>
        <p:spPr>
          <a:xfrm>
            <a:off x="304800" y="5247646"/>
            <a:ext cx="4432300" cy="276999"/>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sp>
        <p:nvSpPr>
          <p:cNvPr id="10" name="TextBox 9">
            <a:extLst>
              <a:ext uri="{FF2B5EF4-FFF2-40B4-BE49-F238E27FC236}">
                <a16:creationId xmlns:a16="http://schemas.microsoft.com/office/drawing/2014/main" id="{CC9B6F1A-554B-CD85-F81E-E16D17EB98B2}"/>
              </a:ext>
            </a:extLst>
          </p:cNvPr>
          <p:cNvSpPr txBox="1"/>
          <p:nvPr/>
        </p:nvSpPr>
        <p:spPr>
          <a:xfrm>
            <a:off x="10287000" y="6453663"/>
            <a:ext cx="4368800" cy="1015663"/>
          </a:xfrm>
          <a:prstGeom prst="rect">
            <a:avLst/>
          </a:prstGeom>
          <a:noFill/>
        </p:spPr>
        <p:txBody>
          <a:bodyPr wrap="square">
            <a:spAutoFit/>
          </a:bodyPr>
          <a:lstStyle/>
          <a:p>
            <a:r>
              <a:rPr lang="en-US" sz="1200">
                <a:latin typeface="Lub Dub Medium" panose="020B0603030403020204" pitchFamily="34" charset="0"/>
              </a:rPr>
              <a:t>AVR indicates aortic valve replacement; BAV, balloon aortic valvuloplasty; CAD, coronary artery disease; LVEF, left ventricular ejection fraction; NCS, noncardiac surgery; SAVR, surgical aortic valve replacement; and TAVI, transcatheter aortic valve implantation.</a:t>
            </a:r>
          </a:p>
        </p:txBody>
      </p:sp>
    </p:spTree>
    <p:extLst>
      <p:ext uri="{BB962C8B-B14F-4D97-AF65-F5344CB8AC3E}">
        <p14:creationId xmlns:p14="http://schemas.microsoft.com/office/powerpoint/2010/main" val="353318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C5F75-A057-FCB0-9E43-BEE308C30039}"/>
              </a:ext>
            </a:extLst>
          </p:cNvPr>
          <p:cNvSpPr txBox="1"/>
          <p:nvPr/>
        </p:nvSpPr>
        <p:spPr>
          <a:xfrm>
            <a:off x="5960540" y="1295400"/>
            <a:ext cx="2709319" cy="523220"/>
          </a:xfrm>
          <a:prstGeom prst="rect">
            <a:avLst/>
          </a:prstGeom>
          <a:noFill/>
        </p:spPr>
        <p:txBody>
          <a:bodyPr wrap="square">
            <a:spAutoFit/>
          </a:bodyPr>
          <a:lstStyle/>
          <a:p>
            <a:r>
              <a:rPr lang="en-US" sz="2800">
                <a:latin typeface="Lub Dub Medium" panose="020B0603030403020204" pitchFamily="34" charset="0"/>
              </a:rPr>
              <a:t>Mitral Stenosis</a:t>
            </a:r>
          </a:p>
        </p:txBody>
      </p:sp>
      <p:graphicFrame>
        <p:nvGraphicFramePr>
          <p:cNvPr id="3" name="Table 2">
            <a:extLst>
              <a:ext uri="{FF2B5EF4-FFF2-40B4-BE49-F238E27FC236}">
                <a16:creationId xmlns:a16="http://schemas.microsoft.com/office/drawing/2014/main" id="{7FC9F063-F705-EECF-FF5C-A58D025F5597}"/>
              </a:ext>
            </a:extLst>
          </p:cNvPr>
          <p:cNvGraphicFramePr>
            <a:graphicFrameLocks noGrp="1"/>
          </p:cNvGraphicFramePr>
          <p:nvPr>
            <p:extLst>
              <p:ext uri="{D42A27DB-BD31-4B8C-83A1-F6EECF244321}">
                <p14:modId xmlns:p14="http://schemas.microsoft.com/office/powerpoint/2010/main" val="1126320509"/>
              </p:ext>
            </p:extLst>
          </p:nvPr>
        </p:nvGraphicFramePr>
        <p:xfrm>
          <a:off x="1884520" y="2205035"/>
          <a:ext cx="10861357" cy="4729165"/>
        </p:xfrm>
        <a:graphic>
          <a:graphicData uri="http://schemas.openxmlformats.org/drawingml/2006/table">
            <a:tbl>
              <a:tblPr firstRow="1" firstCol="1" bandRow="1"/>
              <a:tblGrid>
                <a:gridCol w="1211906">
                  <a:extLst>
                    <a:ext uri="{9D8B030D-6E8A-4147-A177-3AD203B41FA5}">
                      <a16:colId xmlns:a16="http://schemas.microsoft.com/office/drawing/2014/main" val="42478471"/>
                    </a:ext>
                  </a:extLst>
                </a:gridCol>
                <a:gridCol w="1217778">
                  <a:extLst>
                    <a:ext uri="{9D8B030D-6E8A-4147-A177-3AD203B41FA5}">
                      <a16:colId xmlns:a16="http://schemas.microsoft.com/office/drawing/2014/main" val="2615209940"/>
                    </a:ext>
                  </a:extLst>
                </a:gridCol>
                <a:gridCol w="8431673">
                  <a:extLst>
                    <a:ext uri="{9D8B030D-6E8A-4147-A177-3AD203B41FA5}">
                      <a16:colId xmlns:a16="http://schemas.microsoft.com/office/drawing/2014/main" val="1870501095"/>
                    </a:ext>
                  </a:extLst>
                </a:gridCol>
              </a:tblGrid>
              <a:tr h="520700">
                <a:tc gridSpan="3">
                  <a:txBody>
                    <a:bodyPr/>
                    <a:lstStyle/>
                    <a:p>
                      <a:pPr marL="219710" marR="0" indent="-228600" algn="ctr">
                        <a:lnSpc>
                          <a:spcPct val="150000"/>
                        </a:lnSpc>
                        <a:spcBef>
                          <a:spcPts val="0"/>
                        </a:spcBef>
                        <a:spcAft>
                          <a:spcPts val="0"/>
                        </a:spcAft>
                      </a:pPr>
                      <a:r>
                        <a:rPr lang="en-US" sz="1800" b="1" i="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Mitral Stenosis </a:t>
                      </a:r>
                      <a:endParaRPr lang="en-US" sz="1800">
                        <a:effectLst/>
                        <a:latin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04974422"/>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151846"/>
                  </a:ext>
                </a:extLst>
              </a:tr>
              <a:tr h="364490">
                <a:tc>
                  <a:txBody>
                    <a:bodyPr/>
                    <a:lstStyle/>
                    <a:p>
                      <a:pPr marL="219710" marR="0" indent="-22860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Patients with severe mitral stenosis (MS) should be evaluated for the need for mitral valve (MV) intervention before elective NCS.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0710186"/>
                  </a:ext>
                </a:extLst>
              </a:tr>
              <a:tr h="364490">
                <a:tc>
                  <a:txBody>
                    <a:bodyPr/>
                    <a:lstStyle/>
                    <a:p>
                      <a:pPr marL="219710" marR="0" indent="-22860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severe MS who cannot undergo MV intervention before NCS, perioperative invasive hemodynamic monitoring is reasonable to guide management to reduce the risk of cardiovascular complications.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1993271"/>
                  </a:ext>
                </a:extLst>
              </a:tr>
              <a:tr h="364490">
                <a:tc>
                  <a:txBody>
                    <a:bodyPr/>
                    <a:lstStyle/>
                    <a:p>
                      <a:pPr marL="219710" marR="0" indent="-22860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patients with severe MS who cannot undergo MV intervention before NCS, perioperative heart-rate control (</a:t>
                      </a:r>
                      <a:r>
                        <a:rPr lang="en-US" sz="1800" b="1" err="1">
                          <a:effectLst/>
                          <a:latin typeface="Times New Roman" panose="02020603050405020304" pitchFamily="18" charset="0"/>
                          <a:ea typeface="FrutigerLTStd-Light"/>
                          <a:cs typeface="Arial" panose="020B0604020202020204" pitchFamily="34" charset="0"/>
                        </a:rPr>
                        <a:t>eg</a:t>
                      </a:r>
                      <a:r>
                        <a:rPr lang="en-US" sz="1800" b="1">
                          <a:effectLst/>
                          <a:latin typeface="Times New Roman" panose="02020603050405020304" pitchFamily="18" charset="0"/>
                          <a:ea typeface="FrutigerLTStd-Light"/>
                          <a:cs typeface="Arial" panose="020B0604020202020204" pitchFamily="34" charset="0"/>
                        </a:rPr>
                        <a:t>, beta blockers, calcium channel blockers [CCBs], ivabradine, digoxin) may be considered to prolong diastolic filling time and decrease perioperative cardiovascular complications.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3426066"/>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2" name="TextBox 1">
            <a:extLst>
              <a:ext uri="{FF2B5EF4-FFF2-40B4-BE49-F238E27FC236}">
                <a16:creationId xmlns:a16="http://schemas.microsoft.com/office/drawing/2014/main" id="{760F9FC1-12EB-A53F-DB9B-309D3F5D551A}"/>
              </a:ext>
            </a:extLst>
          </p:cNvPr>
          <p:cNvSpPr txBox="1"/>
          <p:nvPr/>
        </p:nvSpPr>
        <p:spPr>
          <a:xfrm>
            <a:off x="3818469" y="1054364"/>
            <a:ext cx="6993460" cy="523220"/>
          </a:xfrm>
          <a:prstGeom prst="rect">
            <a:avLst/>
          </a:prstGeom>
          <a:noFill/>
        </p:spPr>
        <p:txBody>
          <a:bodyPr wrap="square">
            <a:spAutoFit/>
          </a:bodyPr>
          <a:lstStyle/>
          <a:p>
            <a:r>
              <a:rPr lang="en-US" sz="2800">
                <a:latin typeface="Lub Dub Medium" panose="020B0603030403020204" pitchFamily="34" charset="0"/>
              </a:rPr>
              <a:t>Chronic Aortic and Mitral Regurgitation </a:t>
            </a:r>
          </a:p>
        </p:txBody>
      </p:sp>
      <p:graphicFrame>
        <p:nvGraphicFramePr>
          <p:cNvPr id="3" name="Table 2">
            <a:extLst>
              <a:ext uri="{FF2B5EF4-FFF2-40B4-BE49-F238E27FC236}">
                <a16:creationId xmlns:a16="http://schemas.microsoft.com/office/drawing/2014/main" id="{594BECC8-C73D-3E23-8B04-6898563F72F5}"/>
              </a:ext>
            </a:extLst>
          </p:cNvPr>
          <p:cNvGraphicFramePr>
            <a:graphicFrameLocks noGrp="1"/>
          </p:cNvGraphicFramePr>
          <p:nvPr>
            <p:extLst>
              <p:ext uri="{D42A27DB-BD31-4B8C-83A1-F6EECF244321}">
                <p14:modId xmlns:p14="http://schemas.microsoft.com/office/powerpoint/2010/main" val="3185179906"/>
              </p:ext>
            </p:extLst>
          </p:nvPr>
        </p:nvGraphicFramePr>
        <p:xfrm>
          <a:off x="1562100" y="1793748"/>
          <a:ext cx="11506199" cy="4642104"/>
        </p:xfrm>
        <a:graphic>
          <a:graphicData uri="http://schemas.openxmlformats.org/drawingml/2006/table">
            <a:tbl>
              <a:tblPr firstRow="1" firstCol="1" bandRow="1"/>
              <a:tblGrid>
                <a:gridCol w="1109031">
                  <a:extLst>
                    <a:ext uri="{9D8B030D-6E8A-4147-A177-3AD203B41FA5}">
                      <a16:colId xmlns:a16="http://schemas.microsoft.com/office/drawing/2014/main" val="942496967"/>
                    </a:ext>
                  </a:extLst>
                </a:gridCol>
                <a:gridCol w="1178345">
                  <a:extLst>
                    <a:ext uri="{9D8B030D-6E8A-4147-A177-3AD203B41FA5}">
                      <a16:colId xmlns:a16="http://schemas.microsoft.com/office/drawing/2014/main" val="856998862"/>
                    </a:ext>
                  </a:extLst>
                </a:gridCol>
                <a:gridCol w="9218823">
                  <a:extLst>
                    <a:ext uri="{9D8B030D-6E8A-4147-A177-3AD203B41FA5}">
                      <a16:colId xmlns:a16="http://schemas.microsoft.com/office/drawing/2014/main" val="3166554189"/>
                    </a:ext>
                  </a:extLst>
                </a:gridCol>
              </a:tblGrid>
              <a:tr h="0">
                <a:tc gridSpan="3">
                  <a:txBody>
                    <a:bodyPr/>
                    <a:lstStyle/>
                    <a:p>
                      <a:pPr marL="0" marR="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a:effectLst/>
                          <a:latin typeface="Times New Roman" panose="02020603050405020304" pitchFamily="18" charset="0"/>
                          <a:cs typeface="Times New Roman" panose="02020603050405020304" pitchFamily="18" charset="0"/>
                        </a:rPr>
                        <a:t>Recommendations for Chronic Aortic and Mitral Regurgitation</a:t>
                      </a:r>
                      <a:r>
                        <a:rPr lang="en-US" sz="180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27214633"/>
                  </a:ext>
                </a:extLst>
              </a:tr>
              <a:tr h="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2313209"/>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rPr>
                        <a:t>C-EO</a:t>
                      </a:r>
                      <a:endParaRPr lang="en-US" sz="1800">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patients with suspected moderate or severe valvular regurgitation, preoperative echocardiography is recommended before elective NCS to guide perioperative management.*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9892463"/>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rPr>
                        <a:t>C-EO</a:t>
                      </a:r>
                      <a:endParaRPr lang="en-US" sz="1800">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Times New Roman" panose="02020603050405020304" pitchFamily="18" charset="0"/>
                        </a:rPr>
                        <a:t>In patients with VHD who meet indications for valvular intervention based on clinical presentation and severity of regurgitation, the need for valvular intervention should be considered before elective elevated-risk NCS to reduce perioperative risk.*</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2075983"/>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rPr>
                        <a:t>C-LD</a:t>
                      </a:r>
                      <a:endParaRPr lang="en-US" sz="1800">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Aptos" panose="020B0004020202020204" pitchFamily="34" charset="0"/>
                          <a:cs typeface="Times New Roman" panose="02020603050405020304" pitchFamily="18" charset="0"/>
                        </a:rPr>
                        <a:t>In asymptomatic patients with moderate or severe MR, normal LV systolic function, and estimated PA systolic pressure &lt;50 mm Hg, it is reasonable to perform elective NCS.*</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1777601"/>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rPr>
                        <a:t>C-LD</a:t>
                      </a:r>
                      <a:endParaRPr lang="en-US" sz="1800">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 asymptomatic patients with moderate or severe aortic regurgitation and normal LV systolic function (LVEF &gt;55%), it is reasonable to perform elective NCS.*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703777"/>
                  </a:ext>
                </a:extLst>
              </a:tr>
            </a:tbl>
          </a:graphicData>
        </a:graphic>
      </p:graphicFrame>
      <p:sp>
        <p:nvSpPr>
          <p:cNvPr id="6" name="TextBox 5">
            <a:extLst>
              <a:ext uri="{FF2B5EF4-FFF2-40B4-BE49-F238E27FC236}">
                <a16:creationId xmlns:a16="http://schemas.microsoft.com/office/drawing/2014/main" id="{0AECB013-9EDB-EAFB-1ADE-792D01BAFCEE}"/>
              </a:ext>
            </a:extLst>
          </p:cNvPr>
          <p:cNvSpPr txBox="1"/>
          <p:nvPr/>
        </p:nvSpPr>
        <p:spPr>
          <a:xfrm>
            <a:off x="1562100" y="6652016"/>
            <a:ext cx="11353800" cy="276999"/>
          </a:xfrm>
          <a:prstGeom prst="rect">
            <a:avLst/>
          </a:prstGeom>
          <a:noFill/>
        </p:spPr>
        <p:txBody>
          <a:bodyPr wrap="square">
            <a:spAutoFit/>
          </a:bodyPr>
          <a:lstStyle/>
          <a:p>
            <a:r>
              <a:rPr lang="en-US" sz="1200">
                <a:latin typeface="Lub Dub Medium" panose="020B0603030403020204" pitchFamily="34" charset="0"/>
              </a:rPr>
              <a:t>*Modified from the “2020 ACC/AHA Guideline for the Management of Patients With Valvular Heart Disease.”</a:t>
            </a:r>
          </a:p>
        </p:txBody>
      </p:sp>
    </p:spTree>
    <p:extLst>
      <p:ext uri="{BB962C8B-B14F-4D97-AF65-F5344CB8AC3E}">
        <p14:creationId xmlns:p14="http://schemas.microsoft.com/office/powerpoint/2010/main" val="75182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4C13708-AAF0-803F-9F38-2A0513BB9D95}"/>
              </a:ext>
            </a:extLst>
          </p:cNvPr>
          <p:cNvSpPr>
            <a:spLocks noGrp="1"/>
          </p:cNvSpPr>
          <p:nvPr/>
        </p:nvSpPr>
        <p:spPr>
          <a:xfrm>
            <a:off x="4400550" y="199388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D8123F1B-6D7F-C317-0616-92C8EA6A3CF0}"/>
              </a:ext>
            </a:extLst>
          </p:cNvPr>
          <p:cNvSpPr txBox="1"/>
          <p:nvPr/>
        </p:nvSpPr>
        <p:spPr>
          <a:xfrm>
            <a:off x="2057400" y="2819400"/>
            <a:ext cx="10515600" cy="3416320"/>
          </a:xfrm>
          <a:prstGeom prst="rect">
            <a:avLst/>
          </a:prstGeom>
          <a:noFill/>
        </p:spPr>
        <p:txBody>
          <a:bodyPr wrap="square">
            <a:spAutoFit/>
          </a:bodyPr>
          <a:lstStyle/>
          <a:p>
            <a:r>
              <a:rPr lang="en-US" sz="3600" b="1">
                <a:latin typeface="Lub Dub Medium" panose="020B0603030403020204" pitchFamily="34" charset="0"/>
              </a:rPr>
              <a:t>2. </a:t>
            </a:r>
            <a:r>
              <a:rPr lang="en-US" sz="3600">
                <a:latin typeface="Lub Dub Medium" panose="020B0603030403020204" pitchFamily="34" charset="0"/>
              </a:rPr>
              <a:t>Cardiovascular screening and treatment of patients undergoing noncardiac surgery (NCS) should adhere to the same indications as nonsurgical patients, carefully timed to avoid delays in surgery and chosen in ways to avoid </a:t>
            </a:r>
            <a:r>
              <a:rPr lang="en-US" sz="3600" err="1">
                <a:latin typeface="Lub Dub Medium" panose="020B0603030403020204" pitchFamily="34" charset="0"/>
              </a:rPr>
              <a:t>overscreening</a:t>
            </a:r>
            <a:r>
              <a:rPr lang="en-US" sz="3600">
                <a:latin typeface="Lub Dub Medium" panose="020B0603030403020204" pitchFamily="34" charset="0"/>
              </a:rPr>
              <a:t> and overtreatment. </a:t>
            </a:r>
          </a:p>
        </p:txBody>
      </p:sp>
    </p:spTree>
    <p:extLst>
      <p:ext uri="{BB962C8B-B14F-4D97-AF65-F5344CB8AC3E}">
        <p14:creationId xmlns:p14="http://schemas.microsoft.com/office/powerpoint/2010/main" val="1460306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5B58DB-5BD1-E0E6-21F7-3D6F5AFFCFF2}"/>
              </a:ext>
            </a:extLst>
          </p:cNvPr>
          <p:cNvSpPr txBox="1"/>
          <p:nvPr/>
        </p:nvSpPr>
        <p:spPr>
          <a:xfrm>
            <a:off x="3509434" y="1254230"/>
            <a:ext cx="7611530" cy="1384995"/>
          </a:xfrm>
          <a:prstGeom prst="rect">
            <a:avLst/>
          </a:prstGeom>
          <a:noFill/>
        </p:spPr>
        <p:txBody>
          <a:bodyPr wrap="square">
            <a:spAutoFit/>
          </a:bodyPr>
          <a:lstStyle/>
          <a:p>
            <a:r>
              <a:rPr lang="en-US" sz="2800">
                <a:latin typeface="Lub Dub Medium" panose="020B0603030403020204" pitchFamily="34" charset="0"/>
              </a:rPr>
              <a:t>Previous Transcatheter Aortic Valve Implantation or Mitral Valve Transcatheter Edge-to-Edge Repair</a:t>
            </a:r>
          </a:p>
        </p:txBody>
      </p:sp>
      <p:graphicFrame>
        <p:nvGraphicFramePr>
          <p:cNvPr id="3" name="Table 2">
            <a:extLst>
              <a:ext uri="{FF2B5EF4-FFF2-40B4-BE49-F238E27FC236}">
                <a16:creationId xmlns:a16="http://schemas.microsoft.com/office/drawing/2014/main" id="{31FE7D2D-EC67-520D-8D80-974E65342BA3}"/>
              </a:ext>
            </a:extLst>
          </p:cNvPr>
          <p:cNvGraphicFramePr>
            <a:graphicFrameLocks noGrp="1"/>
          </p:cNvGraphicFramePr>
          <p:nvPr>
            <p:extLst>
              <p:ext uri="{D42A27DB-BD31-4B8C-83A1-F6EECF244321}">
                <p14:modId xmlns:p14="http://schemas.microsoft.com/office/powerpoint/2010/main" val="3690358197"/>
              </p:ext>
            </p:extLst>
          </p:nvPr>
        </p:nvGraphicFramePr>
        <p:xfrm>
          <a:off x="2403573" y="2895600"/>
          <a:ext cx="9823253" cy="3506216"/>
        </p:xfrm>
        <a:graphic>
          <a:graphicData uri="http://schemas.openxmlformats.org/drawingml/2006/table">
            <a:tbl>
              <a:tblPr firstRow="1" firstCol="1" bandRow="1"/>
              <a:tblGrid>
                <a:gridCol w="1428301">
                  <a:extLst>
                    <a:ext uri="{9D8B030D-6E8A-4147-A177-3AD203B41FA5}">
                      <a16:colId xmlns:a16="http://schemas.microsoft.com/office/drawing/2014/main" val="3171238272"/>
                    </a:ext>
                  </a:extLst>
                </a:gridCol>
                <a:gridCol w="1444018">
                  <a:extLst>
                    <a:ext uri="{9D8B030D-6E8A-4147-A177-3AD203B41FA5}">
                      <a16:colId xmlns:a16="http://schemas.microsoft.com/office/drawing/2014/main" val="3034434719"/>
                    </a:ext>
                  </a:extLst>
                </a:gridCol>
                <a:gridCol w="6950934">
                  <a:extLst>
                    <a:ext uri="{9D8B030D-6E8A-4147-A177-3AD203B41FA5}">
                      <a16:colId xmlns:a16="http://schemas.microsoft.com/office/drawing/2014/main" val="4094275079"/>
                    </a:ext>
                  </a:extLst>
                </a:gridCol>
              </a:tblGrid>
              <a:tr h="0">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a:effectLst/>
                          <a:latin typeface="Times New Roman" panose="02020603050405020304" pitchFamily="18" charset="0"/>
                          <a:cs typeface="Times New Roman" panose="02020603050405020304" pitchFamily="18" charset="0"/>
                        </a:rPr>
                        <a:t>Recommendations for Patients With Previous Transcatheter Aortic Valve Implantation or Mitral Valve Transcatheter Edge-to-Edge Repair </a:t>
                      </a:r>
                      <a:endParaRPr lang="en-US" sz="1800" kern="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01017137"/>
                  </a:ext>
                </a:extLst>
              </a:tr>
              <a:tr h="0">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8508864"/>
                  </a:ext>
                </a:extLst>
              </a:tr>
              <a:tr h="0">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Times New Roman" panose="02020603050405020304" pitchFamily="18" charset="0"/>
                        </a:rPr>
                        <a:t>2a</a:t>
                      </a:r>
                      <a:endParaRPr lang="en-US" sz="1800" kern="100">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Times New Roman" panose="02020603050405020304" pitchFamily="18" charset="0"/>
                        </a:rPr>
                        <a:t>B-NR</a:t>
                      </a:r>
                      <a:endParaRPr lang="en-US" sz="1800" kern="100">
                        <a:effectLst/>
                        <a:highlight>
                          <a:srgbClr val="85ADD1"/>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For patients who undergo successful transcatheter aortic valve implantation (TAVI), it is reasonable to perform NCS early* as clinically indicated.</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399731"/>
                  </a:ext>
                </a:extLst>
              </a:tr>
              <a:tr h="0">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Times New Roman" panose="02020603050405020304" pitchFamily="18" charset="0"/>
                        </a:rPr>
                        <a:t>2a</a:t>
                      </a:r>
                      <a:endParaRPr lang="en-US" sz="1800" kern="100">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Times New Roman" panose="02020603050405020304" pitchFamily="18" charset="0"/>
                        </a:rPr>
                        <a:t>C-EO</a:t>
                      </a:r>
                      <a:endParaRPr lang="en-US" sz="1800" kern="100">
                        <a:effectLst/>
                        <a:highlight>
                          <a:srgbClr val="C4D9F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SzPct val="100000"/>
                        <a:buFont typeface="+mj-lt"/>
                        <a:buAutoNum type="arabicPeriod" startAt="2"/>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For patients who undergo MV TEER, it is reasonable to perform NCS after the successful MV intervention as clinically indicated.</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180794"/>
                  </a:ext>
                </a:extLst>
              </a:tr>
            </a:tbl>
          </a:graphicData>
        </a:graphic>
      </p:graphicFrame>
      <p:sp>
        <p:nvSpPr>
          <p:cNvPr id="5" name="TextBox 4">
            <a:extLst>
              <a:ext uri="{FF2B5EF4-FFF2-40B4-BE49-F238E27FC236}">
                <a16:creationId xmlns:a16="http://schemas.microsoft.com/office/drawing/2014/main" id="{8ED64390-48DD-A1A8-ADB5-DBED0AAA22ED}"/>
              </a:ext>
            </a:extLst>
          </p:cNvPr>
          <p:cNvSpPr txBox="1"/>
          <p:nvPr/>
        </p:nvSpPr>
        <p:spPr>
          <a:xfrm>
            <a:off x="2403573" y="6585201"/>
            <a:ext cx="7315200" cy="276999"/>
          </a:xfrm>
          <a:prstGeom prst="rect">
            <a:avLst/>
          </a:prstGeom>
          <a:noFill/>
        </p:spPr>
        <p:txBody>
          <a:bodyPr wrap="square">
            <a:spAutoFit/>
          </a:bodyPr>
          <a:lstStyle/>
          <a:p>
            <a:r>
              <a:rPr lang="en-US" sz="1200">
                <a:latin typeface="Lub Dub Medium" panose="020B0603030403020204" pitchFamily="34" charset="0"/>
              </a:rPr>
              <a:t>*Evidence supports the safety of NCS within 30 days of TAVI, if indicated.</a:t>
            </a:r>
          </a:p>
        </p:txBody>
      </p:sp>
    </p:spTree>
    <p:extLst>
      <p:ext uri="{BB962C8B-B14F-4D97-AF65-F5344CB8AC3E}">
        <p14:creationId xmlns:p14="http://schemas.microsoft.com/office/powerpoint/2010/main" val="2326536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2" name="TextBox 1">
            <a:extLst>
              <a:ext uri="{FF2B5EF4-FFF2-40B4-BE49-F238E27FC236}">
                <a16:creationId xmlns:a16="http://schemas.microsoft.com/office/drawing/2014/main" id="{8276E116-F663-8B35-13C4-20B5E35A5845}"/>
              </a:ext>
            </a:extLst>
          </p:cNvPr>
          <p:cNvSpPr txBox="1"/>
          <p:nvPr/>
        </p:nvSpPr>
        <p:spPr>
          <a:xfrm>
            <a:off x="5755217" y="685800"/>
            <a:ext cx="3119965" cy="523220"/>
          </a:xfrm>
          <a:prstGeom prst="rect">
            <a:avLst/>
          </a:prstGeom>
          <a:noFill/>
        </p:spPr>
        <p:txBody>
          <a:bodyPr wrap="square">
            <a:spAutoFit/>
          </a:bodyPr>
          <a:lstStyle/>
          <a:p>
            <a:r>
              <a:rPr lang="en-US" sz="2800">
                <a:latin typeface="Lub Dub Medium" panose="020B0603030403020204" pitchFamily="34" charset="0"/>
              </a:rPr>
              <a:t>Atrial Fibrillation </a:t>
            </a:r>
          </a:p>
        </p:txBody>
      </p:sp>
      <p:graphicFrame>
        <p:nvGraphicFramePr>
          <p:cNvPr id="3" name="Table 2">
            <a:extLst>
              <a:ext uri="{FF2B5EF4-FFF2-40B4-BE49-F238E27FC236}">
                <a16:creationId xmlns:a16="http://schemas.microsoft.com/office/drawing/2014/main" id="{788203F6-381F-D3F7-143E-26578FBB26B9}"/>
              </a:ext>
            </a:extLst>
          </p:cNvPr>
          <p:cNvGraphicFramePr>
            <a:graphicFrameLocks noGrp="1"/>
          </p:cNvGraphicFramePr>
          <p:nvPr>
            <p:extLst>
              <p:ext uri="{D42A27DB-BD31-4B8C-83A1-F6EECF244321}">
                <p14:modId xmlns:p14="http://schemas.microsoft.com/office/powerpoint/2010/main" val="1083438741"/>
              </p:ext>
            </p:extLst>
          </p:nvPr>
        </p:nvGraphicFramePr>
        <p:xfrm>
          <a:off x="2365472" y="1380456"/>
          <a:ext cx="9899454" cy="5647566"/>
        </p:xfrm>
        <a:graphic>
          <a:graphicData uri="http://schemas.openxmlformats.org/drawingml/2006/table">
            <a:tbl>
              <a:tblPr firstRow="1" firstCol="1" bandRow="1"/>
              <a:tblGrid>
                <a:gridCol w="989946">
                  <a:extLst>
                    <a:ext uri="{9D8B030D-6E8A-4147-A177-3AD203B41FA5}">
                      <a16:colId xmlns:a16="http://schemas.microsoft.com/office/drawing/2014/main" val="186612913"/>
                    </a:ext>
                  </a:extLst>
                </a:gridCol>
                <a:gridCol w="980046">
                  <a:extLst>
                    <a:ext uri="{9D8B030D-6E8A-4147-A177-3AD203B41FA5}">
                      <a16:colId xmlns:a16="http://schemas.microsoft.com/office/drawing/2014/main" val="1928828249"/>
                    </a:ext>
                  </a:extLst>
                </a:gridCol>
                <a:gridCol w="7929462">
                  <a:extLst>
                    <a:ext uri="{9D8B030D-6E8A-4147-A177-3AD203B41FA5}">
                      <a16:colId xmlns:a16="http://schemas.microsoft.com/office/drawing/2014/main" val="2500608179"/>
                    </a:ext>
                  </a:extLst>
                </a:gridCol>
              </a:tblGrid>
              <a:tr h="0">
                <a:tc gridSpan="3">
                  <a:txBody>
                    <a:bodyPr/>
                    <a:lstStyle/>
                    <a:p>
                      <a:pPr marL="0" marR="0" algn="ctr">
                        <a:lnSpc>
                          <a:spcPct val="100000"/>
                        </a:lnSpc>
                        <a:spcBef>
                          <a:spcPts val="0"/>
                        </a:spcBef>
                        <a:spcAft>
                          <a:spcPts val="0"/>
                        </a:spcAft>
                      </a:pPr>
                      <a:r>
                        <a:rPr lang="en-US" sz="1800" b="1" kern="100">
                          <a:effectLst/>
                          <a:latin typeface="Times New Roman" panose="02020603050405020304" pitchFamily="18" charset="0"/>
                          <a:cs typeface="Arial" panose="020B0604020202020204" pitchFamily="34" charset="0"/>
                        </a:rPr>
                        <a:t>Recommendations for Atrial Fibrillation</a:t>
                      </a:r>
                    </a:p>
                    <a:p>
                      <a:pPr marL="0" marR="0" algn="ctr">
                        <a:lnSpc>
                          <a:spcPct val="100000"/>
                        </a:lnSpc>
                        <a:spcBef>
                          <a:spcPts val="0"/>
                        </a:spcBef>
                        <a:spcAft>
                          <a:spcPts val="0"/>
                        </a:spcAft>
                      </a:pPr>
                      <a:endParaRPr lang="en-US" sz="1800" b="1" kern="100">
                        <a:effectLst/>
                        <a:latin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56861858"/>
                  </a:ext>
                </a:extLst>
              </a:tr>
              <a:tr h="0">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6464484"/>
                  </a:ext>
                </a:extLst>
              </a:tr>
              <a:tr h="283845">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cs typeface="Arial" panose="020B0604020202020204" pitchFamily="34" charset="0"/>
                        </a:rPr>
                        <a:t> </a:t>
                      </a:r>
                      <a:r>
                        <a:rPr lang="en-US" sz="1800" b="1" kern="100">
                          <a:solidFill>
                            <a:srgbClr val="0A2F41"/>
                          </a:solidFill>
                          <a:effectLst/>
                          <a:latin typeface="Times New Roman" panose="02020603050405020304" pitchFamily="18" charset="0"/>
                          <a:cs typeface="Arial" panose="020B0604020202020204" pitchFamily="34" charset="0"/>
                        </a:rPr>
                        <a:t>Perioperative</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387453"/>
                  </a:ext>
                </a:extLst>
              </a:tr>
              <a:tr h="446405">
                <a:tc>
                  <a:txBody>
                    <a:bodyPr/>
                    <a:lstStyle/>
                    <a:p>
                      <a:pPr marL="0" marR="0" algn="ctr">
                        <a:lnSpc>
                          <a:spcPct val="150000"/>
                        </a:lnSpc>
                        <a:spcBef>
                          <a:spcPts val="0"/>
                        </a:spcBef>
                        <a:spcAft>
                          <a:spcPts val="0"/>
                        </a:spcAft>
                      </a:pPr>
                      <a:r>
                        <a:rPr lang="en-US" sz="1800" b="1" kern="100">
                          <a:solidFill>
                            <a:srgbClr val="000000"/>
                          </a:solidFill>
                          <a:effectLst/>
                          <a:highlight>
                            <a:srgbClr val="EEDA0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EEDA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A0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In patients with rapid AF identified in the setting of NCS, it is reasonable to treat potential underlying triggers contributing to AF and rapid ventricular response (</a:t>
                      </a:r>
                      <a:r>
                        <a:rPr lang="en-US" sz="1800" b="1" kern="100" err="1">
                          <a:effectLst/>
                          <a:latin typeface="Times New Roman" panose="02020603050405020304" pitchFamily="18" charset="0"/>
                          <a:ea typeface="Times New Roman" panose="02020603050405020304" pitchFamily="18" charset="0"/>
                          <a:cs typeface="Arial" panose="020B0604020202020204" pitchFamily="34" charset="0"/>
                        </a:rPr>
                        <a:t>eg</a:t>
                      </a: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 sepsis, anemia, pain).*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671173"/>
                  </a:ext>
                </a:extLst>
              </a:tr>
              <a:tr h="446405">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In patients with new-onset AF identified in the setting of NCS, initiation of postoperative anticoagulation therapy can be beneficial after considering the competing risks associated with thromboembolism and perioperative bleeding.*</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642850"/>
                  </a:ext>
                </a:extLst>
              </a:tr>
              <a:tr h="279400">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 </a:t>
                      </a:r>
                      <a:r>
                        <a:rPr lang="en-US" sz="1800" b="1" kern="100">
                          <a:effectLst/>
                          <a:latin typeface="Times New Roman" panose="02020603050405020304" pitchFamily="18" charset="0"/>
                          <a:cs typeface="Arial" panose="020B0604020202020204" pitchFamily="34" charset="0"/>
                        </a:rPr>
                        <a:t> </a:t>
                      </a:r>
                      <a:r>
                        <a:rPr lang="en-US" sz="1800" b="1" kern="100">
                          <a:solidFill>
                            <a:srgbClr val="0A2F41"/>
                          </a:solidFill>
                          <a:effectLst/>
                          <a:latin typeface="Times New Roman" panose="02020603050405020304" pitchFamily="18" charset="0"/>
                          <a:cs typeface="Arial" panose="020B0604020202020204" pitchFamily="34" charset="0"/>
                        </a:rPr>
                        <a:t>Post-discharge</a:t>
                      </a:r>
                      <a:endParaRPr lang="en-US" sz="1800" kern="100">
                        <a:effectLst/>
                        <a:latin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36938"/>
                  </a:ext>
                </a:extLst>
              </a:tr>
              <a:tr h="446405">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Arial" panose="020B0604020202020204" pitchFamily="34" charset="0"/>
                        </a:rPr>
                        <a:t>1</a:t>
                      </a:r>
                      <a:endParaRPr lang="en-US" sz="1800" kern="1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In patients with new-onset AF identified in the setting of NCS, outpatient follow-up for thromboembolic risk stratification and AF surveillance are recommended given a high risk of AF recurrence.*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79756"/>
                  </a:ext>
                </a:extLst>
              </a:tr>
            </a:tbl>
          </a:graphicData>
        </a:graphic>
      </p:graphicFrame>
      <p:sp>
        <p:nvSpPr>
          <p:cNvPr id="6" name="TextBox 5">
            <a:extLst>
              <a:ext uri="{FF2B5EF4-FFF2-40B4-BE49-F238E27FC236}">
                <a16:creationId xmlns:a16="http://schemas.microsoft.com/office/drawing/2014/main" id="{BD2944B8-EE0C-B2ED-EACD-404BE698E680}"/>
              </a:ext>
            </a:extLst>
          </p:cNvPr>
          <p:cNvSpPr txBox="1"/>
          <p:nvPr/>
        </p:nvSpPr>
        <p:spPr>
          <a:xfrm>
            <a:off x="2365472" y="7161358"/>
            <a:ext cx="9727046" cy="276999"/>
          </a:xfrm>
          <a:prstGeom prst="rect">
            <a:avLst/>
          </a:prstGeom>
          <a:noFill/>
        </p:spPr>
        <p:txBody>
          <a:bodyPr wrap="square">
            <a:spAutoFit/>
          </a:bodyPr>
          <a:lstStyle/>
          <a:p>
            <a:r>
              <a:rPr lang="en-US" sz="1200">
                <a:latin typeface="Lub Dub Medium" panose="020B0603030403020204" pitchFamily="34" charset="0"/>
              </a:rPr>
              <a:t>*Adapted from the “2023 ACC/AHA/ACCP/HRS Guideline for the Diagnosis and Management of Atrial Fibrillation.”</a:t>
            </a:r>
          </a:p>
        </p:txBody>
      </p:sp>
    </p:spTree>
    <p:extLst>
      <p:ext uri="{BB962C8B-B14F-4D97-AF65-F5344CB8AC3E}">
        <p14:creationId xmlns:p14="http://schemas.microsoft.com/office/powerpoint/2010/main" val="2910044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12EC71-DDE7-E543-A05B-D451D9502EEE}"/>
              </a:ext>
            </a:extLst>
          </p:cNvPr>
          <p:cNvSpPr txBox="1"/>
          <p:nvPr/>
        </p:nvSpPr>
        <p:spPr>
          <a:xfrm>
            <a:off x="3153301" y="1134364"/>
            <a:ext cx="8323794" cy="523220"/>
          </a:xfrm>
          <a:prstGeom prst="rect">
            <a:avLst/>
          </a:prstGeom>
          <a:noFill/>
        </p:spPr>
        <p:txBody>
          <a:bodyPr wrap="square">
            <a:spAutoFit/>
          </a:bodyPr>
          <a:lstStyle/>
          <a:p>
            <a:r>
              <a:rPr lang="en-US" sz="2800">
                <a:latin typeface="Lub Dub Medium" panose="020B0603030403020204" pitchFamily="34" charset="0"/>
              </a:rPr>
              <a:t>Cardiovascular Implantable Electronic Devices </a:t>
            </a:r>
          </a:p>
        </p:txBody>
      </p:sp>
      <p:graphicFrame>
        <p:nvGraphicFramePr>
          <p:cNvPr id="5" name="Table 4">
            <a:extLst>
              <a:ext uri="{FF2B5EF4-FFF2-40B4-BE49-F238E27FC236}">
                <a16:creationId xmlns:a16="http://schemas.microsoft.com/office/drawing/2014/main" id="{FA089FA7-F763-C061-2A91-E2171BC6A0E0}"/>
              </a:ext>
            </a:extLst>
          </p:cNvPr>
          <p:cNvGraphicFramePr>
            <a:graphicFrameLocks noGrp="1"/>
          </p:cNvGraphicFramePr>
          <p:nvPr>
            <p:extLst>
              <p:ext uri="{D42A27DB-BD31-4B8C-83A1-F6EECF244321}">
                <p14:modId xmlns:p14="http://schemas.microsoft.com/office/powerpoint/2010/main" val="1901895436"/>
              </p:ext>
            </p:extLst>
          </p:nvPr>
        </p:nvGraphicFramePr>
        <p:xfrm>
          <a:off x="2060671" y="1981200"/>
          <a:ext cx="10509054" cy="5152136"/>
        </p:xfrm>
        <a:graphic>
          <a:graphicData uri="http://schemas.openxmlformats.org/drawingml/2006/table">
            <a:tbl>
              <a:tblPr firstRow="1" firstCol="1" bandRow="1"/>
              <a:tblGrid>
                <a:gridCol w="1441842">
                  <a:extLst>
                    <a:ext uri="{9D8B030D-6E8A-4147-A177-3AD203B41FA5}">
                      <a16:colId xmlns:a16="http://schemas.microsoft.com/office/drawing/2014/main" val="3646785246"/>
                    </a:ext>
                  </a:extLst>
                </a:gridCol>
                <a:gridCol w="998360">
                  <a:extLst>
                    <a:ext uri="{9D8B030D-6E8A-4147-A177-3AD203B41FA5}">
                      <a16:colId xmlns:a16="http://schemas.microsoft.com/office/drawing/2014/main" val="1051142909"/>
                    </a:ext>
                  </a:extLst>
                </a:gridCol>
                <a:gridCol w="8068852">
                  <a:extLst>
                    <a:ext uri="{9D8B030D-6E8A-4147-A177-3AD203B41FA5}">
                      <a16:colId xmlns:a16="http://schemas.microsoft.com/office/drawing/2014/main" val="1148038065"/>
                    </a:ext>
                  </a:extLst>
                </a:gridCol>
              </a:tblGrid>
              <a:tr h="0">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cs typeface="Times New Roman" panose="02020603050405020304" pitchFamily="18" charset="0"/>
                        </a:rPr>
                        <a:t>Recommendations for Preoperative Management of Patients With Cardiovascular Implantable Electronic Devices </a:t>
                      </a:r>
                      <a:endParaRPr lang="en-US" sz="1800" kern="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kern="10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41865458"/>
                  </a:ext>
                </a:extLst>
              </a:tr>
              <a:tr h="0">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Recommendations </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206949"/>
                  </a:ext>
                </a:extLst>
              </a:tr>
              <a:tr h="0">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Times New Roman" panose="02020603050405020304" pitchFamily="18" charset="0"/>
                        </a:rPr>
                        <a:t>1</a:t>
                      </a:r>
                      <a:endParaRPr lang="en-US" sz="1800" kern="100">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Times New Roman" panose="02020603050405020304" pitchFamily="18" charset="0"/>
                        </a:rPr>
                        <a:t>B-NR</a:t>
                      </a:r>
                      <a:endParaRPr lang="en-US" sz="1800" kern="100">
                        <a:effectLst/>
                        <a:highlight>
                          <a:srgbClr val="85ADD1"/>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Patients with cardiovascular implantable electronic devices (CIED) having elective NCS should have a management plan developed before surgery if electromagnetic interference (EMI) is anticipated, including identification of the type of CIED (</a:t>
                      </a:r>
                      <a:r>
                        <a:rPr lang="en-US" sz="1800" b="1" kern="10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pacemaker, implantable cardioverter-defibrillator [ICD], implantable monitor), manufacturer, and model.</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259014"/>
                  </a:ext>
                </a:extLst>
              </a:tr>
              <a:tr h="0">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Times New Roman" panose="02020603050405020304" pitchFamily="18" charset="0"/>
                        </a:rPr>
                        <a:t>1</a:t>
                      </a:r>
                      <a:endParaRPr lang="en-US" sz="1800" kern="100">
                        <a:effectLst/>
                        <a:highlight>
                          <a:srgbClr val="45A547"/>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Times New Roman" panose="02020603050405020304" pitchFamily="18" charset="0"/>
                        </a:rPr>
                        <a:t>B-NR</a:t>
                      </a:r>
                      <a:endParaRPr lang="en-US" sz="1800" kern="100">
                        <a:effectLst/>
                        <a:highlight>
                          <a:srgbClr val="85ADD1"/>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Patients who are pacemaker-dependent having surgeries above the umbilicus with anticipated EMI should have the pacemaker reprogrammed or have a magnet placed on the generator to provide an asynchronous mode to avoid pacing inhibition.</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690935"/>
                  </a:ext>
                </a:extLst>
              </a:tr>
            </a:tbl>
          </a:graphicData>
        </a:graphic>
      </p:graphicFrame>
    </p:spTree>
    <p:extLst>
      <p:ext uri="{BB962C8B-B14F-4D97-AF65-F5344CB8AC3E}">
        <p14:creationId xmlns:p14="http://schemas.microsoft.com/office/powerpoint/2010/main" val="2031926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a:p>
        </p:txBody>
      </p:sp>
      <p:sp>
        <p:nvSpPr>
          <p:cNvPr id="2" name="TextBox 1">
            <a:extLst>
              <a:ext uri="{FF2B5EF4-FFF2-40B4-BE49-F238E27FC236}">
                <a16:creationId xmlns:a16="http://schemas.microsoft.com/office/drawing/2014/main" id="{67C31D09-4A34-700F-53AD-5D8768CF11A3}"/>
              </a:ext>
            </a:extLst>
          </p:cNvPr>
          <p:cNvSpPr txBox="1"/>
          <p:nvPr/>
        </p:nvSpPr>
        <p:spPr>
          <a:xfrm>
            <a:off x="3900750" y="290195"/>
            <a:ext cx="6828899" cy="954107"/>
          </a:xfrm>
          <a:prstGeom prst="rect">
            <a:avLst/>
          </a:prstGeom>
          <a:noFill/>
        </p:spPr>
        <p:txBody>
          <a:bodyPr wrap="square">
            <a:spAutoFit/>
          </a:bodyPr>
          <a:lstStyle/>
          <a:p>
            <a:r>
              <a:rPr lang="en-US" sz="2800">
                <a:latin typeface="Lub Dub Medium" panose="020B0603030403020204" pitchFamily="34" charset="0"/>
              </a:rPr>
              <a:t>Cardiovascular Implantable Electronic Devices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9AAA0B-176D-70ED-5A37-3F7F3D4E4849}"/>
              </a:ext>
            </a:extLst>
          </p:cNvPr>
          <p:cNvGraphicFramePr>
            <a:graphicFrameLocks noGrp="1"/>
          </p:cNvGraphicFramePr>
          <p:nvPr>
            <p:extLst>
              <p:ext uri="{D42A27DB-BD31-4B8C-83A1-F6EECF244321}">
                <p14:modId xmlns:p14="http://schemas.microsoft.com/office/powerpoint/2010/main" val="2711656317"/>
              </p:ext>
            </p:extLst>
          </p:nvPr>
        </p:nvGraphicFramePr>
        <p:xfrm>
          <a:off x="1870172" y="1346051"/>
          <a:ext cx="10890054" cy="5593844"/>
        </p:xfrm>
        <a:graphic>
          <a:graphicData uri="http://schemas.openxmlformats.org/drawingml/2006/table">
            <a:tbl>
              <a:tblPr firstRow="1" firstCol="1" bandRow="1"/>
              <a:tblGrid>
                <a:gridCol w="1323738">
                  <a:extLst>
                    <a:ext uri="{9D8B030D-6E8A-4147-A177-3AD203B41FA5}">
                      <a16:colId xmlns:a16="http://schemas.microsoft.com/office/drawing/2014/main" val="2921490434"/>
                    </a:ext>
                  </a:extLst>
                </a:gridCol>
                <a:gridCol w="1204932">
                  <a:extLst>
                    <a:ext uri="{9D8B030D-6E8A-4147-A177-3AD203B41FA5}">
                      <a16:colId xmlns:a16="http://schemas.microsoft.com/office/drawing/2014/main" val="775309826"/>
                    </a:ext>
                  </a:extLst>
                </a:gridCol>
                <a:gridCol w="8361384">
                  <a:extLst>
                    <a:ext uri="{9D8B030D-6E8A-4147-A177-3AD203B41FA5}">
                      <a16:colId xmlns:a16="http://schemas.microsoft.com/office/drawing/2014/main" val="4001652440"/>
                    </a:ext>
                  </a:extLst>
                </a:gridCol>
              </a:tblGrid>
              <a:tr h="1322131">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Arial" panose="020B0604020202020204" pitchFamily="34" charset="0"/>
                        </a:rPr>
                        <a:t>1</a:t>
                      </a:r>
                      <a:endParaRPr lang="en-US" sz="1800" kern="1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3"/>
                      </a:pPr>
                      <a:r>
                        <a:rPr lang="en-US" sz="1800" b="1" kern="100">
                          <a:effectLst/>
                          <a:latin typeface="Times New Roman" panose="02020603050405020304" pitchFamily="18" charset="0"/>
                          <a:ea typeface="Aptos" panose="020B0004020202020204" pitchFamily="34" charset="0"/>
                          <a:cs typeface="Arial" panose="020B0604020202020204" pitchFamily="34" charset="0"/>
                        </a:rPr>
                        <a:t>Pacemaker-dependent patients with a transvenous ICD undergoing surgery above the umbilicus with anticipated EMI should have the device reprogrammed*; if the patient is not pacemaker-dependent, then either reprogramming or a magnet placed on the generator can be used to inhibit </a:t>
                      </a:r>
                      <a:r>
                        <a:rPr lang="en-US" sz="1800" b="1" kern="100" err="1">
                          <a:effectLst/>
                          <a:latin typeface="Times New Roman" panose="02020603050405020304" pitchFamily="18" charset="0"/>
                          <a:ea typeface="Aptos" panose="020B0004020202020204" pitchFamily="34" charset="0"/>
                          <a:cs typeface="Arial" panose="020B0604020202020204" pitchFamily="34" charset="0"/>
                        </a:rPr>
                        <a:t>tachytherapies</a:t>
                      </a:r>
                      <a:r>
                        <a:rPr lang="en-US" sz="1800" b="1" kern="100">
                          <a:effectLst/>
                          <a:latin typeface="Times New Roman" panose="02020603050405020304" pitchFamily="18" charset="0"/>
                          <a:ea typeface="Aptos" panose="020B0004020202020204" pitchFamily="34" charset="0"/>
                          <a:cs typeface="Arial" panose="020B0604020202020204" pitchFamily="34" charset="0"/>
                        </a:rPr>
                        <a:t> or inappropriate shocks.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305633"/>
                  </a:ext>
                </a:extLst>
              </a:tr>
              <a:tr h="983003">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Arial" panose="020B0604020202020204" pitchFamily="34" charset="0"/>
                        </a:rPr>
                        <a:t>1</a:t>
                      </a:r>
                      <a:endParaRPr lang="en-US" sz="1800" kern="1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4"/>
                      </a:pPr>
                      <a:r>
                        <a:rPr lang="en-US" sz="1800" b="1" kern="100">
                          <a:effectLst/>
                          <a:latin typeface="Times New Roman" panose="02020603050405020304" pitchFamily="18" charset="0"/>
                          <a:ea typeface="Aptos" panose="020B0004020202020204" pitchFamily="34" charset="0"/>
                          <a:cs typeface="Arial" panose="020B0604020202020204" pitchFamily="34" charset="0"/>
                        </a:rPr>
                        <a:t>Patients who have a pacemaker or ICD reprogrammed to asynchronous pacing or have </a:t>
                      </a:r>
                      <a:r>
                        <a:rPr lang="en-US" sz="1800" b="1" kern="100" err="1">
                          <a:effectLst/>
                          <a:latin typeface="Times New Roman" panose="02020603050405020304" pitchFamily="18" charset="0"/>
                          <a:ea typeface="Aptos" panose="020B0004020202020204" pitchFamily="34" charset="0"/>
                          <a:cs typeface="Arial" panose="020B0604020202020204" pitchFamily="34" charset="0"/>
                        </a:rPr>
                        <a:t>tachytherapies</a:t>
                      </a:r>
                      <a:r>
                        <a:rPr lang="en-US" sz="1800" b="1" kern="100">
                          <a:effectLst/>
                          <a:latin typeface="Times New Roman" panose="02020603050405020304" pitchFamily="18" charset="0"/>
                          <a:ea typeface="Aptos" panose="020B0004020202020204" pitchFamily="34" charset="0"/>
                          <a:cs typeface="Arial" panose="020B0604020202020204" pitchFamily="34" charset="0"/>
                        </a:rPr>
                        <a:t> programmed off before surgery should have device functioning restored in the postoperative period before hospital discharge.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696844"/>
                  </a:ext>
                </a:extLst>
              </a:tr>
              <a:tr h="983003">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Arial" panose="020B0604020202020204" pitchFamily="34" charset="0"/>
                        </a:rPr>
                        <a:t>1</a:t>
                      </a:r>
                      <a:endParaRPr lang="en-US" sz="1800" kern="1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5"/>
                      </a:pPr>
                      <a:r>
                        <a:rPr lang="en-US" sz="1800" b="1" kern="100">
                          <a:effectLst/>
                          <a:latin typeface="Times New Roman" panose="02020603050405020304" pitchFamily="18" charset="0"/>
                          <a:ea typeface="Aptos" panose="020B0004020202020204" pitchFamily="34" charset="0"/>
                          <a:cs typeface="Arial" panose="020B0604020202020204" pitchFamily="34" charset="0"/>
                        </a:rPr>
                        <a:t>Patients with leadless pacemakers who are pacemaker-dependent having surgeries with anticipated EMI above the umbilicus should have their pacemakers reprogrammed to an asynchronous mode.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902191"/>
                  </a:ext>
                </a:extLst>
              </a:tr>
              <a:tr h="983003">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6"/>
                      </a:pPr>
                      <a:r>
                        <a:rPr lang="en-US" sz="1800" b="1" kern="100">
                          <a:effectLst/>
                          <a:latin typeface="Times New Roman" panose="02020603050405020304" pitchFamily="18" charset="0"/>
                          <a:ea typeface="Aptos" panose="020B0004020202020204" pitchFamily="34" charset="0"/>
                          <a:cs typeface="Arial" panose="020B0604020202020204" pitchFamily="34" charset="0"/>
                        </a:rPr>
                        <a:t>For patients with subcutaneous ICD having noncardiac or nonthoracic surgery with anticipated EMI above the groin, it is reasonable to reprogram the device or use a magnet to temporarily disable </a:t>
                      </a:r>
                      <a:r>
                        <a:rPr lang="en-US" sz="1800" b="1" kern="100" err="1">
                          <a:effectLst/>
                          <a:latin typeface="Times New Roman" panose="02020603050405020304" pitchFamily="18" charset="0"/>
                          <a:ea typeface="Aptos" panose="020B0004020202020204" pitchFamily="34" charset="0"/>
                          <a:cs typeface="Arial" panose="020B0604020202020204" pitchFamily="34" charset="0"/>
                        </a:rPr>
                        <a:t>tachytherapies</a:t>
                      </a:r>
                      <a:r>
                        <a:rPr lang="en-US" sz="1800" b="1" kern="100">
                          <a:effectLs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421296"/>
                  </a:ext>
                </a:extLst>
              </a:tr>
            </a:tbl>
          </a:graphicData>
        </a:graphic>
      </p:graphicFrame>
      <p:sp>
        <p:nvSpPr>
          <p:cNvPr id="6" name="TextBox 5">
            <a:extLst>
              <a:ext uri="{FF2B5EF4-FFF2-40B4-BE49-F238E27FC236}">
                <a16:creationId xmlns:a16="http://schemas.microsoft.com/office/drawing/2014/main" id="{2C322FF6-A174-4EE9-005E-C8DEF02CAF16}"/>
              </a:ext>
            </a:extLst>
          </p:cNvPr>
          <p:cNvSpPr txBox="1"/>
          <p:nvPr/>
        </p:nvSpPr>
        <p:spPr>
          <a:xfrm>
            <a:off x="1870172" y="7041644"/>
            <a:ext cx="11083826" cy="461665"/>
          </a:xfrm>
          <a:prstGeom prst="rect">
            <a:avLst/>
          </a:prstGeom>
          <a:noFill/>
        </p:spPr>
        <p:txBody>
          <a:bodyPr wrap="square">
            <a:spAutoFit/>
          </a:bodyPr>
          <a:lstStyle/>
          <a:p>
            <a:r>
              <a:rPr lang="en-US" sz="1200">
                <a:latin typeface="Lub Dub Medium" panose="020B0603030403020204" pitchFamily="34" charset="0"/>
              </a:rPr>
              <a:t>*For pacemaker-dependent patients with an ICD, </a:t>
            </a:r>
            <a:r>
              <a:rPr lang="en-US" sz="1200" err="1">
                <a:latin typeface="Lub Dub Medium" panose="020B0603030403020204" pitchFamily="34" charset="0"/>
              </a:rPr>
              <a:t>tachytherapies</a:t>
            </a:r>
            <a:r>
              <a:rPr lang="en-US" sz="1200">
                <a:latin typeface="Lub Dub Medium" panose="020B0603030403020204" pitchFamily="34" charset="0"/>
              </a:rPr>
              <a:t> should be disabled and the device should be reprogrammed to an asynchronous mode to avoid pacing inhibition.</a:t>
            </a:r>
          </a:p>
        </p:txBody>
      </p:sp>
    </p:spTree>
    <p:extLst>
      <p:ext uri="{BB962C8B-B14F-4D97-AF65-F5344CB8AC3E}">
        <p14:creationId xmlns:p14="http://schemas.microsoft.com/office/powerpoint/2010/main" val="2370725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ient's flow&#10;&#10;Description automatically generated">
            <a:extLst>
              <a:ext uri="{FF2B5EF4-FFF2-40B4-BE49-F238E27FC236}">
                <a16:creationId xmlns:a16="http://schemas.microsoft.com/office/drawing/2014/main" id="{D05E7C28-0D99-6ED6-DD99-83C98933C4B6}"/>
              </a:ext>
            </a:extLst>
          </p:cNvPr>
          <p:cNvPicPr>
            <a:picLocks noChangeAspect="1"/>
          </p:cNvPicPr>
          <p:nvPr/>
        </p:nvPicPr>
        <p:blipFill>
          <a:blip r:embed="rId2"/>
          <a:stretch>
            <a:fillRect/>
          </a:stretch>
        </p:blipFill>
        <p:spPr>
          <a:xfrm>
            <a:off x="3352800" y="496690"/>
            <a:ext cx="9459038" cy="7010400"/>
          </a:xfrm>
          <a:prstGeom prst="rect">
            <a:avLst/>
          </a:prstGeom>
        </p:spPr>
      </p:pic>
      <p:sp>
        <p:nvSpPr>
          <p:cNvPr id="2" name="TextBox 1">
            <a:extLst>
              <a:ext uri="{FF2B5EF4-FFF2-40B4-BE49-F238E27FC236}">
                <a16:creationId xmlns:a16="http://schemas.microsoft.com/office/drawing/2014/main" id="{6F676F60-02EC-E086-4701-812993D7F2B4}"/>
              </a:ext>
            </a:extLst>
          </p:cNvPr>
          <p:cNvSpPr txBox="1"/>
          <p:nvPr/>
        </p:nvSpPr>
        <p:spPr>
          <a:xfrm>
            <a:off x="304800" y="1219200"/>
            <a:ext cx="3276600" cy="1384995"/>
          </a:xfrm>
          <a:prstGeom prst="rect">
            <a:avLst/>
          </a:prstGeom>
          <a:noFill/>
        </p:spPr>
        <p:txBody>
          <a:bodyPr wrap="square">
            <a:spAutoFit/>
          </a:bodyPr>
          <a:lstStyle/>
          <a:p>
            <a:r>
              <a:rPr lang="en-US" sz="2800">
                <a:latin typeface="Lub Dub Medium" panose="020B0603030403020204" pitchFamily="34" charset="0"/>
              </a:rPr>
              <a:t>Figure 3. Patients With Transvenous CIEDs.</a:t>
            </a:r>
          </a:p>
        </p:txBody>
      </p:sp>
      <p:sp>
        <p:nvSpPr>
          <p:cNvPr id="4" name="TextBox 3">
            <a:extLst>
              <a:ext uri="{FF2B5EF4-FFF2-40B4-BE49-F238E27FC236}">
                <a16:creationId xmlns:a16="http://schemas.microsoft.com/office/drawing/2014/main" id="{D9FB3223-49D5-B08C-5023-A74250C4291F}"/>
              </a:ext>
            </a:extLst>
          </p:cNvPr>
          <p:cNvSpPr txBox="1"/>
          <p:nvPr/>
        </p:nvSpPr>
        <p:spPr>
          <a:xfrm>
            <a:off x="304800" y="2853730"/>
            <a:ext cx="2438400" cy="461665"/>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sp>
        <p:nvSpPr>
          <p:cNvPr id="6" name="TextBox 5">
            <a:extLst>
              <a:ext uri="{FF2B5EF4-FFF2-40B4-BE49-F238E27FC236}">
                <a16:creationId xmlns:a16="http://schemas.microsoft.com/office/drawing/2014/main" id="{093C4531-666A-7AB1-C1B1-E48739BF8D2B}"/>
              </a:ext>
            </a:extLst>
          </p:cNvPr>
          <p:cNvSpPr txBox="1"/>
          <p:nvPr/>
        </p:nvSpPr>
        <p:spPr>
          <a:xfrm>
            <a:off x="304800" y="4939606"/>
            <a:ext cx="2438400" cy="2492990"/>
          </a:xfrm>
          <a:prstGeom prst="rect">
            <a:avLst/>
          </a:prstGeom>
          <a:noFill/>
        </p:spPr>
        <p:txBody>
          <a:bodyPr wrap="square">
            <a:spAutoFit/>
          </a:bodyPr>
          <a:lstStyle/>
          <a:p>
            <a:r>
              <a:rPr lang="en-US" sz="1200">
                <a:latin typeface="Lub Dub Medium" panose="020B0603030403020204" pitchFamily="34" charset="0"/>
              </a:rPr>
              <a:t>*EMI is considered a significant risk when the source is &lt;15 cm from the CIED generator. External pacing and/or defibrillation must be available. Clinicians must confirm device magnet capabilities are enabled and individual magnet responses are known. Consider consulting a CIED team for cardiac resynchronization therapy devices.</a:t>
            </a:r>
          </a:p>
        </p:txBody>
      </p:sp>
      <p:sp>
        <p:nvSpPr>
          <p:cNvPr id="8" name="TextBox 7">
            <a:extLst>
              <a:ext uri="{FF2B5EF4-FFF2-40B4-BE49-F238E27FC236}">
                <a16:creationId xmlns:a16="http://schemas.microsoft.com/office/drawing/2014/main" id="{4B6BBFC3-76DF-7E42-C76D-4246339FCCCC}"/>
              </a:ext>
            </a:extLst>
          </p:cNvPr>
          <p:cNvSpPr txBox="1"/>
          <p:nvPr/>
        </p:nvSpPr>
        <p:spPr>
          <a:xfrm>
            <a:off x="12496800" y="5899330"/>
            <a:ext cx="2209800" cy="1569660"/>
          </a:xfrm>
          <a:prstGeom prst="rect">
            <a:avLst/>
          </a:prstGeom>
          <a:noFill/>
        </p:spPr>
        <p:txBody>
          <a:bodyPr wrap="square">
            <a:spAutoFit/>
          </a:bodyPr>
          <a:lstStyle/>
          <a:p>
            <a:r>
              <a:rPr lang="en-US" sz="1200">
                <a:latin typeface="Lub Dub Medium" panose="020B0603030403020204" pitchFamily="34" charset="0"/>
              </a:rPr>
              <a:t>CIED indicates cardiovascular implantable electronic device; EMI, electromagnetic interference; and ICD, implantable cardioverter-defibrillator.</a:t>
            </a:r>
          </a:p>
        </p:txBody>
      </p:sp>
    </p:spTree>
    <p:extLst>
      <p:ext uri="{BB962C8B-B14F-4D97-AF65-F5344CB8AC3E}">
        <p14:creationId xmlns:p14="http://schemas.microsoft.com/office/powerpoint/2010/main" val="1910157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a:p>
        </p:txBody>
      </p:sp>
      <p:pic>
        <p:nvPicPr>
          <p:cNvPr id="3" name="Picture 2" descr="A diagram of a patient's flowchart&#10;&#10;Description automatically generated">
            <a:extLst>
              <a:ext uri="{FF2B5EF4-FFF2-40B4-BE49-F238E27FC236}">
                <a16:creationId xmlns:a16="http://schemas.microsoft.com/office/drawing/2014/main" id="{B54ADADF-D75C-AF7C-2E39-E69BD1FF4295}"/>
              </a:ext>
            </a:extLst>
          </p:cNvPr>
          <p:cNvPicPr>
            <a:picLocks noChangeAspect="1"/>
          </p:cNvPicPr>
          <p:nvPr/>
        </p:nvPicPr>
        <p:blipFill>
          <a:blip r:embed="rId2"/>
          <a:stretch>
            <a:fillRect/>
          </a:stretch>
        </p:blipFill>
        <p:spPr>
          <a:xfrm>
            <a:off x="2514600" y="0"/>
            <a:ext cx="10199436" cy="7467600"/>
          </a:xfrm>
          <a:prstGeom prst="rect">
            <a:avLst/>
          </a:prstGeom>
        </p:spPr>
      </p:pic>
      <p:sp>
        <p:nvSpPr>
          <p:cNvPr id="2" name="TextBox 1">
            <a:extLst>
              <a:ext uri="{FF2B5EF4-FFF2-40B4-BE49-F238E27FC236}">
                <a16:creationId xmlns:a16="http://schemas.microsoft.com/office/drawing/2014/main" id="{5DDC495D-3E0F-E231-AC57-E24B902C65C4}"/>
              </a:ext>
            </a:extLst>
          </p:cNvPr>
          <p:cNvSpPr txBox="1"/>
          <p:nvPr/>
        </p:nvSpPr>
        <p:spPr>
          <a:xfrm>
            <a:off x="304800" y="1295400"/>
            <a:ext cx="3276600" cy="1815882"/>
          </a:xfrm>
          <a:prstGeom prst="rect">
            <a:avLst/>
          </a:prstGeom>
          <a:noFill/>
        </p:spPr>
        <p:txBody>
          <a:bodyPr wrap="square">
            <a:spAutoFit/>
          </a:bodyPr>
          <a:lstStyle/>
          <a:p>
            <a:r>
              <a:rPr lang="en-US" sz="2800">
                <a:latin typeface="Lub Dub Medium" panose="020B0603030403020204" pitchFamily="34" charset="0"/>
              </a:rPr>
              <a:t>Figure 4. Patients With </a:t>
            </a:r>
            <a:r>
              <a:rPr lang="en-US" sz="2800" err="1">
                <a:latin typeface="Lub Dub Medium" panose="020B0603030403020204" pitchFamily="34" charset="0"/>
              </a:rPr>
              <a:t>Nontransvenous</a:t>
            </a:r>
            <a:r>
              <a:rPr lang="en-US" sz="2800">
                <a:latin typeface="Lub Dub Medium" panose="020B0603030403020204" pitchFamily="34" charset="0"/>
              </a:rPr>
              <a:t> Devices.</a:t>
            </a:r>
          </a:p>
        </p:txBody>
      </p:sp>
      <p:sp>
        <p:nvSpPr>
          <p:cNvPr id="4" name="TextBox 3">
            <a:extLst>
              <a:ext uri="{FF2B5EF4-FFF2-40B4-BE49-F238E27FC236}">
                <a16:creationId xmlns:a16="http://schemas.microsoft.com/office/drawing/2014/main" id="{14585FE6-01CB-E439-9A33-F47B12CFFB1B}"/>
              </a:ext>
            </a:extLst>
          </p:cNvPr>
          <p:cNvSpPr txBox="1"/>
          <p:nvPr/>
        </p:nvSpPr>
        <p:spPr>
          <a:xfrm>
            <a:off x="304800" y="3502967"/>
            <a:ext cx="2438400" cy="461665"/>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sp>
        <p:nvSpPr>
          <p:cNvPr id="7" name="TextBox 6">
            <a:extLst>
              <a:ext uri="{FF2B5EF4-FFF2-40B4-BE49-F238E27FC236}">
                <a16:creationId xmlns:a16="http://schemas.microsoft.com/office/drawing/2014/main" id="{AD8BFED9-EEC6-FCE6-8299-EBE1E6DD08B2}"/>
              </a:ext>
            </a:extLst>
          </p:cNvPr>
          <p:cNvSpPr txBox="1"/>
          <p:nvPr/>
        </p:nvSpPr>
        <p:spPr>
          <a:xfrm>
            <a:off x="7451725" y="5897940"/>
            <a:ext cx="7018337" cy="1569660"/>
          </a:xfrm>
          <a:prstGeom prst="rect">
            <a:avLst/>
          </a:prstGeom>
          <a:noFill/>
        </p:spPr>
        <p:txBody>
          <a:bodyPr wrap="square">
            <a:spAutoFit/>
          </a:bodyPr>
          <a:lstStyle/>
          <a:p>
            <a:r>
              <a:rPr lang="en-US" sz="1200" b="1">
                <a:latin typeface="Lub Dub Medium" panose="020B0603030403020204" pitchFamily="34" charset="0"/>
              </a:rPr>
              <a:t>*</a:t>
            </a:r>
            <a:r>
              <a:rPr lang="en-US" sz="1200">
                <a:latin typeface="Lub Dub Medium" panose="020B0603030403020204" pitchFamily="34" charset="0"/>
              </a:rPr>
              <a:t>For patients with a leadless pacemaker, a magnet will not force asynchronous pacing.  </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A subcutaneous ICD does not currently provide pacing. A magnet, if used, should be secured with adhesive tape. If the patient is in a position other than supine, or extensive EMI is anticipated when performing the surgery above the diaphragm, consider reprogramming. </a:t>
            </a:r>
          </a:p>
          <a:p>
            <a:r>
              <a:rPr lang="en-US" sz="1200">
                <a:latin typeface="Lub Dub Medium" panose="020B0603030403020204" pitchFamily="34" charset="0"/>
              </a:rPr>
              <a:t>A magnet placed over the subcutaneous ICD will emit an R wave synchronous beep, indicating that the magnet is correctly positioned. If the tone is not audible, reprogramming is necessary. </a:t>
            </a:r>
          </a:p>
        </p:txBody>
      </p:sp>
      <p:sp>
        <p:nvSpPr>
          <p:cNvPr id="9" name="TextBox 8">
            <a:extLst>
              <a:ext uri="{FF2B5EF4-FFF2-40B4-BE49-F238E27FC236}">
                <a16:creationId xmlns:a16="http://schemas.microsoft.com/office/drawing/2014/main" id="{98323185-3BF1-7F4D-0AF9-17F1C91F69D9}"/>
              </a:ext>
            </a:extLst>
          </p:cNvPr>
          <p:cNvSpPr txBox="1"/>
          <p:nvPr/>
        </p:nvSpPr>
        <p:spPr>
          <a:xfrm>
            <a:off x="304800" y="4356317"/>
            <a:ext cx="2438400" cy="830997"/>
          </a:xfrm>
          <a:prstGeom prst="rect">
            <a:avLst/>
          </a:prstGeom>
          <a:noFill/>
        </p:spPr>
        <p:txBody>
          <a:bodyPr wrap="square">
            <a:spAutoFit/>
          </a:bodyPr>
          <a:lstStyle/>
          <a:p>
            <a:r>
              <a:rPr lang="en-US" sz="1200">
                <a:latin typeface="Lub Dub Medium" panose="020B0603030403020204" pitchFamily="34" charset="0"/>
              </a:rPr>
              <a:t>EMI indicates electromagnetic interference; and ICD, implantable cardioverter-defibrillator.</a:t>
            </a:r>
          </a:p>
        </p:txBody>
      </p:sp>
    </p:spTree>
    <p:extLst>
      <p:ext uri="{BB962C8B-B14F-4D97-AF65-F5344CB8AC3E}">
        <p14:creationId xmlns:p14="http://schemas.microsoft.com/office/powerpoint/2010/main" val="1247064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A1947-184B-0618-6BE2-BA28E9502A79}"/>
              </a:ext>
            </a:extLst>
          </p:cNvPr>
          <p:cNvSpPr txBox="1"/>
          <p:nvPr/>
        </p:nvSpPr>
        <p:spPr>
          <a:xfrm>
            <a:off x="3436275" y="1948688"/>
            <a:ext cx="7757850" cy="523220"/>
          </a:xfrm>
          <a:prstGeom prst="rect">
            <a:avLst/>
          </a:prstGeom>
          <a:noFill/>
        </p:spPr>
        <p:txBody>
          <a:bodyPr wrap="square">
            <a:spAutoFit/>
          </a:bodyPr>
          <a:lstStyle/>
          <a:p>
            <a:r>
              <a:rPr lang="en-US" sz="2800">
                <a:latin typeface="Lub Dub Medium" panose="020B0603030403020204" pitchFamily="34" charset="0"/>
              </a:rPr>
              <a:t>Previous Stroke or Transient Ischemic Attack</a:t>
            </a:r>
          </a:p>
        </p:txBody>
      </p:sp>
      <p:graphicFrame>
        <p:nvGraphicFramePr>
          <p:cNvPr id="3" name="Table 2">
            <a:extLst>
              <a:ext uri="{FF2B5EF4-FFF2-40B4-BE49-F238E27FC236}">
                <a16:creationId xmlns:a16="http://schemas.microsoft.com/office/drawing/2014/main" id="{85610079-869C-8CA4-786A-11EAC92FD8F5}"/>
              </a:ext>
            </a:extLst>
          </p:cNvPr>
          <p:cNvGraphicFramePr>
            <a:graphicFrameLocks noGrp="1"/>
          </p:cNvGraphicFramePr>
          <p:nvPr>
            <p:extLst>
              <p:ext uri="{D42A27DB-BD31-4B8C-83A1-F6EECF244321}">
                <p14:modId xmlns:p14="http://schemas.microsoft.com/office/powerpoint/2010/main" val="3848155246"/>
              </p:ext>
            </p:extLst>
          </p:nvPr>
        </p:nvGraphicFramePr>
        <p:xfrm>
          <a:off x="3124200" y="2819400"/>
          <a:ext cx="8382000" cy="3144012"/>
        </p:xfrm>
        <a:graphic>
          <a:graphicData uri="http://schemas.openxmlformats.org/drawingml/2006/table">
            <a:tbl>
              <a:tblPr firstRow="1" firstCol="1" bandRow="1"/>
              <a:tblGrid>
                <a:gridCol w="935260">
                  <a:extLst>
                    <a:ext uri="{9D8B030D-6E8A-4147-A177-3AD203B41FA5}">
                      <a16:colId xmlns:a16="http://schemas.microsoft.com/office/drawing/2014/main" val="3137190502"/>
                    </a:ext>
                  </a:extLst>
                </a:gridCol>
                <a:gridCol w="939792">
                  <a:extLst>
                    <a:ext uri="{9D8B030D-6E8A-4147-A177-3AD203B41FA5}">
                      <a16:colId xmlns:a16="http://schemas.microsoft.com/office/drawing/2014/main" val="3561146762"/>
                    </a:ext>
                  </a:extLst>
                </a:gridCol>
                <a:gridCol w="6506948">
                  <a:extLst>
                    <a:ext uri="{9D8B030D-6E8A-4147-A177-3AD203B41FA5}">
                      <a16:colId xmlns:a16="http://schemas.microsoft.com/office/drawing/2014/main" val="4001813410"/>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Times New Roman" panose="02020603050405020304" pitchFamily="18" charset="0"/>
                        </a:rPr>
                        <a:t>Recommendation for Previous Stroke or Transient Ischemic Attack </a:t>
                      </a:r>
                      <a:endParaRPr lang="en-US" sz="18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19240788"/>
                  </a:ext>
                </a:extLst>
              </a:tr>
              <a:tr h="269875">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031696"/>
                  </a:ext>
                </a:extLst>
              </a:tr>
              <a:tr h="26987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highlight>
                          <a:srgbClr val="F0DA10"/>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highlight>
                          <a:srgbClr val="85ADD1"/>
                        </a:highligh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Times New Roman" panose="02020603050405020304" pitchFamily="18" charset="0"/>
                        </a:rPr>
                        <a:t>In</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patients with a history of stroke or transient ischemic attack, it </a:t>
                      </a:r>
                      <a:r>
                        <a:rPr lang="en-US" sz="1800" b="1">
                          <a:effectLst/>
                          <a:latin typeface="Times New Roman" panose="02020603050405020304" pitchFamily="18" charset="0"/>
                          <a:ea typeface="FrutigerLTStd-Light"/>
                          <a:cs typeface="Times New Roman" panose="02020603050405020304" pitchFamily="18" charset="0"/>
                        </a:rPr>
                        <a:t>is reasonable to delay elective NCS for ≥3 months after the most recent cerebrovascular event to reduce the incidence of recurrent stroke, MACE, or both.</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503621"/>
                  </a:ext>
                </a:extLst>
              </a:tr>
            </a:tbl>
          </a:graphicData>
        </a:graphic>
      </p:graphicFrame>
    </p:spTree>
    <p:extLst>
      <p:ext uri="{BB962C8B-B14F-4D97-AF65-F5344CB8AC3E}">
        <p14:creationId xmlns:p14="http://schemas.microsoft.com/office/powerpoint/2010/main" val="3964930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a:p>
        </p:txBody>
      </p:sp>
      <p:sp>
        <p:nvSpPr>
          <p:cNvPr id="2" name="TextBox 1">
            <a:extLst>
              <a:ext uri="{FF2B5EF4-FFF2-40B4-BE49-F238E27FC236}">
                <a16:creationId xmlns:a16="http://schemas.microsoft.com/office/drawing/2014/main" id="{30EBFEAC-B8E1-3A0B-AEB8-F664167FA392}"/>
              </a:ext>
            </a:extLst>
          </p:cNvPr>
          <p:cNvSpPr txBox="1"/>
          <p:nvPr/>
        </p:nvSpPr>
        <p:spPr>
          <a:xfrm>
            <a:off x="5032837" y="1981200"/>
            <a:ext cx="4564725" cy="523220"/>
          </a:xfrm>
          <a:prstGeom prst="rect">
            <a:avLst/>
          </a:prstGeom>
          <a:noFill/>
        </p:spPr>
        <p:txBody>
          <a:bodyPr wrap="square">
            <a:spAutoFit/>
          </a:bodyPr>
          <a:lstStyle/>
          <a:p>
            <a:r>
              <a:rPr lang="en-US" sz="2800">
                <a:latin typeface="Lub Dub Medium" panose="020B0603030403020204" pitchFamily="34" charset="0"/>
              </a:rPr>
              <a:t>Obstructive Sleep Apnea</a:t>
            </a:r>
          </a:p>
        </p:txBody>
      </p:sp>
      <p:graphicFrame>
        <p:nvGraphicFramePr>
          <p:cNvPr id="3" name="Table 2">
            <a:extLst>
              <a:ext uri="{FF2B5EF4-FFF2-40B4-BE49-F238E27FC236}">
                <a16:creationId xmlns:a16="http://schemas.microsoft.com/office/drawing/2014/main" id="{4F90A220-BE4A-A526-8B71-745F2162C57E}"/>
              </a:ext>
            </a:extLst>
          </p:cNvPr>
          <p:cNvGraphicFramePr>
            <a:graphicFrameLocks noGrp="1"/>
          </p:cNvGraphicFramePr>
          <p:nvPr>
            <p:extLst>
              <p:ext uri="{D42A27DB-BD31-4B8C-83A1-F6EECF244321}">
                <p14:modId xmlns:p14="http://schemas.microsoft.com/office/powerpoint/2010/main" val="3434955501"/>
              </p:ext>
            </p:extLst>
          </p:nvPr>
        </p:nvGraphicFramePr>
        <p:xfrm>
          <a:off x="3106785" y="2819400"/>
          <a:ext cx="8416827" cy="3079082"/>
        </p:xfrm>
        <a:graphic>
          <a:graphicData uri="http://schemas.openxmlformats.org/drawingml/2006/table">
            <a:tbl>
              <a:tblPr firstRow="1" firstCol="1" bandRow="1"/>
              <a:tblGrid>
                <a:gridCol w="733947">
                  <a:extLst>
                    <a:ext uri="{9D8B030D-6E8A-4147-A177-3AD203B41FA5}">
                      <a16:colId xmlns:a16="http://schemas.microsoft.com/office/drawing/2014/main" val="267887152"/>
                    </a:ext>
                  </a:extLst>
                </a:gridCol>
                <a:gridCol w="1015069">
                  <a:extLst>
                    <a:ext uri="{9D8B030D-6E8A-4147-A177-3AD203B41FA5}">
                      <a16:colId xmlns:a16="http://schemas.microsoft.com/office/drawing/2014/main" val="2648989484"/>
                    </a:ext>
                  </a:extLst>
                </a:gridCol>
                <a:gridCol w="6667811">
                  <a:extLst>
                    <a:ext uri="{9D8B030D-6E8A-4147-A177-3AD203B41FA5}">
                      <a16:colId xmlns:a16="http://schemas.microsoft.com/office/drawing/2014/main" val="3899572994"/>
                    </a:ext>
                  </a:extLst>
                </a:gridCol>
              </a:tblGrid>
              <a:tr h="1138049">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 for Obstructive Sleep Apnea </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 are summarized in the Online Data Supplement.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3488696"/>
                  </a:ext>
                </a:extLst>
              </a:tr>
              <a:tr h="538638">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842758"/>
                  </a:ext>
                </a:extLst>
              </a:tr>
              <a:tr h="1347723">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196850" algn="l"/>
                        </a:tabLst>
                      </a:pPr>
                      <a:r>
                        <a:rPr lang="en-US" sz="1800" b="1" kern="10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In patients scheduled for NCS, obstructive sleep apnea (OSA) screening </a:t>
                      </a:r>
                      <a:r>
                        <a:rPr lang="en-US" sz="1800" b="1" kern="100">
                          <a:effectLst/>
                          <a:latin typeface="Times New Roman" panose="02020603050405020304" pitchFamily="18" charset="0"/>
                          <a:ea typeface="Calibri" panose="020F0502020204030204" pitchFamily="34" charset="0"/>
                          <a:cs typeface="Arial" panose="020B0604020202020204" pitchFamily="34" charset="0"/>
                        </a:rPr>
                        <a:t>using validated questionnaires </a:t>
                      </a:r>
                      <a:r>
                        <a:rPr lang="en-US" sz="1800" b="1" kern="1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is reasonable </a:t>
                      </a:r>
                      <a:r>
                        <a:rPr lang="en-US" sz="1800" b="1" kern="100">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rPr>
                        <a:t>to assess the risk of perioperative complications.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578282"/>
                  </a:ext>
                </a:extLst>
              </a:tr>
            </a:tbl>
          </a:graphicData>
        </a:graphic>
      </p:graphicFrame>
    </p:spTree>
    <p:extLst>
      <p:ext uri="{BB962C8B-B14F-4D97-AF65-F5344CB8AC3E}">
        <p14:creationId xmlns:p14="http://schemas.microsoft.com/office/powerpoint/2010/main" val="1858041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68</a:t>
            </a:fld>
            <a:endParaRPr kumimoji="0" lang="en-US" sz="800"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9306FBC4-9B48-2072-C6A5-52C4FE63B583}"/>
              </a:ext>
            </a:extLst>
          </p:cNvPr>
          <p:cNvSpPr txBox="1"/>
          <p:nvPr/>
        </p:nvSpPr>
        <p:spPr>
          <a:xfrm>
            <a:off x="2428874" y="3253026"/>
            <a:ext cx="9772651" cy="86177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a:ln>
                  <a:noFill/>
                </a:ln>
                <a:solidFill>
                  <a:prstClr val="black"/>
                </a:solidFill>
                <a:effectLst/>
                <a:uLnTx/>
                <a:uFillTx/>
                <a:latin typeface="Lub Dub Bold" panose="020B0803030403020204" pitchFamily="34" charset="0"/>
                <a:ea typeface="+mn-ea"/>
                <a:cs typeface="+mn-cs"/>
              </a:rPr>
              <a:t>Perioperative Medical Therapy</a:t>
            </a:r>
          </a:p>
        </p:txBody>
      </p:sp>
    </p:spTree>
    <p:extLst>
      <p:ext uri="{BB962C8B-B14F-4D97-AF65-F5344CB8AC3E}">
        <p14:creationId xmlns:p14="http://schemas.microsoft.com/office/powerpoint/2010/main" val="193720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1A822-45B0-3B01-F185-69F7EF6118CC}"/>
              </a:ext>
            </a:extLst>
          </p:cNvPr>
          <p:cNvSpPr txBox="1"/>
          <p:nvPr/>
        </p:nvSpPr>
        <p:spPr>
          <a:xfrm>
            <a:off x="6593118" y="1524000"/>
            <a:ext cx="1444163" cy="523220"/>
          </a:xfrm>
          <a:prstGeom prst="rect">
            <a:avLst/>
          </a:prstGeom>
          <a:noFill/>
        </p:spPr>
        <p:txBody>
          <a:bodyPr wrap="square">
            <a:spAutoFit/>
          </a:bodyPr>
          <a:lstStyle/>
          <a:p>
            <a:r>
              <a:rPr lang="en-US" sz="2800">
                <a:latin typeface="Lub Dub Medium" panose="020B0603030403020204" pitchFamily="34" charset="0"/>
              </a:rPr>
              <a:t>Statins </a:t>
            </a:r>
          </a:p>
        </p:txBody>
      </p:sp>
      <p:graphicFrame>
        <p:nvGraphicFramePr>
          <p:cNvPr id="3" name="Table 2">
            <a:extLst>
              <a:ext uri="{FF2B5EF4-FFF2-40B4-BE49-F238E27FC236}">
                <a16:creationId xmlns:a16="http://schemas.microsoft.com/office/drawing/2014/main" id="{BD771E79-339F-812E-C18C-EC31481B76B7}"/>
              </a:ext>
            </a:extLst>
          </p:cNvPr>
          <p:cNvGraphicFramePr>
            <a:graphicFrameLocks noGrp="1"/>
          </p:cNvGraphicFramePr>
          <p:nvPr>
            <p:extLst>
              <p:ext uri="{D42A27DB-BD31-4B8C-83A1-F6EECF244321}">
                <p14:modId xmlns:p14="http://schemas.microsoft.com/office/powerpoint/2010/main" val="2711087364"/>
              </p:ext>
            </p:extLst>
          </p:nvPr>
        </p:nvGraphicFramePr>
        <p:xfrm>
          <a:off x="2895599" y="2346196"/>
          <a:ext cx="8839200" cy="4359404"/>
        </p:xfrm>
        <a:graphic>
          <a:graphicData uri="http://schemas.openxmlformats.org/drawingml/2006/table">
            <a:tbl>
              <a:tblPr firstRow="1" firstCol="1" bandRow="1"/>
              <a:tblGrid>
                <a:gridCol w="1287262">
                  <a:extLst>
                    <a:ext uri="{9D8B030D-6E8A-4147-A177-3AD203B41FA5}">
                      <a16:colId xmlns:a16="http://schemas.microsoft.com/office/drawing/2014/main" val="3863143307"/>
                    </a:ext>
                  </a:extLst>
                </a:gridCol>
                <a:gridCol w="1288329">
                  <a:extLst>
                    <a:ext uri="{9D8B030D-6E8A-4147-A177-3AD203B41FA5}">
                      <a16:colId xmlns:a16="http://schemas.microsoft.com/office/drawing/2014/main" val="2592856917"/>
                    </a:ext>
                  </a:extLst>
                </a:gridCol>
                <a:gridCol w="6263609">
                  <a:extLst>
                    <a:ext uri="{9D8B030D-6E8A-4147-A177-3AD203B41FA5}">
                      <a16:colId xmlns:a16="http://schemas.microsoft.com/office/drawing/2014/main" val="1650837928"/>
                    </a:ext>
                  </a:extLst>
                </a:gridCol>
              </a:tblGrid>
              <a:tr h="520700">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Recommendations for Statins</a:t>
                      </a:r>
                      <a:endParaRPr lang="en-US" sz="1800">
                        <a:effectLst/>
                        <a:latin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58903917"/>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865210"/>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currently on statins and scheduled for NCS, continuation of statin therapy is recommended to reduce the risk of 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705745"/>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statin-naïve adult patients who meet criteria for statin use based on ASCVD history or 10-year risk assessment and are scheduled for NCS, perioperative initiation of statin is recommended with intention of long-term use.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0712693"/>
                  </a:ext>
                </a:extLst>
              </a:tr>
            </a:tbl>
          </a:graphicData>
        </a:graphic>
      </p:graphicFrame>
    </p:spTree>
    <p:extLst>
      <p:ext uri="{BB962C8B-B14F-4D97-AF65-F5344CB8AC3E}">
        <p14:creationId xmlns:p14="http://schemas.microsoft.com/office/powerpoint/2010/main" val="21865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a:p>
        </p:txBody>
      </p:sp>
      <p:sp>
        <p:nvSpPr>
          <p:cNvPr id="2" name="Title 3">
            <a:extLst>
              <a:ext uri="{FF2B5EF4-FFF2-40B4-BE49-F238E27FC236}">
                <a16:creationId xmlns:a16="http://schemas.microsoft.com/office/drawing/2014/main" id="{4943EB23-505C-6B82-8CB7-4D38DC50EB3B}"/>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0A61C0B2-C4A1-B629-FD5B-C66E90BED4D2}"/>
              </a:ext>
            </a:extLst>
          </p:cNvPr>
          <p:cNvSpPr txBox="1"/>
          <p:nvPr/>
        </p:nvSpPr>
        <p:spPr>
          <a:xfrm>
            <a:off x="1828800" y="2679699"/>
            <a:ext cx="10972800" cy="2862322"/>
          </a:xfrm>
          <a:prstGeom prst="rect">
            <a:avLst/>
          </a:prstGeom>
          <a:noFill/>
        </p:spPr>
        <p:txBody>
          <a:bodyPr wrap="square">
            <a:spAutoFit/>
          </a:bodyPr>
          <a:lstStyle/>
          <a:p>
            <a:r>
              <a:rPr lang="en-US" sz="3600" b="1">
                <a:latin typeface="Lub Dub Medium" panose="020B0603030403020204" pitchFamily="34" charset="0"/>
              </a:rPr>
              <a:t>3. </a:t>
            </a:r>
            <a:r>
              <a:rPr lang="en-US" sz="3600">
                <a:latin typeface="Lub Dub Medium" panose="020B0603030403020204" pitchFamily="34" charset="0"/>
              </a:rPr>
              <a:t>Stress testing should be performed judiciously in patients undergoing NCS, especially those at lower risk, and only in patients in whom testing would be appropriate independent of planned surgery. </a:t>
            </a:r>
          </a:p>
        </p:txBody>
      </p:sp>
    </p:spTree>
    <p:extLst>
      <p:ext uri="{BB962C8B-B14F-4D97-AF65-F5344CB8AC3E}">
        <p14:creationId xmlns:p14="http://schemas.microsoft.com/office/powerpoint/2010/main" val="4253747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70</a:t>
            </a:fld>
            <a:endParaRPr lang="en-US"/>
          </a:p>
        </p:txBody>
      </p:sp>
      <p:sp>
        <p:nvSpPr>
          <p:cNvPr id="2" name="TextBox 1">
            <a:extLst>
              <a:ext uri="{FF2B5EF4-FFF2-40B4-BE49-F238E27FC236}">
                <a16:creationId xmlns:a16="http://schemas.microsoft.com/office/drawing/2014/main" id="{3097ECA4-18E4-6EAA-D306-9BEC7E416101}"/>
              </a:ext>
            </a:extLst>
          </p:cNvPr>
          <p:cNvSpPr txBox="1"/>
          <p:nvPr/>
        </p:nvSpPr>
        <p:spPr>
          <a:xfrm>
            <a:off x="2953659" y="1524000"/>
            <a:ext cx="8723082" cy="523220"/>
          </a:xfrm>
          <a:prstGeom prst="rect">
            <a:avLst/>
          </a:prstGeom>
          <a:noFill/>
        </p:spPr>
        <p:txBody>
          <a:bodyPr wrap="square">
            <a:spAutoFit/>
          </a:bodyPr>
          <a:lstStyle/>
          <a:p>
            <a:r>
              <a:rPr lang="en-US" sz="2800">
                <a:latin typeface="Lub Dub Medium" panose="020B0603030403020204" pitchFamily="34" charset="0"/>
              </a:rPr>
              <a:t>Renin-Angiotensin-Aldosterone System Inhibitors </a:t>
            </a:r>
          </a:p>
        </p:txBody>
      </p:sp>
      <p:graphicFrame>
        <p:nvGraphicFramePr>
          <p:cNvPr id="3" name="Table 2">
            <a:extLst>
              <a:ext uri="{FF2B5EF4-FFF2-40B4-BE49-F238E27FC236}">
                <a16:creationId xmlns:a16="http://schemas.microsoft.com/office/drawing/2014/main" id="{D0AF57F2-71FA-2775-D18E-A815519EAF0A}"/>
              </a:ext>
            </a:extLst>
          </p:cNvPr>
          <p:cNvGraphicFramePr>
            <a:graphicFrameLocks noGrp="1"/>
          </p:cNvGraphicFramePr>
          <p:nvPr>
            <p:extLst>
              <p:ext uri="{D42A27DB-BD31-4B8C-83A1-F6EECF244321}">
                <p14:modId xmlns:p14="http://schemas.microsoft.com/office/powerpoint/2010/main" val="623056379"/>
              </p:ext>
            </p:extLst>
          </p:nvPr>
        </p:nvGraphicFramePr>
        <p:xfrm>
          <a:off x="2286000" y="2438400"/>
          <a:ext cx="10058399" cy="3536444"/>
        </p:xfrm>
        <a:graphic>
          <a:graphicData uri="http://schemas.openxmlformats.org/drawingml/2006/table">
            <a:tbl>
              <a:tblPr firstRow="1" firstCol="1" bandRow="1"/>
              <a:tblGrid>
                <a:gridCol w="1423553">
                  <a:extLst>
                    <a:ext uri="{9D8B030D-6E8A-4147-A177-3AD203B41FA5}">
                      <a16:colId xmlns:a16="http://schemas.microsoft.com/office/drawing/2014/main" val="1568002695"/>
                    </a:ext>
                  </a:extLst>
                </a:gridCol>
                <a:gridCol w="1395847">
                  <a:extLst>
                    <a:ext uri="{9D8B030D-6E8A-4147-A177-3AD203B41FA5}">
                      <a16:colId xmlns:a16="http://schemas.microsoft.com/office/drawing/2014/main" val="2270937940"/>
                    </a:ext>
                  </a:extLst>
                </a:gridCol>
                <a:gridCol w="7238999">
                  <a:extLst>
                    <a:ext uri="{9D8B030D-6E8A-4147-A177-3AD203B41FA5}">
                      <a16:colId xmlns:a16="http://schemas.microsoft.com/office/drawing/2014/main" val="1635784300"/>
                    </a:ext>
                  </a:extLst>
                </a:gridCol>
              </a:tblGrid>
              <a:tr h="520700">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Recommendations for Perioperative Renin-Angiotensin-Aldosterone System Inhibitors </a:t>
                      </a:r>
                      <a:endParaRPr lang="en-US" sz="1800">
                        <a:effectLst/>
                        <a:latin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00900219"/>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55343"/>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select* patients on chronic renin-angiotensin-aldosterone system inhibitors (</a:t>
                      </a:r>
                      <a:r>
                        <a:rPr lang="en-US" sz="1800" b="1" err="1">
                          <a:effectLst/>
                          <a:latin typeface="Times New Roman" panose="02020603050405020304" pitchFamily="18" charset="0"/>
                          <a:ea typeface="FrutigerLTStd-Light"/>
                          <a:cs typeface="Arial" panose="020B0604020202020204" pitchFamily="34" charset="0"/>
                        </a:rPr>
                        <a:t>RAASi</a:t>
                      </a:r>
                      <a:r>
                        <a:rPr lang="en-US" sz="1800" b="1">
                          <a:effectLst/>
                          <a:latin typeface="Times New Roman" panose="02020603050405020304" pitchFamily="18" charset="0"/>
                          <a:ea typeface="FrutigerLTStd-Light"/>
                          <a:cs typeface="Arial" panose="020B0604020202020204" pitchFamily="34" charset="0"/>
                        </a:rPr>
                        <a:t>) for HTN undergoing elevated-risk NCS, omission 24 hours before surgery may be beneficial to limit intraoperative hypotension.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5688617"/>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C-EO</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on chronic </a:t>
                      </a:r>
                      <a:r>
                        <a:rPr lang="en-US" sz="1800" b="1" err="1">
                          <a:effectLst/>
                          <a:latin typeface="Times New Roman" panose="02020603050405020304" pitchFamily="18" charset="0"/>
                          <a:ea typeface="Aptos" panose="020B0004020202020204" pitchFamily="34" charset="0"/>
                          <a:cs typeface="Arial" panose="020B0604020202020204" pitchFamily="34" charset="0"/>
                        </a:rPr>
                        <a:t>RAASi</a:t>
                      </a:r>
                      <a:r>
                        <a:rPr lang="en-US" sz="1800" b="1">
                          <a:effectLst/>
                          <a:latin typeface="Times New Roman" panose="02020603050405020304" pitchFamily="18" charset="0"/>
                          <a:ea typeface="Aptos" panose="020B0004020202020204" pitchFamily="34" charset="0"/>
                          <a:cs typeface="Arial" panose="020B0604020202020204" pitchFamily="34" charset="0"/>
                        </a:rPr>
                        <a:t> for </a:t>
                      </a:r>
                      <a:r>
                        <a:rPr lang="en-US" sz="1800" b="1" err="1">
                          <a:effectLst/>
                          <a:latin typeface="Times New Roman" panose="02020603050405020304" pitchFamily="18" charset="0"/>
                          <a:ea typeface="Aptos" panose="020B0004020202020204" pitchFamily="34" charset="0"/>
                          <a:cs typeface="Arial" panose="020B0604020202020204" pitchFamily="34" charset="0"/>
                        </a:rPr>
                        <a:t>HFrEF</a:t>
                      </a:r>
                      <a:r>
                        <a:rPr lang="en-US" sz="1800" b="1">
                          <a:effectLst/>
                          <a:latin typeface="Times New Roman" panose="02020603050405020304" pitchFamily="18" charset="0"/>
                          <a:ea typeface="Aptos" panose="020B0004020202020204" pitchFamily="34" charset="0"/>
                          <a:cs typeface="Arial" panose="020B0604020202020204" pitchFamily="34" charset="0"/>
                        </a:rPr>
                        <a:t>, perioperative continuation is reasonable.†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562437"/>
                  </a:ext>
                </a:extLst>
              </a:tr>
            </a:tbl>
          </a:graphicData>
        </a:graphic>
      </p:graphicFrame>
      <p:sp>
        <p:nvSpPr>
          <p:cNvPr id="6" name="TextBox 5">
            <a:extLst>
              <a:ext uri="{FF2B5EF4-FFF2-40B4-BE49-F238E27FC236}">
                <a16:creationId xmlns:a16="http://schemas.microsoft.com/office/drawing/2014/main" id="{530B2A1E-A3E6-C49A-EAEC-D1DA2F4A0B3A}"/>
              </a:ext>
            </a:extLst>
          </p:cNvPr>
          <p:cNvSpPr txBox="1"/>
          <p:nvPr/>
        </p:nvSpPr>
        <p:spPr>
          <a:xfrm>
            <a:off x="2286000" y="6248400"/>
            <a:ext cx="7315200" cy="646331"/>
          </a:xfrm>
          <a:prstGeom prst="rect">
            <a:avLst/>
          </a:prstGeom>
          <a:noFill/>
        </p:spPr>
        <p:txBody>
          <a:bodyPr wrap="square">
            <a:spAutoFit/>
          </a:bodyPr>
          <a:lstStyle/>
          <a:p>
            <a:r>
              <a:rPr lang="en-US" sz="1200" b="1">
                <a:latin typeface="Lub Dub Medium" panose="020B0603030403020204" pitchFamily="34" charset="0"/>
              </a:rPr>
              <a:t>*</a:t>
            </a:r>
            <a:r>
              <a:rPr lang="en-US" sz="1200">
                <a:latin typeface="Lub Dub Medium" panose="020B0603030403020204" pitchFamily="34" charset="0"/>
              </a:rPr>
              <a:t>Patients with controlled BP and undergoing elevated-risk surgical procedures.</a:t>
            </a:r>
          </a:p>
          <a:p>
            <a:endParaRPr lang="en-US" sz="1200">
              <a:latin typeface="Lub Dub Medium" panose="020B0603030403020204" pitchFamily="34" charset="0"/>
            </a:endParaRPr>
          </a:p>
          <a:p>
            <a:r>
              <a:rPr lang="en-US" sz="1200" b="1">
                <a:latin typeface="Lub Dub Medium" panose="020B0603030403020204" pitchFamily="34" charset="0"/>
              </a:rPr>
              <a:t>†</a:t>
            </a:r>
            <a:r>
              <a:rPr lang="en-US" sz="1200">
                <a:latin typeface="Lub Dub Medium" panose="020B0603030403020204" pitchFamily="34" charset="0"/>
              </a:rPr>
              <a:t>Modified from the “2022 AHA/ACC/HFSA Guideline for the Management of Heart Failure.”</a:t>
            </a:r>
          </a:p>
        </p:txBody>
      </p:sp>
    </p:spTree>
    <p:extLst>
      <p:ext uri="{BB962C8B-B14F-4D97-AF65-F5344CB8AC3E}">
        <p14:creationId xmlns:p14="http://schemas.microsoft.com/office/powerpoint/2010/main" val="2994966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E3929-A8DF-F02D-E45C-452AB4788DBB}"/>
              </a:ext>
            </a:extLst>
          </p:cNvPr>
          <p:cNvSpPr txBox="1"/>
          <p:nvPr/>
        </p:nvSpPr>
        <p:spPr>
          <a:xfrm>
            <a:off x="4905829" y="1524000"/>
            <a:ext cx="4818741" cy="523220"/>
          </a:xfrm>
          <a:prstGeom prst="rect">
            <a:avLst/>
          </a:prstGeom>
          <a:noFill/>
        </p:spPr>
        <p:txBody>
          <a:bodyPr wrap="square">
            <a:spAutoFit/>
          </a:bodyPr>
          <a:lstStyle/>
          <a:p>
            <a:r>
              <a:rPr lang="en-US" sz="2800">
                <a:latin typeface="Lub Dub Medium" panose="020B0603030403020204" pitchFamily="34" charset="0"/>
              </a:rPr>
              <a:t>Alpha-2 Receptor Agonists </a:t>
            </a:r>
          </a:p>
        </p:txBody>
      </p:sp>
      <p:graphicFrame>
        <p:nvGraphicFramePr>
          <p:cNvPr id="3" name="Table 2">
            <a:extLst>
              <a:ext uri="{FF2B5EF4-FFF2-40B4-BE49-F238E27FC236}">
                <a16:creationId xmlns:a16="http://schemas.microsoft.com/office/drawing/2014/main" id="{01059C37-F703-057A-DB98-9293D87CE5DC}"/>
              </a:ext>
            </a:extLst>
          </p:cNvPr>
          <p:cNvGraphicFramePr>
            <a:graphicFrameLocks noGrp="1"/>
          </p:cNvGraphicFramePr>
          <p:nvPr>
            <p:extLst>
              <p:ext uri="{D42A27DB-BD31-4B8C-83A1-F6EECF244321}">
                <p14:modId xmlns:p14="http://schemas.microsoft.com/office/powerpoint/2010/main" val="1967719127"/>
              </p:ext>
            </p:extLst>
          </p:nvPr>
        </p:nvGraphicFramePr>
        <p:xfrm>
          <a:off x="2951319" y="2531458"/>
          <a:ext cx="8727759" cy="2755203"/>
        </p:xfrm>
        <a:graphic>
          <a:graphicData uri="http://schemas.openxmlformats.org/drawingml/2006/table">
            <a:tbl>
              <a:tblPr firstRow="1" firstCol="1" bandRow="1"/>
              <a:tblGrid>
                <a:gridCol w="1237117">
                  <a:extLst>
                    <a:ext uri="{9D8B030D-6E8A-4147-A177-3AD203B41FA5}">
                      <a16:colId xmlns:a16="http://schemas.microsoft.com/office/drawing/2014/main" val="2005044966"/>
                    </a:ext>
                  </a:extLst>
                </a:gridCol>
                <a:gridCol w="1501337">
                  <a:extLst>
                    <a:ext uri="{9D8B030D-6E8A-4147-A177-3AD203B41FA5}">
                      <a16:colId xmlns:a16="http://schemas.microsoft.com/office/drawing/2014/main" val="2590186393"/>
                    </a:ext>
                  </a:extLst>
                </a:gridCol>
                <a:gridCol w="5989305">
                  <a:extLst>
                    <a:ext uri="{9D8B030D-6E8A-4147-A177-3AD203B41FA5}">
                      <a16:colId xmlns:a16="http://schemas.microsoft.com/office/drawing/2014/main" val="582625349"/>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 for Perioperative Alpha-2 Receptor Agonists Management</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5078287"/>
                  </a:ext>
                </a:extLst>
              </a:tr>
              <a:tr h="26987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8826919"/>
                  </a:ext>
                </a:extLst>
              </a:tr>
              <a:tr h="356235">
                <a:tc>
                  <a:txBody>
                    <a:bodyPr/>
                    <a:lstStyle/>
                    <a:p>
                      <a:pPr marL="219710" marR="0" indent="-22860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19710" marR="0" indent="-22860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In patients undergoing NCS, initiation of low-dose clonidine perioperatively is not recommended to reduce cardiovascular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717503"/>
                  </a:ext>
                </a:extLst>
              </a:tr>
            </a:tbl>
          </a:graphicData>
        </a:graphic>
      </p:graphicFrame>
    </p:spTree>
    <p:extLst>
      <p:ext uri="{BB962C8B-B14F-4D97-AF65-F5344CB8AC3E}">
        <p14:creationId xmlns:p14="http://schemas.microsoft.com/office/powerpoint/2010/main" val="3257597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72</a:t>
            </a:fld>
            <a:endParaRPr lang="en-US"/>
          </a:p>
        </p:txBody>
      </p:sp>
      <p:sp>
        <p:nvSpPr>
          <p:cNvPr id="2" name="TextBox 1">
            <a:extLst>
              <a:ext uri="{FF2B5EF4-FFF2-40B4-BE49-F238E27FC236}">
                <a16:creationId xmlns:a16="http://schemas.microsoft.com/office/drawing/2014/main" id="{1B731C90-69CF-9812-BC85-B919A5AF5CAF}"/>
              </a:ext>
            </a:extLst>
          </p:cNvPr>
          <p:cNvSpPr txBox="1"/>
          <p:nvPr/>
        </p:nvSpPr>
        <p:spPr>
          <a:xfrm>
            <a:off x="2950595" y="973180"/>
            <a:ext cx="9205685" cy="954107"/>
          </a:xfrm>
          <a:prstGeom prst="rect">
            <a:avLst/>
          </a:prstGeom>
          <a:noFill/>
        </p:spPr>
        <p:txBody>
          <a:bodyPr wrap="square">
            <a:spAutoFit/>
          </a:bodyPr>
          <a:lstStyle/>
          <a:p>
            <a:r>
              <a:rPr lang="en-US" sz="2800">
                <a:latin typeface="Lub Dub Medium" panose="020B0603030403020204" pitchFamily="34" charset="0"/>
              </a:rPr>
              <a:t>Antiplatelet Therapy and Timing of Noncardiac Surgery in Patients With Coronary Artery Disease</a:t>
            </a:r>
          </a:p>
        </p:txBody>
      </p:sp>
      <p:graphicFrame>
        <p:nvGraphicFramePr>
          <p:cNvPr id="3" name="Table 2">
            <a:extLst>
              <a:ext uri="{FF2B5EF4-FFF2-40B4-BE49-F238E27FC236}">
                <a16:creationId xmlns:a16="http://schemas.microsoft.com/office/drawing/2014/main" id="{5C9D2817-CDD6-6326-EC7C-82E8EE1CABB0}"/>
              </a:ext>
            </a:extLst>
          </p:cNvPr>
          <p:cNvGraphicFramePr>
            <a:graphicFrameLocks noGrp="1"/>
          </p:cNvGraphicFramePr>
          <p:nvPr>
            <p:extLst>
              <p:ext uri="{D42A27DB-BD31-4B8C-83A1-F6EECF244321}">
                <p14:modId xmlns:p14="http://schemas.microsoft.com/office/powerpoint/2010/main" val="2051553519"/>
              </p:ext>
            </p:extLst>
          </p:nvPr>
        </p:nvGraphicFramePr>
        <p:xfrm>
          <a:off x="2474117" y="2743200"/>
          <a:ext cx="9682163" cy="3578163"/>
        </p:xfrm>
        <a:graphic>
          <a:graphicData uri="http://schemas.openxmlformats.org/drawingml/2006/table">
            <a:tbl>
              <a:tblPr firstRow="1" firstCol="1" bandRow="1"/>
              <a:tblGrid>
                <a:gridCol w="1206387">
                  <a:extLst>
                    <a:ext uri="{9D8B030D-6E8A-4147-A177-3AD203B41FA5}">
                      <a16:colId xmlns:a16="http://schemas.microsoft.com/office/drawing/2014/main" val="1168539419"/>
                    </a:ext>
                  </a:extLst>
                </a:gridCol>
                <a:gridCol w="1211565">
                  <a:extLst>
                    <a:ext uri="{9D8B030D-6E8A-4147-A177-3AD203B41FA5}">
                      <a16:colId xmlns:a16="http://schemas.microsoft.com/office/drawing/2014/main" val="370524927"/>
                    </a:ext>
                  </a:extLst>
                </a:gridCol>
                <a:gridCol w="7264211">
                  <a:extLst>
                    <a:ext uri="{9D8B030D-6E8A-4147-A177-3AD203B41FA5}">
                      <a16:colId xmlns:a16="http://schemas.microsoft.com/office/drawing/2014/main" val="1819174504"/>
                    </a:ext>
                  </a:extLst>
                </a:gridCol>
              </a:tblGrid>
              <a:tr h="0">
                <a:tc gridSpan="3">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Antiplatelet Therapy and Timing of Noncardiac Surgery in Patients With Coronary Artery Disease </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74674747"/>
                  </a:ext>
                </a:extLst>
              </a:tr>
              <a:tr h="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953065"/>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Arial" panose="020B0604020202020204" pitchFamily="34" charset="0"/>
                        </a:rPr>
                        <a:t>For patients with CAD undergoing elective NCS, management of perioperative antiplatelet therapy and timing of surgery should be determined by a multidisciplinary team with shared decision-making to weigh the risks of bleeding, thrombosis, and consequences of delayed surgery.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4547738"/>
                  </a:ext>
                </a:extLst>
              </a:tr>
            </a:tbl>
          </a:graphicData>
        </a:graphic>
      </p:graphicFrame>
    </p:spTree>
    <p:extLst>
      <p:ext uri="{BB962C8B-B14F-4D97-AF65-F5344CB8AC3E}">
        <p14:creationId xmlns:p14="http://schemas.microsoft.com/office/powerpoint/2010/main" val="2443946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508B8-C993-BFB5-0604-47354F48529C}"/>
              </a:ext>
            </a:extLst>
          </p:cNvPr>
          <p:cNvSpPr txBox="1"/>
          <p:nvPr/>
        </p:nvSpPr>
        <p:spPr>
          <a:xfrm>
            <a:off x="1905000" y="1309876"/>
            <a:ext cx="10058400" cy="954107"/>
          </a:xfrm>
          <a:prstGeom prst="rect">
            <a:avLst/>
          </a:prstGeom>
          <a:noFill/>
        </p:spPr>
        <p:txBody>
          <a:bodyPr wrap="square">
            <a:spAutoFit/>
          </a:bodyPr>
          <a:lstStyle/>
          <a:p>
            <a:r>
              <a:rPr lang="en-US" sz="2800">
                <a:latin typeface="Lub Dub Medium" panose="020B0603030403020204" pitchFamily="34" charset="0"/>
              </a:rPr>
              <a:t>Antiplatelet Therapy and Timing of Noncardiac Surgery in Patients With Coronary Artery Disease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63968D6-38FD-21AC-1F37-53E677D9F27C}"/>
              </a:ext>
            </a:extLst>
          </p:cNvPr>
          <p:cNvGraphicFramePr>
            <a:graphicFrameLocks noGrp="1"/>
          </p:cNvGraphicFramePr>
          <p:nvPr>
            <p:extLst>
              <p:ext uri="{D42A27DB-BD31-4B8C-83A1-F6EECF244321}">
                <p14:modId xmlns:p14="http://schemas.microsoft.com/office/powerpoint/2010/main" val="3663903285"/>
              </p:ext>
            </p:extLst>
          </p:nvPr>
        </p:nvGraphicFramePr>
        <p:xfrm>
          <a:off x="2439985" y="2971800"/>
          <a:ext cx="9750426" cy="3947924"/>
        </p:xfrm>
        <a:graphic>
          <a:graphicData uri="http://schemas.openxmlformats.org/drawingml/2006/table">
            <a:tbl>
              <a:tblPr firstRow="1" firstCol="1" bandRow="1"/>
              <a:tblGrid>
                <a:gridCol w="1214893">
                  <a:extLst>
                    <a:ext uri="{9D8B030D-6E8A-4147-A177-3AD203B41FA5}">
                      <a16:colId xmlns:a16="http://schemas.microsoft.com/office/drawing/2014/main" val="3365858204"/>
                    </a:ext>
                  </a:extLst>
                </a:gridCol>
                <a:gridCol w="1220107">
                  <a:extLst>
                    <a:ext uri="{9D8B030D-6E8A-4147-A177-3AD203B41FA5}">
                      <a16:colId xmlns:a16="http://schemas.microsoft.com/office/drawing/2014/main" val="2944557095"/>
                    </a:ext>
                  </a:extLst>
                </a:gridCol>
                <a:gridCol w="7315426">
                  <a:extLst>
                    <a:ext uri="{9D8B030D-6E8A-4147-A177-3AD203B41FA5}">
                      <a16:colId xmlns:a16="http://schemas.microsoft.com/office/drawing/2014/main" val="3930024933"/>
                    </a:ext>
                  </a:extLst>
                </a:gridCol>
              </a:tblGrid>
              <a:tr h="205105">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Times New Roman" panose="02020603050405020304" pitchFamily="18" charset="0"/>
                          <a:cs typeface="Arial" panose="020B0604020202020204" pitchFamily="34" charset="0"/>
                        </a:rPr>
                        <a:t>Timing of NCS After PCI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9965575"/>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recent coronary artery balloon angioplasty without stent placement, elective NCS should be delayed for a minimum of 14 days to minimize perioperative 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404553"/>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DES-PCI placed for ACS who require elective NCS with interruption of ≥1 antiplatelet agents, surgery should ideally be delayed ≥12 months to minimize perioperative 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520442"/>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DES-PCI placed for CCD who require elective NCS with interruption of ≥1 antiplatelet agents, it is reasonable to delay surgery for ≥6 months after PCI to minimize perioperative MACE.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2543565"/>
                  </a:ext>
                </a:extLst>
              </a:tr>
            </a:tbl>
          </a:graphicData>
        </a:graphic>
      </p:graphicFrame>
    </p:spTree>
    <p:extLst>
      <p:ext uri="{BB962C8B-B14F-4D97-AF65-F5344CB8AC3E}">
        <p14:creationId xmlns:p14="http://schemas.microsoft.com/office/powerpoint/2010/main" val="1969394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a:p>
        </p:txBody>
      </p:sp>
      <p:sp>
        <p:nvSpPr>
          <p:cNvPr id="2" name="TextBox 1">
            <a:extLst>
              <a:ext uri="{FF2B5EF4-FFF2-40B4-BE49-F238E27FC236}">
                <a16:creationId xmlns:a16="http://schemas.microsoft.com/office/drawing/2014/main" id="{EB970ADF-B884-7F8F-65A1-7EBC0AB394AB}"/>
              </a:ext>
            </a:extLst>
          </p:cNvPr>
          <p:cNvSpPr txBox="1"/>
          <p:nvPr/>
        </p:nvSpPr>
        <p:spPr>
          <a:xfrm>
            <a:off x="3214914" y="609600"/>
            <a:ext cx="8200571" cy="1384995"/>
          </a:xfrm>
          <a:prstGeom prst="rect">
            <a:avLst/>
          </a:prstGeom>
          <a:noFill/>
        </p:spPr>
        <p:txBody>
          <a:bodyPr wrap="square">
            <a:spAutoFit/>
          </a:bodyPr>
          <a:lstStyle/>
          <a:p>
            <a:r>
              <a:rPr lang="en-US" sz="2800">
                <a:latin typeface="Lub Dub Medium" panose="020B0603030403020204" pitchFamily="34" charset="0"/>
              </a:rPr>
              <a:t>Antiplatelet Therapy and Timing of Noncardiac Surgery in Patients With Coronary Artery Disease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581EBE2-D8B7-20D3-41D6-66CFF6E71856}"/>
              </a:ext>
            </a:extLst>
          </p:cNvPr>
          <p:cNvGraphicFramePr>
            <a:graphicFrameLocks noGrp="1"/>
          </p:cNvGraphicFramePr>
          <p:nvPr>
            <p:extLst>
              <p:ext uri="{D42A27DB-BD31-4B8C-83A1-F6EECF244321}">
                <p14:modId xmlns:p14="http://schemas.microsoft.com/office/powerpoint/2010/main" val="1649764800"/>
              </p:ext>
            </p:extLst>
          </p:nvPr>
        </p:nvGraphicFramePr>
        <p:xfrm>
          <a:off x="2115342" y="2209800"/>
          <a:ext cx="10399714" cy="4729165"/>
        </p:xfrm>
        <a:graphic>
          <a:graphicData uri="http://schemas.openxmlformats.org/drawingml/2006/table">
            <a:tbl>
              <a:tblPr firstRow="1" firstCol="1" bandRow="1"/>
              <a:tblGrid>
                <a:gridCol w="1066381">
                  <a:extLst>
                    <a:ext uri="{9D8B030D-6E8A-4147-A177-3AD203B41FA5}">
                      <a16:colId xmlns:a16="http://schemas.microsoft.com/office/drawing/2014/main" val="3527386085"/>
                    </a:ext>
                  </a:extLst>
                </a:gridCol>
                <a:gridCol w="1102261">
                  <a:extLst>
                    <a:ext uri="{9D8B030D-6E8A-4147-A177-3AD203B41FA5}">
                      <a16:colId xmlns:a16="http://schemas.microsoft.com/office/drawing/2014/main" val="166630122"/>
                    </a:ext>
                  </a:extLst>
                </a:gridCol>
                <a:gridCol w="8231072">
                  <a:extLst>
                    <a:ext uri="{9D8B030D-6E8A-4147-A177-3AD203B41FA5}">
                      <a16:colId xmlns:a16="http://schemas.microsoft.com/office/drawing/2014/main" val="426868639"/>
                    </a:ext>
                  </a:extLst>
                </a:gridCol>
              </a:tblGrid>
              <a:tr h="205105">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a:lnSpc>
                          <a:spcPct val="150000"/>
                        </a:lnSpc>
                        <a:spcBef>
                          <a:spcPts val="0"/>
                        </a:spcBef>
                        <a:spcAft>
                          <a:spcPts val="0"/>
                        </a:spcAft>
                        <a:buFont typeface="+mj-lt"/>
                        <a:buAutoNum type="arabicPeriod" startAt="5"/>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DES-PCI who require time-sensitive NCS with interruption of ≥1 antiplatelet agents, NCS may be considered ≥3 months after PCI if the risk of delaying surgery outweighs the risk of MACE.</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620177"/>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EF3824"/>
                          </a:highlight>
                          <a:latin typeface="Times New Roman" panose="02020603050405020304" pitchFamily="18" charset="0"/>
                          <a:ea typeface="Times New Roman" panose="02020603050405020304" pitchFamily="18" charset="0"/>
                          <a:cs typeface="Arial" panose="020B0604020202020204" pitchFamily="34" charset="0"/>
                        </a:rPr>
                        <a:t>3: Harm</a:t>
                      </a:r>
                      <a:endParaRPr lang="en-US" sz="18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a:lnSpc>
                          <a:spcPct val="150000"/>
                        </a:lnSpc>
                        <a:spcBef>
                          <a:spcPts val="0"/>
                        </a:spcBef>
                        <a:spcAft>
                          <a:spcPts val="0"/>
                        </a:spcAft>
                        <a:buFont typeface="+mj-lt"/>
                        <a:buAutoNum type="arabicPeriod" startAt="6"/>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a recent (≤30 days) bare-metal stent (BMS) or DES-PCI, elective NCS requiring interruption of ≥1 antiplatelet agents is potentially harmful due to a high risk of stent thrombosis and ischemic complications.</a:t>
                      </a:r>
                      <a:endParaRPr lang="en-US" sz="18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058672"/>
                  </a:ext>
                </a:extLst>
              </a:tr>
              <a:tr h="205105">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Times New Roman" panose="02020603050405020304" pitchFamily="18" charset="0"/>
                          <a:cs typeface="Arial" panose="020B0604020202020204" pitchFamily="34" charset="0"/>
                        </a:rPr>
                        <a:t>Perioperative Antiplatelet Management Post PCI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22899811"/>
                  </a:ext>
                </a:extLst>
              </a:tr>
              <a:tr h="205105">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a:lnSpc>
                          <a:spcPct val="150000"/>
                        </a:lnSpc>
                        <a:spcBef>
                          <a:spcPts val="0"/>
                        </a:spcBef>
                        <a:spcAft>
                          <a:spcPts val="0"/>
                        </a:spcAft>
                        <a:buFont typeface="+mj-lt"/>
                        <a:buAutoNum type="arabicPeriod" startAt="7"/>
                      </a:pPr>
                      <a:r>
                        <a:rPr lang="en-US" sz="1800" b="1">
                          <a:effectLst/>
                          <a:latin typeface="Times New Roman" panose="02020603050405020304" pitchFamily="18" charset="0"/>
                          <a:ea typeface="FrutigerLTStd-Light"/>
                          <a:cs typeface="Arial" panose="020B0604020202020204" pitchFamily="34" charset="0"/>
                        </a:rPr>
                        <a:t>In patients with prior PCI undergoing NCS, it is recommended to continue aspirin* (75-100 mg), if possible, to reduce the risk of cardiac events.</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5103954"/>
                  </a:ext>
                </a:extLst>
              </a:tr>
              <a:tr h="205105">
                <a:tc>
                  <a:txBody>
                    <a:bodyPr/>
                    <a:lstStyle/>
                    <a:p>
                      <a:pPr marL="0" marR="0" indent="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 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b="1">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a:lnSpc>
                          <a:spcPct val="150000"/>
                        </a:lnSpc>
                        <a:spcBef>
                          <a:spcPts val="0"/>
                        </a:spcBef>
                        <a:spcAft>
                          <a:spcPts val="0"/>
                        </a:spcAft>
                        <a:buFont typeface="+mj-lt"/>
                        <a:buAutoNum type="arabicPeriod" startAt="8"/>
                      </a:pPr>
                      <a:r>
                        <a:rPr lang="en-US" sz="1800" b="1">
                          <a:effectLst/>
                          <a:latin typeface="Times New Roman" panose="02020603050405020304" pitchFamily="18" charset="0"/>
                          <a:ea typeface="FrutigerLTStd-Light"/>
                          <a:cs typeface="Arial" panose="020B0604020202020204" pitchFamily="34" charset="0"/>
                        </a:rPr>
                        <a:t>In patients with CAD who require time-sensitive NCS within 30 days of PCI with BMS or &lt;3 months of PCI with DES, DAPT </a:t>
                      </a:r>
                      <a:r>
                        <a:rPr lang="en-US" sz="1800" b="1">
                          <a:effectLst/>
                          <a:latin typeface="Times New Roman" panose="02020603050405020304" pitchFamily="18" charset="0"/>
                          <a:ea typeface="Times New Roman" panose="02020603050405020304" pitchFamily="18" charset="0"/>
                          <a:cs typeface="Arial" panose="020B0604020202020204" pitchFamily="34" charset="0"/>
                        </a:rPr>
                        <a:t>should</a:t>
                      </a:r>
                      <a:r>
                        <a:rPr lang="en-US" sz="1800" b="1">
                          <a:effectLst/>
                          <a:latin typeface="Times New Roman" panose="02020603050405020304" pitchFamily="18" charset="0"/>
                          <a:ea typeface="FrutigerLTStd-Light"/>
                          <a:cs typeface="Arial" panose="020B0604020202020204" pitchFamily="34" charset="0"/>
                        </a:rPr>
                        <a:t> be continued unless the risk of bleeding outweighs the benefit of the prevention of stent thrombosis.</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2065892"/>
                  </a:ext>
                </a:extLst>
              </a:tr>
            </a:tbl>
          </a:graphicData>
        </a:graphic>
      </p:graphicFrame>
      <p:sp>
        <p:nvSpPr>
          <p:cNvPr id="6" name="TextBox 5">
            <a:extLst>
              <a:ext uri="{FF2B5EF4-FFF2-40B4-BE49-F238E27FC236}">
                <a16:creationId xmlns:a16="http://schemas.microsoft.com/office/drawing/2014/main" id="{F11B1C35-49DA-BAA2-E3D6-0F61A35441DB}"/>
              </a:ext>
            </a:extLst>
          </p:cNvPr>
          <p:cNvSpPr txBox="1"/>
          <p:nvPr/>
        </p:nvSpPr>
        <p:spPr>
          <a:xfrm>
            <a:off x="2115342" y="7154170"/>
            <a:ext cx="10399714" cy="461665"/>
          </a:xfrm>
          <a:prstGeom prst="rect">
            <a:avLst/>
          </a:prstGeom>
          <a:noFill/>
        </p:spPr>
        <p:txBody>
          <a:bodyPr wrap="square">
            <a:spAutoFit/>
          </a:bodyPr>
          <a:lstStyle/>
          <a:p>
            <a:r>
              <a:rPr lang="en-US" sz="1200">
                <a:latin typeface="Lub Dub Medium" panose="020B0603030403020204" pitchFamily="34" charset="0"/>
              </a:rPr>
              <a:t>*Platelet adenosine diphosphate receptor (P2Y12) monotherapy may be considered if surgical bleeding risks are acceptable or if aspirin is not tolerated.</a:t>
            </a:r>
          </a:p>
        </p:txBody>
      </p:sp>
    </p:spTree>
    <p:extLst>
      <p:ext uri="{BB962C8B-B14F-4D97-AF65-F5344CB8AC3E}">
        <p14:creationId xmlns:p14="http://schemas.microsoft.com/office/powerpoint/2010/main" val="1023763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61875-ABEE-485C-60B9-45A4B5448917}"/>
              </a:ext>
            </a:extLst>
          </p:cNvPr>
          <p:cNvSpPr txBox="1"/>
          <p:nvPr/>
        </p:nvSpPr>
        <p:spPr>
          <a:xfrm>
            <a:off x="3214911" y="838200"/>
            <a:ext cx="8200571" cy="1384995"/>
          </a:xfrm>
          <a:prstGeom prst="rect">
            <a:avLst/>
          </a:prstGeom>
          <a:noFill/>
        </p:spPr>
        <p:txBody>
          <a:bodyPr wrap="square">
            <a:spAutoFit/>
          </a:bodyPr>
          <a:lstStyle/>
          <a:p>
            <a:r>
              <a:rPr lang="en-US" sz="2800">
                <a:latin typeface="Lub Dub Medium" panose="020B0603030403020204" pitchFamily="34" charset="0"/>
              </a:rPr>
              <a:t>Antiplatelet Therapy and Timing of Noncardiac Surgery in Patients With Coronary Artery Disease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5B24EE1-2A9F-0A98-E893-5530047A5A2B}"/>
              </a:ext>
            </a:extLst>
          </p:cNvPr>
          <p:cNvGraphicFramePr>
            <a:graphicFrameLocks noGrp="1"/>
          </p:cNvGraphicFramePr>
          <p:nvPr>
            <p:extLst>
              <p:ext uri="{D42A27DB-BD31-4B8C-83A1-F6EECF244321}">
                <p14:modId xmlns:p14="http://schemas.microsoft.com/office/powerpoint/2010/main" val="2116713620"/>
              </p:ext>
            </p:extLst>
          </p:nvPr>
        </p:nvGraphicFramePr>
        <p:xfrm>
          <a:off x="1828797" y="2438400"/>
          <a:ext cx="10972801" cy="4706494"/>
        </p:xfrm>
        <a:graphic>
          <a:graphicData uri="http://schemas.openxmlformats.org/drawingml/2006/table">
            <a:tbl>
              <a:tblPr firstRow="1" firstCol="1" bandRow="1"/>
              <a:tblGrid>
                <a:gridCol w="1143001">
                  <a:extLst>
                    <a:ext uri="{9D8B030D-6E8A-4147-A177-3AD203B41FA5}">
                      <a16:colId xmlns:a16="http://schemas.microsoft.com/office/drawing/2014/main" val="2838544557"/>
                    </a:ext>
                  </a:extLst>
                </a:gridCol>
                <a:gridCol w="1066799">
                  <a:extLst>
                    <a:ext uri="{9D8B030D-6E8A-4147-A177-3AD203B41FA5}">
                      <a16:colId xmlns:a16="http://schemas.microsoft.com/office/drawing/2014/main" val="3985461582"/>
                    </a:ext>
                  </a:extLst>
                </a:gridCol>
                <a:gridCol w="8763001">
                  <a:extLst>
                    <a:ext uri="{9D8B030D-6E8A-4147-A177-3AD203B41FA5}">
                      <a16:colId xmlns:a16="http://schemas.microsoft.com/office/drawing/2014/main" val="479084293"/>
                    </a:ext>
                  </a:extLst>
                </a:gridCol>
              </a:tblGrid>
              <a:tr h="205105">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45A547"/>
                          </a:highlight>
                          <a:latin typeface="Times New Roman" panose="02020603050405020304" pitchFamily="18" charset="0"/>
                          <a:ea typeface="Times New Roman" panose="02020603050405020304" pitchFamily="18" charset="0"/>
                          <a:cs typeface="Arial" panose="020B0604020202020204" pitchFamily="34" charset="0"/>
                        </a:rPr>
                        <a:t>  1</a:t>
                      </a:r>
                      <a:endParaRPr lang="en-US" sz="1800" b="1" kern="1200">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 </a:t>
                      </a:r>
                      <a:endParaRPr lang="en-US" sz="1800" b="1" kern="120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150000"/>
                        </a:lnSpc>
                        <a:spcBef>
                          <a:spcPts val="0"/>
                        </a:spcBef>
                        <a:spcAft>
                          <a:spcPts val="0"/>
                        </a:spcAft>
                        <a:buFont typeface="+mj-lt"/>
                        <a:buAutoNum type="arabicPeriod" startAt="9"/>
                      </a:pPr>
                      <a:r>
                        <a:rPr lang="en-US" sz="1800" b="1" kern="1200">
                          <a:solidFill>
                            <a:schemeClr val="tx1"/>
                          </a:solidFill>
                          <a:effectLst/>
                          <a:latin typeface="Times New Roman" panose="02020603050405020304" pitchFamily="18" charset="0"/>
                          <a:ea typeface="FrutigerLTStd-Light"/>
                          <a:cs typeface="Arial" panose="020B0604020202020204" pitchFamily="34" charset="0"/>
                        </a:rPr>
                        <a:t>In patients with prior PCI in whom OAC monotherapy must be discontinued before NCS, aspirin should be substituted when feasible in the perioperative period until OAC can be safely reinitiated.</a:t>
                      </a:r>
                      <a:endParaRPr lang="en-US" sz="1800" b="1" kern="120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2760386"/>
                  </a:ext>
                </a:extLst>
              </a:tr>
              <a:tr h="205105">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 2b</a:t>
                      </a:r>
                      <a:endParaRPr lang="en-US" sz="1800" b="1" kern="1200">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b="1" kern="120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150000"/>
                        </a:lnSpc>
                        <a:spcBef>
                          <a:spcPts val="0"/>
                        </a:spcBef>
                        <a:spcAft>
                          <a:spcPts val="0"/>
                        </a:spcAft>
                        <a:buFont typeface="+mj-lt"/>
                        <a:buAutoNum type="arabicPeriod" startAt="10"/>
                      </a:pPr>
                      <a:r>
                        <a:rPr lang="en-US" sz="1800" b="1" kern="1200">
                          <a:solidFill>
                            <a:schemeClr val="tx1"/>
                          </a:solidFill>
                          <a:effectLst/>
                          <a:latin typeface="Times New Roman" panose="02020603050405020304" pitchFamily="18" charset="0"/>
                          <a:ea typeface="FrutigerLTStd-Light"/>
                          <a:cs typeface="Arial" panose="020B0604020202020204" pitchFamily="34" charset="0"/>
                        </a:rPr>
                        <a:t>In select patients after PCI who have a high thrombotic risk, perioperative bridging with intravenous antiplatelet therapy may be considered &lt;6 months after DES or &lt;30 days after BMS if NCS cannot be deferred.</a:t>
                      </a:r>
                      <a:endParaRPr lang="en-US" sz="1800" b="1" kern="120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344641"/>
                  </a:ext>
                </a:extLst>
              </a:tr>
              <a:tr h="205105">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Times New Roman" panose="02020603050405020304" pitchFamily="18" charset="0"/>
                          <a:cs typeface="Arial" panose="020B0604020202020204" pitchFamily="34" charset="0"/>
                        </a:rPr>
                        <a:t>Perioperative Antiplatelet Management in Patients Without Prior PCI</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449580129"/>
                  </a:ext>
                </a:extLst>
              </a:tr>
              <a:tr h="205105">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 2b</a:t>
                      </a:r>
                      <a:endParaRPr lang="en-US" sz="1800" b="1" kern="1200">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B-R</a:t>
                      </a:r>
                      <a:endParaRPr lang="en-US" sz="1800" b="1" kern="120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150000"/>
                        </a:lnSpc>
                        <a:spcBef>
                          <a:spcPts val="0"/>
                        </a:spcBef>
                        <a:spcAft>
                          <a:spcPts val="0"/>
                        </a:spcAft>
                        <a:buFont typeface="+mj-lt"/>
                        <a:buAutoNum type="arabicPeriod" startAt="11"/>
                      </a:pPr>
                      <a:r>
                        <a:rPr lang="en-US" sz="1800" b="1" kern="1200">
                          <a:solidFill>
                            <a:schemeClr val="tx1"/>
                          </a:solidFill>
                          <a:effectLst/>
                          <a:latin typeface="Times New Roman" panose="02020603050405020304" pitchFamily="18" charset="0"/>
                          <a:ea typeface="FrutigerLTStd-Light"/>
                          <a:cs typeface="Arial" panose="020B0604020202020204" pitchFamily="34" charset="0"/>
                        </a:rPr>
                        <a:t>In patients with CCD without prior PCI undergoing elective NCS, it may be reasonable to continue aspirin in selected patients when the risk of cardiac events outweighs the risk of bleeding.</a:t>
                      </a:r>
                      <a:endParaRPr lang="en-US" sz="1800" b="1" kern="120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058133"/>
                  </a:ext>
                </a:extLst>
              </a:tr>
              <a:tr h="128905">
                <a:tc>
                  <a:txBody>
                    <a:bodyPr/>
                    <a:lstStyle/>
                    <a:p>
                      <a:pPr marL="0" marR="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Times New Roman" panose="02020603050405020304" pitchFamily="18" charset="0"/>
                          <a:cs typeface="Arial" panose="020B0604020202020204" pitchFamily="34" charset="0"/>
                        </a:rPr>
                        <a:t>3: No</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Times New Roman" panose="02020603050405020304" pitchFamily="18" charset="0"/>
                          <a:cs typeface="Arial" panose="020B0604020202020204" pitchFamily="34" charset="0"/>
                        </a:rPr>
                        <a:t>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defTabSz="914400" rtl="0" eaLnBrk="1" latinLnBrk="0" hangingPunct="1">
                        <a:lnSpc>
                          <a:spcPct val="150000"/>
                        </a:lnSpc>
                        <a:spcBef>
                          <a:spcPts val="0"/>
                        </a:spcBef>
                        <a:spcAft>
                          <a:spcPts val="0"/>
                        </a:spcAft>
                      </a:pPr>
                      <a:r>
                        <a:rPr lang="en-US" sz="1800" b="1" kern="1200">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B-R</a:t>
                      </a:r>
                      <a:endParaRPr lang="en-US" sz="1800" b="1" kern="120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150000"/>
                        </a:lnSpc>
                        <a:spcBef>
                          <a:spcPts val="0"/>
                        </a:spcBef>
                        <a:spcAft>
                          <a:spcPts val="0"/>
                        </a:spcAft>
                        <a:buFont typeface="+mj-lt"/>
                        <a:buAutoNum type="arabicPeriod" startAt="12"/>
                      </a:pPr>
                      <a:r>
                        <a:rPr lang="en-US" sz="1800" b="1" kern="1200">
                          <a:solidFill>
                            <a:schemeClr val="tx1"/>
                          </a:solidFill>
                          <a:effectLst/>
                          <a:latin typeface="Times New Roman" panose="02020603050405020304" pitchFamily="18" charset="0"/>
                          <a:ea typeface="FrutigerLTStd-Light"/>
                          <a:cs typeface="Arial" panose="020B0604020202020204" pitchFamily="34" charset="0"/>
                        </a:rPr>
                        <a:t>In patients with CAD but without prior PCI who are undergoing elective noncarotid NCS, routine initiation of aspirin is not beneficial.</a:t>
                      </a:r>
                      <a:endParaRPr lang="en-US" sz="1800" b="1" kern="120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72286"/>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2" name="TextBox 1">
            <a:extLst>
              <a:ext uri="{FF2B5EF4-FFF2-40B4-BE49-F238E27FC236}">
                <a16:creationId xmlns:a16="http://schemas.microsoft.com/office/drawing/2014/main" id="{9EB2B6C5-B228-7981-C129-009EA42A31E9}"/>
              </a:ext>
            </a:extLst>
          </p:cNvPr>
          <p:cNvSpPr txBox="1"/>
          <p:nvPr/>
        </p:nvSpPr>
        <p:spPr>
          <a:xfrm>
            <a:off x="4872578" y="1524000"/>
            <a:ext cx="4885239" cy="954107"/>
          </a:xfrm>
          <a:prstGeom prst="rect">
            <a:avLst/>
          </a:prstGeom>
          <a:noFill/>
        </p:spPr>
        <p:txBody>
          <a:bodyPr wrap="square">
            <a:spAutoFit/>
          </a:bodyPr>
          <a:lstStyle/>
          <a:p>
            <a:r>
              <a:rPr lang="en-US" sz="2800">
                <a:latin typeface="Lub Dub Medium" panose="020B0603030403020204" pitchFamily="34" charset="0"/>
              </a:rPr>
              <a:t>Table 12. Duration of Antiplatelet Therapy Effect</a:t>
            </a:r>
          </a:p>
        </p:txBody>
      </p:sp>
      <p:graphicFrame>
        <p:nvGraphicFramePr>
          <p:cNvPr id="3" name="Table 2">
            <a:extLst>
              <a:ext uri="{FF2B5EF4-FFF2-40B4-BE49-F238E27FC236}">
                <a16:creationId xmlns:a16="http://schemas.microsoft.com/office/drawing/2014/main" id="{0EB87B9D-7EB1-89B3-885E-3E98AA4B6E26}"/>
              </a:ext>
            </a:extLst>
          </p:cNvPr>
          <p:cNvGraphicFramePr>
            <a:graphicFrameLocks noGrp="1"/>
          </p:cNvGraphicFramePr>
          <p:nvPr>
            <p:extLst>
              <p:ext uri="{D42A27DB-BD31-4B8C-83A1-F6EECF244321}">
                <p14:modId xmlns:p14="http://schemas.microsoft.com/office/powerpoint/2010/main" val="2084853165"/>
              </p:ext>
            </p:extLst>
          </p:nvPr>
        </p:nvGraphicFramePr>
        <p:xfrm>
          <a:off x="3925092" y="2782696"/>
          <a:ext cx="6780213" cy="2664208"/>
        </p:xfrm>
        <a:graphic>
          <a:graphicData uri="http://schemas.openxmlformats.org/drawingml/2006/table">
            <a:tbl>
              <a:tblPr firstRow="1" firstCol="1" bandRow="1"/>
              <a:tblGrid>
                <a:gridCol w="2407562">
                  <a:extLst>
                    <a:ext uri="{9D8B030D-6E8A-4147-A177-3AD203B41FA5}">
                      <a16:colId xmlns:a16="http://schemas.microsoft.com/office/drawing/2014/main" val="3690509052"/>
                    </a:ext>
                  </a:extLst>
                </a:gridCol>
                <a:gridCol w="4372651">
                  <a:extLst>
                    <a:ext uri="{9D8B030D-6E8A-4147-A177-3AD203B41FA5}">
                      <a16:colId xmlns:a16="http://schemas.microsoft.com/office/drawing/2014/main" val="2584380188"/>
                    </a:ext>
                  </a:extLst>
                </a:gridCol>
              </a:tblGrid>
              <a:tr h="48260">
                <a:tc>
                  <a:txBody>
                    <a:bodyPr/>
                    <a:lstStyle/>
                    <a:p>
                      <a:pPr marL="0" marR="0">
                        <a:lnSpc>
                          <a:spcPct val="150000"/>
                        </a:lnSpc>
                        <a:spcBef>
                          <a:spcPts val="0"/>
                        </a:spcBef>
                        <a:spcAft>
                          <a:spcPts val="0"/>
                        </a:spcAft>
                      </a:pPr>
                      <a:r>
                        <a:rPr lang="en-US" sz="1800" b="1">
                          <a:solidFill>
                            <a:srgbClr val="000000"/>
                          </a:solidFill>
                          <a:effectLst/>
                          <a:highlight>
                            <a:srgbClr val="F2F2F2"/>
                          </a:highlight>
                          <a:latin typeface="Times New Roman" panose="02020603050405020304" pitchFamily="18" charset="0"/>
                          <a:ea typeface="Times New Roman" panose="02020603050405020304" pitchFamily="18" charset="0"/>
                          <a:cs typeface="Arial" panose="020B0604020202020204" pitchFamily="34" charset="0"/>
                        </a:rPr>
                        <a:t>Antiplatelet Agent</a:t>
                      </a:r>
                      <a:endParaRPr lang="en-US" sz="1800">
                        <a:effectLst/>
                        <a:highlight>
                          <a:srgbClr val="F2F2F2"/>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50000"/>
                        </a:lnSpc>
                        <a:spcBef>
                          <a:spcPts val="0"/>
                        </a:spcBef>
                        <a:spcAft>
                          <a:spcPts val="0"/>
                        </a:spcAft>
                      </a:pPr>
                      <a:r>
                        <a:rPr lang="en-US" sz="1800" b="1">
                          <a:solidFill>
                            <a:srgbClr val="000000"/>
                          </a:solidFill>
                          <a:effectLst/>
                          <a:highlight>
                            <a:srgbClr val="F2F2F2"/>
                          </a:highlight>
                          <a:latin typeface="Times New Roman" panose="02020603050405020304" pitchFamily="18" charset="0"/>
                          <a:ea typeface="Times New Roman" panose="02020603050405020304" pitchFamily="18" charset="0"/>
                          <a:cs typeface="Arial" panose="020B0604020202020204" pitchFamily="34" charset="0"/>
                        </a:rPr>
                        <a:t>Minimum Time From Drug Interruption to Restoration of Platelet Function</a:t>
                      </a:r>
                      <a:endParaRPr lang="en-US" sz="1800" b="1">
                        <a:solidFill>
                          <a:srgbClr val="000000"/>
                        </a:solidFill>
                        <a:effectLst/>
                        <a:highlight>
                          <a:srgbClr val="F2F2F2"/>
                        </a:highlight>
                        <a:latin typeface="Aptos" panose="020B00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0"/>
                        </a:spcAft>
                      </a:pPr>
                      <a:endParaRPr lang="en-US" sz="1800" b="1">
                        <a:solidFill>
                          <a:srgbClr val="000000"/>
                        </a:solidFill>
                        <a:effectLst/>
                        <a:highlight>
                          <a:srgbClr val="F2F2F2"/>
                        </a:highligh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14769944"/>
                  </a:ext>
                </a:extLst>
              </a:tr>
              <a:tr h="13271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Aspirin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4 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8159094"/>
                  </a:ext>
                </a:extLst>
              </a:tr>
              <a:tr h="13779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Clopidogrel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5-7 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2649183"/>
                  </a:ext>
                </a:extLst>
              </a:tr>
              <a:tr h="13779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Prasugrel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7-10 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63703"/>
                  </a:ext>
                </a:extLst>
              </a:tr>
              <a:tr h="13779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Ticagrelor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Arial" panose="020B0604020202020204" pitchFamily="34" charset="0"/>
                        </a:rPr>
                        <a:t>3-5 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6822488"/>
                  </a:ext>
                </a:extLst>
              </a:tr>
            </a:tbl>
          </a:graphicData>
        </a:graphic>
      </p:graphicFrame>
      <p:sp>
        <p:nvSpPr>
          <p:cNvPr id="6" name="TextBox 5">
            <a:extLst>
              <a:ext uri="{FF2B5EF4-FFF2-40B4-BE49-F238E27FC236}">
                <a16:creationId xmlns:a16="http://schemas.microsoft.com/office/drawing/2014/main" id="{38A8A360-436B-4DE0-B834-67168EA18840}"/>
              </a:ext>
            </a:extLst>
          </p:cNvPr>
          <p:cNvSpPr txBox="1"/>
          <p:nvPr/>
        </p:nvSpPr>
        <p:spPr>
          <a:xfrm>
            <a:off x="3925092" y="5751493"/>
            <a:ext cx="6780213" cy="646331"/>
          </a:xfrm>
          <a:prstGeom prst="rect">
            <a:avLst/>
          </a:prstGeom>
          <a:noFill/>
        </p:spPr>
        <p:txBody>
          <a:bodyPr wrap="square">
            <a:spAutoFit/>
          </a:bodyPr>
          <a:lstStyle/>
          <a:p>
            <a:r>
              <a:rPr lang="en-US" sz="1200">
                <a:latin typeface="Lub Dub Medium" panose="020B0603030403020204" pitchFamily="34" charset="0"/>
              </a:rPr>
              <a:t>Minimum times from drug interruption to noncardiac surgery should be guided by pharmacokinetic data, restoration of platelet function after drug withdrawal, and drug-specific FDA-prescribing information.</a:t>
            </a:r>
          </a:p>
        </p:txBody>
      </p:sp>
    </p:spTree>
    <p:extLst>
      <p:ext uri="{BB962C8B-B14F-4D97-AF65-F5344CB8AC3E}">
        <p14:creationId xmlns:p14="http://schemas.microsoft.com/office/powerpoint/2010/main" val="183582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D518E-1AED-60B3-588F-4F237D541A31}"/>
              </a:ext>
            </a:extLst>
          </p:cNvPr>
          <p:cNvSpPr txBox="1"/>
          <p:nvPr/>
        </p:nvSpPr>
        <p:spPr>
          <a:xfrm>
            <a:off x="304800" y="5293302"/>
            <a:ext cx="2438400" cy="461665"/>
          </a:xfrm>
          <a:prstGeom prst="rect">
            <a:avLst/>
          </a:prstGeom>
          <a:noFill/>
        </p:spPr>
        <p:txBody>
          <a:bodyPr wrap="square">
            <a:spAutoFit/>
          </a:bodyPr>
          <a:lstStyle/>
          <a:p>
            <a:r>
              <a:rPr lang="en-US" sz="1200" b="1">
                <a:latin typeface="Lub Dub Medium" panose="020B0603030403020204" pitchFamily="34" charset="0"/>
              </a:rPr>
              <a:t>Colors correspond to Class of Recommendation in Table 3. </a:t>
            </a:r>
          </a:p>
        </p:txBody>
      </p:sp>
      <p:pic>
        <p:nvPicPr>
          <p:cNvPr id="4" name="Picture 3" descr="A diagram of a process flow&#10;&#10;Description automatically generated">
            <a:extLst>
              <a:ext uri="{FF2B5EF4-FFF2-40B4-BE49-F238E27FC236}">
                <a16:creationId xmlns:a16="http://schemas.microsoft.com/office/drawing/2014/main" id="{E0F24496-F5CB-26BE-93A5-6AE4E4127667}"/>
              </a:ext>
            </a:extLst>
          </p:cNvPr>
          <p:cNvPicPr>
            <a:picLocks noChangeAspect="1"/>
          </p:cNvPicPr>
          <p:nvPr/>
        </p:nvPicPr>
        <p:blipFill>
          <a:blip r:embed="rId2"/>
          <a:stretch>
            <a:fillRect/>
          </a:stretch>
        </p:blipFill>
        <p:spPr>
          <a:xfrm>
            <a:off x="3409942" y="1027762"/>
            <a:ext cx="10915658" cy="6295162"/>
          </a:xfrm>
          <a:prstGeom prst="rect">
            <a:avLst/>
          </a:prstGeom>
        </p:spPr>
      </p:pic>
      <p:sp>
        <p:nvSpPr>
          <p:cNvPr id="6" name="TextBox 5">
            <a:extLst>
              <a:ext uri="{FF2B5EF4-FFF2-40B4-BE49-F238E27FC236}">
                <a16:creationId xmlns:a16="http://schemas.microsoft.com/office/drawing/2014/main" id="{DAFBA5B1-FB3A-983E-2627-56DE9BF392CE}"/>
              </a:ext>
            </a:extLst>
          </p:cNvPr>
          <p:cNvSpPr txBox="1"/>
          <p:nvPr/>
        </p:nvSpPr>
        <p:spPr>
          <a:xfrm>
            <a:off x="304800" y="6491927"/>
            <a:ext cx="3581400" cy="830997"/>
          </a:xfrm>
          <a:prstGeom prst="rect">
            <a:avLst/>
          </a:prstGeom>
          <a:noFill/>
        </p:spPr>
        <p:txBody>
          <a:bodyPr wrap="square">
            <a:spAutoFit/>
          </a:bodyPr>
          <a:lstStyle/>
          <a:p>
            <a:r>
              <a:rPr lang="en-US" sz="1200">
                <a:latin typeface="Lub Dub Medium" panose="020B0603030403020204" pitchFamily="34" charset="0"/>
              </a:rPr>
              <a:t>BMS indicates bare-metal stent; DAPT, dual antiplatelet therapy; DES, drug-eluting stent; NCS, noncardiac surgery; and PCI, percutaneous coronary intervention. </a:t>
            </a:r>
          </a:p>
        </p:txBody>
      </p:sp>
      <p:sp>
        <p:nvSpPr>
          <p:cNvPr id="2" name="TextBox 1">
            <a:extLst>
              <a:ext uri="{FF2B5EF4-FFF2-40B4-BE49-F238E27FC236}">
                <a16:creationId xmlns:a16="http://schemas.microsoft.com/office/drawing/2014/main" id="{4DC2E9C6-7D82-1D61-9128-11C125B5CBF1}"/>
              </a:ext>
            </a:extLst>
          </p:cNvPr>
          <p:cNvSpPr txBox="1"/>
          <p:nvPr/>
        </p:nvSpPr>
        <p:spPr>
          <a:xfrm>
            <a:off x="304800" y="1447800"/>
            <a:ext cx="3276600" cy="3108543"/>
          </a:xfrm>
          <a:prstGeom prst="rect">
            <a:avLst/>
          </a:prstGeom>
          <a:noFill/>
        </p:spPr>
        <p:txBody>
          <a:bodyPr wrap="square">
            <a:spAutoFit/>
          </a:bodyPr>
          <a:lstStyle/>
          <a:p>
            <a:r>
              <a:rPr lang="en-US" sz="2800">
                <a:latin typeface="Lub Dub Medium" panose="020B0603030403020204" pitchFamily="34" charset="0"/>
              </a:rPr>
              <a:t>Figure 5. Optimal Timing of Elective or Time-Sensitive NCS for Prior PCI Requiring Management of DAPT.</a:t>
            </a:r>
          </a:p>
        </p:txBody>
      </p:sp>
    </p:spTree>
    <p:extLst>
      <p:ext uri="{BB962C8B-B14F-4D97-AF65-F5344CB8AC3E}">
        <p14:creationId xmlns:p14="http://schemas.microsoft.com/office/powerpoint/2010/main" val="2230127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2" name="TextBox 1">
            <a:extLst>
              <a:ext uri="{FF2B5EF4-FFF2-40B4-BE49-F238E27FC236}">
                <a16:creationId xmlns:a16="http://schemas.microsoft.com/office/drawing/2014/main" id="{EA3FFD0F-0F12-B533-F524-777768E88051}"/>
              </a:ext>
            </a:extLst>
          </p:cNvPr>
          <p:cNvSpPr txBox="1"/>
          <p:nvPr/>
        </p:nvSpPr>
        <p:spPr>
          <a:xfrm>
            <a:off x="5341257" y="1295400"/>
            <a:ext cx="3947886" cy="523220"/>
          </a:xfrm>
          <a:prstGeom prst="rect">
            <a:avLst/>
          </a:prstGeom>
          <a:noFill/>
        </p:spPr>
        <p:txBody>
          <a:bodyPr wrap="square">
            <a:spAutoFit/>
          </a:bodyPr>
          <a:lstStyle/>
          <a:p>
            <a:r>
              <a:rPr lang="en-US" sz="2800">
                <a:latin typeface="Lub Dub Medium" panose="020B0603030403020204" pitchFamily="34" charset="0"/>
              </a:rPr>
              <a:t>Oral Anticoagulants </a:t>
            </a:r>
          </a:p>
        </p:txBody>
      </p:sp>
      <p:graphicFrame>
        <p:nvGraphicFramePr>
          <p:cNvPr id="3" name="Table 2">
            <a:extLst>
              <a:ext uri="{FF2B5EF4-FFF2-40B4-BE49-F238E27FC236}">
                <a16:creationId xmlns:a16="http://schemas.microsoft.com/office/drawing/2014/main" id="{0CEAC857-35D3-9BE1-0E6F-C119A5C40664}"/>
              </a:ext>
            </a:extLst>
          </p:cNvPr>
          <p:cNvGraphicFramePr>
            <a:graphicFrameLocks noGrp="1"/>
          </p:cNvGraphicFramePr>
          <p:nvPr>
            <p:extLst>
              <p:ext uri="{D42A27DB-BD31-4B8C-83A1-F6EECF244321}">
                <p14:modId xmlns:p14="http://schemas.microsoft.com/office/powerpoint/2010/main" val="1411261067"/>
              </p:ext>
            </p:extLst>
          </p:nvPr>
        </p:nvGraphicFramePr>
        <p:xfrm>
          <a:off x="3238500" y="2140838"/>
          <a:ext cx="8153400" cy="3947924"/>
        </p:xfrm>
        <a:graphic>
          <a:graphicData uri="http://schemas.openxmlformats.org/drawingml/2006/table">
            <a:tbl>
              <a:tblPr firstRow="1" firstCol="1" bandRow="1"/>
              <a:tblGrid>
                <a:gridCol w="896530">
                  <a:extLst>
                    <a:ext uri="{9D8B030D-6E8A-4147-A177-3AD203B41FA5}">
                      <a16:colId xmlns:a16="http://schemas.microsoft.com/office/drawing/2014/main" val="1871124901"/>
                    </a:ext>
                  </a:extLst>
                </a:gridCol>
                <a:gridCol w="1003197">
                  <a:extLst>
                    <a:ext uri="{9D8B030D-6E8A-4147-A177-3AD203B41FA5}">
                      <a16:colId xmlns:a16="http://schemas.microsoft.com/office/drawing/2014/main" val="428310256"/>
                    </a:ext>
                  </a:extLst>
                </a:gridCol>
                <a:gridCol w="6253673">
                  <a:extLst>
                    <a:ext uri="{9D8B030D-6E8A-4147-A177-3AD203B41FA5}">
                      <a16:colId xmlns:a16="http://schemas.microsoft.com/office/drawing/2014/main" val="285716430"/>
                    </a:ext>
                  </a:extLst>
                </a:gridCol>
              </a:tblGrid>
              <a:tr h="52070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Oral Anticoagulants Management</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12215735"/>
                  </a:ext>
                </a:extLst>
              </a:tr>
              <a:tr h="26035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FrutigerLTStd-Light"/>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0213633"/>
                  </a:ext>
                </a:extLst>
              </a:tr>
              <a:tr h="260350">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FrutigerLTStd-Light"/>
                          <a:cs typeface="Arial" panose="020B0604020202020204" pitchFamily="34" charset="0"/>
                        </a:rPr>
                        <a:t>OAC Management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939161"/>
                  </a:ext>
                </a:extLst>
              </a:tr>
              <a:tr h="26035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FrutigerLTStd-Light"/>
                          <a:cs typeface="Arial" panose="020B0604020202020204" pitchFamily="34" charset="0"/>
                        </a:rPr>
                        <a:t>For patients with CVD receiving OAC who require elective NCS, a </a:t>
                      </a:r>
                      <a:r>
                        <a:rPr lang="en-US" sz="1800" b="1">
                          <a:effectLst/>
                          <a:latin typeface="Times New Roman" panose="02020603050405020304" pitchFamily="18" charset="0"/>
                          <a:ea typeface="Aptos" panose="020B0004020202020204" pitchFamily="34" charset="0"/>
                          <a:cs typeface="Arial" panose="020B0604020202020204" pitchFamily="34" charset="0"/>
                        </a:rPr>
                        <a:t>multidisciplinary team-based approach</a:t>
                      </a:r>
                      <a:r>
                        <a:rPr lang="en-US" sz="1800" b="1">
                          <a:effectLst/>
                          <a:latin typeface="Times New Roman" panose="02020603050405020304" pitchFamily="18" charset="0"/>
                          <a:ea typeface="FrutigerLTStd-Light"/>
                          <a:cs typeface="Arial" panose="020B0604020202020204" pitchFamily="34" charset="0"/>
                        </a:rPr>
                        <a:t> to time-based* interruption is recommended to balance the competing risks of thromboembolism and perioperative bleeding</a:t>
                      </a:r>
                      <a:r>
                        <a:rPr lang="en-US" sz="1800" b="1">
                          <a:effectLst/>
                          <a:latin typeface="Times New Roman" panose="02020603050405020304" pitchFamily="18" charset="0"/>
                          <a:ea typeface="Aptos" panose="020B0004020202020204" pitchFamily="34" charset="0"/>
                          <a:cs typeface="Arial" panose="020B0604020202020204" pitchFamily="34" charset="0"/>
                        </a:rPr>
                        <a:t> (Tables 13 and 14).</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4955"/>
                  </a:ext>
                </a:extLst>
              </a:tr>
            </a:tbl>
          </a:graphicData>
        </a:graphic>
      </p:graphicFrame>
      <p:sp>
        <p:nvSpPr>
          <p:cNvPr id="6" name="TextBox 5">
            <a:extLst>
              <a:ext uri="{FF2B5EF4-FFF2-40B4-BE49-F238E27FC236}">
                <a16:creationId xmlns:a16="http://schemas.microsoft.com/office/drawing/2014/main" id="{F9E0CBFF-5377-8B86-0FB6-37218366993F}"/>
              </a:ext>
            </a:extLst>
          </p:cNvPr>
          <p:cNvSpPr txBox="1"/>
          <p:nvPr/>
        </p:nvSpPr>
        <p:spPr>
          <a:xfrm>
            <a:off x="3238500" y="6287869"/>
            <a:ext cx="8153400" cy="646331"/>
          </a:xfrm>
          <a:prstGeom prst="rect">
            <a:avLst/>
          </a:prstGeom>
          <a:noFill/>
        </p:spPr>
        <p:txBody>
          <a:bodyPr wrap="square">
            <a:spAutoFit/>
          </a:bodyPr>
          <a:lstStyle/>
          <a:p>
            <a:r>
              <a:rPr lang="en-US" sz="1200" b="1">
                <a:latin typeface="Lub Dub Medium" panose="020B0603030403020204" pitchFamily="34" charset="0"/>
              </a:rPr>
              <a:t>*</a:t>
            </a:r>
            <a:r>
              <a:rPr lang="en-US" sz="1200">
                <a:latin typeface="Lub Dub Medium" panose="020B0603030403020204" pitchFamily="34" charset="0"/>
              </a:rPr>
              <a:t>Timing of preoperative interruption is based on patient-specific factors (</a:t>
            </a:r>
            <a:r>
              <a:rPr lang="en-US" sz="1200" err="1">
                <a:latin typeface="Lub Dub Medium" panose="020B0603030403020204" pitchFamily="34" charset="0"/>
              </a:rPr>
              <a:t>eg</a:t>
            </a:r>
            <a:r>
              <a:rPr lang="en-US" sz="1200">
                <a:latin typeface="Lub Dub Medium" panose="020B0603030403020204" pitchFamily="34" charset="0"/>
              </a:rPr>
              <a:t>, thrombotic risk,</a:t>
            </a:r>
          </a:p>
          <a:p>
            <a:r>
              <a:rPr lang="en-US" sz="1200">
                <a:latin typeface="Lub Dub Medium" panose="020B0603030403020204" pitchFamily="34" charset="0"/>
              </a:rPr>
              <a:t>age, sex, body weight, renal clearance), surgical bleeding risk, and drug factors (</a:t>
            </a:r>
            <a:r>
              <a:rPr lang="en-US" sz="1200" err="1">
                <a:latin typeface="Lub Dub Medium" panose="020B0603030403020204" pitchFamily="34" charset="0"/>
              </a:rPr>
              <a:t>eg</a:t>
            </a:r>
            <a:r>
              <a:rPr lang="en-US" sz="1200">
                <a:latin typeface="Lub Dub Medium" panose="020B0603030403020204" pitchFamily="34" charset="0"/>
              </a:rPr>
              <a:t>, pharmacokinetics, dosing, drug interactions).</a:t>
            </a:r>
          </a:p>
        </p:txBody>
      </p:sp>
    </p:spTree>
    <p:extLst>
      <p:ext uri="{BB962C8B-B14F-4D97-AF65-F5344CB8AC3E}">
        <p14:creationId xmlns:p14="http://schemas.microsoft.com/office/powerpoint/2010/main" val="1883296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91DCA-D5BE-3138-A4E3-8DC7F67D1870}"/>
              </a:ext>
            </a:extLst>
          </p:cNvPr>
          <p:cNvSpPr txBox="1"/>
          <p:nvPr/>
        </p:nvSpPr>
        <p:spPr>
          <a:xfrm>
            <a:off x="4769756" y="1219200"/>
            <a:ext cx="5090886" cy="523220"/>
          </a:xfrm>
          <a:prstGeom prst="rect">
            <a:avLst/>
          </a:prstGeom>
          <a:noFill/>
        </p:spPr>
        <p:txBody>
          <a:bodyPr wrap="square">
            <a:spAutoFit/>
          </a:bodyPr>
          <a:lstStyle/>
          <a:p>
            <a:r>
              <a:rPr lang="en-US" sz="2800">
                <a:latin typeface="Lub Dub Medium" panose="020B0603030403020204" pitchFamily="34" charset="0"/>
              </a:rPr>
              <a:t>Oral Anticoagulants (</a:t>
            </a:r>
            <a:r>
              <a:rPr lang="en-US" sz="2800" err="1">
                <a:latin typeface="Lub Dub Medium" panose="020B0603030403020204" pitchFamily="34" charset="0"/>
              </a:rPr>
              <a:t>con’t</a:t>
            </a:r>
            <a:r>
              <a:rPr lang="en-US" sz="280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8E80F240-FF0E-7933-9604-CE9050ABA792}"/>
              </a:ext>
            </a:extLst>
          </p:cNvPr>
          <p:cNvGraphicFramePr>
            <a:graphicFrameLocks noGrp="1"/>
          </p:cNvGraphicFramePr>
          <p:nvPr>
            <p:extLst>
              <p:ext uri="{D42A27DB-BD31-4B8C-83A1-F6EECF244321}">
                <p14:modId xmlns:p14="http://schemas.microsoft.com/office/powerpoint/2010/main" val="2677425914"/>
              </p:ext>
            </p:extLst>
          </p:nvPr>
        </p:nvGraphicFramePr>
        <p:xfrm>
          <a:off x="2989421" y="1955957"/>
          <a:ext cx="8651557" cy="4317685"/>
        </p:xfrm>
        <a:graphic>
          <a:graphicData uri="http://schemas.openxmlformats.org/drawingml/2006/table">
            <a:tbl>
              <a:tblPr firstRow="1" firstCol="1" bandRow="1"/>
              <a:tblGrid>
                <a:gridCol w="951306">
                  <a:extLst>
                    <a:ext uri="{9D8B030D-6E8A-4147-A177-3AD203B41FA5}">
                      <a16:colId xmlns:a16="http://schemas.microsoft.com/office/drawing/2014/main" val="3174707358"/>
                    </a:ext>
                  </a:extLst>
                </a:gridCol>
                <a:gridCol w="1064490">
                  <a:extLst>
                    <a:ext uri="{9D8B030D-6E8A-4147-A177-3AD203B41FA5}">
                      <a16:colId xmlns:a16="http://schemas.microsoft.com/office/drawing/2014/main" val="236863702"/>
                    </a:ext>
                  </a:extLst>
                </a:gridCol>
                <a:gridCol w="6635761">
                  <a:extLst>
                    <a:ext uri="{9D8B030D-6E8A-4147-A177-3AD203B41FA5}">
                      <a16:colId xmlns:a16="http://schemas.microsoft.com/office/drawing/2014/main" val="3340456592"/>
                    </a:ext>
                  </a:extLst>
                </a:gridCol>
              </a:tblGrid>
              <a:tr h="260350">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FrutigerLTStd-Light"/>
                          <a:cs typeface="Arial" panose="020B0604020202020204" pitchFamily="34" charset="0"/>
                        </a:rPr>
                        <a:t>OAC Bridging</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900589"/>
                  </a:ext>
                </a:extLst>
              </a:tr>
              <a:tr h="26035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FrutigerLTStd-Light"/>
                          <a:cs typeface="Arial" panose="020B0604020202020204" pitchFamily="34" charset="0"/>
                        </a:rPr>
                        <a:t>In patients with CVD and high thrombotic risk (Table 14) undergoing NCS where interruption of vitamin K antagonist (VKA) is required, preoperative bridging with parenteral heparin can be effective to reduce thromboembolic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582180"/>
                  </a:ext>
                </a:extLst>
              </a:tr>
              <a:tr h="260350">
                <a:tc>
                  <a:txBody>
                    <a:bodyPr/>
                    <a:lstStyle/>
                    <a:p>
                      <a:pPr marL="0" marR="0" algn="ctr">
                        <a:lnSpc>
                          <a:spcPct val="150000"/>
                        </a:lnSpc>
                        <a:spcBef>
                          <a:spcPts val="0"/>
                        </a:spcBef>
                        <a:spcAft>
                          <a:spcPts val="0"/>
                        </a:spcAft>
                      </a:pPr>
                      <a:r>
                        <a:rPr lang="en-US" sz="1800" b="1">
                          <a:solidFill>
                            <a:srgbClr val="000000"/>
                          </a:solidFill>
                          <a:effectLst/>
                          <a:highlight>
                            <a:srgbClr val="EF3824"/>
                          </a:highlight>
                          <a:latin typeface="Times New Roman" panose="02020603050405020304" pitchFamily="18" charset="0"/>
                          <a:ea typeface="Aptos" panose="020B0004020202020204" pitchFamily="34" charset="0"/>
                          <a:cs typeface="Arial" panose="020B0604020202020204" pitchFamily="34" charset="0"/>
                        </a:rPr>
                        <a:t>3: Harm</a:t>
                      </a:r>
                      <a:endParaRPr lang="en-US" sz="18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FrutigerLTStd-Light"/>
                          <a:cs typeface="Arial" panose="020B0604020202020204" pitchFamily="34" charset="0"/>
                        </a:rPr>
                        <a:t>In most patients with CVD who are undergoing elective NCS where OAC interruption is warranted, routine periprocedural bridging is not recommended due to increased bleeding risk.</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840624"/>
                  </a:ext>
                </a:extLst>
              </a:tr>
              <a:tr h="260350">
                <a:tc gridSpan="3">
                  <a:txBody>
                    <a:bodyPr/>
                    <a:lstStyle/>
                    <a:p>
                      <a:pPr marL="0" marR="0" algn="ctr">
                        <a:lnSpc>
                          <a:spcPct val="150000"/>
                        </a:lnSpc>
                        <a:spcBef>
                          <a:spcPts val="0"/>
                        </a:spcBef>
                        <a:spcAft>
                          <a:spcPts val="0"/>
                        </a:spcAft>
                      </a:pPr>
                      <a:r>
                        <a:rPr lang="en-US" sz="1800" b="1">
                          <a:solidFill>
                            <a:srgbClr val="153D63"/>
                          </a:solidFill>
                          <a:effectLst/>
                          <a:latin typeface="Times New Roman" panose="02020603050405020304" pitchFamily="18" charset="0"/>
                          <a:ea typeface="FrutigerLTStd-Light"/>
                          <a:cs typeface="Arial" panose="020B0604020202020204" pitchFamily="34" charset="0"/>
                        </a:rPr>
                        <a:t>OAC Resumption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7798125"/>
                  </a:ext>
                </a:extLst>
              </a:tr>
              <a:tr h="4445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4"/>
                      </a:pPr>
                      <a:r>
                        <a:rPr lang="en-US" sz="1800" b="1">
                          <a:effectLst/>
                          <a:latin typeface="Times New Roman" panose="02020603050405020304" pitchFamily="18" charset="0"/>
                          <a:ea typeface="FrutigerLTStd-Light"/>
                          <a:cs typeface="Arial" panose="020B0604020202020204" pitchFamily="34" charset="0"/>
                        </a:rPr>
                        <a:t>In patients with preoperative OAC interruption, resumption of OAC is reasonable after hemostasis is achieved.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863072"/>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D35C1F8-8288-04D4-1242-A8E587F6EF89}"/>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B6E87CE0-E4AC-CEF1-FBF8-B11D2D10E3F6}"/>
              </a:ext>
            </a:extLst>
          </p:cNvPr>
          <p:cNvSpPr txBox="1"/>
          <p:nvPr/>
        </p:nvSpPr>
        <p:spPr>
          <a:xfrm>
            <a:off x="2400300" y="2960638"/>
            <a:ext cx="9829800" cy="2308324"/>
          </a:xfrm>
          <a:prstGeom prst="rect">
            <a:avLst/>
          </a:prstGeom>
          <a:noFill/>
        </p:spPr>
        <p:txBody>
          <a:bodyPr wrap="square">
            <a:spAutoFit/>
          </a:bodyPr>
          <a:lstStyle/>
          <a:p>
            <a:r>
              <a:rPr lang="en-US" sz="3600" b="1">
                <a:latin typeface="Lub Dub Medium" panose="020B0603030403020204" pitchFamily="34" charset="0"/>
              </a:rPr>
              <a:t>4. </a:t>
            </a:r>
            <a:r>
              <a:rPr lang="en-US" sz="3600">
                <a:latin typeface="Lub Dub Medium" panose="020B0603030403020204" pitchFamily="34" charset="0"/>
              </a:rPr>
              <a:t>Team-based care should be emphasized when managing patients with complex anatomy or unstable cardiovascular disease. </a:t>
            </a:r>
          </a:p>
        </p:txBody>
      </p:sp>
    </p:spTree>
    <p:extLst>
      <p:ext uri="{BB962C8B-B14F-4D97-AF65-F5344CB8AC3E}">
        <p14:creationId xmlns:p14="http://schemas.microsoft.com/office/powerpoint/2010/main" val="677915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80</a:t>
            </a:fld>
            <a:endParaRPr lang="en-US"/>
          </a:p>
        </p:txBody>
      </p:sp>
      <p:sp>
        <p:nvSpPr>
          <p:cNvPr id="2" name="TextBox 1">
            <a:extLst>
              <a:ext uri="{FF2B5EF4-FFF2-40B4-BE49-F238E27FC236}">
                <a16:creationId xmlns:a16="http://schemas.microsoft.com/office/drawing/2014/main" id="{278228D9-EBC8-3FA0-5B5F-D8A3782626DF}"/>
              </a:ext>
            </a:extLst>
          </p:cNvPr>
          <p:cNvSpPr txBox="1"/>
          <p:nvPr/>
        </p:nvSpPr>
        <p:spPr>
          <a:xfrm>
            <a:off x="3122088" y="487379"/>
            <a:ext cx="8386222" cy="954107"/>
          </a:xfrm>
          <a:prstGeom prst="rect">
            <a:avLst/>
          </a:prstGeom>
          <a:noFill/>
        </p:spPr>
        <p:txBody>
          <a:bodyPr wrap="square">
            <a:spAutoFit/>
          </a:bodyPr>
          <a:lstStyle/>
          <a:p>
            <a:r>
              <a:rPr lang="en-US" sz="2800">
                <a:latin typeface="Lub Dub Medium" panose="020B0603030403020204" pitchFamily="34" charset="0"/>
              </a:rPr>
              <a:t>Table 13. Perioperative Management of Direct Oral Anticoagulants and Vitamin K Antagonists</a:t>
            </a:r>
          </a:p>
        </p:txBody>
      </p:sp>
      <p:graphicFrame>
        <p:nvGraphicFramePr>
          <p:cNvPr id="3" name="Table 2">
            <a:extLst>
              <a:ext uri="{FF2B5EF4-FFF2-40B4-BE49-F238E27FC236}">
                <a16:creationId xmlns:a16="http://schemas.microsoft.com/office/drawing/2014/main" id="{5CDE488E-C5A2-96EC-0C3B-4693655DB69E}"/>
              </a:ext>
            </a:extLst>
          </p:cNvPr>
          <p:cNvGraphicFramePr>
            <a:graphicFrameLocks noGrp="1"/>
          </p:cNvGraphicFramePr>
          <p:nvPr>
            <p:extLst>
              <p:ext uri="{D42A27DB-BD31-4B8C-83A1-F6EECF244321}">
                <p14:modId xmlns:p14="http://schemas.microsoft.com/office/powerpoint/2010/main" val="351230544"/>
              </p:ext>
            </p:extLst>
          </p:nvPr>
        </p:nvGraphicFramePr>
        <p:xfrm>
          <a:off x="336549" y="1694682"/>
          <a:ext cx="12192001" cy="5570485"/>
        </p:xfrm>
        <a:graphic>
          <a:graphicData uri="http://schemas.openxmlformats.org/drawingml/2006/table">
            <a:tbl>
              <a:tblPr firstRow="1" firstCol="1" bandRow="1"/>
              <a:tblGrid>
                <a:gridCol w="2819400">
                  <a:extLst>
                    <a:ext uri="{9D8B030D-6E8A-4147-A177-3AD203B41FA5}">
                      <a16:colId xmlns:a16="http://schemas.microsoft.com/office/drawing/2014/main" val="3422162998"/>
                    </a:ext>
                  </a:extLst>
                </a:gridCol>
                <a:gridCol w="1981200">
                  <a:extLst>
                    <a:ext uri="{9D8B030D-6E8A-4147-A177-3AD203B41FA5}">
                      <a16:colId xmlns:a16="http://schemas.microsoft.com/office/drawing/2014/main" val="265617857"/>
                    </a:ext>
                  </a:extLst>
                </a:gridCol>
                <a:gridCol w="609600">
                  <a:extLst>
                    <a:ext uri="{9D8B030D-6E8A-4147-A177-3AD203B41FA5}">
                      <a16:colId xmlns:a16="http://schemas.microsoft.com/office/drawing/2014/main" val="2222342218"/>
                    </a:ext>
                  </a:extLst>
                </a:gridCol>
                <a:gridCol w="609600">
                  <a:extLst>
                    <a:ext uri="{9D8B030D-6E8A-4147-A177-3AD203B41FA5}">
                      <a16:colId xmlns:a16="http://schemas.microsoft.com/office/drawing/2014/main" val="1832044957"/>
                    </a:ext>
                  </a:extLst>
                </a:gridCol>
                <a:gridCol w="609600">
                  <a:extLst>
                    <a:ext uri="{9D8B030D-6E8A-4147-A177-3AD203B41FA5}">
                      <a16:colId xmlns:a16="http://schemas.microsoft.com/office/drawing/2014/main" val="1304870599"/>
                    </a:ext>
                  </a:extLst>
                </a:gridCol>
                <a:gridCol w="609600">
                  <a:extLst>
                    <a:ext uri="{9D8B030D-6E8A-4147-A177-3AD203B41FA5}">
                      <a16:colId xmlns:a16="http://schemas.microsoft.com/office/drawing/2014/main" val="3593481230"/>
                    </a:ext>
                  </a:extLst>
                </a:gridCol>
                <a:gridCol w="533400">
                  <a:extLst>
                    <a:ext uri="{9D8B030D-6E8A-4147-A177-3AD203B41FA5}">
                      <a16:colId xmlns:a16="http://schemas.microsoft.com/office/drawing/2014/main" val="4193279183"/>
                    </a:ext>
                  </a:extLst>
                </a:gridCol>
                <a:gridCol w="609600">
                  <a:extLst>
                    <a:ext uri="{9D8B030D-6E8A-4147-A177-3AD203B41FA5}">
                      <a16:colId xmlns:a16="http://schemas.microsoft.com/office/drawing/2014/main" val="3732498968"/>
                    </a:ext>
                  </a:extLst>
                </a:gridCol>
                <a:gridCol w="1143000">
                  <a:extLst>
                    <a:ext uri="{9D8B030D-6E8A-4147-A177-3AD203B41FA5}">
                      <a16:colId xmlns:a16="http://schemas.microsoft.com/office/drawing/2014/main" val="1518700181"/>
                    </a:ext>
                  </a:extLst>
                </a:gridCol>
                <a:gridCol w="609600">
                  <a:extLst>
                    <a:ext uri="{9D8B030D-6E8A-4147-A177-3AD203B41FA5}">
                      <a16:colId xmlns:a16="http://schemas.microsoft.com/office/drawing/2014/main" val="301543250"/>
                    </a:ext>
                  </a:extLst>
                </a:gridCol>
                <a:gridCol w="762000">
                  <a:extLst>
                    <a:ext uri="{9D8B030D-6E8A-4147-A177-3AD203B41FA5}">
                      <a16:colId xmlns:a16="http://schemas.microsoft.com/office/drawing/2014/main" val="680983799"/>
                    </a:ext>
                  </a:extLst>
                </a:gridCol>
                <a:gridCol w="609600">
                  <a:extLst>
                    <a:ext uri="{9D8B030D-6E8A-4147-A177-3AD203B41FA5}">
                      <a16:colId xmlns:a16="http://schemas.microsoft.com/office/drawing/2014/main" val="91548771"/>
                    </a:ext>
                  </a:extLst>
                </a:gridCol>
                <a:gridCol w="685801">
                  <a:extLst>
                    <a:ext uri="{9D8B030D-6E8A-4147-A177-3AD203B41FA5}">
                      <a16:colId xmlns:a16="http://schemas.microsoft.com/office/drawing/2014/main" val="2206111998"/>
                    </a:ext>
                  </a:extLst>
                </a:gridCol>
              </a:tblGrid>
              <a:tr h="279282">
                <a:tc gridSpan="13">
                  <a:txBody>
                    <a:bodyPr/>
                    <a:lstStyle/>
                    <a:p>
                      <a:pPr marL="0" marR="0" algn="ctr">
                        <a:lnSpc>
                          <a:spcPct val="107000"/>
                        </a:lnSpc>
                        <a:spcBef>
                          <a:spcPts val="0"/>
                        </a:spcBef>
                        <a:spcAft>
                          <a:spcPts val="0"/>
                        </a:spcAft>
                      </a:pPr>
                      <a:r>
                        <a:rPr lang="en-US" sz="1800" b="1" kern="100">
                          <a:effectLst/>
                          <a:latin typeface="Times New Roman" panose="02020603050405020304" pitchFamily="18" charset="0"/>
                          <a:ea typeface="Aptos" panose="020B0004020202020204" pitchFamily="34" charset="0"/>
                          <a:cs typeface="Arial" panose="020B0604020202020204" pitchFamily="34" charset="0"/>
                        </a:rPr>
                        <a:t>Preoperative DOAC Schedule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252095"/>
                  </a:ext>
                </a:extLst>
              </a:tr>
              <a:tr h="279282">
                <a:tc rowSpan="2">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Procedure Bleeding Risk</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Preoperative Interruption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Surgery/ Procedure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Postoperative Resumption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1852456"/>
                  </a:ext>
                </a:extLst>
              </a:tr>
              <a:tr h="72734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-6</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-5</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-4</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-3</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-1</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0</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+1</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+3</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+4</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774960"/>
                  </a:ext>
                </a:extLst>
              </a:tr>
              <a:tr h="210731">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Apixaban, edoxaban, rivaroxaban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4197408850"/>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845367144"/>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179499937"/>
                  </a:ext>
                </a:extLst>
              </a:tr>
              <a:tr h="267857">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Apixaban, edoxaban, rivaroxaban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with renal impairment (CrCl &lt;30 mL/min)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454348669"/>
                  </a:ext>
                </a:extLst>
              </a:tr>
              <a:tr h="284995">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772413383"/>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737593192"/>
                  </a:ext>
                </a:extLst>
              </a:tr>
              <a:tr h="159318">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Dabigatran CrCl ≥50 mL/min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60094539"/>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280999623"/>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465963139"/>
                  </a:ext>
                </a:extLst>
              </a:tr>
              <a:tr h="159318">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Dabigatran CrCl &lt;50 mL/min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430845639"/>
                  </a:ext>
                </a:extLst>
              </a:tr>
              <a:tr h="287280">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540552081"/>
                  </a:ext>
                </a:extLst>
              </a:tr>
              <a:tr h="140594">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473709493"/>
                  </a:ext>
                </a:extLst>
              </a:tr>
            </a:tbl>
          </a:graphicData>
        </a:graphic>
      </p:graphicFrame>
      <p:sp>
        <p:nvSpPr>
          <p:cNvPr id="7" name="Ink 1396104055">
            <a:extLst>
              <a:ext uri="{FF2B5EF4-FFF2-40B4-BE49-F238E27FC236}">
                <a16:creationId xmlns:a16="http://schemas.microsoft.com/office/drawing/2014/main" id="{8CBB0F8B-AC40-6076-E65B-72044892535C}"/>
              </a:ext>
            </a:extLst>
          </p:cNvPr>
          <p:cNvSpPr>
            <a:spLocks noRot="1" noChangeAspect="1" noEditPoints="1" noChangeArrowheads="1" noChangeShapeType="1" noTextEdit="1"/>
          </p:cNvSpPr>
          <p:nvPr/>
        </p:nvSpPr>
        <p:spPr bwMode="auto">
          <a:xfrm>
            <a:off x="2101850" y="4165600"/>
            <a:ext cx="19050" cy="19050"/>
          </a:xfrm>
          <a:prstGeom prst="rect">
            <a:avLst/>
          </a:prstGeom>
          <a:noFill/>
          <a:ln w="18000" cap="rnd" algn="ctr">
            <a:solidFill>
              <a:srgbClr val="E71224"/>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263061F4-A734-324B-8176-4271B99C653B}"/>
              </a:ext>
            </a:extLst>
          </p:cNvPr>
          <p:cNvSpPr txBox="1"/>
          <p:nvPr/>
        </p:nvSpPr>
        <p:spPr>
          <a:xfrm>
            <a:off x="12777788" y="5141509"/>
            <a:ext cx="1878012" cy="2123658"/>
          </a:xfrm>
          <a:prstGeom prst="rect">
            <a:avLst/>
          </a:prstGeom>
          <a:noFill/>
        </p:spPr>
        <p:txBody>
          <a:bodyPr wrap="square">
            <a:spAutoFit/>
          </a:bodyPr>
          <a:lstStyle/>
          <a:p>
            <a:r>
              <a:rPr lang="en-US" sz="1200" err="1">
                <a:latin typeface="Lub Dub Medium" panose="020B0603030403020204" pitchFamily="34" charset="0"/>
              </a:rPr>
              <a:t>CrCl</a:t>
            </a:r>
            <a:r>
              <a:rPr lang="en-US" sz="1200">
                <a:latin typeface="Lub Dub Medium" panose="020B0603030403020204" pitchFamily="34" charset="0"/>
              </a:rPr>
              <a:t> indicates creatinine clearance; DOAC, direct oral anticoagulants; GI, gastrointestinal; INR, international normalized ratio; LMWH, low-molecular-weight heparin; and VKA, vitamin K agonist. </a:t>
            </a:r>
          </a:p>
        </p:txBody>
      </p:sp>
    </p:spTree>
    <p:extLst>
      <p:ext uri="{BB962C8B-B14F-4D97-AF65-F5344CB8AC3E}">
        <p14:creationId xmlns:p14="http://schemas.microsoft.com/office/powerpoint/2010/main" val="1286892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44331-D09B-4249-FF1B-365EEEFE11F2}"/>
              </a:ext>
            </a:extLst>
          </p:cNvPr>
          <p:cNvSpPr txBox="1"/>
          <p:nvPr/>
        </p:nvSpPr>
        <p:spPr>
          <a:xfrm>
            <a:off x="2819400" y="1143000"/>
            <a:ext cx="8991600" cy="954107"/>
          </a:xfrm>
          <a:prstGeom prst="rect">
            <a:avLst/>
          </a:prstGeom>
          <a:noFill/>
        </p:spPr>
        <p:txBody>
          <a:bodyPr wrap="square">
            <a:spAutoFit/>
          </a:bodyPr>
          <a:lstStyle/>
          <a:p>
            <a:r>
              <a:rPr lang="en-US" sz="2800">
                <a:latin typeface="Lub Dub Medium" panose="020B0603030403020204" pitchFamily="34" charset="0"/>
              </a:rPr>
              <a:t>Table 13. Perioperative Management of Direct Oral Anticoagulants and Vitamin K Antagonists (</a:t>
            </a:r>
            <a:r>
              <a:rPr lang="en-US" sz="2800" err="1">
                <a:latin typeface="Lub Dub Medium" panose="020B0603030403020204" pitchFamily="34" charset="0"/>
              </a:rPr>
              <a:t>con’t</a:t>
            </a:r>
            <a:r>
              <a:rPr lang="en-US" sz="2800">
                <a:latin typeface="Lub Dub Medium" panose="020B0603030403020204" pitchFamily="34" charset="0"/>
              </a:rPr>
              <a:t>.)</a:t>
            </a:r>
          </a:p>
        </p:txBody>
      </p:sp>
      <p:sp>
        <p:nvSpPr>
          <p:cNvPr id="16" name="Ink 1071197853">
            <a:extLst>
              <a:ext uri="{FF2B5EF4-FFF2-40B4-BE49-F238E27FC236}">
                <a16:creationId xmlns:a16="http://schemas.microsoft.com/office/drawing/2014/main" id="{D6708486-CE06-D932-08EB-9A0BD8AD2A4A}"/>
              </a:ext>
            </a:extLst>
          </p:cNvPr>
          <p:cNvSpPr>
            <a:spLocks noRot="1" noChangeAspect="1" noEditPoints="1" noChangeArrowheads="1" noChangeShapeType="1" noTextEdit="1"/>
          </p:cNvSpPr>
          <p:nvPr/>
        </p:nvSpPr>
        <p:spPr bwMode="auto">
          <a:xfrm>
            <a:off x="9836149" y="7840079"/>
            <a:ext cx="19050" cy="19050"/>
          </a:xfrm>
          <a:prstGeom prst="rect">
            <a:avLst/>
          </a:prstGeom>
          <a:noFill/>
          <a:ln w="18000" cap="rnd" algn="ctr">
            <a:solidFill>
              <a:srgbClr val="008C3A"/>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Ink 2075141077">
            <a:extLst>
              <a:ext uri="{FF2B5EF4-FFF2-40B4-BE49-F238E27FC236}">
                <a16:creationId xmlns:a16="http://schemas.microsoft.com/office/drawing/2014/main" id="{F68B77C6-00C0-8E32-E089-81A2E7E0C582}"/>
              </a:ext>
            </a:extLst>
          </p:cNvPr>
          <p:cNvSpPr>
            <a:spLocks noRot="1" noChangeAspect="1" noEditPoints="1" noChangeArrowheads="1" noChangeShapeType="1" noTextEdit="1"/>
          </p:cNvSpPr>
          <p:nvPr/>
        </p:nvSpPr>
        <p:spPr bwMode="auto">
          <a:xfrm>
            <a:off x="9826624" y="7782929"/>
            <a:ext cx="19050" cy="19050"/>
          </a:xfrm>
          <a:prstGeom prst="rect">
            <a:avLst/>
          </a:prstGeom>
          <a:noFill/>
          <a:ln w="18000" cap="rnd" algn="ctr">
            <a:solidFill>
              <a:srgbClr val="008C3A"/>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Ink 1844198706">
            <a:extLst>
              <a:ext uri="{FF2B5EF4-FFF2-40B4-BE49-F238E27FC236}">
                <a16:creationId xmlns:a16="http://schemas.microsoft.com/office/drawing/2014/main" id="{DD589C1F-7D70-689B-456F-C5EB4A60CDE3}"/>
              </a:ext>
            </a:extLst>
          </p:cNvPr>
          <p:cNvSpPr>
            <a:spLocks noRot="1" noChangeAspect="1" noEditPoints="1" noChangeArrowheads="1" noChangeShapeType="1" noTextEdit="1"/>
          </p:cNvSpPr>
          <p:nvPr/>
        </p:nvSpPr>
        <p:spPr bwMode="auto">
          <a:xfrm>
            <a:off x="9759949" y="7763879"/>
            <a:ext cx="19050" cy="19050"/>
          </a:xfrm>
          <a:prstGeom prst="rect">
            <a:avLst/>
          </a:prstGeom>
          <a:noFill/>
          <a:ln w="18000" cap="rnd" algn="ctr">
            <a:solidFill>
              <a:srgbClr val="008C3A"/>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Ink 412208169">
            <a:extLst>
              <a:ext uri="{FF2B5EF4-FFF2-40B4-BE49-F238E27FC236}">
                <a16:creationId xmlns:a16="http://schemas.microsoft.com/office/drawing/2014/main" id="{233D8266-44A9-090C-7B92-C40AEE4F83D3}"/>
              </a:ext>
            </a:extLst>
          </p:cNvPr>
          <p:cNvSpPr>
            <a:spLocks noRot="1" noChangeAspect="1" noEditPoints="1" noChangeArrowheads="1" noChangeShapeType="1" noTextEdit="1"/>
          </p:cNvSpPr>
          <p:nvPr/>
        </p:nvSpPr>
        <p:spPr bwMode="auto">
          <a:xfrm>
            <a:off x="9807574" y="7811504"/>
            <a:ext cx="19050" cy="19050"/>
          </a:xfrm>
          <a:prstGeom prst="rect">
            <a:avLst/>
          </a:prstGeom>
          <a:noFill/>
          <a:ln w="18000" cap="rnd" algn="ctr">
            <a:solidFill>
              <a:srgbClr val="008C3A"/>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0" name="Table 19">
            <a:extLst>
              <a:ext uri="{FF2B5EF4-FFF2-40B4-BE49-F238E27FC236}">
                <a16:creationId xmlns:a16="http://schemas.microsoft.com/office/drawing/2014/main" id="{19AC5125-D8F1-E14E-D5D1-280E33AD0430}"/>
              </a:ext>
            </a:extLst>
          </p:cNvPr>
          <p:cNvGraphicFramePr>
            <a:graphicFrameLocks noGrp="1"/>
          </p:cNvGraphicFramePr>
          <p:nvPr>
            <p:extLst>
              <p:ext uri="{D42A27DB-BD31-4B8C-83A1-F6EECF244321}">
                <p14:modId xmlns:p14="http://schemas.microsoft.com/office/powerpoint/2010/main" val="97960499"/>
              </p:ext>
            </p:extLst>
          </p:nvPr>
        </p:nvGraphicFramePr>
        <p:xfrm>
          <a:off x="1219199" y="2468030"/>
          <a:ext cx="12192001" cy="1583447"/>
        </p:xfrm>
        <a:graphic>
          <a:graphicData uri="http://schemas.openxmlformats.org/drawingml/2006/table">
            <a:tbl>
              <a:tblPr firstRow="1" firstCol="1" bandRow="1"/>
              <a:tblGrid>
                <a:gridCol w="2819400">
                  <a:extLst>
                    <a:ext uri="{9D8B030D-6E8A-4147-A177-3AD203B41FA5}">
                      <a16:colId xmlns:a16="http://schemas.microsoft.com/office/drawing/2014/main" val="2065411763"/>
                    </a:ext>
                  </a:extLst>
                </a:gridCol>
                <a:gridCol w="1981200">
                  <a:extLst>
                    <a:ext uri="{9D8B030D-6E8A-4147-A177-3AD203B41FA5}">
                      <a16:colId xmlns:a16="http://schemas.microsoft.com/office/drawing/2014/main" val="1618291232"/>
                    </a:ext>
                  </a:extLst>
                </a:gridCol>
                <a:gridCol w="609600">
                  <a:extLst>
                    <a:ext uri="{9D8B030D-6E8A-4147-A177-3AD203B41FA5}">
                      <a16:colId xmlns:a16="http://schemas.microsoft.com/office/drawing/2014/main" val="2627253419"/>
                    </a:ext>
                  </a:extLst>
                </a:gridCol>
                <a:gridCol w="609600">
                  <a:extLst>
                    <a:ext uri="{9D8B030D-6E8A-4147-A177-3AD203B41FA5}">
                      <a16:colId xmlns:a16="http://schemas.microsoft.com/office/drawing/2014/main" val="1968724918"/>
                    </a:ext>
                  </a:extLst>
                </a:gridCol>
                <a:gridCol w="609600">
                  <a:extLst>
                    <a:ext uri="{9D8B030D-6E8A-4147-A177-3AD203B41FA5}">
                      <a16:colId xmlns:a16="http://schemas.microsoft.com/office/drawing/2014/main" val="4005981449"/>
                    </a:ext>
                  </a:extLst>
                </a:gridCol>
                <a:gridCol w="609600">
                  <a:extLst>
                    <a:ext uri="{9D8B030D-6E8A-4147-A177-3AD203B41FA5}">
                      <a16:colId xmlns:a16="http://schemas.microsoft.com/office/drawing/2014/main" val="358659285"/>
                    </a:ext>
                  </a:extLst>
                </a:gridCol>
                <a:gridCol w="533400">
                  <a:extLst>
                    <a:ext uri="{9D8B030D-6E8A-4147-A177-3AD203B41FA5}">
                      <a16:colId xmlns:a16="http://schemas.microsoft.com/office/drawing/2014/main" val="3479289029"/>
                    </a:ext>
                  </a:extLst>
                </a:gridCol>
                <a:gridCol w="609600">
                  <a:extLst>
                    <a:ext uri="{9D8B030D-6E8A-4147-A177-3AD203B41FA5}">
                      <a16:colId xmlns:a16="http://schemas.microsoft.com/office/drawing/2014/main" val="1044496848"/>
                    </a:ext>
                  </a:extLst>
                </a:gridCol>
                <a:gridCol w="1143000">
                  <a:extLst>
                    <a:ext uri="{9D8B030D-6E8A-4147-A177-3AD203B41FA5}">
                      <a16:colId xmlns:a16="http://schemas.microsoft.com/office/drawing/2014/main" val="520396505"/>
                    </a:ext>
                  </a:extLst>
                </a:gridCol>
                <a:gridCol w="609600">
                  <a:extLst>
                    <a:ext uri="{9D8B030D-6E8A-4147-A177-3AD203B41FA5}">
                      <a16:colId xmlns:a16="http://schemas.microsoft.com/office/drawing/2014/main" val="1567262347"/>
                    </a:ext>
                  </a:extLst>
                </a:gridCol>
                <a:gridCol w="762000">
                  <a:extLst>
                    <a:ext uri="{9D8B030D-6E8A-4147-A177-3AD203B41FA5}">
                      <a16:colId xmlns:a16="http://schemas.microsoft.com/office/drawing/2014/main" val="2738656472"/>
                    </a:ext>
                  </a:extLst>
                </a:gridCol>
                <a:gridCol w="609600">
                  <a:extLst>
                    <a:ext uri="{9D8B030D-6E8A-4147-A177-3AD203B41FA5}">
                      <a16:colId xmlns:a16="http://schemas.microsoft.com/office/drawing/2014/main" val="3259754109"/>
                    </a:ext>
                  </a:extLst>
                </a:gridCol>
                <a:gridCol w="685801">
                  <a:extLst>
                    <a:ext uri="{9D8B030D-6E8A-4147-A177-3AD203B41FA5}">
                      <a16:colId xmlns:a16="http://schemas.microsoft.com/office/drawing/2014/main" val="2943988212"/>
                    </a:ext>
                  </a:extLst>
                </a:gridCol>
              </a:tblGrid>
              <a:tr h="279282">
                <a:tc gridSpan="13">
                  <a:txBody>
                    <a:bodyPr/>
                    <a:lstStyle/>
                    <a:p>
                      <a:pPr marL="0" marR="0" algn="ctr">
                        <a:lnSpc>
                          <a:spcPct val="107000"/>
                        </a:lnSpc>
                        <a:spcBef>
                          <a:spcPts val="0"/>
                        </a:spcBef>
                        <a:spcAft>
                          <a:spcPts val="0"/>
                        </a:spcAft>
                      </a:pPr>
                      <a:r>
                        <a:rPr lang="en-US" sz="1800" b="1" kern="100">
                          <a:effectLst/>
                          <a:latin typeface="Times New Roman" panose="02020603050405020304" pitchFamily="18" charset="0"/>
                          <a:ea typeface="Aptos" panose="020B0004020202020204" pitchFamily="34" charset="0"/>
                          <a:cs typeface="Arial" panose="020B0604020202020204" pitchFamily="34" charset="0"/>
                        </a:rPr>
                        <a:t>VKA Schedule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301976"/>
                  </a:ext>
                </a:extLst>
              </a:tr>
              <a:tr h="279282">
                <a:tc rowSpan="2">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Procedure Bleeding Risk</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Preoperative Interruption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Surgery/ Procedure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Postoperative Resumption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1673800"/>
                  </a:ext>
                </a:extLst>
              </a:tr>
              <a:tr h="72734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-6</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-5</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-4</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-3</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-1</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0</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+1</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+2</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+3</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Day +4</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51" marR="68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587090"/>
                  </a:ext>
                </a:extLst>
              </a:tr>
            </a:tbl>
          </a:graphicData>
        </a:graphic>
      </p:graphicFrame>
      <p:graphicFrame>
        <p:nvGraphicFramePr>
          <p:cNvPr id="22" name="Table 21">
            <a:extLst>
              <a:ext uri="{FF2B5EF4-FFF2-40B4-BE49-F238E27FC236}">
                <a16:creationId xmlns:a16="http://schemas.microsoft.com/office/drawing/2014/main" id="{CCE9ABE3-128D-5E81-92B1-63DB8346426E}"/>
              </a:ext>
            </a:extLst>
          </p:cNvPr>
          <p:cNvGraphicFramePr>
            <a:graphicFrameLocks noGrp="1"/>
          </p:cNvGraphicFramePr>
          <p:nvPr>
            <p:extLst>
              <p:ext uri="{D42A27DB-BD31-4B8C-83A1-F6EECF244321}">
                <p14:modId xmlns:p14="http://schemas.microsoft.com/office/powerpoint/2010/main" val="3388477867"/>
              </p:ext>
            </p:extLst>
          </p:nvPr>
        </p:nvGraphicFramePr>
        <p:xfrm>
          <a:off x="1219199" y="4051477"/>
          <a:ext cx="12192001" cy="1763800"/>
        </p:xfrm>
        <a:graphic>
          <a:graphicData uri="http://schemas.openxmlformats.org/drawingml/2006/table">
            <a:tbl>
              <a:tblPr firstRow="1" firstCol="1" bandRow="1"/>
              <a:tblGrid>
                <a:gridCol w="2819401">
                  <a:extLst>
                    <a:ext uri="{9D8B030D-6E8A-4147-A177-3AD203B41FA5}">
                      <a16:colId xmlns:a16="http://schemas.microsoft.com/office/drawing/2014/main" val="1787362888"/>
                    </a:ext>
                  </a:extLst>
                </a:gridCol>
                <a:gridCol w="1981200">
                  <a:extLst>
                    <a:ext uri="{9D8B030D-6E8A-4147-A177-3AD203B41FA5}">
                      <a16:colId xmlns:a16="http://schemas.microsoft.com/office/drawing/2014/main" val="1884028585"/>
                    </a:ext>
                  </a:extLst>
                </a:gridCol>
                <a:gridCol w="609600">
                  <a:extLst>
                    <a:ext uri="{9D8B030D-6E8A-4147-A177-3AD203B41FA5}">
                      <a16:colId xmlns:a16="http://schemas.microsoft.com/office/drawing/2014/main" val="3394735997"/>
                    </a:ext>
                  </a:extLst>
                </a:gridCol>
                <a:gridCol w="609600">
                  <a:extLst>
                    <a:ext uri="{9D8B030D-6E8A-4147-A177-3AD203B41FA5}">
                      <a16:colId xmlns:a16="http://schemas.microsoft.com/office/drawing/2014/main" val="4227868427"/>
                    </a:ext>
                  </a:extLst>
                </a:gridCol>
                <a:gridCol w="609600">
                  <a:extLst>
                    <a:ext uri="{9D8B030D-6E8A-4147-A177-3AD203B41FA5}">
                      <a16:colId xmlns:a16="http://schemas.microsoft.com/office/drawing/2014/main" val="3006020648"/>
                    </a:ext>
                  </a:extLst>
                </a:gridCol>
                <a:gridCol w="609600">
                  <a:extLst>
                    <a:ext uri="{9D8B030D-6E8A-4147-A177-3AD203B41FA5}">
                      <a16:colId xmlns:a16="http://schemas.microsoft.com/office/drawing/2014/main" val="1990902558"/>
                    </a:ext>
                  </a:extLst>
                </a:gridCol>
                <a:gridCol w="533400">
                  <a:extLst>
                    <a:ext uri="{9D8B030D-6E8A-4147-A177-3AD203B41FA5}">
                      <a16:colId xmlns:a16="http://schemas.microsoft.com/office/drawing/2014/main" val="976850935"/>
                    </a:ext>
                  </a:extLst>
                </a:gridCol>
                <a:gridCol w="609600">
                  <a:extLst>
                    <a:ext uri="{9D8B030D-6E8A-4147-A177-3AD203B41FA5}">
                      <a16:colId xmlns:a16="http://schemas.microsoft.com/office/drawing/2014/main" val="1560605045"/>
                    </a:ext>
                  </a:extLst>
                </a:gridCol>
                <a:gridCol w="1143000">
                  <a:extLst>
                    <a:ext uri="{9D8B030D-6E8A-4147-A177-3AD203B41FA5}">
                      <a16:colId xmlns:a16="http://schemas.microsoft.com/office/drawing/2014/main" val="1143426297"/>
                    </a:ext>
                  </a:extLst>
                </a:gridCol>
                <a:gridCol w="609600">
                  <a:extLst>
                    <a:ext uri="{9D8B030D-6E8A-4147-A177-3AD203B41FA5}">
                      <a16:colId xmlns:a16="http://schemas.microsoft.com/office/drawing/2014/main" val="1285234038"/>
                    </a:ext>
                  </a:extLst>
                </a:gridCol>
                <a:gridCol w="762000">
                  <a:extLst>
                    <a:ext uri="{9D8B030D-6E8A-4147-A177-3AD203B41FA5}">
                      <a16:colId xmlns:a16="http://schemas.microsoft.com/office/drawing/2014/main" val="126284825"/>
                    </a:ext>
                  </a:extLst>
                </a:gridCol>
                <a:gridCol w="609600">
                  <a:extLst>
                    <a:ext uri="{9D8B030D-6E8A-4147-A177-3AD203B41FA5}">
                      <a16:colId xmlns:a16="http://schemas.microsoft.com/office/drawing/2014/main" val="1003882260"/>
                    </a:ext>
                  </a:extLst>
                </a:gridCol>
                <a:gridCol w="685800">
                  <a:extLst>
                    <a:ext uri="{9D8B030D-6E8A-4147-A177-3AD203B41FA5}">
                      <a16:colId xmlns:a16="http://schemas.microsoft.com/office/drawing/2014/main" val="453124755"/>
                    </a:ext>
                  </a:extLst>
                </a:gridCol>
              </a:tblGrid>
              <a:tr h="210785">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Warfarin in low/moderate thrombotic risk</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309700094"/>
                  </a:ext>
                </a:extLst>
              </a:tr>
              <a:tr h="156248">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 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4080431061"/>
                  </a:ext>
                </a:extLst>
              </a:tr>
              <a:tr h="156248">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44814681"/>
                  </a:ext>
                </a:extLst>
              </a:tr>
              <a:tr h="319290">
                <a:tc rowSpan="3">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Warfarin in high thrombotic risk</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High</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2EFD9"/>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2EFD9"/>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2EFD9"/>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2EFD9"/>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CAEDFB"/>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CAEDFB"/>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CAEDFB"/>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CAEDFB"/>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676848691"/>
                  </a:ext>
                </a:extLst>
              </a:tr>
              <a:tr h="319290">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Low/ Moderate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E59EDC"/>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E59EDC"/>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9EDC"/>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A9698"/>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A9698"/>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8"/>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CAEDFB"/>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CAEDFB"/>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CAEDFB"/>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CAEDFB"/>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CAEDFB"/>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CAEDFB"/>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458799490"/>
                  </a:ext>
                </a:extLst>
              </a:tr>
              <a:tr h="187485">
                <a:tc vMerge="1">
                  <a:txBody>
                    <a:bodyPr/>
                    <a:lstStyle/>
                    <a:p>
                      <a:endParaRPr lang="en-US"/>
                    </a:p>
                  </a:txBody>
                  <a:tcPr/>
                </a:tc>
                <a:tc>
                  <a:txBody>
                    <a:bodyPr/>
                    <a:lstStyle/>
                    <a:p>
                      <a:pPr marL="0" marR="0" algn="ctr">
                        <a:lnSpc>
                          <a:spcPct val="107000"/>
                        </a:lnSpc>
                        <a:spcBef>
                          <a:spcPts val="0"/>
                        </a:spcBef>
                        <a:spcAft>
                          <a:spcPts val="0"/>
                        </a:spcAft>
                      </a:pPr>
                      <a:r>
                        <a:rPr lang="en-US" sz="1800" kern="100">
                          <a:effectLst/>
                          <a:latin typeface="Times New Roman" panose="02020603050405020304" pitchFamily="18" charset="0"/>
                          <a:ea typeface="Aptos" panose="020B0004020202020204" pitchFamily="34" charset="0"/>
                          <a:cs typeface="Arial" panose="020B0604020202020204" pitchFamily="34" charset="0"/>
                        </a:rPr>
                        <a:t>Minimal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lnSpc>
                          <a:spcPct val="107000"/>
                        </a:lnSpc>
                        <a:spcBef>
                          <a:spcPts val="0"/>
                        </a:spcBef>
                        <a:spcAft>
                          <a:spcPts val="0"/>
                        </a:spcAft>
                      </a:pPr>
                      <a:r>
                        <a:rPr lang="en-US" sz="1800" kern="100">
                          <a:solidFill>
                            <a:srgbClr val="000000"/>
                          </a:solidFill>
                          <a:effectLst/>
                          <a:highlight>
                            <a:srgbClr val="D9F2D0"/>
                          </a:highlight>
                          <a:latin typeface="Times New Roman" panose="02020603050405020304" pitchFamily="18" charset="0"/>
                          <a:ea typeface="Aptos" panose="020B0004020202020204" pitchFamily="34" charset="0"/>
                          <a:cs typeface="Arial" panose="020B0604020202020204" pitchFamily="34" charset="0"/>
                        </a:rPr>
                        <a:t>*</a:t>
                      </a:r>
                      <a:endParaRPr lang="en-US" sz="18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859908690"/>
                  </a:ext>
                </a:extLst>
              </a:tr>
            </a:tbl>
          </a:graphicData>
        </a:graphic>
      </p:graphicFrame>
      <p:sp>
        <p:nvSpPr>
          <p:cNvPr id="23" name="TextBox 22">
            <a:extLst>
              <a:ext uri="{FF2B5EF4-FFF2-40B4-BE49-F238E27FC236}">
                <a16:creationId xmlns:a16="http://schemas.microsoft.com/office/drawing/2014/main" id="{8093FF13-38B4-7D36-F45E-0B102D1A91CA}"/>
              </a:ext>
            </a:extLst>
          </p:cNvPr>
          <p:cNvSpPr txBox="1"/>
          <p:nvPr/>
        </p:nvSpPr>
        <p:spPr>
          <a:xfrm>
            <a:off x="1219199" y="6135180"/>
            <a:ext cx="12192000" cy="461665"/>
          </a:xfrm>
          <a:prstGeom prst="rect">
            <a:avLst/>
          </a:prstGeom>
          <a:noFill/>
        </p:spPr>
        <p:txBody>
          <a:bodyPr wrap="square">
            <a:spAutoFit/>
          </a:bodyPr>
          <a:lstStyle/>
          <a:p>
            <a:r>
              <a:rPr lang="en-US" sz="1200" err="1">
                <a:latin typeface="Lub Dub Medium" panose="020B0603030403020204" pitchFamily="34" charset="0"/>
              </a:rPr>
              <a:t>CrCl</a:t>
            </a:r>
            <a:r>
              <a:rPr lang="en-US" sz="1200">
                <a:latin typeface="Lub Dub Medium" panose="020B0603030403020204" pitchFamily="34" charset="0"/>
              </a:rPr>
              <a:t> indicates creatinine clearance; DOAC, direct oral anticoagulants; GI, gastrointestinal; INR, international normalized ratio; LMWH, low-molecular-weight heparin; and VKA, vitamin K agonist. </a:t>
            </a:r>
          </a:p>
        </p:txBody>
      </p:sp>
    </p:spTree>
    <p:extLst>
      <p:ext uri="{BB962C8B-B14F-4D97-AF65-F5344CB8AC3E}">
        <p14:creationId xmlns:p14="http://schemas.microsoft.com/office/powerpoint/2010/main" val="4253055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82</a:t>
            </a:fld>
            <a:endParaRPr lang="en-US"/>
          </a:p>
        </p:txBody>
      </p:sp>
      <p:sp>
        <p:nvSpPr>
          <p:cNvPr id="2" name="TextBox 1">
            <a:extLst>
              <a:ext uri="{FF2B5EF4-FFF2-40B4-BE49-F238E27FC236}">
                <a16:creationId xmlns:a16="http://schemas.microsoft.com/office/drawing/2014/main" id="{A4F8605B-18FE-96A4-0F3E-9533D873B3C5}"/>
              </a:ext>
            </a:extLst>
          </p:cNvPr>
          <p:cNvSpPr txBox="1"/>
          <p:nvPr/>
        </p:nvSpPr>
        <p:spPr>
          <a:xfrm>
            <a:off x="2819400" y="1143000"/>
            <a:ext cx="8991600" cy="954107"/>
          </a:xfrm>
          <a:prstGeom prst="rect">
            <a:avLst/>
          </a:prstGeom>
          <a:noFill/>
        </p:spPr>
        <p:txBody>
          <a:bodyPr wrap="square">
            <a:spAutoFit/>
          </a:bodyPr>
          <a:lstStyle/>
          <a:p>
            <a:r>
              <a:rPr lang="en-US" sz="2800">
                <a:latin typeface="Lub Dub Medium" panose="020B0603030403020204" pitchFamily="34" charset="0"/>
              </a:rPr>
              <a:t>Table 13. Perioperative Management of Direct Oral Anticoagulants and Vitamin K Antagonists (</a:t>
            </a:r>
            <a:r>
              <a:rPr lang="en-US" sz="2800" err="1">
                <a:latin typeface="Lub Dub Medium" panose="020B0603030403020204" pitchFamily="34" charset="0"/>
              </a:rPr>
              <a:t>con’t</a:t>
            </a:r>
            <a:r>
              <a:rPr lang="en-US" sz="2800">
                <a:latin typeface="Lub Dub Medium" panose="020B0603030403020204" pitchFamily="34" charset="0"/>
              </a:rPr>
              <a:t>.)</a:t>
            </a:r>
          </a:p>
        </p:txBody>
      </p:sp>
      <p:sp>
        <p:nvSpPr>
          <p:cNvPr id="4" name="TextBox 3">
            <a:extLst>
              <a:ext uri="{FF2B5EF4-FFF2-40B4-BE49-F238E27FC236}">
                <a16:creationId xmlns:a16="http://schemas.microsoft.com/office/drawing/2014/main" id="{3CE19E94-2DB8-22AF-0063-8DECDC9731D9}"/>
              </a:ext>
            </a:extLst>
          </p:cNvPr>
          <p:cNvSpPr txBox="1"/>
          <p:nvPr/>
        </p:nvSpPr>
        <p:spPr>
          <a:xfrm>
            <a:off x="304800" y="2209800"/>
            <a:ext cx="13868400" cy="2585323"/>
          </a:xfrm>
          <a:prstGeom prst="rect">
            <a:avLst/>
          </a:prstGeom>
          <a:noFill/>
        </p:spPr>
        <p:txBody>
          <a:bodyPr wrap="square">
            <a:spAutoFit/>
          </a:bodyPr>
          <a:lstStyle/>
          <a:p>
            <a:pPr marL="0" marR="0">
              <a:spcBef>
                <a:spcPts val="0"/>
              </a:spcBef>
              <a:spcAft>
                <a:spcPts val="0"/>
              </a:spcAft>
            </a:pPr>
            <a:r>
              <a:rPr lang="en-US">
                <a:solidFill>
                  <a:srgbClr val="000000"/>
                </a:solidFill>
                <a:effectLst/>
                <a:latin typeface="Lub Dub Medium" panose="020B0603030403020204" pitchFamily="34" charset="0"/>
                <a:ea typeface="Aptos" panose="020B0004020202020204" pitchFamily="34" charset="0"/>
                <a:cs typeface="Arial" panose="020B0604020202020204" pitchFamily="34" charset="0"/>
              </a:rPr>
              <a:t>*Administer DOAC or VKA</a:t>
            </a:r>
            <a:r>
              <a:rPr lang="en-US">
                <a:effectLst/>
                <a:latin typeface="Lub Dub Medium" panose="020B0603030403020204" pitchFamily="34" charset="0"/>
                <a:ea typeface="Aptos" panose="020B0004020202020204" pitchFamily="34" charset="0"/>
                <a:cs typeface="Arial" panose="020B0604020202020204" pitchFamily="34" charset="0"/>
              </a:rPr>
              <a:t>. </a:t>
            </a:r>
          </a:p>
          <a:p>
            <a:pPr marL="0" marR="0">
              <a:spcBef>
                <a:spcPts val="0"/>
              </a:spcBef>
              <a:spcAft>
                <a:spcPts val="0"/>
              </a:spcAft>
            </a:pPr>
            <a:endParaRPr lang="en-US">
              <a:effectLst/>
              <a:latin typeface="Lub Dub Medium" panose="020B0603030403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a:effectLst/>
                <a:latin typeface="Lub Dub Medium" panose="020B0603030403020204" pitchFamily="34" charset="0"/>
                <a:ea typeface="Aptos" panose="020B0004020202020204" pitchFamily="34" charset="0"/>
                <a:cs typeface="Arial" panose="020B0604020202020204" pitchFamily="34" charset="0"/>
              </a:rPr>
              <a:t>†</a:t>
            </a:r>
            <a:r>
              <a:rPr lang="en-US">
                <a:solidFill>
                  <a:srgbClr val="000000"/>
                </a:solidFill>
                <a:effectLst/>
                <a:latin typeface="Lub Dub Medium" panose="020B0603030403020204" pitchFamily="34" charset="0"/>
                <a:ea typeface="Aptos" panose="020B0004020202020204" pitchFamily="34" charset="0"/>
                <a:cs typeface="Arial" panose="020B0604020202020204" pitchFamily="34" charset="0"/>
              </a:rPr>
              <a:t>Withhold DOAC or VKA</a:t>
            </a:r>
            <a:r>
              <a:rPr lang="en-US">
                <a:effectLst/>
                <a:latin typeface="Lub Dub Medium" panose="020B0603030403020204" pitchFamily="34" charset="0"/>
                <a:ea typeface="Aptos" panose="020B0004020202020204" pitchFamily="34" charset="0"/>
                <a:cs typeface="Arial" panose="020B0604020202020204" pitchFamily="34" charset="0"/>
              </a:rPr>
              <a:t>. </a:t>
            </a:r>
          </a:p>
          <a:p>
            <a:pPr marL="0" marR="0">
              <a:spcBef>
                <a:spcPts val="0"/>
              </a:spcBef>
              <a:spcAft>
                <a:spcPts val="0"/>
              </a:spcAft>
            </a:pPr>
            <a:endParaRPr lang="en-US">
              <a:effectLst/>
              <a:latin typeface="Lub Dub Medium" panose="020B0603030403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a:effectLst/>
                <a:latin typeface="Lub Dub Medium" panose="020B0603030403020204" pitchFamily="34" charset="0"/>
                <a:ea typeface="Aptos" panose="020B0004020202020204" pitchFamily="34" charset="0"/>
                <a:cs typeface="Arial" panose="020B0604020202020204" pitchFamily="34" charset="0"/>
              </a:rPr>
              <a:t>‡</a:t>
            </a:r>
            <a:r>
              <a:rPr lang="en-US">
                <a:solidFill>
                  <a:srgbClr val="000000"/>
                </a:solidFill>
                <a:effectLst/>
                <a:latin typeface="Lub Dub Medium" panose="020B0603030403020204" pitchFamily="34" charset="0"/>
                <a:ea typeface="Aptos" panose="020B0004020202020204" pitchFamily="34" charset="0"/>
                <a:cs typeface="Arial" panose="020B0604020202020204" pitchFamily="34" charset="0"/>
              </a:rPr>
              <a:t>While withholding VKA in select very high thrombotic risk patients, preoperative bridging with parenteral heparin once INR less than desired therapeutic range. </a:t>
            </a:r>
          </a:p>
          <a:p>
            <a:pPr marL="0" marR="0">
              <a:spcBef>
                <a:spcPts val="0"/>
              </a:spcBef>
              <a:spcAft>
                <a:spcPts val="0"/>
              </a:spcAft>
            </a:pPr>
            <a:endParaRPr lang="en-US">
              <a:effectLst/>
              <a:latin typeface="Lub Dub Medium" panose="020B0603030403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a:effectLst/>
                <a:latin typeface="Lub Dub Medium" panose="020B0603030403020204" pitchFamily="34" charset="0"/>
                <a:ea typeface="Aptos" panose="020B0004020202020204" pitchFamily="34" charset="0"/>
                <a:cs typeface="Arial" panose="020B0604020202020204" pitchFamily="34" charset="0"/>
              </a:rPr>
              <a:t>#</a:t>
            </a:r>
            <a:r>
              <a:rPr lang="en-US">
                <a:solidFill>
                  <a:srgbClr val="000000"/>
                </a:solidFill>
                <a:effectLst/>
                <a:latin typeface="Lub Dub Medium" panose="020B0603030403020204" pitchFamily="34" charset="0"/>
                <a:ea typeface="Aptos" panose="020B0004020202020204" pitchFamily="34" charset="0"/>
                <a:cs typeface="Arial" panose="020B0604020202020204" pitchFamily="34" charset="0"/>
              </a:rPr>
              <a:t>Resuming postoperative LMWH bridge at either full dose or prophylaxis dose until INR within therapeutic range is a team-based decision that weighs the risks and benefits.</a:t>
            </a:r>
            <a:endParaRPr lang="en-US">
              <a:effectLst/>
              <a:latin typeface="Lub Dub Medium" panose="020B0603030403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4D2CC45-BB18-5B8A-8689-E973A5CA2923}"/>
              </a:ext>
            </a:extLst>
          </p:cNvPr>
          <p:cNvSpPr txBox="1"/>
          <p:nvPr/>
        </p:nvSpPr>
        <p:spPr>
          <a:xfrm>
            <a:off x="304799" y="4933216"/>
            <a:ext cx="13868400" cy="2585323"/>
          </a:xfrm>
          <a:prstGeom prst="rect">
            <a:avLst/>
          </a:prstGeom>
          <a:noFill/>
        </p:spPr>
        <p:txBody>
          <a:bodyPr wrap="square">
            <a:spAutoFit/>
          </a:bodyPr>
          <a:lstStyle/>
          <a:p>
            <a:r>
              <a:rPr lang="en-US">
                <a:latin typeface="Lub Dub Medium" panose="020B0603030403020204" pitchFamily="34" charset="0"/>
              </a:rPr>
              <a:t>Management for perioperative bleeding risk and DOAC or VKA schedule should incorporate team-based decision-making, especially in high thrombotic risk patients or when undergoing procedures with higher risks of adverse outcome, should bleeding occur (</a:t>
            </a:r>
            <a:r>
              <a:rPr lang="en-US" err="1">
                <a:latin typeface="Lub Dub Medium" panose="020B0603030403020204" pitchFamily="34" charset="0"/>
              </a:rPr>
              <a:t>eg</a:t>
            </a:r>
            <a:r>
              <a:rPr lang="en-US">
                <a:latin typeface="Lub Dub Medium" panose="020B0603030403020204" pitchFamily="34" charset="0"/>
              </a:rPr>
              <a:t>, neuraxial anesthesia).</a:t>
            </a:r>
          </a:p>
          <a:p>
            <a:endParaRPr lang="en-US">
              <a:latin typeface="Lub Dub Medium" panose="020B0603030403020204" pitchFamily="34" charset="0"/>
            </a:endParaRPr>
          </a:p>
          <a:p>
            <a:r>
              <a:rPr lang="en-US">
                <a:latin typeface="Lub Dub Medium" panose="020B0603030403020204" pitchFamily="34" charset="0"/>
              </a:rPr>
              <a:t>Minimal bleeding risk = 30-day risk of major bleeding 0% (</a:t>
            </a:r>
            <a:r>
              <a:rPr lang="en-US" err="1">
                <a:latin typeface="Lub Dub Medium" panose="020B0603030403020204" pitchFamily="34" charset="0"/>
              </a:rPr>
              <a:t>eg</a:t>
            </a:r>
            <a:r>
              <a:rPr lang="en-US">
                <a:latin typeface="Lub Dub Medium" panose="020B0603030403020204" pitchFamily="34" charset="0"/>
              </a:rPr>
              <a:t>, cataract surgery, minor dental/dermatological procedures).</a:t>
            </a:r>
          </a:p>
          <a:p>
            <a:r>
              <a:rPr lang="en-US">
                <a:latin typeface="Lub Dub Medium" panose="020B0603030403020204" pitchFamily="34" charset="0"/>
              </a:rPr>
              <a:t>Low/moderate bleeding risk = 30-day risk of major bleeding &lt;2% (</a:t>
            </a:r>
            <a:r>
              <a:rPr lang="en-US" err="1">
                <a:latin typeface="Lub Dub Medium" panose="020B0603030403020204" pitchFamily="34" charset="0"/>
              </a:rPr>
              <a:t>eg</a:t>
            </a:r>
            <a:r>
              <a:rPr lang="en-US">
                <a:latin typeface="Lub Dub Medium" panose="020B0603030403020204" pitchFamily="34" charset="0"/>
              </a:rPr>
              <a:t>, complex dental, GI, breast surgery, procedures using large-bore needles).</a:t>
            </a:r>
          </a:p>
          <a:p>
            <a:endParaRPr lang="en-US">
              <a:latin typeface="Lub Dub Medium" panose="020B0603030403020204" pitchFamily="34" charset="0"/>
            </a:endParaRPr>
          </a:p>
          <a:p>
            <a:r>
              <a:rPr lang="en-US">
                <a:latin typeface="Lub Dub Medium" panose="020B0603030403020204" pitchFamily="34" charset="0"/>
              </a:rPr>
              <a:t>High bleeding risk = 30-day risk of major bleeding ≥2%. </a:t>
            </a:r>
          </a:p>
        </p:txBody>
      </p:sp>
    </p:spTree>
    <p:extLst>
      <p:ext uri="{BB962C8B-B14F-4D97-AF65-F5344CB8AC3E}">
        <p14:creationId xmlns:p14="http://schemas.microsoft.com/office/powerpoint/2010/main" val="3014937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60CBF-54A1-3162-0B7B-765FA10948A5}"/>
              </a:ext>
            </a:extLst>
          </p:cNvPr>
          <p:cNvSpPr txBox="1"/>
          <p:nvPr/>
        </p:nvSpPr>
        <p:spPr>
          <a:xfrm>
            <a:off x="3390900" y="1143000"/>
            <a:ext cx="7848600" cy="954107"/>
          </a:xfrm>
          <a:prstGeom prst="rect">
            <a:avLst/>
          </a:prstGeom>
          <a:noFill/>
        </p:spPr>
        <p:txBody>
          <a:bodyPr wrap="square">
            <a:spAutoFit/>
          </a:bodyPr>
          <a:lstStyle/>
          <a:p>
            <a:r>
              <a:rPr lang="en-US" sz="2800">
                <a:latin typeface="Lub Dub Medium" panose="020B0603030403020204" pitchFamily="34" charset="0"/>
              </a:rPr>
              <a:t>Table 14. Thromboembolic Risk for Common OAC Indications </a:t>
            </a:r>
          </a:p>
        </p:txBody>
      </p:sp>
      <p:graphicFrame>
        <p:nvGraphicFramePr>
          <p:cNvPr id="3" name="Table 2">
            <a:extLst>
              <a:ext uri="{FF2B5EF4-FFF2-40B4-BE49-F238E27FC236}">
                <a16:creationId xmlns:a16="http://schemas.microsoft.com/office/drawing/2014/main" id="{0E10C5F8-2859-C240-841C-E44B164CB50F}"/>
              </a:ext>
            </a:extLst>
          </p:cNvPr>
          <p:cNvGraphicFramePr>
            <a:graphicFrameLocks noGrp="1"/>
          </p:cNvGraphicFramePr>
          <p:nvPr>
            <p:extLst>
              <p:ext uri="{D42A27DB-BD31-4B8C-83A1-F6EECF244321}">
                <p14:modId xmlns:p14="http://schemas.microsoft.com/office/powerpoint/2010/main" val="1570296605"/>
              </p:ext>
            </p:extLst>
          </p:nvPr>
        </p:nvGraphicFramePr>
        <p:xfrm>
          <a:off x="1485899" y="2209800"/>
          <a:ext cx="11658601" cy="4114800"/>
        </p:xfrm>
        <a:graphic>
          <a:graphicData uri="http://schemas.openxmlformats.org/drawingml/2006/table">
            <a:tbl>
              <a:tblPr firstRow="1" firstCol="1" bandRow="1"/>
              <a:tblGrid>
                <a:gridCol w="1463768">
                  <a:extLst>
                    <a:ext uri="{9D8B030D-6E8A-4147-A177-3AD203B41FA5}">
                      <a16:colId xmlns:a16="http://schemas.microsoft.com/office/drawing/2014/main" val="2114823527"/>
                    </a:ext>
                  </a:extLst>
                </a:gridCol>
                <a:gridCol w="2649214">
                  <a:extLst>
                    <a:ext uri="{9D8B030D-6E8A-4147-A177-3AD203B41FA5}">
                      <a16:colId xmlns:a16="http://schemas.microsoft.com/office/drawing/2014/main" val="853039745"/>
                    </a:ext>
                  </a:extLst>
                </a:gridCol>
                <a:gridCol w="2606692">
                  <a:extLst>
                    <a:ext uri="{9D8B030D-6E8A-4147-A177-3AD203B41FA5}">
                      <a16:colId xmlns:a16="http://schemas.microsoft.com/office/drawing/2014/main" val="1923050133"/>
                    </a:ext>
                  </a:extLst>
                </a:gridCol>
                <a:gridCol w="2667253">
                  <a:extLst>
                    <a:ext uri="{9D8B030D-6E8A-4147-A177-3AD203B41FA5}">
                      <a16:colId xmlns:a16="http://schemas.microsoft.com/office/drawing/2014/main" val="4126123988"/>
                    </a:ext>
                  </a:extLst>
                </a:gridCol>
                <a:gridCol w="2271674">
                  <a:extLst>
                    <a:ext uri="{9D8B030D-6E8A-4147-A177-3AD203B41FA5}">
                      <a16:colId xmlns:a16="http://schemas.microsoft.com/office/drawing/2014/main" val="2589150775"/>
                    </a:ext>
                  </a:extLst>
                </a:gridCol>
              </a:tblGrid>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Risk Category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Venous Thromboembolism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Atrial Fibrillation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Mechanical Valve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Other Anticoagulation Indications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4302808"/>
                  </a:ext>
                </a:extLst>
              </a:tr>
              <a:tr h="0">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Low</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VTE &gt;12 mo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CHA</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DS</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-VASc 1-4</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(without prior history of stroke)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Bileaflet mechanical AVR without major risk factors for stroke*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678204"/>
                  </a:ext>
                </a:extLst>
              </a:tr>
              <a:tr h="0">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Moderate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VTE ≤3-12 </a:t>
                      </a:r>
                      <a:r>
                        <a:rPr lang="en-US" sz="1800" err="1">
                          <a:effectLst/>
                          <a:latin typeface="Times New Roman" panose="02020603050405020304" pitchFamily="18" charset="0"/>
                          <a:ea typeface="Aptos" panose="020B0004020202020204" pitchFamily="34" charset="0"/>
                          <a:cs typeface="Arial" panose="020B0604020202020204" pitchFamily="34" charset="0"/>
                        </a:rPr>
                        <a:t>mo</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Recurrent VTE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CHA</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DS</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-VASc 5-6</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err="1">
                          <a:effectLst/>
                          <a:latin typeface="Times New Roman" panose="02020603050405020304" pitchFamily="18" charset="0"/>
                          <a:ea typeface="Aptos" panose="020B0004020202020204" pitchFamily="34" charset="0"/>
                          <a:cs typeface="Arial" panose="020B0604020202020204" pitchFamily="34" charset="0"/>
                        </a:rPr>
                        <a:t>Bileaflet</a:t>
                      </a:r>
                      <a:r>
                        <a:rPr lang="en-US" sz="1800">
                          <a:effectLst/>
                          <a:latin typeface="Times New Roman" panose="02020603050405020304" pitchFamily="18" charset="0"/>
                          <a:ea typeface="Aptos" panose="020B0004020202020204" pitchFamily="34" charset="0"/>
                          <a:cs typeface="Arial" panose="020B0604020202020204" pitchFamily="34" charset="0"/>
                        </a:rPr>
                        <a:t> mechanical AVR with major risk factors for stroke*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Mitral valve without major risk factors for stroke*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err="1">
                          <a:effectLst/>
                          <a:latin typeface="Times New Roman" panose="02020603050405020304" pitchFamily="18" charset="0"/>
                          <a:ea typeface="Aptos" panose="020B0004020202020204" pitchFamily="34" charset="0"/>
                          <a:cs typeface="Arial" panose="020B0604020202020204" pitchFamily="34" charset="0"/>
                        </a:rPr>
                        <a:t>Nonsevere</a:t>
                      </a:r>
                      <a:r>
                        <a:rPr lang="en-US" sz="1800">
                          <a:effectLst/>
                          <a:latin typeface="Times New Roman" panose="02020603050405020304" pitchFamily="18" charset="0"/>
                          <a:ea typeface="Aptos" panose="020B0004020202020204" pitchFamily="34" charset="0"/>
                          <a:cs typeface="Arial" panose="020B0604020202020204" pitchFamily="34" charset="0"/>
                        </a:rPr>
                        <a:t> coagulopathy (heterozygous factor V Leiden or prothrombin gene G20210A mutation)</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Active cancer</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474889"/>
                  </a:ext>
                </a:extLst>
              </a:tr>
            </a:tbl>
          </a:graphicData>
        </a:graphic>
      </p:graphicFrame>
      <p:sp>
        <p:nvSpPr>
          <p:cNvPr id="5" name="TextBox 4">
            <a:extLst>
              <a:ext uri="{FF2B5EF4-FFF2-40B4-BE49-F238E27FC236}">
                <a16:creationId xmlns:a16="http://schemas.microsoft.com/office/drawing/2014/main" id="{F52AF0F4-F017-D675-9DDE-46A2BEBFC01A}"/>
              </a:ext>
            </a:extLst>
          </p:cNvPr>
          <p:cNvSpPr txBox="1"/>
          <p:nvPr/>
        </p:nvSpPr>
        <p:spPr>
          <a:xfrm>
            <a:off x="1485899" y="6449993"/>
            <a:ext cx="11658600" cy="276999"/>
          </a:xfrm>
          <a:prstGeom prst="rect">
            <a:avLst/>
          </a:prstGeom>
          <a:noFill/>
        </p:spPr>
        <p:txBody>
          <a:bodyPr wrap="square">
            <a:spAutoFit/>
          </a:bodyPr>
          <a:lstStyle/>
          <a:p>
            <a:r>
              <a:rPr lang="en-US" sz="1200">
                <a:latin typeface="Lub Dub Medium" panose="020B0603030403020204" pitchFamily="34" charset="0"/>
              </a:rPr>
              <a:t>*Major risk factors for stroke include AF, multiple prior strokes/TIAs (&gt;3 months), prior perioperative stroke, or prior valve thrombosis.</a:t>
            </a:r>
          </a:p>
        </p:txBody>
      </p:sp>
      <p:sp>
        <p:nvSpPr>
          <p:cNvPr id="7" name="TextBox 6">
            <a:extLst>
              <a:ext uri="{FF2B5EF4-FFF2-40B4-BE49-F238E27FC236}">
                <a16:creationId xmlns:a16="http://schemas.microsoft.com/office/drawing/2014/main" id="{AF0CEA0C-BEEA-C9D2-A275-F1FAEC898995}"/>
              </a:ext>
            </a:extLst>
          </p:cNvPr>
          <p:cNvSpPr txBox="1"/>
          <p:nvPr/>
        </p:nvSpPr>
        <p:spPr>
          <a:xfrm>
            <a:off x="1485898" y="6890485"/>
            <a:ext cx="11658599" cy="461665"/>
          </a:xfrm>
          <a:prstGeom prst="rect">
            <a:avLst/>
          </a:prstGeom>
          <a:noFill/>
        </p:spPr>
        <p:txBody>
          <a:bodyPr wrap="square">
            <a:spAutoFit/>
          </a:bodyPr>
          <a:lstStyle/>
          <a:p>
            <a:r>
              <a:rPr lang="en-US" sz="1200">
                <a:latin typeface="Lub Dub Medium" panose="020B0603030403020204" pitchFamily="34" charset="0"/>
              </a:rPr>
              <a:t>AVR indicates aortic valve replacement; LV, left ventricular; MHV, mechanical heart valve; TIA, transient ischemic attack; and VTE, venous thromboembolism.</a:t>
            </a:r>
          </a:p>
        </p:txBody>
      </p:sp>
    </p:spTree>
    <p:extLst>
      <p:ext uri="{BB962C8B-B14F-4D97-AF65-F5344CB8AC3E}">
        <p14:creationId xmlns:p14="http://schemas.microsoft.com/office/powerpoint/2010/main" val="2852760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a:p>
        </p:txBody>
      </p:sp>
      <p:sp>
        <p:nvSpPr>
          <p:cNvPr id="2" name="TextBox 1">
            <a:extLst>
              <a:ext uri="{FF2B5EF4-FFF2-40B4-BE49-F238E27FC236}">
                <a16:creationId xmlns:a16="http://schemas.microsoft.com/office/drawing/2014/main" id="{E97C15D2-8657-8DD7-9D2C-AFBB381928B4}"/>
              </a:ext>
            </a:extLst>
          </p:cNvPr>
          <p:cNvSpPr txBox="1"/>
          <p:nvPr/>
        </p:nvSpPr>
        <p:spPr>
          <a:xfrm>
            <a:off x="3390899" y="685800"/>
            <a:ext cx="7848600" cy="954107"/>
          </a:xfrm>
          <a:prstGeom prst="rect">
            <a:avLst/>
          </a:prstGeom>
          <a:noFill/>
        </p:spPr>
        <p:txBody>
          <a:bodyPr wrap="square">
            <a:spAutoFit/>
          </a:bodyPr>
          <a:lstStyle/>
          <a:p>
            <a:r>
              <a:rPr lang="en-US" sz="2800">
                <a:latin typeface="Lub Dub Medium" panose="020B0603030403020204" pitchFamily="34" charset="0"/>
              </a:rPr>
              <a:t>Table 14. Thromboembolic Risk for Common OAC Indications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BB2815B-F7DB-3E9A-8549-A11FEC71D6E4}"/>
              </a:ext>
            </a:extLst>
          </p:cNvPr>
          <p:cNvGraphicFramePr>
            <a:graphicFrameLocks noGrp="1"/>
          </p:cNvGraphicFramePr>
          <p:nvPr>
            <p:extLst>
              <p:ext uri="{D42A27DB-BD31-4B8C-83A1-F6EECF244321}">
                <p14:modId xmlns:p14="http://schemas.microsoft.com/office/powerpoint/2010/main" val="389819687"/>
              </p:ext>
            </p:extLst>
          </p:nvPr>
        </p:nvGraphicFramePr>
        <p:xfrm>
          <a:off x="1485899" y="1920240"/>
          <a:ext cx="11658601" cy="4389120"/>
        </p:xfrm>
        <a:graphic>
          <a:graphicData uri="http://schemas.openxmlformats.org/drawingml/2006/table">
            <a:tbl>
              <a:tblPr firstRow="1" firstCol="1" bandRow="1"/>
              <a:tblGrid>
                <a:gridCol w="1463768">
                  <a:extLst>
                    <a:ext uri="{9D8B030D-6E8A-4147-A177-3AD203B41FA5}">
                      <a16:colId xmlns:a16="http://schemas.microsoft.com/office/drawing/2014/main" val="2667302070"/>
                    </a:ext>
                  </a:extLst>
                </a:gridCol>
                <a:gridCol w="2649214">
                  <a:extLst>
                    <a:ext uri="{9D8B030D-6E8A-4147-A177-3AD203B41FA5}">
                      <a16:colId xmlns:a16="http://schemas.microsoft.com/office/drawing/2014/main" val="1377637018"/>
                    </a:ext>
                  </a:extLst>
                </a:gridCol>
                <a:gridCol w="2606692">
                  <a:extLst>
                    <a:ext uri="{9D8B030D-6E8A-4147-A177-3AD203B41FA5}">
                      <a16:colId xmlns:a16="http://schemas.microsoft.com/office/drawing/2014/main" val="3913081608"/>
                    </a:ext>
                  </a:extLst>
                </a:gridCol>
                <a:gridCol w="2667253">
                  <a:extLst>
                    <a:ext uri="{9D8B030D-6E8A-4147-A177-3AD203B41FA5}">
                      <a16:colId xmlns:a16="http://schemas.microsoft.com/office/drawing/2014/main" val="2551691658"/>
                    </a:ext>
                  </a:extLst>
                </a:gridCol>
                <a:gridCol w="2271674">
                  <a:extLst>
                    <a:ext uri="{9D8B030D-6E8A-4147-A177-3AD203B41FA5}">
                      <a16:colId xmlns:a16="http://schemas.microsoft.com/office/drawing/2014/main" val="14477111"/>
                    </a:ext>
                  </a:extLst>
                </a:gridCol>
              </a:tblGrid>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Risk Category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Venous Thromboembolism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Atrial Fibrillation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Mechanical Valve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Other Anticoagulation Indications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70824"/>
                  </a:ext>
                </a:extLst>
              </a:tr>
              <a:tr h="0">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High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Recent VTE (&lt;1 mo or &lt;3 mo)</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CHA</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DS</a:t>
                      </a:r>
                      <a:r>
                        <a:rPr lang="en-US" sz="1800" baseline="-25000">
                          <a:effectLst/>
                          <a:latin typeface="Times New Roman" panose="02020603050405020304" pitchFamily="18" charset="0"/>
                          <a:ea typeface="Aptos" panose="020B0004020202020204" pitchFamily="34" charset="0"/>
                          <a:cs typeface="Arial" panose="020B0604020202020204" pitchFamily="34" charset="0"/>
                        </a:rPr>
                        <a:t>2</a:t>
                      </a:r>
                      <a:r>
                        <a:rPr lang="en-US" sz="1800">
                          <a:effectLst/>
                          <a:latin typeface="Times New Roman" panose="02020603050405020304" pitchFamily="18" charset="0"/>
                          <a:ea typeface="Aptos" panose="020B0004020202020204" pitchFamily="34" charset="0"/>
                          <a:cs typeface="Arial" panose="020B0604020202020204" pitchFamily="34" charset="0"/>
                        </a:rPr>
                        <a:t>-VASc ≥7 (or 5-6 with recent stroke or TIA)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AF with rheumatic valvular heart disease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Mechanical mitral valve</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Caged ball or tilting-disk valve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Mechanical heart valve in any position with recent stroke or TIA (&lt;3 mo)</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Recent cardioembolic stroke (&lt;3 </a:t>
                      </a:r>
                      <a:r>
                        <a:rPr lang="en-US" sz="1800" err="1">
                          <a:effectLst/>
                          <a:latin typeface="Times New Roman" panose="02020603050405020304" pitchFamily="18" charset="0"/>
                          <a:ea typeface="Aptos" panose="020B0004020202020204" pitchFamily="34" charset="0"/>
                          <a:cs typeface="Arial" panose="020B0604020202020204" pitchFamily="34" charset="0"/>
                        </a:rPr>
                        <a:t>mo</a:t>
                      </a:r>
                      <a:r>
                        <a:rPr lang="en-US" sz="1800">
                          <a:effectLst/>
                          <a:latin typeface="Times New Roman" panose="02020603050405020304" pitchFamily="18" charset="0"/>
                          <a:ea typeface="Aptos" panose="020B0004020202020204" pitchFamily="34" charset="0"/>
                          <a:cs typeface="Arial" panose="020B0604020202020204" pitchFamily="34" charset="0"/>
                        </a:rPr>
                        <a:t>)</a:t>
                      </a:r>
                      <a:r>
                        <a:rPr lang="en-US" sz="180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tabLst>
                          <a:tab pos="942975" algn="l"/>
                        </a:tabLs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Active cancer associated with high VTE risk</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baseline="300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LV thrombus (within last 3 </a:t>
                      </a:r>
                      <a:r>
                        <a:rPr lang="en-US" sz="1800" err="1">
                          <a:effectLst/>
                          <a:latin typeface="Times New Roman" panose="02020603050405020304" pitchFamily="18" charset="0"/>
                          <a:ea typeface="Aptos" panose="020B0004020202020204" pitchFamily="34" charset="0"/>
                          <a:cs typeface="Arial" panose="020B0604020202020204" pitchFamily="34" charset="0"/>
                        </a:rPr>
                        <a:t>mo</a:t>
                      </a:r>
                      <a:r>
                        <a:rPr lang="en-US" sz="1800">
                          <a:effectLs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Severe thrombophilia‡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Antiphospholipid antibodies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554005"/>
                  </a:ext>
                </a:extLst>
              </a:tr>
            </a:tbl>
          </a:graphicData>
        </a:graphic>
      </p:graphicFrame>
      <p:sp>
        <p:nvSpPr>
          <p:cNvPr id="6" name="TextBox 5">
            <a:extLst>
              <a:ext uri="{FF2B5EF4-FFF2-40B4-BE49-F238E27FC236}">
                <a16:creationId xmlns:a16="http://schemas.microsoft.com/office/drawing/2014/main" id="{4332F8A9-5A9D-41F3-2219-60BDDB364D49}"/>
              </a:ext>
            </a:extLst>
          </p:cNvPr>
          <p:cNvSpPr txBox="1"/>
          <p:nvPr/>
        </p:nvSpPr>
        <p:spPr>
          <a:xfrm>
            <a:off x="1485899" y="6495087"/>
            <a:ext cx="11658600" cy="461665"/>
          </a:xfrm>
          <a:prstGeom prst="rect">
            <a:avLst/>
          </a:prstGeom>
          <a:noFill/>
        </p:spPr>
        <p:txBody>
          <a:bodyPr wrap="square">
            <a:spAutoFit/>
          </a:bodyPr>
          <a:lstStyle/>
          <a:p>
            <a:r>
              <a:rPr lang="en-US" sz="1200">
                <a:latin typeface="Lub Dub Medium" panose="020B0603030403020204" pitchFamily="34" charset="0"/>
              </a:rPr>
              <a:t>‡Deficiency of protein C, protein S, or antithrombin; homozygous factor V Leiden or prothrombin gene G20210A mutation or double heterozygous for each mutation, multiple </a:t>
            </a:r>
            <a:r>
              <a:rPr lang="en-US" sz="1200" err="1">
                <a:latin typeface="Lub Dub Medium" panose="020B0603030403020204" pitchFamily="34" charset="0"/>
              </a:rPr>
              <a:t>thrombophilias</a:t>
            </a:r>
            <a:r>
              <a:rPr lang="en-US" sz="1200">
                <a:latin typeface="Lub Dub Medium" panose="020B0603030403020204" pitchFamily="34" charset="0"/>
              </a:rPr>
              <a:t>.</a:t>
            </a:r>
          </a:p>
        </p:txBody>
      </p:sp>
      <p:sp>
        <p:nvSpPr>
          <p:cNvPr id="7" name="TextBox 6">
            <a:extLst>
              <a:ext uri="{FF2B5EF4-FFF2-40B4-BE49-F238E27FC236}">
                <a16:creationId xmlns:a16="http://schemas.microsoft.com/office/drawing/2014/main" id="{DD75C799-ABE5-9C24-F3B1-0DF2E2CBAA84}"/>
              </a:ext>
            </a:extLst>
          </p:cNvPr>
          <p:cNvSpPr txBox="1"/>
          <p:nvPr/>
        </p:nvSpPr>
        <p:spPr>
          <a:xfrm>
            <a:off x="1485899" y="6982152"/>
            <a:ext cx="11658599" cy="461665"/>
          </a:xfrm>
          <a:prstGeom prst="rect">
            <a:avLst/>
          </a:prstGeom>
          <a:noFill/>
        </p:spPr>
        <p:txBody>
          <a:bodyPr wrap="square">
            <a:spAutoFit/>
          </a:bodyPr>
          <a:lstStyle/>
          <a:p>
            <a:r>
              <a:rPr lang="en-US" sz="1200">
                <a:latin typeface="Lub Dub Medium" panose="020B0603030403020204" pitchFamily="34" charset="0"/>
              </a:rPr>
              <a:t>AVR indicates aortic valve replacement; LV, left ventricular; MHV, mechanical heart valve; TIA, transient ischemic attack; and VTE, venous thromboembolism.</a:t>
            </a:r>
          </a:p>
        </p:txBody>
      </p:sp>
    </p:spTree>
    <p:extLst>
      <p:ext uri="{BB962C8B-B14F-4D97-AF65-F5344CB8AC3E}">
        <p14:creationId xmlns:p14="http://schemas.microsoft.com/office/powerpoint/2010/main" val="1330282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181013-9BEA-C96C-3037-C66699A7852A}"/>
              </a:ext>
            </a:extLst>
          </p:cNvPr>
          <p:cNvSpPr txBox="1"/>
          <p:nvPr/>
        </p:nvSpPr>
        <p:spPr>
          <a:xfrm>
            <a:off x="3390900" y="533400"/>
            <a:ext cx="7848600" cy="954107"/>
          </a:xfrm>
          <a:prstGeom prst="rect">
            <a:avLst/>
          </a:prstGeom>
          <a:noFill/>
        </p:spPr>
        <p:txBody>
          <a:bodyPr wrap="square">
            <a:spAutoFit/>
          </a:bodyPr>
          <a:lstStyle/>
          <a:p>
            <a:r>
              <a:rPr lang="en-US" sz="2800">
                <a:latin typeface="Lub Dub Medium" panose="020B0603030403020204" pitchFamily="34" charset="0"/>
              </a:rPr>
              <a:t>Table 15. Pharmacokinetic Characteristics, Monitoring, and Reversal of VKA and DOACs</a:t>
            </a:r>
          </a:p>
        </p:txBody>
      </p:sp>
      <p:graphicFrame>
        <p:nvGraphicFramePr>
          <p:cNvPr id="3" name="Table 2">
            <a:extLst>
              <a:ext uri="{FF2B5EF4-FFF2-40B4-BE49-F238E27FC236}">
                <a16:creationId xmlns:a16="http://schemas.microsoft.com/office/drawing/2014/main" id="{DAAC8D88-B7DE-5B65-54AE-1078A5DFDBDE}"/>
              </a:ext>
            </a:extLst>
          </p:cNvPr>
          <p:cNvGraphicFramePr>
            <a:graphicFrameLocks noGrp="1"/>
          </p:cNvGraphicFramePr>
          <p:nvPr>
            <p:extLst>
              <p:ext uri="{D42A27DB-BD31-4B8C-83A1-F6EECF244321}">
                <p14:modId xmlns:p14="http://schemas.microsoft.com/office/powerpoint/2010/main" val="2482182616"/>
              </p:ext>
            </p:extLst>
          </p:nvPr>
        </p:nvGraphicFramePr>
        <p:xfrm>
          <a:off x="1828800" y="1771077"/>
          <a:ext cx="10972800" cy="4687446"/>
        </p:xfrm>
        <a:graphic>
          <a:graphicData uri="http://schemas.openxmlformats.org/drawingml/2006/table">
            <a:tbl>
              <a:tblPr firstRow="1" firstCol="1" bandRow="1"/>
              <a:tblGrid>
                <a:gridCol w="2106542">
                  <a:extLst>
                    <a:ext uri="{9D8B030D-6E8A-4147-A177-3AD203B41FA5}">
                      <a16:colId xmlns:a16="http://schemas.microsoft.com/office/drawing/2014/main" val="4234839028"/>
                    </a:ext>
                  </a:extLst>
                </a:gridCol>
                <a:gridCol w="1901170">
                  <a:extLst>
                    <a:ext uri="{9D8B030D-6E8A-4147-A177-3AD203B41FA5}">
                      <a16:colId xmlns:a16="http://schemas.microsoft.com/office/drawing/2014/main" val="83971370"/>
                    </a:ext>
                  </a:extLst>
                </a:gridCol>
                <a:gridCol w="1689929">
                  <a:extLst>
                    <a:ext uri="{9D8B030D-6E8A-4147-A177-3AD203B41FA5}">
                      <a16:colId xmlns:a16="http://schemas.microsoft.com/office/drawing/2014/main" val="3563070597"/>
                    </a:ext>
                  </a:extLst>
                </a:gridCol>
                <a:gridCol w="1901170">
                  <a:extLst>
                    <a:ext uri="{9D8B030D-6E8A-4147-A177-3AD203B41FA5}">
                      <a16:colId xmlns:a16="http://schemas.microsoft.com/office/drawing/2014/main" val="1922747018"/>
                    </a:ext>
                  </a:extLst>
                </a:gridCol>
                <a:gridCol w="1478687">
                  <a:extLst>
                    <a:ext uri="{9D8B030D-6E8A-4147-A177-3AD203B41FA5}">
                      <a16:colId xmlns:a16="http://schemas.microsoft.com/office/drawing/2014/main" val="65838166"/>
                    </a:ext>
                  </a:extLst>
                </a:gridCol>
                <a:gridCol w="1895302">
                  <a:extLst>
                    <a:ext uri="{9D8B030D-6E8A-4147-A177-3AD203B41FA5}">
                      <a16:colId xmlns:a16="http://schemas.microsoft.com/office/drawing/2014/main" val="2380798078"/>
                    </a:ext>
                  </a:extLst>
                </a:gridCol>
              </a:tblGrid>
              <a:tr h="0">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Warfarin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Apixaban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Rivaroxaban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Edoxaban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l">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Dabigatran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6177560"/>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Mechanism of 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VKORC1 (vitamin K-dependent factors)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Factor Xa inhibitor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Factor Xa inhibitor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Factor Xa inhibitor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Factor IIa inhibitor (direct thrombin inhibitor)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112691"/>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Bioavailability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&gt;95%</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50%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100% (66% without food)</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62%</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818569"/>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Time to Cmax</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2-6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1.25-3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352812"/>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Plasma Half-Life (t</a:t>
                      </a:r>
                      <a:r>
                        <a:rPr lang="en-US" sz="1800" b="1" baseline="-25000">
                          <a:effectLst/>
                          <a:latin typeface="Times New Roman" panose="02020603050405020304" pitchFamily="18" charset="0"/>
                          <a:ea typeface="Aptos" panose="020B0004020202020204" pitchFamily="34" charset="0"/>
                          <a:cs typeface="Arial" panose="020B0604020202020204" pitchFamily="34" charset="0"/>
                        </a:rPr>
                        <a:t>1/2</a:t>
                      </a:r>
                      <a:r>
                        <a:rPr lang="en-US" sz="1800" b="1">
                          <a:effectLst/>
                          <a:latin typeface="Times New Roman" panose="02020603050405020304" pitchFamily="18" charset="0"/>
                          <a:ea typeface="Aptos" panose="020B0004020202020204" pitchFamily="34" charset="0"/>
                          <a:cs typeface="Arial" panose="020B0604020202020204" pitchFamily="34" charset="0"/>
                        </a:rPr>
                        <a: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36-48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9-14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6-9 h (11-13 h in older persons)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10-14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12-15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248792"/>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Duration of 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~5 d (beyond normalization of INR)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24 h</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499317"/>
                  </a:ext>
                </a:extLst>
              </a:tr>
            </a:tbl>
          </a:graphicData>
        </a:graphic>
      </p:graphicFrame>
      <p:sp>
        <p:nvSpPr>
          <p:cNvPr id="4" name="TextBox 3">
            <a:extLst>
              <a:ext uri="{FF2B5EF4-FFF2-40B4-BE49-F238E27FC236}">
                <a16:creationId xmlns:a16="http://schemas.microsoft.com/office/drawing/2014/main" id="{337E721E-7C8F-BF3B-B8FB-9D5CC960879B}"/>
              </a:ext>
            </a:extLst>
          </p:cNvPr>
          <p:cNvSpPr txBox="1"/>
          <p:nvPr/>
        </p:nvSpPr>
        <p:spPr>
          <a:xfrm>
            <a:off x="1841500" y="6629400"/>
            <a:ext cx="11201400" cy="646331"/>
          </a:xfrm>
          <a:prstGeom prst="rect">
            <a:avLst/>
          </a:prstGeom>
          <a:noFill/>
        </p:spPr>
        <p:txBody>
          <a:bodyPr wrap="square">
            <a:spAutoFit/>
          </a:bodyPr>
          <a:lstStyle/>
          <a:p>
            <a:r>
              <a:rPr lang="en-US" sz="1200">
                <a:latin typeface="Lub Dub Medium" panose="020B0603030403020204" pitchFamily="34" charset="0"/>
              </a:rPr>
              <a:t>ACT indicates activated clotting time; Anti-Xa, assay to measure anticoagulation activity; </a:t>
            </a:r>
            <a:r>
              <a:rPr lang="en-US" sz="1200" err="1">
                <a:latin typeface="Lub Dub Medium" panose="020B0603030403020204" pitchFamily="34" charset="0"/>
              </a:rPr>
              <a:t>aPCC</a:t>
            </a:r>
            <a:r>
              <a:rPr lang="en-US" sz="1200">
                <a:latin typeface="Lub Dub Medium" panose="020B0603030403020204" pitchFamily="34" charset="0"/>
              </a:rPr>
              <a:t>, activated prothrombin complex concentrate; </a:t>
            </a:r>
            <a:r>
              <a:rPr lang="en-US" sz="1200" err="1">
                <a:latin typeface="Lub Dub Medium" panose="020B0603030403020204" pitchFamily="34" charset="0"/>
              </a:rPr>
              <a:t>aPTT</a:t>
            </a:r>
            <a:r>
              <a:rPr lang="en-US" sz="1200">
                <a:latin typeface="Lub Dub Medium" panose="020B0603030403020204" pitchFamily="34" charset="0"/>
              </a:rPr>
              <a:t>, activated partial thromboplastin time; CYP, cytochrome; DOAC, direct oral anticoagulant; DTT, diluted thrombin time; ECT, </a:t>
            </a:r>
            <a:r>
              <a:rPr lang="en-US" sz="1200" err="1">
                <a:latin typeface="Lub Dub Medium" panose="020B0603030403020204" pitchFamily="34" charset="0"/>
              </a:rPr>
              <a:t>ecarin</a:t>
            </a:r>
            <a:r>
              <a:rPr lang="en-US" sz="1200">
                <a:latin typeface="Lub Dub Medium" panose="020B0603030403020204" pitchFamily="34" charset="0"/>
              </a:rPr>
              <a:t> clotting time; FFP, fresh frozen plasma; INR, international normalized ratio; PT, prothrombin; and 4F-PCC, 4-factor prothrombin complex concentrate.</a:t>
            </a:r>
          </a:p>
        </p:txBody>
      </p:sp>
    </p:spTree>
    <p:extLst>
      <p:ext uri="{BB962C8B-B14F-4D97-AF65-F5344CB8AC3E}">
        <p14:creationId xmlns:p14="http://schemas.microsoft.com/office/powerpoint/2010/main" val="2388262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86</a:t>
            </a:fld>
            <a:endParaRPr lang="en-US"/>
          </a:p>
        </p:txBody>
      </p:sp>
      <p:sp>
        <p:nvSpPr>
          <p:cNvPr id="2" name="TextBox 1">
            <a:extLst>
              <a:ext uri="{FF2B5EF4-FFF2-40B4-BE49-F238E27FC236}">
                <a16:creationId xmlns:a16="http://schemas.microsoft.com/office/drawing/2014/main" id="{EE6B3ECC-54B5-4FC1-A782-045CCDFE1214}"/>
              </a:ext>
            </a:extLst>
          </p:cNvPr>
          <p:cNvSpPr txBox="1"/>
          <p:nvPr/>
        </p:nvSpPr>
        <p:spPr>
          <a:xfrm>
            <a:off x="2686049" y="457200"/>
            <a:ext cx="9258302" cy="954107"/>
          </a:xfrm>
          <a:prstGeom prst="rect">
            <a:avLst/>
          </a:prstGeom>
          <a:noFill/>
        </p:spPr>
        <p:txBody>
          <a:bodyPr wrap="square">
            <a:spAutoFit/>
          </a:bodyPr>
          <a:lstStyle/>
          <a:p>
            <a:r>
              <a:rPr lang="en-US" sz="2800">
                <a:latin typeface="Lub Dub Medium" panose="020B0603030403020204" pitchFamily="34" charset="0"/>
              </a:rPr>
              <a:t>Table 15. Pharmacokinetic Characteristics, Monitoring, and Reversal of VKA and DOACs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96F7E92-404C-DCBB-845D-C61AEE94FD9F}"/>
              </a:ext>
            </a:extLst>
          </p:cNvPr>
          <p:cNvGraphicFramePr>
            <a:graphicFrameLocks noGrp="1"/>
          </p:cNvGraphicFramePr>
          <p:nvPr>
            <p:extLst>
              <p:ext uri="{D42A27DB-BD31-4B8C-83A1-F6EECF244321}">
                <p14:modId xmlns:p14="http://schemas.microsoft.com/office/powerpoint/2010/main" val="1952523179"/>
              </p:ext>
            </p:extLst>
          </p:nvPr>
        </p:nvGraphicFramePr>
        <p:xfrm>
          <a:off x="1714500" y="1524000"/>
          <a:ext cx="11201400" cy="4812603"/>
        </p:xfrm>
        <a:graphic>
          <a:graphicData uri="http://schemas.openxmlformats.org/drawingml/2006/table">
            <a:tbl>
              <a:tblPr firstRow="1" firstCol="1" bandRow="1"/>
              <a:tblGrid>
                <a:gridCol w="2150429">
                  <a:extLst>
                    <a:ext uri="{9D8B030D-6E8A-4147-A177-3AD203B41FA5}">
                      <a16:colId xmlns:a16="http://schemas.microsoft.com/office/drawing/2014/main" val="2823482361"/>
                    </a:ext>
                  </a:extLst>
                </a:gridCol>
                <a:gridCol w="1940777">
                  <a:extLst>
                    <a:ext uri="{9D8B030D-6E8A-4147-A177-3AD203B41FA5}">
                      <a16:colId xmlns:a16="http://schemas.microsoft.com/office/drawing/2014/main" val="4158946493"/>
                    </a:ext>
                  </a:extLst>
                </a:gridCol>
                <a:gridCol w="1725136">
                  <a:extLst>
                    <a:ext uri="{9D8B030D-6E8A-4147-A177-3AD203B41FA5}">
                      <a16:colId xmlns:a16="http://schemas.microsoft.com/office/drawing/2014/main" val="2751199439"/>
                    </a:ext>
                  </a:extLst>
                </a:gridCol>
                <a:gridCol w="1940777">
                  <a:extLst>
                    <a:ext uri="{9D8B030D-6E8A-4147-A177-3AD203B41FA5}">
                      <a16:colId xmlns:a16="http://schemas.microsoft.com/office/drawing/2014/main" val="663879072"/>
                    </a:ext>
                  </a:extLst>
                </a:gridCol>
                <a:gridCol w="1509494">
                  <a:extLst>
                    <a:ext uri="{9D8B030D-6E8A-4147-A177-3AD203B41FA5}">
                      <a16:colId xmlns:a16="http://schemas.microsoft.com/office/drawing/2014/main" val="2683096395"/>
                    </a:ext>
                  </a:extLst>
                </a:gridCol>
                <a:gridCol w="1934787">
                  <a:extLst>
                    <a:ext uri="{9D8B030D-6E8A-4147-A177-3AD203B41FA5}">
                      <a16:colId xmlns:a16="http://schemas.microsoft.com/office/drawing/2014/main" val="1165477683"/>
                    </a:ext>
                  </a:extLst>
                </a:gridCol>
              </a:tblGrid>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Renal Clearance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0%</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27%</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33%</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37-59%</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85%</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(partially dialyzable)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95125"/>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Drug Interaction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fr-FR" sz="1800">
                          <a:effectLst/>
                          <a:latin typeface="Times New Roman" panose="02020603050405020304" pitchFamily="18" charset="0"/>
                          <a:ea typeface="Aptos" panose="020B0004020202020204" pitchFamily="34" charset="0"/>
                          <a:cs typeface="Arial" panose="020B0604020202020204" pitchFamily="34" charset="0"/>
                        </a:rPr>
                        <a:t>CYP p450 3A4, p-glycoprotein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fr-FR" sz="1800">
                          <a:effectLst/>
                          <a:latin typeface="Times New Roman" panose="02020603050405020304" pitchFamily="18" charset="0"/>
                          <a:ea typeface="Aptos" panose="020B0004020202020204" pitchFamily="34" charset="0"/>
                          <a:cs typeface="Arial" panose="020B0604020202020204" pitchFamily="34" charset="0"/>
                        </a:rPr>
                        <a:t>CYP 450 3A4/2J2, p-glycoprotein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CYP 450 3A4 (&lt;5%), p-glycoprotein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p-glycoprotein</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2330528"/>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Altered Anticoagulation Parameters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PT, aPTT, ACT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PT, aPTT, ACT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PT, aPTT, ACT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aPTT, ACT, PT/INR, DTT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88982"/>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Monitor for Presence of Drug Effect</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PT/INR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Anti-Xa*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(DOAC)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Anti-Xa*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(DOAC)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Anti-Xa*</a:t>
                      </a:r>
                      <a:endParaRPr lang="en-US" sz="180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(DOAC)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ECT (DOAC)</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996349"/>
                  </a:ext>
                </a:extLst>
              </a:tr>
              <a:tr h="0">
                <a:tc>
                  <a:txBody>
                    <a:bodyPr/>
                    <a:lstStyle/>
                    <a:p>
                      <a:pPr marL="0" marR="0" indent="0" algn="l">
                        <a:lnSpc>
                          <a:spcPct val="10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Antidote/ Reversal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Vitamin K, 4F-PPC, FFP</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4F-PCC, </a:t>
                      </a:r>
                      <a:r>
                        <a:rPr lang="en-US" sz="1800" err="1">
                          <a:effectLst/>
                          <a:latin typeface="Times New Roman" panose="02020603050405020304" pitchFamily="18" charset="0"/>
                          <a:ea typeface="Aptos" panose="020B0004020202020204" pitchFamily="34" charset="0"/>
                          <a:cs typeface="Arial" panose="020B0604020202020204" pitchFamily="34" charset="0"/>
                        </a:rPr>
                        <a:t>andexanet</a:t>
                      </a:r>
                      <a:r>
                        <a:rPr lang="en-US" sz="1800">
                          <a:effectLst/>
                          <a:latin typeface="Times New Roman" panose="02020603050405020304" pitchFamily="18" charset="0"/>
                          <a:ea typeface="Aptos" panose="020B0004020202020204" pitchFamily="34" charset="0"/>
                          <a:cs typeface="Arial" panose="020B0604020202020204" pitchFamily="34" charset="0"/>
                        </a:rPr>
                        <a:t> alfa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4F-PCC, andexanet alfa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4F-PCC, andexanet alfa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4F-PCC, </a:t>
                      </a:r>
                      <a:r>
                        <a:rPr lang="en-US" sz="1800" err="1">
                          <a:effectLst/>
                          <a:latin typeface="Times New Roman" panose="02020603050405020304" pitchFamily="18" charset="0"/>
                          <a:ea typeface="Aptos" panose="020B0004020202020204" pitchFamily="34" charset="0"/>
                          <a:cs typeface="Arial" panose="020B0604020202020204" pitchFamily="34" charset="0"/>
                        </a:rPr>
                        <a:t>idarucizumab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086941"/>
                  </a:ext>
                </a:extLst>
              </a:tr>
            </a:tbl>
          </a:graphicData>
        </a:graphic>
      </p:graphicFrame>
      <p:sp>
        <p:nvSpPr>
          <p:cNvPr id="6" name="TextBox 5">
            <a:extLst>
              <a:ext uri="{FF2B5EF4-FFF2-40B4-BE49-F238E27FC236}">
                <a16:creationId xmlns:a16="http://schemas.microsoft.com/office/drawing/2014/main" id="{1FF41257-09CB-DAE6-CFC6-C0DCB0A9AAAE}"/>
              </a:ext>
            </a:extLst>
          </p:cNvPr>
          <p:cNvSpPr txBox="1"/>
          <p:nvPr/>
        </p:nvSpPr>
        <p:spPr>
          <a:xfrm>
            <a:off x="1714500" y="6449296"/>
            <a:ext cx="11201400" cy="276999"/>
          </a:xfrm>
          <a:prstGeom prst="rect">
            <a:avLst/>
          </a:prstGeom>
          <a:noFill/>
        </p:spPr>
        <p:txBody>
          <a:bodyPr wrap="square">
            <a:spAutoFit/>
          </a:bodyPr>
          <a:lstStyle/>
          <a:p>
            <a:r>
              <a:rPr lang="en-US" sz="1200">
                <a:latin typeface="Lub Dub Medium" panose="020B0603030403020204" pitchFamily="34" charset="0"/>
              </a:rPr>
              <a:t>*Quantitative assessment requires drug-specific calibrators. With no therapeutic levels, use can indicate ongoing drug effect.</a:t>
            </a:r>
          </a:p>
        </p:txBody>
      </p:sp>
      <p:sp>
        <p:nvSpPr>
          <p:cNvPr id="8" name="TextBox 7">
            <a:extLst>
              <a:ext uri="{FF2B5EF4-FFF2-40B4-BE49-F238E27FC236}">
                <a16:creationId xmlns:a16="http://schemas.microsoft.com/office/drawing/2014/main" id="{38B5E63F-D11B-642A-FA6F-554CB5E9AC20}"/>
              </a:ext>
            </a:extLst>
          </p:cNvPr>
          <p:cNvSpPr txBox="1"/>
          <p:nvPr/>
        </p:nvSpPr>
        <p:spPr>
          <a:xfrm>
            <a:off x="1714500" y="6838988"/>
            <a:ext cx="11201400" cy="646331"/>
          </a:xfrm>
          <a:prstGeom prst="rect">
            <a:avLst/>
          </a:prstGeom>
          <a:noFill/>
        </p:spPr>
        <p:txBody>
          <a:bodyPr wrap="square">
            <a:spAutoFit/>
          </a:bodyPr>
          <a:lstStyle/>
          <a:p>
            <a:r>
              <a:rPr lang="en-US" sz="1200">
                <a:latin typeface="Lub Dub Medium" panose="020B0603030403020204" pitchFamily="34" charset="0"/>
              </a:rPr>
              <a:t>ACT indicates activated clotting time; Anti-Xa, assay to measure anticoagulation activity; </a:t>
            </a:r>
            <a:r>
              <a:rPr lang="en-US" sz="1200" err="1">
                <a:latin typeface="Lub Dub Medium" panose="020B0603030403020204" pitchFamily="34" charset="0"/>
              </a:rPr>
              <a:t>aPCC</a:t>
            </a:r>
            <a:r>
              <a:rPr lang="en-US" sz="1200">
                <a:latin typeface="Lub Dub Medium" panose="020B0603030403020204" pitchFamily="34" charset="0"/>
              </a:rPr>
              <a:t>, activated prothrombin complex concentrate; </a:t>
            </a:r>
            <a:r>
              <a:rPr lang="en-US" sz="1200" err="1">
                <a:latin typeface="Lub Dub Medium" panose="020B0603030403020204" pitchFamily="34" charset="0"/>
              </a:rPr>
              <a:t>aPTT</a:t>
            </a:r>
            <a:r>
              <a:rPr lang="en-US" sz="1200">
                <a:latin typeface="Lub Dub Medium" panose="020B0603030403020204" pitchFamily="34" charset="0"/>
              </a:rPr>
              <a:t>, activated partial thromboplastin time; CYP, cytochrome; DOAC, direct oral anticoagulant; DTT, diluted thrombin time; ECT, </a:t>
            </a:r>
            <a:r>
              <a:rPr lang="en-US" sz="1200" err="1">
                <a:latin typeface="Lub Dub Medium" panose="020B0603030403020204" pitchFamily="34" charset="0"/>
              </a:rPr>
              <a:t>ecarin</a:t>
            </a:r>
            <a:r>
              <a:rPr lang="en-US" sz="1200">
                <a:latin typeface="Lub Dub Medium" panose="020B0603030403020204" pitchFamily="34" charset="0"/>
              </a:rPr>
              <a:t> clotting time; FFP, fresh frozen plasma; INR, international normalized ratio; PT, prothrombin; and 4F-PCC, 4-factor prothrombin complex concentrate.</a:t>
            </a:r>
          </a:p>
        </p:txBody>
      </p:sp>
    </p:spTree>
    <p:extLst>
      <p:ext uri="{BB962C8B-B14F-4D97-AF65-F5344CB8AC3E}">
        <p14:creationId xmlns:p14="http://schemas.microsoft.com/office/powerpoint/2010/main" val="26337291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57ED3-DEF4-BEBB-89BC-4CB2556E9962}"/>
              </a:ext>
            </a:extLst>
          </p:cNvPr>
          <p:cNvSpPr txBox="1"/>
          <p:nvPr/>
        </p:nvSpPr>
        <p:spPr>
          <a:xfrm>
            <a:off x="4880428" y="1066800"/>
            <a:ext cx="4869543" cy="523220"/>
          </a:xfrm>
          <a:prstGeom prst="rect">
            <a:avLst/>
          </a:prstGeom>
          <a:noFill/>
        </p:spPr>
        <p:txBody>
          <a:bodyPr wrap="square">
            <a:spAutoFit/>
          </a:bodyPr>
          <a:lstStyle/>
          <a:p>
            <a:r>
              <a:rPr lang="en-US" sz="2800">
                <a:latin typeface="Lub Dub Medium" panose="020B0603030403020204" pitchFamily="34" charset="0"/>
              </a:rPr>
              <a:t>Perioperative Beta Blockers</a:t>
            </a:r>
          </a:p>
        </p:txBody>
      </p:sp>
      <p:graphicFrame>
        <p:nvGraphicFramePr>
          <p:cNvPr id="3" name="Table 2">
            <a:extLst>
              <a:ext uri="{FF2B5EF4-FFF2-40B4-BE49-F238E27FC236}">
                <a16:creationId xmlns:a16="http://schemas.microsoft.com/office/drawing/2014/main" id="{01A197EB-7F3F-7737-750E-F16D3C8AC8F6}"/>
              </a:ext>
            </a:extLst>
          </p:cNvPr>
          <p:cNvGraphicFramePr>
            <a:graphicFrameLocks noGrp="1"/>
          </p:cNvGraphicFramePr>
          <p:nvPr>
            <p:extLst>
              <p:ext uri="{D42A27DB-BD31-4B8C-83A1-F6EECF244321}">
                <p14:modId xmlns:p14="http://schemas.microsoft.com/office/powerpoint/2010/main" val="1103645487"/>
              </p:ext>
            </p:extLst>
          </p:nvPr>
        </p:nvGraphicFramePr>
        <p:xfrm>
          <a:off x="2057400" y="1778315"/>
          <a:ext cx="10515599" cy="5384485"/>
        </p:xfrm>
        <a:graphic>
          <a:graphicData uri="http://schemas.openxmlformats.org/drawingml/2006/table">
            <a:tbl>
              <a:tblPr firstRow="1" firstCol="1" bandRow="1"/>
              <a:tblGrid>
                <a:gridCol w="992673">
                  <a:extLst>
                    <a:ext uri="{9D8B030D-6E8A-4147-A177-3AD203B41FA5}">
                      <a16:colId xmlns:a16="http://schemas.microsoft.com/office/drawing/2014/main" val="1870865317"/>
                    </a:ext>
                  </a:extLst>
                </a:gridCol>
                <a:gridCol w="1114653">
                  <a:extLst>
                    <a:ext uri="{9D8B030D-6E8A-4147-A177-3AD203B41FA5}">
                      <a16:colId xmlns:a16="http://schemas.microsoft.com/office/drawing/2014/main" val="3127212623"/>
                    </a:ext>
                  </a:extLst>
                </a:gridCol>
                <a:gridCol w="8408273">
                  <a:extLst>
                    <a:ext uri="{9D8B030D-6E8A-4147-A177-3AD203B41FA5}">
                      <a16:colId xmlns:a16="http://schemas.microsoft.com/office/drawing/2014/main" val="837917108"/>
                    </a:ext>
                  </a:extLst>
                </a:gridCol>
              </a:tblGrid>
              <a:tr h="939133">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 for Perioperative Beta Blockers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ea typeface="Calibri" panose="020F0502020204030204" pitchFamily="34"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906684"/>
                  </a:ext>
                </a:extLst>
              </a:tr>
              <a:tr h="444492">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243201"/>
                  </a:ext>
                </a:extLst>
              </a:tr>
              <a:tr h="1283543">
                <a:tc>
                  <a:txBody>
                    <a:bodyPr/>
                    <a:lstStyle/>
                    <a:p>
                      <a:pPr marL="0" marR="0" algn="ctr">
                        <a:lnSpc>
                          <a:spcPct val="150000"/>
                        </a:lnSpc>
                        <a:spcBef>
                          <a:spcPts val="0"/>
                        </a:spcBef>
                        <a:spcAft>
                          <a:spcPts val="0"/>
                        </a:spcAft>
                      </a:pPr>
                      <a:r>
                        <a:rPr lang="en-US" sz="1800" b="1" kern="100">
                          <a:solidFill>
                            <a:srgbClr val="000000"/>
                          </a:solidFill>
                          <a:effectLst/>
                          <a:highlight>
                            <a:srgbClr val="45A547"/>
                          </a:highlight>
                          <a:latin typeface="Times New Roman" panose="02020603050405020304" pitchFamily="18" charset="0"/>
                          <a:ea typeface="Calibri" panose="020F0502020204030204" pitchFamily="34" charset="0"/>
                          <a:cs typeface="Arial" panose="020B0604020202020204" pitchFamily="34" charset="0"/>
                        </a:rPr>
                        <a:t>1</a:t>
                      </a:r>
                      <a:endParaRPr lang="en-US" sz="1800" kern="1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tabLst>
                          <a:tab pos="196850" algn="l"/>
                        </a:tabLst>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on stable doses of beta blockers undergoing NCS, beta blockers should be continued through the perioperative period as appropriate based on the clinical circumstances.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972884"/>
                  </a:ext>
                </a:extLst>
              </a:tr>
              <a:tr h="1433774">
                <a:tc>
                  <a:txBody>
                    <a:bodyPr/>
                    <a:lstStyle/>
                    <a:p>
                      <a:pPr marL="0" marR="0" algn="ctr">
                        <a:lnSpc>
                          <a:spcPct val="150000"/>
                        </a:lnSpc>
                        <a:spcBef>
                          <a:spcPts val="0"/>
                        </a:spcBef>
                        <a:spcAft>
                          <a:spcPts val="0"/>
                        </a:spcAft>
                      </a:pPr>
                      <a:r>
                        <a:rPr lang="en-US" sz="1800" b="1" kern="10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tabLst>
                          <a:tab pos="196850" algn="l"/>
                        </a:tabLst>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scheduled for elective NCS who have a new indication for beta blockade, beta blockers may be initiated far enough before surgery (optimally &gt;7 days) to permit assessments of tolerability and drug titration if needed.</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439193"/>
                  </a:ext>
                </a:extLst>
              </a:tr>
              <a:tr h="1283543">
                <a:tc>
                  <a:txBody>
                    <a:bodyPr/>
                    <a:lstStyle/>
                    <a:p>
                      <a:pPr marL="0" marR="0" algn="ctr">
                        <a:lnSpc>
                          <a:spcPct val="150000"/>
                        </a:lnSpc>
                        <a:spcBef>
                          <a:spcPts val="0"/>
                        </a:spcBef>
                        <a:spcAft>
                          <a:spcPts val="0"/>
                        </a:spcAft>
                      </a:pPr>
                      <a:r>
                        <a:rPr lang="en-US" sz="1800" b="1" kern="100">
                          <a:solidFill>
                            <a:srgbClr val="000000"/>
                          </a:solidFill>
                          <a:effectLst/>
                          <a:highlight>
                            <a:srgbClr val="EF3824"/>
                          </a:highlight>
                          <a:latin typeface="Times New Roman" panose="02020603050405020304" pitchFamily="18" charset="0"/>
                          <a:ea typeface="Calibri" panose="020F0502020204030204" pitchFamily="34" charset="0"/>
                          <a:cs typeface="Arial" panose="020B0604020202020204" pitchFamily="34" charset="0"/>
                        </a:rPr>
                        <a:t>3: Harm</a:t>
                      </a:r>
                      <a:endParaRPr lang="en-US" sz="1800" kern="10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3"/>
                        <a:tabLst>
                          <a:tab pos="196850" algn="l"/>
                        </a:tabLst>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undergoing NCS and with no immediate need for beta blockers, beta blockers should not be initiated on the day of surgery due to increased risk for postoperative mortality.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276093"/>
                  </a:ext>
                </a:extLst>
              </a:tr>
            </a:tbl>
          </a:graphicData>
        </a:graphic>
      </p:graphicFrame>
    </p:spTree>
    <p:extLst>
      <p:ext uri="{BB962C8B-B14F-4D97-AF65-F5344CB8AC3E}">
        <p14:creationId xmlns:p14="http://schemas.microsoft.com/office/powerpoint/2010/main" val="8528498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88</a:t>
            </a:fld>
            <a:endParaRPr lang="en-US"/>
          </a:p>
        </p:txBody>
      </p:sp>
      <p:sp>
        <p:nvSpPr>
          <p:cNvPr id="2" name="TextBox 1">
            <a:extLst>
              <a:ext uri="{FF2B5EF4-FFF2-40B4-BE49-F238E27FC236}">
                <a16:creationId xmlns:a16="http://schemas.microsoft.com/office/drawing/2014/main" id="{9F92107D-7B7D-D626-DE11-EC165CF6B449}"/>
              </a:ext>
            </a:extLst>
          </p:cNvPr>
          <p:cNvSpPr txBox="1"/>
          <p:nvPr/>
        </p:nvSpPr>
        <p:spPr>
          <a:xfrm>
            <a:off x="3316513" y="1387373"/>
            <a:ext cx="7997372" cy="523220"/>
          </a:xfrm>
          <a:prstGeom prst="rect">
            <a:avLst/>
          </a:prstGeom>
          <a:noFill/>
        </p:spPr>
        <p:txBody>
          <a:bodyPr wrap="square">
            <a:spAutoFit/>
          </a:bodyPr>
          <a:lstStyle/>
          <a:p>
            <a:r>
              <a:rPr lang="en-US" sz="2800">
                <a:latin typeface="Lub Dub Medium" panose="020B0603030403020204" pitchFamily="34" charset="0"/>
              </a:rPr>
              <a:t>Perioperative Management of Blood Glucose </a:t>
            </a:r>
          </a:p>
        </p:txBody>
      </p:sp>
      <p:graphicFrame>
        <p:nvGraphicFramePr>
          <p:cNvPr id="3" name="Table 2">
            <a:extLst>
              <a:ext uri="{FF2B5EF4-FFF2-40B4-BE49-F238E27FC236}">
                <a16:creationId xmlns:a16="http://schemas.microsoft.com/office/drawing/2014/main" id="{DB903160-6AA5-FE5F-A04F-1521F91973DF}"/>
              </a:ext>
            </a:extLst>
          </p:cNvPr>
          <p:cNvGraphicFramePr>
            <a:graphicFrameLocks noGrp="1"/>
          </p:cNvGraphicFramePr>
          <p:nvPr>
            <p:extLst>
              <p:ext uri="{D42A27DB-BD31-4B8C-83A1-F6EECF244321}">
                <p14:modId xmlns:p14="http://schemas.microsoft.com/office/powerpoint/2010/main" val="3432668604"/>
              </p:ext>
            </p:extLst>
          </p:nvPr>
        </p:nvGraphicFramePr>
        <p:xfrm>
          <a:off x="2209800" y="2209800"/>
          <a:ext cx="10210799" cy="4317685"/>
        </p:xfrm>
        <a:graphic>
          <a:graphicData uri="http://schemas.openxmlformats.org/drawingml/2006/table">
            <a:tbl>
              <a:tblPr firstRow="1" firstCol="1" bandRow="1"/>
              <a:tblGrid>
                <a:gridCol w="1073499">
                  <a:extLst>
                    <a:ext uri="{9D8B030D-6E8A-4147-A177-3AD203B41FA5}">
                      <a16:colId xmlns:a16="http://schemas.microsoft.com/office/drawing/2014/main" val="1249732446"/>
                    </a:ext>
                  </a:extLst>
                </a:gridCol>
                <a:gridCol w="1216559">
                  <a:extLst>
                    <a:ext uri="{9D8B030D-6E8A-4147-A177-3AD203B41FA5}">
                      <a16:colId xmlns:a16="http://schemas.microsoft.com/office/drawing/2014/main" val="1564592120"/>
                    </a:ext>
                  </a:extLst>
                </a:gridCol>
                <a:gridCol w="7920741">
                  <a:extLst>
                    <a:ext uri="{9D8B030D-6E8A-4147-A177-3AD203B41FA5}">
                      <a16:colId xmlns:a16="http://schemas.microsoft.com/office/drawing/2014/main" val="1068990888"/>
                    </a:ext>
                  </a:extLst>
                </a:gridCol>
              </a:tblGrid>
              <a:tr h="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Perioperative Management of Blood Glucose</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14992136"/>
                  </a:ext>
                </a:extLst>
              </a:tr>
              <a:tr h="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069735"/>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with or at risk for diabetes who are scheduled for elective NCS, preoperative </a:t>
                      </a:r>
                      <a:r>
                        <a:rPr lang="en-US" sz="1800" b="1" spc="-4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hemoglobin A1c</a:t>
                      </a:r>
                      <a:r>
                        <a:rPr lang="en-US" sz="1800" spc="-4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 </a:t>
                      </a:r>
                      <a:r>
                        <a:rPr lang="en-US" sz="1800" b="1" spc="-40">
                          <a:solidFill>
                            <a:srgbClr val="000000"/>
                          </a:solidFill>
                          <a:effectLst/>
                          <a:highlight>
                            <a:srgbClr val="FFFFFF"/>
                          </a:highlight>
                          <a:latin typeface="Times New Roman" panose="02020603050405020304" pitchFamily="18" charset="0"/>
                          <a:ea typeface="Aptos" panose="020B0004020202020204" pitchFamily="34" charset="0"/>
                          <a:cs typeface="Arial" panose="020B0604020202020204" pitchFamily="34" charset="0"/>
                        </a:rPr>
                        <a:t>(</a:t>
                      </a:r>
                      <a:r>
                        <a:rPr lang="en-US" sz="1800" b="1">
                          <a:effectLst/>
                          <a:latin typeface="Times New Roman" panose="02020603050405020304" pitchFamily="18" charset="0"/>
                          <a:ea typeface="Aptos" panose="020B0004020202020204" pitchFamily="34" charset="0"/>
                          <a:cs typeface="Arial" panose="020B0604020202020204" pitchFamily="34" charset="0"/>
                        </a:rPr>
                        <a:t>HbA1C) testing is reasonable if it has not been performed in ≤3 months.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82127"/>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scheduled for NCS, SGLT2i should be discontinued 3 to 4 days* days before surgery to reduce the risk of perioperative metabolic acidosis.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870631"/>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3"/>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with diabetes or impaired glucose tolerance, continuation of metformin during the perioperative period is reasonable to maintain glycemic control.</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379661"/>
                  </a:ext>
                </a:extLst>
              </a:tr>
            </a:tbl>
          </a:graphicData>
        </a:graphic>
      </p:graphicFrame>
      <p:sp>
        <p:nvSpPr>
          <p:cNvPr id="6" name="TextBox 5">
            <a:extLst>
              <a:ext uri="{FF2B5EF4-FFF2-40B4-BE49-F238E27FC236}">
                <a16:creationId xmlns:a16="http://schemas.microsoft.com/office/drawing/2014/main" id="{C359C835-33EF-1C8B-2FDA-7DE5679A2D0B}"/>
              </a:ext>
            </a:extLst>
          </p:cNvPr>
          <p:cNvSpPr txBox="1"/>
          <p:nvPr/>
        </p:nvSpPr>
        <p:spPr>
          <a:xfrm>
            <a:off x="2209800" y="6653479"/>
            <a:ext cx="10363200" cy="276999"/>
          </a:xfrm>
          <a:prstGeom prst="rect">
            <a:avLst/>
          </a:prstGeom>
          <a:noFill/>
        </p:spPr>
        <p:txBody>
          <a:bodyPr wrap="square">
            <a:spAutoFit/>
          </a:bodyPr>
          <a:lstStyle/>
          <a:p>
            <a:r>
              <a:rPr lang="en-US" sz="1200">
                <a:latin typeface="Lub Dub Medium" panose="020B0603030403020204" pitchFamily="34" charset="0"/>
              </a:rPr>
              <a:t>*Canagliflozin, dapagliflozin, and empagliflozin should be stopped ≥3 days and ertugliflozin ≥4 days before scheduled surgery.</a:t>
            </a:r>
          </a:p>
        </p:txBody>
      </p:sp>
    </p:spTree>
    <p:extLst>
      <p:ext uri="{BB962C8B-B14F-4D97-AF65-F5344CB8AC3E}">
        <p14:creationId xmlns:p14="http://schemas.microsoft.com/office/powerpoint/2010/main" val="37607131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89</a:t>
            </a:fld>
            <a:endParaRPr kumimoji="0" lang="en-US" sz="800"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9306FBC4-9B48-2072-C6A5-52C4FE63B583}"/>
              </a:ext>
            </a:extLst>
          </p:cNvPr>
          <p:cNvSpPr txBox="1"/>
          <p:nvPr/>
        </p:nvSpPr>
        <p:spPr>
          <a:xfrm>
            <a:off x="2428874" y="3299192"/>
            <a:ext cx="9772651" cy="163121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a:ln>
                  <a:noFill/>
                </a:ln>
                <a:solidFill>
                  <a:prstClr val="black"/>
                </a:solidFill>
                <a:effectLst/>
                <a:uLnTx/>
                <a:uFillTx/>
                <a:latin typeface="Lub Dub Bold" panose="020B0803030403020204" pitchFamily="34" charset="0"/>
                <a:ea typeface="+mn-ea"/>
                <a:cs typeface="+mn-cs"/>
              </a:rPr>
              <a:t>Anesthetic Considerations and Intraoperative Management </a:t>
            </a:r>
          </a:p>
        </p:txBody>
      </p:sp>
    </p:spTree>
    <p:extLst>
      <p:ext uri="{BB962C8B-B14F-4D97-AF65-F5344CB8AC3E}">
        <p14:creationId xmlns:p14="http://schemas.microsoft.com/office/powerpoint/2010/main" val="240370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a:p>
        </p:txBody>
      </p:sp>
      <p:sp>
        <p:nvSpPr>
          <p:cNvPr id="2" name="Title 3">
            <a:extLst>
              <a:ext uri="{FF2B5EF4-FFF2-40B4-BE49-F238E27FC236}">
                <a16:creationId xmlns:a16="http://schemas.microsoft.com/office/drawing/2014/main" id="{D4285164-2D70-2F6D-CE84-938F2008075C}"/>
              </a:ext>
            </a:extLst>
          </p:cNvPr>
          <p:cNvSpPr>
            <a:spLocks noGrp="1"/>
          </p:cNvSpPr>
          <p:nvPr/>
        </p:nvSpPr>
        <p:spPr>
          <a:xfrm>
            <a:off x="4400550" y="20574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a:latin typeface="Lub Dub Medium" panose="020B0603030403020204" pitchFamily="34" charset="0"/>
              </a:rPr>
              <a:t>Top Take Home Messages</a:t>
            </a:r>
          </a:p>
        </p:txBody>
      </p:sp>
      <p:sp>
        <p:nvSpPr>
          <p:cNvPr id="4" name="TextBox 3">
            <a:extLst>
              <a:ext uri="{FF2B5EF4-FFF2-40B4-BE49-F238E27FC236}">
                <a16:creationId xmlns:a16="http://schemas.microsoft.com/office/drawing/2014/main" id="{48B4A7BC-AAC3-EAD2-5F7E-FDCC7C48A0B4}"/>
              </a:ext>
            </a:extLst>
          </p:cNvPr>
          <p:cNvSpPr txBox="1"/>
          <p:nvPr/>
        </p:nvSpPr>
        <p:spPr>
          <a:xfrm>
            <a:off x="2057400" y="2666999"/>
            <a:ext cx="10515600" cy="3046988"/>
          </a:xfrm>
          <a:prstGeom prst="rect">
            <a:avLst/>
          </a:prstGeom>
          <a:noFill/>
        </p:spPr>
        <p:txBody>
          <a:bodyPr wrap="square">
            <a:spAutoFit/>
          </a:bodyPr>
          <a:lstStyle/>
          <a:p>
            <a:r>
              <a:rPr lang="en-US" sz="3200" b="1">
                <a:latin typeface="Lub Dub Medium" panose="020B0603030403020204" pitchFamily="34" charset="0"/>
              </a:rPr>
              <a:t>5. </a:t>
            </a:r>
            <a:r>
              <a:rPr lang="en-US" sz="3200">
                <a:latin typeface="Lub Dub Medium" panose="020B0603030403020204" pitchFamily="34" charset="0"/>
              </a:rPr>
              <a:t>New therapies for management of diabetes, heart failure, and obesity have significant perioperative implications. Sodium-glucose cotransporter 2 inhibitors should be discontinued 3 to 4 days before surgery to minimize the risk of perioperative ketoacidosis associated with their use. </a:t>
            </a:r>
          </a:p>
        </p:txBody>
      </p:sp>
    </p:spTree>
    <p:extLst>
      <p:ext uri="{BB962C8B-B14F-4D97-AF65-F5344CB8AC3E}">
        <p14:creationId xmlns:p14="http://schemas.microsoft.com/office/powerpoint/2010/main" val="3163031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55F44F-A465-3EF8-88F4-6EF6D8E05EF2}"/>
              </a:ext>
            </a:extLst>
          </p:cNvPr>
          <p:cNvSpPr txBox="1"/>
          <p:nvPr/>
        </p:nvSpPr>
        <p:spPr>
          <a:xfrm>
            <a:off x="3525157" y="1295400"/>
            <a:ext cx="7580086" cy="523220"/>
          </a:xfrm>
          <a:prstGeom prst="rect">
            <a:avLst/>
          </a:prstGeom>
          <a:noFill/>
        </p:spPr>
        <p:txBody>
          <a:bodyPr wrap="square">
            <a:spAutoFit/>
          </a:bodyPr>
          <a:lstStyle/>
          <a:p>
            <a:r>
              <a:rPr lang="en-US" sz="2800">
                <a:latin typeface="Lub Dub Medium" panose="020B0603030403020204" pitchFamily="34" charset="0"/>
              </a:rPr>
              <a:t>Choice of Anesthetic Technique and Agent</a:t>
            </a:r>
          </a:p>
        </p:txBody>
      </p:sp>
      <p:graphicFrame>
        <p:nvGraphicFramePr>
          <p:cNvPr id="3" name="Table 2">
            <a:extLst>
              <a:ext uri="{FF2B5EF4-FFF2-40B4-BE49-F238E27FC236}">
                <a16:creationId xmlns:a16="http://schemas.microsoft.com/office/drawing/2014/main" id="{BEA82D27-D518-A040-4617-33F9A142C7F9}"/>
              </a:ext>
            </a:extLst>
          </p:cNvPr>
          <p:cNvGraphicFramePr>
            <a:graphicFrameLocks noGrp="1"/>
          </p:cNvGraphicFramePr>
          <p:nvPr>
            <p:extLst>
              <p:ext uri="{D42A27DB-BD31-4B8C-83A1-F6EECF244321}">
                <p14:modId xmlns:p14="http://schemas.microsoft.com/office/powerpoint/2010/main" val="2789808808"/>
              </p:ext>
            </p:extLst>
          </p:nvPr>
        </p:nvGraphicFramePr>
        <p:xfrm>
          <a:off x="2746473" y="2209800"/>
          <a:ext cx="9137453" cy="4580892"/>
        </p:xfrm>
        <a:graphic>
          <a:graphicData uri="http://schemas.openxmlformats.org/drawingml/2006/table">
            <a:tbl>
              <a:tblPr firstRow="1" firstCol="1" bandRow="1"/>
              <a:tblGrid>
                <a:gridCol w="1070909">
                  <a:extLst>
                    <a:ext uri="{9D8B030D-6E8A-4147-A177-3AD203B41FA5}">
                      <a16:colId xmlns:a16="http://schemas.microsoft.com/office/drawing/2014/main" val="2553642593"/>
                    </a:ext>
                  </a:extLst>
                </a:gridCol>
                <a:gridCol w="959433">
                  <a:extLst>
                    <a:ext uri="{9D8B030D-6E8A-4147-A177-3AD203B41FA5}">
                      <a16:colId xmlns:a16="http://schemas.microsoft.com/office/drawing/2014/main" val="4104098122"/>
                    </a:ext>
                  </a:extLst>
                </a:gridCol>
                <a:gridCol w="7107111">
                  <a:extLst>
                    <a:ext uri="{9D8B030D-6E8A-4147-A177-3AD203B41FA5}">
                      <a16:colId xmlns:a16="http://schemas.microsoft.com/office/drawing/2014/main" val="2422043620"/>
                    </a:ext>
                  </a:extLst>
                </a:gridCol>
              </a:tblGrid>
              <a:tr h="1097725">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cs typeface="Arial" panose="020B0604020202020204" pitchFamily="34" charset="0"/>
                        </a:rPr>
                        <a:t>Recommendations for Choice of Anesthetic Technique and Agent</a:t>
                      </a:r>
                      <a:endParaRPr lang="en-US" sz="1800" kern="1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21408797"/>
                  </a:ext>
                </a:extLst>
              </a:tr>
              <a:tr h="519553">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4811702"/>
                  </a:ext>
                </a:extLst>
              </a:tr>
              <a:tr h="1675897">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4E8AB7"/>
                          </a:highlight>
                          <a:latin typeface="Times New Roman" panose="02020603050405020304" pitchFamily="18" charset="0"/>
                          <a:ea typeface="Calibri" panose="020F0502020204030204" pitchFamily="34" charset="0"/>
                          <a:cs typeface="Arial" panose="020B0604020202020204" pitchFamily="34" charset="0"/>
                        </a:rPr>
                        <a:t>A</a:t>
                      </a:r>
                      <a:endParaRPr lang="en-US" sz="1800" kern="100">
                        <a:effectLst/>
                        <a:highlight>
                          <a:srgbClr val="4E8AB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Font typeface="+mj-lt"/>
                        <a:buAutoNum type="arabicPeriod"/>
                      </a:pPr>
                      <a:r>
                        <a:rPr lang="en-US" sz="1800" b="1" kern="100">
                          <a:effectLst/>
                          <a:latin typeface="Times New Roman" panose="02020603050405020304" pitchFamily="18" charset="0"/>
                          <a:ea typeface="Calibri" panose="020F0502020204030204" pitchFamily="34" charset="0"/>
                          <a:cs typeface="Arial" panose="020B0604020202020204" pitchFamily="34" charset="0"/>
                        </a:rPr>
                        <a:t>In patients undergoing NCS, use of a volatile-based anesthetic agent or total intravenous anesthesia is reasonable for general anesthesia with no apparent difference in associated cardiovascular events (</a:t>
                      </a:r>
                      <a:r>
                        <a:rPr lang="en-US" sz="1800" b="1" kern="100" err="1">
                          <a:effectLst/>
                          <a:latin typeface="Times New Roman" panose="02020603050405020304" pitchFamily="18" charset="0"/>
                          <a:ea typeface="Calibri" panose="020F0502020204030204" pitchFamily="34" charset="0"/>
                          <a:cs typeface="Arial" panose="020B0604020202020204" pitchFamily="34" charset="0"/>
                        </a:rPr>
                        <a:t>eg</a:t>
                      </a:r>
                      <a:r>
                        <a:rPr lang="en-US" sz="1800" b="1" kern="100">
                          <a:effectLst/>
                          <a:latin typeface="Times New Roman" panose="02020603050405020304" pitchFamily="18" charset="0"/>
                          <a:ea typeface="Calibri" panose="020F0502020204030204" pitchFamily="34" charset="0"/>
                          <a:cs typeface="Arial" panose="020B0604020202020204" pitchFamily="34" charset="0"/>
                        </a:rPr>
                        <a:t>, MI, ischemia).</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6854471"/>
                  </a:ext>
                </a:extLst>
              </a:tr>
              <a:tr h="1097725">
                <a:tc>
                  <a:txBody>
                    <a:bodyPr/>
                    <a:lstStyle/>
                    <a:p>
                      <a:pPr marL="0" marR="0" algn="ctr">
                        <a:lnSpc>
                          <a:spcPct val="150000"/>
                        </a:lnSpc>
                        <a:spcBef>
                          <a:spcPts val="0"/>
                        </a:spcBef>
                        <a:spcAft>
                          <a:spcPts val="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kern="100">
                          <a:effectLst/>
                          <a:latin typeface="Times New Roman" panose="02020603050405020304" pitchFamily="18" charset="0"/>
                          <a:ea typeface="Aptos" panose="020B0004020202020204" pitchFamily="34" charset="0"/>
                          <a:cs typeface="Arial" panose="020B0604020202020204" pitchFamily="34" charset="0"/>
                        </a:rPr>
                        <a:t>In patients undergoing NCS where neuraxial is feasible, either neuraxial or general anesthesia is reasonable with no apparent difference in associated cardiovascular events.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8151947"/>
                  </a:ext>
                </a:extLst>
              </a:tr>
            </a:tbl>
          </a:graphicData>
        </a:graphic>
      </p:graphicFrame>
    </p:spTree>
    <p:extLst>
      <p:ext uri="{BB962C8B-B14F-4D97-AF65-F5344CB8AC3E}">
        <p14:creationId xmlns:p14="http://schemas.microsoft.com/office/powerpoint/2010/main" val="3738768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91</a:t>
            </a:fld>
            <a:endParaRPr lang="en-US"/>
          </a:p>
        </p:txBody>
      </p:sp>
      <p:sp>
        <p:nvSpPr>
          <p:cNvPr id="2" name="TextBox 1">
            <a:extLst>
              <a:ext uri="{FF2B5EF4-FFF2-40B4-BE49-F238E27FC236}">
                <a16:creationId xmlns:a16="http://schemas.microsoft.com/office/drawing/2014/main" id="{A594F944-2B64-17A3-ADDE-9B3947FC9105}"/>
              </a:ext>
            </a:extLst>
          </p:cNvPr>
          <p:cNvSpPr txBox="1"/>
          <p:nvPr/>
        </p:nvSpPr>
        <p:spPr>
          <a:xfrm>
            <a:off x="4429578" y="1600200"/>
            <a:ext cx="5771243" cy="523220"/>
          </a:xfrm>
          <a:prstGeom prst="rect">
            <a:avLst/>
          </a:prstGeom>
          <a:noFill/>
        </p:spPr>
        <p:txBody>
          <a:bodyPr wrap="square">
            <a:spAutoFit/>
          </a:bodyPr>
          <a:lstStyle/>
          <a:p>
            <a:r>
              <a:rPr lang="en-US" sz="2800">
                <a:latin typeface="Lub Dub Medium" panose="020B0603030403020204" pitchFamily="34" charset="0"/>
              </a:rPr>
              <a:t>Perioperative Pain Management</a:t>
            </a:r>
          </a:p>
        </p:txBody>
      </p:sp>
      <p:graphicFrame>
        <p:nvGraphicFramePr>
          <p:cNvPr id="3" name="Table 2">
            <a:extLst>
              <a:ext uri="{FF2B5EF4-FFF2-40B4-BE49-F238E27FC236}">
                <a16:creationId xmlns:a16="http://schemas.microsoft.com/office/drawing/2014/main" id="{EA82CA25-355C-7120-C3C9-70C28E7554D4}"/>
              </a:ext>
            </a:extLst>
          </p:cNvPr>
          <p:cNvGraphicFramePr>
            <a:graphicFrameLocks noGrp="1"/>
          </p:cNvGraphicFramePr>
          <p:nvPr>
            <p:extLst>
              <p:ext uri="{D42A27DB-BD31-4B8C-83A1-F6EECF244321}">
                <p14:modId xmlns:p14="http://schemas.microsoft.com/office/powerpoint/2010/main" val="3567570037"/>
              </p:ext>
            </p:extLst>
          </p:nvPr>
        </p:nvGraphicFramePr>
        <p:xfrm>
          <a:off x="2971799" y="2566732"/>
          <a:ext cx="8686800" cy="4062668"/>
        </p:xfrm>
        <a:graphic>
          <a:graphicData uri="http://schemas.openxmlformats.org/drawingml/2006/table">
            <a:tbl>
              <a:tblPr firstRow="1" firstCol="1" bandRow="1"/>
              <a:tblGrid>
                <a:gridCol w="1191864">
                  <a:extLst>
                    <a:ext uri="{9D8B030D-6E8A-4147-A177-3AD203B41FA5}">
                      <a16:colId xmlns:a16="http://schemas.microsoft.com/office/drawing/2014/main" val="3808394032"/>
                    </a:ext>
                  </a:extLst>
                </a:gridCol>
                <a:gridCol w="959878">
                  <a:extLst>
                    <a:ext uri="{9D8B030D-6E8A-4147-A177-3AD203B41FA5}">
                      <a16:colId xmlns:a16="http://schemas.microsoft.com/office/drawing/2014/main" val="735803469"/>
                    </a:ext>
                  </a:extLst>
                </a:gridCol>
                <a:gridCol w="6535058">
                  <a:extLst>
                    <a:ext uri="{9D8B030D-6E8A-4147-A177-3AD203B41FA5}">
                      <a16:colId xmlns:a16="http://schemas.microsoft.com/office/drawing/2014/main" val="45654415"/>
                    </a:ext>
                  </a:extLst>
                </a:gridCol>
              </a:tblGrid>
              <a:tr h="520700">
                <a:tc gridSpan="3">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Recommendations for Perioperative Pain Management</a:t>
                      </a:r>
                      <a:endParaRPr lang="en-US" sz="1800">
                        <a:effectLst/>
                        <a:latin typeface="Aptos" panose="020B0004020202020204" pitchFamily="34" charset="0"/>
                        <a:cs typeface="Arial" panose="020B0604020202020204" pitchFamily="34" charset="0"/>
                      </a:endParaRPr>
                    </a:p>
                    <a:p>
                      <a:pPr marL="219710" marR="0" indent="-22860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49929606"/>
                  </a:ext>
                </a:extLst>
              </a:tr>
              <a:tr h="484505">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693111"/>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For patients undergoing major abdominal surgery, the use of epidural analgesia for postoperative pain relief is reasonable to decrease the incidence of perioperative cardiac events. </a:t>
                      </a:r>
                      <a:r>
                        <a:rPr lang="en-US" sz="1800" b="1">
                          <a:effectLst/>
                          <a:latin typeface="Times New Roman" panose="02020603050405020304" pitchFamily="18" charset="0"/>
                          <a:ea typeface="FrutigerLTStd-Light"/>
                          <a:cs typeface="Arial" panose="020B0604020202020204" pitchFamily="34" charset="0"/>
                        </a:rPr>
                        <a:t> </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929"/>
                  </a:ext>
                </a:extLst>
              </a:tr>
              <a:tr h="356235">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For patients with a hip fracture waiting for surgical repair, epidural analgesia may be considered to decrease the incidence of preoperative cardiac events.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8595881"/>
                  </a:ext>
                </a:extLst>
              </a:tr>
            </a:tbl>
          </a:graphicData>
        </a:graphic>
      </p:graphicFrame>
    </p:spTree>
    <p:extLst>
      <p:ext uri="{BB962C8B-B14F-4D97-AF65-F5344CB8AC3E}">
        <p14:creationId xmlns:p14="http://schemas.microsoft.com/office/powerpoint/2010/main" val="3659370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8781B1-BB30-D89D-AFF2-F7F4BA8B5B6F}"/>
              </a:ext>
            </a:extLst>
          </p:cNvPr>
          <p:cNvSpPr txBox="1"/>
          <p:nvPr/>
        </p:nvSpPr>
        <p:spPr>
          <a:xfrm>
            <a:off x="5605689" y="1600200"/>
            <a:ext cx="3419022" cy="523220"/>
          </a:xfrm>
          <a:prstGeom prst="rect">
            <a:avLst/>
          </a:prstGeom>
          <a:noFill/>
        </p:spPr>
        <p:txBody>
          <a:bodyPr wrap="square">
            <a:spAutoFit/>
          </a:bodyPr>
          <a:lstStyle/>
          <a:p>
            <a:r>
              <a:rPr lang="en-US" sz="2800">
                <a:latin typeface="Lub Dub Medium" panose="020B0603030403020204" pitchFamily="34" charset="0"/>
              </a:rPr>
              <a:t>Echocardiography</a:t>
            </a:r>
          </a:p>
        </p:txBody>
      </p:sp>
      <p:graphicFrame>
        <p:nvGraphicFramePr>
          <p:cNvPr id="3" name="Table 2">
            <a:extLst>
              <a:ext uri="{FF2B5EF4-FFF2-40B4-BE49-F238E27FC236}">
                <a16:creationId xmlns:a16="http://schemas.microsoft.com/office/drawing/2014/main" id="{69085B88-D4CA-F851-5EB7-AB0F309DE92F}"/>
              </a:ext>
            </a:extLst>
          </p:cNvPr>
          <p:cNvGraphicFramePr>
            <a:graphicFrameLocks noGrp="1"/>
          </p:cNvGraphicFramePr>
          <p:nvPr>
            <p:extLst>
              <p:ext uri="{D42A27DB-BD31-4B8C-83A1-F6EECF244321}">
                <p14:modId xmlns:p14="http://schemas.microsoft.com/office/powerpoint/2010/main" val="1936449080"/>
              </p:ext>
            </p:extLst>
          </p:nvPr>
        </p:nvGraphicFramePr>
        <p:xfrm>
          <a:off x="2789078" y="2514600"/>
          <a:ext cx="9052244" cy="4401123"/>
        </p:xfrm>
        <a:graphic>
          <a:graphicData uri="http://schemas.openxmlformats.org/drawingml/2006/table">
            <a:tbl>
              <a:tblPr firstRow="1" firstCol="1" bandRow="1"/>
              <a:tblGrid>
                <a:gridCol w="1173322">
                  <a:extLst>
                    <a:ext uri="{9D8B030D-6E8A-4147-A177-3AD203B41FA5}">
                      <a16:colId xmlns:a16="http://schemas.microsoft.com/office/drawing/2014/main" val="1304248078"/>
                    </a:ext>
                  </a:extLst>
                </a:gridCol>
                <a:gridCol w="1124010">
                  <a:extLst>
                    <a:ext uri="{9D8B030D-6E8A-4147-A177-3AD203B41FA5}">
                      <a16:colId xmlns:a16="http://schemas.microsoft.com/office/drawing/2014/main" val="2170563406"/>
                    </a:ext>
                  </a:extLst>
                </a:gridCol>
                <a:gridCol w="6754912">
                  <a:extLst>
                    <a:ext uri="{9D8B030D-6E8A-4147-A177-3AD203B41FA5}">
                      <a16:colId xmlns:a16="http://schemas.microsoft.com/office/drawing/2014/main" val="1531493385"/>
                    </a:ext>
                  </a:extLst>
                </a:gridCol>
              </a:tblGrid>
              <a:tr h="0">
                <a:tc gridSpan="3">
                  <a:txBody>
                    <a:bodyPr/>
                    <a:lstStyle/>
                    <a:p>
                      <a:pPr marL="0" marR="0" algn="ctr">
                        <a:lnSpc>
                          <a:spcPct val="150000"/>
                        </a:lnSpc>
                        <a:spcBef>
                          <a:spcPts val="0"/>
                        </a:spcBef>
                        <a:spcAft>
                          <a:spcPts val="0"/>
                        </a:spcAft>
                      </a:pPr>
                      <a:r>
                        <a:rPr lang="en-US" sz="1800" b="1">
                          <a:effectLst/>
                          <a:latin typeface="Times New Roman" panose="02020603050405020304" pitchFamily="18" charset="0"/>
                          <a:cs typeface="Arial" panose="020B0604020202020204" pitchFamily="34" charset="0"/>
                        </a:rPr>
                        <a:t>Recommendations for Echocardiography</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5363776"/>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unexplained hemodynamic instability undergoing NCS, the emergency use of perioperative TEE or </a:t>
                      </a:r>
                      <a:r>
                        <a:rPr lang="en-US" sz="1800" b="1" err="1">
                          <a:effectLst/>
                          <a:latin typeface="Times New Roman" panose="02020603050405020304" pitchFamily="18" charset="0"/>
                          <a:ea typeface="Times New Roman" panose="02020603050405020304" pitchFamily="18" charset="0"/>
                          <a:cs typeface="Arial" panose="020B0604020202020204" pitchFamily="34" charset="0"/>
                        </a:rPr>
                        <a:t>FoCUS</a:t>
                      </a:r>
                      <a:r>
                        <a:rPr lang="en-US" sz="1800" b="1">
                          <a:effectLst/>
                          <a:latin typeface="Times New Roman" panose="02020603050405020304" pitchFamily="18" charset="0"/>
                          <a:ea typeface="Times New Roman" panose="02020603050405020304" pitchFamily="18" charset="0"/>
                          <a:cs typeface="Arial" panose="020B0604020202020204" pitchFamily="34" charset="0"/>
                        </a:rPr>
                        <a:t> is reasonable to determine the cause if expertise is readily available.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061350"/>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undergoing NCS without risk factors or procedural risks for significant hemodynamic compromise, the routine use of intraoperative TEE is not recommended to screen for cardiac abnormalities or to monitor for myocardial ischemia.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171617"/>
                  </a:ext>
                </a:extLst>
              </a:tr>
            </a:tbl>
          </a:graphicData>
        </a:graphic>
      </p:graphicFrame>
    </p:spTree>
    <p:extLst>
      <p:ext uri="{BB962C8B-B14F-4D97-AF65-F5344CB8AC3E}">
        <p14:creationId xmlns:p14="http://schemas.microsoft.com/office/powerpoint/2010/main" val="6767563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93</a:t>
            </a:fld>
            <a:endParaRPr lang="en-US"/>
          </a:p>
        </p:txBody>
      </p:sp>
      <p:sp>
        <p:nvSpPr>
          <p:cNvPr id="2" name="TextBox 1">
            <a:extLst>
              <a:ext uri="{FF2B5EF4-FFF2-40B4-BE49-F238E27FC236}">
                <a16:creationId xmlns:a16="http://schemas.microsoft.com/office/drawing/2014/main" id="{B5079B18-8297-75F8-CA3F-79F31E52B3F5}"/>
              </a:ext>
            </a:extLst>
          </p:cNvPr>
          <p:cNvSpPr txBox="1"/>
          <p:nvPr/>
        </p:nvSpPr>
        <p:spPr>
          <a:xfrm>
            <a:off x="5605689" y="1905000"/>
            <a:ext cx="3419022" cy="523220"/>
          </a:xfrm>
          <a:prstGeom prst="rect">
            <a:avLst/>
          </a:prstGeom>
          <a:noFill/>
        </p:spPr>
        <p:txBody>
          <a:bodyPr wrap="square">
            <a:spAutoFit/>
          </a:bodyPr>
          <a:lstStyle/>
          <a:p>
            <a:r>
              <a:rPr lang="en-US" sz="2800">
                <a:latin typeface="Lub Dub Medium" panose="020B0603030403020204" pitchFamily="34" charset="0"/>
              </a:rPr>
              <a:t>Body Temperature </a:t>
            </a:r>
          </a:p>
        </p:txBody>
      </p:sp>
      <p:graphicFrame>
        <p:nvGraphicFramePr>
          <p:cNvPr id="3" name="Table 2">
            <a:extLst>
              <a:ext uri="{FF2B5EF4-FFF2-40B4-BE49-F238E27FC236}">
                <a16:creationId xmlns:a16="http://schemas.microsoft.com/office/drawing/2014/main" id="{A8F32F6F-BB83-8986-BA08-A97901833290}"/>
              </a:ext>
            </a:extLst>
          </p:cNvPr>
          <p:cNvGraphicFramePr>
            <a:graphicFrameLocks noGrp="1"/>
          </p:cNvGraphicFramePr>
          <p:nvPr>
            <p:extLst>
              <p:ext uri="{D42A27DB-BD31-4B8C-83A1-F6EECF244321}">
                <p14:modId xmlns:p14="http://schemas.microsoft.com/office/powerpoint/2010/main" val="2532392392"/>
              </p:ext>
            </p:extLst>
          </p:nvPr>
        </p:nvGraphicFramePr>
        <p:xfrm>
          <a:off x="2979737" y="2686398"/>
          <a:ext cx="8670926" cy="2856803"/>
        </p:xfrm>
        <a:graphic>
          <a:graphicData uri="http://schemas.openxmlformats.org/drawingml/2006/table">
            <a:tbl>
              <a:tblPr firstRow="1" firstCol="1" bandRow="1"/>
              <a:tblGrid>
                <a:gridCol w="1007562">
                  <a:extLst>
                    <a:ext uri="{9D8B030D-6E8A-4147-A177-3AD203B41FA5}">
                      <a16:colId xmlns:a16="http://schemas.microsoft.com/office/drawing/2014/main" val="1047907397"/>
                    </a:ext>
                  </a:extLst>
                </a:gridCol>
                <a:gridCol w="915650">
                  <a:extLst>
                    <a:ext uri="{9D8B030D-6E8A-4147-A177-3AD203B41FA5}">
                      <a16:colId xmlns:a16="http://schemas.microsoft.com/office/drawing/2014/main" val="2541430202"/>
                    </a:ext>
                  </a:extLst>
                </a:gridCol>
                <a:gridCol w="6747714">
                  <a:extLst>
                    <a:ext uri="{9D8B030D-6E8A-4147-A177-3AD203B41FA5}">
                      <a16:colId xmlns:a16="http://schemas.microsoft.com/office/drawing/2014/main" val="3495857995"/>
                    </a:ext>
                  </a:extLst>
                </a:gridCol>
              </a:tblGrid>
              <a:tr h="622364">
                <a:tc gridSpan="3">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 </a:t>
                      </a:r>
                      <a:r>
                        <a:rPr lang="en-US" sz="1800" b="1" kern="100">
                          <a:effectLst/>
                          <a:latin typeface="Times New Roman" panose="02020603050405020304" pitchFamily="18" charset="0"/>
                          <a:cs typeface="Arial" panose="020B0604020202020204" pitchFamily="34" charset="0"/>
                        </a:rPr>
                        <a:t>Recommendation for Body Temperature</a:t>
                      </a:r>
                      <a:endParaRPr lang="en-US" sz="1800" kern="100">
                        <a:effectLst/>
                        <a:latin typeface="Aptos" panose="020B0004020202020204" pitchFamily="34" charset="0"/>
                        <a:cs typeface="Arial" panose="020B0604020202020204" pitchFamily="34" charset="0"/>
                      </a:endParaRPr>
                    </a:p>
                    <a:p>
                      <a:pPr marL="0" marR="0" algn="ctr">
                        <a:lnSpc>
                          <a:spcPct val="150000"/>
                        </a:lnSpc>
                        <a:spcBef>
                          <a:spcPts val="0"/>
                        </a:spcBef>
                        <a:spcAft>
                          <a:spcPts val="800"/>
                        </a:spcAft>
                      </a:pPr>
                      <a:r>
                        <a:rPr lang="en-US" sz="1800" kern="100">
                          <a:effectLst/>
                          <a:latin typeface="Times New Roman" panose="02020603050405020304" pitchFamily="18" charset="0"/>
                          <a:cs typeface="Arial" panose="020B0604020202020204" pitchFamily="34" charset="0"/>
                        </a:rPr>
                        <a:t>Referenced studies that support the recommendation are summarized in the Online Data Supplement.</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92302466"/>
                  </a:ext>
                </a:extLst>
              </a:tr>
              <a:tr h="246444">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 </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202293"/>
                  </a:ext>
                </a:extLst>
              </a:tr>
              <a:tr h="246444">
                <a:tc>
                  <a:txBody>
                    <a:bodyPr/>
                    <a:lstStyle/>
                    <a:p>
                      <a:pPr marL="0" marR="0" algn="ctr">
                        <a:lnSpc>
                          <a:spcPct val="150000"/>
                        </a:lnSpc>
                        <a:spcBef>
                          <a:spcPts val="0"/>
                        </a:spcBef>
                        <a:spcAft>
                          <a:spcPts val="800"/>
                        </a:spcAft>
                      </a:pPr>
                      <a:r>
                        <a:rPr lang="en-US" sz="1800" b="1" kern="10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800"/>
                        </a:spcAft>
                      </a:pPr>
                      <a:r>
                        <a:rPr lang="en-US" sz="1800" b="1" kern="10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kern="1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kern="100">
                          <a:effectLst/>
                          <a:latin typeface="Times New Roman" panose="02020603050405020304" pitchFamily="18" charset="0"/>
                          <a:ea typeface="Calibri" panose="020F0502020204030204" pitchFamily="34" charset="0"/>
                          <a:cs typeface="Arial" panose="020B0604020202020204" pitchFamily="34" charset="0"/>
                        </a:rPr>
                        <a:t>In patients with CVD undergoing NCS, maintenance of normothermia is reasonable to avoid perioperative complications overall.</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085699"/>
                  </a:ext>
                </a:extLst>
              </a:tr>
            </a:tbl>
          </a:graphicData>
        </a:graphic>
      </p:graphicFrame>
    </p:spTree>
    <p:extLst>
      <p:ext uri="{BB962C8B-B14F-4D97-AF65-F5344CB8AC3E}">
        <p14:creationId xmlns:p14="http://schemas.microsoft.com/office/powerpoint/2010/main" val="25470529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0DF8D6-98EF-2FB7-75B1-350EBB13D6AE}"/>
              </a:ext>
            </a:extLst>
          </p:cNvPr>
          <p:cNvSpPr txBox="1"/>
          <p:nvPr/>
        </p:nvSpPr>
        <p:spPr>
          <a:xfrm>
            <a:off x="3450542" y="1905000"/>
            <a:ext cx="7729311" cy="523220"/>
          </a:xfrm>
          <a:prstGeom prst="rect">
            <a:avLst/>
          </a:prstGeom>
          <a:noFill/>
        </p:spPr>
        <p:txBody>
          <a:bodyPr wrap="square">
            <a:spAutoFit/>
          </a:bodyPr>
          <a:lstStyle/>
          <a:p>
            <a:r>
              <a:rPr lang="en-US" sz="2800">
                <a:latin typeface="Lub Dub Medium" panose="020B0603030403020204" pitchFamily="34" charset="0"/>
              </a:rPr>
              <a:t>Temporary Mechanical Circulatory Support </a:t>
            </a:r>
          </a:p>
        </p:txBody>
      </p:sp>
      <p:graphicFrame>
        <p:nvGraphicFramePr>
          <p:cNvPr id="3" name="Table 2">
            <a:extLst>
              <a:ext uri="{FF2B5EF4-FFF2-40B4-BE49-F238E27FC236}">
                <a16:creationId xmlns:a16="http://schemas.microsoft.com/office/drawing/2014/main" id="{AB57E986-E0D4-0E9F-F084-FCDD27C6B4AC}"/>
              </a:ext>
            </a:extLst>
          </p:cNvPr>
          <p:cNvGraphicFramePr>
            <a:graphicFrameLocks noGrp="1"/>
          </p:cNvGraphicFramePr>
          <p:nvPr>
            <p:extLst>
              <p:ext uri="{D42A27DB-BD31-4B8C-83A1-F6EECF244321}">
                <p14:modId xmlns:p14="http://schemas.microsoft.com/office/powerpoint/2010/main" val="4218086815"/>
              </p:ext>
            </p:extLst>
          </p:nvPr>
        </p:nvGraphicFramePr>
        <p:xfrm>
          <a:off x="2598736" y="2718784"/>
          <a:ext cx="9432925" cy="2792032"/>
        </p:xfrm>
        <a:graphic>
          <a:graphicData uri="http://schemas.openxmlformats.org/drawingml/2006/table">
            <a:tbl>
              <a:tblPr firstRow="1" firstCol="1" bandRow="1"/>
              <a:tblGrid>
                <a:gridCol w="1096107">
                  <a:extLst>
                    <a:ext uri="{9D8B030D-6E8A-4147-A177-3AD203B41FA5}">
                      <a16:colId xmlns:a16="http://schemas.microsoft.com/office/drawing/2014/main" val="4165316391"/>
                    </a:ext>
                  </a:extLst>
                </a:gridCol>
                <a:gridCol w="996117">
                  <a:extLst>
                    <a:ext uri="{9D8B030D-6E8A-4147-A177-3AD203B41FA5}">
                      <a16:colId xmlns:a16="http://schemas.microsoft.com/office/drawing/2014/main" val="3802513634"/>
                    </a:ext>
                  </a:extLst>
                </a:gridCol>
                <a:gridCol w="7340701">
                  <a:extLst>
                    <a:ext uri="{9D8B030D-6E8A-4147-A177-3AD203B41FA5}">
                      <a16:colId xmlns:a16="http://schemas.microsoft.com/office/drawing/2014/main" val="696344559"/>
                    </a:ext>
                  </a:extLst>
                </a:gridCol>
              </a:tblGrid>
              <a:tr h="440489">
                <a:tc gridSpan="3">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 </a:t>
                      </a:r>
                      <a:r>
                        <a:rPr lang="en-US" sz="1800" b="1" kern="100">
                          <a:effectLst/>
                          <a:latin typeface="Times New Roman" panose="02020603050405020304" pitchFamily="18" charset="0"/>
                          <a:cs typeface="Arial" panose="020B0604020202020204" pitchFamily="34" charset="0"/>
                        </a:rPr>
                        <a:t>Recommendation for Temporary Mechanical Circulatory Support</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88721279"/>
                  </a:ext>
                </a:extLst>
              </a:tr>
              <a:tr h="440489">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286205"/>
                  </a:ext>
                </a:extLst>
              </a:tr>
              <a:tr h="1911054">
                <a:tc>
                  <a:txBody>
                    <a:bodyPr/>
                    <a:lstStyle/>
                    <a:p>
                      <a:pPr marL="0" marR="0" algn="ctr">
                        <a:lnSpc>
                          <a:spcPct val="150000"/>
                        </a:lnSpc>
                        <a:spcBef>
                          <a:spcPts val="0"/>
                        </a:spcBef>
                        <a:spcAft>
                          <a:spcPts val="800"/>
                        </a:spcAft>
                      </a:pPr>
                      <a:r>
                        <a:rPr lang="en-US" sz="1800" b="1" kern="10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80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kern="100">
                          <a:solidFill>
                            <a:srgbClr val="333333"/>
                          </a:solidFill>
                          <a:effectLst/>
                          <a:latin typeface="Times New Roman" panose="02020603050405020304" pitchFamily="18" charset="0"/>
                          <a:ea typeface="Aptos" panose="020B0004020202020204" pitchFamily="34" charset="0"/>
                          <a:cs typeface="Arial" panose="020B0604020202020204" pitchFamily="34" charset="0"/>
                        </a:rPr>
                        <a:t>In patients with acute, severe hemodynamic instability and cardiopulmonary dysfunction undergoing urgent or emergency NCS, temporary MCS devices may be used preemptively or as rescue therapy.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225887"/>
                  </a:ext>
                </a:extLst>
              </a:tr>
            </a:tbl>
          </a:graphicData>
        </a:graphic>
      </p:graphicFrame>
    </p:spTree>
    <p:extLst>
      <p:ext uri="{BB962C8B-B14F-4D97-AF65-F5344CB8AC3E}">
        <p14:creationId xmlns:p14="http://schemas.microsoft.com/office/powerpoint/2010/main" val="11639656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95</a:t>
            </a:fld>
            <a:endParaRPr lang="en-US"/>
          </a:p>
        </p:txBody>
      </p:sp>
      <p:sp>
        <p:nvSpPr>
          <p:cNvPr id="2" name="TextBox 1">
            <a:extLst>
              <a:ext uri="{FF2B5EF4-FFF2-40B4-BE49-F238E27FC236}">
                <a16:creationId xmlns:a16="http://schemas.microsoft.com/office/drawing/2014/main" id="{2A8AE5DB-A1DB-AA45-CD1D-C37125EF91B3}"/>
              </a:ext>
            </a:extLst>
          </p:cNvPr>
          <p:cNvSpPr txBox="1"/>
          <p:nvPr/>
        </p:nvSpPr>
        <p:spPr>
          <a:xfrm>
            <a:off x="4773272" y="1600200"/>
            <a:ext cx="5083856" cy="523220"/>
          </a:xfrm>
          <a:prstGeom prst="rect">
            <a:avLst/>
          </a:prstGeom>
          <a:noFill/>
        </p:spPr>
        <p:txBody>
          <a:bodyPr wrap="square">
            <a:spAutoFit/>
          </a:bodyPr>
          <a:lstStyle/>
          <a:p>
            <a:r>
              <a:rPr lang="en-US" sz="2800">
                <a:latin typeface="Lub Dub Medium" panose="020B0603030403020204" pitchFamily="34" charset="0"/>
              </a:rPr>
              <a:t>Pulmonary Artery Catheters</a:t>
            </a:r>
          </a:p>
        </p:txBody>
      </p:sp>
      <p:graphicFrame>
        <p:nvGraphicFramePr>
          <p:cNvPr id="3" name="Table 2">
            <a:extLst>
              <a:ext uri="{FF2B5EF4-FFF2-40B4-BE49-F238E27FC236}">
                <a16:creationId xmlns:a16="http://schemas.microsoft.com/office/drawing/2014/main" id="{93D8EB7C-F5BF-06E9-E485-FAE6F44DC360}"/>
              </a:ext>
            </a:extLst>
          </p:cNvPr>
          <p:cNvGraphicFramePr>
            <a:graphicFrameLocks noGrp="1"/>
          </p:cNvGraphicFramePr>
          <p:nvPr>
            <p:extLst>
              <p:ext uri="{D42A27DB-BD31-4B8C-83A1-F6EECF244321}">
                <p14:modId xmlns:p14="http://schemas.microsoft.com/office/powerpoint/2010/main" val="2903503993"/>
              </p:ext>
            </p:extLst>
          </p:nvPr>
        </p:nvGraphicFramePr>
        <p:xfrm>
          <a:off x="2408237" y="2514600"/>
          <a:ext cx="9813925" cy="3947924"/>
        </p:xfrm>
        <a:graphic>
          <a:graphicData uri="http://schemas.openxmlformats.org/drawingml/2006/table">
            <a:tbl>
              <a:tblPr firstRow="1" firstCol="1" bandRow="1"/>
              <a:tblGrid>
                <a:gridCol w="1140378">
                  <a:extLst>
                    <a:ext uri="{9D8B030D-6E8A-4147-A177-3AD203B41FA5}">
                      <a16:colId xmlns:a16="http://schemas.microsoft.com/office/drawing/2014/main" val="2509486769"/>
                    </a:ext>
                  </a:extLst>
                </a:gridCol>
                <a:gridCol w="1036351">
                  <a:extLst>
                    <a:ext uri="{9D8B030D-6E8A-4147-A177-3AD203B41FA5}">
                      <a16:colId xmlns:a16="http://schemas.microsoft.com/office/drawing/2014/main" val="2109683925"/>
                    </a:ext>
                  </a:extLst>
                </a:gridCol>
                <a:gridCol w="7637196">
                  <a:extLst>
                    <a:ext uri="{9D8B030D-6E8A-4147-A177-3AD203B41FA5}">
                      <a16:colId xmlns:a16="http://schemas.microsoft.com/office/drawing/2014/main" val="720395363"/>
                    </a:ext>
                  </a:extLst>
                </a:gridCol>
              </a:tblGrid>
              <a:tr h="520764">
                <a:tc gridSpan="3">
                  <a:txBody>
                    <a:bodyPr/>
                    <a:lstStyle/>
                    <a:p>
                      <a:pPr marL="0" marR="0" algn="ctr">
                        <a:lnSpc>
                          <a:spcPct val="150000"/>
                        </a:lnSpc>
                        <a:spcBef>
                          <a:spcPts val="0"/>
                        </a:spcBef>
                        <a:spcAft>
                          <a:spcPts val="0"/>
                        </a:spcAft>
                      </a:pPr>
                      <a:r>
                        <a:rPr lang="en-US" sz="1800" b="1" kern="100">
                          <a:effectLst/>
                          <a:latin typeface="Times New Roman" panose="02020603050405020304" pitchFamily="18" charset="0"/>
                          <a:cs typeface="Arial" panose="020B0604020202020204" pitchFamily="34" charset="0"/>
                        </a:rPr>
                        <a:t>Recommendations for Pulmonary Artery Catheters </a:t>
                      </a:r>
                      <a:endParaRPr lang="en-US" sz="1800" kern="1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kern="100">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kern="1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80904972"/>
                  </a:ext>
                </a:extLst>
              </a:tr>
              <a:tr h="246444">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800"/>
                        </a:spcAft>
                      </a:pPr>
                      <a:r>
                        <a:rPr lang="en-US" sz="1800" b="1" kern="10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756180"/>
                  </a:ext>
                </a:extLst>
              </a:tr>
              <a:tr h="795084">
                <a:tc>
                  <a:txBody>
                    <a:bodyPr/>
                    <a:lstStyle/>
                    <a:p>
                      <a:pPr marL="0" marR="0" algn="ctr">
                        <a:lnSpc>
                          <a:spcPct val="150000"/>
                        </a:lnSpc>
                        <a:spcBef>
                          <a:spcPts val="0"/>
                        </a:spcBef>
                        <a:spcAft>
                          <a:spcPts val="800"/>
                        </a:spcAft>
                      </a:pPr>
                      <a:r>
                        <a:rPr lang="en-US" sz="1800" b="1" kern="10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800"/>
                        </a:spcAft>
                      </a:pPr>
                      <a:r>
                        <a:rPr lang="en-US" sz="1800" b="1" kern="100">
                          <a:solidFill>
                            <a:srgbClr val="000000"/>
                          </a:solidFill>
                          <a:effectLst/>
                          <a:highlight>
                            <a:srgbClr val="C4D9F0"/>
                          </a:highlight>
                          <a:latin typeface="Times New Roman" panose="02020603050405020304" pitchFamily="18" charset="0"/>
                          <a:ea typeface="Calibri" panose="020F0502020204030204" pitchFamily="34" charset="0"/>
                          <a:cs typeface="Arial" panose="020B0604020202020204" pitchFamily="34" charset="0"/>
                        </a:rPr>
                        <a:t>C-LD</a:t>
                      </a:r>
                      <a:endParaRPr lang="en-US" sz="1800" kern="1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Clr>
                          <a:srgbClr val="000000"/>
                        </a:buClr>
                        <a:buFont typeface="+mj-lt"/>
                        <a:buAutoNum type="arabicPeriod"/>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 patients with CVD undergoing NCS, the use of PA catheterization may be considered when underlying medical conditions that significantly affect hemodynamics (</a:t>
                      </a:r>
                      <a:r>
                        <a:rPr lang="en-US" sz="1800" b="1" kern="100" err="1">
                          <a:solidFill>
                            <a:srgbClr val="000000"/>
                          </a:solidFill>
                          <a:effectLst/>
                          <a:latin typeface="Times New Roman" panose="02020603050405020304" pitchFamily="18" charset="0"/>
                          <a:ea typeface="Aptos" panose="020B0004020202020204" pitchFamily="34" charset="0"/>
                          <a:cs typeface="Arial" panose="020B0604020202020204" pitchFamily="34" charset="0"/>
                        </a:rPr>
                        <a:t>eg</a:t>
                      </a: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 decompensated HF, severe valvular disease, combined shock states, pulmonary HTN) cannot be corrected before surgery.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02745"/>
                  </a:ext>
                </a:extLst>
              </a:tr>
              <a:tr h="457200">
                <a:tc>
                  <a:txBody>
                    <a:bodyPr/>
                    <a:lstStyle/>
                    <a:p>
                      <a:pPr marL="0" marR="0" algn="ctr">
                        <a:lnSpc>
                          <a:spcPct val="150000"/>
                        </a:lnSpc>
                        <a:spcBef>
                          <a:spcPts val="0"/>
                        </a:spcBef>
                        <a:spcAft>
                          <a:spcPts val="800"/>
                        </a:spcAft>
                      </a:pPr>
                      <a:r>
                        <a:rPr lang="en-US" sz="1800" b="1" kern="100">
                          <a:solidFill>
                            <a:srgbClr val="000000"/>
                          </a:solidFill>
                          <a:effectLst/>
                          <a:highlight>
                            <a:srgbClr val="F37321"/>
                          </a:highlight>
                          <a:latin typeface="Times New Roman" panose="02020603050405020304" pitchFamily="18" charset="0"/>
                          <a:ea typeface="Calibri" panose="020F0502020204030204" pitchFamily="34" charset="0"/>
                          <a:cs typeface="Arial" panose="020B0604020202020204" pitchFamily="34" charset="0"/>
                        </a:rPr>
                        <a:t>3: No benefit</a:t>
                      </a:r>
                      <a:endParaRPr lang="en-US" sz="1800" kern="1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800"/>
                        </a:spcAft>
                      </a:pPr>
                      <a:r>
                        <a:rPr lang="en-US" sz="1800" b="1" kern="100">
                          <a:solidFill>
                            <a:srgbClr val="000000"/>
                          </a:solidFill>
                          <a:effectLst/>
                          <a:highlight>
                            <a:srgbClr val="4E8AB7"/>
                          </a:highlight>
                          <a:latin typeface="Times New Roman" panose="02020603050405020304" pitchFamily="18" charset="0"/>
                          <a:ea typeface="Calibri" panose="020F0502020204030204" pitchFamily="34" charset="0"/>
                          <a:cs typeface="Arial" panose="020B0604020202020204" pitchFamily="34" charset="0"/>
                        </a:rPr>
                        <a:t>A</a:t>
                      </a:r>
                      <a:endParaRPr lang="en-US" sz="1800" kern="100">
                        <a:effectLst/>
                        <a:highlight>
                          <a:srgbClr val="4E8AB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Clr>
                          <a:srgbClr val="000000"/>
                        </a:buClr>
                        <a:buFont typeface="+mj-lt"/>
                        <a:buAutoNum type="arabicPeriod" startAt="2"/>
                      </a:pPr>
                      <a:r>
                        <a:rPr lang="en-US" sz="1800" b="1" kern="100">
                          <a:solidFill>
                            <a:srgbClr val="000000"/>
                          </a:solidFill>
                          <a:effectLst/>
                          <a:latin typeface="Times New Roman" panose="02020603050405020304" pitchFamily="18" charset="0"/>
                          <a:ea typeface="Aptos" panose="020B0004020202020204" pitchFamily="34" charset="0"/>
                          <a:cs typeface="Arial" panose="020B0604020202020204" pitchFamily="34" charset="0"/>
                        </a:rPr>
                        <a:t>In patients with CVD undergoing NCS, routine use of PA catheterization is not recommended to reduce morbidity or mortality.</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0867451"/>
                  </a:ext>
                </a:extLst>
              </a:tr>
            </a:tbl>
          </a:graphicData>
        </a:graphic>
      </p:graphicFrame>
    </p:spTree>
    <p:extLst>
      <p:ext uri="{BB962C8B-B14F-4D97-AF65-F5344CB8AC3E}">
        <p14:creationId xmlns:p14="http://schemas.microsoft.com/office/powerpoint/2010/main" val="33989791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C0A25-FA37-5CE7-9BAF-A89483B3B971}"/>
              </a:ext>
            </a:extLst>
          </p:cNvPr>
          <p:cNvSpPr txBox="1"/>
          <p:nvPr/>
        </p:nvSpPr>
        <p:spPr>
          <a:xfrm>
            <a:off x="4139236" y="1600200"/>
            <a:ext cx="6351928" cy="523220"/>
          </a:xfrm>
          <a:prstGeom prst="rect">
            <a:avLst/>
          </a:prstGeom>
          <a:noFill/>
        </p:spPr>
        <p:txBody>
          <a:bodyPr wrap="square">
            <a:spAutoFit/>
          </a:bodyPr>
          <a:lstStyle/>
          <a:p>
            <a:r>
              <a:rPr lang="en-US" sz="2800">
                <a:latin typeface="Lub Dub Medium" panose="020B0603030403020204" pitchFamily="34" charset="0"/>
              </a:rPr>
              <a:t>Perioperative Anemia Management</a:t>
            </a:r>
          </a:p>
        </p:txBody>
      </p:sp>
      <p:graphicFrame>
        <p:nvGraphicFramePr>
          <p:cNvPr id="3" name="Table 2">
            <a:extLst>
              <a:ext uri="{FF2B5EF4-FFF2-40B4-BE49-F238E27FC236}">
                <a16:creationId xmlns:a16="http://schemas.microsoft.com/office/drawing/2014/main" id="{617CBE48-AEB8-47F6-EC6D-6A971173A51A}"/>
              </a:ext>
            </a:extLst>
          </p:cNvPr>
          <p:cNvGraphicFramePr>
            <a:graphicFrameLocks noGrp="1"/>
          </p:cNvGraphicFramePr>
          <p:nvPr>
            <p:extLst>
              <p:ext uri="{D42A27DB-BD31-4B8C-83A1-F6EECF244321}">
                <p14:modId xmlns:p14="http://schemas.microsoft.com/office/powerpoint/2010/main" val="1426320467"/>
              </p:ext>
            </p:extLst>
          </p:nvPr>
        </p:nvGraphicFramePr>
        <p:xfrm>
          <a:off x="2706687" y="2514600"/>
          <a:ext cx="9217025" cy="4359404"/>
        </p:xfrm>
        <a:graphic>
          <a:graphicData uri="http://schemas.openxmlformats.org/drawingml/2006/table">
            <a:tbl>
              <a:tblPr firstRow="1" firstCol="1" bandRow="1"/>
              <a:tblGrid>
                <a:gridCol w="1325871">
                  <a:extLst>
                    <a:ext uri="{9D8B030D-6E8A-4147-A177-3AD203B41FA5}">
                      <a16:colId xmlns:a16="http://schemas.microsoft.com/office/drawing/2014/main" val="3657628912"/>
                    </a:ext>
                  </a:extLst>
                </a:gridCol>
                <a:gridCol w="1242080">
                  <a:extLst>
                    <a:ext uri="{9D8B030D-6E8A-4147-A177-3AD203B41FA5}">
                      <a16:colId xmlns:a16="http://schemas.microsoft.com/office/drawing/2014/main" val="214994053"/>
                    </a:ext>
                  </a:extLst>
                </a:gridCol>
                <a:gridCol w="6649074">
                  <a:extLst>
                    <a:ext uri="{9D8B030D-6E8A-4147-A177-3AD203B41FA5}">
                      <a16:colId xmlns:a16="http://schemas.microsoft.com/office/drawing/2014/main" val="3137918764"/>
                    </a:ext>
                  </a:extLst>
                </a:gridCol>
              </a:tblGrid>
              <a:tr h="0">
                <a:tc gridSpan="3">
                  <a:txBody>
                    <a:bodyPr/>
                    <a:lstStyle/>
                    <a:p>
                      <a:pPr marL="0" marR="0" algn="ctr">
                        <a:lnSpc>
                          <a:spcPct val="150000"/>
                        </a:lnSpc>
                        <a:spcBef>
                          <a:spcPts val="0"/>
                        </a:spcBef>
                        <a:spcAft>
                          <a:spcPts val="0"/>
                        </a:spcAft>
                      </a:pPr>
                      <a:r>
                        <a:rPr lang="en-US" sz="1800">
                          <a:effectLst/>
                          <a:latin typeface="Times New Roman" panose="02020603050405020304" pitchFamily="18" charset="0"/>
                          <a:ea typeface="Aptos" panose="020B0004020202020204" pitchFamily="34" charset="0"/>
                          <a:cs typeface="Arial" panose="020B0604020202020204" pitchFamily="34" charset="0"/>
                        </a:rPr>
                        <a:t> </a:t>
                      </a:r>
                      <a:r>
                        <a:rPr lang="en-US" sz="1800" b="1">
                          <a:effectLst/>
                          <a:latin typeface="Times New Roman" panose="02020603050405020304" pitchFamily="18" charset="0"/>
                          <a:cs typeface="Arial" panose="020B0604020202020204" pitchFamily="34" charset="0"/>
                        </a:rPr>
                        <a:t>Recommendations for Perioperative Anemia Management</a:t>
                      </a:r>
                      <a:endParaRPr lang="en-US" sz="1800">
                        <a:effectLst/>
                        <a:latin typeface="Aptos" panose="020B0004020202020204" pitchFamily="34" charset="0"/>
                        <a:cs typeface="Arial" panose="020B0604020202020204" pitchFamily="34" charset="0"/>
                      </a:endParaRPr>
                    </a:p>
                    <a:p>
                      <a:pPr marL="0" marR="0" algn="ctr">
                        <a:lnSpc>
                          <a:spcPct val="150000"/>
                        </a:lnSpc>
                        <a:spcBef>
                          <a:spcPts val="0"/>
                        </a:spcBef>
                        <a:spcAft>
                          <a:spcPts val="0"/>
                        </a:spcAft>
                      </a:pPr>
                      <a:r>
                        <a:rPr lang="en-US" sz="1800">
                          <a:effectLst/>
                          <a:latin typeface="Times New Roman" panose="02020603050405020304" pitchFamily="18" charset="0"/>
                          <a:cs typeface="Arial" panose="020B0604020202020204" pitchFamily="34" charset="0"/>
                        </a:rPr>
                        <a:t>Referenced studies that support the recommendations are summarized in the Online Data Supplement. </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91036360"/>
                  </a:ext>
                </a:extLst>
              </a:tr>
              <a:tr h="0">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Aptos" panose="020B0004020202020204" pitchFamily="34" charset="0"/>
                          <a:cs typeface="Arial" panose="020B0604020202020204" pitchFamily="34" charset="0"/>
                        </a:rPr>
                        <a:t>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1099322"/>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4E8AB7"/>
                          </a:highlight>
                          <a:latin typeface="Times New Roman" panose="02020603050405020304" pitchFamily="18" charset="0"/>
                          <a:ea typeface="Calibri" panose="020F0502020204030204" pitchFamily="34" charset="0"/>
                          <a:cs typeface="Arial" panose="020B0604020202020204" pitchFamily="34" charset="0"/>
                        </a:rPr>
                        <a:t>A</a:t>
                      </a:r>
                      <a:endParaRPr lang="en-US" sz="1800">
                        <a:effectLst/>
                        <a:highlight>
                          <a:srgbClr val="4E8AB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150000"/>
                        </a:lnSpc>
                        <a:spcBef>
                          <a:spcPts val="0"/>
                        </a:spcBef>
                        <a:spcAft>
                          <a:spcPts val="0"/>
                        </a:spcAft>
                        <a:buFont typeface="+mj-lt"/>
                        <a:buAutoNum type="arabicPeriod"/>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having NCS with expected blood loss, tranexamic acid is reasonable to reduce intraoperative blood loss, reduce transfusions, and avoid anemia.</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270241"/>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a:effectLst/>
                          <a:latin typeface="Times New Roman" panose="02020603050405020304" pitchFamily="18" charset="0"/>
                          <a:ea typeface="Aptos" panose="020B0004020202020204" pitchFamily="34" charset="0"/>
                          <a:cs typeface="Arial" panose="020B0604020202020204" pitchFamily="34" charset="0"/>
                        </a:rPr>
                        <a:t>In patients with iron deficiency anemia having elective NCS, iron therapy (either oral or intravenous) administered preoperatively is reasonable to reduce blood transfusions and to increase Hgb.</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729842"/>
                  </a:ext>
                </a:extLst>
              </a:tr>
            </a:tbl>
          </a:graphicData>
        </a:graphic>
      </p:graphicFrame>
    </p:spTree>
    <p:extLst>
      <p:ext uri="{BB962C8B-B14F-4D97-AF65-F5344CB8AC3E}">
        <p14:creationId xmlns:p14="http://schemas.microsoft.com/office/powerpoint/2010/main" val="3635583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E97A1E-2D74-190E-7D01-9BD39A59B7B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97</a:t>
            </a:fld>
            <a:endParaRPr kumimoji="0" lang="en-US" sz="800"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9306FBC4-9B48-2072-C6A5-52C4FE63B583}"/>
              </a:ext>
            </a:extLst>
          </p:cNvPr>
          <p:cNvSpPr txBox="1"/>
          <p:nvPr/>
        </p:nvSpPr>
        <p:spPr>
          <a:xfrm>
            <a:off x="2428874" y="2914471"/>
            <a:ext cx="9772651" cy="240065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a:ln>
                  <a:noFill/>
                </a:ln>
                <a:solidFill>
                  <a:prstClr val="black"/>
                </a:solidFill>
                <a:effectLst/>
                <a:uLnTx/>
                <a:uFillTx/>
                <a:latin typeface="Lub Dub Bold" panose="020B0803030403020204" pitchFamily="34" charset="0"/>
                <a:ea typeface="+mn-ea"/>
                <a:cs typeface="+mn-cs"/>
              </a:rPr>
              <a:t>Perioperative Surveillance and Management of Myocardial Injury and Infarction</a:t>
            </a:r>
          </a:p>
        </p:txBody>
      </p:sp>
    </p:spTree>
    <p:extLst>
      <p:ext uri="{BB962C8B-B14F-4D97-AF65-F5344CB8AC3E}">
        <p14:creationId xmlns:p14="http://schemas.microsoft.com/office/powerpoint/2010/main" val="20204681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98</a:t>
            </a:fld>
            <a:endParaRPr lang="en-US"/>
          </a:p>
        </p:txBody>
      </p:sp>
      <p:sp>
        <p:nvSpPr>
          <p:cNvPr id="2" name="TextBox 1">
            <a:extLst>
              <a:ext uri="{FF2B5EF4-FFF2-40B4-BE49-F238E27FC236}">
                <a16:creationId xmlns:a16="http://schemas.microsoft.com/office/drawing/2014/main" id="{E25C2FFC-2550-1EEE-F73D-712DF0786B13}"/>
              </a:ext>
            </a:extLst>
          </p:cNvPr>
          <p:cNvSpPr txBox="1"/>
          <p:nvPr/>
        </p:nvSpPr>
        <p:spPr>
          <a:xfrm>
            <a:off x="2668584" y="1143000"/>
            <a:ext cx="9293227" cy="954107"/>
          </a:xfrm>
          <a:prstGeom prst="rect">
            <a:avLst/>
          </a:prstGeom>
          <a:noFill/>
        </p:spPr>
        <p:txBody>
          <a:bodyPr wrap="square">
            <a:spAutoFit/>
          </a:bodyPr>
          <a:lstStyle/>
          <a:p>
            <a:r>
              <a:rPr lang="en-US" sz="2800">
                <a:latin typeface="Lub Dub Medium" panose="020B0603030403020204" pitchFamily="34" charset="0"/>
              </a:rPr>
              <a:t>Myocardial Injury After Noncardiac Surgery Surveillance and Management </a:t>
            </a:r>
          </a:p>
        </p:txBody>
      </p:sp>
      <p:graphicFrame>
        <p:nvGraphicFramePr>
          <p:cNvPr id="3" name="Table 2">
            <a:extLst>
              <a:ext uri="{FF2B5EF4-FFF2-40B4-BE49-F238E27FC236}">
                <a16:creationId xmlns:a16="http://schemas.microsoft.com/office/drawing/2014/main" id="{41FCAB8E-E031-866C-F0F5-4155280E107A}"/>
              </a:ext>
            </a:extLst>
          </p:cNvPr>
          <p:cNvGraphicFramePr>
            <a:graphicFrameLocks noGrp="1"/>
          </p:cNvGraphicFramePr>
          <p:nvPr>
            <p:extLst>
              <p:ext uri="{D42A27DB-BD31-4B8C-83A1-F6EECF244321}">
                <p14:modId xmlns:p14="http://schemas.microsoft.com/office/powerpoint/2010/main" val="4040202723"/>
              </p:ext>
            </p:extLst>
          </p:nvPr>
        </p:nvGraphicFramePr>
        <p:xfrm>
          <a:off x="2668585" y="2357435"/>
          <a:ext cx="9293227" cy="4729165"/>
        </p:xfrm>
        <a:graphic>
          <a:graphicData uri="http://schemas.openxmlformats.org/drawingml/2006/table">
            <a:tbl>
              <a:tblPr firstRow="1" firstCol="1" bandRow="1"/>
              <a:tblGrid>
                <a:gridCol w="1063503">
                  <a:extLst>
                    <a:ext uri="{9D8B030D-6E8A-4147-A177-3AD203B41FA5}">
                      <a16:colId xmlns:a16="http://schemas.microsoft.com/office/drawing/2014/main" val="329211597"/>
                    </a:ext>
                  </a:extLst>
                </a:gridCol>
                <a:gridCol w="975044">
                  <a:extLst>
                    <a:ext uri="{9D8B030D-6E8A-4147-A177-3AD203B41FA5}">
                      <a16:colId xmlns:a16="http://schemas.microsoft.com/office/drawing/2014/main" val="2726809749"/>
                    </a:ext>
                  </a:extLst>
                </a:gridCol>
                <a:gridCol w="7254680">
                  <a:extLst>
                    <a:ext uri="{9D8B030D-6E8A-4147-A177-3AD203B41FA5}">
                      <a16:colId xmlns:a16="http://schemas.microsoft.com/office/drawing/2014/main" val="1200486301"/>
                    </a:ext>
                  </a:extLst>
                </a:gridCol>
              </a:tblGrid>
              <a:tr h="107444">
                <a:tc gridSpan="3">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cs typeface="Arial" panose="020B0604020202020204" pitchFamily="34" charset="0"/>
                        </a:rPr>
                        <a:t>Recommendations for Myocardial Injury After Noncardiac Surgery</a:t>
                      </a: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cs typeface="Arial" panose="020B0604020202020204" pitchFamily="34" charset="0"/>
                        </a:rPr>
                        <a:t> </a:t>
                      </a:r>
                      <a:r>
                        <a:rPr lang="en-US" sz="1800">
                          <a:solidFill>
                            <a:srgbClr val="000000"/>
                          </a:solidFill>
                          <a:effectLst/>
                          <a:latin typeface="Times New Roman" panose="02020603050405020304" pitchFamily="18" charset="0"/>
                          <a:cs typeface="Arial" panose="020B0604020202020204" pitchFamily="34" charset="0"/>
                        </a:rPr>
                        <a:t>Referenced studies that support the recommendations are summarized in the Online Data Supplement.</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866907"/>
                  </a:ext>
                </a:extLst>
              </a:tr>
              <a:tr h="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Recommendations</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138909"/>
                  </a:ext>
                </a:extLst>
              </a:tr>
              <a:tr h="0">
                <a:tc gridSpan="3">
                  <a:txBody>
                    <a:bodyPr/>
                    <a:lstStyle/>
                    <a:p>
                      <a:pPr marL="0" marR="0" algn="ctr">
                        <a:lnSpc>
                          <a:spcPct val="150000"/>
                        </a:lnSpc>
                        <a:spcBef>
                          <a:spcPts val="0"/>
                        </a:spcBef>
                        <a:spcAft>
                          <a:spcPts val="0"/>
                        </a:spcAft>
                      </a:pPr>
                      <a:r>
                        <a:rPr lang="en-US" sz="1800" b="1">
                          <a:solidFill>
                            <a:srgbClr val="002060"/>
                          </a:solidFill>
                          <a:effectLst/>
                          <a:latin typeface="Times New Roman" panose="02020603050405020304" pitchFamily="18" charset="0"/>
                          <a:cs typeface="Arial" panose="020B0604020202020204" pitchFamily="34" charset="0"/>
                        </a:rPr>
                        <a:t> MINS Surveillance</a:t>
                      </a:r>
                      <a:endParaRPr lang="en-US" sz="180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672995"/>
                  </a:ext>
                </a:extLst>
              </a:tr>
              <a:tr h="0">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known CVD, symptoms of CVD, or age ≥65 years with cardiovascular risk factors undergoing elevated-risk NCS, it may be reasonable to measure </a:t>
                      </a:r>
                      <a:r>
                        <a:rPr lang="en-US" sz="1800" b="1"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cTn</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24 and 48 hours after surgery to identify myocardial injury.</a:t>
                      </a:r>
                      <a:endParaRPr lang="en-US" sz="18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813872"/>
                  </a:ext>
                </a:extLst>
              </a:tr>
              <a:tr h="593725">
                <a:tc>
                  <a:txBody>
                    <a:bodyPr/>
                    <a:lstStyle/>
                    <a:p>
                      <a:pPr marL="0" marR="0" algn="ctr">
                        <a:lnSpc>
                          <a:spcPct val="150000"/>
                        </a:lnSpc>
                        <a:spcBef>
                          <a:spcPts val="0"/>
                        </a:spcBef>
                        <a:spcAft>
                          <a:spcPts val="0"/>
                        </a:spcAft>
                      </a:pPr>
                      <a:r>
                        <a:rPr lang="en-US" sz="1800" b="1">
                          <a:solidFill>
                            <a:srgbClr val="000000"/>
                          </a:solidFill>
                          <a:effectLst/>
                          <a:highlight>
                            <a:srgbClr val="F37321"/>
                          </a:highligh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In patients undergoing low-risk NCS, routine postoperative screening with </a:t>
                      </a:r>
                      <a:r>
                        <a:rPr lang="en-US" sz="1800" b="1" err="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cTn</a:t>
                      </a: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levels is not indicated without signs or symptoms suggestive of myocardial ischemia or MI.</a:t>
                      </a:r>
                      <a:endParaRPr lang="en-US" sz="1800">
                        <a:effectLst/>
                        <a:highlight>
                          <a:srgbClr val="FFFFFF"/>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246425"/>
                  </a:ext>
                </a:extLst>
              </a:tr>
            </a:tbl>
          </a:graphicData>
        </a:graphic>
      </p:graphicFrame>
    </p:spTree>
    <p:extLst>
      <p:ext uri="{BB962C8B-B14F-4D97-AF65-F5344CB8AC3E}">
        <p14:creationId xmlns:p14="http://schemas.microsoft.com/office/powerpoint/2010/main" val="27055404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00163-2D3E-8A5E-701F-33FAD5DE4ACA}"/>
              </a:ext>
            </a:extLst>
          </p:cNvPr>
          <p:cNvSpPr txBox="1"/>
          <p:nvPr/>
        </p:nvSpPr>
        <p:spPr>
          <a:xfrm>
            <a:off x="3505201" y="1219200"/>
            <a:ext cx="8228012" cy="954107"/>
          </a:xfrm>
          <a:prstGeom prst="rect">
            <a:avLst/>
          </a:prstGeom>
          <a:noFill/>
        </p:spPr>
        <p:txBody>
          <a:bodyPr wrap="square">
            <a:spAutoFit/>
          </a:bodyPr>
          <a:lstStyle/>
          <a:p>
            <a:r>
              <a:rPr lang="en-US" sz="2800">
                <a:latin typeface="Lub Dub Medium" panose="020B0603030403020204" pitchFamily="34" charset="0"/>
              </a:rPr>
              <a:t>Myocardial Injury After Noncardiac Surgery Surveillance and Management (</a:t>
            </a:r>
            <a:r>
              <a:rPr lang="en-US" sz="2800" err="1">
                <a:latin typeface="Lub Dub Medium" panose="020B0603030403020204" pitchFamily="34" charset="0"/>
              </a:rPr>
              <a:t>con’t</a:t>
            </a:r>
            <a:r>
              <a:rPr lang="en-US" sz="280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4E03A13-1B12-E956-45BD-2A2A450EA457}"/>
              </a:ext>
            </a:extLst>
          </p:cNvPr>
          <p:cNvGraphicFramePr>
            <a:graphicFrameLocks noGrp="1"/>
          </p:cNvGraphicFramePr>
          <p:nvPr>
            <p:extLst>
              <p:ext uri="{D42A27DB-BD31-4B8C-83A1-F6EECF244321}">
                <p14:modId xmlns:p14="http://schemas.microsoft.com/office/powerpoint/2010/main" val="2636510023"/>
              </p:ext>
            </p:extLst>
          </p:nvPr>
        </p:nvGraphicFramePr>
        <p:xfrm>
          <a:off x="2897186" y="3124200"/>
          <a:ext cx="8836027" cy="2822512"/>
        </p:xfrm>
        <a:graphic>
          <a:graphicData uri="http://schemas.openxmlformats.org/drawingml/2006/table">
            <a:tbl>
              <a:tblPr firstRow="1" firstCol="1" bandRow="1"/>
              <a:tblGrid>
                <a:gridCol w="1011182">
                  <a:extLst>
                    <a:ext uri="{9D8B030D-6E8A-4147-A177-3AD203B41FA5}">
                      <a16:colId xmlns:a16="http://schemas.microsoft.com/office/drawing/2014/main" val="2350625384"/>
                    </a:ext>
                  </a:extLst>
                </a:gridCol>
                <a:gridCol w="927074">
                  <a:extLst>
                    <a:ext uri="{9D8B030D-6E8A-4147-A177-3AD203B41FA5}">
                      <a16:colId xmlns:a16="http://schemas.microsoft.com/office/drawing/2014/main" val="499459198"/>
                    </a:ext>
                  </a:extLst>
                </a:gridCol>
                <a:gridCol w="6897771">
                  <a:extLst>
                    <a:ext uri="{9D8B030D-6E8A-4147-A177-3AD203B41FA5}">
                      <a16:colId xmlns:a16="http://schemas.microsoft.com/office/drawing/2014/main" val="352866898"/>
                    </a:ext>
                  </a:extLst>
                </a:gridCol>
              </a:tblGrid>
              <a:tr h="445298">
                <a:tc gridSpan="3">
                  <a:txBody>
                    <a:bodyPr/>
                    <a:lstStyle/>
                    <a:p>
                      <a:pPr marL="0" marR="0" algn="ctr">
                        <a:lnSpc>
                          <a:spcPct val="150000"/>
                        </a:lnSpc>
                        <a:spcBef>
                          <a:spcPts val="0"/>
                        </a:spcBef>
                        <a:spcAft>
                          <a:spcPts val="800"/>
                        </a:spcAft>
                      </a:pPr>
                      <a:r>
                        <a:rPr lang="en-US" sz="1800" b="1">
                          <a:solidFill>
                            <a:srgbClr val="002060"/>
                          </a:solidFill>
                          <a:effectLst/>
                          <a:highlight>
                            <a:srgbClr val="FFFFFF"/>
                          </a:highlight>
                          <a:latin typeface="Times New Roman" panose="02020603050405020304" pitchFamily="18" charset="0"/>
                          <a:cs typeface="Arial" panose="020B0604020202020204" pitchFamily="34" charset="0"/>
                        </a:rPr>
                        <a:t>MINS Management</a:t>
                      </a:r>
                      <a:endParaRPr lang="en-US" sz="1800">
                        <a:effectLst/>
                        <a:highlight>
                          <a:srgbClr val="FFFFFF"/>
                        </a:highlight>
                        <a:latin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304847"/>
                  </a:ext>
                </a:extLst>
              </a:tr>
              <a:tr h="1436377">
                <a:tc>
                  <a:txBody>
                    <a:bodyPr/>
                    <a:lstStyle/>
                    <a:p>
                      <a:pPr marL="0" marR="0" algn="ctr">
                        <a:lnSpc>
                          <a:spcPct val="150000"/>
                        </a:lnSpc>
                        <a:spcBef>
                          <a:spcPts val="0"/>
                        </a:spcBef>
                        <a:spcAft>
                          <a:spcPts val="0"/>
                        </a:spcAft>
                      </a:pPr>
                      <a:r>
                        <a:rPr lang="en-US" sz="1800" b="1">
                          <a:solidFill>
                            <a:srgbClr val="000000"/>
                          </a:solidFill>
                          <a:effectLst/>
                          <a:highlight>
                            <a:srgbClr val="F0DA10"/>
                          </a:highligh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a:solidFill>
                            <a:srgbClr val="000000"/>
                          </a:solidFill>
                          <a:effectLst/>
                          <a:highlight>
                            <a:srgbClr val="85ADD1"/>
                          </a:highligh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a:pP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In patients who develop MINS, especially in those not previously known to have excess cardiovascular risk, outpatient follow-up is reasonable for optimization of cardiovascular risk factors.</a:t>
                      </a:r>
                      <a:endParaRPr lang="en-US" sz="1800">
                        <a:effectLst/>
                        <a:highlight>
                          <a:srgbClr val="FFFFFF"/>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638420"/>
                  </a:ext>
                </a:extLst>
              </a:tr>
              <a:tr h="940837">
                <a:tc>
                  <a:txBody>
                    <a:bodyPr/>
                    <a:lstStyle/>
                    <a:p>
                      <a:pPr marL="0" marR="0" algn="ctr">
                        <a:lnSpc>
                          <a:spcPct val="150000"/>
                        </a:lnSpc>
                        <a:spcBef>
                          <a:spcPts val="0"/>
                        </a:spcBef>
                        <a:spcAft>
                          <a:spcPts val="0"/>
                        </a:spcAft>
                      </a:pPr>
                      <a:r>
                        <a:rPr lang="en-US" sz="1800" b="1">
                          <a:solidFill>
                            <a:srgbClr val="000000"/>
                          </a:solidFill>
                          <a:effectLst/>
                          <a:highlight>
                            <a:srgbClr val="F99B1C"/>
                          </a:highligh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highlight>
                            <a:srgbClr val="C4D9F0"/>
                          </a:highligh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50000"/>
                        </a:lnSpc>
                        <a:spcBef>
                          <a:spcPts val="0"/>
                        </a:spcBef>
                        <a:spcAft>
                          <a:spcPts val="0"/>
                        </a:spcAft>
                        <a:buFont typeface="+mj-lt"/>
                        <a:buAutoNum type="arabicPeriod" startAt="2"/>
                      </a:pP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In patients who develop MINS, antithrombotic therapy may be considered to reduce thromboembolic events.</a:t>
                      </a:r>
                      <a:endParaRPr lang="en-US" sz="1800">
                        <a:effectLst/>
                        <a:highlight>
                          <a:srgbClr val="FFFFFF"/>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556116"/>
                  </a:ext>
                </a:extLst>
              </a:tr>
            </a:tbl>
          </a:graphicData>
        </a:graphic>
      </p:graphicFrame>
    </p:spTree>
    <p:extLst>
      <p:ext uri="{BB962C8B-B14F-4D97-AF65-F5344CB8AC3E}">
        <p14:creationId xmlns:p14="http://schemas.microsoft.com/office/powerpoint/2010/main" val="109440271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fbf8e1be-06c9-477e-9047-d34ef030da0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6D77B6DB8384459F030DA82581C3D1" ma:contentTypeVersion="15" ma:contentTypeDescription="Create a new document." ma:contentTypeScope="" ma:versionID="923e4662f1fbf64fd8f6d070346d25ad">
  <xsd:schema xmlns:xsd="http://www.w3.org/2001/XMLSchema" xmlns:xs="http://www.w3.org/2001/XMLSchema" xmlns:p="http://schemas.microsoft.com/office/2006/metadata/properties" xmlns:ns2="fbf8e1be-06c9-477e-9047-d34ef030da0d" xmlns:ns3="a7c2df03-2c57-4563-bd1b-d20ca5577cf1" xmlns:ns4="20fc9a92-f19a-4393-b5b8-a75e6f3b9dba" targetNamespace="http://schemas.microsoft.com/office/2006/metadata/properties" ma:root="true" ma:fieldsID="7a0ebfd6c72312de3cb8c79da879b6dc" ns2:_="" ns3:_="" ns4:_="">
    <xsd:import namespace="fbf8e1be-06c9-477e-9047-d34ef030da0d"/>
    <xsd:import namespace="a7c2df03-2c57-4563-bd1b-d20ca5577cf1"/>
    <xsd:import namespace="20fc9a92-f19a-4393-b5b8-a75e6f3b9db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e1be-06c9-477e-9047-d34ef030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1FC306-898E-4E3B-828D-5F4F785FBCAC}" ma:internalName="TaxCatchAll" ma:showField="CatchAllData" ma:web="{20fc9a92-f19a-4393-b5b8-a75e6f3b9d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fc9a92-f19a-4393-b5b8-a75e6f3b9d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0DD31-0EB4-468C-A389-0ED885791036}">
  <ds:schemaRefs>
    <ds:schemaRef ds:uri="38306c4c-2328-4860-97b9-6899fa44d374"/>
    <ds:schemaRef ds:uri="f60b0d17-2e91-4fd4-b11f-56b2049400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7c2df03-2c57-4563-bd1b-d20ca5577cf1"/>
    <ds:schemaRef ds:uri="fbf8e1be-06c9-477e-9047-d34ef030da0d"/>
  </ds:schemaRefs>
</ds:datastoreItem>
</file>

<file path=customXml/itemProps2.xml><?xml version="1.0" encoding="utf-8"?>
<ds:datastoreItem xmlns:ds="http://schemas.openxmlformats.org/officeDocument/2006/customXml" ds:itemID="{8FFA5D01-E65A-412E-A0EB-F02635041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e1be-06c9-477e-9047-d34ef030da0d"/>
    <ds:schemaRef ds:uri="a7c2df03-2c57-4563-bd1b-d20ca5577cf1"/>
    <ds:schemaRef ds:uri="20fc9a92-f19a-4393-b5b8-a75e6f3b9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938B7-E360-4FE9-A871-88B1E9A43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0</TotalTime>
  <Words>12473</Words>
  <Application>Microsoft Office PowerPoint</Application>
  <PresentationFormat>Custom</PresentationFormat>
  <Paragraphs>1759</Paragraphs>
  <Slides>110</Slides>
  <Notes>0</Notes>
  <HiddenSlides>0</HiddenSlides>
  <MMClips>0</MMClips>
  <ScaleCrop>false</ScaleCrop>
  <HeadingPairs>
    <vt:vector size="4" baseType="variant">
      <vt:variant>
        <vt:lpstr>Theme</vt:lpstr>
      </vt:variant>
      <vt:variant>
        <vt:i4>7</vt:i4>
      </vt:variant>
      <vt:variant>
        <vt:lpstr>Slide Titles</vt:lpstr>
      </vt:variant>
      <vt:variant>
        <vt:i4>110</vt:i4>
      </vt:variant>
    </vt:vector>
  </HeadingPairs>
  <TitlesOfParts>
    <vt:vector size="117" baseType="lpstr">
      <vt:lpstr>Title Slides</vt:lpstr>
      <vt:lpstr>Transition Slides</vt:lpstr>
      <vt:lpstr>Simple Slides</vt:lpstr>
      <vt:lpstr>Photo Slides</vt:lpstr>
      <vt:lpstr>Split Content</vt:lpstr>
      <vt:lpstr>Image Right</vt:lpstr>
      <vt:lpstr>Closing Slides</vt:lpstr>
      <vt:lpstr>2024 AHA/ACC/ACS/ASNC/HRS/SCA/SCCT/SCMR/SVM Guideline for Perioperative Cardiovascular Management for Noncardiac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Mykela Moore</cp:lastModifiedBy>
  <cp:revision>3</cp:revision>
  <dcterms:created xsi:type="dcterms:W3CDTF">2020-01-10T22:06:40Z</dcterms:created>
  <dcterms:modified xsi:type="dcterms:W3CDTF">2024-09-24T11:36:41Z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0x010100B16D77B6DB8384459F030DA82581C3D1</vt:lpwstr>
  </property>
  <property fmtid="{D5CDD505-2E9C-101B-9397-08002B2CF9AE}" pid="6" name="Order">
    <vt:r8>3321300</vt:r8>
  </property>
  <property fmtid="{D5CDD505-2E9C-101B-9397-08002B2CF9AE}" pid="7" name="MediaServiceImageTags">
    <vt:lpwstr/>
  </property>
</Properties>
</file>