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02" r:id="rId2"/>
    <p:sldId id="635" r:id="rId3"/>
    <p:sldId id="561" r:id="rId4"/>
    <p:sldId id="672" r:id="rId5"/>
    <p:sldId id="671" r:id="rId6"/>
    <p:sldId id="662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CR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D0E4"/>
    <a:srgbClr val="207C94"/>
    <a:srgbClr val="FFD6AD"/>
    <a:srgbClr val="E57300"/>
    <a:srgbClr val="CEECF4"/>
    <a:srgbClr val="FFC285"/>
    <a:srgbClr val="FF9933"/>
    <a:srgbClr val="C4C4C4"/>
    <a:srgbClr val="D9D9D9"/>
    <a:srgbClr val="B7B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4" autoAdjust="0"/>
    <p:restoredTop sz="71291" autoAdjust="0"/>
  </p:normalViewPr>
  <p:slideViewPr>
    <p:cSldViewPr>
      <p:cViewPr varScale="1">
        <p:scale>
          <a:sx n="83" d="100"/>
          <a:sy n="83" d="100"/>
        </p:scale>
        <p:origin x="-128" y="-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79034-E0C4-5947-AC2E-E69F5376F09C}" type="datetimeFigureOut">
              <a:rPr lang="en-US" smtClean="0"/>
              <a:t>3/14/15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05423-8150-534E-A40D-6C72F22B8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3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  <a:latin typeface="Times New Roman" pitchFamily="18" charset="0"/>
              </a:defRPr>
            </a:lvl1pPr>
          </a:lstStyle>
          <a:p>
            <a:fld id="{B42BDFDB-B4C2-448E-B31E-0862F62D2C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44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BDFDB-B4C2-448E-B31E-0862F62D2C1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45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BDFDB-B4C2-448E-B31E-0862F62D2C1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7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BDFDB-B4C2-448E-B31E-0862F62D2C1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19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BDFDB-B4C2-448E-B31E-0862F62D2C1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19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BDFDB-B4C2-448E-B31E-0862F62D2C16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480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BDFDB-B4C2-448E-B31E-0862F62D2C1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96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2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95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304800"/>
            <a:ext cx="30480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8940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9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8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9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1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721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1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3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97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043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679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D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12192000" cy="1143000"/>
          </a:xfrm>
          <a:prstGeom prst="rect">
            <a:avLst/>
          </a:prstGeom>
          <a:solidFill>
            <a:srgbClr val="DC002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Char char="•"/>
        <a:defRPr sz="28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Char char="-"/>
        <a:defRPr sz="2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Font typeface="CommonBullets" pitchFamily="34" charset="2"/>
        <a:buChar char=",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Font typeface="CommonBullets" pitchFamily="34" charset="2"/>
        <a:buChar char="&gt;"/>
        <a:defRPr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Char char="»"/>
        <a:defRPr sz="1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Char char="»"/>
        <a:defRPr sz="1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Char char="»"/>
        <a:defRPr sz="1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Char char="»"/>
        <a:defRPr sz="1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30000"/>
        </a:spcAft>
        <a:buClr>
          <a:srgbClr val="FFFF66"/>
        </a:buClr>
        <a:buChar char="»"/>
        <a:defRPr sz="1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607198" y="4191000"/>
            <a:ext cx="5016500" cy="1588532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12192000" cy="1600200"/>
          </a:xfrm>
          <a:ln/>
        </p:spPr>
        <p:txBody>
          <a:bodyPr/>
          <a:lstStyle/>
          <a:p>
            <a:r>
              <a:rPr lang="en-US" dirty="0" smtClean="0"/>
              <a:t>The </a:t>
            </a:r>
            <a:r>
              <a:rPr lang="en-US" u="sng" dirty="0" err="1"/>
              <a:t>PRO</a:t>
            </a:r>
            <a:r>
              <a:rPr lang="en-US" dirty="0" err="1"/>
              <a:t>spective</a:t>
            </a:r>
            <a:r>
              <a:rPr lang="en-US" dirty="0"/>
              <a:t> </a:t>
            </a:r>
            <a:r>
              <a:rPr lang="en-US" u="sng" dirty="0"/>
              <a:t>M</a:t>
            </a:r>
            <a:r>
              <a:rPr lang="en-US" dirty="0"/>
              <a:t>ulticenter </a:t>
            </a:r>
            <a:r>
              <a:rPr lang="en-US" u="sng" dirty="0"/>
              <a:t>I</a:t>
            </a:r>
            <a:r>
              <a:rPr lang="en-US" dirty="0"/>
              <a:t>maging </a:t>
            </a:r>
            <a:r>
              <a:rPr lang="en-US" u="sng" dirty="0"/>
              <a:t>S</a:t>
            </a:r>
            <a:r>
              <a:rPr lang="en-US" dirty="0"/>
              <a:t>tudy for </a:t>
            </a:r>
            <a:r>
              <a:rPr lang="en-US" u="sng" dirty="0"/>
              <a:t>E</a:t>
            </a:r>
            <a:r>
              <a:rPr lang="en-US" dirty="0"/>
              <a:t>valuation of Chest Pain (PROMISE) </a:t>
            </a:r>
            <a:r>
              <a:rPr lang="en-US" dirty="0" smtClean="0"/>
              <a:t>Trial:  Economic Outcomes</a:t>
            </a:r>
            <a:endParaRPr lang="en-US" dirty="0"/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1752600" y="6320138"/>
            <a:ext cx="23747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March 15, 2015</a:t>
            </a: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76200" y="2054187"/>
            <a:ext cx="6096000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kumimoji="1" lang="en-US" sz="28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Daniel B. Mark, MD, MPH</a:t>
            </a:r>
          </a:p>
          <a:p>
            <a:pPr algn="ctr"/>
            <a:r>
              <a:rPr kumimoji="1" 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Professor of Medicine</a:t>
            </a:r>
          </a:p>
          <a:p>
            <a:pPr algn="ctr"/>
            <a:r>
              <a:rPr kumimoji="1" 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Vice Chief for Academic Affairs, Cardiology Division</a:t>
            </a:r>
          </a:p>
          <a:p>
            <a:pPr algn="ctr"/>
            <a:r>
              <a:rPr kumimoji="1" 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Duke University Medical Center</a:t>
            </a:r>
          </a:p>
          <a:p>
            <a:pPr algn="ctr"/>
            <a:r>
              <a:rPr kumimoji="1" 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Director, Outcomes Research</a:t>
            </a:r>
          </a:p>
          <a:p>
            <a:pPr algn="ctr"/>
            <a:r>
              <a:rPr kumimoji="1" 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Duke Clinical Research Institute</a:t>
            </a: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1853324" y="4191000"/>
            <a:ext cx="25580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1" lang="en-US" sz="18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Financial Disclosures</a:t>
            </a:r>
          </a:p>
        </p:txBody>
      </p:sp>
      <p:sp>
        <p:nvSpPr>
          <p:cNvPr id="156679" name="Text Box 7"/>
          <p:cNvSpPr txBox="1">
            <a:spLocks noChangeArrowheads="1"/>
          </p:cNvSpPr>
          <p:nvPr/>
        </p:nvSpPr>
        <p:spPr bwMode="auto">
          <a:xfrm>
            <a:off x="885011" y="4509535"/>
            <a:ext cx="173537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sz="16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Consulting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Milestone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Medtronic</a:t>
            </a:r>
          </a:p>
          <a:p>
            <a:r>
              <a:rPr kumimoji="1"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CardioDx</a:t>
            </a:r>
            <a:endParaRPr kumimoji="1"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 Jude Medical</a:t>
            </a:r>
          </a:p>
        </p:txBody>
      </p:sp>
      <p:sp>
        <p:nvSpPr>
          <p:cNvPr id="156680" name="Text Box 8"/>
          <p:cNvSpPr txBox="1">
            <a:spLocks noChangeArrowheads="1"/>
          </p:cNvSpPr>
          <p:nvPr/>
        </p:nvSpPr>
        <p:spPr bwMode="auto">
          <a:xfrm>
            <a:off x="3171010" y="4509532"/>
            <a:ext cx="223681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sz="16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Research Grants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NIH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Eli Lilly &amp; Company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AstraZeneca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Gilead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AGA Medical</a:t>
            </a:r>
          </a:p>
          <a:p>
            <a:r>
              <a:rPr kumimoji="1"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Bristol Myers Squibb</a:t>
            </a:r>
          </a:p>
          <a:p>
            <a:endParaRPr kumimoji="1"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kumimoji="1"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6682" name="Line 10"/>
          <p:cNvSpPr>
            <a:spLocks noChangeShapeType="1"/>
          </p:cNvSpPr>
          <p:nvPr/>
        </p:nvSpPr>
        <p:spPr bwMode="auto">
          <a:xfrm>
            <a:off x="973909" y="4788932"/>
            <a:ext cx="1789112" cy="0"/>
          </a:xfrm>
          <a:prstGeom prst="line">
            <a:avLst/>
          </a:prstGeom>
          <a:noFill/>
          <a:ln w="28575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>
            <a:off x="3272612" y="4788932"/>
            <a:ext cx="2000257" cy="0"/>
          </a:xfrm>
          <a:prstGeom prst="line">
            <a:avLst/>
          </a:prstGeom>
          <a:noFill/>
          <a:ln w="28575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791200" y="2054185"/>
            <a:ext cx="6096000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kumimoji="1" lang="en-US" sz="2800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Co-Investigators/Econ Team</a:t>
            </a: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Kevin </a:t>
            </a:r>
            <a:r>
              <a:rPr kumimoji="1"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Anstrom</a:t>
            </a:r>
            <a:endParaRPr kumimoji="1"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Patricia Cowper</a:t>
            </a: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Linda Davidson Ray</a:t>
            </a:r>
          </a:p>
          <a:p>
            <a:pPr algn="ctr"/>
            <a:r>
              <a:rPr kumimoji="1"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Udo</a:t>
            </a:r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Hoffmann</a:t>
            </a:r>
          </a:p>
          <a:p>
            <a:pPr algn="ctr"/>
            <a:r>
              <a:rPr kumimoji="1"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Manesh</a:t>
            </a:r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Patel</a:t>
            </a: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Lawton Cooper</a:t>
            </a: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Kerry Lee</a:t>
            </a: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Pamela Douglas</a:t>
            </a: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Jeff </a:t>
            </a:r>
            <a:r>
              <a:rPr kumimoji="1"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Federspiel</a:t>
            </a:r>
            <a:endParaRPr kumimoji="1"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Melanie Daniels</a:t>
            </a:r>
            <a:endParaRPr kumimoji="1"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4801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PROMISE Trial Background:</a:t>
            </a:r>
            <a:br>
              <a:rPr lang="en-US" dirty="0" smtClean="0"/>
            </a:br>
            <a:r>
              <a:rPr lang="en-US" dirty="0" smtClean="0"/>
              <a:t>Moving From Controversy to Evidence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0" y="1752600"/>
            <a:ext cx="10668000" cy="48006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•"/>
              <a:defRPr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-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CommonBullets" pitchFamily="34" charset="2"/>
              <a:buChar char=",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CommonBullets" pitchFamily="34" charset="2"/>
              <a:buChar char="&gt;"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spcAft>
                <a:spcPts val="2664"/>
              </a:spcAft>
            </a:pPr>
            <a:r>
              <a:rPr lang="en-US" sz="2400" dirty="0" smtClean="0"/>
              <a:t>Noninvasive ability to directly visualize the coronary arteries of patients with chest pain has long been on Cardiology’s Wish List </a:t>
            </a:r>
          </a:p>
          <a:p>
            <a:pPr>
              <a:spcAft>
                <a:spcPts val="2664"/>
              </a:spcAft>
            </a:pPr>
            <a:r>
              <a:rPr lang="en-US" sz="2400" dirty="0" smtClean="0"/>
              <a:t>As coronary CT angiography evolved into a test that might actually be able to fulfill this wish, controversy broke out </a:t>
            </a:r>
          </a:p>
          <a:p>
            <a:pPr>
              <a:spcAft>
                <a:spcPts val="2664"/>
              </a:spcAft>
            </a:pPr>
            <a:r>
              <a:rPr lang="en-US" sz="2400" dirty="0" smtClean="0"/>
              <a:t>The PRO side: CTA would allow precision care - only the patients who needed revascularization would actually go to </a:t>
            </a:r>
            <a:r>
              <a:rPr lang="en-US" sz="2400" dirty="0" err="1" smtClean="0"/>
              <a:t>cath</a:t>
            </a:r>
            <a:r>
              <a:rPr lang="en-US" sz="2400" dirty="0" smtClean="0"/>
              <a:t> and the rest would avoid it – </a:t>
            </a:r>
            <a:r>
              <a:rPr lang="en-US" sz="2400" dirty="0">
                <a:cs typeface="Arial"/>
                <a:sym typeface="Symbol" charset="0"/>
              </a:rPr>
              <a:t></a:t>
            </a:r>
            <a:r>
              <a:rPr lang="en-US" sz="2400" dirty="0" smtClean="0"/>
              <a:t> invasive testing, </a:t>
            </a:r>
            <a:r>
              <a:rPr lang="en-US" sz="2400" dirty="0">
                <a:cs typeface="Arial"/>
                <a:sym typeface="Symbol" charset="0"/>
              </a:rPr>
              <a:t></a:t>
            </a:r>
            <a:r>
              <a:rPr lang="en-US" sz="2400" dirty="0" smtClean="0"/>
              <a:t> unneeded revascularization, </a:t>
            </a:r>
            <a:r>
              <a:rPr lang="en-US" sz="2400" dirty="0">
                <a:cs typeface="Arial"/>
                <a:sym typeface="Symbol" charset="0"/>
              </a:rPr>
              <a:t></a:t>
            </a:r>
            <a:r>
              <a:rPr lang="en-US" sz="2400" dirty="0" smtClean="0"/>
              <a:t> false positives, </a:t>
            </a:r>
            <a:r>
              <a:rPr lang="en-US" sz="2400" dirty="0" smtClean="0">
                <a:cs typeface="Arial"/>
                <a:sym typeface="Symbol" charset="0"/>
              </a:rPr>
              <a:t> </a:t>
            </a:r>
            <a:r>
              <a:rPr lang="en-US" sz="2400" dirty="0" smtClean="0">
                <a:sym typeface="Wingdings"/>
              </a:rPr>
              <a:t>$$</a:t>
            </a:r>
            <a:endParaRPr lang="en-US" sz="2400" dirty="0" smtClean="0"/>
          </a:p>
          <a:p>
            <a:pPr>
              <a:spcAft>
                <a:spcPts val="2664"/>
              </a:spcAft>
            </a:pPr>
            <a:r>
              <a:rPr lang="en-US" sz="2400" dirty="0" smtClean="0"/>
              <a:t>The CON side: CTA would: </a:t>
            </a:r>
            <a:r>
              <a:rPr lang="en-US" sz="2400" dirty="0" smtClean="0">
                <a:sym typeface="Symbol" charset="0"/>
              </a:rPr>
              <a:t> </a:t>
            </a:r>
            <a:r>
              <a:rPr lang="en-US" sz="2400" dirty="0" smtClean="0"/>
              <a:t>non-invasive and invasive testing to clarify ambiguous findings, </a:t>
            </a:r>
            <a:r>
              <a:rPr lang="en-US" sz="2400" dirty="0" smtClean="0">
                <a:sym typeface="Symbol" charset="0"/>
              </a:rPr>
              <a:t> </a:t>
            </a:r>
            <a:r>
              <a:rPr lang="en-US" sz="2400" dirty="0" smtClean="0">
                <a:sym typeface="Wingdings"/>
              </a:rPr>
              <a:t>radiation exposure, </a:t>
            </a:r>
            <a:r>
              <a:rPr lang="en-US" sz="2400" dirty="0" smtClean="0">
                <a:sym typeface="Symbol" charset="0"/>
              </a:rPr>
              <a:t> </a:t>
            </a:r>
            <a:r>
              <a:rPr lang="en-US" sz="2400" dirty="0" smtClean="0">
                <a:sym typeface="Wingdings"/>
              </a:rPr>
              <a:t>$$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8047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PROMISE Economic </a:t>
            </a:r>
            <a:r>
              <a:rPr lang="en-US" dirty="0" err="1" smtClean="0"/>
              <a:t>Substudy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Estimation of Initial </a:t>
            </a:r>
            <a:r>
              <a:rPr lang="en-US" dirty="0" err="1" smtClean="0"/>
              <a:t>Dx</a:t>
            </a:r>
            <a:r>
              <a:rPr lang="en-US" dirty="0" smtClean="0"/>
              <a:t> Testing Costs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90602" y="1845707"/>
            <a:ext cx="419016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Dx</a:t>
            </a:r>
            <a:r>
              <a:rPr lang="en-US" sz="2000" dirty="0"/>
              <a:t> Test</a:t>
            </a:r>
          </a:p>
          <a:p>
            <a:endParaRPr lang="en-US" sz="2000" dirty="0"/>
          </a:p>
          <a:p>
            <a:r>
              <a:rPr lang="en-US" sz="2000" dirty="0"/>
              <a:t> </a:t>
            </a:r>
          </a:p>
          <a:p>
            <a:r>
              <a:rPr lang="en-US" sz="2000" dirty="0"/>
              <a:t>CTA</a:t>
            </a:r>
          </a:p>
          <a:p>
            <a:endParaRPr lang="en-US" sz="2000" dirty="0"/>
          </a:p>
          <a:p>
            <a:r>
              <a:rPr lang="en-US" sz="2000" dirty="0"/>
              <a:t>Echo w/ exercise stress</a:t>
            </a:r>
          </a:p>
          <a:p>
            <a:r>
              <a:rPr lang="en-US" sz="2000" dirty="0"/>
              <a:t>Echo w/ pharmacologic stress</a:t>
            </a:r>
          </a:p>
          <a:p>
            <a:endParaRPr lang="en-US" sz="2000" dirty="0"/>
          </a:p>
          <a:p>
            <a:r>
              <a:rPr lang="en-US" sz="2000" dirty="0"/>
              <a:t>ECG only Stress</a:t>
            </a:r>
          </a:p>
          <a:p>
            <a:endParaRPr lang="en-US" sz="2000" dirty="0"/>
          </a:p>
          <a:p>
            <a:r>
              <a:rPr lang="en-US" sz="2000" dirty="0"/>
              <a:t>Nuclear w/ exercise stress</a:t>
            </a:r>
          </a:p>
          <a:p>
            <a:r>
              <a:rPr lang="en-US" sz="2000" dirty="0"/>
              <a:t>Nuclear w/ pharmacologic stress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914400" y="3316070"/>
            <a:ext cx="9982200" cy="36731"/>
          </a:xfrm>
          <a:prstGeom prst="line">
            <a:avLst/>
          </a:prstGeom>
          <a:noFill/>
          <a:ln w="9525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762000" y="5791200"/>
            <a:ext cx="10210800" cy="2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V="1">
            <a:off x="838200" y="2401670"/>
            <a:ext cx="10058400" cy="36731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06462" y="1845707"/>
            <a:ext cx="158248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Mean Cost*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 </a:t>
            </a:r>
          </a:p>
          <a:p>
            <a:pPr algn="ctr"/>
            <a:r>
              <a:rPr lang="en-US" sz="2000" dirty="0"/>
              <a:t>$285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$428</a:t>
            </a:r>
          </a:p>
          <a:p>
            <a:pPr algn="ctr"/>
            <a:r>
              <a:rPr lang="en-US" sz="2000" dirty="0"/>
              <a:t>$415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$137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$829</a:t>
            </a:r>
          </a:p>
          <a:p>
            <a:pPr algn="ctr"/>
            <a:r>
              <a:rPr lang="en-US" sz="2000" dirty="0"/>
              <a:t>$1015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5830672"/>
            <a:ext cx="4212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*based on costs in Premier database</a:t>
            </a:r>
          </a:p>
          <a:p>
            <a:r>
              <a:rPr lang="en-US" sz="1800" dirty="0"/>
              <a:t>**based on Medicare Fee Schedule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26388" y="1845707"/>
            <a:ext cx="144142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MD Fees**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 </a:t>
            </a:r>
          </a:p>
          <a:p>
            <a:pPr algn="ctr"/>
            <a:r>
              <a:rPr lang="en-US" sz="2000" dirty="0"/>
              <a:t>$119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$86</a:t>
            </a:r>
          </a:p>
          <a:p>
            <a:pPr algn="ctr"/>
            <a:r>
              <a:rPr lang="en-US" sz="2000" dirty="0"/>
              <a:t>$86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$37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$117</a:t>
            </a:r>
          </a:p>
          <a:p>
            <a:pPr algn="ctr"/>
            <a:r>
              <a:rPr lang="en-US" sz="2000" dirty="0"/>
              <a:t>$117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810229" y="1828800"/>
            <a:ext cx="88372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Total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 </a:t>
            </a:r>
          </a:p>
          <a:p>
            <a:pPr algn="ctr"/>
            <a:r>
              <a:rPr lang="en-US" sz="2000" dirty="0" smtClean="0"/>
              <a:t>$404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$514</a:t>
            </a:r>
            <a:endParaRPr lang="en-US" sz="2000" dirty="0"/>
          </a:p>
          <a:p>
            <a:pPr algn="ctr"/>
            <a:r>
              <a:rPr lang="en-US" sz="2000" dirty="0" smtClean="0"/>
              <a:t>$501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$174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$946</a:t>
            </a:r>
            <a:endParaRPr lang="en-US" sz="2000" dirty="0"/>
          </a:p>
          <a:p>
            <a:pPr algn="ctr"/>
            <a:r>
              <a:rPr lang="en-US" sz="2000" dirty="0"/>
              <a:t>$</a:t>
            </a:r>
            <a:r>
              <a:rPr lang="en-US" sz="2000" dirty="0" smtClean="0"/>
              <a:t>1132</a:t>
            </a:r>
            <a:endParaRPr lang="en-US" sz="2000" dirty="0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914400" y="4230471"/>
            <a:ext cx="9982200" cy="36731"/>
          </a:xfrm>
          <a:prstGeom prst="line">
            <a:avLst/>
          </a:prstGeom>
          <a:noFill/>
          <a:ln w="9525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914400" y="4840071"/>
            <a:ext cx="9982200" cy="36731"/>
          </a:xfrm>
          <a:prstGeom prst="line">
            <a:avLst/>
          </a:prstGeom>
          <a:noFill/>
          <a:ln w="9525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9677400" y="1676400"/>
            <a:ext cx="1219200" cy="4572000"/>
          </a:xfrm>
          <a:prstGeom prst="rect">
            <a:avLst/>
          </a:prstGeom>
          <a:solidFill>
            <a:schemeClr val="tx2">
              <a:lumMod val="20000"/>
              <a:lumOff val="80000"/>
              <a:alpha val="18000"/>
            </a:schemeClr>
          </a:solidFill>
          <a:ln w="57150" cap="flat" cmpd="sng" algn="ctr">
            <a:solidFill>
              <a:srgbClr val="FFFF6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082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PROMISE Secondary Endpoints:</a:t>
            </a:r>
            <a:br>
              <a:rPr lang="en-US" dirty="0" smtClean="0"/>
            </a:br>
            <a:r>
              <a:rPr lang="en-US" dirty="0" smtClean="0"/>
              <a:t>90-Day Catheterization and Revascularization Rates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845707"/>
            <a:ext cx="236562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 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 </a:t>
            </a:r>
          </a:p>
          <a:p>
            <a:endParaRPr lang="en-US" sz="2000" dirty="0" smtClean="0"/>
          </a:p>
          <a:p>
            <a:r>
              <a:rPr lang="en-US" sz="2000" dirty="0" smtClean="0"/>
              <a:t>Invasive </a:t>
            </a:r>
            <a:r>
              <a:rPr lang="en-US" sz="2000" dirty="0" err="1" smtClean="0"/>
              <a:t>cath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Revascularization</a:t>
            </a:r>
            <a:endParaRPr lang="en-US" sz="2000" dirty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No CAD on </a:t>
            </a:r>
            <a:r>
              <a:rPr lang="en-US" sz="2000" dirty="0" err="1" smtClean="0"/>
              <a:t>cath</a:t>
            </a:r>
            <a:endParaRPr lang="en-US" sz="2000" dirty="0" smtClean="0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V="1">
            <a:off x="609600" y="2895599"/>
            <a:ext cx="10972800" cy="36731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56019" y="1845707"/>
            <a:ext cx="2835381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CTA</a:t>
            </a:r>
          </a:p>
          <a:p>
            <a:pPr algn="ctr"/>
            <a:r>
              <a:rPr lang="en-US" sz="2000" dirty="0" smtClean="0"/>
              <a:t>(n=4996)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 </a:t>
            </a:r>
          </a:p>
          <a:p>
            <a:pPr algn="ctr"/>
            <a:r>
              <a:rPr lang="en-US" sz="2000" dirty="0" smtClean="0"/>
              <a:t>609 (12.2%)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311 (6.2%)</a:t>
            </a:r>
          </a:p>
          <a:p>
            <a:pPr algn="ctr"/>
            <a:r>
              <a:rPr lang="en-US" sz="2000" dirty="0" smtClean="0"/>
              <a:t>(51% of </a:t>
            </a:r>
            <a:r>
              <a:rPr lang="en-US" sz="2000" dirty="0" err="1" smtClean="0"/>
              <a:t>cath</a:t>
            </a:r>
            <a:r>
              <a:rPr lang="en-US" sz="2000" dirty="0" smtClean="0"/>
              <a:t> patients)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 </a:t>
            </a:r>
            <a:endParaRPr lang="en-US" sz="2000" dirty="0"/>
          </a:p>
          <a:p>
            <a:pPr algn="ctr"/>
            <a:r>
              <a:rPr lang="en-US" sz="2000" dirty="0" smtClean="0"/>
              <a:t>170 (3.4%)</a:t>
            </a:r>
          </a:p>
          <a:p>
            <a:pPr algn="ctr"/>
            <a:r>
              <a:rPr lang="en-US" sz="2000" dirty="0" smtClean="0"/>
              <a:t>(28% of </a:t>
            </a:r>
            <a:r>
              <a:rPr lang="en-US" sz="2000" dirty="0" err="1" smtClean="0"/>
              <a:t>cath</a:t>
            </a:r>
            <a:r>
              <a:rPr lang="en-US" sz="2000" dirty="0" smtClean="0"/>
              <a:t> patients)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534400" y="1845707"/>
            <a:ext cx="2835381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Functional</a:t>
            </a:r>
          </a:p>
          <a:p>
            <a:pPr algn="ctr"/>
            <a:r>
              <a:rPr lang="en-US" sz="2000" dirty="0" smtClean="0"/>
              <a:t>(n=5007)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 </a:t>
            </a:r>
          </a:p>
          <a:p>
            <a:pPr algn="ctr"/>
            <a:r>
              <a:rPr lang="en-US" sz="2000" dirty="0" smtClean="0"/>
              <a:t>406 (8.1%)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158 (3.2%)</a:t>
            </a:r>
          </a:p>
          <a:p>
            <a:pPr algn="ctr"/>
            <a:r>
              <a:rPr lang="en-US" sz="2000" dirty="0" smtClean="0"/>
              <a:t>(39% of </a:t>
            </a:r>
            <a:r>
              <a:rPr lang="en-US" sz="2000" dirty="0" err="1" smtClean="0"/>
              <a:t>cath</a:t>
            </a:r>
            <a:r>
              <a:rPr lang="en-US" sz="2000" dirty="0" smtClean="0"/>
              <a:t> patients)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 </a:t>
            </a:r>
            <a:endParaRPr lang="en-US" sz="2000" dirty="0"/>
          </a:p>
          <a:p>
            <a:pPr algn="ctr"/>
            <a:r>
              <a:rPr lang="en-US" sz="2000" dirty="0" smtClean="0"/>
              <a:t>213 (4.3%)</a:t>
            </a:r>
          </a:p>
          <a:p>
            <a:pPr algn="ctr"/>
            <a:r>
              <a:rPr lang="en-US" sz="2000" dirty="0" smtClean="0"/>
              <a:t>(52% of </a:t>
            </a:r>
            <a:r>
              <a:rPr lang="en-US" sz="2000" dirty="0" err="1" smtClean="0"/>
              <a:t>cath</a:t>
            </a:r>
            <a:r>
              <a:rPr lang="en-US" sz="2000" dirty="0" smtClean="0"/>
              <a:t> patients)</a:t>
            </a:r>
            <a:endParaRPr lang="en-US" sz="2000" dirty="0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V="1">
            <a:off x="609600" y="6211669"/>
            <a:ext cx="10972800" cy="36731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31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 Economic </a:t>
            </a:r>
            <a:r>
              <a:rPr lang="en-US" dirty="0" err="1"/>
              <a:t>Substudy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Cumulative Total Costs by ITT and Mean Cost Difference (95%CI)</a:t>
            </a: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59"/>
          <a:stretch/>
        </p:blipFill>
        <p:spPr>
          <a:xfrm>
            <a:off x="6578598" y="2397172"/>
            <a:ext cx="4470402" cy="4232228"/>
          </a:xfrm>
        </p:spPr>
      </p:pic>
      <p:sp>
        <p:nvSpPr>
          <p:cNvPr id="3" name="TextBox 2"/>
          <p:cNvSpPr txBox="1"/>
          <p:nvPr/>
        </p:nvSpPr>
        <p:spPr>
          <a:xfrm>
            <a:off x="7467600" y="4614446"/>
            <a:ext cx="64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$279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8432801" y="4508048"/>
            <a:ext cx="64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$358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9702801" y="4476919"/>
            <a:ext cx="64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$388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0820400" y="4138365"/>
            <a:ext cx="64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$694</a:t>
            </a:r>
            <a:endParaRPr lang="en-US" sz="1600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4"/>
          <a:stretch/>
        </p:blipFill>
        <p:spPr>
          <a:xfrm>
            <a:off x="457200" y="2482004"/>
            <a:ext cx="4673600" cy="4147396"/>
          </a:xfrm>
        </p:spPr>
      </p:pic>
      <p:sp>
        <p:nvSpPr>
          <p:cNvPr id="4" name="TextBox 3"/>
          <p:cNvSpPr txBox="1"/>
          <p:nvPr/>
        </p:nvSpPr>
        <p:spPr>
          <a:xfrm>
            <a:off x="2211684" y="1600200"/>
            <a:ext cx="2005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Cumulative Cost</a:t>
            </a:r>
          </a:p>
          <a:p>
            <a:pPr algn="ctr"/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8082947" y="1524000"/>
            <a:ext cx="28136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Difference in Cost</a:t>
            </a:r>
          </a:p>
          <a:p>
            <a:pPr algn="ctr"/>
            <a:r>
              <a:rPr lang="en-US" sz="1800" dirty="0" smtClean="0"/>
              <a:t>(Anatomic – Functional)</a:t>
            </a:r>
          </a:p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5778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PROMISE Economic Substudy:</a:t>
            </a:r>
            <a:br>
              <a:rPr lang="en-US" dirty="0" smtClean="0"/>
            </a:br>
            <a:r>
              <a:rPr lang="en-US" dirty="0" smtClean="0"/>
              <a:t>Conclusions 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0" y="1828800"/>
            <a:ext cx="10972800" cy="45275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•"/>
              <a:defRPr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-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CommonBullets" pitchFamily="34" charset="2"/>
              <a:buChar char=",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CommonBullets" pitchFamily="34" charset="2"/>
              <a:buChar char="&gt;"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spcAft>
                <a:spcPts val="2664"/>
              </a:spcAft>
            </a:pPr>
            <a:r>
              <a:rPr lang="en-US" sz="2000" dirty="0" smtClean="0"/>
              <a:t>CTA </a:t>
            </a:r>
            <a:r>
              <a:rPr lang="en-US" sz="2000" dirty="0">
                <a:sym typeface="Symbol" charset="0"/>
              </a:rPr>
              <a:t></a:t>
            </a:r>
            <a:r>
              <a:rPr lang="en-US" sz="2000" dirty="0" smtClean="0"/>
              <a:t> costs by small (&lt;$500), statistically non-significant amount over a median 2-year follow-up relative to a functional diagnostic testing strategy in stable patients with new chest pain</a:t>
            </a:r>
          </a:p>
          <a:p>
            <a:pPr>
              <a:spcAft>
                <a:spcPts val="2664"/>
              </a:spcAft>
            </a:pPr>
            <a:r>
              <a:rPr lang="en-US" sz="2000" dirty="0" smtClean="0"/>
              <a:t>CTA improved efficiency of use of invasive </a:t>
            </a:r>
            <a:r>
              <a:rPr lang="en-US" sz="2000" dirty="0" err="1" smtClean="0"/>
              <a:t>cath</a:t>
            </a:r>
            <a:r>
              <a:rPr lang="en-US" sz="2000" dirty="0" smtClean="0"/>
              <a:t> (fewer normal </a:t>
            </a:r>
            <a:r>
              <a:rPr lang="en-US" sz="2000" dirty="0" err="1" smtClean="0"/>
              <a:t>caths</a:t>
            </a:r>
            <a:r>
              <a:rPr lang="en-US" sz="2000" dirty="0" smtClean="0"/>
              <a:t>, higher proportion of </a:t>
            </a:r>
            <a:r>
              <a:rPr lang="en-US" sz="2000" dirty="0" err="1" smtClean="0"/>
              <a:t>caths</a:t>
            </a:r>
            <a:r>
              <a:rPr lang="en-US" sz="2000" dirty="0" smtClean="0"/>
              <a:t> also getting </a:t>
            </a:r>
            <a:r>
              <a:rPr lang="en-US" sz="2000" dirty="0" err="1" smtClean="0"/>
              <a:t>revasc</a:t>
            </a:r>
            <a:r>
              <a:rPr lang="en-US" sz="2000" dirty="0" smtClean="0"/>
              <a:t>)</a:t>
            </a:r>
          </a:p>
          <a:p>
            <a:pPr>
              <a:spcAft>
                <a:spcPts val="2664"/>
              </a:spcAft>
            </a:pPr>
            <a:r>
              <a:rPr lang="en-US" sz="2000" dirty="0"/>
              <a:t>E</a:t>
            </a:r>
            <a:r>
              <a:rPr lang="en-US" sz="2000" dirty="0" smtClean="0"/>
              <a:t>xposure to radiation was </a:t>
            </a:r>
            <a:r>
              <a:rPr lang="en-US" sz="2000" dirty="0">
                <a:cs typeface="Arial"/>
                <a:sym typeface="Symbol" charset="0"/>
              </a:rPr>
              <a:t></a:t>
            </a:r>
            <a:r>
              <a:rPr lang="en-US" sz="2000" dirty="0" smtClean="0"/>
              <a:t> for CTA compared with nuclear stress testing after taking into account subsequent tests and procedures</a:t>
            </a:r>
            <a:endParaRPr lang="en-US" sz="2000" dirty="0"/>
          </a:p>
          <a:p>
            <a:pPr>
              <a:spcAft>
                <a:spcPts val="2664"/>
              </a:spcAft>
            </a:pPr>
            <a:r>
              <a:rPr lang="en-US" sz="2000" dirty="0" smtClean="0"/>
              <a:t>Coronary CTA may not be the “holy grail” of diagnostic testing once hoped for, but its more liberal use following PROMISE standards will improve some aspects of care without causing a major new economic burden on the health care system</a:t>
            </a:r>
          </a:p>
          <a:p>
            <a:pPr>
              <a:spcAft>
                <a:spcPts val="2664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3139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32DD0"/>
      </a:dk2>
      <a:lt2>
        <a:srgbClr val="FFFF66"/>
      </a:lt2>
      <a:accent1>
        <a:srgbClr val="FF3300"/>
      </a:accent1>
      <a:accent2>
        <a:srgbClr val="FFFF00"/>
      </a:accent2>
      <a:accent3>
        <a:srgbClr val="AAADE4"/>
      </a:accent3>
      <a:accent4>
        <a:srgbClr val="DADADA"/>
      </a:accent4>
      <a:accent5>
        <a:srgbClr val="FFADAA"/>
      </a:accent5>
      <a:accent6>
        <a:srgbClr val="E7E700"/>
      </a:accent6>
      <a:hlink>
        <a:srgbClr val="009900"/>
      </a:hlink>
      <a:folHlink>
        <a:srgbClr val="80008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32DD0"/>
        </a:dk2>
        <a:lt2>
          <a:srgbClr val="FFFF66"/>
        </a:lt2>
        <a:accent1>
          <a:srgbClr val="FF3300"/>
        </a:accent1>
        <a:accent2>
          <a:srgbClr val="FFFF00"/>
        </a:accent2>
        <a:accent3>
          <a:srgbClr val="AAADE4"/>
        </a:accent3>
        <a:accent4>
          <a:srgbClr val="DADADA"/>
        </a:accent4>
        <a:accent5>
          <a:srgbClr val="FFADAA"/>
        </a:accent5>
        <a:accent6>
          <a:srgbClr val="E7E700"/>
        </a:accent6>
        <a:hlink>
          <a:srgbClr val="009900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27877</TotalTime>
  <Words>552</Words>
  <Application>Microsoft Macintosh PowerPoint</Application>
  <PresentationFormat>Custom</PresentationFormat>
  <Paragraphs>146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The PROspective Multicenter Imaging Study for Evaluation of Chest Pain (PROMISE) Trial:  Economic Outcomes</vt:lpstr>
      <vt:lpstr>Additional PROMISE Trial Background: Moving From Controversy to Evidence</vt:lpstr>
      <vt:lpstr>PROMISE Economic Substudy: Estimation of Initial Dx Testing Costs</vt:lpstr>
      <vt:lpstr>PROMISE Secondary Endpoints: 90-Day Catheterization and Revascularization Rates</vt:lpstr>
      <vt:lpstr>PROMISE Economic Substudy: Cumulative Total Costs by ITT and Mean Cost Difference (95%CI)</vt:lpstr>
      <vt:lpstr>PROMISE Economic Substudy: Conclusions </vt:lpstr>
    </vt:vector>
  </TitlesOfParts>
  <Company>Duke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DCRI</dc:creator>
  <cp:lastModifiedBy>Melanie Daniels</cp:lastModifiedBy>
  <cp:revision>1379</cp:revision>
  <cp:lastPrinted>2015-03-13T16:04:37Z</cp:lastPrinted>
  <dcterms:created xsi:type="dcterms:W3CDTF">2000-09-11T18:25:21Z</dcterms:created>
  <dcterms:modified xsi:type="dcterms:W3CDTF">2015-03-14T11:41:24Z</dcterms:modified>
</cp:coreProperties>
</file>