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3" r:id="rId3"/>
    <p:sldId id="258" r:id="rId4"/>
    <p:sldId id="296" r:id="rId5"/>
    <p:sldId id="302" r:id="rId6"/>
    <p:sldId id="284" r:id="rId7"/>
    <p:sldId id="290" r:id="rId8"/>
    <p:sldId id="259" r:id="rId9"/>
    <p:sldId id="264" r:id="rId10"/>
    <p:sldId id="281" r:id="rId11"/>
    <p:sldId id="277" r:id="rId12"/>
    <p:sldId id="282" r:id="rId13"/>
    <p:sldId id="283" r:id="rId14"/>
    <p:sldId id="297" r:id="rId15"/>
    <p:sldId id="298" r:id="rId16"/>
    <p:sldId id="263" r:id="rId17"/>
    <p:sldId id="300" r:id="rId18"/>
    <p:sldId id="301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omtebedde" initials="JK" lastIdx="46" clrIdx="0">
    <p:extLst/>
  </p:cmAuthor>
  <p:cmAuthor id="2" name="David Kaye" initials="DK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78771" autoAdjust="0"/>
  </p:normalViewPr>
  <p:slideViewPr>
    <p:cSldViewPr snapToGrid="0" snapToObjects="1">
      <p:cViewPr varScale="1">
        <p:scale>
          <a:sx n="119" d="100"/>
          <a:sy n="119" d="100"/>
        </p:scale>
        <p:origin x="2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0DEB2-50D7-264E-A7D5-6F4C126FB318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6F4D-03E7-B344-A80A-E5DCA0A9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4BA7-FE05-4226-8DDA-0EBE98DC4615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F4F4-020C-439A-B38B-6C7337D8C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6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0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8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2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buFont typeface="+mj-lt"/>
              <a:buAutoNum type="arabicPeriod"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43F18C-F7E1-4BD2-B4C7-38CB61E111BD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9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graphs showing New York Heart Association Class, Minnesota Living with Heart Failure score, six minute walk test distance and exercise time </a:t>
            </a:r>
            <a:r>
              <a:rPr lang="en-AU" b="1" dirty="0"/>
              <a:t>during right heart catheterisation </a:t>
            </a:r>
            <a:r>
              <a:rPr lang="en-AU" dirty="0"/>
              <a:t>at baseline and follow-up.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26C9-CAE6-684D-9C5F-2737D89497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6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F4F4-020C-439A-B38B-6C7337D8C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E629-DED9-49BA-9A86-E0E1D3DDF482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9999-DAFB-4A35-8E0E-02DAEE2175CB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4C8C-751A-474C-9ADF-9EC3C880FCAC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23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689811"/>
            <a:ext cx="9144000" cy="1604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3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379"/>
            <a:ext cx="7886700" cy="657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4611"/>
            <a:ext cx="7886700" cy="3638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689811"/>
            <a:ext cx="9144000" cy="1604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A169-003C-4B69-9341-EA87B06A7E34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D4E7-0AAC-4203-B8CF-67A3F86530CD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C6DD-B725-43DE-A728-D5BE187C6806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3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CB16-069E-4B6C-A860-198D1A8CECBF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6559-67A3-407B-A6AC-E87B1A8BB383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74EE-99EE-4091-87EC-999FF4AB9897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88C12-CBD1-4D02-A881-5A49CA0B43E1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BDF4-0050-CE48-94A5-007BB7A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10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07745" y="0"/>
            <a:ext cx="34946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6" y="1002535"/>
            <a:ext cx="8117305" cy="2302135"/>
          </a:xfrm>
        </p:spPr>
        <p:txBody>
          <a:bodyPr>
            <a:noAutofit/>
          </a:bodyPr>
          <a:lstStyle/>
          <a:p>
            <a:r>
              <a:rPr lang="en-AU" sz="3200" b="1" dirty="0">
                <a:latin typeface="Arial" charset="0"/>
                <a:ea typeface="Arial" charset="0"/>
                <a:cs typeface="Arial" charset="0"/>
              </a:rPr>
              <a:t>Transcatheter Intracardiac Shunt Device Provides Sustained Clinical Benefit at One Year </a:t>
            </a:r>
            <a:r>
              <a:rPr lang="en-AU" sz="2800" b="1" dirty="0">
                <a:latin typeface="Arial" charset="0"/>
                <a:ea typeface="Arial" charset="0"/>
                <a:cs typeface="Arial" charset="0"/>
              </a:rPr>
              <a:t>in Heart Failure with Preserved or Mildly Reduced Ejection Fraction</a:t>
            </a:r>
            <a:r>
              <a:rPr lang="en-AU" sz="3200" b="1" dirty="0"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en-AU" sz="3200" b="1" dirty="0">
                <a:latin typeface="Arial" charset="0"/>
                <a:ea typeface="Arial" charset="0"/>
                <a:cs typeface="Arial" charset="0"/>
              </a:rPr>
            </a:br>
            <a:r>
              <a:rPr lang="en-AU" sz="3200" b="1" dirty="0"/>
              <a:t>The </a:t>
            </a:r>
            <a:r>
              <a:rPr lang="en-US" sz="3200" b="1" u="sng" dirty="0"/>
              <a:t>REDUCE LAP Heart Failure Trial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6432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David M Kaye MD, PhD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 behalf of the REDUCE LAP HF Investigators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BDF4-0050-CE48-94A5-007BB7AA21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3" y="108637"/>
            <a:ext cx="8734097" cy="538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Safety (MACCE) and Device Performance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67" y="32015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299877"/>
              </p:ext>
            </p:extLst>
          </p:nvPr>
        </p:nvGraphicFramePr>
        <p:xfrm>
          <a:off x="147143" y="957283"/>
          <a:ext cx="8368207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62">
                <a:tc>
                  <a:txBody>
                    <a:bodyPr/>
                    <a:lstStyle/>
                    <a:p>
                      <a:r>
                        <a:rPr lang="en-US" sz="2200" dirty="0"/>
                        <a:t>MACCE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Six months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One year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45">
                <a:tc>
                  <a:txBody>
                    <a:bodyPr/>
                    <a:lstStyle/>
                    <a:p>
                      <a:r>
                        <a:rPr lang="en-US" sz="1600" dirty="0"/>
                        <a:t>Death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4.7   (3/64)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64">
                <a:tc>
                  <a:txBody>
                    <a:bodyPr/>
                    <a:lstStyle/>
                    <a:p>
                      <a:r>
                        <a:rPr lang="en-US" sz="1600" dirty="0"/>
                        <a:t>Stroke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 (1/64)* (</a:t>
                      </a:r>
                      <a:r>
                        <a:rPr lang="en-US" sz="1600" dirty="0" err="1"/>
                        <a:t>pt</a:t>
                      </a:r>
                      <a:r>
                        <a:rPr lang="en-US" sz="1600" dirty="0"/>
                        <a:t> died)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155">
                <a:tc>
                  <a:txBody>
                    <a:bodyPr/>
                    <a:lstStyle/>
                    <a:p>
                      <a:r>
                        <a:rPr lang="en-US" sz="1600" dirty="0"/>
                        <a:t>MI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46">
                <a:tc>
                  <a:txBody>
                    <a:bodyPr/>
                    <a:lstStyle/>
                    <a:p>
                      <a:r>
                        <a:rPr lang="en-US" sz="1600" dirty="0"/>
                        <a:t>Systemic embolic event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188">
                <a:tc>
                  <a:txBody>
                    <a:bodyPr/>
                    <a:lstStyle/>
                    <a:p>
                      <a:r>
                        <a:rPr lang="en-US" sz="1600" dirty="0"/>
                        <a:t>Implant removal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86040"/>
              </p:ext>
            </p:extLst>
          </p:nvPr>
        </p:nvGraphicFramePr>
        <p:xfrm>
          <a:off x="147143" y="3194081"/>
          <a:ext cx="8398954" cy="14688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069">
                <a:tc>
                  <a:txBody>
                    <a:bodyPr/>
                    <a:lstStyle/>
                    <a:p>
                      <a:r>
                        <a:rPr lang="en-US" sz="2200" dirty="0"/>
                        <a:t>Effectiveness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Six months %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One year %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73">
                <a:tc>
                  <a:txBody>
                    <a:bodyPr/>
                    <a:lstStyle/>
                    <a:p>
                      <a:r>
                        <a:rPr lang="en-US" sz="1600" dirty="0"/>
                        <a:t>L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R </a:t>
                      </a:r>
                      <a:r>
                        <a:rPr lang="en-US" sz="1600" dirty="0"/>
                        <a:t>Shunt flow (Echo)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(49/49)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 (48/48)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164">
                <a:tc>
                  <a:txBody>
                    <a:bodyPr/>
                    <a:lstStyle/>
                    <a:p>
                      <a:r>
                        <a:rPr lang="en-US" sz="1600" dirty="0"/>
                        <a:t>R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L Shunt flow (Echo)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96">
                <a:tc>
                  <a:txBody>
                    <a:bodyPr/>
                    <a:lstStyle/>
                    <a:p>
                      <a:r>
                        <a:rPr lang="en-US" sz="1600" dirty="0"/>
                        <a:t>Qp:Qs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1.27 ± 0.24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1.28 ± 0.25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7000" y="4634381"/>
            <a:ext cx="666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Device patency confirmed in 54 subjects (by echo or oximetry)</a:t>
            </a:r>
          </a:p>
        </p:txBody>
      </p:sp>
    </p:spTree>
    <p:extLst>
      <p:ext uri="{BB962C8B-B14F-4D97-AF65-F5344CB8AC3E}">
        <p14:creationId xmlns:p14="http://schemas.microsoft.com/office/powerpoint/2010/main" val="221255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37" y="111440"/>
            <a:ext cx="7849716" cy="609734"/>
          </a:xfrm>
        </p:spPr>
        <p:txBody>
          <a:bodyPr>
            <a:normAutofit/>
          </a:bodyPr>
          <a:lstStyle/>
          <a:p>
            <a:r>
              <a:rPr lang="en-US" sz="3200" dirty="0"/>
              <a:t>Sustained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Clinical Efficacy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39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 txBox="1"/>
          <p:nvPr/>
        </p:nvSpPr>
        <p:spPr>
          <a:xfrm>
            <a:off x="313537" y="4370863"/>
            <a:ext cx="2657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**p&lt;0.01, ***p&lt;0.001 vs baseline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5065"/>
          <a:stretch/>
        </p:blipFill>
        <p:spPr>
          <a:xfrm>
            <a:off x="26718" y="1246675"/>
            <a:ext cx="9117282" cy="258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537" y="805406"/>
            <a:ext cx="4132093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Patients with data at all 3 time points</a:t>
            </a:r>
            <a:r>
              <a:rPr lang="en-US" sz="1100" dirty="0"/>
              <a:t>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4161" y="3831758"/>
            <a:ext cx="277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Mean </a:t>
            </a:r>
            <a:r>
              <a:rPr lang="en-US" sz="1800" u="sng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800" u="sng" dirty="0"/>
              <a:t> at 1 year: 15 points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2558" y="383175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Mean </a:t>
            </a:r>
            <a:r>
              <a:rPr lang="en-US" sz="1800" u="sng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800" u="sng" dirty="0"/>
              <a:t> at 1 year: 33m</a:t>
            </a:r>
          </a:p>
        </p:txBody>
      </p:sp>
    </p:spTree>
    <p:extLst>
      <p:ext uri="{BB962C8B-B14F-4D97-AF65-F5344CB8AC3E}">
        <p14:creationId xmlns:p14="http://schemas.microsoft.com/office/powerpoint/2010/main" val="403750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96" y="-15511"/>
            <a:ext cx="8398954" cy="994172"/>
          </a:xfrm>
        </p:spPr>
        <p:txBody>
          <a:bodyPr/>
          <a:lstStyle/>
          <a:p>
            <a:r>
              <a:rPr lang="en-US" dirty="0"/>
              <a:t>Echocardiographic Results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86" y="852406"/>
            <a:ext cx="5414201" cy="3559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9854" y="4468524"/>
            <a:ext cx="281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j-lt"/>
              </a:rPr>
              <a:t>*p&lt;0.05, **p&lt;0.01, ***p&lt;0.001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5776" y="4504075"/>
            <a:ext cx="3134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No change in atrial volumes</a:t>
            </a:r>
          </a:p>
        </p:txBody>
      </p:sp>
    </p:spTree>
    <p:extLst>
      <p:ext uri="{BB962C8B-B14F-4D97-AF65-F5344CB8AC3E}">
        <p14:creationId xmlns:p14="http://schemas.microsoft.com/office/powerpoint/2010/main" val="305250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96" y="-1449"/>
            <a:ext cx="8398954" cy="994172"/>
          </a:xfrm>
        </p:spPr>
        <p:txBody>
          <a:bodyPr>
            <a:normAutofit/>
          </a:bodyPr>
          <a:lstStyle/>
          <a:p>
            <a:r>
              <a:rPr lang="en-US" sz="3200" dirty="0"/>
              <a:t>Invasive Hemodynamic Results (rest)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6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6642" y="3744803"/>
            <a:ext cx="298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Patients with data at all 3 time points. </a:t>
            </a: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332323"/>
              </p:ext>
            </p:extLst>
          </p:nvPr>
        </p:nvGraphicFramePr>
        <p:xfrm>
          <a:off x="836642" y="1542555"/>
          <a:ext cx="7793321" cy="2096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9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339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Six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One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RA pressure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 ± 3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 ± 6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10 ± 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 </a:t>
                      </a:r>
                      <a:r>
                        <a:rPr lang="en-US" sz="2000" baseline="-25000" dirty="0"/>
                        <a:t>mean</a:t>
                      </a:r>
                      <a:r>
                        <a:rPr lang="en-US" sz="2000" dirty="0"/>
                        <a:t> pressure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 ± 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23 ± 7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26 ± 8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Wedge pressure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 ± 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 ± 8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17 ± 6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Cardiac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output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5.2 ± 1.3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6.3 ± 1.4**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6.7 ± 1.8**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8932" y="3688277"/>
            <a:ext cx="17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** </a:t>
            </a:r>
            <a:r>
              <a:rPr lang="en-US" sz="1400" dirty="0"/>
              <a:t>p&lt;0.01 vs baseline</a:t>
            </a:r>
          </a:p>
        </p:txBody>
      </p:sp>
    </p:spTree>
    <p:extLst>
      <p:ext uri="{BB962C8B-B14F-4D97-AF65-F5344CB8AC3E}">
        <p14:creationId xmlns:p14="http://schemas.microsoft.com/office/powerpoint/2010/main" val="143894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76" y="-25433"/>
            <a:ext cx="8398954" cy="994172"/>
          </a:xfrm>
        </p:spPr>
        <p:txBody>
          <a:bodyPr>
            <a:normAutofit/>
          </a:bodyPr>
          <a:lstStyle/>
          <a:p>
            <a:r>
              <a:rPr lang="en-US" sz="3200"/>
              <a:t>Exercise Hemodynamic Results-1</a:t>
            </a:r>
            <a:endParaRPr lang="en-US" sz="3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6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79" y="747023"/>
            <a:ext cx="6213083" cy="4164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976" y="4747523"/>
            <a:ext cx="278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p&lt;0.05, ** p&lt;0.01 vs baseline</a:t>
            </a:r>
          </a:p>
        </p:txBody>
      </p:sp>
    </p:spTree>
    <p:extLst>
      <p:ext uri="{BB962C8B-B14F-4D97-AF65-F5344CB8AC3E}">
        <p14:creationId xmlns:p14="http://schemas.microsoft.com/office/powerpoint/2010/main" val="15238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46" y="8363"/>
            <a:ext cx="8398954" cy="994172"/>
          </a:xfrm>
        </p:spPr>
        <p:txBody>
          <a:bodyPr>
            <a:normAutofit/>
          </a:bodyPr>
          <a:lstStyle/>
          <a:p>
            <a:r>
              <a:rPr lang="en-US" sz="3200" dirty="0"/>
              <a:t>Exercise Hemodynamic Results-2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6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5536" y="4366941"/>
            <a:ext cx="278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p&lt;0.05, ** p&lt;0.01 vs baseline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60" y="1501540"/>
            <a:ext cx="3852863" cy="2702008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82353" y="2205318"/>
            <a:ext cx="432098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IASD therapy provides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increased work capacity for a given LA pressure</a:t>
            </a:r>
          </a:p>
        </p:txBody>
      </p:sp>
    </p:spTree>
    <p:extLst>
      <p:ext uri="{BB962C8B-B14F-4D97-AF65-F5344CB8AC3E}">
        <p14:creationId xmlns:p14="http://schemas.microsoft.com/office/powerpoint/2010/main" val="141176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5" y="774080"/>
            <a:ext cx="8774129" cy="4021209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endParaRPr lang="en-US" sz="2000" dirty="0"/>
          </a:p>
          <a:p>
            <a:r>
              <a:rPr lang="en-AU" sz="2000" dirty="0"/>
              <a:t>Implantation of an interatrial shunt device appears to be safe with an acceptable MACCE rate through one year of follow-up.</a:t>
            </a:r>
          </a:p>
          <a:p>
            <a:endParaRPr lang="en-AU" sz="2000" dirty="0"/>
          </a:p>
          <a:p>
            <a:r>
              <a:rPr lang="en-AU" sz="2000" dirty="0"/>
              <a:t>Interatrial shunt device patency was maintained through one year</a:t>
            </a:r>
          </a:p>
          <a:p>
            <a:endParaRPr lang="en-AU" sz="2000" dirty="0"/>
          </a:p>
          <a:p>
            <a:r>
              <a:rPr lang="en-AU" sz="2000" dirty="0"/>
              <a:t>The clinical and hemodynamic benefit observed 6 months after implant was sustained through one year, with no evidence of adverse sequelae</a:t>
            </a:r>
          </a:p>
          <a:p>
            <a:pPr lvl="1"/>
            <a:r>
              <a:rPr lang="en-AU" sz="1700" dirty="0"/>
              <a:t>Meaningful improvements in NHYA class, exercise capacity and QOL</a:t>
            </a:r>
          </a:p>
          <a:p>
            <a:pPr lvl="1"/>
            <a:r>
              <a:rPr lang="en-AU" sz="1700" dirty="0"/>
              <a:t>Clinically meaningful reduction in normalized PCWP</a:t>
            </a:r>
          </a:p>
          <a:p>
            <a:pPr marL="342900" lvl="1" indent="0">
              <a:buNone/>
            </a:pPr>
            <a:r>
              <a:rPr lang="en-AU" sz="1700" dirty="0"/>
              <a:t>   </a:t>
            </a:r>
          </a:p>
          <a:p>
            <a:r>
              <a:rPr lang="en-AU" sz="2000" dirty="0"/>
              <a:t>Randomised trials are required and ongoing to determine the value of this novel strategy for the management of HFPEF. 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8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25" y="97836"/>
            <a:ext cx="7849716" cy="609734"/>
          </a:xfrm>
        </p:spPr>
        <p:txBody>
          <a:bodyPr>
            <a:normAutofit/>
          </a:bodyPr>
          <a:lstStyle/>
          <a:p>
            <a:r>
              <a:rPr lang="en-US" sz="3200" dirty="0"/>
              <a:t>Clinical Efficacy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39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140411" y="1030536"/>
          <a:ext cx="8734096" cy="170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339">
                <a:tc>
                  <a:txBody>
                    <a:bodyPr/>
                    <a:lstStyle/>
                    <a:p>
                      <a:r>
                        <a:rPr lang="en-US" sz="2800" dirty="0"/>
                        <a:t>Parameter</a:t>
                      </a:r>
                      <a:r>
                        <a:rPr lang="en-US" sz="2400" dirty="0"/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Six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One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NYHA class </a:t>
                      </a:r>
                      <a:r>
                        <a:rPr lang="en-US" sz="1400" dirty="0"/>
                        <a:t>(60)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2.7 ± 0.5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2.1 ± 0.7 </a:t>
                      </a:r>
                      <a:r>
                        <a:rPr lang="en-US" sz="1800" baseline="30000" dirty="0"/>
                        <a:t>p &lt; 0.001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2.0 ± 0.6 </a:t>
                      </a:r>
                      <a:r>
                        <a:rPr lang="en-US" sz="1800" baseline="30000" dirty="0"/>
                        <a:t>p &lt; 0.001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MLWHF score </a:t>
                      </a:r>
                      <a:r>
                        <a:rPr lang="en-US" sz="1400" dirty="0"/>
                        <a:t>(59)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49.1 ± 20.1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35.1 ± 23 </a:t>
                      </a:r>
                      <a:r>
                        <a:rPr lang="en-US" sz="1800" baseline="30000" dirty="0"/>
                        <a:t>p &lt; 0.001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34 ± 33 </a:t>
                      </a:r>
                      <a:r>
                        <a:rPr lang="en-US" sz="1800" baseline="30000" dirty="0"/>
                        <a:t>p &lt;0.001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6MWT (m) </a:t>
                      </a:r>
                      <a:r>
                        <a:rPr lang="en-US" sz="1400" dirty="0"/>
                        <a:t>(55)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331 ± 90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359 ± 100 </a:t>
                      </a:r>
                      <a:r>
                        <a:rPr lang="en-US" sz="1800" baseline="30000" dirty="0"/>
                        <a:t>p &lt; 0.01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364 ± 92 </a:t>
                      </a:r>
                      <a:r>
                        <a:rPr lang="en-US" sz="1800" baseline="30000" dirty="0"/>
                        <a:t>p &lt;0.01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537" y="2906129"/>
            <a:ext cx="311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Patients with data at all 3 time points. </a:t>
            </a:r>
          </a:p>
          <a:p>
            <a:r>
              <a:rPr lang="en-US" sz="1400" dirty="0"/>
              <a:t>   RM-ANOVA with Bonferroni post hoc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01" y="-64826"/>
            <a:ext cx="8135971" cy="994172"/>
          </a:xfrm>
        </p:spPr>
        <p:txBody>
          <a:bodyPr>
            <a:normAutofit/>
          </a:bodyPr>
          <a:lstStyle/>
          <a:p>
            <a:r>
              <a:rPr lang="en-US" sz="3200" dirty="0">
                <a:ea typeface="Arial" charset="0"/>
                <a:cs typeface="Arial" charset="0"/>
              </a:rPr>
              <a:t>Disclosures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432" y="1283368"/>
            <a:ext cx="8117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DK is an unpaid member of the Corvia Medical, Inc. Scientific Advisory Group</a:t>
            </a:r>
          </a:p>
        </p:txBody>
      </p:sp>
    </p:spTree>
    <p:extLst>
      <p:ext uri="{BB962C8B-B14F-4D97-AF65-F5344CB8AC3E}">
        <p14:creationId xmlns:p14="http://schemas.microsoft.com/office/powerpoint/2010/main" val="130116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01" y="-64826"/>
            <a:ext cx="8135971" cy="994172"/>
          </a:xfrm>
        </p:spPr>
        <p:txBody>
          <a:bodyPr>
            <a:normAutofit/>
          </a:bodyPr>
          <a:lstStyle/>
          <a:p>
            <a:r>
              <a:rPr lang="en-US" sz="3200" dirty="0"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1" y="920751"/>
            <a:ext cx="8776138" cy="3783724"/>
          </a:xfrm>
        </p:spPr>
        <p:txBody>
          <a:bodyPr>
            <a:normAutofit/>
          </a:bodyPr>
          <a:lstStyle/>
          <a:p>
            <a:r>
              <a:rPr lang="en-US" dirty="0"/>
              <a:t>Heart failure with preserved ejection fraction (HFPEF) has a complex pathophysiology and remains a therapeutic challenge. </a:t>
            </a:r>
          </a:p>
          <a:p>
            <a:r>
              <a:rPr lang="en-US" dirty="0"/>
              <a:t>Elevated left atrial pressure, especially during exercise, is a near-universal finding in patients with HFPEF.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5459" y="2156456"/>
            <a:ext cx="3300775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Increased LV passive stiffness</a:t>
            </a:r>
          </a:p>
          <a:p>
            <a:pPr algn="ctr"/>
            <a:r>
              <a:rPr lang="en-US" sz="2000" dirty="0"/>
              <a:t>Reduced active LV relaxation</a:t>
            </a:r>
          </a:p>
          <a:p>
            <a:pPr algn="ctr"/>
            <a:r>
              <a:rPr lang="en-US" sz="2000" dirty="0"/>
              <a:t>Reduced LA compliance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55" y="2311400"/>
            <a:ext cx="49403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23" y="818745"/>
            <a:ext cx="8125449" cy="6611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magnitude of the exercise - mediated rise in PCWP in HFPEF is related to both symptoms and outcome.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5473" y="131513"/>
            <a:ext cx="7886700" cy="657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a typeface="Arial" charset="0"/>
                <a:cs typeface="Arial" charset="0"/>
              </a:rPr>
              <a:t>Implications of Elevated LA Pressure in HFPEF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52625" y="1884556"/>
            <a:ext cx="0" cy="28827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73745" y="1387353"/>
            <a:ext cx="171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charset="0"/>
                <a:ea typeface="Arial" charset="0"/>
                <a:cs typeface="Arial" charset="0"/>
              </a:rPr>
              <a:t>SURVIVAL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0564" y="4721081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Dorfs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EHJ 2014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2708" y="1387353"/>
            <a:ext cx="193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SYMPTOMS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8" y="1891543"/>
            <a:ext cx="3683000" cy="3035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901" y="4884311"/>
            <a:ext cx="2656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REDUCE LAP-HF Unpublished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235" y="1761057"/>
            <a:ext cx="3883637" cy="32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3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1781"/>
            <a:ext cx="7886700" cy="3638112"/>
          </a:xfrm>
        </p:spPr>
        <p:txBody>
          <a:bodyPr/>
          <a:lstStyle/>
          <a:p>
            <a:r>
              <a:rPr lang="en-US" dirty="0"/>
              <a:t>Computer simulation demonstrated that an 8mm interatrial shunt device (IASD®) would provide acute LA decompression during exercise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2127"/>
            <a:ext cx="7886700" cy="657726"/>
          </a:xfrm>
        </p:spPr>
        <p:txBody>
          <a:bodyPr>
            <a:normAutofit/>
          </a:bodyPr>
          <a:lstStyle/>
          <a:p>
            <a:r>
              <a:rPr lang="en-US" dirty="0"/>
              <a:t>Left Atrial Decompression: IASD Rationale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172" t="19337" r="33344" b="38996"/>
          <a:stretch/>
        </p:blipFill>
        <p:spPr>
          <a:xfrm>
            <a:off x="5293792" y="1986912"/>
            <a:ext cx="2588810" cy="228991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035012" y="4509893"/>
            <a:ext cx="40673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36644" y="4675941"/>
            <a:ext cx="406731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57663" y="4359852"/>
            <a:ext cx="10025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 pressure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9935" y="4512252"/>
            <a:ext cx="1024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 pressure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7175" y="4833866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Kaye et 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JCardFail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785619" y="1800833"/>
            <a:ext cx="3453005" cy="26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56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4895760"/>
            <a:ext cx="395813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CAUTION ­­ Investigational device. Limited by Federal (or United States) law to investigational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378" y="5208"/>
            <a:ext cx="7731910" cy="994172"/>
          </a:xfrm>
        </p:spPr>
        <p:txBody>
          <a:bodyPr>
            <a:normAutofit/>
          </a:bodyPr>
          <a:lstStyle/>
          <a:p>
            <a:r>
              <a:rPr lang="en-US" sz="3200" dirty="0">
                <a:cs typeface="Arial" pitchFamily="34" charset="0"/>
              </a:rPr>
              <a:t>InterAtrial Shunt Device - Mode of Action</a:t>
            </a:r>
            <a:endParaRPr lang="en-US" sz="3200" dirty="0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803121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2" descr="C:\Users\jkomtebedde\Desktop\MD to MD Brochures\atrialstentcolor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3" y="765187"/>
            <a:ext cx="2197057" cy="19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86385" y="770543"/>
            <a:ext cx="248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</p:txBody>
      </p:sp>
      <p:sp>
        <p:nvSpPr>
          <p:cNvPr id="22" name="Down Arrow 21"/>
          <p:cNvSpPr/>
          <p:nvPr/>
        </p:nvSpPr>
        <p:spPr>
          <a:xfrm>
            <a:off x="6009670" y="1688068"/>
            <a:ext cx="191856" cy="610738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5882671" y="1627301"/>
            <a:ext cx="53177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7245" y="1051043"/>
            <a:ext cx="3207388" cy="614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 pitchFamily="34" charset="0"/>
              </a:rPr>
              <a:t>Elevated LV filling</a:t>
            </a:r>
          </a:p>
          <a:p>
            <a:pPr algn="ctr"/>
            <a:r>
              <a:rPr lang="en-US" sz="2000" dirty="0">
                <a:cs typeface="Arial" pitchFamily="34" charset="0"/>
              </a:rPr>
              <a:t>pressures (Elevated LAP)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7920" y="2333168"/>
            <a:ext cx="3186713" cy="67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 pitchFamily="34" charset="0"/>
              </a:rPr>
              <a:t>Pulmonary Venous </a:t>
            </a:r>
          </a:p>
          <a:p>
            <a:pPr algn="ctr"/>
            <a:r>
              <a:rPr lang="en-US" sz="2000" dirty="0">
                <a:cs typeface="Arial" pitchFamily="34" charset="0"/>
              </a:rPr>
              <a:t>hypertension 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4537920" y="3743310"/>
            <a:ext cx="3186713" cy="678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rial" pitchFamily="34" charset="0"/>
              </a:rPr>
              <a:t>Pulmonary Congestion &amp; Dyspnea (rest/ex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ercise</a:t>
            </a:r>
            <a:r>
              <a:rPr lang="en-US" sz="2000" dirty="0">
                <a:cs typeface="Arial" pitchFamily="34" charset="0"/>
              </a:rPr>
              <a:t>)</a:t>
            </a:r>
            <a:endParaRPr lang="en-US" sz="2000" dirty="0"/>
          </a:p>
        </p:txBody>
      </p:sp>
      <p:sp>
        <p:nvSpPr>
          <p:cNvPr id="28" name="Down Arrow 27"/>
          <p:cNvSpPr/>
          <p:nvPr/>
        </p:nvSpPr>
        <p:spPr>
          <a:xfrm>
            <a:off x="6009670" y="3072056"/>
            <a:ext cx="191856" cy="610738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29" name="Picture 3" descr="Screen Shot 2012-10-04 at 5.21.0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3" y="2771662"/>
            <a:ext cx="1822816" cy="152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143125" y="2780570"/>
            <a:ext cx="1789377" cy="1518475"/>
            <a:chOff x="2143125" y="2780570"/>
            <a:chExt cx="1789377" cy="15184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125" y="2780570"/>
              <a:ext cx="1789377" cy="15184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56773" y="2797789"/>
              <a:ext cx="314325" cy="1787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4654" y="4462818"/>
            <a:ext cx="2970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Transcatheter interatrial shunt device</a:t>
            </a:r>
          </a:p>
        </p:txBody>
      </p:sp>
      <p:pic>
        <p:nvPicPr>
          <p:cNvPr id="20" name="Content Placeholder 3" descr="DSC_0204.JPG"/>
          <p:cNvPicPr>
            <a:picLocks noChangeAspect="1"/>
          </p:cNvPicPr>
          <p:nvPr/>
        </p:nvPicPr>
        <p:blipFill rotWithShape="1">
          <a:blip r:embed="rId7" cstate="print"/>
          <a:srcRect l="17949" t="13079" r="21065" b="12847"/>
          <a:stretch/>
        </p:blipFill>
        <p:spPr bwMode="auto">
          <a:xfrm>
            <a:off x="2589087" y="1106652"/>
            <a:ext cx="1222624" cy="11423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978195" y="-387025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BB16FC3-643F-F04C-9555-00B37901F3B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565" y="14288"/>
            <a:ext cx="7709170" cy="85725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REDUCE LAP-HF Trial </a:t>
            </a:r>
            <a:endParaRPr lang="en-US" sz="3200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45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Rectangle 8"/>
          <p:cNvSpPr/>
          <p:nvPr/>
        </p:nvSpPr>
        <p:spPr>
          <a:xfrm>
            <a:off x="5311626" y="4779497"/>
            <a:ext cx="28328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dirty="0" err="1">
                <a:solidFill>
                  <a:prstClr val="black"/>
                </a:solidFill>
                <a:latin typeface="Calibri"/>
              </a:rPr>
              <a:t>Hasenfuß</a:t>
            </a:r>
            <a:r>
              <a:rPr lang="fr-FR" sz="1100" dirty="0">
                <a:solidFill>
                  <a:prstClr val="black"/>
                </a:solidFill>
                <a:latin typeface="Calibri"/>
              </a:rPr>
              <a:t> G et al: Lancet 2016; 387: 1298–304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83" y="868866"/>
            <a:ext cx="3826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Inclusion Criteria (n=64)</a:t>
            </a:r>
            <a:r>
              <a:rPr lang="en-US" sz="2000" dirty="0"/>
              <a:t>: </a:t>
            </a:r>
          </a:p>
          <a:p>
            <a:r>
              <a:rPr lang="en-US" sz="2000" dirty="0"/>
              <a:t>Open label</a:t>
            </a:r>
          </a:p>
          <a:p>
            <a:r>
              <a:rPr lang="en-US" sz="2000" dirty="0"/>
              <a:t>LVEF ≥ 40%, </a:t>
            </a:r>
          </a:p>
          <a:p>
            <a:r>
              <a:rPr lang="en-US" sz="2000" dirty="0"/>
              <a:t>NYHA class II-IV </a:t>
            </a:r>
          </a:p>
          <a:p>
            <a:r>
              <a:rPr lang="en-US" sz="2000" dirty="0"/>
              <a:t>Elevated PCWP</a:t>
            </a:r>
          </a:p>
          <a:p>
            <a:r>
              <a:rPr lang="en-US" sz="2000" dirty="0"/>
              <a:t>   ≥ 15 mmHg (rest) or </a:t>
            </a:r>
          </a:p>
          <a:p>
            <a:r>
              <a:rPr lang="en-US" sz="2000" dirty="0"/>
              <a:t>   ≥ 25 (supine bicycle exercise)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3295" y="791821"/>
            <a:ext cx="218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6 month 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3295" y="4390184"/>
            <a:ext cx="26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&amp; reduced exercise PCWP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1" y="1124267"/>
            <a:ext cx="5086350" cy="32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8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8" y="74007"/>
            <a:ext cx="6428160" cy="5555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One year REDUCE LAP-HF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399871"/>
            <a:ext cx="8857029" cy="3504314"/>
          </a:xfrm>
        </p:spPr>
        <p:txBody>
          <a:bodyPr>
            <a:normAutofit/>
          </a:bodyPr>
          <a:lstStyle/>
          <a:p>
            <a:r>
              <a:rPr lang="en-US" dirty="0"/>
              <a:t>To assess </a:t>
            </a:r>
            <a:r>
              <a:rPr lang="en-US" b="1" dirty="0"/>
              <a:t>device safety </a:t>
            </a:r>
            <a:r>
              <a:rPr lang="en-US" dirty="0"/>
              <a:t>(major adverse cardiac, cerebrovascular and systemic embolic events -MACCE), and </a:t>
            </a:r>
            <a:r>
              <a:rPr lang="en-US" b="1" dirty="0"/>
              <a:t>device performance </a:t>
            </a:r>
            <a:r>
              <a:rPr lang="en-US" dirty="0"/>
              <a:t>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year post implant.</a:t>
            </a:r>
          </a:p>
          <a:p>
            <a:pPr marL="846138" lvl="1" indent="-300038">
              <a:buFont typeface="Wingdings" charset="2"/>
              <a:buChar char="Ø"/>
            </a:pPr>
            <a:r>
              <a:rPr lang="en-US" sz="2100" dirty="0"/>
              <a:t>device performance: shunting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(echocardiography)</a:t>
            </a:r>
          </a:p>
          <a:p>
            <a:r>
              <a:rPr lang="en-US" dirty="0"/>
              <a:t>To evaluate </a:t>
            </a:r>
            <a:r>
              <a:rPr lang="en-US" b="1" dirty="0"/>
              <a:t>persistence of clinical benefit</a:t>
            </a:r>
            <a:r>
              <a:rPr lang="en-US" dirty="0"/>
              <a:t>: </a:t>
            </a:r>
          </a:p>
          <a:p>
            <a:pPr marL="766763" indent="-220663">
              <a:buFont typeface="Wingdings" charset="2"/>
              <a:buChar char="Ø"/>
            </a:pPr>
            <a:r>
              <a:rPr lang="en-US" dirty="0"/>
              <a:t> clinical efficacy: NYHA class, quality of life (MLWHFQ), 6MW distance</a:t>
            </a:r>
          </a:p>
          <a:p>
            <a:pPr marL="766763" indent="-220663">
              <a:buFont typeface="Wingdings" charset="2"/>
              <a:buChar char="Ø"/>
            </a:pPr>
            <a:r>
              <a:rPr lang="en-US" dirty="0"/>
              <a:t> cardiac structure and function (echocardiography)</a:t>
            </a:r>
          </a:p>
          <a:p>
            <a:pPr marL="766763" indent="-220663">
              <a:buFont typeface="Wingdings" charset="2"/>
              <a:buChar char="Ø"/>
            </a:pPr>
            <a:r>
              <a:rPr lang="en-US" dirty="0"/>
              <a:t>rest and exercise hemodynamics (</a:t>
            </a:r>
            <a:r>
              <a:rPr lang="en-US" u="sng" dirty="0"/>
              <a:t>optional sub-study</a:t>
            </a:r>
            <a:r>
              <a:rPr lang="en-US" dirty="0"/>
              <a:t>, n=18)</a:t>
            </a:r>
          </a:p>
          <a:p>
            <a:pPr marL="1109663" lvl="1" indent="-220663">
              <a:buFont typeface="Wingdings" charset="2"/>
              <a:buChar char="Ø"/>
            </a:pPr>
            <a:r>
              <a:rPr lang="en-US" dirty="0"/>
              <a:t> oximetry to assess Qp:Qs (n=13)</a:t>
            </a:r>
          </a:p>
          <a:p>
            <a:r>
              <a:rPr lang="en-US" dirty="0"/>
              <a:t>Study monitored by independent CEC and DSMB 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22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7588" y="833258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&amp; Methods</a:t>
            </a:r>
          </a:p>
        </p:txBody>
      </p:sp>
    </p:spTree>
    <p:extLst>
      <p:ext uri="{BB962C8B-B14F-4D97-AF65-F5344CB8AC3E}">
        <p14:creationId xmlns:p14="http://schemas.microsoft.com/office/powerpoint/2010/main" val="295122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68" y="0"/>
            <a:ext cx="6111996" cy="994172"/>
          </a:xfrm>
        </p:spPr>
        <p:txBody>
          <a:bodyPr>
            <a:normAutofit/>
          </a:bodyPr>
          <a:lstStyle/>
          <a:p>
            <a:r>
              <a:rPr lang="en-US" sz="3200" dirty="0"/>
              <a:t>Baseline Characteristics </a:t>
            </a:r>
            <a:r>
              <a:rPr lang="en-US" sz="2000" dirty="0"/>
              <a:t>(n=64)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50" y="0"/>
            <a:ext cx="1236255" cy="10025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921BDF4-0050-CE48-94A5-007BB7AA213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5048"/>
              </p:ext>
            </p:extLst>
          </p:nvPr>
        </p:nvGraphicFramePr>
        <p:xfrm>
          <a:off x="505579" y="773907"/>
          <a:ext cx="7402171" cy="42672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5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Age (Y)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69±8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Gender (% Female/Male)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 / 34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LVEF (%)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 ± 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NYHA Class (n, II/III/IV)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18/46/0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Minnesota Living with HF Score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 ± 20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BMI kg/m</a:t>
                      </a:r>
                      <a:r>
                        <a:rPr lang="de-DE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 ± 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Permanent AF (%)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NT-Pro BNP (median, IQR pg./ml)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377 (222-925)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Hypertension (%)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Diabetes (%)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Coronary artery disease (%)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Diuretics at baseline (%)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Resting CVP (mm Hg)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 ± 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Resting PCWP (mm Hg)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 ± 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42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9473</TotalTime>
  <Words>954</Words>
  <Application>Microsoft Office PowerPoint</Application>
  <PresentationFormat>On-screen Show (16:9)</PresentationFormat>
  <Paragraphs>215</Paragraphs>
  <Slides>18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Office Theme</vt:lpstr>
      <vt:lpstr>Transcatheter Intracardiac Shunt Device Provides Sustained Clinical Benefit at One Year in Heart Failure with Preserved or Mildly Reduced Ejection Fraction:  The REDUCE LAP Heart Failure Trial </vt:lpstr>
      <vt:lpstr>Disclosures</vt:lpstr>
      <vt:lpstr>Introduction</vt:lpstr>
      <vt:lpstr>PowerPoint Presentation</vt:lpstr>
      <vt:lpstr>Left Atrial Decompression: IASD Rationale</vt:lpstr>
      <vt:lpstr>InterAtrial Shunt Device - Mode of Action</vt:lpstr>
      <vt:lpstr>REDUCE LAP-HF Trial </vt:lpstr>
      <vt:lpstr>One year REDUCE LAP-HF OUTCOMES</vt:lpstr>
      <vt:lpstr>Baseline Characteristics (n=64) </vt:lpstr>
      <vt:lpstr>Safety (MACCE) and Device Performance</vt:lpstr>
      <vt:lpstr>Sustained Clinical Efficacy</vt:lpstr>
      <vt:lpstr>Echocardiographic Results</vt:lpstr>
      <vt:lpstr>Invasive Hemodynamic Results (rest)</vt:lpstr>
      <vt:lpstr>Exercise Hemodynamic Results-1</vt:lpstr>
      <vt:lpstr>Exercise Hemodynamic Results-2</vt:lpstr>
      <vt:lpstr>Summary and Conclusions</vt:lpstr>
      <vt:lpstr>Back-up</vt:lpstr>
      <vt:lpstr>Clinical Efficacy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Kaye</dc:creator>
  <cp:lastModifiedBy>Kristen Green</cp:lastModifiedBy>
  <cp:revision>116</cp:revision>
  <cp:lastPrinted>2016-11-05T23:59:23Z</cp:lastPrinted>
  <dcterms:created xsi:type="dcterms:W3CDTF">2016-09-12T11:00:53Z</dcterms:created>
  <dcterms:modified xsi:type="dcterms:W3CDTF">2016-11-08T13:47:40Z</dcterms:modified>
</cp:coreProperties>
</file>