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69" r:id="rId5"/>
  </p:sldMasterIdLst>
  <p:notesMasterIdLst>
    <p:notesMasterId r:id="rId27"/>
  </p:notesMasterIdLst>
  <p:sldIdLst>
    <p:sldId id="282" r:id="rId6"/>
    <p:sldId id="283" r:id="rId7"/>
    <p:sldId id="284" r:id="rId8"/>
    <p:sldId id="31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9" r:id="rId17"/>
    <p:sldId id="303" r:id="rId18"/>
    <p:sldId id="304" r:id="rId19"/>
    <p:sldId id="305" r:id="rId20"/>
    <p:sldId id="312" r:id="rId21"/>
    <p:sldId id="302" r:id="rId22"/>
    <p:sldId id="311" r:id="rId23"/>
    <p:sldId id="306" r:id="rId24"/>
    <p:sldId id="310" r:id="rId25"/>
    <p:sldId id="307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CCFFFF"/>
    <a:srgbClr val="FFFF66"/>
    <a:srgbClr val="FFFF99"/>
    <a:srgbClr val="000B22"/>
    <a:srgbClr val="00FF00"/>
    <a:srgbClr val="FF66FF"/>
    <a:srgbClr val="66FFFF"/>
    <a:srgbClr val="FFFF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9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2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pPr/>
              <a:t>3/18/2017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E05D-25F4-4CD1-84D9-85C273A8039B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3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ACB9-139D-4921-A7C4-BAEBE0D4603F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11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FEAF-E360-4B1E-9805-7BB8886188C8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0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056BC-F276-4583-AFF7-0A99163217E1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4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857F-50E4-4F76-B12F-2B092900F0F3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3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F5ABE-408D-4DE1-826C-34ADA7D13463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1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DCD31-7596-4353-A06F-F6802090C936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9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F72E-12A8-48B4-80F4-365F00674E7D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9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A236-3EFF-49D3-8CA0-EBE7C226DEDC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0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D1D6-E6F2-411C-86AD-9A0351359F1A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2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x-non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18775-6A2C-45C6-B878-47A650F52431}" type="slidenum">
              <a:rPr lang="it-IT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53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1721 ACC17 Slide Template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1A9C8E-1B5F-4F50-80CF-ED91B447BCA1}" type="slidenum">
              <a:rPr lang="it-IT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altLang="en-US">
              <a:solidFill>
                <a:srgbClr val="000000"/>
              </a:solidFill>
            </a:endParaRPr>
          </a:p>
        </p:txBody>
      </p:sp>
      <p:pic>
        <p:nvPicPr>
          <p:cNvPr id="1031" name="Picture 3" descr="template Matrix_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6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hyperlink" Target="https://www.google.it/url?sa=i&amp;rct=j&amp;q=&amp;esrc=s&amp;source=images&amp;cd=&amp;cad=rja&amp;uact=8&amp;ved=0ahUKEwiJvPv5xIjSAhUBLhoKHc46A3UQjRwIBw&amp;url=https://www.shareicon.net/tag/relaxing?p=21&amp;bvm=bv.146786187,d.d2s&amp;psig=AFQjCNHzMrsSXIN8R46PIxmHXivgvudKRQ&amp;ust=148691947952873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hyperlink" Target="http://www.google.it/url?sa=i&amp;rct=j&amp;q=&amp;esrc=s&amp;source=images&amp;cd=&amp;cad=rja&amp;uact=8&amp;ved=0ahUKEwiQ_NPiop_SAhVFtxQKHfynCkMQjRwIBw&amp;url=http://www.publicdomainpictures.net/view-image.php?image=72186&amp;picture=&amp;jazyk=IT&amp;psig=AFQjCNFMBxdzM3Pj8K9iGSDaEKX6K2zFtg&amp;ust=148770054039443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hyperlink" Target="https://www.google.it/url?sa=i&amp;rct=j&amp;q=&amp;esrc=s&amp;source=images&amp;cd=&amp;cad=rja&amp;uact=8&amp;ved=0ahUKEwiJvPv5xIjSAhUBLhoKHc46A3UQjRwIBw&amp;url=https://www.shareicon.net/tag/relaxing?p=21&amp;bvm=bv.146786187,d.d2s&amp;psig=AFQjCNHzMrsSXIN8R46PIxmHXivgvudKRQ&amp;ust=148691947952873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png"/><Relationship Id="rId7" Type="http://schemas.openxmlformats.org/officeDocument/2006/relationships/hyperlink" Target="https://www.google.it/url?sa=i&amp;rct=j&amp;q=&amp;esrc=s&amp;source=images&amp;cd=&amp;cad=rja&amp;uact=8&amp;ved=0ahUKEwissczKpZ_SAhWK1hQKHZT4C0MQjRwIBw&amp;url=https://www.dreamstime.com/photos-images/cartoon-doctor-xray.html&amp;bvm=bv.147448319,d.d24&amp;psig=AFQjCNHKnVuK9gSnw6hoFhb2OG5ODXVv8Q&amp;ust=148770133061637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hyperlink" Target="https://www.google.it/url?sa=i&amp;rct=j&amp;q=&amp;esrc=s&amp;source=images&amp;cd=&amp;cad=rja&amp;uact=8&amp;ved=0ahUKEwiJvPv5xIjSAhUBLhoKHc46A3UQjRwIBw&amp;url=https://www.shareicon.net/tag/relaxing?p=21&amp;bvm=bv.146786187,d.d2s&amp;psig=AFQjCNHzMrsSXIN8R46PIxmHXivgvudKRQ&amp;ust=1486919479528731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hyperlink" Target="http://www.google.it/url?sa=i&amp;rct=j&amp;q=&amp;esrc=s&amp;source=images&amp;cd=&amp;cad=rja&amp;uact=8&amp;ved=0ahUKEwj0sq-y4ofSAhWGtxoKHdAoA98QjRwIBw&amp;url=http://www.patentspostgrant.com/cafc-reverses-remands-ipr-to-ptab&amp;bvm=bv.146786187,d.ZGg&amp;psig=AFQjCNG3OyXi4p5hyvt0Srnrcm3EgyuVGA&amp;ust=148689301498982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2" y="4763"/>
            <a:ext cx="906650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852046" y="357504"/>
            <a:ext cx="6455044" cy="2592288"/>
          </a:xfrm>
          <a:prstGeom prst="rect">
            <a:avLst/>
          </a:prstGeom>
          <a:solidFill>
            <a:srgbClr val="000000">
              <a:alpha val="33000"/>
            </a:srgb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1725177" y="395359"/>
            <a:ext cx="65819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FF00"/>
                </a:solidFill>
                <a:latin typeface="+mn-lt"/>
              </a:rPr>
              <a:t>RADIATION EXPOSURE AND VASCULAR ACCESS IN ACUTE CORONARY SYNDROMES: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FF00"/>
                </a:solidFill>
                <a:latin typeface="+mn-lt"/>
              </a:rPr>
              <a:t>THE</a:t>
            </a:r>
            <a:r>
              <a:rPr lang="en-US" altLang="en-US" b="1" dirty="0">
                <a:solidFill>
                  <a:srgbClr val="FFFF00"/>
                </a:solidFill>
                <a:latin typeface="+mn-lt"/>
              </a:rPr>
              <a:t> </a:t>
            </a:r>
            <a:br>
              <a:rPr lang="en-US" altLang="en-US" b="1" dirty="0">
                <a:solidFill>
                  <a:srgbClr val="FFFF00"/>
                </a:solidFill>
                <a:latin typeface="+mn-lt"/>
              </a:rPr>
            </a:br>
            <a:r>
              <a:rPr lang="en-US" altLang="en-US" b="1" dirty="0">
                <a:solidFill>
                  <a:srgbClr val="00FF00"/>
                </a:solidFill>
                <a:latin typeface="+mn-lt"/>
              </a:rPr>
              <a:t>RAD-MATRIX STUDY</a:t>
            </a:r>
            <a:endParaRPr lang="en-GB" altLang="en-US" b="1" dirty="0">
              <a:solidFill>
                <a:srgbClr val="00FF00"/>
              </a:solidFill>
              <a:latin typeface="+mn-lt"/>
              <a:cs typeface="Tahoma" panose="020B060403050404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735451" y="3115159"/>
            <a:ext cx="5292671" cy="1832855"/>
          </a:xfrm>
          <a:prstGeom prst="rect">
            <a:avLst/>
          </a:prstGeom>
          <a:solidFill>
            <a:srgbClr val="000000">
              <a:alpha val="33000"/>
            </a:srgb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25" b="1">
              <a:solidFill>
                <a:srgbClr val="FFFF00"/>
              </a:solidFill>
            </a:endParaRPr>
          </a:p>
        </p:txBody>
      </p:sp>
      <p:sp>
        <p:nvSpPr>
          <p:cNvPr id="4109" name="Rectangle 2"/>
          <p:cNvSpPr txBox="1">
            <a:spLocks noChangeArrowheads="1"/>
          </p:cNvSpPr>
          <p:nvPr/>
        </p:nvSpPr>
        <p:spPr bwMode="auto">
          <a:xfrm>
            <a:off x="2776768" y="3126265"/>
            <a:ext cx="5184182" cy="173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Aft>
                <a:spcPct val="0"/>
              </a:spcAft>
              <a:buNone/>
            </a:pPr>
            <a:r>
              <a:rPr lang="it-IT" altLang="ko-KR" sz="2000" b="1" dirty="0">
                <a:solidFill>
                  <a:schemeClr val="bg1"/>
                </a:solidFill>
              </a:rPr>
              <a:t>Alessandro Sciahbasi, MD, </a:t>
            </a:r>
            <a:r>
              <a:rPr lang="it-IT" altLang="ko-KR" sz="2000" b="1" dirty="0" err="1">
                <a:solidFill>
                  <a:schemeClr val="bg1"/>
                </a:solidFill>
              </a:rPr>
              <a:t>PhD</a:t>
            </a:r>
            <a:endParaRPr lang="it-IT" altLang="ko-KR" sz="2000" b="1" dirty="0">
              <a:solidFill>
                <a:schemeClr val="bg1"/>
              </a:solidFill>
            </a:endParaRPr>
          </a:p>
          <a:p>
            <a:pPr algn="ctr" defTabSz="685800" fontAlgn="base">
              <a:spcAft>
                <a:spcPct val="0"/>
              </a:spcAft>
              <a:buNone/>
            </a:pPr>
            <a:r>
              <a:rPr lang="it-IT" altLang="ko-KR" sz="1600" b="1" i="1" dirty="0">
                <a:solidFill>
                  <a:schemeClr val="bg1"/>
                </a:solidFill>
              </a:rPr>
              <a:t>Sandro Pertini Hospital, Rome</a:t>
            </a:r>
          </a:p>
          <a:p>
            <a:pPr algn="ctr" defTabSz="685800" fontAlgn="base">
              <a:spcAft>
                <a:spcPct val="0"/>
              </a:spcAft>
              <a:buNone/>
            </a:pPr>
            <a:r>
              <a:rPr lang="it-IT" altLang="ko-KR" sz="1400" b="1" dirty="0" err="1">
                <a:solidFill>
                  <a:srgbClr val="00FFCC"/>
                </a:solidFill>
              </a:rPr>
              <a:t>Frigoli</a:t>
            </a:r>
            <a:r>
              <a:rPr lang="it-IT" altLang="ko-KR" sz="1400" b="1" dirty="0">
                <a:solidFill>
                  <a:srgbClr val="00FFCC"/>
                </a:solidFill>
              </a:rPr>
              <a:t> E, </a:t>
            </a:r>
            <a:r>
              <a:rPr lang="it-IT" altLang="ko-KR" sz="1400" b="1" dirty="0" err="1">
                <a:solidFill>
                  <a:srgbClr val="00FFCC"/>
                </a:solidFill>
              </a:rPr>
              <a:t>Sarandrea</a:t>
            </a:r>
            <a:r>
              <a:rPr lang="it-IT" altLang="ko-KR" sz="1400" b="1" dirty="0">
                <a:solidFill>
                  <a:srgbClr val="00FFCC"/>
                </a:solidFill>
              </a:rPr>
              <a:t> A, </a:t>
            </a:r>
            <a:r>
              <a:rPr lang="it-IT" altLang="ko-KR" sz="1400" b="1" dirty="0" err="1">
                <a:solidFill>
                  <a:srgbClr val="00FFCC"/>
                </a:solidFill>
              </a:rPr>
              <a:t>Rothenbühler</a:t>
            </a:r>
            <a:r>
              <a:rPr lang="it-IT" altLang="ko-KR" sz="1400" b="1" dirty="0">
                <a:solidFill>
                  <a:srgbClr val="00FFCC"/>
                </a:solidFill>
              </a:rPr>
              <a:t> M, </a:t>
            </a:r>
            <a:r>
              <a:rPr lang="it-IT" altLang="ko-KR" sz="1400" b="1" dirty="0" err="1">
                <a:solidFill>
                  <a:srgbClr val="00FFCC"/>
                </a:solidFill>
              </a:rPr>
              <a:t>Calabrò</a:t>
            </a:r>
            <a:r>
              <a:rPr lang="it-IT" altLang="ko-KR" sz="1400" b="1" dirty="0">
                <a:solidFill>
                  <a:srgbClr val="00FFCC"/>
                </a:solidFill>
              </a:rPr>
              <a:t> P, Lupi A, Tomassini F, Cortese B, Rigattieri S, </a:t>
            </a:r>
            <a:r>
              <a:rPr lang="it-IT" altLang="ko-KR" sz="1400" b="1" dirty="0" err="1">
                <a:solidFill>
                  <a:srgbClr val="00FFCC"/>
                </a:solidFill>
              </a:rPr>
              <a:t>Cerrato</a:t>
            </a:r>
            <a:r>
              <a:rPr lang="it-IT" altLang="ko-KR" sz="1400" b="1" dirty="0">
                <a:solidFill>
                  <a:srgbClr val="00FFCC"/>
                </a:solidFill>
              </a:rPr>
              <a:t> E, </a:t>
            </a:r>
            <a:r>
              <a:rPr lang="it-IT" altLang="ko-KR" sz="1400" b="1" dirty="0" err="1">
                <a:solidFill>
                  <a:srgbClr val="00FFCC"/>
                </a:solidFill>
              </a:rPr>
              <a:t>Zavalloni</a:t>
            </a:r>
            <a:r>
              <a:rPr lang="it-IT" altLang="ko-KR" sz="1400" b="1" dirty="0">
                <a:solidFill>
                  <a:srgbClr val="00FFCC"/>
                </a:solidFill>
              </a:rPr>
              <a:t> D, Zingarelli </a:t>
            </a:r>
            <a:r>
              <a:rPr lang="it-IT" altLang="ko-KR" sz="1400" b="1" dirty="0" err="1">
                <a:solidFill>
                  <a:srgbClr val="00FFCC"/>
                </a:solidFill>
              </a:rPr>
              <a:t>A,Calabria</a:t>
            </a:r>
            <a:r>
              <a:rPr lang="it-IT" altLang="ko-KR" sz="1400" b="1" dirty="0">
                <a:solidFill>
                  <a:srgbClr val="00FFCC"/>
                </a:solidFill>
              </a:rPr>
              <a:t> P, </a:t>
            </a:r>
            <a:r>
              <a:rPr lang="it-IT" altLang="ko-KR" sz="1400" b="1" dirty="0" err="1">
                <a:solidFill>
                  <a:srgbClr val="00FFCC"/>
                </a:solidFill>
              </a:rPr>
              <a:t>Rubartelli</a:t>
            </a:r>
            <a:r>
              <a:rPr lang="it-IT" altLang="ko-KR" sz="1400" b="1" dirty="0">
                <a:solidFill>
                  <a:srgbClr val="00FFCC"/>
                </a:solidFill>
              </a:rPr>
              <a:t> P, Sardella G, </a:t>
            </a:r>
            <a:r>
              <a:rPr lang="it-IT" altLang="ko-KR" sz="1400" b="1" dirty="0" err="1">
                <a:solidFill>
                  <a:srgbClr val="00FFCC"/>
                </a:solidFill>
              </a:rPr>
              <a:t>Tebaldi</a:t>
            </a:r>
            <a:r>
              <a:rPr lang="it-IT" altLang="ko-KR" sz="1400" b="1" dirty="0">
                <a:solidFill>
                  <a:srgbClr val="00FFCC"/>
                </a:solidFill>
              </a:rPr>
              <a:t> M, </a:t>
            </a:r>
            <a:r>
              <a:rPr lang="it-IT" altLang="ko-KR" sz="1400" b="1" dirty="0" err="1">
                <a:solidFill>
                  <a:srgbClr val="00FFCC"/>
                </a:solidFill>
              </a:rPr>
              <a:t>Windecker</a:t>
            </a:r>
            <a:r>
              <a:rPr lang="it-IT" altLang="ko-KR" sz="1400" b="1" dirty="0">
                <a:solidFill>
                  <a:srgbClr val="00FFCC"/>
                </a:solidFill>
              </a:rPr>
              <a:t> S, </a:t>
            </a:r>
            <a:r>
              <a:rPr lang="it-IT" altLang="ko-KR" sz="1400" b="1" dirty="0" err="1">
                <a:solidFill>
                  <a:srgbClr val="00FFCC"/>
                </a:solidFill>
              </a:rPr>
              <a:t>Jüni</a:t>
            </a:r>
            <a:r>
              <a:rPr lang="it-IT" altLang="ko-KR" sz="1400" b="1" dirty="0">
                <a:solidFill>
                  <a:srgbClr val="00FFCC"/>
                </a:solidFill>
              </a:rPr>
              <a:t> P, </a:t>
            </a:r>
            <a:r>
              <a:rPr lang="it-IT" altLang="ko-KR" sz="1400" b="1" dirty="0" err="1">
                <a:solidFill>
                  <a:srgbClr val="00FFCC"/>
                </a:solidFill>
              </a:rPr>
              <a:t>Heg</a:t>
            </a:r>
            <a:r>
              <a:rPr lang="it-IT" altLang="ko-KR" sz="1400" b="1" dirty="0">
                <a:solidFill>
                  <a:srgbClr val="00FFCC"/>
                </a:solidFill>
              </a:rPr>
              <a:t> D, </a:t>
            </a:r>
            <a:r>
              <a:rPr lang="it-IT" altLang="ko-KR" sz="1400" b="1" dirty="0" err="1">
                <a:solidFill>
                  <a:srgbClr val="00FFCC"/>
                </a:solidFill>
              </a:rPr>
              <a:t>Valgimigli</a:t>
            </a:r>
            <a:r>
              <a:rPr lang="it-IT" altLang="ko-KR" sz="1400" b="1" dirty="0">
                <a:solidFill>
                  <a:srgbClr val="00FFCC"/>
                </a:solidFill>
              </a:rPr>
              <a:t> M</a:t>
            </a:r>
          </a:p>
        </p:txBody>
      </p:sp>
      <p:pic>
        <p:nvPicPr>
          <p:cNvPr id="4104" name="Picture 4" descr="Matrix col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" y="3315891"/>
            <a:ext cx="2462213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1325189" y="4773216"/>
            <a:ext cx="110158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FFFFFF"/>
                </a:solidFill>
                <a:cs typeface="ＭＳ Ｐゴシック" charset="0"/>
              </a:rPr>
              <a:t>NCT01433627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702251" y="3839608"/>
            <a:ext cx="92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FF00"/>
                </a:solidFill>
                <a:latin typeface="+mj-lt"/>
              </a:rPr>
              <a:t>RAD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69" y="3908094"/>
            <a:ext cx="341406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1320484" y="105588"/>
            <a:ext cx="6188445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PROCEDURAL CHARACTERISTICS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10698"/>
              </p:ext>
            </p:extLst>
          </p:nvPr>
        </p:nvGraphicFramePr>
        <p:xfrm>
          <a:off x="257851" y="1318548"/>
          <a:ext cx="8714700" cy="3376716"/>
        </p:xfrm>
        <a:graphic>
          <a:graphicData uri="http://schemas.openxmlformats.org/drawingml/2006/table">
            <a:tbl>
              <a:tblPr firstRow="1" firstCol="1" bandRow="1"/>
              <a:tblGrid>
                <a:gridCol w="2289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8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MATRIX 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RAD-MATRIX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7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Patients/Procedures (n)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3448 / 3773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3454 / 3797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373 / 379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393 / 398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PCI Attempted (%)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81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82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0.971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84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81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0.284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Staged procedure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17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17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0.675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21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19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0.619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Total stent length (mm)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68 ± 44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67 ± 43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0.276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75 ± 46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68 ± 43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0.131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Thromboaspiration</a:t>
                      </a: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(%)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26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0.498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30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0.681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Crossover (%)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0.0002</a:t>
                      </a:r>
                      <a:endParaRPr lang="it-IT" sz="1400" b="1" i="1" spc="-100" baseline="0" dirty="0"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0.764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Fluoro</a:t>
                      </a: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Time (min)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 (6-16)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 (5-15)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&lt;0.0001</a:t>
                      </a:r>
                      <a:endParaRPr lang="it-IT" sz="1400" b="1" i="1" spc="-100" baseline="0" dirty="0"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(6-16)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 (5-14)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0.0004</a:t>
                      </a:r>
                      <a:endParaRPr lang="it-IT" sz="1400" b="1" i="1" spc="-100" baseline="0" dirty="0"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Rettangolo 25"/>
          <p:cNvSpPr/>
          <p:nvPr/>
        </p:nvSpPr>
        <p:spPr>
          <a:xfrm>
            <a:off x="29252" y="4419600"/>
            <a:ext cx="8943299" cy="3417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0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OPERATOR DOSE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cxnSp>
        <p:nvCxnSpPr>
          <p:cNvPr id="3" name="Connettore 1 2"/>
          <p:cNvCxnSpPr/>
          <p:nvPr/>
        </p:nvCxnSpPr>
        <p:spPr>
          <a:xfrm>
            <a:off x="2447925" y="1214438"/>
            <a:ext cx="9525" cy="34432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2400300" y="1347788"/>
            <a:ext cx="4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405065" y="2128839"/>
            <a:ext cx="4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2409816" y="2924180"/>
            <a:ext cx="4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2409822" y="3719531"/>
            <a:ext cx="4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405061" y="4510099"/>
            <a:ext cx="47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5" name="Connettore 1 4124"/>
          <p:cNvCxnSpPr/>
          <p:nvPr/>
        </p:nvCxnSpPr>
        <p:spPr>
          <a:xfrm>
            <a:off x="2457450" y="4652556"/>
            <a:ext cx="47805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>
            <a:off x="2010760" y="1204525"/>
            <a:ext cx="587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98" name="CasellaDiTesto 97"/>
          <p:cNvSpPr txBox="1"/>
          <p:nvPr/>
        </p:nvSpPr>
        <p:spPr>
          <a:xfrm>
            <a:off x="2020589" y="1990339"/>
            <a:ext cx="436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300</a:t>
            </a:r>
          </a:p>
        </p:txBody>
      </p:sp>
      <p:sp>
        <p:nvSpPr>
          <p:cNvPr id="99" name="CasellaDiTesto 98"/>
          <p:cNvSpPr txBox="1"/>
          <p:nvPr/>
        </p:nvSpPr>
        <p:spPr>
          <a:xfrm>
            <a:off x="2025079" y="2785680"/>
            <a:ext cx="456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100" name="CasellaDiTesto 99"/>
          <p:cNvSpPr txBox="1"/>
          <p:nvPr/>
        </p:nvSpPr>
        <p:spPr>
          <a:xfrm>
            <a:off x="2029887" y="3576248"/>
            <a:ext cx="441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101" name="CasellaDiTesto 100"/>
          <p:cNvSpPr txBox="1"/>
          <p:nvPr/>
        </p:nvSpPr>
        <p:spPr>
          <a:xfrm>
            <a:off x="2192480" y="4376362"/>
            <a:ext cx="298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5" name="CasellaDiTesto 104"/>
          <p:cNvSpPr txBox="1"/>
          <p:nvPr/>
        </p:nvSpPr>
        <p:spPr>
          <a:xfrm rot="16200000">
            <a:off x="188570" y="2782213"/>
            <a:ext cx="3412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chemeClr val="bg1"/>
                </a:solidFill>
              </a:rPr>
              <a:t>Procedural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err="1">
                <a:solidFill>
                  <a:schemeClr val="bg1"/>
                </a:solidFill>
              </a:rPr>
              <a:t>Operator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err="1">
                <a:solidFill>
                  <a:schemeClr val="bg1"/>
                </a:solidFill>
              </a:rPr>
              <a:t>Equivalent</a:t>
            </a:r>
            <a:r>
              <a:rPr lang="it-IT" sz="1200" b="1" dirty="0">
                <a:solidFill>
                  <a:schemeClr val="bg1"/>
                </a:solidFill>
              </a:rPr>
              <a:t> Dose (</a:t>
            </a:r>
            <a:r>
              <a:rPr lang="it-IT" sz="1200" b="1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it-IT" sz="1200" b="1" dirty="0" err="1">
                <a:solidFill>
                  <a:schemeClr val="bg1"/>
                </a:solidFill>
              </a:rPr>
              <a:t>Sv</a:t>
            </a:r>
            <a:r>
              <a:rPr lang="it-IT" sz="1200" b="1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615716" y="1657061"/>
            <a:ext cx="1065217" cy="579553"/>
            <a:chOff x="6615716" y="1657061"/>
            <a:chExt cx="1065217" cy="579553"/>
          </a:xfrm>
        </p:grpSpPr>
        <p:sp>
          <p:nvSpPr>
            <p:cNvPr id="2" name="Rettangolo 1"/>
            <p:cNvSpPr/>
            <p:nvPr/>
          </p:nvSpPr>
          <p:spPr>
            <a:xfrm>
              <a:off x="6619956" y="1723869"/>
              <a:ext cx="161842" cy="172387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6772273" y="1657061"/>
              <a:ext cx="903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>
                  <a:solidFill>
                    <a:schemeClr val="bg1"/>
                  </a:solidFill>
                </a:rPr>
                <a:t>Radial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6615716" y="1995645"/>
              <a:ext cx="161842" cy="17238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CasellaDiTesto 78"/>
            <p:cNvSpPr txBox="1"/>
            <p:nvPr/>
          </p:nvSpPr>
          <p:spPr>
            <a:xfrm>
              <a:off x="6777558" y="1928837"/>
              <a:ext cx="903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 err="1">
                  <a:solidFill>
                    <a:schemeClr val="bg1"/>
                  </a:solidFill>
                </a:rPr>
                <a:t>Femoral</a:t>
              </a:r>
              <a:endParaRPr lang="it-IT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690813" y="2401088"/>
            <a:ext cx="1186922" cy="2508408"/>
            <a:chOff x="2690813" y="2401088"/>
            <a:chExt cx="1186922" cy="2508408"/>
          </a:xfrm>
        </p:grpSpPr>
        <p:grpSp>
          <p:nvGrpSpPr>
            <p:cNvPr id="6" name="Gruppo 5"/>
            <p:cNvGrpSpPr/>
            <p:nvPr/>
          </p:nvGrpSpPr>
          <p:grpSpPr>
            <a:xfrm>
              <a:off x="2690813" y="2401088"/>
              <a:ext cx="1186922" cy="2508408"/>
              <a:chOff x="2690813" y="2401088"/>
              <a:chExt cx="1186922" cy="2508408"/>
            </a:xfrm>
          </p:grpSpPr>
          <p:cxnSp>
            <p:nvCxnSpPr>
              <p:cNvPr id="31" name="Connettore 1 30"/>
              <p:cNvCxnSpPr/>
              <p:nvPr/>
            </p:nvCxnSpPr>
            <p:spPr>
              <a:xfrm flipH="1">
                <a:off x="2928937" y="2876550"/>
                <a:ext cx="4763" cy="75247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0" name="Connettore 1 4099"/>
              <p:cNvCxnSpPr/>
              <p:nvPr/>
            </p:nvCxnSpPr>
            <p:spPr>
              <a:xfrm>
                <a:off x="2933700" y="4191001"/>
                <a:ext cx="0" cy="10477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3571874" y="4324348"/>
                <a:ext cx="0" cy="7293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5" name="Connettore 1 4104"/>
              <p:cNvCxnSpPr/>
              <p:nvPr/>
            </p:nvCxnSpPr>
            <p:spPr>
              <a:xfrm>
                <a:off x="3571874" y="3757612"/>
                <a:ext cx="0" cy="2905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e 35"/>
              <p:cNvSpPr/>
              <p:nvPr/>
            </p:nvSpPr>
            <p:spPr>
              <a:xfrm>
                <a:off x="3524244" y="3445867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CasellaDiTesto 101"/>
              <p:cNvSpPr txBox="1"/>
              <p:nvPr/>
            </p:nvSpPr>
            <p:spPr>
              <a:xfrm>
                <a:off x="2894704" y="4632497"/>
                <a:ext cx="8585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</a:rPr>
                  <a:t>THORAX</a:t>
                </a:r>
              </a:p>
            </p:txBody>
          </p:sp>
          <p:sp>
            <p:nvSpPr>
              <p:cNvPr id="4127" name="Rettangolo 4126"/>
              <p:cNvSpPr/>
              <p:nvPr/>
            </p:nvSpPr>
            <p:spPr>
              <a:xfrm>
                <a:off x="3333747" y="4048125"/>
                <a:ext cx="483434" cy="276223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26" name="Rettangolo 4125"/>
              <p:cNvSpPr/>
              <p:nvPr/>
            </p:nvSpPr>
            <p:spPr>
              <a:xfrm>
                <a:off x="2691550" y="3614232"/>
                <a:ext cx="485687" cy="566739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4097" name="Connettore 1 4096"/>
              <p:cNvCxnSpPr/>
              <p:nvPr/>
            </p:nvCxnSpPr>
            <p:spPr>
              <a:xfrm>
                <a:off x="2690813" y="3900488"/>
                <a:ext cx="476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3328989" y="4191001"/>
                <a:ext cx="476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>
                <a:off x="2776537" y="4305294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1 107"/>
              <p:cNvCxnSpPr/>
              <p:nvPr/>
            </p:nvCxnSpPr>
            <p:spPr>
              <a:xfrm>
                <a:off x="3414719" y="4410064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ttore 1 108"/>
              <p:cNvCxnSpPr/>
              <p:nvPr/>
            </p:nvCxnSpPr>
            <p:spPr>
              <a:xfrm>
                <a:off x="3414714" y="3748103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ttore 1 109"/>
              <p:cNvCxnSpPr/>
              <p:nvPr/>
            </p:nvCxnSpPr>
            <p:spPr>
              <a:xfrm>
                <a:off x="2783671" y="2876537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CasellaDiTesto 126"/>
              <p:cNvSpPr txBox="1"/>
              <p:nvPr/>
            </p:nvSpPr>
            <p:spPr>
              <a:xfrm>
                <a:off x="2776173" y="2401088"/>
                <a:ext cx="1101562" cy="400110"/>
              </a:xfrm>
              <a:prstGeom prst="rect">
                <a:avLst/>
              </a:prstGeom>
              <a:solidFill>
                <a:srgbClr val="000B22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err="1">
                    <a:solidFill>
                      <a:schemeClr val="bg1"/>
                    </a:solidFill>
                  </a:rPr>
                  <a:t>Superiority</a:t>
                </a:r>
                <a:endParaRPr lang="it-IT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1000" b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= 0.019</a:t>
                </a:r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2731567" y="3674561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77</a:t>
              </a:r>
            </a:p>
          </p:txBody>
        </p:sp>
        <p:sp>
          <p:nvSpPr>
            <p:cNvPr id="84" name="CasellaDiTesto 83"/>
            <p:cNvSpPr txBox="1"/>
            <p:nvPr/>
          </p:nvSpPr>
          <p:spPr>
            <a:xfrm>
              <a:off x="3411048" y="4006668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b="1" dirty="0"/>
                <a:t>41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286251" y="1152524"/>
            <a:ext cx="2724237" cy="3760437"/>
            <a:chOff x="4286251" y="1152524"/>
            <a:chExt cx="2724237" cy="3760437"/>
          </a:xfrm>
        </p:grpSpPr>
        <p:grpSp>
          <p:nvGrpSpPr>
            <p:cNvPr id="7" name="Gruppo 6"/>
            <p:cNvGrpSpPr/>
            <p:nvPr/>
          </p:nvGrpSpPr>
          <p:grpSpPr>
            <a:xfrm>
              <a:off x="4286251" y="1152524"/>
              <a:ext cx="2724237" cy="3760437"/>
              <a:chOff x="4286251" y="1152524"/>
              <a:chExt cx="2724237" cy="3760437"/>
            </a:xfrm>
          </p:grpSpPr>
          <p:cxnSp>
            <p:nvCxnSpPr>
              <p:cNvPr id="4108" name="Connettore 1 4107"/>
              <p:cNvCxnSpPr/>
              <p:nvPr/>
            </p:nvCxnSpPr>
            <p:spPr>
              <a:xfrm>
                <a:off x="4529136" y="2300289"/>
                <a:ext cx="0" cy="63579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1" name="Connettore 1 4110"/>
              <p:cNvCxnSpPr/>
              <p:nvPr/>
            </p:nvCxnSpPr>
            <p:spPr>
              <a:xfrm>
                <a:off x="4529136" y="3967163"/>
                <a:ext cx="0" cy="39678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3" name="Connettore 1 4112"/>
              <p:cNvCxnSpPr/>
              <p:nvPr/>
            </p:nvCxnSpPr>
            <p:spPr>
              <a:xfrm>
                <a:off x="5170758" y="3143251"/>
                <a:ext cx="0" cy="44291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6" name="Connettore 1 4115"/>
              <p:cNvCxnSpPr/>
              <p:nvPr/>
            </p:nvCxnSpPr>
            <p:spPr>
              <a:xfrm>
                <a:off x="5170758" y="4153029"/>
                <a:ext cx="0" cy="2109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8" name="Connettore 1 4117"/>
              <p:cNvCxnSpPr/>
              <p:nvPr/>
            </p:nvCxnSpPr>
            <p:spPr>
              <a:xfrm>
                <a:off x="6129336" y="3824288"/>
                <a:ext cx="0" cy="3287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0" name="Connettore 1 4119"/>
              <p:cNvCxnSpPr/>
              <p:nvPr/>
            </p:nvCxnSpPr>
            <p:spPr>
              <a:xfrm>
                <a:off x="6129336" y="4395788"/>
                <a:ext cx="0" cy="762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ttore 1 74"/>
              <p:cNvCxnSpPr/>
              <p:nvPr/>
            </p:nvCxnSpPr>
            <p:spPr>
              <a:xfrm>
                <a:off x="6772273" y="4424356"/>
                <a:ext cx="0" cy="5728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3" name="Connettore 1 4122"/>
              <p:cNvCxnSpPr/>
              <p:nvPr/>
            </p:nvCxnSpPr>
            <p:spPr>
              <a:xfrm flipH="1">
                <a:off x="6767599" y="4090987"/>
                <a:ext cx="4674" cy="1675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e 87"/>
              <p:cNvSpPr/>
              <p:nvPr/>
            </p:nvSpPr>
            <p:spPr>
              <a:xfrm>
                <a:off x="4485660" y="1306621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Ovale 88"/>
              <p:cNvSpPr/>
              <p:nvPr/>
            </p:nvSpPr>
            <p:spPr>
              <a:xfrm>
                <a:off x="5130276" y="1963428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Ovale 89"/>
              <p:cNvSpPr/>
              <p:nvPr/>
            </p:nvSpPr>
            <p:spPr>
              <a:xfrm>
                <a:off x="5125512" y="2491592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Ovale 90"/>
              <p:cNvSpPr/>
              <p:nvPr/>
            </p:nvSpPr>
            <p:spPr>
              <a:xfrm>
                <a:off x="6723332" y="3791352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56" name="Connettore 2 55"/>
              <p:cNvCxnSpPr/>
              <p:nvPr/>
            </p:nvCxnSpPr>
            <p:spPr>
              <a:xfrm flipV="1">
                <a:off x="4520306" y="1152524"/>
                <a:ext cx="0" cy="139808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CasellaDiTesto 57"/>
              <p:cNvSpPr txBox="1"/>
              <p:nvPr/>
            </p:nvSpPr>
            <p:spPr>
              <a:xfrm>
                <a:off x="4512503" y="1210953"/>
                <a:ext cx="58710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>
                    <a:solidFill>
                      <a:schemeClr val="bg1"/>
                    </a:solidFill>
                  </a:rPr>
                  <a:t>457.5</a:t>
                </a:r>
              </a:p>
            </p:txBody>
          </p:sp>
          <p:sp>
            <p:nvSpPr>
              <p:cNvPr id="103" name="CasellaDiTesto 102"/>
              <p:cNvSpPr txBox="1"/>
              <p:nvPr/>
            </p:nvSpPr>
            <p:spPr>
              <a:xfrm>
                <a:off x="4419959" y="4626989"/>
                <a:ext cx="8585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</a:rPr>
                  <a:t>WRIST</a:t>
                </a:r>
              </a:p>
            </p:txBody>
          </p:sp>
          <p:sp>
            <p:nvSpPr>
              <p:cNvPr id="104" name="CasellaDiTesto 103"/>
              <p:cNvSpPr txBox="1"/>
              <p:nvPr/>
            </p:nvSpPr>
            <p:spPr>
              <a:xfrm>
                <a:off x="6230306" y="4635962"/>
                <a:ext cx="5039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chemeClr val="bg1"/>
                    </a:solidFill>
                  </a:rPr>
                  <a:t>EYE</a:t>
                </a:r>
              </a:p>
            </p:txBody>
          </p:sp>
          <p:sp>
            <p:nvSpPr>
              <p:cNvPr id="35" name="Rettangolo 34"/>
              <p:cNvSpPr/>
              <p:nvPr/>
            </p:nvSpPr>
            <p:spPr>
              <a:xfrm>
                <a:off x="6529472" y="4243388"/>
                <a:ext cx="476250" cy="180968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Rettangolo 33"/>
              <p:cNvSpPr/>
              <p:nvPr/>
            </p:nvSpPr>
            <p:spPr>
              <a:xfrm>
                <a:off x="5886450" y="4153029"/>
                <a:ext cx="476250" cy="242759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" name="Rettangolo 31"/>
              <p:cNvSpPr/>
              <p:nvPr/>
            </p:nvSpPr>
            <p:spPr>
              <a:xfrm>
                <a:off x="4286251" y="2936081"/>
                <a:ext cx="483347" cy="1031082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4938708" y="3586164"/>
                <a:ext cx="476250" cy="566865"/>
              </a:xfrm>
              <a:prstGeom prst="rect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38" name="Connettore 1 37"/>
              <p:cNvCxnSpPr/>
              <p:nvPr/>
            </p:nvCxnSpPr>
            <p:spPr>
              <a:xfrm>
                <a:off x="4291013" y="3576638"/>
                <a:ext cx="476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>
                <a:off x="4933950" y="3919535"/>
                <a:ext cx="476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6534238" y="4343400"/>
                <a:ext cx="476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ttore 1 110"/>
              <p:cNvCxnSpPr/>
              <p:nvPr/>
            </p:nvCxnSpPr>
            <p:spPr>
              <a:xfrm>
                <a:off x="4371974" y="4371965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1 116"/>
              <p:cNvCxnSpPr/>
              <p:nvPr/>
            </p:nvCxnSpPr>
            <p:spPr>
              <a:xfrm>
                <a:off x="5976932" y="4481495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ttore 1 117"/>
              <p:cNvCxnSpPr/>
              <p:nvPr/>
            </p:nvCxnSpPr>
            <p:spPr>
              <a:xfrm>
                <a:off x="5974555" y="3824288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1 118"/>
              <p:cNvCxnSpPr/>
              <p:nvPr/>
            </p:nvCxnSpPr>
            <p:spPr>
              <a:xfrm>
                <a:off x="5018354" y="4376362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1 119"/>
              <p:cNvCxnSpPr/>
              <p:nvPr/>
            </p:nvCxnSpPr>
            <p:spPr>
              <a:xfrm>
                <a:off x="5018354" y="3133716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>
                <a:off x="4365525" y="2295516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1 121"/>
              <p:cNvCxnSpPr/>
              <p:nvPr/>
            </p:nvCxnSpPr>
            <p:spPr>
              <a:xfrm>
                <a:off x="6610431" y="4481495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1 122"/>
              <p:cNvCxnSpPr/>
              <p:nvPr/>
            </p:nvCxnSpPr>
            <p:spPr>
              <a:xfrm>
                <a:off x="6610431" y="4090987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/>
              <p:nvPr/>
            </p:nvCxnSpPr>
            <p:spPr>
              <a:xfrm>
                <a:off x="5886448" y="4262438"/>
                <a:ext cx="4762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CasellaDiTesto 125"/>
              <p:cNvSpPr txBox="1"/>
              <p:nvPr/>
            </p:nvSpPr>
            <p:spPr>
              <a:xfrm>
                <a:off x="4335195" y="1496711"/>
                <a:ext cx="895580" cy="400110"/>
              </a:xfrm>
              <a:prstGeom prst="rect">
                <a:avLst/>
              </a:prstGeom>
              <a:solidFill>
                <a:srgbClr val="000B22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err="1">
                    <a:solidFill>
                      <a:schemeClr val="bg1"/>
                    </a:solidFill>
                  </a:rPr>
                  <a:t>Superiorityp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= 0.125</a:t>
                </a:r>
              </a:p>
            </p:txBody>
          </p:sp>
          <p:sp>
            <p:nvSpPr>
              <p:cNvPr id="128" name="CasellaDiTesto 127"/>
              <p:cNvSpPr txBox="1"/>
              <p:nvPr/>
            </p:nvSpPr>
            <p:spPr>
              <a:xfrm>
                <a:off x="5993700" y="3273673"/>
                <a:ext cx="925440" cy="400110"/>
              </a:xfrm>
              <a:prstGeom prst="rect">
                <a:avLst/>
              </a:prstGeom>
              <a:solidFill>
                <a:srgbClr val="000B22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000" b="1" dirty="0" err="1">
                    <a:solidFill>
                      <a:schemeClr val="bg1"/>
                    </a:solidFill>
                  </a:rPr>
                  <a:t>Superiority</a:t>
                </a:r>
                <a:endParaRPr lang="it-IT" sz="10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1000" b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= 0.146</a:t>
                </a:r>
              </a:p>
            </p:txBody>
          </p:sp>
        </p:grpSp>
        <p:sp>
          <p:nvSpPr>
            <p:cNvPr id="86" name="CasellaDiTesto 85"/>
            <p:cNvSpPr txBox="1"/>
            <p:nvPr/>
          </p:nvSpPr>
          <p:spPr>
            <a:xfrm>
              <a:off x="4354508" y="3339943"/>
              <a:ext cx="419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117</a:t>
              </a:r>
            </a:p>
          </p:txBody>
        </p:sp>
        <p:sp>
          <p:nvSpPr>
            <p:cNvPr id="87" name="CasellaDiTesto 86"/>
            <p:cNvSpPr txBox="1"/>
            <p:nvPr/>
          </p:nvSpPr>
          <p:spPr>
            <a:xfrm>
              <a:off x="4986093" y="3721495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75</a:t>
              </a:r>
            </a:p>
          </p:txBody>
        </p:sp>
        <p:sp>
          <p:nvSpPr>
            <p:cNvPr id="92" name="CasellaDiTesto 91"/>
            <p:cNvSpPr txBox="1"/>
            <p:nvPr/>
          </p:nvSpPr>
          <p:spPr>
            <a:xfrm>
              <a:off x="5934073" y="4097177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34</a:t>
              </a:r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6577010" y="4171841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21</a:t>
              </a:r>
            </a:p>
          </p:txBody>
        </p:sp>
      </p:grpSp>
      <p:sp>
        <p:nvSpPr>
          <p:cNvPr id="94" name="CasellaDiTesto 37"/>
          <p:cNvSpPr txBox="1"/>
          <p:nvPr/>
        </p:nvSpPr>
        <p:spPr>
          <a:xfrm>
            <a:off x="2628496" y="1801818"/>
            <a:ext cx="13339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noProof="0" dirty="0">
                <a:solidFill>
                  <a:schemeClr val="bg1"/>
                </a:solidFill>
                <a:cs typeface="Arial" panose="020B0604020202020204" pitchFamily="34" charset="0"/>
              </a:rPr>
              <a:t>N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on-</a:t>
            </a:r>
            <a:r>
              <a:rPr lang="it-IT" sz="1200" b="1" kern="0" dirty="0" err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nf</a:t>
            </a:r>
            <a:r>
              <a:rPr kumimoji="0" lang="it-IT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P</a:t>
            </a:r>
            <a:r>
              <a:rPr kumimoji="0" lang="it-IT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= 0.843</a:t>
            </a:r>
          </a:p>
        </p:txBody>
      </p:sp>
    </p:spTree>
    <p:extLst>
      <p:ext uri="{BB962C8B-B14F-4D97-AF65-F5344CB8AC3E}">
        <p14:creationId xmlns:p14="http://schemas.microsoft.com/office/powerpoint/2010/main" val="41549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1320484" y="105588"/>
            <a:ext cx="6188445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NORMALIZED DOSES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4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77558"/>
              </p:ext>
            </p:extLst>
          </p:nvPr>
        </p:nvGraphicFramePr>
        <p:xfrm>
          <a:off x="826040" y="1443463"/>
          <a:ext cx="7468555" cy="3128538"/>
        </p:xfrm>
        <a:graphic>
          <a:graphicData uri="http://schemas.openxmlformats.org/drawingml/2006/table">
            <a:tbl>
              <a:tblPr firstRow="1" firstCol="1" bandRow="1"/>
              <a:tblGrid>
                <a:gridCol w="312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7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Operator  Dose  normalized by </a:t>
                      </a:r>
                      <a:r>
                        <a:rPr lang="en-GB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fluoro</a:t>
                      </a: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time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Thorax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(4-10)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(3-5)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0.029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Wrist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(7-14)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(5-9)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Eye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 (2-3)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(1-2)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0.242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Operator  Dose  normalized by DAP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Thorax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0.8 (0.6-1.1)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0.5 (0.3-0.6)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0.015</a:t>
                      </a:r>
                      <a:endParaRPr lang="it-IT" sz="1400" b="1" i="1" spc="-100" baseline="0" dirty="0"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Wrist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1.2 (0.9-2.3)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0.9 (0.6-1.3)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0.129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Eye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 (0.2-0.5)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 (0.1-0.4)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0.217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0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1291233" y="105588"/>
            <a:ext cx="6229707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INDIVIDUAL OPERATOR DOSE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151" name="CasellaDiTesto 150"/>
          <p:cNvSpPr txBox="1"/>
          <p:nvPr/>
        </p:nvSpPr>
        <p:spPr>
          <a:xfrm>
            <a:off x="6772273" y="1657061"/>
            <a:ext cx="90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</a:rPr>
              <a:t>Radial</a:t>
            </a:r>
            <a:endParaRPr lang="it-IT" sz="1400" b="1" dirty="0">
              <a:solidFill>
                <a:schemeClr val="bg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1848850" y="1219200"/>
            <a:ext cx="5496883" cy="3511151"/>
            <a:chOff x="1725015" y="1219200"/>
            <a:chExt cx="5496883" cy="3511151"/>
          </a:xfrm>
        </p:grpSpPr>
        <p:sp>
          <p:nvSpPr>
            <p:cNvPr id="2" name="Rettangolo 1"/>
            <p:cNvSpPr/>
            <p:nvPr/>
          </p:nvSpPr>
          <p:spPr>
            <a:xfrm>
              <a:off x="4257675" y="1219200"/>
              <a:ext cx="180975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4257674" y="1399684"/>
              <a:ext cx="180975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4152901" y="1580168"/>
              <a:ext cx="285748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4219575" y="1759136"/>
              <a:ext cx="219073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Rettangolo 80"/>
            <p:cNvSpPr/>
            <p:nvPr/>
          </p:nvSpPr>
          <p:spPr>
            <a:xfrm>
              <a:off x="4048125" y="1939620"/>
              <a:ext cx="390523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ttangolo 81"/>
            <p:cNvSpPr/>
            <p:nvPr/>
          </p:nvSpPr>
          <p:spPr>
            <a:xfrm>
              <a:off x="4152901" y="2120104"/>
              <a:ext cx="285747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ttangolo 82"/>
            <p:cNvSpPr/>
            <p:nvPr/>
          </p:nvSpPr>
          <p:spPr>
            <a:xfrm>
              <a:off x="3743326" y="2298814"/>
              <a:ext cx="700946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3957639" y="2474535"/>
              <a:ext cx="486634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3800475" y="2658008"/>
              <a:ext cx="638173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3995738" y="2838492"/>
              <a:ext cx="442909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3924300" y="3017202"/>
              <a:ext cx="514347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3709989" y="3197686"/>
              <a:ext cx="728660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3476626" y="3375966"/>
              <a:ext cx="967648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3995738" y="3558911"/>
              <a:ext cx="442909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3800476" y="3734633"/>
              <a:ext cx="638172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3248025" y="3913601"/>
              <a:ext cx="1192345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Rettangolo 105"/>
            <p:cNvSpPr/>
            <p:nvPr/>
          </p:nvSpPr>
          <p:spPr>
            <a:xfrm>
              <a:off x="2838451" y="4094354"/>
              <a:ext cx="1605824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Rettangolo 106"/>
            <p:cNvSpPr/>
            <p:nvPr/>
          </p:nvSpPr>
          <p:spPr>
            <a:xfrm>
              <a:off x="3476626" y="4274838"/>
              <a:ext cx="967649" cy="12382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Rettangolo 111"/>
            <p:cNvSpPr/>
            <p:nvPr/>
          </p:nvSpPr>
          <p:spPr>
            <a:xfrm>
              <a:off x="4452630" y="1219200"/>
              <a:ext cx="314633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ettangolo 112"/>
            <p:cNvSpPr/>
            <p:nvPr/>
          </p:nvSpPr>
          <p:spPr>
            <a:xfrm>
              <a:off x="4452630" y="1400214"/>
              <a:ext cx="35749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4" name="Rettangolo 113"/>
            <p:cNvSpPr/>
            <p:nvPr/>
          </p:nvSpPr>
          <p:spPr>
            <a:xfrm>
              <a:off x="4452630" y="1580698"/>
              <a:ext cx="35749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5" name="Rettangolo 114"/>
            <p:cNvSpPr/>
            <p:nvPr/>
          </p:nvSpPr>
          <p:spPr>
            <a:xfrm>
              <a:off x="4452630" y="1759136"/>
              <a:ext cx="405120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6" name="Rettangolo 115"/>
            <p:cNvSpPr/>
            <p:nvPr/>
          </p:nvSpPr>
          <p:spPr>
            <a:xfrm>
              <a:off x="4452630" y="1939620"/>
              <a:ext cx="49084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5" name="Rettangolo 124"/>
            <p:cNvSpPr/>
            <p:nvPr/>
          </p:nvSpPr>
          <p:spPr>
            <a:xfrm>
              <a:off x="4452630" y="2118588"/>
              <a:ext cx="71944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Rettangolo 128"/>
            <p:cNvSpPr/>
            <p:nvPr/>
          </p:nvSpPr>
          <p:spPr>
            <a:xfrm>
              <a:off x="4452630" y="2298814"/>
              <a:ext cx="657533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Rettangolo 129"/>
            <p:cNvSpPr/>
            <p:nvPr/>
          </p:nvSpPr>
          <p:spPr>
            <a:xfrm>
              <a:off x="4453795" y="2474534"/>
              <a:ext cx="989743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Rettangolo 130"/>
            <p:cNvSpPr/>
            <p:nvPr/>
          </p:nvSpPr>
          <p:spPr>
            <a:xfrm>
              <a:off x="4450402" y="2657578"/>
              <a:ext cx="845498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Rettangolo 131"/>
            <p:cNvSpPr/>
            <p:nvPr/>
          </p:nvSpPr>
          <p:spPr>
            <a:xfrm>
              <a:off x="4453795" y="2838749"/>
              <a:ext cx="1142143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Rettangolo 132"/>
            <p:cNvSpPr/>
            <p:nvPr/>
          </p:nvSpPr>
          <p:spPr>
            <a:xfrm>
              <a:off x="4452630" y="3013213"/>
              <a:ext cx="108139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Rettangolo 133"/>
            <p:cNvSpPr/>
            <p:nvPr/>
          </p:nvSpPr>
          <p:spPr>
            <a:xfrm>
              <a:off x="4453795" y="3193697"/>
              <a:ext cx="1080230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Rettangolo 134"/>
            <p:cNvSpPr/>
            <p:nvPr/>
          </p:nvSpPr>
          <p:spPr>
            <a:xfrm>
              <a:off x="4453795" y="3374452"/>
              <a:ext cx="908780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6" name="Rettangolo 135"/>
            <p:cNvSpPr/>
            <p:nvPr/>
          </p:nvSpPr>
          <p:spPr>
            <a:xfrm>
              <a:off x="4449721" y="3551414"/>
              <a:ext cx="1784392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7" name="Rettangolo 136"/>
            <p:cNvSpPr/>
            <p:nvPr/>
          </p:nvSpPr>
          <p:spPr>
            <a:xfrm>
              <a:off x="4448108" y="3734632"/>
              <a:ext cx="1695517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8" name="Rettangolo 137"/>
            <p:cNvSpPr/>
            <p:nvPr/>
          </p:nvSpPr>
          <p:spPr>
            <a:xfrm>
              <a:off x="4452630" y="3917416"/>
              <a:ext cx="174814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9" name="Rettangolo 138"/>
            <p:cNvSpPr/>
            <p:nvPr/>
          </p:nvSpPr>
          <p:spPr>
            <a:xfrm>
              <a:off x="4452630" y="4095030"/>
              <a:ext cx="1386195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Rettangolo 139"/>
            <p:cNvSpPr/>
            <p:nvPr/>
          </p:nvSpPr>
          <p:spPr>
            <a:xfrm>
              <a:off x="4458558" y="4274838"/>
              <a:ext cx="2575436" cy="123825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Connettore 1 5"/>
            <p:cNvCxnSpPr/>
            <p:nvPr/>
          </p:nvCxnSpPr>
          <p:spPr>
            <a:xfrm flipV="1">
              <a:off x="1866900" y="4481513"/>
              <a:ext cx="5213113" cy="476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1725015" y="444817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141" name="CasellaDiTesto 140"/>
            <p:cNvSpPr txBox="1"/>
            <p:nvPr/>
          </p:nvSpPr>
          <p:spPr>
            <a:xfrm>
              <a:off x="2345366" y="4444180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150</a:t>
              </a:r>
            </a:p>
          </p:txBody>
        </p:sp>
        <p:sp>
          <p:nvSpPr>
            <p:cNvPr id="142" name="CasellaDiTesto 141"/>
            <p:cNvSpPr txBox="1"/>
            <p:nvPr/>
          </p:nvSpPr>
          <p:spPr>
            <a:xfrm>
              <a:off x="2970480" y="444817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43" name="CasellaDiTesto 142"/>
            <p:cNvSpPr txBox="1"/>
            <p:nvPr/>
          </p:nvSpPr>
          <p:spPr>
            <a:xfrm>
              <a:off x="3638556" y="4444180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144" name="CasellaDiTesto 143"/>
            <p:cNvSpPr txBox="1"/>
            <p:nvPr/>
          </p:nvSpPr>
          <p:spPr>
            <a:xfrm>
              <a:off x="4305307" y="4444399"/>
              <a:ext cx="2437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145" name="CasellaDiTesto 144"/>
            <p:cNvSpPr txBox="1"/>
            <p:nvPr/>
          </p:nvSpPr>
          <p:spPr>
            <a:xfrm>
              <a:off x="6726598" y="4436403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200</a:t>
              </a:r>
            </a:p>
          </p:txBody>
        </p:sp>
        <p:sp>
          <p:nvSpPr>
            <p:cNvPr id="146" name="CasellaDiTesto 145"/>
            <p:cNvSpPr txBox="1"/>
            <p:nvPr/>
          </p:nvSpPr>
          <p:spPr>
            <a:xfrm>
              <a:off x="4889532" y="445335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50</a:t>
              </a:r>
            </a:p>
          </p:txBody>
        </p:sp>
        <p:sp>
          <p:nvSpPr>
            <p:cNvPr id="147" name="CasellaDiTesto 146"/>
            <p:cNvSpPr txBox="1"/>
            <p:nvPr/>
          </p:nvSpPr>
          <p:spPr>
            <a:xfrm>
              <a:off x="5475622" y="443640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100</a:t>
              </a:r>
            </a:p>
          </p:txBody>
        </p:sp>
        <p:sp>
          <p:nvSpPr>
            <p:cNvPr id="149" name="CasellaDiTesto 148"/>
            <p:cNvSpPr txBox="1"/>
            <p:nvPr/>
          </p:nvSpPr>
          <p:spPr>
            <a:xfrm>
              <a:off x="6095973" y="4441582"/>
              <a:ext cx="495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</a:rPr>
                <a:t>150</a:t>
              </a:r>
            </a:p>
          </p:txBody>
        </p:sp>
      </p:grpSp>
      <p:sp>
        <p:nvSpPr>
          <p:cNvPr id="150" name="Rettangolo 149"/>
          <p:cNvSpPr/>
          <p:nvPr/>
        </p:nvSpPr>
        <p:spPr>
          <a:xfrm>
            <a:off x="6619956" y="1723869"/>
            <a:ext cx="161842" cy="172387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2" name="Rettangolo 151"/>
          <p:cNvSpPr/>
          <p:nvPr/>
        </p:nvSpPr>
        <p:spPr>
          <a:xfrm>
            <a:off x="6615716" y="1995645"/>
            <a:ext cx="161842" cy="17238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3" name="CasellaDiTesto 152"/>
          <p:cNvSpPr txBox="1"/>
          <p:nvPr/>
        </p:nvSpPr>
        <p:spPr>
          <a:xfrm>
            <a:off x="6777558" y="1928837"/>
            <a:ext cx="90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</a:rPr>
              <a:t>Femoral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54" name="CasellaDiTesto 153"/>
          <p:cNvSpPr txBox="1"/>
          <p:nvPr/>
        </p:nvSpPr>
        <p:spPr>
          <a:xfrm>
            <a:off x="1990735" y="4747117"/>
            <a:ext cx="5167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>
                <a:solidFill>
                  <a:schemeClr val="bg1"/>
                </a:solidFill>
              </a:rPr>
              <a:t>Procedural</a:t>
            </a:r>
            <a:r>
              <a:rPr lang="it-IT" sz="1400" b="1" dirty="0">
                <a:solidFill>
                  <a:schemeClr val="bg1"/>
                </a:solidFill>
              </a:rPr>
              <a:t> </a:t>
            </a:r>
            <a:r>
              <a:rPr lang="it-IT" sz="1400" b="1" dirty="0" err="1">
                <a:solidFill>
                  <a:schemeClr val="bg1"/>
                </a:solidFill>
              </a:rPr>
              <a:t>Operator</a:t>
            </a:r>
            <a:r>
              <a:rPr lang="it-IT" sz="1400" b="1" dirty="0">
                <a:solidFill>
                  <a:schemeClr val="bg1"/>
                </a:solidFill>
              </a:rPr>
              <a:t> </a:t>
            </a:r>
            <a:r>
              <a:rPr lang="it-IT" sz="1400" b="1" dirty="0" err="1">
                <a:solidFill>
                  <a:schemeClr val="bg1"/>
                </a:solidFill>
              </a:rPr>
              <a:t>Equivalent</a:t>
            </a:r>
            <a:r>
              <a:rPr lang="it-IT" sz="1400" b="1" dirty="0">
                <a:solidFill>
                  <a:schemeClr val="bg1"/>
                </a:solidFill>
              </a:rPr>
              <a:t> Dose - </a:t>
            </a:r>
            <a:r>
              <a:rPr lang="it-IT" sz="1400" b="1" dirty="0" err="1">
                <a:solidFill>
                  <a:schemeClr val="bg1"/>
                </a:solidFill>
              </a:rPr>
              <a:t>Thorax</a:t>
            </a:r>
            <a:r>
              <a:rPr lang="it-IT" sz="1400" b="1" dirty="0">
                <a:solidFill>
                  <a:schemeClr val="bg1"/>
                </a:solidFill>
              </a:rPr>
              <a:t> (</a:t>
            </a:r>
            <a:r>
              <a:rPr lang="it-IT" sz="1400" b="1" dirty="0" err="1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it-IT" sz="1400" b="1" dirty="0" err="1">
                <a:solidFill>
                  <a:schemeClr val="bg1"/>
                </a:solidFill>
              </a:rPr>
              <a:t>Sv</a:t>
            </a:r>
            <a:r>
              <a:rPr lang="it-IT" sz="1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125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" y="-219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LEFT VS RIGHT RADIAL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105" name="CasellaDiTesto 104"/>
          <p:cNvSpPr txBox="1"/>
          <p:nvPr/>
        </p:nvSpPr>
        <p:spPr>
          <a:xfrm rot="16200000">
            <a:off x="-153217" y="2717149"/>
            <a:ext cx="354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>
                <a:solidFill>
                  <a:srgbClr val="FFFFFF"/>
                </a:solidFill>
              </a:rPr>
              <a:t>Procedural</a:t>
            </a:r>
            <a:r>
              <a:rPr lang="it-IT" sz="1200" b="1" dirty="0">
                <a:solidFill>
                  <a:srgbClr val="FFFFFF"/>
                </a:solidFill>
              </a:rPr>
              <a:t> </a:t>
            </a:r>
            <a:r>
              <a:rPr lang="it-IT" sz="1200" b="1" dirty="0" err="1">
                <a:solidFill>
                  <a:srgbClr val="FFFFFF"/>
                </a:solidFill>
              </a:rPr>
              <a:t>Operator</a:t>
            </a:r>
            <a:r>
              <a:rPr lang="it-IT" sz="1200" b="1" dirty="0">
                <a:solidFill>
                  <a:srgbClr val="FFFFFF"/>
                </a:solidFill>
              </a:rPr>
              <a:t> </a:t>
            </a:r>
            <a:r>
              <a:rPr lang="it-IT" sz="1200" b="1" dirty="0" err="1">
                <a:solidFill>
                  <a:srgbClr val="FFFFFF"/>
                </a:solidFill>
              </a:rPr>
              <a:t>Equivalent</a:t>
            </a:r>
            <a:r>
              <a:rPr lang="it-IT" sz="1200" b="1" dirty="0">
                <a:solidFill>
                  <a:srgbClr val="FFFFFF"/>
                </a:solidFill>
              </a:rPr>
              <a:t> Dose (</a:t>
            </a:r>
            <a:r>
              <a:rPr lang="it-IT" sz="1200" b="1" dirty="0" err="1">
                <a:solidFill>
                  <a:srgbClr val="FFFFFF"/>
                </a:solidFill>
                <a:latin typeface="Symbol" panose="05050102010706020507" pitchFamily="18" charset="2"/>
              </a:rPr>
              <a:t>m</a:t>
            </a:r>
            <a:r>
              <a:rPr lang="it-IT" sz="1200" b="1" dirty="0" err="1">
                <a:solidFill>
                  <a:srgbClr val="FFFFFF"/>
                </a:solidFill>
              </a:rPr>
              <a:t>Sv</a:t>
            </a:r>
            <a:r>
              <a:rPr lang="it-IT" sz="1200" b="1" dirty="0">
                <a:solidFill>
                  <a:srgbClr val="FFFFFF"/>
                </a:solidFill>
              </a:rPr>
              <a:t>)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1948605" y="1176223"/>
            <a:ext cx="587105" cy="3453200"/>
            <a:chOff x="2010760" y="1204525"/>
            <a:chExt cx="587105" cy="3453200"/>
          </a:xfrm>
        </p:grpSpPr>
        <p:cxnSp>
          <p:nvCxnSpPr>
            <p:cNvPr id="42" name="Connettore 1 41"/>
            <p:cNvCxnSpPr/>
            <p:nvPr/>
          </p:nvCxnSpPr>
          <p:spPr>
            <a:xfrm>
              <a:off x="2447925" y="1214438"/>
              <a:ext cx="9525" cy="344328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/>
          </p:nvCxnSpPr>
          <p:spPr>
            <a:xfrm>
              <a:off x="2400300" y="1347788"/>
              <a:ext cx="476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>
              <a:off x="2405065" y="2128839"/>
              <a:ext cx="476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>
              <a:off x="2409816" y="2924180"/>
              <a:ext cx="476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/>
          </p:nvCxnSpPr>
          <p:spPr>
            <a:xfrm>
              <a:off x="2409822" y="3719531"/>
              <a:ext cx="476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/>
          </p:nvCxnSpPr>
          <p:spPr>
            <a:xfrm>
              <a:off x="2405061" y="4510099"/>
              <a:ext cx="47625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2010760" y="1204525"/>
              <a:ext cx="587105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FFFFFF"/>
                  </a:solidFill>
                </a:rPr>
                <a:t>400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2020589" y="1990339"/>
              <a:ext cx="436861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FFFFFF"/>
                  </a:solidFill>
                </a:rPr>
                <a:t>300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2025079" y="2785680"/>
              <a:ext cx="456189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FFFFFF"/>
                  </a:solidFill>
                </a:rPr>
                <a:t>200</a:t>
              </a: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2029887" y="3576248"/>
              <a:ext cx="441851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2192480" y="4376362"/>
              <a:ext cx="298314" cy="2769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rgbClr val="FFFFFF"/>
                  </a:solidFill>
                </a:rPr>
                <a:t>0</a:t>
              </a:r>
            </a:p>
          </p:txBody>
        </p:sp>
      </p:grpSp>
      <p:cxnSp>
        <p:nvCxnSpPr>
          <p:cNvPr id="53" name="Connettore 1 52"/>
          <p:cNvCxnSpPr/>
          <p:nvPr/>
        </p:nvCxnSpPr>
        <p:spPr>
          <a:xfrm>
            <a:off x="2385770" y="4629423"/>
            <a:ext cx="47805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2670862" y="1081876"/>
            <a:ext cx="5339663" cy="3820182"/>
            <a:chOff x="2670862" y="1081876"/>
            <a:chExt cx="5339663" cy="3820182"/>
          </a:xfrm>
        </p:grpSpPr>
        <p:grpSp>
          <p:nvGrpSpPr>
            <p:cNvPr id="2" name="Gruppo 1"/>
            <p:cNvGrpSpPr/>
            <p:nvPr/>
          </p:nvGrpSpPr>
          <p:grpSpPr>
            <a:xfrm>
              <a:off x="2670862" y="1081876"/>
              <a:ext cx="5339663" cy="3820182"/>
              <a:chOff x="2670862" y="1081876"/>
              <a:chExt cx="5339663" cy="3820182"/>
            </a:xfrm>
          </p:grpSpPr>
          <p:sp>
            <p:nvSpPr>
              <p:cNvPr id="102" name="CasellaDiTesto 101"/>
              <p:cNvSpPr txBox="1"/>
              <p:nvPr/>
            </p:nvSpPr>
            <p:spPr>
              <a:xfrm>
                <a:off x="2851837" y="4621594"/>
                <a:ext cx="8585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FFFFFF"/>
                    </a:solidFill>
                  </a:rPr>
                  <a:t>THORAX</a:t>
                </a:r>
              </a:p>
            </p:txBody>
          </p:sp>
          <p:sp>
            <p:nvSpPr>
              <p:cNvPr id="103" name="CasellaDiTesto 102"/>
              <p:cNvSpPr txBox="1"/>
              <p:nvPr/>
            </p:nvSpPr>
            <p:spPr>
              <a:xfrm>
                <a:off x="4377092" y="4616086"/>
                <a:ext cx="8585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FFFFFF"/>
                    </a:solidFill>
                  </a:rPr>
                  <a:t>WRIST</a:t>
                </a:r>
              </a:p>
            </p:txBody>
          </p:sp>
          <p:sp>
            <p:nvSpPr>
              <p:cNvPr id="104" name="CasellaDiTesto 103"/>
              <p:cNvSpPr txBox="1"/>
              <p:nvPr/>
            </p:nvSpPr>
            <p:spPr>
              <a:xfrm>
                <a:off x="6187439" y="4625059"/>
                <a:ext cx="5039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>
                    <a:solidFill>
                      <a:srgbClr val="FFFFFF"/>
                    </a:solidFill>
                  </a:rPr>
                  <a:t>EYE</a:t>
                </a:r>
              </a:p>
            </p:txBody>
          </p:sp>
          <p:sp>
            <p:nvSpPr>
              <p:cNvPr id="82" name="Rettangolo 81"/>
              <p:cNvSpPr/>
              <p:nvPr/>
            </p:nvSpPr>
            <p:spPr>
              <a:xfrm>
                <a:off x="2670862" y="3767138"/>
                <a:ext cx="476250" cy="461091"/>
              </a:xfrm>
              <a:prstGeom prst="rect">
                <a:avLst/>
              </a:prstGeom>
              <a:gradFill flip="none" rotWithShape="1">
                <a:gsLst>
                  <a:gs pos="0">
                    <a:srgbClr val="FF66FF">
                      <a:shade val="30000"/>
                      <a:satMod val="115000"/>
                    </a:srgbClr>
                  </a:gs>
                  <a:gs pos="50000">
                    <a:srgbClr val="FF66FF">
                      <a:shade val="67500"/>
                      <a:satMod val="115000"/>
                    </a:srgbClr>
                  </a:gs>
                  <a:gs pos="100000">
                    <a:srgbClr val="FF66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ttangolo 64"/>
              <p:cNvSpPr/>
              <p:nvPr/>
            </p:nvSpPr>
            <p:spPr>
              <a:xfrm>
                <a:off x="6453188" y="4082098"/>
                <a:ext cx="476250" cy="235108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shade val="30000"/>
                      <a:satMod val="115000"/>
                    </a:srgbClr>
                  </a:gs>
                  <a:gs pos="50000">
                    <a:srgbClr val="66FFFF">
                      <a:shade val="67500"/>
                      <a:satMod val="115000"/>
                    </a:srgbClr>
                  </a:gs>
                  <a:gs pos="100000">
                    <a:srgbClr val="66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7" name="Connettore 1 76"/>
              <p:cNvCxnSpPr/>
              <p:nvPr/>
            </p:nvCxnSpPr>
            <p:spPr>
              <a:xfrm rot="5400000">
                <a:off x="6536473" y="3917302"/>
                <a:ext cx="295565" cy="47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ttore 1 78"/>
              <p:cNvCxnSpPr/>
              <p:nvPr/>
            </p:nvCxnSpPr>
            <p:spPr>
              <a:xfrm>
                <a:off x="6527093" y="3767138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 rot="5400000">
                <a:off x="6612701" y="4391056"/>
                <a:ext cx="147785" cy="8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ttore 1 85"/>
              <p:cNvCxnSpPr/>
              <p:nvPr/>
            </p:nvCxnSpPr>
            <p:spPr>
              <a:xfrm>
                <a:off x="6527092" y="4455466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ttore 1 86"/>
              <p:cNvCxnSpPr/>
              <p:nvPr/>
            </p:nvCxnSpPr>
            <p:spPr>
              <a:xfrm>
                <a:off x="5896929" y="4183574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1 89"/>
              <p:cNvCxnSpPr/>
              <p:nvPr/>
            </p:nvCxnSpPr>
            <p:spPr>
              <a:xfrm rot="5400000">
                <a:off x="6007788" y="4436449"/>
                <a:ext cx="90700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ttangolo 63"/>
              <p:cNvSpPr/>
              <p:nvPr/>
            </p:nvSpPr>
            <p:spPr>
              <a:xfrm>
                <a:off x="5824538" y="4223466"/>
                <a:ext cx="476250" cy="176710"/>
              </a:xfrm>
              <a:prstGeom prst="rect">
                <a:avLst/>
              </a:prstGeom>
              <a:gradFill flip="none" rotWithShape="1">
                <a:gsLst>
                  <a:gs pos="0">
                    <a:srgbClr val="FF66FF">
                      <a:shade val="30000"/>
                      <a:satMod val="115000"/>
                    </a:srgbClr>
                  </a:gs>
                  <a:gs pos="50000">
                    <a:srgbClr val="FF66FF">
                      <a:shade val="67500"/>
                      <a:satMod val="115000"/>
                    </a:srgbClr>
                  </a:gs>
                  <a:gs pos="100000">
                    <a:srgbClr val="FF66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8" name="Connettore 1 87"/>
              <p:cNvCxnSpPr/>
              <p:nvPr/>
            </p:nvCxnSpPr>
            <p:spPr>
              <a:xfrm>
                <a:off x="5896929" y="4481797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ttore 1 91"/>
              <p:cNvCxnSpPr/>
              <p:nvPr/>
            </p:nvCxnSpPr>
            <p:spPr>
              <a:xfrm rot="5400000">
                <a:off x="4824391" y="4062289"/>
                <a:ext cx="571545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1 88"/>
              <p:cNvCxnSpPr/>
              <p:nvPr/>
            </p:nvCxnSpPr>
            <p:spPr>
              <a:xfrm>
                <a:off x="4954680" y="4348060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1 95"/>
              <p:cNvCxnSpPr/>
              <p:nvPr/>
            </p:nvCxnSpPr>
            <p:spPr>
              <a:xfrm>
                <a:off x="2751816" y="4329008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ttore 1 105"/>
              <p:cNvCxnSpPr>
                <a:stCxn id="60" idx="2"/>
              </p:cNvCxnSpPr>
              <p:nvPr/>
            </p:nvCxnSpPr>
            <p:spPr>
              <a:xfrm rot="5400000">
                <a:off x="4355576" y="4208737"/>
                <a:ext cx="258024" cy="157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ttore 1 93"/>
              <p:cNvCxnSpPr/>
              <p:nvPr/>
            </p:nvCxnSpPr>
            <p:spPr>
              <a:xfrm>
                <a:off x="4329462" y="4338534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ttore 1 107"/>
              <p:cNvCxnSpPr/>
              <p:nvPr/>
            </p:nvCxnSpPr>
            <p:spPr>
              <a:xfrm rot="5400000">
                <a:off x="3435295" y="4221902"/>
                <a:ext cx="195159" cy="158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1 94"/>
              <p:cNvCxnSpPr/>
              <p:nvPr/>
            </p:nvCxnSpPr>
            <p:spPr>
              <a:xfrm>
                <a:off x="3381795" y="4319482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ttangolo 57"/>
              <p:cNvSpPr/>
              <p:nvPr/>
            </p:nvSpPr>
            <p:spPr>
              <a:xfrm>
                <a:off x="3299512" y="3344802"/>
                <a:ext cx="476250" cy="779521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shade val="30000"/>
                      <a:satMod val="115000"/>
                    </a:srgbClr>
                  </a:gs>
                  <a:gs pos="50000">
                    <a:srgbClr val="66FFFF">
                      <a:shade val="67500"/>
                      <a:satMod val="115000"/>
                    </a:srgbClr>
                  </a:gs>
                  <a:gs pos="100000">
                    <a:srgbClr val="66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5" name="Connettore 1 114"/>
              <p:cNvCxnSpPr>
                <a:endCxn id="82" idx="0"/>
              </p:cNvCxnSpPr>
              <p:nvPr/>
            </p:nvCxnSpPr>
            <p:spPr>
              <a:xfrm rot="5400000">
                <a:off x="2668486" y="3526634"/>
                <a:ext cx="481005" cy="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ttore 1 118"/>
              <p:cNvCxnSpPr>
                <a:stCxn id="82" idx="2"/>
              </p:cNvCxnSpPr>
              <p:nvPr/>
            </p:nvCxnSpPr>
            <p:spPr>
              <a:xfrm rot="16200000" flipH="1">
                <a:off x="2858599" y="4278616"/>
                <a:ext cx="100779" cy="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1 120"/>
              <p:cNvCxnSpPr/>
              <p:nvPr/>
            </p:nvCxnSpPr>
            <p:spPr>
              <a:xfrm rot="5400000">
                <a:off x="3072906" y="2864983"/>
                <a:ext cx="921530" cy="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1 123"/>
              <p:cNvCxnSpPr/>
              <p:nvPr/>
            </p:nvCxnSpPr>
            <p:spPr>
              <a:xfrm>
                <a:off x="2754209" y="3284542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1 124"/>
              <p:cNvCxnSpPr/>
              <p:nvPr/>
            </p:nvCxnSpPr>
            <p:spPr>
              <a:xfrm>
                <a:off x="3381795" y="2394693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ttore 1 125"/>
              <p:cNvCxnSpPr/>
              <p:nvPr/>
            </p:nvCxnSpPr>
            <p:spPr>
              <a:xfrm>
                <a:off x="4326641" y="2905404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1 126"/>
              <p:cNvCxnSpPr/>
              <p:nvPr/>
            </p:nvCxnSpPr>
            <p:spPr>
              <a:xfrm>
                <a:off x="4952207" y="1885950"/>
                <a:ext cx="30956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127"/>
              <p:cNvCxnSpPr/>
              <p:nvPr/>
            </p:nvCxnSpPr>
            <p:spPr>
              <a:xfrm rot="5400000">
                <a:off x="4650194" y="2346714"/>
                <a:ext cx="921530" cy="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ttangolo 61"/>
              <p:cNvSpPr/>
              <p:nvPr/>
            </p:nvSpPr>
            <p:spPr>
              <a:xfrm>
                <a:off x="4875898" y="2805008"/>
                <a:ext cx="476250" cy="966893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shade val="30000"/>
                      <a:satMod val="115000"/>
                    </a:srgbClr>
                  </a:gs>
                  <a:gs pos="50000">
                    <a:srgbClr val="66FFFF">
                      <a:shade val="67500"/>
                      <a:satMod val="115000"/>
                    </a:srgbClr>
                  </a:gs>
                  <a:gs pos="100000">
                    <a:srgbClr val="66FF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9" name="Connettore 1 128"/>
              <p:cNvCxnSpPr>
                <a:endCxn id="60" idx="0"/>
              </p:cNvCxnSpPr>
              <p:nvPr/>
            </p:nvCxnSpPr>
            <p:spPr>
              <a:xfrm rot="16200000" flipH="1">
                <a:off x="4254413" y="3146417"/>
                <a:ext cx="460350" cy="156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ttangolo 59"/>
              <p:cNvSpPr/>
              <p:nvPr/>
            </p:nvSpPr>
            <p:spPr>
              <a:xfrm>
                <a:off x="4247248" y="3377377"/>
                <a:ext cx="476250" cy="703133"/>
              </a:xfrm>
              <a:prstGeom prst="rect">
                <a:avLst/>
              </a:prstGeom>
              <a:gradFill flip="none" rotWithShape="1">
                <a:gsLst>
                  <a:gs pos="0">
                    <a:srgbClr val="FF66FF">
                      <a:shade val="30000"/>
                      <a:satMod val="115000"/>
                    </a:srgbClr>
                  </a:gs>
                  <a:gs pos="50000">
                    <a:srgbClr val="FF66FF">
                      <a:shade val="67500"/>
                      <a:satMod val="115000"/>
                    </a:srgbClr>
                  </a:gs>
                  <a:gs pos="100000">
                    <a:srgbClr val="FF66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Ovale 77"/>
              <p:cNvSpPr/>
              <p:nvPr/>
            </p:nvSpPr>
            <p:spPr>
              <a:xfrm>
                <a:off x="5068887" y="1231210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Ovale 132"/>
              <p:cNvSpPr/>
              <p:nvPr/>
            </p:nvSpPr>
            <p:spPr>
              <a:xfrm>
                <a:off x="3491598" y="1962037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Ovale 133"/>
              <p:cNvSpPr/>
              <p:nvPr/>
            </p:nvSpPr>
            <p:spPr>
              <a:xfrm>
                <a:off x="6011862" y="3725565"/>
                <a:ext cx="80964" cy="8314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CasellaDiTesto 79"/>
              <p:cNvSpPr txBox="1"/>
              <p:nvPr/>
            </p:nvSpPr>
            <p:spPr>
              <a:xfrm>
                <a:off x="5092919" y="1131914"/>
                <a:ext cx="89988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>
                    <a:solidFill>
                      <a:srgbClr val="FFFFFF"/>
                    </a:solidFill>
                  </a:rPr>
                  <a:t>456; 815</a:t>
                </a:r>
              </a:p>
            </p:txBody>
          </p:sp>
          <p:cxnSp>
            <p:nvCxnSpPr>
              <p:cNvPr id="83" name="Connettore 2 82"/>
              <p:cNvCxnSpPr/>
              <p:nvPr/>
            </p:nvCxnSpPr>
            <p:spPr>
              <a:xfrm flipV="1">
                <a:off x="5106197" y="1081876"/>
                <a:ext cx="0" cy="139808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ttore 1 80"/>
              <p:cNvCxnSpPr/>
              <p:nvPr/>
            </p:nvCxnSpPr>
            <p:spPr>
              <a:xfrm>
                <a:off x="2670862" y="4080510"/>
                <a:ext cx="4762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3299512" y="3824945"/>
                <a:ext cx="4762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>
                <a:off x="4252011" y="3812244"/>
                <a:ext cx="4762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4880661" y="3284542"/>
                <a:ext cx="4762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>
                <a:off x="5824538" y="4367112"/>
                <a:ext cx="4762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>
                <a:off x="6453274" y="4187031"/>
                <a:ext cx="47625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ttangolo 70"/>
              <p:cNvSpPr/>
              <p:nvPr/>
            </p:nvSpPr>
            <p:spPr>
              <a:xfrm>
                <a:off x="6619956" y="1723869"/>
                <a:ext cx="161842" cy="172387"/>
              </a:xfrm>
              <a:prstGeom prst="rect">
                <a:avLst/>
              </a:prstGeom>
              <a:solidFill>
                <a:srgbClr val="FF66FF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CasellaDiTesto 71"/>
              <p:cNvSpPr txBox="1"/>
              <p:nvPr/>
            </p:nvSpPr>
            <p:spPr>
              <a:xfrm>
                <a:off x="6772273" y="1657061"/>
                <a:ext cx="12382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 err="1">
                    <a:solidFill>
                      <a:schemeClr val="bg1"/>
                    </a:solidFill>
                  </a:rPr>
                  <a:t>Left</a:t>
                </a:r>
                <a:r>
                  <a:rPr lang="it-IT" sz="1400" b="1" dirty="0">
                    <a:solidFill>
                      <a:schemeClr val="bg1"/>
                    </a:solidFill>
                  </a:rPr>
                  <a:t> </a:t>
                </a:r>
                <a:r>
                  <a:rPr lang="it-IT" sz="1400" b="1" dirty="0" err="1">
                    <a:solidFill>
                      <a:schemeClr val="bg1"/>
                    </a:solidFill>
                  </a:rPr>
                  <a:t>Radial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ettangolo 72"/>
              <p:cNvSpPr/>
              <p:nvPr/>
            </p:nvSpPr>
            <p:spPr>
              <a:xfrm>
                <a:off x="6615716" y="1995645"/>
                <a:ext cx="161842" cy="172387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4" name="CasellaDiTesto 73"/>
              <p:cNvSpPr txBox="1"/>
              <p:nvPr/>
            </p:nvSpPr>
            <p:spPr>
              <a:xfrm>
                <a:off x="6777558" y="1928837"/>
                <a:ext cx="12329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b="1" dirty="0">
                    <a:solidFill>
                      <a:schemeClr val="bg1"/>
                    </a:solidFill>
                  </a:rPr>
                  <a:t>Right </a:t>
                </a:r>
                <a:r>
                  <a:rPr lang="it-IT" sz="1400" b="1" dirty="0" err="1">
                    <a:solidFill>
                      <a:schemeClr val="bg1"/>
                    </a:solidFill>
                  </a:rPr>
                  <a:t>Radial</a:t>
                </a:r>
                <a:endParaRPr lang="it-IT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CasellaDiTesto 74"/>
              <p:cNvSpPr txBox="1"/>
              <p:nvPr/>
            </p:nvSpPr>
            <p:spPr>
              <a:xfrm>
                <a:off x="2754209" y="1600758"/>
                <a:ext cx="747325" cy="246221"/>
              </a:xfrm>
              <a:prstGeom prst="rect">
                <a:avLst/>
              </a:prstGeom>
              <a:solidFill>
                <a:srgbClr val="000B22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err="1">
                    <a:solidFill>
                      <a:schemeClr val="bg1"/>
                    </a:solidFill>
                  </a:rPr>
                  <a:t>p=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 0.154</a:t>
                </a:r>
              </a:p>
            </p:txBody>
          </p:sp>
          <p:sp>
            <p:nvSpPr>
              <p:cNvPr id="76" name="CasellaDiTesto 75"/>
              <p:cNvSpPr txBox="1"/>
              <p:nvPr/>
            </p:nvSpPr>
            <p:spPr>
              <a:xfrm>
                <a:off x="4402526" y="1533950"/>
                <a:ext cx="747325" cy="246221"/>
              </a:xfrm>
              <a:prstGeom prst="rect">
                <a:avLst/>
              </a:prstGeom>
              <a:solidFill>
                <a:srgbClr val="000B22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err="1">
                    <a:solidFill>
                      <a:schemeClr val="bg1"/>
                    </a:solidFill>
                  </a:rPr>
                  <a:t>p=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 0.108</a:t>
                </a:r>
              </a:p>
            </p:txBody>
          </p:sp>
          <p:sp>
            <p:nvSpPr>
              <p:cNvPr id="84" name="CasellaDiTesto 83"/>
              <p:cNvSpPr txBox="1"/>
              <p:nvPr/>
            </p:nvSpPr>
            <p:spPr>
              <a:xfrm>
                <a:off x="6079525" y="3202638"/>
                <a:ext cx="747325" cy="246221"/>
              </a:xfrm>
              <a:prstGeom prst="rect">
                <a:avLst/>
              </a:prstGeom>
              <a:solidFill>
                <a:srgbClr val="000B22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err="1">
                    <a:solidFill>
                      <a:schemeClr val="bg1"/>
                    </a:solidFill>
                  </a:rPr>
                  <a:t>p=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 0.077</a:t>
                </a:r>
              </a:p>
            </p:txBody>
          </p:sp>
        </p:grpSp>
        <p:sp>
          <p:nvSpPr>
            <p:cNvPr id="85" name="CasellaDiTesto 84"/>
            <p:cNvSpPr txBox="1"/>
            <p:nvPr/>
          </p:nvSpPr>
          <p:spPr>
            <a:xfrm>
              <a:off x="2717624" y="3869031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52</a:t>
              </a:r>
            </a:p>
          </p:txBody>
        </p:sp>
        <p:sp>
          <p:nvSpPr>
            <p:cNvPr id="91" name="CasellaDiTesto 90"/>
            <p:cNvSpPr txBox="1"/>
            <p:nvPr/>
          </p:nvSpPr>
          <p:spPr>
            <a:xfrm>
              <a:off x="3338410" y="3615104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84</a:t>
              </a:r>
            </a:p>
          </p:txBody>
        </p:sp>
        <p:sp>
          <p:nvSpPr>
            <p:cNvPr id="93" name="CasellaDiTesto 92"/>
            <p:cNvSpPr txBox="1"/>
            <p:nvPr/>
          </p:nvSpPr>
          <p:spPr>
            <a:xfrm>
              <a:off x="4304864" y="3597885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87</a:t>
              </a:r>
            </a:p>
          </p:txBody>
        </p:sp>
        <p:sp>
          <p:nvSpPr>
            <p:cNvPr id="97" name="CasellaDiTesto 96"/>
            <p:cNvSpPr txBox="1"/>
            <p:nvPr/>
          </p:nvSpPr>
          <p:spPr>
            <a:xfrm>
              <a:off x="4899116" y="3068203"/>
              <a:ext cx="4380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153</a:t>
              </a:r>
            </a:p>
          </p:txBody>
        </p:sp>
        <p:sp>
          <p:nvSpPr>
            <p:cNvPr id="98" name="CasellaDiTesto 97"/>
            <p:cNvSpPr txBox="1"/>
            <p:nvPr/>
          </p:nvSpPr>
          <p:spPr>
            <a:xfrm>
              <a:off x="5884262" y="4185341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15</a:t>
              </a:r>
            </a:p>
          </p:txBody>
        </p:sp>
        <p:sp>
          <p:nvSpPr>
            <p:cNvPr id="99" name="CasellaDiTesto 98"/>
            <p:cNvSpPr txBox="1"/>
            <p:nvPr/>
          </p:nvSpPr>
          <p:spPr>
            <a:xfrm>
              <a:off x="6496050" y="4013077"/>
              <a:ext cx="3905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00" b="1" dirty="0"/>
                <a:t>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1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NORMALIZED DOSES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76" name="Tabel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96239"/>
              </p:ext>
            </p:extLst>
          </p:nvPr>
        </p:nvGraphicFramePr>
        <p:xfrm>
          <a:off x="818545" y="1380223"/>
          <a:ext cx="7468555" cy="3128538"/>
        </p:xfrm>
        <a:graphic>
          <a:graphicData uri="http://schemas.openxmlformats.org/drawingml/2006/table">
            <a:tbl>
              <a:tblPr firstRow="1" firstCol="1" bandRow="1"/>
              <a:tblGrid>
                <a:gridCol w="312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Left</a:t>
                      </a:r>
                      <a:r>
                        <a:rPr lang="en-GB" sz="1800" b="1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Right Radial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7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Operator  Dose  normalized by </a:t>
                      </a:r>
                      <a:r>
                        <a:rPr lang="en-GB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fluoro</a:t>
                      </a: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time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Thorax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(2-7)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(4-11)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0.093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Wrist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(5-11)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(6-15)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0.168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Eye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 (1-3)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 (1-4)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0.141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Operator  Dose  normalized by DAP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Thorax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0.6 (0.4-0.8)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0.7 (0.5-1.1)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0.215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Wrist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(0.6-1.2)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1.2 (0.9-2.3)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0.241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     Eye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 (0.1-0.5)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 (0.2-0.5)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0.435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56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1320484" y="105588"/>
            <a:ext cx="6188445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LEFT vs RIGHT vs FEMORAL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24982"/>
              </p:ext>
            </p:extLst>
          </p:nvPr>
        </p:nvGraphicFramePr>
        <p:xfrm>
          <a:off x="346086" y="1520190"/>
          <a:ext cx="8435340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21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Left 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Right 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7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Procedures (n)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131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239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121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239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Thorax dose  (</a:t>
                      </a:r>
                      <a:r>
                        <a:rPr lang="en-US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Sv</a:t>
                      </a: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52 (33-92)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38 (23-78)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0.335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84 (47-146)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38 (23-78)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rgbClr val="00FFCC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0.027</a:t>
                      </a:r>
                      <a:endParaRPr lang="it-IT" sz="1400" b="1" i="1" spc="-100" baseline="0" dirty="0">
                        <a:solidFill>
                          <a:srgbClr val="00FF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3429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Wrist dose (</a:t>
                      </a:r>
                      <a:r>
                        <a:rPr lang="en-US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400" b="1" kern="1200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Sv</a:t>
                      </a: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87 (53-140)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109 (44-129)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0.927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153 (89-215)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109 (44-129)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0.141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Eye dose (</a:t>
                      </a:r>
                      <a:r>
                        <a:rPr lang="en-US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400" b="1" kern="1200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Sv</a:t>
                      </a:r>
                      <a:r>
                        <a:rPr lang="en-US" sz="14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it-IT" sz="14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 (11-35)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19 (10-28)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0.713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39 (21-50)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19 (10-28)</a:t>
                      </a:r>
                      <a:endParaRPr lang="it-IT" sz="14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0.154</a:t>
                      </a:r>
                      <a:endParaRPr lang="it-IT" sz="14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ttangolo 25"/>
          <p:cNvSpPr/>
          <p:nvPr/>
        </p:nvSpPr>
        <p:spPr>
          <a:xfrm>
            <a:off x="2524126" y="1524693"/>
            <a:ext cx="3105150" cy="31889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2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PATIENT DOSE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62081"/>
              </p:ext>
            </p:extLst>
          </p:nvPr>
        </p:nvGraphicFramePr>
        <p:xfrm>
          <a:off x="1020002" y="1677483"/>
          <a:ext cx="7043298" cy="2325156"/>
        </p:xfrm>
        <a:graphic>
          <a:graphicData uri="http://schemas.openxmlformats.org/drawingml/2006/table">
            <a:tbl>
              <a:tblPr firstRow="1" firstCol="1" bandRow="1"/>
              <a:tblGrid>
                <a:gridCol w="185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MATRIX 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RAD-MATRIX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7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Patients/Procedures (n)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3448 / 3773</a:t>
                      </a:r>
                      <a:endParaRPr lang="it-IT" sz="1300" b="0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3454 / 3797</a:t>
                      </a:r>
                      <a:endParaRPr lang="it-IT" sz="1300" b="0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12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373 / 379</a:t>
                      </a:r>
                      <a:endParaRPr lang="it-IT" sz="1300" b="0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300" b="0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393 / 398</a:t>
                      </a:r>
                      <a:endParaRPr lang="it-IT" sz="1300" b="0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it-IT" sz="12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Fluoro</a:t>
                      </a:r>
                      <a:r>
                        <a:rPr lang="en-US" sz="13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Time (min)</a:t>
                      </a:r>
                      <a:endParaRPr lang="it-IT" sz="13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 (6-16)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 (5-15)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rgbClr val="00FFCC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&lt;0.0001</a:t>
                      </a:r>
                      <a:endParaRPr lang="it-IT" sz="1100" b="1" i="1" spc="-100" baseline="0" dirty="0">
                        <a:solidFill>
                          <a:srgbClr val="00FF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3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(6-16)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 (5-14)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rgbClr val="00FFCC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0.0004</a:t>
                      </a:r>
                      <a:endParaRPr lang="it-IT" sz="1100" b="1" i="1" spc="-100" baseline="0" dirty="0">
                        <a:solidFill>
                          <a:srgbClr val="00FF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0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DAP (</a:t>
                      </a:r>
                      <a:r>
                        <a:rPr lang="en-US" sz="1300" b="1" spc="-100" baseline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Gy</a:t>
                      </a:r>
                      <a:r>
                        <a:rPr lang="en-US" sz="13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*cm</a:t>
                      </a:r>
                      <a:r>
                        <a:rPr lang="en-US" sz="1300" b="1" spc="-1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it-IT" sz="13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65 (29-120)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59 (26-110)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rgbClr val="00FFCC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0.0001</a:t>
                      </a:r>
                      <a:endParaRPr lang="it-IT" sz="1100" b="1" i="1" spc="-100" baseline="0" dirty="0">
                        <a:solidFill>
                          <a:srgbClr val="00FFCC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74 (34-130)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68 (25-115)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0.751</a:t>
                      </a:r>
                      <a:endParaRPr lang="it-IT" sz="1100" b="0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uppo 13"/>
          <p:cNvGrpSpPr/>
          <p:nvPr/>
        </p:nvGrpSpPr>
        <p:grpSpPr>
          <a:xfrm>
            <a:off x="3332192" y="4210471"/>
            <a:ext cx="1056805" cy="719209"/>
            <a:chOff x="3065492" y="3942413"/>
            <a:chExt cx="1056805" cy="719209"/>
          </a:xfrm>
        </p:grpSpPr>
        <p:grpSp>
          <p:nvGrpSpPr>
            <p:cNvPr id="9" name="Gruppo 8"/>
            <p:cNvGrpSpPr/>
            <p:nvPr/>
          </p:nvGrpSpPr>
          <p:grpSpPr>
            <a:xfrm>
              <a:off x="3065492" y="3942413"/>
              <a:ext cx="1056805" cy="331577"/>
              <a:chOff x="3065492" y="3942413"/>
              <a:chExt cx="1056805" cy="331577"/>
            </a:xfrm>
          </p:grpSpPr>
          <p:cxnSp>
            <p:nvCxnSpPr>
              <p:cNvPr id="4" name="Connettore 1 3"/>
              <p:cNvCxnSpPr/>
              <p:nvPr/>
            </p:nvCxnSpPr>
            <p:spPr>
              <a:xfrm>
                <a:off x="3065492" y="4273990"/>
                <a:ext cx="10568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ttore 2 5"/>
              <p:cNvCxnSpPr/>
              <p:nvPr/>
            </p:nvCxnSpPr>
            <p:spPr>
              <a:xfrm flipV="1">
                <a:off x="4122297" y="3942413"/>
                <a:ext cx="0" cy="3315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/>
              <p:cNvCxnSpPr/>
              <p:nvPr/>
            </p:nvCxnSpPr>
            <p:spPr>
              <a:xfrm flipV="1">
                <a:off x="3065492" y="3942413"/>
                <a:ext cx="0" cy="3315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CasellaDiTesto 9"/>
            <p:cNvSpPr txBox="1"/>
            <p:nvPr/>
          </p:nvSpPr>
          <p:spPr>
            <a:xfrm>
              <a:off x="3136693" y="4384623"/>
              <a:ext cx="914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6 </a:t>
              </a:r>
              <a:r>
                <a:rPr lang="it-IT" sz="1200" b="1" dirty="0" err="1">
                  <a:solidFill>
                    <a:schemeClr val="bg1"/>
                  </a:solidFill>
                </a:rPr>
                <a:t>Gy</a:t>
              </a:r>
              <a:r>
                <a:rPr lang="it-IT" sz="1200" b="1" dirty="0">
                  <a:solidFill>
                    <a:schemeClr val="bg1"/>
                  </a:solidFill>
                </a:rPr>
                <a:t>*cm</a:t>
              </a:r>
              <a:r>
                <a:rPr lang="it-IT" sz="1200" b="1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6017930" y="4210470"/>
            <a:ext cx="1056805" cy="719210"/>
            <a:chOff x="5751230" y="3942412"/>
            <a:chExt cx="1056805" cy="719210"/>
          </a:xfrm>
        </p:grpSpPr>
        <p:grpSp>
          <p:nvGrpSpPr>
            <p:cNvPr id="31" name="Gruppo 30"/>
            <p:cNvGrpSpPr/>
            <p:nvPr/>
          </p:nvGrpSpPr>
          <p:grpSpPr>
            <a:xfrm>
              <a:off x="5751230" y="3942412"/>
              <a:ext cx="1056805" cy="331577"/>
              <a:chOff x="3065492" y="3942413"/>
              <a:chExt cx="1056805" cy="331577"/>
            </a:xfrm>
          </p:grpSpPr>
          <p:cxnSp>
            <p:nvCxnSpPr>
              <p:cNvPr id="32" name="Connettore 1 31"/>
              <p:cNvCxnSpPr/>
              <p:nvPr/>
            </p:nvCxnSpPr>
            <p:spPr>
              <a:xfrm>
                <a:off x="3065492" y="4273990"/>
                <a:ext cx="105680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2 32"/>
              <p:cNvCxnSpPr/>
              <p:nvPr/>
            </p:nvCxnSpPr>
            <p:spPr>
              <a:xfrm flipV="1">
                <a:off x="4122297" y="3942413"/>
                <a:ext cx="0" cy="3315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2 33"/>
              <p:cNvCxnSpPr/>
              <p:nvPr/>
            </p:nvCxnSpPr>
            <p:spPr>
              <a:xfrm flipV="1">
                <a:off x="3065492" y="3942413"/>
                <a:ext cx="0" cy="33157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CasellaDiTesto 35"/>
            <p:cNvSpPr txBox="1"/>
            <p:nvPr/>
          </p:nvSpPr>
          <p:spPr>
            <a:xfrm>
              <a:off x="5822431" y="4384623"/>
              <a:ext cx="9144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</a:rPr>
                <a:t>6 </a:t>
              </a:r>
              <a:r>
                <a:rPr lang="it-IT" sz="1200" b="1" dirty="0" err="1">
                  <a:solidFill>
                    <a:schemeClr val="bg1"/>
                  </a:solidFill>
                </a:rPr>
                <a:t>Gy</a:t>
              </a:r>
              <a:r>
                <a:rPr lang="it-IT" sz="1200" b="1" dirty="0">
                  <a:solidFill>
                    <a:schemeClr val="bg1"/>
                  </a:solidFill>
                </a:rPr>
                <a:t>*cm</a:t>
              </a:r>
              <a:r>
                <a:rPr lang="it-IT" sz="1200" b="1" baseline="30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7" name="Picture 2" descr="Immagine correlat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0930" t="23324" r="6380" b="17793"/>
          <a:stretch>
            <a:fillRect/>
          </a:stretch>
        </p:blipFill>
        <p:spPr bwMode="auto">
          <a:xfrm>
            <a:off x="574149" y="1080326"/>
            <a:ext cx="1299295" cy="925219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</p:pic>
    </p:spTree>
    <p:extLst>
      <p:ext uri="{BB962C8B-B14F-4D97-AF65-F5344CB8AC3E}">
        <p14:creationId xmlns:p14="http://schemas.microsoft.com/office/powerpoint/2010/main" val="4695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DAP </a:t>
            </a:r>
            <a:r>
              <a:rPr lang="en-US" dirty="0" err="1">
                <a:solidFill>
                  <a:srgbClr val="FFFF00"/>
                </a:solidFill>
                <a:latin typeface="Garamond" pitchFamily="18" charset="0"/>
              </a:rPr>
              <a:t>vs</a:t>
            </a:r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 FLUORO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5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pic>
        <p:nvPicPr>
          <p:cNvPr id="27" name="Picture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t="6177" r="3238" b="12424"/>
          <a:stretch>
            <a:fillRect/>
          </a:stretch>
        </p:blipFill>
        <p:spPr>
          <a:xfrm>
            <a:off x="1224558" y="1181006"/>
            <a:ext cx="6260997" cy="3695700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695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EFFECTIVE DOSE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79" name="Tabella 78"/>
          <p:cNvGraphicFramePr>
            <a:graphicFrameLocks noGrp="1"/>
          </p:cNvGraphicFramePr>
          <p:nvPr/>
        </p:nvGraphicFramePr>
        <p:xfrm>
          <a:off x="731230" y="1314356"/>
          <a:ext cx="7468555" cy="888258"/>
        </p:xfrm>
        <a:graphic>
          <a:graphicData uri="http://schemas.openxmlformats.org/drawingml/2006/table">
            <a:tbl>
              <a:tblPr firstRow="1" firstCol="1" bandRow="1"/>
              <a:tblGrid>
                <a:gridCol w="312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</a:t>
                      </a: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DOSE (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mSV</a:t>
                      </a: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(6-24)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(5-22)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&lt;0.0001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Risultati immagini per scal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2023" t="8033" r="11183" b="9948"/>
          <a:stretch>
            <a:fillRect/>
          </a:stretch>
        </p:blipFill>
        <p:spPr bwMode="auto">
          <a:xfrm>
            <a:off x="3105150" y="2444984"/>
            <a:ext cx="2628900" cy="2405009"/>
          </a:xfrm>
          <a:prstGeom prst="rect">
            <a:avLst/>
          </a:prstGeom>
          <a:noFill/>
        </p:spPr>
      </p:pic>
      <p:grpSp>
        <p:nvGrpSpPr>
          <p:cNvPr id="2" name="Gruppo 1"/>
          <p:cNvGrpSpPr/>
          <p:nvPr/>
        </p:nvGrpSpPr>
        <p:grpSpPr>
          <a:xfrm>
            <a:off x="3114675" y="3300615"/>
            <a:ext cx="1009650" cy="721162"/>
            <a:chOff x="3114675" y="3300615"/>
            <a:chExt cx="1009650" cy="721162"/>
          </a:xfrm>
        </p:grpSpPr>
        <p:sp>
          <p:nvSpPr>
            <p:cNvPr id="83" name="CasellaDiTesto 82"/>
            <p:cNvSpPr txBox="1"/>
            <p:nvPr/>
          </p:nvSpPr>
          <p:spPr>
            <a:xfrm>
              <a:off x="3114675" y="3652445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Cancer</a:t>
              </a:r>
              <a:endParaRPr lang="it-IT" b="1" dirty="0"/>
            </a:p>
          </p:txBody>
        </p:sp>
        <p:sp>
          <p:nvSpPr>
            <p:cNvPr id="85" name="Freccia in su 84"/>
            <p:cNvSpPr/>
            <p:nvPr/>
          </p:nvSpPr>
          <p:spPr>
            <a:xfrm>
              <a:off x="3496104" y="3300615"/>
              <a:ext cx="246791" cy="369332"/>
            </a:xfrm>
            <a:prstGeom prst="upArrow">
              <a:avLst/>
            </a:prstGeom>
            <a:solidFill>
              <a:srgbClr val="FFFF00"/>
            </a:solidFill>
            <a:ln w="28575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0" name="Rettangolo 79"/>
          <p:cNvSpPr/>
          <p:nvPr/>
        </p:nvSpPr>
        <p:spPr>
          <a:xfrm>
            <a:off x="3096453" y="4251151"/>
            <a:ext cx="1095172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000B2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1:35,714</a:t>
            </a:r>
          </a:p>
          <a:p>
            <a:pPr algn="ctr"/>
            <a:r>
              <a:rPr lang="en-US" sz="1200" b="1" dirty="0"/>
              <a:t>procedures</a:t>
            </a:r>
            <a:r>
              <a:rPr lang="en-US" b="1" dirty="0"/>
              <a:t> </a:t>
            </a:r>
            <a:endParaRPr lang="it-IT" b="1" dirty="0"/>
          </a:p>
        </p:txBody>
      </p:sp>
      <p:sp>
        <p:nvSpPr>
          <p:cNvPr id="87" name="Rettangolo 86"/>
          <p:cNvSpPr/>
          <p:nvPr/>
        </p:nvSpPr>
        <p:spPr>
          <a:xfrm>
            <a:off x="4638878" y="4242310"/>
            <a:ext cx="1095172" cy="646331"/>
          </a:xfrm>
          <a:prstGeom prst="rect">
            <a:avLst/>
          </a:prstGeom>
          <a:solidFill>
            <a:srgbClr val="00FF00"/>
          </a:solidFill>
          <a:ln w="19050">
            <a:solidFill>
              <a:srgbClr val="000B2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1:166</a:t>
            </a:r>
          </a:p>
          <a:p>
            <a:pPr algn="ctr"/>
            <a:r>
              <a:rPr lang="en-US" sz="1200" b="1" dirty="0"/>
              <a:t>procedures</a:t>
            </a:r>
            <a:r>
              <a:rPr lang="en-US" b="1" dirty="0"/>
              <a:t> </a:t>
            </a:r>
            <a:endParaRPr lang="it-IT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4638878" y="3300674"/>
            <a:ext cx="1209675" cy="700564"/>
            <a:chOff x="4638878" y="3300674"/>
            <a:chExt cx="1209675" cy="700564"/>
          </a:xfrm>
        </p:grpSpPr>
        <p:sp>
          <p:nvSpPr>
            <p:cNvPr id="86" name="CasellaDiTesto 85"/>
            <p:cNvSpPr txBox="1"/>
            <p:nvPr/>
          </p:nvSpPr>
          <p:spPr>
            <a:xfrm>
              <a:off x="4638878" y="3631906"/>
              <a:ext cx="1209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Mortality</a:t>
              </a:r>
              <a:endParaRPr lang="it-IT" b="1" dirty="0"/>
            </a:p>
          </p:txBody>
        </p:sp>
        <p:sp>
          <p:nvSpPr>
            <p:cNvPr id="92" name="Freccia in giù 91"/>
            <p:cNvSpPr/>
            <p:nvPr/>
          </p:nvSpPr>
          <p:spPr>
            <a:xfrm>
              <a:off x="5048250" y="3300674"/>
              <a:ext cx="266700" cy="369332"/>
            </a:xfrm>
            <a:prstGeom prst="downArrow">
              <a:avLst/>
            </a:prstGeom>
            <a:solidFill>
              <a:srgbClr val="00FF00"/>
            </a:solidFill>
            <a:ln w="28575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5" name="Picture 2" descr="Immagine correlata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 l="10930" t="23324" r="6380" b="17793"/>
          <a:stretch>
            <a:fillRect/>
          </a:stretch>
        </p:blipFill>
        <p:spPr bwMode="auto">
          <a:xfrm>
            <a:off x="754513" y="2666150"/>
            <a:ext cx="1596126" cy="1136590"/>
          </a:xfrm>
          <a:prstGeom prst="rect">
            <a:avLst/>
          </a:prstGeom>
          <a:noFill/>
          <a:ln w="28575">
            <a:solidFill>
              <a:srgbClr val="00FFCC"/>
            </a:solidFill>
          </a:ln>
        </p:spPr>
      </p:pic>
    </p:spTree>
    <p:extLst>
      <p:ext uri="{BB962C8B-B14F-4D97-AF65-F5344CB8AC3E}">
        <p14:creationId xmlns:p14="http://schemas.microsoft.com/office/powerpoint/2010/main" val="13479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" y="4763"/>
            <a:ext cx="911474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uppo 21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32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DISCLOSURES</a:t>
            </a:r>
          </a:p>
        </p:txBody>
      </p:sp>
      <p:cxnSp>
        <p:nvCxnSpPr>
          <p:cNvPr id="34" name="Connettore 1 33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221841" y="1338831"/>
            <a:ext cx="8679521" cy="33668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I, Alessandro Sciahbasi, have no disclosures</a:t>
            </a:r>
          </a:p>
          <a:p>
            <a:pPr>
              <a:buClr>
                <a:srgbClr val="FF0000"/>
              </a:buClr>
            </a:pP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MATRIX was made possible thanks to unrestricted grants from The Medicines Company and Terumo to GISE </a:t>
            </a:r>
          </a:p>
          <a:p>
            <a:pPr>
              <a:buClr>
                <a:srgbClr val="FF0000"/>
              </a:buClr>
            </a:pP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RAD MATRIX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substudy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was self supported and received no external funding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8" name="CasellaDiTesto 27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5" name="Immagin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699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8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EFFECTIVE DOSE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</a:rPr>
                <a:t>RAD</a:t>
              </a:r>
            </a:p>
          </p:txBody>
        </p:sp>
        <p:grpSp>
          <p:nvGrpSpPr>
            <p:cNvPr id="4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79" name="Tabella 78"/>
          <p:cNvGraphicFramePr>
            <a:graphicFrameLocks noGrp="1"/>
          </p:cNvGraphicFramePr>
          <p:nvPr/>
        </p:nvGraphicFramePr>
        <p:xfrm>
          <a:off x="731230" y="1314356"/>
          <a:ext cx="7468555" cy="888258"/>
        </p:xfrm>
        <a:graphic>
          <a:graphicData uri="http://schemas.openxmlformats.org/drawingml/2006/table">
            <a:tbl>
              <a:tblPr firstRow="1" firstCol="1" bandRow="1"/>
              <a:tblGrid>
                <a:gridCol w="3120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218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err="1">
                          <a:solidFill>
                            <a:srgbClr val="FFFF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Operators</a:t>
                      </a:r>
                      <a:endParaRPr lang="it-IT" sz="1400" b="1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7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DOSE (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it-IT" sz="1400" b="1" spc="-100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SV</a:t>
                      </a:r>
                      <a:r>
                        <a:rPr lang="it-IT" sz="1400" b="1" spc="-1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 (1.2-3.4)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spc="-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(0.7-1.8)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uppo 5"/>
          <p:cNvGrpSpPr/>
          <p:nvPr/>
        </p:nvGrpSpPr>
        <p:grpSpPr>
          <a:xfrm>
            <a:off x="660654" y="2782638"/>
            <a:ext cx="2977896" cy="1962329"/>
            <a:chOff x="660654" y="2782638"/>
            <a:chExt cx="2977896" cy="1962329"/>
          </a:xfrm>
        </p:grpSpPr>
        <p:sp>
          <p:nvSpPr>
            <p:cNvPr id="87" name="Rettangolo 86"/>
            <p:cNvSpPr/>
            <p:nvPr/>
          </p:nvSpPr>
          <p:spPr>
            <a:xfrm>
              <a:off x="1030574" y="2782638"/>
              <a:ext cx="1980029" cy="369332"/>
            </a:xfrm>
            <a:prstGeom prst="rect">
              <a:avLst/>
            </a:prstGeom>
            <a:gradFill flip="none" rotWithShape="1">
              <a:gsLst>
                <a:gs pos="0">
                  <a:srgbClr val="00FF00">
                    <a:shade val="30000"/>
                    <a:satMod val="115000"/>
                  </a:srgbClr>
                </a:gs>
                <a:gs pos="50000">
                  <a:srgbClr val="00FF00">
                    <a:shade val="67500"/>
                    <a:satMod val="115000"/>
                  </a:srgbClr>
                </a:gs>
                <a:gs pos="100000">
                  <a:srgbClr val="00FF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Radial Operator </a:t>
              </a:r>
              <a:endParaRPr lang="it-IT" b="1" dirty="0"/>
            </a:p>
          </p:txBody>
        </p:sp>
        <p:pic>
          <p:nvPicPr>
            <p:cNvPr id="35842" name="Picture 2" descr="Risultati immagini per chest x ray cartoo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 l="29731" r="27111" b="9784"/>
            <a:stretch>
              <a:fillRect/>
            </a:stretch>
          </p:blipFill>
          <p:spPr bwMode="auto">
            <a:xfrm>
              <a:off x="660654" y="3336636"/>
              <a:ext cx="630579" cy="1408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25" name="CasellaDiTesto 24"/>
            <p:cNvSpPr txBox="1"/>
            <p:nvPr/>
          </p:nvSpPr>
          <p:spPr>
            <a:xfrm>
              <a:off x="1348654" y="3813691"/>
              <a:ext cx="228989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11.5 </a:t>
              </a:r>
              <a:r>
                <a:rPr lang="it-IT" b="1" dirty="0" err="1"/>
                <a:t>Chest</a:t>
              </a:r>
              <a:r>
                <a:rPr lang="it-IT" b="1" dirty="0"/>
                <a:t> </a:t>
              </a:r>
              <a:r>
                <a:rPr lang="it-IT" b="1" dirty="0" err="1"/>
                <a:t>x-Rays</a:t>
              </a:r>
              <a:endParaRPr lang="it-IT" b="1" dirty="0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5947029" y="2782638"/>
            <a:ext cx="2659308" cy="1930063"/>
            <a:chOff x="5947029" y="2782638"/>
            <a:chExt cx="2659308" cy="1930063"/>
          </a:xfrm>
        </p:grpSpPr>
        <p:sp>
          <p:nvSpPr>
            <p:cNvPr id="26" name="Rettangolo 25"/>
            <p:cNvSpPr/>
            <p:nvPr/>
          </p:nvSpPr>
          <p:spPr>
            <a:xfrm>
              <a:off x="6325771" y="2782638"/>
              <a:ext cx="2121093" cy="369332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Femoral Operator</a:t>
              </a:r>
              <a:endParaRPr lang="it-IT" b="1" dirty="0"/>
            </a:p>
          </p:txBody>
        </p:sp>
        <p:pic>
          <p:nvPicPr>
            <p:cNvPr id="27" name="Picture 2" descr="Risultati immagini per chest x ray cartoo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 l="29731" r="27111" b="9784"/>
            <a:stretch>
              <a:fillRect/>
            </a:stretch>
          </p:blipFill>
          <p:spPr bwMode="auto">
            <a:xfrm>
              <a:off x="5947029" y="3304370"/>
              <a:ext cx="630579" cy="1408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sp>
          <p:nvSpPr>
            <p:cNvPr id="28" name="CasellaDiTesto 27"/>
            <p:cNvSpPr txBox="1"/>
            <p:nvPr/>
          </p:nvSpPr>
          <p:spPr>
            <a:xfrm>
              <a:off x="6699408" y="3767524"/>
              <a:ext cx="1906929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6 </a:t>
              </a:r>
              <a:r>
                <a:rPr lang="it-IT" b="1" dirty="0" err="1"/>
                <a:t>Chest</a:t>
              </a:r>
              <a:r>
                <a:rPr lang="it-IT" b="1" dirty="0"/>
                <a:t> </a:t>
              </a:r>
              <a:r>
                <a:rPr lang="it-IT" b="1" dirty="0" err="1"/>
                <a:t>x-Rays</a:t>
              </a:r>
              <a:endParaRPr lang="it-IT" b="1" dirty="0"/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3638550" y="3000375"/>
            <a:ext cx="2047875" cy="1047750"/>
            <a:chOff x="3638550" y="3000375"/>
            <a:chExt cx="2047875" cy="1047750"/>
          </a:xfrm>
        </p:grpSpPr>
        <p:sp>
          <p:nvSpPr>
            <p:cNvPr id="86" name="CasellaDiTesto 85"/>
            <p:cNvSpPr txBox="1"/>
            <p:nvPr/>
          </p:nvSpPr>
          <p:spPr>
            <a:xfrm>
              <a:off x="3931896" y="3121193"/>
              <a:ext cx="149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100 </a:t>
              </a:r>
              <a:r>
                <a:rPr lang="it-IT" b="1" dirty="0" err="1">
                  <a:solidFill>
                    <a:schemeClr val="bg1"/>
                  </a:solidFill>
                </a:rPr>
                <a:t>Procedures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Ovale 28"/>
            <p:cNvSpPr/>
            <p:nvPr/>
          </p:nvSpPr>
          <p:spPr>
            <a:xfrm>
              <a:off x="3638550" y="3000375"/>
              <a:ext cx="2047875" cy="10477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479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CONCLUSIONS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822567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78" name="CasellaDiTesto 77"/>
          <p:cNvSpPr txBox="1"/>
          <p:nvPr/>
        </p:nvSpPr>
        <p:spPr>
          <a:xfrm>
            <a:off x="221651" y="826776"/>
            <a:ext cx="8630041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CFFFF"/>
                </a:solidFill>
              </a:rPr>
              <a:t>Our study is to date the largest study comparing patients and operators radiation exposure during PCI with radial or femoral access </a:t>
            </a:r>
            <a:endParaRPr lang="en-US" sz="1000" b="1" dirty="0">
              <a:solidFill>
                <a:srgbClr val="CCFFFF"/>
              </a:solidFill>
            </a:endParaRP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Radial access is associated with higher operator and patient radiation exposure compared to femoral access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3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FF00"/>
                </a:solidFill>
              </a:rPr>
              <a:t>Radial operators should be engaged towards reduction of radiation doses and adopt adjunctive radio-protective measures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37279" y="1114517"/>
            <a:ext cx="8514623" cy="4028983"/>
          </a:xfrm>
          <a:prstGeom prst="rect">
            <a:avLst/>
          </a:prstGeom>
          <a:solidFill>
            <a:srgbClr val="000000">
              <a:alpha val="33000"/>
            </a:srgb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25" b="1">
              <a:solidFill>
                <a:srgbClr val="FFFF0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BACKGROUND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4" name="Gruppo 23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29" name="CasellaDiTesto 28"/>
          <p:cNvSpPr txBox="1"/>
          <p:nvPr/>
        </p:nvSpPr>
        <p:spPr>
          <a:xfrm>
            <a:off x="528404" y="1213731"/>
            <a:ext cx="8323498" cy="355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Radial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access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reduces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vascular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and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bleeding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complications</a:t>
            </a:r>
            <a:endParaRPr lang="it-IT" sz="24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The use of the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radial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approach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is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increasing</a:t>
            </a: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it-IT" sz="2400" b="1" dirty="0" err="1">
                <a:solidFill>
                  <a:schemeClr val="bg1"/>
                </a:solidFill>
                <a:cs typeface="Arial" pitchFamily="34" charset="0"/>
              </a:rPr>
              <a:t>worldwide</a:t>
            </a:r>
            <a:endParaRPr lang="it-IT" sz="24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Only a minority of randomized controlled studies evaluated radiation doses, especially in ACS patients and none used dedicated dosimeters to assess operator exposure </a:t>
            </a:r>
          </a:p>
        </p:txBody>
      </p:sp>
    </p:spTree>
    <p:extLst>
      <p:ext uri="{BB962C8B-B14F-4D97-AF65-F5344CB8AC3E}">
        <p14:creationId xmlns:p14="http://schemas.microsoft.com/office/powerpoint/2010/main" val="366797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29" y="1182715"/>
            <a:ext cx="6270141" cy="1389126"/>
          </a:xfrm>
          <a:prstGeom prst="rect">
            <a:avLst/>
          </a:prstGeom>
          <a:ln w="76200" cmpd="tri">
            <a:solidFill>
              <a:srgbClr val="00FF00"/>
            </a:solidFill>
            <a:bevel/>
          </a:ln>
        </p:spPr>
      </p:pic>
      <p:sp>
        <p:nvSpPr>
          <p:cNvPr id="3" name="TextBox 2"/>
          <p:cNvSpPr txBox="1"/>
          <p:nvPr/>
        </p:nvSpPr>
        <p:spPr>
          <a:xfrm>
            <a:off x="700876" y="2864600"/>
            <a:ext cx="774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>
                <a:solidFill>
                  <a:srgbClr val="FFFFFF"/>
                </a:solidFill>
              </a:rPr>
              <a:t>Transradial</a:t>
            </a:r>
            <a:r>
              <a:rPr lang="en-US" i="1" dirty="0">
                <a:solidFill>
                  <a:srgbClr val="FFFFFF"/>
                </a:solidFill>
              </a:rPr>
              <a:t> access was associated with a small but significant increase in </a:t>
            </a:r>
          </a:p>
          <a:p>
            <a:pPr algn="ctr"/>
            <a:r>
              <a:rPr lang="en-US" i="1" dirty="0">
                <a:solidFill>
                  <a:srgbClr val="FFFFFF"/>
                </a:solidFill>
              </a:rPr>
              <a:t>radiation exposure</a:t>
            </a:r>
            <a:r>
              <a:rPr lang="mr-IN" i="1" dirty="0">
                <a:solidFill>
                  <a:srgbClr val="FFFFFF"/>
                </a:solidFill>
              </a:rPr>
              <a:t>…</a:t>
            </a:r>
            <a:endParaRPr lang="en-US" i="1" dirty="0">
              <a:solidFill>
                <a:srgbClr val="FFFFFF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BACKGROUND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9" name="Gruppo 8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10" name="CasellaDiTesto 9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11" name="Gruppo 10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13" name="Immagin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14" name="TextBox 2"/>
          <p:cNvSpPr txBox="1"/>
          <p:nvPr/>
        </p:nvSpPr>
        <p:spPr>
          <a:xfrm>
            <a:off x="1040877" y="3777981"/>
            <a:ext cx="7128876" cy="923330"/>
          </a:xfrm>
          <a:prstGeom prst="rect">
            <a:avLst/>
          </a:prstGeom>
          <a:solidFill>
            <a:srgbClr val="FFFF66"/>
          </a:solidFill>
          <a:ln w="50800" cmpd="tri">
            <a:solidFill>
              <a:srgbClr val="FF0000"/>
            </a:solidFill>
            <a:bevel/>
          </a:ln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B22"/>
                </a:solidFill>
              </a:rPr>
              <a:t>Differences in radiation exposure narrow over time…</a:t>
            </a:r>
          </a:p>
          <a:p>
            <a:pPr marL="285750" indent="-285750" algn="ctr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B22"/>
                </a:solidFill>
              </a:rPr>
              <a:t>The clinical significance of this small increase is uncertain…</a:t>
            </a:r>
          </a:p>
        </p:txBody>
      </p:sp>
    </p:spTree>
    <p:extLst>
      <p:ext uri="{BB962C8B-B14F-4D97-AF65-F5344CB8AC3E}">
        <p14:creationId xmlns:p14="http://schemas.microsoft.com/office/powerpoint/2010/main" val="34122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41205" y="1249244"/>
            <a:ext cx="7654637" cy="2768564"/>
          </a:xfrm>
          <a:prstGeom prst="rect">
            <a:avLst/>
          </a:prstGeom>
          <a:solidFill>
            <a:srgbClr val="000000">
              <a:alpha val="33000"/>
            </a:srgb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25" b="1">
              <a:solidFill>
                <a:srgbClr val="FFFF00"/>
              </a:solidFill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MATRIX-ACCESS STUDY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8459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39" name="Content Placeholder 2"/>
          <p:cNvSpPr txBox="1">
            <a:spLocks/>
          </p:cNvSpPr>
          <p:nvPr/>
        </p:nvSpPr>
        <p:spPr>
          <a:xfrm>
            <a:off x="464480" y="3929121"/>
            <a:ext cx="8207330" cy="13032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US" sz="24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Radial Access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rgbClr val="FF0000"/>
              </a:buClr>
              <a:buFont typeface="Wingdings" charset="0"/>
              <a:buChar char="ê"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 clinical events </a:t>
            </a:r>
          </a:p>
          <a:p>
            <a:pPr algn="ctr">
              <a:buClr>
                <a:srgbClr val="FF0000"/>
              </a:buClr>
              <a:buFont typeface="Wingdings" charset="0"/>
              <a:buChar char="ê"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Mortality and bleeding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754993" y="1284568"/>
            <a:ext cx="7654637" cy="2644563"/>
            <a:chOff x="754993" y="1436968"/>
            <a:chExt cx="7654637" cy="2644563"/>
          </a:xfrm>
        </p:grpSpPr>
        <p:grpSp>
          <p:nvGrpSpPr>
            <p:cNvPr id="25" name="Gruppo 24"/>
            <p:cNvGrpSpPr/>
            <p:nvPr/>
          </p:nvGrpSpPr>
          <p:grpSpPr>
            <a:xfrm>
              <a:off x="754993" y="1436968"/>
              <a:ext cx="7654637" cy="2644563"/>
              <a:chOff x="0" y="1218505"/>
              <a:chExt cx="8692444" cy="3014828"/>
            </a:xfrm>
          </p:grpSpPr>
          <p:sp>
            <p:nvSpPr>
              <p:cNvPr id="26" name="Rettangolo 25"/>
              <p:cNvSpPr/>
              <p:nvPr/>
            </p:nvSpPr>
            <p:spPr>
              <a:xfrm>
                <a:off x="0" y="1218505"/>
                <a:ext cx="8692444" cy="30148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7" name="Gruppo 26"/>
              <p:cNvGrpSpPr/>
              <p:nvPr/>
            </p:nvGrpSpPr>
            <p:grpSpPr>
              <a:xfrm>
                <a:off x="65064" y="1218505"/>
                <a:ext cx="8528974" cy="2965425"/>
                <a:chOff x="323850" y="160166"/>
                <a:chExt cx="8424863" cy="2965424"/>
              </a:xfrm>
            </p:grpSpPr>
            <p:sp>
              <p:nvSpPr>
                <p:cNvPr id="2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47813" y="1398588"/>
                  <a:ext cx="6985000" cy="3667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endParaRPr lang="en-GB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" name="WordArt 5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23850" y="1628775"/>
                  <a:ext cx="8424863" cy="70485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endParaRPr lang="it-IT" sz="2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endParaRPr>
                </a:p>
              </p:txBody>
            </p:sp>
            <p:sp>
              <p:nvSpPr>
                <p:cNvPr id="31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2916237" y="826815"/>
                  <a:ext cx="3186806" cy="66664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7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en-GB" sz="1800" b="1" dirty="0">
                      <a:solidFill>
                        <a:srgbClr val="3366FF"/>
                      </a:solidFill>
                      <a:latin typeface="Charcoal CY" charset="0"/>
                    </a:rPr>
                    <a:t>with invasive management</a:t>
                  </a:r>
                </a:p>
                <a:p>
                  <a:pPr algn="ctr" eaLnBrk="1" hangingPunct="1">
                    <a:defRPr/>
                  </a:pPr>
                  <a:r>
                    <a:rPr lang="en-GB" sz="1400" b="1" dirty="0">
                      <a:solidFill>
                        <a:schemeClr val="bg1"/>
                      </a:solidFill>
                      <a:latin typeface="Tahoma" charset="0"/>
                      <a:cs typeface="Tahoma" charset="0"/>
                    </a:rPr>
                    <a:t>Aspirin+P2Y12 blocker</a:t>
                  </a:r>
                </a:p>
              </p:txBody>
            </p:sp>
            <p:grpSp>
              <p:nvGrpSpPr>
                <p:cNvPr id="32" name="Group 6"/>
                <p:cNvGrpSpPr>
                  <a:grpSpLocks/>
                </p:cNvGrpSpPr>
                <p:nvPr/>
              </p:nvGrpSpPr>
              <p:grpSpPr bwMode="auto">
                <a:xfrm>
                  <a:off x="2916237" y="1543050"/>
                  <a:ext cx="3241674" cy="503238"/>
                  <a:chOff x="1042" y="3457"/>
                  <a:chExt cx="1400" cy="336"/>
                </a:xfrm>
              </p:grpSpPr>
              <p:sp>
                <p:nvSpPr>
                  <p:cNvPr id="37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42" y="3457"/>
                    <a:ext cx="702" cy="336"/>
                  </a:xfrm>
                  <a:prstGeom prst="line">
                    <a:avLst/>
                  </a:prstGeom>
                  <a:noFill/>
                  <a:ln w="76200" cmpd="sng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/>
                </p:spPr>
                <p:txBody>
                  <a:bodyPr/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40" y="3457"/>
                    <a:ext cx="702" cy="336"/>
                  </a:xfrm>
                  <a:prstGeom prst="line">
                    <a:avLst/>
                  </a:prstGeom>
                  <a:noFill/>
                  <a:ln w="76200" cmpd="sng">
                    <a:noFill/>
                    <a:round/>
                    <a:headEnd/>
                    <a:tailEnd type="triangl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  <a:extLst/>
                </p:spPr>
                <p:txBody>
                  <a:bodyPr/>
                  <a:lstStyle/>
                  <a:p>
                    <a:pPr eaLnBrk="1" fontAlgn="auto" hangingPunct="1">
                      <a:spcAft>
                        <a:spcPts val="0"/>
                      </a:spcAft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508104" y="2190453"/>
                  <a:ext cx="2429272" cy="646331"/>
                </a:xfrm>
                <a:prstGeom prst="rect">
                  <a:avLst/>
                </a:prstGeom>
                <a:gradFill flip="none" rotWithShape="1">
                  <a:gsLst>
                    <a:gs pos="57000">
                      <a:srgbClr val="6E0101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lang="it-IT" sz="1800" b="1" dirty="0">
                      <a:solidFill>
                        <a:srgbClr val="D9D9D9"/>
                      </a:solidFill>
                      <a:latin typeface="Tahoma" charset="0"/>
                    </a:rPr>
                    <a:t>Trans-</a:t>
                  </a:r>
                  <a:r>
                    <a:rPr lang="it-IT" sz="1800" b="1" dirty="0" err="1">
                      <a:solidFill>
                        <a:srgbClr val="D9D9D9"/>
                      </a:solidFill>
                      <a:latin typeface="Tahoma" charset="0"/>
                    </a:rPr>
                    <a:t>Femoral</a:t>
                  </a:r>
                  <a:r>
                    <a:rPr lang="it-IT" sz="1800" b="1" dirty="0">
                      <a:solidFill>
                        <a:srgbClr val="D9D9D9"/>
                      </a:solidFill>
                      <a:latin typeface="Tahoma" charset="0"/>
                    </a:rPr>
                    <a:t> Access</a:t>
                  </a:r>
                  <a:endParaRPr lang="en-GB" sz="1800" dirty="0">
                    <a:solidFill>
                      <a:srgbClr val="D9D9D9"/>
                    </a:solidFill>
                    <a:latin typeface="Tahoma" charset="0"/>
                  </a:endParaRPr>
                </a:p>
              </p:txBody>
            </p:sp>
            <p:sp>
              <p:nvSpPr>
                <p:cNvPr id="34" name="Freeform 22"/>
                <p:cNvSpPr>
                  <a:spLocks/>
                </p:cNvSpPr>
                <p:nvPr/>
              </p:nvSpPr>
              <p:spPr bwMode="auto">
                <a:xfrm>
                  <a:off x="2124075" y="2838524"/>
                  <a:ext cx="4968875" cy="287066"/>
                </a:xfrm>
                <a:custGeom>
                  <a:avLst/>
                  <a:gdLst>
                    <a:gd name="T0" fmla="*/ 0 w 3130"/>
                    <a:gd name="T1" fmla="*/ 0 h 181"/>
                    <a:gd name="T2" fmla="*/ 0 w 3130"/>
                    <a:gd name="T3" fmla="*/ 181 h 181"/>
                    <a:gd name="T4" fmla="*/ 3130 w 3130"/>
                    <a:gd name="T5" fmla="*/ 181 h 181"/>
                    <a:gd name="T6" fmla="*/ 3130 w 3130"/>
                    <a:gd name="T7" fmla="*/ 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30" h="181">
                      <a:moveTo>
                        <a:pt x="0" y="0"/>
                      </a:moveTo>
                      <a:lnTo>
                        <a:pt x="0" y="181"/>
                      </a:lnTo>
                      <a:lnTo>
                        <a:pt x="3130" y="181"/>
                      </a:lnTo>
                      <a:lnTo>
                        <a:pt x="3130" y="0"/>
                      </a:lnTo>
                    </a:path>
                  </a:pathLst>
                </a:custGeom>
                <a:noFill/>
                <a:ln w="57150" cmpd="sng">
                  <a:noFill/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/>
                <a:lstStyle/>
                <a:p>
                  <a:pPr eaLnBrk="1" fontAlgn="auto" hangingPunct="1"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259632" y="2190453"/>
                  <a:ext cx="2429272" cy="646331"/>
                </a:xfrm>
                <a:prstGeom prst="rect">
                  <a:avLst/>
                </a:prstGeom>
                <a:gradFill flip="none" rotWithShape="1">
                  <a:gsLst>
                    <a:gs pos="57000">
                      <a:srgbClr val="6E0101"/>
                    </a:gs>
                    <a:gs pos="100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defRPr/>
                  </a:pPr>
                  <a:r>
                    <a:rPr lang="it-IT" sz="1800" b="1" dirty="0" err="1">
                      <a:solidFill>
                        <a:srgbClr val="D9D9D9"/>
                      </a:solidFill>
                      <a:latin typeface="Tahoma" charset="0"/>
                    </a:rPr>
                    <a:t>Trans-Radial</a:t>
                  </a:r>
                  <a:r>
                    <a:rPr lang="it-IT" sz="1800" b="1" dirty="0">
                      <a:solidFill>
                        <a:srgbClr val="D9D9D9"/>
                      </a:solidFill>
                      <a:latin typeface="Tahoma" charset="0"/>
                    </a:rPr>
                    <a:t> Access</a:t>
                  </a:r>
                  <a:endParaRPr lang="en-GB" sz="1800" dirty="0">
                    <a:solidFill>
                      <a:srgbClr val="D9D9D9"/>
                    </a:solidFill>
                    <a:latin typeface="Tahoma" charset="0"/>
                  </a:endParaRPr>
                </a:p>
              </p:txBody>
            </p:sp>
            <p:sp>
              <p:nvSpPr>
                <p:cNvPr id="3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579938" y="160166"/>
                  <a:ext cx="6034752" cy="66664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rgbClr val="565400">
                      <a:alpha val="5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sz="3200" b="1" dirty="0">
                      <a:solidFill>
                        <a:srgbClr val="FFFF00"/>
                      </a:solidFill>
                      <a:latin typeface="Tahoma" charset="0"/>
                      <a:ea typeface="ＭＳ Ｐゴシック" charset="0"/>
                      <a:cs typeface="ＭＳ Ｐゴシック" charset="0"/>
                    </a:rPr>
                    <a:t>NSTEACS or STEMI patients</a:t>
                  </a:r>
                </a:p>
              </p:txBody>
            </p:sp>
          </p:grpSp>
        </p:grp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4274074" y="2804297"/>
              <a:ext cx="5229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it-IT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pitchFamily="34" charset="0"/>
                </a:rPr>
                <a:t>1:1</a:t>
              </a:r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 flipH="1">
              <a:off x="2937416" y="2663256"/>
              <a:ext cx="1585549" cy="441433"/>
            </a:xfrm>
            <a:prstGeom prst="line">
              <a:avLst/>
            </a:prstGeom>
            <a:noFill/>
            <a:ln w="76200" cmpd="sng">
              <a:gradFill flip="none" rotWithShape="1">
                <a:gsLst>
                  <a:gs pos="0">
                    <a:srgbClr val="000000"/>
                  </a:gs>
                  <a:gs pos="100000">
                    <a:prstClr val="white"/>
                  </a:gs>
                </a:gsLst>
                <a:path path="rect">
                  <a:fillToRect l="100000" t="100000"/>
                </a:path>
                <a:tileRect r="-100000" b="-100000"/>
              </a:gra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white"/>
                </a:solidFill>
                <a:cs typeface="ＭＳ Ｐゴシック" charset="0"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4549312" y="2658704"/>
              <a:ext cx="1585549" cy="441433"/>
            </a:xfrm>
            <a:prstGeom prst="line">
              <a:avLst/>
            </a:prstGeom>
            <a:noFill/>
            <a:ln w="76200" cmpd="sng">
              <a:gradFill flip="none" rotWithShape="1">
                <a:gsLst>
                  <a:gs pos="0">
                    <a:srgbClr val="000000"/>
                  </a:gs>
                  <a:gs pos="100000">
                    <a:prstClr val="white"/>
                  </a:gs>
                </a:gsLst>
                <a:path path="rect">
                  <a:fillToRect l="100000" t="100000"/>
                </a:path>
                <a:tileRect r="-100000" b="-100000"/>
              </a:gra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1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RAD-MATRIX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pSp>
        <p:nvGrpSpPr>
          <p:cNvPr id="27" name="Gruppo 26"/>
          <p:cNvGrpSpPr/>
          <p:nvPr/>
        </p:nvGrpSpPr>
        <p:grpSpPr>
          <a:xfrm>
            <a:off x="2844801" y="2729137"/>
            <a:ext cx="1698170" cy="2347493"/>
            <a:chOff x="2844801" y="2729137"/>
            <a:chExt cx="1698170" cy="2347493"/>
          </a:xfrm>
        </p:grpSpPr>
        <p:pic>
          <p:nvPicPr>
            <p:cNvPr id="28" name="Picture 6" descr="P100073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4801" y="2729137"/>
              <a:ext cx="1410771" cy="1955172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</p:spPr>
        </p:pic>
        <p:cxnSp>
          <p:nvCxnSpPr>
            <p:cNvPr id="29" name="Connettore 2 28"/>
            <p:cNvCxnSpPr>
              <a:stCxn id="31" idx="0"/>
            </p:cNvCxnSpPr>
            <p:nvPr/>
          </p:nvCxnSpPr>
          <p:spPr>
            <a:xfrm flipH="1" flipV="1">
              <a:off x="3675104" y="4037929"/>
              <a:ext cx="139097" cy="65398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tangolo 29"/>
            <p:cNvSpPr/>
            <p:nvPr/>
          </p:nvSpPr>
          <p:spPr>
            <a:xfrm>
              <a:off x="2995621" y="3359512"/>
              <a:ext cx="372533" cy="20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085430" y="4691909"/>
              <a:ext cx="145754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Left</a:t>
              </a:r>
              <a:r>
                <a:rPr lang="it-IT" sz="1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wrist</a:t>
              </a:r>
              <a:endParaRPr lang="it-IT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162523" y="2204364"/>
            <a:ext cx="2682278" cy="2544084"/>
            <a:chOff x="162523" y="2204364"/>
            <a:chExt cx="2682278" cy="2544084"/>
          </a:xfrm>
        </p:grpSpPr>
        <p:pic>
          <p:nvPicPr>
            <p:cNvPr id="33" name="Picture 5" descr="P10007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7875" y="2729137"/>
              <a:ext cx="1466188" cy="1955172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</p:spPr>
        </p:pic>
        <p:cxnSp>
          <p:nvCxnSpPr>
            <p:cNvPr id="34" name="Connettore 2 33"/>
            <p:cNvCxnSpPr/>
            <p:nvPr/>
          </p:nvCxnSpPr>
          <p:spPr>
            <a:xfrm rot="10800000" flipV="1">
              <a:off x="1715914" y="2604473"/>
              <a:ext cx="478149" cy="263971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>
              <a:off x="464212" y="4223112"/>
              <a:ext cx="856588" cy="3386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ttangolo 35"/>
            <p:cNvSpPr/>
            <p:nvPr/>
          </p:nvSpPr>
          <p:spPr>
            <a:xfrm>
              <a:off x="1320800" y="3037779"/>
              <a:ext cx="553155" cy="101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444977" y="3432890"/>
              <a:ext cx="372533" cy="203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 rot="16200000">
              <a:off x="-232776" y="3968428"/>
              <a:ext cx="117531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Thorax</a:t>
              </a:r>
              <a:endParaRPr lang="it-IT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2072078" y="2204364"/>
              <a:ext cx="772723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Eye</a:t>
              </a:r>
              <a:endParaRPr lang="it-IT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uppo 39"/>
          <p:cNvGrpSpPr/>
          <p:nvPr/>
        </p:nvGrpSpPr>
        <p:grpSpPr>
          <a:xfrm>
            <a:off x="354883" y="1054246"/>
            <a:ext cx="6359213" cy="1462371"/>
            <a:chOff x="354883" y="1054246"/>
            <a:chExt cx="6359213" cy="1462371"/>
          </a:xfrm>
        </p:grpSpPr>
        <p:pic>
          <p:nvPicPr>
            <p:cNvPr id="41" name="Picture 10" descr="P1000749"/>
            <p:cNvPicPr>
              <a:picLocks noChangeAspect="1" noChangeArrowheads="1"/>
            </p:cNvPicPr>
            <p:nvPr/>
          </p:nvPicPr>
          <p:blipFill>
            <a:blip r:embed="rId9"/>
            <a:srcRect l="7834" t="11913" r="5893"/>
            <a:stretch>
              <a:fillRect/>
            </a:stretch>
          </p:blipFill>
          <p:spPr bwMode="auto">
            <a:xfrm>
              <a:off x="4803792" y="1054246"/>
              <a:ext cx="1910304" cy="146237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2" name="CasellaDiTesto 41"/>
            <p:cNvSpPr txBox="1"/>
            <p:nvPr/>
          </p:nvSpPr>
          <p:spPr>
            <a:xfrm>
              <a:off x="354883" y="1206243"/>
              <a:ext cx="434444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Thermoluminescent</a:t>
              </a:r>
              <a:r>
                <a:rPr lang="it-IT" sz="1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dosimeters</a:t>
              </a:r>
              <a:endParaRPr lang="it-IT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4584309" y="2739152"/>
            <a:ext cx="4344441" cy="2410708"/>
            <a:chOff x="4584309" y="2739152"/>
            <a:chExt cx="4344441" cy="2410708"/>
          </a:xfrm>
        </p:grpSpPr>
        <p:pic>
          <p:nvPicPr>
            <p:cNvPr id="44" name="Picture 2" descr="Immagine correlata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 l="10930" t="23324" r="6380" b="17793"/>
            <a:stretch>
              <a:fillRect/>
            </a:stretch>
          </p:blipFill>
          <p:spPr bwMode="auto">
            <a:xfrm>
              <a:off x="5793112" y="2739152"/>
              <a:ext cx="1986943" cy="1414888"/>
            </a:xfrm>
            <a:prstGeom prst="rect">
              <a:avLst/>
            </a:prstGeom>
            <a:noFill/>
            <a:ln w="28575">
              <a:solidFill>
                <a:srgbClr val="00FFCC"/>
              </a:solidFill>
            </a:ln>
          </p:spPr>
        </p:pic>
        <p:sp>
          <p:nvSpPr>
            <p:cNvPr id="45" name="CasellaDiTesto 44"/>
            <p:cNvSpPr txBox="1"/>
            <p:nvPr/>
          </p:nvSpPr>
          <p:spPr>
            <a:xfrm>
              <a:off x="4584309" y="4180364"/>
              <a:ext cx="434444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Patient</a:t>
              </a:r>
              <a:r>
                <a:rPr lang="it-IT" sz="1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dose </a:t>
              </a:r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evaluated</a:t>
              </a:r>
              <a:r>
                <a:rPr lang="it-IT" sz="1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by</a:t>
              </a:r>
              <a:r>
                <a:rPr lang="it-IT" sz="1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Dose Area </a:t>
              </a:r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Product</a:t>
              </a:r>
              <a:r>
                <a:rPr lang="it-IT" sz="1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(DAP) in full Matrix </a:t>
              </a:r>
              <a:r>
                <a:rPr lang="it-IT" sz="1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population</a:t>
              </a:r>
              <a:endParaRPr lang="it-IT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28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105588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END POINT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25" name="Rettangolo 24"/>
          <p:cNvSpPr/>
          <p:nvPr/>
        </p:nvSpPr>
        <p:spPr>
          <a:xfrm>
            <a:off x="1585829" y="1129082"/>
            <a:ext cx="5539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 inferiority of radial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femoral access for operator radiation dose at thorax</a:t>
            </a:r>
            <a:endParaRPr lang="it-IT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Immagine correlata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1012" y="1151467"/>
            <a:ext cx="890862" cy="989846"/>
          </a:xfrm>
          <a:prstGeom prst="rect">
            <a:avLst/>
          </a:prstGeom>
          <a:noFill/>
        </p:spPr>
      </p:pic>
      <p:sp>
        <p:nvSpPr>
          <p:cNvPr id="27" name="Rettangolo 26"/>
          <p:cNvSpPr/>
          <p:nvPr/>
        </p:nvSpPr>
        <p:spPr>
          <a:xfrm>
            <a:off x="886775" y="2769341"/>
            <a:ext cx="6918498" cy="120032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>
                <a:latin typeface="Arial" pitchFamily="34" charset="0"/>
                <a:cs typeface="Arial" pitchFamily="34" charset="0"/>
              </a:rPr>
              <a:t>Setting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non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inferiority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margin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at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25 </a:t>
            </a:r>
            <a:r>
              <a:rPr lang="en-US" sz="2400" dirty="0"/>
              <a:t>µ</a:t>
            </a:r>
            <a:r>
              <a:rPr lang="en-US" sz="2400" dirty="0" err="1"/>
              <a:t>Sv</a:t>
            </a:r>
            <a:r>
              <a:rPr lang="en-US" sz="2400" dirty="0"/>
              <a:t>,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at least 13 operators would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provide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 80%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at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one-sided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b="1" dirty="0" err="1">
                <a:latin typeface="Arial" pitchFamily="34" charset="0"/>
                <a:cs typeface="Arial" pitchFamily="34" charset="0"/>
              </a:rPr>
              <a:t>alpha</a:t>
            </a:r>
            <a:r>
              <a:rPr lang="it-IT" sz="2400" b="1" dirty="0">
                <a:latin typeface="Arial" pitchFamily="34" charset="0"/>
                <a:cs typeface="Arial" pitchFamily="34" charset="0"/>
              </a:rPr>
              <a:t> of 0.05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6252" y="4126468"/>
            <a:ext cx="8601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An arbitrary minimum of 13 procedures per operator and per main access site was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mandated to minimize the risks of imbalances due to variation in the complexity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of the diagnostic or therapeutic procedures within each operator. </a:t>
            </a:r>
          </a:p>
        </p:txBody>
      </p:sp>
    </p:spTree>
    <p:extLst>
      <p:ext uri="{BB962C8B-B14F-4D97-AF65-F5344CB8AC3E}">
        <p14:creationId xmlns:p14="http://schemas.microsoft.com/office/powerpoint/2010/main" val="12211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2020589" y="-41643"/>
            <a:ext cx="4913700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FLOW CHART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674176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sp>
        <p:nvSpPr>
          <p:cNvPr id="25" name="CasellaDiTesto 24"/>
          <p:cNvSpPr txBox="1"/>
          <p:nvPr/>
        </p:nvSpPr>
        <p:spPr>
          <a:xfrm>
            <a:off x="4437280" y="798291"/>
            <a:ext cx="3207657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18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operators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766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patients</a:t>
            </a: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 - 777 </a:t>
            </a:r>
            <a:r>
              <a:rPr kumimoji="0" lang="it-IT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rPr>
              <a:t>procedures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26" name="Gruppo 25"/>
          <p:cNvGrpSpPr/>
          <p:nvPr/>
        </p:nvGrpSpPr>
        <p:grpSpPr>
          <a:xfrm>
            <a:off x="4114035" y="1383065"/>
            <a:ext cx="3962405" cy="1629357"/>
            <a:chOff x="4114035" y="1383065"/>
            <a:chExt cx="3962405" cy="1629357"/>
          </a:xfrm>
        </p:grpSpPr>
        <p:cxnSp>
          <p:nvCxnSpPr>
            <p:cNvPr id="27" name="Connettore 2 26"/>
            <p:cNvCxnSpPr/>
            <p:nvPr/>
          </p:nvCxnSpPr>
          <p:spPr>
            <a:xfrm rot="5400000">
              <a:off x="7017664" y="1836065"/>
              <a:ext cx="275771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" name="Connettore 2 27"/>
            <p:cNvCxnSpPr/>
            <p:nvPr/>
          </p:nvCxnSpPr>
          <p:spPr>
            <a:xfrm rot="5400000">
              <a:off x="4852812" y="1843325"/>
              <a:ext cx="275771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9" name="Gruppo 28"/>
            <p:cNvGrpSpPr/>
            <p:nvPr/>
          </p:nvGrpSpPr>
          <p:grpSpPr>
            <a:xfrm>
              <a:off x="4114035" y="1383065"/>
              <a:ext cx="3962405" cy="1629357"/>
              <a:chOff x="4114035" y="1383065"/>
              <a:chExt cx="3962405" cy="1629357"/>
            </a:xfrm>
          </p:grpSpPr>
          <p:cxnSp>
            <p:nvCxnSpPr>
              <p:cNvPr id="30" name="Connettore 1 29"/>
              <p:cNvCxnSpPr>
                <a:stCxn id="25" idx="2"/>
              </p:cNvCxnSpPr>
              <p:nvPr/>
            </p:nvCxnSpPr>
            <p:spPr>
              <a:xfrm rot="5400000">
                <a:off x="5896488" y="1524527"/>
                <a:ext cx="286083" cy="316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31" name="Connettore 1 30"/>
              <p:cNvCxnSpPr/>
              <p:nvPr/>
            </p:nvCxnSpPr>
            <p:spPr>
              <a:xfrm>
                <a:off x="4978406" y="1698180"/>
                <a:ext cx="2177143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32" name="CasellaDiTesto 31"/>
              <p:cNvSpPr txBox="1"/>
              <p:nvPr/>
            </p:nvSpPr>
            <p:spPr>
              <a:xfrm>
                <a:off x="4114035" y="2427647"/>
                <a:ext cx="1810963" cy="58477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373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patients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- 379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procedures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3" name="CasellaDiTesto 32"/>
              <p:cNvSpPr txBox="1"/>
              <p:nvPr/>
            </p:nvSpPr>
            <p:spPr>
              <a:xfrm>
                <a:off x="4114035" y="2021255"/>
                <a:ext cx="1810963" cy="33855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Femoral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6265477" y="2413594"/>
                <a:ext cx="1810963" cy="58477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393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patients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- 398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procedures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6265477" y="2007202"/>
                <a:ext cx="1810963" cy="338554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Radial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36" name="Gruppo 35"/>
          <p:cNvGrpSpPr/>
          <p:nvPr/>
        </p:nvGrpSpPr>
        <p:grpSpPr>
          <a:xfrm>
            <a:off x="5232563" y="3059925"/>
            <a:ext cx="3865427" cy="1981130"/>
            <a:chOff x="5232563" y="3059925"/>
            <a:chExt cx="3865427" cy="1981130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6153835" y="3265811"/>
              <a:ext cx="2032160" cy="338554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14 </a:t>
              </a: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operators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 </a:t>
              </a:r>
            </a:p>
          </p:txBody>
        </p:sp>
        <p:cxnSp>
          <p:nvCxnSpPr>
            <p:cNvPr id="38" name="Connettore 1 37"/>
            <p:cNvCxnSpPr/>
            <p:nvPr/>
          </p:nvCxnSpPr>
          <p:spPr>
            <a:xfrm rot="5400000">
              <a:off x="7055715" y="3745826"/>
              <a:ext cx="224526" cy="3161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9" name="Connettore 1 38"/>
            <p:cNvCxnSpPr/>
            <p:nvPr/>
          </p:nvCxnSpPr>
          <p:spPr>
            <a:xfrm>
              <a:off x="6124267" y="3868353"/>
              <a:ext cx="2061728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0" name="CasellaDiTesto 39"/>
            <p:cNvSpPr txBox="1"/>
            <p:nvPr/>
          </p:nvSpPr>
          <p:spPr>
            <a:xfrm>
              <a:off x="5232563" y="4456280"/>
              <a:ext cx="1810963" cy="5847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120 </a:t>
              </a: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patients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 - 121 </a:t>
              </a: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procedures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5232563" y="4049888"/>
              <a:ext cx="1810963" cy="338554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itchFamily="34" charset="0"/>
                </a:rPr>
                <a:t>Right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7287027" y="4456280"/>
              <a:ext cx="1810963" cy="5847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130 </a:t>
              </a: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patients</a:t>
              </a:r>
              <a:r>
                <a: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 - 131 </a:t>
              </a: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rPr>
                <a:t>procedures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7287027" y="4049888"/>
              <a:ext cx="1810963" cy="338554"/>
            </a:xfrm>
            <a:prstGeom prst="rect">
              <a:avLst/>
            </a:prstGeom>
            <a:solidFill>
              <a:srgbClr val="FF66FF"/>
            </a:solidFill>
            <a:ln w="285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Arial" pitchFamily="34" charset="0"/>
                </a:rPr>
                <a:t>Left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endParaRPr>
            </a:p>
          </p:txBody>
        </p:sp>
        <p:cxnSp>
          <p:nvCxnSpPr>
            <p:cNvPr id="44" name="Connettore 2 43"/>
            <p:cNvCxnSpPr/>
            <p:nvPr/>
          </p:nvCxnSpPr>
          <p:spPr>
            <a:xfrm rot="5400000">
              <a:off x="7075743" y="3148992"/>
              <a:ext cx="179722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5" name="Connettore 2 44"/>
            <p:cNvCxnSpPr/>
            <p:nvPr/>
          </p:nvCxnSpPr>
          <p:spPr>
            <a:xfrm rot="5400000">
              <a:off x="8095340" y="3952657"/>
              <a:ext cx="179722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6" name="Connettore 2 45"/>
            <p:cNvCxnSpPr/>
            <p:nvPr/>
          </p:nvCxnSpPr>
          <p:spPr>
            <a:xfrm rot="5400000">
              <a:off x="6036789" y="3948737"/>
              <a:ext cx="179722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47" name="Gruppo 46"/>
          <p:cNvGrpSpPr/>
          <p:nvPr/>
        </p:nvGrpSpPr>
        <p:grpSpPr>
          <a:xfrm>
            <a:off x="57375" y="1423822"/>
            <a:ext cx="3962405" cy="3119830"/>
            <a:chOff x="57375" y="857776"/>
            <a:chExt cx="3962405" cy="3119830"/>
          </a:xfrm>
        </p:grpSpPr>
        <p:cxnSp>
          <p:nvCxnSpPr>
            <p:cNvPr id="48" name="Connettore 1 47"/>
            <p:cNvCxnSpPr>
              <a:stCxn id="50" idx="2"/>
            </p:cNvCxnSpPr>
            <p:nvPr/>
          </p:nvCxnSpPr>
          <p:spPr>
            <a:xfrm rot="5400000">
              <a:off x="1839832" y="2489715"/>
              <a:ext cx="286083" cy="3152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49" name="Gruppo 48"/>
            <p:cNvGrpSpPr/>
            <p:nvPr/>
          </p:nvGrpSpPr>
          <p:grpSpPr>
            <a:xfrm>
              <a:off x="57375" y="857776"/>
              <a:ext cx="3962405" cy="3119830"/>
              <a:chOff x="57375" y="857776"/>
              <a:chExt cx="3962405" cy="3119830"/>
            </a:xfrm>
          </p:grpSpPr>
          <p:sp>
            <p:nvSpPr>
              <p:cNvPr id="50" name="CasellaDiTesto 49"/>
              <p:cNvSpPr txBox="1"/>
              <p:nvPr/>
            </p:nvSpPr>
            <p:spPr>
              <a:xfrm>
                <a:off x="380620" y="1763475"/>
                <a:ext cx="3207657" cy="58477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7570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procedures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with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DAP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available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cxnSp>
            <p:nvCxnSpPr>
              <p:cNvPr id="51" name="Connettore 1 50"/>
              <p:cNvCxnSpPr/>
              <p:nvPr/>
            </p:nvCxnSpPr>
            <p:spPr>
              <a:xfrm>
                <a:off x="921746" y="2663364"/>
                <a:ext cx="2177143" cy="1588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2" name="Connettore 2 51"/>
              <p:cNvCxnSpPr/>
              <p:nvPr/>
            </p:nvCxnSpPr>
            <p:spPr>
              <a:xfrm rot="5400000">
                <a:off x="2961004" y="2801249"/>
                <a:ext cx="275771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53" name="Connettore 2 52"/>
              <p:cNvCxnSpPr/>
              <p:nvPr/>
            </p:nvCxnSpPr>
            <p:spPr>
              <a:xfrm rot="5400000">
                <a:off x="796152" y="2808509"/>
                <a:ext cx="275771" cy="158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4" name="CasellaDiTesto 53"/>
              <p:cNvSpPr txBox="1"/>
              <p:nvPr/>
            </p:nvSpPr>
            <p:spPr>
              <a:xfrm>
                <a:off x="57375" y="3392831"/>
                <a:ext cx="1810963" cy="58477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3448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patients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- 3773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procedures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55" name="CasellaDiTesto 54"/>
              <p:cNvSpPr txBox="1"/>
              <p:nvPr/>
            </p:nvSpPr>
            <p:spPr>
              <a:xfrm>
                <a:off x="57375" y="2986439"/>
                <a:ext cx="1810963" cy="338554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Femoral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56" name="CasellaDiTesto 55"/>
              <p:cNvSpPr txBox="1"/>
              <p:nvPr/>
            </p:nvSpPr>
            <p:spPr>
              <a:xfrm>
                <a:off x="2208817" y="3378778"/>
                <a:ext cx="1810963" cy="58477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3554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patients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- 3797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procedures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57" name="CasellaDiTesto 56"/>
              <p:cNvSpPr txBox="1"/>
              <p:nvPr/>
            </p:nvSpPr>
            <p:spPr>
              <a:xfrm>
                <a:off x="2208817" y="2972386"/>
                <a:ext cx="1810963" cy="338554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cs typeface="Arial" pitchFamily="34" charset="0"/>
                  </a:rPr>
                  <a:t>Radial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58" name="CasellaDiTesto 57"/>
              <p:cNvSpPr txBox="1"/>
              <p:nvPr/>
            </p:nvSpPr>
            <p:spPr>
              <a:xfrm>
                <a:off x="377460" y="857776"/>
                <a:ext cx="3207657" cy="58477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Patient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radiation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dose in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8404 </a:t>
                </a:r>
                <a:r>
                  <a:rPr kumimoji="0" lang="it-IT" sz="1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patients-Matrix</a:t>
                </a:r>
                <a:r>
                  <a:rPr kumimoji="0" lang="it-IT" sz="1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 pitchFamily="34" charset="0"/>
                  </a:rPr>
                  <a:t> Access</a:t>
                </a:r>
              </a:p>
            </p:txBody>
          </p:sp>
          <p:cxnSp>
            <p:nvCxnSpPr>
              <p:cNvPr id="59" name="Connettore 1 58"/>
              <p:cNvCxnSpPr>
                <a:stCxn id="58" idx="2"/>
              </p:cNvCxnSpPr>
              <p:nvPr/>
            </p:nvCxnSpPr>
            <p:spPr>
              <a:xfrm>
                <a:off x="1981289" y="1442551"/>
                <a:ext cx="3161" cy="295320"/>
              </a:xfrm>
              <a:prstGeom prst="line">
                <a:avLst/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sp>
        <p:nvSpPr>
          <p:cNvPr id="2" name="CasellaDiTesto 1"/>
          <p:cNvSpPr txBox="1"/>
          <p:nvPr/>
        </p:nvSpPr>
        <p:spPr>
          <a:xfrm>
            <a:off x="4154438" y="3348918"/>
            <a:ext cx="1771697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4 </a:t>
            </a:r>
            <a:r>
              <a:rPr lang="it-IT" b="1" dirty="0" err="1"/>
              <a:t>operators</a:t>
            </a:r>
            <a:r>
              <a:rPr lang="it-IT" b="1" dirty="0"/>
              <a:t> </a:t>
            </a:r>
            <a:r>
              <a:rPr lang="it-IT" b="1" dirty="0" err="1"/>
              <a:t>excluded</a:t>
            </a:r>
            <a:endParaRPr lang="it-IT" b="1" dirty="0"/>
          </a:p>
        </p:txBody>
      </p:sp>
      <p:cxnSp>
        <p:nvCxnSpPr>
          <p:cNvPr id="4" name="Connettore 2 3"/>
          <p:cNvCxnSpPr/>
          <p:nvPr/>
        </p:nvCxnSpPr>
        <p:spPr>
          <a:xfrm flipH="1">
            <a:off x="5971162" y="3747406"/>
            <a:ext cx="118359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mplate Matrix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88831" y="78624113"/>
            <a:ext cx="5669756" cy="804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9" name="Picture 3" descr="template Matri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/>
          <p:cNvGrpSpPr/>
          <p:nvPr/>
        </p:nvGrpSpPr>
        <p:grpSpPr>
          <a:xfrm>
            <a:off x="7038757" y="-32977"/>
            <a:ext cx="2105243" cy="1347333"/>
            <a:chOff x="5032067" y="5172392"/>
            <a:chExt cx="2105243" cy="1347333"/>
          </a:xfrm>
        </p:grpSpPr>
        <p:pic>
          <p:nvPicPr>
            <p:cNvPr id="17" name="Immagine 16"/>
            <p:cNvPicPr>
              <a:picLocks noChangeAspect="1"/>
            </p:cNvPicPr>
            <p:nvPr/>
          </p:nvPicPr>
          <p:blipFill rotWithShape="1">
            <a:blip r:embed="rId3"/>
            <a:srcRect r="21160"/>
            <a:stretch/>
          </p:blipFill>
          <p:spPr>
            <a:xfrm>
              <a:off x="5032067" y="5172392"/>
              <a:ext cx="2105243" cy="1347333"/>
            </a:xfrm>
            <a:prstGeom prst="rect">
              <a:avLst/>
            </a:prstGeom>
          </p:spPr>
        </p:pic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/>
            <a:srcRect l="28912" t="11684" r="3692" b="58622"/>
            <a:stretch/>
          </p:blipFill>
          <p:spPr>
            <a:xfrm>
              <a:off x="5798583" y="5331164"/>
              <a:ext cx="1338727" cy="441702"/>
            </a:xfrm>
            <a:prstGeom prst="rect">
              <a:avLst/>
            </a:prstGeom>
            <a:solidFill>
              <a:srgbClr val="008D93"/>
            </a:solidFill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1320484" y="105588"/>
            <a:ext cx="6072208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245C60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algn="ctr"/>
            <a:r>
              <a:rPr lang="en-US" sz="3100" dirty="0">
                <a:solidFill>
                  <a:srgbClr val="FFFF00"/>
                </a:solidFill>
                <a:latin typeface="Garamond" pitchFamily="18" charset="0"/>
              </a:rPr>
              <a:t>CLINICAL CHARACTERISTICS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1759053" y="922150"/>
            <a:ext cx="532096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5" name="Gruppo 14"/>
          <p:cNvGrpSpPr/>
          <p:nvPr/>
        </p:nvGrpSpPr>
        <p:grpSpPr>
          <a:xfrm>
            <a:off x="29252" y="-2191"/>
            <a:ext cx="1319402" cy="719390"/>
            <a:chOff x="29252" y="-2191"/>
            <a:chExt cx="1319402" cy="71939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731230" y="224396"/>
              <a:ext cx="617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>
                  <a:solidFill>
                    <a:srgbClr val="FFFF00"/>
                  </a:solidFill>
                  <a:latin typeface="+mj-lt"/>
                </a:rPr>
                <a:t>RAD</a:t>
              </a:r>
            </a:p>
          </p:txBody>
        </p:sp>
        <p:grpSp>
          <p:nvGrpSpPr>
            <p:cNvPr id="22" name="Gruppo 21"/>
            <p:cNvGrpSpPr/>
            <p:nvPr/>
          </p:nvGrpSpPr>
          <p:grpSpPr>
            <a:xfrm>
              <a:off x="29252" y="-2191"/>
              <a:ext cx="1261981" cy="719390"/>
              <a:chOff x="29252" y="-2191"/>
              <a:chExt cx="1261981" cy="719390"/>
            </a:xfrm>
          </p:grpSpPr>
          <p:pic>
            <p:nvPicPr>
              <p:cNvPr id="23" name="Immagin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2" y="-2191"/>
                <a:ext cx="1261981" cy="719390"/>
              </a:xfrm>
              <a:prstGeom prst="rect">
                <a:avLst/>
              </a:prstGeom>
            </p:spPr>
          </p:pic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774" y="24695"/>
                <a:ext cx="263151" cy="230257"/>
              </a:xfrm>
              <a:prstGeom prst="rect">
                <a:avLst/>
              </a:prstGeom>
            </p:spPr>
          </p:pic>
        </p:grpSp>
      </p:grp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80045"/>
              </p:ext>
            </p:extLst>
          </p:nvPr>
        </p:nvGraphicFramePr>
        <p:xfrm>
          <a:off x="879039" y="674799"/>
          <a:ext cx="7024337" cy="4220300"/>
        </p:xfrm>
        <a:graphic>
          <a:graphicData uri="http://schemas.openxmlformats.org/drawingml/2006/table">
            <a:tbl>
              <a:tblPr firstRow="1" firstCol="1" bandRow="1"/>
              <a:tblGrid>
                <a:gridCol w="183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55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MATRIX 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RAD-MATRIX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52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it-IT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Radial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Femoral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it-IT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1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Patients/Procedures (n)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3448 / 3773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3454 / 3797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t-IT" sz="12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373 / 379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393 / 398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it-IT" sz="1200" b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Male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73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0.180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77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71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rgbClr val="66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0.035</a:t>
                      </a:r>
                      <a:endParaRPr lang="it-IT" sz="1100" b="1" i="1" spc="-100" baseline="0" dirty="0">
                        <a:solidFill>
                          <a:srgbClr val="66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Age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66 ± 12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66 ± 12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0.239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66 ± 12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66 ± 12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0.944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Body mass index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 ± 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 ± 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0.825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 ± 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27 ± 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0.228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Hypertension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65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0.338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65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0.760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Diabetes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23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23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0.599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26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0.616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Vascular disease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0.340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11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0.964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Previous MI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0.152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17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0.494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Previous PCI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0.751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16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0.351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15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STEMI at admission (%)</a:t>
                      </a:r>
                      <a:endParaRPr lang="it-IT" sz="1300" b="0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47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47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0.977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48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-1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45</a:t>
                      </a:r>
                      <a:endParaRPr lang="it-IT" sz="1300" b="1" spc="-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spc="-1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0.558</a:t>
                      </a:r>
                      <a:endParaRPr lang="it-IT" sz="1100" b="1" i="1" spc="-1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4079" marR="240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4221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2253</TotalTime>
  <Words>1146</Words>
  <Application>Microsoft Office PowerPoint</Application>
  <PresentationFormat>On-screen Show (16:9)</PresentationFormat>
  <Paragraphs>450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MS Mincho</vt:lpstr>
      <vt:lpstr>ＭＳ Ｐゴシック</vt:lpstr>
      <vt:lpstr>Arial</vt:lpstr>
      <vt:lpstr>Arial Black</vt:lpstr>
      <vt:lpstr>Arial Narrow</vt:lpstr>
      <vt:lpstr>Calibri</vt:lpstr>
      <vt:lpstr>Charcoal CY</vt:lpstr>
      <vt:lpstr>Garamond</vt:lpstr>
      <vt:lpstr>Symbol</vt:lpstr>
      <vt:lpstr>Tahoma</vt:lpstr>
      <vt:lpstr>Times New Roman</vt:lpstr>
      <vt:lpstr>Wingdings</vt:lpstr>
      <vt:lpstr>Custom Design</vt:lpstr>
      <vt:lpstr>Struttura predefinita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Kristen Green</cp:lastModifiedBy>
  <cp:revision>202</cp:revision>
  <dcterms:created xsi:type="dcterms:W3CDTF">2010-04-12T23:12:02Z</dcterms:created>
  <dcterms:modified xsi:type="dcterms:W3CDTF">2017-03-18T14:22:44Z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